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3"/>
  </p:notesMasterIdLst>
  <p:sldIdLst>
    <p:sldId id="259" r:id="rId3"/>
    <p:sldId id="261" r:id="rId4"/>
    <p:sldId id="546" r:id="rId5"/>
    <p:sldId id="709" r:id="rId6"/>
    <p:sldId id="563" r:id="rId7"/>
    <p:sldId id="567" r:id="rId8"/>
    <p:sldId id="279" r:id="rId9"/>
    <p:sldId id="564" r:id="rId10"/>
    <p:sldId id="275" r:id="rId11"/>
    <p:sldId id="560" r:id="rId12"/>
    <p:sldId id="555" r:id="rId13"/>
    <p:sldId id="556" r:id="rId14"/>
    <p:sldId id="557" r:id="rId15"/>
    <p:sldId id="558" r:id="rId16"/>
    <p:sldId id="559" r:id="rId17"/>
    <p:sldId id="554" r:id="rId18"/>
    <p:sldId id="568" r:id="rId19"/>
    <p:sldId id="566" r:id="rId20"/>
    <p:sldId id="276" r:id="rId21"/>
    <p:sldId id="537" r:id="rId22"/>
    <p:sldId id="277" r:id="rId23"/>
    <p:sldId id="549" r:id="rId24"/>
    <p:sldId id="704" r:id="rId25"/>
    <p:sldId id="705" r:id="rId26"/>
    <p:sldId id="569" r:id="rId27"/>
    <p:sldId id="562" r:id="rId28"/>
    <p:sldId id="706" r:id="rId29"/>
    <p:sldId id="708" r:id="rId30"/>
    <p:sldId id="551" r:id="rId31"/>
    <p:sldId id="26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ke Krusemann" initials="HK" lastIdx="4" clrIdx="0">
    <p:extLst>
      <p:ext uri="{19B8F6BF-5375-455C-9EA6-DF929625EA0E}">
        <p15:presenceInfo xmlns:p15="http://schemas.microsoft.com/office/powerpoint/2012/main" userId="3205221db0caf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FFF4E7"/>
    <a:srgbClr val="F26200"/>
    <a:srgbClr val="DAA520"/>
    <a:srgbClr val="00EA00"/>
    <a:srgbClr val="00FF00"/>
    <a:srgbClr val="0066FF"/>
    <a:srgbClr val="99CCFF"/>
    <a:srgbClr val="66FF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975" autoAdjust="0"/>
    <p:restoredTop sz="52996" autoAdjust="0"/>
  </p:normalViewPr>
  <p:slideViewPr>
    <p:cSldViewPr snapToGrid="0">
      <p:cViewPr varScale="1">
        <p:scale>
          <a:sx n="56" d="100"/>
          <a:sy n="56" d="100"/>
        </p:scale>
        <p:origin x="1596"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06/01/2022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Note</a:t>
            </a:r>
            <a:r>
              <a:rPr lang="en-CA" sz="1200" b="0" i="0" u="none" strike="noStrike" kern="1200" dirty="0">
                <a:solidFill>
                  <a:schemeClr val="tx1"/>
                </a:solidFill>
                <a:effectLst/>
                <a:latin typeface="+mn-lt"/>
                <a:ea typeface="+mn-ea"/>
                <a:cs typeface="+mn-cs"/>
              </a:rPr>
              <a:t>: </a:t>
            </a:r>
            <a:r>
              <a:rPr lang="en-CA" sz="1200" b="0" i="1" u="none" strike="noStrike" kern="1200" dirty="0" err="1">
                <a:solidFill>
                  <a:schemeClr val="tx1"/>
                </a:solidFill>
                <a:effectLst/>
                <a:latin typeface="+mn-lt"/>
                <a:ea typeface="+mn-ea"/>
                <a:cs typeface="+mn-cs"/>
              </a:rPr>
              <a:t>Spielzimmer</a:t>
            </a:r>
            <a:r>
              <a:rPr lang="en-CA" sz="1200" b="0" i="1"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translates as both </a:t>
            </a:r>
            <a:r>
              <a:rPr lang="en-CA" sz="1200" b="0" i="1" u="none" strike="noStrike" kern="1200" dirty="0">
                <a:solidFill>
                  <a:schemeClr val="tx1"/>
                </a:solidFill>
                <a:effectLst/>
                <a:latin typeface="+mn-lt"/>
                <a:ea typeface="+mn-ea"/>
                <a:cs typeface="+mn-cs"/>
              </a:rPr>
              <a:t>playroom </a:t>
            </a:r>
            <a:r>
              <a:rPr lang="en-CA" sz="1200" b="0" i="0" u="none" strike="noStrike" kern="1200" dirty="0">
                <a:solidFill>
                  <a:schemeClr val="tx1"/>
                </a:solidFill>
                <a:effectLst/>
                <a:latin typeface="+mn-lt"/>
                <a:ea typeface="+mn-ea"/>
                <a:cs typeface="+mn-cs"/>
              </a:rPr>
              <a:t>(younger children) and </a:t>
            </a:r>
            <a:r>
              <a:rPr lang="en-CA" sz="1200" b="0" i="1" u="none" strike="noStrike" kern="1200" dirty="0">
                <a:solidFill>
                  <a:schemeClr val="tx1"/>
                </a:solidFill>
                <a:effectLst/>
                <a:latin typeface="+mn-lt"/>
                <a:ea typeface="+mn-ea"/>
                <a:cs typeface="+mn-cs"/>
              </a:rPr>
              <a:t>games room </a:t>
            </a:r>
            <a:r>
              <a:rPr lang="en-CA" sz="1200" b="0" i="0" u="none" strike="noStrike" kern="1200" dirty="0">
                <a:solidFill>
                  <a:schemeClr val="tx1"/>
                </a:solidFill>
                <a:effectLst/>
                <a:latin typeface="+mn-lt"/>
                <a:ea typeface="+mn-ea"/>
                <a:cs typeface="+mn-cs"/>
              </a:rPr>
              <a:t>(older children). Here we use the second meaning, as Wolfgang and Mia are now 14/15 years old.</a:t>
            </a:r>
            <a:br>
              <a:rPr lang="en-CA" sz="1200" b="0" i="0" u="none" strike="noStrike" kern="1200" dirty="0">
                <a:solidFill>
                  <a:schemeClr val="tx1"/>
                </a:solidFill>
                <a:effectLst/>
                <a:latin typeface="+mn-lt"/>
                <a:ea typeface="+mn-ea"/>
                <a:cs typeface="+mn-cs"/>
              </a:rPr>
            </a:b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SSC </a:t>
            </a:r>
            <a:r>
              <a:rPr lang="en-GB" sz="1200" b="1" dirty="0"/>
              <a:t>[u] [ü]</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R2 (acc.) and R3 (dat.) prepositions with verbs of location and movement</a:t>
            </a:r>
            <a:br>
              <a:rPr lang="en-GB" sz="1200" b="0" dirty="0"/>
            </a:br>
            <a:r>
              <a:rPr lang="en-GB" sz="1200" b="0" dirty="0"/>
              <a:t>Revisit determiners </a:t>
            </a:r>
            <a:r>
              <a:rPr lang="en-GB" sz="1200" b="0" i="1" dirty="0" err="1"/>
              <a:t>welcher</a:t>
            </a:r>
            <a:r>
              <a:rPr lang="en-GB" sz="1200" b="0" i="1" dirty="0"/>
              <a:t>, </a:t>
            </a:r>
            <a:r>
              <a:rPr lang="en-GB" sz="1200" b="0" i="1" dirty="0" err="1"/>
              <a:t>dieser</a:t>
            </a:r>
            <a:r>
              <a:rPr lang="en-GB" sz="1200" b="0" i="1" dirty="0"/>
              <a:t>, </a:t>
            </a:r>
            <a:r>
              <a:rPr lang="en-GB" sz="1200" b="0" i="1" dirty="0" err="1"/>
              <a:t>jeder</a:t>
            </a:r>
            <a:r>
              <a:rPr lang="en-GB" sz="1200" b="0" dirty="0"/>
              <a:t> (R3)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Introduce: </a:t>
            </a:r>
            <a:r>
              <a:rPr lang="de-DE" sz="1200" b="0" i="0" u="none" strike="noStrike" kern="1200" cap="none" dirty="0">
                <a:solidFill>
                  <a:schemeClr val="tx1"/>
                </a:solidFill>
                <a:effectLst/>
                <a:latin typeface="+mn-lt"/>
                <a:ea typeface="Calibri"/>
                <a:cs typeface="Calibri"/>
                <a:sym typeface="Calibri"/>
              </a:rPr>
              <a:t>gestanden [85] gesessen [231] Dach [1812] Ecke [1376] Keller [1599] Kühlschrank [3804] Licht [436] linke(r,s) [871] rechte (r,s) [786] riesig [1075] draußen [848] über</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[47] unter [89] zwischen [105] </a:t>
            </a:r>
            <a:br>
              <a:rPr lang="en-GB" sz="1200" b="1"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Revisit 1: </a:t>
            </a:r>
            <a:r>
              <a:rPr lang="de-DE" sz="1200" b="0" i="0" u="none" strike="noStrike" kern="1200" cap="none" dirty="0">
                <a:solidFill>
                  <a:schemeClr val="tx1"/>
                </a:solidFill>
                <a:effectLst/>
                <a:latin typeface="+mn-lt"/>
                <a:ea typeface="Calibri"/>
                <a:cs typeface="Calibri"/>
                <a:sym typeface="Calibri"/>
              </a:rPr>
              <a:t>schließen [350] übersetzen [1766] Freude [1286] Gedicht [1897]Gefahr [841] Risiko [977] Sicherheit [776] Sprache [421] Syrien [1416] Weg [220] frei [289] fremd [859] weder…noch [766/33]</a:t>
            </a:r>
            <a:br>
              <a:rPr lang="en-GB"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Revisit 2: </a:t>
            </a:r>
            <a:r>
              <a:rPr lang="de-DE" sz="1200" b="0" i="0" u="none" strike="noStrike" kern="1200" cap="none" dirty="0">
                <a:solidFill>
                  <a:schemeClr val="tx1"/>
                </a:solidFill>
                <a:effectLst/>
                <a:latin typeface="+mn-lt"/>
                <a:ea typeface="Calibri"/>
                <a:cs typeface="Calibri"/>
                <a:sym typeface="Calibri"/>
              </a:rPr>
              <a:t>einige [174] entwickeln [377] hoffen [689] üben [1928] verbessern [1194] verlangen [879] vorhaben [1922] Geist [1426] Leistung [646] Pflicht [2048] laut [773] meistens [1261] mindestens [605] obwohl [390] </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2/8</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algn="l">
              <a:lnSpc>
                <a:spcPct val="107000"/>
              </a:lnSpc>
              <a:spcAft>
                <a:spcPts val="800"/>
              </a:spcAft>
            </a:pPr>
            <a: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Mieze sitzt auf dem Nachttisch.</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168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3/8</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algn="l">
              <a:lnSpc>
                <a:spcPct val="107000"/>
              </a:lnSpc>
              <a:spcAft>
                <a:spcPts val="800"/>
              </a:spcAft>
            </a:pPr>
            <a: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Einstein läuft hinter das Sofa.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br>
              <a:rPr lang="en-GB" dirty="0"/>
            </a:br>
            <a:r>
              <a:rPr lang="en-GB" b="1" baseline="0" dirty="0"/>
              <a:t>Word frequency (1 is the most frequent word in German): </a:t>
            </a:r>
            <a:br>
              <a:rPr lang="en-GB" baseline="0" dirty="0"/>
            </a:br>
            <a:r>
              <a:rPr lang="en-GB" baseline="0" dirty="0"/>
              <a:t>Sofa [3572]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171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4/8</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algn="l">
              <a:lnSpc>
                <a:spcPct val="107000"/>
              </a:lnSpc>
              <a:spcAft>
                <a:spcPts val="800"/>
              </a:spcAft>
            </a:pPr>
            <a: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Einstein liegt in dem Bett.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385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5/8</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algn="l">
              <a:lnSpc>
                <a:spcPct val="107000"/>
              </a:lnSpc>
              <a:spcAft>
                <a:spcPts val="800"/>
              </a:spcAft>
            </a:pPr>
            <a: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Mieze läuft unter den Tisch.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118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6/8</a:t>
            </a:r>
            <a:br>
              <a:rPr lang="en-GB" b="1" dirty="0"/>
            </a:br>
            <a:br>
              <a:rPr lang="en-GB" b="1" dirty="0"/>
            </a:br>
            <a:r>
              <a:rPr lang="en-GB" b="1" dirty="0"/>
              <a:t>Transcript:</a:t>
            </a:r>
          </a:p>
          <a:p>
            <a:pPr algn="l">
              <a:lnSpc>
                <a:spcPct val="107000"/>
              </a:lnSpc>
              <a:spcAft>
                <a:spcPts val="800"/>
              </a:spcAft>
            </a:pPr>
            <a: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Mieze springt auf das Kissen.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br>
              <a:rPr lang="en-GB" dirty="0"/>
            </a:br>
            <a:r>
              <a:rPr lang="en-GB" b="1" baseline="0" dirty="0"/>
              <a:t>Word frequency (1 is the most frequent word in German): </a:t>
            </a:r>
            <a:br>
              <a:rPr lang="en-GB" baseline="0" dirty="0"/>
            </a:br>
            <a:r>
              <a:rPr lang="en-GB" baseline="0" dirty="0" err="1"/>
              <a:t>Kissen</a:t>
            </a:r>
            <a:r>
              <a:rPr lang="en-GB" baseline="0" dirty="0"/>
              <a:t> [4898]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784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7/8</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algn="l">
              <a:lnSpc>
                <a:spcPct val="107000"/>
              </a:lnSpc>
              <a:spcAft>
                <a:spcPts val="800"/>
              </a:spcAft>
            </a:pPr>
            <a: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Einstein sitzt vor dem Kühlschrank.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59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8/8</a:t>
            </a:r>
            <a:br>
              <a:rPr lang="en-GB" dirty="0"/>
            </a:br>
            <a:br>
              <a:rPr lang="en-GB" dirty="0"/>
            </a:br>
            <a:r>
              <a:rPr lang="en-GB" b="1" dirty="0"/>
              <a:t>Transcript:</a:t>
            </a:r>
          </a:p>
          <a:p>
            <a:pPr algn="l">
              <a:lnSpc>
                <a:spcPct val="107000"/>
              </a:lnSpc>
              <a:spcAft>
                <a:spcPts val="800"/>
              </a:spcAft>
            </a:pPr>
            <a:r>
              <a:rPr lang="de-DE" sz="12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Auf welchen Stuhl springt Mieze?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202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br>
              <a:rPr lang="en-GB" dirty="0"/>
            </a:br>
            <a:br>
              <a:rPr lang="en-GB" b="1" dirty="0"/>
            </a:br>
            <a:r>
              <a:rPr lang="en-GB" b="1" dirty="0"/>
              <a:t>Aim: </a:t>
            </a:r>
            <a:r>
              <a:rPr lang="en-GB" b="0" dirty="0"/>
              <a:t>to explain and illustrate placement verbs (</a:t>
            </a:r>
            <a:r>
              <a:rPr lang="en-GB" b="0" i="1" dirty="0" err="1"/>
              <a:t>stellen</a:t>
            </a:r>
            <a:r>
              <a:rPr lang="en-GB" b="0" i="1" dirty="0"/>
              <a:t> </a:t>
            </a:r>
            <a:r>
              <a:rPr lang="en-GB" b="0" dirty="0"/>
              <a:t>/ </a:t>
            </a:r>
            <a:r>
              <a:rPr lang="en-GB" b="0" i="1" dirty="0" err="1"/>
              <a:t>legen</a:t>
            </a:r>
            <a:r>
              <a:rPr lang="en-GB" b="0" i="1" dirty="0"/>
              <a:t> </a:t>
            </a:r>
            <a:r>
              <a:rPr lang="en-GB" b="0" dirty="0"/>
              <a:t>/ </a:t>
            </a:r>
            <a:r>
              <a:rPr lang="en-GB" b="0" i="1" dirty="0" err="1"/>
              <a:t>setzen</a:t>
            </a:r>
            <a:r>
              <a:rPr lang="en-GB" b="0" dirty="0"/>
              <a:t>) vs. positional verbs (</a:t>
            </a:r>
            <a:r>
              <a:rPr lang="en-GB" b="0" i="1" dirty="0" err="1"/>
              <a:t>stehen</a:t>
            </a:r>
            <a:r>
              <a:rPr lang="en-GB" b="0" i="1" dirty="0"/>
              <a:t> </a:t>
            </a:r>
            <a:r>
              <a:rPr lang="en-GB" b="0" dirty="0"/>
              <a:t>/ </a:t>
            </a:r>
            <a:r>
              <a:rPr lang="en-GB" b="0" i="1" dirty="0" err="1"/>
              <a:t>liegen</a:t>
            </a:r>
            <a:r>
              <a:rPr lang="en-GB" b="0" i="1" dirty="0"/>
              <a:t> </a:t>
            </a:r>
            <a:r>
              <a:rPr lang="en-GB" b="0" dirty="0"/>
              <a:t>/ </a:t>
            </a:r>
            <a:r>
              <a:rPr lang="en-GB" b="0" i="1" dirty="0" err="1"/>
              <a:t>sitzen</a:t>
            </a:r>
            <a:r>
              <a:rPr lang="en-GB" b="0" dirty="0"/>
              <a:t>)</a:t>
            </a:r>
            <a:br>
              <a:rPr lang="en-GB" dirty="0"/>
            </a:br>
            <a:br>
              <a:rPr lang="en-GB" dirty="0"/>
            </a:br>
            <a:r>
              <a:rPr lang="en-GB" b="1" dirty="0"/>
              <a:t>Procedure:</a:t>
            </a:r>
            <a:br>
              <a:rPr lang="en-GB" dirty="0"/>
            </a:br>
            <a:r>
              <a:rPr lang="en-GB" dirty="0"/>
              <a:t>1. Cycle through the information on the slide using the animation sequence.</a:t>
            </a:r>
            <a:br>
              <a:rPr lang="en-GB" dirty="0"/>
            </a:br>
            <a:r>
              <a:rPr lang="en-GB" dirty="0"/>
              <a:t>2. Elicit the English for each example.</a:t>
            </a:r>
            <a:br>
              <a:rPr lang="en-GB" dirty="0"/>
            </a:br>
            <a:br>
              <a:rPr lang="en-GB" dirty="0"/>
            </a:br>
            <a:r>
              <a:rPr lang="en-GB" b="1" dirty="0"/>
              <a:t>Note</a:t>
            </a:r>
            <a:r>
              <a:rPr lang="en-GB" dirty="0"/>
              <a:t>: the examples of </a:t>
            </a:r>
            <a:r>
              <a:rPr lang="en-GB" i="1" dirty="0" err="1"/>
              <a:t>stellen</a:t>
            </a:r>
            <a:r>
              <a:rPr lang="en-GB" dirty="0"/>
              <a:t>, </a:t>
            </a:r>
            <a:r>
              <a:rPr lang="en-GB" i="1" dirty="0" err="1"/>
              <a:t>setzen</a:t>
            </a:r>
            <a:r>
              <a:rPr lang="en-GB" i="1" dirty="0"/>
              <a:t> </a:t>
            </a:r>
            <a:r>
              <a:rPr lang="en-GB" dirty="0"/>
              <a:t>and </a:t>
            </a:r>
            <a:r>
              <a:rPr lang="en-GB" i="1" dirty="0" err="1"/>
              <a:t>legen</a:t>
            </a:r>
            <a:r>
              <a:rPr lang="en-GB" i="1" dirty="0"/>
              <a:t> </a:t>
            </a:r>
            <a:r>
              <a:rPr lang="en-GB" dirty="0"/>
              <a:t>are repeated examples for familiarity and to allow students to focus their attention on the contrast between each pair of placement / position verbs.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387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written production of correct articles after R2/3 prepositions, based on recognition of either static and movement verbs in the text, and knowledge of the gender of the nouns that follow the prepositions.</a:t>
            </a:r>
            <a:br>
              <a:rPr lang="en-GB" dirty="0"/>
            </a:br>
            <a:br>
              <a:rPr lang="en-GB" dirty="0"/>
            </a:br>
            <a:r>
              <a:rPr lang="en-GB" b="1" dirty="0"/>
              <a:t>Procedure:</a:t>
            </a:r>
            <a:br>
              <a:rPr lang="en-GB" dirty="0"/>
            </a:br>
            <a:r>
              <a:rPr lang="en-GB" dirty="0"/>
              <a:t>1. Students read each sentence. Based on the verb they decide the case (R2/acc. or R3/dat.).</a:t>
            </a:r>
          </a:p>
          <a:p>
            <a:r>
              <a:rPr lang="en-GB" dirty="0"/>
              <a:t>2. Based on the noun that follows the preposition they write the correct article.</a:t>
            </a:r>
          </a:p>
          <a:p>
            <a:r>
              <a:rPr lang="en-GB" dirty="0"/>
              <a:t>3. Encourage students to check genders if they have forgotten or those they may not know (</a:t>
            </a:r>
            <a:r>
              <a:rPr lang="en-GB" i="1" dirty="0"/>
              <a:t>Lampe, Sofa</a:t>
            </a:r>
            <a:r>
              <a:rPr lang="en-GB" dirty="0"/>
              <a:t>). (</a:t>
            </a:r>
            <a:r>
              <a:rPr lang="en-GB" i="1" dirty="0"/>
              <a:t>Frau/Herr XXX, </a:t>
            </a:r>
            <a:r>
              <a:rPr lang="en-GB" i="1" dirty="0" err="1"/>
              <a:t>ist</a:t>
            </a:r>
            <a:r>
              <a:rPr lang="en-GB" i="1" dirty="0"/>
              <a:t> </a:t>
            </a:r>
            <a:r>
              <a:rPr lang="en-GB" i="1" dirty="0" err="1"/>
              <a:t>es</a:t>
            </a:r>
            <a:r>
              <a:rPr lang="en-GB" i="1" dirty="0"/>
              <a:t> ‘die’ Lampe?</a:t>
            </a:r>
            <a:r>
              <a:rPr lang="en-GB" dirty="0"/>
              <a:t>)</a:t>
            </a:r>
          </a:p>
          <a:p>
            <a:r>
              <a:rPr lang="en-GB" dirty="0"/>
              <a:t>4. Click to reveal answers.</a:t>
            </a:r>
          </a:p>
          <a:p>
            <a:r>
              <a:rPr lang="en-GB" dirty="0"/>
              <a:t>5. Clarify any misunderstandings.</a:t>
            </a:r>
            <a:br>
              <a:rPr lang="en-GB" dirty="0"/>
            </a:br>
            <a:r>
              <a:rPr lang="en-GB" dirty="0"/>
              <a:t>6. Students then make brief notes in English stating what is where, e.g. clock over door.  </a:t>
            </a:r>
            <a:br>
              <a:rPr lang="en-GB" dirty="0"/>
            </a:br>
            <a:r>
              <a:rPr lang="en-GB" b="1" dirty="0"/>
              <a:t>Note</a:t>
            </a:r>
            <a:r>
              <a:rPr lang="en-GB" dirty="0"/>
              <a:t>: these answers form part of the next task.</a:t>
            </a:r>
          </a:p>
          <a:p>
            <a:endParaRPr lang="en-GB" dirty="0"/>
          </a:p>
          <a:p>
            <a:r>
              <a:rPr lang="en-GB" b="1" baseline="0" dirty="0"/>
              <a:t>Word frequency (1 is the most frequent word in German): </a:t>
            </a:r>
            <a:br>
              <a:rPr lang="en-GB" baseline="0" dirty="0"/>
            </a:br>
            <a:r>
              <a:rPr lang="en-GB" baseline="0" dirty="0"/>
              <a:t>Lampe [4144] Teddy [&gt;5009] Sofa [3572] Poster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870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 minutes.</a:t>
            </a:r>
            <a:br>
              <a:rPr lang="en-GB" dirty="0"/>
            </a:br>
            <a:br>
              <a:rPr lang="en-GB" b="1" dirty="0"/>
            </a:br>
            <a:r>
              <a:rPr lang="en-GB" b="1" dirty="0"/>
              <a:t>Aim: </a:t>
            </a:r>
            <a:r>
              <a:rPr lang="en-GB" b="0" dirty="0"/>
              <a:t>to practise written production by translating the English answers from Mia’s listening (on slide 7) and the English notes from Wolfgang’s ideas (on slide 18).</a:t>
            </a:r>
            <a:br>
              <a:rPr lang="en-GB" dirty="0"/>
            </a:br>
            <a:br>
              <a:rPr lang="en-GB" dirty="0"/>
            </a:br>
            <a:r>
              <a:rPr lang="en-GB" b="1" dirty="0"/>
              <a:t>Procedure:</a:t>
            </a:r>
            <a:br>
              <a:rPr lang="en-GB" dirty="0"/>
            </a:br>
            <a:r>
              <a:rPr lang="en-GB" dirty="0"/>
              <a:t>1. Teacher to ensure that students understand that the context refers to items that are all already in position. Elicit from students which case they will need to use after the prepositions (i.e., R3/dat.)</a:t>
            </a:r>
          </a:p>
          <a:p>
            <a:r>
              <a:rPr lang="en-GB" dirty="0"/>
              <a:t>2. Do the first one with students to model the task.</a:t>
            </a:r>
          </a:p>
          <a:p>
            <a:r>
              <a:rPr lang="en-GB" dirty="0"/>
              <a:t>3. Students go back over their notes from Wolf’s sentences and Mia’s and complete the table in German.  If an item is not mentioned by Wolfgang or Mia, they write ---. </a:t>
            </a:r>
          </a:p>
          <a:p>
            <a:r>
              <a:rPr lang="en-GB" dirty="0"/>
              <a:t>4. Teachers can decide if to require students to select and write the correct verbs as well or to click to reveal them first to allow students to focus only on practising the dative articles, the prepositions and the nouns.</a:t>
            </a:r>
          </a:p>
          <a:p>
            <a:r>
              <a:rPr lang="en-GB" dirty="0"/>
              <a:t>5. Elicit answers and click to reveal the written versions.</a:t>
            </a:r>
          </a:p>
          <a:p>
            <a:r>
              <a:rPr lang="en-GB" dirty="0"/>
              <a:t>6. Teacher to ensure comprehension, e.g. by asking students to work in pairs to summarise in English for 30 seconds either Wolf or Mia and then to swap roles.</a:t>
            </a:r>
          </a:p>
          <a:p>
            <a:r>
              <a:rPr lang="en-GB" dirty="0"/>
              <a:t>7. Teacher could also follow up with further questions, e.g. “Wo </a:t>
            </a:r>
            <a:r>
              <a:rPr lang="en-GB" dirty="0" err="1"/>
              <a:t>steht</a:t>
            </a:r>
            <a:r>
              <a:rPr lang="en-GB" dirty="0"/>
              <a:t> die Lampe in </a:t>
            </a:r>
            <a:r>
              <a:rPr lang="en-GB" dirty="0" err="1"/>
              <a:t>Mias</a:t>
            </a:r>
            <a:r>
              <a:rPr lang="en-GB" dirty="0"/>
              <a:t> </a:t>
            </a:r>
            <a:r>
              <a:rPr lang="en-GB" dirty="0" err="1"/>
              <a:t>Spielzimmer</a:t>
            </a:r>
            <a:r>
              <a:rPr lang="en-GB"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Lampe [4144] </a:t>
            </a:r>
            <a:r>
              <a:rPr lang="en-GB" baseline="0" dirty="0" err="1"/>
              <a:t>Kerze</a:t>
            </a:r>
            <a:r>
              <a:rPr lang="en-GB" baseline="0" dirty="0"/>
              <a:t> [3917] Teddy [&gt;5009] Sofa [3572] Poster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spoken pronunciation of the [u] and [ü] sounds.</a:t>
            </a:r>
            <a:br>
              <a:rPr lang="en-GB" dirty="0"/>
            </a:br>
            <a:br>
              <a:rPr lang="en-GB" dirty="0"/>
            </a:br>
            <a:r>
              <a:rPr lang="en-GB" b="1" dirty="0"/>
              <a:t>Procedure:</a:t>
            </a:r>
            <a:br>
              <a:rPr lang="en-GB" dirty="0"/>
            </a:br>
            <a:r>
              <a:rPr lang="en-GB" dirty="0"/>
              <a:t>1. Students listen to each other pronouncing these tongue twisters. They can make each other start again if they hear a wrong sound, so advise students not to start off too fast. They should say each one several times, improving speed and accuracy each time. (2 – 2.5 minutes)</a:t>
            </a:r>
          </a:p>
          <a:p>
            <a:r>
              <a:rPr lang="en-GB" dirty="0"/>
              <a:t>2. Then swap roles (2 – 2.5 minutes).</a:t>
            </a:r>
          </a:p>
          <a:p>
            <a:r>
              <a:rPr lang="en-GB" dirty="0"/>
              <a:t>3. Click to hear each one spoken by a native speaker.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dirty="0" err="1">
                <a:solidFill>
                  <a:srgbClr val="002060"/>
                </a:solidFill>
              </a:rPr>
              <a:t>Mücken</a:t>
            </a:r>
            <a:r>
              <a:rPr lang="en-GB" sz="1200" dirty="0">
                <a:solidFill>
                  <a:srgbClr val="002060"/>
                </a:solidFill>
              </a:rPr>
              <a:t> </a:t>
            </a:r>
            <a:r>
              <a:rPr lang="en-GB" sz="1200" dirty="0" err="1">
                <a:solidFill>
                  <a:srgbClr val="002060"/>
                </a:solidFill>
              </a:rPr>
              <a:t>mögen</a:t>
            </a:r>
            <a:r>
              <a:rPr lang="en-GB" sz="1200" dirty="0">
                <a:solidFill>
                  <a:srgbClr val="002060"/>
                </a:solidFill>
              </a:rPr>
              <a:t> </a:t>
            </a:r>
            <a:r>
              <a:rPr lang="en-GB" sz="1200" dirty="0" err="1">
                <a:solidFill>
                  <a:srgbClr val="002060"/>
                </a:solidFill>
              </a:rPr>
              <a:t>müde</a:t>
            </a:r>
            <a:r>
              <a:rPr lang="en-GB" sz="1200" dirty="0">
                <a:solidFill>
                  <a:srgbClr val="002060"/>
                </a:solidFill>
              </a:rPr>
              <a:t> Menschen, </a:t>
            </a:r>
            <a:r>
              <a:rPr lang="en-GB" sz="1200" dirty="0" err="1">
                <a:solidFill>
                  <a:srgbClr val="002060"/>
                </a:solidFill>
              </a:rPr>
              <a:t>müde</a:t>
            </a:r>
            <a:r>
              <a:rPr lang="en-GB" sz="1200" dirty="0">
                <a:solidFill>
                  <a:srgbClr val="002060"/>
                </a:solidFill>
              </a:rPr>
              <a:t> Menschen </a:t>
            </a:r>
            <a:r>
              <a:rPr lang="en-GB" sz="1200" dirty="0" err="1">
                <a:solidFill>
                  <a:srgbClr val="002060"/>
                </a:solidFill>
              </a:rPr>
              <a:t>mögen</a:t>
            </a:r>
            <a:r>
              <a:rPr lang="en-GB" sz="1200" dirty="0">
                <a:solidFill>
                  <a:srgbClr val="002060"/>
                </a:solidFill>
              </a:rPr>
              <a:t> </a:t>
            </a:r>
            <a:r>
              <a:rPr lang="en-GB" sz="1200" dirty="0" err="1">
                <a:solidFill>
                  <a:srgbClr val="002060"/>
                </a:solidFill>
              </a:rPr>
              <a:t>Mücken</a:t>
            </a:r>
            <a:r>
              <a:rPr lang="en-GB" sz="1200" dirty="0">
                <a:solidFill>
                  <a:srgbClr val="002060"/>
                </a:solidFill>
              </a:rPr>
              <a:t> </a:t>
            </a:r>
            <a:r>
              <a:rPr lang="en-GB" sz="1200" dirty="0" err="1">
                <a:solidFill>
                  <a:srgbClr val="002060"/>
                </a:solidFill>
              </a:rPr>
              <a:t>meistens</a:t>
            </a:r>
            <a:r>
              <a:rPr lang="en-GB" sz="1200" dirty="0">
                <a:solidFill>
                  <a:srgbClr val="002060"/>
                </a:solidFill>
              </a:rPr>
              <a:t> </a:t>
            </a:r>
            <a:r>
              <a:rPr lang="en-GB" sz="1200" dirty="0" err="1">
                <a:solidFill>
                  <a:srgbClr val="002060"/>
                </a:solidFill>
              </a:rPr>
              <a:t>nicht</a:t>
            </a:r>
            <a:r>
              <a:rPr lang="en-GB" sz="1200" dirty="0">
                <a:solidFill>
                  <a:srgbClr val="002060"/>
                </a:solidFill>
              </a:rPr>
              <a:t>.</a:t>
            </a:r>
            <a:endParaRPr lang="en-GB" sz="1600" kern="1200" dirty="0">
              <a:solidFill>
                <a:srgbClr val="002060"/>
              </a:solidFill>
              <a:latin typeface="+mn-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rgbClr val="002060"/>
                </a:solidFill>
                <a:latin typeface="+mn-lt"/>
                <a:ea typeface="+mn-ea"/>
                <a:cs typeface="Times New Roman" panose="02020603050405020304" pitchFamily="18" charset="0"/>
              </a:rPr>
              <a:t>Süßer Zucker, kühle Butter, bunte Kuchen wirst du suchen. </a:t>
            </a:r>
            <a:endParaRPr lang="en-GB" sz="1200" kern="1200" dirty="0">
              <a:solidFill>
                <a:srgbClr val="002060"/>
              </a:solidFill>
              <a:latin typeface="+mn-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Butter [4960] </a:t>
            </a:r>
            <a:r>
              <a:rPr lang="en-GB" baseline="0" dirty="0" err="1"/>
              <a:t>kühl</a:t>
            </a:r>
            <a:r>
              <a:rPr lang="en-GB" baseline="0" dirty="0"/>
              <a:t> [2730] </a:t>
            </a:r>
            <a:r>
              <a:rPr lang="en-GB" baseline="0" dirty="0" err="1"/>
              <a:t>Mücke</a:t>
            </a:r>
            <a:r>
              <a:rPr lang="en-GB" baseline="0" dirty="0"/>
              <a:t> [&gt;5009] Zucker {2559]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SSC </a:t>
            </a:r>
            <a:r>
              <a:rPr lang="en-GB" sz="1200" b="1" dirty="0"/>
              <a:t>[u] [ü]</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R2 (acc.) and R3 (dat.) prepositions with verbs of location and movement</a:t>
            </a:r>
            <a:br>
              <a:rPr lang="en-GB" sz="1200" b="0" dirty="0"/>
            </a:br>
            <a:r>
              <a:rPr lang="en-GB" sz="1200" b="0" dirty="0"/>
              <a:t>Revisit determiners </a:t>
            </a:r>
            <a:r>
              <a:rPr lang="en-GB" sz="1200" b="0" i="1" dirty="0" err="1"/>
              <a:t>welcher</a:t>
            </a:r>
            <a:r>
              <a:rPr lang="en-GB" sz="1200" b="0" i="1" dirty="0"/>
              <a:t>, </a:t>
            </a:r>
            <a:r>
              <a:rPr lang="en-GB" sz="1200" b="0" i="1" dirty="0" err="1"/>
              <a:t>dieser</a:t>
            </a:r>
            <a:r>
              <a:rPr lang="en-GB" sz="1200" b="0" i="1" dirty="0"/>
              <a:t>, </a:t>
            </a:r>
            <a:r>
              <a:rPr lang="en-GB" sz="1200" b="0" i="1" dirty="0" err="1"/>
              <a:t>jeder</a:t>
            </a:r>
            <a:r>
              <a:rPr lang="en-GB" sz="1200" b="0" i="1" dirty="0"/>
              <a:t> </a:t>
            </a:r>
            <a:r>
              <a:rPr lang="en-GB" sz="1200" b="0" dirty="0"/>
              <a:t>(R3)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Introduce: </a:t>
            </a:r>
            <a:r>
              <a:rPr lang="de-DE" sz="1200" b="0" i="0" u="none" strike="noStrike" kern="1200" cap="none" dirty="0">
                <a:solidFill>
                  <a:schemeClr val="tx1"/>
                </a:solidFill>
                <a:effectLst/>
                <a:latin typeface="+mn-lt"/>
                <a:ea typeface="Calibri"/>
                <a:cs typeface="Calibri"/>
                <a:sym typeface="Calibri"/>
              </a:rPr>
              <a:t>gestanden [85] gesessen [231] Dach [1812] Ecke [1376] Keller [1599] Kühlschrank [3804] Licht [436] linke(r,s) [871] rechte (r,s) [786] riesig [1075] draußen [848] über2  [47] unter [89] zwischen [105] </a:t>
            </a:r>
            <a:br>
              <a:rPr lang="en-GB" sz="1200" b="1"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Revisit 1: </a:t>
            </a:r>
            <a:r>
              <a:rPr lang="de-DE" sz="1200" b="0" i="0" u="none" strike="noStrike" kern="1200" cap="none" dirty="0">
                <a:solidFill>
                  <a:schemeClr val="tx1"/>
                </a:solidFill>
                <a:effectLst/>
                <a:latin typeface="+mn-lt"/>
                <a:ea typeface="Calibri"/>
                <a:cs typeface="Calibri"/>
                <a:sym typeface="Calibri"/>
              </a:rPr>
              <a:t>schließen [350] übersetzen [1766] Freude [1286] Gedicht [1897]Gefahr [841] Risiko [977] Sicherheit [776] Sprache [421] Syrien [1416] Weg [220] frei [289] fremd [859] weder…noch [766/33]</a:t>
            </a:r>
            <a:br>
              <a:rPr lang="en-GB"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Revisit 2: </a:t>
            </a:r>
            <a:r>
              <a:rPr lang="de-DE" sz="1200" b="0" i="0" u="none" strike="noStrike" kern="1200" cap="none" dirty="0">
                <a:solidFill>
                  <a:schemeClr val="tx1"/>
                </a:solidFill>
                <a:effectLst/>
                <a:latin typeface="+mn-lt"/>
                <a:ea typeface="Calibri"/>
                <a:cs typeface="Calibri"/>
                <a:sym typeface="Calibri"/>
              </a:rPr>
              <a:t>einige [174] entwickeln [377] hoffen [689] üben [1928] verbessern [1194] verlangen [879] vorhaben [1922] Geist [1426] Leistung [646] Pflicht [2048] laut [773] meistens [1261] mindestens [605] obwohl [390] </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3205194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 Timing: 10 minutes (two slides)</a:t>
            </a:r>
            <a:br>
              <a:rPr lang="en-GB" dirty="0"/>
            </a:br>
            <a:br>
              <a:rPr lang="en-GB" b="1" dirty="0"/>
            </a:br>
            <a:r>
              <a:rPr lang="en-GB" b="1" dirty="0"/>
              <a:t>Aim: </a:t>
            </a:r>
            <a:r>
              <a:rPr lang="en-GB" b="0" dirty="0"/>
              <a:t>to practise oral production of [u] and [ü] sounds in a set of mostly unfamiliar singular and plural nouns.</a:t>
            </a:r>
            <a:br>
              <a:rPr lang="en-GB" b="0" dirty="0"/>
            </a:br>
            <a:br>
              <a:rPr lang="en-GB" dirty="0"/>
            </a:br>
            <a:r>
              <a:rPr lang="en-GB" b="1" dirty="0"/>
              <a:t>Procedure:</a:t>
            </a:r>
            <a:br>
              <a:rPr lang="en-GB" dirty="0"/>
            </a:br>
            <a:r>
              <a:rPr lang="en-GB" dirty="0"/>
              <a:t>1. Ensure students understand that Heidi is painting her younger brother’s walls with pictures. She makes a suggestion but he always wants two of what she suggests. </a:t>
            </a:r>
          </a:p>
          <a:p>
            <a:r>
              <a:rPr lang="en-GB" dirty="0"/>
              <a:t>2. Remind students that many masculine and neuter nouns (and a few feminine nouns) form their plurals by adding –e and an umlaut over the vowel.</a:t>
            </a:r>
          </a:p>
          <a:p>
            <a:r>
              <a:rPr lang="en-GB" dirty="0"/>
              <a:t>3. Student A is Heidi and makes the singular noun suggestions. Student B is the brother who replies ‘two XXX’! to each suggestion.</a:t>
            </a:r>
          </a:p>
          <a:p>
            <a:r>
              <a:rPr lang="en-GB" dirty="0"/>
              <a:t>4. Click to start timer.</a:t>
            </a:r>
          </a:p>
          <a:p>
            <a:r>
              <a:rPr lang="en-GB" dirty="0"/>
              <a:t>5. Move to the next slide and swap roles.</a:t>
            </a:r>
          </a:p>
          <a:p>
            <a:endParaRPr lang="en-GB" dirty="0"/>
          </a:p>
          <a:p>
            <a:r>
              <a:rPr lang="en-GB" b="1" baseline="0" dirty="0"/>
              <a:t>Word frequency (1 is the most frequent word in German):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Kuss</a:t>
            </a:r>
            <a:r>
              <a:rPr lang="en-GB" baseline="0" dirty="0"/>
              <a:t> [&gt;5009] </a:t>
            </a:r>
            <a:r>
              <a:rPr lang="en-GB" baseline="0" dirty="0" err="1"/>
              <a:t>Nuss</a:t>
            </a:r>
            <a:r>
              <a:rPr lang="en-GB" baseline="0" dirty="0"/>
              <a:t> [&gt;5009] Sturm [2913] </a:t>
            </a:r>
            <a:r>
              <a:rPr lang="en-GB" baseline="0" dirty="0" err="1"/>
              <a:t>Turm</a:t>
            </a:r>
            <a:r>
              <a:rPr lang="en-GB" baseline="0" dirty="0"/>
              <a:t> [3118]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Frucht</a:t>
            </a:r>
            <a:r>
              <a:rPr lang="en-GB" b="0" baseline="0" dirty="0"/>
              <a:t> [3323] Fuchs [&gt;5009] </a:t>
            </a:r>
            <a:r>
              <a:rPr lang="en-GB" b="0" baseline="0" dirty="0" err="1"/>
              <a:t>Fuß</a:t>
            </a:r>
            <a:r>
              <a:rPr lang="en-GB" b="0" baseline="0" dirty="0"/>
              <a:t> [573] </a:t>
            </a:r>
            <a:r>
              <a:rPr lang="en-GB" b="0" baseline="0" dirty="0" err="1"/>
              <a:t>Kuh</a:t>
            </a:r>
            <a:r>
              <a:rPr lang="en-GB" b="0" baseline="0" dirty="0"/>
              <a:t> [2935] </a:t>
            </a:r>
            <a:r>
              <a:rPr lang="en-GB" b="0" baseline="0" dirty="0" err="1"/>
              <a:t>Schnur</a:t>
            </a:r>
            <a:r>
              <a:rPr lang="en-GB" b="0" baseline="0" dirty="0"/>
              <a:t> [&gt;5009] Wunsch [1072] Wurst [3923]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2294671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(two slides)</a:t>
            </a:r>
          </a:p>
          <a:p>
            <a:endParaRPr lang="en-US" b="1" dirty="0"/>
          </a:p>
          <a:p>
            <a:r>
              <a:rPr lang="en-US" b="1" dirty="0"/>
              <a:t>Aim: </a:t>
            </a:r>
            <a:r>
              <a:rPr lang="en-US" b="0" dirty="0"/>
              <a:t>to </a:t>
            </a:r>
            <a:r>
              <a:rPr lang="en-GB" b="0" dirty="0"/>
              <a:t>practise written production of some of this week’s new and revisited vocabulary. </a:t>
            </a:r>
            <a:r>
              <a:rPr lang="es-419" sz="1200" b="0" kern="1200" dirty="0">
                <a:solidFill>
                  <a:schemeClr val="tx1"/>
                </a:solidFill>
                <a:effectLst/>
                <a:latin typeface="+mn-lt"/>
                <a:ea typeface="+mn-ea"/>
                <a:cs typeface="+mn-cs"/>
              </a:rPr>
              <a:t>The first and </a:t>
            </a:r>
            <a:r>
              <a:rPr lang="es-419" sz="1200" b="0" kern="1200" dirty="0" err="1">
                <a:solidFill>
                  <a:schemeClr val="tx1"/>
                </a:solidFill>
                <a:effectLst/>
                <a:latin typeface="+mn-lt"/>
                <a:ea typeface="+mn-ea"/>
                <a:cs typeface="+mn-cs"/>
              </a:rPr>
              <a:t>last</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letters</a:t>
            </a:r>
            <a:r>
              <a:rPr lang="es-419" sz="1200" b="0" kern="1200" dirty="0">
                <a:solidFill>
                  <a:schemeClr val="tx1"/>
                </a:solidFill>
                <a:effectLst/>
                <a:latin typeface="+mn-lt"/>
                <a:ea typeface="+mn-ea"/>
                <a:cs typeface="+mn-cs"/>
              </a:rPr>
              <a:t> prompt recall of the word</a:t>
            </a:r>
            <a:r>
              <a:rPr lang="es-419" sz="1200" b="0" kern="1200" baseline="0" dirty="0">
                <a:solidFill>
                  <a:schemeClr val="tx1"/>
                </a:solidFill>
                <a:effectLst/>
                <a:latin typeface="+mn-lt"/>
                <a:ea typeface="+mn-ea"/>
                <a:cs typeface="+mn-cs"/>
              </a:rPr>
              <a:t> in German.</a:t>
            </a:r>
            <a:endParaRPr lang="es-419" sz="1200" b="0" kern="1200" dirty="0">
              <a:solidFill>
                <a:schemeClr val="tx1"/>
              </a:solidFill>
              <a:effectLst/>
              <a:latin typeface="+mn-lt"/>
              <a:ea typeface="+mn-ea"/>
              <a:cs typeface="+mn-cs"/>
            </a:endParaRPr>
          </a:p>
          <a:p>
            <a:endParaRPr lang="es-419" sz="1200" b="0" kern="1200" dirty="0">
              <a:solidFill>
                <a:schemeClr val="tx1"/>
              </a:solidFill>
              <a:effectLst/>
              <a:latin typeface="+mn-lt"/>
              <a:ea typeface="+mn-ea"/>
              <a:cs typeface="+mn-cs"/>
            </a:endParaRPr>
          </a:p>
          <a:p>
            <a:r>
              <a:rPr lang="en-US" b="1" dirty="0"/>
              <a:t>Procedure:</a:t>
            </a:r>
          </a:p>
          <a:p>
            <a:r>
              <a:rPr lang="en-US" b="0" dirty="0"/>
              <a:t>1. Give</a:t>
            </a:r>
            <a:r>
              <a:rPr lang="en-US" b="0" baseline="0" dirty="0"/>
              <a:t> students 4 minutes in pairs to write the German word for the English translation.</a:t>
            </a:r>
            <a:endParaRPr lang="en-US" b="0" dirty="0"/>
          </a:p>
          <a:p>
            <a:r>
              <a:rPr lang="en-US" b="0" dirty="0"/>
              <a:t>2. Click to reveal the answers sequentially from left to right.</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 </a:t>
            </a:r>
            <a:r>
              <a:rPr lang="en-US" b="0" dirty="0"/>
              <a:t>to </a:t>
            </a:r>
            <a:r>
              <a:rPr lang="en-US" b="0" dirty="0" err="1"/>
              <a:t>practise</a:t>
            </a:r>
            <a:r>
              <a:rPr lang="en-US" b="0" dirty="0"/>
              <a:t> oral production of vocabulary from this week’s sets.</a:t>
            </a:r>
            <a:endParaRPr lang="es-419" sz="1200" b="0" kern="1200" dirty="0">
              <a:solidFill>
                <a:schemeClr val="tx1"/>
              </a:solidFill>
              <a:effectLst/>
              <a:latin typeface="+mn-lt"/>
              <a:ea typeface="+mn-ea"/>
              <a:cs typeface="+mn-cs"/>
            </a:endParaRPr>
          </a:p>
          <a:p>
            <a:endParaRPr lang="es-419" sz="1200" b="0" kern="1200" dirty="0">
              <a:solidFill>
                <a:schemeClr val="tx1"/>
              </a:solidFill>
              <a:effectLst/>
              <a:latin typeface="+mn-lt"/>
              <a:ea typeface="+mn-ea"/>
              <a:cs typeface="+mn-cs"/>
            </a:endParaRPr>
          </a:p>
          <a:p>
            <a:r>
              <a:rPr lang="en-US" b="1" dirty="0"/>
              <a:t>Procedure:</a:t>
            </a:r>
          </a:p>
          <a:p>
            <a:pPr marL="228600" indent="-228600">
              <a:buAutoNum type="arabicPeriod"/>
            </a:pPr>
            <a:r>
              <a:rPr lang="en-US" b="0" dirty="0"/>
              <a:t>Partner A turns away</a:t>
            </a:r>
            <a:r>
              <a:rPr lang="en-US" b="0" baseline="0" dirty="0"/>
              <a:t> from the board.</a:t>
            </a:r>
          </a:p>
          <a:p>
            <a:pPr marL="228600" indent="-228600">
              <a:buAutoNum type="arabicPeriod"/>
            </a:pPr>
            <a:r>
              <a:rPr lang="en-US" b="0" baseline="0" dirty="0"/>
              <a:t>Partner B asks partner A for the German for the 14 words. Partner B chooses the order in which to ask.</a:t>
            </a:r>
          </a:p>
          <a:p>
            <a:pPr marL="228600" indent="-228600">
              <a:buAutoNum type="arabicPeriod"/>
            </a:pPr>
            <a:r>
              <a:rPr lang="en-US" b="0" baseline="0" dirty="0"/>
              <a:t>Encourage use of target language, ‘Ja, </a:t>
            </a:r>
            <a:r>
              <a:rPr lang="en-US" b="0" baseline="0" dirty="0" err="1"/>
              <a:t>richtig</a:t>
            </a:r>
            <a:r>
              <a:rPr lang="en-US" b="0" baseline="0" dirty="0"/>
              <a:t>!’, ‘fast’ ,‘</a:t>
            </a:r>
            <a:r>
              <a:rPr lang="en-US" b="0" baseline="0" dirty="0" err="1"/>
              <a:t>leider</a:t>
            </a:r>
            <a:r>
              <a:rPr lang="en-US" b="0" baseline="0" dirty="0"/>
              <a:t> </a:t>
            </a:r>
            <a:r>
              <a:rPr lang="en-US" b="0" baseline="0" dirty="0" err="1"/>
              <a:t>nicht</a:t>
            </a:r>
            <a:r>
              <a:rPr lang="en-US" b="0" baseline="0" dirty="0"/>
              <a:t>’ , ‘</a:t>
            </a:r>
            <a:r>
              <a:rPr lang="en-US" b="0" baseline="0" dirty="0" err="1"/>
              <a:t>noch</a:t>
            </a:r>
            <a:r>
              <a:rPr lang="en-US" b="0" baseline="0" dirty="0"/>
              <a:t> mal’. </a:t>
            </a:r>
          </a:p>
          <a:p>
            <a:pPr marL="228600" indent="-228600">
              <a:buAutoNum type="arabicPeriod"/>
            </a:pPr>
            <a:r>
              <a:rPr lang="en-US" b="0" baseline="0" dirty="0"/>
              <a:t>Partners swap roles and repeat the task.</a:t>
            </a:r>
            <a:endParaRPr lang="en-US" b="0" dirty="0"/>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052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br>
              <a:rPr lang="en-GB" dirty="0"/>
            </a:br>
            <a:br>
              <a:rPr lang="en-GB" b="1" dirty="0"/>
            </a:br>
            <a:r>
              <a:rPr lang="en-GB" b="1" dirty="0"/>
              <a:t>Aim: </a:t>
            </a:r>
            <a:r>
              <a:rPr lang="en-GB" b="0" dirty="0"/>
              <a:t>to revisit the reflexive use of placement verbs (taught in term 1 – 9.2.1.5 and 9.2.1.6).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Cycle through the information on the slide using the animation sequence.</a:t>
            </a:r>
            <a:br>
              <a:rPr lang="en-GB" dirty="0"/>
            </a:br>
            <a:r>
              <a:rPr lang="en-GB" dirty="0"/>
              <a:t>2. Elicit the English for each example.</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400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identify from the verb whether there is movement (R2, Accusative) or no movement (R3, Dative) </a:t>
            </a:r>
            <a:br>
              <a:rPr lang="en-GB" b="0" dirty="0"/>
            </a:br>
            <a:br>
              <a:rPr lang="en-GB" dirty="0"/>
            </a:br>
            <a:r>
              <a:rPr lang="en-GB" b="1" dirty="0"/>
              <a:t>Procedure:</a:t>
            </a:r>
            <a:br>
              <a:rPr lang="en-GB" dirty="0"/>
            </a:br>
            <a:r>
              <a:rPr lang="en-GB" dirty="0"/>
              <a:t>1. Play recording of item 1 by clicking audio button. </a:t>
            </a:r>
          </a:p>
          <a:p>
            <a:r>
              <a:rPr lang="en-GB" dirty="0"/>
              <a:t>2. Students tick whether there is movement or no movement, and what item goes or stays where (in English)</a:t>
            </a:r>
          </a:p>
          <a:p>
            <a:r>
              <a:rPr lang="en-GB" dirty="0"/>
              <a:t>3. Click to bring up answer tick.</a:t>
            </a:r>
          </a:p>
          <a:p>
            <a:r>
              <a:rPr lang="en-GB" dirty="0"/>
              <a:t>4. Click again to bring up English notes on what time goes/stays where. (To differentiate this activity, you may want to play the audio again for the second step.)</a:t>
            </a:r>
          </a:p>
          <a:p>
            <a:r>
              <a:rPr lang="en-GB" dirty="0"/>
              <a:t>5. Continue for items 2-10. </a:t>
            </a:r>
          </a:p>
          <a:p>
            <a:r>
              <a:rPr lang="en-GB" dirty="0"/>
              <a:t>6. At the end of the table filling, click again to bring up callout question about items 4, 5, 8. Elicit answer: Here, the pets and Mia (person) are moving themselves, as opposed to an object being moved by someone. Click again to bring up the answer.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342900" lvl="0" indent="-342900" algn="l">
              <a:lnSpc>
                <a:spcPct val="107000"/>
              </a:lnSpc>
              <a:spcAft>
                <a:spcPts val="800"/>
              </a:spcAft>
              <a:buFont typeface="+mj-lt"/>
              <a:buAutoNum type="arabicPeriod"/>
              <a:tabLst>
                <a:tab pos="457200" algn="l"/>
              </a:tabLs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Die Pflanze hat neben [dem] Sofa gestanden.</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mj-lt"/>
              <a:buAutoNum type="arabicPeriod"/>
              <a:tabLst>
                <a:tab pos="457200" algn="l"/>
              </a:tabLs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Mieze hat auf [dem] Bett gesessen.</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mj-lt"/>
              <a:buAutoNum type="arabicPeriod"/>
              <a:tabLst>
                <a:tab pos="457200" algn="l"/>
              </a:tabLs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Aber jetzt: Die Pflanze stelle ich auf [den] Schreibtisch.</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mj-lt"/>
              <a:buAutoNum type="arabicPeriod"/>
              <a:tabLst>
                <a:tab pos="457200" algn="l"/>
              </a:tabLs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Mieze legt sich in [die] Ecke. </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mj-lt"/>
              <a:buAutoNum type="arabicPeriod"/>
              <a:tabLst>
                <a:tab pos="457200" algn="l"/>
              </a:tabLs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Mia stellt sich in [die Ecke], um zu helfen.</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mj-lt"/>
              <a:buAutoNum type="arabicPeriod"/>
              <a:tabLst>
                <a:tab pos="457200" algn="l"/>
              </a:tabLs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Das Poster hängt an [der] Wand.</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mj-lt"/>
              <a:buAutoNum type="arabicPeriod"/>
              <a:tabLst>
                <a:tab pos="457200" algn="l"/>
              </a:tabLs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Die Kerze steht auf [dem] Tisch.</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mj-lt"/>
              <a:buAutoNum type="arabicPeriod"/>
              <a:tabLst>
                <a:tab pos="457200" algn="l"/>
              </a:tabLs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Einstein setzt sich auf [das] Bett. </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mj-lt"/>
              <a:buAutoNum type="arabicPeriod"/>
              <a:tabLst>
                <a:tab pos="457200" algn="l"/>
              </a:tabLs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Das Licht hängt über [dem] Schreibtisch.</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mj-lt"/>
              <a:buAutoNum type="arabicPeriod"/>
              <a:tabLst>
                <a:tab pos="457200" algn="l"/>
              </a:tabLs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Das Buch lege ich unter die [Lampe]. </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Experte</a:t>
            </a:r>
            <a:r>
              <a:rPr lang="en-GB" baseline="0" dirty="0"/>
              <a:t> [1437] </a:t>
            </a:r>
            <a:r>
              <a:rPr lang="en-GB" baseline="0" dirty="0" err="1"/>
              <a:t>Kerze</a:t>
            </a:r>
            <a:r>
              <a:rPr lang="en-GB" baseline="0" dirty="0"/>
              <a:t> [3917] </a:t>
            </a:r>
            <a:r>
              <a:rPr lang="en-GB" baseline="0" dirty="0" err="1"/>
              <a:t>Termin</a:t>
            </a:r>
            <a:r>
              <a:rPr lang="en-GB" baseline="0" dirty="0"/>
              <a:t> [2213]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433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There is a separate handouts document, with two different versions of the task, as described below.</a:t>
            </a:r>
            <a:br>
              <a:rPr lang="en-GB" b="1" dirty="0"/>
            </a:br>
            <a:endParaRPr lang="en-GB" b="1" dirty="0"/>
          </a:p>
          <a:p>
            <a:r>
              <a:rPr lang="en-GB" b="1" dirty="0"/>
              <a:t>Timing: 10 minutes</a:t>
            </a:r>
            <a:br>
              <a:rPr lang="en-GB" dirty="0"/>
            </a:br>
            <a:br>
              <a:rPr lang="en-GB" b="1" dirty="0"/>
            </a:br>
            <a:r>
              <a:rPr lang="en-GB" b="1" dirty="0"/>
              <a:t>Aim: </a:t>
            </a:r>
            <a:r>
              <a:rPr lang="en-GB" b="0" dirty="0"/>
              <a:t>to practise oral production of nouns, prepositions and articles (R3, dative) in a ‘spot the difference’ room description task.</a:t>
            </a:r>
            <a:br>
              <a:rPr lang="en-GB" b="0" dirty="0"/>
            </a:br>
            <a:br>
              <a:rPr lang="en-GB" b="0" dirty="0"/>
            </a:br>
            <a:r>
              <a:rPr lang="en-GB" b="1" dirty="0"/>
              <a:t>Procedure 1 (spot the difference):</a:t>
            </a:r>
            <a:br>
              <a:rPr lang="en-GB" dirty="0"/>
            </a:br>
            <a:r>
              <a:rPr lang="en-GB" dirty="0"/>
              <a:t>1. Person A begins and describes the position of one of the items in the room, e.g. “Der </a:t>
            </a:r>
            <a:r>
              <a:rPr lang="en-GB" dirty="0" err="1"/>
              <a:t>Kühlschrank</a:t>
            </a:r>
            <a:r>
              <a:rPr lang="en-GB" dirty="0"/>
              <a:t> </a:t>
            </a:r>
            <a:r>
              <a:rPr lang="en-GB" dirty="0" err="1"/>
              <a:t>ist</a:t>
            </a:r>
            <a:r>
              <a:rPr lang="en-GB" dirty="0"/>
              <a:t> </a:t>
            </a:r>
            <a:r>
              <a:rPr lang="en-GB" dirty="0" err="1"/>
              <a:t>neben</a:t>
            </a:r>
            <a:r>
              <a:rPr lang="en-GB" dirty="0"/>
              <a:t> </a:t>
            </a:r>
            <a:r>
              <a:rPr lang="en-GB" dirty="0" err="1"/>
              <a:t>dem</a:t>
            </a:r>
            <a:r>
              <a:rPr lang="en-GB" dirty="0"/>
              <a:t> Sofa.”</a:t>
            </a:r>
          </a:p>
          <a:p>
            <a:r>
              <a:rPr lang="en-GB" dirty="0"/>
              <a:t>2. Person B notes the position, compares with his/her version of the picture and states the position of the same item on his/her picture, which either confirms that it is the same or notes that it is different. (E.g. “</a:t>
            </a:r>
            <a:r>
              <a:rPr lang="en-GB" dirty="0" err="1"/>
              <a:t>Ja</a:t>
            </a:r>
            <a:r>
              <a:rPr lang="en-GB" dirty="0"/>
              <a:t>, der </a:t>
            </a:r>
            <a:r>
              <a:rPr lang="en-GB" dirty="0" err="1"/>
              <a:t>Kühlschrank</a:t>
            </a:r>
            <a:r>
              <a:rPr lang="en-GB" dirty="0"/>
              <a:t> </a:t>
            </a:r>
            <a:r>
              <a:rPr lang="en-GB" dirty="0" err="1"/>
              <a:t>ist</a:t>
            </a:r>
            <a:r>
              <a:rPr lang="en-GB" dirty="0"/>
              <a:t> </a:t>
            </a:r>
            <a:r>
              <a:rPr lang="en-GB" dirty="0" err="1"/>
              <a:t>auch</a:t>
            </a:r>
            <a:r>
              <a:rPr lang="en-GB" dirty="0"/>
              <a:t> </a:t>
            </a:r>
            <a:r>
              <a:rPr lang="en-GB" dirty="0" err="1"/>
              <a:t>neben</a:t>
            </a:r>
            <a:r>
              <a:rPr lang="en-GB" dirty="0"/>
              <a:t> </a:t>
            </a:r>
            <a:r>
              <a:rPr lang="en-GB" dirty="0" err="1"/>
              <a:t>dem</a:t>
            </a:r>
            <a:r>
              <a:rPr lang="en-GB" dirty="0"/>
              <a:t> Sofa” OR “Der </a:t>
            </a:r>
            <a:r>
              <a:rPr lang="en-GB" dirty="0" err="1"/>
              <a:t>Kühlschrank</a:t>
            </a:r>
            <a:r>
              <a:rPr lang="en-GB" dirty="0"/>
              <a:t> </a:t>
            </a:r>
            <a:r>
              <a:rPr lang="en-GB" dirty="0" err="1"/>
              <a:t>ist</a:t>
            </a:r>
            <a:r>
              <a:rPr lang="en-GB" dirty="0"/>
              <a:t> </a:t>
            </a:r>
            <a:r>
              <a:rPr lang="en-GB" dirty="0" err="1"/>
              <a:t>neben</a:t>
            </a:r>
            <a:r>
              <a:rPr lang="en-GB" dirty="0"/>
              <a:t> </a:t>
            </a:r>
            <a:r>
              <a:rPr lang="en-GB" dirty="0" err="1"/>
              <a:t>dem</a:t>
            </a:r>
            <a:r>
              <a:rPr lang="en-GB" dirty="0"/>
              <a:t> </a:t>
            </a:r>
            <a:r>
              <a:rPr lang="en-GB" dirty="0" err="1"/>
              <a:t>Schlagzeug</a:t>
            </a:r>
            <a:r>
              <a:rPr lang="en-GB" dirty="0"/>
              <a:t>.”) It might be the case that several sentences are needed for students to be sure that the position is the same.</a:t>
            </a:r>
          </a:p>
          <a:p>
            <a:r>
              <a:rPr lang="en-GB" dirty="0"/>
              <a:t>3. Students continue to take it in turns to describe the items’ locations until all 10 items are located. </a:t>
            </a:r>
          </a:p>
          <a:p>
            <a:r>
              <a:rPr lang="en-GB" dirty="0"/>
              <a:t>4. Then they check their pictures against these two slides.</a:t>
            </a:r>
            <a:br>
              <a:rPr lang="en-GB" dirty="0"/>
            </a:br>
            <a:endParaRPr lang="en-GB" dirty="0"/>
          </a:p>
          <a:p>
            <a:r>
              <a:rPr lang="en-GB" b="1" dirty="0"/>
              <a:t>Procedure 2 (information gap): </a:t>
            </a:r>
            <a:br>
              <a:rPr lang="en-GB" b="1" dirty="0"/>
            </a:br>
            <a:r>
              <a:rPr lang="en-GB" b="0" dirty="0"/>
              <a:t>Note: this is a more straightforward version of the task</a:t>
            </a:r>
            <a:br>
              <a:rPr lang="en-GB" b="0" dirty="0"/>
            </a:br>
            <a:r>
              <a:rPr lang="en-GB" b="0" dirty="0"/>
              <a:t>1. Person A has an almost empty version of the room and has to ask the whereabouts of the 10 items.</a:t>
            </a:r>
            <a:br>
              <a:rPr lang="en-GB" b="0" dirty="0"/>
            </a:br>
            <a:r>
              <a:rPr lang="en-GB" b="0" dirty="0"/>
              <a:t>2. Person B has the completed room and has to tell Person A where each of the items is.</a:t>
            </a:r>
            <a:br>
              <a:rPr lang="en-GB" b="0" dirty="0"/>
            </a:br>
            <a:r>
              <a:rPr lang="en-GB" b="0" dirty="0"/>
              <a:t>3. Person A draws them in on his sheet.</a:t>
            </a:r>
            <a:br>
              <a:rPr lang="en-GB" b="0" dirty="0"/>
            </a:br>
            <a:r>
              <a:rPr lang="en-GB" b="0" dirty="0"/>
              <a:t>4. Swap roles and use the 2</a:t>
            </a:r>
            <a:r>
              <a:rPr lang="en-GB" b="0" baseline="30000" dirty="0"/>
              <a:t>nd</a:t>
            </a:r>
            <a:r>
              <a:rPr lang="en-GB" b="0" dirty="0"/>
              <a:t> set of pictures.</a:t>
            </a:r>
          </a:p>
          <a:p>
            <a:endParaRPr lang="en-GB" b="0" dirty="0"/>
          </a:p>
          <a:p>
            <a:r>
              <a:rPr lang="en-GB" b="1" dirty="0"/>
              <a:t>Note</a:t>
            </a:r>
            <a:r>
              <a:rPr lang="en-GB" b="0" dirty="0"/>
              <a:t>: these two slides have the correct answer versions, irrespective of the version of the task chosen.</a:t>
            </a:r>
            <a:br>
              <a:rPr lang="en-GB" dirty="0"/>
            </a:br>
            <a:br>
              <a:rPr lang="en-GB" dirty="0"/>
            </a:br>
            <a:r>
              <a:rPr lang="en-GB" b="1" baseline="0" dirty="0"/>
              <a:t>Word frequency (1 is the most frequent word in German): </a:t>
            </a:r>
            <a:br>
              <a:rPr lang="en-GB" baseline="0" dirty="0"/>
            </a:br>
            <a:r>
              <a:rPr lang="en-GB" baseline="0" dirty="0" err="1"/>
              <a:t>Fernseher</a:t>
            </a:r>
            <a:r>
              <a:rPr lang="en-GB" baseline="0" dirty="0"/>
              <a:t> [2827] </a:t>
            </a:r>
            <a:r>
              <a:rPr lang="en-GB" baseline="0" dirty="0" err="1"/>
              <a:t>Kerze</a:t>
            </a:r>
            <a:r>
              <a:rPr lang="en-GB" baseline="0" dirty="0"/>
              <a:t> [3917] </a:t>
            </a:r>
            <a:r>
              <a:rPr lang="en-GB" baseline="0" dirty="0" err="1"/>
              <a:t>Kissen</a:t>
            </a:r>
            <a:r>
              <a:rPr lang="en-GB" baseline="0" dirty="0"/>
              <a:t> [4898] Poster [&gt;5009] Sofa [3572]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37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 for Person B</a:t>
            </a:r>
            <a:endParaRPr lang="en-GB" i="1" dirty="0"/>
          </a:p>
          <a:p>
            <a:br>
              <a:rPr lang="en-GB" dirty="0"/>
            </a:br>
            <a:r>
              <a:rPr lang="en-GB" b="1" baseline="0" dirty="0"/>
              <a:t>Word frequency (1 is the most frequent word in German): </a:t>
            </a:r>
            <a:br>
              <a:rPr lang="en-GB" baseline="0" dirty="0"/>
            </a:br>
            <a:r>
              <a:rPr lang="en-GB" baseline="0" dirty="0" err="1"/>
              <a:t>Fernseher</a:t>
            </a:r>
            <a:r>
              <a:rPr lang="en-GB" baseline="0" dirty="0"/>
              <a:t> [2827] </a:t>
            </a:r>
            <a:r>
              <a:rPr lang="en-GB" baseline="0" dirty="0" err="1"/>
              <a:t>Kerze</a:t>
            </a:r>
            <a:r>
              <a:rPr lang="en-GB" baseline="0" dirty="0"/>
              <a:t> [3917] </a:t>
            </a:r>
            <a:r>
              <a:rPr lang="en-GB" baseline="0" dirty="0" err="1"/>
              <a:t>Kissen</a:t>
            </a:r>
            <a:r>
              <a:rPr lang="en-GB" baseline="0" dirty="0"/>
              <a:t> [4898] Poster [&gt;5009] Sofa [3572]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79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written production of sentences using nouns and prepositions in R3 (dative) in a loosely structured task.</a:t>
            </a:r>
            <a:br>
              <a:rPr lang="en-GB" dirty="0"/>
            </a:br>
            <a:br>
              <a:rPr lang="en-GB" dirty="0"/>
            </a:br>
            <a:r>
              <a:rPr lang="en-GB" b="1" dirty="0"/>
              <a:t>Procedure:</a:t>
            </a:r>
            <a:br>
              <a:rPr lang="en-GB" dirty="0"/>
            </a:br>
            <a:r>
              <a:rPr lang="en-GB" dirty="0"/>
              <a:t>1. Explain the task to students. They will describe the picture in writing, trying to include (at least once) the 18 words provided. They may additionally use the glossed words.</a:t>
            </a:r>
          </a:p>
          <a:p>
            <a:r>
              <a:rPr lang="en-GB" dirty="0"/>
              <a:t>2. For additional challenge, students can be prompted to add in further ideas, e.g. Katrin’s opinions.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a:t>
            </a:r>
            <a:r>
              <a:rPr lang="en-GB" b="0" dirty="0"/>
              <a:t>focus correction on the use of prepositions and the correct spelling of articles that follow them, rather than correcting every error, as this feature has been the focus of teaching in this sequence. It makes sense to provide direct corrections for these errors. A suitable follow up task could ask students to produce a new sentence using the same preposition.</a:t>
            </a:r>
            <a:br>
              <a:rPr lang="en-GB" dirty="0"/>
            </a:br>
            <a:br>
              <a:rPr lang="en-GB" dirty="0"/>
            </a:br>
            <a:r>
              <a:rPr lang="en-GB" b="1" baseline="0" dirty="0"/>
              <a:t>Word frequency (1 is the most frequent word in German): </a:t>
            </a:r>
            <a:br>
              <a:rPr lang="en-GB" baseline="0" dirty="0"/>
            </a:br>
            <a:r>
              <a:rPr lang="en-GB" baseline="0" dirty="0" err="1"/>
              <a:t>Fernseher</a:t>
            </a:r>
            <a:r>
              <a:rPr lang="en-GB" baseline="0" dirty="0"/>
              <a:t> [2827] </a:t>
            </a:r>
            <a:r>
              <a:rPr lang="en-GB" baseline="0" dirty="0" err="1"/>
              <a:t>Kerze</a:t>
            </a:r>
            <a:r>
              <a:rPr lang="en-GB" baseline="0" dirty="0"/>
              <a:t> [3917] </a:t>
            </a:r>
            <a:r>
              <a:rPr lang="en-GB" baseline="0" dirty="0" err="1"/>
              <a:t>Kissen</a:t>
            </a:r>
            <a:r>
              <a:rPr lang="en-GB" baseline="0" dirty="0"/>
              <a:t> [4898] Poster [&gt;5009] Sofa [3572]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893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6 minutes</a:t>
            </a:r>
            <a:br>
              <a:rPr lang="en-GB" dirty="0"/>
            </a:br>
            <a:br>
              <a:rPr lang="en-GB" b="1" dirty="0"/>
            </a:br>
            <a:r>
              <a:rPr lang="en-GB" b="1" dirty="0"/>
              <a:t>Aim: </a:t>
            </a:r>
            <a:r>
              <a:rPr lang="en-GB" b="0" dirty="0"/>
              <a:t>to practise aural comprehension of this week’s new vocabulary set.</a:t>
            </a:r>
            <a:br>
              <a:rPr lang="en-GB" b="0" dirty="0"/>
            </a:br>
            <a:br>
              <a:rPr lang="en-GB" dirty="0"/>
            </a:br>
            <a:r>
              <a:rPr lang="en-GB" b="1" dirty="0"/>
              <a:t>Procedure:</a:t>
            </a:r>
            <a:br>
              <a:rPr lang="en-GB" dirty="0"/>
            </a:br>
            <a:r>
              <a:rPr lang="en-GB" dirty="0"/>
              <a:t>1. Click to play the audio.</a:t>
            </a:r>
            <a:endParaRPr dirty="0"/>
          </a:p>
          <a:p>
            <a:pPr marL="0" lvl="0" indent="0" algn="l" rtl="0">
              <a:spcBef>
                <a:spcPts val="0"/>
              </a:spcBef>
              <a:spcAft>
                <a:spcPts val="0"/>
              </a:spcAft>
              <a:buNone/>
            </a:pPr>
            <a:r>
              <a:rPr lang="en-GB" dirty="0"/>
              <a:t>2. Students write the corresponding letter.</a:t>
            </a:r>
            <a:endParaRPr dirty="0"/>
          </a:p>
          <a:p>
            <a:pPr marL="0" lvl="0" indent="0" algn="l" rtl="0">
              <a:spcBef>
                <a:spcPts val="0"/>
              </a:spcBef>
              <a:spcAft>
                <a:spcPts val="0"/>
              </a:spcAft>
              <a:buNone/>
            </a:pPr>
            <a:r>
              <a:rPr lang="en-GB" dirty="0"/>
              <a:t>3. Click once to check responses.</a:t>
            </a:r>
          </a:p>
          <a:p>
            <a:pPr marL="0" lvl="0" indent="0" algn="l" rtl="0">
              <a:spcBef>
                <a:spcPts val="0"/>
              </a:spcBef>
              <a:spcAft>
                <a:spcPts val="0"/>
              </a:spcAft>
              <a:buNone/>
            </a:pPr>
            <a:r>
              <a:rPr lang="en-GB" dirty="0"/>
              <a:t>4. Click again to bring up the German word for checking.</a:t>
            </a:r>
            <a:endParaRPr dirty="0"/>
          </a:p>
          <a:p>
            <a:pPr marL="0" lvl="0" indent="0" algn="l" rtl="0">
              <a:spcBef>
                <a:spcPts val="0"/>
              </a:spcBef>
              <a:spcAft>
                <a:spcPts val="0"/>
              </a:spcAft>
              <a:buNone/>
            </a:pPr>
            <a:r>
              <a:rPr lang="en-GB" dirty="0"/>
              <a:t>5. Teachers may then also seek to practise oral recall by using the letters, e.g. “Wie </a:t>
            </a:r>
            <a:r>
              <a:rPr lang="en-GB" dirty="0" err="1"/>
              <a:t>heißt</a:t>
            </a:r>
            <a:r>
              <a:rPr lang="en-GB" dirty="0"/>
              <a:t> ‘Q’ auf Deutsch?” “</a:t>
            </a:r>
            <a:r>
              <a:rPr lang="en-GB" dirty="0" err="1"/>
              <a:t>zwischen</a:t>
            </a:r>
            <a:r>
              <a:rPr lang="en-GB" dirty="0"/>
              <a:t>.” “</a:t>
            </a:r>
            <a:r>
              <a:rPr lang="en-GB" dirty="0" err="1"/>
              <a:t>Ja</a:t>
            </a:r>
            <a:r>
              <a:rPr lang="en-GB" dirty="0"/>
              <a:t>, </a:t>
            </a:r>
            <a:r>
              <a:rPr lang="en-GB" dirty="0" err="1"/>
              <a:t>richtig</a:t>
            </a:r>
            <a:r>
              <a:rPr lang="en-GB" dirty="0"/>
              <a:t>.”</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Arial"/>
              <a:buNone/>
            </a:pPr>
            <a:r>
              <a:rPr lang="en-GB" b="1" dirty="0"/>
              <a:t>Transcript:</a:t>
            </a:r>
            <a:br>
              <a:rPr lang="en-GB" dirty="0"/>
            </a:br>
            <a:r>
              <a:rPr lang="en-US" dirty="0"/>
              <a:t>1. das Licht</a:t>
            </a:r>
          </a:p>
          <a:p>
            <a:pPr marL="0" lvl="0" indent="0" algn="l" rtl="0">
              <a:spcBef>
                <a:spcPts val="0"/>
              </a:spcBef>
              <a:spcAft>
                <a:spcPts val="0"/>
              </a:spcAft>
              <a:buNone/>
            </a:pPr>
            <a:r>
              <a:rPr lang="en-US" sz="12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2. der </a:t>
            </a:r>
            <a:r>
              <a:rPr lang="de-DE" sz="12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Kühlschrank </a:t>
            </a:r>
          </a:p>
          <a:p>
            <a:pPr marL="0" lvl="0" indent="0" algn="l" rtl="0">
              <a:spcBef>
                <a:spcPts val="0"/>
              </a:spcBef>
              <a:spcAft>
                <a:spcPts val="0"/>
              </a:spcAft>
              <a:buNone/>
            </a:pPr>
            <a:r>
              <a:rPr lang="de-DE" sz="1200" dirty="0">
                <a:solidFill>
                  <a:srgbClr val="002060"/>
                </a:solidFill>
                <a:effectLst/>
                <a:latin typeface="Century Gothic" panose="020B0502020202020204" pitchFamily="34" charset="0"/>
                <a:cs typeface="Calibri" panose="020F0502020204030204" pitchFamily="34" charset="0"/>
              </a:rPr>
              <a:t>3. gestanden</a:t>
            </a:r>
          </a:p>
          <a:p>
            <a:pPr marL="0" lvl="0" indent="0" algn="l" rtl="0">
              <a:spcBef>
                <a:spcPts val="0"/>
              </a:spcBef>
              <a:spcAft>
                <a:spcPts val="0"/>
              </a:spcAft>
              <a:buNone/>
            </a:pPr>
            <a:r>
              <a:rPr lang="de-DE" sz="1200" dirty="0">
                <a:solidFill>
                  <a:srgbClr val="002060"/>
                </a:solidFill>
                <a:effectLst/>
                <a:latin typeface="Century Gothic" panose="020B0502020202020204" pitchFamily="34" charset="0"/>
                <a:cs typeface="Calibri" panose="020F0502020204030204" pitchFamily="34" charset="0"/>
              </a:rPr>
              <a:t>4. über</a:t>
            </a:r>
          </a:p>
          <a:p>
            <a:pPr marL="0" lvl="0" indent="0" algn="l" rtl="0">
              <a:spcBef>
                <a:spcPts val="0"/>
              </a:spcBef>
              <a:spcAft>
                <a:spcPts val="0"/>
              </a:spcAft>
              <a:buNone/>
            </a:pPr>
            <a:r>
              <a:rPr lang="de-DE" sz="1200" dirty="0">
                <a:solidFill>
                  <a:srgbClr val="002060"/>
                </a:solidFill>
                <a:effectLst/>
                <a:latin typeface="Century Gothic" panose="020B0502020202020204" pitchFamily="34" charset="0"/>
                <a:cs typeface="Calibri" panose="020F0502020204030204" pitchFamily="34" charset="0"/>
              </a:rPr>
              <a:t>5. gesessen</a:t>
            </a:r>
          </a:p>
          <a:p>
            <a:pPr marL="0" lvl="0" indent="0" algn="l" rtl="0">
              <a:spcBef>
                <a:spcPts val="0"/>
              </a:spcBef>
              <a:spcAft>
                <a:spcPts val="0"/>
              </a:spcAft>
              <a:buNone/>
            </a:pPr>
            <a:r>
              <a:rPr lang="de-DE" sz="1200" dirty="0">
                <a:solidFill>
                  <a:srgbClr val="002060"/>
                </a:solidFill>
                <a:effectLst/>
                <a:latin typeface="Century Gothic" panose="020B0502020202020204" pitchFamily="34" charset="0"/>
                <a:cs typeface="Calibri" panose="020F0502020204030204" pitchFamily="34" charset="0"/>
              </a:rPr>
              <a:t>6. riesig</a:t>
            </a:r>
          </a:p>
          <a:p>
            <a:pPr marL="0" lvl="0" indent="0" algn="l" rtl="0">
              <a:spcBef>
                <a:spcPts val="0"/>
              </a:spcBef>
              <a:spcAft>
                <a:spcPts val="0"/>
              </a:spcAft>
              <a:buNone/>
            </a:pPr>
            <a:r>
              <a:rPr lang="de-DE" sz="1200" dirty="0">
                <a:solidFill>
                  <a:srgbClr val="002060"/>
                </a:solidFill>
                <a:effectLst/>
                <a:latin typeface="Century Gothic" panose="020B0502020202020204" pitchFamily="34" charset="0"/>
                <a:cs typeface="Calibri" panose="020F0502020204030204" pitchFamily="34" charset="0"/>
              </a:rPr>
              <a:t>7. unter</a:t>
            </a:r>
          </a:p>
          <a:p>
            <a:pPr marL="0" lvl="0" indent="0" algn="l" rtl="0">
              <a:spcBef>
                <a:spcPts val="0"/>
              </a:spcBef>
              <a:spcAft>
                <a:spcPts val="0"/>
              </a:spcAft>
              <a:buNone/>
            </a:pPr>
            <a:r>
              <a:rPr lang="de-DE" sz="1200" dirty="0">
                <a:solidFill>
                  <a:srgbClr val="002060"/>
                </a:solidFill>
                <a:effectLst/>
                <a:latin typeface="Century Gothic" panose="020B0502020202020204" pitchFamily="34" charset="0"/>
                <a:cs typeface="Calibri" panose="020F0502020204030204" pitchFamily="34" charset="0"/>
              </a:rPr>
              <a:t>8. das Dach</a:t>
            </a:r>
          </a:p>
          <a:p>
            <a:pPr marL="0" lvl="0" indent="0" algn="l" rtl="0">
              <a:spcBef>
                <a:spcPts val="0"/>
              </a:spcBef>
              <a:spcAft>
                <a:spcPts val="0"/>
              </a:spcAft>
              <a:buNone/>
            </a:pPr>
            <a:r>
              <a:rPr lang="de-DE" sz="1200" dirty="0">
                <a:solidFill>
                  <a:srgbClr val="002060"/>
                </a:solidFill>
                <a:effectLst/>
                <a:latin typeface="Century Gothic" panose="020B0502020202020204" pitchFamily="34" charset="0"/>
                <a:cs typeface="Calibri" panose="020F0502020204030204" pitchFamily="34" charset="0"/>
              </a:rPr>
              <a:t>9. linker, linke, linkes</a:t>
            </a:r>
          </a:p>
          <a:p>
            <a:pPr marL="0" lvl="0" indent="0" algn="l" rtl="0">
              <a:spcBef>
                <a:spcPts val="0"/>
              </a:spcBef>
              <a:spcAft>
                <a:spcPts val="0"/>
              </a:spcAft>
              <a:buNone/>
            </a:pPr>
            <a:r>
              <a:rPr lang="de-DE" sz="1200" dirty="0">
                <a:solidFill>
                  <a:srgbClr val="002060"/>
                </a:solidFill>
                <a:effectLst/>
                <a:latin typeface="Century Gothic" panose="020B0502020202020204" pitchFamily="34" charset="0"/>
                <a:cs typeface="Calibri" panose="020F0502020204030204" pitchFamily="34" charset="0"/>
              </a:rPr>
              <a:t>10. zwischen</a:t>
            </a:r>
          </a:p>
          <a:p>
            <a:pPr marL="0" lvl="0" indent="0" algn="l" rtl="0">
              <a:spcBef>
                <a:spcPts val="0"/>
              </a:spcBef>
              <a:spcAft>
                <a:spcPts val="0"/>
              </a:spcAft>
              <a:buNone/>
            </a:pPr>
            <a:r>
              <a:rPr lang="de-DE" sz="1200" dirty="0">
                <a:solidFill>
                  <a:srgbClr val="002060"/>
                </a:solidFill>
                <a:effectLst/>
                <a:latin typeface="Century Gothic" panose="020B0502020202020204" pitchFamily="34" charset="0"/>
                <a:cs typeface="Calibri" panose="020F0502020204030204" pitchFamily="34" charset="0"/>
              </a:rPr>
              <a:t>11. draußen</a:t>
            </a:r>
          </a:p>
          <a:p>
            <a:pPr marL="0" lvl="0" indent="0" algn="l" rtl="0">
              <a:spcBef>
                <a:spcPts val="0"/>
              </a:spcBef>
              <a:spcAft>
                <a:spcPts val="0"/>
              </a:spcAft>
              <a:buNone/>
            </a:pPr>
            <a:r>
              <a:rPr lang="de-DE" sz="1200" dirty="0">
                <a:solidFill>
                  <a:srgbClr val="002060"/>
                </a:solidFill>
                <a:effectLst/>
                <a:latin typeface="Century Gothic" panose="020B0502020202020204" pitchFamily="34" charset="0"/>
                <a:cs typeface="Calibri" panose="020F0502020204030204" pitchFamily="34" charset="0"/>
              </a:rPr>
              <a:t>12. rechter, rechte, rechtes</a:t>
            </a:r>
          </a:p>
          <a:p>
            <a:pPr marL="0" lvl="0" indent="0" algn="l" rtl="0">
              <a:spcBef>
                <a:spcPts val="0"/>
              </a:spcBef>
              <a:spcAft>
                <a:spcPts val="0"/>
              </a:spcAft>
              <a:buNone/>
            </a:pPr>
            <a:r>
              <a:rPr lang="de-DE" sz="1200" dirty="0">
                <a:solidFill>
                  <a:srgbClr val="002060"/>
                </a:solidFill>
                <a:effectLst/>
                <a:latin typeface="Century Gothic" panose="020B0502020202020204" pitchFamily="34" charset="0"/>
                <a:cs typeface="Calibri" panose="020F0502020204030204" pitchFamily="34" charset="0"/>
              </a:rPr>
              <a:t>13. der Keller</a:t>
            </a:r>
          </a:p>
          <a:p>
            <a:pPr marL="0" lvl="0" indent="0" algn="l" rtl="0">
              <a:spcBef>
                <a:spcPts val="0"/>
              </a:spcBef>
              <a:spcAft>
                <a:spcPts val="0"/>
              </a:spcAft>
              <a:buNone/>
            </a:pPr>
            <a:r>
              <a:rPr lang="de-DE" sz="1200" dirty="0">
                <a:solidFill>
                  <a:srgbClr val="002060"/>
                </a:solidFill>
                <a:effectLst/>
                <a:latin typeface="Century Gothic" panose="020B0502020202020204" pitchFamily="34" charset="0"/>
                <a:cs typeface="Calibri" panose="020F0502020204030204" pitchFamily="34" charset="0"/>
              </a:rPr>
              <a:t>14. die Ecke</a:t>
            </a:r>
          </a:p>
          <a:p>
            <a:pPr marL="0" lvl="0" indent="0" algn="l" rtl="0">
              <a:spcBef>
                <a:spcPts val="0"/>
              </a:spcBef>
              <a:spcAft>
                <a:spcPts val="0"/>
              </a:spcAft>
              <a:buNone/>
            </a:pPr>
            <a:endParaRPr dirty="0"/>
          </a:p>
        </p:txBody>
      </p:sp>
      <p:sp>
        <p:nvSpPr>
          <p:cNvPr id="180" name="Google Shape;18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25700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a:t>
            </a:r>
            <a:r>
              <a:rPr lang="en-GB" b="1" dirty="0"/>
              <a:t>30 seconds</a:t>
            </a:r>
            <a:br>
              <a:rPr lang="en-GB" b="1" dirty="0"/>
            </a:br>
            <a:br>
              <a:rPr lang="en-GB" b="1" dirty="0"/>
            </a:br>
            <a:r>
              <a:rPr lang="en-GB" b="1" dirty="0"/>
              <a:t>Aim: </a:t>
            </a:r>
            <a:r>
              <a:rPr lang="en-GB" b="0" dirty="0"/>
              <a:t>to provide the context for the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0" dirty="0"/>
              <a:t>: </a:t>
            </a:r>
            <a:br>
              <a:rPr lang="en-GB" b="0" dirty="0"/>
            </a:br>
            <a:r>
              <a:rPr lang="en-GB" b="0" dirty="0"/>
              <a:t>1. Read the title and questions with students.</a:t>
            </a:r>
            <a:br>
              <a:rPr lang="en-GB" b="0" dirty="0"/>
            </a:br>
            <a:r>
              <a:rPr lang="en-GB" b="0" dirty="0"/>
              <a:t>2. Elicit the meanings of </a:t>
            </a:r>
            <a:r>
              <a:rPr lang="en-GB" b="0" i="1" dirty="0"/>
              <a:t>Keller</a:t>
            </a:r>
            <a:r>
              <a:rPr lang="en-GB" b="0" dirty="0"/>
              <a:t>, </a:t>
            </a:r>
            <a:r>
              <a:rPr lang="en-GB" b="0" i="1" dirty="0" err="1"/>
              <a:t>Spielzimmer</a:t>
            </a:r>
            <a:r>
              <a:rPr lang="en-GB" b="0" i="1" dirty="0"/>
              <a:t> </a:t>
            </a:r>
            <a:r>
              <a:rPr lang="en-GB" b="0" dirty="0"/>
              <a:t>and </a:t>
            </a:r>
            <a:r>
              <a:rPr lang="en-GB" b="0" i="1" dirty="0" err="1"/>
              <a:t>Ruheraum</a:t>
            </a:r>
            <a:r>
              <a:rPr lang="en-GB" b="0" dirty="0"/>
              <a:t>.</a:t>
            </a:r>
            <a:br>
              <a:rPr lang="en-GB" b="0" dirty="0"/>
            </a:br>
            <a:r>
              <a:rPr lang="en-GB" b="0" dirty="0"/>
              <a:t>3. Ensure that students are clear about the scenario. Mia and Wolf want to convert the cellar into a games room and </a:t>
            </a:r>
            <a:r>
              <a:rPr lang="en-GB" b="0" dirty="0" err="1"/>
              <a:t>Mutti</a:t>
            </a:r>
            <a:r>
              <a:rPr lang="en-GB" b="0" dirty="0"/>
              <a:t> is keen on having a quiet room for herself.</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157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a:t>
            </a:r>
            <a:r>
              <a:rPr lang="en-GB" b="1" dirty="0"/>
              <a:t>6 minutes</a:t>
            </a:r>
            <a:br>
              <a:rPr lang="en-GB" b="1" dirty="0"/>
            </a:br>
            <a:r>
              <a:rPr lang="en-GB" b="1" dirty="0"/>
              <a:t>Aim: </a:t>
            </a:r>
            <a:r>
              <a:rPr lang="en-GB" b="0" dirty="0"/>
              <a:t>to practise written comprehension of much of this week’s revisited vocabulary in a longer text.</a:t>
            </a:r>
            <a:br>
              <a:rPr lang="en-GB" dirty="0"/>
            </a:br>
            <a:br>
              <a:rPr lang="en-GB" dirty="0"/>
            </a:br>
            <a:r>
              <a:rPr lang="en-GB" b="1" dirty="0"/>
              <a:t>Procedure:</a:t>
            </a:r>
            <a:br>
              <a:rPr lang="en-GB" dirty="0"/>
            </a:br>
            <a:r>
              <a:rPr lang="en-GB" dirty="0"/>
              <a:t>1. Students read the text and translate the words in bold into English.</a:t>
            </a:r>
          </a:p>
          <a:p>
            <a:r>
              <a:rPr lang="en-GB" dirty="0"/>
              <a:t>2. Elicit answers and click to bring up English meanings.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for the callout to prompt for a more natural translation of </a:t>
            </a:r>
            <a:r>
              <a:rPr lang="en-GB" b="1" i="1" dirty="0" err="1"/>
              <a:t>meistens</a:t>
            </a:r>
            <a:r>
              <a:rPr lang="en-GB" b="1" i="1" dirty="0"/>
              <a:t> </a:t>
            </a:r>
            <a:r>
              <a:rPr lang="en-GB" dirty="0"/>
              <a:t>in this context. (i.e. usually)</a:t>
            </a:r>
          </a:p>
          <a:p>
            <a:r>
              <a:rPr lang="en-GB" dirty="0"/>
              <a:t>4. Use questions to probe orally for general and more detailed comprehension of the text, which contains the majority of this week’s two revisited vocabulary sets.</a:t>
            </a:r>
          </a:p>
          <a:p>
            <a:r>
              <a:rPr lang="en-GB" dirty="0"/>
              <a:t>E.g. What does she says about plans? What? Where? What is she hoping for? How does she describe this room? What does she ask Heinrich?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einrichten</a:t>
            </a:r>
            <a:r>
              <a:rPr lang="en-GB" b="0" baseline="0" dirty="0"/>
              <a:t> [2050] </a:t>
            </a:r>
            <a:r>
              <a:rPr lang="en-GB" b="0" baseline="0" dirty="0" err="1"/>
              <a:t>Gruß</a:t>
            </a:r>
            <a:r>
              <a:rPr lang="en-GB" b="0" baseline="0" dirty="0"/>
              <a:t> [4722] </a:t>
            </a:r>
            <a:r>
              <a:rPr lang="en-GB" b="0" baseline="0" dirty="0" err="1"/>
              <a:t>Ruhe</a:t>
            </a:r>
            <a:r>
              <a:rPr lang="en-GB" b="0" baseline="0" dirty="0"/>
              <a:t> [989]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502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br>
              <a:rPr lang="en-GB" dirty="0"/>
            </a:br>
            <a:br>
              <a:rPr lang="en-GB" b="1" dirty="0"/>
            </a:br>
            <a:r>
              <a:rPr lang="en-GB" b="1" dirty="0"/>
              <a:t>Aim: </a:t>
            </a:r>
            <a:r>
              <a:rPr lang="en-GB" b="0" dirty="0"/>
              <a:t>to revisit the three placement verbs </a:t>
            </a:r>
            <a:r>
              <a:rPr lang="en-GB" b="0" i="1" dirty="0" err="1"/>
              <a:t>stellen</a:t>
            </a:r>
            <a:r>
              <a:rPr lang="en-GB" b="0" i="1" dirty="0"/>
              <a:t> / </a:t>
            </a:r>
            <a:r>
              <a:rPr lang="en-GB" b="0" i="1" dirty="0" err="1"/>
              <a:t>legen</a:t>
            </a:r>
            <a:r>
              <a:rPr lang="en-GB" b="0" i="1" dirty="0"/>
              <a:t> / </a:t>
            </a:r>
            <a:r>
              <a:rPr lang="en-GB" b="0" i="1" dirty="0" err="1"/>
              <a:t>setzen</a:t>
            </a:r>
            <a:r>
              <a:rPr lang="en-GB" b="0" dirty="0"/>
              <a:t>.</a:t>
            </a:r>
            <a:br>
              <a:rPr lang="en-GB" dirty="0"/>
            </a:br>
            <a:br>
              <a:rPr lang="en-GB" dirty="0"/>
            </a:br>
            <a:r>
              <a:rPr lang="en-GB" b="1" dirty="0"/>
              <a:t>Procedure:</a:t>
            </a:r>
            <a:br>
              <a:rPr lang="en-GB" dirty="0"/>
            </a:br>
            <a:r>
              <a:rPr lang="en-GB" dirty="0"/>
              <a:t>1. Cycle through the information on the slide using the animation sequence.</a:t>
            </a:r>
            <a:br>
              <a:rPr lang="en-GB" dirty="0"/>
            </a:br>
            <a:r>
              <a:rPr lang="en-GB" dirty="0"/>
              <a:t>2. Elicit the English for the examples.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Lampe [4144] Sofa [3752] Laptop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891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identify the correct verb for ‘put’ from aural recognition of the noun and knowledge of the distinct uses of the three verbs </a:t>
            </a:r>
            <a:r>
              <a:rPr lang="en-GB" b="0" i="1" dirty="0" err="1"/>
              <a:t>setzen</a:t>
            </a:r>
            <a:r>
              <a:rPr lang="en-GB" b="0" dirty="0"/>
              <a:t>, </a:t>
            </a:r>
            <a:r>
              <a:rPr lang="en-GB" b="0" i="1" dirty="0" err="1"/>
              <a:t>stellen</a:t>
            </a:r>
            <a:r>
              <a:rPr lang="en-GB" b="0" i="1" dirty="0"/>
              <a:t> </a:t>
            </a:r>
            <a:r>
              <a:rPr lang="en-GB" b="0" dirty="0"/>
              <a:t>or </a:t>
            </a:r>
            <a:r>
              <a:rPr lang="en-GB" b="0" i="1" dirty="0" err="1"/>
              <a:t>legen</a:t>
            </a:r>
            <a:r>
              <a:rPr lang="en-GB" b="0" dirty="0"/>
              <a:t>. </a:t>
            </a:r>
            <a:br>
              <a:rPr lang="en-GB" dirty="0"/>
            </a:br>
            <a:br>
              <a:rPr lang="en-GB" dirty="0"/>
            </a:br>
            <a:r>
              <a:rPr lang="en-GB" b="1" dirty="0"/>
              <a:t>Procedure:</a:t>
            </a:r>
            <a:br>
              <a:rPr lang="en-GB" dirty="0"/>
            </a:br>
            <a:r>
              <a:rPr lang="en-GB" dirty="0"/>
              <a:t>1. Click audio button 1 to play audio. Students tick whether the verb is </a:t>
            </a:r>
            <a:r>
              <a:rPr lang="en-GB" i="1" dirty="0" err="1"/>
              <a:t>setzen</a:t>
            </a:r>
            <a:r>
              <a:rPr lang="en-GB" dirty="0"/>
              <a:t>, </a:t>
            </a:r>
            <a:r>
              <a:rPr lang="en-GB" i="1" dirty="0" err="1"/>
              <a:t>stellen</a:t>
            </a:r>
            <a:r>
              <a:rPr lang="en-GB" dirty="0"/>
              <a:t>, or </a:t>
            </a:r>
            <a:r>
              <a:rPr lang="en-GB" i="1" dirty="0" err="1"/>
              <a:t>legen</a:t>
            </a:r>
            <a:r>
              <a:rPr lang="en-GB" dirty="0"/>
              <a:t>.</a:t>
            </a:r>
          </a:p>
          <a:p>
            <a:r>
              <a:rPr lang="en-GB" dirty="0"/>
              <a:t>2. Click for answer tick to appear.</a:t>
            </a:r>
          </a:p>
          <a:p>
            <a:r>
              <a:rPr lang="en-GB" dirty="0"/>
              <a:t>3. Students say or write in English what Mia wants to go where, e.g. book on the table.</a:t>
            </a:r>
          </a:p>
          <a:p>
            <a:r>
              <a:rPr lang="en-GB" dirty="0"/>
              <a:t>4. Click to reveal answer. </a:t>
            </a:r>
          </a:p>
          <a:p>
            <a:r>
              <a:rPr lang="en-GB" dirty="0"/>
              <a:t>5. Continue for 2-8. </a:t>
            </a:r>
            <a:br>
              <a:rPr lang="en-GB" dirty="0"/>
            </a:br>
            <a:br>
              <a:rPr lang="en-GB" dirty="0"/>
            </a:br>
            <a:r>
              <a:rPr lang="en-GB" b="1" dirty="0"/>
              <a:t>Note</a:t>
            </a:r>
            <a:r>
              <a:rPr lang="en-GB" dirty="0"/>
              <a:t>: depending on the class, teachers may choose to re-order the animations to listen once for the verbs and correct that stage, then listen twice to note the item and its position.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1. Also, Wolf, hier ist meine Idee. Wir [setzen] Einstein auf den Stuhl.</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 Wir [stellen] die Kerze auf den Tisch.</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 Wir [setzen] den riesigen Teddy auf das Sofa.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4. Wir [stellen] die Lampe neben den Stuhl.</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Wir [legen] die Zeitung unter den Tisch.</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Wir [stellen/legen] die Bücher auf den Schreibtisch.</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7. Wir [legen] das </a:t>
            </a:r>
            <a:r>
              <a:rPr lang="de-DE" dirty="0" err="1"/>
              <a:t>IPad</a:t>
            </a:r>
            <a:r>
              <a:rPr lang="de-DE" dirty="0"/>
              <a:t> auf den Schreibtisch.</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8. Wir [setzen] Mieze auf das Sofa – das ist gemütlich!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Note</a:t>
            </a:r>
            <a:r>
              <a:rPr lang="de-DE" dirty="0"/>
              <a:t>: both stellen and legen are possible for number 6, depending on how the books are ‚put‘. Click to reveal the callout about this to explain why both answers are possible.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gemütlich [3872] </a:t>
            </a:r>
            <a:r>
              <a:rPr lang="en-GB" baseline="0" dirty="0" err="1"/>
              <a:t>Kerze</a:t>
            </a:r>
            <a:r>
              <a:rPr lang="en-GB" baseline="0" dirty="0"/>
              <a:t> [3917]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the six R2/R3 prepositions that students have already been taught and introduce the three new prepositions for this week; to remind students that other determiners also follow the same patterns as the definite article and revisit </a:t>
            </a:r>
            <a:r>
              <a:rPr lang="en-GB" b="0" i="1" dirty="0"/>
              <a:t>welch-.</a:t>
            </a:r>
            <a:br>
              <a:rPr lang="en-GB" b="0" dirty="0"/>
            </a:br>
            <a:br>
              <a:rPr lang="en-GB" dirty="0"/>
            </a:br>
            <a:r>
              <a:rPr lang="en-GB" b="1" dirty="0"/>
              <a:t>Procedure:</a:t>
            </a:r>
            <a:br>
              <a:rPr lang="en-GB" dirty="0"/>
            </a:br>
            <a:r>
              <a:rPr lang="en-GB" dirty="0"/>
              <a:t>1. Click to present the information and elicit knowledge, step by step.</a:t>
            </a:r>
          </a:p>
          <a:p>
            <a:r>
              <a:rPr lang="en-GB" dirty="0"/>
              <a:t>2. Students will have seen the three new prepositions in the pre-learning homework, and in the first vocabulary activity of this lesson, so here students can be prompted to recall the English meanings again.</a:t>
            </a:r>
          </a:p>
          <a:p>
            <a:r>
              <a:rPr lang="en-GB" dirty="0"/>
              <a:t>3. Click to remind students that they know other determiners that also follow the same pattern of change after prepositions. Here we revisit </a:t>
            </a:r>
            <a:r>
              <a:rPr lang="en-GB" i="1" dirty="0"/>
              <a:t>welch</a:t>
            </a:r>
            <a:r>
              <a:rPr lang="en-GB" dirty="0"/>
              <a:t>- but students have also previously been taught </a:t>
            </a:r>
            <a:r>
              <a:rPr lang="en-GB" i="1" dirty="0"/>
              <a:t>dies</a:t>
            </a:r>
            <a:r>
              <a:rPr lang="en-GB" dirty="0"/>
              <a:t>- and </a:t>
            </a:r>
            <a:r>
              <a:rPr lang="en-GB" i="1" dirty="0" err="1"/>
              <a:t>jed</a:t>
            </a:r>
            <a:r>
              <a:rPr lang="en-GB" dirty="0"/>
              <a:t>-.</a:t>
            </a:r>
          </a:p>
          <a:p>
            <a:r>
              <a:rPr lang="en-GB" dirty="0"/>
              <a:t>4. Click to present examples of </a:t>
            </a:r>
            <a:r>
              <a:rPr lang="en-GB" i="1" dirty="0"/>
              <a:t>welch</a:t>
            </a:r>
            <a:r>
              <a:rPr lang="en-GB" dirty="0"/>
              <a:t>- in R2 with movement verb </a:t>
            </a:r>
            <a:r>
              <a:rPr lang="en-GB" i="1" dirty="0" err="1"/>
              <a:t>springt</a:t>
            </a:r>
            <a:r>
              <a:rPr lang="en-GB" dirty="0"/>
              <a:t>, and in R3 with stative verb </a:t>
            </a:r>
            <a:r>
              <a:rPr lang="en-GB" i="1" dirty="0" err="1"/>
              <a:t>sitzt</a:t>
            </a:r>
            <a:r>
              <a:rPr lang="en-GB" i="1" dirty="0"/>
              <a:t>. </a:t>
            </a:r>
            <a:r>
              <a:rPr lang="en-GB" dirty="0"/>
              <a:t>Draw attention to the verbs, the different endings on </a:t>
            </a:r>
            <a:r>
              <a:rPr lang="en-GB" i="1" dirty="0"/>
              <a:t>welch- </a:t>
            </a:r>
            <a:r>
              <a:rPr lang="en-GB" dirty="0"/>
              <a:t>and the preposition </a:t>
            </a:r>
            <a:r>
              <a:rPr lang="en-GB" i="1" dirty="0"/>
              <a:t>auf</a:t>
            </a:r>
            <a:r>
              <a:rPr lang="en-GB" dirty="0"/>
              <a:t> with its two meanings ‘on’ and ‘onto’.  Remind students that in English we do not always say the ‘to’ but it is implied.</a:t>
            </a:r>
          </a:p>
          <a:p>
            <a:r>
              <a:rPr lang="en-GB" dirty="0"/>
              <a:t>5. Final click brings up a definite article table with all the words for ‘the’ in the three cases that students have previously been taught. Ensure that students are clear that these twelve forms all mean ‘the’.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087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[1/8]</a:t>
            </a:r>
          </a:p>
          <a:p>
            <a:r>
              <a:rPr lang="en-GB" b="1" dirty="0"/>
              <a:t>Timing: 5 minutes (eight slides)</a:t>
            </a:r>
            <a:br>
              <a:rPr lang="en-GB" dirty="0"/>
            </a:br>
            <a:br>
              <a:rPr lang="en-GB" b="1" dirty="0"/>
            </a:br>
            <a:r>
              <a:rPr lang="en-GB" b="1" dirty="0"/>
              <a:t>Aim</a:t>
            </a:r>
            <a:r>
              <a:rPr lang="en-GB" b="0" dirty="0"/>
              <a:t>: to practise written comprehension of prepositions + R2 accusative or + R3 dative articles and use the information to select the correct verb and identify the correct pet position.</a:t>
            </a:r>
            <a:br>
              <a:rPr lang="en-GB" b="0" dirty="0"/>
            </a:br>
            <a:br>
              <a:rPr lang="en-GB" dirty="0"/>
            </a:br>
            <a:r>
              <a:rPr lang="en-GB" b="1" dirty="0"/>
              <a:t>Procedure:</a:t>
            </a:r>
            <a:br>
              <a:rPr lang="en-GB" dirty="0"/>
            </a:br>
            <a:r>
              <a:rPr lang="en-GB" dirty="0"/>
              <a:t>1. Students read the sentence and write the correct letter A or B.</a:t>
            </a:r>
          </a:p>
          <a:p>
            <a:r>
              <a:rPr lang="en-GB" dirty="0"/>
              <a:t>2. Click to listen. The audio confirms the answer. A further click removes the incorrect verb and highlights the corrects position.</a:t>
            </a:r>
          </a:p>
          <a:p>
            <a:r>
              <a:rPr lang="en-GB" dirty="0"/>
              <a:t>3. Continue on the following slides with items 2 – 8.</a:t>
            </a:r>
          </a:p>
          <a:p>
            <a:endParaRPr lang="en-GB" dirty="0"/>
          </a:p>
          <a:p>
            <a:r>
              <a:rPr lang="en-GB" b="1" dirty="0"/>
              <a:t>Note</a:t>
            </a:r>
            <a:r>
              <a:rPr lang="en-GB" dirty="0"/>
              <a:t>: the pictures and text are in the same order, to enable students to focus all of their attention on the article (case).</a:t>
            </a:r>
            <a:br>
              <a:rPr lang="en-GB" dirty="0"/>
            </a:br>
            <a:r>
              <a:rPr lang="en-GB" dirty="0"/>
              <a:t>If teachers wanted to increase the cognitive challenge, they could alter the order of the text for some of the pictures.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algn="l">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1. Einstein springt auf das Bett.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gn="l">
              <a:lnSpc>
                <a:spcPct val="107000"/>
              </a:lnSpc>
              <a:spcAft>
                <a:spcPts val="800"/>
              </a:spcAft>
            </a:pP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2. Auf welchen Stuhl springt Mieze?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3. Einstein  läuft hinter das Sofa.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4. Einstein liegt in dem Bett.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5. Mieze sitzt auf dem Stuhl.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6. Mieze springt auf das Kissen.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7. Einstein sitzt vor dem Kühlschrank.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8. Mieze sitzt auf dem Nachttisch.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r>
              <a:rPr lang="en-GB" b="1" baseline="0" dirty="0"/>
              <a:t>Word frequency (1 is the most frequent word in German): </a:t>
            </a:r>
            <a:br>
              <a:rPr lang="en-GB" baseline="0" dirty="0"/>
            </a:br>
            <a:r>
              <a:rPr lang="en-GB" baseline="0" dirty="0" err="1"/>
              <a:t>Kissen</a:t>
            </a:r>
            <a:r>
              <a:rPr lang="en-GB" baseline="0" dirty="0"/>
              <a:t> [4898]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3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Arial"/>
              <a:buNone/>
              <a:defRPr sz="6000">
                <a:solidFill>
                  <a:srgbClr val="1F386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Arial"/>
                <a:ea typeface="Arial"/>
                <a:cs typeface="Arial"/>
                <a:sym typeface="Arial"/>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32"/>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chemeClr val="lt1"/>
                </a:solidFill>
                <a:latin typeface="Arial"/>
                <a:ea typeface="Arial"/>
                <a:cs typeface="Arial"/>
                <a:sym typeface="Arial"/>
              </a:rPr>
              <a:t>Rachel Hawkes</a:t>
            </a:r>
            <a:endParaRPr/>
          </a:p>
        </p:txBody>
      </p:sp>
    </p:spTree>
    <p:extLst>
      <p:ext uri="{BB962C8B-B14F-4D97-AF65-F5344CB8AC3E}">
        <p14:creationId xmlns:p14="http://schemas.microsoft.com/office/powerpoint/2010/main" val="3794128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6"/>
        <p:cNvGrpSpPr/>
        <p:nvPr/>
      </p:nvGrpSpPr>
      <p:grpSpPr>
        <a:xfrm>
          <a:off x="0" y="0"/>
          <a:ext cx="0" cy="0"/>
          <a:chOff x="0" y="0"/>
          <a:chExt cx="0" cy="0"/>
        </a:xfrm>
      </p:grpSpPr>
      <p:sp>
        <p:nvSpPr>
          <p:cNvPr id="17" name="Google Shape;17;p3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08326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9"/>
        <p:cNvGrpSpPr/>
        <p:nvPr/>
      </p:nvGrpSpPr>
      <p:grpSpPr>
        <a:xfrm>
          <a:off x="0" y="0"/>
          <a:ext cx="0" cy="0"/>
          <a:chOff x="0" y="0"/>
          <a:chExt cx="0" cy="0"/>
        </a:xfrm>
      </p:grpSpPr>
      <p:sp>
        <p:nvSpPr>
          <p:cNvPr id="20" name="Google Shape;20;p36"/>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6"/>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449718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2"/>
        <p:cNvGrpSpPr/>
        <p:nvPr/>
      </p:nvGrpSpPr>
      <p:grpSpPr>
        <a:xfrm>
          <a:off x="0" y="0"/>
          <a:ext cx="0" cy="0"/>
          <a:chOff x="0" y="0"/>
          <a:chExt cx="0" cy="0"/>
        </a:xfrm>
      </p:grpSpPr>
      <p:sp>
        <p:nvSpPr>
          <p:cNvPr id="23" name="Google Shape;23;p3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04842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6"/>
        <p:cNvGrpSpPr/>
        <p:nvPr/>
      </p:nvGrpSpPr>
      <p:grpSpPr>
        <a:xfrm>
          <a:off x="0" y="0"/>
          <a:ext cx="0" cy="0"/>
          <a:chOff x="0" y="0"/>
          <a:chExt cx="0" cy="0"/>
        </a:xfrm>
      </p:grpSpPr>
      <p:sp>
        <p:nvSpPr>
          <p:cNvPr id="27" name="Google Shape;27;p38"/>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8"/>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8"/>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8"/>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38"/>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93522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2"/>
        <p:cNvGrpSpPr/>
        <p:nvPr/>
      </p:nvGrpSpPr>
      <p:grpSpPr>
        <a:xfrm>
          <a:off x="0" y="0"/>
          <a:ext cx="0" cy="0"/>
          <a:chOff x="0" y="0"/>
          <a:chExt cx="0" cy="0"/>
        </a:xfrm>
      </p:grpSpPr>
      <p:sp>
        <p:nvSpPr>
          <p:cNvPr id="33" name="Google Shape;33;p3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168297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421801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5"/>
        <p:cNvGrpSpPr/>
        <p:nvPr/>
      </p:nvGrpSpPr>
      <p:grpSpPr>
        <a:xfrm>
          <a:off x="0" y="0"/>
          <a:ext cx="0" cy="0"/>
          <a:chOff x="0" y="0"/>
          <a:chExt cx="0" cy="0"/>
        </a:xfrm>
      </p:grpSpPr>
      <p:sp>
        <p:nvSpPr>
          <p:cNvPr id="36" name="Google Shape;36;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1"/>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247593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9"/>
        <p:cNvGrpSpPr/>
        <p:nvPr/>
      </p:nvGrpSpPr>
      <p:grpSpPr>
        <a:xfrm>
          <a:off x="0" y="0"/>
          <a:ext cx="0" cy="0"/>
          <a:chOff x="0" y="0"/>
          <a:chExt cx="0" cy="0"/>
        </a:xfrm>
      </p:grpSpPr>
      <p:sp>
        <p:nvSpPr>
          <p:cNvPr id="40" name="Google Shape;40;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2"/>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Arial"/>
                <a:ea typeface="Arial"/>
                <a:cs typeface="Arial"/>
                <a:sym typeface="Arial"/>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Arial"/>
                <a:ea typeface="Arial"/>
                <a:cs typeface="Arial"/>
                <a:sym typeface="Arial"/>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Arial"/>
                <a:ea typeface="Arial"/>
                <a:cs typeface="Arial"/>
                <a:sym typeface="Arial"/>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Arial"/>
                <a:ea typeface="Arial"/>
                <a:cs typeface="Arial"/>
                <a:sym typeface="Arial"/>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42" name="Google Shape;42;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p42"/>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lt1"/>
                </a:solidFill>
                <a:latin typeface="Arial"/>
                <a:ea typeface="Arial"/>
                <a:cs typeface="Arial"/>
                <a:sym typeface="Arial"/>
              </a:rPr>
              <a:t>Rachel Hawkes</a:t>
            </a:r>
            <a:endParaRPr/>
          </a:p>
        </p:txBody>
      </p:sp>
    </p:spTree>
    <p:extLst>
      <p:ext uri="{BB962C8B-B14F-4D97-AF65-F5344CB8AC3E}">
        <p14:creationId xmlns:p14="http://schemas.microsoft.com/office/powerpoint/2010/main" val="261554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56101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7"/>
        <p:cNvGrpSpPr/>
        <p:nvPr/>
      </p:nvGrpSpPr>
      <p:grpSpPr>
        <a:xfrm>
          <a:off x="0" y="0"/>
          <a:ext cx="0" cy="0"/>
          <a:chOff x="0" y="0"/>
          <a:chExt cx="0" cy="0"/>
        </a:xfrm>
      </p:grpSpPr>
      <p:sp>
        <p:nvSpPr>
          <p:cNvPr id="48" name="Google Shape;48;p44"/>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44"/>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09939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735814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Arial"/>
              <a:buNone/>
              <a:defRPr sz="4400" b="0" i="0" u="none" strike="noStrike" cap="none">
                <a:solidFill>
                  <a:srgbClr val="1F386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Arial"/>
                <a:ea typeface="Arial"/>
                <a:cs typeface="Arial"/>
                <a:sym typeface="Arial"/>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Arial"/>
                <a:ea typeface="Arial"/>
                <a:cs typeface="Arial"/>
                <a:sym typeface="Arial"/>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Arial"/>
                <a:ea typeface="Arial"/>
                <a:cs typeface="Arial"/>
                <a:sym typeface="Arial"/>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81253655"/>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jpg"/><Relationship Id="rId7" Type="http://schemas.openxmlformats.org/officeDocument/2006/relationships/audio" Target="../media/audio26.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gif"/><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jpg"/><Relationship Id="rId7" Type="http://schemas.openxmlformats.org/officeDocument/2006/relationships/audio" Target="../media/audio27.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46.gif"/><Relationship Id="rId5" Type="http://schemas.openxmlformats.org/officeDocument/2006/relationships/image" Target="../media/image3.png"/><Relationship Id="rId10" Type="http://schemas.openxmlformats.org/officeDocument/2006/relationships/image" Target="../media/image49.png"/><Relationship Id="rId4" Type="http://schemas.openxmlformats.org/officeDocument/2006/relationships/image" Target="../media/image54.gif"/><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jpg"/><Relationship Id="rId7" Type="http://schemas.openxmlformats.org/officeDocument/2006/relationships/image" Target="../media/image54.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46.gif"/><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3.png"/><Relationship Id="rId9" Type="http://schemas.openxmlformats.org/officeDocument/2006/relationships/audio" Target="../media/audio28.wav"/></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jp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gif"/><Relationship Id="rId11" Type="http://schemas.openxmlformats.org/officeDocument/2006/relationships/audio" Target="../media/audio29.wav"/><Relationship Id="rId5" Type="http://schemas.openxmlformats.org/officeDocument/2006/relationships/image" Target="../media/image57.gif"/><Relationship Id="rId10" Type="http://schemas.openxmlformats.org/officeDocument/2006/relationships/image" Target="../media/image53.png"/><Relationship Id="rId4" Type="http://schemas.openxmlformats.org/officeDocument/2006/relationships/image" Target="../media/image3.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jp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1.gif"/><Relationship Id="rId10" Type="http://schemas.openxmlformats.org/officeDocument/2006/relationships/audio" Target="../media/audio30.wav"/><Relationship Id="rId4" Type="http://schemas.openxmlformats.org/officeDocument/2006/relationships/image" Target="../media/image3.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jp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31.wav"/><Relationship Id="rId5" Type="http://schemas.openxmlformats.org/officeDocument/2006/relationships/image" Target="../media/image3.png"/><Relationship Id="rId10" Type="http://schemas.openxmlformats.org/officeDocument/2006/relationships/image" Target="../media/image46.gif"/><Relationship Id="rId4" Type="http://schemas.openxmlformats.org/officeDocument/2006/relationships/image" Target="../media/image60.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jpg"/><Relationship Id="rId7" Type="http://schemas.openxmlformats.org/officeDocument/2006/relationships/audio" Target="../media/audio32.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51.gif"/><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3.png"/><Relationship Id="rId4" Type="http://schemas.openxmlformats.org/officeDocument/2006/relationships/image" Target="../media/image64.svg"/></Relationships>
</file>

<file path=ppt/slides/_rels/slide18.xml.rels><?xml version="1.0" encoding="UTF-8" standalone="yes"?>
<Relationships xmlns="http://schemas.openxmlformats.org/package/2006/relationships"><Relationship Id="rId8" Type="http://schemas.openxmlformats.org/officeDocument/2006/relationships/image" Target="../media/image70.gif"/><Relationship Id="rId3" Type="http://schemas.openxmlformats.org/officeDocument/2006/relationships/image" Target="../media/image1.jpg"/><Relationship Id="rId7" Type="http://schemas.openxmlformats.org/officeDocument/2006/relationships/image" Target="../media/image69.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69.gi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jpg"/><Relationship Id="rId7"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gif"/><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9.wav"/><Relationship Id="rId18" Type="http://schemas.openxmlformats.org/officeDocument/2006/relationships/audio" Target="../media/audio44.wav"/><Relationship Id="rId26" Type="http://schemas.openxmlformats.org/officeDocument/2006/relationships/image" Target="../media/image76.png"/><Relationship Id="rId3" Type="http://schemas.openxmlformats.org/officeDocument/2006/relationships/image" Target="../media/image1.jpg"/><Relationship Id="rId21" Type="http://schemas.openxmlformats.org/officeDocument/2006/relationships/audio" Target="../media/audio47.wav"/><Relationship Id="rId7" Type="http://schemas.openxmlformats.org/officeDocument/2006/relationships/audio" Target="../media/audio33.wav"/><Relationship Id="rId12" Type="http://schemas.openxmlformats.org/officeDocument/2006/relationships/audio" Target="../media/audio38.wav"/><Relationship Id="rId17" Type="http://schemas.openxmlformats.org/officeDocument/2006/relationships/audio" Target="../media/audio43.wav"/><Relationship Id="rId25" Type="http://schemas.openxmlformats.org/officeDocument/2006/relationships/image" Target="../media/image75.gif"/><Relationship Id="rId2" Type="http://schemas.openxmlformats.org/officeDocument/2006/relationships/notesSlide" Target="../notesSlides/notesSlide21.xml"/><Relationship Id="rId16" Type="http://schemas.openxmlformats.org/officeDocument/2006/relationships/audio" Target="../media/audio42.wav"/><Relationship Id="rId20" Type="http://schemas.openxmlformats.org/officeDocument/2006/relationships/audio" Target="../media/audio46.wav"/><Relationship Id="rId1" Type="http://schemas.openxmlformats.org/officeDocument/2006/relationships/slideLayout" Target="../slideLayouts/slideLayout2.xml"/><Relationship Id="rId6" Type="http://schemas.openxmlformats.org/officeDocument/2006/relationships/image" Target="../media/image72.gif"/><Relationship Id="rId11" Type="http://schemas.openxmlformats.org/officeDocument/2006/relationships/audio" Target="../media/audio37.wav"/><Relationship Id="rId24" Type="http://schemas.openxmlformats.org/officeDocument/2006/relationships/image" Target="../media/image74.png"/><Relationship Id="rId5" Type="http://schemas.openxmlformats.org/officeDocument/2006/relationships/image" Target="../media/image3.png"/><Relationship Id="rId15" Type="http://schemas.openxmlformats.org/officeDocument/2006/relationships/audio" Target="../media/audio41.wav"/><Relationship Id="rId23" Type="http://schemas.openxmlformats.org/officeDocument/2006/relationships/image" Target="../media/image73.jpeg"/><Relationship Id="rId28" Type="http://schemas.openxmlformats.org/officeDocument/2006/relationships/image" Target="../media/image78.png"/><Relationship Id="rId10" Type="http://schemas.openxmlformats.org/officeDocument/2006/relationships/audio" Target="../media/audio36.wav"/><Relationship Id="rId19" Type="http://schemas.openxmlformats.org/officeDocument/2006/relationships/audio" Target="../media/audio45.wav"/><Relationship Id="rId4" Type="http://schemas.openxmlformats.org/officeDocument/2006/relationships/image" Target="../media/image71.png"/><Relationship Id="rId9" Type="http://schemas.openxmlformats.org/officeDocument/2006/relationships/audio" Target="../media/audio35.wav"/><Relationship Id="rId14" Type="http://schemas.openxmlformats.org/officeDocument/2006/relationships/audio" Target="../media/audio40.wav"/><Relationship Id="rId22" Type="http://schemas.openxmlformats.org/officeDocument/2006/relationships/audio" Target="../media/audio48.wav"/><Relationship Id="rId27" Type="http://schemas.openxmlformats.org/officeDocument/2006/relationships/image" Target="../media/image77.png"/></Relationships>
</file>

<file path=ppt/slides/_rels/slide22.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5.wav"/><Relationship Id="rId18" Type="http://schemas.openxmlformats.org/officeDocument/2006/relationships/audio" Target="../media/audio60.wav"/><Relationship Id="rId26" Type="http://schemas.openxmlformats.org/officeDocument/2006/relationships/image" Target="../media/image75.gif"/><Relationship Id="rId3" Type="http://schemas.openxmlformats.org/officeDocument/2006/relationships/image" Target="../media/image1.jpg"/><Relationship Id="rId21" Type="http://schemas.openxmlformats.org/officeDocument/2006/relationships/audio" Target="../media/audio63.wav"/><Relationship Id="rId7" Type="http://schemas.openxmlformats.org/officeDocument/2006/relationships/audio" Target="../media/audio49.wav"/><Relationship Id="rId12" Type="http://schemas.openxmlformats.org/officeDocument/2006/relationships/audio" Target="../media/audio54.wav"/><Relationship Id="rId17" Type="http://schemas.openxmlformats.org/officeDocument/2006/relationships/audio" Target="../media/audio59.wav"/><Relationship Id="rId25" Type="http://schemas.openxmlformats.org/officeDocument/2006/relationships/image" Target="../media/image81.png"/><Relationship Id="rId2" Type="http://schemas.openxmlformats.org/officeDocument/2006/relationships/notesSlide" Target="../notesSlides/notesSlide22.xml"/><Relationship Id="rId16" Type="http://schemas.openxmlformats.org/officeDocument/2006/relationships/audio" Target="../media/audio58.wav"/><Relationship Id="rId20" Type="http://schemas.openxmlformats.org/officeDocument/2006/relationships/audio" Target="../media/audio62.wav"/><Relationship Id="rId29"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72.gif"/><Relationship Id="rId11" Type="http://schemas.openxmlformats.org/officeDocument/2006/relationships/audio" Target="../media/audio53.wav"/><Relationship Id="rId24" Type="http://schemas.openxmlformats.org/officeDocument/2006/relationships/image" Target="../media/image73.jpeg"/><Relationship Id="rId5" Type="http://schemas.openxmlformats.org/officeDocument/2006/relationships/image" Target="../media/image3.png"/><Relationship Id="rId15" Type="http://schemas.openxmlformats.org/officeDocument/2006/relationships/audio" Target="../media/audio57.wav"/><Relationship Id="rId23" Type="http://schemas.openxmlformats.org/officeDocument/2006/relationships/image" Target="../media/image80.png"/><Relationship Id="rId28" Type="http://schemas.openxmlformats.org/officeDocument/2006/relationships/image" Target="../media/image83.png"/><Relationship Id="rId10" Type="http://schemas.openxmlformats.org/officeDocument/2006/relationships/audio" Target="../media/audio52.wav"/><Relationship Id="rId19" Type="http://schemas.openxmlformats.org/officeDocument/2006/relationships/audio" Target="../media/audio61.wav"/><Relationship Id="rId4" Type="http://schemas.openxmlformats.org/officeDocument/2006/relationships/image" Target="../media/image79.png"/><Relationship Id="rId9" Type="http://schemas.openxmlformats.org/officeDocument/2006/relationships/audio" Target="../media/audio51.wav"/><Relationship Id="rId14" Type="http://schemas.openxmlformats.org/officeDocument/2006/relationships/audio" Target="../media/audio56.wav"/><Relationship Id="rId22" Type="http://schemas.openxmlformats.org/officeDocument/2006/relationships/audio" Target="../media/audio64.wav"/><Relationship Id="rId27" Type="http://schemas.openxmlformats.org/officeDocument/2006/relationships/image" Target="../media/image82.png"/><Relationship Id="rId30"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7.gif"/><Relationship Id="rId5" Type="http://schemas.openxmlformats.org/officeDocument/2006/relationships/image" Target="../media/image86.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image" Target="../media/image3.png"/><Relationship Id="rId7"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0.gif"/><Relationship Id="rId5" Type="http://schemas.openxmlformats.org/officeDocument/2006/relationships/image" Target="../media/image89.png"/><Relationship Id="rId4" Type="http://schemas.openxmlformats.org/officeDocument/2006/relationships/image" Target="../media/image88.gif"/></Relationships>
</file>

<file path=ppt/slides/_rels/slide26.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audio" Target="../media/audio72.wav"/><Relationship Id="rId3" Type="http://schemas.openxmlformats.org/officeDocument/2006/relationships/image" Target="../media/image1.jpg"/><Relationship Id="rId7" Type="http://schemas.openxmlformats.org/officeDocument/2006/relationships/audio" Target="../media/audio66.wav"/><Relationship Id="rId12" Type="http://schemas.openxmlformats.org/officeDocument/2006/relationships/audio" Target="../media/audio71.wav"/><Relationship Id="rId17" Type="http://schemas.openxmlformats.org/officeDocument/2006/relationships/audio" Target="../media/audio74.wav"/><Relationship Id="rId2" Type="http://schemas.openxmlformats.org/officeDocument/2006/relationships/notesSlide" Target="../notesSlides/notesSlide26.xml"/><Relationship Id="rId16" Type="http://schemas.openxmlformats.org/officeDocument/2006/relationships/audio" Target="../media/audio73.wav"/><Relationship Id="rId1" Type="http://schemas.openxmlformats.org/officeDocument/2006/relationships/slideLayout" Target="../slideLayouts/slideLayout2.xml"/><Relationship Id="rId6" Type="http://schemas.openxmlformats.org/officeDocument/2006/relationships/audio" Target="../media/audio65.wav"/><Relationship Id="rId11" Type="http://schemas.openxmlformats.org/officeDocument/2006/relationships/audio" Target="../media/audio70.wav"/><Relationship Id="rId5" Type="http://schemas.openxmlformats.org/officeDocument/2006/relationships/image" Target="../media/image38.png"/><Relationship Id="rId15" Type="http://schemas.openxmlformats.org/officeDocument/2006/relationships/image" Target="../media/image93.png"/><Relationship Id="rId10" Type="http://schemas.openxmlformats.org/officeDocument/2006/relationships/audio" Target="../media/audio69.wav"/><Relationship Id="rId4" Type="http://schemas.openxmlformats.org/officeDocument/2006/relationships/image" Target="../media/image3.png"/><Relationship Id="rId9" Type="http://schemas.openxmlformats.org/officeDocument/2006/relationships/audio" Target="../media/audio68.wav"/><Relationship Id="rId14" Type="http://schemas.openxmlformats.org/officeDocument/2006/relationships/image" Target="../media/image92.png"/></Relationships>
</file>

<file path=ppt/slides/_rels/slide27.xml.rels><?xml version="1.0" encoding="UTF-8" standalone="yes"?>
<Relationships xmlns="http://schemas.openxmlformats.org/package/2006/relationships"><Relationship Id="rId8" Type="http://schemas.openxmlformats.org/officeDocument/2006/relationships/image" Target="../media/image96.gif"/><Relationship Id="rId13" Type="http://schemas.openxmlformats.org/officeDocument/2006/relationships/image" Target="../media/image101.gif"/><Relationship Id="rId18" Type="http://schemas.openxmlformats.org/officeDocument/2006/relationships/image" Target="../media/image106.gif"/><Relationship Id="rId3" Type="http://schemas.openxmlformats.org/officeDocument/2006/relationships/image" Target="../media/image1.jpg"/><Relationship Id="rId21" Type="http://schemas.openxmlformats.org/officeDocument/2006/relationships/image" Target="../media/image109.gif"/><Relationship Id="rId7" Type="http://schemas.openxmlformats.org/officeDocument/2006/relationships/image" Target="../media/image95.gif"/><Relationship Id="rId12" Type="http://schemas.openxmlformats.org/officeDocument/2006/relationships/image" Target="../media/image100.gif"/><Relationship Id="rId17" Type="http://schemas.openxmlformats.org/officeDocument/2006/relationships/image" Target="../media/image105.gif"/><Relationship Id="rId25" Type="http://schemas.openxmlformats.org/officeDocument/2006/relationships/image" Target="../media/image113.gif"/><Relationship Id="rId2" Type="http://schemas.openxmlformats.org/officeDocument/2006/relationships/notesSlide" Target="../notesSlides/notesSlide27.xml"/><Relationship Id="rId16" Type="http://schemas.openxmlformats.org/officeDocument/2006/relationships/image" Target="../media/image104.gif"/><Relationship Id="rId20" Type="http://schemas.openxmlformats.org/officeDocument/2006/relationships/image" Target="../media/image108.gif"/><Relationship Id="rId1" Type="http://schemas.openxmlformats.org/officeDocument/2006/relationships/slideLayout" Target="../slideLayouts/slideLayout2.xml"/><Relationship Id="rId6" Type="http://schemas.openxmlformats.org/officeDocument/2006/relationships/image" Target="../media/image94.gif"/><Relationship Id="rId11" Type="http://schemas.openxmlformats.org/officeDocument/2006/relationships/image" Target="../media/image99.gif"/><Relationship Id="rId24" Type="http://schemas.openxmlformats.org/officeDocument/2006/relationships/image" Target="../media/image112.gif"/><Relationship Id="rId5" Type="http://schemas.openxmlformats.org/officeDocument/2006/relationships/image" Target="../media/image70.gif"/><Relationship Id="rId15" Type="http://schemas.openxmlformats.org/officeDocument/2006/relationships/image" Target="../media/image103.gif"/><Relationship Id="rId23" Type="http://schemas.openxmlformats.org/officeDocument/2006/relationships/image" Target="../media/image111.gif"/><Relationship Id="rId10" Type="http://schemas.openxmlformats.org/officeDocument/2006/relationships/image" Target="../media/image98.gif"/><Relationship Id="rId19" Type="http://schemas.openxmlformats.org/officeDocument/2006/relationships/image" Target="../media/image107.gif"/><Relationship Id="rId4" Type="http://schemas.openxmlformats.org/officeDocument/2006/relationships/image" Target="../media/image3.png"/><Relationship Id="rId9" Type="http://schemas.openxmlformats.org/officeDocument/2006/relationships/image" Target="../media/image97.gif"/><Relationship Id="rId14" Type="http://schemas.openxmlformats.org/officeDocument/2006/relationships/image" Target="../media/image102.gif"/><Relationship Id="rId22" Type="http://schemas.openxmlformats.org/officeDocument/2006/relationships/image" Target="../media/image110.gif"/></Relationships>
</file>

<file path=ppt/slides/_rels/slide28.xml.rels><?xml version="1.0" encoding="UTF-8" standalone="yes"?>
<Relationships xmlns="http://schemas.openxmlformats.org/package/2006/relationships"><Relationship Id="rId8" Type="http://schemas.openxmlformats.org/officeDocument/2006/relationships/image" Target="../media/image96.gif"/><Relationship Id="rId13" Type="http://schemas.openxmlformats.org/officeDocument/2006/relationships/image" Target="../media/image101.gif"/><Relationship Id="rId18" Type="http://schemas.openxmlformats.org/officeDocument/2006/relationships/image" Target="../media/image106.gif"/><Relationship Id="rId3" Type="http://schemas.openxmlformats.org/officeDocument/2006/relationships/image" Target="../media/image1.jpg"/><Relationship Id="rId21" Type="http://schemas.openxmlformats.org/officeDocument/2006/relationships/image" Target="../media/image109.gif"/><Relationship Id="rId7" Type="http://schemas.openxmlformats.org/officeDocument/2006/relationships/image" Target="../media/image95.gif"/><Relationship Id="rId12" Type="http://schemas.openxmlformats.org/officeDocument/2006/relationships/image" Target="../media/image100.gif"/><Relationship Id="rId17" Type="http://schemas.openxmlformats.org/officeDocument/2006/relationships/image" Target="../media/image105.gif"/><Relationship Id="rId25" Type="http://schemas.openxmlformats.org/officeDocument/2006/relationships/image" Target="../media/image113.gif"/><Relationship Id="rId2" Type="http://schemas.openxmlformats.org/officeDocument/2006/relationships/notesSlide" Target="../notesSlides/notesSlide28.xml"/><Relationship Id="rId16" Type="http://schemas.openxmlformats.org/officeDocument/2006/relationships/image" Target="../media/image104.gif"/><Relationship Id="rId20" Type="http://schemas.openxmlformats.org/officeDocument/2006/relationships/image" Target="../media/image108.gif"/><Relationship Id="rId1" Type="http://schemas.openxmlformats.org/officeDocument/2006/relationships/slideLayout" Target="../slideLayouts/slideLayout2.xml"/><Relationship Id="rId6" Type="http://schemas.openxmlformats.org/officeDocument/2006/relationships/image" Target="../media/image94.gif"/><Relationship Id="rId11" Type="http://schemas.openxmlformats.org/officeDocument/2006/relationships/image" Target="../media/image99.gif"/><Relationship Id="rId24" Type="http://schemas.openxmlformats.org/officeDocument/2006/relationships/image" Target="../media/image112.gif"/><Relationship Id="rId5" Type="http://schemas.openxmlformats.org/officeDocument/2006/relationships/image" Target="../media/image70.gif"/><Relationship Id="rId15" Type="http://schemas.openxmlformats.org/officeDocument/2006/relationships/image" Target="../media/image103.gif"/><Relationship Id="rId23" Type="http://schemas.openxmlformats.org/officeDocument/2006/relationships/image" Target="../media/image111.gif"/><Relationship Id="rId10" Type="http://schemas.openxmlformats.org/officeDocument/2006/relationships/image" Target="../media/image98.gif"/><Relationship Id="rId19" Type="http://schemas.openxmlformats.org/officeDocument/2006/relationships/image" Target="../media/image107.gif"/><Relationship Id="rId4" Type="http://schemas.openxmlformats.org/officeDocument/2006/relationships/image" Target="../media/image3.png"/><Relationship Id="rId9" Type="http://schemas.openxmlformats.org/officeDocument/2006/relationships/image" Target="../media/image97.gif"/><Relationship Id="rId14" Type="http://schemas.openxmlformats.org/officeDocument/2006/relationships/image" Target="../media/image102.gif"/><Relationship Id="rId22" Type="http://schemas.openxmlformats.org/officeDocument/2006/relationships/image" Target="../media/image110.gif"/></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4.gif"/><Relationship Id="rId5" Type="http://schemas.openxmlformats.org/officeDocument/2006/relationships/image" Target="../media/image26.gi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audio" Target="../media/audio12.wav"/><Relationship Id="rId18" Type="http://schemas.openxmlformats.org/officeDocument/2006/relationships/image" Target="../media/image9.png"/><Relationship Id="rId26" Type="http://schemas.openxmlformats.org/officeDocument/2006/relationships/image" Target="../media/image17.png"/><Relationship Id="rId3" Type="http://schemas.openxmlformats.org/officeDocument/2006/relationships/image" Target="../media/image3.png"/><Relationship Id="rId21" Type="http://schemas.openxmlformats.org/officeDocument/2006/relationships/image" Target="../media/image12.png"/><Relationship Id="rId7" Type="http://schemas.openxmlformats.org/officeDocument/2006/relationships/audio" Target="../media/audio6.wav"/><Relationship Id="rId12" Type="http://schemas.openxmlformats.org/officeDocument/2006/relationships/audio" Target="../media/audio11.wav"/><Relationship Id="rId17" Type="http://schemas.openxmlformats.org/officeDocument/2006/relationships/audio" Target="../media/audio16.wav"/><Relationship Id="rId25" Type="http://schemas.openxmlformats.org/officeDocument/2006/relationships/image" Target="../media/image16.jpeg"/><Relationship Id="rId2" Type="http://schemas.openxmlformats.org/officeDocument/2006/relationships/notesSlide" Target="../notesSlides/notesSlide3.xml"/><Relationship Id="rId16" Type="http://schemas.openxmlformats.org/officeDocument/2006/relationships/audio" Target="../media/audio15.wav"/><Relationship Id="rId20" Type="http://schemas.openxmlformats.org/officeDocument/2006/relationships/image" Target="../media/image11.png"/><Relationship Id="rId29"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audio" Target="../media/audio5.wav"/><Relationship Id="rId11" Type="http://schemas.openxmlformats.org/officeDocument/2006/relationships/audio" Target="../media/audio10.wav"/><Relationship Id="rId24" Type="http://schemas.openxmlformats.org/officeDocument/2006/relationships/image" Target="../media/image15.jpeg"/><Relationship Id="rId5" Type="http://schemas.openxmlformats.org/officeDocument/2006/relationships/audio" Target="../media/audio4.wav"/><Relationship Id="rId15" Type="http://schemas.openxmlformats.org/officeDocument/2006/relationships/audio" Target="../media/audio14.wav"/><Relationship Id="rId23" Type="http://schemas.openxmlformats.org/officeDocument/2006/relationships/image" Target="../media/image14.jpeg"/><Relationship Id="rId28" Type="http://schemas.openxmlformats.org/officeDocument/2006/relationships/image" Target="../media/image19.png"/><Relationship Id="rId10" Type="http://schemas.openxmlformats.org/officeDocument/2006/relationships/audio" Target="../media/audio9.wav"/><Relationship Id="rId19" Type="http://schemas.openxmlformats.org/officeDocument/2006/relationships/image" Target="../media/image10.png"/><Relationship Id="rId31"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audio" Target="../media/audio13.wav"/><Relationship Id="rId22" Type="http://schemas.openxmlformats.org/officeDocument/2006/relationships/image" Target="../media/image13.png"/><Relationship Id="rId27" Type="http://schemas.openxmlformats.org/officeDocument/2006/relationships/image" Target="../media/image18.jpeg"/><Relationship Id="rId30"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3.png"/><Relationship Id="rId7" Type="http://schemas.openxmlformats.org/officeDocument/2006/relationships/image" Target="../media/image11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quizlet.com/gb/572647051/year-9-german-term-31-week-4-flash-cards/" TargetMode="External"/><Relationship Id="rId5" Type="http://schemas.openxmlformats.org/officeDocument/2006/relationships/hyperlink" Target="https://resources.ncelp.org/concern/resources/np193b27c?locale=en" TargetMode="External"/><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1.jp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4.gif"/><Relationship Id="rId4" Type="http://schemas.openxmlformats.org/officeDocument/2006/relationships/image" Target="../media/image23.gif"/></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g"/><Relationship Id="rId7"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3.png"/><Relationship Id="rId10" Type="http://schemas.openxmlformats.org/officeDocument/2006/relationships/image" Target="../media/image31.png"/><Relationship Id="rId4" Type="http://schemas.openxmlformats.org/officeDocument/2006/relationships/hyperlink" Target="mailto:heinrich51@gmail.com" TargetMode="External"/><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audio" Target="../media/audio22.wav"/><Relationship Id="rId18" Type="http://schemas.openxmlformats.org/officeDocument/2006/relationships/image" Target="../media/image43.png"/><Relationship Id="rId3" Type="http://schemas.openxmlformats.org/officeDocument/2006/relationships/image" Target="../media/image1.jpg"/><Relationship Id="rId7" Type="http://schemas.openxmlformats.org/officeDocument/2006/relationships/image" Target="../media/image39.png"/><Relationship Id="rId12" Type="http://schemas.openxmlformats.org/officeDocument/2006/relationships/audio" Target="../media/audio21.wav"/><Relationship Id="rId17" Type="http://schemas.openxmlformats.org/officeDocument/2006/relationships/image" Target="../media/image42.png"/><Relationship Id="rId2" Type="http://schemas.openxmlformats.org/officeDocument/2006/relationships/notesSlide" Target="../notesSlides/notesSlide7.xml"/><Relationship Id="rId16" Type="http://schemas.openxmlformats.org/officeDocument/2006/relationships/image" Target="../media/image41.gif"/><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audio" Target="../media/audio20.wav"/><Relationship Id="rId5" Type="http://schemas.openxmlformats.org/officeDocument/2006/relationships/image" Target="../media/image38.png"/><Relationship Id="rId15" Type="http://schemas.openxmlformats.org/officeDocument/2006/relationships/audio" Target="../media/audio24.wav"/><Relationship Id="rId10" Type="http://schemas.openxmlformats.org/officeDocument/2006/relationships/audio" Target="../media/audio19.wav"/><Relationship Id="rId4" Type="http://schemas.openxmlformats.org/officeDocument/2006/relationships/image" Target="../media/image3.png"/><Relationship Id="rId9" Type="http://schemas.openxmlformats.org/officeDocument/2006/relationships/audio" Target="../media/audio18.wav"/><Relationship Id="rId14" Type="http://schemas.openxmlformats.org/officeDocument/2006/relationships/audio" Target="../media/audio23.wav"/></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6.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jp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image" Target="../media/image46.gif"/><Relationship Id="rId5" Type="http://schemas.openxmlformats.org/officeDocument/2006/relationships/image" Target="../media/image47.png"/><Relationship Id="rId10" Type="http://schemas.openxmlformats.org/officeDocument/2006/relationships/image" Target="../media/image50.gif"/><Relationship Id="rId4" Type="http://schemas.openxmlformats.org/officeDocument/2006/relationships/image" Target="../media/image3.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1804912"/>
            <a:ext cx="7751234" cy="1485422"/>
          </a:xfrm>
        </p:spPr>
        <p:txBody>
          <a:bodyPr>
            <a:normAutofit/>
          </a:bodyPr>
          <a:lstStyle/>
          <a:p>
            <a:pPr algn="l"/>
            <a:r>
              <a:rPr lang="en-GB" sz="4000" b="1" dirty="0" err="1">
                <a:solidFill>
                  <a:prstClr val="white"/>
                </a:solidFill>
              </a:rPr>
              <a:t>Wir</a:t>
            </a:r>
            <a:r>
              <a:rPr lang="en-GB" sz="4000" b="1" dirty="0">
                <a:solidFill>
                  <a:prstClr val="white"/>
                </a:solidFill>
              </a:rPr>
              <a:t> </a:t>
            </a:r>
            <a:r>
              <a:rPr lang="en-GB" sz="4000" b="1" dirty="0" err="1">
                <a:solidFill>
                  <a:prstClr val="white"/>
                </a:solidFill>
              </a:rPr>
              <a:t>wollen</a:t>
            </a:r>
            <a:r>
              <a:rPr lang="en-GB" sz="4000" b="1" dirty="0">
                <a:solidFill>
                  <a:prstClr val="white"/>
                </a:solidFill>
              </a:rPr>
              <a:t> </a:t>
            </a:r>
            <a:r>
              <a:rPr lang="en-GB" sz="4000" b="1" dirty="0" err="1">
                <a:solidFill>
                  <a:prstClr val="white"/>
                </a:solidFill>
              </a:rPr>
              <a:t>ein</a:t>
            </a:r>
            <a:r>
              <a:rPr lang="en-GB" sz="4000" b="1" dirty="0">
                <a:solidFill>
                  <a:prstClr val="white"/>
                </a:solidFill>
              </a:rPr>
              <a:t> </a:t>
            </a:r>
            <a:r>
              <a:rPr lang="en-GB" sz="4000" b="1" dirty="0" err="1">
                <a:solidFill>
                  <a:prstClr val="white"/>
                </a:solidFill>
              </a:rPr>
              <a:t>Spielzimmer</a:t>
            </a:r>
            <a:r>
              <a:rPr lang="en-GB" sz="4000" b="1" dirty="0">
                <a:solidFill>
                  <a:prstClr val="white"/>
                </a:solidFill>
              </a:rPr>
              <a:t>!</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6" y="2547623"/>
            <a:ext cx="8212332" cy="571756"/>
          </a:xfrm>
        </p:spPr>
        <p:txBody>
          <a:bodyPr>
            <a:normAutofit/>
          </a:bodyPr>
          <a:lstStyle/>
          <a:p>
            <a:pPr algn="l"/>
            <a:r>
              <a:rPr lang="en-GB" sz="2500" dirty="0">
                <a:solidFill>
                  <a:prstClr val="white"/>
                </a:solidFill>
              </a:rPr>
              <a:t>Prepositions with verbs of location and movement</a:t>
            </a:r>
          </a:p>
          <a:p>
            <a:pPr algn="l"/>
            <a:endParaRPr lang="en-US" sz="2500"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3678480"/>
            <a:ext cx="7540978"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500" dirty="0">
                <a:solidFill>
                  <a:prstClr val="white"/>
                </a:solidFill>
              </a:rPr>
              <a:t>Revisit [u][ü] </a:t>
            </a:r>
          </a:p>
          <a:p>
            <a:pPr algn="l"/>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51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06/01/22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Subtitle 6">
            <a:extLst>
              <a:ext uri="{FF2B5EF4-FFF2-40B4-BE49-F238E27FC236}">
                <a16:creationId xmlns:a16="http://schemas.microsoft.com/office/drawing/2014/main" id="{2D438FA5-2CAB-4E24-9AEE-607776023B37}"/>
              </a:ext>
            </a:extLst>
          </p:cNvPr>
          <p:cNvSpPr txBox="1">
            <a:spLocks/>
          </p:cNvSpPr>
          <p:nvPr/>
        </p:nvSpPr>
        <p:spPr>
          <a:xfrm>
            <a:off x="211666" y="3089934"/>
            <a:ext cx="7540978"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2500" dirty="0">
                <a:solidFill>
                  <a:prstClr val="white"/>
                </a:solidFill>
              </a:rPr>
              <a:t>Revisit determiners </a:t>
            </a:r>
            <a:r>
              <a:rPr lang="de-DE" sz="2500" i="1" dirty="0">
                <a:solidFill>
                  <a:prstClr val="white"/>
                </a:solidFill>
              </a:rPr>
              <a:t>welcher, dieser, jeder </a:t>
            </a:r>
            <a:endParaRPr lang="en-US" sz="2500" i="1" dirty="0"/>
          </a:p>
        </p:txBody>
      </p:sp>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8995"/>
            <a:ext cx="8528755" cy="869950"/>
          </a:xfrm>
          <a:prstGeom prst="rect">
            <a:avLst/>
          </a:prstGeom>
        </p:spPr>
      </p:pic>
      <p:sp>
        <p:nvSpPr>
          <p:cNvPr id="4" name="Title 3"/>
          <p:cNvSpPr>
            <a:spLocks noGrp="1"/>
          </p:cNvSpPr>
          <p:nvPr>
            <p:ph type="title"/>
          </p:nvPr>
        </p:nvSpPr>
        <p:spPr>
          <a:xfrm>
            <a:off x="0" y="294041"/>
            <a:ext cx="7915701" cy="707849"/>
          </a:xfrm>
        </p:spPr>
        <p:txBody>
          <a:bodyPr>
            <a:normAutofit fontScale="90000"/>
          </a:bodyPr>
          <a:lstStyle/>
          <a:p>
            <a:r>
              <a:rPr lang="en-GB" sz="3600" b="1" dirty="0">
                <a:solidFill>
                  <a:schemeClr val="bg1"/>
                </a:solidFill>
              </a:rPr>
              <a:t>Was </a:t>
            </a:r>
            <a:r>
              <a:rPr lang="en-GB" sz="3600" b="1" dirty="0" err="1">
                <a:solidFill>
                  <a:schemeClr val="bg1"/>
                </a:solidFill>
              </a:rPr>
              <a:t>machen</a:t>
            </a:r>
            <a:r>
              <a:rPr lang="en-GB" sz="3600" b="1" dirty="0">
                <a:solidFill>
                  <a:schemeClr val="bg1"/>
                </a:solidFill>
              </a:rPr>
              <a:t> </a:t>
            </a:r>
            <a:r>
              <a:rPr lang="en-GB" sz="3600" b="1" dirty="0" err="1">
                <a:solidFill>
                  <a:schemeClr val="bg1"/>
                </a:solidFill>
              </a:rPr>
              <a:t>Mieze</a:t>
            </a:r>
            <a:r>
              <a:rPr lang="en-GB" sz="3600" b="1" dirty="0">
                <a:solidFill>
                  <a:schemeClr val="bg1"/>
                </a:solidFill>
              </a:rPr>
              <a:t> und Einstein? 2/8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A68B9DF6-21ED-4EE1-8646-F5578BDABB44}"/>
              </a:ext>
            </a:extLst>
          </p:cNvPr>
          <p:cNvSpPr txBox="1"/>
          <p:nvPr/>
        </p:nvSpPr>
        <p:spPr>
          <a:xfrm>
            <a:off x="2774236" y="5218624"/>
            <a:ext cx="7005121" cy="461665"/>
          </a:xfrm>
          <a:prstGeom prst="rect">
            <a:avLst/>
          </a:prstGeom>
          <a:noFill/>
        </p:spPr>
        <p:txBody>
          <a:bodyPr wrap="square">
            <a:spAutoFit/>
          </a:bodyPr>
          <a:lstStyle/>
          <a:p>
            <a:r>
              <a:rPr lang="de-DE" sz="24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2</a:t>
            </a:r>
            <a:r>
              <a:rPr lang="de-DE"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 Mieze </a:t>
            </a:r>
            <a:r>
              <a:rPr lang="de-DE" sz="2400" b="1"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springt | sitzt </a:t>
            </a:r>
            <a:r>
              <a:rPr lang="de-DE"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auf dem Nachttisch.</a:t>
            </a:r>
            <a:endParaRPr lang="en-GB" sz="2400" dirty="0">
              <a:solidFill>
                <a:srgbClr val="115076"/>
              </a:solidFill>
            </a:endParaRPr>
          </a:p>
        </p:txBody>
      </p:sp>
      <p:pic>
        <p:nvPicPr>
          <p:cNvPr id="15" name="Picture 14" descr="A picture containing text&#10;&#10;Description automatically generated">
            <a:extLst>
              <a:ext uri="{FF2B5EF4-FFF2-40B4-BE49-F238E27FC236}">
                <a16:creationId xmlns:a16="http://schemas.microsoft.com/office/drawing/2014/main" id="{12E816E2-E624-47D8-A5C5-CF5FB901DD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397" y="4056556"/>
            <a:ext cx="1449551" cy="1681866"/>
          </a:xfrm>
          <a:prstGeom prst="rect">
            <a:avLst/>
          </a:prstGeom>
        </p:spPr>
      </p:pic>
      <p:pic>
        <p:nvPicPr>
          <p:cNvPr id="9218" name="Picture 2" descr="Night Table, Bedside, Table, Wood, Wooden, Brown">
            <a:extLst>
              <a:ext uri="{FF2B5EF4-FFF2-40B4-BE49-F238E27FC236}">
                <a16:creationId xmlns:a16="http://schemas.microsoft.com/office/drawing/2014/main" id="{15C4B8E7-8527-4A90-8220-1864B0E8A6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9806" y="2998811"/>
            <a:ext cx="1738436" cy="16578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ext&#10;&#10;Description automatically generated">
            <a:extLst>
              <a:ext uri="{FF2B5EF4-FFF2-40B4-BE49-F238E27FC236}">
                <a16:creationId xmlns:a16="http://schemas.microsoft.com/office/drawing/2014/main" id="{51F1B3FA-D8BB-408F-B7A1-4AD8850041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9806" y="1639376"/>
            <a:ext cx="1449551" cy="1681866"/>
          </a:xfrm>
          <a:prstGeom prst="rect">
            <a:avLst/>
          </a:prstGeom>
        </p:spPr>
      </p:pic>
      <p:sp>
        <p:nvSpPr>
          <p:cNvPr id="16" name="Action Button: Custom 16">
            <a:hlinkClick r:id="" action="ppaction://noaction" highlightClick="1">
              <a:snd r:embed="rId7" name="9.3.1.3 slide 10 2.wav"/>
            </a:hlinkClick>
            <a:extLst>
              <a:ext uri="{FF2B5EF4-FFF2-40B4-BE49-F238E27FC236}">
                <a16:creationId xmlns:a16="http://schemas.microsoft.com/office/drawing/2014/main" id="{0CD14C69-2C60-4FB1-8623-5A6056E361B1}"/>
              </a:ext>
            </a:extLst>
          </p:cNvPr>
          <p:cNvSpPr/>
          <p:nvPr/>
        </p:nvSpPr>
        <p:spPr>
          <a:xfrm>
            <a:off x="2737514" y="524765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2</a:t>
            </a:r>
          </a:p>
        </p:txBody>
      </p:sp>
      <p:pic>
        <p:nvPicPr>
          <p:cNvPr id="17" name="Picture 2" descr="Night Table, Bedside, Table, Wood, Wooden, Brown">
            <a:extLst>
              <a:ext uri="{FF2B5EF4-FFF2-40B4-BE49-F238E27FC236}">
                <a16:creationId xmlns:a16="http://schemas.microsoft.com/office/drawing/2014/main" id="{9909358A-8FF8-417C-BFE4-EC7CD5D5B5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5257" y="2998811"/>
            <a:ext cx="1738436" cy="16578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Shape, arrow&#10;&#10;Description automatically generated">
            <a:extLst>
              <a:ext uri="{FF2B5EF4-FFF2-40B4-BE49-F238E27FC236}">
                <a16:creationId xmlns:a16="http://schemas.microsoft.com/office/drawing/2014/main" id="{FF771D9B-D105-4E68-B379-1C7E5CF9C3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5146697">
            <a:off x="1237591" y="2276617"/>
            <a:ext cx="1169428" cy="2338856"/>
          </a:xfrm>
          <a:prstGeom prst="rect">
            <a:avLst/>
          </a:prstGeom>
        </p:spPr>
      </p:pic>
      <p:pic>
        <p:nvPicPr>
          <p:cNvPr id="19" name="Picture 18" descr="Icon&#10;&#10;Description automatically generated">
            <a:extLst>
              <a:ext uri="{FF2B5EF4-FFF2-40B4-BE49-F238E27FC236}">
                <a16:creationId xmlns:a16="http://schemas.microsoft.com/office/drawing/2014/main" id="{77E7091E-2990-4E64-9F72-FBCB5318E0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267" y="3139757"/>
            <a:ext cx="825397" cy="901587"/>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C149838D-F1A2-4246-A3FA-66F2BA4352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5376" y="1764491"/>
            <a:ext cx="754286" cy="851613"/>
          </a:xfrm>
          <a:prstGeom prst="rect">
            <a:avLst/>
          </a:prstGeom>
        </p:spPr>
      </p:pic>
      <p:sp>
        <p:nvSpPr>
          <p:cNvPr id="21" name="Oval 20">
            <a:extLst>
              <a:ext uri="{FF2B5EF4-FFF2-40B4-BE49-F238E27FC236}">
                <a16:creationId xmlns:a16="http://schemas.microsoft.com/office/drawing/2014/main" id="{989EAEA7-6456-4968-BC98-B7979C665842}"/>
              </a:ext>
            </a:extLst>
          </p:cNvPr>
          <p:cNvSpPr/>
          <p:nvPr/>
        </p:nvSpPr>
        <p:spPr>
          <a:xfrm>
            <a:off x="10027203" y="1764491"/>
            <a:ext cx="1116721" cy="851613"/>
          </a:xfrm>
          <a:prstGeom prst="ellipse">
            <a:avLst/>
          </a:prstGeom>
          <a:noFill/>
          <a:ln w="57150">
            <a:solidFill>
              <a:srgbClr val="00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342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9D5156F2-4089-4DD8-9B3F-57242CCDBF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9153" y="1862465"/>
            <a:ext cx="1311183" cy="188539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8995"/>
            <a:ext cx="8528755" cy="869950"/>
          </a:xfrm>
          <a:prstGeom prst="rect">
            <a:avLst/>
          </a:prstGeom>
        </p:spPr>
      </p:pic>
      <p:sp>
        <p:nvSpPr>
          <p:cNvPr id="4" name="Title 3"/>
          <p:cNvSpPr>
            <a:spLocks noGrp="1"/>
          </p:cNvSpPr>
          <p:nvPr>
            <p:ph type="title"/>
          </p:nvPr>
        </p:nvSpPr>
        <p:spPr>
          <a:xfrm>
            <a:off x="0" y="294041"/>
            <a:ext cx="7915701" cy="707849"/>
          </a:xfrm>
        </p:spPr>
        <p:txBody>
          <a:bodyPr>
            <a:normAutofit fontScale="90000"/>
          </a:bodyPr>
          <a:lstStyle/>
          <a:p>
            <a:r>
              <a:rPr lang="en-GB" sz="3600" b="1" dirty="0">
                <a:solidFill>
                  <a:schemeClr val="bg1"/>
                </a:solidFill>
              </a:rPr>
              <a:t>Was </a:t>
            </a:r>
            <a:r>
              <a:rPr lang="en-GB" sz="3600" b="1" dirty="0" err="1">
                <a:solidFill>
                  <a:schemeClr val="bg1"/>
                </a:solidFill>
              </a:rPr>
              <a:t>machen</a:t>
            </a:r>
            <a:r>
              <a:rPr lang="en-GB" sz="3600" b="1" dirty="0">
                <a:solidFill>
                  <a:schemeClr val="bg1"/>
                </a:solidFill>
              </a:rPr>
              <a:t> </a:t>
            </a:r>
            <a:r>
              <a:rPr lang="en-GB" sz="3600" b="1" dirty="0" err="1">
                <a:solidFill>
                  <a:schemeClr val="bg1"/>
                </a:solidFill>
              </a:rPr>
              <a:t>Mieze</a:t>
            </a:r>
            <a:r>
              <a:rPr lang="en-GB" sz="3600" b="1" dirty="0">
                <a:solidFill>
                  <a:schemeClr val="bg1"/>
                </a:solidFill>
              </a:rPr>
              <a:t> und Einstein? 3/8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A68B9DF6-21ED-4EE1-8646-F5578BDABB44}"/>
              </a:ext>
            </a:extLst>
          </p:cNvPr>
          <p:cNvSpPr txBox="1"/>
          <p:nvPr/>
        </p:nvSpPr>
        <p:spPr>
          <a:xfrm>
            <a:off x="3571510" y="5464656"/>
            <a:ext cx="5885028" cy="461665"/>
          </a:xfrm>
          <a:prstGeom prst="rect">
            <a:avLst/>
          </a:prstGeom>
          <a:noFill/>
        </p:spPr>
        <p:txBody>
          <a:bodyPr wrap="square">
            <a:spAutoFit/>
          </a:bodyPr>
          <a:lstStyle/>
          <a:p>
            <a:r>
              <a:rPr lang="de-DE"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3. Einstein </a:t>
            </a:r>
            <a:r>
              <a:rPr lang="de-DE" sz="2400" b="1"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läuft  | sitzt </a:t>
            </a:r>
            <a:r>
              <a:rPr lang="de-DE"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hinter das Sofa.</a:t>
            </a:r>
            <a:endParaRPr lang="en-GB" sz="2400" dirty="0">
              <a:solidFill>
                <a:srgbClr val="115076"/>
              </a:solidFill>
            </a:endParaRPr>
          </a:p>
        </p:txBody>
      </p:sp>
      <p:pic>
        <p:nvPicPr>
          <p:cNvPr id="5122" name="Picture 2" descr="Settee, Sofa, Couch, Furniture, Livingroom, Living Room">
            <a:extLst>
              <a:ext uri="{FF2B5EF4-FFF2-40B4-BE49-F238E27FC236}">
                <a16:creationId xmlns:a16="http://schemas.microsoft.com/office/drawing/2014/main" id="{F47AEDEA-255C-45E3-BC0F-7BC2D3F42D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1472" y="2595732"/>
            <a:ext cx="4423718" cy="2810904"/>
          </a:xfrm>
          <a:prstGeom prst="rect">
            <a:avLst/>
          </a:prstGeom>
          <a:noFill/>
          <a:extLst>
            <a:ext uri="{909E8E84-426E-40DD-AFC4-6F175D3DCCD1}">
              <a14:hiddenFill xmlns:a14="http://schemas.microsoft.com/office/drawing/2010/main">
                <a:solidFill>
                  <a:srgbClr val="FFFFFF"/>
                </a:solidFill>
              </a14:hiddenFill>
            </a:ext>
          </a:extLst>
        </p:spPr>
      </p:pic>
      <p:sp>
        <p:nvSpPr>
          <p:cNvPr id="14" name="Action Button: Custom 16">
            <a:hlinkClick r:id="" action="ppaction://noaction" highlightClick="1">
              <a:snd r:embed="rId7" name="9.3.1.3 slide 11 3.wav"/>
            </a:hlinkClick>
            <a:extLst>
              <a:ext uri="{FF2B5EF4-FFF2-40B4-BE49-F238E27FC236}">
                <a16:creationId xmlns:a16="http://schemas.microsoft.com/office/drawing/2014/main" id="{DD9AA159-7971-458A-B174-A604511C5015}"/>
              </a:ext>
            </a:extLst>
          </p:cNvPr>
          <p:cNvSpPr/>
          <p:nvPr/>
        </p:nvSpPr>
        <p:spPr>
          <a:xfrm>
            <a:off x="3476686" y="54899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3</a:t>
            </a:r>
          </a:p>
        </p:txBody>
      </p:sp>
      <p:pic>
        <p:nvPicPr>
          <p:cNvPr id="15" name="Picture 14" descr="Shape, arrow&#10;&#10;Description automatically generated">
            <a:extLst>
              <a:ext uri="{FF2B5EF4-FFF2-40B4-BE49-F238E27FC236}">
                <a16:creationId xmlns:a16="http://schemas.microsoft.com/office/drawing/2014/main" id="{3B4229F6-4ACC-48AA-81D3-3F05796D0C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438113">
            <a:off x="1775350" y="653285"/>
            <a:ext cx="1421897" cy="2843794"/>
          </a:xfrm>
          <a:prstGeom prst="rect">
            <a:avLst/>
          </a:prstGeom>
        </p:spPr>
      </p:pic>
      <p:pic>
        <p:nvPicPr>
          <p:cNvPr id="16" name="Picture 2" descr="Settee, Sofa, Couch, Furniture, Livingroom, Living Room">
            <a:extLst>
              <a:ext uri="{FF2B5EF4-FFF2-40B4-BE49-F238E27FC236}">
                <a16:creationId xmlns:a16="http://schemas.microsoft.com/office/drawing/2014/main" id="{EE063DA4-7206-4505-BA4E-65C0FE88DA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117" y="2624742"/>
            <a:ext cx="4423718" cy="28109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Icon&#10;&#10;Description automatically generated">
            <a:extLst>
              <a:ext uri="{FF2B5EF4-FFF2-40B4-BE49-F238E27FC236}">
                <a16:creationId xmlns:a16="http://schemas.microsoft.com/office/drawing/2014/main" id="{7C1CEE20-9373-48B4-9A22-FAEC4CC16A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977" y="4548564"/>
            <a:ext cx="825397" cy="901587"/>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7ACA4964-4482-43BE-AB34-B4228418B7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36283" y="1850361"/>
            <a:ext cx="754286" cy="851613"/>
          </a:xfrm>
          <a:prstGeom prst="rect">
            <a:avLst/>
          </a:prstGeom>
        </p:spPr>
      </p:pic>
      <p:sp>
        <p:nvSpPr>
          <p:cNvPr id="19" name="Oval 18">
            <a:extLst>
              <a:ext uri="{FF2B5EF4-FFF2-40B4-BE49-F238E27FC236}">
                <a16:creationId xmlns:a16="http://schemas.microsoft.com/office/drawing/2014/main" id="{A1549B67-E04E-480D-87CE-389A58C46201}"/>
              </a:ext>
            </a:extLst>
          </p:cNvPr>
          <p:cNvSpPr/>
          <p:nvPr/>
        </p:nvSpPr>
        <p:spPr>
          <a:xfrm>
            <a:off x="45928" y="4598538"/>
            <a:ext cx="1116721" cy="851613"/>
          </a:xfrm>
          <a:prstGeom prst="ellipse">
            <a:avLst/>
          </a:prstGeom>
          <a:noFill/>
          <a:ln w="57150">
            <a:solidFill>
              <a:srgbClr val="00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A6FF21B5-2C49-435F-BB7E-94864CA9B8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027594"/>
            <a:ext cx="1062652" cy="1528020"/>
          </a:xfrm>
          <a:prstGeom prst="rect">
            <a:avLst/>
          </a:prstGeom>
        </p:spPr>
      </p:pic>
    </p:spTree>
    <p:extLst>
      <p:ext uri="{BB962C8B-B14F-4D97-AF65-F5344CB8AC3E}">
        <p14:creationId xmlns:p14="http://schemas.microsoft.com/office/powerpoint/2010/main" val="49758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B3E9E9-FA89-4AF0-96A1-BBC07766436C}"/>
              </a:ext>
            </a:extLst>
          </p:cNvPr>
          <p:cNvSpPr/>
          <p:nvPr/>
        </p:nvSpPr>
        <p:spPr>
          <a:xfrm>
            <a:off x="1705295" y="1912265"/>
            <a:ext cx="1995054" cy="1044357"/>
          </a:xfrm>
          <a:prstGeom prst="rect">
            <a:avLst/>
          </a:prstGeom>
          <a:solidFill>
            <a:srgbClr val="66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8995"/>
            <a:ext cx="8528755" cy="869950"/>
          </a:xfrm>
          <a:prstGeom prst="rect">
            <a:avLst/>
          </a:prstGeom>
        </p:spPr>
      </p:pic>
      <p:sp>
        <p:nvSpPr>
          <p:cNvPr id="4" name="Title 3"/>
          <p:cNvSpPr>
            <a:spLocks noGrp="1"/>
          </p:cNvSpPr>
          <p:nvPr>
            <p:ph type="title"/>
          </p:nvPr>
        </p:nvSpPr>
        <p:spPr>
          <a:xfrm>
            <a:off x="0" y="294041"/>
            <a:ext cx="7915701" cy="707849"/>
          </a:xfrm>
        </p:spPr>
        <p:txBody>
          <a:bodyPr>
            <a:normAutofit fontScale="90000"/>
          </a:bodyPr>
          <a:lstStyle/>
          <a:p>
            <a:r>
              <a:rPr lang="en-GB" sz="3600" b="1" dirty="0">
                <a:solidFill>
                  <a:schemeClr val="bg1"/>
                </a:solidFill>
              </a:rPr>
              <a:t>Was </a:t>
            </a:r>
            <a:r>
              <a:rPr lang="en-GB" sz="3600" b="1" dirty="0" err="1">
                <a:solidFill>
                  <a:schemeClr val="bg1"/>
                </a:solidFill>
              </a:rPr>
              <a:t>machen</a:t>
            </a:r>
            <a:r>
              <a:rPr lang="en-GB" sz="3600" b="1" dirty="0">
                <a:solidFill>
                  <a:schemeClr val="bg1"/>
                </a:solidFill>
              </a:rPr>
              <a:t> </a:t>
            </a:r>
            <a:r>
              <a:rPr lang="en-GB" sz="3600" b="1" dirty="0" err="1">
                <a:solidFill>
                  <a:schemeClr val="bg1"/>
                </a:solidFill>
              </a:rPr>
              <a:t>Mieze</a:t>
            </a:r>
            <a:r>
              <a:rPr lang="en-GB" sz="3600" b="1" dirty="0">
                <a:solidFill>
                  <a:schemeClr val="bg1"/>
                </a:solidFill>
              </a:rPr>
              <a:t> und Einstein? 4/8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A68B9DF6-21ED-4EE1-8646-F5578BDABB44}"/>
              </a:ext>
            </a:extLst>
          </p:cNvPr>
          <p:cNvSpPr txBox="1"/>
          <p:nvPr/>
        </p:nvSpPr>
        <p:spPr>
          <a:xfrm>
            <a:off x="3709347" y="5276757"/>
            <a:ext cx="5748551" cy="461665"/>
          </a:xfrm>
          <a:prstGeom prst="rect">
            <a:avLst/>
          </a:prstGeom>
          <a:noFill/>
        </p:spPr>
        <p:txBody>
          <a:bodyPr wrap="square">
            <a:spAutoFit/>
          </a:bodyPr>
          <a:lstStyle/>
          <a:p>
            <a:r>
              <a:rPr lang="de-DE"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4. Einstein </a:t>
            </a:r>
            <a:r>
              <a:rPr lang="de-DE" sz="2400" b="1"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liegt | läuft </a:t>
            </a:r>
            <a:r>
              <a:rPr lang="de-DE"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im Bett.</a:t>
            </a:r>
            <a:endParaRPr lang="en-GB" sz="2400" dirty="0">
              <a:solidFill>
                <a:srgbClr val="115076"/>
              </a:solidFill>
            </a:endParaRPr>
          </a:p>
        </p:txBody>
      </p:sp>
      <p:pic>
        <p:nvPicPr>
          <p:cNvPr id="15" name="Picture 14" descr="Icon&#10;&#10;Description automatically generated">
            <a:extLst>
              <a:ext uri="{FF2B5EF4-FFF2-40B4-BE49-F238E27FC236}">
                <a16:creationId xmlns:a16="http://schemas.microsoft.com/office/drawing/2014/main" id="{9DD64EF1-D603-4418-9FBC-F1908BDB5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303" y="3139757"/>
            <a:ext cx="825397" cy="901587"/>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6B6AAFAA-0DCF-4362-9D24-93CAF1B937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5639" y="1735462"/>
            <a:ext cx="754286" cy="851613"/>
          </a:xfrm>
          <a:prstGeom prst="rect">
            <a:avLst/>
          </a:prstGeom>
        </p:spPr>
      </p:pic>
      <p:sp>
        <p:nvSpPr>
          <p:cNvPr id="2" name="Rectangle: Rounded Corners 1">
            <a:extLst>
              <a:ext uri="{FF2B5EF4-FFF2-40B4-BE49-F238E27FC236}">
                <a16:creationId xmlns:a16="http://schemas.microsoft.com/office/drawing/2014/main" id="{A685D088-3798-4ECA-902C-05C7DA759A57}"/>
              </a:ext>
            </a:extLst>
          </p:cNvPr>
          <p:cNvSpPr/>
          <p:nvPr/>
        </p:nvSpPr>
        <p:spPr>
          <a:xfrm>
            <a:off x="1918965" y="2086672"/>
            <a:ext cx="1559963" cy="8699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picture containing text&#10;&#10;Description automatically generated">
            <a:extLst>
              <a:ext uri="{FF2B5EF4-FFF2-40B4-BE49-F238E27FC236}">
                <a16:creationId xmlns:a16="http://schemas.microsoft.com/office/drawing/2014/main" id="{2FDA002E-FE02-487E-B619-F243474EDD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4415" y="1989197"/>
            <a:ext cx="1427153" cy="2052147"/>
          </a:xfrm>
          <a:prstGeom prst="rect">
            <a:avLst/>
          </a:prstGeom>
        </p:spPr>
      </p:pic>
      <p:sp>
        <p:nvSpPr>
          <p:cNvPr id="19" name="Rectangle: Rounded Corners 18">
            <a:extLst>
              <a:ext uri="{FF2B5EF4-FFF2-40B4-BE49-F238E27FC236}">
                <a16:creationId xmlns:a16="http://schemas.microsoft.com/office/drawing/2014/main" id="{117D0C16-5A18-447B-AA04-0CCF543D1592}"/>
              </a:ext>
            </a:extLst>
          </p:cNvPr>
          <p:cNvSpPr/>
          <p:nvPr/>
        </p:nvSpPr>
        <p:spPr>
          <a:xfrm>
            <a:off x="1699779" y="3072973"/>
            <a:ext cx="1995054" cy="2145728"/>
          </a:xfrm>
          <a:prstGeom prst="roundRect">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AB22544A-43FC-4A23-A82F-08C56D927C1F}"/>
              </a:ext>
            </a:extLst>
          </p:cNvPr>
          <p:cNvSpPr/>
          <p:nvPr/>
        </p:nvSpPr>
        <p:spPr>
          <a:xfrm>
            <a:off x="1705295" y="2903568"/>
            <a:ext cx="1995054" cy="472378"/>
          </a:xfrm>
          <a:prstGeom prst="round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6" descr="Bed, Hospital, Medical, Health, Patient, Care, Sick">
            <a:extLst>
              <a:ext uri="{FF2B5EF4-FFF2-40B4-BE49-F238E27FC236}">
                <a16:creationId xmlns:a16="http://schemas.microsoft.com/office/drawing/2014/main" id="{416EC8F7-D3C2-47D6-99E9-F69BECB71A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6451" y="2237626"/>
            <a:ext cx="4291395" cy="2422850"/>
          </a:xfrm>
          <a:prstGeom prst="rect">
            <a:avLst/>
          </a:prstGeom>
          <a:noFill/>
          <a:extLst>
            <a:ext uri="{909E8E84-426E-40DD-AFC4-6F175D3DCCD1}">
              <a14:hiddenFill xmlns:a14="http://schemas.microsoft.com/office/drawing/2010/main">
                <a:solidFill>
                  <a:srgbClr val="FFFFFF"/>
                </a:solidFill>
              </a14:hiddenFill>
            </a:ext>
          </a:extLst>
        </p:spPr>
      </p:pic>
      <p:sp>
        <p:nvSpPr>
          <p:cNvPr id="21" name="Action Button: Custom 16">
            <a:hlinkClick r:id="" action="ppaction://noaction" highlightClick="1">
              <a:snd r:embed="rId9" name="9.3.1.3 slide 12 4.wav"/>
            </a:hlinkClick>
            <a:extLst>
              <a:ext uri="{FF2B5EF4-FFF2-40B4-BE49-F238E27FC236}">
                <a16:creationId xmlns:a16="http://schemas.microsoft.com/office/drawing/2014/main" id="{3925BA02-2FBC-4CD2-B528-A0B84A380057}"/>
              </a:ext>
            </a:extLst>
          </p:cNvPr>
          <p:cNvSpPr/>
          <p:nvPr/>
        </p:nvSpPr>
        <p:spPr>
          <a:xfrm>
            <a:off x="3665805" y="535306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4</a:t>
            </a:r>
          </a:p>
        </p:txBody>
      </p:sp>
      <p:pic>
        <p:nvPicPr>
          <p:cNvPr id="22" name="Picture 21" descr="Shape, arrow&#10;&#10;Description automatically generated">
            <a:extLst>
              <a:ext uri="{FF2B5EF4-FFF2-40B4-BE49-F238E27FC236}">
                <a16:creationId xmlns:a16="http://schemas.microsoft.com/office/drawing/2014/main" id="{AF54B5C3-F2DC-4863-8933-185620AAFD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146697">
            <a:off x="6639497" y="2279624"/>
            <a:ext cx="1169428" cy="2338856"/>
          </a:xfrm>
          <a:prstGeom prst="rect">
            <a:avLst/>
          </a:prstGeom>
        </p:spPr>
      </p:pic>
      <p:sp>
        <p:nvSpPr>
          <p:cNvPr id="23" name="Oval 22">
            <a:extLst>
              <a:ext uri="{FF2B5EF4-FFF2-40B4-BE49-F238E27FC236}">
                <a16:creationId xmlns:a16="http://schemas.microsoft.com/office/drawing/2014/main" id="{D8A3AFEB-D134-441C-8C24-77507FD9B6B4}"/>
              </a:ext>
            </a:extLst>
          </p:cNvPr>
          <p:cNvSpPr/>
          <p:nvPr/>
        </p:nvSpPr>
        <p:spPr>
          <a:xfrm>
            <a:off x="252453" y="3179680"/>
            <a:ext cx="1116721" cy="851613"/>
          </a:xfrm>
          <a:prstGeom prst="ellipse">
            <a:avLst/>
          </a:prstGeom>
          <a:noFill/>
          <a:ln w="57150">
            <a:solidFill>
              <a:srgbClr val="00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9214FBC5-B62A-4AE6-A554-D5F5E6C05FA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98845" y="3375946"/>
            <a:ext cx="1395073" cy="2006018"/>
          </a:xfrm>
          <a:prstGeom prst="rect">
            <a:avLst/>
          </a:prstGeom>
        </p:spPr>
      </p:pic>
    </p:spTree>
    <p:extLst>
      <p:ext uri="{BB962C8B-B14F-4D97-AF65-F5344CB8AC3E}">
        <p14:creationId xmlns:p14="http://schemas.microsoft.com/office/powerpoint/2010/main" val="112125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8995"/>
            <a:ext cx="8528755" cy="869950"/>
          </a:xfrm>
          <a:prstGeom prst="rect">
            <a:avLst/>
          </a:prstGeom>
        </p:spPr>
      </p:pic>
      <p:sp>
        <p:nvSpPr>
          <p:cNvPr id="4" name="Title 3"/>
          <p:cNvSpPr>
            <a:spLocks noGrp="1"/>
          </p:cNvSpPr>
          <p:nvPr>
            <p:ph type="title"/>
          </p:nvPr>
        </p:nvSpPr>
        <p:spPr>
          <a:xfrm>
            <a:off x="0" y="294041"/>
            <a:ext cx="7915701" cy="707849"/>
          </a:xfrm>
        </p:spPr>
        <p:txBody>
          <a:bodyPr>
            <a:normAutofit fontScale="90000"/>
          </a:bodyPr>
          <a:lstStyle/>
          <a:p>
            <a:r>
              <a:rPr lang="en-GB" sz="3600" b="1" dirty="0">
                <a:solidFill>
                  <a:schemeClr val="bg1"/>
                </a:solidFill>
              </a:rPr>
              <a:t>Was </a:t>
            </a:r>
            <a:r>
              <a:rPr lang="en-GB" sz="3600" b="1" dirty="0" err="1">
                <a:solidFill>
                  <a:schemeClr val="bg1"/>
                </a:solidFill>
              </a:rPr>
              <a:t>machen</a:t>
            </a:r>
            <a:r>
              <a:rPr lang="en-GB" sz="3600" b="1" dirty="0">
                <a:solidFill>
                  <a:schemeClr val="bg1"/>
                </a:solidFill>
              </a:rPr>
              <a:t> </a:t>
            </a:r>
            <a:r>
              <a:rPr lang="en-GB" sz="3600" b="1" dirty="0" err="1">
                <a:solidFill>
                  <a:schemeClr val="bg1"/>
                </a:solidFill>
              </a:rPr>
              <a:t>Mieze</a:t>
            </a:r>
            <a:r>
              <a:rPr lang="en-GB" sz="3600" b="1" dirty="0">
                <a:solidFill>
                  <a:schemeClr val="bg1"/>
                </a:solidFill>
              </a:rPr>
              <a:t> und Einstein? 5/8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A68B9DF6-21ED-4EE1-8646-F5578BDABB44}"/>
              </a:ext>
            </a:extLst>
          </p:cNvPr>
          <p:cNvSpPr txBox="1"/>
          <p:nvPr/>
        </p:nvSpPr>
        <p:spPr>
          <a:xfrm>
            <a:off x="3017008" y="5538411"/>
            <a:ext cx="6157983" cy="461665"/>
          </a:xfrm>
          <a:prstGeom prst="rect">
            <a:avLst/>
          </a:prstGeom>
          <a:noFill/>
        </p:spPr>
        <p:txBody>
          <a:bodyPr wrap="square">
            <a:spAutoFit/>
          </a:bodyPr>
          <a:lstStyle/>
          <a:p>
            <a:r>
              <a:rPr lang="de-DE"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5. Mieze </a:t>
            </a:r>
            <a:r>
              <a:rPr lang="de-DE" sz="2400" b="1"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läuft | schläft </a:t>
            </a:r>
            <a:r>
              <a:rPr lang="de-DE"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unter den Tisch.</a:t>
            </a:r>
            <a:endParaRPr lang="en-GB" sz="2400" dirty="0">
              <a:solidFill>
                <a:srgbClr val="115076"/>
              </a:solidFill>
            </a:endParaRPr>
          </a:p>
        </p:txBody>
      </p:sp>
      <p:pic>
        <p:nvPicPr>
          <p:cNvPr id="6" name="Picture 5">
            <a:extLst>
              <a:ext uri="{FF2B5EF4-FFF2-40B4-BE49-F238E27FC236}">
                <a16:creationId xmlns:a16="http://schemas.microsoft.com/office/drawing/2014/main" id="{A651CAFA-6750-4B3F-A828-2393A071ED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8434" y="3616145"/>
            <a:ext cx="1956104" cy="992326"/>
          </a:xfrm>
          <a:prstGeom prst="rect">
            <a:avLst/>
          </a:prstGeom>
        </p:spPr>
      </p:pic>
      <p:pic>
        <p:nvPicPr>
          <p:cNvPr id="10" name="Picture 9" descr="A picture containing nature&#10;&#10;Description automatically generated">
            <a:extLst>
              <a:ext uri="{FF2B5EF4-FFF2-40B4-BE49-F238E27FC236}">
                <a16:creationId xmlns:a16="http://schemas.microsoft.com/office/drawing/2014/main" id="{558B7126-969B-42AA-834F-077CF446E1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485" y="3139757"/>
            <a:ext cx="2102254" cy="1485458"/>
          </a:xfrm>
          <a:prstGeom prst="rect">
            <a:avLst/>
          </a:prstGeom>
        </p:spPr>
      </p:pic>
      <p:pic>
        <p:nvPicPr>
          <p:cNvPr id="19" name="Picture 4" descr="Table, Furniture, Wooden">
            <a:extLst>
              <a:ext uri="{FF2B5EF4-FFF2-40B4-BE49-F238E27FC236}">
                <a16:creationId xmlns:a16="http://schemas.microsoft.com/office/drawing/2014/main" id="{77FDC917-7C1C-459E-A3CF-32F25C4D59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35336" y="2078885"/>
            <a:ext cx="3422300" cy="28519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Icon&#10;&#10;Description automatically generated">
            <a:extLst>
              <a:ext uri="{FF2B5EF4-FFF2-40B4-BE49-F238E27FC236}">
                <a16:creationId xmlns:a16="http://schemas.microsoft.com/office/drawing/2014/main" id="{9AD1991A-5182-400F-BB67-8D87A414D8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837" y="3139757"/>
            <a:ext cx="825397" cy="901587"/>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EB26B8A1-698F-41D1-BA7F-D4C2E5D656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15639" y="1735462"/>
            <a:ext cx="754286" cy="851613"/>
          </a:xfrm>
          <a:prstGeom prst="rect">
            <a:avLst/>
          </a:prstGeom>
        </p:spPr>
      </p:pic>
      <p:pic>
        <p:nvPicPr>
          <p:cNvPr id="22" name="Picture 21" descr="Shape, arrow&#10;&#10;Description automatically generated">
            <a:extLst>
              <a:ext uri="{FF2B5EF4-FFF2-40B4-BE49-F238E27FC236}">
                <a16:creationId xmlns:a16="http://schemas.microsoft.com/office/drawing/2014/main" id="{2DF2515B-921D-445A-9F4C-64B8FC947D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146697">
            <a:off x="1034330" y="3952521"/>
            <a:ext cx="1169428" cy="2338856"/>
          </a:xfrm>
          <a:prstGeom prst="rect">
            <a:avLst/>
          </a:prstGeom>
        </p:spPr>
      </p:pic>
      <p:pic>
        <p:nvPicPr>
          <p:cNvPr id="18" name="Picture 4" descr="Table, Furniture, Wooden">
            <a:extLst>
              <a:ext uri="{FF2B5EF4-FFF2-40B4-BE49-F238E27FC236}">
                <a16:creationId xmlns:a16="http://schemas.microsoft.com/office/drawing/2014/main" id="{AC09E8DD-814B-4928-8194-961D8626B0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446" y="2232288"/>
            <a:ext cx="3422300" cy="2851917"/>
          </a:xfrm>
          <a:prstGeom prst="rect">
            <a:avLst/>
          </a:prstGeom>
          <a:noFill/>
          <a:extLst>
            <a:ext uri="{909E8E84-426E-40DD-AFC4-6F175D3DCCD1}">
              <a14:hiddenFill xmlns:a14="http://schemas.microsoft.com/office/drawing/2010/main">
                <a:solidFill>
                  <a:srgbClr val="FFFFFF"/>
                </a:solidFill>
              </a14:hiddenFill>
            </a:ext>
          </a:extLst>
        </p:spPr>
      </p:pic>
      <p:sp>
        <p:nvSpPr>
          <p:cNvPr id="23" name="Action Button: Custom 16">
            <a:hlinkClick r:id="" action="ppaction://noaction" highlightClick="1">
              <a:snd r:embed="rId11" name="9.3.1.3 slide 13 5.wav"/>
            </a:hlinkClick>
            <a:extLst>
              <a:ext uri="{FF2B5EF4-FFF2-40B4-BE49-F238E27FC236}">
                <a16:creationId xmlns:a16="http://schemas.microsoft.com/office/drawing/2014/main" id="{C5F2DA0A-18C9-46ED-A5A2-16E26693EA94}"/>
              </a:ext>
            </a:extLst>
          </p:cNvPr>
          <p:cNvSpPr/>
          <p:nvPr/>
        </p:nvSpPr>
        <p:spPr>
          <a:xfrm>
            <a:off x="2987980" y="559027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5</a:t>
            </a:r>
          </a:p>
        </p:txBody>
      </p:sp>
      <p:sp>
        <p:nvSpPr>
          <p:cNvPr id="24" name="Oval 23">
            <a:extLst>
              <a:ext uri="{FF2B5EF4-FFF2-40B4-BE49-F238E27FC236}">
                <a16:creationId xmlns:a16="http://schemas.microsoft.com/office/drawing/2014/main" id="{C2CE0693-70B9-4BFB-B16A-7358F212E87E}"/>
              </a:ext>
            </a:extLst>
          </p:cNvPr>
          <p:cNvSpPr/>
          <p:nvPr/>
        </p:nvSpPr>
        <p:spPr>
          <a:xfrm>
            <a:off x="0" y="3189731"/>
            <a:ext cx="1116721" cy="851613"/>
          </a:xfrm>
          <a:prstGeom prst="ellipse">
            <a:avLst/>
          </a:prstGeom>
          <a:noFill/>
          <a:ln w="57150">
            <a:solidFill>
              <a:srgbClr val="00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863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8995"/>
            <a:ext cx="8528755" cy="869950"/>
          </a:xfrm>
          <a:prstGeom prst="rect">
            <a:avLst/>
          </a:prstGeom>
        </p:spPr>
      </p:pic>
      <p:sp>
        <p:nvSpPr>
          <p:cNvPr id="4" name="Title 3"/>
          <p:cNvSpPr>
            <a:spLocks noGrp="1"/>
          </p:cNvSpPr>
          <p:nvPr>
            <p:ph type="title"/>
          </p:nvPr>
        </p:nvSpPr>
        <p:spPr>
          <a:xfrm>
            <a:off x="0" y="294041"/>
            <a:ext cx="7915701" cy="707849"/>
          </a:xfrm>
        </p:spPr>
        <p:txBody>
          <a:bodyPr>
            <a:normAutofit fontScale="90000"/>
          </a:bodyPr>
          <a:lstStyle/>
          <a:p>
            <a:r>
              <a:rPr lang="en-GB" sz="3600" b="1" dirty="0">
                <a:solidFill>
                  <a:schemeClr val="bg1"/>
                </a:solidFill>
              </a:rPr>
              <a:t>Was </a:t>
            </a:r>
            <a:r>
              <a:rPr lang="en-GB" sz="3600" b="1" dirty="0" err="1">
                <a:solidFill>
                  <a:schemeClr val="bg1"/>
                </a:solidFill>
              </a:rPr>
              <a:t>machen</a:t>
            </a:r>
            <a:r>
              <a:rPr lang="en-GB" sz="3600" b="1" dirty="0">
                <a:solidFill>
                  <a:schemeClr val="bg1"/>
                </a:solidFill>
              </a:rPr>
              <a:t> </a:t>
            </a:r>
            <a:r>
              <a:rPr lang="en-GB" sz="3600" b="1" dirty="0" err="1">
                <a:solidFill>
                  <a:schemeClr val="bg1"/>
                </a:solidFill>
              </a:rPr>
              <a:t>Mieze</a:t>
            </a:r>
            <a:r>
              <a:rPr lang="en-GB" sz="3600" b="1" dirty="0">
                <a:solidFill>
                  <a:schemeClr val="bg1"/>
                </a:solidFill>
              </a:rPr>
              <a:t> und Einstein? 6/8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A68B9DF6-21ED-4EE1-8646-F5578BDABB44}"/>
              </a:ext>
            </a:extLst>
          </p:cNvPr>
          <p:cNvSpPr txBox="1"/>
          <p:nvPr/>
        </p:nvSpPr>
        <p:spPr>
          <a:xfrm>
            <a:off x="3134632" y="5268252"/>
            <a:ext cx="6185279" cy="461665"/>
          </a:xfrm>
          <a:prstGeom prst="rect">
            <a:avLst/>
          </a:prstGeom>
          <a:noFill/>
        </p:spPr>
        <p:txBody>
          <a:bodyPr wrap="square">
            <a:spAutoFit/>
          </a:bodyPr>
          <a:lstStyle/>
          <a:p>
            <a:r>
              <a:rPr lang="de-DE"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6. Mieze </a:t>
            </a:r>
            <a:r>
              <a:rPr lang="de-DE" sz="2400" b="1"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sitzt | springt </a:t>
            </a:r>
            <a:r>
              <a:rPr lang="de-DE"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auf das Kissen.</a:t>
            </a:r>
            <a:endParaRPr lang="en-GB" sz="2400" dirty="0">
              <a:solidFill>
                <a:srgbClr val="115076"/>
              </a:solidFill>
            </a:endParaRPr>
          </a:p>
        </p:txBody>
      </p:sp>
      <p:pic>
        <p:nvPicPr>
          <p:cNvPr id="15" name="Picture 14" descr="A picture containing text&#10;&#10;Description automatically generated">
            <a:extLst>
              <a:ext uri="{FF2B5EF4-FFF2-40B4-BE49-F238E27FC236}">
                <a16:creationId xmlns:a16="http://schemas.microsoft.com/office/drawing/2014/main" id="{6C1BCAEA-A912-4EE0-A2A7-991C47A44B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8876" y="3447836"/>
            <a:ext cx="1449551" cy="1681866"/>
          </a:xfrm>
          <a:prstGeom prst="rect">
            <a:avLst/>
          </a:prstGeom>
        </p:spPr>
      </p:pic>
      <p:pic>
        <p:nvPicPr>
          <p:cNvPr id="6146" name="Picture 2" descr="Pillows, Throw, Green, Blue, Yellow, Colourful, Pattern">
            <a:extLst>
              <a:ext uri="{FF2B5EF4-FFF2-40B4-BE49-F238E27FC236}">
                <a16:creationId xmlns:a16="http://schemas.microsoft.com/office/drawing/2014/main" id="{F4BCBAB3-0DFC-4B95-9483-EC789BDC98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5314" y="3181663"/>
            <a:ext cx="1922031" cy="17810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text&#10;&#10;Description automatically generated">
            <a:extLst>
              <a:ext uri="{FF2B5EF4-FFF2-40B4-BE49-F238E27FC236}">
                <a16:creationId xmlns:a16="http://schemas.microsoft.com/office/drawing/2014/main" id="{931DB361-833F-4450-886E-3FACF99FB6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5174" y="2588067"/>
            <a:ext cx="1449551" cy="1681866"/>
          </a:xfrm>
          <a:prstGeom prst="rect">
            <a:avLst/>
          </a:prstGeom>
        </p:spPr>
      </p:pic>
      <p:pic>
        <p:nvPicPr>
          <p:cNvPr id="14" name="Picture 13" descr="Icon&#10;&#10;Description automatically generated">
            <a:extLst>
              <a:ext uri="{FF2B5EF4-FFF2-40B4-BE49-F238E27FC236}">
                <a16:creationId xmlns:a16="http://schemas.microsoft.com/office/drawing/2014/main" id="{2267F065-ACC0-4EC2-A117-4185DFDE80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837" y="3139757"/>
            <a:ext cx="825397" cy="901587"/>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1D01B49B-0FD1-4B65-BD75-F97520F495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5639" y="1735462"/>
            <a:ext cx="754286" cy="851613"/>
          </a:xfrm>
          <a:prstGeom prst="rect">
            <a:avLst/>
          </a:prstGeom>
        </p:spPr>
      </p:pic>
      <p:pic>
        <p:nvPicPr>
          <p:cNvPr id="18" name="Picture 2" descr="Pillows, Throw, Green, Blue, Yellow, Colourful, Pattern">
            <a:extLst>
              <a:ext uri="{FF2B5EF4-FFF2-40B4-BE49-F238E27FC236}">
                <a16:creationId xmlns:a16="http://schemas.microsoft.com/office/drawing/2014/main" id="{5959D49F-91F8-481C-934F-0F5B10B013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6259" y="2322334"/>
            <a:ext cx="1922031" cy="17810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Shape, arrow&#10;&#10;Description automatically generated">
            <a:extLst>
              <a:ext uri="{FF2B5EF4-FFF2-40B4-BE49-F238E27FC236}">
                <a16:creationId xmlns:a16="http://schemas.microsoft.com/office/drawing/2014/main" id="{C521500A-E15F-4667-9F51-151AE36726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5146697">
            <a:off x="7443869" y="2190296"/>
            <a:ext cx="1169428" cy="2338856"/>
          </a:xfrm>
          <a:prstGeom prst="rect">
            <a:avLst/>
          </a:prstGeom>
        </p:spPr>
      </p:pic>
      <p:sp>
        <p:nvSpPr>
          <p:cNvPr id="20" name="Action Button: Custom 16">
            <a:hlinkClick r:id="" action="ppaction://noaction" highlightClick="1">
              <a:snd r:embed="rId10" name="9.3.1.3 slide 14 6.wav"/>
            </a:hlinkClick>
            <a:extLst>
              <a:ext uri="{FF2B5EF4-FFF2-40B4-BE49-F238E27FC236}">
                <a16:creationId xmlns:a16="http://schemas.microsoft.com/office/drawing/2014/main" id="{F33DB036-2C5D-4F39-A699-4DDC362A6960}"/>
              </a:ext>
            </a:extLst>
          </p:cNvPr>
          <p:cNvSpPr/>
          <p:nvPr/>
        </p:nvSpPr>
        <p:spPr>
          <a:xfrm>
            <a:off x="3091090" y="532011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6</a:t>
            </a:r>
          </a:p>
        </p:txBody>
      </p:sp>
      <p:sp>
        <p:nvSpPr>
          <p:cNvPr id="21" name="Oval 20">
            <a:extLst>
              <a:ext uri="{FF2B5EF4-FFF2-40B4-BE49-F238E27FC236}">
                <a16:creationId xmlns:a16="http://schemas.microsoft.com/office/drawing/2014/main" id="{A52150A1-93F1-4AB8-B8BE-2A5ABBEFB68D}"/>
              </a:ext>
            </a:extLst>
          </p:cNvPr>
          <p:cNvSpPr/>
          <p:nvPr/>
        </p:nvSpPr>
        <p:spPr>
          <a:xfrm>
            <a:off x="10842171" y="1735462"/>
            <a:ext cx="1116721" cy="851613"/>
          </a:xfrm>
          <a:prstGeom prst="ellipse">
            <a:avLst/>
          </a:prstGeom>
          <a:noFill/>
          <a:ln w="57150">
            <a:solidFill>
              <a:srgbClr val="00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735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194" name="Picture 2" descr="Fridge, Kitchen, Refrigerator, Home, Modern, Interior">
            <a:extLst>
              <a:ext uri="{FF2B5EF4-FFF2-40B4-BE49-F238E27FC236}">
                <a16:creationId xmlns:a16="http://schemas.microsoft.com/office/drawing/2014/main" id="{EA3B364D-ADC0-414A-81C4-A7A5F83A1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9519" y="1246297"/>
            <a:ext cx="2054373" cy="41087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8995"/>
            <a:ext cx="8528755" cy="869950"/>
          </a:xfrm>
          <a:prstGeom prst="rect">
            <a:avLst/>
          </a:prstGeom>
        </p:spPr>
      </p:pic>
      <p:sp>
        <p:nvSpPr>
          <p:cNvPr id="4" name="Title 3"/>
          <p:cNvSpPr>
            <a:spLocks noGrp="1"/>
          </p:cNvSpPr>
          <p:nvPr>
            <p:ph type="title"/>
          </p:nvPr>
        </p:nvSpPr>
        <p:spPr>
          <a:xfrm>
            <a:off x="0" y="294041"/>
            <a:ext cx="7915701" cy="707849"/>
          </a:xfrm>
        </p:spPr>
        <p:txBody>
          <a:bodyPr>
            <a:normAutofit fontScale="90000"/>
          </a:bodyPr>
          <a:lstStyle/>
          <a:p>
            <a:r>
              <a:rPr lang="en-GB" sz="3600" b="1" dirty="0">
                <a:solidFill>
                  <a:schemeClr val="bg1"/>
                </a:solidFill>
              </a:rPr>
              <a:t>Was </a:t>
            </a:r>
            <a:r>
              <a:rPr lang="en-GB" sz="3600" b="1" dirty="0" err="1">
                <a:solidFill>
                  <a:schemeClr val="bg1"/>
                </a:solidFill>
              </a:rPr>
              <a:t>machen</a:t>
            </a:r>
            <a:r>
              <a:rPr lang="en-GB" sz="3600" b="1" dirty="0">
                <a:solidFill>
                  <a:schemeClr val="bg1"/>
                </a:solidFill>
              </a:rPr>
              <a:t> </a:t>
            </a:r>
            <a:r>
              <a:rPr lang="en-GB" sz="3600" b="1" dirty="0" err="1">
                <a:solidFill>
                  <a:schemeClr val="bg1"/>
                </a:solidFill>
              </a:rPr>
              <a:t>Mieze</a:t>
            </a:r>
            <a:r>
              <a:rPr lang="en-GB" sz="3600" b="1" dirty="0">
                <a:solidFill>
                  <a:schemeClr val="bg1"/>
                </a:solidFill>
              </a:rPr>
              <a:t> und Einstein? 7/8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A68B9DF6-21ED-4EE1-8646-F5578BDABB44}"/>
              </a:ext>
            </a:extLst>
          </p:cNvPr>
          <p:cNvSpPr txBox="1"/>
          <p:nvPr/>
        </p:nvSpPr>
        <p:spPr>
          <a:xfrm>
            <a:off x="2964803" y="5806019"/>
            <a:ext cx="6867452" cy="461665"/>
          </a:xfrm>
          <a:prstGeom prst="rect">
            <a:avLst/>
          </a:prstGeom>
          <a:noFill/>
        </p:spPr>
        <p:txBody>
          <a:bodyPr wrap="square">
            <a:spAutoFit/>
          </a:bodyPr>
          <a:lstStyle/>
          <a:p>
            <a:r>
              <a:rPr lang="de-DE"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7. Einstein </a:t>
            </a:r>
            <a:r>
              <a:rPr lang="de-DE" sz="2400" b="1"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sitzt| läuft </a:t>
            </a:r>
            <a:r>
              <a:rPr lang="de-DE"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vor dem Kühlschrank.</a:t>
            </a:r>
            <a:endParaRPr lang="en-GB" sz="2400" dirty="0">
              <a:solidFill>
                <a:srgbClr val="115076"/>
              </a:solidFill>
            </a:endParaRPr>
          </a:p>
        </p:txBody>
      </p:sp>
      <p:sp>
        <p:nvSpPr>
          <p:cNvPr id="13" name="Action Button: Custom 16">
            <a:hlinkClick r:id="" action="ppaction://noaction" highlightClick="1">
              <a:snd r:embed="rId6" name="9.3.1.3 slide 15 7.wav"/>
            </a:hlinkClick>
            <a:extLst>
              <a:ext uri="{FF2B5EF4-FFF2-40B4-BE49-F238E27FC236}">
                <a16:creationId xmlns:a16="http://schemas.microsoft.com/office/drawing/2014/main" id="{8EE7FDE5-853B-40EF-AF1F-4C9136424956}"/>
              </a:ext>
            </a:extLst>
          </p:cNvPr>
          <p:cNvSpPr/>
          <p:nvPr/>
        </p:nvSpPr>
        <p:spPr>
          <a:xfrm>
            <a:off x="2916672" y="584162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7</a:t>
            </a:r>
          </a:p>
        </p:txBody>
      </p:sp>
      <p:pic>
        <p:nvPicPr>
          <p:cNvPr id="14" name="Picture 2" descr="Fridge, Kitchen, Refrigerator, Home, Modern, Interior">
            <a:extLst>
              <a:ext uri="{FF2B5EF4-FFF2-40B4-BE49-F238E27FC236}">
                <a16:creationId xmlns:a16="http://schemas.microsoft.com/office/drawing/2014/main" id="{EC2F99C9-B068-4871-AAE4-E558DCD1A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1003" y="1148945"/>
            <a:ext cx="2054373" cy="41087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Shape, arrow&#10;&#10;Description automatically generated">
            <a:extLst>
              <a:ext uri="{FF2B5EF4-FFF2-40B4-BE49-F238E27FC236}">
                <a16:creationId xmlns:a16="http://schemas.microsoft.com/office/drawing/2014/main" id="{BF2C8BF1-9F03-48A8-BC58-61398856C6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146697" flipH="1">
            <a:off x="7884736" y="3808508"/>
            <a:ext cx="952148" cy="2338856"/>
          </a:xfrm>
          <a:prstGeom prst="rect">
            <a:avLst/>
          </a:prstGeom>
        </p:spPr>
      </p:pic>
      <p:pic>
        <p:nvPicPr>
          <p:cNvPr id="16" name="Picture 15" descr="Icon&#10;&#10;Description automatically generated">
            <a:extLst>
              <a:ext uri="{FF2B5EF4-FFF2-40B4-BE49-F238E27FC236}">
                <a16:creationId xmlns:a16="http://schemas.microsoft.com/office/drawing/2014/main" id="{D69636BC-8008-499A-89FC-10C325B149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837" y="3139757"/>
            <a:ext cx="825397" cy="901587"/>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78649F1F-6EFB-46BE-9FEC-6A4DE92B64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45376" y="1764491"/>
            <a:ext cx="754286" cy="851613"/>
          </a:xfrm>
          <a:prstGeom prst="rect">
            <a:avLst/>
          </a:prstGeom>
        </p:spPr>
      </p:pic>
      <p:sp>
        <p:nvSpPr>
          <p:cNvPr id="18" name="Oval 17">
            <a:extLst>
              <a:ext uri="{FF2B5EF4-FFF2-40B4-BE49-F238E27FC236}">
                <a16:creationId xmlns:a16="http://schemas.microsoft.com/office/drawing/2014/main" id="{AE5D19E6-0E4C-4D85-94E1-A95CD48EB373}"/>
              </a:ext>
            </a:extLst>
          </p:cNvPr>
          <p:cNvSpPr/>
          <p:nvPr/>
        </p:nvSpPr>
        <p:spPr>
          <a:xfrm>
            <a:off x="46174" y="3189731"/>
            <a:ext cx="1116721" cy="851613"/>
          </a:xfrm>
          <a:prstGeom prst="ellipse">
            <a:avLst/>
          </a:prstGeom>
          <a:noFill/>
          <a:ln w="57150">
            <a:solidFill>
              <a:srgbClr val="00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CBEEF0B1-8127-45E2-90EC-3EF57AA5C8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6426" y="3946061"/>
            <a:ext cx="1395073" cy="2006018"/>
          </a:xfrm>
          <a:prstGeom prst="rect">
            <a:avLst/>
          </a:prstGeom>
        </p:spPr>
      </p:pic>
      <p:pic>
        <p:nvPicPr>
          <p:cNvPr id="20" name="Picture 19">
            <a:extLst>
              <a:ext uri="{FF2B5EF4-FFF2-40B4-BE49-F238E27FC236}">
                <a16:creationId xmlns:a16="http://schemas.microsoft.com/office/drawing/2014/main" id="{28D055BA-FEB7-4C4A-BFFA-8F041D6DD66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5874" y="3610111"/>
            <a:ext cx="1395073" cy="2006018"/>
          </a:xfrm>
          <a:prstGeom prst="rect">
            <a:avLst/>
          </a:prstGeom>
        </p:spPr>
      </p:pic>
    </p:spTree>
    <p:extLst>
      <p:ext uri="{BB962C8B-B14F-4D97-AF65-F5344CB8AC3E}">
        <p14:creationId xmlns:p14="http://schemas.microsoft.com/office/powerpoint/2010/main" val="267059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8995"/>
            <a:ext cx="8528755" cy="869950"/>
          </a:xfrm>
          <a:prstGeom prst="rect">
            <a:avLst/>
          </a:prstGeom>
        </p:spPr>
      </p:pic>
      <p:sp>
        <p:nvSpPr>
          <p:cNvPr id="4" name="Title 3"/>
          <p:cNvSpPr>
            <a:spLocks noGrp="1"/>
          </p:cNvSpPr>
          <p:nvPr>
            <p:ph type="title"/>
          </p:nvPr>
        </p:nvSpPr>
        <p:spPr>
          <a:xfrm>
            <a:off x="0" y="294041"/>
            <a:ext cx="7915701" cy="707849"/>
          </a:xfrm>
        </p:spPr>
        <p:txBody>
          <a:bodyPr>
            <a:normAutofit fontScale="90000"/>
          </a:bodyPr>
          <a:lstStyle/>
          <a:p>
            <a:r>
              <a:rPr lang="en-GB" sz="3600" b="1" dirty="0">
                <a:solidFill>
                  <a:schemeClr val="bg1"/>
                </a:solidFill>
              </a:rPr>
              <a:t>Was </a:t>
            </a:r>
            <a:r>
              <a:rPr lang="en-GB" sz="3600" b="1" dirty="0" err="1">
                <a:solidFill>
                  <a:schemeClr val="bg1"/>
                </a:solidFill>
              </a:rPr>
              <a:t>machen</a:t>
            </a:r>
            <a:r>
              <a:rPr lang="en-GB" sz="3600" b="1" dirty="0">
                <a:solidFill>
                  <a:schemeClr val="bg1"/>
                </a:solidFill>
              </a:rPr>
              <a:t> </a:t>
            </a:r>
            <a:r>
              <a:rPr lang="en-GB" sz="3600" b="1" dirty="0" err="1">
                <a:solidFill>
                  <a:schemeClr val="bg1"/>
                </a:solidFill>
              </a:rPr>
              <a:t>Mieze</a:t>
            </a:r>
            <a:r>
              <a:rPr lang="en-GB" sz="3600" b="1" dirty="0">
                <a:solidFill>
                  <a:schemeClr val="bg1"/>
                </a:solidFill>
              </a:rPr>
              <a:t> und Einstein? 8/8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A68B9DF6-21ED-4EE1-8646-F5578BDABB44}"/>
              </a:ext>
            </a:extLst>
          </p:cNvPr>
          <p:cNvSpPr txBox="1"/>
          <p:nvPr/>
        </p:nvSpPr>
        <p:spPr>
          <a:xfrm>
            <a:off x="2677334" y="5501452"/>
            <a:ext cx="6458234" cy="461665"/>
          </a:xfrm>
          <a:prstGeom prst="rect">
            <a:avLst/>
          </a:prstGeom>
          <a:noFill/>
        </p:spPr>
        <p:txBody>
          <a:bodyPr wrap="square">
            <a:spAutoFit/>
          </a:bodyPr>
          <a:lstStyle/>
          <a:p>
            <a:r>
              <a:rPr lang="de-DE" sz="24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8</a:t>
            </a:r>
            <a:r>
              <a:rPr lang="de-DE"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 Auf welchen Stuhl </a:t>
            </a:r>
            <a:r>
              <a:rPr lang="de-DE" sz="2400" b="1"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springt| sitzt </a:t>
            </a:r>
            <a:r>
              <a:rPr lang="de-DE"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Mieze?</a:t>
            </a:r>
            <a:endParaRPr lang="en-GB" sz="2400" dirty="0">
              <a:solidFill>
                <a:srgbClr val="115076"/>
              </a:solidFill>
            </a:endParaRPr>
          </a:p>
        </p:txBody>
      </p:sp>
      <p:pic>
        <p:nvPicPr>
          <p:cNvPr id="6" name="Picture 5" descr="A picture containing text&#10;&#10;Description automatically generated">
            <a:extLst>
              <a:ext uri="{FF2B5EF4-FFF2-40B4-BE49-F238E27FC236}">
                <a16:creationId xmlns:a16="http://schemas.microsoft.com/office/drawing/2014/main" id="{70A2ABD3-CBFC-4EFB-9DE8-A74FA8C5C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5345" y="3267377"/>
            <a:ext cx="1449551" cy="1681866"/>
          </a:xfrm>
          <a:prstGeom prst="rect">
            <a:avLst/>
          </a:prstGeom>
        </p:spPr>
      </p:pic>
      <p:pic>
        <p:nvPicPr>
          <p:cNvPr id="4098" name="Picture 2" descr="Chair, Furniture, Wood, Wooden, Sitting, Seat">
            <a:extLst>
              <a:ext uri="{FF2B5EF4-FFF2-40B4-BE49-F238E27FC236}">
                <a16:creationId xmlns:a16="http://schemas.microsoft.com/office/drawing/2014/main" id="{D06902EE-5769-47C8-9A80-4D1D92B7A5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45358" y="2150789"/>
            <a:ext cx="1333478" cy="21241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hair, Furniture, Wood, Wooden, Sitting, Seat">
            <a:extLst>
              <a:ext uri="{FF2B5EF4-FFF2-40B4-BE49-F238E27FC236}">
                <a16:creationId xmlns:a16="http://schemas.microsoft.com/office/drawing/2014/main" id="{C8EBA786-2E8E-4DF3-9922-9EB5189723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247338" y="2632709"/>
            <a:ext cx="1333478" cy="21241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icture containing text&#10;&#10;Description automatically generated">
            <a:extLst>
              <a:ext uri="{FF2B5EF4-FFF2-40B4-BE49-F238E27FC236}">
                <a16:creationId xmlns:a16="http://schemas.microsoft.com/office/drawing/2014/main" id="{7008F742-D666-41CB-ADD0-A76D54A9F6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2829" y="2150789"/>
            <a:ext cx="1449551" cy="1681866"/>
          </a:xfrm>
          <a:prstGeom prst="rect">
            <a:avLst/>
          </a:prstGeom>
        </p:spPr>
      </p:pic>
      <p:sp>
        <p:nvSpPr>
          <p:cNvPr id="14" name="Action Button: Custom 16">
            <a:hlinkClick r:id="" action="ppaction://noaction" highlightClick="1">
              <a:snd r:embed="rId7" name="9.3.1.3 slide 16 8.wav"/>
            </a:hlinkClick>
            <a:extLst>
              <a:ext uri="{FF2B5EF4-FFF2-40B4-BE49-F238E27FC236}">
                <a16:creationId xmlns:a16="http://schemas.microsoft.com/office/drawing/2014/main" id="{230DEEEF-F881-4738-941D-72F61B868BCA}"/>
              </a:ext>
            </a:extLst>
          </p:cNvPr>
          <p:cNvSpPr/>
          <p:nvPr/>
        </p:nvSpPr>
        <p:spPr>
          <a:xfrm>
            <a:off x="2647935" y="555331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8</a:t>
            </a:r>
          </a:p>
        </p:txBody>
      </p:sp>
      <p:pic>
        <p:nvPicPr>
          <p:cNvPr id="15" name="Picture 14" descr="Icon&#10;&#10;Description automatically generated">
            <a:extLst>
              <a:ext uri="{FF2B5EF4-FFF2-40B4-BE49-F238E27FC236}">
                <a16:creationId xmlns:a16="http://schemas.microsoft.com/office/drawing/2014/main" id="{E6977070-56D4-4786-9C1F-67605E0D0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278" y="4153557"/>
            <a:ext cx="825397" cy="901587"/>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27027FC0-14BB-459D-B616-A948F23F66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22514" y="3036456"/>
            <a:ext cx="754286" cy="851613"/>
          </a:xfrm>
          <a:prstGeom prst="rect">
            <a:avLst/>
          </a:prstGeom>
        </p:spPr>
      </p:pic>
      <p:pic>
        <p:nvPicPr>
          <p:cNvPr id="20" name="Picture 19" descr="Shape, arrow&#10;&#10;Description automatically generated">
            <a:extLst>
              <a:ext uri="{FF2B5EF4-FFF2-40B4-BE49-F238E27FC236}">
                <a16:creationId xmlns:a16="http://schemas.microsoft.com/office/drawing/2014/main" id="{307D6127-A2C9-417C-9C74-AA25EC81E6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146697">
            <a:off x="3443128" y="1797543"/>
            <a:ext cx="1499150" cy="2998300"/>
          </a:xfrm>
          <a:prstGeom prst="rect">
            <a:avLst/>
          </a:prstGeom>
        </p:spPr>
      </p:pic>
      <p:sp>
        <p:nvSpPr>
          <p:cNvPr id="21" name="Oval 20">
            <a:extLst>
              <a:ext uri="{FF2B5EF4-FFF2-40B4-BE49-F238E27FC236}">
                <a16:creationId xmlns:a16="http://schemas.microsoft.com/office/drawing/2014/main" id="{73B17280-CA38-4454-8B68-E5F20387F89F}"/>
              </a:ext>
            </a:extLst>
          </p:cNvPr>
          <p:cNvSpPr/>
          <p:nvPr/>
        </p:nvSpPr>
        <p:spPr>
          <a:xfrm>
            <a:off x="366615" y="4186505"/>
            <a:ext cx="1116721" cy="851613"/>
          </a:xfrm>
          <a:prstGeom prst="ellipse">
            <a:avLst/>
          </a:prstGeom>
          <a:noFill/>
          <a:ln w="57150">
            <a:solidFill>
              <a:srgbClr val="00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49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Line arrow Slight curve">
            <a:extLst>
              <a:ext uri="{FF2B5EF4-FFF2-40B4-BE49-F238E27FC236}">
                <a16:creationId xmlns:a16="http://schemas.microsoft.com/office/drawing/2014/main" id="{687C7114-57D5-4C4E-8AAB-E67637DD1DE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8142434">
            <a:off x="4428278" y="2392087"/>
            <a:ext cx="914400" cy="9144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486400" cy="869950"/>
          </a:xfrm>
          <a:prstGeom prst="rect">
            <a:avLst/>
          </a:prstGeom>
        </p:spPr>
      </p:pic>
      <p:sp>
        <p:nvSpPr>
          <p:cNvPr id="4" name="Title 3"/>
          <p:cNvSpPr>
            <a:spLocks noGrp="1"/>
          </p:cNvSpPr>
          <p:nvPr>
            <p:ph type="title"/>
          </p:nvPr>
        </p:nvSpPr>
        <p:spPr>
          <a:xfrm>
            <a:off x="0" y="294041"/>
            <a:ext cx="7469746" cy="707849"/>
          </a:xfrm>
        </p:spPr>
        <p:txBody>
          <a:bodyPr>
            <a:noAutofit/>
          </a:bodyPr>
          <a:lstStyle/>
          <a:p>
            <a:r>
              <a:rPr lang="en-GB" sz="3200" b="1" dirty="0">
                <a:solidFill>
                  <a:schemeClr val="bg1"/>
                </a:solidFill>
              </a:rPr>
              <a:t>Placement and position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11" name="TextBox 10">
            <a:extLst>
              <a:ext uri="{FF2B5EF4-FFF2-40B4-BE49-F238E27FC236}">
                <a16:creationId xmlns:a16="http://schemas.microsoft.com/office/drawing/2014/main" id="{4962EBCD-E8AF-B04F-B433-A98D2A24600C}"/>
              </a:ext>
            </a:extLst>
          </p:cNvPr>
          <p:cNvSpPr txBox="1"/>
          <p:nvPr/>
        </p:nvSpPr>
        <p:spPr>
          <a:xfrm>
            <a:off x="0" y="1183039"/>
            <a:ext cx="117773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Stellen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legen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and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setzen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are verbs that cause something to end up in a specific position.</a:t>
            </a:r>
          </a:p>
        </p:txBody>
      </p:sp>
      <p:sp>
        <p:nvSpPr>
          <p:cNvPr id="12" name="TextBox 11">
            <a:extLst>
              <a:ext uri="{FF2B5EF4-FFF2-40B4-BE49-F238E27FC236}">
                <a16:creationId xmlns:a16="http://schemas.microsoft.com/office/drawing/2014/main" id="{666AF2D8-5092-9843-B1B4-1239D107B38A}"/>
              </a:ext>
            </a:extLst>
          </p:cNvPr>
          <p:cNvSpPr txBox="1"/>
          <p:nvPr/>
        </p:nvSpPr>
        <p:spPr>
          <a:xfrm>
            <a:off x="-1" y="1539771"/>
            <a:ext cx="117773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To say what position something is in already, use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stehen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liegen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and</a:t>
            </a: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sitzen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3" name="TextBox 12">
            <a:extLst>
              <a:ext uri="{FF2B5EF4-FFF2-40B4-BE49-F238E27FC236}">
                <a16:creationId xmlns:a16="http://schemas.microsoft.com/office/drawing/2014/main" id="{C42F66CD-215B-424C-A739-3FB498BC1A15}"/>
              </a:ext>
            </a:extLst>
          </p:cNvPr>
          <p:cNvSpPr txBox="1"/>
          <p:nvPr/>
        </p:nvSpPr>
        <p:spPr>
          <a:xfrm>
            <a:off x="104794" y="3052238"/>
            <a:ext cx="1209776" cy="400110"/>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stellen</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321D38A-28AF-E142-8652-3C91253BFFD5}"/>
              </a:ext>
            </a:extLst>
          </p:cNvPr>
          <p:cNvSpPr txBox="1"/>
          <p:nvPr/>
        </p:nvSpPr>
        <p:spPr>
          <a:xfrm>
            <a:off x="6427373" y="2944863"/>
            <a:ext cx="1018227" cy="400110"/>
          </a:xfrm>
          <a:prstGeom prst="rect">
            <a:avLst/>
          </a:prstGeom>
          <a:solidFill>
            <a:srgbClr val="EBEFF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stehen</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9783D979-D7CD-3343-A79D-CA7D2A70D228}"/>
              </a:ext>
            </a:extLst>
          </p:cNvPr>
          <p:cNvSpPr txBox="1"/>
          <p:nvPr/>
        </p:nvSpPr>
        <p:spPr>
          <a:xfrm>
            <a:off x="104794" y="4045769"/>
            <a:ext cx="1209776" cy="400110"/>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setzen</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6522683-DEF0-604E-B184-86B90D1D0D92}"/>
              </a:ext>
            </a:extLst>
          </p:cNvPr>
          <p:cNvSpPr txBox="1"/>
          <p:nvPr/>
        </p:nvSpPr>
        <p:spPr>
          <a:xfrm>
            <a:off x="6441583" y="3951101"/>
            <a:ext cx="1018227" cy="400110"/>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sitzen</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44B5318F-2697-564C-B590-C038A65082BF}"/>
              </a:ext>
            </a:extLst>
          </p:cNvPr>
          <p:cNvSpPr txBox="1"/>
          <p:nvPr/>
        </p:nvSpPr>
        <p:spPr>
          <a:xfrm>
            <a:off x="104794" y="5198801"/>
            <a:ext cx="1209776" cy="400110"/>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legen</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4C85F5E3-D0A3-F74C-9599-366F56FB09DF}"/>
              </a:ext>
            </a:extLst>
          </p:cNvPr>
          <p:cNvSpPr txBox="1"/>
          <p:nvPr/>
        </p:nvSpPr>
        <p:spPr>
          <a:xfrm>
            <a:off x="6413165" y="5180183"/>
            <a:ext cx="1046645" cy="400110"/>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liegen</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9F46F2CE-B437-EF4F-A790-ADAB4C51B685}"/>
              </a:ext>
            </a:extLst>
          </p:cNvPr>
          <p:cNvSpPr txBox="1"/>
          <p:nvPr/>
        </p:nvSpPr>
        <p:spPr>
          <a:xfrm>
            <a:off x="104794" y="2505538"/>
            <a:ext cx="1569494" cy="400110"/>
          </a:xfrm>
          <a:prstGeom prst="rect">
            <a:avLst/>
          </a:prstGeom>
          <a:solidFill>
            <a:srgbClr val="FFF4E7"/>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placement </a:t>
            </a:r>
          </a:p>
        </p:txBody>
      </p:sp>
      <p:sp>
        <p:nvSpPr>
          <p:cNvPr id="21" name="TextBox 20">
            <a:extLst>
              <a:ext uri="{FF2B5EF4-FFF2-40B4-BE49-F238E27FC236}">
                <a16:creationId xmlns:a16="http://schemas.microsoft.com/office/drawing/2014/main" id="{72A880F4-EB60-0A44-A350-735CF4A0B772}"/>
              </a:ext>
            </a:extLst>
          </p:cNvPr>
          <p:cNvSpPr txBox="1"/>
          <p:nvPr/>
        </p:nvSpPr>
        <p:spPr>
          <a:xfrm>
            <a:off x="7561720" y="2449177"/>
            <a:ext cx="1141659" cy="400110"/>
          </a:xfrm>
          <a:prstGeom prst="rect">
            <a:avLst/>
          </a:prstGeom>
          <a:solidFill>
            <a:srgbClr val="E3EAFD"/>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position</a:t>
            </a:r>
          </a:p>
        </p:txBody>
      </p:sp>
      <p:sp>
        <p:nvSpPr>
          <p:cNvPr id="26" name="Speech Bubble: Rectangle with Corners Rounded 19">
            <a:extLst>
              <a:ext uri="{FF2B5EF4-FFF2-40B4-BE49-F238E27FC236}">
                <a16:creationId xmlns:a16="http://schemas.microsoft.com/office/drawing/2014/main" id="{EB10E323-5F2B-9949-9C4A-C590F4AE2A4E}"/>
              </a:ext>
            </a:extLst>
          </p:cNvPr>
          <p:cNvSpPr/>
          <p:nvPr/>
        </p:nvSpPr>
        <p:spPr>
          <a:xfrm>
            <a:off x="1951189" y="2062173"/>
            <a:ext cx="5224565" cy="685795"/>
          </a:xfrm>
          <a:prstGeom prst="wedgeRoundRectCallout">
            <a:avLst>
              <a:gd name="adj1" fmla="val 13509"/>
              <a:gd name="adj2" fmla="val 44592"/>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Placement verbs are followed by </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R2</a:t>
            </a:r>
            <a:endParaRPr lang="en-GB" sz="2000" dirty="0">
              <a:solidFill>
                <a:prstClr val="white"/>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Positional verbs are followed by </a:t>
            </a: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R3.</a:t>
            </a:r>
          </a:p>
        </p:txBody>
      </p:sp>
      <p:sp>
        <p:nvSpPr>
          <p:cNvPr id="40" name="TextBox 39">
            <a:extLst>
              <a:ext uri="{FF2B5EF4-FFF2-40B4-BE49-F238E27FC236}">
                <a16:creationId xmlns:a16="http://schemas.microsoft.com/office/drawing/2014/main" id="{917CD0E7-9D86-4580-9BC2-00928BA7BF34}"/>
              </a:ext>
            </a:extLst>
          </p:cNvPr>
          <p:cNvSpPr txBox="1"/>
          <p:nvPr/>
        </p:nvSpPr>
        <p:spPr>
          <a:xfrm>
            <a:off x="1314570" y="3052238"/>
            <a:ext cx="50914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stellt</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lang="de-DE" sz="2000" noProof="0" dirty="0">
                <a:solidFill>
                  <a:srgbClr val="4472C4">
                    <a:lumMod val="50000"/>
                  </a:srgbClr>
                </a:solidFill>
                <a:latin typeface="Century Gothic" panose="020F0302020204030204"/>
              </a:rPr>
              <a:t>Lampe</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0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Nachttisch.</a:t>
            </a:r>
          </a:p>
        </p:txBody>
      </p:sp>
      <p:sp>
        <p:nvSpPr>
          <p:cNvPr id="42" name="TextBox 41">
            <a:extLst>
              <a:ext uri="{FF2B5EF4-FFF2-40B4-BE49-F238E27FC236}">
                <a16:creationId xmlns:a16="http://schemas.microsoft.com/office/drawing/2014/main" id="{CFD3EA33-17BA-43D9-9B7C-4ED6EAEA7298}"/>
              </a:ext>
            </a:extLst>
          </p:cNvPr>
          <p:cNvSpPr txBox="1"/>
          <p:nvPr/>
        </p:nvSpPr>
        <p:spPr>
          <a:xfrm>
            <a:off x="1314570" y="3428699"/>
            <a:ext cx="59026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She</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puts </a:t>
            </a: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the lamp on(to) the night table.</a:t>
            </a:r>
          </a:p>
        </p:txBody>
      </p:sp>
      <p:sp>
        <p:nvSpPr>
          <p:cNvPr id="43" name="TextBox 42">
            <a:extLst>
              <a:ext uri="{FF2B5EF4-FFF2-40B4-BE49-F238E27FC236}">
                <a16:creationId xmlns:a16="http://schemas.microsoft.com/office/drawing/2014/main" id="{73165516-EBB5-4D38-91A0-FDD2467DF675}"/>
              </a:ext>
            </a:extLst>
          </p:cNvPr>
          <p:cNvSpPr txBox="1"/>
          <p:nvPr/>
        </p:nvSpPr>
        <p:spPr>
          <a:xfrm>
            <a:off x="7445600" y="2944894"/>
            <a:ext cx="480452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Lampe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steht</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0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dem</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Nachttisch.</a:t>
            </a:r>
          </a:p>
        </p:txBody>
      </p:sp>
      <p:sp>
        <p:nvSpPr>
          <p:cNvPr id="44" name="TextBox 43">
            <a:extLst>
              <a:ext uri="{FF2B5EF4-FFF2-40B4-BE49-F238E27FC236}">
                <a16:creationId xmlns:a16="http://schemas.microsoft.com/office/drawing/2014/main" id="{11B5EC55-A271-48E2-B758-5108116B8A96}"/>
              </a:ext>
            </a:extLst>
          </p:cNvPr>
          <p:cNvSpPr txBox="1"/>
          <p:nvPr/>
        </p:nvSpPr>
        <p:spPr>
          <a:xfrm>
            <a:off x="7445599" y="3339783"/>
            <a:ext cx="48986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The lamp</a:t>
            </a:r>
            <a:r>
              <a:rPr kumimoji="0" lang="en-GB" sz="2000" i="1"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1" i="1" u="none" strike="noStrike" kern="1200" cap="none" spc="0" normalizeH="0" noProof="0" dirty="0">
                <a:ln>
                  <a:noFill/>
                </a:ln>
                <a:solidFill>
                  <a:srgbClr val="002060"/>
                </a:solidFill>
                <a:effectLst/>
                <a:uLnTx/>
                <a:uFillTx/>
                <a:latin typeface="Century Gothic" panose="020F0302020204030204"/>
                <a:ea typeface="+mn-ea"/>
                <a:cs typeface="+mn-cs"/>
              </a:rPr>
              <a:t>is/stands </a:t>
            </a:r>
            <a:r>
              <a:rPr kumimoji="0" lang="en-GB" sz="2000" i="1" u="none" strike="noStrike" kern="1200" cap="none" spc="0" normalizeH="0" noProof="0" dirty="0">
                <a:ln>
                  <a:noFill/>
                </a:ln>
                <a:solidFill>
                  <a:srgbClr val="002060"/>
                </a:solidFill>
                <a:effectLst/>
                <a:uLnTx/>
                <a:uFillTx/>
                <a:latin typeface="Century Gothic" panose="020F0302020204030204"/>
                <a:ea typeface="+mn-ea"/>
                <a:cs typeface="+mn-cs"/>
              </a:rPr>
              <a:t>on the night table.</a:t>
            </a:r>
            <a:endPar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Speech Bubble: Rectangle with Corners Rounded 19">
            <a:extLst>
              <a:ext uri="{FF2B5EF4-FFF2-40B4-BE49-F238E27FC236}">
                <a16:creationId xmlns:a16="http://schemas.microsoft.com/office/drawing/2014/main" id="{21D11667-CD76-4062-BEAD-F3278CE21370}"/>
              </a:ext>
            </a:extLst>
          </p:cNvPr>
          <p:cNvSpPr/>
          <p:nvPr/>
        </p:nvSpPr>
        <p:spPr>
          <a:xfrm>
            <a:off x="6227286" y="339215"/>
            <a:ext cx="3712978" cy="685795"/>
          </a:xfrm>
          <a:prstGeom prst="wedgeRoundRectCallout">
            <a:avLst>
              <a:gd name="adj1" fmla="val 22962"/>
              <a:gd name="adj2" fmla="val 88308"/>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dirty="0">
                <a:solidFill>
                  <a:schemeClr val="bg1"/>
                </a:solidFill>
              </a:rPr>
              <a:t>English often just translates these three verbs as ‘</a:t>
            </a:r>
            <a:r>
              <a:rPr lang="en-US" sz="2000" b="1" dirty="0">
                <a:solidFill>
                  <a:schemeClr val="bg1"/>
                </a:solidFill>
              </a:rPr>
              <a:t>be</a:t>
            </a:r>
            <a:r>
              <a:rPr lang="en-US" sz="2000" dirty="0">
                <a:solidFill>
                  <a:schemeClr val="bg1"/>
                </a:solidFill>
              </a:rPr>
              <a:t>’.</a:t>
            </a:r>
          </a:p>
        </p:txBody>
      </p:sp>
      <p:pic>
        <p:nvPicPr>
          <p:cNvPr id="6" name="Graphic 5" descr="Line arrow Clockwise curve">
            <a:extLst>
              <a:ext uri="{FF2B5EF4-FFF2-40B4-BE49-F238E27FC236}">
                <a16:creationId xmlns:a16="http://schemas.microsoft.com/office/drawing/2014/main" id="{7EFCE117-0010-4C2A-B9D0-83E27078645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562108">
            <a:off x="9680192" y="2459172"/>
            <a:ext cx="772230" cy="772230"/>
          </a:xfrm>
          <a:prstGeom prst="rect">
            <a:avLst/>
          </a:prstGeom>
        </p:spPr>
      </p:pic>
      <p:sp>
        <p:nvSpPr>
          <p:cNvPr id="46" name="TextBox 45">
            <a:extLst>
              <a:ext uri="{FF2B5EF4-FFF2-40B4-BE49-F238E27FC236}">
                <a16:creationId xmlns:a16="http://schemas.microsoft.com/office/drawing/2014/main" id="{20DF87FA-8A63-4794-A98A-B79B43977E71}"/>
              </a:ext>
            </a:extLst>
          </p:cNvPr>
          <p:cNvSpPr txBox="1"/>
          <p:nvPr/>
        </p:nvSpPr>
        <p:spPr>
          <a:xfrm>
            <a:off x="1406544" y="4040017"/>
            <a:ext cx="6136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Sie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setzt</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den Teddy </a:t>
            </a:r>
            <a:r>
              <a:rPr kumimoji="0" lang="de-DE" sz="2000" b="0" i="0" strike="noStrike" kern="1200" cap="none" spc="0" normalizeH="0" baseline="0" noProof="0" dirty="0">
                <a:ln>
                  <a:noFill/>
                </a:ln>
                <a:solidFill>
                  <a:srgbClr val="002060"/>
                </a:solidFill>
                <a:effectLst/>
                <a:uLnTx/>
                <a:uFillTx/>
                <a:latin typeface="Century Gothic" panose="020F0302020204030204"/>
                <a:ea typeface="+mn-ea"/>
                <a:cs typeface="+mn-cs"/>
              </a:rPr>
              <a:t>auf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das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Sofa.</a:t>
            </a:r>
          </a:p>
        </p:txBody>
      </p:sp>
      <p:sp>
        <p:nvSpPr>
          <p:cNvPr id="47" name="TextBox 46">
            <a:extLst>
              <a:ext uri="{FF2B5EF4-FFF2-40B4-BE49-F238E27FC236}">
                <a16:creationId xmlns:a16="http://schemas.microsoft.com/office/drawing/2014/main" id="{8DCBF852-E8A1-43DA-85E1-B06B987641E1}"/>
              </a:ext>
            </a:extLst>
          </p:cNvPr>
          <p:cNvSpPr txBox="1"/>
          <p:nvPr/>
        </p:nvSpPr>
        <p:spPr>
          <a:xfrm>
            <a:off x="1399315" y="4423824"/>
            <a:ext cx="46711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She</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puts </a:t>
            </a: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the teddy on(to) the sofa.</a:t>
            </a:r>
          </a:p>
        </p:txBody>
      </p:sp>
      <p:sp>
        <p:nvSpPr>
          <p:cNvPr id="48" name="TextBox 47">
            <a:extLst>
              <a:ext uri="{FF2B5EF4-FFF2-40B4-BE49-F238E27FC236}">
                <a16:creationId xmlns:a16="http://schemas.microsoft.com/office/drawing/2014/main" id="{DC382BB8-CF50-4C94-B5CA-3ECB23AC67F5}"/>
              </a:ext>
            </a:extLst>
          </p:cNvPr>
          <p:cNvSpPr txBox="1"/>
          <p:nvPr/>
        </p:nvSpPr>
        <p:spPr>
          <a:xfrm>
            <a:off x="7469746" y="3984477"/>
            <a:ext cx="41476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Der Teddy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sitzt</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auf</a:t>
            </a:r>
            <a:r>
              <a:rPr kumimoji="0" lang="de-DE"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de-DE" sz="2000" b="1" i="0" u="none" strike="noStrike" kern="1200" cap="none" spc="0" normalizeH="0" noProof="0" dirty="0">
                <a:ln>
                  <a:noFill/>
                </a:ln>
                <a:solidFill>
                  <a:srgbClr val="002060"/>
                </a:solidFill>
                <a:effectLst/>
                <a:uLnTx/>
                <a:uFillTx/>
                <a:latin typeface="Century Gothic" panose="020F0302020204030204"/>
                <a:ea typeface="+mn-ea"/>
                <a:cs typeface="+mn-cs"/>
              </a:rPr>
              <a:t>dem</a:t>
            </a:r>
            <a:r>
              <a:rPr kumimoji="0" lang="de-DE" sz="2000" b="0" i="0" u="none" strike="noStrike" kern="1200" cap="none" spc="0" normalizeH="0" noProof="0" dirty="0">
                <a:ln>
                  <a:noFill/>
                </a:ln>
                <a:solidFill>
                  <a:srgbClr val="002060"/>
                </a:solidFill>
                <a:effectLst/>
                <a:uLnTx/>
                <a:uFillTx/>
                <a:latin typeface="Century Gothic" panose="020F0302020204030204"/>
                <a:ea typeface="+mn-ea"/>
                <a:cs typeface="+mn-cs"/>
              </a:rPr>
              <a:t> Sofa.</a:t>
            </a:r>
            <a:endPar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3F688523-7E53-4846-8F83-F0B606922484}"/>
              </a:ext>
            </a:extLst>
          </p:cNvPr>
          <p:cNvSpPr txBox="1"/>
          <p:nvPr/>
        </p:nvSpPr>
        <p:spPr>
          <a:xfrm>
            <a:off x="7561720" y="4373166"/>
            <a:ext cx="45254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The teddy </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is/sits </a:t>
            </a: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on the sofa.</a:t>
            </a:r>
          </a:p>
        </p:txBody>
      </p:sp>
      <p:sp>
        <p:nvSpPr>
          <p:cNvPr id="50" name="TextBox 49">
            <a:extLst>
              <a:ext uri="{FF2B5EF4-FFF2-40B4-BE49-F238E27FC236}">
                <a16:creationId xmlns:a16="http://schemas.microsoft.com/office/drawing/2014/main" id="{A433EECC-B504-4C86-AE73-3CE33A0ECF0F}"/>
              </a:ext>
            </a:extLst>
          </p:cNvPr>
          <p:cNvSpPr txBox="1"/>
          <p:nvPr/>
        </p:nvSpPr>
        <p:spPr>
          <a:xfrm>
            <a:off x="1324295" y="5207741"/>
            <a:ext cx="50053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Sie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legt</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den Laptop </a:t>
            </a:r>
            <a:r>
              <a:rPr kumimoji="0" lang="de-DE" sz="2000" b="0" i="0" strike="noStrike" kern="1200" cap="none" spc="0" normalizeH="0" baseline="0" noProof="0" dirty="0">
                <a:ln>
                  <a:noFill/>
                </a:ln>
                <a:solidFill>
                  <a:srgbClr val="002060"/>
                </a:solidFill>
                <a:effectLst/>
                <a:uLnTx/>
                <a:uFillTx/>
                <a:latin typeface="Century Gothic" panose="020F0302020204030204"/>
                <a:ea typeface="+mn-ea"/>
                <a:cs typeface="+mn-cs"/>
              </a:rPr>
              <a:t>auf</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den</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Boden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51" name="TextBox 50">
            <a:extLst>
              <a:ext uri="{FF2B5EF4-FFF2-40B4-BE49-F238E27FC236}">
                <a16:creationId xmlns:a16="http://schemas.microsoft.com/office/drawing/2014/main" id="{888FAB44-D5D4-450C-A919-17E33BA6833B}"/>
              </a:ext>
            </a:extLst>
          </p:cNvPr>
          <p:cNvSpPr txBox="1"/>
          <p:nvPr/>
        </p:nvSpPr>
        <p:spPr>
          <a:xfrm>
            <a:off x="1324294" y="5579739"/>
            <a:ext cx="59026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She</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puts </a:t>
            </a: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the laptop on(to) the floor.</a:t>
            </a:r>
          </a:p>
        </p:txBody>
      </p:sp>
      <p:sp>
        <p:nvSpPr>
          <p:cNvPr id="52" name="TextBox 51">
            <a:extLst>
              <a:ext uri="{FF2B5EF4-FFF2-40B4-BE49-F238E27FC236}">
                <a16:creationId xmlns:a16="http://schemas.microsoft.com/office/drawing/2014/main" id="{513D5726-1DC8-4F61-96E5-FBAD30A9CE1D}"/>
              </a:ext>
            </a:extLst>
          </p:cNvPr>
          <p:cNvSpPr txBox="1"/>
          <p:nvPr/>
        </p:nvSpPr>
        <p:spPr>
          <a:xfrm>
            <a:off x="7543379" y="5163018"/>
            <a:ext cx="61585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Der Laptop</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noProof="0" dirty="0" err="1">
                <a:ln>
                  <a:noFill/>
                </a:ln>
                <a:solidFill>
                  <a:srgbClr val="002060"/>
                </a:solidFill>
                <a:effectLst/>
                <a:uLnTx/>
                <a:uFillTx/>
                <a:latin typeface="Century Gothic" panose="020F0302020204030204"/>
                <a:ea typeface="+mn-ea"/>
                <a:cs typeface="+mn-cs"/>
              </a:rPr>
              <a:t>liegt</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auf </a:t>
            </a:r>
            <a:r>
              <a:rPr kumimoji="0" lang="en-GB" sz="2000" b="1" i="0" u="none" strike="noStrike" kern="1200" cap="none" spc="0" normalizeH="0" noProof="0" dirty="0" err="1">
                <a:ln>
                  <a:noFill/>
                </a:ln>
                <a:solidFill>
                  <a:srgbClr val="002060"/>
                </a:solidFill>
                <a:effectLst/>
                <a:uLnTx/>
                <a:uFillTx/>
                <a:latin typeface="Century Gothic" panose="020F0302020204030204"/>
                <a:ea typeface="+mn-ea"/>
                <a:cs typeface="+mn-cs"/>
              </a:rPr>
              <a:t>dem</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Boden.</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F8DA3E56-4F45-4C25-99C7-633D221801A0}"/>
              </a:ext>
            </a:extLst>
          </p:cNvPr>
          <p:cNvSpPr txBox="1"/>
          <p:nvPr/>
        </p:nvSpPr>
        <p:spPr>
          <a:xfrm>
            <a:off x="7543379" y="5535016"/>
            <a:ext cx="45438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The laptop </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is/is</a:t>
            </a:r>
            <a:r>
              <a:rPr kumimoji="0" lang="en-GB" sz="2000" b="1" i="1"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lying </a:t>
            </a: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on the floor.</a:t>
            </a:r>
          </a:p>
        </p:txBody>
      </p:sp>
    </p:spTree>
    <p:extLst>
      <p:ext uri="{BB962C8B-B14F-4D97-AF65-F5344CB8AC3E}">
        <p14:creationId xmlns:p14="http://schemas.microsoft.com/office/powerpoint/2010/main" val="351815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bg/>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xEl>
                                              <p:pRg st="0" end="0"/>
                                            </p:txEl>
                                          </p:spTgt>
                                        </p:tgtEl>
                                        <p:attrNameLst>
                                          <p:attrName>style.visibility</p:attrName>
                                        </p:attrNameLst>
                                      </p:cBhvr>
                                      <p:to>
                                        <p:strVal val="visible"/>
                                      </p:to>
                                    </p:set>
                                  </p:childTnLst>
                                </p:cTn>
                              </p:par>
                              <p:par>
                                <p:cTn id="53" presetID="22" presetClass="entr" presetSubtype="1"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up)">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6">
                                            <p:txEl>
                                              <p:pRg st="1" end="1"/>
                                            </p:txEl>
                                          </p:spTgt>
                                        </p:tgtEl>
                                        <p:attrNameLst>
                                          <p:attrName>style.visibility</p:attrName>
                                        </p:attrNameLst>
                                      </p:cBhvr>
                                      <p:to>
                                        <p:strVal val="visible"/>
                                      </p:to>
                                    </p:set>
                                  </p:childTnLst>
                                </p:cTn>
                              </p:par>
                              <p:par>
                                <p:cTn id="60" presetID="22" presetClass="entr" presetSubtype="8"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left)">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animBg="1"/>
      <p:bldP spid="15" grpId="0" animBg="1"/>
      <p:bldP spid="16" grpId="0" animBg="1"/>
      <p:bldP spid="17" grpId="0" animBg="1"/>
      <p:bldP spid="18" grpId="0" animBg="1"/>
      <p:bldP spid="20" grpId="0" animBg="1"/>
      <p:bldP spid="21" grpId="0" animBg="1"/>
      <p:bldP spid="26" grpId="0" uiExpand="1" build="p" animBg="1"/>
      <p:bldP spid="40" grpId="0"/>
      <p:bldP spid="42" grpId="0"/>
      <p:bldP spid="43" grpId="0"/>
      <p:bldP spid="44" grpId="0"/>
      <p:bldP spid="45" grpId="0" animBg="1"/>
      <p:bldP spid="46" grpId="0"/>
      <p:bldP spid="47" grpId="0"/>
      <p:bldP spid="48" grpId="0"/>
      <p:bldP spid="49" grpId="0"/>
      <p:bldP spid="50" grpId="0"/>
      <p:bldP spid="51" grpId="0"/>
      <p:bldP spid="52" grpId="0"/>
      <p:bldP spid="5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078514"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Wolfgangs</a:t>
            </a:r>
            <a:r>
              <a:rPr lang="en-GB" sz="3600" b="1" dirty="0">
                <a:solidFill>
                  <a:schemeClr val="bg1"/>
                </a:solidFill>
              </a:rPr>
              <a:t> Ideen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2" descr="Notebook, Diary, Paper, Blank, Ruled, Marker, Bookmark">
            <a:extLst>
              <a:ext uri="{FF2B5EF4-FFF2-40B4-BE49-F238E27FC236}">
                <a16:creationId xmlns:a16="http://schemas.microsoft.com/office/drawing/2014/main" id="{9AF5C324-8CC0-4B3E-B58A-BF9CC94B3F81}"/>
              </a:ext>
            </a:extLst>
          </p:cNvPr>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46100"/>
          <a:stretch/>
        </p:blipFill>
        <p:spPr bwMode="auto">
          <a:xfrm>
            <a:off x="0" y="1067101"/>
            <a:ext cx="6582698" cy="57908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D76F78-96CE-0B43-AB66-B64A1E76CA07}"/>
              </a:ext>
            </a:extLst>
          </p:cNvPr>
          <p:cNvSpPr txBox="1"/>
          <p:nvPr/>
        </p:nvSpPr>
        <p:spPr>
          <a:xfrm>
            <a:off x="765556" y="1653045"/>
            <a:ext cx="5153418" cy="430887"/>
          </a:xfrm>
          <a:prstGeom prst="rect">
            <a:avLst/>
          </a:prstGeom>
          <a:noFill/>
        </p:spPr>
        <p:txBody>
          <a:bodyPr wrap="square" rtlCol="0">
            <a:spAutoFit/>
          </a:bodyPr>
          <a:lstStyle/>
          <a:p>
            <a:r>
              <a:rPr lang="de-DE" sz="2200" dirty="0">
                <a:solidFill>
                  <a:schemeClr val="accent5">
                    <a:lumMod val="50000"/>
                  </a:schemeClr>
                </a:solidFill>
              </a:rPr>
              <a:t>Die Uhr hänge ich über </a:t>
            </a:r>
            <a:r>
              <a:rPr lang="de-DE" sz="2200" b="1" dirty="0">
                <a:solidFill>
                  <a:schemeClr val="accent5">
                    <a:lumMod val="50000"/>
                  </a:schemeClr>
                </a:solidFill>
              </a:rPr>
              <a:t>die</a:t>
            </a:r>
            <a:r>
              <a:rPr lang="de-DE" sz="2200" dirty="0">
                <a:solidFill>
                  <a:schemeClr val="accent5">
                    <a:lumMod val="50000"/>
                  </a:schemeClr>
                </a:solidFill>
              </a:rPr>
              <a:t> Tür.</a:t>
            </a:r>
          </a:p>
        </p:txBody>
      </p:sp>
      <p:grpSp>
        <p:nvGrpSpPr>
          <p:cNvPr id="14" name="Group 13">
            <a:extLst>
              <a:ext uri="{FF2B5EF4-FFF2-40B4-BE49-F238E27FC236}">
                <a16:creationId xmlns:a16="http://schemas.microsoft.com/office/drawing/2014/main" id="{EA2CB563-3A47-4B17-8A08-EB5312C1EF2C}"/>
              </a:ext>
            </a:extLst>
          </p:cNvPr>
          <p:cNvGrpSpPr/>
          <p:nvPr/>
        </p:nvGrpSpPr>
        <p:grpSpPr>
          <a:xfrm>
            <a:off x="3847784" y="1625779"/>
            <a:ext cx="856747" cy="491226"/>
            <a:chOff x="-1223009" y="3076215"/>
            <a:chExt cx="856747" cy="491226"/>
          </a:xfrm>
        </p:grpSpPr>
        <p:sp>
          <p:nvSpPr>
            <p:cNvPr id="6" name="Rectangle: Rounded Corners 5">
              <a:extLst>
                <a:ext uri="{FF2B5EF4-FFF2-40B4-BE49-F238E27FC236}">
                  <a16:creationId xmlns:a16="http://schemas.microsoft.com/office/drawing/2014/main" id="{129430B1-0ED8-43E1-ACF4-8DCFA9C0FB34}"/>
                </a:ext>
              </a:extLst>
            </p:cNvPr>
            <p:cNvSpPr/>
            <p:nvPr/>
          </p:nvSpPr>
          <p:spPr>
            <a:xfrm>
              <a:off x="-1026863" y="3214657"/>
              <a:ext cx="464457" cy="2143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7C4C07B8-6084-4DF4-B345-F5F191D5A0A0}"/>
                </a:ext>
              </a:extLst>
            </p:cNvPr>
            <p:cNvPicPr>
              <a:picLocks noChangeAspect="1"/>
            </p:cNvPicPr>
            <p:nvPr/>
          </p:nvPicPr>
          <p:blipFill rotWithShape="1">
            <a:blip r:embed="rId6"/>
            <a:srcRect t="21084" b="21411"/>
            <a:stretch/>
          </p:blipFill>
          <p:spPr>
            <a:xfrm rot="10800000">
              <a:off x="-1223009" y="3076215"/>
              <a:ext cx="856747" cy="491226"/>
            </a:xfrm>
            <a:prstGeom prst="rect">
              <a:avLst/>
            </a:prstGeom>
          </p:spPr>
        </p:pic>
      </p:grpSp>
      <p:sp>
        <p:nvSpPr>
          <p:cNvPr id="15" name="Oval 14">
            <a:extLst>
              <a:ext uri="{FF2B5EF4-FFF2-40B4-BE49-F238E27FC236}">
                <a16:creationId xmlns:a16="http://schemas.microsoft.com/office/drawing/2014/main" id="{ABCFD987-85CE-4B4F-AF36-0668AEAA47A1}"/>
              </a:ext>
            </a:extLst>
          </p:cNvPr>
          <p:cNvSpPr/>
          <p:nvPr/>
        </p:nvSpPr>
        <p:spPr>
          <a:xfrm>
            <a:off x="464457" y="1708632"/>
            <a:ext cx="301099" cy="319711"/>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16" name="Oval 15">
            <a:extLst>
              <a:ext uri="{FF2B5EF4-FFF2-40B4-BE49-F238E27FC236}">
                <a16:creationId xmlns:a16="http://schemas.microsoft.com/office/drawing/2014/main" id="{4C3561D8-2038-4C99-AB01-23B209C2A3E8}"/>
              </a:ext>
            </a:extLst>
          </p:cNvPr>
          <p:cNvSpPr/>
          <p:nvPr/>
        </p:nvSpPr>
        <p:spPr>
          <a:xfrm>
            <a:off x="464457" y="2308862"/>
            <a:ext cx="301099" cy="319711"/>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17" name="Oval 16">
            <a:extLst>
              <a:ext uri="{FF2B5EF4-FFF2-40B4-BE49-F238E27FC236}">
                <a16:creationId xmlns:a16="http://schemas.microsoft.com/office/drawing/2014/main" id="{7BCB2A51-B50D-4444-88EE-D00D2392EBA3}"/>
              </a:ext>
            </a:extLst>
          </p:cNvPr>
          <p:cNvSpPr/>
          <p:nvPr/>
        </p:nvSpPr>
        <p:spPr>
          <a:xfrm>
            <a:off x="464457" y="2900353"/>
            <a:ext cx="301099" cy="319711"/>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18" name="Oval 17">
            <a:extLst>
              <a:ext uri="{FF2B5EF4-FFF2-40B4-BE49-F238E27FC236}">
                <a16:creationId xmlns:a16="http://schemas.microsoft.com/office/drawing/2014/main" id="{3AD2078F-28F9-4027-9ABD-B0F359696AA4}"/>
              </a:ext>
            </a:extLst>
          </p:cNvPr>
          <p:cNvSpPr/>
          <p:nvPr/>
        </p:nvSpPr>
        <p:spPr>
          <a:xfrm>
            <a:off x="464457" y="3531429"/>
            <a:ext cx="301099" cy="319711"/>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19" name="Oval 18">
            <a:extLst>
              <a:ext uri="{FF2B5EF4-FFF2-40B4-BE49-F238E27FC236}">
                <a16:creationId xmlns:a16="http://schemas.microsoft.com/office/drawing/2014/main" id="{83A3B9A0-A0D5-4A5B-80B5-583DF7459368}"/>
              </a:ext>
            </a:extLst>
          </p:cNvPr>
          <p:cNvSpPr/>
          <p:nvPr/>
        </p:nvSpPr>
        <p:spPr>
          <a:xfrm>
            <a:off x="464457" y="4119836"/>
            <a:ext cx="301099" cy="319711"/>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p>
        </p:txBody>
      </p:sp>
      <p:sp>
        <p:nvSpPr>
          <p:cNvPr id="20" name="Oval 19">
            <a:extLst>
              <a:ext uri="{FF2B5EF4-FFF2-40B4-BE49-F238E27FC236}">
                <a16:creationId xmlns:a16="http://schemas.microsoft.com/office/drawing/2014/main" id="{FCD7C9A3-1113-41D1-ABC8-96941268E2BD}"/>
              </a:ext>
            </a:extLst>
          </p:cNvPr>
          <p:cNvSpPr/>
          <p:nvPr/>
        </p:nvSpPr>
        <p:spPr>
          <a:xfrm>
            <a:off x="464457" y="4684702"/>
            <a:ext cx="301099" cy="319711"/>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p>
        </p:txBody>
      </p:sp>
      <p:sp>
        <p:nvSpPr>
          <p:cNvPr id="21" name="Oval 20">
            <a:extLst>
              <a:ext uri="{FF2B5EF4-FFF2-40B4-BE49-F238E27FC236}">
                <a16:creationId xmlns:a16="http://schemas.microsoft.com/office/drawing/2014/main" id="{87C635EF-378A-4394-8F9D-A63148600CAD}"/>
              </a:ext>
            </a:extLst>
          </p:cNvPr>
          <p:cNvSpPr/>
          <p:nvPr/>
        </p:nvSpPr>
        <p:spPr>
          <a:xfrm>
            <a:off x="464457" y="5252176"/>
            <a:ext cx="301099" cy="319711"/>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7</a:t>
            </a:r>
          </a:p>
        </p:txBody>
      </p:sp>
      <p:sp>
        <p:nvSpPr>
          <p:cNvPr id="22" name="Oval 21">
            <a:extLst>
              <a:ext uri="{FF2B5EF4-FFF2-40B4-BE49-F238E27FC236}">
                <a16:creationId xmlns:a16="http://schemas.microsoft.com/office/drawing/2014/main" id="{5D69354B-62D6-4DC7-8BB1-8A3F83941A78}"/>
              </a:ext>
            </a:extLst>
          </p:cNvPr>
          <p:cNvSpPr/>
          <p:nvPr/>
        </p:nvSpPr>
        <p:spPr>
          <a:xfrm>
            <a:off x="464456" y="5895232"/>
            <a:ext cx="301099" cy="319711"/>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8</a:t>
            </a:r>
          </a:p>
        </p:txBody>
      </p:sp>
      <p:sp>
        <p:nvSpPr>
          <p:cNvPr id="23" name="TextBox 22">
            <a:extLst>
              <a:ext uri="{FF2B5EF4-FFF2-40B4-BE49-F238E27FC236}">
                <a16:creationId xmlns:a16="http://schemas.microsoft.com/office/drawing/2014/main" id="{22B0754B-2129-49A9-B0C7-B61D39E4F448}"/>
              </a:ext>
            </a:extLst>
          </p:cNvPr>
          <p:cNvSpPr txBox="1"/>
          <p:nvPr/>
        </p:nvSpPr>
        <p:spPr>
          <a:xfrm>
            <a:off x="845014" y="2868571"/>
            <a:ext cx="5011130" cy="769441"/>
          </a:xfrm>
          <a:prstGeom prst="rect">
            <a:avLst/>
          </a:prstGeom>
          <a:noFill/>
        </p:spPr>
        <p:txBody>
          <a:bodyPr wrap="square" rtlCol="0">
            <a:spAutoFit/>
          </a:bodyPr>
          <a:lstStyle/>
          <a:p>
            <a:pPr lvl="0"/>
            <a:r>
              <a:rPr lang="de-DE" sz="2200" dirty="0">
                <a:solidFill>
                  <a:srgbClr val="4472C4">
                    <a:lumMod val="50000"/>
                  </a:srgbClr>
                </a:solidFill>
              </a:rPr>
              <a:t>Das Ipad lege ich zwischen </a:t>
            </a:r>
            <a:r>
              <a:rPr lang="de-DE" sz="2200" b="1" dirty="0">
                <a:solidFill>
                  <a:srgbClr val="4472C4">
                    <a:lumMod val="50000"/>
                  </a:srgbClr>
                </a:solidFill>
              </a:rPr>
              <a:t>den</a:t>
            </a:r>
            <a:r>
              <a:rPr lang="de-DE" sz="2200" dirty="0">
                <a:solidFill>
                  <a:srgbClr val="4472C4">
                    <a:lumMod val="50000"/>
                  </a:srgbClr>
                </a:solidFill>
              </a:rPr>
              <a:t> Computer und </a:t>
            </a:r>
            <a:r>
              <a:rPr lang="de-DE" sz="2200" b="1" dirty="0">
                <a:solidFill>
                  <a:srgbClr val="4472C4">
                    <a:lumMod val="50000"/>
                  </a:srgbClr>
                </a:solidFill>
              </a:rPr>
              <a:t>die</a:t>
            </a:r>
            <a:r>
              <a:rPr lang="de-DE" sz="2200" dirty="0">
                <a:solidFill>
                  <a:srgbClr val="4472C4">
                    <a:lumMod val="50000"/>
                  </a:srgbClr>
                </a:solidFill>
              </a:rPr>
              <a:t> Bücher.</a:t>
            </a:r>
          </a:p>
        </p:txBody>
      </p:sp>
      <p:grpSp>
        <p:nvGrpSpPr>
          <p:cNvPr id="24" name="Group 23">
            <a:extLst>
              <a:ext uri="{FF2B5EF4-FFF2-40B4-BE49-F238E27FC236}">
                <a16:creationId xmlns:a16="http://schemas.microsoft.com/office/drawing/2014/main" id="{05AC0047-4390-4CBD-832B-859009B2F7AB}"/>
              </a:ext>
            </a:extLst>
          </p:cNvPr>
          <p:cNvGrpSpPr/>
          <p:nvPr/>
        </p:nvGrpSpPr>
        <p:grpSpPr>
          <a:xfrm>
            <a:off x="4502266" y="2871579"/>
            <a:ext cx="856747" cy="491226"/>
            <a:chOff x="-1266551" y="3076215"/>
            <a:chExt cx="856747" cy="491226"/>
          </a:xfrm>
        </p:grpSpPr>
        <p:sp>
          <p:nvSpPr>
            <p:cNvPr id="25" name="Rectangle: Rounded Corners 24">
              <a:extLst>
                <a:ext uri="{FF2B5EF4-FFF2-40B4-BE49-F238E27FC236}">
                  <a16:creationId xmlns:a16="http://schemas.microsoft.com/office/drawing/2014/main" id="{15D5AF15-1D47-40CD-8980-580C9485C480}"/>
                </a:ext>
              </a:extLst>
            </p:cNvPr>
            <p:cNvSpPr/>
            <p:nvPr/>
          </p:nvSpPr>
          <p:spPr>
            <a:xfrm>
              <a:off x="-1026863" y="3214657"/>
              <a:ext cx="464457" cy="2143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0D1D46B5-CA11-43F8-A6D7-172A09902ADC}"/>
                </a:ext>
              </a:extLst>
            </p:cNvPr>
            <p:cNvPicPr>
              <a:picLocks noChangeAspect="1"/>
            </p:cNvPicPr>
            <p:nvPr/>
          </p:nvPicPr>
          <p:blipFill rotWithShape="1">
            <a:blip r:embed="rId6"/>
            <a:srcRect t="21084" b="21411"/>
            <a:stretch/>
          </p:blipFill>
          <p:spPr>
            <a:xfrm rot="10800000">
              <a:off x="-1266551" y="3076215"/>
              <a:ext cx="856747" cy="491226"/>
            </a:xfrm>
            <a:prstGeom prst="rect">
              <a:avLst/>
            </a:prstGeom>
          </p:spPr>
        </p:pic>
      </p:grpSp>
      <p:grpSp>
        <p:nvGrpSpPr>
          <p:cNvPr id="27" name="Group 26">
            <a:extLst>
              <a:ext uri="{FF2B5EF4-FFF2-40B4-BE49-F238E27FC236}">
                <a16:creationId xmlns:a16="http://schemas.microsoft.com/office/drawing/2014/main" id="{E5F70156-80E1-44D8-A80F-F8CD10D51C4E}"/>
              </a:ext>
            </a:extLst>
          </p:cNvPr>
          <p:cNvGrpSpPr/>
          <p:nvPr/>
        </p:nvGrpSpPr>
        <p:grpSpPr>
          <a:xfrm>
            <a:off x="2804659" y="3193687"/>
            <a:ext cx="856747" cy="491226"/>
            <a:chOff x="-1295579" y="3075572"/>
            <a:chExt cx="856747" cy="491226"/>
          </a:xfrm>
        </p:grpSpPr>
        <p:sp>
          <p:nvSpPr>
            <p:cNvPr id="28" name="Rectangle: Rounded Corners 27">
              <a:extLst>
                <a:ext uri="{FF2B5EF4-FFF2-40B4-BE49-F238E27FC236}">
                  <a16:creationId xmlns:a16="http://schemas.microsoft.com/office/drawing/2014/main" id="{CF17FD7B-8CB9-4D7C-8BDF-0D2FF8752735}"/>
                </a:ext>
              </a:extLst>
            </p:cNvPr>
            <p:cNvSpPr/>
            <p:nvPr/>
          </p:nvSpPr>
          <p:spPr>
            <a:xfrm>
              <a:off x="-1026863" y="3214657"/>
              <a:ext cx="464457" cy="2143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100A7542-8812-464D-BA94-ECAE537114F7}"/>
                </a:ext>
              </a:extLst>
            </p:cNvPr>
            <p:cNvPicPr>
              <a:picLocks noChangeAspect="1"/>
            </p:cNvPicPr>
            <p:nvPr/>
          </p:nvPicPr>
          <p:blipFill rotWithShape="1">
            <a:blip r:embed="rId6"/>
            <a:srcRect t="21084" b="21411"/>
            <a:stretch/>
          </p:blipFill>
          <p:spPr>
            <a:xfrm rot="10800000">
              <a:off x="-1295579" y="3075572"/>
              <a:ext cx="856747" cy="491226"/>
            </a:xfrm>
            <a:prstGeom prst="rect">
              <a:avLst/>
            </a:prstGeom>
          </p:spPr>
        </p:pic>
      </p:grpSp>
      <p:sp>
        <p:nvSpPr>
          <p:cNvPr id="30" name="Rectangle 29">
            <a:extLst>
              <a:ext uri="{FF2B5EF4-FFF2-40B4-BE49-F238E27FC236}">
                <a16:creationId xmlns:a16="http://schemas.microsoft.com/office/drawing/2014/main" id="{E8FD4D5C-6D5A-4D39-9E57-396FBCDB103B}"/>
              </a:ext>
            </a:extLst>
          </p:cNvPr>
          <p:cNvSpPr/>
          <p:nvPr/>
        </p:nvSpPr>
        <p:spPr>
          <a:xfrm>
            <a:off x="845014" y="2225674"/>
            <a:ext cx="4873615" cy="769441"/>
          </a:xfrm>
          <a:prstGeom prst="rect">
            <a:avLst/>
          </a:prstGeom>
        </p:spPr>
        <p:txBody>
          <a:bodyPr wrap="square">
            <a:spAutoFit/>
          </a:bodyPr>
          <a:lstStyle/>
          <a:p>
            <a:pPr lvl="0"/>
            <a:r>
              <a:rPr lang="de-DE" sz="2200" dirty="0">
                <a:solidFill>
                  <a:srgbClr val="4472C4">
                    <a:lumMod val="50000"/>
                  </a:srgbClr>
                </a:solidFill>
              </a:rPr>
              <a:t>Die Lampe steht auf </a:t>
            </a:r>
            <a:r>
              <a:rPr lang="de-DE" sz="2200" b="1" dirty="0">
                <a:solidFill>
                  <a:srgbClr val="4472C4">
                    <a:lumMod val="50000"/>
                  </a:srgbClr>
                </a:solidFill>
              </a:rPr>
              <a:t>dem</a:t>
            </a:r>
            <a:r>
              <a:rPr lang="de-DE" sz="2200" dirty="0">
                <a:solidFill>
                  <a:srgbClr val="4472C4">
                    <a:lumMod val="50000"/>
                  </a:srgbClr>
                </a:solidFill>
              </a:rPr>
              <a:t> Schreibtisch.</a:t>
            </a:r>
          </a:p>
        </p:txBody>
      </p:sp>
      <p:grpSp>
        <p:nvGrpSpPr>
          <p:cNvPr id="31" name="Group 30">
            <a:extLst>
              <a:ext uri="{FF2B5EF4-FFF2-40B4-BE49-F238E27FC236}">
                <a16:creationId xmlns:a16="http://schemas.microsoft.com/office/drawing/2014/main" id="{A1191E95-E459-4A0F-A2BF-8139734565B1}"/>
              </a:ext>
            </a:extLst>
          </p:cNvPr>
          <p:cNvGrpSpPr/>
          <p:nvPr/>
        </p:nvGrpSpPr>
        <p:grpSpPr>
          <a:xfrm>
            <a:off x="3630070" y="2211418"/>
            <a:ext cx="856747" cy="491226"/>
            <a:chOff x="-1266551" y="3076215"/>
            <a:chExt cx="856747" cy="491226"/>
          </a:xfrm>
        </p:grpSpPr>
        <p:sp>
          <p:nvSpPr>
            <p:cNvPr id="32" name="Rectangle: Rounded Corners 31">
              <a:extLst>
                <a:ext uri="{FF2B5EF4-FFF2-40B4-BE49-F238E27FC236}">
                  <a16:creationId xmlns:a16="http://schemas.microsoft.com/office/drawing/2014/main" id="{5CA3824A-8380-45D8-B1F5-DA7515CDB55A}"/>
                </a:ext>
              </a:extLst>
            </p:cNvPr>
            <p:cNvSpPr/>
            <p:nvPr/>
          </p:nvSpPr>
          <p:spPr>
            <a:xfrm>
              <a:off x="-1026863" y="3214657"/>
              <a:ext cx="464457" cy="2143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a:extLst>
                <a:ext uri="{FF2B5EF4-FFF2-40B4-BE49-F238E27FC236}">
                  <a16:creationId xmlns:a16="http://schemas.microsoft.com/office/drawing/2014/main" id="{EA1CEB72-BE13-4513-9B8C-8846AD6DEF55}"/>
                </a:ext>
              </a:extLst>
            </p:cNvPr>
            <p:cNvPicPr>
              <a:picLocks noChangeAspect="1"/>
            </p:cNvPicPr>
            <p:nvPr/>
          </p:nvPicPr>
          <p:blipFill rotWithShape="1">
            <a:blip r:embed="rId6"/>
            <a:srcRect t="21084" b="21411"/>
            <a:stretch/>
          </p:blipFill>
          <p:spPr>
            <a:xfrm rot="10800000">
              <a:off x="-1266551" y="3076215"/>
              <a:ext cx="856747" cy="491226"/>
            </a:xfrm>
            <a:prstGeom prst="rect">
              <a:avLst/>
            </a:prstGeom>
          </p:spPr>
        </p:pic>
      </p:grpSp>
      <p:sp>
        <p:nvSpPr>
          <p:cNvPr id="35" name="Rectangle 34">
            <a:extLst>
              <a:ext uri="{FF2B5EF4-FFF2-40B4-BE49-F238E27FC236}">
                <a16:creationId xmlns:a16="http://schemas.microsoft.com/office/drawing/2014/main" id="{D39E9958-8B85-4F30-B87A-D415967FF496}"/>
              </a:ext>
            </a:extLst>
          </p:cNvPr>
          <p:cNvSpPr/>
          <p:nvPr/>
        </p:nvSpPr>
        <p:spPr>
          <a:xfrm>
            <a:off x="824284" y="3487779"/>
            <a:ext cx="4532010" cy="430887"/>
          </a:xfrm>
          <a:prstGeom prst="rect">
            <a:avLst/>
          </a:prstGeom>
        </p:spPr>
        <p:txBody>
          <a:bodyPr wrap="none">
            <a:spAutoFit/>
          </a:bodyPr>
          <a:lstStyle/>
          <a:p>
            <a:pPr lvl="0"/>
            <a:r>
              <a:rPr lang="de-DE" sz="2200" dirty="0">
                <a:solidFill>
                  <a:srgbClr val="4472C4">
                    <a:lumMod val="50000"/>
                  </a:srgbClr>
                </a:solidFill>
              </a:rPr>
              <a:t>Mieze setze ich unter </a:t>
            </a:r>
            <a:r>
              <a:rPr lang="de-DE" sz="2200" b="1" dirty="0">
                <a:solidFill>
                  <a:srgbClr val="4472C4">
                    <a:lumMod val="50000"/>
                  </a:srgbClr>
                </a:solidFill>
              </a:rPr>
              <a:t>den</a:t>
            </a:r>
            <a:r>
              <a:rPr lang="de-DE" sz="2200" dirty="0">
                <a:solidFill>
                  <a:srgbClr val="4472C4">
                    <a:lumMod val="50000"/>
                  </a:srgbClr>
                </a:solidFill>
              </a:rPr>
              <a:t> Tisch.</a:t>
            </a:r>
          </a:p>
        </p:txBody>
      </p:sp>
      <p:grpSp>
        <p:nvGrpSpPr>
          <p:cNvPr id="36" name="Group 35">
            <a:extLst>
              <a:ext uri="{FF2B5EF4-FFF2-40B4-BE49-F238E27FC236}">
                <a16:creationId xmlns:a16="http://schemas.microsoft.com/office/drawing/2014/main" id="{27BBD8D7-E79D-41CD-A09F-9FAC20AAAF71}"/>
              </a:ext>
            </a:extLst>
          </p:cNvPr>
          <p:cNvGrpSpPr/>
          <p:nvPr/>
        </p:nvGrpSpPr>
        <p:grpSpPr>
          <a:xfrm>
            <a:off x="3630070" y="3471323"/>
            <a:ext cx="856747" cy="491226"/>
            <a:chOff x="-1266551" y="3076215"/>
            <a:chExt cx="856747" cy="491226"/>
          </a:xfrm>
        </p:grpSpPr>
        <p:sp>
          <p:nvSpPr>
            <p:cNvPr id="37" name="Rectangle: Rounded Corners 36">
              <a:extLst>
                <a:ext uri="{FF2B5EF4-FFF2-40B4-BE49-F238E27FC236}">
                  <a16:creationId xmlns:a16="http://schemas.microsoft.com/office/drawing/2014/main" id="{E6D1F96A-30EA-41A3-9EE5-1716253055B6}"/>
                </a:ext>
              </a:extLst>
            </p:cNvPr>
            <p:cNvSpPr/>
            <p:nvPr/>
          </p:nvSpPr>
          <p:spPr>
            <a:xfrm>
              <a:off x="-1026863" y="3214657"/>
              <a:ext cx="464457" cy="2143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a:extLst>
                <a:ext uri="{FF2B5EF4-FFF2-40B4-BE49-F238E27FC236}">
                  <a16:creationId xmlns:a16="http://schemas.microsoft.com/office/drawing/2014/main" id="{B17238A3-BFD7-45D8-922B-1423AA679450}"/>
                </a:ext>
              </a:extLst>
            </p:cNvPr>
            <p:cNvPicPr>
              <a:picLocks noChangeAspect="1"/>
            </p:cNvPicPr>
            <p:nvPr/>
          </p:nvPicPr>
          <p:blipFill rotWithShape="1">
            <a:blip r:embed="rId6"/>
            <a:srcRect t="21084" b="21411"/>
            <a:stretch/>
          </p:blipFill>
          <p:spPr>
            <a:xfrm rot="10800000">
              <a:off x="-1266551" y="3076215"/>
              <a:ext cx="856747" cy="491226"/>
            </a:xfrm>
            <a:prstGeom prst="rect">
              <a:avLst/>
            </a:prstGeom>
          </p:spPr>
        </p:pic>
      </p:grpSp>
      <p:sp>
        <p:nvSpPr>
          <p:cNvPr id="39" name="Rectangle 38">
            <a:extLst>
              <a:ext uri="{FF2B5EF4-FFF2-40B4-BE49-F238E27FC236}">
                <a16:creationId xmlns:a16="http://schemas.microsoft.com/office/drawing/2014/main" id="{33D9255C-9060-4B9D-8A6B-79F0C3F5C06C}"/>
              </a:ext>
            </a:extLst>
          </p:cNvPr>
          <p:cNvSpPr/>
          <p:nvPr/>
        </p:nvSpPr>
        <p:spPr>
          <a:xfrm>
            <a:off x="845014" y="4040802"/>
            <a:ext cx="4591321" cy="430887"/>
          </a:xfrm>
          <a:prstGeom prst="rect">
            <a:avLst/>
          </a:prstGeom>
        </p:spPr>
        <p:txBody>
          <a:bodyPr wrap="none">
            <a:spAutoFit/>
          </a:bodyPr>
          <a:lstStyle/>
          <a:p>
            <a:pPr lvl="0"/>
            <a:r>
              <a:rPr lang="de-DE" sz="2200" dirty="0">
                <a:solidFill>
                  <a:srgbClr val="4472C4">
                    <a:lumMod val="50000"/>
                  </a:srgbClr>
                </a:solidFill>
              </a:rPr>
              <a:t>Der Teddy sitzt neben </a:t>
            </a:r>
            <a:r>
              <a:rPr lang="de-DE" sz="2200" b="1" dirty="0">
                <a:solidFill>
                  <a:srgbClr val="4472C4">
                    <a:lumMod val="50000"/>
                  </a:srgbClr>
                </a:solidFill>
              </a:rPr>
              <a:t>dem</a:t>
            </a:r>
            <a:r>
              <a:rPr lang="de-DE" sz="2200" dirty="0">
                <a:solidFill>
                  <a:srgbClr val="4472C4">
                    <a:lumMod val="50000"/>
                  </a:srgbClr>
                </a:solidFill>
              </a:rPr>
              <a:t> Sofa.</a:t>
            </a:r>
          </a:p>
        </p:txBody>
      </p:sp>
      <p:grpSp>
        <p:nvGrpSpPr>
          <p:cNvPr id="40" name="Group 39">
            <a:extLst>
              <a:ext uri="{FF2B5EF4-FFF2-40B4-BE49-F238E27FC236}">
                <a16:creationId xmlns:a16="http://schemas.microsoft.com/office/drawing/2014/main" id="{E372CE9F-A474-4E73-BF1F-72E3C069FD75}"/>
              </a:ext>
            </a:extLst>
          </p:cNvPr>
          <p:cNvGrpSpPr/>
          <p:nvPr/>
        </p:nvGrpSpPr>
        <p:grpSpPr>
          <a:xfrm>
            <a:off x="3730672" y="3990218"/>
            <a:ext cx="1017500" cy="583396"/>
            <a:chOff x="-1266551" y="3076215"/>
            <a:chExt cx="856747" cy="491226"/>
          </a:xfrm>
        </p:grpSpPr>
        <p:sp>
          <p:nvSpPr>
            <p:cNvPr id="41" name="Rectangle: Rounded Corners 40">
              <a:extLst>
                <a:ext uri="{FF2B5EF4-FFF2-40B4-BE49-F238E27FC236}">
                  <a16:creationId xmlns:a16="http://schemas.microsoft.com/office/drawing/2014/main" id="{2D3DF794-2B28-4E6B-A4D7-53821885F721}"/>
                </a:ext>
              </a:extLst>
            </p:cNvPr>
            <p:cNvSpPr/>
            <p:nvPr/>
          </p:nvSpPr>
          <p:spPr>
            <a:xfrm>
              <a:off x="-1026863" y="3214657"/>
              <a:ext cx="464457" cy="2143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a:extLst>
                <a:ext uri="{FF2B5EF4-FFF2-40B4-BE49-F238E27FC236}">
                  <a16:creationId xmlns:a16="http://schemas.microsoft.com/office/drawing/2014/main" id="{BC6FDF94-34E0-4096-9148-3F008606C0AE}"/>
                </a:ext>
              </a:extLst>
            </p:cNvPr>
            <p:cNvPicPr>
              <a:picLocks noChangeAspect="1"/>
            </p:cNvPicPr>
            <p:nvPr/>
          </p:nvPicPr>
          <p:blipFill rotWithShape="1">
            <a:blip r:embed="rId6"/>
            <a:srcRect t="21084" b="21411"/>
            <a:stretch/>
          </p:blipFill>
          <p:spPr>
            <a:xfrm rot="10800000">
              <a:off x="-1266551" y="3076215"/>
              <a:ext cx="856747" cy="491226"/>
            </a:xfrm>
            <a:prstGeom prst="rect">
              <a:avLst/>
            </a:prstGeom>
          </p:spPr>
        </p:pic>
      </p:grpSp>
      <p:sp>
        <p:nvSpPr>
          <p:cNvPr id="43" name="Rectangle 42">
            <a:extLst>
              <a:ext uri="{FF2B5EF4-FFF2-40B4-BE49-F238E27FC236}">
                <a16:creationId xmlns:a16="http://schemas.microsoft.com/office/drawing/2014/main" id="{A5F73F77-8395-4022-BC98-906CBD1EFC7E}"/>
              </a:ext>
            </a:extLst>
          </p:cNvPr>
          <p:cNvSpPr/>
          <p:nvPr/>
        </p:nvSpPr>
        <p:spPr>
          <a:xfrm>
            <a:off x="852271" y="4643403"/>
            <a:ext cx="4466287" cy="430887"/>
          </a:xfrm>
          <a:prstGeom prst="rect">
            <a:avLst/>
          </a:prstGeom>
        </p:spPr>
        <p:txBody>
          <a:bodyPr wrap="none">
            <a:spAutoFit/>
          </a:bodyPr>
          <a:lstStyle/>
          <a:p>
            <a:pPr lvl="0"/>
            <a:r>
              <a:rPr lang="de-DE" sz="2200" dirty="0">
                <a:solidFill>
                  <a:srgbClr val="4472C4">
                    <a:lumMod val="50000"/>
                  </a:srgbClr>
                </a:solidFill>
              </a:rPr>
              <a:t>Das Poster hängt an </a:t>
            </a:r>
            <a:r>
              <a:rPr lang="de-DE" sz="2200" b="1" dirty="0">
                <a:solidFill>
                  <a:srgbClr val="4472C4">
                    <a:lumMod val="50000"/>
                  </a:srgbClr>
                </a:solidFill>
              </a:rPr>
              <a:t>der</a:t>
            </a:r>
            <a:r>
              <a:rPr lang="de-DE" sz="2200" dirty="0">
                <a:solidFill>
                  <a:srgbClr val="4472C4">
                    <a:lumMod val="50000"/>
                  </a:srgbClr>
                </a:solidFill>
              </a:rPr>
              <a:t> Wand.</a:t>
            </a:r>
          </a:p>
        </p:txBody>
      </p:sp>
      <p:grpSp>
        <p:nvGrpSpPr>
          <p:cNvPr id="44" name="Group 43">
            <a:extLst>
              <a:ext uri="{FF2B5EF4-FFF2-40B4-BE49-F238E27FC236}">
                <a16:creationId xmlns:a16="http://schemas.microsoft.com/office/drawing/2014/main" id="{23C70821-5A31-4B0E-B261-F6CA085E7EB3}"/>
              </a:ext>
            </a:extLst>
          </p:cNvPr>
          <p:cNvGrpSpPr/>
          <p:nvPr/>
        </p:nvGrpSpPr>
        <p:grpSpPr>
          <a:xfrm>
            <a:off x="3592689" y="4647884"/>
            <a:ext cx="856747" cy="491226"/>
            <a:chOff x="-1266551" y="3076215"/>
            <a:chExt cx="856747" cy="491226"/>
          </a:xfrm>
        </p:grpSpPr>
        <p:sp>
          <p:nvSpPr>
            <p:cNvPr id="45" name="Rectangle: Rounded Corners 44">
              <a:extLst>
                <a:ext uri="{FF2B5EF4-FFF2-40B4-BE49-F238E27FC236}">
                  <a16:creationId xmlns:a16="http://schemas.microsoft.com/office/drawing/2014/main" id="{3800936A-8104-4D47-ACCF-BB568269E313}"/>
                </a:ext>
              </a:extLst>
            </p:cNvPr>
            <p:cNvSpPr/>
            <p:nvPr/>
          </p:nvSpPr>
          <p:spPr>
            <a:xfrm>
              <a:off x="-1026863" y="3214657"/>
              <a:ext cx="464457" cy="2143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a:extLst>
                <a:ext uri="{FF2B5EF4-FFF2-40B4-BE49-F238E27FC236}">
                  <a16:creationId xmlns:a16="http://schemas.microsoft.com/office/drawing/2014/main" id="{970B8675-5346-4002-A266-EE37AC33D3F8}"/>
                </a:ext>
              </a:extLst>
            </p:cNvPr>
            <p:cNvPicPr>
              <a:picLocks noChangeAspect="1"/>
            </p:cNvPicPr>
            <p:nvPr/>
          </p:nvPicPr>
          <p:blipFill rotWithShape="1">
            <a:blip r:embed="rId6"/>
            <a:srcRect t="21084" b="21411"/>
            <a:stretch/>
          </p:blipFill>
          <p:spPr>
            <a:xfrm rot="10800000">
              <a:off x="-1266551" y="3076215"/>
              <a:ext cx="856747" cy="491226"/>
            </a:xfrm>
            <a:prstGeom prst="rect">
              <a:avLst/>
            </a:prstGeom>
          </p:spPr>
        </p:pic>
      </p:grpSp>
      <p:sp>
        <p:nvSpPr>
          <p:cNvPr id="50" name="Rectangle 49">
            <a:extLst>
              <a:ext uri="{FF2B5EF4-FFF2-40B4-BE49-F238E27FC236}">
                <a16:creationId xmlns:a16="http://schemas.microsoft.com/office/drawing/2014/main" id="{61AD682A-BFE7-4C06-82B0-BF1F28C95543}"/>
              </a:ext>
            </a:extLst>
          </p:cNvPr>
          <p:cNvSpPr/>
          <p:nvPr/>
        </p:nvSpPr>
        <p:spPr>
          <a:xfrm>
            <a:off x="845014" y="5215721"/>
            <a:ext cx="4670415" cy="769441"/>
          </a:xfrm>
          <a:prstGeom prst="rect">
            <a:avLst/>
          </a:prstGeom>
        </p:spPr>
        <p:txBody>
          <a:bodyPr wrap="square">
            <a:spAutoFit/>
          </a:bodyPr>
          <a:lstStyle/>
          <a:p>
            <a:pPr lvl="0"/>
            <a:r>
              <a:rPr lang="de-DE" sz="2200" dirty="0">
                <a:solidFill>
                  <a:srgbClr val="4472C4">
                    <a:lumMod val="50000"/>
                  </a:srgbClr>
                </a:solidFill>
              </a:rPr>
              <a:t>Die Zeitung  lege ich vor </a:t>
            </a:r>
            <a:r>
              <a:rPr lang="de-DE" sz="2200" b="1" dirty="0">
                <a:solidFill>
                  <a:srgbClr val="4472C4">
                    <a:lumMod val="50000"/>
                  </a:srgbClr>
                </a:solidFill>
              </a:rPr>
              <a:t>die</a:t>
            </a:r>
            <a:r>
              <a:rPr lang="de-DE" sz="2200" dirty="0">
                <a:solidFill>
                  <a:srgbClr val="4472C4">
                    <a:lumMod val="50000"/>
                  </a:srgbClr>
                </a:solidFill>
              </a:rPr>
              <a:t> Lampe.</a:t>
            </a:r>
          </a:p>
        </p:txBody>
      </p:sp>
      <p:grpSp>
        <p:nvGrpSpPr>
          <p:cNvPr id="51" name="Group 50">
            <a:extLst>
              <a:ext uri="{FF2B5EF4-FFF2-40B4-BE49-F238E27FC236}">
                <a16:creationId xmlns:a16="http://schemas.microsoft.com/office/drawing/2014/main" id="{EF938FC3-466E-4477-8610-A117C1A8B7B8}"/>
              </a:ext>
            </a:extLst>
          </p:cNvPr>
          <p:cNvGrpSpPr/>
          <p:nvPr/>
        </p:nvGrpSpPr>
        <p:grpSpPr>
          <a:xfrm>
            <a:off x="4101986" y="5206935"/>
            <a:ext cx="856747" cy="491226"/>
            <a:chOff x="-1266551" y="3076215"/>
            <a:chExt cx="856747" cy="491226"/>
          </a:xfrm>
        </p:grpSpPr>
        <p:sp>
          <p:nvSpPr>
            <p:cNvPr id="52" name="Rectangle: Rounded Corners 51">
              <a:extLst>
                <a:ext uri="{FF2B5EF4-FFF2-40B4-BE49-F238E27FC236}">
                  <a16:creationId xmlns:a16="http://schemas.microsoft.com/office/drawing/2014/main" id="{89EF6558-302E-4BAD-B561-7FF022C6DBAC}"/>
                </a:ext>
              </a:extLst>
            </p:cNvPr>
            <p:cNvSpPr/>
            <p:nvPr/>
          </p:nvSpPr>
          <p:spPr>
            <a:xfrm>
              <a:off x="-1026863" y="3214657"/>
              <a:ext cx="464457" cy="2143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52">
              <a:extLst>
                <a:ext uri="{FF2B5EF4-FFF2-40B4-BE49-F238E27FC236}">
                  <a16:creationId xmlns:a16="http://schemas.microsoft.com/office/drawing/2014/main" id="{C2699112-A9C5-49A6-A15E-F7153F5F6341}"/>
                </a:ext>
              </a:extLst>
            </p:cNvPr>
            <p:cNvPicPr>
              <a:picLocks noChangeAspect="1"/>
            </p:cNvPicPr>
            <p:nvPr/>
          </p:nvPicPr>
          <p:blipFill rotWithShape="1">
            <a:blip r:embed="rId6"/>
            <a:srcRect t="21084" b="21411"/>
            <a:stretch/>
          </p:blipFill>
          <p:spPr>
            <a:xfrm rot="10800000">
              <a:off x="-1266551" y="3076215"/>
              <a:ext cx="856747" cy="491226"/>
            </a:xfrm>
            <a:prstGeom prst="rect">
              <a:avLst/>
            </a:prstGeom>
          </p:spPr>
        </p:pic>
      </p:grpSp>
      <p:sp>
        <p:nvSpPr>
          <p:cNvPr id="54" name="Rectangle 53">
            <a:extLst>
              <a:ext uri="{FF2B5EF4-FFF2-40B4-BE49-F238E27FC236}">
                <a16:creationId xmlns:a16="http://schemas.microsoft.com/office/drawing/2014/main" id="{975D0326-F052-4F96-A076-1B42E756A16E}"/>
              </a:ext>
            </a:extLst>
          </p:cNvPr>
          <p:cNvSpPr/>
          <p:nvPr/>
        </p:nvSpPr>
        <p:spPr>
          <a:xfrm>
            <a:off x="814466" y="5827684"/>
            <a:ext cx="4772460" cy="430887"/>
          </a:xfrm>
          <a:prstGeom prst="rect">
            <a:avLst/>
          </a:prstGeom>
        </p:spPr>
        <p:txBody>
          <a:bodyPr wrap="none">
            <a:spAutoFit/>
          </a:bodyPr>
          <a:lstStyle/>
          <a:p>
            <a:r>
              <a:rPr lang="de-DE" sz="2200" dirty="0">
                <a:solidFill>
                  <a:srgbClr val="4472C4">
                    <a:lumMod val="50000"/>
                  </a:srgbClr>
                </a:solidFill>
              </a:rPr>
              <a:t>Einstein sitzt vor </a:t>
            </a:r>
            <a:r>
              <a:rPr lang="de-DE" sz="2200" b="1" dirty="0">
                <a:solidFill>
                  <a:srgbClr val="4472C4">
                    <a:lumMod val="50000"/>
                  </a:srgbClr>
                </a:solidFill>
              </a:rPr>
              <a:t>dem</a:t>
            </a:r>
            <a:r>
              <a:rPr lang="de-DE" sz="2200" dirty="0">
                <a:solidFill>
                  <a:srgbClr val="4472C4">
                    <a:lumMod val="50000"/>
                  </a:srgbClr>
                </a:solidFill>
              </a:rPr>
              <a:t> Fußballtisch. </a:t>
            </a:r>
            <a:endParaRPr lang="en-GB" dirty="0"/>
          </a:p>
        </p:txBody>
      </p:sp>
      <p:grpSp>
        <p:nvGrpSpPr>
          <p:cNvPr id="55" name="Group 54">
            <a:extLst>
              <a:ext uri="{FF2B5EF4-FFF2-40B4-BE49-F238E27FC236}">
                <a16:creationId xmlns:a16="http://schemas.microsoft.com/office/drawing/2014/main" id="{83DE1126-31F4-4D24-886E-B2FF0B6C3E62}"/>
              </a:ext>
            </a:extLst>
          </p:cNvPr>
          <p:cNvGrpSpPr/>
          <p:nvPr/>
        </p:nvGrpSpPr>
        <p:grpSpPr>
          <a:xfrm>
            <a:off x="2880534" y="5822704"/>
            <a:ext cx="856747" cy="491226"/>
            <a:chOff x="-1266551" y="3076215"/>
            <a:chExt cx="856747" cy="491226"/>
          </a:xfrm>
        </p:grpSpPr>
        <p:sp>
          <p:nvSpPr>
            <p:cNvPr id="56" name="Rectangle: Rounded Corners 55">
              <a:extLst>
                <a:ext uri="{FF2B5EF4-FFF2-40B4-BE49-F238E27FC236}">
                  <a16:creationId xmlns:a16="http://schemas.microsoft.com/office/drawing/2014/main" id="{2B5EA43E-E57D-4C7E-9903-2FB708D696F2}"/>
                </a:ext>
              </a:extLst>
            </p:cNvPr>
            <p:cNvSpPr/>
            <p:nvPr/>
          </p:nvSpPr>
          <p:spPr>
            <a:xfrm>
              <a:off x="-1026863" y="3214657"/>
              <a:ext cx="464457" cy="2143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56">
              <a:extLst>
                <a:ext uri="{FF2B5EF4-FFF2-40B4-BE49-F238E27FC236}">
                  <a16:creationId xmlns:a16="http://schemas.microsoft.com/office/drawing/2014/main" id="{FCCFF778-D4E7-42C7-A48C-97CA8447784C}"/>
                </a:ext>
              </a:extLst>
            </p:cNvPr>
            <p:cNvPicPr>
              <a:picLocks noChangeAspect="1"/>
            </p:cNvPicPr>
            <p:nvPr/>
          </p:nvPicPr>
          <p:blipFill rotWithShape="1">
            <a:blip r:embed="rId6"/>
            <a:srcRect t="21084" b="21411"/>
            <a:stretch/>
          </p:blipFill>
          <p:spPr>
            <a:xfrm rot="10800000">
              <a:off x="-1266551" y="3076215"/>
              <a:ext cx="856747" cy="491226"/>
            </a:xfrm>
            <a:prstGeom prst="rect">
              <a:avLst/>
            </a:prstGeom>
          </p:spPr>
        </p:pic>
      </p:grpSp>
      <p:pic>
        <p:nvPicPr>
          <p:cNvPr id="58" name="Picture 57" descr="A picture containing text, vector graphics&#10;&#10;Description automatically generated">
            <a:extLst>
              <a:ext uri="{FF2B5EF4-FFF2-40B4-BE49-F238E27FC236}">
                <a16:creationId xmlns:a16="http://schemas.microsoft.com/office/drawing/2014/main" id="{FA205F00-36A2-4ED6-86DA-058F2A8B3D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165565" y="-1"/>
            <a:ext cx="1535638" cy="1477689"/>
          </a:xfrm>
          <a:prstGeom prst="rect">
            <a:avLst/>
          </a:prstGeom>
        </p:spPr>
      </p:pic>
      <p:sp>
        <p:nvSpPr>
          <p:cNvPr id="59" name="Rectangle 58">
            <a:extLst>
              <a:ext uri="{FF2B5EF4-FFF2-40B4-BE49-F238E27FC236}">
                <a16:creationId xmlns:a16="http://schemas.microsoft.com/office/drawing/2014/main" id="{C54458F9-AA60-43D6-8F6B-376873346DF8}"/>
              </a:ext>
            </a:extLst>
          </p:cNvPr>
          <p:cNvSpPr/>
          <p:nvPr/>
        </p:nvSpPr>
        <p:spPr>
          <a:xfrm>
            <a:off x="5508704" y="205415"/>
            <a:ext cx="4993988" cy="1015663"/>
          </a:xfrm>
          <a:prstGeom prst="rect">
            <a:avLst/>
          </a:prstGeom>
        </p:spPr>
        <p:txBody>
          <a:bodyPr wrap="square">
            <a:spAutoFit/>
          </a:bodyPr>
          <a:lstStyle/>
          <a:p>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Wolfgang hat andere Ideen, die er in sein Tagebuch schreibt. Leider hat er seine heiße Schokolade verschüttet*!</a:t>
            </a:r>
            <a:endParaRPr lang="en-GB" sz="2000" dirty="0"/>
          </a:p>
        </p:txBody>
      </p:sp>
      <p:sp>
        <p:nvSpPr>
          <p:cNvPr id="60" name="Rectangle: Rounded Corners 59">
            <a:extLst>
              <a:ext uri="{FF2B5EF4-FFF2-40B4-BE49-F238E27FC236}">
                <a16:creationId xmlns:a16="http://schemas.microsoft.com/office/drawing/2014/main" id="{AF5B7A98-F5F0-4923-A346-9F675588D2E6}"/>
              </a:ext>
            </a:extLst>
          </p:cNvPr>
          <p:cNvSpPr/>
          <p:nvPr/>
        </p:nvSpPr>
        <p:spPr>
          <a:xfrm>
            <a:off x="10312366" y="811196"/>
            <a:ext cx="1673393" cy="538187"/>
          </a:xfrm>
          <a:prstGeom prst="roundRect">
            <a:avLst>
              <a:gd name="adj" fmla="val 0"/>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1"/>
                </a:solidFill>
              </a:rPr>
              <a:t>verschütten</a:t>
            </a:r>
            <a:r>
              <a:rPr lang="en-US" sz="2000" dirty="0">
                <a:solidFill>
                  <a:schemeClr val="bg1"/>
                </a:solidFill>
              </a:rPr>
              <a:t> </a:t>
            </a:r>
            <a:br>
              <a:rPr lang="en-US" sz="2000" dirty="0">
                <a:solidFill>
                  <a:schemeClr val="bg1"/>
                </a:solidFill>
              </a:rPr>
            </a:br>
            <a:r>
              <a:rPr lang="en-US" sz="2000" dirty="0">
                <a:solidFill>
                  <a:schemeClr val="bg1"/>
                </a:solidFill>
              </a:rPr>
              <a:t>– to spill</a:t>
            </a:r>
            <a:endParaRPr lang="en-GB" sz="2000" dirty="0">
              <a:solidFill>
                <a:schemeClr val="bg1"/>
              </a:solidFill>
            </a:endParaRPr>
          </a:p>
        </p:txBody>
      </p:sp>
      <p:sp>
        <p:nvSpPr>
          <p:cNvPr id="61" name="Rectangle 60">
            <a:extLst>
              <a:ext uri="{FF2B5EF4-FFF2-40B4-BE49-F238E27FC236}">
                <a16:creationId xmlns:a16="http://schemas.microsoft.com/office/drawing/2014/main" id="{8C4ABEC2-E912-4511-9240-00FAEFFAA57E}"/>
              </a:ext>
            </a:extLst>
          </p:cNvPr>
          <p:cNvSpPr/>
          <p:nvPr/>
        </p:nvSpPr>
        <p:spPr>
          <a:xfrm>
            <a:off x="6207036" y="1414594"/>
            <a:ext cx="4993988" cy="1323439"/>
          </a:xfrm>
          <a:prstGeom prst="rect">
            <a:avLst/>
          </a:prstGeom>
        </p:spPr>
        <p:txBody>
          <a:bodyPr wrap="square">
            <a:spAutoFit/>
          </a:bodyPr>
          <a:lstStyle/>
          <a:p>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Lies Wolfgangs Ideen.  </a:t>
            </a:r>
            <a:b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Schreibe 1 – 8 und den Artikel.</a:t>
            </a:r>
            <a:b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Dann schreibe Notizen auf Englisch. Was ist wo? </a:t>
            </a:r>
            <a:endParaRPr lang="en-GB" sz="2000" dirty="0"/>
          </a:p>
        </p:txBody>
      </p:sp>
      <p:pic>
        <p:nvPicPr>
          <p:cNvPr id="63" name="Picture 62" descr="Diagram&#10;&#10;Description automatically generated">
            <a:extLst>
              <a:ext uri="{FF2B5EF4-FFF2-40B4-BE49-F238E27FC236}">
                <a16:creationId xmlns:a16="http://schemas.microsoft.com/office/drawing/2014/main" id="{45BE69DD-B570-4E28-A2D3-AD1D009D97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7360" y="3446089"/>
            <a:ext cx="4921483" cy="2271740"/>
          </a:xfrm>
          <a:prstGeom prst="rect">
            <a:avLst/>
          </a:prstGeom>
        </p:spPr>
      </p:pic>
    </p:spTree>
    <p:extLst>
      <p:ext uri="{BB962C8B-B14F-4D97-AF65-F5344CB8AC3E}">
        <p14:creationId xmlns:p14="http://schemas.microsoft.com/office/powerpoint/2010/main" val="308960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36343" cy="869950"/>
          </a:xfrm>
          <a:prstGeom prst="rect">
            <a:avLst/>
          </a:prstGeom>
        </p:spPr>
      </p:pic>
      <p:sp>
        <p:nvSpPr>
          <p:cNvPr id="4" name="Title 3"/>
          <p:cNvSpPr>
            <a:spLocks noGrp="1"/>
          </p:cNvSpPr>
          <p:nvPr>
            <p:ph type="title"/>
          </p:nvPr>
        </p:nvSpPr>
        <p:spPr>
          <a:xfrm>
            <a:off x="0" y="294041"/>
            <a:ext cx="5743891" cy="707849"/>
          </a:xfrm>
        </p:spPr>
        <p:txBody>
          <a:bodyPr>
            <a:normAutofit fontScale="90000"/>
          </a:bodyPr>
          <a:lstStyle/>
          <a:p>
            <a:r>
              <a:rPr lang="en-GB" sz="3600" b="1" dirty="0">
                <a:solidFill>
                  <a:schemeClr val="bg1"/>
                </a:solidFill>
              </a:rPr>
              <a:t>Was </a:t>
            </a:r>
            <a:r>
              <a:rPr lang="en-GB" sz="3600" b="1" dirty="0" err="1">
                <a:solidFill>
                  <a:schemeClr val="bg1"/>
                </a:solidFill>
              </a:rPr>
              <a:t>wollen</a:t>
            </a:r>
            <a:r>
              <a:rPr lang="en-GB" sz="3600" b="1" dirty="0">
                <a:solidFill>
                  <a:schemeClr val="bg1"/>
                </a:solidFill>
              </a:rPr>
              <a:t> Wolf und Mia?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89999" y="1179720"/>
            <a:ext cx="5563891"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auf Deutsch. </a:t>
            </a:r>
          </a:p>
        </p:txBody>
      </p:sp>
      <p:graphicFrame>
        <p:nvGraphicFramePr>
          <p:cNvPr id="2" name="Table 5">
            <a:extLst>
              <a:ext uri="{FF2B5EF4-FFF2-40B4-BE49-F238E27FC236}">
                <a16:creationId xmlns:a16="http://schemas.microsoft.com/office/drawing/2014/main" id="{4301FD9A-82FC-4DF9-81E9-CCB1038D9982}"/>
              </a:ext>
            </a:extLst>
          </p:cNvPr>
          <p:cNvGraphicFramePr>
            <a:graphicFrameLocks noGrp="1"/>
          </p:cNvGraphicFramePr>
          <p:nvPr>
            <p:extLst>
              <p:ext uri="{D42A27DB-BD31-4B8C-83A1-F6EECF244321}">
                <p14:modId xmlns:p14="http://schemas.microsoft.com/office/powerpoint/2010/main" val="1390602144"/>
              </p:ext>
            </p:extLst>
          </p:nvPr>
        </p:nvGraphicFramePr>
        <p:xfrm>
          <a:off x="772172" y="1657114"/>
          <a:ext cx="10897313" cy="4663440"/>
        </p:xfrm>
        <a:graphic>
          <a:graphicData uri="http://schemas.openxmlformats.org/drawingml/2006/table">
            <a:tbl>
              <a:tblPr firstRow="1" bandRow="1">
                <a:tableStyleId>{00A15C55-8517-42AA-B614-E9B94910E393}</a:tableStyleId>
              </a:tblPr>
              <a:tblGrid>
                <a:gridCol w="1883943">
                  <a:extLst>
                    <a:ext uri="{9D8B030D-6E8A-4147-A177-3AD203B41FA5}">
                      <a16:colId xmlns:a16="http://schemas.microsoft.com/office/drawing/2014/main" val="1219660099"/>
                    </a:ext>
                  </a:extLst>
                </a:gridCol>
                <a:gridCol w="943428">
                  <a:extLst>
                    <a:ext uri="{9D8B030D-6E8A-4147-A177-3AD203B41FA5}">
                      <a16:colId xmlns:a16="http://schemas.microsoft.com/office/drawing/2014/main" val="1732787931"/>
                    </a:ext>
                  </a:extLst>
                </a:gridCol>
                <a:gridCol w="3962400">
                  <a:extLst>
                    <a:ext uri="{9D8B030D-6E8A-4147-A177-3AD203B41FA5}">
                      <a16:colId xmlns:a16="http://schemas.microsoft.com/office/drawing/2014/main" val="785815698"/>
                    </a:ext>
                  </a:extLst>
                </a:gridCol>
                <a:gridCol w="4107542">
                  <a:extLst>
                    <a:ext uri="{9D8B030D-6E8A-4147-A177-3AD203B41FA5}">
                      <a16:colId xmlns:a16="http://schemas.microsoft.com/office/drawing/2014/main" val="3944079656"/>
                    </a:ext>
                  </a:extLst>
                </a:gridCol>
              </a:tblGrid>
              <a:tr h="370840">
                <a:tc>
                  <a:txBody>
                    <a:bodyPr/>
                    <a:lstStyle/>
                    <a:p>
                      <a:pPr algn="l"/>
                      <a:r>
                        <a:rPr lang="en-US" sz="2000" dirty="0"/>
                        <a:t>Was</a:t>
                      </a:r>
                      <a:endParaRPr lang="en-GB" sz="2000" dirty="0"/>
                    </a:p>
                  </a:txBody>
                  <a:tcPr/>
                </a:tc>
                <a:tc>
                  <a:txBody>
                    <a:bodyPr/>
                    <a:lstStyle/>
                    <a:p>
                      <a:pPr algn="ctr"/>
                      <a:r>
                        <a:rPr lang="en-GB" sz="2000" dirty="0"/>
                        <a:t>Verb</a:t>
                      </a:r>
                    </a:p>
                  </a:txBody>
                  <a:tcPr/>
                </a:tc>
                <a:tc>
                  <a:txBody>
                    <a:bodyPr/>
                    <a:lstStyle/>
                    <a:p>
                      <a:pPr algn="ctr"/>
                      <a:r>
                        <a:rPr lang="en-US" sz="2000" dirty="0" err="1"/>
                        <a:t>Wolfgangs</a:t>
                      </a:r>
                      <a:r>
                        <a:rPr lang="en-US" sz="2000" dirty="0"/>
                        <a:t> </a:t>
                      </a:r>
                      <a:r>
                        <a:rPr lang="en-US" sz="2000" dirty="0" err="1"/>
                        <a:t>Spielzimmer</a:t>
                      </a:r>
                      <a:endParaRPr lang="en-GB" sz="2000" dirty="0"/>
                    </a:p>
                  </a:txBody>
                  <a:tcPr/>
                </a:tc>
                <a:tc>
                  <a:txBody>
                    <a:bodyPr/>
                    <a:lstStyle/>
                    <a:p>
                      <a:pPr algn="ctr"/>
                      <a:r>
                        <a:rPr lang="en-US" sz="2000" dirty="0" err="1"/>
                        <a:t>Mias</a:t>
                      </a:r>
                      <a:r>
                        <a:rPr lang="en-US" sz="2000" dirty="0"/>
                        <a:t> </a:t>
                      </a:r>
                      <a:r>
                        <a:rPr lang="en-US" sz="2000" dirty="0" err="1"/>
                        <a:t>Spielzimmer</a:t>
                      </a:r>
                      <a:endParaRPr lang="en-GB" sz="2000" dirty="0"/>
                    </a:p>
                  </a:txBody>
                  <a:tcPr/>
                </a:tc>
                <a:extLst>
                  <a:ext uri="{0D108BD9-81ED-4DB2-BD59-A6C34878D82A}">
                    <a16:rowId xmlns:a16="http://schemas.microsoft.com/office/drawing/2014/main" val="1697365734"/>
                  </a:ext>
                </a:extLst>
              </a:tr>
              <a:tr h="370840">
                <a:tc>
                  <a:txBody>
                    <a:bodyPr/>
                    <a:lstStyle/>
                    <a:p>
                      <a:pPr marL="0" indent="0" algn="l">
                        <a:buNone/>
                      </a:pPr>
                      <a:r>
                        <a:rPr lang="en-US" sz="2000" dirty="0">
                          <a:solidFill>
                            <a:srgbClr val="002060"/>
                          </a:solidFill>
                        </a:rPr>
                        <a:t>1. der Teddy</a:t>
                      </a:r>
                      <a:endParaRPr lang="en-GB" sz="2000" dirty="0">
                        <a:solidFill>
                          <a:srgbClr val="002060"/>
                        </a:solidFill>
                      </a:endParaRPr>
                    </a:p>
                  </a:txBody>
                  <a:tcPr anchor="ctr"/>
                </a:tc>
                <a:tc>
                  <a:txBody>
                    <a:bodyPr/>
                    <a:lstStyle/>
                    <a:p>
                      <a:pPr algn="ctr"/>
                      <a:r>
                        <a:rPr lang="en-GB" sz="2000" dirty="0" err="1">
                          <a:solidFill>
                            <a:srgbClr val="002060"/>
                          </a:solidFill>
                        </a:rPr>
                        <a:t>sitzt</a:t>
                      </a:r>
                      <a:endParaRPr lang="en-GB" sz="2000" dirty="0">
                        <a:solidFill>
                          <a:srgbClr val="002060"/>
                        </a:solidFill>
                      </a:endParaRPr>
                    </a:p>
                  </a:txBody>
                  <a:tcPr anchor="ctr"/>
                </a:tc>
                <a:tc>
                  <a:txBody>
                    <a:bodyPr/>
                    <a:lstStyle/>
                    <a:p>
                      <a:pPr algn="ctr"/>
                      <a:r>
                        <a:rPr lang="en-US" sz="2000" dirty="0" err="1">
                          <a:solidFill>
                            <a:srgbClr val="002060"/>
                          </a:solidFill>
                        </a:rPr>
                        <a:t>neben</a:t>
                      </a:r>
                      <a:r>
                        <a:rPr lang="en-US" sz="2000" dirty="0">
                          <a:solidFill>
                            <a:srgbClr val="002060"/>
                          </a:solidFill>
                        </a:rPr>
                        <a:t> dem Sofa</a:t>
                      </a:r>
                      <a:endParaRPr lang="en-GB" sz="2000" dirty="0">
                        <a:solidFill>
                          <a:srgbClr val="002060"/>
                        </a:solidFill>
                      </a:endParaRPr>
                    </a:p>
                  </a:txBody>
                  <a:tcPr anchor="ctr"/>
                </a:tc>
                <a:tc>
                  <a:txBody>
                    <a:bodyPr/>
                    <a:lstStyle/>
                    <a:p>
                      <a:pPr algn="ctr"/>
                      <a:r>
                        <a:rPr lang="en-US" sz="2000" dirty="0">
                          <a:solidFill>
                            <a:srgbClr val="002060"/>
                          </a:solidFill>
                        </a:rPr>
                        <a:t>auf dem Sofa</a:t>
                      </a:r>
                      <a:endParaRPr lang="en-GB" sz="2000" dirty="0">
                        <a:solidFill>
                          <a:srgbClr val="002060"/>
                        </a:solidFill>
                      </a:endParaRPr>
                    </a:p>
                  </a:txBody>
                  <a:tcPr anchor="ctr"/>
                </a:tc>
                <a:extLst>
                  <a:ext uri="{0D108BD9-81ED-4DB2-BD59-A6C34878D82A}">
                    <a16:rowId xmlns:a16="http://schemas.microsoft.com/office/drawing/2014/main" val="1609931024"/>
                  </a:ext>
                </a:extLst>
              </a:tr>
              <a:tr h="370840">
                <a:tc>
                  <a:txBody>
                    <a:bodyPr/>
                    <a:lstStyle/>
                    <a:p>
                      <a:pPr marL="0" indent="0" algn="l">
                        <a:buFont typeface="+mj-lt"/>
                        <a:buNone/>
                      </a:pPr>
                      <a:r>
                        <a:rPr lang="en-US" sz="2000" dirty="0">
                          <a:solidFill>
                            <a:srgbClr val="002060"/>
                          </a:solidFill>
                        </a:rPr>
                        <a:t>2. die </a:t>
                      </a:r>
                      <a:r>
                        <a:rPr lang="en-US" sz="2000" dirty="0" err="1">
                          <a:solidFill>
                            <a:srgbClr val="002060"/>
                          </a:solidFill>
                        </a:rPr>
                        <a:t>Kerze</a:t>
                      </a:r>
                      <a:endParaRPr lang="en-GB" sz="2000" dirty="0">
                        <a:solidFill>
                          <a:srgbClr val="002060"/>
                        </a:solidFill>
                      </a:endParaRPr>
                    </a:p>
                  </a:txBody>
                  <a:tcPr anchor="ctr"/>
                </a:tc>
                <a:tc>
                  <a:txBody>
                    <a:bodyPr/>
                    <a:lstStyle/>
                    <a:p>
                      <a:pPr algn="ctr"/>
                      <a:r>
                        <a:rPr lang="en-GB" sz="2000" dirty="0" err="1">
                          <a:solidFill>
                            <a:srgbClr val="002060"/>
                          </a:solidFill>
                        </a:rPr>
                        <a:t>steht</a:t>
                      </a:r>
                      <a:endParaRPr lang="en-GB" sz="2000" dirty="0">
                        <a:solidFill>
                          <a:srgbClr val="002060"/>
                        </a:solidFill>
                      </a:endParaRPr>
                    </a:p>
                  </a:txBody>
                  <a:tcPr anchor="ctr"/>
                </a:tc>
                <a:tc>
                  <a:txBody>
                    <a:bodyPr/>
                    <a:lstStyle/>
                    <a:p>
                      <a:pPr algn="ctr"/>
                      <a:r>
                        <a:rPr lang="en-US" sz="2000" dirty="0">
                          <a:solidFill>
                            <a:srgbClr val="002060"/>
                          </a:solidFill>
                        </a:rPr>
                        <a:t>---</a:t>
                      </a:r>
                      <a:endParaRPr lang="en-GB" sz="2000" dirty="0">
                        <a:solidFill>
                          <a:srgbClr val="002060"/>
                        </a:solidFill>
                      </a:endParaRPr>
                    </a:p>
                  </a:txBody>
                  <a:tcPr anchor="ctr"/>
                </a:tc>
                <a:tc>
                  <a:txBody>
                    <a:bodyPr/>
                    <a:lstStyle/>
                    <a:p>
                      <a:pPr algn="ctr"/>
                      <a:r>
                        <a:rPr lang="en-US" sz="2000" dirty="0">
                          <a:solidFill>
                            <a:srgbClr val="002060"/>
                          </a:solidFill>
                        </a:rPr>
                        <a:t>auf dem Tisch</a:t>
                      </a:r>
                      <a:endParaRPr lang="en-GB" sz="2000" dirty="0">
                        <a:solidFill>
                          <a:srgbClr val="002060"/>
                        </a:solidFill>
                      </a:endParaRPr>
                    </a:p>
                  </a:txBody>
                  <a:tcPr anchor="ctr"/>
                </a:tc>
                <a:extLst>
                  <a:ext uri="{0D108BD9-81ED-4DB2-BD59-A6C34878D82A}">
                    <a16:rowId xmlns:a16="http://schemas.microsoft.com/office/drawing/2014/main" val="2638541975"/>
                  </a:ext>
                </a:extLst>
              </a:tr>
              <a:tr h="370840">
                <a:tc>
                  <a:txBody>
                    <a:bodyPr/>
                    <a:lstStyle/>
                    <a:p>
                      <a:pPr marL="0" indent="0" algn="l">
                        <a:buFont typeface="+mj-lt"/>
                        <a:buNone/>
                      </a:pPr>
                      <a:r>
                        <a:rPr lang="en-US" sz="2000" dirty="0">
                          <a:solidFill>
                            <a:srgbClr val="002060"/>
                          </a:solidFill>
                        </a:rPr>
                        <a:t>3. die Lampe</a:t>
                      </a:r>
                      <a:endParaRPr lang="en-GB" sz="2000" dirty="0">
                        <a:solidFill>
                          <a:srgbClr val="002060"/>
                        </a:solidFill>
                      </a:endParaRPr>
                    </a:p>
                  </a:txBody>
                  <a:tcPr anchor="ctr"/>
                </a:tc>
                <a:tc>
                  <a:txBody>
                    <a:bodyPr/>
                    <a:lstStyle/>
                    <a:p>
                      <a:pPr algn="ctr"/>
                      <a:r>
                        <a:rPr lang="en-GB" sz="2000" dirty="0" err="1">
                          <a:solidFill>
                            <a:srgbClr val="002060"/>
                          </a:solidFill>
                        </a:rPr>
                        <a:t>steht</a:t>
                      </a:r>
                      <a:endParaRPr lang="en-GB" sz="2000" dirty="0">
                        <a:solidFill>
                          <a:srgbClr val="002060"/>
                        </a:solidFill>
                      </a:endParaRPr>
                    </a:p>
                  </a:txBody>
                  <a:tcPr anchor="ctr"/>
                </a:tc>
                <a:tc>
                  <a:txBody>
                    <a:bodyPr/>
                    <a:lstStyle/>
                    <a:p>
                      <a:pPr algn="ctr"/>
                      <a:r>
                        <a:rPr lang="en-US" sz="2000" dirty="0">
                          <a:solidFill>
                            <a:srgbClr val="002060"/>
                          </a:solidFill>
                        </a:rPr>
                        <a:t>auf dem </a:t>
                      </a:r>
                      <a:r>
                        <a:rPr lang="en-US" sz="2000" dirty="0" err="1">
                          <a:solidFill>
                            <a:srgbClr val="002060"/>
                          </a:solidFill>
                        </a:rPr>
                        <a:t>Schreibtisch</a:t>
                      </a:r>
                      <a:endParaRPr lang="en-GB" sz="2000" dirty="0">
                        <a:solidFill>
                          <a:srgbClr val="002060"/>
                        </a:solidFill>
                      </a:endParaRPr>
                    </a:p>
                  </a:txBody>
                  <a:tcPr anchor="ctr"/>
                </a:tc>
                <a:tc>
                  <a:txBody>
                    <a:bodyPr/>
                    <a:lstStyle/>
                    <a:p>
                      <a:pPr algn="ctr"/>
                      <a:r>
                        <a:rPr lang="en-US" sz="2000" dirty="0" err="1">
                          <a:solidFill>
                            <a:srgbClr val="002060"/>
                          </a:solidFill>
                        </a:rPr>
                        <a:t>neben</a:t>
                      </a:r>
                      <a:r>
                        <a:rPr lang="en-US" sz="2000" dirty="0">
                          <a:solidFill>
                            <a:srgbClr val="002060"/>
                          </a:solidFill>
                        </a:rPr>
                        <a:t> dem </a:t>
                      </a:r>
                      <a:r>
                        <a:rPr lang="en-US" sz="2000" dirty="0" err="1">
                          <a:solidFill>
                            <a:srgbClr val="002060"/>
                          </a:solidFill>
                        </a:rPr>
                        <a:t>Stuhl</a:t>
                      </a:r>
                      <a:endParaRPr lang="en-GB" sz="2000" dirty="0">
                        <a:solidFill>
                          <a:srgbClr val="002060"/>
                        </a:solidFill>
                      </a:endParaRPr>
                    </a:p>
                  </a:txBody>
                  <a:tcPr anchor="ctr"/>
                </a:tc>
                <a:extLst>
                  <a:ext uri="{0D108BD9-81ED-4DB2-BD59-A6C34878D82A}">
                    <a16:rowId xmlns:a16="http://schemas.microsoft.com/office/drawing/2014/main" val="3646812976"/>
                  </a:ext>
                </a:extLst>
              </a:tr>
              <a:tr h="370840">
                <a:tc>
                  <a:txBody>
                    <a:bodyPr/>
                    <a:lstStyle/>
                    <a:p>
                      <a:pPr marL="0" indent="0" algn="l">
                        <a:buFont typeface="+mj-lt"/>
                        <a:buNone/>
                      </a:pPr>
                      <a:r>
                        <a:rPr lang="en-US" sz="2000" dirty="0">
                          <a:solidFill>
                            <a:srgbClr val="002060"/>
                          </a:solidFill>
                        </a:rPr>
                        <a:t>4. die Zeitung</a:t>
                      </a:r>
                      <a:endParaRPr lang="en-GB" sz="2000" dirty="0">
                        <a:solidFill>
                          <a:srgbClr val="002060"/>
                        </a:solidFill>
                      </a:endParaRPr>
                    </a:p>
                  </a:txBody>
                  <a:tcPr anchor="ctr"/>
                </a:tc>
                <a:tc>
                  <a:txBody>
                    <a:bodyPr/>
                    <a:lstStyle/>
                    <a:p>
                      <a:pPr algn="ctr"/>
                      <a:r>
                        <a:rPr lang="en-GB" sz="2000" dirty="0" err="1">
                          <a:solidFill>
                            <a:srgbClr val="002060"/>
                          </a:solidFill>
                        </a:rPr>
                        <a:t>liegt</a:t>
                      </a:r>
                      <a:endParaRPr lang="en-GB" sz="2000" dirty="0">
                        <a:solidFill>
                          <a:srgbClr val="002060"/>
                        </a:solidFill>
                      </a:endParaRPr>
                    </a:p>
                  </a:txBody>
                  <a:tcPr anchor="ctr"/>
                </a:tc>
                <a:tc>
                  <a:txBody>
                    <a:bodyPr/>
                    <a:lstStyle/>
                    <a:p>
                      <a:pPr algn="ctr"/>
                      <a:r>
                        <a:rPr lang="en-US" sz="2000" dirty="0" err="1">
                          <a:solidFill>
                            <a:srgbClr val="002060"/>
                          </a:solidFill>
                        </a:rPr>
                        <a:t>vor</a:t>
                      </a:r>
                      <a:r>
                        <a:rPr lang="en-US" sz="2000" dirty="0">
                          <a:solidFill>
                            <a:srgbClr val="002060"/>
                          </a:solidFill>
                        </a:rPr>
                        <a:t> der Lampe</a:t>
                      </a:r>
                      <a:endParaRPr lang="en-GB" sz="2000" dirty="0">
                        <a:solidFill>
                          <a:srgbClr val="002060"/>
                        </a:solidFill>
                      </a:endParaRPr>
                    </a:p>
                  </a:txBody>
                  <a:tcPr anchor="ctr"/>
                </a:tc>
                <a:tc>
                  <a:txBody>
                    <a:bodyPr/>
                    <a:lstStyle/>
                    <a:p>
                      <a:pPr algn="ctr"/>
                      <a:r>
                        <a:rPr lang="en-US" sz="2000" dirty="0" err="1">
                          <a:solidFill>
                            <a:srgbClr val="002060"/>
                          </a:solidFill>
                        </a:rPr>
                        <a:t>unter</a:t>
                      </a:r>
                      <a:r>
                        <a:rPr lang="en-US" sz="2000" dirty="0">
                          <a:solidFill>
                            <a:srgbClr val="002060"/>
                          </a:solidFill>
                        </a:rPr>
                        <a:t> dem Tisch</a:t>
                      </a:r>
                      <a:endParaRPr lang="en-GB" sz="2000" dirty="0">
                        <a:solidFill>
                          <a:srgbClr val="002060"/>
                        </a:solidFill>
                      </a:endParaRPr>
                    </a:p>
                  </a:txBody>
                  <a:tcPr anchor="ctr"/>
                </a:tc>
                <a:extLst>
                  <a:ext uri="{0D108BD9-81ED-4DB2-BD59-A6C34878D82A}">
                    <a16:rowId xmlns:a16="http://schemas.microsoft.com/office/drawing/2014/main" val="3244559580"/>
                  </a:ext>
                </a:extLst>
              </a:tr>
              <a:tr h="370840">
                <a:tc>
                  <a:txBody>
                    <a:bodyPr/>
                    <a:lstStyle/>
                    <a:p>
                      <a:pPr algn="l"/>
                      <a:r>
                        <a:rPr lang="en-US" sz="2000" dirty="0">
                          <a:solidFill>
                            <a:srgbClr val="002060"/>
                          </a:solidFill>
                        </a:rPr>
                        <a:t>5. die </a:t>
                      </a:r>
                      <a:r>
                        <a:rPr lang="en-US" sz="2000" dirty="0" err="1">
                          <a:solidFill>
                            <a:srgbClr val="002060"/>
                          </a:solidFill>
                        </a:rPr>
                        <a:t>Bücher</a:t>
                      </a:r>
                      <a:endParaRPr lang="en-GB" sz="2000" dirty="0">
                        <a:solidFill>
                          <a:srgbClr val="002060"/>
                        </a:solidFill>
                      </a:endParaRPr>
                    </a:p>
                  </a:txBody>
                  <a:tcPr anchor="ctr"/>
                </a:tc>
                <a:tc>
                  <a:txBody>
                    <a:bodyPr/>
                    <a:lstStyle/>
                    <a:p>
                      <a:pPr algn="ctr"/>
                      <a:r>
                        <a:rPr lang="en-GB" sz="2000" dirty="0" err="1">
                          <a:solidFill>
                            <a:srgbClr val="002060"/>
                          </a:solidFill>
                        </a:rPr>
                        <a:t>liegen</a:t>
                      </a:r>
                      <a:endParaRPr lang="en-GB" sz="2000" dirty="0">
                        <a:solidFill>
                          <a:srgbClr val="002060"/>
                        </a:solidFill>
                      </a:endParaRPr>
                    </a:p>
                  </a:txBody>
                  <a:tcPr anchor="ctr"/>
                </a:tc>
                <a:tc>
                  <a:txBody>
                    <a:bodyPr/>
                    <a:lstStyle/>
                    <a:p>
                      <a:pPr algn="ctr"/>
                      <a:r>
                        <a:rPr lang="en-US" sz="2000" dirty="0">
                          <a:solidFill>
                            <a:srgbClr val="002060"/>
                          </a:solidFill>
                        </a:rPr>
                        <a:t>---</a:t>
                      </a:r>
                      <a:endParaRPr lang="en-GB" sz="2000" dirty="0">
                        <a:solidFill>
                          <a:srgbClr val="002060"/>
                        </a:solidFill>
                      </a:endParaRPr>
                    </a:p>
                  </a:txBody>
                  <a:tcPr anchor="ctr"/>
                </a:tc>
                <a:tc>
                  <a:txBody>
                    <a:bodyPr/>
                    <a:lstStyle/>
                    <a:p>
                      <a:pPr algn="ctr"/>
                      <a:r>
                        <a:rPr lang="en-US" sz="2000" dirty="0">
                          <a:solidFill>
                            <a:srgbClr val="002060"/>
                          </a:solidFill>
                        </a:rPr>
                        <a:t>auf dem </a:t>
                      </a:r>
                      <a:r>
                        <a:rPr lang="en-US" sz="2000" dirty="0" err="1">
                          <a:solidFill>
                            <a:srgbClr val="002060"/>
                          </a:solidFill>
                        </a:rPr>
                        <a:t>Schreibtisch</a:t>
                      </a:r>
                      <a:endParaRPr lang="en-GB" sz="2000" dirty="0">
                        <a:solidFill>
                          <a:srgbClr val="002060"/>
                        </a:solidFill>
                      </a:endParaRPr>
                    </a:p>
                  </a:txBody>
                  <a:tcPr anchor="ctr"/>
                </a:tc>
                <a:extLst>
                  <a:ext uri="{0D108BD9-81ED-4DB2-BD59-A6C34878D82A}">
                    <a16:rowId xmlns:a16="http://schemas.microsoft.com/office/drawing/2014/main" val="369385181"/>
                  </a:ext>
                </a:extLst>
              </a:tr>
              <a:tr h="370840">
                <a:tc>
                  <a:txBody>
                    <a:bodyPr/>
                    <a:lstStyle/>
                    <a:p>
                      <a:pPr algn="l"/>
                      <a:r>
                        <a:rPr lang="en-US" sz="2000" dirty="0">
                          <a:solidFill>
                            <a:srgbClr val="002060"/>
                          </a:solidFill>
                        </a:rPr>
                        <a:t>6. das </a:t>
                      </a:r>
                      <a:r>
                        <a:rPr lang="en-US" sz="2000" dirty="0" err="1">
                          <a:solidFill>
                            <a:srgbClr val="002060"/>
                          </a:solidFill>
                        </a:rPr>
                        <a:t>IPad</a:t>
                      </a:r>
                      <a:endParaRPr lang="en-GB" sz="2000" dirty="0">
                        <a:solidFill>
                          <a:srgbClr val="002060"/>
                        </a:solidFill>
                      </a:endParaRPr>
                    </a:p>
                  </a:txBody>
                  <a:tcPr anchor="ctr"/>
                </a:tc>
                <a:tc>
                  <a:txBody>
                    <a:bodyPr/>
                    <a:lstStyle/>
                    <a:p>
                      <a:pPr algn="ctr"/>
                      <a:r>
                        <a:rPr lang="en-GB" sz="2000" dirty="0" err="1">
                          <a:solidFill>
                            <a:srgbClr val="002060"/>
                          </a:solidFill>
                        </a:rPr>
                        <a:t>liegt</a:t>
                      </a:r>
                      <a:endParaRPr lang="en-GB" sz="2000" dirty="0">
                        <a:solidFill>
                          <a:srgbClr val="002060"/>
                        </a:solidFill>
                      </a:endParaRPr>
                    </a:p>
                  </a:txBody>
                  <a:tcPr anchor="ctr"/>
                </a:tc>
                <a:tc>
                  <a:txBody>
                    <a:bodyPr/>
                    <a:lstStyle/>
                    <a:p>
                      <a:pPr algn="ctr"/>
                      <a:r>
                        <a:rPr lang="en-US" sz="2000" dirty="0" err="1">
                          <a:solidFill>
                            <a:srgbClr val="002060"/>
                          </a:solidFill>
                        </a:rPr>
                        <a:t>zwischen</a:t>
                      </a:r>
                      <a:r>
                        <a:rPr lang="en-US" sz="2000" dirty="0">
                          <a:solidFill>
                            <a:srgbClr val="002060"/>
                          </a:solidFill>
                        </a:rPr>
                        <a:t> dem Computer und den </a:t>
                      </a:r>
                      <a:r>
                        <a:rPr lang="en-US" sz="2000" dirty="0" err="1">
                          <a:solidFill>
                            <a:srgbClr val="002060"/>
                          </a:solidFill>
                        </a:rPr>
                        <a:t>Büchern</a:t>
                      </a:r>
                      <a:endParaRPr lang="en-GB" sz="2000" dirty="0">
                        <a:solidFill>
                          <a:srgbClr val="002060"/>
                        </a:solidFill>
                      </a:endParaRPr>
                    </a:p>
                  </a:txBody>
                  <a:tcPr anchor="ctr"/>
                </a:tc>
                <a:tc>
                  <a:txBody>
                    <a:bodyPr/>
                    <a:lstStyle/>
                    <a:p>
                      <a:pPr algn="ctr"/>
                      <a:r>
                        <a:rPr lang="en-US" sz="2000" dirty="0">
                          <a:solidFill>
                            <a:srgbClr val="002060"/>
                          </a:solidFill>
                        </a:rPr>
                        <a:t>auf dem </a:t>
                      </a:r>
                      <a:r>
                        <a:rPr lang="en-US" sz="2000" dirty="0" err="1">
                          <a:solidFill>
                            <a:srgbClr val="002060"/>
                          </a:solidFill>
                        </a:rPr>
                        <a:t>Schreibtisch</a:t>
                      </a:r>
                      <a:endParaRPr lang="en-GB" sz="2000" dirty="0">
                        <a:solidFill>
                          <a:srgbClr val="002060"/>
                        </a:solidFill>
                      </a:endParaRPr>
                    </a:p>
                  </a:txBody>
                  <a:tcPr anchor="ctr"/>
                </a:tc>
                <a:extLst>
                  <a:ext uri="{0D108BD9-81ED-4DB2-BD59-A6C34878D82A}">
                    <a16:rowId xmlns:a16="http://schemas.microsoft.com/office/drawing/2014/main" val="2604993715"/>
                  </a:ext>
                </a:extLst>
              </a:tr>
              <a:tr h="370840">
                <a:tc>
                  <a:txBody>
                    <a:bodyPr/>
                    <a:lstStyle/>
                    <a:p>
                      <a:pPr algn="l"/>
                      <a:r>
                        <a:rPr lang="en-US" sz="2000" dirty="0">
                          <a:solidFill>
                            <a:srgbClr val="002060"/>
                          </a:solidFill>
                        </a:rPr>
                        <a:t>7. </a:t>
                      </a:r>
                      <a:r>
                        <a:rPr lang="en-US" sz="2000" dirty="0" err="1">
                          <a:solidFill>
                            <a:srgbClr val="002060"/>
                          </a:solidFill>
                        </a:rPr>
                        <a:t>Mieze</a:t>
                      </a:r>
                      <a:endParaRPr lang="en-GB" sz="2000" dirty="0">
                        <a:solidFill>
                          <a:srgbClr val="002060"/>
                        </a:solidFill>
                      </a:endParaRPr>
                    </a:p>
                  </a:txBody>
                  <a:tcPr anchor="ctr"/>
                </a:tc>
                <a:tc>
                  <a:txBody>
                    <a:bodyPr/>
                    <a:lstStyle/>
                    <a:p>
                      <a:pPr algn="ctr"/>
                      <a:r>
                        <a:rPr lang="en-GB" sz="2000" dirty="0" err="1">
                          <a:solidFill>
                            <a:srgbClr val="002060"/>
                          </a:solidFill>
                        </a:rPr>
                        <a:t>sitzt</a:t>
                      </a:r>
                      <a:endParaRPr lang="en-GB" sz="2000" dirty="0">
                        <a:solidFill>
                          <a:srgbClr val="002060"/>
                        </a:solidFill>
                      </a:endParaRPr>
                    </a:p>
                  </a:txBody>
                  <a:tcPr anchor="ctr"/>
                </a:tc>
                <a:tc>
                  <a:txBody>
                    <a:bodyPr/>
                    <a:lstStyle/>
                    <a:p>
                      <a:pPr algn="ctr"/>
                      <a:r>
                        <a:rPr lang="en-US" sz="2000" dirty="0" err="1">
                          <a:solidFill>
                            <a:srgbClr val="002060"/>
                          </a:solidFill>
                        </a:rPr>
                        <a:t>unter</a:t>
                      </a:r>
                      <a:r>
                        <a:rPr lang="en-US" sz="2000" dirty="0">
                          <a:solidFill>
                            <a:srgbClr val="002060"/>
                          </a:solidFill>
                        </a:rPr>
                        <a:t> dem Tisch</a:t>
                      </a:r>
                      <a:endParaRPr lang="en-GB" sz="2000" dirty="0">
                        <a:solidFill>
                          <a:srgbClr val="002060"/>
                        </a:solidFill>
                      </a:endParaRPr>
                    </a:p>
                  </a:txBody>
                  <a:tcPr anchor="ctr"/>
                </a:tc>
                <a:tc>
                  <a:txBody>
                    <a:bodyPr/>
                    <a:lstStyle/>
                    <a:p>
                      <a:pPr algn="ctr"/>
                      <a:r>
                        <a:rPr lang="en-US" sz="2000" dirty="0">
                          <a:solidFill>
                            <a:srgbClr val="002060"/>
                          </a:solidFill>
                        </a:rPr>
                        <a:t>auf dem Sofa</a:t>
                      </a:r>
                      <a:endParaRPr lang="en-GB" sz="2000" dirty="0">
                        <a:solidFill>
                          <a:srgbClr val="002060"/>
                        </a:solidFill>
                      </a:endParaRPr>
                    </a:p>
                  </a:txBody>
                  <a:tcPr anchor="ctr"/>
                </a:tc>
                <a:extLst>
                  <a:ext uri="{0D108BD9-81ED-4DB2-BD59-A6C34878D82A}">
                    <a16:rowId xmlns:a16="http://schemas.microsoft.com/office/drawing/2014/main" val="252920821"/>
                  </a:ext>
                </a:extLst>
              </a:tr>
              <a:tr h="370840">
                <a:tc>
                  <a:txBody>
                    <a:bodyPr/>
                    <a:lstStyle/>
                    <a:p>
                      <a:pPr algn="l"/>
                      <a:r>
                        <a:rPr lang="en-US" sz="2000" dirty="0">
                          <a:solidFill>
                            <a:srgbClr val="002060"/>
                          </a:solidFill>
                        </a:rPr>
                        <a:t>8. die </a:t>
                      </a:r>
                      <a:r>
                        <a:rPr lang="en-US" sz="2000" dirty="0" err="1">
                          <a:solidFill>
                            <a:srgbClr val="002060"/>
                          </a:solidFill>
                        </a:rPr>
                        <a:t>Uhr</a:t>
                      </a:r>
                      <a:endParaRPr lang="en-GB" sz="2000" dirty="0">
                        <a:solidFill>
                          <a:srgbClr val="002060"/>
                        </a:solidFill>
                      </a:endParaRPr>
                    </a:p>
                  </a:txBody>
                  <a:tcPr anchor="ctr"/>
                </a:tc>
                <a:tc>
                  <a:txBody>
                    <a:bodyPr/>
                    <a:lstStyle/>
                    <a:p>
                      <a:pPr algn="ctr"/>
                      <a:r>
                        <a:rPr lang="en-GB" sz="2000" dirty="0" err="1">
                          <a:solidFill>
                            <a:srgbClr val="002060"/>
                          </a:solidFill>
                        </a:rPr>
                        <a:t>hängt</a:t>
                      </a:r>
                      <a:endParaRPr lang="en-GB" sz="2000" dirty="0">
                        <a:solidFill>
                          <a:srgbClr val="002060"/>
                        </a:solidFill>
                      </a:endParaRPr>
                    </a:p>
                  </a:txBody>
                  <a:tcPr anchor="ctr"/>
                </a:tc>
                <a:tc>
                  <a:txBody>
                    <a:bodyPr/>
                    <a:lstStyle/>
                    <a:p>
                      <a:pPr algn="ctr"/>
                      <a:r>
                        <a:rPr lang="en-US" sz="2000" dirty="0" err="1">
                          <a:solidFill>
                            <a:srgbClr val="002060"/>
                          </a:solidFill>
                        </a:rPr>
                        <a:t>über</a:t>
                      </a:r>
                      <a:r>
                        <a:rPr lang="en-US" sz="2000" dirty="0">
                          <a:solidFill>
                            <a:srgbClr val="002060"/>
                          </a:solidFill>
                        </a:rPr>
                        <a:t> der </a:t>
                      </a:r>
                      <a:r>
                        <a:rPr lang="en-US" sz="2000" dirty="0" err="1">
                          <a:solidFill>
                            <a:srgbClr val="002060"/>
                          </a:solidFill>
                        </a:rPr>
                        <a:t>Tür</a:t>
                      </a:r>
                      <a:endParaRPr lang="en-GB" sz="2000" dirty="0">
                        <a:solidFill>
                          <a:srgbClr val="002060"/>
                        </a:solidFill>
                      </a:endParaRPr>
                    </a:p>
                  </a:txBody>
                  <a:tcPr anchor="ctr"/>
                </a:tc>
                <a:tc>
                  <a:txBody>
                    <a:bodyPr/>
                    <a:lstStyle/>
                    <a:p>
                      <a:pPr algn="ctr"/>
                      <a:r>
                        <a:rPr lang="en-US" sz="2000" dirty="0">
                          <a:solidFill>
                            <a:srgbClr val="002060"/>
                          </a:solidFill>
                        </a:rPr>
                        <a:t>---</a:t>
                      </a:r>
                      <a:endParaRPr lang="en-GB" sz="2000" dirty="0">
                        <a:solidFill>
                          <a:srgbClr val="002060"/>
                        </a:solidFill>
                      </a:endParaRPr>
                    </a:p>
                  </a:txBody>
                  <a:tcPr anchor="ctr"/>
                </a:tc>
                <a:extLst>
                  <a:ext uri="{0D108BD9-81ED-4DB2-BD59-A6C34878D82A}">
                    <a16:rowId xmlns:a16="http://schemas.microsoft.com/office/drawing/2014/main" val="1985092843"/>
                  </a:ext>
                </a:extLst>
              </a:tr>
              <a:tr h="370840">
                <a:tc>
                  <a:txBody>
                    <a:bodyPr/>
                    <a:lstStyle/>
                    <a:p>
                      <a:pPr algn="l"/>
                      <a:r>
                        <a:rPr lang="en-US" sz="2000" dirty="0">
                          <a:solidFill>
                            <a:srgbClr val="002060"/>
                          </a:solidFill>
                        </a:rPr>
                        <a:t>9. das Poster</a:t>
                      </a:r>
                      <a:endParaRPr lang="en-GB" sz="2000" dirty="0">
                        <a:solidFill>
                          <a:srgbClr val="002060"/>
                        </a:solidFill>
                      </a:endParaRPr>
                    </a:p>
                  </a:txBody>
                  <a:tcPr anchor="ctr"/>
                </a:tc>
                <a:tc>
                  <a:txBody>
                    <a:bodyPr/>
                    <a:lstStyle/>
                    <a:p>
                      <a:pPr algn="ctr"/>
                      <a:r>
                        <a:rPr lang="en-GB" sz="2000" dirty="0" err="1">
                          <a:solidFill>
                            <a:srgbClr val="002060"/>
                          </a:solidFill>
                        </a:rPr>
                        <a:t>hängt</a:t>
                      </a:r>
                      <a:endParaRPr lang="en-GB" sz="2000" dirty="0">
                        <a:solidFill>
                          <a:srgbClr val="002060"/>
                        </a:solidFill>
                      </a:endParaRPr>
                    </a:p>
                  </a:txBody>
                  <a:tcPr anchor="ctr"/>
                </a:tc>
                <a:tc>
                  <a:txBody>
                    <a:bodyPr/>
                    <a:lstStyle/>
                    <a:p>
                      <a:pPr algn="ctr"/>
                      <a:r>
                        <a:rPr lang="en-US" sz="2000" dirty="0">
                          <a:solidFill>
                            <a:srgbClr val="002060"/>
                          </a:solidFill>
                        </a:rPr>
                        <a:t>an der Wand </a:t>
                      </a:r>
                      <a:endParaRPr lang="en-GB" sz="2000" dirty="0">
                        <a:solidFill>
                          <a:srgbClr val="002060"/>
                        </a:solidFill>
                      </a:endParaRPr>
                    </a:p>
                  </a:txBody>
                  <a:tcPr anchor="ctr"/>
                </a:tc>
                <a:tc>
                  <a:txBody>
                    <a:bodyPr/>
                    <a:lstStyle/>
                    <a:p>
                      <a:pPr algn="ctr"/>
                      <a:r>
                        <a:rPr lang="en-US" sz="2000" dirty="0">
                          <a:solidFill>
                            <a:srgbClr val="002060"/>
                          </a:solidFill>
                        </a:rPr>
                        <a:t>---</a:t>
                      </a:r>
                      <a:endParaRPr lang="en-GB" sz="2000" dirty="0">
                        <a:solidFill>
                          <a:srgbClr val="002060"/>
                        </a:solidFill>
                      </a:endParaRPr>
                    </a:p>
                  </a:txBody>
                  <a:tcPr anchor="ctr"/>
                </a:tc>
                <a:extLst>
                  <a:ext uri="{0D108BD9-81ED-4DB2-BD59-A6C34878D82A}">
                    <a16:rowId xmlns:a16="http://schemas.microsoft.com/office/drawing/2014/main" val="2078918581"/>
                  </a:ext>
                </a:extLst>
              </a:tr>
              <a:tr h="370840">
                <a:tc>
                  <a:txBody>
                    <a:bodyPr/>
                    <a:lstStyle/>
                    <a:p>
                      <a:pPr algn="l"/>
                      <a:r>
                        <a:rPr lang="en-US" sz="2000" dirty="0">
                          <a:solidFill>
                            <a:srgbClr val="002060"/>
                          </a:solidFill>
                        </a:rPr>
                        <a:t>10. Einstein</a:t>
                      </a:r>
                      <a:endParaRPr lang="en-GB" sz="2000" dirty="0">
                        <a:solidFill>
                          <a:srgbClr val="002060"/>
                        </a:solidFill>
                      </a:endParaRPr>
                    </a:p>
                  </a:txBody>
                  <a:tcPr anchor="ctr"/>
                </a:tc>
                <a:tc>
                  <a:txBody>
                    <a:bodyPr/>
                    <a:lstStyle/>
                    <a:p>
                      <a:pPr algn="ctr"/>
                      <a:r>
                        <a:rPr lang="en-GB" sz="2000" dirty="0" err="1">
                          <a:solidFill>
                            <a:srgbClr val="002060"/>
                          </a:solidFill>
                        </a:rPr>
                        <a:t>sitzt</a:t>
                      </a:r>
                      <a:endParaRPr lang="en-GB" sz="2000" dirty="0">
                        <a:solidFill>
                          <a:srgbClr val="002060"/>
                        </a:solidFill>
                      </a:endParaRPr>
                    </a:p>
                  </a:txBody>
                  <a:tcPr anchor="ctr"/>
                </a:tc>
                <a:tc>
                  <a:txBody>
                    <a:bodyPr/>
                    <a:lstStyle/>
                    <a:p>
                      <a:pPr algn="ctr"/>
                      <a:r>
                        <a:rPr lang="en-US" sz="2000" dirty="0" err="1">
                          <a:solidFill>
                            <a:srgbClr val="002060"/>
                          </a:solidFill>
                        </a:rPr>
                        <a:t>vor</a:t>
                      </a:r>
                      <a:r>
                        <a:rPr lang="en-US" sz="2000" dirty="0">
                          <a:solidFill>
                            <a:srgbClr val="002060"/>
                          </a:solidFill>
                        </a:rPr>
                        <a:t> dem </a:t>
                      </a:r>
                      <a:r>
                        <a:rPr lang="en-US" sz="2000" dirty="0" err="1">
                          <a:solidFill>
                            <a:srgbClr val="002060"/>
                          </a:solidFill>
                        </a:rPr>
                        <a:t>Fußballtisch</a:t>
                      </a:r>
                      <a:endParaRPr lang="en-GB" sz="2000" dirty="0">
                        <a:solidFill>
                          <a:srgbClr val="002060"/>
                        </a:solidFill>
                      </a:endParaRPr>
                    </a:p>
                  </a:txBody>
                  <a:tcPr anchor="ctr"/>
                </a:tc>
                <a:tc>
                  <a:txBody>
                    <a:bodyPr/>
                    <a:lstStyle/>
                    <a:p>
                      <a:pPr algn="ctr"/>
                      <a:r>
                        <a:rPr lang="en-US" sz="2000" dirty="0">
                          <a:solidFill>
                            <a:srgbClr val="002060"/>
                          </a:solidFill>
                        </a:rPr>
                        <a:t>auf dem </a:t>
                      </a:r>
                      <a:r>
                        <a:rPr lang="en-US" sz="2000" dirty="0" err="1">
                          <a:solidFill>
                            <a:srgbClr val="002060"/>
                          </a:solidFill>
                        </a:rPr>
                        <a:t>Stuhl</a:t>
                      </a:r>
                      <a:endParaRPr lang="en-GB" sz="2000" dirty="0">
                        <a:solidFill>
                          <a:srgbClr val="002060"/>
                        </a:solidFill>
                      </a:endParaRPr>
                    </a:p>
                  </a:txBody>
                  <a:tcPr anchor="ctr"/>
                </a:tc>
                <a:extLst>
                  <a:ext uri="{0D108BD9-81ED-4DB2-BD59-A6C34878D82A}">
                    <a16:rowId xmlns:a16="http://schemas.microsoft.com/office/drawing/2014/main" val="2677250551"/>
                  </a:ext>
                </a:extLst>
              </a:tr>
            </a:tbl>
          </a:graphicData>
        </a:graphic>
      </p:graphicFrame>
      <p:sp>
        <p:nvSpPr>
          <p:cNvPr id="8" name="TextBox 7">
            <a:extLst>
              <a:ext uri="{FF2B5EF4-FFF2-40B4-BE49-F238E27FC236}">
                <a16:creationId xmlns:a16="http://schemas.microsoft.com/office/drawing/2014/main" id="{4720C7AC-E94B-4D93-8AF3-0E4B5B5C0535}"/>
              </a:ext>
            </a:extLst>
          </p:cNvPr>
          <p:cNvSpPr txBox="1"/>
          <p:nvPr/>
        </p:nvSpPr>
        <p:spPr>
          <a:xfrm>
            <a:off x="2801889" y="2146703"/>
            <a:ext cx="681539" cy="246562"/>
          </a:xfrm>
          <a:prstGeom prst="rect">
            <a:avLst/>
          </a:prstGeom>
          <a:solidFill>
            <a:srgbClr val="FFE8CB"/>
          </a:solidFill>
        </p:spPr>
        <p:txBody>
          <a:bodyPr wrap="square" lIns="0" tIns="0" rIns="0" bIns="0" rtlCol="0">
            <a:spAutoFit/>
          </a:bodyPr>
          <a:lstStyle/>
          <a:p>
            <a:pPr algn="ctr"/>
            <a:endParaRPr lang="en-GB" sz="2000" dirty="0">
              <a:solidFill>
                <a:srgbClr val="115076"/>
              </a:solidFill>
            </a:endParaRPr>
          </a:p>
        </p:txBody>
      </p:sp>
      <p:sp>
        <p:nvSpPr>
          <p:cNvPr id="9" name="TextBox 8">
            <a:extLst>
              <a:ext uri="{FF2B5EF4-FFF2-40B4-BE49-F238E27FC236}">
                <a16:creationId xmlns:a16="http://schemas.microsoft.com/office/drawing/2014/main" id="{A7B100DE-3DC8-4DF3-95A8-99313FE3848F}"/>
              </a:ext>
            </a:extLst>
          </p:cNvPr>
          <p:cNvSpPr txBox="1"/>
          <p:nvPr/>
        </p:nvSpPr>
        <p:spPr>
          <a:xfrm>
            <a:off x="8669383" y="2114898"/>
            <a:ext cx="1932732" cy="263154"/>
          </a:xfrm>
          <a:prstGeom prst="rect">
            <a:avLst/>
          </a:prstGeom>
          <a:solidFill>
            <a:srgbClr val="FFE8CB"/>
          </a:solidFill>
        </p:spPr>
        <p:txBody>
          <a:bodyPr wrap="square" lIns="0" tIns="0" rIns="0" bIns="0" rtlCol="0">
            <a:spAutoFit/>
          </a:bodyPr>
          <a:lstStyle/>
          <a:p>
            <a:pPr algn="ctr"/>
            <a:endParaRPr lang="en-GB" sz="2000" dirty="0">
              <a:solidFill>
                <a:srgbClr val="115076"/>
              </a:solidFill>
            </a:endParaRPr>
          </a:p>
        </p:txBody>
      </p:sp>
      <p:sp>
        <p:nvSpPr>
          <p:cNvPr id="10" name="TextBox 9">
            <a:extLst>
              <a:ext uri="{FF2B5EF4-FFF2-40B4-BE49-F238E27FC236}">
                <a16:creationId xmlns:a16="http://schemas.microsoft.com/office/drawing/2014/main" id="{A9DEAC9F-BF91-4975-B6E4-970873D8FBA6}"/>
              </a:ext>
            </a:extLst>
          </p:cNvPr>
          <p:cNvSpPr txBox="1"/>
          <p:nvPr/>
        </p:nvSpPr>
        <p:spPr>
          <a:xfrm>
            <a:off x="2788598" y="2515822"/>
            <a:ext cx="681539" cy="338554"/>
          </a:xfrm>
          <a:prstGeom prst="rect">
            <a:avLst/>
          </a:prstGeom>
          <a:solidFill>
            <a:srgbClr val="FFF4E7"/>
          </a:solidFill>
        </p:spPr>
        <p:txBody>
          <a:bodyPr wrap="square" lIns="0" tIns="0" rIns="0" bIns="0" rtlCol="0">
            <a:spAutoFit/>
          </a:bodyPr>
          <a:lstStyle/>
          <a:p>
            <a:pPr algn="ctr"/>
            <a:endParaRPr lang="en-GB" sz="2200" dirty="0">
              <a:solidFill>
                <a:srgbClr val="115076"/>
              </a:solidFill>
            </a:endParaRPr>
          </a:p>
        </p:txBody>
      </p:sp>
      <p:sp>
        <p:nvSpPr>
          <p:cNvPr id="11" name="TextBox 10">
            <a:extLst>
              <a:ext uri="{FF2B5EF4-FFF2-40B4-BE49-F238E27FC236}">
                <a16:creationId xmlns:a16="http://schemas.microsoft.com/office/drawing/2014/main" id="{9BF11E50-286A-472A-884E-593D7DD483D7}"/>
              </a:ext>
            </a:extLst>
          </p:cNvPr>
          <p:cNvSpPr txBox="1"/>
          <p:nvPr/>
        </p:nvSpPr>
        <p:spPr>
          <a:xfrm>
            <a:off x="8663350" y="2450193"/>
            <a:ext cx="1938765" cy="338046"/>
          </a:xfrm>
          <a:prstGeom prst="rect">
            <a:avLst/>
          </a:prstGeom>
          <a:solidFill>
            <a:srgbClr val="FFF4E7"/>
          </a:solidFill>
        </p:spPr>
        <p:txBody>
          <a:bodyPr wrap="square" lIns="0" tIns="0" rIns="0" bIns="0" rtlCol="0">
            <a:spAutoFit/>
          </a:bodyPr>
          <a:lstStyle/>
          <a:p>
            <a:pPr algn="ctr"/>
            <a:endParaRPr lang="en-GB" sz="2000" dirty="0">
              <a:solidFill>
                <a:srgbClr val="115076"/>
              </a:solidFill>
            </a:endParaRPr>
          </a:p>
        </p:txBody>
      </p:sp>
      <p:sp>
        <p:nvSpPr>
          <p:cNvPr id="12" name="TextBox 11">
            <a:extLst>
              <a:ext uri="{FF2B5EF4-FFF2-40B4-BE49-F238E27FC236}">
                <a16:creationId xmlns:a16="http://schemas.microsoft.com/office/drawing/2014/main" id="{100042F6-CB10-41AE-89AC-72782434BDE6}"/>
              </a:ext>
            </a:extLst>
          </p:cNvPr>
          <p:cNvSpPr txBox="1"/>
          <p:nvPr/>
        </p:nvSpPr>
        <p:spPr>
          <a:xfrm>
            <a:off x="2736879" y="2937154"/>
            <a:ext cx="746549" cy="246562"/>
          </a:xfrm>
          <a:prstGeom prst="rect">
            <a:avLst/>
          </a:prstGeom>
          <a:solidFill>
            <a:srgbClr val="FFE8CB"/>
          </a:solidFill>
        </p:spPr>
        <p:txBody>
          <a:bodyPr wrap="square" lIns="0" tIns="0" rIns="0" bIns="0" rtlCol="0">
            <a:spAutoFit/>
          </a:bodyPr>
          <a:lstStyle/>
          <a:p>
            <a:pPr algn="ctr"/>
            <a:endParaRPr lang="en-GB" sz="2000" dirty="0">
              <a:solidFill>
                <a:srgbClr val="115076"/>
              </a:solidFill>
            </a:endParaRPr>
          </a:p>
        </p:txBody>
      </p:sp>
      <p:sp>
        <p:nvSpPr>
          <p:cNvPr id="13" name="TextBox 12">
            <a:extLst>
              <a:ext uri="{FF2B5EF4-FFF2-40B4-BE49-F238E27FC236}">
                <a16:creationId xmlns:a16="http://schemas.microsoft.com/office/drawing/2014/main" id="{86C17497-3377-4C37-AA0E-636661D8ED20}"/>
              </a:ext>
            </a:extLst>
          </p:cNvPr>
          <p:cNvSpPr txBox="1"/>
          <p:nvPr/>
        </p:nvSpPr>
        <p:spPr>
          <a:xfrm>
            <a:off x="8514031" y="2935589"/>
            <a:ext cx="2215842" cy="276531"/>
          </a:xfrm>
          <a:prstGeom prst="rect">
            <a:avLst/>
          </a:prstGeom>
          <a:solidFill>
            <a:srgbClr val="FFE8CB"/>
          </a:solidFill>
        </p:spPr>
        <p:txBody>
          <a:bodyPr wrap="square" lIns="0" tIns="0" rIns="0" bIns="0" rtlCol="0">
            <a:spAutoFit/>
          </a:bodyPr>
          <a:lstStyle/>
          <a:p>
            <a:pPr algn="ctr"/>
            <a:endParaRPr lang="en-GB" sz="2000" dirty="0">
              <a:solidFill>
                <a:srgbClr val="115076"/>
              </a:solidFill>
            </a:endParaRPr>
          </a:p>
        </p:txBody>
      </p:sp>
      <p:sp>
        <p:nvSpPr>
          <p:cNvPr id="14" name="TextBox 13">
            <a:extLst>
              <a:ext uri="{FF2B5EF4-FFF2-40B4-BE49-F238E27FC236}">
                <a16:creationId xmlns:a16="http://schemas.microsoft.com/office/drawing/2014/main" id="{4BCFF54C-2993-4240-9A82-51D3F7C2FC72}"/>
              </a:ext>
            </a:extLst>
          </p:cNvPr>
          <p:cNvSpPr txBox="1"/>
          <p:nvPr/>
        </p:nvSpPr>
        <p:spPr>
          <a:xfrm>
            <a:off x="2812769" y="3275655"/>
            <a:ext cx="670660" cy="328150"/>
          </a:xfrm>
          <a:prstGeom prst="rect">
            <a:avLst/>
          </a:prstGeom>
          <a:solidFill>
            <a:srgbClr val="FFF4E7"/>
          </a:solidFill>
        </p:spPr>
        <p:txBody>
          <a:bodyPr wrap="square" lIns="0" tIns="0" rIns="0" bIns="0" rtlCol="0">
            <a:spAutoFit/>
          </a:bodyPr>
          <a:lstStyle/>
          <a:p>
            <a:pPr algn="ctr"/>
            <a:endParaRPr lang="en-GB" sz="2000" dirty="0">
              <a:solidFill>
                <a:srgbClr val="115076"/>
              </a:solidFill>
            </a:endParaRPr>
          </a:p>
        </p:txBody>
      </p:sp>
      <p:sp>
        <p:nvSpPr>
          <p:cNvPr id="15" name="TextBox 14">
            <a:extLst>
              <a:ext uri="{FF2B5EF4-FFF2-40B4-BE49-F238E27FC236}">
                <a16:creationId xmlns:a16="http://schemas.microsoft.com/office/drawing/2014/main" id="{666DE079-7291-4194-9A6F-6A2DEB5ADAC7}"/>
              </a:ext>
            </a:extLst>
          </p:cNvPr>
          <p:cNvSpPr txBox="1"/>
          <p:nvPr/>
        </p:nvSpPr>
        <p:spPr>
          <a:xfrm>
            <a:off x="8596461" y="3318481"/>
            <a:ext cx="2133412" cy="285324"/>
          </a:xfrm>
          <a:prstGeom prst="rect">
            <a:avLst/>
          </a:prstGeom>
          <a:solidFill>
            <a:srgbClr val="FFF4E7"/>
          </a:solidFill>
        </p:spPr>
        <p:txBody>
          <a:bodyPr wrap="square" lIns="0" tIns="0" rIns="0" bIns="0" rtlCol="0">
            <a:spAutoFit/>
          </a:bodyPr>
          <a:lstStyle/>
          <a:p>
            <a:pPr algn="ctr"/>
            <a:endParaRPr lang="en-GB" sz="2000" dirty="0">
              <a:solidFill>
                <a:srgbClr val="115076"/>
              </a:solidFill>
            </a:endParaRPr>
          </a:p>
        </p:txBody>
      </p:sp>
      <p:sp>
        <p:nvSpPr>
          <p:cNvPr id="16" name="TextBox 15">
            <a:extLst>
              <a:ext uri="{FF2B5EF4-FFF2-40B4-BE49-F238E27FC236}">
                <a16:creationId xmlns:a16="http://schemas.microsoft.com/office/drawing/2014/main" id="{C5D74BA6-9A1C-4625-B9E5-32AB97E3722C}"/>
              </a:ext>
            </a:extLst>
          </p:cNvPr>
          <p:cNvSpPr txBox="1"/>
          <p:nvPr/>
        </p:nvSpPr>
        <p:spPr>
          <a:xfrm>
            <a:off x="2717253" y="3672438"/>
            <a:ext cx="867776" cy="313247"/>
          </a:xfrm>
          <a:prstGeom prst="rect">
            <a:avLst/>
          </a:prstGeom>
          <a:solidFill>
            <a:srgbClr val="FFE8CB"/>
          </a:solidFill>
        </p:spPr>
        <p:txBody>
          <a:bodyPr wrap="square" lIns="0" tIns="0" rIns="0" bIns="0" rtlCol="0">
            <a:spAutoFit/>
          </a:bodyPr>
          <a:lstStyle/>
          <a:p>
            <a:pPr algn="ctr"/>
            <a:endParaRPr lang="en-GB" sz="2200" dirty="0">
              <a:solidFill>
                <a:srgbClr val="115076"/>
              </a:solidFill>
            </a:endParaRPr>
          </a:p>
        </p:txBody>
      </p:sp>
      <p:sp>
        <p:nvSpPr>
          <p:cNvPr id="17" name="TextBox 16">
            <a:extLst>
              <a:ext uri="{FF2B5EF4-FFF2-40B4-BE49-F238E27FC236}">
                <a16:creationId xmlns:a16="http://schemas.microsoft.com/office/drawing/2014/main" id="{97F1E24E-32B8-4220-B677-9FC081C8793C}"/>
              </a:ext>
            </a:extLst>
          </p:cNvPr>
          <p:cNvSpPr txBox="1"/>
          <p:nvPr/>
        </p:nvSpPr>
        <p:spPr>
          <a:xfrm>
            <a:off x="4520103" y="3726308"/>
            <a:ext cx="1938765" cy="246562"/>
          </a:xfrm>
          <a:prstGeom prst="rect">
            <a:avLst/>
          </a:prstGeom>
          <a:solidFill>
            <a:srgbClr val="FFE8CB"/>
          </a:solidFill>
        </p:spPr>
        <p:txBody>
          <a:bodyPr wrap="square" lIns="0" tIns="0" rIns="0" bIns="0" rtlCol="0">
            <a:spAutoFit/>
          </a:bodyPr>
          <a:lstStyle/>
          <a:p>
            <a:pPr algn="ctr"/>
            <a:endParaRPr lang="en-GB" sz="2000" dirty="0">
              <a:solidFill>
                <a:srgbClr val="115076"/>
              </a:solidFill>
            </a:endParaRPr>
          </a:p>
        </p:txBody>
      </p:sp>
      <p:sp>
        <p:nvSpPr>
          <p:cNvPr id="18" name="TextBox 17">
            <a:extLst>
              <a:ext uri="{FF2B5EF4-FFF2-40B4-BE49-F238E27FC236}">
                <a16:creationId xmlns:a16="http://schemas.microsoft.com/office/drawing/2014/main" id="{427447A9-6DF5-4A1E-A943-08DC68F7AFD1}"/>
              </a:ext>
            </a:extLst>
          </p:cNvPr>
          <p:cNvSpPr txBox="1"/>
          <p:nvPr/>
        </p:nvSpPr>
        <p:spPr>
          <a:xfrm>
            <a:off x="2836035" y="4212570"/>
            <a:ext cx="647393" cy="400384"/>
          </a:xfrm>
          <a:prstGeom prst="rect">
            <a:avLst/>
          </a:prstGeom>
          <a:solidFill>
            <a:srgbClr val="FFF4E7"/>
          </a:solidFill>
        </p:spPr>
        <p:txBody>
          <a:bodyPr wrap="square" lIns="0" tIns="0" rIns="0" bIns="0" rtlCol="0">
            <a:spAutoFit/>
          </a:bodyPr>
          <a:lstStyle/>
          <a:p>
            <a:pPr algn="ctr"/>
            <a:endParaRPr lang="en-GB" sz="2000" dirty="0">
              <a:solidFill>
                <a:srgbClr val="115076"/>
              </a:solidFill>
            </a:endParaRPr>
          </a:p>
        </p:txBody>
      </p:sp>
      <p:sp>
        <p:nvSpPr>
          <p:cNvPr id="19" name="TextBox 18">
            <a:extLst>
              <a:ext uri="{FF2B5EF4-FFF2-40B4-BE49-F238E27FC236}">
                <a16:creationId xmlns:a16="http://schemas.microsoft.com/office/drawing/2014/main" id="{31EA42F5-50DF-4193-A973-5CA078805A7A}"/>
              </a:ext>
            </a:extLst>
          </p:cNvPr>
          <p:cNvSpPr txBox="1"/>
          <p:nvPr/>
        </p:nvSpPr>
        <p:spPr>
          <a:xfrm>
            <a:off x="3670490" y="4139855"/>
            <a:ext cx="3832587" cy="545814"/>
          </a:xfrm>
          <a:prstGeom prst="rect">
            <a:avLst/>
          </a:prstGeom>
          <a:solidFill>
            <a:srgbClr val="FFF4E7"/>
          </a:solidFill>
        </p:spPr>
        <p:txBody>
          <a:bodyPr wrap="square" lIns="0" tIns="0" rIns="0" bIns="0" rtlCol="0">
            <a:spAutoFit/>
          </a:bodyPr>
          <a:lstStyle/>
          <a:p>
            <a:pPr algn="ctr"/>
            <a:endParaRPr lang="en-GB" sz="2000" dirty="0">
              <a:solidFill>
                <a:srgbClr val="115076"/>
              </a:solidFill>
            </a:endParaRPr>
          </a:p>
        </p:txBody>
      </p:sp>
      <p:sp>
        <p:nvSpPr>
          <p:cNvPr id="20" name="TextBox 19">
            <a:extLst>
              <a:ext uri="{FF2B5EF4-FFF2-40B4-BE49-F238E27FC236}">
                <a16:creationId xmlns:a16="http://schemas.microsoft.com/office/drawing/2014/main" id="{0D18E610-3691-48A3-9715-1C694FCA0EEC}"/>
              </a:ext>
            </a:extLst>
          </p:cNvPr>
          <p:cNvSpPr txBox="1"/>
          <p:nvPr/>
        </p:nvSpPr>
        <p:spPr>
          <a:xfrm>
            <a:off x="2751393" y="4803281"/>
            <a:ext cx="746549" cy="273768"/>
          </a:xfrm>
          <a:prstGeom prst="rect">
            <a:avLst/>
          </a:prstGeom>
          <a:solidFill>
            <a:srgbClr val="FFE8CB"/>
          </a:solidFill>
        </p:spPr>
        <p:txBody>
          <a:bodyPr wrap="square" lIns="0" tIns="0" rIns="0" bIns="0" rtlCol="0">
            <a:spAutoFit/>
          </a:bodyPr>
          <a:lstStyle/>
          <a:p>
            <a:pPr algn="ctr"/>
            <a:endParaRPr lang="en-GB" sz="2000" dirty="0">
              <a:solidFill>
                <a:srgbClr val="115076"/>
              </a:solidFill>
            </a:endParaRPr>
          </a:p>
        </p:txBody>
      </p:sp>
      <p:sp>
        <p:nvSpPr>
          <p:cNvPr id="21" name="TextBox 20">
            <a:extLst>
              <a:ext uri="{FF2B5EF4-FFF2-40B4-BE49-F238E27FC236}">
                <a16:creationId xmlns:a16="http://schemas.microsoft.com/office/drawing/2014/main" id="{94DCDA45-1F73-412B-AF3F-5A3B2DEC694E}"/>
              </a:ext>
            </a:extLst>
          </p:cNvPr>
          <p:cNvSpPr txBox="1"/>
          <p:nvPr/>
        </p:nvSpPr>
        <p:spPr>
          <a:xfrm>
            <a:off x="4453455" y="4814345"/>
            <a:ext cx="2266659" cy="246562"/>
          </a:xfrm>
          <a:prstGeom prst="rect">
            <a:avLst/>
          </a:prstGeom>
          <a:solidFill>
            <a:srgbClr val="FFE8CB"/>
          </a:solidFill>
        </p:spPr>
        <p:txBody>
          <a:bodyPr wrap="square" lIns="0" tIns="0" rIns="0" bIns="0" rtlCol="0">
            <a:spAutoFit/>
          </a:bodyPr>
          <a:lstStyle/>
          <a:p>
            <a:pPr algn="ctr"/>
            <a:endParaRPr lang="en-GB" sz="2000" dirty="0">
              <a:solidFill>
                <a:srgbClr val="115076"/>
              </a:solidFill>
            </a:endParaRPr>
          </a:p>
        </p:txBody>
      </p:sp>
      <p:sp>
        <p:nvSpPr>
          <p:cNvPr id="22" name="TextBox 21">
            <a:extLst>
              <a:ext uri="{FF2B5EF4-FFF2-40B4-BE49-F238E27FC236}">
                <a16:creationId xmlns:a16="http://schemas.microsoft.com/office/drawing/2014/main" id="{FC84F376-3D35-4B50-85FC-1572759F8A12}"/>
              </a:ext>
            </a:extLst>
          </p:cNvPr>
          <p:cNvSpPr txBox="1"/>
          <p:nvPr/>
        </p:nvSpPr>
        <p:spPr>
          <a:xfrm>
            <a:off x="8196877" y="4179483"/>
            <a:ext cx="3008152" cy="450257"/>
          </a:xfrm>
          <a:prstGeom prst="rect">
            <a:avLst/>
          </a:prstGeom>
          <a:solidFill>
            <a:srgbClr val="FFF4E7"/>
          </a:solidFill>
        </p:spPr>
        <p:txBody>
          <a:bodyPr wrap="square" lIns="0" tIns="0" rIns="0" bIns="0" rtlCol="0">
            <a:spAutoFit/>
          </a:bodyPr>
          <a:lstStyle/>
          <a:p>
            <a:pPr algn="ctr"/>
            <a:endParaRPr lang="en-GB" sz="2000" dirty="0">
              <a:solidFill>
                <a:srgbClr val="115076"/>
              </a:solidFill>
            </a:endParaRPr>
          </a:p>
        </p:txBody>
      </p:sp>
      <p:sp>
        <p:nvSpPr>
          <p:cNvPr id="23" name="TextBox 22">
            <a:extLst>
              <a:ext uri="{FF2B5EF4-FFF2-40B4-BE49-F238E27FC236}">
                <a16:creationId xmlns:a16="http://schemas.microsoft.com/office/drawing/2014/main" id="{699E69A5-C3FE-4C44-879C-94ABB4B253FA}"/>
              </a:ext>
            </a:extLst>
          </p:cNvPr>
          <p:cNvSpPr txBox="1"/>
          <p:nvPr/>
        </p:nvSpPr>
        <p:spPr>
          <a:xfrm>
            <a:off x="2731767" y="5180114"/>
            <a:ext cx="780689" cy="313247"/>
          </a:xfrm>
          <a:prstGeom prst="rect">
            <a:avLst/>
          </a:prstGeom>
          <a:solidFill>
            <a:srgbClr val="FFF4E7"/>
          </a:solidFill>
        </p:spPr>
        <p:txBody>
          <a:bodyPr wrap="square" lIns="0" tIns="0" rIns="0" bIns="0" rtlCol="0">
            <a:spAutoFit/>
          </a:bodyPr>
          <a:lstStyle/>
          <a:p>
            <a:pPr algn="ctr"/>
            <a:endParaRPr lang="en-GB" sz="2000" dirty="0">
              <a:solidFill>
                <a:srgbClr val="115076"/>
              </a:solidFill>
            </a:endParaRPr>
          </a:p>
        </p:txBody>
      </p:sp>
      <p:sp>
        <p:nvSpPr>
          <p:cNvPr id="24" name="TextBox 23">
            <a:extLst>
              <a:ext uri="{FF2B5EF4-FFF2-40B4-BE49-F238E27FC236}">
                <a16:creationId xmlns:a16="http://schemas.microsoft.com/office/drawing/2014/main" id="{787DDCFE-8E98-4FB7-A9A0-26ED1069CE6B}"/>
              </a:ext>
            </a:extLst>
          </p:cNvPr>
          <p:cNvSpPr txBox="1"/>
          <p:nvPr/>
        </p:nvSpPr>
        <p:spPr>
          <a:xfrm>
            <a:off x="2717253" y="5581759"/>
            <a:ext cx="795203" cy="312885"/>
          </a:xfrm>
          <a:prstGeom prst="rect">
            <a:avLst/>
          </a:prstGeom>
          <a:solidFill>
            <a:srgbClr val="FFE8CB"/>
          </a:solidFill>
        </p:spPr>
        <p:txBody>
          <a:bodyPr wrap="square" lIns="0" tIns="0" rIns="0" bIns="0" rtlCol="0">
            <a:spAutoFit/>
          </a:bodyPr>
          <a:lstStyle/>
          <a:p>
            <a:pPr algn="ctr"/>
            <a:endParaRPr lang="en-GB" sz="2000" dirty="0">
              <a:solidFill>
                <a:srgbClr val="115076"/>
              </a:solidFill>
            </a:endParaRPr>
          </a:p>
        </p:txBody>
      </p:sp>
      <p:sp>
        <p:nvSpPr>
          <p:cNvPr id="25" name="TextBox 24">
            <a:extLst>
              <a:ext uri="{FF2B5EF4-FFF2-40B4-BE49-F238E27FC236}">
                <a16:creationId xmlns:a16="http://schemas.microsoft.com/office/drawing/2014/main" id="{7A1F7236-186D-4373-915D-0A209CC00531}"/>
              </a:ext>
            </a:extLst>
          </p:cNvPr>
          <p:cNvSpPr txBox="1"/>
          <p:nvPr/>
        </p:nvSpPr>
        <p:spPr>
          <a:xfrm>
            <a:off x="8492029" y="5681748"/>
            <a:ext cx="1938765" cy="246562"/>
          </a:xfrm>
          <a:prstGeom prst="rect">
            <a:avLst/>
          </a:prstGeom>
          <a:solidFill>
            <a:srgbClr val="FFE8CB"/>
          </a:solidFill>
        </p:spPr>
        <p:txBody>
          <a:bodyPr wrap="square" lIns="0" tIns="0" rIns="0" bIns="0" rtlCol="0">
            <a:spAutoFit/>
          </a:bodyPr>
          <a:lstStyle/>
          <a:p>
            <a:pPr algn="ctr"/>
            <a:endParaRPr lang="en-GB" sz="2000" dirty="0">
              <a:solidFill>
                <a:srgbClr val="115076"/>
              </a:solidFill>
            </a:endParaRPr>
          </a:p>
        </p:txBody>
      </p:sp>
      <p:sp>
        <p:nvSpPr>
          <p:cNvPr id="26" name="TextBox 25">
            <a:extLst>
              <a:ext uri="{FF2B5EF4-FFF2-40B4-BE49-F238E27FC236}">
                <a16:creationId xmlns:a16="http://schemas.microsoft.com/office/drawing/2014/main" id="{E256BFA8-3A5E-47B9-8108-992DE2093EA0}"/>
              </a:ext>
            </a:extLst>
          </p:cNvPr>
          <p:cNvSpPr txBox="1"/>
          <p:nvPr/>
        </p:nvSpPr>
        <p:spPr>
          <a:xfrm>
            <a:off x="8292486" y="5156630"/>
            <a:ext cx="2187459" cy="338046"/>
          </a:xfrm>
          <a:prstGeom prst="rect">
            <a:avLst/>
          </a:prstGeom>
          <a:solidFill>
            <a:srgbClr val="FFF4E7"/>
          </a:solidFill>
        </p:spPr>
        <p:txBody>
          <a:bodyPr wrap="square" lIns="0" tIns="0" rIns="0" bIns="0" rtlCol="0">
            <a:spAutoFit/>
          </a:bodyPr>
          <a:lstStyle/>
          <a:p>
            <a:pPr algn="ctr"/>
            <a:endParaRPr lang="en-GB" sz="2000" dirty="0">
              <a:solidFill>
                <a:srgbClr val="115076"/>
              </a:solidFill>
            </a:endParaRPr>
          </a:p>
        </p:txBody>
      </p:sp>
      <p:sp>
        <p:nvSpPr>
          <p:cNvPr id="27" name="TextBox 26">
            <a:extLst>
              <a:ext uri="{FF2B5EF4-FFF2-40B4-BE49-F238E27FC236}">
                <a16:creationId xmlns:a16="http://schemas.microsoft.com/office/drawing/2014/main" id="{359F4297-C60E-4D8C-9C3A-83C680197807}"/>
              </a:ext>
            </a:extLst>
          </p:cNvPr>
          <p:cNvSpPr txBox="1"/>
          <p:nvPr/>
        </p:nvSpPr>
        <p:spPr>
          <a:xfrm>
            <a:off x="2731767" y="5958780"/>
            <a:ext cx="795203" cy="312885"/>
          </a:xfrm>
          <a:prstGeom prst="rect">
            <a:avLst/>
          </a:prstGeom>
          <a:solidFill>
            <a:srgbClr val="FFF4E7"/>
          </a:solidFill>
        </p:spPr>
        <p:txBody>
          <a:bodyPr wrap="square" lIns="0" tIns="0" rIns="0" bIns="0" rtlCol="0">
            <a:spAutoFit/>
          </a:bodyPr>
          <a:lstStyle/>
          <a:p>
            <a:pPr algn="ctr"/>
            <a:endParaRPr lang="en-GB" sz="2000" dirty="0">
              <a:solidFill>
                <a:srgbClr val="115076"/>
              </a:solidFill>
            </a:endParaRPr>
          </a:p>
        </p:txBody>
      </p:sp>
      <p:sp>
        <p:nvSpPr>
          <p:cNvPr id="28" name="TextBox 27">
            <a:extLst>
              <a:ext uri="{FF2B5EF4-FFF2-40B4-BE49-F238E27FC236}">
                <a16:creationId xmlns:a16="http://schemas.microsoft.com/office/drawing/2014/main" id="{39419021-B69E-43D4-B20F-7B35CBB3CA75}"/>
              </a:ext>
            </a:extLst>
          </p:cNvPr>
          <p:cNvSpPr txBox="1"/>
          <p:nvPr/>
        </p:nvSpPr>
        <p:spPr>
          <a:xfrm>
            <a:off x="5835969" y="272181"/>
            <a:ext cx="4673005" cy="1200329"/>
          </a:xfrm>
          <a:prstGeom prst="rect">
            <a:avLst/>
          </a:prstGeom>
          <a:noFill/>
        </p:spPr>
        <p:txBody>
          <a:bodyPr wrap="square" rtlCol="0">
            <a:spAutoFit/>
          </a:bodyPr>
          <a:lstStyle/>
          <a:p>
            <a:r>
              <a:rPr lang="en-US" sz="2400" dirty="0">
                <a:solidFill>
                  <a:schemeClr val="accent5">
                    <a:lumMod val="50000"/>
                  </a:schemeClr>
                </a:solidFill>
              </a:rPr>
              <a:t>Imagine the scenario if Wolf and Mia get their way.</a:t>
            </a:r>
            <a:br>
              <a:rPr lang="en-US" sz="2400" dirty="0">
                <a:solidFill>
                  <a:schemeClr val="accent5">
                    <a:lumMod val="50000"/>
                  </a:schemeClr>
                </a:solidFill>
              </a:rPr>
            </a:br>
            <a:r>
              <a:rPr lang="en-US" sz="2400" dirty="0">
                <a:solidFill>
                  <a:schemeClr val="accent5">
                    <a:lumMod val="50000"/>
                  </a:schemeClr>
                </a:solidFill>
              </a:rPr>
              <a:t>Where will each item be?</a:t>
            </a:r>
          </a:p>
        </p:txBody>
      </p:sp>
      <p:pic>
        <p:nvPicPr>
          <p:cNvPr id="29" name="Picture 28" descr="A picture containing text, vector graphics&#10;&#10;Description automatically generated">
            <a:extLst>
              <a:ext uri="{FF2B5EF4-FFF2-40B4-BE49-F238E27FC236}">
                <a16:creationId xmlns:a16="http://schemas.microsoft.com/office/drawing/2014/main" id="{96293BE5-C157-4352-A696-635FA1DE5B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84273" y="887157"/>
            <a:ext cx="783806" cy="754228"/>
          </a:xfrm>
          <a:prstGeom prst="rect">
            <a:avLst/>
          </a:prstGeom>
        </p:spPr>
      </p:pic>
      <p:pic>
        <p:nvPicPr>
          <p:cNvPr id="30" name="Picture 29" descr="A person talking on the phone&#10;&#10;Description automatically generated with medium confidence">
            <a:extLst>
              <a:ext uri="{FF2B5EF4-FFF2-40B4-BE49-F238E27FC236}">
                <a16:creationId xmlns:a16="http://schemas.microsoft.com/office/drawing/2014/main" id="{D1E2F37E-7560-457D-9073-711874752B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03333" y="878066"/>
            <a:ext cx="654923" cy="754228"/>
          </a:xfrm>
          <a:prstGeom prst="rect">
            <a:avLst/>
          </a:prstGeom>
        </p:spPr>
      </p:pic>
      <p:sp>
        <p:nvSpPr>
          <p:cNvPr id="31" name="TextBox 30">
            <a:extLst>
              <a:ext uri="{FF2B5EF4-FFF2-40B4-BE49-F238E27FC236}">
                <a16:creationId xmlns:a16="http://schemas.microsoft.com/office/drawing/2014/main" id="{2DAF026D-5FC9-4CF8-B530-7A872A514B44}"/>
              </a:ext>
            </a:extLst>
          </p:cNvPr>
          <p:cNvSpPr txBox="1"/>
          <p:nvPr/>
        </p:nvSpPr>
        <p:spPr>
          <a:xfrm>
            <a:off x="4453455" y="2160518"/>
            <a:ext cx="2400867" cy="246562"/>
          </a:xfrm>
          <a:prstGeom prst="rect">
            <a:avLst/>
          </a:prstGeom>
          <a:solidFill>
            <a:srgbClr val="FFE8CB"/>
          </a:solidFill>
        </p:spPr>
        <p:txBody>
          <a:bodyPr wrap="square" lIns="0" tIns="0" rIns="0" bIns="0" rtlCol="0">
            <a:spAutoFit/>
          </a:bodyPr>
          <a:lstStyle/>
          <a:p>
            <a:pPr algn="ctr"/>
            <a:endParaRPr lang="en-GB" sz="2000" dirty="0">
              <a:solidFill>
                <a:srgbClr val="115076"/>
              </a:solidFill>
            </a:endParaRPr>
          </a:p>
        </p:txBody>
      </p:sp>
      <p:sp>
        <p:nvSpPr>
          <p:cNvPr id="32" name="TextBox 31">
            <a:extLst>
              <a:ext uri="{FF2B5EF4-FFF2-40B4-BE49-F238E27FC236}">
                <a16:creationId xmlns:a16="http://schemas.microsoft.com/office/drawing/2014/main" id="{599B4BA7-359B-43B5-B2B5-D8BE0444190B}"/>
              </a:ext>
            </a:extLst>
          </p:cNvPr>
          <p:cNvSpPr txBox="1"/>
          <p:nvPr/>
        </p:nvSpPr>
        <p:spPr>
          <a:xfrm>
            <a:off x="5313120" y="2527253"/>
            <a:ext cx="681539" cy="246562"/>
          </a:xfrm>
          <a:prstGeom prst="rect">
            <a:avLst/>
          </a:prstGeom>
          <a:solidFill>
            <a:srgbClr val="FFF4E7"/>
          </a:solidFill>
        </p:spPr>
        <p:txBody>
          <a:bodyPr wrap="square" lIns="0" tIns="0" rIns="0" bIns="0" rtlCol="0">
            <a:spAutoFit/>
          </a:bodyPr>
          <a:lstStyle/>
          <a:p>
            <a:pPr algn="ctr"/>
            <a:endParaRPr lang="en-GB" sz="2000" dirty="0">
              <a:solidFill>
                <a:srgbClr val="115076"/>
              </a:solidFill>
            </a:endParaRPr>
          </a:p>
        </p:txBody>
      </p:sp>
      <p:sp>
        <p:nvSpPr>
          <p:cNvPr id="33" name="TextBox 32">
            <a:extLst>
              <a:ext uri="{FF2B5EF4-FFF2-40B4-BE49-F238E27FC236}">
                <a16:creationId xmlns:a16="http://schemas.microsoft.com/office/drawing/2014/main" id="{85DD55D4-3208-4781-86BB-FCE28283806F}"/>
              </a:ext>
            </a:extLst>
          </p:cNvPr>
          <p:cNvSpPr txBox="1"/>
          <p:nvPr/>
        </p:nvSpPr>
        <p:spPr>
          <a:xfrm>
            <a:off x="4244608" y="2894587"/>
            <a:ext cx="2998565" cy="323629"/>
          </a:xfrm>
          <a:prstGeom prst="rect">
            <a:avLst/>
          </a:prstGeom>
          <a:solidFill>
            <a:srgbClr val="FFE8CB"/>
          </a:solidFill>
        </p:spPr>
        <p:txBody>
          <a:bodyPr wrap="square" lIns="0" tIns="0" rIns="0" bIns="0" rtlCol="0">
            <a:spAutoFit/>
          </a:bodyPr>
          <a:lstStyle/>
          <a:p>
            <a:pPr algn="ctr"/>
            <a:endParaRPr lang="en-GB" sz="2000" dirty="0">
              <a:solidFill>
                <a:srgbClr val="115076"/>
              </a:solidFill>
            </a:endParaRPr>
          </a:p>
        </p:txBody>
      </p:sp>
      <p:sp>
        <p:nvSpPr>
          <p:cNvPr id="34" name="TextBox 33">
            <a:extLst>
              <a:ext uri="{FF2B5EF4-FFF2-40B4-BE49-F238E27FC236}">
                <a16:creationId xmlns:a16="http://schemas.microsoft.com/office/drawing/2014/main" id="{92F7AE23-3049-4881-9546-A6BA3E14B982}"/>
              </a:ext>
            </a:extLst>
          </p:cNvPr>
          <p:cNvSpPr txBox="1"/>
          <p:nvPr/>
        </p:nvSpPr>
        <p:spPr>
          <a:xfrm>
            <a:off x="4554644" y="3265251"/>
            <a:ext cx="1938764" cy="338554"/>
          </a:xfrm>
          <a:prstGeom prst="rect">
            <a:avLst/>
          </a:prstGeom>
          <a:solidFill>
            <a:srgbClr val="FFF4E7"/>
          </a:solidFill>
        </p:spPr>
        <p:txBody>
          <a:bodyPr wrap="square" lIns="0" tIns="0" rIns="0" bIns="0" rtlCol="0">
            <a:spAutoFit/>
          </a:bodyPr>
          <a:lstStyle/>
          <a:p>
            <a:pPr algn="ctr"/>
            <a:endParaRPr lang="en-GB" sz="2200" dirty="0">
              <a:solidFill>
                <a:srgbClr val="115076"/>
              </a:solidFill>
            </a:endParaRPr>
          </a:p>
        </p:txBody>
      </p:sp>
      <p:sp>
        <p:nvSpPr>
          <p:cNvPr id="35" name="TextBox 34">
            <a:extLst>
              <a:ext uri="{FF2B5EF4-FFF2-40B4-BE49-F238E27FC236}">
                <a16:creationId xmlns:a16="http://schemas.microsoft.com/office/drawing/2014/main" id="{68A61FAC-0FF3-4201-B000-26E2262675A6}"/>
              </a:ext>
            </a:extLst>
          </p:cNvPr>
          <p:cNvSpPr txBox="1"/>
          <p:nvPr/>
        </p:nvSpPr>
        <p:spPr>
          <a:xfrm>
            <a:off x="8248975" y="3735057"/>
            <a:ext cx="2839939" cy="237813"/>
          </a:xfrm>
          <a:prstGeom prst="rect">
            <a:avLst/>
          </a:prstGeom>
          <a:solidFill>
            <a:srgbClr val="FFE8CB"/>
          </a:solidFill>
        </p:spPr>
        <p:txBody>
          <a:bodyPr wrap="square" lIns="0" tIns="0" rIns="0" bIns="0" rtlCol="0">
            <a:spAutoFit/>
          </a:bodyPr>
          <a:lstStyle/>
          <a:p>
            <a:pPr algn="ctr"/>
            <a:endParaRPr lang="en-GB" sz="2000" dirty="0">
              <a:solidFill>
                <a:srgbClr val="115076"/>
              </a:solidFill>
            </a:endParaRPr>
          </a:p>
        </p:txBody>
      </p:sp>
      <p:sp>
        <p:nvSpPr>
          <p:cNvPr id="36" name="TextBox 35">
            <a:extLst>
              <a:ext uri="{FF2B5EF4-FFF2-40B4-BE49-F238E27FC236}">
                <a16:creationId xmlns:a16="http://schemas.microsoft.com/office/drawing/2014/main" id="{11AA37ED-7E31-415A-8E8F-5D9A648E20A1}"/>
              </a:ext>
            </a:extLst>
          </p:cNvPr>
          <p:cNvSpPr txBox="1"/>
          <p:nvPr/>
        </p:nvSpPr>
        <p:spPr>
          <a:xfrm>
            <a:off x="8335456" y="4822620"/>
            <a:ext cx="2266659" cy="246562"/>
          </a:xfrm>
          <a:prstGeom prst="rect">
            <a:avLst/>
          </a:prstGeom>
          <a:solidFill>
            <a:srgbClr val="FFE8CB"/>
          </a:solidFill>
        </p:spPr>
        <p:txBody>
          <a:bodyPr wrap="square" lIns="0" tIns="0" rIns="0" bIns="0" rtlCol="0">
            <a:spAutoFit/>
          </a:bodyPr>
          <a:lstStyle/>
          <a:p>
            <a:pPr algn="ctr"/>
            <a:endParaRPr lang="en-GB" sz="2000" dirty="0">
              <a:solidFill>
                <a:srgbClr val="115076"/>
              </a:solidFill>
            </a:endParaRPr>
          </a:p>
        </p:txBody>
      </p:sp>
      <p:sp>
        <p:nvSpPr>
          <p:cNvPr id="37" name="TextBox 36">
            <a:extLst>
              <a:ext uri="{FF2B5EF4-FFF2-40B4-BE49-F238E27FC236}">
                <a16:creationId xmlns:a16="http://schemas.microsoft.com/office/drawing/2014/main" id="{2AA839FC-9ED6-4E21-8781-C24F7AA5B03A}"/>
              </a:ext>
            </a:extLst>
          </p:cNvPr>
          <p:cNvSpPr txBox="1"/>
          <p:nvPr/>
        </p:nvSpPr>
        <p:spPr>
          <a:xfrm>
            <a:off x="4806095" y="5164712"/>
            <a:ext cx="1687313" cy="299622"/>
          </a:xfrm>
          <a:prstGeom prst="rect">
            <a:avLst/>
          </a:prstGeom>
          <a:solidFill>
            <a:srgbClr val="FFF4E7"/>
          </a:solidFill>
        </p:spPr>
        <p:txBody>
          <a:bodyPr wrap="square" lIns="0" tIns="0" rIns="0" bIns="0" rtlCol="0">
            <a:spAutoFit/>
          </a:bodyPr>
          <a:lstStyle/>
          <a:p>
            <a:pPr algn="ctr"/>
            <a:endParaRPr lang="en-GB" sz="2000" dirty="0">
              <a:solidFill>
                <a:srgbClr val="115076"/>
              </a:solidFill>
            </a:endParaRPr>
          </a:p>
        </p:txBody>
      </p:sp>
      <p:sp>
        <p:nvSpPr>
          <p:cNvPr id="38" name="TextBox 37">
            <a:extLst>
              <a:ext uri="{FF2B5EF4-FFF2-40B4-BE49-F238E27FC236}">
                <a16:creationId xmlns:a16="http://schemas.microsoft.com/office/drawing/2014/main" id="{B83B718F-286B-4869-8FED-6323C25D58F8}"/>
              </a:ext>
            </a:extLst>
          </p:cNvPr>
          <p:cNvSpPr txBox="1"/>
          <p:nvPr/>
        </p:nvSpPr>
        <p:spPr>
          <a:xfrm>
            <a:off x="4554644" y="5579558"/>
            <a:ext cx="2266659" cy="312886"/>
          </a:xfrm>
          <a:prstGeom prst="rect">
            <a:avLst/>
          </a:prstGeom>
          <a:solidFill>
            <a:srgbClr val="FFE8CB"/>
          </a:solidFill>
        </p:spPr>
        <p:txBody>
          <a:bodyPr wrap="square" lIns="0" tIns="0" rIns="0" bIns="0" rtlCol="0">
            <a:spAutoFit/>
          </a:bodyPr>
          <a:lstStyle/>
          <a:p>
            <a:pPr algn="ctr"/>
            <a:endParaRPr lang="en-GB" sz="2000" dirty="0">
              <a:solidFill>
                <a:srgbClr val="115076"/>
              </a:solidFill>
            </a:endParaRPr>
          </a:p>
        </p:txBody>
      </p:sp>
      <p:sp>
        <p:nvSpPr>
          <p:cNvPr id="39" name="TextBox 38">
            <a:extLst>
              <a:ext uri="{FF2B5EF4-FFF2-40B4-BE49-F238E27FC236}">
                <a16:creationId xmlns:a16="http://schemas.microsoft.com/office/drawing/2014/main" id="{29F4595F-2C25-4FB7-8AAF-C98E08941DDB}"/>
              </a:ext>
            </a:extLst>
          </p:cNvPr>
          <p:cNvSpPr txBox="1"/>
          <p:nvPr/>
        </p:nvSpPr>
        <p:spPr>
          <a:xfrm>
            <a:off x="4259122" y="5969546"/>
            <a:ext cx="2794821" cy="312885"/>
          </a:xfrm>
          <a:prstGeom prst="rect">
            <a:avLst/>
          </a:prstGeom>
          <a:solidFill>
            <a:srgbClr val="FFF4E7"/>
          </a:solidFill>
        </p:spPr>
        <p:txBody>
          <a:bodyPr wrap="square" lIns="0" tIns="0" rIns="0" bIns="0" rtlCol="0">
            <a:spAutoFit/>
          </a:bodyPr>
          <a:lstStyle/>
          <a:p>
            <a:pPr algn="ctr"/>
            <a:endParaRPr lang="en-GB" sz="2000" dirty="0">
              <a:solidFill>
                <a:srgbClr val="115076"/>
              </a:solidFill>
            </a:endParaRPr>
          </a:p>
        </p:txBody>
      </p:sp>
      <p:sp>
        <p:nvSpPr>
          <p:cNvPr id="40" name="TextBox 39">
            <a:extLst>
              <a:ext uri="{FF2B5EF4-FFF2-40B4-BE49-F238E27FC236}">
                <a16:creationId xmlns:a16="http://schemas.microsoft.com/office/drawing/2014/main" id="{A7F04C98-CDC2-4727-AB2E-9917C29F03CA}"/>
              </a:ext>
            </a:extLst>
          </p:cNvPr>
          <p:cNvSpPr txBox="1"/>
          <p:nvPr/>
        </p:nvSpPr>
        <p:spPr>
          <a:xfrm>
            <a:off x="8284956" y="5985055"/>
            <a:ext cx="2794821" cy="312885"/>
          </a:xfrm>
          <a:prstGeom prst="rect">
            <a:avLst/>
          </a:prstGeom>
          <a:solidFill>
            <a:srgbClr val="FFF4E7"/>
          </a:solidFill>
        </p:spPr>
        <p:txBody>
          <a:bodyPr wrap="square" lIns="0" tIns="0" rIns="0" bIns="0" rtlCol="0">
            <a:spAutoFit/>
          </a:bodyPr>
          <a:lstStyle/>
          <a:p>
            <a:pPr algn="ctr"/>
            <a:endParaRPr lang="en-GB" sz="2000" dirty="0">
              <a:solidFill>
                <a:srgbClr val="115076"/>
              </a:solidFill>
            </a:endParaRPr>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4"/>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2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27"/>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3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4384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484452" y="190468"/>
            <a:ext cx="2528513" cy="36087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hören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sprechen</a:t>
            </a:r>
            <a:endParaRPr lang="en-GB" sz="2000"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3453537" y="295841"/>
            <a:ext cx="5563891" cy="461665"/>
          </a:xfrm>
          <a:prstGeom prst="rect">
            <a:avLst/>
          </a:prstGeom>
          <a:noFill/>
        </p:spPr>
        <p:txBody>
          <a:bodyPr wrap="square" rtlCol="0">
            <a:spAutoFit/>
          </a:bodyPr>
          <a:lstStyle/>
          <a:p>
            <a:r>
              <a:rPr lang="en-US" sz="2400" dirty="0" err="1">
                <a:solidFill>
                  <a:schemeClr val="accent5">
                    <a:lumMod val="50000"/>
                  </a:schemeClr>
                </a:solidFill>
              </a:rPr>
              <a:t>Zungenbrecher</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a:t>
            </a:r>
            <a:r>
              <a:rPr lang="en-US" sz="2400" b="1" dirty="0">
                <a:solidFill>
                  <a:schemeClr val="accent5">
                    <a:lumMod val="50000"/>
                  </a:schemeClr>
                </a:solidFill>
              </a:rPr>
              <a:t>u</a:t>
            </a:r>
            <a:r>
              <a:rPr lang="en-US" sz="2400" dirty="0">
                <a:solidFill>
                  <a:schemeClr val="accent5">
                    <a:lumMod val="50000"/>
                  </a:schemeClr>
                </a:solidFill>
              </a:rPr>
              <a:t>] und [</a:t>
            </a:r>
            <a:r>
              <a:rPr lang="en-US" sz="2400" b="1" dirty="0">
                <a:solidFill>
                  <a:schemeClr val="accent5">
                    <a:lumMod val="50000"/>
                  </a:schemeClr>
                </a:solidFill>
              </a:rPr>
              <a:t>ü</a:t>
            </a:r>
            <a:r>
              <a:rPr lang="en-US" sz="2400" dirty="0">
                <a:solidFill>
                  <a:schemeClr val="accent5">
                    <a:lumMod val="50000"/>
                  </a:schemeClr>
                </a:solidFill>
              </a:rPr>
              <a:t>] </a:t>
            </a:r>
          </a:p>
        </p:txBody>
      </p:sp>
      <p:sp>
        <p:nvSpPr>
          <p:cNvPr id="13" name="TextBox 12">
            <a:extLst>
              <a:ext uri="{FF2B5EF4-FFF2-40B4-BE49-F238E27FC236}">
                <a16:creationId xmlns:a16="http://schemas.microsoft.com/office/drawing/2014/main" id="{26935139-8352-4BBB-8F09-99EA64641ADE}"/>
              </a:ext>
            </a:extLst>
          </p:cNvPr>
          <p:cNvSpPr txBox="1"/>
          <p:nvPr/>
        </p:nvSpPr>
        <p:spPr>
          <a:xfrm>
            <a:off x="1198875" y="4511143"/>
            <a:ext cx="7818553" cy="852221"/>
          </a:xfrm>
          <a:prstGeom prst="rect">
            <a:avLst/>
          </a:prstGeom>
          <a:noFill/>
        </p:spPr>
        <p:txBody>
          <a:bodyPr wrap="square">
            <a:spAutoFit/>
          </a:bodyPr>
          <a:lstStyle/>
          <a:p>
            <a:pPr>
              <a:lnSpc>
                <a:spcPct val="107000"/>
              </a:lnSpc>
              <a:spcAft>
                <a:spcPts val="800"/>
              </a:spcAft>
            </a:pPr>
            <a:r>
              <a:rPr lang="de-DE" sz="2400" dirty="0">
                <a:solidFill>
                  <a:srgbClr val="002060"/>
                </a:solidFill>
                <a:latin typeface="+mj-lt"/>
                <a:cs typeface="Times New Roman" panose="02020603050405020304" pitchFamily="18" charset="0"/>
              </a:rPr>
              <a:t>Süßer Zucker, kühle Butter, bunte Kuchen </a:t>
            </a:r>
            <a:br>
              <a:rPr lang="de-DE" sz="2400" dirty="0">
                <a:solidFill>
                  <a:srgbClr val="002060"/>
                </a:solidFill>
                <a:latin typeface="+mj-lt"/>
                <a:cs typeface="Times New Roman" panose="02020603050405020304" pitchFamily="18" charset="0"/>
              </a:rPr>
            </a:br>
            <a:r>
              <a:rPr lang="de-DE" sz="2400" dirty="0">
                <a:solidFill>
                  <a:srgbClr val="002060"/>
                </a:solidFill>
                <a:latin typeface="+mj-lt"/>
                <a:cs typeface="Times New Roman" panose="02020603050405020304" pitchFamily="18" charset="0"/>
              </a:rPr>
              <a:t>wirst du suchen. </a:t>
            </a:r>
            <a:endParaRPr lang="en-GB" sz="2400" dirty="0">
              <a:solidFill>
                <a:srgbClr val="002060"/>
              </a:solidFill>
              <a:latin typeface="+mj-lt"/>
              <a:cs typeface="Times New Roman" panose="02020603050405020304" pitchFamily="18" charset="0"/>
            </a:endParaRPr>
          </a:p>
        </p:txBody>
      </p:sp>
      <p:pic>
        <p:nvPicPr>
          <p:cNvPr id="1036" name="Picture 12" descr="Pie, Colored, Art, Dessert, Sweet, A Cake, Excellent">
            <a:extLst>
              <a:ext uri="{FF2B5EF4-FFF2-40B4-BE49-F238E27FC236}">
                <a16:creationId xmlns:a16="http://schemas.microsoft.com/office/drawing/2014/main" id="{3FDE09E8-C549-4D7C-9198-D8457BB07D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2566" y="3601901"/>
            <a:ext cx="2798302" cy="2596362"/>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Rectangle with Corners Rounded 14">
            <a:extLst>
              <a:ext uri="{FF2B5EF4-FFF2-40B4-BE49-F238E27FC236}">
                <a16:creationId xmlns:a16="http://schemas.microsoft.com/office/drawing/2014/main" id="{D89E4733-E310-4F98-907C-9796992CE58F}"/>
              </a:ext>
            </a:extLst>
          </p:cNvPr>
          <p:cNvSpPr/>
          <p:nvPr/>
        </p:nvSpPr>
        <p:spPr>
          <a:xfrm>
            <a:off x="8725876" y="810066"/>
            <a:ext cx="3231450" cy="1309442"/>
          </a:xfrm>
          <a:prstGeom prst="wedgeRoundRectCallout">
            <a:avLst>
              <a:gd name="adj1" fmla="val -72617"/>
              <a:gd name="adj2" fmla="val -5308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 To say [ü] shape your mouth to say long ‘</a:t>
            </a:r>
            <a:r>
              <a:rPr lang="en-GB" sz="2000" dirty="0" err="1"/>
              <a:t>ee</a:t>
            </a:r>
            <a:r>
              <a:rPr lang="en-GB" sz="2000" dirty="0"/>
              <a:t>’ but round your lips to say ‘</a:t>
            </a:r>
            <a:r>
              <a:rPr lang="en-GB" sz="2000" dirty="0" err="1"/>
              <a:t>oo</a:t>
            </a:r>
            <a:r>
              <a:rPr lang="en-GB" sz="2000" dirty="0"/>
              <a:t>’.</a:t>
            </a:r>
          </a:p>
        </p:txBody>
      </p:sp>
      <p:pic>
        <p:nvPicPr>
          <p:cNvPr id="10" name="Picture 9" descr="Icon&#10;&#10;Description automatically generated">
            <a:extLst>
              <a:ext uri="{FF2B5EF4-FFF2-40B4-BE49-F238E27FC236}">
                <a16:creationId xmlns:a16="http://schemas.microsoft.com/office/drawing/2014/main" id="{C2DD9096-D910-42C8-B07F-228015FA87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2030" y="65672"/>
            <a:ext cx="1400598" cy="1309442"/>
          </a:xfrm>
          <a:prstGeom prst="rect">
            <a:avLst/>
          </a:prstGeom>
        </p:spPr>
      </p:pic>
      <p:sp>
        <p:nvSpPr>
          <p:cNvPr id="20" name="TextBox 19">
            <a:extLst>
              <a:ext uri="{FF2B5EF4-FFF2-40B4-BE49-F238E27FC236}">
                <a16:creationId xmlns:a16="http://schemas.microsoft.com/office/drawing/2014/main" id="{92FC294B-A4D5-4EAF-8A9D-FBDB4AF6C7A8}"/>
              </a:ext>
            </a:extLst>
          </p:cNvPr>
          <p:cNvSpPr txBox="1"/>
          <p:nvPr/>
        </p:nvSpPr>
        <p:spPr>
          <a:xfrm>
            <a:off x="1219200" y="2558669"/>
            <a:ext cx="9794249" cy="852221"/>
          </a:xfrm>
          <a:prstGeom prst="rect">
            <a:avLst/>
          </a:prstGeom>
          <a:noFill/>
        </p:spPr>
        <p:txBody>
          <a:bodyPr wrap="square">
            <a:spAutoFit/>
          </a:bodyPr>
          <a:lstStyle/>
          <a:p>
            <a:pPr>
              <a:lnSpc>
                <a:spcPct val="107000"/>
              </a:lnSpc>
              <a:spcAft>
                <a:spcPts val="800"/>
              </a:spcAft>
            </a:pPr>
            <a:r>
              <a:rPr lang="en-GB" sz="2400" dirty="0">
                <a:solidFill>
                  <a:srgbClr val="002060"/>
                </a:solidFill>
              </a:rPr>
              <a:t>*</a:t>
            </a:r>
            <a:r>
              <a:rPr lang="en-GB" sz="2400" dirty="0" err="1">
                <a:solidFill>
                  <a:srgbClr val="002060"/>
                </a:solidFill>
              </a:rPr>
              <a:t>Mücken</a:t>
            </a:r>
            <a:r>
              <a:rPr lang="en-GB" sz="2400" dirty="0">
                <a:solidFill>
                  <a:srgbClr val="002060"/>
                </a:solidFill>
              </a:rPr>
              <a:t> </a:t>
            </a:r>
            <a:r>
              <a:rPr lang="en-GB" sz="2400" dirty="0" err="1">
                <a:solidFill>
                  <a:srgbClr val="002060"/>
                </a:solidFill>
              </a:rPr>
              <a:t>mögen</a:t>
            </a:r>
            <a:r>
              <a:rPr lang="en-GB" sz="2400" dirty="0">
                <a:solidFill>
                  <a:srgbClr val="002060"/>
                </a:solidFill>
              </a:rPr>
              <a:t> </a:t>
            </a:r>
            <a:r>
              <a:rPr lang="en-GB" sz="2400" dirty="0" err="1">
                <a:solidFill>
                  <a:srgbClr val="002060"/>
                </a:solidFill>
              </a:rPr>
              <a:t>müde</a:t>
            </a:r>
            <a:r>
              <a:rPr lang="en-GB" sz="2400" dirty="0">
                <a:solidFill>
                  <a:srgbClr val="002060"/>
                </a:solidFill>
              </a:rPr>
              <a:t> Menschen, </a:t>
            </a:r>
            <a:br>
              <a:rPr lang="en-GB" sz="2400" dirty="0">
                <a:solidFill>
                  <a:srgbClr val="002060"/>
                </a:solidFill>
              </a:rPr>
            </a:br>
            <a:r>
              <a:rPr lang="en-GB" sz="2400" dirty="0" err="1">
                <a:solidFill>
                  <a:srgbClr val="002060"/>
                </a:solidFill>
              </a:rPr>
              <a:t>müde</a:t>
            </a:r>
            <a:r>
              <a:rPr lang="en-GB" sz="2400" dirty="0">
                <a:solidFill>
                  <a:srgbClr val="002060"/>
                </a:solidFill>
              </a:rPr>
              <a:t> Menschen </a:t>
            </a:r>
            <a:r>
              <a:rPr lang="en-GB" sz="2400" dirty="0" err="1">
                <a:solidFill>
                  <a:srgbClr val="002060"/>
                </a:solidFill>
              </a:rPr>
              <a:t>mögen</a:t>
            </a:r>
            <a:r>
              <a:rPr lang="en-GB" sz="2400" dirty="0">
                <a:solidFill>
                  <a:srgbClr val="002060"/>
                </a:solidFill>
              </a:rPr>
              <a:t> </a:t>
            </a:r>
            <a:r>
              <a:rPr lang="en-GB" sz="2400" dirty="0" err="1">
                <a:solidFill>
                  <a:srgbClr val="002060"/>
                </a:solidFill>
              </a:rPr>
              <a:t>Mücken</a:t>
            </a:r>
            <a:r>
              <a:rPr lang="en-GB" sz="2400" dirty="0">
                <a:solidFill>
                  <a:srgbClr val="002060"/>
                </a:solidFill>
              </a:rPr>
              <a:t> </a:t>
            </a:r>
            <a:r>
              <a:rPr lang="en-GB" sz="2400" dirty="0" err="1">
                <a:solidFill>
                  <a:srgbClr val="002060"/>
                </a:solidFill>
              </a:rPr>
              <a:t>meistens</a:t>
            </a:r>
            <a:r>
              <a:rPr lang="en-GB" sz="2400" dirty="0">
                <a:solidFill>
                  <a:srgbClr val="002060"/>
                </a:solidFill>
              </a:rPr>
              <a:t> </a:t>
            </a:r>
            <a:r>
              <a:rPr lang="en-GB" sz="2400" dirty="0" err="1">
                <a:solidFill>
                  <a:srgbClr val="002060"/>
                </a:solidFill>
              </a:rPr>
              <a:t>nicht</a:t>
            </a:r>
            <a:r>
              <a:rPr lang="en-GB" sz="2400" dirty="0">
                <a:solidFill>
                  <a:srgbClr val="002060"/>
                </a:solidFill>
              </a:rPr>
              <a:t>.</a:t>
            </a:r>
            <a:endParaRPr lang="en-GB" sz="3200" dirty="0">
              <a:solidFill>
                <a:srgbClr val="002060"/>
              </a:solidFill>
              <a:latin typeface="+mj-lt"/>
              <a:cs typeface="Times New Roman" panose="02020603050405020304" pitchFamily="18" charset="0"/>
            </a:endParaRPr>
          </a:p>
        </p:txBody>
      </p:sp>
      <p:sp>
        <p:nvSpPr>
          <p:cNvPr id="21" name="Google Shape;187;p4">
            <a:hlinkClick r:id="" action="ppaction://noaction">
              <a:snd r:embed="rId7" name="9.3.1.3 slide 2 1.wav"/>
            </a:hlinkClick>
            <a:extLst>
              <a:ext uri="{FF2B5EF4-FFF2-40B4-BE49-F238E27FC236}">
                <a16:creationId xmlns:a16="http://schemas.microsoft.com/office/drawing/2014/main" id="{6FE78414-3D8B-4DD4-8EC8-4C554FE215B6}"/>
              </a:ext>
            </a:extLst>
          </p:cNvPr>
          <p:cNvSpPr/>
          <p:nvPr/>
        </p:nvSpPr>
        <p:spPr>
          <a:xfrm>
            <a:off x="568957" y="2723073"/>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0" cap="none" spc="0" normalizeH="0" baseline="0" noProof="0">
                <a:ln>
                  <a:noFill/>
                </a:ln>
                <a:solidFill>
                  <a:srgbClr val="FFFFFF"/>
                </a:solidFill>
                <a:effectLst/>
                <a:uLnTx/>
                <a:uFillTx/>
                <a:latin typeface="Arial"/>
                <a:ea typeface="Arial"/>
                <a:cs typeface="Arial"/>
                <a:sym typeface="Arial"/>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88;p4">
            <a:hlinkClick r:id="" action="ppaction://noaction">
              <a:snd r:embed="rId8" name="9.3.1.3 slide 2 2.wav"/>
            </a:hlinkClick>
            <a:extLst>
              <a:ext uri="{FF2B5EF4-FFF2-40B4-BE49-F238E27FC236}">
                <a16:creationId xmlns:a16="http://schemas.microsoft.com/office/drawing/2014/main" id="{E9E443BC-B149-42A3-A989-31BAA48BF1FB}"/>
              </a:ext>
            </a:extLst>
          </p:cNvPr>
          <p:cNvSpPr/>
          <p:nvPr/>
        </p:nvSpPr>
        <p:spPr>
          <a:xfrm>
            <a:off x="545423" y="4613378"/>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0" cap="none" spc="0" normalizeH="0" baseline="0" noProof="0">
                <a:ln>
                  <a:noFill/>
                </a:ln>
                <a:solidFill>
                  <a:srgbClr val="FFFFFF"/>
                </a:solidFill>
                <a:effectLst/>
                <a:uLnTx/>
                <a:uFillTx/>
                <a:latin typeface="Arial"/>
                <a:ea typeface="Arial"/>
                <a:cs typeface="Arial"/>
                <a:sym typeface="Arial"/>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TextBox 22">
            <a:extLst>
              <a:ext uri="{FF2B5EF4-FFF2-40B4-BE49-F238E27FC236}">
                <a16:creationId xmlns:a16="http://schemas.microsoft.com/office/drawing/2014/main" id="{32257A71-3F1E-4E4F-B390-F7858B3A1B6C}"/>
              </a:ext>
            </a:extLst>
          </p:cNvPr>
          <p:cNvSpPr txBox="1"/>
          <p:nvPr/>
        </p:nvSpPr>
        <p:spPr>
          <a:xfrm>
            <a:off x="222950" y="1527315"/>
            <a:ext cx="7571221" cy="461665"/>
          </a:xfrm>
          <a:prstGeom prst="rect">
            <a:avLst/>
          </a:prstGeom>
          <a:noFill/>
        </p:spPr>
        <p:txBody>
          <a:bodyPr wrap="square" rtlCol="0">
            <a:spAutoFit/>
          </a:bodyPr>
          <a:lstStyle/>
          <a:p>
            <a:r>
              <a:rPr lang="en-US" sz="2400" dirty="0">
                <a:solidFill>
                  <a:schemeClr val="accent5">
                    <a:lumMod val="50000"/>
                  </a:schemeClr>
                </a:solidFill>
              </a:rPr>
              <a:t>Sag </a:t>
            </a:r>
            <a:r>
              <a:rPr lang="en-US" sz="2400" dirty="0" err="1">
                <a:solidFill>
                  <a:schemeClr val="accent5">
                    <a:lumMod val="50000"/>
                  </a:schemeClr>
                </a:solidFill>
              </a:rPr>
              <a:t>diese</a:t>
            </a:r>
            <a:r>
              <a:rPr lang="en-US" sz="2400" dirty="0">
                <a:solidFill>
                  <a:schemeClr val="accent5">
                    <a:lumMod val="50000"/>
                  </a:schemeClr>
                </a:solidFill>
              </a:rPr>
              <a:t> </a:t>
            </a:r>
            <a:r>
              <a:rPr lang="en-US" sz="2400" dirty="0" err="1">
                <a:solidFill>
                  <a:schemeClr val="accent5">
                    <a:lumMod val="50000"/>
                  </a:schemeClr>
                </a:solidFill>
              </a:rPr>
              <a:t>Sätze</a:t>
            </a:r>
            <a:r>
              <a:rPr lang="en-US" sz="2400" dirty="0">
                <a:solidFill>
                  <a:schemeClr val="accent5">
                    <a:lumMod val="50000"/>
                  </a:schemeClr>
                </a:solidFill>
              </a:rPr>
              <a:t> so schnell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möglich</a:t>
            </a:r>
            <a:r>
              <a:rPr lang="en-US" sz="2400" dirty="0">
                <a:solidFill>
                  <a:schemeClr val="accent5">
                    <a:lumMod val="50000"/>
                  </a:schemeClr>
                </a:solidFill>
              </a:rPr>
              <a:t>.</a:t>
            </a:r>
          </a:p>
        </p:txBody>
      </p:sp>
      <p:sp>
        <p:nvSpPr>
          <p:cNvPr id="16" name="TextBox 15">
            <a:extLst>
              <a:ext uri="{FF2B5EF4-FFF2-40B4-BE49-F238E27FC236}">
                <a16:creationId xmlns:a16="http://schemas.microsoft.com/office/drawing/2014/main" id="{2EEB56E4-DE40-4E33-B8FD-CF5FAD1421DD}"/>
              </a:ext>
            </a:extLst>
          </p:cNvPr>
          <p:cNvSpPr txBox="1"/>
          <p:nvPr/>
        </p:nvSpPr>
        <p:spPr>
          <a:xfrm>
            <a:off x="8612221" y="3003448"/>
            <a:ext cx="2657549" cy="369332"/>
          </a:xfrm>
          <a:prstGeom prst="rect">
            <a:avLst/>
          </a:prstGeom>
          <a:noFill/>
        </p:spPr>
        <p:txBody>
          <a:bodyPr wrap="square" rtlCol="0">
            <a:spAutoFit/>
          </a:bodyPr>
          <a:lstStyle/>
          <a:p>
            <a:pPr algn="l"/>
            <a:r>
              <a:rPr lang="en-GB" i="1" dirty="0">
                <a:solidFill>
                  <a:schemeClr val="accent5">
                    <a:lumMod val="50000"/>
                  </a:schemeClr>
                </a:solidFill>
              </a:rPr>
              <a:t>(</a:t>
            </a:r>
            <a:r>
              <a:rPr lang="en-GB" i="1" dirty="0" err="1">
                <a:solidFill>
                  <a:schemeClr val="accent5">
                    <a:lumMod val="50000"/>
                  </a:schemeClr>
                </a:solidFill>
              </a:rPr>
              <a:t>Edeltraud</a:t>
            </a:r>
            <a:r>
              <a:rPr lang="en-GB" i="1" dirty="0">
                <a:solidFill>
                  <a:schemeClr val="accent5">
                    <a:lumMod val="50000"/>
                  </a:schemeClr>
                </a:solidFill>
              </a:rPr>
              <a:t> </a:t>
            </a:r>
            <a:r>
              <a:rPr lang="en-GB" i="1" dirty="0" err="1">
                <a:solidFill>
                  <a:schemeClr val="accent5">
                    <a:lumMod val="50000"/>
                  </a:schemeClr>
                </a:solidFill>
              </a:rPr>
              <a:t>Rudatzki</a:t>
            </a:r>
            <a:r>
              <a:rPr lang="en-GB" i="1" dirty="0">
                <a:solidFill>
                  <a:schemeClr val="accent5">
                    <a:lumMod val="50000"/>
                  </a:schemeClr>
                </a:solidFill>
              </a:rPr>
              <a:t>)</a:t>
            </a:r>
          </a:p>
        </p:txBody>
      </p:sp>
      <p:sp>
        <p:nvSpPr>
          <p:cNvPr id="17" name="Rectangle: Rounded Corners 16">
            <a:extLst>
              <a:ext uri="{FF2B5EF4-FFF2-40B4-BE49-F238E27FC236}">
                <a16:creationId xmlns:a16="http://schemas.microsoft.com/office/drawing/2014/main" id="{3340EF7E-05D5-4B5A-B4B4-CED29B687B25}"/>
              </a:ext>
            </a:extLst>
          </p:cNvPr>
          <p:cNvSpPr/>
          <p:nvPr/>
        </p:nvSpPr>
        <p:spPr>
          <a:xfrm>
            <a:off x="798087" y="5572008"/>
            <a:ext cx="4832694" cy="608530"/>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*die </a:t>
            </a:r>
            <a:r>
              <a:rPr lang="en-US" sz="2000" dirty="0" err="1">
                <a:solidFill>
                  <a:schemeClr val="bg1"/>
                </a:solidFill>
              </a:rPr>
              <a:t>Mücke</a:t>
            </a:r>
            <a:r>
              <a:rPr lang="en-US" sz="2000" dirty="0">
                <a:solidFill>
                  <a:schemeClr val="bg1"/>
                </a:solidFill>
              </a:rPr>
              <a:t> – mosquito, midge</a:t>
            </a:r>
          </a:p>
          <a:p>
            <a:pPr algn="ctr"/>
            <a:r>
              <a:rPr lang="en-US" sz="2000" dirty="0" err="1">
                <a:solidFill>
                  <a:schemeClr val="bg1"/>
                </a:solidFill>
              </a:rPr>
              <a:t>süß</a:t>
            </a:r>
            <a:r>
              <a:rPr lang="en-US" sz="2000" dirty="0">
                <a:solidFill>
                  <a:schemeClr val="bg1"/>
                </a:solidFill>
              </a:rPr>
              <a:t> – sweet</a:t>
            </a:r>
          </a:p>
        </p:txBody>
      </p:sp>
      <p:pic>
        <p:nvPicPr>
          <p:cNvPr id="1026" name="Picture 2" descr="Mosquito, Sting, Dragonfly, Wing, Fly, Syringe">
            <a:extLst>
              <a:ext uri="{FF2B5EF4-FFF2-40B4-BE49-F238E27FC236}">
                <a16:creationId xmlns:a16="http://schemas.microsoft.com/office/drawing/2014/main" id="{7E0511C8-6351-4347-913A-36572F48F6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04757" y="1732547"/>
            <a:ext cx="1400505" cy="1063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gar Cubes, Spoon, Sweet, Sugar">
            <a:extLst>
              <a:ext uri="{FF2B5EF4-FFF2-40B4-BE49-F238E27FC236}">
                <a16:creationId xmlns:a16="http://schemas.microsoft.com/office/drawing/2014/main" id="{DC72A9CE-50A6-41D7-B45C-4430606D5AD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60447" y="3810003"/>
            <a:ext cx="1076586" cy="10765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tter, Magerine, Knife, Pound, Spread, Fat">
            <a:extLst>
              <a:ext uri="{FF2B5EF4-FFF2-40B4-BE49-F238E27FC236}">
                <a16:creationId xmlns:a16="http://schemas.microsoft.com/office/drawing/2014/main" id="{4CAD31E9-A81C-4212-B124-359A07FD0D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35416" y="4971317"/>
            <a:ext cx="1363054" cy="116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1610219"/>
            <a:ext cx="8515520" cy="807946"/>
          </a:xfrm>
        </p:spPr>
        <p:txBody>
          <a:bodyPr>
            <a:noAutofit/>
          </a:bodyPr>
          <a:lstStyle/>
          <a:p>
            <a:pPr algn="l"/>
            <a:r>
              <a:rPr lang="en-GB" sz="4000" b="1" dirty="0" err="1">
                <a:solidFill>
                  <a:prstClr val="white"/>
                </a:solidFill>
              </a:rPr>
              <a:t>Wir</a:t>
            </a:r>
            <a:r>
              <a:rPr lang="en-GB" sz="4000" b="1" dirty="0">
                <a:solidFill>
                  <a:prstClr val="white"/>
                </a:solidFill>
              </a:rPr>
              <a:t> </a:t>
            </a:r>
            <a:r>
              <a:rPr lang="en-GB" sz="4000" b="1" dirty="0" err="1">
                <a:solidFill>
                  <a:prstClr val="white"/>
                </a:solidFill>
              </a:rPr>
              <a:t>wollen</a:t>
            </a:r>
            <a:r>
              <a:rPr lang="en-GB" sz="4000" b="1" dirty="0">
                <a:solidFill>
                  <a:prstClr val="white"/>
                </a:solidFill>
              </a:rPr>
              <a:t> </a:t>
            </a:r>
            <a:r>
              <a:rPr lang="en-GB" sz="4000" b="1" dirty="0" err="1">
                <a:solidFill>
                  <a:prstClr val="white"/>
                </a:solidFill>
              </a:rPr>
              <a:t>ein</a:t>
            </a:r>
            <a:r>
              <a:rPr lang="en-GB" sz="4000" b="1" dirty="0">
                <a:solidFill>
                  <a:prstClr val="white"/>
                </a:solidFill>
              </a:rPr>
              <a:t> </a:t>
            </a:r>
            <a:r>
              <a:rPr lang="en-GB" sz="4000" b="1" dirty="0" err="1">
                <a:solidFill>
                  <a:prstClr val="white"/>
                </a:solidFill>
              </a:rPr>
              <a:t>Spielzimmer</a:t>
            </a:r>
            <a:r>
              <a:rPr lang="en-GB" sz="4000" b="1" dirty="0">
                <a:solidFill>
                  <a:prstClr val="white"/>
                </a:solidFill>
              </a:rPr>
              <a:t>!</a:t>
            </a:r>
            <a:endParaRPr lang="en-US" sz="40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52</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04/10/21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9"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6" y="2547623"/>
            <a:ext cx="8212332" cy="571756"/>
          </a:xfrm>
        </p:spPr>
        <p:txBody>
          <a:bodyPr>
            <a:normAutofit/>
          </a:bodyPr>
          <a:lstStyle/>
          <a:p>
            <a:pPr algn="l"/>
            <a:r>
              <a:rPr lang="en-GB" sz="2500" dirty="0">
                <a:solidFill>
                  <a:prstClr val="white"/>
                </a:solidFill>
              </a:rPr>
              <a:t>Prepositions with verbs of location and movement</a:t>
            </a:r>
          </a:p>
          <a:p>
            <a:pPr algn="l"/>
            <a:endParaRPr lang="en-US" sz="2500" dirty="0"/>
          </a:p>
        </p:txBody>
      </p:sp>
      <p:sp>
        <p:nvSpPr>
          <p:cNvPr id="20" name="Subtitle 6">
            <a:extLst>
              <a:ext uri="{FF2B5EF4-FFF2-40B4-BE49-F238E27FC236}">
                <a16:creationId xmlns:a16="http://schemas.microsoft.com/office/drawing/2014/main" id="{2D438FA5-2CAB-4E24-9AEE-607776023B37}"/>
              </a:ext>
            </a:extLst>
          </p:cNvPr>
          <p:cNvSpPr txBox="1">
            <a:spLocks/>
          </p:cNvSpPr>
          <p:nvPr/>
        </p:nvSpPr>
        <p:spPr>
          <a:xfrm>
            <a:off x="211666" y="3678480"/>
            <a:ext cx="7540978"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500" dirty="0">
                <a:solidFill>
                  <a:prstClr val="white"/>
                </a:solidFill>
              </a:rPr>
              <a:t>Revisit [u][ü] </a:t>
            </a:r>
          </a:p>
          <a:p>
            <a:pPr algn="l"/>
            <a:endParaRPr lang="en-US" dirty="0"/>
          </a:p>
        </p:txBody>
      </p:sp>
      <p:sp>
        <p:nvSpPr>
          <p:cNvPr id="21" name="Subtitle 6">
            <a:extLst>
              <a:ext uri="{FF2B5EF4-FFF2-40B4-BE49-F238E27FC236}">
                <a16:creationId xmlns:a16="http://schemas.microsoft.com/office/drawing/2014/main" id="{2D438FA5-2CAB-4E24-9AEE-607776023B37}"/>
              </a:ext>
            </a:extLst>
          </p:cNvPr>
          <p:cNvSpPr txBox="1">
            <a:spLocks/>
          </p:cNvSpPr>
          <p:nvPr/>
        </p:nvSpPr>
        <p:spPr>
          <a:xfrm>
            <a:off x="211666" y="3089934"/>
            <a:ext cx="7540978"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2500" dirty="0">
                <a:solidFill>
                  <a:prstClr val="white"/>
                </a:solidFill>
              </a:rPr>
              <a:t>Revisit determiners </a:t>
            </a:r>
            <a:r>
              <a:rPr lang="de-DE" sz="2500" i="1" dirty="0">
                <a:solidFill>
                  <a:prstClr val="white"/>
                </a:solidFill>
              </a:rPr>
              <a:t>welcher, dieser, jeder </a:t>
            </a:r>
            <a:endParaRPr lang="en-US" sz="2500" i="1" dirty="0"/>
          </a:p>
        </p:txBody>
      </p:sp>
    </p:spTree>
    <p:extLst>
      <p:ext uri="{BB962C8B-B14F-4D97-AF65-F5344CB8AC3E}">
        <p14:creationId xmlns:p14="http://schemas.microsoft.com/office/powerpoint/2010/main" val="595293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descr="Paint, Tube, Art, Color, Colorful, Oil, Craft, Mix">
            <a:extLst>
              <a:ext uri="{FF2B5EF4-FFF2-40B4-BE49-F238E27FC236}">
                <a16:creationId xmlns:a16="http://schemas.microsoft.com/office/drawing/2014/main" id="{EA44F66D-E543-4548-9E85-3F9C265563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81964" y="1198803"/>
            <a:ext cx="3199136" cy="21560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537204" y="147613"/>
            <a:ext cx="6813549" cy="1200329"/>
          </a:xfrm>
          <a:prstGeom prst="rect">
            <a:avLst/>
          </a:prstGeom>
          <a:noFill/>
        </p:spPr>
        <p:txBody>
          <a:bodyPr wrap="square" rtlCol="0">
            <a:spAutoFit/>
          </a:bodyPr>
          <a:lstStyle/>
          <a:p>
            <a:r>
              <a:rPr lang="en-US" sz="2400" dirty="0">
                <a:solidFill>
                  <a:schemeClr val="accent5">
                    <a:lumMod val="50000"/>
                  </a:schemeClr>
                </a:solidFill>
              </a:rPr>
              <a:t>Heidi </a:t>
            </a:r>
            <a:r>
              <a:rPr lang="en-US" sz="2400" dirty="0" err="1">
                <a:solidFill>
                  <a:schemeClr val="accent5">
                    <a:lumMod val="50000"/>
                  </a:schemeClr>
                </a:solidFill>
              </a:rPr>
              <a:t>bemalt</a:t>
            </a:r>
            <a:r>
              <a:rPr lang="en-US" sz="2400" dirty="0">
                <a:solidFill>
                  <a:schemeClr val="accent5">
                    <a:lumMod val="50000"/>
                  </a:schemeClr>
                </a:solidFill>
              </a:rPr>
              <a:t> die </a:t>
            </a:r>
            <a:r>
              <a:rPr lang="en-US" sz="2400" dirty="0" err="1">
                <a:solidFill>
                  <a:schemeClr val="accent5">
                    <a:lumMod val="50000"/>
                  </a:schemeClr>
                </a:solidFill>
              </a:rPr>
              <a:t>Wände</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Zimmer von </a:t>
            </a:r>
            <a:r>
              <a:rPr lang="en-US" sz="2400" dirty="0" err="1">
                <a:solidFill>
                  <a:schemeClr val="accent5">
                    <a:lumMod val="50000"/>
                  </a:schemeClr>
                </a:solidFill>
              </a:rPr>
              <a:t>ihrem</a:t>
            </a:r>
            <a:r>
              <a:rPr lang="en-US" sz="2400" dirty="0">
                <a:solidFill>
                  <a:schemeClr val="accent5">
                    <a:lumMod val="50000"/>
                  </a:schemeClr>
                </a:solidFill>
              </a:rPr>
              <a:t> </a:t>
            </a:r>
            <a:r>
              <a:rPr lang="en-US" sz="2400" dirty="0" err="1">
                <a:solidFill>
                  <a:schemeClr val="accent5">
                    <a:lumMod val="50000"/>
                  </a:schemeClr>
                </a:solidFill>
              </a:rPr>
              <a:t>kleinen</a:t>
            </a:r>
            <a:r>
              <a:rPr lang="en-US" sz="2400" dirty="0">
                <a:solidFill>
                  <a:schemeClr val="accent5">
                    <a:lumMod val="50000"/>
                  </a:schemeClr>
                </a:solidFill>
              </a:rPr>
              <a:t> </a:t>
            </a:r>
            <a:r>
              <a:rPr lang="en-US" sz="2400" dirty="0" err="1">
                <a:solidFill>
                  <a:schemeClr val="accent5">
                    <a:lumMod val="50000"/>
                  </a:schemeClr>
                </a:solidFill>
              </a:rPr>
              <a:t>Bruder</a:t>
            </a:r>
            <a:r>
              <a:rPr lang="en-US" sz="2400" dirty="0">
                <a:solidFill>
                  <a:schemeClr val="accent5">
                    <a:lumMod val="50000"/>
                  </a:schemeClr>
                </a:solidFill>
              </a:rPr>
              <a:t>. Er will </a:t>
            </a:r>
            <a:r>
              <a:rPr lang="en-US" sz="2400" dirty="0" err="1">
                <a:solidFill>
                  <a:schemeClr val="accent5">
                    <a:lumMod val="50000"/>
                  </a:schemeClr>
                </a:solidFill>
              </a:rPr>
              <a:t>immer</a:t>
            </a:r>
            <a:r>
              <a:rPr lang="en-US" sz="2400" dirty="0">
                <a:solidFill>
                  <a:schemeClr val="accent5">
                    <a:lumMod val="50000"/>
                  </a:schemeClr>
                </a:solidFill>
              </a:rPr>
              <a:t> </a:t>
            </a:r>
            <a:r>
              <a:rPr lang="en-US" sz="2400" dirty="0" err="1">
                <a:solidFill>
                  <a:schemeClr val="accent5">
                    <a:lumMod val="50000"/>
                  </a:schemeClr>
                </a:solidFill>
              </a:rPr>
              <a:t>eins</a:t>
            </a:r>
            <a:r>
              <a:rPr lang="en-US" sz="2400" dirty="0">
                <a:solidFill>
                  <a:schemeClr val="accent5">
                    <a:lumMod val="50000"/>
                  </a:schemeClr>
                </a:solidFill>
              </a:rPr>
              <a:t> </a:t>
            </a:r>
            <a:r>
              <a:rPr lang="en-US" sz="2400" dirty="0" err="1">
                <a:solidFill>
                  <a:schemeClr val="accent5">
                    <a:lumMod val="50000"/>
                  </a:schemeClr>
                </a:solidFill>
              </a:rPr>
              <a:t>mehr</a:t>
            </a:r>
            <a:r>
              <a:rPr lang="en-US" sz="2400" dirty="0">
                <a:solidFill>
                  <a:schemeClr val="accent5">
                    <a:lumMod val="50000"/>
                  </a:schemeClr>
                </a:solidFill>
              </a:rPr>
              <a:t> </a:t>
            </a:r>
            <a:r>
              <a:rPr lang="en-US" sz="2400" dirty="0" err="1">
                <a:solidFill>
                  <a:schemeClr val="accent5">
                    <a:lumMod val="50000"/>
                  </a:schemeClr>
                </a:solidFill>
              </a:rPr>
              <a:t>als</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Person A </a:t>
            </a:r>
            <a:r>
              <a:rPr lang="en-US" sz="2400" dirty="0" err="1">
                <a:solidFill>
                  <a:schemeClr val="accent5">
                    <a:lumMod val="50000"/>
                  </a:schemeClr>
                </a:solidFill>
              </a:rPr>
              <a:t>ist</a:t>
            </a:r>
            <a:r>
              <a:rPr lang="en-US" sz="2400" dirty="0">
                <a:solidFill>
                  <a:schemeClr val="accent5">
                    <a:lumMod val="50000"/>
                  </a:schemeClr>
                </a:solidFill>
              </a:rPr>
              <a:t> Heidi, Person B der </a:t>
            </a:r>
            <a:r>
              <a:rPr lang="en-US" sz="2400" dirty="0" err="1">
                <a:solidFill>
                  <a:schemeClr val="accent5">
                    <a:lumMod val="50000"/>
                  </a:schemeClr>
                </a:solidFill>
              </a:rPr>
              <a:t>Bruder</a:t>
            </a:r>
            <a:r>
              <a:rPr lang="en-US" sz="2400" dirty="0">
                <a:solidFill>
                  <a:schemeClr val="accent5">
                    <a:lumMod val="50000"/>
                  </a:schemeClr>
                </a:solidFill>
              </a:rPr>
              <a:t>.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6" name="Picture 15" descr="A picture containing text&#10;&#10;Description automatically generated">
            <a:extLst>
              <a:ext uri="{FF2B5EF4-FFF2-40B4-BE49-F238E27FC236}">
                <a16:creationId xmlns:a16="http://schemas.microsoft.com/office/drawing/2014/main" id="{D829EDCC-E11C-4C03-BD75-D4CC60B819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41478" y="960758"/>
            <a:ext cx="2243388" cy="2425148"/>
          </a:xfrm>
          <a:prstGeom prst="rect">
            <a:avLst/>
          </a:prstGeom>
        </p:spPr>
      </p:pic>
      <p:sp>
        <p:nvSpPr>
          <p:cNvPr id="18" name="Speech Bubble: Rectangle with Corners Rounded 17">
            <a:hlinkClick r:id="" action="ppaction://noaction">
              <a:snd r:embed="rId7" name="9.3.1.3 slide 21 1a.wav"/>
            </a:hlinkClick>
            <a:extLst>
              <a:ext uri="{FF2B5EF4-FFF2-40B4-BE49-F238E27FC236}">
                <a16:creationId xmlns:a16="http://schemas.microsoft.com/office/drawing/2014/main" id="{7ECBEC53-1F11-403B-A594-76DA92ACF980}"/>
              </a:ext>
            </a:extLst>
          </p:cNvPr>
          <p:cNvSpPr/>
          <p:nvPr/>
        </p:nvSpPr>
        <p:spPr>
          <a:xfrm>
            <a:off x="2117476" y="1560387"/>
            <a:ext cx="1744997" cy="636503"/>
          </a:xfrm>
          <a:prstGeom prst="wedgeRoundRectCallout">
            <a:avLst>
              <a:gd name="adj1" fmla="val -71710"/>
              <a:gd name="adj2" fmla="val -2902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1</a:t>
            </a:r>
            <a:r>
              <a:rPr lang="en-US" sz="2000" dirty="0">
                <a:solidFill>
                  <a:srgbClr val="115076"/>
                </a:solidFill>
              </a:rPr>
              <a:t>. Ein Zug?</a:t>
            </a:r>
            <a:endParaRPr lang="en-GB" sz="2000" dirty="0">
              <a:solidFill>
                <a:srgbClr val="115076"/>
              </a:solidFill>
            </a:endParaRPr>
          </a:p>
        </p:txBody>
      </p:sp>
      <p:sp>
        <p:nvSpPr>
          <p:cNvPr id="19" name="Speech Bubble: Rectangle with Corners Rounded 18">
            <a:hlinkClick r:id="" action="ppaction://noaction">
              <a:snd r:embed="rId8" name="9.3.1.3 slide 21 1b.wav"/>
            </a:hlinkClick>
            <a:extLst>
              <a:ext uri="{FF2B5EF4-FFF2-40B4-BE49-F238E27FC236}">
                <a16:creationId xmlns:a16="http://schemas.microsoft.com/office/drawing/2014/main" id="{5DB4BFD9-807E-45FC-A8D4-3B69FEAA9F99}"/>
              </a:ext>
            </a:extLst>
          </p:cNvPr>
          <p:cNvSpPr/>
          <p:nvPr/>
        </p:nvSpPr>
        <p:spPr>
          <a:xfrm>
            <a:off x="4007701" y="1560973"/>
            <a:ext cx="2243386" cy="635917"/>
          </a:xfrm>
          <a:prstGeom prst="wedgeRoundRectCallout">
            <a:avLst>
              <a:gd name="adj1" fmla="val 67734"/>
              <a:gd name="adj2" fmla="val -27919"/>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1</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Züge</a:t>
            </a:r>
            <a:r>
              <a:rPr lang="en-US" sz="2000" dirty="0">
                <a:solidFill>
                  <a:srgbClr val="115076"/>
                </a:solidFill>
              </a:rPr>
              <a:t>!</a:t>
            </a:r>
            <a:endParaRPr lang="en-GB" sz="2000" dirty="0">
              <a:solidFill>
                <a:srgbClr val="115076"/>
              </a:solidFill>
            </a:endParaRPr>
          </a:p>
        </p:txBody>
      </p:sp>
      <p:sp>
        <p:nvSpPr>
          <p:cNvPr id="21" name="Speech Bubble: Rectangle with Corners Rounded 20">
            <a:hlinkClick r:id="" action="ppaction://noaction">
              <a:snd r:embed="rId9" name="9.3.1.3 slide 21 2a.wav"/>
            </a:hlinkClick>
            <a:extLst>
              <a:ext uri="{FF2B5EF4-FFF2-40B4-BE49-F238E27FC236}">
                <a16:creationId xmlns:a16="http://schemas.microsoft.com/office/drawing/2014/main" id="{EB4D217A-0813-405D-9B59-203D40092328}"/>
              </a:ext>
            </a:extLst>
          </p:cNvPr>
          <p:cNvSpPr/>
          <p:nvPr/>
        </p:nvSpPr>
        <p:spPr>
          <a:xfrm>
            <a:off x="2091171" y="2433781"/>
            <a:ext cx="1744997" cy="663193"/>
          </a:xfrm>
          <a:prstGeom prst="wedgeRoundRectCallout">
            <a:avLst>
              <a:gd name="adj1" fmla="val -71710"/>
              <a:gd name="adj2" fmla="val -2902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2</a:t>
            </a:r>
            <a:r>
              <a:rPr lang="en-US" sz="2000" dirty="0">
                <a:solidFill>
                  <a:srgbClr val="115076"/>
                </a:solidFill>
              </a:rPr>
              <a:t>. Ein Stuhl?</a:t>
            </a:r>
            <a:endParaRPr lang="en-GB" sz="2000" dirty="0">
              <a:solidFill>
                <a:srgbClr val="115076"/>
              </a:solidFill>
            </a:endParaRPr>
          </a:p>
        </p:txBody>
      </p:sp>
      <p:sp>
        <p:nvSpPr>
          <p:cNvPr id="22" name="Speech Bubble: Rectangle with Corners Rounded 21">
            <a:hlinkClick r:id="" action="ppaction://noaction">
              <a:snd r:embed="rId10" name="9.3.1.3 slide 21 2b.wav"/>
            </a:hlinkClick>
            <a:extLst>
              <a:ext uri="{FF2B5EF4-FFF2-40B4-BE49-F238E27FC236}">
                <a16:creationId xmlns:a16="http://schemas.microsoft.com/office/drawing/2014/main" id="{F980487D-CDDF-43E6-8EB6-EA3C66069741}"/>
              </a:ext>
            </a:extLst>
          </p:cNvPr>
          <p:cNvSpPr/>
          <p:nvPr/>
        </p:nvSpPr>
        <p:spPr>
          <a:xfrm>
            <a:off x="3975236" y="2433781"/>
            <a:ext cx="2243387" cy="663193"/>
          </a:xfrm>
          <a:prstGeom prst="wedgeRoundRectCallout">
            <a:avLst>
              <a:gd name="adj1" fmla="val 68895"/>
              <a:gd name="adj2" fmla="val -2824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2</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Stühle</a:t>
            </a:r>
            <a:r>
              <a:rPr lang="en-US" sz="2000" dirty="0">
                <a:solidFill>
                  <a:srgbClr val="115076"/>
                </a:solidFill>
              </a:rPr>
              <a:t>!</a:t>
            </a:r>
            <a:endParaRPr lang="en-GB" sz="2000" dirty="0">
              <a:solidFill>
                <a:srgbClr val="115076"/>
              </a:solidFill>
            </a:endParaRPr>
          </a:p>
        </p:txBody>
      </p:sp>
      <p:sp>
        <p:nvSpPr>
          <p:cNvPr id="23" name="Speech Bubble: Rectangle with Corners Rounded 22">
            <a:hlinkClick r:id="" action="ppaction://noaction">
              <a:snd r:embed="rId11" name="9.3.1.3 slide 21 3a.wav"/>
            </a:hlinkClick>
            <a:extLst>
              <a:ext uri="{FF2B5EF4-FFF2-40B4-BE49-F238E27FC236}">
                <a16:creationId xmlns:a16="http://schemas.microsoft.com/office/drawing/2014/main" id="{61555A72-B2FE-4689-8E07-24CAF86A399D}"/>
              </a:ext>
            </a:extLst>
          </p:cNvPr>
          <p:cNvSpPr/>
          <p:nvPr/>
        </p:nvSpPr>
        <p:spPr>
          <a:xfrm>
            <a:off x="410571" y="3671396"/>
            <a:ext cx="1946628" cy="704945"/>
          </a:xfrm>
          <a:prstGeom prst="wedgeRoundRectCallout">
            <a:avLst>
              <a:gd name="adj1" fmla="val -64407"/>
              <a:gd name="adj2" fmla="val -3897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3</a:t>
            </a:r>
            <a:r>
              <a:rPr lang="en-US" sz="2000" dirty="0">
                <a:solidFill>
                  <a:srgbClr val="115076"/>
                </a:solidFill>
              </a:rPr>
              <a:t>. Ein Buch?</a:t>
            </a:r>
            <a:endParaRPr lang="en-GB" sz="2000" dirty="0">
              <a:solidFill>
                <a:srgbClr val="115076"/>
              </a:solidFill>
            </a:endParaRPr>
          </a:p>
        </p:txBody>
      </p:sp>
      <p:sp>
        <p:nvSpPr>
          <p:cNvPr id="24" name="Speech Bubble: Rectangle with Corners Rounded 23">
            <a:hlinkClick r:id="" action="ppaction://noaction">
              <a:snd r:embed="rId12" name="9.3.1.3 slide 21 4a.wav"/>
            </a:hlinkClick>
            <a:extLst>
              <a:ext uri="{FF2B5EF4-FFF2-40B4-BE49-F238E27FC236}">
                <a16:creationId xmlns:a16="http://schemas.microsoft.com/office/drawing/2014/main" id="{6298BB39-4267-46D7-B8EE-4DDE4ED230E3}"/>
              </a:ext>
            </a:extLst>
          </p:cNvPr>
          <p:cNvSpPr/>
          <p:nvPr/>
        </p:nvSpPr>
        <p:spPr>
          <a:xfrm>
            <a:off x="423353" y="4520345"/>
            <a:ext cx="1946628" cy="642288"/>
          </a:xfrm>
          <a:prstGeom prst="wedgeRoundRectCallout">
            <a:avLst>
              <a:gd name="adj1" fmla="val -65153"/>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4</a:t>
            </a:r>
            <a:r>
              <a:rPr lang="en-US" sz="2000" dirty="0">
                <a:solidFill>
                  <a:srgbClr val="115076"/>
                </a:solidFill>
              </a:rPr>
              <a:t>. Ein </a:t>
            </a:r>
            <a:r>
              <a:rPr lang="en-US" sz="2000" dirty="0" err="1">
                <a:solidFill>
                  <a:srgbClr val="115076"/>
                </a:solidFill>
              </a:rPr>
              <a:t>Fluss</a:t>
            </a:r>
            <a:r>
              <a:rPr lang="en-US" sz="2000" dirty="0">
                <a:solidFill>
                  <a:srgbClr val="115076"/>
                </a:solidFill>
              </a:rPr>
              <a:t>?</a:t>
            </a:r>
            <a:endParaRPr lang="en-GB" sz="2000" dirty="0">
              <a:solidFill>
                <a:srgbClr val="115076"/>
              </a:solidFill>
            </a:endParaRPr>
          </a:p>
        </p:txBody>
      </p:sp>
      <p:sp>
        <p:nvSpPr>
          <p:cNvPr id="25" name="Speech Bubble: Rectangle with Corners Rounded 24">
            <a:hlinkClick r:id="" action="ppaction://noaction">
              <a:snd r:embed="rId13" name="9.3.1.3 slide 21 5a.wav"/>
            </a:hlinkClick>
            <a:extLst>
              <a:ext uri="{FF2B5EF4-FFF2-40B4-BE49-F238E27FC236}">
                <a16:creationId xmlns:a16="http://schemas.microsoft.com/office/drawing/2014/main" id="{57457399-C42C-4BAA-BEE3-F413B222764E}"/>
              </a:ext>
            </a:extLst>
          </p:cNvPr>
          <p:cNvSpPr/>
          <p:nvPr/>
        </p:nvSpPr>
        <p:spPr>
          <a:xfrm>
            <a:off x="405316" y="5311518"/>
            <a:ext cx="1946628" cy="642288"/>
          </a:xfrm>
          <a:prstGeom prst="wedgeRoundRectCallout">
            <a:avLst>
              <a:gd name="adj1" fmla="val -66644"/>
              <a:gd name="adj2" fmla="val -3917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5</a:t>
            </a:r>
            <a:r>
              <a:rPr lang="en-US" sz="2000" dirty="0">
                <a:solidFill>
                  <a:srgbClr val="115076"/>
                </a:solidFill>
              </a:rPr>
              <a:t>. Ein Sturm?</a:t>
            </a:r>
            <a:endParaRPr lang="en-GB" sz="2000" dirty="0">
              <a:solidFill>
                <a:srgbClr val="115076"/>
              </a:solidFill>
            </a:endParaRPr>
          </a:p>
        </p:txBody>
      </p:sp>
      <p:sp>
        <p:nvSpPr>
          <p:cNvPr id="26" name="Speech Bubble: Rectangle with Corners Rounded 25">
            <a:hlinkClick r:id="" action="ppaction://noaction">
              <a:snd r:embed="rId14" name="9.3.1.3 slide 21 6a.wav"/>
            </a:hlinkClick>
            <a:extLst>
              <a:ext uri="{FF2B5EF4-FFF2-40B4-BE49-F238E27FC236}">
                <a16:creationId xmlns:a16="http://schemas.microsoft.com/office/drawing/2014/main" id="{A674B428-50B4-4747-AB77-197E43D659BE}"/>
              </a:ext>
            </a:extLst>
          </p:cNvPr>
          <p:cNvSpPr/>
          <p:nvPr/>
        </p:nvSpPr>
        <p:spPr>
          <a:xfrm>
            <a:off x="5652040" y="3671396"/>
            <a:ext cx="1946628"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6</a:t>
            </a:r>
            <a:r>
              <a:rPr lang="en-US" sz="2000" dirty="0">
                <a:solidFill>
                  <a:srgbClr val="115076"/>
                </a:solidFill>
              </a:rPr>
              <a:t>. Eine </a:t>
            </a:r>
            <a:r>
              <a:rPr lang="en-US" sz="2000" dirty="0" err="1">
                <a:solidFill>
                  <a:srgbClr val="115076"/>
                </a:solidFill>
              </a:rPr>
              <a:t>Nuss</a:t>
            </a:r>
            <a:r>
              <a:rPr lang="en-US" sz="2000" dirty="0">
                <a:solidFill>
                  <a:srgbClr val="115076"/>
                </a:solidFill>
              </a:rPr>
              <a:t>?</a:t>
            </a:r>
            <a:endParaRPr lang="en-GB" sz="2000" dirty="0">
              <a:solidFill>
                <a:srgbClr val="115076"/>
              </a:solidFill>
            </a:endParaRPr>
          </a:p>
        </p:txBody>
      </p:sp>
      <p:sp>
        <p:nvSpPr>
          <p:cNvPr id="28" name="Speech Bubble: Rectangle with Corners Rounded 27">
            <a:hlinkClick r:id="" action="ppaction://noaction">
              <a:snd r:embed="rId15" name="9.3.1.3 slide 21 7a.wav"/>
            </a:hlinkClick>
            <a:extLst>
              <a:ext uri="{FF2B5EF4-FFF2-40B4-BE49-F238E27FC236}">
                <a16:creationId xmlns:a16="http://schemas.microsoft.com/office/drawing/2014/main" id="{7FB32F94-30BB-4AD9-B042-0E80229B1A39}"/>
              </a:ext>
            </a:extLst>
          </p:cNvPr>
          <p:cNvSpPr/>
          <p:nvPr/>
        </p:nvSpPr>
        <p:spPr>
          <a:xfrm>
            <a:off x="5652040" y="4441796"/>
            <a:ext cx="1946628"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7</a:t>
            </a:r>
            <a:r>
              <a:rPr lang="en-US" sz="2000" dirty="0">
                <a:solidFill>
                  <a:srgbClr val="115076"/>
                </a:solidFill>
              </a:rPr>
              <a:t>. Ein </a:t>
            </a:r>
            <a:r>
              <a:rPr lang="en-US" sz="2000" dirty="0" err="1">
                <a:solidFill>
                  <a:srgbClr val="115076"/>
                </a:solidFill>
              </a:rPr>
              <a:t>Kuss</a:t>
            </a:r>
            <a:r>
              <a:rPr lang="en-US" sz="2000" dirty="0">
                <a:solidFill>
                  <a:srgbClr val="115076"/>
                </a:solidFill>
              </a:rPr>
              <a:t>?</a:t>
            </a:r>
            <a:endParaRPr lang="en-GB" sz="2000" dirty="0">
              <a:solidFill>
                <a:srgbClr val="115076"/>
              </a:solidFill>
            </a:endParaRPr>
          </a:p>
        </p:txBody>
      </p:sp>
      <p:sp>
        <p:nvSpPr>
          <p:cNvPr id="29" name="Speech Bubble: Rectangle with Corners Rounded 28">
            <a:hlinkClick r:id="" action="ppaction://noaction">
              <a:snd r:embed="rId16" name="9.3.1.3 slide 21 8a.wav"/>
            </a:hlinkClick>
            <a:extLst>
              <a:ext uri="{FF2B5EF4-FFF2-40B4-BE49-F238E27FC236}">
                <a16:creationId xmlns:a16="http://schemas.microsoft.com/office/drawing/2014/main" id="{2E0973E1-76D2-474A-BC9B-FD8A49BE8BD7}"/>
              </a:ext>
            </a:extLst>
          </p:cNvPr>
          <p:cNvSpPr/>
          <p:nvPr/>
        </p:nvSpPr>
        <p:spPr>
          <a:xfrm>
            <a:off x="5641217" y="5206459"/>
            <a:ext cx="1946628"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8</a:t>
            </a:r>
            <a:r>
              <a:rPr lang="en-US" sz="2000" dirty="0">
                <a:solidFill>
                  <a:srgbClr val="115076"/>
                </a:solidFill>
              </a:rPr>
              <a:t>. Ein </a:t>
            </a:r>
            <a:r>
              <a:rPr lang="en-US" sz="2000" dirty="0" err="1">
                <a:solidFill>
                  <a:srgbClr val="115076"/>
                </a:solidFill>
              </a:rPr>
              <a:t>Turm</a:t>
            </a:r>
            <a:r>
              <a:rPr lang="en-US" sz="2000" dirty="0">
                <a:solidFill>
                  <a:srgbClr val="115076"/>
                </a:solidFill>
              </a:rPr>
              <a:t>?</a:t>
            </a:r>
            <a:endParaRPr lang="en-GB" sz="2000" dirty="0">
              <a:solidFill>
                <a:srgbClr val="115076"/>
              </a:solidFill>
            </a:endParaRPr>
          </a:p>
        </p:txBody>
      </p:sp>
      <p:sp>
        <p:nvSpPr>
          <p:cNvPr id="30" name="Speech Bubble: Rectangle with Corners Rounded 29">
            <a:hlinkClick r:id="" action="ppaction://noaction">
              <a:snd r:embed="rId17" name="9.3.1.3 slide 21 3b.wav"/>
            </a:hlinkClick>
            <a:extLst>
              <a:ext uri="{FF2B5EF4-FFF2-40B4-BE49-F238E27FC236}">
                <a16:creationId xmlns:a16="http://schemas.microsoft.com/office/drawing/2014/main" id="{D595709D-88F9-4C8C-A82E-504F47698CB5}"/>
              </a:ext>
            </a:extLst>
          </p:cNvPr>
          <p:cNvSpPr/>
          <p:nvPr/>
        </p:nvSpPr>
        <p:spPr>
          <a:xfrm>
            <a:off x="2486292" y="3671396"/>
            <a:ext cx="2243386" cy="704945"/>
          </a:xfrm>
          <a:prstGeom prst="wedgeRoundRectCallout">
            <a:avLst>
              <a:gd name="adj1" fmla="val 67087"/>
              <a:gd name="adj2" fmla="val -4416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3</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Bücher</a:t>
            </a:r>
            <a:r>
              <a:rPr lang="en-US" sz="2000" dirty="0">
                <a:solidFill>
                  <a:srgbClr val="115076"/>
                </a:solidFill>
              </a:rPr>
              <a:t>!</a:t>
            </a:r>
            <a:endParaRPr lang="en-GB" sz="2000" dirty="0">
              <a:solidFill>
                <a:srgbClr val="115076"/>
              </a:solidFill>
            </a:endParaRPr>
          </a:p>
        </p:txBody>
      </p:sp>
      <p:sp>
        <p:nvSpPr>
          <p:cNvPr id="31" name="Speech Bubble: Rectangle with Corners Rounded 30">
            <a:hlinkClick r:id="" action="ppaction://noaction">
              <a:snd r:embed="rId18" name="9.3.1.3 slide 21 4b.wav"/>
            </a:hlinkClick>
            <a:extLst>
              <a:ext uri="{FF2B5EF4-FFF2-40B4-BE49-F238E27FC236}">
                <a16:creationId xmlns:a16="http://schemas.microsoft.com/office/drawing/2014/main" id="{2BC8F19B-884F-4E34-BD9B-91FE7243BA91}"/>
              </a:ext>
            </a:extLst>
          </p:cNvPr>
          <p:cNvSpPr/>
          <p:nvPr/>
        </p:nvSpPr>
        <p:spPr>
          <a:xfrm>
            <a:off x="2506222" y="4520345"/>
            <a:ext cx="2243386" cy="642288"/>
          </a:xfrm>
          <a:prstGeom prst="wedgeRoundRectCallout">
            <a:avLst>
              <a:gd name="adj1" fmla="val 64499"/>
              <a:gd name="adj2" fmla="val -4597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4</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Flüsse</a:t>
            </a:r>
            <a:r>
              <a:rPr lang="en-US" sz="2000" dirty="0">
                <a:solidFill>
                  <a:srgbClr val="115076"/>
                </a:solidFill>
              </a:rPr>
              <a:t>!</a:t>
            </a:r>
            <a:endParaRPr lang="en-GB" sz="2000" dirty="0">
              <a:solidFill>
                <a:srgbClr val="115076"/>
              </a:solidFill>
            </a:endParaRPr>
          </a:p>
        </p:txBody>
      </p:sp>
      <p:sp>
        <p:nvSpPr>
          <p:cNvPr id="32" name="Speech Bubble: Rectangle with Corners Rounded 31">
            <a:hlinkClick r:id="" action="ppaction://noaction">
              <a:snd r:embed="rId19" name="9.3.1.3 slide 21 5b.wav"/>
            </a:hlinkClick>
            <a:extLst>
              <a:ext uri="{FF2B5EF4-FFF2-40B4-BE49-F238E27FC236}">
                <a16:creationId xmlns:a16="http://schemas.microsoft.com/office/drawing/2014/main" id="{3AB56344-1438-43FF-8A03-9028990C3008}"/>
              </a:ext>
            </a:extLst>
          </p:cNvPr>
          <p:cNvSpPr/>
          <p:nvPr/>
        </p:nvSpPr>
        <p:spPr>
          <a:xfrm>
            <a:off x="2486292" y="5311518"/>
            <a:ext cx="2243386" cy="642288"/>
          </a:xfrm>
          <a:prstGeom prst="wedgeRoundRectCallout">
            <a:avLst>
              <a:gd name="adj1" fmla="val 65793"/>
              <a:gd name="adj2" fmla="val -4371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5</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Stürme</a:t>
            </a:r>
            <a:r>
              <a:rPr lang="en-US" sz="2000" dirty="0">
                <a:solidFill>
                  <a:srgbClr val="115076"/>
                </a:solidFill>
              </a:rPr>
              <a:t>!</a:t>
            </a:r>
            <a:endParaRPr lang="en-GB" sz="2000" dirty="0">
              <a:solidFill>
                <a:srgbClr val="115076"/>
              </a:solidFill>
            </a:endParaRPr>
          </a:p>
        </p:txBody>
      </p:sp>
      <p:sp>
        <p:nvSpPr>
          <p:cNvPr id="34" name="Speech Bubble: Rectangle with Corners Rounded 33">
            <a:hlinkClick r:id="" action="ppaction://noaction">
              <a:snd r:embed="rId20" name="9.3.1.3 slide 21 6b.wav"/>
            </a:hlinkClick>
            <a:extLst>
              <a:ext uri="{FF2B5EF4-FFF2-40B4-BE49-F238E27FC236}">
                <a16:creationId xmlns:a16="http://schemas.microsoft.com/office/drawing/2014/main" id="{0B806AA1-3ADB-4783-A3CA-9A3982BDD6FE}"/>
              </a:ext>
            </a:extLst>
          </p:cNvPr>
          <p:cNvSpPr/>
          <p:nvPr/>
        </p:nvSpPr>
        <p:spPr>
          <a:xfrm>
            <a:off x="7706625" y="3678126"/>
            <a:ext cx="1946628" cy="704945"/>
          </a:xfrm>
          <a:prstGeom prst="wedgeRoundRectCallout">
            <a:avLst>
              <a:gd name="adj1" fmla="val 58652"/>
              <a:gd name="adj2" fmla="val -5101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6</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Nüsse</a:t>
            </a:r>
            <a:r>
              <a:rPr lang="en-US" sz="2000" dirty="0">
                <a:solidFill>
                  <a:srgbClr val="115076"/>
                </a:solidFill>
              </a:rPr>
              <a:t>!</a:t>
            </a:r>
            <a:endParaRPr lang="en-GB" sz="2000" dirty="0">
              <a:solidFill>
                <a:srgbClr val="115076"/>
              </a:solidFill>
            </a:endParaRPr>
          </a:p>
        </p:txBody>
      </p:sp>
      <p:sp>
        <p:nvSpPr>
          <p:cNvPr id="35" name="Speech Bubble: Rectangle with Corners Rounded 34">
            <a:hlinkClick r:id="" action="ppaction://noaction">
              <a:snd r:embed="rId21" name="9.3.1.3 slide 21 7b.wav"/>
            </a:hlinkClick>
            <a:extLst>
              <a:ext uri="{FF2B5EF4-FFF2-40B4-BE49-F238E27FC236}">
                <a16:creationId xmlns:a16="http://schemas.microsoft.com/office/drawing/2014/main" id="{84FF7F16-028D-4703-B175-53D5CD2A5C0E}"/>
              </a:ext>
            </a:extLst>
          </p:cNvPr>
          <p:cNvSpPr/>
          <p:nvPr/>
        </p:nvSpPr>
        <p:spPr>
          <a:xfrm>
            <a:off x="7703324" y="4441796"/>
            <a:ext cx="1946628" cy="704945"/>
          </a:xfrm>
          <a:prstGeom prst="wedgeRoundRectCallout">
            <a:avLst>
              <a:gd name="adj1" fmla="val 60694"/>
              <a:gd name="adj2" fmla="val -5383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7</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Küsse</a:t>
            </a:r>
            <a:r>
              <a:rPr lang="en-US" sz="2000" dirty="0">
                <a:solidFill>
                  <a:srgbClr val="115076"/>
                </a:solidFill>
              </a:rPr>
              <a:t>!</a:t>
            </a:r>
            <a:endParaRPr lang="en-GB" sz="2000" dirty="0">
              <a:solidFill>
                <a:srgbClr val="115076"/>
              </a:solidFill>
            </a:endParaRPr>
          </a:p>
        </p:txBody>
      </p:sp>
      <p:sp>
        <p:nvSpPr>
          <p:cNvPr id="36" name="Speech Bubble: Rectangle with Corners Rounded 35">
            <a:hlinkClick r:id="" action="ppaction://noaction">
              <a:snd r:embed="rId22" name="9.3.1.3 slide 21 8b.wav"/>
            </a:hlinkClick>
            <a:extLst>
              <a:ext uri="{FF2B5EF4-FFF2-40B4-BE49-F238E27FC236}">
                <a16:creationId xmlns:a16="http://schemas.microsoft.com/office/drawing/2014/main" id="{33EB2022-3947-48B1-9A09-A99327EEF082}"/>
              </a:ext>
            </a:extLst>
          </p:cNvPr>
          <p:cNvSpPr/>
          <p:nvPr/>
        </p:nvSpPr>
        <p:spPr>
          <a:xfrm>
            <a:off x="7696524" y="5234706"/>
            <a:ext cx="2072371" cy="704945"/>
          </a:xfrm>
          <a:prstGeom prst="wedgeRoundRectCallout">
            <a:avLst>
              <a:gd name="adj1" fmla="val 60694"/>
              <a:gd name="adj2" fmla="val -5101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8</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Türme</a:t>
            </a:r>
            <a:r>
              <a:rPr lang="en-US" sz="2000" dirty="0">
                <a:solidFill>
                  <a:srgbClr val="115076"/>
                </a:solidFill>
              </a:rPr>
              <a:t>!</a:t>
            </a:r>
            <a:endParaRPr lang="en-GB" sz="2000" dirty="0">
              <a:solidFill>
                <a:srgbClr val="115076"/>
              </a:solidFill>
            </a:endParaRPr>
          </a:p>
        </p:txBody>
      </p:sp>
      <p:pic>
        <p:nvPicPr>
          <p:cNvPr id="2052" name="Picture 4" descr="Murals, Children, Drawing, Paint, Artist, Heart, Love">
            <a:extLst>
              <a:ext uri="{FF2B5EF4-FFF2-40B4-BE49-F238E27FC236}">
                <a16:creationId xmlns:a16="http://schemas.microsoft.com/office/drawing/2014/main" id="{9466A6E6-1C45-479F-BA79-5ABD0C210EC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915097" y="3722631"/>
            <a:ext cx="1163009" cy="159195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torm, Stormy, Tornado, Weather, Weather Forecast">
            <a:extLst>
              <a:ext uri="{FF2B5EF4-FFF2-40B4-BE49-F238E27FC236}">
                <a16:creationId xmlns:a16="http://schemas.microsoft.com/office/drawing/2014/main" id="{C134CD7E-35B4-4631-8134-D8A4E40FFC42}"/>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540559" y="5587178"/>
            <a:ext cx="1061900" cy="9916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icon&#10;&#10;Description automatically generated">
            <a:extLst>
              <a:ext uri="{FF2B5EF4-FFF2-40B4-BE49-F238E27FC236}">
                <a16:creationId xmlns:a16="http://schemas.microsoft.com/office/drawing/2014/main" id="{E170CCE1-982A-4C93-BDC3-8BA4FFAB7645}"/>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614285" y="1461857"/>
            <a:ext cx="1255322" cy="1652076"/>
          </a:xfrm>
          <a:prstGeom prst="rect">
            <a:avLst/>
          </a:prstGeom>
        </p:spPr>
      </p:pic>
      <p:pic>
        <p:nvPicPr>
          <p:cNvPr id="2" name="Picture 2" descr="Acorn, Nut, Seed, Seed Pod">
            <a:extLst>
              <a:ext uri="{FF2B5EF4-FFF2-40B4-BE49-F238E27FC236}">
                <a16:creationId xmlns:a16="http://schemas.microsoft.com/office/drawing/2014/main" id="{5CCBF04A-F31D-4660-A940-4A1CD5985AB9}"/>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337947" y="3338551"/>
            <a:ext cx="651882" cy="5238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Lips, Mouth, Kiss, Lipstick, Colorful, Rainbow, Vector">
            <a:extLst>
              <a:ext uri="{FF2B5EF4-FFF2-40B4-BE49-F238E27FC236}">
                <a16:creationId xmlns:a16="http://schemas.microsoft.com/office/drawing/2014/main" id="{9C1C9B58-506D-4D63-8462-ACF899374FF1}"/>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20712160">
            <a:off x="7171685" y="4253935"/>
            <a:ext cx="853966" cy="6040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wer, Castle, Medieval, Door, Tile, Wood, Stone Tower">
            <a:extLst>
              <a:ext uri="{FF2B5EF4-FFF2-40B4-BE49-F238E27FC236}">
                <a16:creationId xmlns:a16="http://schemas.microsoft.com/office/drawing/2014/main" id="{3EBD5A19-661D-4465-B6EC-D8A83E3859C8}"/>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232736" y="5500641"/>
            <a:ext cx="526975" cy="105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Paint, Tube, Art, Color, Colorful, Oil, Craft, Mix">
            <a:extLst>
              <a:ext uri="{FF2B5EF4-FFF2-40B4-BE49-F238E27FC236}">
                <a16:creationId xmlns:a16="http://schemas.microsoft.com/office/drawing/2014/main" id="{F4C7F676-E2A1-4A14-877A-B4EB43A3C1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3464" y="1487992"/>
            <a:ext cx="2472102" cy="16660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4070994" y="405282"/>
            <a:ext cx="6468619" cy="461665"/>
          </a:xfrm>
          <a:prstGeom prst="rect">
            <a:avLst/>
          </a:prstGeom>
          <a:noFill/>
        </p:spPr>
        <p:txBody>
          <a:bodyPr wrap="square" rtlCol="0">
            <a:spAutoFit/>
          </a:bodyPr>
          <a:lstStyle/>
          <a:p>
            <a:r>
              <a:rPr lang="en-US" sz="2400" dirty="0" err="1">
                <a:solidFill>
                  <a:schemeClr val="accent5">
                    <a:lumMod val="50000"/>
                  </a:schemeClr>
                </a:solidFill>
              </a:rPr>
              <a:t>Tauscht</a:t>
            </a:r>
            <a:r>
              <a:rPr lang="en-US" sz="2400" dirty="0">
                <a:solidFill>
                  <a:schemeClr val="accent5">
                    <a:lumMod val="50000"/>
                  </a:schemeClr>
                </a:solidFill>
              </a:rPr>
              <a:t> die Rollen.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6" name="Picture 15" descr="A picture containing text&#10;&#10;Description automatically generated">
            <a:extLst>
              <a:ext uri="{FF2B5EF4-FFF2-40B4-BE49-F238E27FC236}">
                <a16:creationId xmlns:a16="http://schemas.microsoft.com/office/drawing/2014/main" id="{D829EDCC-E11C-4C03-BD75-D4CC60B819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41478" y="960758"/>
            <a:ext cx="2243388" cy="2425148"/>
          </a:xfrm>
          <a:prstGeom prst="rect">
            <a:avLst/>
          </a:prstGeom>
        </p:spPr>
      </p:pic>
      <p:sp>
        <p:nvSpPr>
          <p:cNvPr id="18" name="Speech Bubble: Rectangle with Corners Rounded 17">
            <a:hlinkClick r:id="" action="ppaction://noaction">
              <a:snd r:embed="rId7" name="9.3.1.3 slide 22 1a.wav"/>
            </a:hlinkClick>
            <a:extLst>
              <a:ext uri="{FF2B5EF4-FFF2-40B4-BE49-F238E27FC236}">
                <a16:creationId xmlns:a16="http://schemas.microsoft.com/office/drawing/2014/main" id="{7ECBEC53-1F11-403B-A594-76DA92ACF980}"/>
              </a:ext>
            </a:extLst>
          </p:cNvPr>
          <p:cNvSpPr/>
          <p:nvPr/>
        </p:nvSpPr>
        <p:spPr>
          <a:xfrm>
            <a:off x="2117476" y="1481666"/>
            <a:ext cx="1946628" cy="704943"/>
          </a:xfrm>
          <a:prstGeom prst="wedgeRoundRectCallout">
            <a:avLst>
              <a:gd name="adj1" fmla="val -71710"/>
              <a:gd name="adj2" fmla="val -2902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1.</a:t>
            </a:r>
            <a:r>
              <a:rPr lang="en-US" sz="2000" dirty="0">
                <a:solidFill>
                  <a:srgbClr val="115076"/>
                </a:solidFill>
              </a:rPr>
              <a:t> Eine Wurst?</a:t>
            </a:r>
            <a:endParaRPr lang="en-GB" sz="2000" dirty="0">
              <a:solidFill>
                <a:srgbClr val="115076"/>
              </a:solidFill>
            </a:endParaRPr>
          </a:p>
        </p:txBody>
      </p:sp>
      <p:sp>
        <p:nvSpPr>
          <p:cNvPr id="19" name="Speech Bubble: Rectangle with Corners Rounded 18">
            <a:hlinkClick r:id="" action="ppaction://noaction">
              <a:snd r:embed="rId8" name="9.3.1.3 slide 22 1b.wav"/>
            </a:hlinkClick>
            <a:extLst>
              <a:ext uri="{FF2B5EF4-FFF2-40B4-BE49-F238E27FC236}">
                <a16:creationId xmlns:a16="http://schemas.microsoft.com/office/drawing/2014/main" id="{5DB4BFD9-807E-45FC-A8D4-3B69FEAA9F99}"/>
              </a:ext>
            </a:extLst>
          </p:cNvPr>
          <p:cNvSpPr/>
          <p:nvPr/>
        </p:nvSpPr>
        <p:spPr>
          <a:xfrm>
            <a:off x="4206965" y="1502161"/>
            <a:ext cx="2067186" cy="704945"/>
          </a:xfrm>
          <a:prstGeom prst="wedgeRoundRectCallout">
            <a:avLst>
              <a:gd name="adj1" fmla="val 85202"/>
              <a:gd name="adj2" fmla="val -2563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1. </a:t>
            </a:r>
            <a:r>
              <a:rPr lang="en-US" sz="2000" dirty="0" err="1">
                <a:solidFill>
                  <a:srgbClr val="115076"/>
                </a:solidFill>
              </a:rPr>
              <a:t>Zwei</a:t>
            </a:r>
            <a:r>
              <a:rPr lang="en-US" sz="2000" dirty="0">
                <a:solidFill>
                  <a:srgbClr val="115076"/>
                </a:solidFill>
              </a:rPr>
              <a:t> </a:t>
            </a:r>
            <a:r>
              <a:rPr lang="en-US" sz="2000" dirty="0" err="1">
                <a:solidFill>
                  <a:srgbClr val="115076"/>
                </a:solidFill>
              </a:rPr>
              <a:t>Würste</a:t>
            </a:r>
            <a:r>
              <a:rPr lang="en-US" sz="2000" dirty="0">
                <a:solidFill>
                  <a:srgbClr val="115076"/>
                </a:solidFill>
              </a:rPr>
              <a:t>!</a:t>
            </a:r>
            <a:endParaRPr lang="en-GB" sz="2000" dirty="0">
              <a:solidFill>
                <a:srgbClr val="115076"/>
              </a:solidFill>
            </a:endParaRPr>
          </a:p>
        </p:txBody>
      </p:sp>
      <p:sp>
        <p:nvSpPr>
          <p:cNvPr id="21" name="Speech Bubble: Rectangle with Corners Rounded 20">
            <a:hlinkClick r:id="" action="ppaction://noaction">
              <a:snd r:embed="rId9" name="9.3.1.3 slide 22 2a.wav"/>
            </a:hlinkClick>
            <a:extLst>
              <a:ext uri="{FF2B5EF4-FFF2-40B4-BE49-F238E27FC236}">
                <a16:creationId xmlns:a16="http://schemas.microsoft.com/office/drawing/2014/main" id="{EB4D217A-0813-405D-9B59-203D40092328}"/>
              </a:ext>
            </a:extLst>
          </p:cNvPr>
          <p:cNvSpPr/>
          <p:nvPr/>
        </p:nvSpPr>
        <p:spPr>
          <a:xfrm>
            <a:off x="2180431" y="2520340"/>
            <a:ext cx="1744997" cy="704944"/>
          </a:xfrm>
          <a:prstGeom prst="wedgeRoundRectCallout">
            <a:avLst>
              <a:gd name="adj1" fmla="val -71710"/>
              <a:gd name="adj2" fmla="val -2902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2. </a:t>
            </a:r>
            <a:r>
              <a:rPr lang="en-US" sz="2000" dirty="0">
                <a:solidFill>
                  <a:srgbClr val="115076"/>
                </a:solidFill>
              </a:rPr>
              <a:t>Ein Hut?</a:t>
            </a:r>
            <a:endParaRPr lang="en-GB" sz="2000" dirty="0">
              <a:solidFill>
                <a:srgbClr val="115076"/>
              </a:solidFill>
            </a:endParaRPr>
          </a:p>
        </p:txBody>
      </p:sp>
      <p:sp>
        <p:nvSpPr>
          <p:cNvPr id="22" name="Speech Bubble: Rectangle with Corners Rounded 21">
            <a:hlinkClick r:id="" action="ppaction://noaction">
              <a:snd r:embed="rId10" name="9.3.1.3 slide 22 2b.wav"/>
            </a:hlinkClick>
            <a:extLst>
              <a:ext uri="{FF2B5EF4-FFF2-40B4-BE49-F238E27FC236}">
                <a16:creationId xmlns:a16="http://schemas.microsoft.com/office/drawing/2014/main" id="{F980487D-CDDF-43E6-8EB6-EA3C66069741}"/>
              </a:ext>
            </a:extLst>
          </p:cNvPr>
          <p:cNvSpPr/>
          <p:nvPr/>
        </p:nvSpPr>
        <p:spPr>
          <a:xfrm>
            <a:off x="4053637" y="2525623"/>
            <a:ext cx="1946628" cy="704945"/>
          </a:xfrm>
          <a:prstGeom prst="wedgeRoundRectCallout">
            <a:avLst>
              <a:gd name="adj1" fmla="val 76012"/>
              <a:gd name="adj2" fmla="val -76393"/>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2. </a:t>
            </a:r>
            <a:r>
              <a:rPr lang="en-US" sz="2000" dirty="0" err="1">
                <a:solidFill>
                  <a:srgbClr val="115076"/>
                </a:solidFill>
              </a:rPr>
              <a:t>Zwei</a:t>
            </a:r>
            <a:r>
              <a:rPr lang="en-US" sz="2000" dirty="0">
                <a:solidFill>
                  <a:srgbClr val="115076"/>
                </a:solidFill>
              </a:rPr>
              <a:t> </a:t>
            </a:r>
            <a:r>
              <a:rPr lang="en-US" sz="2000" dirty="0" err="1">
                <a:solidFill>
                  <a:srgbClr val="115076"/>
                </a:solidFill>
              </a:rPr>
              <a:t>Hüte</a:t>
            </a:r>
            <a:r>
              <a:rPr lang="en-US" sz="2000" dirty="0">
                <a:solidFill>
                  <a:srgbClr val="115076"/>
                </a:solidFill>
              </a:rPr>
              <a:t>!</a:t>
            </a:r>
            <a:endParaRPr lang="en-GB" sz="2000" dirty="0">
              <a:solidFill>
                <a:srgbClr val="115076"/>
              </a:solidFill>
            </a:endParaRPr>
          </a:p>
        </p:txBody>
      </p:sp>
      <p:sp>
        <p:nvSpPr>
          <p:cNvPr id="23" name="Speech Bubble: Rectangle with Corners Rounded 22">
            <a:hlinkClick r:id="" action="ppaction://noaction">
              <a:snd r:embed="rId11" name="9.3.1.3 slide 22 3a.wav"/>
            </a:hlinkClick>
            <a:extLst>
              <a:ext uri="{FF2B5EF4-FFF2-40B4-BE49-F238E27FC236}">
                <a16:creationId xmlns:a16="http://schemas.microsoft.com/office/drawing/2014/main" id="{61555A72-B2FE-4689-8E07-24CAF86A399D}"/>
              </a:ext>
            </a:extLst>
          </p:cNvPr>
          <p:cNvSpPr/>
          <p:nvPr/>
        </p:nvSpPr>
        <p:spPr>
          <a:xfrm>
            <a:off x="423352" y="3655471"/>
            <a:ext cx="2082869"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3. </a:t>
            </a:r>
            <a:r>
              <a:rPr lang="en-US" sz="2000" dirty="0">
                <a:solidFill>
                  <a:srgbClr val="115076"/>
                </a:solidFill>
              </a:rPr>
              <a:t>Eine </a:t>
            </a:r>
            <a:r>
              <a:rPr lang="en-US" sz="2000" dirty="0" err="1">
                <a:solidFill>
                  <a:srgbClr val="115076"/>
                </a:solidFill>
              </a:rPr>
              <a:t>Frucht</a:t>
            </a:r>
            <a:r>
              <a:rPr lang="en-US" sz="2000" dirty="0">
                <a:solidFill>
                  <a:srgbClr val="115076"/>
                </a:solidFill>
              </a:rPr>
              <a:t>?</a:t>
            </a:r>
            <a:endParaRPr lang="en-GB" sz="2000" dirty="0">
              <a:solidFill>
                <a:srgbClr val="115076"/>
              </a:solidFill>
            </a:endParaRPr>
          </a:p>
        </p:txBody>
      </p:sp>
      <p:sp>
        <p:nvSpPr>
          <p:cNvPr id="24" name="Speech Bubble: Rectangle with Corners Rounded 23">
            <a:hlinkClick r:id="" action="ppaction://noaction">
              <a:snd r:embed="rId12" name="9.3.1.3 slide 22 4a.wav"/>
            </a:hlinkClick>
            <a:extLst>
              <a:ext uri="{FF2B5EF4-FFF2-40B4-BE49-F238E27FC236}">
                <a16:creationId xmlns:a16="http://schemas.microsoft.com/office/drawing/2014/main" id="{6298BB39-4267-46D7-B8EE-4DDE4ED230E3}"/>
              </a:ext>
            </a:extLst>
          </p:cNvPr>
          <p:cNvSpPr/>
          <p:nvPr/>
        </p:nvSpPr>
        <p:spPr>
          <a:xfrm>
            <a:off x="502552" y="4475410"/>
            <a:ext cx="1946628"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4. </a:t>
            </a:r>
            <a:r>
              <a:rPr lang="en-US" sz="2000" dirty="0">
                <a:solidFill>
                  <a:srgbClr val="115076"/>
                </a:solidFill>
              </a:rPr>
              <a:t>Ein Fuchs?</a:t>
            </a:r>
            <a:endParaRPr lang="en-GB" sz="2000" dirty="0">
              <a:solidFill>
                <a:srgbClr val="115076"/>
              </a:solidFill>
            </a:endParaRPr>
          </a:p>
        </p:txBody>
      </p:sp>
      <p:sp>
        <p:nvSpPr>
          <p:cNvPr id="25" name="Speech Bubble: Rectangle with Corners Rounded 24">
            <a:hlinkClick r:id="" action="ppaction://noaction">
              <a:snd r:embed="rId13" name="9.3.1.3 slide 22 5a.wav"/>
            </a:hlinkClick>
            <a:extLst>
              <a:ext uri="{FF2B5EF4-FFF2-40B4-BE49-F238E27FC236}">
                <a16:creationId xmlns:a16="http://schemas.microsoft.com/office/drawing/2014/main" id="{57457399-C42C-4BAA-BEE3-F413B222764E}"/>
              </a:ext>
            </a:extLst>
          </p:cNvPr>
          <p:cNvSpPr/>
          <p:nvPr/>
        </p:nvSpPr>
        <p:spPr>
          <a:xfrm>
            <a:off x="414095" y="5318889"/>
            <a:ext cx="2091157"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5. </a:t>
            </a:r>
            <a:r>
              <a:rPr lang="en-US" sz="2000" dirty="0">
                <a:solidFill>
                  <a:srgbClr val="115076"/>
                </a:solidFill>
              </a:rPr>
              <a:t>Ein Wunsch?</a:t>
            </a:r>
            <a:endParaRPr lang="en-GB" sz="2000" dirty="0">
              <a:solidFill>
                <a:srgbClr val="115076"/>
              </a:solidFill>
            </a:endParaRPr>
          </a:p>
        </p:txBody>
      </p:sp>
      <p:sp>
        <p:nvSpPr>
          <p:cNvPr id="26" name="Speech Bubble: Rectangle with Corners Rounded 25">
            <a:hlinkClick r:id="" action="ppaction://noaction">
              <a:snd r:embed="rId14" name="9.3.1.3 slide 22 6a.wav"/>
            </a:hlinkClick>
            <a:extLst>
              <a:ext uri="{FF2B5EF4-FFF2-40B4-BE49-F238E27FC236}">
                <a16:creationId xmlns:a16="http://schemas.microsoft.com/office/drawing/2014/main" id="{A674B428-50B4-4747-AB77-197E43D659BE}"/>
              </a:ext>
            </a:extLst>
          </p:cNvPr>
          <p:cNvSpPr/>
          <p:nvPr/>
        </p:nvSpPr>
        <p:spPr>
          <a:xfrm>
            <a:off x="5751259" y="3395735"/>
            <a:ext cx="1946628"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6. </a:t>
            </a:r>
            <a:r>
              <a:rPr lang="en-US" sz="2000" dirty="0">
                <a:solidFill>
                  <a:srgbClr val="115076"/>
                </a:solidFill>
              </a:rPr>
              <a:t>Eine </a:t>
            </a:r>
            <a:r>
              <a:rPr lang="en-US" sz="2000" dirty="0" err="1">
                <a:solidFill>
                  <a:srgbClr val="115076"/>
                </a:solidFill>
              </a:rPr>
              <a:t>Kuh</a:t>
            </a:r>
            <a:r>
              <a:rPr lang="en-US" sz="2000" dirty="0">
                <a:solidFill>
                  <a:srgbClr val="115076"/>
                </a:solidFill>
              </a:rPr>
              <a:t>?</a:t>
            </a:r>
            <a:endParaRPr lang="en-GB" sz="2000" dirty="0">
              <a:solidFill>
                <a:srgbClr val="115076"/>
              </a:solidFill>
            </a:endParaRPr>
          </a:p>
        </p:txBody>
      </p:sp>
      <p:sp>
        <p:nvSpPr>
          <p:cNvPr id="28" name="Speech Bubble: Rectangle with Corners Rounded 27">
            <a:hlinkClick r:id="" action="ppaction://noaction">
              <a:snd r:embed="rId15" name="9.3.1.3 slide 22 7a.wav"/>
            </a:hlinkClick>
            <a:extLst>
              <a:ext uri="{FF2B5EF4-FFF2-40B4-BE49-F238E27FC236}">
                <a16:creationId xmlns:a16="http://schemas.microsoft.com/office/drawing/2014/main" id="{7FB32F94-30BB-4AD9-B042-0E80229B1A39}"/>
              </a:ext>
            </a:extLst>
          </p:cNvPr>
          <p:cNvSpPr/>
          <p:nvPr/>
        </p:nvSpPr>
        <p:spPr>
          <a:xfrm>
            <a:off x="5751259" y="4166135"/>
            <a:ext cx="1946628"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7. </a:t>
            </a:r>
            <a:r>
              <a:rPr lang="en-US" sz="2000" dirty="0">
                <a:solidFill>
                  <a:srgbClr val="115076"/>
                </a:solidFill>
              </a:rPr>
              <a:t>Ein </a:t>
            </a:r>
            <a:r>
              <a:rPr lang="en-US" sz="2000" dirty="0" err="1">
                <a:solidFill>
                  <a:srgbClr val="115076"/>
                </a:solidFill>
              </a:rPr>
              <a:t>Fuß</a:t>
            </a:r>
            <a:r>
              <a:rPr lang="en-US" sz="2000" dirty="0">
                <a:solidFill>
                  <a:srgbClr val="115076"/>
                </a:solidFill>
              </a:rPr>
              <a:t>?</a:t>
            </a:r>
            <a:endParaRPr lang="en-GB" sz="2000" dirty="0">
              <a:solidFill>
                <a:srgbClr val="115076"/>
              </a:solidFill>
            </a:endParaRPr>
          </a:p>
        </p:txBody>
      </p:sp>
      <p:sp>
        <p:nvSpPr>
          <p:cNvPr id="29" name="Speech Bubble: Rectangle with Corners Rounded 28">
            <a:hlinkClick r:id="" action="ppaction://noaction">
              <a:snd r:embed="rId16" name="9.3.1.3 slide 22 8a.wav"/>
            </a:hlinkClick>
            <a:extLst>
              <a:ext uri="{FF2B5EF4-FFF2-40B4-BE49-F238E27FC236}">
                <a16:creationId xmlns:a16="http://schemas.microsoft.com/office/drawing/2014/main" id="{2E0973E1-76D2-474A-BC9B-FD8A49BE8BD7}"/>
              </a:ext>
            </a:extLst>
          </p:cNvPr>
          <p:cNvSpPr/>
          <p:nvPr/>
        </p:nvSpPr>
        <p:spPr>
          <a:xfrm>
            <a:off x="5560177" y="4930798"/>
            <a:ext cx="2175685"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8. </a:t>
            </a:r>
            <a:r>
              <a:rPr lang="en-US" sz="2000" dirty="0">
                <a:solidFill>
                  <a:srgbClr val="115076"/>
                </a:solidFill>
              </a:rPr>
              <a:t>Eine </a:t>
            </a:r>
            <a:r>
              <a:rPr lang="en-US" sz="2000" dirty="0" err="1">
                <a:solidFill>
                  <a:srgbClr val="115076"/>
                </a:solidFill>
              </a:rPr>
              <a:t>Schnur</a:t>
            </a:r>
            <a:r>
              <a:rPr lang="en-US" sz="2000" dirty="0">
                <a:solidFill>
                  <a:srgbClr val="115076"/>
                </a:solidFill>
              </a:rPr>
              <a:t>?</a:t>
            </a:r>
            <a:endParaRPr lang="en-GB" sz="2000" dirty="0">
              <a:solidFill>
                <a:srgbClr val="115076"/>
              </a:solidFill>
            </a:endParaRPr>
          </a:p>
        </p:txBody>
      </p:sp>
      <p:sp>
        <p:nvSpPr>
          <p:cNvPr id="30" name="Speech Bubble: Rectangle with Corners Rounded 29">
            <a:hlinkClick r:id="" action="ppaction://noaction">
              <a:snd r:embed="rId17" name="9.3.1.3 slide 22 3b.wav"/>
            </a:hlinkClick>
            <a:extLst>
              <a:ext uri="{FF2B5EF4-FFF2-40B4-BE49-F238E27FC236}">
                <a16:creationId xmlns:a16="http://schemas.microsoft.com/office/drawing/2014/main" id="{D595709D-88F9-4C8C-A82E-504F47698CB5}"/>
              </a:ext>
            </a:extLst>
          </p:cNvPr>
          <p:cNvSpPr/>
          <p:nvPr/>
        </p:nvSpPr>
        <p:spPr>
          <a:xfrm>
            <a:off x="2593214" y="3668362"/>
            <a:ext cx="2303749" cy="704945"/>
          </a:xfrm>
          <a:prstGeom prst="wedgeRoundRectCallout">
            <a:avLst>
              <a:gd name="adj1" fmla="val 85202"/>
              <a:gd name="adj2" fmla="val -2563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3. </a:t>
            </a:r>
            <a:r>
              <a:rPr lang="en-US" sz="2000" dirty="0" err="1">
                <a:solidFill>
                  <a:srgbClr val="115076"/>
                </a:solidFill>
              </a:rPr>
              <a:t>Zwei</a:t>
            </a:r>
            <a:r>
              <a:rPr lang="en-US" sz="2000" b="1" dirty="0">
                <a:solidFill>
                  <a:srgbClr val="115076"/>
                </a:solidFill>
              </a:rPr>
              <a:t> </a:t>
            </a:r>
            <a:r>
              <a:rPr lang="en-US" sz="2000" dirty="0" err="1">
                <a:solidFill>
                  <a:srgbClr val="115076"/>
                </a:solidFill>
              </a:rPr>
              <a:t>Früchte</a:t>
            </a:r>
            <a:r>
              <a:rPr lang="en-US" sz="2000" dirty="0">
                <a:solidFill>
                  <a:srgbClr val="115076"/>
                </a:solidFill>
              </a:rPr>
              <a:t>!</a:t>
            </a:r>
            <a:endParaRPr lang="en-GB" sz="2000" dirty="0">
              <a:solidFill>
                <a:srgbClr val="115076"/>
              </a:solidFill>
            </a:endParaRPr>
          </a:p>
        </p:txBody>
      </p:sp>
      <p:sp>
        <p:nvSpPr>
          <p:cNvPr id="31" name="Speech Bubble: Rectangle with Corners Rounded 30">
            <a:hlinkClick r:id="" action="ppaction://noaction">
              <a:snd r:embed="rId18" name="9.3.1.3 slide 22 4b.wav"/>
            </a:hlinkClick>
            <a:extLst>
              <a:ext uri="{FF2B5EF4-FFF2-40B4-BE49-F238E27FC236}">
                <a16:creationId xmlns:a16="http://schemas.microsoft.com/office/drawing/2014/main" id="{2BC8F19B-884F-4E34-BD9B-91FE7243BA91}"/>
              </a:ext>
            </a:extLst>
          </p:cNvPr>
          <p:cNvSpPr/>
          <p:nvPr/>
        </p:nvSpPr>
        <p:spPr>
          <a:xfrm>
            <a:off x="2557860" y="4433786"/>
            <a:ext cx="2082868" cy="704945"/>
          </a:xfrm>
          <a:prstGeom prst="wedgeRoundRectCallout">
            <a:avLst>
              <a:gd name="adj1" fmla="val 85202"/>
              <a:gd name="adj2" fmla="val -2563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4. </a:t>
            </a:r>
            <a:r>
              <a:rPr lang="en-US" sz="2000" dirty="0" err="1">
                <a:solidFill>
                  <a:srgbClr val="115076"/>
                </a:solidFill>
              </a:rPr>
              <a:t>zwei</a:t>
            </a:r>
            <a:r>
              <a:rPr lang="en-US" sz="2000" dirty="0">
                <a:solidFill>
                  <a:srgbClr val="115076"/>
                </a:solidFill>
              </a:rPr>
              <a:t> </a:t>
            </a:r>
            <a:r>
              <a:rPr lang="en-US" sz="2000" dirty="0" err="1">
                <a:solidFill>
                  <a:srgbClr val="115076"/>
                </a:solidFill>
              </a:rPr>
              <a:t>Füchse</a:t>
            </a:r>
            <a:r>
              <a:rPr lang="en-US" sz="2000" dirty="0">
                <a:solidFill>
                  <a:srgbClr val="115076"/>
                </a:solidFill>
              </a:rPr>
              <a:t>!</a:t>
            </a:r>
            <a:endParaRPr lang="en-GB" sz="2000" dirty="0">
              <a:solidFill>
                <a:srgbClr val="115076"/>
              </a:solidFill>
            </a:endParaRPr>
          </a:p>
        </p:txBody>
      </p:sp>
      <p:sp>
        <p:nvSpPr>
          <p:cNvPr id="32" name="Speech Bubble: Rectangle with Corners Rounded 31">
            <a:hlinkClick r:id="" action="ppaction://noaction">
              <a:snd r:embed="rId19" name="9.3.1.3 slide 22 5b.wav"/>
            </a:hlinkClick>
            <a:extLst>
              <a:ext uri="{FF2B5EF4-FFF2-40B4-BE49-F238E27FC236}">
                <a16:creationId xmlns:a16="http://schemas.microsoft.com/office/drawing/2014/main" id="{3AB56344-1438-43FF-8A03-9028990C3008}"/>
              </a:ext>
            </a:extLst>
          </p:cNvPr>
          <p:cNvSpPr/>
          <p:nvPr/>
        </p:nvSpPr>
        <p:spPr>
          <a:xfrm>
            <a:off x="2585988" y="5333222"/>
            <a:ext cx="2414856" cy="704945"/>
          </a:xfrm>
          <a:prstGeom prst="wedgeRoundRectCallout">
            <a:avLst>
              <a:gd name="adj1" fmla="val 55568"/>
              <a:gd name="adj2" fmla="val -79213"/>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5. </a:t>
            </a:r>
            <a:r>
              <a:rPr lang="en-US" sz="2000" dirty="0" err="1">
                <a:solidFill>
                  <a:srgbClr val="115076"/>
                </a:solidFill>
              </a:rPr>
              <a:t>Zwei</a:t>
            </a:r>
            <a:r>
              <a:rPr lang="en-US" sz="2000" dirty="0">
                <a:solidFill>
                  <a:srgbClr val="115076"/>
                </a:solidFill>
              </a:rPr>
              <a:t> </a:t>
            </a:r>
            <a:r>
              <a:rPr lang="en-US" sz="2000" dirty="0" err="1">
                <a:solidFill>
                  <a:srgbClr val="115076"/>
                </a:solidFill>
              </a:rPr>
              <a:t>Wünsche</a:t>
            </a:r>
            <a:r>
              <a:rPr lang="en-US" sz="2000" dirty="0">
                <a:solidFill>
                  <a:srgbClr val="115076"/>
                </a:solidFill>
              </a:rPr>
              <a:t>!</a:t>
            </a:r>
            <a:endParaRPr lang="en-GB" sz="2000" dirty="0">
              <a:solidFill>
                <a:srgbClr val="115076"/>
              </a:solidFill>
            </a:endParaRPr>
          </a:p>
        </p:txBody>
      </p:sp>
      <p:sp>
        <p:nvSpPr>
          <p:cNvPr id="34" name="Speech Bubble: Rectangle with Corners Rounded 33">
            <a:hlinkClick r:id="" action="ppaction://noaction">
              <a:snd r:embed="rId20" name="9.3.1.3 slide 22 6b.wav"/>
            </a:hlinkClick>
            <a:extLst>
              <a:ext uri="{FF2B5EF4-FFF2-40B4-BE49-F238E27FC236}">
                <a16:creationId xmlns:a16="http://schemas.microsoft.com/office/drawing/2014/main" id="{0B806AA1-3ADB-4783-A3CA-9A3982BDD6FE}"/>
              </a:ext>
            </a:extLst>
          </p:cNvPr>
          <p:cNvSpPr/>
          <p:nvPr/>
        </p:nvSpPr>
        <p:spPr>
          <a:xfrm>
            <a:off x="7805844" y="3402465"/>
            <a:ext cx="1946628" cy="704945"/>
          </a:xfrm>
          <a:prstGeom prst="wedgeRoundRectCallout">
            <a:avLst>
              <a:gd name="adj1" fmla="val 58652"/>
              <a:gd name="adj2" fmla="val -5101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6. </a:t>
            </a:r>
            <a:r>
              <a:rPr lang="en-US" sz="2000" dirty="0" err="1">
                <a:solidFill>
                  <a:srgbClr val="115076"/>
                </a:solidFill>
              </a:rPr>
              <a:t>Zwei</a:t>
            </a:r>
            <a:r>
              <a:rPr lang="en-US" sz="2000" dirty="0">
                <a:solidFill>
                  <a:srgbClr val="115076"/>
                </a:solidFill>
              </a:rPr>
              <a:t> </a:t>
            </a:r>
            <a:r>
              <a:rPr lang="en-US" sz="2000" dirty="0" err="1">
                <a:solidFill>
                  <a:srgbClr val="115076"/>
                </a:solidFill>
              </a:rPr>
              <a:t>Kühe</a:t>
            </a:r>
            <a:r>
              <a:rPr lang="en-US" sz="2000" dirty="0">
                <a:solidFill>
                  <a:srgbClr val="115076"/>
                </a:solidFill>
              </a:rPr>
              <a:t>!</a:t>
            </a:r>
            <a:endParaRPr lang="en-GB" sz="2000" dirty="0">
              <a:solidFill>
                <a:srgbClr val="115076"/>
              </a:solidFill>
            </a:endParaRPr>
          </a:p>
        </p:txBody>
      </p:sp>
      <p:sp>
        <p:nvSpPr>
          <p:cNvPr id="35" name="Speech Bubble: Rectangle with Corners Rounded 34">
            <a:hlinkClick r:id="" action="ppaction://noaction">
              <a:snd r:embed="rId21" name="9.3.1.3 slide 22 7b.wav"/>
            </a:hlinkClick>
            <a:extLst>
              <a:ext uri="{FF2B5EF4-FFF2-40B4-BE49-F238E27FC236}">
                <a16:creationId xmlns:a16="http://schemas.microsoft.com/office/drawing/2014/main" id="{84FF7F16-028D-4703-B175-53D5CD2A5C0E}"/>
              </a:ext>
            </a:extLst>
          </p:cNvPr>
          <p:cNvSpPr/>
          <p:nvPr/>
        </p:nvSpPr>
        <p:spPr>
          <a:xfrm>
            <a:off x="7802543" y="4166135"/>
            <a:ext cx="1946628" cy="704945"/>
          </a:xfrm>
          <a:prstGeom prst="wedgeRoundRectCallout">
            <a:avLst>
              <a:gd name="adj1" fmla="val 60694"/>
              <a:gd name="adj2" fmla="val -5383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7. </a:t>
            </a:r>
            <a:r>
              <a:rPr lang="en-US" sz="2000" dirty="0" err="1">
                <a:solidFill>
                  <a:srgbClr val="115076"/>
                </a:solidFill>
              </a:rPr>
              <a:t>Zwei</a:t>
            </a:r>
            <a:r>
              <a:rPr lang="en-US" sz="2000" dirty="0">
                <a:solidFill>
                  <a:srgbClr val="115076"/>
                </a:solidFill>
              </a:rPr>
              <a:t> </a:t>
            </a:r>
            <a:r>
              <a:rPr lang="en-US" sz="2000" dirty="0" err="1">
                <a:solidFill>
                  <a:srgbClr val="115076"/>
                </a:solidFill>
              </a:rPr>
              <a:t>Füße</a:t>
            </a:r>
            <a:r>
              <a:rPr lang="en-US" sz="2000" dirty="0">
                <a:solidFill>
                  <a:srgbClr val="115076"/>
                </a:solidFill>
              </a:rPr>
              <a:t>!</a:t>
            </a:r>
            <a:endParaRPr lang="en-GB" sz="2000" dirty="0">
              <a:solidFill>
                <a:srgbClr val="115076"/>
              </a:solidFill>
            </a:endParaRPr>
          </a:p>
        </p:txBody>
      </p:sp>
      <p:sp>
        <p:nvSpPr>
          <p:cNvPr id="36" name="Speech Bubble: Rectangle with Corners Rounded 35">
            <a:hlinkClick r:id="" action="ppaction://noaction">
              <a:snd r:embed="rId22" name="9.3.1.3 slide 22 8b.wav"/>
            </a:hlinkClick>
            <a:extLst>
              <a:ext uri="{FF2B5EF4-FFF2-40B4-BE49-F238E27FC236}">
                <a16:creationId xmlns:a16="http://schemas.microsoft.com/office/drawing/2014/main" id="{33EB2022-3947-48B1-9A09-A99327EEF082}"/>
              </a:ext>
            </a:extLst>
          </p:cNvPr>
          <p:cNvSpPr/>
          <p:nvPr/>
        </p:nvSpPr>
        <p:spPr>
          <a:xfrm>
            <a:off x="7795744" y="4959045"/>
            <a:ext cx="2289162" cy="704945"/>
          </a:xfrm>
          <a:prstGeom prst="wedgeRoundRectCallout">
            <a:avLst>
              <a:gd name="adj1" fmla="val 47669"/>
              <a:gd name="adj2" fmla="val -82032"/>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6. </a:t>
            </a:r>
            <a:r>
              <a:rPr lang="en-US" sz="2000" dirty="0" err="1">
                <a:solidFill>
                  <a:srgbClr val="115076"/>
                </a:solidFill>
              </a:rPr>
              <a:t>Zwei</a:t>
            </a:r>
            <a:r>
              <a:rPr lang="en-US" sz="2000" dirty="0">
                <a:solidFill>
                  <a:srgbClr val="115076"/>
                </a:solidFill>
              </a:rPr>
              <a:t> </a:t>
            </a:r>
            <a:r>
              <a:rPr lang="en-US" sz="2000" dirty="0" err="1">
                <a:solidFill>
                  <a:srgbClr val="115076"/>
                </a:solidFill>
              </a:rPr>
              <a:t>Schnüre</a:t>
            </a:r>
            <a:r>
              <a:rPr lang="en-US" sz="2000" dirty="0">
                <a:solidFill>
                  <a:srgbClr val="115076"/>
                </a:solidFill>
              </a:rPr>
              <a:t>!</a:t>
            </a:r>
            <a:endParaRPr lang="en-GB" sz="2000" dirty="0">
              <a:solidFill>
                <a:srgbClr val="115076"/>
              </a:solidFill>
            </a:endParaRPr>
          </a:p>
        </p:txBody>
      </p:sp>
      <p:pic>
        <p:nvPicPr>
          <p:cNvPr id="1026" name="Picture 2" descr="Aladdin, Arabian, Fairy, Genie, Jinn, Lamp, Magic">
            <a:extLst>
              <a:ext uri="{FF2B5EF4-FFF2-40B4-BE49-F238E27FC236}">
                <a16:creationId xmlns:a16="http://schemas.microsoft.com/office/drawing/2014/main" id="{7250681A-3E28-42A6-B4AD-9DAE66085E36}"/>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801386" y="4989800"/>
            <a:ext cx="1034625" cy="153911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Murals, Children, Drawing, Paint, Artist, Heart, Love">
            <a:extLst>
              <a:ext uri="{FF2B5EF4-FFF2-40B4-BE49-F238E27FC236}">
                <a16:creationId xmlns:a16="http://schemas.microsoft.com/office/drawing/2014/main" id="{C388FFE9-40B0-4DE1-9607-8491495DDF38}"/>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915097" y="3722631"/>
            <a:ext cx="1163009" cy="15919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read, Rolls, Needle, Sewing, Craft, Needlework, Hobby">
            <a:extLst>
              <a:ext uri="{FF2B5EF4-FFF2-40B4-BE49-F238E27FC236}">
                <a16:creationId xmlns:a16="http://schemas.microsoft.com/office/drawing/2014/main" id="{7429A55C-63C8-4D49-A652-B7AB04BAA9D6}"/>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228035" y="5448484"/>
            <a:ext cx="1940110" cy="99632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icon&#10;&#10;Description automatically generated">
            <a:extLst>
              <a:ext uri="{FF2B5EF4-FFF2-40B4-BE49-F238E27FC236}">
                <a16:creationId xmlns:a16="http://schemas.microsoft.com/office/drawing/2014/main" id="{6A337DCC-49EA-4D09-B0E2-251BE5B9996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977635" y="1057366"/>
            <a:ext cx="1621714" cy="2134269"/>
          </a:xfrm>
          <a:prstGeom prst="rect">
            <a:avLst/>
          </a:prstGeom>
        </p:spPr>
      </p:pic>
      <p:pic>
        <p:nvPicPr>
          <p:cNvPr id="3074" name="Picture 2" descr="Bratwurst, Fork, Grilling, Flesh, Yummy, Sausage, Meal">
            <a:extLst>
              <a:ext uri="{FF2B5EF4-FFF2-40B4-BE49-F238E27FC236}">
                <a16:creationId xmlns:a16="http://schemas.microsoft.com/office/drawing/2014/main" id="{518F5C6C-1480-4544-83B4-619C965D8AAE}"/>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686087" y="1021610"/>
            <a:ext cx="935769" cy="13394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erry, Fruit, Food, Red Fruit, Ripe, Fresh, Healthy">
            <a:extLst>
              <a:ext uri="{FF2B5EF4-FFF2-40B4-BE49-F238E27FC236}">
                <a16:creationId xmlns:a16="http://schemas.microsoft.com/office/drawing/2014/main" id="{F1A6E524-B6F4-4AF6-A5EA-CA014AD9829C}"/>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221795" y="3477573"/>
            <a:ext cx="925973" cy="92597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lphabet Word Images, Cartoon, Dog, Fox, Red Fox">
            <a:extLst>
              <a:ext uri="{FF2B5EF4-FFF2-40B4-BE49-F238E27FC236}">
                <a16:creationId xmlns:a16="http://schemas.microsoft.com/office/drawing/2014/main" id="{346DFD90-549E-4B8C-AC0A-C3ECC0A3D458}"/>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430531" y="4166135"/>
            <a:ext cx="1102275" cy="72107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w, Food, Farm, Animal, Horns, Beef, Milk, Agriculture">
            <a:extLst>
              <a:ext uri="{FF2B5EF4-FFF2-40B4-BE49-F238E27FC236}">
                <a16:creationId xmlns:a16="http://schemas.microsoft.com/office/drawing/2014/main" id="{060AEF28-1B95-494C-A354-A992BA87584E}"/>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547432" y="2797578"/>
            <a:ext cx="1038396" cy="75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201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1" name="Rectangle 200">
            <a:extLst>
              <a:ext uri="{FF2B5EF4-FFF2-40B4-BE49-F238E27FC236}">
                <a16:creationId xmlns:a16="http://schemas.microsoft.com/office/drawing/2014/main" id="{F77517EC-663D-4946-A189-DE21B6EA83E1}"/>
              </a:ext>
            </a:extLst>
          </p:cNvPr>
          <p:cNvSpPr/>
          <p:nvPr/>
        </p:nvSpPr>
        <p:spPr>
          <a:xfrm>
            <a:off x="8788113" y="301849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g</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3" name="Rectangle 212">
            <a:extLst>
              <a:ext uri="{FF2B5EF4-FFF2-40B4-BE49-F238E27FC236}">
                <a16:creationId xmlns:a16="http://schemas.microsoft.com/office/drawing/2014/main" id="{4F11F846-8A64-4EAD-B415-D0DECE273014}"/>
              </a:ext>
            </a:extLst>
          </p:cNvPr>
          <p:cNvSpPr/>
          <p:nvPr/>
        </p:nvSpPr>
        <p:spPr>
          <a:xfrm>
            <a:off x="10321045" y="431725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49942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4345086" y="540225"/>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a:t>
            </a:r>
          </a:p>
        </p:txBody>
      </p:sp>
      <p:sp>
        <p:nvSpPr>
          <p:cNvPr id="6" name="TextBox 5">
            <a:extLst>
              <a:ext uri="{FF2B5EF4-FFF2-40B4-BE49-F238E27FC236}">
                <a16:creationId xmlns:a16="http://schemas.microsoft.com/office/drawing/2014/main" id="{D9A3DBEB-2DAC-4892-9D73-2ECDB38A267B}"/>
              </a:ext>
            </a:extLst>
          </p:cNvPr>
          <p:cNvSpPr txBox="1"/>
          <p:nvPr/>
        </p:nvSpPr>
        <p:spPr>
          <a:xfrm>
            <a:off x="1376938" y="2225627"/>
            <a:ext cx="906257"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a:t>
            </a:r>
          </a:p>
        </p:txBody>
      </p:sp>
      <p:sp>
        <p:nvSpPr>
          <p:cNvPr id="10" name="TextBox 9">
            <a:extLst>
              <a:ext uri="{FF2B5EF4-FFF2-40B4-BE49-F238E27FC236}">
                <a16:creationId xmlns:a16="http://schemas.microsoft.com/office/drawing/2014/main" id="{9F36CFF4-AE0A-4018-AC8F-85B4EB25DCDF}"/>
              </a:ext>
            </a:extLst>
          </p:cNvPr>
          <p:cNvSpPr txBox="1"/>
          <p:nvPr/>
        </p:nvSpPr>
        <p:spPr>
          <a:xfrm>
            <a:off x="804932" y="3493220"/>
            <a:ext cx="1896701" cy="40011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performance</a:t>
            </a:r>
          </a:p>
        </p:txBody>
      </p:sp>
      <p:sp>
        <p:nvSpPr>
          <p:cNvPr id="11" name="TextBox 10">
            <a:extLst>
              <a:ext uri="{FF2B5EF4-FFF2-40B4-BE49-F238E27FC236}">
                <a16:creationId xmlns:a16="http://schemas.microsoft.com/office/drawing/2014/main" id="{9219E4F9-D133-462D-9D7B-3F20AC2C98E2}"/>
              </a:ext>
            </a:extLst>
          </p:cNvPr>
          <p:cNvSpPr txBox="1"/>
          <p:nvPr/>
        </p:nvSpPr>
        <p:spPr>
          <a:xfrm>
            <a:off x="1070335" y="4696768"/>
            <a:ext cx="706777"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way</a:t>
            </a:r>
          </a:p>
        </p:txBody>
      </p:sp>
      <p:sp>
        <p:nvSpPr>
          <p:cNvPr id="14" name="TextBox 13">
            <a:extLst>
              <a:ext uri="{FF2B5EF4-FFF2-40B4-BE49-F238E27FC236}">
                <a16:creationId xmlns:a16="http://schemas.microsoft.com/office/drawing/2014/main" id="{9360AEAF-38AD-4206-9FD0-79601BB4BBB7}"/>
              </a:ext>
            </a:extLst>
          </p:cNvPr>
          <p:cNvSpPr txBox="1"/>
          <p:nvPr/>
        </p:nvSpPr>
        <p:spPr>
          <a:xfrm>
            <a:off x="4236122" y="2236385"/>
            <a:ext cx="1685576"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language</a:t>
            </a:r>
          </a:p>
        </p:txBody>
      </p:sp>
      <p:sp>
        <p:nvSpPr>
          <p:cNvPr id="15" name="TextBox 14">
            <a:extLst>
              <a:ext uri="{FF2B5EF4-FFF2-40B4-BE49-F238E27FC236}">
                <a16:creationId xmlns:a16="http://schemas.microsoft.com/office/drawing/2014/main" id="{D8D23981-8E43-459E-BB3F-392B0A34843A}"/>
              </a:ext>
            </a:extLst>
          </p:cNvPr>
          <p:cNvSpPr txBox="1"/>
          <p:nvPr/>
        </p:nvSpPr>
        <p:spPr>
          <a:xfrm>
            <a:off x="4185113" y="3472289"/>
            <a:ext cx="1349096"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plan</a:t>
            </a:r>
          </a:p>
        </p:txBody>
      </p:sp>
      <p:sp>
        <p:nvSpPr>
          <p:cNvPr id="16" name="TextBox 15">
            <a:extLst>
              <a:ext uri="{FF2B5EF4-FFF2-40B4-BE49-F238E27FC236}">
                <a16:creationId xmlns:a16="http://schemas.microsoft.com/office/drawing/2014/main" id="{43A7B41E-40FB-42EF-9D27-134E854F3847}"/>
              </a:ext>
            </a:extLst>
          </p:cNvPr>
          <p:cNvSpPr txBox="1"/>
          <p:nvPr/>
        </p:nvSpPr>
        <p:spPr>
          <a:xfrm>
            <a:off x="3969897" y="4691125"/>
            <a:ext cx="1083486"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mostly</a:t>
            </a:r>
          </a:p>
        </p:txBody>
      </p:sp>
      <p:sp>
        <p:nvSpPr>
          <p:cNvPr id="17" name="TextBox 16">
            <a:extLst>
              <a:ext uri="{FF2B5EF4-FFF2-40B4-BE49-F238E27FC236}">
                <a16:creationId xmlns:a16="http://schemas.microsoft.com/office/drawing/2014/main" id="{0861BFBE-97A8-43C2-B1D6-04F18B338F3C}"/>
              </a:ext>
            </a:extLst>
          </p:cNvPr>
          <p:cNvSpPr txBox="1"/>
          <p:nvPr/>
        </p:nvSpPr>
        <p:spPr>
          <a:xfrm>
            <a:off x="2840178" y="5919961"/>
            <a:ext cx="3337888"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huge, massive, enormous</a:t>
            </a:r>
          </a:p>
        </p:txBody>
      </p:sp>
      <p:sp>
        <p:nvSpPr>
          <p:cNvPr id="18" name="TextBox 17">
            <a:extLst>
              <a:ext uri="{FF2B5EF4-FFF2-40B4-BE49-F238E27FC236}">
                <a16:creationId xmlns:a16="http://schemas.microsoft.com/office/drawing/2014/main" id="{612E09E3-CD05-4157-9583-ADE7915DB1EF}"/>
              </a:ext>
            </a:extLst>
          </p:cNvPr>
          <p:cNvSpPr txBox="1"/>
          <p:nvPr/>
        </p:nvSpPr>
        <p:spPr>
          <a:xfrm>
            <a:off x="7282818" y="2217721"/>
            <a:ext cx="999283"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under</a:t>
            </a:r>
          </a:p>
        </p:txBody>
      </p:sp>
      <p:sp>
        <p:nvSpPr>
          <p:cNvPr id="19" name="TextBox 18">
            <a:extLst>
              <a:ext uri="{FF2B5EF4-FFF2-40B4-BE49-F238E27FC236}">
                <a16:creationId xmlns:a16="http://schemas.microsoft.com/office/drawing/2014/main" id="{591D0B8F-A199-4288-8EE4-B1E47E877006}"/>
              </a:ext>
            </a:extLst>
          </p:cNvPr>
          <p:cNvSpPr txBox="1"/>
          <p:nvPr/>
        </p:nvSpPr>
        <p:spPr>
          <a:xfrm>
            <a:off x="7223090" y="3468724"/>
            <a:ext cx="1710980"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demand</a:t>
            </a:r>
          </a:p>
        </p:txBody>
      </p:sp>
      <p:sp>
        <p:nvSpPr>
          <p:cNvPr id="20" name="TextBox 19">
            <a:extLst>
              <a:ext uri="{FF2B5EF4-FFF2-40B4-BE49-F238E27FC236}">
                <a16:creationId xmlns:a16="http://schemas.microsoft.com/office/drawing/2014/main" id="{56616143-ADE9-45AE-987D-9AE070999516}"/>
              </a:ext>
            </a:extLst>
          </p:cNvPr>
          <p:cNvSpPr txBox="1"/>
          <p:nvPr/>
        </p:nvSpPr>
        <p:spPr>
          <a:xfrm>
            <a:off x="7138618" y="4696768"/>
            <a:ext cx="1260785"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least</a:t>
            </a:r>
          </a:p>
        </p:txBody>
      </p:sp>
      <p:sp>
        <p:nvSpPr>
          <p:cNvPr id="21" name="TextBox 20">
            <a:extLst>
              <a:ext uri="{FF2B5EF4-FFF2-40B4-BE49-F238E27FC236}">
                <a16:creationId xmlns:a16="http://schemas.microsoft.com/office/drawing/2014/main" id="{64D692CC-1637-43E0-AE0D-1DB0B254AF7E}"/>
              </a:ext>
            </a:extLst>
          </p:cNvPr>
          <p:cNvSpPr txBox="1"/>
          <p:nvPr/>
        </p:nvSpPr>
        <p:spPr>
          <a:xfrm>
            <a:off x="7010773" y="5925944"/>
            <a:ext cx="1575700"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practise</a:t>
            </a:r>
          </a:p>
        </p:txBody>
      </p:sp>
      <p:sp>
        <p:nvSpPr>
          <p:cNvPr id="22" name="TextBox 21">
            <a:extLst>
              <a:ext uri="{FF2B5EF4-FFF2-40B4-BE49-F238E27FC236}">
                <a16:creationId xmlns:a16="http://schemas.microsoft.com/office/drawing/2014/main" id="{5E0C6658-CBF8-431E-8F4F-2D656139B281}"/>
              </a:ext>
            </a:extLst>
          </p:cNvPr>
          <p:cNvSpPr txBox="1"/>
          <p:nvPr/>
        </p:nvSpPr>
        <p:spPr>
          <a:xfrm>
            <a:off x="9908977" y="2218355"/>
            <a:ext cx="1146521"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outside</a:t>
            </a:r>
          </a:p>
        </p:txBody>
      </p:sp>
      <p:sp>
        <p:nvSpPr>
          <p:cNvPr id="23" name="TextBox 22">
            <a:extLst>
              <a:ext uri="{FF2B5EF4-FFF2-40B4-BE49-F238E27FC236}">
                <a16:creationId xmlns:a16="http://schemas.microsoft.com/office/drawing/2014/main" id="{F9715F13-B024-493F-A973-526EAA07073B}"/>
              </a:ext>
            </a:extLst>
          </p:cNvPr>
          <p:cNvSpPr txBox="1"/>
          <p:nvPr/>
        </p:nvSpPr>
        <p:spPr>
          <a:xfrm>
            <a:off x="10618151" y="3483713"/>
            <a:ext cx="1008461"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loud</a:t>
            </a:r>
          </a:p>
        </p:txBody>
      </p:sp>
      <p:sp>
        <p:nvSpPr>
          <p:cNvPr id="24" name="TextBox 23">
            <a:extLst>
              <a:ext uri="{FF2B5EF4-FFF2-40B4-BE49-F238E27FC236}">
                <a16:creationId xmlns:a16="http://schemas.microsoft.com/office/drawing/2014/main" id="{45CD5AC1-132D-450A-9892-7156B6D9F678}"/>
              </a:ext>
            </a:extLst>
          </p:cNvPr>
          <p:cNvSpPr txBox="1"/>
          <p:nvPr/>
        </p:nvSpPr>
        <p:spPr>
          <a:xfrm>
            <a:off x="9762482" y="4698054"/>
            <a:ext cx="2194845"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foreign, strange</a:t>
            </a:r>
          </a:p>
        </p:txBody>
      </p:sp>
      <p:sp>
        <p:nvSpPr>
          <p:cNvPr id="27" name="Rectangle 26">
            <a:extLst>
              <a:ext uri="{FF2B5EF4-FFF2-40B4-BE49-F238E27FC236}">
                <a16:creationId xmlns:a16="http://schemas.microsoft.com/office/drawing/2014/main" id="{FF4E0E17-5085-448A-B85F-7CF2F2F7DB6A}"/>
              </a:ext>
            </a:extLst>
          </p:cNvPr>
          <p:cNvSpPr/>
          <p:nvPr/>
        </p:nvSpPr>
        <p:spPr>
          <a:xfrm>
            <a:off x="187177" y="171271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g</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8DB66C8E-7CDA-42F5-B432-FBC7DA23F418}"/>
              </a:ext>
            </a:extLst>
          </p:cNvPr>
          <p:cNvSpPr/>
          <p:nvPr/>
        </p:nvSpPr>
        <p:spPr>
          <a:xfrm>
            <a:off x="560306" y="171271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2AE827F5-EE46-4840-9C8A-D40D8A300620}"/>
              </a:ext>
            </a:extLst>
          </p:cNvPr>
          <p:cNvSpPr/>
          <p:nvPr/>
        </p:nvSpPr>
        <p:spPr>
          <a:xfrm>
            <a:off x="927403"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30BE38DD-90F1-4091-AF60-4EED56963D80}"/>
              </a:ext>
            </a:extLst>
          </p:cNvPr>
          <p:cNvSpPr/>
          <p:nvPr/>
        </p:nvSpPr>
        <p:spPr>
          <a:xfrm>
            <a:off x="1301419"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89D32ED-BCAF-4322-A769-82D55EEB5563}"/>
              </a:ext>
            </a:extLst>
          </p:cNvPr>
          <p:cNvSpPr/>
          <p:nvPr/>
        </p:nvSpPr>
        <p:spPr>
          <a:xfrm>
            <a:off x="1682141"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4C6A6C60-8FB7-4011-889F-99EB5EEBF235}"/>
              </a:ext>
            </a:extLst>
          </p:cNvPr>
          <p:cNvSpPr/>
          <p:nvPr/>
        </p:nvSpPr>
        <p:spPr>
          <a:xfrm>
            <a:off x="2055270"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53170E12-9D72-448C-8A31-8B6E269F31F6}"/>
              </a:ext>
            </a:extLst>
          </p:cNvPr>
          <p:cNvSpPr/>
          <p:nvPr/>
        </p:nvSpPr>
        <p:spPr>
          <a:xfrm>
            <a:off x="2422367" y="171266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p>
        </p:txBody>
      </p:sp>
      <p:sp>
        <p:nvSpPr>
          <p:cNvPr id="34" name="Rectangle 33">
            <a:extLst>
              <a:ext uri="{FF2B5EF4-FFF2-40B4-BE49-F238E27FC236}">
                <a16:creationId xmlns:a16="http://schemas.microsoft.com/office/drawing/2014/main" id="{C4A234A7-025E-49B1-BC01-66467B4AF21B}"/>
              </a:ext>
            </a:extLst>
          </p:cNvPr>
          <p:cNvSpPr/>
          <p:nvPr/>
        </p:nvSpPr>
        <p:spPr>
          <a:xfrm>
            <a:off x="2796383" y="171266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n</a:t>
            </a:r>
          </a:p>
        </p:txBody>
      </p:sp>
      <p:sp>
        <p:nvSpPr>
          <p:cNvPr id="36" name="Rectangle 35">
            <a:extLst>
              <a:ext uri="{FF2B5EF4-FFF2-40B4-BE49-F238E27FC236}">
                <a16:creationId xmlns:a16="http://schemas.microsoft.com/office/drawing/2014/main" id="{BC455D2A-306B-4FA0-B8CD-31F0488172BD}"/>
              </a:ext>
            </a:extLst>
          </p:cNvPr>
          <p:cNvSpPr/>
          <p:nvPr/>
        </p:nvSpPr>
        <p:spPr>
          <a:xfrm>
            <a:off x="559755" y="1709912"/>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A767CD6A-F64E-47EA-811B-F8FA2BE7D832}"/>
              </a:ext>
            </a:extLst>
          </p:cNvPr>
          <p:cNvSpPr/>
          <p:nvPr/>
        </p:nvSpPr>
        <p:spPr>
          <a:xfrm>
            <a:off x="919034" y="1705198"/>
            <a:ext cx="330604" cy="332432"/>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5FC8BD46-4305-4B52-A144-8C225FD51828}"/>
              </a:ext>
            </a:extLst>
          </p:cNvPr>
          <p:cNvSpPr/>
          <p:nvPr/>
        </p:nvSpPr>
        <p:spPr>
          <a:xfrm>
            <a:off x="1301452" y="1702603"/>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54CD73FB-B4DB-48D8-8EE6-68560F0F158F}"/>
              </a:ext>
            </a:extLst>
          </p:cNvPr>
          <p:cNvSpPr/>
          <p:nvPr/>
        </p:nvSpPr>
        <p:spPr>
          <a:xfrm>
            <a:off x="1689216" y="1707374"/>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87AC154F-881B-4730-BF9D-1703B13438AB}"/>
              </a:ext>
            </a:extLst>
          </p:cNvPr>
          <p:cNvSpPr/>
          <p:nvPr/>
        </p:nvSpPr>
        <p:spPr>
          <a:xfrm>
            <a:off x="2053974" y="170943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6B1CA3AF-63B4-43F4-8127-E1280CC8C273}"/>
              </a:ext>
            </a:extLst>
          </p:cNvPr>
          <p:cNvSpPr/>
          <p:nvPr/>
        </p:nvSpPr>
        <p:spPr>
          <a:xfrm>
            <a:off x="2420721" y="1703221"/>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75863341-6A0F-4082-A462-5D93D6E19F13}"/>
              </a:ext>
            </a:extLst>
          </p:cNvPr>
          <p:cNvSpPr/>
          <p:nvPr/>
        </p:nvSpPr>
        <p:spPr>
          <a:xfrm>
            <a:off x="3819959" y="174042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6C0E552C-6315-48D6-B72D-794C1E6F111A}"/>
              </a:ext>
            </a:extLst>
          </p:cNvPr>
          <p:cNvSpPr/>
          <p:nvPr/>
        </p:nvSpPr>
        <p:spPr>
          <a:xfrm>
            <a:off x="4185113" y="174042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p</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BC67A4E1-B7A0-4020-943A-AAC490B00652}"/>
              </a:ext>
            </a:extLst>
          </p:cNvPr>
          <p:cNvSpPr/>
          <p:nvPr/>
        </p:nvSpPr>
        <p:spPr>
          <a:xfrm>
            <a:off x="4552228" y="174234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62A065F0-CEDD-4140-8301-EF91FBCF4C00}"/>
              </a:ext>
            </a:extLst>
          </p:cNvPr>
          <p:cNvSpPr/>
          <p:nvPr/>
        </p:nvSpPr>
        <p:spPr>
          <a:xfrm>
            <a:off x="4943629" y="174042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994F0510-1A9E-4C91-A1D0-9CF0DD1C37A8}"/>
              </a:ext>
            </a:extLst>
          </p:cNvPr>
          <p:cNvSpPr/>
          <p:nvPr/>
        </p:nvSpPr>
        <p:spPr>
          <a:xfrm>
            <a:off x="5303340" y="1750424"/>
            <a:ext cx="320823" cy="31401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c</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B0B54324-965C-4A40-ADF8-3283A5767B7A}"/>
              </a:ext>
            </a:extLst>
          </p:cNvPr>
          <p:cNvSpPr/>
          <p:nvPr/>
        </p:nvSpPr>
        <p:spPr>
          <a:xfrm>
            <a:off x="5684072" y="1744238"/>
            <a:ext cx="320823" cy="320440"/>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h</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1BD25A9B-FB76-47DF-B967-832AE54BA36C}"/>
              </a:ext>
            </a:extLst>
          </p:cNvPr>
          <p:cNvSpPr/>
          <p:nvPr/>
        </p:nvSpPr>
        <p:spPr>
          <a:xfrm>
            <a:off x="6066874" y="175042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6C4709A7-0E97-46ED-A4B9-69FC931982F7}"/>
              </a:ext>
            </a:extLst>
          </p:cNvPr>
          <p:cNvSpPr/>
          <p:nvPr/>
        </p:nvSpPr>
        <p:spPr>
          <a:xfrm>
            <a:off x="4186013" y="173874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BA6EEFBF-DCC4-4215-94B4-FA870068FDA5}"/>
              </a:ext>
            </a:extLst>
          </p:cNvPr>
          <p:cNvSpPr/>
          <p:nvPr/>
        </p:nvSpPr>
        <p:spPr>
          <a:xfrm>
            <a:off x="4557696" y="173339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57A89F41-6163-498E-B9AA-E8EA13C73BA6}"/>
              </a:ext>
            </a:extLst>
          </p:cNvPr>
          <p:cNvSpPr/>
          <p:nvPr/>
        </p:nvSpPr>
        <p:spPr>
          <a:xfrm>
            <a:off x="4939261" y="173339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7FB969EE-79E7-4678-84D4-64EBEE643461}"/>
              </a:ext>
            </a:extLst>
          </p:cNvPr>
          <p:cNvSpPr/>
          <p:nvPr/>
        </p:nvSpPr>
        <p:spPr>
          <a:xfrm>
            <a:off x="5306401" y="1740185"/>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7ADCD67C-CE19-4867-848B-786BCBD0B841}"/>
              </a:ext>
            </a:extLst>
          </p:cNvPr>
          <p:cNvSpPr/>
          <p:nvPr/>
        </p:nvSpPr>
        <p:spPr>
          <a:xfrm>
            <a:off x="5683558" y="175050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418A47D3-E6CE-42C7-BDB9-BE6AA6A29134}"/>
              </a:ext>
            </a:extLst>
          </p:cNvPr>
          <p:cNvSpPr/>
          <p:nvPr/>
        </p:nvSpPr>
        <p:spPr>
          <a:xfrm>
            <a:off x="6786411" y="176532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u</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62188EC9-2350-42C4-AD1A-E9770BBF09B6}"/>
              </a:ext>
            </a:extLst>
          </p:cNvPr>
          <p:cNvSpPr/>
          <p:nvPr/>
        </p:nvSpPr>
        <p:spPr>
          <a:xfrm>
            <a:off x="7159540" y="1765328"/>
            <a:ext cx="320823" cy="31896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1" name="Rectangle 70">
            <a:extLst>
              <a:ext uri="{FF2B5EF4-FFF2-40B4-BE49-F238E27FC236}">
                <a16:creationId xmlns:a16="http://schemas.microsoft.com/office/drawing/2014/main" id="{C2B071C9-4844-4680-9FED-F861E38091EE}"/>
              </a:ext>
            </a:extLst>
          </p:cNvPr>
          <p:cNvSpPr/>
          <p:nvPr/>
        </p:nvSpPr>
        <p:spPr>
          <a:xfrm>
            <a:off x="7526637" y="176530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6955758B-ABF8-4C83-A8F8-7E26A4769CDD}"/>
              </a:ext>
            </a:extLst>
          </p:cNvPr>
          <p:cNvSpPr/>
          <p:nvPr/>
        </p:nvSpPr>
        <p:spPr>
          <a:xfrm>
            <a:off x="7900653" y="1765305"/>
            <a:ext cx="320823" cy="32425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6" name="Rectangle 75">
            <a:extLst>
              <a:ext uri="{FF2B5EF4-FFF2-40B4-BE49-F238E27FC236}">
                <a16:creationId xmlns:a16="http://schemas.microsoft.com/office/drawing/2014/main" id="{65286C50-B10D-4C08-8A00-F10001847A44}"/>
              </a:ext>
            </a:extLst>
          </p:cNvPr>
          <p:cNvSpPr/>
          <p:nvPr/>
        </p:nvSpPr>
        <p:spPr>
          <a:xfrm>
            <a:off x="8282102" y="176530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1FBA34FC-1261-44C3-8E47-C58F3B7E40C3}"/>
              </a:ext>
            </a:extLst>
          </p:cNvPr>
          <p:cNvSpPr/>
          <p:nvPr/>
        </p:nvSpPr>
        <p:spPr>
          <a:xfrm>
            <a:off x="7169348" y="1765304"/>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8" name="Rectangle 77">
            <a:extLst>
              <a:ext uri="{FF2B5EF4-FFF2-40B4-BE49-F238E27FC236}">
                <a16:creationId xmlns:a16="http://schemas.microsoft.com/office/drawing/2014/main" id="{48679FB8-1519-49A0-9136-917D77926A3A}"/>
              </a:ext>
            </a:extLst>
          </p:cNvPr>
          <p:cNvSpPr/>
          <p:nvPr/>
        </p:nvSpPr>
        <p:spPr>
          <a:xfrm>
            <a:off x="7530046" y="1760940"/>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FCACCDE6-54EF-46CC-9D8B-2F59219F03B9}"/>
              </a:ext>
            </a:extLst>
          </p:cNvPr>
          <p:cNvSpPr/>
          <p:nvPr/>
        </p:nvSpPr>
        <p:spPr>
          <a:xfrm>
            <a:off x="7896078" y="177116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3" name="Rectangle 82">
            <a:extLst>
              <a:ext uri="{FF2B5EF4-FFF2-40B4-BE49-F238E27FC236}">
                <a16:creationId xmlns:a16="http://schemas.microsoft.com/office/drawing/2014/main" id="{2621CBE7-433C-4D12-BB79-6D8B81B1D3C9}"/>
              </a:ext>
            </a:extLst>
          </p:cNvPr>
          <p:cNvSpPr/>
          <p:nvPr/>
        </p:nvSpPr>
        <p:spPr>
          <a:xfrm>
            <a:off x="9193691" y="1778331"/>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d</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4" name="Rectangle 83">
            <a:extLst>
              <a:ext uri="{FF2B5EF4-FFF2-40B4-BE49-F238E27FC236}">
                <a16:creationId xmlns:a16="http://schemas.microsoft.com/office/drawing/2014/main" id="{6BCE9E71-631E-49E9-8E16-47CF2C2EA419}"/>
              </a:ext>
            </a:extLst>
          </p:cNvPr>
          <p:cNvSpPr/>
          <p:nvPr/>
        </p:nvSpPr>
        <p:spPr>
          <a:xfrm>
            <a:off x="9556198" y="177855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5" name="Rectangle 84">
            <a:extLst>
              <a:ext uri="{FF2B5EF4-FFF2-40B4-BE49-F238E27FC236}">
                <a16:creationId xmlns:a16="http://schemas.microsoft.com/office/drawing/2014/main" id="{FDAA2416-BC9D-4DA2-8D29-4A32B1642670}"/>
              </a:ext>
            </a:extLst>
          </p:cNvPr>
          <p:cNvSpPr/>
          <p:nvPr/>
        </p:nvSpPr>
        <p:spPr>
          <a:xfrm>
            <a:off x="9930214" y="178689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54B22475-EFF5-4EC6-9A74-23BFB4FB2C43}"/>
              </a:ext>
            </a:extLst>
          </p:cNvPr>
          <p:cNvSpPr/>
          <p:nvPr/>
        </p:nvSpPr>
        <p:spPr>
          <a:xfrm>
            <a:off x="10292721" y="178689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u</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7" name="Rectangle 86">
            <a:extLst>
              <a:ext uri="{FF2B5EF4-FFF2-40B4-BE49-F238E27FC236}">
                <a16:creationId xmlns:a16="http://schemas.microsoft.com/office/drawing/2014/main" id="{3DD533DC-2A4E-49F3-83C5-85FAEABF94ED}"/>
              </a:ext>
            </a:extLst>
          </p:cNvPr>
          <p:cNvSpPr/>
          <p:nvPr/>
        </p:nvSpPr>
        <p:spPr>
          <a:xfrm>
            <a:off x="10666737" y="178690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ß</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8" name="Rectangle 87">
            <a:extLst>
              <a:ext uri="{FF2B5EF4-FFF2-40B4-BE49-F238E27FC236}">
                <a16:creationId xmlns:a16="http://schemas.microsoft.com/office/drawing/2014/main" id="{FD1C7232-3B9E-437D-92C6-E2A1DABEFEFB}"/>
              </a:ext>
            </a:extLst>
          </p:cNvPr>
          <p:cNvSpPr/>
          <p:nvPr/>
        </p:nvSpPr>
        <p:spPr>
          <a:xfrm>
            <a:off x="11033834" y="1786890"/>
            <a:ext cx="320823" cy="32763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0" name="Rectangle 89">
            <a:extLst>
              <a:ext uri="{FF2B5EF4-FFF2-40B4-BE49-F238E27FC236}">
                <a16:creationId xmlns:a16="http://schemas.microsoft.com/office/drawing/2014/main" id="{4A0280FD-6C11-4191-A5F6-3876C5D7A2B4}"/>
              </a:ext>
            </a:extLst>
          </p:cNvPr>
          <p:cNvSpPr/>
          <p:nvPr/>
        </p:nvSpPr>
        <p:spPr>
          <a:xfrm>
            <a:off x="11412266" y="178689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1BEC9E64-4862-4269-8BC3-E5595E4B9218}"/>
              </a:ext>
            </a:extLst>
          </p:cNvPr>
          <p:cNvSpPr/>
          <p:nvPr/>
        </p:nvSpPr>
        <p:spPr>
          <a:xfrm>
            <a:off x="9563117" y="177836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2" name="Rectangle 91">
            <a:extLst>
              <a:ext uri="{FF2B5EF4-FFF2-40B4-BE49-F238E27FC236}">
                <a16:creationId xmlns:a16="http://schemas.microsoft.com/office/drawing/2014/main" id="{3E9F852D-AD36-4386-8D6A-DA02B62C9C5F}"/>
              </a:ext>
            </a:extLst>
          </p:cNvPr>
          <p:cNvSpPr/>
          <p:nvPr/>
        </p:nvSpPr>
        <p:spPr>
          <a:xfrm>
            <a:off x="9926325" y="178186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3" name="Rectangle 92">
            <a:extLst>
              <a:ext uri="{FF2B5EF4-FFF2-40B4-BE49-F238E27FC236}">
                <a16:creationId xmlns:a16="http://schemas.microsoft.com/office/drawing/2014/main" id="{B116A545-8F89-41A9-ACCD-2DE601D0285D}"/>
              </a:ext>
            </a:extLst>
          </p:cNvPr>
          <p:cNvSpPr/>
          <p:nvPr/>
        </p:nvSpPr>
        <p:spPr>
          <a:xfrm>
            <a:off x="10295616" y="1786890"/>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4" name="Rectangle 93">
            <a:extLst>
              <a:ext uri="{FF2B5EF4-FFF2-40B4-BE49-F238E27FC236}">
                <a16:creationId xmlns:a16="http://schemas.microsoft.com/office/drawing/2014/main" id="{2C353017-B5A9-429D-B0FA-43D0B68C42F1}"/>
              </a:ext>
            </a:extLst>
          </p:cNvPr>
          <p:cNvSpPr/>
          <p:nvPr/>
        </p:nvSpPr>
        <p:spPr>
          <a:xfrm>
            <a:off x="10671153" y="1793674"/>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5" name="Rectangle 94">
            <a:extLst>
              <a:ext uri="{FF2B5EF4-FFF2-40B4-BE49-F238E27FC236}">
                <a16:creationId xmlns:a16="http://schemas.microsoft.com/office/drawing/2014/main" id="{961155C0-2E2E-4FE9-8841-650F79C84533}"/>
              </a:ext>
            </a:extLst>
          </p:cNvPr>
          <p:cNvSpPr/>
          <p:nvPr/>
        </p:nvSpPr>
        <p:spPr>
          <a:xfrm>
            <a:off x="11033833" y="1796210"/>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7" name="Rectangle 96">
            <a:extLst>
              <a:ext uri="{FF2B5EF4-FFF2-40B4-BE49-F238E27FC236}">
                <a16:creationId xmlns:a16="http://schemas.microsoft.com/office/drawing/2014/main" id="{275D5056-9FF8-4B31-8540-3BF0C1C384A3}"/>
              </a:ext>
            </a:extLst>
          </p:cNvPr>
          <p:cNvSpPr/>
          <p:nvPr/>
        </p:nvSpPr>
        <p:spPr>
          <a:xfrm>
            <a:off x="189505" y="304872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8" name="Rectangle 97">
            <a:extLst>
              <a:ext uri="{FF2B5EF4-FFF2-40B4-BE49-F238E27FC236}">
                <a16:creationId xmlns:a16="http://schemas.microsoft.com/office/drawing/2014/main" id="{726E8F49-4C5A-44F3-922B-ABD7D2B5DA1A}"/>
              </a:ext>
            </a:extLst>
          </p:cNvPr>
          <p:cNvSpPr/>
          <p:nvPr/>
        </p:nvSpPr>
        <p:spPr>
          <a:xfrm>
            <a:off x="562634" y="304872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9" name="Rectangle 98">
            <a:extLst>
              <a:ext uri="{FF2B5EF4-FFF2-40B4-BE49-F238E27FC236}">
                <a16:creationId xmlns:a16="http://schemas.microsoft.com/office/drawing/2014/main" id="{A013DDDC-0DBC-4A41-9B52-35542F3E8085}"/>
              </a:ext>
            </a:extLst>
          </p:cNvPr>
          <p:cNvSpPr/>
          <p:nvPr/>
        </p:nvSpPr>
        <p:spPr>
          <a:xfrm>
            <a:off x="929731"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0" name="Rectangle 99">
            <a:extLst>
              <a:ext uri="{FF2B5EF4-FFF2-40B4-BE49-F238E27FC236}">
                <a16:creationId xmlns:a16="http://schemas.microsoft.com/office/drawing/2014/main" id="{18821FEA-397B-4AEF-857A-3F62E172E4AC}"/>
              </a:ext>
            </a:extLst>
          </p:cNvPr>
          <p:cNvSpPr/>
          <p:nvPr/>
        </p:nvSpPr>
        <p:spPr>
          <a:xfrm>
            <a:off x="1303747"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1" name="Rectangle 100">
            <a:extLst>
              <a:ext uri="{FF2B5EF4-FFF2-40B4-BE49-F238E27FC236}">
                <a16:creationId xmlns:a16="http://schemas.microsoft.com/office/drawing/2014/main" id="{D00E7125-F3BB-4EA9-9E1C-19B7E47B0C7F}"/>
              </a:ext>
            </a:extLst>
          </p:cNvPr>
          <p:cNvSpPr/>
          <p:nvPr/>
        </p:nvSpPr>
        <p:spPr>
          <a:xfrm>
            <a:off x="1684469"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2" name="Rectangle 101">
            <a:extLst>
              <a:ext uri="{FF2B5EF4-FFF2-40B4-BE49-F238E27FC236}">
                <a16:creationId xmlns:a16="http://schemas.microsoft.com/office/drawing/2014/main" id="{A58FB4C3-BF36-4366-A150-9AA6E753F389}"/>
              </a:ext>
            </a:extLst>
          </p:cNvPr>
          <p:cNvSpPr/>
          <p:nvPr/>
        </p:nvSpPr>
        <p:spPr>
          <a:xfrm>
            <a:off x="2057598"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u</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3" name="Rectangle 102">
            <a:extLst>
              <a:ext uri="{FF2B5EF4-FFF2-40B4-BE49-F238E27FC236}">
                <a16:creationId xmlns:a16="http://schemas.microsoft.com/office/drawing/2014/main" id="{568691BF-E4C0-4CCA-9114-666CAB891304}"/>
              </a:ext>
            </a:extLst>
          </p:cNvPr>
          <p:cNvSpPr/>
          <p:nvPr/>
        </p:nvSpPr>
        <p:spPr>
          <a:xfrm>
            <a:off x="2424695" y="304868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4" name="Rectangle 103">
            <a:extLst>
              <a:ext uri="{FF2B5EF4-FFF2-40B4-BE49-F238E27FC236}">
                <a16:creationId xmlns:a16="http://schemas.microsoft.com/office/drawing/2014/main" id="{5A877AE2-5F1C-433B-861F-42209EDE2016}"/>
              </a:ext>
            </a:extLst>
          </p:cNvPr>
          <p:cNvSpPr/>
          <p:nvPr/>
        </p:nvSpPr>
        <p:spPr>
          <a:xfrm>
            <a:off x="2798711" y="304868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g</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5" name="Rectangle 104">
            <a:extLst>
              <a:ext uri="{FF2B5EF4-FFF2-40B4-BE49-F238E27FC236}">
                <a16:creationId xmlns:a16="http://schemas.microsoft.com/office/drawing/2014/main" id="{C054B792-4DF8-4E78-BA12-1FA3948D356A}"/>
              </a:ext>
            </a:extLst>
          </p:cNvPr>
          <p:cNvSpPr/>
          <p:nvPr/>
        </p:nvSpPr>
        <p:spPr>
          <a:xfrm>
            <a:off x="568002" y="304780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6" name="Rectangle 105">
            <a:extLst>
              <a:ext uri="{FF2B5EF4-FFF2-40B4-BE49-F238E27FC236}">
                <a16:creationId xmlns:a16="http://schemas.microsoft.com/office/drawing/2014/main" id="{2D7AF4E7-2990-4F30-9C37-A38AD3774135}"/>
              </a:ext>
            </a:extLst>
          </p:cNvPr>
          <p:cNvSpPr/>
          <p:nvPr/>
        </p:nvSpPr>
        <p:spPr>
          <a:xfrm>
            <a:off x="936562" y="304425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7" name="Rectangle 106">
            <a:extLst>
              <a:ext uri="{FF2B5EF4-FFF2-40B4-BE49-F238E27FC236}">
                <a16:creationId xmlns:a16="http://schemas.microsoft.com/office/drawing/2014/main" id="{153DAD51-4639-4C2E-A8F2-DDDE63C7B56C}"/>
              </a:ext>
            </a:extLst>
          </p:cNvPr>
          <p:cNvSpPr/>
          <p:nvPr/>
        </p:nvSpPr>
        <p:spPr>
          <a:xfrm>
            <a:off x="1303814" y="3046214"/>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8" name="Rectangle 107">
            <a:extLst>
              <a:ext uri="{FF2B5EF4-FFF2-40B4-BE49-F238E27FC236}">
                <a16:creationId xmlns:a16="http://schemas.microsoft.com/office/drawing/2014/main" id="{290A5DD8-0506-41F3-BA0D-8AF429ECBBB8}"/>
              </a:ext>
            </a:extLst>
          </p:cNvPr>
          <p:cNvSpPr/>
          <p:nvPr/>
        </p:nvSpPr>
        <p:spPr>
          <a:xfrm>
            <a:off x="1682152" y="3047605"/>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9" name="Rectangle 108">
            <a:extLst>
              <a:ext uri="{FF2B5EF4-FFF2-40B4-BE49-F238E27FC236}">
                <a16:creationId xmlns:a16="http://schemas.microsoft.com/office/drawing/2014/main" id="{819DBB3D-9852-43E6-84B6-1B291070A9B2}"/>
              </a:ext>
            </a:extLst>
          </p:cNvPr>
          <p:cNvSpPr/>
          <p:nvPr/>
        </p:nvSpPr>
        <p:spPr>
          <a:xfrm>
            <a:off x="2054715" y="3039108"/>
            <a:ext cx="332981" cy="332217"/>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0" name="Rectangle 109">
            <a:extLst>
              <a:ext uri="{FF2B5EF4-FFF2-40B4-BE49-F238E27FC236}">
                <a16:creationId xmlns:a16="http://schemas.microsoft.com/office/drawing/2014/main" id="{3E6B1075-FF00-4B70-A146-21A73AFDB6B2}"/>
              </a:ext>
            </a:extLst>
          </p:cNvPr>
          <p:cNvSpPr/>
          <p:nvPr/>
        </p:nvSpPr>
        <p:spPr>
          <a:xfrm>
            <a:off x="2426492" y="304308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1" name="Rectangle 110">
            <a:extLst>
              <a:ext uri="{FF2B5EF4-FFF2-40B4-BE49-F238E27FC236}">
                <a16:creationId xmlns:a16="http://schemas.microsoft.com/office/drawing/2014/main" id="{F45B3DFB-3A85-49CA-A986-37EF853A499F}"/>
              </a:ext>
            </a:extLst>
          </p:cNvPr>
          <p:cNvSpPr/>
          <p:nvPr/>
        </p:nvSpPr>
        <p:spPr>
          <a:xfrm>
            <a:off x="3470226" y="303719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v</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2" name="Rectangle 111">
            <a:extLst>
              <a:ext uri="{FF2B5EF4-FFF2-40B4-BE49-F238E27FC236}">
                <a16:creationId xmlns:a16="http://schemas.microsoft.com/office/drawing/2014/main" id="{24F3C9F2-9DD6-485E-ADA2-9C355F6A8D97}"/>
              </a:ext>
            </a:extLst>
          </p:cNvPr>
          <p:cNvSpPr/>
          <p:nvPr/>
        </p:nvSpPr>
        <p:spPr>
          <a:xfrm>
            <a:off x="3843355" y="303719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3" name="Rectangle 112">
            <a:extLst>
              <a:ext uri="{FF2B5EF4-FFF2-40B4-BE49-F238E27FC236}">
                <a16:creationId xmlns:a16="http://schemas.microsoft.com/office/drawing/2014/main" id="{802B4D69-E4FE-4657-9A5A-8040347278A0}"/>
              </a:ext>
            </a:extLst>
          </p:cNvPr>
          <p:cNvSpPr/>
          <p:nvPr/>
        </p:nvSpPr>
        <p:spPr>
          <a:xfrm>
            <a:off x="4210452"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4" name="Rectangle 113">
            <a:extLst>
              <a:ext uri="{FF2B5EF4-FFF2-40B4-BE49-F238E27FC236}">
                <a16:creationId xmlns:a16="http://schemas.microsoft.com/office/drawing/2014/main" id="{B224B860-DF82-4C0C-B5AC-C5AAA615AA42}"/>
              </a:ext>
            </a:extLst>
          </p:cNvPr>
          <p:cNvSpPr/>
          <p:nvPr/>
        </p:nvSpPr>
        <p:spPr>
          <a:xfrm>
            <a:off x="4584468"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h</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5" name="Rectangle 114">
            <a:extLst>
              <a:ext uri="{FF2B5EF4-FFF2-40B4-BE49-F238E27FC236}">
                <a16:creationId xmlns:a16="http://schemas.microsoft.com/office/drawing/2014/main" id="{B023C794-4102-49BA-8E20-4961E9110EAD}"/>
              </a:ext>
            </a:extLst>
          </p:cNvPr>
          <p:cNvSpPr/>
          <p:nvPr/>
        </p:nvSpPr>
        <p:spPr>
          <a:xfrm>
            <a:off x="4965190"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6" name="Rectangle 115">
            <a:extLst>
              <a:ext uri="{FF2B5EF4-FFF2-40B4-BE49-F238E27FC236}">
                <a16:creationId xmlns:a16="http://schemas.microsoft.com/office/drawing/2014/main" id="{CBCED7D4-0640-4648-91BD-1CDE52619FB7}"/>
              </a:ext>
            </a:extLst>
          </p:cNvPr>
          <p:cNvSpPr/>
          <p:nvPr/>
        </p:nvSpPr>
        <p:spPr>
          <a:xfrm>
            <a:off x="5338319"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b</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7" name="Rectangle 116">
            <a:extLst>
              <a:ext uri="{FF2B5EF4-FFF2-40B4-BE49-F238E27FC236}">
                <a16:creationId xmlns:a16="http://schemas.microsoft.com/office/drawing/2014/main" id="{19707F0D-7F49-4A48-A83B-9F260723926B}"/>
              </a:ext>
            </a:extLst>
          </p:cNvPr>
          <p:cNvSpPr/>
          <p:nvPr/>
        </p:nvSpPr>
        <p:spPr>
          <a:xfrm>
            <a:off x="5705416" y="303715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p>
        </p:txBody>
      </p:sp>
      <p:sp>
        <p:nvSpPr>
          <p:cNvPr id="118" name="Rectangle 117">
            <a:extLst>
              <a:ext uri="{FF2B5EF4-FFF2-40B4-BE49-F238E27FC236}">
                <a16:creationId xmlns:a16="http://schemas.microsoft.com/office/drawing/2014/main" id="{30A8F0C0-1792-4E1B-B2AE-917FFCB2CF66}"/>
              </a:ext>
            </a:extLst>
          </p:cNvPr>
          <p:cNvSpPr/>
          <p:nvPr/>
        </p:nvSpPr>
        <p:spPr>
          <a:xfrm>
            <a:off x="6079432" y="303715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n</a:t>
            </a:r>
          </a:p>
        </p:txBody>
      </p:sp>
      <p:sp>
        <p:nvSpPr>
          <p:cNvPr id="119" name="Rectangle 118">
            <a:extLst>
              <a:ext uri="{FF2B5EF4-FFF2-40B4-BE49-F238E27FC236}">
                <a16:creationId xmlns:a16="http://schemas.microsoft.com/office/drawing/2014/main" id="{85D75CB5-94A1-4BA5-A292-8AD2134F4545}"/>
              </a:ext>
            </a:extLst>
          </p:cNvPr>
          <p:cNvSpPr/>
          <p:nvPr/>
        </p:nvSpPr>
        <p:spPr>
          <a:xfrm>
            <a:off x="3844154" y="303366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0" name="Rectangle 119">
            <a:extLst>
              <a:ext uri="{FF2B5EF4-FFF2-40B4-BE49-F238E27FC236}">
                <a16:creationId xmlns:a16="http://schemas.microsoft.com/office/drawing/2014/main" id="{C0E737C7-6147-48EF-9B83-46B2EDC78BDE}"/>
              </a:ext>
            </a:extLst>
          </p:cNvPr>
          <p:cNvSpPr/>
          <p:nvPr/>
        </p:nvSpPr>
        <p:spPr>
          <a:xfrm>
            <a:off x="4224690" y="3030494"/>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1" name="Rectangle 120">
            <a:extLst>
              <a:ext uri="{FF2B5EF4-FFF2-40B4-BE49-F238E27FC236}">
                <a16:creationId xmlns:a16="http://schemas.microsoft.com/office/drawing/2014/main" id="{ABAC00DC-86D2-4DF7-B425-370F9D8602D8}"/>
              </a:ext>
            </a:extLst>
          </p:cNvPr>
          <p:cNvSpPr/>
          <p:nvPr/>
        </p:nvSpPr>
        <p:spPr>
          <a:xfrm>
            <a:off x="4591174" y="3029125"/>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2" name="Rectangle 121">
            <a:extLst>
              <a:ext uri="{FF2B5EF4-FFF2-40B4-BE49-F238E27FC236}">
                <a16:creationId xmlns:a16="http://schemas.microsoft.com/office/drawing/2014/main" id="{97A33587-2D54-4A44-A18E-82903240A2F6}"/>
              </a:ext>
            </a:extLst>
          </p:cNvPr>
          <p:cNvSpPr/>
          <p:nvPr/>
        </p:nvSpPr>
        <p:spPr>
          <a:xfrm>
            <a:off x="4966783" y="3041367"/>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3" name="Rectangle 122">
            <a:extLst>
              <a:ext uri="{FF2B5EF4-FFF2-40B4-BE49-F238E27FC236}">
                <a16:creationId xmlns:a16="http://schemas.microsoft.com/office/drawing/2014/main" id="{D9A10AA0-C600-41A7-8A03-03AE0D464F87}"/>
              </a:ext>
            </a:extLst>
          </p:cNvPr>
          <p:cNvSpPr/>
          <p:nvPr/>
        </p:nvSpPr>
        <p:spPr>
          <a:xfrm>
            <a:off x="5332726" y="3037987"/>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4" name="Rectangle 123">
            <a:extLst>
              <a:ext uri="{FF2B5EF4-FFF2-40B4-BE49-F238E27FC236}">
                <a16:creationId xmlns:a16="http://schemas.microsoft.com/office/drawing/2014/main" id="{C7FB24D5-193E-4A17-A3C2-C55E498F9918}"/>
              </a:ext>
            </a:extLst>
          </p:cNvPr>
          <p:cNvSpPr/>
          <p:nvPr/>
        </p:nvSpPr>
        <p:spPr>
          <a:xfrm>
            <a:off x="5705855" y="303641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5" name="Rectangle 124">
            <a:extLst>
              <a:ext uri="{FF2B5EF4-FFF2-40B4-BE49-F238E27FC236}">
                <a16:creationId xmlns:a16="http://schemas.microsoft.com/office/drawing/2014/main" id="{67DBC46C-07DE-47A5-863A-D53FC546A13C}"/>
              </a:ext>
            </a:extLst>
          </p:cNvPr>
          <p:cNvSpPr/>
          <p:nvPr/>
        </p:nvSpPr>
        <p:spPr>
          <a:xfrm>
            <a:off x="6657672" y="303169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v</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6" name="Rectangle 125">
            <a:extLst>
              <a:ext uri="{FF2B5EF4-FFF2-40B4-BE49-F238E27FC236}">
                <a16:creationId xmlns:a16="http://schemas.microsoft.com/office/drawing/2014/main" id="{F02DC31C-94EE-42DB-B5C3-7B9A7A0A0D95}"/>
              </a:ext>
            </a:extLst>
          </p:cNvPr>
          <p:cNvSpPr/>
          <p:nvPr/>
        </p:nvSpPr>
        <p:spPr>
          <a:xfrm>
            <a:off x="7008467" y="3033669"/>
            <a:ext cx="320823" cy="313910"/>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7" name="Rectangle 126">
            <a:extLst>
              <a:ext uri="{FF2B5EF4-FFF2-40B4-BE49-F238E27FC236}">
                <a16:creationId xmlns:a16="http://schemas.microsoft.com/office/drawing/2014/main" id="{CD6095B9-2E28-4D1D-BBBE-A86B7AD546FE}"/>
              </a:ext>
            </a:extLst>
          </p:cNvPr>
          <p:cNvSpPr/>
          <p:nvPr/>
        </p:nvSpPr>
        <p:spPr>
          <a:xfrm>
            <a:off x="7365616" y="302094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8" name="Rectangle 127">
            <a:extLst>
              <a:ext uri="{FF2B5EF4-FFF2-40B4-BE49-F238E27FC236}">
                <a16:creationId xmlns:a16="http://schemas.microsoft.com/office/drawing/2014/main" id="{8555F75A-CAD5-439B-9E0F-7B7F0AD3583C}"/>
              </a:ext>
            </a:extLst>
          </p:cNvPr>
          <p:cNvSpPr/>
          <p:nvPr/>
        </p:nvSpPr>
        <p:spPr>
          <a:xfrm>
            <a:off x="7715990" y="302712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9" name="Rectangle 128">
            <a:extLst>
              <a:ext uri="{FF2B5EF4-FFF2-40B4-BE49-F238E27FC236}">
                <a16:creationId xmlns:a16="http://schemas.microsoft.com/office/drawing/2014/main" id="{6657A51C-1380-4DF0-A8E3-11E1B7475C3E}"/>
              </a:ext>
            </a:extLst>
          </p:cNvPr>
          <p:cNvSpPr/>
          <p:nvPr/>
        </p:nvSpPr>
        <p:spPr>
          <a:xfrm>
            <a:off x="8078580" y="30100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0" name="Rectangle 129">
            <a:extLst>
              <a:ext uri="{FF2B5EF4-FFF2-40B4-BE49-F238E27FC236}">
                <a16:creationId xmlns:a16="http://schemas.microsoft.com/office/drawing/2014/main" id="{AD7EF399-C1B2-4606-89F1-EF0A4659E51E}"/>
              </a:ext>
            </a:extLst>
          </p:cNvPr>
          <p:cNvSpPr/>
          <p:nvPr/>
        </p:nvSpPr>
        <p:spPr>
          <a:xfrm>
            <a:off x="8429002" y="301849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1" name="Rectangle 130">
            <a:extLst>
              <a:ext uri="{FF2B5EF4-FFF2-40B4-BE49-F238E27FC236}">
                <a16:creationId xmlns:a16="http://schemas.microsoft.com/office/drawing/2014/main" id="{53E291AA-E1CD-42B3-9EDF-738919889386}"/>
              </a:ext>
            </a:extLst>
          </p:cNvPr>
          <p:cNvSpPr/>
          <p:nvPr/>
        </p:nvSpPr>
        <p:spPr>
          <a:xfrm>
            <a:off x="9150048" y="301849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p>
        </p:txBody>
      </p:sp>
      <p:sp>
        <p:nvSpPr>
          <p:cNvPr id="132" name="Rectangle 131">
            <a:extLst>
              <a:ext uri="{FF2B5EF4-FFF2-40B4-BE49-F238E27FC236}">
                <a16:creationId xmlns:a16="http://schemas.microsoft.com/office/drawing/2014/main" id="{3A2E76AF-22CC-4322-808E-3D098714E22C}"/>
              </a:ext>
            </a:extLst>
          </p:cNvPr>
          <p:cNvSpPr/>
          <p:nvPr/>
        </p:nvSpPr>
        <p:spPr>
          <a:xfrm>
            <a:off x="9501617" y="302251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n</a:t>
            </a:r>
          </a:p>
        </p:txBody>
      </p:sp>
      <p:sp>
        <p:nvSpPr>
          <p:cNvPr id="133" name="Rectangle 132">
            <a:extLst>
              <a:ext uri="{FF2B5EF4-FFF2-40B4-BE49-F238E27FC236}">
                <a16:creationId xmlns:a16="http://schemas.microsoft.com/office/drawing/2014/main" id="{7ADEADA3-67BC-4DB1-A18F-6477A2CE1BE4}"/>
              </a:ext>
            </a:extLst>
          </p:cNvPr>
          <p:cNvSpPr/>
          <p:nvPr/>
        </p:nvSpPr>
        <p:spPr>
          <a:xfrm>
            <a:off x="7002308" y="3033669"/>
            <a:ext cx="320823" cy="317789"/>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4" name="Rectangle 133">
            <a:extLst>
              <a:ext uri="{FF2B5EF4-FFF2-40B4-BE49-F238E27FC236}">
                <a16:creationId xmlns:a16="http://schemas.microsoft.com/office/drawing/2014/main" id="{3659E7AE-EA26-4BE6-BEC3-3F67A7FD3E12}"/>
              </a:ext>
            </a:extLst>
          </p:cNvPr>
          <p:cNvSpPr/>
          <p:nvPr/>
        </p:nvSpPr>
        <p:spPr>
          <a:xfrm>
            <a:off x="7364421" y="3025853"/>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5" name="Rectangle 134">
            <a:extLst>
              <a:ext uri="{FF2B5EF4-FFF2-40B4-BE49-F238E27FC236}">
                <a16:creationId xmlns:a16="http://schemas.microsoft.com/office/drawing/2014/main" id="{0531AEFE-8A7D-403C-B028-B5E682A4F1A4}"/>
              </a:ext>
            </a:extLst>
          </p:cNvPr>
          <p:cNvSpPr/>
          <p:nvPr/>
        </p:nvSpPr>
        <p:spPr>
          <a:xfrm>
            <a:off x="7722272" y="302554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6" name="Rectangle 135">
            <a:extLst>
              <a:ext uri="{FF2B5EF4-FFF2-40B4-BE49-F238E27FC236}">
                <a16:creationId xmlns:a16="http://schemas.microsoft.com/office/drawing/2014/main" id="{8559E073-4C41-44E0-A281-0999C87C7184}"/>
              </a:ext>
            </a:extLst>
          </p:cNvPr>
          <p:cNvSpPr/>
          <p:nvPr/>
        </p:nvSpPr>
        <p:spPr>
          <a:xfrm>
            <a:off x="8084612" y="3014860"/>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7" name="Rectangle 136">
            <a:extLst>
              <a:ext uri="{FF2B5EF4-FFF2-40B4-BE49-F238E27FC236}">
                <a16:creationId xmlns:a16="http://schemas.microsoft.com/office/drawing/2014/main" id="{09317DD5-AF92-4B79-A7A7-76B60212FBFB}"/>
              </a:ext>
            </a:extLst>
          </p:cNvPr>
          <p:cNvSpPr/>
          <p:nvPr/>
        </p:nvSpPr>
        <p:spPr>
          <a:xfrm>
            <a:off x="8432147" y="301817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8" name="Rectangle 137">
            <a:extLst>
              <a:ext uri="{FF2B5EF4-FFF2-40B4-BE49-F238E27FC236}">
                <a16:creationId xmlns:a16="http://schemas.microsoft.com/office/drawing/2014/main" id="{7A0C57CB-161A-46CB-9E9B-AE9DFB7C885A}"/>
              </a:ext>
            </a:extLst>
          </p:cNvPr>
          <p:cNvSpPr/>
          <p:nvPr/>
        </p:nvSpPr>
        <p:spPr>
          <a:xfrm>
            <a:off x="8785334" y="3022872"/>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9" name="Rectangle 138">
            <a:extLst>
              <a:ext uri="{FF2B5EF4-FFF2-40B4-BE49-F238E27FC236}">
                <a16:creationId xmlns:a16="http://schemas.microsoft.com/office/drawing/2014/main" id="{4A0DC1C9-421E-478A-A608-4FB4CD540DA7}"/>
              </a:ext>
            </a:extLst>
          </p:cNvPr>
          <p:cNvSpPr/>
          <p:nvPr/>
        </p:nvSpPr>
        <p:spPr>
          <a:xfrm>
            <a:off x="10344176" y="303017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40" name="Rectangle 139">
            <a:extLst>
              <a:ext uri="{FF2B5EF4-FFF2-40B4-BE49-F238E27FC236}">
                <a16:creationId xmlns:a16="http://schemas.microsoft.com/office/drawing/2014/main" id="{791E26A6-67D7-41DA-BAD0-D72679319464}"/>
              </a:ext>
            </a:extLst>
          </p:cNvPr>
          <p:cNvSpPr/>
          <p:nvPr/>
        </p:nvSpPr>
        <p:spPr>
          <a:xfrm>
            <a:off x="10732773" y="303017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41" name="Rectangle 140">
            <a:extLst>
              <a:ext uri="{FF2B5EF4-FFF2-40B4-BE49-F238E27FC236}">
                <a16:creationId xmlns:a16="http://schemas.microsoft.com/office/drawing/2014/main" id="{982814F1-FDD8-43CD-A330-D87B3D91DEA3}"/>
              </a:ext>
            </a:extLst>
          </p:cNvPr>
          <p:cNvSpPr/>
          <p:nvPr/>
        </p:nvSpPr>
        <p:spPr>
          <a:xfrm>
            <a:off x="11130847" y="302324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u</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46" name="Rectangle 145">
            <a:extLst>
              <a:ext uri="{FF2B5EF4-FFF2-40B4-BE49-F238E27FC236}">
                <a16:creationId xmlns:a16="http://schemas.microsoft.com/office/drawing/2014/main" id="{B7DC1AA3-E3CF-440D-A9E4-5F5C6E6F0527}"/>
              </a:ext>
            </a:extLst>
          </p:cNvPr>
          <p:cNvSpPr/>
          <p:nvPr/>
        </p:nvSpPr>
        <p:spPr>
          <a:xfrm>
            <a:off x="11519273" y="302324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47" name="Rectangle 146">
            <a:extLst>
              <a:ext uri="{FF2B5EF4-FFF2-40B4-BE49-F238E27FC236}">
                <a16:creationId xmlns:a16="http://schemas.microsoft.com/office/drawing/2014/main" id="{31511322-5077-40AA-A21E-21FA7C684702}"/>
              </a:ext>
            </a:extLst>
          </p:cNvPr>
          <p:cNvSpPr/>
          <p:nvPr/>
        </p:nvSpPr>
        <p:spPr>
          <a:xfrm>
            <a:off x="10742250" y="3022517"/>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48" name="Rectangle 147">
            <a:extLst>
              <a:ext uri="{FF2B5EF4-FFF2-40B4-BE49-F238E27FC236}">
                <a16:creationId xmlns:a16="http://schemas.microsoft.com/office/drawing/2014/main" id="{DE9DC658-E3D4-4C61-A2A5-725ED1C57EAA}"/>
              </a:ext>
            </a:extLst>
          </p:cNvPr>
          <p:cNvSpPr/>
          <p:nvPr/>
        </p:nvSpPr>
        <p:spPr>
          <a:xfrm>
            <a:off x="11123642" y="301976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53" name="Rectangle 152">
            <a:extLst>
              <a:ext uri="{FF2B5EF4-FFF2-40B4-BE49-F238E27FC236}">
                <a16:creationId xmlns:a16="http://schemas.microsoft.com/office/drawing/2014/main" id="{E680AAB2-9AB3-4012-B408-325BE7B253F4}"/>
              </a:ext>
            </a:extLst>
          </p:cNvPr>
          <p:cNvSpPr/>
          <p:nvPr/>
        </p:nvSpPr>
        <p:spPr>
          <a:xfrm>
            <a:off x="879336" y="430423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W</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54" name="Rectangle 153">
            <a:extLst>
              <a:ext uri="{FF2B5EF4-FFF2-40B4-BE49-F238E27FC236}">
                <a16:creationId xmlns:a16="http://schemas.microsoft.com/office/drawing/2014/main" id="{38C39FFD-4784-4737-8945-FE864ABA66A0}"/>
              </a:ext>
            </a:extLst>
          </p:cNvPr>
          <p:cNvSpPr/>
          <p:nvPr/>
        </p:nvSpPr>
        <p:spPr>
          <a:xfrm>
            <a:off x="1236871" y="430423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55" name="Rectangle 154">
            <a:extLst>
              <a:ext uri="{FF2B5EF4-FFF2-40B4-BE49-F238E27FC236}">
                <a16:creationId xmlns:a16="http://schemas.microsoft.com/office/drawing/2014/main" id="{ED1AF762-BD86-4327-A43E-8BE0471C3B5E}"/>
              </a:ext>
            </a:extLst>
          </p:cNvPr>
          <p:cNvSpPr/>
          <p:nvPr/>
        </p:nvSpPr>
        <p:spPr>
          <a:xfrm>
            <a:off x="1594405" y="430091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g</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61" name="Rectangle 160">
            <a:extLst>
              <a:ext uri="{FF2B5EF4-FFF2-40B4-BE49-F238E27FC236}">
                <a16:creationId xmlns:a16="http://schemas.microsoft.com/office/drawing/2014/main" id="{34366C7E-2EAA-40EE-8192-A3198988B533}"/>
              </a:ext>
            </a:extLst>
          </p:cNvPr>
          <p:cNvSpPr/>
          <p:nvPr/>
        </p:nvSpPr>
        <p:spPr>
          <a:xfrm>
            <a:off x="1228723" y="4300916"/>
            <a:ext cx="329582"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62" name="Rectangle 161">
            <a:extLst>
              <a:ext uri="{FF2B5EF4-FFF2-40B4-BE49-F238E27FC236}">
                <a16:creationId xmlns:a16="http://schemas.microsoft.com/office/drawing/2014/main" id="{4D8CF59A-5A7C-4CBA-8DED-E1FF2FFB7ED5}"/>
              </a:ext>
            </a:extLst>
          </p:cNvPr>
          <p:cNvSpPr/>
          <p:nvPr/>
        </p:nvSpPr>
        <p:spPr>
          <a:xfrm>
            <a:off x="1585884" y="430091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67" name="Rectangle 166">
            <a:extLst>
              <a:ext uri="{FF2B5EF4-FFF2-40B4-BE49-F238E27FC236}">
                <a16:creationId xmlns:a16="http://schemas.microsoft.com/office/drawing/2014/main" id="{FCCD4D88-0CCB-42D7-AA7E-BB8E51EAF4E6}"/>
              </a:ext>
            </a:extLst>
          </p:cNvPr>
          <p:cNvSpPr/>
          <p:nvPr/>
        </p:nvSpPr>
        <p:spPr>
          <a:xfrm>
            <a:off x="3075222" y="431725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m</a:t>
            </a:r>
          </a:p>
        </p:txBody>
      </p:sp>
      <p:sp>
        <p:nvSpPr>
          <p:cNvPr id="168" name="Rectangle 167">
            <a:extLst>
              <a:ext uri="{FF2B5EF4-FFF2-40B4-BE49-F238E27FC236}">
                <a16:creationId xmlns:a16="http://schemas.microsoft.com/office/drawing/2014/main" id="{8AA1D0B2-643B-4F78-B1F4-4377B6770DCD}"/>
              </a:ext>
            </a:extLst>
          </p:cNvPr>
          <p:cNvSpPr/>
          <p:nvPr/>
        </p:nvSpPr>
        <p:spPr>
          <a:xfrm>
            <a:off x="3433598" y="4325039"/>
            <a:ext cx="320823" cy="31394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69" name="Rectangle 168">
            <a:extLst>
              <a:ext uri="{FF2B5EF4-FFF2-40B4-BE49-F238E27FC236}">
                <a16:creationId xmlns:a16="http://schemas.microsoft.com/office/drawing/2014/main" id="{EACD6492-B50C-49A0-9A46-C5CF70A3B63C}"/>
              </a:ext>
            </a:extLst>
          </p:cNvPr>
          <p:cNvSpPr/>
          <p:nvPr/>
        </p:nvSpPr>
        <p:spPr>
          <a:xfrm>
            <a:off x="3786975" y="4332718"/>
            <a:ext cx="320823" cy="307788"/>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0" name="Rectangle 169">
            <a:extLst>
              <a:ext uri="{FF2B5EF4-FFF2-40B4-BE49-F238E27FC236}">
                <a16:creationId xmlns:a16="http://schemas.microsoft.com/office/drawing/2014/main" id="{6348AFC1-458C-4FFF-9D6A-0A9F05E6F4CF}"/>
              </a:ext>
            </a:extLst>
          </p:cNvPr>
          <p:cNvSpPr/>
          <p:nvPr/>
        </p:nvSpPr>
        <p:spPr>
          <a:xfrm>
            <a:off x="4135242" y="4332718"/>
            <a:ext cx="269250" cy="307824"/>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1" name="Rectangle 170">
            <a:extLst>
              <a:ext uri="{FF2B5EF4-FFF2-40B4-BE49-F238E27FC236}">
                <a16:creationId xmlns:a16="http://schemas.microsoft.com/office/drawing/2014/main" id="{C68A23E3-C259-4E96-A8C7-DB8037F54457}"/>
              </a:ext>
            </a:extLst>
          </p:cNvPr>
          <p:cNvSpPr/>
          <p:nvPr/>
        </p:nvSpPr>
        <p:spPr>
          <a:xfrm>
            <a:off x="4459523" y="4332718"/>
            <a:ext cx="284249" cy="31005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2" name="Rectangle 171">
            <a:extLst>
              <a:ext uri="{FF2B5EF4-FFF2-40B4-BE49-F238E27FC236}">
                <a16:creationId xmlns:a16="http://schemas.microsoft.com/office/drawing/2014/main" id="{780B5794-B71B-4210-9FC2-79A2D5FE78BF}"/>
              </a:ext>
            </a:extLst>
          </p:cNvPr>
          <p:cNvSpPr/>
          <p:nvPr/>
        </p:nvSpPr>
        <p:spPr>
          <a:xfrm>
            <a:off x="4781604" y="4336606"/>
            <a:ext cx="320823" cy="306170"/>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3" name="Rectangle 172">
            <a:extLst>
              <a:ext uri="{FF2B5EF4-FFF2-40B4-BE49-F238E27FC236}">
                <a16:creationId xmlns:a16="http://schemas.microsoft.com/office/drawing/2014/main" id="{CA8FE6D7-7AA1-4523-B451-A769F04D2299}"/>
              </a:ext>
            </a:extLst>
          </p:cNvPr>
          <p:cNvSpPr/>
          <p:nvPr/>
        </p:nvSpPr>
        <p:spPr>
          <a:xfrm>
            <a:off x="5135803" y="4332717"/>
            <a:ext cx="320823" cy="30626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4" name="Rectangle 173">
            <a:extLst>
              <a:ext uri="{FF2B5EF4-FFF2-40B4-BE49-F238E27FC236}">
                <a16:creationId xmlns:a16="http://schemas.microsoft.com/office/drawing/2014/main" id="{0D8CC974-0D7F-4756-BE36-811A1FE81F2D}"/>
              </a:ext>
            </a:extLst>
          </p:cNvPr>
          <p:cNvSpPr/>
          <p:nvPr/>
        </p:nvSpPr>
        <p:spPr>
          <a:xfrm>
            <a:off x="5504130" y="4332717"/>
            <a:ext cx="320823" cy="30626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5" name="Rectangle 174">
            <a:extLst>
              <a:ext uri="{FF2B5EF4-FFF2-40B4-BE49-F238E27FC236}">
                <a16:creationId xmlns:a16="http://schemas.microsoft.com/office/drawing/2014/main" id="{065E82FF-7EB6-4719-87EB-52C3E7390B14}"/>
              </a:ext>
            </a:extLst>
          </p:cNvPr>
          <p:cNvSpPr/>
          <p:nvPr/>
        </p:nvSpPr>
        <p:spPr>
          <a:xfrm>
            <a:off x="3427250" y="4320881"/>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6" name="Rectangle 175">
            <a:extLst>
              <a:ext uri="{FF2B5EF4-FFF2-40B4-BE49-F238E27FC236}">
                <a16:creationId xmlns:a16="http://schemas.microsoft.com/office/drawing/2014/main" id="{CF240955-E783-4544-92A3-7E62C424DAF1}"/>
              </a:ext>
            </a:extLst>
          </p:cNvPr>
          <p:cNvSpPr/>
          <p:nvPr/>
        </p:nvSpPr>
        <p:spPr>
          <a:xfrm>
            <a:off x="3784737" y="4320685"/>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7" name="Rectangle 176">
            <a:extLst>
              <a:ext uri="{FF2B5EF4-FFF2-40B4-BE49-F238E27FC236}">
                <a16:creationId xmlns:a16="http://schemas.microsoft.com/office/drawing/2014/main" id="{DC272D14-1212-41E7-87D2-9C70E69B1CDB}"/>
              </a:ext>
            </a:extLst>
          </p:cNvPr>
          <p:cNvSpPr/>
          <p:nvPr/>
        </p:nvSpPr>
        <p:spPr>
          <a:xfrm>
            <a:off x="4146074" y="4314132"/>
            <a:ext cx="288166"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8" name="Rectangle 177">
            <a:extLst>
              <a:ext uri="{FF2B5EF4-FFF2-40B4-BE49-F238E27FC236}">
                <a16:creationId xmlns:a16="http://schemas.microsoft.com/office/drawing/2014/main" id="{93A67419-0E7C-4341-950C-D9C098591527}"/>
              </a:ext>
            </a:extLst>
          </p:cNvPr>
          <p:cNvSpPr/>
          <p:nvPr/>
        </p:nvSpPr>
        <p:spPr>
          <a:xfrm>
            <a:off x="4462838" y="4322951"/>
            <a:ext cx="291910" cy="317024"/>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9" name="Rectangle 178">
            <a:extLst>
              <a:ext uri="{FF2B5EF4-FFF2-40B4-BE49-F238E27FC236}">
                <a16:creationId xmlns:a16="http://schemas.microsoft.com/office/drawing/2014/main" id="{400C7ED9-A4AE-4EA0-B1C8-6D0D4D638929}"/>
              </a:ext>
            </a:extLst>
          </p:cNvPr>
          <p:cNvSpPr/>
          <p:nvPr/>
        </p:nvSpPr>
        <p:spPr>
          <a:xfrm>
            <a:off x="4792950" y="4323722"/>
            <a:ext cx="320823" cy="318788"/>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0" name="Rectangle 179">
            <a:extLst>
              <a:ext uri="{FF2B5EF4-FFF2-40B4-BE49-F238E27FC236}">
                <a16:creationId xmlns:a16="http://schemas.microsoft.com/office/drawing/2014/main" id="{DE046CF8-2E49-4910-AB1E-636ACEA25515}"/>
              </a:ext>
            </a:extLst>
          </p:cNvPr>
          <p:cNvSpPr/>
          <p:nvPr/>
        </p:nvSpPr>
        <p:spPr>
          <a:xfrm>
            <a:off x="5139983" y="4323722"/>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1" name="Rectangle 180">
            <a:extLst>
              <a:ext uri="{FF2B5EF4-FFF2-40B4-BE49-F238E27FC236}">
                <a16:creationId xmlns:a16="http://schemas.microsoft.com/office/drawing/2014/main" id="{94F6E2AE-8DB2-4E28-8A2D-7CBE1B35DB57}"/>
              </a:ext>
            </a:extLst>
          </p:cNvPr>
          <p:cNvSpPr/>
          <p:nvPr/>
        </p:nvSpPr>
        <p:spPr>
          <a:xfrm>
            <a:off x="6178066" y="431725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m</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2" name="Rectangle 181">
            <a:extLst>
              <a:ext uri="{FF2B5EF4-FFF2-40B4-BE49-F238E27FC236}">
                <a16:creationId xmlns:a16="http://schemas.microsoft.com/office/drawing/2014/main" id="{9DF7FCC7-29EB-4AEC-8B9B-B6FF72D6F939}"/>
              </a:ext>
            </a:extLst>
          </p:cNvPr>
          <p:cNvSpPr/>
          <p:nvPr/>
        </p:nvSpPr>
        <p:spPr>
          <a:xfrm>
            <a:off x="6533860" y="4316467"/>
            <a:ext cx="320823" cy="31771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3" name="Rectangle 182">
            <a:extLst>
              <a:ext uri="{FF2B5EF4-FFF2-40B4-BE49-F238E27FC236}">
                <a16:creationId xmlns:a16="http://schemas.microsoft.com/office/drawing/2014/main" id="{915F2A04-4A66-4FE6-A456-CDBA6E3B4C9F}"/>
              </a:ext>
            </a:extLst>
          </p:cNvPr>
          <p:cNvSpPr/>
          <p:nvPr/>
        </p:nvSpPr>
        <p:spPr>
          <a:xfrm>
            <a:off x="6887686" y="4316467"/>
            <a:ext cx="320823" cy="31202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4" name="Rectangle 183">
            <a:extLst>
              <a:ext uri="{FF2B5EF4-FFF2-40B4-BE49-F238E27FC236}">
                <a16:creationId xmlns:a16="http://schemas.microsoft.com/office/drawing/2014/main" id="{A8025400-98B6-4024-BC54-6A23350C6CCC}"/>
              </a:ext>
            </a:extLst>
          </p:cNvPr>
          <p:cNvSpPr/>
          <p:nvPr/>
        </p:nvSpPr>
        <p:spPr>
          <a:xfrm>
            <a:off x="7235842" y="4317259"/>
            <a:ext cx="320823" cy="317773"/>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d</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5" name="Rectangle 184">
            <a:extLst>
              <a:ext uri="{FF2B5EF4-FFF2-40B4-BE49-F238E27FC236}">
                <a16:creationId xmlns:a16="http://schemas.microsoft.com/office/drawing/2014/main" id="{74E5528E-B666-4250-B81F-8AA0E0A3C60B}"/>
              </a:ext>
            </a:extLst>
          </p:cNvPr>
          <p:cNvSpPr/>
          <p:nvPr/>
        </p:nvSpPr>
        <p:spPr>
          <a:xfrm>
            <a:off x="7593983" y="4317259"/>
            <a:ext cx="320823" cy="317773"/>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6" name="Rectangle 185">
            <a:extLst>
              <a:ext uri="{FF2B5EF4-FFF2-40B4-BE49-F238E27FC236}">
                <a16:creationId xmlns:a16="http://schemas.microsoft.com/office/drawing/2014/main" id="{F54ABFDC-94ED-4F13-AC51-A9C3B8A7A052}"/>
              </a:ext>
            </a:extLst>
          </p:cNvPr>
          <p:cNvSpPr/>
          <p:nvPr/>
        </p:nvSpPr>
        <p:spPr>
          <a:xfrm>
            <a:off x="7948118" y="431319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7" name="Rectangle 186">
            <a:extLst>
              <a:ext uri="{FF2B5EF4-FFF2-40B4-BE49-F238E27FC236}">
                <a16:creationId xmlns:a16="http://schemas.microsoft.com/office/drawing/2014/main" id="{1F9A9CF9-2B6C-4599-9352-C70EB61DBF74}"/>
              </a:ext>
            </a:extLst>
          </p:cNvPr>
          <p:cNvSpPr/>
          <p:nvPr/>
        </p:nvSpPr>
        <p:spPr>
          <a:xfrm>
            <a:off x="8303235" y="431319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8" name="Rectangle 187">
            <a:extLst>
              <a:ext uri="{FF2B5EF4-FFF2-40B4-BE49-F238E27FC236}">
                <a16:creationId xmlns:a16="http://schemas.microsoft.com/office/drawing/2014/main" id="{99BDBE28-F893-42EE-A9DF-035009821A89}"/>
              </a:ext>
            </a:extLst>
          </p:cNvPr>
          <p:cNvSpPr/>
          <p:nvPr/>
        </p:nvSpPr>
        <p:spPr>
          <a:xfrm>
            <a:off x="9373621" y="4301491"/>
            <a:ext cx="269526" cy="32974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9" name="Rectangle 188">
            <a:extLst>
              <a:ext uri="{FF2B5EF4-FFF2-40B4-BE49-F238E27FC236}">
                <a16:creationId xmlns:a16="http://schemas.microsoft.com/office/drawing/2014/main" id="{A8AF988C-7A57-4F99-8F25-EDD30C723A68}"/>
              </a:ext>
            </a:extLst>
          </p:cNvPr>
          <p:cNvSpPr/>
          <p:nvPr/>
        </p:nvSpPr>
        <p:spPr>
          <a:xfrm>
            <a:off x="6528084" y="430588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0" name="Rectangle 189">
            <a:extLst>
              <a:ext uri="{FF2B5EF4-FFF2-40B4-BE49-F238E27FC236}">
                <a16:creationId xmlns:a16="http://schemas.microsoft.com/office/drawing/2014/main" id="{36D29F51-DDD2-4405-9CF7-B47C3DEE9C8A}"/>
              </a:ext>
            </a:extLst>
          </p:cNvPr>
          <p:cNvSpPr/>
          <p:nvPr/>
        </p:nvSpPr>
        <p:spPr>
          <a:xfrm>
            <a:off x="6888905" y="430091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1" name="Rectangle 190">
            <a:extLst>
              <a:ext uri="{FF2B5EF4-FFF2-40B4-BE49-F238E27FC236}">
                <a16:creationId xmlns:a16="http://schemas.microsoft.com/office/drawing/2014/main" id="{2570B441-9407-4A96-9241-22B47908A67F}"/>
              </a:ext>
            </a:extLst>
          </p:cNvPr>
          <p:cNvSpPr/>
          <p:nvPr/>
        </p:nvSpPr>
        <p:spPr>
          <a:xfrm>
            <a:off x="7236281" y="431725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2" name="Rectangle 191">
            <a:extLst>
              <a:ext uri="{FF2B5EF4-FFF2-40B4-BE49-F238E27FC236}">
                <a16:creationId xmlns:a16="http://schemas.microsoft.com/office/drawing/2014/main" id="{CC001136-A6EB-43C2-9D89-01ADF3929456}"/>
              </a:ext>
            </a:extLst>
          </p:cNvPr>
          <p:cNvSpPr/>
          <p:nvPr/>
        </p:nvSpPr>
        <p:spPr>
          <a:xfrm>
            <a:off x="7598209" y="430723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3" name="Rectangle 192">
            <a:extLst>
              <a:ext uri="{FF2B5EF4-FFF2-40B4-BE49-F238E27FC236}">
                <a16:creationId xmlns:a16="http://schemas.microsoft.com/office/drawing/2014/main" id="{1F36E9E6-8022-4454-9D98-601436FFA268}"/>
              </a:ext>
            </a:extLst>
          </p:cNvPr>
          <p:cNvSpPr/>
          <p:nvPr/>
        </p:nvSpPr>
        <p:spPr>
          <a:xfrm>
            <a:off x="7956370" y="4308800"/>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4" name="Rectangle 193">
            <a:extLst>
              <a:ext uri="{FF2B5EF4-FFF2-40B4-BE49-F238E27FC236}">
                <a16:creationId xmlns:a16="http://schemas.microsoft.com/office/drawing/2014/main" id="{391DC28F-309D-4715-A524-699EE9210AAE}"/>
              </a:ext>
            </a:extLst>
          </p:cNvPr>
          <p:cNvSpPr/>
          <p:nvPr/>
        </p:nvSpPr>
        <p:spPr>
          <a:xfrm>
            <a:off x="8305342" y="4305888"/>
            <a:ext cx="32658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5" name="Rectangle 194">
            <a:extLst>
              <a:ext uri="{FF2B5EF4-FFF2-40B4-BE49-F238E27FC236}">
                <a16:creationId xmlns:a16="http://schemas.microsoft.com/office/drawing/2014/main" id="{88D4DE8D-9FC2-4E3B-BDB8-2AF582733366}"/>
              </a:ext>
            </a:extLst>
          </p:cNvPr>
          <p:cNvSpPr/>
          <p:nvPr/>
        </p:nvSpPr>
        <p:spPr>
          <a:xfrm>
            <a:off x="8662767" y="430880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6" name="Rectangle 195">
            <a:extLst>
              <a:ext uri="{FF2B5EF4-FFF2-40B4-BE49-F238E27FC236}">
                <a16:creationId xmlns:a16="http://schemas.microsoft.com/office/drawing/2014/main" id="{FA6E11A2-FEB1-4C79-AE16-BF3EA73F010C}"/>
              </a:ext>
            </a:extLst>
          </p:cNvPr>
          <p:cNvSpPr/>
          <p:nvPr/>
        </p:nvSpPr>
        <p:spPr>
          <a:xfrm>
            <a:off x="9013341" y="430716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7" name="Rectangle 196">
            <a:extLst>
              <a:ext uri="{FF2B5EF4-FFF2-40B4-BE49-F238E27FC236}">
                <a16:creationId xmlns:a16="http://schemas.microsoft.com/office/drawing/2014/main" id="{A8143490-5E49-48BA-92AF-9D7A903BB812}"/>
              </a:ext>
            </a:extLst>
          </p:cNvPr>
          <p:cNvSpPr/>
          <p:nvPr/>
        </p:nvSpPr>
        <p:spPr>
          <a:xfrm>
            <a:off x="8659477" y="4304236"/>
            <a:ext cx="320823" cy="334069"/>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8" name="Rectangle 197">
            <a:extLst>
              <a:ext uri="{FF2B5EF4-FFF2-40B4-BE49-F238E27FC236}">
                <a16:creationId xmlns:a16="http://schemas.microsoft.com/office/drawing/2014/main" id="{1910B8BD-8229-4EFE-B965-33860A96A1D3}"/>
              </a:ext>
            </a:extLst>
          </p:cNvPr>
          <p:cNvSpPr/>
          <p:nvPr/>
        </p:nvSpPr>
        <p:spPr>
          <a:xfrm>
            <a:off x="9011234" y="4309141"/>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0" name="Rectangle 199">
            <a:extLst>
              <a:ext uri="{FF2B5EF4-FFF2-40B4-BE49-F238E27FC236}">
                <a16:creationId xmlns:a16="http://schemas.microsoft.com/office/drawing/2014/main" id="{53690965-D634-4947-9EA9-22143C3BEABE}"/>
              </a:ext>
            </a:extLst>
          </p:cNvPr>
          <p:cNvSpPr/>
          <p:nvPr/>
        </p:nvSpPr>
        <p:spPr>
          <a:xfrm>
            <a:off x="9960339" y="431571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f</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2" name="Rectangle 201">
            <a:extLst>
              <a:ext uri="{FF2B5EF4-FFF2-40B4-BE49-F238E27FC236}">
                <a16:creationId xmlns:a16="http://schemas.microsoft.com/office/drawing/2014/main" id="{1832A08A-2BBA-4C25-9C69-18AAAEB04743}"/>
              </a:ext>
            </a:extLst>
          </p:cNvPr>
          <p:cNvSpPr/>
          <p:nvPr/>
        </p:nvSpPr>
        <p:spPr>
          <a:xfrm>
            <a:off x="10671620" y="431624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3" name="Rectangle 202">
            <a:extLst>
              <a:ext uri="{FF2B5EF4-FFF2-40B4-BE49-F238E27FC236}">
                <a16:creationId xmlns:a16="http://schemas.microsoft.com/office/drawing/2014/main" id="{DDDAA8FB-A3EE-443D-9F81-070A4B2CEC56}"/>
              </a:ext>
            </a:extLst>
          </p:cNvPr>
          <p:cNvSpPr/>
          <p:nvPr/>
        </p:nvSpPr>
        <p:spPr>
          <a:xfrm>
            <a:off x="11022195" y="4314132"/>
            <a:ext cx="320823" cy="325843"/>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m</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6" name="Rectangle 205">
            <a:extLst>
              <a:ext uri="{FF2B5EF4-FFF2-40B4-BE49-F238E27FC236}">
                <a16:creationId xmlns:a16="http://schemas.microsoft.com/office/drawing/2014/main" id="{5D8EA9D5-7359-4ED7-8496-97776B4E195B}"/>
              </a:ext>
            </a:extLst>
          </p:cNvPr>
          <p:cNvSpPr/>
          <p:nvPr/>
        </p:nvSpPr>
        <p:spPr>
          <a:xfrm>
            <a:off x="11386342" y="431571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d</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7" name="Rectangle 206">
            <a:extLst>
              <a:ext uri="{FF2B5EF4-FFF2-40B4-BE49-F238E27FC236}">
                <a16:creationId xmlns:a16="http://schemas.microsoft.com/office/drawing/2014/main" id="{E0735A5D-12E4-4B43-96F4-BBE1F84EC58A}"/>
              </a:ext>
            </a:extLst>
          </p:cNvPr>
          <p:cNvSpPr/>
          <p:nvPr/>
        </p:nvSpPr>
        <p:spPr>
          <a:xfrm>
            <a:off x="10320606" y="4308800"/>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8" name="Rectangle 207">
            <a:extLst>
              <a:ext uri="{FF2B5EF4-FFF2-40B4-BE49-F238E27FC236}">
                <a16:creationId xmlns:a16="http://schemas.microsoft.com/office/drawing/2014/main" id="{AAD8B17E-D9AC-4F3A-99A1-3AFFA9F5929F}"/>
              </a:ext>
            </a:extLst>
          </p:cNvPr>
          <p:cNvSpPr/>
          <p:nvPr/>
        </p:nvSpPr>
        <p:spPr>
          <a:xfrm>
            <a:off x="10666736" y="4301084"/>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9" name="Rectangle 208">
            <a:extLst>
              <a:ext uri="{FF2B5EF4-FFF2-40B4-BE49-F238E27FC236}">
                <a16:creationId xmlns:a16="http://schemas.microsoft.com/office/drawing/2014/main" id="{8998013E-D86B-4EB2-AF45-7E5DAB073FB7}"/>
              </a:ext>
            </a:extLst>
          </p:cNvPr>
          <p:cNvSpPr/>
          <p:nvPr/>
        </p:nvSpPr>
        <p:spPr>
          <a:xfrm>
            <a:off x="11019311" y="4308800"/>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5" name="Rectangle 214">
            <a:extLst>
              <a:ext uri="{FF2B5EF4-FFF2-40B4-BE49-F238E27FC236}">
                <a16:creationId xmlns:a16="http://schemas.microsoft.com/office/drawing/2014/main" id="{C7A49065-0C5A-4AFD-AE05-1E6598294318}"/>
              </a:ext>
            </a:extLst>
          </p:cNvPr>
          <p:cNvSpPr/>
          <p:nvPr/>
        </p:nvSpPr>
        <p:spPr>
          <a:xfrm>
            <a:off x="3418295" y="553804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6" name="Rectangle 215">
            <a:extLst>
              <a:ext uri="{FF2B5EF4-FFF2-40B4-BE49-F238E27FC236}">
                <a16:creationId xmlns:a16="http://schemas.microsoft.com/office/drawing/2014/main" id="{93E20133-5D68-4F59-8D92-FC8CE3D4E217}"/>
              </a:ext>
            </a:extLst>
          </p:cNvPr>
          <p:cNvSpPr/>
          <p:nvPr/>
        </p:nvSpPr>
        <p:spPr>
          <a:xfrm>
            <a:off x="3777981" y="552931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7" name="Rectangle 216">
            <a:extLst>
              <a:ext uri="{FF2B5EF4-FFF2-40B4-BE49-F238E27FC236}">
                <a16:creationId xmlns:a16="http://schemas.microsoft.com/office/drawing/2014/main" id="{DDE75BD7-7CD3-44E4-B89A-424C67B97BF9}"/>
              </a:ext>
            </a:extLst>
          </p:cNvPr>
          <p:cNvSpPr/>
          <p:nvPr/>
        </p:nvSpPr>
        <p:spPr>
          <a:xfrm>
            <a:off x="4146166" y="552992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8" name="Rectangle 217">
            <a:extLst>
              <a:ext uri="{FF2B5EF4-FFF2-40B4-BE49-F238E27FC236}">
                <a16:creationId xmlns:a16="http://schemas.microsoft.com/office/drawing/2014/main" id="{7E964CB8-CDA5-4027-9C18-89418E8AEE1D}"/>
              </a:ext>
            </a:extLst>
          </p:cNvPr>
          <p:cNvSpPr/>
          <p:nvPr/>
        </p:nvSpPr>
        <p:spPr>
          <a:xfrm>
            <a:off x="4514351" y="552136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9" name="Rectangle 218">
            <a:extLst>
              <a:ext uri="{FF2B5EF4-FFF2-40B4-BE49-F238E27FC236}">
                <a16:creationId xmlns:a16="http://schemas.microsoft.com/office/drawing/2014/main" id="{9BF9ED6E-FC6A-4953-A4F9-B32D7F883FF1}"/>
              </a:ext>
            </a:extLst>
          </p:cNvPr>
          <p:cNvSpPr/>
          <p:nvPr/>
        </p:nvSpPr>
        <p:spPr>
          <a:xfrm>
            <a:off x="4877458" y="552136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2" name="Rectangle 221">
            <a:extLst>
              <a:ext uri="{FF2B5EF4-FFF2-40B4-BE49-F238E27FC236}">
                <a16:creationId xmlns:a16="http://schemas.microsoft.com/office/drawing/2014/main" id="{5250D364-170D-4F2E-B9AB-14BEC4F093B8}"/>
              </a:ext>
            </a:extLst>
          </p:cNvPr>
          <p:cNvSpPr/>
          <p:nvPr/>
        </p:nvSpPr>
        <p:spPr>
          <a:xfrm>
            <a:off x="5244920" y="551865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g</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3" name="Rectangle 222">
            <a:extLst>
              <a:ext uri="{FF2B5EF4-FFF2-40B4-BE49-F238E27FC236}">
                <a16:creationId xmlns:a16="http://schemas.microsoft.com/office/drawing/2014/main" id="{6AAF021E-3DCD-4B1F-8B0C-87AF6892B282}"/>
              </a:ext>
            </a:extLst>
          </p:cNvPr>
          <p:cNvSpPr/>
          <p:nvPr/>
        </p:nvSpPr>
        <p:spPr>
          <a:xfrm>
            <a:off x="3777980" y="5529317"/>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4" name="Rectangle 223">
            <a:extLst>
              <a:ext uri="{FF2B5EF4-FFF2-40B4-BE49-F238E27FC236}">
                <a16:creationId xmlns:a16="http://schemas.microsoft.com/office/drawing/2014/main" id="{84928BD0-63B4-4EFA-8024-8C06F7C5B169}"/>
              </a:ext>
            </a:extLst>
          </p:cNvPr>
          <p:cNvSpPr/>
          <p:nvPr/>
        </p:nvSpPr>
        <p:spPr>
          <a:xfrm>
            <a:off x="4152207" y="552162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5" name="Rectangle 224">
            <a:extLst>
              <a:ext uri="{FF2B5EF4-FFF2-40B4-BE49-F238E27FC236}">
                <a16:creationId xmlns:a16="http://schemas.microsoft.com/office/drawing/2014/main" id="{5B73F300-3B2A-44F3-AFB0-58E02B317116}"/>
              </a:ext>
            </a:extLst>
          </p:cNvPr>
          <p:cNvSpPr/>
          <p:nvPr/>
        </p:nvSpPr>
        <p:spPr>
          <a:xfrm>
            <a:off x="4507656" y="552619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6" name="Rectangle 225">
            <a:extLst>
              <a:ext uri="{FF2B5EF4-FFF2-40B4-BE49-F238E27FC236}">
                <a16:creationId xmlns:a16="http://schemas.microsoft.com/office/drawing/2014/main" id="{02CAA097-0AB2-4ADB-98C8-7F2F2B4D62E2}"/>
              </a:ext>
            </a:extLst>
          </p:cNvPr>
          <p:cNvSpPr/>
          <p:nvPr/>
        </p:nvSpPr>
        <p:spPr>
          <a:xfrm>
            <a:off x="4880235" y="5526547"/>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9" name="Rectangle 228">
            <a:extLst>
              <a:ext uri="{FF2B5EF4-FFF2-40B4-BE49-F238E27FC236}">
                <a16:creationId xmlns:a16="http://schemas.microsoft.com/office/drawing/2014/main" id="{AE97D878-D6C9-4F31-81BA-2130D7FA3571}"/>
              </a:ext>
            </a:extLst>
          </p:cNvPr>
          <p:cNvSpPr/>
          <p:nvPr/>
        </p:nvSpPr>
        <p:spPr>
          <a:xfrm>
            <a:off x="7093868" y="552136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ü</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30" name="Rectangle 229">
            <a:extLst>
              <a:ext uri="{FF2B5EF4-FFF2-40B4-BE49-F238E27FC236}">
                <a16:creationId xmlns:a16="http://schemas.microsoft.com/office/drawing/2014/main" id="{FAEBF6B1-E642-4176-A9E6-297948F2E9B7}"/>
              </a:ext>
            </a:extLst>
          </p:cNvPr>
          <p:cNvSpPr/>
          <p:nvPr/>
        </p:nvSpPr>
        <p:spPr>
          <a:xfrm>
            <a:off x="7463264" y="552136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b</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31" name="Rectangle 230">
            <a:extLst>
              <a:ext uri="{FF2B5EF4-FFF2-40B4-BE49-F238E27FC236}">
                <a16:creationId xmlns:a16="http://schemas.microsoft.com/office/drawing/2014/main" id="{C4F81C14-BB12-42E3-90AC-ECC0B1887233}"/>
              </a:ext>
            </a:extLst>
          </p:cNvPr>
          <p:cNvSpPr/>
          <p:nvPr/>
        </p:nvSpPr>
        <p:spPr>
          <a:xfrm>
            <a:off x="8196828" y="5513319"/>
            <a:ext cx="320823" cy="33600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37" name="Rectangle 236">
            <a:extLst>
              <a:ext uri="{FF2B5EF4-FFF2-40B4-BE49-F238E27FC236}">
                <a16:creationId xmlns:a16="http://schemas.microsoft.com/office/drawing/2014/main" id="{23AF96DA-56B9-4B12-91DF-C43DC2E6D2FA}"/>
              </a:ext>
            </a:extLst>
          </p:cNvPr>
          <p:cNvSpPr/>
          <p:nvPr/>
        </p:nvSpPr>
        <p:spPr>
          <a:xfrm>
            <a:off x="7456290" y="552506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4" name="Rectangle 203">
            <a:extLst>
              <a:ext uri="{FF2B5EF4-FFF2-40B4-BE49-F238E27FC236}">
                <a16:creationId xmlns:a16="http://schemas.microsoft.com/office/drawing/2014/main" id="{A1E1AEE6-025D-461D-A821-B363E8E8A48E}"/>
              </a:ext>
            </a:extLst>
          </p:cNvPr>
          <p:cNvSpPr/>
          <p:nvPr/>
        </p:nvSpPr>
        <p:spPr>
          <a:xfrm>
            <a:off x="9150125" y="3022872"/>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5" name="Rectangle 204">
            <a:extLst>
              <a:ext uri="{FF2B5EF4-FFF2-40B4-BE49-F238E27FC236}">
                <a16:creationId xmlns:a16="http://schemas.microsoft.com/office/drawing/2014/main" id="{CCBD74BC-448D-4E14-81B2-878B82CF512A}"/>
              </a:ext>
            </a:extLst>
          </p:cNvPr>
          <p:cNvSpPr/>
          <p:nvPr/>
        </p:nvSpPr>
        <p:spPr>
          <a:xfrm>
            <a:off x="7834684" y="552931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0" name="Rectangle 209">
            <a:extLst>
              <a:ext uri="{FF2B5EF4-FFF2-40B4-BE49-F238E27FC236}">
                <a16:creationId xmlns:a16="http://schemas.microsoft.com/office/drawing/2014/main" id="{6B67C70C-00E8-4C85-A7E4-9CC7A5BA26AE}"/>
              </a:ext>
            </a:extLst>
          </p:cNvPr>
          <p:cNvSpPr/>
          <p:nvPr/>
        </p:nvSpPr>
        <p:spPr>
          <a:xfrm>
            <a:off x="7823091" y="552506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6888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77"/>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7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7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91"/>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92"/>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93"/>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94"/>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9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05"/>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106"/>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07"/>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08"/>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09"/>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1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19"/>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120"/>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121"/>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122"/>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123"/>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12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133"/>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134"/>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135"/>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136"/>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137"/>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138"/>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20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147"/>
                                        </p:tgtEl>
                                        <p:attrNameLst>
                                          <p:attrName>style.visibility</p:attrName>
                                        </p:attrNameLst>
                                      </p:cBhvr>
                                      <p:to>
                                        <p:strVal val="hidden"/>
                                      </p:to>
                                    </p:set>
                                  </p:childTnLst>
                                </p:cTn>
                              </p:par>
                              <p:par>
                                <p:cTn id="97" presetID="1" presetClass="exit" presetSubtype="0" fill="hold" grpId="0" nodeType="withEffect">
                                  <p:stCondLst>
                                    <p:cond delay="0"/>
                                  </p:stCondLst>
                                  <p:childTnLst>
                                    <p:set>
                                      <p:cBhvr>
                                        <p:cTn id="98" dur="1" fill="hold">
                                          <p:stCondLst>
                                            <p:cond delay="0"/>
                                          </p:stCondLst>
                                        </p:cTn>
                                        <p:tgtEl>
                                          <p:spTgt spid="14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61"/>
                                        </p:tgtEl>
                                        <p:attrNameLst>
                                          <p:attrName>style.visibility</p:attrName>
                                        </p:attrNameLst>
                                      </p:cBhvr>
                                      <p:to>
                                        <p:strVal val="hidden"/>
                                      </p:to>
                                    </p:set>
                                  </p:childTnLst>
                                </p:cTn>
                              </p:par>
                              <p:par>
                                <p:cTn id="103" presetID="1" presetClass="exit" presetSubtype="0" fill="hold" grpId="0" nodeType="withEffect">
                                  <p:stCondLst>
                                    <p:cond delay="0"/>
                                  </p:stCondLst>
                                  <p:childTnLst>
                                    <p:set>
                                      <p:cBhvr>
                                        <p:cTn id="104" dur="1" fill="hold">
                                          <p:stCondLst>
                                            <p:cond delay="0"/>
                                          </p:stCondLst>
                                        </p:cTn>
                                        <p:tgtEl>
                                          <p:spTgt spid="162"/>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0" nodeType="clickEffect">
                                  <p:stCondLst>
                                    <p:cond delay="0"/>
                                  </p:stCondLst>
                                  <p:childTnLst>
                                    <p:set>
                                      <p:cBhvr>
                                        <p:cTn id="108" dur="1" fill="hold">
                                          <p:stCondLst>
                                            <p:cond delay="0"/>
                                          </p:stCondLst>
                                        </p:cTn>
                                        <p:tgtEl>
                                          <p:spTgt spid="175"/>
                                        </p:tgtEl>
                                        <p:attrNameLst>
                                          <p:attrName>style.visibility</p:attrName>
                                        </p:attrNameLst>
                                      </p:cBhvr>
                                      <p:to>
                                        <p:strVal val="hidden"/>
                                      </p:to>
                                    </p:set>
                                  </p:childTnLst>
                                </p:cTn>
                              </p:par>
                              <p:par>
                                <p:cTn id="109" presetID="1" presetClass="exit" presetSubtype="0" fill="hold" grpId="0" nodeType="withEffect">
                                  <p:stCondLst>
                                    <p:cond delay="0"/>
                                  </p:stCondLst>
                                  <p:childTnLst>
                                    <p:set>
                                      <p:cBhvr>
                                        <p:cTn id="110" dur="1" fill="hold">
                                          <p:stCondLst>
                                            <p:cond delay="0"/>
                                          </p:stCondLst>
                                        </p:cTn>
                                        <p:tgtEl>
                                          <p:spTgt spid="176"/>
                                        </p:tgtEl>
                                        <p:attrNameLst>
                                          <p:attrName>style.visibility</p:attrName>
                                        </p:attrNameLst>
                                      </p:cBhvr>
                                      <p:to>
                                        <p:strVal val="hidden"/>
                                      </p:to>
                                    </p:set>
                                  </p:childTnLst>
                                </p:cTn>
                              </p:par>
                              <p:par>
                                <p:cTn id="111" presetID="1" presetClass="exit" presetSubtype="0" fill="hold" grpId="0" nodeType="withEffect">
                                  <p:stCondLst>
                                    <p:cond delay="0"/>
                                  </p:stCondLst>
                                  <p:childTnLst>
                                    <p:set>
                                      <p:cBhvr>
                                        <p:cTn id="112" dur="1" fill="hold">
                                          <p:stCondLst>
                                            <p:cond delay="0"/>
                                          </p:stCondLst>
                                        </p:cTn>
                                        <p:tgtEl>
                                          <p:spTgt spid="177"/>
                                        </p:tgtEl>
                                        <p:attrNameLst>
                                          <p:attrName>style.visibility</p:attrName>
                                        </p:attrNameLst>
                                      </p:cBhvr>
                                      <p:to>
                                        <p:strVal val="hidden"/>
                                      </p:to>
                                    </p:set>
                                  </p:childTnLst>
                                </p:cTn>
                              </p:par>
                              <p:par>
                                <p:cTn id="113" presetID="1" presetClass="exit" presetSubtype="0" fill="hold" grpId="0" nodeType="withEffect">
                                  <p:stCondLst>
                                    <p:cond delay="0"/>
                                  </p:stCondLst>
                                  <p:childTnLst>
                                    <p:set>
                                      <p:cBhvr>
                                        <p:cTn id="114" dur="1" fill="hold">
                                          <p:stCondLst>
                                            <p:cond delay="0"/>
                                          </p:stCondLst>
                                        </p:cTn>
                                        <p:tgtEl>
                                          <p:spTgt spid="178"/>
                                        </p:tgtEl>
                                        <p:attrNameLst>
                                          <p:attrName>style.visibility</p:attrName>
                                        </p:attrNameLst>
                                      </p:cBhvr>
                                      <p:to>
                                        <p:strVal val="hidden"/>
                                      </p:to>
                                    </p:set>
                                  </p:childTnLst>
                                </p:cTn>
                              </p:par>
                              <p:par>
                                <p:cTn id="115" presetID="1" presetClass="exit" presetSubtype="0" fill="hold" grpId="0" nodeType="withEffect">
                                  <p:stCondLst>
                                    <p:cond delay="0"/>
                                  </p:stCondLst>
                                  <p:childTnLst>
                                    <p:set>
                                      <p:cBhvr>
                                        <p:cTn id="116" dur="1" fill="hold">
                                          <p:stCondLst>
                                            <p:cond delay="0"/>
                                          </p:stCondLst>
                                        </p:cTn>
                                        <p:tgtEl>
                                          <p:spTgt spid="179"/>
                                        </p:tgtEl>
                                        <p:attrNameLst>
                                          <p:attrName>style.visibility</p:attrName>
                                        </p:attrNameLst>
                                      </p:cBhvr>
                                      <p:to>
                                        <p:strVal val="hidden"/>
                                      </p:to>
                                    </p:set>
                                  </p:childTnLst>
                                </p:cTn>
                              </p:par>
                              <p:par>
                                <p:cTn id="117" presetID="1" presetClass="exit" presetSubtype="0" fill="hold" grpId="0" nodeType="withEffect">
                                  <p:stCondLst>
                                    <p:cond delay="0"/>
                                  </p:stCondLst>
                                  <p:childTnLst>
                                    <p:set>
                                      <p:cBhvr>
                                        <p:cTn id="118" dur="1" fill="hold">
                                          <p:stCondLst>
                                            <p:cond delay="0"/>
                                          </p:stCondLst>
                                        </p:cTn>
                                        <p:tgtEl>
                                          <p:spTgt spid="180"/>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189"/>
                                        </p:tgtEl>
                                        <p:attrNameLst>
                                          <p:attrName>style.visibility</p:attrName>
                                        </p:attrNameLst>
                                      </p:cBhvr>
                                      <p:to>
                                        <p:strVal val="hidden"/>
                                      </p:to>
                                    </p:set>
                                  </p:childTnLst>
                                </p:cTn>
                              </p:par>
                              <p:par>
                                <p:cTn id="123" presetID="1" presetClass="exit" presetSubtype="0" fill="hold" grpId="0" nodeType="withEffect">
                                  <p:stCondLst>
                                    <p:cond delay="0"/>
                                  </p:stCondLst>
                                  <p:childTnLst>
                                    <p:set>
                                      <p:cBhvr>
                                        <p:cTn id="124" dur="1" fill="hold">
                                          <p:stCondLst>
                                            <p:cond delay="0"/>
                                          </p:stCondLst>
                                        </p:cTn>
                                        <p:tgtEl>
                                          <p:spTgt spid="190"/>
                                        </p:tgtEl>
                                        <p:attrNameLst>
                                          <p:attrName>style.visibility</p:attrName>
                                        </p:attrNameLst>
                                      </p:cBhvr>
                                      <p:to>
                                        <p:strVal val="hidden"/>
                                      </p:to>
                                    </p:set>
                                  </p:childTnLst>
                                </p:cTn>
                              </p:par>
                              <p:par>
                                <p:cTn id="125" presetID="1" presetClass="exit" presetSubtype="0" fill="hold" grpId="0" nodeType="withEffect">
                                  <p:stCondLst>
                                    <p:cond delay="0"/>
                                  </p:stCondLst>
                                  <p:childTnLst>
                                    <p:set>
                                      <p:cBhvr>
                                        <p:cTn id="126" dur="1" fill="hold">
                                          <p:stCondLst>
                                            <p:cond delay="0"/>
                                          </p:stCondLst>
                                        </p:cTn>
                                        <p:tgtEl>
                                          <p:spTgt spid="191"/>
                                        </p:tgtEl>
                                        <p:attrNameLst>
                                          <p:attrName>style.visibility</p:attrName>
                                        </p:attrNameLst>
                                      </p:cBhvr>
                                      <p:to>
                                        <p:strVal val="hidden"/>
                                      </p:to>
                                    </p:set>
                                  </p:childTnLst>
                                </p:cTn>
                              </p:par>
                              <p:par>
                                <p:cTn id="127" presetID="1" presetClass="exit" presetSubtype="0" fill="hold" grpId="0" nodeType="withEffect">
                                  <p:stCondLst>
                                    <p:cond delay="0"/>
                                  </p:stCondLst>
                                  <p:childTnLst>
                                    <p:set>
                                      <p:cBhvr>
                                        <p:cTn id="128" dur="1" fill="hold">
                                          <p:stCondLst>
                                            <p:cond delay="0"/>
                                          </p:stCondLst>
                                        </p:cTn>
                                        <p:tgtEl>
                                          <p:spTgt spid="192"/>
                                        </p:tgtEl>
                                        <p:attrNameLst>
                                          <p:attrName>style.visibility</p:attrName>
                                        </p:attrNameLst>
                                      </p:cBhvr>
                                      <p:to>
                                        <p:strVal val="hidden"/>
                                      </p:to>
                                    </p:set>
                                  </p:childTnLst>
                                </p:cTn>
                              </p:par>
                              <p:par>
                                <p:cTn id="129" presetID="1" presetClass="exit" presetSubtype="0" fill="hold" grpId="0" nodeType="withEffect">
                                  <p:stCondLst>
                                    <p:cond delay="0"/>
                                  </p:stCondLst>
                                  <p:childTnLst>
                                    <p:set>
                                      <p:cBhvr>
                                        <p:cTn id="130" dur="1" fill="hold">
                                          <p:stCondLst>
                                            <p:cond delay="0"/>
                                          </p:stCondLst>
                                        </p:cTn>
                                        <p:tgtEl>
                                          <p:spTgt spid="193"/>
                                        </p:tgtEl>
                                        <p:attrNameLst>
                                          <p:attrName>style.visibility</p:attrName>
                                        </p:attrNameLst>
                                      </p:cBhvr>
                                      <p:to>
                                        <p:strVal val="hidden"/>
                                      </p:to>
                                    </p:set>
                                  </p:childTnLst>
                                </p:cTn>
                              </p:par>
                              <p:par>
                                <p:cTn id="131" presetID="1" presetClass="exit" presetSubtype="0" fill="hold" grpId="0" nodeType="withEffect">
                                  <p:stCondLst>
                                    <p:cond delay="0"/>
                                  </p:stCondLst>
                                  <p:childTnLst>
                                    <p:set>
                                      <p:cBhvr>
                                        <p:cTn id="132" dur="1" fill="hold">
                                          <p:stCondLst>
                                            <p:cond delay="0"/>
                                          </p:stCondLst>
                                        </p:cTn>
                                        <p:tgtEl>
                                          <p:spTgt spid="194"/>
                                        </p:tgtEl>
                                        <p:attrNameLst>
                                          <p:attrName>style.visibility</p:attrName>
                                        </p:attrNameLst>
                                      </p:cBhvr>
                                      <p:to>
                                        <p:strVal val="hidden"/>
                                      </p:to>
                                    </p:set>
                                  </p:childTnLst>
                                </p:cTn>
                              </p:par>
                              <p:par>
                                <p:cTn id="133" presetID="1" presetClass="exit" presetSubtype="0" fill="hold" grpId="0" nodeType="withEffect">
                                  <p:stCondLst>
                                    <p:cond delay="0"/>
                                  </p:stCondLst>
                                  <p:childTnLst>
                                    <p:set>
                                      <p:cBhvr>
                                        <p:cTn id="134" dur="1" fill="hold">
                                          <p:stCondLst>
                                            <p:cond delay="0"/>
                                          </p:stCondLst>
                                        </p:cTn>
                                        <p:tgtEl>
                                          <p:spTgt spid="197"/>
                                        </p:tgtEl>
                                        <p:attrNameLst>
                                          <p:attrName>style.visibility</p:attrName>
                                        </p:attrNameLst>
                                      </p:cBhvr>
                                      <p:to>
                                        <p:strVal val="hidden"/>
                                      </p:to>
                                    </p:set>
                                  </p:childTnLst>
                                </p:cTn>
                              </p:par>
                              <p:par>
                                <p:cTn id="135" presetID="1" presetClass="exit" presetSubtype="0" fill="hold" grpId="0" nodeType="withEffect">
                                  <p:stCondLst>
                                    <p:cond delay="0"/>
                                  </p:stCondLst>
                                  <p:childTnLst>
                                    <p:set>
                                      <p:cBhvr>
                                        <p:cTn id="136" dur="1" fill="hold">
                                          <p:stCondLst>
                                            <p:cond delay="0"/>
                                          </p:stCondLst>
                                        </p:cTn>
                                        <p:tgtEl>
                                          <p:spTgt spid="198"/>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207"/>
                                        </p:tgtEl>
                                        <p:attrNameLst>
                                          <p:attrName>style.visibility</p:attrName>
                                        </p:attrNameLst>
                                      </p:cBhvr>
                                      <p:to>
                                        <p:strVal val="hidden"/>
                                      </p:to>
                                    </p:set>
                                  </p:childTnLst>
                                </p:cTn>
                              </p:par>
                              <p:par>
                                <p:cTn id="141" presetID="1" presetClass="exit" presetSubtype="0" fill="hold" grpId="0" nodeType="withEffect">
                                  <p:stCondLst>
                                    <p:cond delay="0"/>
                                  </p:stCondLst>
                                  <p:childTnLst>
                                    <p:set>
                                      <p:cBhvr>
                                        <p:cTn id="142" dur="1" fill="hold">
                                          <p:stCondLst>
                                            <p:cond delay="0"/>
                                          </p:stCondLst>
                                        </p:cTn>
                                        <p:tgtEl>
                                          <p:spTgt spid="208"/>
                                        </p:tgtEl>
                                        <p:attrNameLst>
                                          <p:attrName>style.visibility</p:attrName>
                                        </p:attrNameLst>
                                      </p:cBhvr>
                                      <p:to>
                                        <p:strVal val="hidden"/>
                                      </p:to>
                                    </p:set>
                                  </p:childTnLst>
                                </p:cTn>
                              </p:par>
                              <p:par>
                                <p:cTn id="143" presetID="1" presetClass="exit" presetSubtype="0" fill="hold" grpId="0" nodeType="withEffect">
                                  <p:stCondLst>
                                    <p:cond delay="0"/>
                                  </p:stCondLst>
                                  <p:childTnLst>
                                    <p:set>
                                      <p:cBhvr>
                                        <p:cTn id="144" dur="1" fill="hold">
                                          <p:stCondLst>
                                            <p:cond delay="0"/>
                                          </p:stCondLst>
                                        </p:cTn>
                                        <p:tgtEl>
                                          <p:spTgt spid="209"/>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0" nodeType="clickEffect">
                                  <p:stCondLst>
                                    <p:cond delay="0"/>
                                  </p:stCondLst>
                                  <p:childTnLst>
                                    <p:set>
                                      <p:cBhvr>
                                        <p:cTn id="148" dur="1" fill="hold">
                                          <p:stCondLst>
                                            <p:cond delay="0"/>
                                          </p:stCondLst>
                                        </p:cTn>
                                        <p:tgtEl>
                                          <p:spTgt spid="223"/>
                                        </p:tgtEl>
                                        <p:attrNameLst>
                                          <p:attrName>style.visibility</p:attrName>
                                        </p:attrNameLst>
                                      </p:cBhvr>
                                      <p:to>
                                        <p:strVal val="hidden"/>
                                      </p:to>
                                    </p:set>
                                  </p:childTnLst>
                                </p:cTn>
                              </p:par>
                              <p:par>
                                <p:cTn id="149" presetID="1" presetClass="exit" presetSubtype="0" fill="hold" grpId="0" nodeType="withEffect">
                                  <p:stCondLst>
                                    <p:cond delay="0"/>
                                  </p:stCondLst>
                                  <p:childTnLst>
                                    <p:set>
                                      <p:cBhvr>
                                        <p:cTn id="150" dur="1" fill="hold">
                                          <p:stCondLst>
                                            <p:cond delay="0"/>
                                          </p:stCondLst>
                                        </p:cTn>
                                        <p:tgtEl>
                                          <p:spTgt spid="224"/>
                                        </p:tgtEl>
                                        <p:attrNameLst>
                                          <p:attrName>style.visibility</p:attrName>
                                        </p:attrNameLst>
                                      </p:cBhvr>
                                      <p:to>
                                        <p:strVal val="hidden"/>
                                      </p:to>
                                    </p:set>
                                  </p:childTnLst>
                                </p:cTn>
                              </p:par>
                              <p:par>
                                <p:cTn id="151" presetID="1" presetClass="exit" presetSubtype="0" fill="hold" grpId="0" nodeType="withEffect">
                                  <p:stCondLst>
                                    <p:cond delay="0"/>
                                  </p:stCondLst>
                                  <p:childTnLst>
                                    <p:set>
                                      <p:cBhvr>
                                        <p:cTn id="152" dur="1" fill="hold">
                                          <p:stCondLst>
                                            <p:cond delay="0"/>
                                          </p:stCondLst>
                                        </p:cTn>
                                        <p:tgtEl>
                                          <p:spTgt spid="225"/>
                                        </p:tgtEl>
                                        <p:attrNameLst>
                                          <p:attrName>style.visibility</p:attrName>
                                        </p:attrNameLst>
                                      </p:cBhvr>
                                      <p:to>
                                        <p:strVal val="hidden"/>
                                      </p:to>
                                    </p:set>
                                  </p:childTnLst>
                                </p:cTn>
                              </p:par>
                              <p:par>
                                <p:cTn id="153" presetID="1" presetClass="exit" presetSubtype="0" fill="hold" grpId="0" nodeType="withEffect">
                                  <p:stCondLst>
                                    <p:cond delay="0"/>
                                  </p:stCondLst>
                                  <p:childTnLst>
                                    <p:set>
                                      <p:cBhvr>
                                        <p:cTn id="154" dur="1" fill="hold">
                                          <p:stCondLst>
                                            <p:cond delay="0"/>
                                          </p:stCondLst>
                                        </p:cTn>
                                        <p:tgtEl>
                                          <p:spTgt spid="226"/>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237"/>
                                        </p:tgtEl>
                                        <p:attrNameLst>
                                          <p:attrName>style.visibility</p:attrName>
                                        </p:attrNameLst>
                                      </p:cBhvr>
                                      <p:to>
                                        <p:strVal val="hidden"/>
                                      </p:to>
                                    </p:set>
                                  </p:childTnLst>
                                </p:cTn>
                              </p:par>
                              <p:par>
                                <p:cTn id="159" presetID="1" presetClass="exit" presetSubtype="0" fill="hold" grpId="0" nodeType="withEffect">
                                  <p:stCondLst>
                                    <p:cond delay="0"/>
                                  </p:stCondLst>
                                  <p:childTnLst>
                                    <p:set>
                                      <p:cBhvr>
                                        <p:cTn id="160" dur="1" fill="hold">
                                          <p:stCondLst>
                                            <p:cond delay="0"/>
                                          </p:stCondLst>
                                        </p:cTn>
                                        <p:tgtEl>
                                          <p:spTgt spid="2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9" grpId="0" animBg="1"/>
      <p:bldP spid="50" grpId="0" animBg="1"/>
      <p:bldP spid="51" grpId="0" animBg="1"/>
      <p:bldP spid="52" grpId="0" animBg="1"/>
      <p:bldP spid="53" grpId="0" animBg="1"/>
      <p:bldP spid="77" grpId="0" animBg="1"/>
      <p:bldP spid="78" grpId="0" animBg="1"/>
      <p:bldP spid="79" grpId="0" animBg="1"/>
      <p:bldP spid="91" grpId="0" animBg="1"/>
      <p:bldP spid="92" grpId="0" animBg="1"/>
      <p:bldP spid="93" grpId="0" animBg="1"/>
      <p:bldP spid="94" grpId="0" animBg="1"/>
      <p:bldP spid="95" grpId="0" animBg="1"/>
      <p:bldP spid="105" grpId="0" animBg="1"/>
      <p:bldP spid="106" grpId="0" animBg="1"/>
      <p:bldP spid="107" grpId="0" animBg="1"/>
      <p:bldP spid="108" grpId="0" animBg="1"/>
      <p:bldP spid="109" grpId="0" animBg="1"/>
      <p:bldP spid="110" grpId="0" animBg="1"/>
      <p:bldP spid="119" grpId="0" animBg="1"/>
      <p:bldP spid="120" grpId="0" animBg="1"/>
      <p:bldP spid="121" grpId="0" animBg="1"/>
      <p:bldP spid="122" grpId="0" animBg="1"/>
      <p:bldP spid="123" grpId="0" animBg="1"/>
      <p:bldP spid="124" grpId="0" animBg="1"/>
      <p:bldP spid="133" grpId="0" animBg="1"/>
      <p:bldP spid="134" grpId="0" animBg="1"/>
      <p:bldP spid="135" grpId="0" animBg="1"/>
      <p:bldP spid="136" grpId="0" animBg="1"/>
      <p:bldP spid="137" grpId="0" animBg="1"/>
      <p:bldP spid="138" grpId="0" animBg="1"/>
      <p:bldP spid="147" grpId="0" animBg="1"/>
      <p:bldP spid="148" grpId="0" animBg="1"/>
      <p:bldP spid="161" grpId="0" animBg="1"/>
      <p:bldP spid="162" grpId="0" animBg="1"/>
      <p:bldP spid="175" grpId="0" animBg="1"/>
      <p:bldP spid="176" grpId="0" animBg="1"/>
      <p:bldP spid="177" grpId="0" animBg="1"/>
      <p:bldP spid="178" grpId="0" animBg="1"/>
      <p:bldP spid="179" grpId="0" animBg="1"/>
      <p:bldP spid="180" grpId="0" animBg="1"/>
      <p:bldP spid="189" grpId="0" animBg="1"/>
      <p:bldP spid="190" grpId="0" animBg="1"/>
      <p:bldP spid="191" grpId="0" animBg="1"/>
      <p:bldP spid="192" grpId="0" animBg="1"/>
      <p:bldP spid="193" grpId="0" animBg="1"/>
      <p:bldP spid="194" grpId="0" animBg="1"/>
      <p:bldP spid="197" grpId="0" animBg="1"/>
      <p:bldP spid="198" grpId="0" animBg="1"/>
      <p:bldP spid="207" grpId="0" animBg="1"/>
      <p:bldP spid="208" grpId="0" animBg="1"/>
      <p:bldP spid="209" grpId="0" animBg="1"/>
      <p:bldP spid="223" grpId="0" animBg="1"/>
      <p:bldP spid="224" grpId="0" animBg="1"/>
      <p:bldP spid="225" grpId="0" animBg="1"/>
      <p:bldP spid="226" grpId="0" animBg="1"/>
      <p:bldP spid="237" grpId="0" animBg="1"/>
      <p:bldP spid="204" grpId="0" animBg="1"/>
      <p:bldP spid="2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1" name="Rectangle 200">
            <a:extLst>
              <a:ext uri="{FF2B5EF4-FFF2-40B4-BE49-F238E27FC236}">
                <a16:creationId xmlns:a16="http://schemas.microsoft.com/office/drawing/2014/main" id="{F77517EC-663D-4946-A189-DE21B6EA83E1}"/>
              </a:ext>
            </a:extLst>
          </p:cNvPr>
          <p:cNvSpPr/>
          <p:nvPr/>
        </p:nvSpPr>
        <p:spPr>
          <a:xfrm>
            <a:off x="8788113" y="301849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g</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3" name="Rectangle 212">
            <a:extLst>
              <a:ext uri="{FF2B5EF4-FFF2-40B4-BE49-F238E27FC236}">
                <a16:creationId xmlns:a16="http://schemas.microsoft.com/office/drawing/2014/main" id="{4F11F846-8A64-4EAD-B415-D0DECE273014}"/>
              </a:ext>
            </a:extLst>
          </p:cNvPr>
          <p:cNvSpPr/>
          <p:nvPr/>
        </p:nvSpPr>
        <p:spPr>
          <a:xfrm>
            <a:off x="10321045" y="431725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49942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9A3DBEB-2DAC-4892-9D73-2ECDB38A267B}"/>
              </a:ext>
            </a:extLst>
          </p:cNvPr>
          <p:cNvSpPr txBox="1"/>
          <p:nvPr/>
        </p:nvSpPr>
        <p:spPr>
          <a:xfrm>
            <a:off x="1376938" y="2225627"/>
            <a:ext cx="906257"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a:t>
            </a:r>
          </a:p>
        </p:txBody>
      </p:sp>
      <p:sp>
        <p:nvSpPr>
          <p:cNvPr id="10" name="TextBox 9">
            <a:extLst>
              <a:ext uri="{FF2B5EF4-FFF2-40B4-BE49-F238E27FC236}">
                <a16:creationId xmlns:a16="http://schemas.microsoft.com/office/drawing/2014/main" id="{9F36CFF4-AE0A-4018-AC8F-85B4EB25DCDF}"/>
              </a:ext>
            </a:extLst>
          </p:cNvPr>
          <p:cNvSpPr txBox="1"/>
          <p:nvPr/>
        </p:nvSpPr>
        <p:spPr>
          <a:xfrm>
            <a:off x="804932" y="3493220"/>
            <a:ext cx="1896701" cy="40011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performance</a:t>
            </a:r>
          </a:p>
        </p:txBody>
      </p:sp>
      <p:sp>
        <p:nvSpPr>
          <p:cNvPr id="11" name="TextBox 10">
            <a:extLst>
              <a:ext uri="{FF2B5EF4-FFF2-40B4-BE49-F238E27FC236}">
                <a16:creationId xmlns:a16="http://schemas.microsoft.com/office/drawing/2014/main" id="{9219E4F9-D133-462D-9D7B-3F20AC2C98E2}"/>
              </a:ext>
            </a:extLst>
          </p:cNvPr>
          <p:cNvSpPr txBox="1"/>
          <p:nvPr/>
        </p:nvSpPr>
        <p:spPr>
          <a:xfrm>
            <a:off x="1070335" y="4696768"/>
            <a:ext cx="706777"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way</a:t>
            </a:r>
          </a:p>
        </p:txBody>
      </p:sp>
      <p:sp>
        <p:nvSpPr>
          <p:cNvPr id="14" name="TextBox 13">
            <a:extLst>
              <a:ext uri="{FF2B5EF4-FFF2-40B4-BE49-F238E27FC236}">
                <a16:creationId xmlns:a16="http://schemas.microsoft.com/office/drawing/2014/main" id="{9360AEAF-38AD-4206-9FD0-79601BB4BBB7}"/>
              </a:ext>
            </a:extLst>
          </p:cNvPr>
          <p:cNvSpPr txBox="1"/>
          <p:nvPr/>
        </p:nvSpPr>
        <p:spPr>
          <a:xfrm>
            <a:off x="4236122" y="2236385"/>
            <a:ext cx="1685576"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language</a:t>
            </a:r>
          </a:p>
        </p:txBody>
      </p:sp>
      <p:sp>
        <p:nvSpPr>
          <p:cNvPr id="15" name="TextBox 14">
            <a:extLst>
              <a:ext uri="{FF2B5EF4-FFF2-40B4-BE49-F238E27FC236}">
                <a16:creationId xmlns:a16="http://schemas.microsoft.com/office/drawing/2014/main" id="{D8D23981-8E43-459E-BB3F-392B0A34843A}"/>
              </a:ext>
            </a:extLst>
          </p:cNvPr>
          <p:cNvSpPr txBox="1"/>
          <p:nvPr/>
        </p:nvSpPr>
        <p:spPr>
          <a:xfrm>
            <a:off x="4185113" y="3472289"/>
            <a:ext cx="1349096"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plan</a:t>
            </a:r>
          </a:p>
        </p:txBody>
      </p:sp>
      <p:sp>
        <p:nvSpPr>
          <p:cNvPr id="16" name="TextBox 15">
            <a:extLst>
              <a:ext uri="{FF2B5EF4-FFF2-40B4-BE49-F238E27FC236}">
                <a16:creationId xmlns:a16="http://schemas.microsoft.com/office/drawing/2014/main" id="{43A7B41E-40FB-42EF-9D27-134E854F3847}"/>
              </a:ext>
            </a:extLst>
          </p:cNvPr>
          <p:cNvSpPr txBox="1"/>
          <p:nvPr/>
        </p:nvSpPr>
        <p:spPr>
          <a:xfrm>
            <a:off x="3969897" y="4691125"/>
            <a:ext cx="1083486"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mostly</a:t>
            </a:r>
          </a:p>
        </p:txBody>
      </p:sp>
      <p:sp>
        <p:nvSpPr>
          <p:cNvPr id="17" name="TextBox 16">
            <a:extLst>
              <a:ext uri="{FF2B5EF4-FFF2-40B4-BE49-F238E27FC236}">
                <a16:creationId xmlns:a16="http://schemas.microsoft.com/office/drawing/2014/main" id="{0861BFBE-97A8-43C2-B1D6-04F18B338F3C}"/>
              </a:ext>
            </a:extLst>
          </p:cNvPr>
          <p:cNvSpPr txBox="1"/>
          <p:nvPr/>
        </p:nvSpPr>
        <p:spPr>
          <a:xfrm>
            <a:off x="2840178" y="5919961"/>
            <a:ext cx="3337888"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huge, massive, enormous</a:t>
            </a:r>
          </a:p>
        </p:txBody>
      </p:sp>
      <p:sp>
        <p:nvSpPr>
          <p:cNvPr id="18" name="TextBox 17">
            <a:extLst>
              <a:ext uri="{FF2B5EF4-FFF2-40B4-BE49-F238E27FC236}">
                <a16:creationId xmlns:a16="http://schemas.microsoft.com/office/drawing/2014/main" id="{612E09E3-CD05-4157-9583-ADE7915DB1EF}"/>
              </a:ext>
            </a:extLst>
          </p:cNvPr>
          <p:cNvSpPr txBox="1"/>
          <p:nvPr/>
        </p:nvSpPr>
        <p:spPr>
          <a:xfrm>
            <a:off x="7282818" y="2217721"/>
            <a:ext cx="999283"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under</a:t>
            </a:r>
          </a:p>
        </p:txBody>
      </p:sp>
      <p:sp>
        <p:nvSpPr>
          <p:cNvPr id="19" name="TextBox 18">
            <a:extLst>
              <a:ext uri="{FF2B5EF4-FFF2-40B4-BE49-F238E27FC236}">
                <a16:creationId xmlns:a16="http://schemas.microsoft.com/office/drawing/2014/main" id="{591D0B8F-A199-4288-8EE4-B1E47E877006}"/>
              </a:ext>
            </a:extLst>
          </p:cNvPr>
          <p:cNvSpPr txBox="1"/>
          <p:nvPr/>
        </p:nvSpPr>
        <p:spPr>
          <a:xfrm>
            <a:off x="7223090" y="3468724"/>
            <a:ext cx="1710980"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demand</a:t>
            </a:r>
          </a:p>
        </p:txBody>
      </p:sp>
      <p:sp>
        <p:nvSpPr>
          <p:cNvPr id="20" name="TextBox 19">
            <a:extLst>
              <a:ext uri="{FF2B5EF4-FFF2-40B4-BE49-F238E27FC236}">
                <a16:creationId xmlns:a16="http://schemas.microsoft.com/office/drawing/2014/main" id="{56616143-ADE9-45AE-987D-9AE070999516}"/>
              </a:ext>
            </a:extLst>
          </p:cNvPr>
          <p:cNvSpPr txBox="1"/>
          <p:nvPr/>
        </p:nvSpPr>
        <p:spPr>
          <a:xfrm>
            <a:off x="7138618" y="4696768"/>
            <a:ext cx="1260785"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least</a:t>
            </a:r>
          </a:p>
        </p:txBody>
      </p:sp>
      <p:sp>
        <p:nvSpPr>
          <p:cNvPr id="21" name="TextBox 20">
            <a:extLst>
              <a:ext uri="{FF2B5EF4-FFF2-40B4-BE49-F238E27FC236}">
                <a16:creationId xmlns:a16="http://schemas.microsoft.com/office/drawing/2014/main" id="{64D692CC-1637-43E0-AE0D-1DB0B254AF7E}"/>
              </a:ext>
            </a:extLst>
          </p:cNvPr>
          <p:cNvSpPr txBox="1"/>
          <p:nvPr/>
        </p:nvSpPr>
        <p:spPr>
          <a:xfrm>
            <a:off x="7010773" y="5925944"/>
            <a:ext cx="1575700"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practise</a:t>
            </a:r>
          </a:p>
        </p:txBody>
      </p:sp>
      <p:sp>
        <p:nvSpPr>
          <p:cNvPr id="22" name="TextBox 21">
            <a:extLst>
              <a:ext uri="{FF2B5EF4-FFF2-40B4-BE49-F238E27FC236}">
                <a16:creationId xmlns:a16="http://schemas.microsoft.com/office/drawing/2014/main" id="{5E0C6658-CBF8-431E-8F4F-2D656139B281}"/>
              </a:ext>
            </a:extLst>
          </p:cNvPr>
          <p:cNvSpPr txBox="1"/>
          <p:nvPr/>
        </p:nvSpPr>
        <p:spPr>
          <a:xfrm>
            <a:off x="9908977" y="2218355"/>
            <a:ext cx="1146521"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outside</a:t>
            </a:r>
          </a:p>
        </p:txBody>
      </p:sp>
      <p:sp>
        <p:nvSpPr>
          <p:cNvPr id="23" name="TextBox 22">
            <a:extLst>
              <a:ext uri="{FF2B5EF4-FFF2-40B4-BE49-F238E27FC236}">
                <a16:creationId xmlns:a16="http://schemas.microsoft.com/office/drawing/2014/main" id="{F9715F13-B024-493F-A973-526EAA07073B}"/>
              </a:ext>
            </a:extLst>
          </p:cNvPr>
          <p:cNvSpPr txBox="1"/>
          <p:nvPr/>
        </p:nvSpPr>
        <p:spPr>
          <a:xfrm>
            <a:off x="10316517" y="3490656"/>
            <a:ext cx="1008461"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loud</a:t>
            </a:r>
          </a:p>
        </p:txBody>
      </p:sp>
      <p:sp>
        <p:nvSpPr>
          <p:cNvPr id="24" name="TextBox 23">
            <a:extLst>
              <a:ext uri="{FF2B5EF4-FFF2-40B4-BE49-F238E27FC236}">
                <a16:creationId xmlns:a16="http://schemas.microsoft.com/office/drawing/2014/main" id="{45CD5AC1-132D-450A-9892-7156B6D9F678}"/>
              </a:ext>
            </a:extLst>
          </p:cNvPr>
          <p:cNvSpPr txBox="1"/>
          <p:nvPr/>
        </p:nvSpPr>
        <p:spPr>
          <a:xfrm>
            <a:off x="9762482" y="4698054"/>
            <a:ext cx="2194845"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foreign, strange</a:t>
            </a:r>
          </a:p>
        </p:txBody>
      </p:sp>
      <p:sp>
        <p:nvSpPr>
          <p:cNvPr id="27" name="Rectangle 26">
            <a:extLst>
              <a:ext uri="{FF2B5EF4-FFF2-40B4-BE49-F238E27FC236}">
                <a16:creationId xmlns:a16="http://schemas.microsoft.com/office/drawing/2014/main" id="{FF4E0E17-5085-448A-B85F-7CF2F2F7DB6A}"/>
              </a:ext>
            </a:extLst>
          </p:cNvPr>
          <p:cNvSpPr/>
          <p:nvPr/>
        </p:nvSpPr>
        <p:spPr>
          <a:xfrm>
            <a:off x="187177" y="171271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g</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8DB66C8E-7CDA-42F5-B432-FBC7DA23F418}"/>
              </a:ext>
            </a:extLst>
          </p:cNvPr>
          <p:cNvSpPr/>
          <p:nvPr/>
        </p:nvSpPr>
        <p:spPr>
          <a:xfrm>
            <a:off x="560306" y="171271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2AE827F5-EE46-4840-9C8A-D40D8A300620}"/>
              </a:ext>
            </a:extLst>
          </p:cNvPr>
          <p:cNvSpPr/>
          <p:nvPr/>
        </p:nvSpPr>
        <p:spPr>
          <a:xfrm>
            <a:off x="927403"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30BE38DD-90F1-4091-AF60-4EED56963D80}"/>
              </a:ext>
            </a:extLst>
          </p:cNvPr>
          <p:cNvSpPr/>
          <p:nvPr/>
        </p:nvSpPr>
        <p:spPr>
          <a:xfrm>
            <a:off x="1301419"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89D32ED-BCAF-4322-A769-82D55EEB5563}"/>
              </a:ext>
            </a:extLst>
          </p:cNvPr>
          <p:cNvSpPr/>
          <p:nvPr/>
        </p:nvSpPr>
        <p:spPr>
          <a:xfrm>
            <a:off x="1682141"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4C6A6C60-8FB7-4011-889F-99EB5EEBF235}"/>
              </a:ext>
            </a:extLst>
          </p:cNvPr>
          <p:cNvSpPr/>
          <p:nvPr/>
        </p:nvSpPr>
        <p:spPr>
          <a:xfrm>
            <a:off x="2055270"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53170E12-9D72-448C-8A31-8B6E269F31F6}"/>
              </a:ext>
            </a:extLst>
          </p:cNvPr>
          <p:cNvSpPr/>
          <p:nvPr/>
        </p:nvSpPr>
        <p:spPr>
          <a:xfrm>
            <a:off x="2422367" y="171266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p>
        </p:txBody>
      </p:sp>
      <p:sp>
        <p:nvSpPr>
          <p:cNvPr id="34" name="Rectangle 33">
            <a:extLst>
              <a:ext uri="{FF2B5EF4-FFF2-40B4-BE49-F238E27FC236}">
                <a16:creationId xmlns:a16="http://schemas.microsoft.com/office/drawing/2014/main" id="{C4A234A7-025E-49B1-BC01-66467B4AF21B}"/>
              </a:ext>
            </a:extLst>
          </p:cNvPr>
          <p:cNvSpPr/>
          <p:nvPr/>
        </p:nvSpPr>
        <p:spPr>
          <a:xfrm>
            <a:off x="2796383" y="171266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n</a:t>
            </a:r>
          </a:p>
        </p:txBody>
      </p:sp>
      <p:sp>
        <p:nvSpPr>
          <p:cNvPr id="35" name="Rectangle 34">
            <a:extLst>
              <a:ext uri="{FF2B5EF4-FFF2-40B4-BE49-F238E27FC236}">
                <a16:creationId xmlns:a16="http://schemas.microsoft.com/office/drawing/2014/main" id="{75863341-6A0F-4082-A462-5D93D6E19F13}"/>
              </a:ext>
            </a:extLst>
          </p:cNvPr>
          <p:cNvSpPr/>
          <p:nvPr/>
        </p:nvSpPr>
        <p:spPr>
          <a:xfrm>
            <a:off x="3819959" y="174042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6C0E552C-6315-48D6-B72D-794C1E6F111A}"/>
              </a:ext>
            </a:extLst>
          </p:cNvPr>
          <p:cNvSpPr/>
          <p:nvPr/>
        </p:nvSpPr>
        <p:spPr>
          <a:xfrm>
            <a:off x="4185113" y="174042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p</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BC67A4E1-B7A0-4020-943A-AAC490B00652}"/>
              </a:ext>
            </a:extLst>
          </p:cNvPr>
          <p:cNvSpPr/>
          <p:nvPr/>
        </p:nvSpPr>
        <p:spPr>
          <a:xfrm>
            <a:off x="4552228" y="174234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62A065F0-CEDD-4140-8301-EF91FBCF4C00}"/>
              </a:ext>
            </a:extLst>
          </p:cNvPr>
          <p:cNvSpPr/>
          <p:nvPr/>
        </p:nvSpPr>
        <p:spPr>
          <a:xfrm>
            <a:off x="4943629" y="174042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994F0510-1A9E-4C91-A1D0-9CF0DD1C37A8}"/>
              </a:ext>
            </a:extLst>
          </p:cNvPr>
          <p:cNvSpPr/>
          <p:nvPr/>
        </p:nvSpPr>
        <p:spPr>
          <a:xfrm>
            <a:off x="5303340" y="1750424"/>
            <a:ext cx="320823" cy="31401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c</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B0B54324-965C-4A40-ADF8-3283A5767B7A}"/>
              </a:ext>
            </a:extLst>
          </p:cNvPr>
          <p:cNvSpPr/>
          <p:nvPr/>
        </p:nvSpPr>
        <p:spPr>
          <a:xfrm>
            <a:off x="5684072" y="1744238"/>
            <a:ext cx="320823" cy="320440"/>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h</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1BD25A9B-FB76-47DF-B967-832AE54BA36C}"/>
              </a:ext>
            </a:extLst>
          </p:cNvPr>
          <p:cNvSpPr/>
          <p:nvPr/>
        </p:nvSpPr>
        <p:spPr>
          <a:xfrm>
            <a:off x="6066874" y="175042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418A47D3-E6CE-42C7-BDB9-BE6AA6A29134}"/>
              </a:ext>
            </a:extLst>
          </p:cNvPr>
          <p:cNvSpPr/>
          <p:nvPr/>
        </p:nvSpPr>
        <p:spPr>
          <a:xfrm>
            <a:off x="6786411" y="176532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u</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62188EC9-2350-42C4-AD1A-E9770BBF09B6}"/>
              </a:ext>
            </a:extLst>
          </p:cNvPr>
          <p:cNvSpPr/>
          <p:nvPr/>
        </p:nvSpPr>
        <p:spPr>
          <a:xfrm>
            <a:off x="7159540" y="1765328"/>
            <a:ext cx="320823" cy="31896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1" name="Rectangle 70">
            <a:extLst>
              <a:ext uri="{FF2B5EF4-FFF2-40B4-BE49-F238E27FC236}">
                <a16:creationId xmlns:a16="http://schemas.microsoft.com/office/drawing/2014/main" id="{C2B071C9-4844-4680-9FED-F861E38091EE}"/>
              </a:ext>
            </a:extLst>
          </p:cNvPr>
          <p:cNvSpPr/>
          <p:nvPr/>
        </p:nvSpPr>
        <p:spPr>
          <a:xfrm>
            <a:off x="7526637" y="176530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6955758B-ABF8-4C83-A8F8-7E26A4769CDD}"/>
              </a:ext>
            </a:extLst>
          </p:cNvPr>
          <p:cNvSpPr/>
          <p:nvPr/>
        </p:nvSpPr>
        <p:spPr>
          <a:xfrm>
            <a:off x="7900653" y="1765305"/>
            <a:ext cx="320823" cy="32425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6" name="Rectangle 75">
            <a:extLst>
              <a:ext uri="{FF2B5EF4-FFF2-40B4-BE49-F238E27FC236}">
                <a16:creationId xmlns:a16="http://schemas.microsoft.com/office/drawing/2014/main" id="{65286C50-B10D-4C08-8A00-F10001847A44}"/>
              </a:ext>
            </a:extLst>
          </p:cNvPr>
          <p:cNvSpPr/>
          <p:nvPr/>
        </p:nvSpPr>
        <p:spPr>
          <a:xfrm>
            <a:off x="8282102" y="176530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3" name="Rectangle 82">
            <a:extLst>
              <a:ext uri="{FF2B5EF4-FFF2-40B4-BE49-F238E27FC236}">
                <a16:creationId xmlns:a16="http://schemas.microsoft.com/office/drawing/2014/main" id="{2621CBE7-433C-4D12-BB79-6D8B81B1D3C9}"/>
              </a:ext>
            </a:extLst>
          </p:cNvPr>
          <p:cNvSpPr/>
          <p:nvPr/>
        </p:nvSpPr>
        <p:spPr>
          <a:xfrm>
            <a:off x="9193691" y="1778331"/>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d</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4" name="Rectangle 83">
            <a:extLst>
              <a:ext uri="{FF2B5EF4-FFF2-40B4-BE49-F238E27FC236}">
                <a16:creationId xmlns:a16="http://schemas.microsoft.com/office/drawing/2014/main" id="{6BCE9E71-631E-49E9-8E16-47CF2C2EA419}"/>
              </a:ext>
            </a:extLst>
          </p:cNvPr>
          <p:cNvSpPr/>
          <p:nvPr/>
        </p:nvSpPr>
        <p:spPr>
          <a:xfrm>
            <a:off x="9556198" y="177855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5" name="Rectangle 84">
            <a:extLst>
              <a:ext uri="{FF2B5EF4-FFF2-40B4-BE49-F238E27FC236}">
                <a16:creationId xmlns:a16="http://schemas.microsoft.com/office/drawing/2014/main" id="{FDAA2416-BC9D-4DA2-8D29-4A32B1642670}"/>
              </a:ext>
            </a:extLst>
          </p:cNvPr>
          <p:cNvSpPr/>
          <p:nvPr/>
        </p:nvSpPr>
        <p:spPr>
          <a:xfrm>
            <a:off x="9930214" y="178689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54B22475-EFF5-4EC6-9A74-23BFB4FB2C43}"/>
              </a:ext>
            </a:extLst>
          </p:cNvPr>
          <p:cNvSpPr/>
          <p:nvPr/>
        </p:nvSpPr>
        <p:spPr>
          <a:xfrm>
            <a:off x="10292721" y="178689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u</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7" name="Rectangle 86">
            <a:extLst>
              <a:ext uri="{FF2B5EF4-FFF2-40B4-BE49-F238E27FC236}">
                <a16:creationId xmlns:a16="http://schemas.microsoft.com/office/drawing/2014/main" id="{3DD533DC-2A4E-49F3-83C5-85FAEABF94ED}"/>
              </a:ext>
            </a:extLst>
          </p:cNvPr>
          <p:cNvSpPr/>
          <p:nvPr/>
        </p:nvSpPr>
        <p:spPr>
          <a:xfrm>
            <a:off x="10666737" y="178690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ß</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8" name="Rectangle 87">
            <a:extLst>
              <a:ext uri="{FF2B5EF4-FFF2-40B4-BE49-F238E27FC236}">
                <a16:creationId xmlns:a16="http://schemas.microsoft.com/office/drawing/2014/main" id="{FD1C7232-3B9E-437D-92C6-E2A1DABEFEFB}"/>
              </a:ext>
            </a:extLst>
          </p:cNvPr>
          <p:cNvSpPr/>
          <p:nvPr/>
        </p:nvSpPr>
        <p:spPr>
          <a:xfrm>
            <a:off x="11033834" y="1786890"/>
            <a:ext cx="320823" cy="32763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0" name="Rectangle 89">
            <a:extLst>
              <a:ext uri="{FF2B5EF4-FFF2-40B4-BE49-F238E27FC236}">
                <a16:creationId xmlns:a16="http://schemas.microsoft.com/office/drawing/2014/main" id="{4A0280FD-6C11-4191-A5F6-3876C5D7A2B4}"/>
              </a:ext>
            </a:extLst>
          </p:cNvPr>
          <p:cNvSpPr/>
          <p:nvPr/>
        </p:nvSpPr>
        <p:spPr>
          <a:xfrm>
            <a:off x="11412266" y="178689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7" name="Rectangle 96">
            <a:extLst>
              <a:ext uri="{FF2B5EF4-FFF2-40B4-BE49-F238E27FC236}">
                <a16:creationId xmlns:a16="http://schemas.microsoft.com/office/drawing/2014/main" id="{275D5056-9FF8-4B31-8540-3BF0C1C384A3}"/>
              </a:ext>
            </a:extLst>
          </p:cNvPr>
          <p:cNvSpPr/>
          <p:nvPr/>
        </p:nvSpPr>
        <p:spPr>
          <a:xfrm>
            <a:off x="189505" y="304872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8" name="Rectangle 97">
            <a:extLst>
              <a:ext uri="{FF2B5EF4-FFF2-40B4-BE49-F238E27FC236}">
                <a16:creationId xmlns:a16="http://schemas.microsoft.com/office/drawing/2014/main" id="{726E8F49-4C5A-44F3-922B-ABD7D2B5DA1A}"/>
              </a:ext>
            </a:extLst>
          </p:cNvPr>
          <p:cNvSpPr/>
          <p:nvPr/>
        </p:nvSpPr>
        <p:spPr>
          <a:xfrm>
            <a:off x="562634" y="304872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9" name="Rectangle 98">
            <a:extLst>
              <a:ext uri="{FF2B5EF4-FFF2-40B4-BE49-F238E27FC236}">
                <a16:creationId xmlns:a16="http://schemas.microsoft.com/office/drawing/2014/main" id="{A013DDDC-0DBC-4A41-9B52-35542F3E8085}"/>
              </a:ext>
            </a:extLst>
          </p:cNvPr>
          <p:cNvSpPr/>
          <p:nvPr/>
        </p:nvSpPr>
        <p:spPr>
          <a:xfrm>
            <a:off x="929731"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0" name="Rectangle 99">
            <a:extLst>
              <a:ext uri="{FF2B5EF4-FFF2-40B4-BE49-F238E27FC236}">
                <a16:creationId xmlns:a16="http://schemas.microsoft.com/office/drawing/2014/main" id="{18821FEA-397B-4AEF-857A-3F62E172E4AC}"/>
              </a:ext>
            </a:extLst>
          </p:cNvPr>
          <p:cNvSpPr/>
          <p:nvPr/>
        </p:nvSpPr>
        <p:spPr>
          <a:xfrm>
            <a:off x="1303747"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1" name="Rectangle 100">
            <a:extLst>
              <a:ext uri="{FF2B5EF4-FFF2-40B4-BE49-F238E27FC236}">
                <a16:creationId xmlns:a16="http://schemas.microsoft.com/office/drawing/2014/main" id="{D00E7125-F3BB-4EA9-9E1C-19B7E47B0C7F}"/>
              </a:ext>
            </a:extLst>
          </p:cNvPr>
          <p:cNvSpPr/>
          <p:nvPr/>
        </p:nvSpPr>
        <p:spPr>
          <a:xfrm>
            <a:off x="1684469"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2" name="Rectangle 101">
            <a:extLst>
              <a:ext uri="{FF2B5EF4-FFF2-40B4-BE49-F238E27FC236}">
                <a16:creationId xmlns:a16="http://schemas.microsoft.com/office/drawing/2014/main" id="{A58FB4C3-BF36-4366-A150-9AA6E753F389}"/>
              </a:ext>
            </a:extLst>
          </p:cNvPr>
          <p:cNvSpPr/>
          <p:nvPr/>
        </p:nvSpPr>
        <p:spPr>
          <a:xfrm>
            <a:off x="2057598"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u</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3" name="Rectangle 102">
            <a:extLst>
              <a:ext uri="{FF2B5EF4-FFF2-40B4-BE49-F238E27FC236}">
                <a16:creationId xmlns:a16="http://schemas.microsoft.com/office/drawing/2014/main" id="{568691BF-E4C0-4CCA-9114-666CAB891304}"/>
              </a:ext>
            </a:extLst>
          </p:cNvPr>
          <p:cNvSpPr/>
          <p:nvPr/>
        </p:nvSpPr>
        <p:spPr>
          <a:xfrm>
            <a:off x="2424695" y="304868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4" name="Rectangle 103">
            <a:extLst>
              <a:ext uri="{FF2B5EF4-FFF2-40B4-BE49-F238E27FC236}">
                <a16:creationId xmlns:a16="http://schemas.microsoft.com/office/drawing/2014/main" id="{5A877AE2-5F1C-433B-861F-42209EDE2016}"/>
              </a:ext>
            </a:extLst>
          </p:cNvPr>
          <p:cNvSpPr/>
          <p:nvPr/>
        </p:nvSpPr>
        <p:spPr>
          <a:xfrm>
            <a:off x="2798711" y="304868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g</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1" name="Rectangle 110">
            <a:extLst>
              <a:ext uri="{FF2B5EF4-FFF2-40B4-BE49-F238E27FC236}">
                <a16:creationId xmlns:a16="http://schemas.microsoft.com/office/drawing/2014/main" id="{F45B3DFB-3A85-49CA-A986-37EF853A499F}"/>
              </a:ext>
            </a:extLst>
          </p:cNvPr>
          <p:cNvSpPr/>
          <p:nvPr/>
        </p:nvSpPr>
        <p:spPr>
          <a:xfrm>
            <a:off x="3470226" y="303719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v</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2" name="Rectangle 111">
            <a:extLst>
              <a:ext uri="{FF2B5EF4-FFF2-40B4-BE49-F238E27FC236}">
                <a16:creationId xmlns:a16="http://schemas.microsoft.com/office/drawing/2014/main" id="{24F3C9F2-9DD6-485E-ADA2-9C355F6A8D97}"/>
              </a:ext>
            </a:extLst>
          </p:cNvPr>
          <p:cNvSpPr/>
          <p:nvPr/>
        </p:nvSpPr>
        <p:spPr>
          <a:xfrm>
            <a:off x="3843355" y="303719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3" name="Rectangle 112">
            <a:extLst>
              <a:ext uri="{FF2B5EF4-FFF2-40B4-BE49-F238E27FC236}">
                <a16:creationId xmlns:a16="http://schemas.microsoft.com/office/drawing/2014/main" id="{802B4D69-E4FE-4657-9A5A-8040347278A0}"/>
              </a:ext>
            </a:extLst>
          </p:cNvPr>
          <p:cNvSpPr/>
          <p:nvPr/>
        </p:nvSpPr>
        <p:spPr>
          <a:xfrm>
            <a:off x="4210452"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4" name="Rectangle 113">
            <a:extLst>
              <a:ext uri="{FF2B5EF4-FFF2-40B4-BE49-F238E27FC236}">
                <a16:creationId xmlns:a16="http://schemas.microsoft.com/office/drawing/2014/main" id="{B224B860-DF82-4C0C-B5AC-C5AAA615AA42}"/>
              </a:ext>
            </a:extLst>
          </p:cNvPr>
          <p:cNvSpPr/>
          <p:nvPr/>
        </p:nvSpPr>
        <p:spPr>
          <a:xfrm>
            <a:off x="4584468"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h</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5" name="Rectangle 114">
            <a:extLst>
              <a:ext uri="{FF2B5EF4-FFF2-40B4-BE49-F238E27FC236}">
                <a16:creationId xmlns:a16="http://schemas.microsoft.com/office/drawing/2014/main" id="{B023C794-4102-49BA-8E20-4961E9110EAD}"/>
              </a:ext>
            </a:extLst>
          </p:cNvPr>
          <p:cNvSpPr/>
          <p:nvPr/>
        </p:nvSpPr>
        <p:spPr>
          <a:xfrm>
            <a:off x="4965190"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6" name="Rectangle 115">
            <a:extLst>
              <a:ext uri="{FF2B5EF4-FFF2-40B4-BE49-F238E27FC236}">
                <a16:creationId xmlns:a16="http://schemas.microsoft.com/office/drawing/2014/main" id="{CBCED7D4-0640-4648-91BD-1CDE52619FB7}"/>
              </a:ext>
            </a:extLst>
          </p:cNvPr>
          <p:cNvSpPr/>
          <p:nvPr/>
        </p:nvSpPr>
        <p:spPr>
          <a:xfrm>
            <a:off x="5338319"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b</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7" name="Rectangle 116">
            <a:extLst>
              <a:ext uri="{FF2B5EF4-FFF2-40B4-BE49-F238E27FC236}">
                <a16:creationId xmlns:a16="http://schemas.microsoft.com/office/drawing/2014/main" id="{19707F0D-7F49-4A48-A83B-9F260723926B}"/>
              </a:ext>
            </a:extLst>
          </p:cNvPr>
          <p:cNvSpPr/>
          <p:nvPr/>
        </p:nvSpPr>
        <p:spPr>
          <a:xfrm>
            <a:off x="5705416" y="303715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p>
        </p:txBody>
      </p:sp>
      <p:sp>
        <p:nvSpPr>
          <p:cNvPr id="118" name="Rectangle 117">
            <a:extLst>
              <a:ext uri="{FF2B5EF4-FFF2-40B4-BE49-F238E27FC236}">
                <a16:creationId xmlns:a16="http://schemas.microsoft.com/office/drawing/2014/main" id="{30A8F0C0-1792-4E1B-B2AE-917FFCB2CF66}"/>
              </a:ext>
            </a:extLst>
          </p:cNvPr>
          <p:cNvSpPr/>
          <p:nvPr/>
        </p:nvSpPr>
        <p:spPr>
          <a:xfrm>
            <a:off x="6079432" y="303715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n</a:t>
            </a:r>
          </a:p>
        </p:txBody>
      </p:sp>
      <p:sp>
        <p:nvSpPr>
          <p:cNvPr id="125" name="Rectangle 124">
            <a:extLst>
              <a:ext uri="{FF2B5EF4-FFF2-40B4-BE49-F238E27FC236}">
                <a16:creationId xmlns:a16="http://schemas.microsoft.com/office/drawing/2014/main" id="{67DBC46C-07DE-47A5-863A-D53FC546A13C}"/>
              </a:ext>
            </a:extLst>
          </p:cNvPr>
          <p:cNvSpPr/>
          <p:nvPr/>
        </p:nvSpPr>
        <p:spPr>
          <a:xfrm>
            <a:off x="6657672" y="303169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v</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6" name="Rectangle 125">
            <a:extLst>
              <a:ext uri="{FF2B5EF4-FFF2-40B4-BE49-F238E27FC236}">
                <a16:creationId xmlns:a16="http://schemas.microsoft.com/office/drawing/2014/main" id="{F02DC31C-94EE-42DB-B5C3-7B9A7A0A0D95}"/>
              </a:ext>
            </a:extLst>
          </p:cNvPr>
          <p:cNvSpPr/>
          <p:nvPr/>
        </p:nvSpPr>
        <p:spPr>
          <a:xfrm>
            <a:off x="7008467" y="3033669"/>
            <a:ext cx="320823" cy="313910"/>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7" name="Rectangle 126">
            <a:extLst>
              <a:ext uri="{FF2B5EF4-FFF2-40B4-BE49-F238E27FC236}">
                <a16:creationId xmlns:a16="http://schemas.microsoft.com/office/drawing/2014/main" id="{CD6095B9-2E28-4D1D-BBBE-A86B7AD546FE}"/>
              </a:ext>
            </a:extLst>
          </p:cNvPr>
          <p:cNvSpPr/>
          <p:nvPr/>
        </p:nvSpPr>
        <p:spPr>
          <a:xfrm>
            <a:off x="7365616" y="302094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8" name="Rectangle 127">
            <a:extLst>
              <a:ext uri="{FF2B5EF4-FFF2-40B4-BE49-F238E27FC236}">
                <a16:creationId xmlns:a16="http://schemas.microsoft.com/office/drawing/2014/main" id="{8555F75A-CAD5-439B-9E0F-7B7F0AD3583C}"/>
              </a:ext>
            </a:extLst>
          </p:cNvPr>
          <p:cNvSpPr/>
          <p:nvPr/>
        </p:nvSpPr>
        <p:spPr>
          <a:xfrm>
            <a:off x="7715990" y="302712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9" name="Rectangle 128">
            <a:extLst>
              <a:ext uri="{FF2B5EF4-FFF2-40B4-BE49-F238E27FC236}">
                <a16:creationId xmlns:a16="http://schemas.microsoft.com/office/drawing/2014/main" id="{6657A51C-1380-4DF0-A8E3-11E1B7475C3E}"/>
              </a:ext>
            </a:extLst>
          </p:cNvPr>
          <p:cNvSpPr/>
          <p:nvPr/>
        </p:nvSpPr>
        <p:spPr>
          <a:xfrm>
            <a:off x="8078580" y="30100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0" name="Rectangle 129">
            <a:extLst>
              <a:ext uri="{FF2B5EF4-FFF2-40B4-BE49-F238E27FC236}">
                <a16:creationId xmlns:a16="http://schemas.microsoft.com/office/drawing/2014/main" id="{AD7EF399-C1B2-4606-89F1-EF0A4659E51E}"/>
              </a:ext>
            </a:extLst>
          </p:cNvPr>
          <p:cNvSpPr/>
          <p:nvPr/>
        </p:nvSpPr>
        <p:spPr>
          <a:xfrm>
            <a:off x="8429002" y="301849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1" name="Rectangle 130">
            <a:extLst>
              <a:ext uri="{FF2B5EF4-FFF2-40B4-BE49-F238E27FC236}">
                <a16:creationId xmlns:a16="http://schemas.microsoft.com/office/drawing/2014/main" id="{53E291AA-E1CD-42B3-9EDF-738919889386}"/>
              </a:ext>
            </a:extLst>
          </p:cNvPr>
          <p:cNvSpPr/>
          <p:nvPr/>
        </p:nvSpPr>
        <p:spPr>
          <a:xfrm>
            <a:off x="9150048" y="301849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p>
        </p:txBody>
      </p:sp>
      <p:sp>
        <p:nvSpPr>
          <p:cNvPr id="132" name="Rectangle 131">
            <a:extLst>
              <a:ext uri="{FF2B5EF4-FFF2-40B4-BE49-F238E27FC236}">
                <a16:creationId xmlns:a16="http://schemas.microsoft.com/office/drawing/2014/main" id="{3A2E76AF-22CC-4322-808E-3D098714E22C}"/>
              </a:ext>
            </a:extLst>
          </p:cNvPr>
          <p:cNvSpPr/>
          <p:nvPr/>
        </p:nvSpPr>
        <p:spPr>
          <a:xfrm>
            <a:off x="9501617" y="302251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n</a:t>
            </a:r>
          </a:p>
        </p:txBody>
      </p:sp>
      <p:sp>
        <p:nvSpPr>
          <p:cNvPr id="139" name="Rectangle 138">
            <a:extLst>
              <a:ext uri="{FF2B5EF4-FFF2-40B4-BE49-F238E27FC236}">
                <a16:creationId xmlns:a16="http://schemas.microsoft.com/office/drawing/2014/main" id="{4A0DC1C9-421E-478A-A608-4FB4CD540DA7}"/>
              </a:ext>
            </a:extLst>
          </p:cNvPr>
          <p:cNvSpPr/>
          <p:nvPr/>
        </p:nvSpPr>
        <p:spPr>
          <a:xfrm>
            <a:off x="9964804" y="304407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40" name="Rectangle 139">
            <a:extLst>
              <a:ext uri="{FF2B5EF4-FFF2-40B4-BE49-F238E27FC236}">
                <a16:creationId xmlns:a16="http://schemas.microsoft.com/office/drawing/2014/main" id="{791E26A6-67D7-41DA-BAD0-D72679319464}"/>
              </a:ext>
            </a:extLst>
          </p:cNvPr>
          <p:cNvSpPr/>
          <p:nvPr/>
        </p:nvSpPr>
        <p:spPr>
          <a:xfrm>
            <a:off x="10353401" y="304407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41" name="Rectangle 140">
            <a:extLst>
              <a:ext uri="{FF2B5EF4-FFF2-40B4-BE49-F238E27FC236}">
                <a16:creationId xmlns:a16="http://schemas.microsoft.com/office/drawing/2014/main" id="{982814F1-FDD8-43CD-A330-D87B3D91DEA3}"/>
              </a:ext>
            </a:extLst>
          </p:cNvPr>
          <p:cNvSpPr/>
          <p:nvPr/>
        </p:nvSpPr>
        <p:spPr>
          <a:xfrm>
            <a:off x="10751475" y="303715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u</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46" name="Rectangle 145">
            <a:extLst>
              <a:ext uri="{FF2B5EF4-FFF2-40B4-BE49-F238E27FC236}">
                <a16:creationId xmlns:a16="http://schemas.microsoft.com/office/drawing/2014/main" id="{B7DC1AA3-E3CF-440D-A9E4-5F5C6E6F0527}"/>
              </a:ext>
            </a:extLst>
          </p:cNvPr>
          <p:cNvSpPr/>
          <p:nvPr/>
        </p:nvSpPr>
        <p:spPr>
          <a:xfrm>
            <a:off x="11139901" y="303715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53" name="Rectangle 152">
            <a:extLst>
              <a:ext uri="{FF2B5EF4-FFF2-40B4-BE49-F238E27FC236}">
                <a16:creationId xmlns:a16="http://schemas.microsoft.com/office/drawing/2014/main" id="{E680AAB2-9AB3-4012-B408-325BE7B253F4}"/>
              </a:ext>
            </a:extLst>
          </p:cNvPr>
          <p:cNvSpPr/>
          <p:nvPr/>
        </p:nvSpPr>
        <p:spPr>
          <a:xfrm>
            <a:off x="879336" y="430423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W</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54" name="Rectangle 153">
            <a:extLst>
              <a:ext uri="{FF2B5EF4-FFF2-40B4-BE49-F238E27FC236}">
                <a16:creationId xmlns:a16="http://schemas.microsoft.com/office/drawing/2014/main" id="{38C39FFD-4784-4737-8945-FE864ABA66A0}"/>
              </a:ext>
            </a:extLst>
          </p:cNvPr>
          <p:cNvSpPr/>
          <p:nvPr/>
        </p:nvSpPr>
        <p:spPr>
          <a:xfrm>
            <a:off x="1236871" y="430423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55" name="Rectangle 154">
            <a:extLst>
              <a:ext uri="{FF2B5EF4-FFF2-40B4-BE49-F238E27FC236}">
                <a16:creationId xmlns:a16="http://schemas.microsoft.com/office/drawing/2014/main" id="{ED1AF762-BD86-4327-A43E-8BE0471C3B5E}"/>
              </a:ext>
            </a:extLst>
          </p:cNvPr>
          <p:cNvSpPr/>
          <p:nvPr/>
        </p:nvSpPr>
        <p:spPr>
          <a:xfrm>
            <a:off x="1594405" y="430091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g</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67" name="Rectangle 166">
            <a:extLst>
              <a:ext uri="{FF2B5EF4-FFF2-40B4-BE49-F238E27FC236}">
                <a16:creationId xmlns:a16="http://schemas.microsoft.com/office/drawing/2014/main" id="{FCCD4D88-0CCB-42D7-AA7E-BB8E51EAF4E6}"/>
              </a:ext>
            </a:extLst>
          </p:cNvPr>
          <p:cNvSpPr/>
          <p:nvPr/>
        </p:nvSpPr>
        <p:spPr>
          <a:xfrm>
            <a:off x="3075222" y="431725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m</a:t>
            </a:r>
          </a:p>
        </p:txBody>
      </p:sp>
      <p:sp>
        <p:nvSpPr>
          <p:cNvPr id="168" name="Rectangle 167">
            <a:extLst>
              <a:ext uri="{FF2B5EF4-FFF2-40B4-BE49-F238E27FC236}">
                <a16:creationId xmlns:a16="http://schemas.microsoft.com/office/drawing/2014/main" id="{8AA1D0B2-643B-4F78-B1F4-4377B6770DCD}"/>
              </a:ext>
            </a:extLst>
          </p:cNvPr>
          <p:cNvSpPr/>
          <p:nvPr/>
        </p:nvSpPr>
        <p:spPr>
          <a:xfrm>
            <a:off x="3433598" y="4325039"/>
            <a:ext cx="320823" cy="31394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69" name="Rectangle 168">
            <a:extLst>
              <a:ext uri="{FF2B5EF4-FFF2-40B4-BE49-F238E27FC236}">
                <a16:creationId xmlns:a16="http://schemas.microsoft.com/office/drawing/2014/main" id="{EACD6492-B50C-49A0-9A46-C5CF70A3B63C}"/>
              </a:ext>
            </a:extLst>
          </p:cNvPr>
          <p:cNvSpPr/>
          <p:nvPr/>
        </p:nvSpPr>
        <p:spPr>
          <a:xfrm>
            <a:off x="3786975" y="4332718"/>
            <a:ext cx="320823" cy="307788"/>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0" name="Rectangle 169">
            <a:extLst>
              <a:ext uri="{FF2B5EF4-FFF2-40B4-BE49-F238E27FC236}">
                <a16:creationId xmlns:a16="http://schemas.microsoft.com/office/drawing/2014/main" id="{6348AFC1-458C-4FFF-9D6A-0A9F05E6F4CF}"/>
              </a:ext>
            </a:extLst>
          </p:cNvPr>
          <p:cNvSpPr/>
          <p:nvPr/>
        </p:nvSpPr>
        <p:spPr>
          <a:xfrm>
            <a:off x="4135242" y="4332718"/>
            <a:ext cx="269250" cy="307824"/>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1" name="Rectangle 170">
            <a:extLst>
              <a:ext uri="{FF2B5EF4-FFF2-40B4-BE49-F238E27FC236}">
                <a16:creationId xmlns:a16="http://schemas.microsoft.com/office/drawing/2014/main" id="{C68A23E3-C259-4E96-A8C7-DB8037F54457}"/>
              </a:ext>
            </a:extLst>
          </p:cNvPr>
          <p:cNvSpPr/>
          <p:nvPr/>
        </p:nvSpPr>
        <p:spPr>
          <a:xfrm>
            <a:off x="4459523" y="4332718"/>
            <a:ext cx="284249" cy="31005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2" name="Rectangle 171">
            <a:extLst>
              <a:ext uri="{FF2B5EF4-FFF2-40B4-BE49-F238E27FC236}">
                <a16:creationId xmlns:a16="http://schemas.microsoft.com/office/drawing/2014/main" id="{780B5794-B71B-4210-9FC2-79A2D5FE78BF}"/>
              </a:ext>
            </a:extLst>
          </p:cNvPr>
          <p:cNvSpPr/>
          <p:nvPr/>
        </p:nvSpPr>
        <p:spPr>
          <a:xfrm>
            <a:off x="4781604" y="4336606"/>
            <a:ext cx="320823" cy="306170"/>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3" name="Rectangle 172">
            <a:extLst>
              <a:ext uri="{FF2B5EF4-FFF2-40B4-BE49-F238E27FC236}">
                <a16:creationId xmlns:a16="http://schemas.microsoft.com/office/drawing/2014/main" id="{CA8FE6D7-7AA1-4523-B451-A769F04D2299}"/>
              </a:ext>
            </a:extLst>
          </p:cNvPr>
          <p:cNvSpPr/>
          <p:nvPr/>
        </p:nvSpPr>
        <p:spPr>
          <a:xfrm>
            <a:off x="5135803" y="4332717"/>
            <a:ext cx="320823" cy="30626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4" name="Rectangle 173">
            <a:extLst>
              <a:ext uri="{FF2B5EF4-FFF2-40B4-BE49-F238E27FC236}">
                <a16:creationId xmlns:a16="http://schemas.microsoft.com/office/drawing/2014/main" id="{0D8CC974-0D7F-4756-BE36-811A1FE81F2D}"/>
              </a:ext>
            </a:extLst>
          </p:cNvPr>
          <p:cNvSpPr/>
          <p:nvPr/>
        </p:nvSpPr>
        <p:spPr>
          <a:xfrm>
            <a:off x="5504130" y="4332717"/>
            <a:ext cx="320823" cy="30626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1" name="Rectangle 180">
            <a:extLst>
              <a:ext uri="{FF2B5EF4-FFF2-40B4-BE49-F238E27FC236}">
                <a16:creationId xmlns:a16="http://schemas.microsoft.com/office/drawing/2014/main" id="{94F6E2AE-8DB2-4E28-8A2D-7CBE1B35DB57}"/>
              </a:ext>
            </a:extLst>
          </p:cNvPr>
          <p:cNvSpPr/>
          <p:nvPr/>
        </p:nvSpPr>
        <p:spPr>
          <a:xfrm>
            <a:off x="6178066" y="431725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m</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2" name="Rectangle 181">
            <a:extLst>
              <a:ext uri="{FF2B5EF4-FFF2-40B4-BE49-F238E27FC236}">
                <a16:creationId xmlns:a16="http://schemas.microsoft.com/office/drawing/2014/main" id="{9DF7FCC7-29EB-4AEC-8B9B-B6FF72D6F939}"/>
              </a:ext>
            </a:extLst>
          </p:cNvPr>
          <p:cNvSpPr/>
          <p:nvPr/>
        </p:nvSpPr>
        <p:spPr>
          <a:xfrm>
            <a:off x="6533860" y="4316467"/>
            <a:ext cx="320823" cy="31771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3" name="Rectangle 182">
            <a:extLst>
              <a:ext uri="{FF2B5EF4-FFF2-40B4-BE49-F238E27FC236}">
                <a16:creationId xmlns:a16="http://schemas.microsoft.com/office/drawing/2014/main" id="{915F2A04-4A66-4FE6-A456-CDBA6E3B4C9F}"/>
              </a:ext>
            </a:extLst>
          </p:cNvPr>
          <p:cNvSpPr/>
          <p:nvPr/>
        </p:nvSpPr>
        <p:spPr>
          <a:xfrm>
            <a:off x="6887686" y="4316467"/>
            <a:ext cx="320823" cy="31202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4" name="Rectangle 183">
            <a:extLst>
              <a:ext uri="{FF2B5EF4-FFF2-40B4-BE49-F238E27FC236}">
                <a16:creationId xmlns:a16="http://schemas.microsoft.com/office/drawing/2014/main" id="{A8025400-98B6-4024-BC54-6A23350C6CCC}"/>
              </a:ext>
            </a:extLst>
          </p:cNvPr>
          <p:cNvSpPr/>
          <p:nvPr/>
        </p:nvSpPr>
        <p:spPr>
          <a:xfrm>
            <a:off x="7235842" y="4317259"/>
            <a:ext cx="320823" cy="317773"/>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d</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5" name="Rectangle 184">
            <a:extLst>
              <a:ext uri="{FF2B5EF4-FFF2-40B4-BE49-F238E27FC236}">
                <a16:creationId xmlns:a16="http://schemas.microsoft.com/office/drawing/2014/main" id="{74E5528E-B666-4250-B81F-8AA0E0A3C60B}"/>
              </a:ext>
            </a:extLst>
          </p:cNvPr>
          <p:cNvSpPr/>
          <p:nvPr/>
        </p:nvSpPr>
        <p:spPr>
          <a:xfrm>
            <a:off x="7593983" y="4317259"/>
            <a:ext cx="320823" cy="317773"/>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6" name="Rectangle 185">
            <a:extLst>
              <a:ext uri="{FF2B5EF4-FFF2-40B4-BE49-F238E27FC236}">
                <a16:creationId xmlns:a16="http://schemas.microsoft.com/office/drawing/2014/main" id="{F54ABFDC-94ED-4F13-AC51-A9C3B8A7A052}"/>
              </a:ext>
            </a:extLst>
          </p:cNvPr>
          <p:cNvSpPr/>
          <p:nvPr/>
        </p:nvSpPr>
        <p:spPr>
          <a:xfrm>
            <a:off x="7948118" y="431319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7" name="Rectangle 186">
            <a:extLst>
              <a:ext uri="{FF2B5EF4-FFF2-40B4-BE49-F238E27FC236}">
                <a16:creationId xmlns:a16="http://schemas.microsoft.com/office/drawing/2014/main" id="{1F9A9CF9-2B6C-4599-9352-C70EB61DBF74}"/>
              </a:ext>
            </a:extLst>
          </p:cNvPr>
          <p:cNvSpPr/>
          <p:nvPr/>
        </p:nvSpPr>
        <p:spPr>
          <a:xfrm>
            <a:off x="8303235" y="431319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8" name="Rectangle 187">
            <a:extLst>
              <a:ext uri="{FF2B5EF4-FFF2-40B4-BE49-F238E27FC236}">
                <a16:creationId xmlns:a16="http://schemas.microsoft.com/office/drawing/2014/main" id="{99BDBE28-F893-42EE-A9DF-035009821A89}"/>
              </a:ext>
            </a:extLst>
          </p:cNvPr>
          <p:cNvSpPr/>
          <p:nvPr/>
        </p:nvSpPr>
        <p:spPr>
          <a:xfrm>
            <a:off x="9373621" y="4301491"/>
            <a:ext cx="269526" cy="32974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5" name="Rectangle 194">
            <a:extLst>
              <a:ext uri="{FF2B5EF4-FFF2-40B4-BE49-F238E27FC236}">
                <a16:creationId xmlns:a16="http://schemas.microsoft.com/office/drawing/2014/main" id="{88D4DE8D-9FC2-4E3B-BDB8-2AF582733366}"/>
              </a:ext>
            </a:extLst>
          </p:cNvPr>
          <p:cNvSpPr/>
          <p:nvPr/>
        </p:nvSpPr>
        <p:spPr>
          <a:xfrm>
            <a:off x="8662767" y="430880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6" name="Rectangle 195">
            <a:extLst>
              <a:ext uri="{FF2B5EF4-FFF2-40B4-BE49-F238E27FC236}">
                <a16:creationId xmlns:a16="http://schemas.microsoft.com/office/drawing/2014/main" id="{FA6E11A2-FEB1-4C79-AE16-BF3EA73F010C}"/>
              </a:ext>
            </a:extLst>
          </p:cNvPr>
          <p:cNvSpPr/>
          <p:nvPr/>
        </p:nvSpPr>
        <p:spPr>
          <a:xfrm>
            <a:off x="9013341" y="430716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0" name="Rectangle 199">
            <a:extLst>
              <a:ext uri="{FF2B5EF4-FFF2-40B4-BE49-F238E27FC236}">
                <a16:creationId xmlns:a16="http://schemas.microsoft.com/office/drawing/2014/main" id="{53690965-D634-4947-9EA9-22143C3BEABE}"/>
              </a:ext>
            </a:extLst>
          </p:cNvPr>
          <p:cNvSpPr/>
          <p:nvPr/>
        </p:nvSpPr>
        <p:spPr>
          <a:xfrm>
            <a:off x="9960339" y="431571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f</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2" name="Rectangle 201">
            <a:extLst>
              <a:ext uri="{FF2B5EF4-FFF2-40B4-BE49-F238E27FC236}">
                <a16:creationId xmlns:a16="http://schemas.microsoft.com/office/drawing/2014/main" id="{1832A08A-2BBA-4C25-9C69-18AAAEB04743}"/>
              </a:ext>
            </a:extLst>
          </p:cNvPr>
          <p:cNvSpPr/>
          <p:nvPr/>
        </p:nvSpPr>
        <p:spPr>
          <a:xfrm>
            <a:off x="10671620" y="431624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3" name="Rectangle 202">
            <a:extLst>
              <a:ext uri="{FF2B5EF4-FFF2-40B4-BE49-F238E27FC236}">
                <a16:creationId xmlns:a16="http://schemas.microsoft.com/office/drawing/2014/main" id="{DDDAA8FB-A3EE-443D-9F81-070A4B2CEC56}"/>
              </a:ext>
            </a:extLst>
          </p:cNvPr>
          <p:cNvSpPr/>
          <p:nvPr/>
        </p:nvSpPr>
        <p:spPr>
          <a:xfrm>
            <a:off x="11022195" y="4314132"/>
            <a:ext cx="320823" cy="325843"/>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m</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6" name="Rectangle 205">
            <a:extLst>
              <a:ext uri="{FF2B5EF4-FFF2-40B4-BE49-F238E27FC236}">
                <a16:creationId xmlns:a16="http://schemas.microsoft.com/office/drawing/2014/main" id="{5D8EA9D5-7359-4ED7-8496-97776B4E195B}"/>
              </a:ext>
            </a:extLst>
          </p:cNvPr>
          <p:cNvSpPr/>
          <p:nvPr/>
        </p:nvSpPr>
        <p:spPr>
          <a:xfrm>
            <a:off x="11386342" y="431571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d</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5" name="Rectangle 214">
            <a:extLst>
              <a:ext uri="{FF2B5EF4-FFF2-40B4-BE49-F238E27FC236}">
                <a16:creationId xmlns:a16="http://schemas.microsoft.com/office/drawing/2014/main" id="{C7A49065-0C5A-4AFD-AE05-1E6598294318}"/>
              </a:ext>
            </a:extLst>
          </p:cNvPr>
          <p:cNvSpPr/>
          <p:nvPr/>
        </p:nvSpPr>
        <p:spPr>
          <a:xfrm>
            <a:off x="3418295" y="553804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6" name="Rectangle 215">
            <a:extLst>
              <a:ext uri="{FF2B5EF4-FFF2-40B4-BE49-F238E27FC236}">
                <a16:creationId xmlns:a16="http://schemas.microsoft.com/office/drawing/2014/main" id="{93E20133-5D68-4F59-8D92-FC8CE3D4E217}"/>
              </a:ext>
            </a:extLst>
          </p:cNvPr>
          <p:cNvSpPr/>
          <p:nvPr/>
        </p:nvSpPr>
        <p:spPr>
          <a:xfrm>
            <a:off x="3777981" y="552931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7" name="Rectangle 216">
            <a:extLst>
              <a:ext uri="{FF2B5EF4-FFF2-40B4-BE49-F238E27FC236}">
                <a16:creationId xmlns:a16="http://schemas.microsoft.com/office/drawing/2014/main" id="{DDE75BD7-7CD3-44E4-B89A-424C67B97BF9}"/>
              </a:ext>
            </a:extLst>
          </p:cNvPr>
          <p:cNvSpPr/>
          <p:nvPr/>
        </p:nvSpPr>
        <p:spPr>
          <a:xfrm>
            <a:off x="4146166" y="552992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8" name="Rectangle 217">
            <a:extLst>
              <a:ext uri="{FF2B5EF4-FFF2-40B4-BE49-F238E27FC236}">
                <a16:creationId xmlns:a16="http://schemas.microsoft.com/office/drawing/2014/main" id="{7E964CB8-CDA5-4027-9C18-89418E8AEE1D}"/>
              </a:ext>
            </a:extLst>
          </p:cNvPr>
          <p:cNvSpPr/>
          <p:nvPr/>
        </p:nvSpPr>
        <p:spPr>
          <a:xfrm>
            <a:off x="4514351" y="552136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9" name="Rectangle 218">
            <a:extLst>
              <a:ext uri="{FF2B5EF4-FFF2-40B4-BE49-F238E27FC236}">
                <a16:creationId xmlns:a16="http://schemas.microsoft.com/office/drawing/2014/main" id="{9BF9ED6E-FC6A-4953-A4F9-B32D7F883FF1}"/>
              </a:ext>
            </a:extLst>
          </p:cNvPr>
          <p:cNvSpPr/>
          <p:nvPr/>
        </p:nvSpPr>
        <p:spPr>
          <a:xfrm>
            <a:off x="4877458" y="552136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2" name="Rectangle 221">
            <a:extLst>
              <a:ext uri="{FF2B5EF4-FFF2-40B4-BE49-F238E27FC236}">
                <a16:creationId xmlns:a16="http://schemas.microsoft.com/office/drawing/2014/main" id="{5250D364-170D-4F2E-B9AB-14BEC4F093B8}"/>
              </a:ext>
            </a:extLst>
          </p:cNvPr>
          <p:cNvSpPr/>
          <p:nvPr/>
        </p:nvSpPr>
        <p:spPr>
          <a:xfrm>
            <a:off x="5244920" y="551865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g</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9" name="Rectangle 228">
            <a:extLst>
              <a:ext uri="{FF2B5EF4-FFF2-40B4-BE49-F238E27FC236}">
                <a16:creationId xmlns:a16="http://schemas.microsoft.com/office/drawing/2014/main" id="{AE97D878-D6C9-4F31-81BA-2130D7FA3571}"/>
              </a:ext>
            </a:extLst>
          </p:cNvPr>
          <p:cNvSpPr/>
          <p:nvPr/>
        </p:nvSpPr>
        <p:spPr>
          <a:xfrm>
            <a:off x="7093868" y="552136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ü</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30" name="Rectangle 229">
            <a:extLst>
              <a:ext uri="{FF2B5EF4-FFF2-40B4-BE49-F238E27FC236}">
                <a16:creationId xmlns:a16="http://schemas.microsoft.com/office/drawing/2014/main" id="{FAEBF6B1-E642-4176-A9E6-297948F2E9B7}"/>
              </a:ext>
            </a:extLst>
          </p:cNvPr>
          <p:cNvSpPr/>
          <p:nvPr/>
        </p:nvSpPr>
        <p:spPr>
          <a:xfrm>
            <a:off x="7463264" y="552136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b</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31" name="Rectangle 230">
            <a:extLst>
              <a:ext uri="{FF2B5EF4-FFF2-40B4-BE49-F238E27FC236}">
                <a16:creationId xmlns:a16="http://schemas.microsoft.com/office/drawing/2014/main" id="{C4F81C14-BB12-42E3-90AC-ECC0B1887233}"/>
              </a:ext>
            </a:extLst>
          </p:cNvPr>
          <p:cNvSpPr/>
          <p:nvPr/>
        </p:nvSpPr>
        <p:spPr>
          <a:xfrm>
            <a:off x="8196828" y="5513319"/>
            <a:ext cx="320823" cy="33600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5" name="Rectangle 204">
            <a:extLst>
              <a:ext uri="{FF2B5EF4-FFF2-40B4-BE49-F238E27FC236}">
                <a16:creationId xmlns:a16="http://schemas.microsoft.com/office/drawing/2014/main" id="{CCBD74BC-448D-4E14-81B2-878B82CF512A}"/>
              </a:ext>
            </a:extLst>
          </p:cNvPr>
          <p:cNvSpPr/>
          <p:nvPr/>
        </p:nvSpPr>
        <p:spPr>
          <a:xfrm>
            <a:off x="7834684" y="552931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9" name="Speech Bubble: Rectangle with Corners Rounded 198">
            <a:extLst>
              <a:ext uri="{FF2B5EF4-FFF2-40B4-BE49-F238E27FC236}">
                <a16:creationId xmlns:a16="http://schemas.microsoft.com/office/drawing/2014/main" id="{669433C7-87BC-4FC8-AC3A-31A83ADBBDD8}"/>
              </a:ext>
            </a:extLst>
          </p:cNvPr>
          <p:cNvSpPr/>
          <p:nvPr/>
        </p:nvSpPr>
        <p:spPr>
          <a:xfrm>
            <a:off x="5102427" y="396146"/>
            <a:ext cx="2083859" cy="657293"/>
          </a:xfrm>
          <a:prstGeom prst="wedgeRoundRectCallout">
            <a:avLst>
              <a:gd name="adj1" fmla="val -54615"/>
              <a:gd name="adj2" fmla="val 33077"/>
              <a:gd name="adj3" fmla="val 16667"/>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heißt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auf Deutsch?</a:t>
            </a:r>
          </a:p>
        </p:txBody>
      </p:sp>
      <p:pic>
        <p:nvPicPr>
          <p:cNvPr id="8" name="Picture 7" descr="Logo&#10;&#10;Description automatically generated">
            <a:extLst>
              <a:ext uri="{FF2B5EF4-FFF2-40B4-BE49-F238E27FC236}">
                <a16:creationId xmlns:a16="http://schemas.microsoft.com/office/drawing/2014/main" id="{60CE8166-A2BE-4780-A912-AB41ECBFE3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93983" y="216229"/>
            <a:ext cx="1146521" cy="1066051"/>
          </a:xfrm>
          <a:prstGeom prst="rect">
            <a:avLst/>
          </a:prstGeom>
        </p:spPr>
      </p:pic>
      <p:pic>
        <p:nvPicPr>
          <p:cNvPr id="12" name="Picture 11">
            <a:extLst>
              <a:ext uri="{FF2B5EF4-FFF2-40B4-BE49-F238E27FC236}">
                <a16:creationId xmlns:a16="http://schemas.microsoft.com/office/drawing/2014/main" id="{236890A2-F4F3-48C4-A463-45BA2AD66C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2837" y="614969"/>
            <a:ext cx="1093812" cy="1066050"/>
          </a:xfrm>
          <a:prstGeom prst="rect">
            <a:avLst/>
          </a:prstGeom>
        </p:spPr>
      </p:pic>
      <p:pic>
        <p:nvPicPr>
          <p:cNvPr id="119" name="Picture 118">
            <a:extLst>
              <a:ext uri="{FF2B5EF4-FFF2-40B4-BE49-F238E27FC236}">
                <a16:creationId xmlns:a16="http://schemas.microsoft.com/office/drawing/2014/main" id="{0044544C-E92C-4790-A114-8AD55BCD92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442513" y="549262"/>
            <a:ext cx="999283" cy="1066050"/>
          </a:xfrm>
          <a:prstGeom prst="rect">
            <a:avLst/>
          </a:prstGeom>
        </p:spPr>
      </p:pic>
    </p:spTree>
    <p:extLst>
      <p:ext uri="{BB962C8B-B14F-4D97-AF65-F5344CB8AC3E}">
        <p14:creationId xmlns:p14="http://schemas.microsoft.com/office/powerpoint/2010/main" val="385083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081666" cy="869950"/>
          </a:xfrm>
          <a:prstGeom prst="rect">
            <a:avLst/>
          </a:prstGeom>
        </p:spPr>
      </p:pic>
      <p:sp>
        <p:nvSpPr>
          <p:cNvPr id="4" name="Title 3"/>
          <p:cNvSpPr>
            <a:spLocks noGrp="1"/>
          </p:cNvSpPr>
          <p:nvPr>
            <p:ph type="title"/>
          </p:nvPr>
        </p:nvSpPr>
        <p:spPr>
          <a:xfrm>
            <a:off x="0" y="294041"/>
            <a:ext cx="5532008" cy="707849"/>
          </a:xfrm>
        </p:spPr>
        <p:txBody>
          <a:bodyPr>
            <a:noAutofit/>
          </a:bodyPr>
          <a:lstStyle/>
          <a:p>
            <a:r>
              <a:rPr lang="en-GB" sz="3200" b="1" dirty="0">
                <a:solidFill>
                  <a:schemeClr val="bg1"/>
                </a:solidFill>
              </a:rPr>
              <a:t>Using verbs reflexively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11" name="TextBox 10">
            <a:extLst>
              <a:ext uri="{FF2B5EF4-FFF2-40B4-BE49-F238E27FC236}">
                <a16:creationId xmlns:a16="http://schemas.microsoft.com/office/drawing/2014/main" id="{4962EBCD-E8AF-B04F-B433-A98D2A24600C}"/>
              </a:ext>
            </a:extLst>
          </p:cNvPr>
          <p:cNvSpPr txBox="1"/>
          <p:nvPr/>
        </p:nvSpPr>
        <p:spPr>
          <a:xfrm>
            <a:off x="0" y="1183039"/>
            <a:ext cx="11777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rPr>
              <a:t>As you know, many verbs can be used</a:t>
            </a:r>
            <a:r>
              <a:rPr kumimoji="0" lang="en-US" sz="200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US" sz="2000" b="1" i="0" u="none" strike="noStrike" kern="1200" cap="none" spc="0" normalizeH="0" noProof="0" dirty="0">
                <a:ln>
                  <a:noFill/>
                </a:ln>
                <a:solidFill>
                  <a:srgbClr val="002060"/>
                </a:solidFill>
                <a:effectLst/>
                <a:uLnTx/>
                <a:uFillTx/>
                <a:latin typeface="Century Gothic" panose="020F0302020204030204"/>
                <a:ea typeface="+mn-ea"/>
                <a:cs typeface="+mn-cs"/>
              </a:rPr>
              <a:t>reflexively</a:t>
            </a:r>
            <a:r>
              <a:rPr kumimoji="0" lang="en-US" sz="2000" i="0" u="none" strike="noStrike" kern="1200" cap="none" spc="0" normalizeH="0" noProof="0" dirty="0">
                <a:ln>
                  <a:noFill/>
                </a:ln>
                <a:solidFill>
                  <a:srgbClr val="002060"/>
                </a:solidFill>
                <a:effectLst/>
                <a:uLnTx/>
                <a:uFillTx/>
                <a:latin typeface="Century Gothic" panose="020F0302020204030204"/>
                <a:ea typeface="+mn-ea"/>
                <a:cs typeface="+mn-cs"/>
              </a:rPr>
              <a:t>; this is when the </a:t>
            </a:r>
            <a:r>
              <a:rPr kumimoji="0" lang="en-US" sz="2000" i="1" u="none" strike="noStrike" kern="1200" cap="none" spc="0" normalizeH="0" noProof="0" dirty="0">
                <a:ln>
                  <a:noFill/>
                </a:ln>
                <a:solidFill>
                  <a:srgbClr val="002060"/>
                </a:solidFill>
                <a:effectLst/>
                <a:uLnTx/>
                <a:uFillTx/>
                <a:latin typeface="Century Gothic" panose="020F0302020204030204"/>
                <a:ea typeface="+mn-ea"/>
                <a:cs typeface="+mn-cs"/>
              </a:rPr>
              <a:t>subject</a:t>
            </a:r>
            <a:r>
              <a:rPr kumimoji="0" lang="en-US" sz="2000" i="0" u="none" strike="noStrike" kern="1200" cap="none" spc="0" normalizeH="0" noProof="0" dirty="0">
                <a:ln>
                  <a:noFill/>
                </a:ln>
                <a:solidFill>
                  <a:srgbClr val="002060"/>
                </a:solidFill>
                <a:effectLst/>
                <a:uLnTx/>
                <a:uFillTx/>
                <a:latin typeface="Century Gothic" panose="020F0302020204030204"/>
                <a:ea typeface="+mn-ea"/>
                <a:cs typeface="+mn-cs"/>
              </a:rPr>
              <a:t> and </a:t>
            </a:r>
            <a:r>
              <a:rPr kumimoji="0" lang="en-US" sz="2000" i="1" u="none" strike="noStrike" kern="1200" cap="none" spc="0" normalizeH="0" noProof="0" dirty="0">
                <a:ln>
                  <a:noFill/>
                </a:ln>
                <a:solidFill>
                  <a:srgbClr val="002060"/>
                </a:solidFill>
                <a:effectLst/>
                <a:uLnTx/>
                <a:uFillTx/>
                <a:latin typeface="Century Gothic" panose="020F0302020204030204"/>
                <a:ea typeface="+mn-ea"/>
                <a:cs typeface="+mn-cs"/>
              </a:rPr>
              <a:t>object </a:t>
            </a:r>
            <a:r>
              <a:rPr kumimoji="0" lang="en-US" sz="2000" i="0" u="none" strike="noStrike" kern="1200" cap="none" spc="0" normalizeH="0" noProof="0" dirty="0">
                <a:ln>
                  <a:noFill/>
                </a:ln>
                <a:solidFill>
                  <a:srgbClr val="002060"/>
                </a:solidFill>
                <a:effectLst/>
                <a:uLnTx/>
                <a:uFillTx/>
                <a:latin typeface="Century Gothic" panose="020F0302020204030204"/>
                <a:ea typeface="+mn-ea"/>
                <a:cs typeface="+mn-cs"/>
              </a:rPr>
              <a:t>(receiver of the action) are the same.</a:t>
            </a:r>
            <a:endParaRPr kumimoji="0" lang="en-US" sz="20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666AF2D8-5092-9843-B1B4-1239D107B38A}"/>
              </a:ext>
            </a:extLst>
          </p:cNvPr>
          <p:cNvSpPr txBox="1"/>
          <p:nvPr/>
        </p:nvSpPr>
        <p:spPr>
          <a:xfrm>
            <a:off x="32639" y="1990994"/>
            <a:ext cx="19460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Compare:</a:t>
            </a:r>
          </a:p>
        </p:txBody>
      </p:sp>
      <p:sp>
        <p:nvSpPr>
          <p:cNvPr id="13" name="TextBox 12">
            <a:extLst>
              <a:ext uri="{FF2B5EF4-FFF2-40B4-BE49-F238E27FC236}">
                <a16:creationId xmlns:a16="http://schemas.microsoft.com/office/drawing/2014/main" id="{C42F66CD-215B-424C-A739-3FB498BC1A15}"/>
              </a:ext>
            </a:extLst>
          </p:cNvPr>
          <p:cNvSpPr txBox="1"/>
          <p:nvPr/>
        </p:nvSpPr>
        <p:spPr>
          <a:xfrm>
            <a:off x="104794" y="2584415"/>
            <a:ext cx="1209776" cy="400110"/>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stellen</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9783D979-D7CD-3343-A79D-CA7D2A70D228}"/>
              </a:ext>
            </a:extLst>
          </p:cNvPr>
          <p:cNvSpPr txBox="1"/>
          <p:nvPr/>
        </p:nvSpPr>
        <p:spPr>
          <a:xfrm>
            <a:off x="104794" y="4045769"/>
            <a:ext cx="1209776" cy="400110"/>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setzen</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44B5318F-2697-564C-B590-C038A65082BF}"/>
              </a:ext>
            </a:extLst>
          </p:cNvPr>
          <p:cNvSpPr txBox="1"/>
          <p:nvPr/>
        </p:nvSpPr>
        <p:spPr>
          <a:xfrm>
            <a:off x="104794" y="5198801"/>
            <a:ext cx="1209776" cy="400110"/>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legen</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6" name="Speech Bubble: Rectangle with Corners Rounded 19">
            <a:extLst>
              <a:ext uri="{FF2B5EF4-FFF2-40B4-BE49-F238E27FC236}">
                <a16:creationId xmlns:a16="http://schemas.microsoft.com/office/drawing/2014/main" id="{EB10E323-5F2B-9949-9C4A-C590F4AE2A4E}"/>
              </a:ext>
            </a:extLst>
          </p:cNvPr>
          <p:cNvSpPr/>
          <p:nvPr/>
        </p:nvSpPr>
        <p:spPr>
          <a:xfrm>
            <a:off x="6039414" y="6071756"/>
            <a:ext cx="6068126" cy="712551"/>
          </a:xfrm>
          <a:prstGeom prst="wedgeRoundRectCallout">
            <a:avLst>
              <a:gd name="adj1" fmla="val -19346"/>
              <a:gd name="adj2" fmla="val -77813"/>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Of</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course, only animate objects (people and animals) can move themselves like this.</a:t>
            </a:r>
            <a:endPar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917CD0E7-9D86-4580-9BC2-00928BA7BF34}"/>
              </a:ext>
            </a:extLst>
          </p:cNvPr>
          <p:cNvSpPr txBox="1"/>
          <p:nvPr/>
        </p:nvSpPr>
        <p:spPr>
          <a:xfrm>
            <a:off x="1350125" y="2585268"/>
            <a:ext cx="50914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stellt</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lang="de-DE" sz="2000" noProof="0" dirty="0">
                <a:solidFill>
                  <a:srgbClr val="4472C4">
                    <a:lumMod val="50000"/>
                  </a:srgbClr>
                </a:solidFill>
                <a:latin typeface="Century Gothic" panose="020F0302020204030204"/>
              </a:rPr>
              <a:t>Lampe</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0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Nachttisch.</a:t>
            </a:r>
          </a:p>
        </p:txBody>
      </p:sp>
      <p:sp>
        <p:nvSpPr>
          <p:cNvPr id="42" name="TextBox 41">
            <a:extLst>
              <a:ext uri="{FF2B5EF4-FFF2-40B4-BE49-F238E27FC236}">
                <a16:creationId xmlns:a16="http://schemas.microsoft.com/office/drawing/2014/main" id="{CFD3EA33-17BA-43D9-9B7C-4ED6EAEA7298}"/>
              </a:ext>
            </a:extLst>
          </p:cNvPr>
          <p:cNvSpPr txBox="1"/>
          <p:nvPr/>
        </p:nvSpPr>
        <p:spPr>
          <a:xfrm>
            <a:off x="1363527" y="3009511"/>
            <a:ext cx="59026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She</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puts </a:t>
            </a: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the lamp on(to) the night table.</a:t>
            </a:r>
          </a:p>
        </p:txBody>
      </p:sp>
      <p:sp>
        <p:nvSpPr>
          <p:cNvPr id="43" name="TextBox 42">
            <a:extLst>
              <a:ext uri="{FF2B5EF4-FFF2-40B4-BE49-F238E27FC236}">
                <a16:creationId xmlns:a16="http://schemas.microsoft.com/office/drawing/2014/main" id="{73165516-EBB5-4D38-91A0-FDD2467DF675}"/>
              </a:ext>
            </a:extLst>
          </p:cNvPr>
          <p:cNvSpPr txBox="1"/>
          <p:nvPr/>
        </p:nvSpPr>
        <p:spPr>
          <a:xfrm>
            <a:off x="6477138" y="2617928"/>
            <a:ext cx="42995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stellt</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0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sich</a:t>
            </a:r>
            <a:r>
              <a:rPr kumimoji="0" lang="de-DE" sz="20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Nachttisch.</a:t>
            </a:r>
          </a:p>
        </p:txBody>
      </p:sp>
      <p:sp>
        <p:nvSpPr>
          <p:cNvPr id="44" name="TextBox 43">
            <a:extLst>
              <a:ext uri="{FF2B5EF4-FFF2-40B4-BE49-F238E27FC236}">
                <a16:creationId xmlns:a16="http://schemas.microsoft.com/office/drawing/2014/main" id="{11B5EC55-A271-48E2-B758-5108116B8A96}"/>
              </a:ext>
            </a:extLst>
          </p:cNvPr>
          <p:cNvSpPr txBox="1"/>
          <p:nvPr/>
        </p:nvSpPr>
        <p:spPr>
          <a:xfrm>
            <a:off x="6477138" y="3012554"/>
            <a:ext cx="4898629" cy="400110"/>
          </a:xfrm>
          <a:prstGeom prst="rect">
            <a:avLst/>
          </a:prstGeom>
          <a:noFill/>
        </p:spPr>
        <p:txBody>
          <a:bodyPr wrap="square" rtlCol="0">
            <a:spAutoFit/>
          </a:bodyPr>
          <a:lstStyle/>
          <a:p>
            <a:pPr lvl="0">
              <a:defRPr/>
            </a:pP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She </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stands</a:t>
            </a:r>
            <a:r>
              <a:rPr kumimoji="0" lang="en-GB" sz="2000" i="1" u="none" strike="noStrike" kern="1200" cap="none" spc="0" normalizeH="0" noProof="0" dirty="0">
                <a:ln>
                  <a:noFill/>
                </a:ln>
                <a:solidFill>
                  <a:srgbClr val="002060"/>
                </a:solidFill>
                <a:effectLst/>
                <a:uLnTx/>
                <a:uFillTx/>
                <a:latin typeface="Century Gothic" panose="020F0302020204030204"/>
                <a:ea typeface="+mn-ea"/>
                <a:cs typeface="+mn-cs"/>
              </a:rPr>
              <a:t> </a:t>
            </a:r>
            <a:r>
              <a:rPr lang="en-GB" sz="2000" i="1" dirty="0">
                <a:solidFill>
                  <a:srgbClr val="002060"/>
                </a:solidFill>
              </a:rPr>
              <a:t>(</a:t>
            </a:r>
            <a:r>
              <a:rPr lang="en-GB" sz="2000" b="1" i="1" dirty="0">
                <a:solidFill>
                  <a:srgbClr val="002060"/>
                </a:solidFill>
              </a:rPr>
              <a:t>herself</a:t>
            </a:r>
            <a:r>
              <a:rPr lang="en-GB" sz="2000" i="1" dirty="0">
                <a:solidFill>
                  <a:srgbClr val="002060"/>
                </a:solidFill>
              </a:rPr>
              <a:t> up) on </a:t>
            </a:r>
            <a:r>
              <a:rPr kumimoji="0" lang="en-GB" sz="2000" i="1" u="none" strike="noStrike" kern="1200" cap="none" spc="0" normalizeH="0" noProof="0" dirty="0">
                <a:ln>
                  <a:noFill/>
                </a:ln>
                <a:solidFill>
                  <a:srgbClr val="002060"/>
                </a:solidFill>
                <a:effectLst/>
                <a:uLnTx/>
                <a:uFillTx/>
                <a:latin typeface="Century Gothic" panose="020F0302020204030204"/>
                <a:ea typeface="+mn-ea"/>
                <a:cs typeface="+mn-cs"/>
              </a:rPr>
              <a:t>the table.</a:t>
            </a:r>
            <a:endPar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Speech Bubble: Rectangle with Corners Rounded 19">
            <a:extLst>
              <a:ext uri="{FF2B5EF4-FFF2-40B4-BE49-F238E27FC236}">
                <a16:creationId xmlns:a16="http://schemas.microsoft.com/office/drawing/2014/main" id="{21D11667-CD76-4062-BEAD-F3278CE21370}"/>
              </a:ext>
            </a:extLst>
          </p:cNvPr>
          <p:cNvSpPr/>
          <p:nvPr/>
        </p:nvSpPr>
        <p:spPr>
          <a:xfrm>
            <a:off x="6505732" y="1673235"/>
            <a:ext cx="5118354" cy="685795"/>
          </a:xfrm>
          <a:prstGeom prst="wedgeRoundRectCallout">
            <a:avLst>
              <a:gd name="adj1" fmla="val -13943"/>
              <a:gd name="adj2" fmla="val 92680"/>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dirty="0">
                <a:solidFill>
                  <a:schemeClr val="bg1"/>
                </a:solidFill>
              </a:rPr>
              <a:t>English doesn’t always use the reflexive pronoun, but it is needed in German.</a:t>
            </a:r>
          </a:p>
        </p:txBody>
      </p:sp>
      <p:sp>
        <p:nvSpPr>
          <p:cNvPr id="46" name="TextBox 45">
            <a:extLst>
              <a:ext uri="{FF2B5EF4-FFF2-40B4-BE49-F238E27FC236}">
                <a16:creationId xmlns:a16="http://schemas.microsoft.com/office/drawing/2014/main" id="{20DF87FA-8A63-4794-A98A-B79B43977E71}"/>
              </a:ext>
            </a:extLst>
          </p:cNvPr>
          <p:cNvSpPr txBox="1"/>
          <p:nvPr/>
        </p:nvSpPr>
        <p:spPr>
          <a:xfrm>
            <a:off x="1406544" y="4040017"/>
            <a:ext cx="6136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Sie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setzt</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den Hund </a:t>
            </a:r>
            <a:r>
              <a:rPr kumimoji="0" lang="de-DE" sz="2000" b="0" i="0" strike="noStrike" kern="1200" cap="none" spc="0" normalizeH="0" baseline="0" noProof="0" dirty="0">
                <a:ln>
                  <a:noFill/>
                </a:ln>
                <a:solidFill>
                  <a:srgbClr val="002060"/>
                </a:solidFill>
                <a:effectLst/>
                <a:uLnTx/>
                <a:uFillTx/>
                <a:latin typeface="Century Gothic" panose="020F0302020204030204"/>
                <a:ea typeface="+mn-ea"/>
                <a:cs typeface="+mn-cs"/>
              </a:rPr>
              <a:t>auf </a:t>
            </a:r>
            <a:r>
              <a:rPr kumimoji="0" lang="de-DE" sz="2000" i="0" u="none" strike="noStrike" kern="1200" cap="none" spc="0" normalizeH="0" baseline="0" noProof="0" dirty="0">
                <a:ln>
                  <a:noFill/>
                </a:ln>
                <a:solidFill>
                  <a:srgbClr val="002060"/>
                </a:solidFill>
                <a:effectLst/>
                <a:uLnTx/>
                <a:uFillTx/>
                <a:latin typeface="Century Gothic" panose="020F0302020204030204"/>
                <a:ea typeface="+mn-ea"/>
                <a:cs typeface="+mn-cs"/>
              </a:rPr>
              <a:t>das</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Sofa.</a:t>
            </a:r>
          </a:p>
        </p:txBody>
      </p:sp>
      <p:sp>
        <p:nvSpPr>
          <p:cNvPr id="47" name="TextBox 46">
            <a:extLst>
              <a:ext uri="{FF2B5EF4-FFF2-40B4-BE49-F238E27FC236}">
                <a16:creationId xmlns:a16="http://schemas.microsoft.com/office/drawing/2014/main" id="{8DCBF852-E8A1-43DA-85E1-B06B987641E1}"/>
              </a:ext>
            </a:extLst>
          </p:cNvPr>
          <p:cNvSpPr txBox="1"/>
          <p:nvPr/>
        </p:nvSpPr>
        <p:spPr>
          <a:xfrm>
            <a:off x="1399315" y="4423824"/>
            <a:ext cx="46711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She</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puts </a:t>
            </a: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the dog on(to) the sofa.</a:t>
            </a:r>
          </a:p>
        </p:txBody>
      </p:sp>
      <p:sp>
        <p:nvSpPr>
          <p:cNvPr id="48" name="TextBox 47">
            <a:extLst>
              <a:ext uri="{FF2B5EF4-FFF2-40B4-BE49-F238E27FC236}">
                <a16:creationId xmlns:a16="http://schemas.microsoft.com/office/drawing/2014/main" id="{DC382BB8-CF50-4C94-B5CA-3ECB23AC67F5}"/>
              </a:ext>
            </a:extLst>
          </p:cNvPr>
          <p:cNvSpPr txBox="1"/>
          <p:nvPr/>
        </p:nvSpPr>
        <p:spPr>
          <a:xfrm>
            <a:off x="6445634" y="3987223"/>
            <a:ext cx="52318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Der Hund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setzt sich</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auf</a:t>
            </a:r>
            <a:r>
              <a:rPr kumimoji="0" lang="de-DE"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de-DE" sz="2000" i="0" u="none" strike="noStrike" kern="1200" cap="none" spc="0" normalizeH="0" noProof="0" dirty="0">
                <a:ln>
                  <a:noFill/>
                </a:ln>
                <a:solidFill>
                  <a:srgbClr val="002060"/>
                </a:solidFill>
                <a:effectLst/>
                <a:uLnTx/>
                <a:uFillTx/>
                <a:latin typeface="Century Gothic" panose="020F0302020204030204"/>
                <a:ea typeface="+mn-ea"/>
                <a:cs typeface="+mn-cs"/>
              </a:rPr>
              <a:t>das</a:t>
            </a:r>
            <a:r>
              <a:rPr kumimoji="0" lang="de-DE" sz="2000" b="0" i="0" u="none" strike="noStrike" kern="1200" cap="none" spc="0" normalizeH="0" noProof="0" dirty="0">
                <a:ln>
                  <a:noFill/>
                </a:ln>
                <a:solidFill>
                  <a:srgbClr val="002060"/>
                </a:solidFill>
                <a:effectLst/>
                <a:uLnTx/>
                <a:uFillTx/>
                <a:latin typeface="Century Gothic" panose="020F0302020204030204"/>
                <a:ea typeface="+mn-ea"/>
                <a:cs typeface="+mn-cs"/>
              </a:rPr>
              <a:t> Sofa.</a:t>
            </a:r>
            <a:endPar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3F688523-7E53-4846-8F83-F0B606922484}"/>
              </a:ext>
            </a:extLst>
          </p:cNvPr>
          <p:cNvSpPr txBox="1"/>
          <p:nvPr/>
        </p:nvSpPr>
        <p:spPr>
          <a:xfrm>
            <a:off x="6495767" y="4359221"/>
            <a:ext cx="51816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The dog </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sits</a:t>
            </a:r>
            <a:r>
              <a:rPr kumimoji="0" lang="en-GB" sz="2000" b="1" i="1"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i="1" u="none" strike="noStrike" kern="1200" cap="none" spc="0" normalizeH="0" noProof="0" dirty="0">
                <a:ln>
                  <a:noFill/>
                </a:ln>
                <a:solidFill>
                  <a:srgbClr val="002060"/>
                </a:solidFill>
                <a:effectLst/>
                <a:uLnTx/>
                <a:uFillTx/>
                <a:latin typeface="Century Gothic" panose="020F0302020204030204"/>
                <a:ea typeface="+mn-ea"/>
                <a:cs typeface="+mn-cs"/>
              </a:rPr>
              <a:t>(</a:t>
            </a:r>
            <a:r>
              <a:rPr kumimoji="0" lang="en-GB" sz="2000" b="1" i="1" u="none" strike="noStrike" kern="1200" cap="none" spc="0" normalizeH="0" noProof="0" dirty="0">
                <a:ln>
                  <a:noFill/>
                </a:ln>
                <a:solidFill>
                  <a:srgbClr val="002060"/>
                </a:solidFill>
                <a:effectLst/>
                <a:uLnTx/>
                <a:uFillTx/>
                <a:latin typeface="Century Gothic" panose="020F0302020204030204"/>
                <a:ea typeface="+mn-ea"/>
                <a:cs typeface="+mn-cs"/>
              </a:rPr>
              <a:t>itself </a:t>
            </a:r>
            <a:r>
              <a:rPr kumimoji="0" lang="en-GB" sz="2000" i="1" u="none" strike="noStrike" kern="1200" cap="none" spc="0" normalizeH="0" noProof="0" dirty="0">
                <a:ln>
                  <a:noFill/>
                </a:ln>
                <a:solidFill>
                  <a:srgbClr val="002060"/>
                </a:solidFill>
                <a:effectLst/>
                <a:uLnTx/>
                <a:uFillTx/>
                <a:latin typeface="Century Gothic" panose="020F0302020204030204"/>
                <a:ea typeface="+mn-ea"/>
                <a:cs typeface="+mn-cs"/>
              </a:rPr>
              <a:t>down) </a:t>
            </a: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on the sofa.</a:t>
            </a:r>
          </a:p>
        </p:txBody>
      </p:sp>
      <p:sp>
        <p:nvSpPr>
          <p:cNvPr id="50" name="TextBox 49">
            <a:extLst>
              <a:ext uri="{FF2B5EF4-FFF2-40B4-BE49-F238E27FC236}">
                <a16:creationId xmlns:a16="http://schemas.microsoft.com/office/drawing/2014/main" id="{A433EECC-B504-4C86-AE73-3CE33A0ECF0F}"/>
              </a:ext>
            </a:extLst>
          </p:cNvPr>
          <p:cNvSpPr txBox="1"/>
          <p:nvPr/>
        </p:nvSpPr>
        <p:spPr>
          <a:xfrm>
            <a:off x="1324295" y="5207741"/>
            <a:ext cx="50053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Sie </a:t>
            </a: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legt</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den Hamster </a:t>
            </a:r>
            <a:r>
              <a:rPr kumimoji="0" lang="de-DE" sz="2000" i="0" strike="noStrike" kern="1200" cap="none" spc="0" normalizeH="0" baseline="0" noProof="0" dirty="0">
                <a:ln>
                  <a:noFill/>
                </a:ln>
                <a:solidFill>
                  <a:srgbClr val="002060"/>
                </a:solidFill>
                <a:effectLst/>
                <a:uLnTx/>
                <a:uFillTx/>
                <a:latin typeface="Century Gothic" panose="020F0302020204030204"/>
                <a:ea typeface="+mn-ea"/>
                <a:cs typeface="+mn-cs"/>
              </a:rPr>
              <a:t>auf</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das Bett</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51" name="TextBox 50">
            <a:extLst>
              <a:ext uri="{FF2B5EF4-FFF2-40B4-BE49-F238E27FC236}">
                <a16:creationId xmlns:a16="http://schemas.microsoft.com/office/drawing/2014/main" id="{888FAB44-D5D4-450C-A919-17E33BA6833B}"/>
              </a:ext>
            </a:extLst>
          </p:cNvPr>
          <p:cNvSpPr txBox="1"/>
          <p:nvPr/>
        </p:nvSpPr>
        <p:spPr>
          <a:xfrm>
            <a:off x="1324294" y="5579739"/>
            <a:ext cx="59026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She</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puts </a:t>
            </a: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the</a:t>
            </a:r>
            <a:r>
              <a:rPr kumimoji="0" lang="en-GB" sz="2000" i="1" u="none" strike="noStrike" kern="1200" cap="none" spc="0" normalizeH="0" noProof="0" dirty="0">
                <a:ln>
                  <a:noFill/>
                </a:ln>
                <a:solidFill>
                  <a:srgbClr val="002060"/>
                </a:solidFill>
                <a:effectLst/>
                <a:uLnTx/>
                <a:uFillTx/>
                <a:latin typeface="Century Gothic" panose="020F0302020204030204"/>
                <a:ea typeface="+mn-ea"/>
                <a:cs typeface="+mn-cs"/>
              </a:rPr>
              <a:t> hamster </a:t>
            </a: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on(to) the bed.</a:t>
            </a:r>
          </a:p>
        </p:txBody>
      </p:sp>
      <p:sp>
        <p:nvSpPr>
          <p:cNvPr id="52" name="TextBox 51">
            <a:extLst>
              <a:ext uri="{FF2B5EF4-FFF2-40B4-BE49-F238E27FC236}">
                <a16:creationId xmlns:a16="http://schemas.microsoft.com/office/drawing/2014/main" id="{513D5726-1DC8-4F61-96E5-FBAD30A9CE1D}"/>
              </a:ext>
            </a:extLst>
          </p:cNvPr>
          <p:cNvSpPr txBox="1"/>
          <p:nvPr/>
        </p:nvSpPr>
        <p:spPr>
          <a:xfrm>
            <a:off x="6472440" y="5208781"/>
            <a:ext cx="50606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Der Hamster</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noProof="0" dirty="0" err="1">
                <a:ln>
                  <a:noFill/>
                </a:ln>
                <a:solidFill>
                  <a:srgbClr val="002060"/>
                </a:solidFill>
                <a:effectLst/>
                <a:uLnTx/>
                <a:uFillTx/>
                <a:latin typeface="Century Gothic" panose="020F0302020204030204"/>
                <a:ea typeface="+mn-ea"/>
                <a:cs typeface="+mn-cs"/>
              </a:rPr>
              <a:t>legt</a:t>
            </a:r>
            <a:r>
              <a:rPr kumimoji="0" lang="en-GB" sz="2000" b="1"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noProof="0" dirty="0" err="1">
                <a:ln>
                  <a:noFill/>
                </a:ln>
                <a:solidFill>
                  <a:srgbClr val="002060"/>
                </a:solidFill>
                <a:effectLst/>
                <a:uLnTx/>
                <a:uFillTx/>
                <a:latin typeface="Century Gothic" panose="020F0302020204030204"/>
                <a:ea typeface="+mn-ea"/>
                <a:cs typeface="+mn-cs"/>
              </a:rPr>
              <a:t>sich</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auf das Bett.</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F8DA3E56-4F45-4C25-99C7-633D221801A0}"/>
              </a:ext>
            </a:extLst>
          </p:cNvPr>
          <p:cNvSpPr txBox="1"/>
          <p:nvPr/>
        </p:nvSpPr>
        <p:spPr>
          <a:xfrm>
            <a:off x="6481979" y="5567641"/>
            <a:ext cx="54302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The hamster </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lays</a:t>
            </a:r>
            <a:r>
              <a:rPr kumimoji="0" lang="en-GB" sz="2000" b="1" i="1"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i="1" u="none" strike="noStrike" kern="1200" cap="none" spc="0" normalizeH="0" noProof="0" dirty="0">
                <a:ln>
                  <a:noFill/>
                </a:ln>
                <a:solidFill>
                  <a:srgbClr val="002060"/>
                </a:solidFill>
                <a:effectLst/>
                <a:uLnTx/>
                <a:uFillTx/>
                <a:latin typeface="Century Gothic" panose="020F0302020204030204"/>
                <a:ea typeface="+mn-ea"/>
                <a:cs typeface="+mn-cs"/>
              </a:rPr>
              <a:t>(</a:t>
            </a:r>
            <a:r>
              <a:rPr kumimoji="0" lang="en-GB" sz="2000" b="1" i="1" u="none" strike="noStrike" kern="1200" cap="none" spc="0" normalizeH="0" noProof="0" dirty="0">
                <a:ln>
                  <a:noFill/>
                </a:ln>
                <a:solidFill>
                  <a:srgbClr val="002060"/>
                </a:solidFill>
                <a:effectLst/>
                <a:uLnTx/>
                <a:uFillTx/>
                <a:latin typeface="Century Gothic" panose="020F0302020204030204"/>
                <a:ea typeface="+mn-ea"/>
                <a:cs typeface="+mn-cs"/>
              </a:rPr>
              <a:t>itself </a:t>
            </a:r>
            <a:r>
              <a:rPr kumimoji="0" lang="en-GB" sz="2000" i="1" u="none" strike="noStrike" kern="1200" cap="none" spc="0" normalizeH="0" noProof="0" dirty="0">
                <a:ln>
                  <a:noFill/>
                </a:ln>
                <a:solidFill>
                  <a:srgbClr val="002060"/>
                </a:solidFill>
                <a:effectLst/>
                <a:uLnTx/>
                <a:uFillTx/>
                <a:latin typeface="Century Gothic" panose="020F0302020204030204"/>
                <a:ea typeface="+mn-ea"/>
                <a:cs typeface="+mn-cs"/>
              </a:rPr>
              <a:t>down)</a:t>
            </a:r>
            <a:r>
              <a:rPr kumimoji="0" lang="en-GB" sz="2000" b="1" i="1"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i="1" u="none" strike="noStrike" kern="1200" cap="none" spc="0" normalizeH="0" baseline="0" noProof="0" dirty="0">
                <a:ln>
                  <a:noFill/>
                </a:ln>
                <a:solidFill>
                  <a:srgbClr val="002060"/>
                </a:solidFill>
                <a:effectLst/>
                <a:uLnTx/>
                <a:uFillTx/>
                <a:latin typeface="Century Gothic" panose="020F0302020204030204"/>
                <a:ea typeface="+mn-ea"/>
                <a:cs typeface="+mn-cs"/>
              </a:rPr>
              <a:t>on the bed.</a:t>
            </a:r>
          </a:p>
        </p:txBody>
      </p:sp>
      <p:pic>
        <p:nvPicPr>
          <p:cNvPr id="7" name="Picture 6">
            <a:extLst>
              <a:ext uri="{FF2B5EF4-FFF2-40B4-BE49-F238E27FC236}">
                <a16:creationId xmlns:a16="http://schemas.microsoft.com/office/drawing/2014/main" id="{701C34D7-92CE-4504-94CB-16B77FD884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2325" y="4706537"/>
            <a:ext cx="1214881" cy="938158"/>
          </a:xfrm>
          <a:prstGeom prst="rect">
            <a:avLst/>
          </a:prstGeom>
        </p:spPr>
      </p:pic>
      <p:cxnSp>
        <p:nvCxnSpPr>
          <p:cNvPr id="10" name="Straight Connector 9">
            <a:extLst>
              <a:ext uri="{FF2B5EF4-FFF2-40B4-BE49-F238E27FC236}">
                <a16:creationId xmlns:a16="http://schemas.microsoft.com/office/drawing/2014/main" id="{7E7C804A-0FB7-40B6-8893-6C11BD1671D9}"/>
              </a:ext>
            </a:extLst>
          </p:cNvPr>
          <p:cNvCxnSpPr/>
          <p:nvPr/>
        </p:nvCxnSpPr>
        <p:spPr>
          <a:xfrm>
            <a:off x="6441583" y="2584415"/>
            <a:ext cx="0" cy="3383336"/>
          </a:xfrm>
          <a:prstGeom prst="line">
            <a:avLst/>
          </a:prstGeom>
          <a:ln>
            <a:solidFill>
              <a:srgbClr val="F26200"/>
            </a:solidFill>
          </a:ln>
        </p:spPr>
        <p:style>
          <a:lnRef idx="1">
            <a:schemeClr val="accent1"/>
          </a:lnRef>
          <a:fillRef idx="0">
            <a:schemeClr val="accent1"/>
          </a:fillRef>
          <a:effectRef idx="0">
            <a:schemeClr val="accent1"/>
          </a:effectRef>
          <a:fontRef idx="minor">
            <a:schemeClr val="tx1"/>
          </a:fontRef>
        </p:style>
      </p:cxnSp>
      <p:pic>
        <p:nvPicPr>
          <p:cNvPr id="38" name="Picture 37" descr="A picture containing furniture, table, worktable, desk&#10;&#10;Description automatically generated">
            <a:extLst>
              <a:ext uri="{FF2B5EF4-FFF2-40B4-BE49-F238E27FC236}">
                <a16:creationId xmlns:a16="http://schemas.microsoft.com/office/drawing/2014/main" id="{A147A725-469F-4398-83D7-D05994528D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13555" y="2995086"/>
            <a:ext cx="798645" cy="761209"/>
          </a:xfrm>
          <a:prstGeom prst="rect">
            <a:avLst/>
          </a:prstGeom>
        </p:spPr>
      </p:pic>
      <p:pic>
        <p:nvPicPr>
          <p:cNvPr id="22" name="Picture 21">
            <a:extLst>
              <a:ext uri="{FF2B5EF4-FFF2-40B4-BE49-F238E27FC236}">
                <a16:creationId xmlns:a16="http://schemas.microsoft.com/office/drawing/2014/main" id="{A3FB05C1-99ED-4552-88E4-D1F01EA666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4788" y="2078675"/>
            <a:ext cx="724618" cy="1230858"/>
          </a:xfrm>
          <a:prstGeom prst="rect">
            <a:avLst/>
          </a:prstGeom>
        </p:spPr>
      </p:pic>
      <p:pic>
        <p:nvPicPr>
          <p:cNvPr id="39" name="Picture 2" descr="Settee, Sofa, Couch, Furniture, Livingroom, Living Room">
            <a:extLst>
              <a:ext uri="{FF2B5EF4-FFF2-40B4-BE49-F238E27FC236}">
                <a16:creationId xmlns:a16="http://schemas.microsoft.com/office/drawing/2014/main" id="{95582BF6-BF33-4490-AEBA-DE2E3124A1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98789" y="3849452"/>
            <a:ext cx="1301741" cy="8271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A picture containing text&#10;&#10;Description automatically generated">
            <a:extLst>
              <a:ext uri="{FF2B5EF4-FFF2-40B4-BE49-F238E27FC236}">
                <a16:creationId xmlns:a16="http://schemas.microsoft.com/office/drawing/2014/main" id="{3F67A377-D261-4A70-9469-B5D919355A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43679" y="3503556"/>
            <a:ext cx="503418" cy="723880"/>
          </a:xfrm>
          <a:prstGeom prst="rect">
            <a:avLst/>
          </a:prstGeom>
        </p:spPr>
      </p:pic>
    </p:spTree>
    <p:extLst>
      <p:ext uri="{BB962C8B-B14F-4D97-AF65-F5344CB8AC3E}">
        <p14:creationId xmlns:p14="http://schemas.microsoft.com/office/powerpoint/2010/main" val="218000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5" grpId="0" animBg="1"/>
      <p:bldP spid="17" grpId="0" animBg="1"/>
      <p:bldP spid="26" grpId="0" animBg="1"/>
      <p:bldP spid="40" grpId="0"/>
      <p:bldP spid="42" grpId="0"/>
      <p:bldP spid="43" grpId="0"/>
      <p:bldP spid="44" grpId="0"/>
      <p:bldP spid="45" grpId="0" animBg="1"/>
      <p:bldP spid="46" grpId="0"/>
      <p:bldP spid="47" grpId="0"/>
      <p:bldP spid="48" grpId="0"/>
      <p:bldP spid="49" grpId="0"/>
      <p:bldP spid="50" grpId="0"/>
      <p:bldP spid="51" grpId="0"/>
      <p:bldP spid="52" grpId="0"/>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1144"/>
            <a:ext cx="4731488" cy="869950"/>
          </a:xfrm>
          <a:prstGeom prst="rect">
            <a:avLst/>
          </a:prstGeom>
        </p:spPr>
      </p:pic>
      <p:sp>
        <p:nvSpPr>
          <p:cNvPr id="4" name="Title 3"/>
          <p:cNvSpPr>
            <a:spLocks noGrp="1"/>
          </p:cNvSpPr>
          <p:nvPr>
            <p:ph type="title"/>
          </p:nvPr>
        </p:nvSpPr>
        <p:spPr>
          <a:xfrm>
            <a:off x="-35389" y="74474"/>
            <a:ext cx="4938727" cy="707849"/>
          </a:xfrm>
        </p:spPr>
        <p:txBody>
          <a:bodyPr>
            <a:normAutofit/>
          </a:bodyPr>
          <a:lstStyle/>
          <a:p>
            <a:r>
              <a:rPr lang="en-GB" sz="3600" b="1" dirty="0">
                <a:solidFill>
                  <a:schemeClr val="bg1"/>
                </a:solidFill>
              </a:rPr>
              <a:t>Ein </a:t>
            </a:r>
            <a:r>
              <a:rPr lang="en-GB" sz="3600" b="1" dirty="0" err="1">
                <a:solidFill>
                  <a:schemeClr val="bg1"/>
                </a:solidFill>
              </a:rPr>
              <a:t>Expertentermin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12555" y="247046"/>
            <a:ext cx="94477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4633883" y="-8329"/>
            <a:ext cx="6201713" cy="1015663"/>
          </a:xfrm>
          <a:prstGeom prst="rect">
            <a:avLst/>
          </a:prstGeom>
          <a:noFill/>
        </p:spPr>
        <p:txBody>
          <a:bodyPr wrap="square" rtlCol="0">
            <a:spAutoFit/>
          </a:bodyPr>
          <a:lstStyle/>
          <a:p>
            <a:r>
              <a:rPr lang="en-US" sz="2000" dirty="0">
                <a:solidFill>
                  <a:schemeClr val="accent5">
                    <a:lumMod val="50000"/>
                  </a:schemeClr>
                </a:solidFill>
              </a:rPr>
              <a:t>Mia und Wolfgang </a:t>
            </a:r>
            <a:r>
              <a:rPr lang="en-US" sz="2000" dirty="0" err="1">
                <a:solidFill>
                  <a:schemeClr val="accent5">
                    <a:lumMod val="50000"/>
                  </a:schemeClr>
                </a:solidFill>
              </a:rPr>
              <a:t>haben</a:t>
            </a:r>
            <a:r>
              <a:rPr lang="en-US" sz="2000" dirty="0">
                <a:solidFill>
                  <a:schemeClr val="accent5">
                    <a:lumMod val="50000"/>
                  </a:schemeClr>
                </a:solidFill>
              </a:rPr>
              <a:t> </a:t>
            </a:r>
            <a:r>
              <a:rPr lang="en-US" sz="2000" dirty="0" err="1">
                <a:solidFill>
                  <a:schemeClr val="accent5">
                    <a:lumMod val="50000"/>
                  </a:schemeClr>
                </a:solidFill>
              </a:rPr>
              <a:t>einen</a:t>
            </a:r>
            <a:r>
              <a:rPr lang="en-US" sz="2000" dirty="0">
                <a:solidFill>
                  <a:schemeClr val="accent5">
                    <a:lumMod val="50000"/>
                  </a:schemeClr>
                </a:solidFill>
              </a:rPr>
              <a:t> </a:t>
            </a:r>
            <a:r>
              <a:rPr lang="en-US" sz="2000" dirty="0" err="1">
                <a:solidFill>
                  <a:schemeClr val="accent5">
                    <a:lumMod val="50000"/>
                  </a:schemeClr>
                </a:solidFill>
              </a:rPr>
              <a:t>Termin</a:t>
            </a:r>
            <a:r>
              <a:rPr lang="en-US" sz="2000" dirty="0">
                <a:solidFill>
                  <a:schemeClr val="accent5">
                    <a:lumMod val="50000"/>
                  </a:schemeClr>
                </a:solidFill>
              </a:rPr>
              <a:t> </a:t>
            </a:r>
            <a:r>
              <a:rPr lang="en-US" sz="2000" dirty="0" err="1">
                <a:solidFill>
                  <a:schemeClr val="accent5">
                    <a:lumMod val="50000"/>
                  </a:schemeClr>
                </a:solidFill>
              </a:rPr>
              <a:t>mit</a:t>
            </a:r>
            <a:r>
              <a:rPr lang="en-US" sz="2000" dirty="0">
                <a:solidFill>
                  <a:schemeClr val="accent5">
                    <a:lumMod val="50000"/>
                  </a:schemeClr>
                </a:solidFill>
              </a:rPr>
              <a:t> </a:t>
            </a:r>
            <a:r>
              <a:rPr lang="en-US" sz="2000" dirty="0" err="1">
                <a:solidFill>
                  <a:schemeClr val="accent5">
                    <a:lumMod val="50000"/>
                  </a:schemeClr>
                </a:solidFill>
              </a:rPr>
              <a:t>einem</a:t>
            </a:r>
            <a:r>
              <a:rPr lang="en-US" sz="2000" dirty="0">
                <a:solidFill>
                  <a:schemeClr val="accent5">
                    <a:lumMod val="50000"/>
                  </a:schemeClr>
                </a:solidFill>
              </a:rPr>
              <a:t> Zimmer-Makeover-</a:t>
            </a:r>
            <a:r>
              <a:rPr lang="en-US" sz="2000" dirty="0" err="1">
                <a:solidFill>
                  <a:schemeClr val="accent5">
                    <a:lumMod val="50000"/>
                  </a:schemeClr>
                </a:solidFill>
              </a:rPr>
              <a:t>Experten</a:t>
            </a:r>
            <a:r>
              <a:rPr lang="en-US" sz="2000" dirty="0">
                <a:solidFill>
                  <a:schemeClr val="accent5">
                    <a:lumMod val="50000"/>
                  </a:schemeClr>
                </a:solidFill>
              </a:rPr>
              <a:t> </a:t>
            </a:r>
            <a:r>
              <a:rPr lang="en-US" sz="2000" dirty="0" err="1">
                <a:solidFill>
                  <a:schemeClr val="accent5">
                    <a:lumMod val="50000"/>
                  </a:schemeClr>
                </a:solidFill>
              </a:rPr>
              <a:t>gewonnen</a:t>
            </a:r>
            <a:r>
              <a:rPr lang="en-US" sz="2000" dirty="0">
                <a:solidFill>
                  <a:schemeClr val="accent5">
                    <a:lumMod val="50000"/>
                  </a:schemeClr>
                </a:solidFill>
              </a:rPr>
              <a:t>. Was </a:t>
            </a:r>
            <a:r>
              <a:rPr lang="en-US" sz="2000" dirty="0" err="1">
                <a:solidFill>
                  <a:schemeClr val="accent5">
                    <a:lumMod val="50000"/>
                  </a:schemeClr>
                </a:solidFill>
              </a:rPr>
              <a:t>sagt</a:t>
            </a:r>
            <a:r>
              <a:rPr lang="en-US" sz="2000" dirty="0">
                <a:solidFill>
                  <a:schemeClr val="accent5">
                    <a:lumMod val="50000"/>
                  </a:schemeClr>
                </a:solidFill>
              </a:rPr>
              <a:t> der </a:t>
            </a:r>
            <a:r>
              <a:rPr lang="en-US" sz="2000" dirty="0" err="1">
                <a:solidFill>
                  <a:schemeClr val="accent5">
                    <a:lumMod val="50000"/>
                  </a:schemeClr>
                </a:solidFill>
              </a:rPr>
              <a:t>Experte</a:t>
            </a:r>
            <a:r>
              <a:rPr lang="en-US" sz="2000" dirty="0">
                <a:solidFill>
                  <a:schemeClr val="accent5">
                    <a:lumMod val="50000"/>
                  </a:schemeClr>
                </a:solidFill>
              </a:rPr>
              <a:t>? </a:t>
            </a:r>
          </a:p>
        </p:txBody>
      </p:sp>
      <p:sp>
        <p:nvSpPr>
          <p:cNvPr id="2" name="Rectangle 1">
            <a:extLst>
              <a:ext uri="{FF2B5EF4-FFF2-40B4-BE49-F238E27FC236}">
                <a16:creationId xmlns:a16="http://schemas.microsoft.com/office/drawing/2014/main" id="{E6EA8A43-2AC5-42A8-A36F-59EA1927308B}"/>
              </a:ext>
            </a:extLst>
          </p:cNvPr>
          <p:cNvSpPr/>
          <p:nvPr/>
        </p:nvSpPr>
        <p:spPr>
          <a:xfrm>
            <a:off x="1930024" y="3141504"/>
            <a:ext cx="6096000" cy="1569660"/>
          </a:xfrm>
          <a:prstGeom prst="rect">
            <a:avLst/>
          </a:prstGeom>
          <a:solidFill>
            <a:srgbClr val="FFFF00"/>
          </a:solidFill>
        </p:spPr>
        <p:txBody>
          <a:bodyPr>
            <a:spAutoFit/>
          </a:bodyPr>
          <a:lstStyle/>
          <a:p>
            <a:pPr lvl="0"/>
            <a:r>
              <a:rPr lang="en-US" sz="2400" dirty="0">
                <a:solidFill>
                  <a:srgbClr val="4472C4">
                    <a:lumMod val="50000"/>
                  </a:srgbClr>
                </a:solidFill>
              </a:rPr>
              <a:t>So yes, is it movement or no movement, and we also want a callout to elicit the sentences where people or animals are moving themselves.</a:t>
            </a:r>
          </a:p>
        </p:txBody>
      </p:sp>
      <p:graphicFrame>
        <p:nvGraphicFramePr>
          <p:cNvPr id="10" name="Table 6">
            <a:extLst>
              <a:ext uri="{FF2B5EF4-FFF2-40B4-BE49-F238E27FC236}">
                <a16:creationId xmlns:a16="http://schemas.microsoft.com/office/drawing/2014/main" id="{90062471-BC9F-4199-803F-154058743F40}"/>
              </a:ext>
            </a:extLst>
          </p:cNvPr>
          <p:cNvGraphicFramePr>
            <a:graphicFrameLocks noGrp="1"/>
          </p:cNvGraphicFramePr>
          <p:nvPr>
            <p:extLst>
              <p:ext uri="{D42A27DB-BD31-4B8C-83A1-F6EECF244321}">
                <p14:modId xmlns:p14="http://schemas.microsoft.com/office/powerpoint/2010/main" val="2196854374"/>
              </p:ext>
            </p:extLst>
          </p:nvPr>
        </p:nvGraphicFramePr>
        <p:xfrm>
          <a:off x="336037" y="991587"/>
          <a:ext cx="9842124" cy="5366910"/>
        </p:xfrm>
        <a:graphic>
          <a:graphicData uri="http://schemas.openxmlformats.org/drawingml/2006/table">
            <a:tbl>
              <a:tblPr firstRow="1" bandRow="1">
                <a:tableStyleId>{00A15C55-8517-42AA-B614-E9B94910E393}</a:tableStyleId>
              </a:tblPr>
              <a:tblGrid>
                <a:gridCol w="713830">
                  <a:extLst>
                    <a:ext uri="{9D8B030D-6E8A-4147-A177-3AD203B41FA5}">
                      <a16:colId xmlns:a16="http://schemas.microsoft.com/office/drawing/2014/main" val="2607353726"/>
                    </a:ext>
                  </a:extLst>
                </a:gridCol>
                <a:gridCol w="5185598">
                  <a:extLst>
                    <a:ext uri="{9D8B030D-6E8A-4147-A177-3AD203B41FA5}">
                      <a16:colId xmlns:a16="http://schemas.microsoft.com/office/drawing/2014/main" val="1600817978"/>
                    </a:ext>
                  </a:extLst>
                </a:gridCol>
                <a:gridCol w="1892595">
                  <a:extLst>
                    <a:ext uri="{9D8B030D-6E8A-4147-A177-3AD203B41FA5}">
                      <a16:colId xmlns:a16="http://schemas.microsoft.com/office/drawing/2014/main" val="4128092149"/>
                    </a:ext>
                  </a:extLst>
                </a:gridCol>
                <a:gridCol w="2050101">
                  <a:extLst>
                    <a:ext uri="{9D8B030D-6E8A-4147-A177-3AD203B41FA5}">
                      <a16:colId xmlns:a16="http://schemas.microsoft.com/office/drawing/2014/main" val="2609792770"/>
                    </a:ext>
                  </a:extLst>
                </a:gridCol>
              </a:tblGrid>
              <a:tr h="389587">
                <a:tc>
                  <a:txBody>
                    <a:bodyPr/>
                    <a:lstStyle/>
                    <a:p>
                      <a:endParaRPr lang="en-GB" dirty="0"/>
                    </a:p>
                  </a:txBody>
                  <a:tcPr>
                    <a:noFill/>
                  </a:tcPr>
                </a:tc>
                <a:tc>
                  <a:txBody>
                    <a:bodyPr/>
                    <a:lstStyle/>
                    <a:p>
                      <a:r>
                        <a:rPr lang="en-US" dirty="0"/>
                        <a:t>what goes/ stays where?</a:t>
                      </a:r>
                      <a:endParaRPr lang="en-GB" dirty="0"/>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movement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no movement </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p</a:t>
                      </a:r>
                      <a:r>
                        <a:rPr lang="en-GB" sz="2000" dirty="0">
                          <a:solidFill>
                            <a:srgbClr val="115076"/>
                          </a:solidFill>
                        </a:rPr>
                        <a:t>lant next to sofa</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M</a:t>
                      </a:r>
                      <a:r>
                        <a:rPr lang="en-GB" sz="2000" dirty="0" err="1">
                          <a:solidFill>
                            <a:srgbClr val="115076"/>
                          </a:solidFill>
                        </a:rPr>
                        <a:t>ieze</a:t>
                      </a:r>
                      <a:r>
                        <a:rPr lang="en-GB" sz="2000" dirty="0">
                          <a:solidFill>
                            <a:srgbClr val="115076"/>
                          </a:solidFill>
                        </a:rPr>
                        <a:t> on the bed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plant on the desk</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Mieze</a:t>
                      </a:r>
                      <a:r>
                        <a:rPr lang="en-GB" sz="2000" dirty="0">
                          <a:solidFill>
                            <a:srgbClr val="115076"/>
                          </a:solidFill>
                        </a:rPr>
                        <a:t> in the corner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M</a:t>
                      </a:r>
                      <a:r>
                        <a:rPr lang="en-GB" sz="2000" dirty="0" err="1">
                          <a:solidFill>
                            <a:srgbClr val="115076"/>
                          </a:solidFill>
                        </a:rPr>
                        <a:t>ia</a:t>
                      </a:r>
                      <a:r>
                        <a:rPr lang="en-GB" sz="2000" dirty="0">
                          <a:solidFill>
                            <a:srgbClr val="115076"/>
                          </a:solidFill>
                        </a:rPr>
                        <a:t> in corner</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poster on the wall</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candle on the table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Einstein on the bed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light above the desk</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523937157"/>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book under the lamp</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750835700"/>
                  </a:ext>
                </a:extLst>
              </a:tr>
            </a:tbl>
          </a:graphicData>
        </a:graphic>
      </p:graphicFrame>
      <p:sp>
        <p:nvSpPr>
          <p:cNvPr id="11" name="TextBox 10" descr="text box hiding answer">
            <a:extLst>
              <a:ext uri="{FF2B5EF4-FFF2-40B4-BE49-F238E27FC236}">
                <a16:creationId xmlns:a16="http://schemas.microsoft.com/office/drawing/2014/main" id="{1B3F156F-64CA-4A68-A73D-D95D3BE60391}"/>
              </a:ext>
            </a:extLst>
          </p:cNvPr>
          <p:cNvSpPr txBox="1"/>
          <p:nvPr/>
        </p:nvSpPr>
        <p:spPr>
          <a:xfrm>
            <a:off x="1144321" y="1492943"/>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2" name="Picture 11" descr="green checkmark">
            <a:extLst>
              <a:ext uri="{FF2B5EF4-FFF2-40B4-BE49-F238E27FC236}">
                <a16:creationId xmlns:a16="http://schemas.microsoft.com/office/drawing/2014/main" id="{2E4446FB-DE2E-4803-B464-4E12240CF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8454" y="1483070"/>
            <a:ext cx="282522" cy="294294"/>
          </a:xfrm>
          <a:prstGeom prst="rect">
            <a:avLst/>
          </a:prstGeom>
        </p:spPr>
      </p:pic>
      <p:pic>
        <p:nvPicPr>
          <p:cNvPr id="13" name="Picture 12" descr="green checkmark">
            <a:extLst>
              <a:ext uri="{FF2B5EF4-FFF2-40B4-BE49-F238E27FC236}">
                <a16:creationId xmlns:a16="http://schemas.microsoft.com/office/drawing/2014/main" id="{B0E62077-7053-471F-B077-D58F402720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8759" y="2003549"/>
            <a:ext cx="282522" cy="294294"/>
          </a:xfrm>
          <a:prstGeom prst="rect">
            <a:avLst/>
          </a:prstGeom>
        </p:spPr>
      </p:pic>
      <p:sp>
        <p:nvSpPr>
          <p:cNvPr id="14" name="TextBox 13" descr="text box hiding answer">
            <a:extLst>
              <a:ext uri="{FF2B5EF4-FFF2-40B4-BE49-F238E27FC236}">
                <a16:creationId xmlns:a16="http://schemas.microsoft.com/office/drawing/2014/main" id="{A258F722-8751-41AA-811B-4D25367EA620}"/>
              </a:ext>
            </a:extLst>
          </p:cNvPr>
          <p:cNvSpPr txBox="1"/>
          <p:nvPr/>
        </p:nvSpPr>
        <p:spPr>
          <a:xfrm>
            <a:off x="1146633" y="2482097"/>
            <a:ext cx="2320380"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5" name="Picture 14" descr="green checkmark">
            <a:extLst>
              <a:ext uri="{FF2B5EF4-FFF2-40B4-BE49-F238E27FC236}">
                <a16:creationId xmlns:a16="http://schemas.microsoft.com/office/drawing/2014/main" id="{F81F68E4-5EB2-42DA-A82D-5961984C7B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361" y="2425380"/>
            <a:ext cx="282522" cy="294294"/>
          </a:xfrm>
          <a:prstGeom prst="rect">
            <a:avLst/>
          </a:prstGeom>
        </p:spPr>
      </p:pic>
      <p:sp>
        <p:nvSpPr>
          <p:cNvPr id="16" name="TextBox 15" descr="text box hiding answer">
            <a:extLst>
              <a:ext uri="{FF2B5EF4-FFF2-40B4-BE49-F238E27FC236}">
                <a16:creationId xmlns:a16="http://schemas.microsoft.com/office/drawing/2014/main" id="{065F1A17-C0DC-4608-B24A-71C7EF90C4F3}"/>
              </a:ext>
            </a:extLst>
          </p:cNvPr>
          <p:cNvSpPr txBox="1"/>
          <p:nvPr/>
        </p:nvSpPr>
        <p:spPr>
          <a:xfrm>
            <a:off x="1125007" y="2997497"/>
            <a:ext cx="2617937"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7" name="Picture 16" descr="green checkmark">
            <a:extLst>
              <a:ext uri="{FF2B5EF4-FFF2-40B4-BE49-F238E27FC236}">
                <a16:creationId xmlns:a16="http://schemas.microsoft.com/office/drawing/2014/main" id="{FBD80E24-0BCF-43BC-A55D-9A772786F8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7063" y="2913164"/>
            <a:ext cx="282522" cy="294294"/>
          </a:xfrm>
          <a:prstGeom prst="rect">
            <a:avLst/>
          </a:prstGeom>
        </p:spPr>
      </p:pic>
      <p:sp>
        <p:nvSpPr>
          <p:cNvPr id="18" name="TextBox 17" descr="text box hiding answer">
            <a:extLst>
              <a:ext uri="{FF2B5EF4-FFF2-40B4-BE49-F238E27FC236}">
                <a16:creationId xmlns:a16="http://schemas.microsoft.com/office/drawing/2014/main" id="{E102F488-DB57-46CC-A3AF-D8713BE3E1F3}"/>
              </a:ext>
            </a:extLst>
          </p:cNvPr>
          <p:cNvSpPr txBox="1"/>
          <p:nvPr/>
        </p:nvSpPr>
        <p:spPr>
          <a:xfrm>
            <a:off x="1101965" y="3494527"/>
            <a:ext cx="181192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3068538B-0268-479F-8C87-0C1C0EBE61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7063" y="3453767"/>
            <a:ext cx="282522" cy="294294"/>
          </a:xfrm>
          <a:prstGeom prst="rect">
            <a:avLst/>
          </a:prstGeom>
        </p:spPr>
      </p:pic>
      <p:sp>
        <p:nvSpPr>
          <p:cNvPr id="20" name="TextBox 19" descr="text box hiding answer">
            <a:extLst>
              <a:ext uri="{FF2B5EF4-FFF2-40B4-BE49-F238E27FC236}">
                <a16:creationId xmlns:a16="http://schemas.microsoft.com/office/drawing/2014/main" id="{36B7CF03-9A0C-4D1B-9575-1A3F1A4E406B}"/>
              </a:ext>
            </a:extLst>
          </p:cNvPr>
          <p:cNvSpPr txBox="1"/>
          <p:nvPr/>
        </p:nvSpPr>
        <p:spPr>
          <a:xfrm>
            <a:off x="1103157" y="3986774"/>
            <a:ext cx="2363855"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1" name="Picture 20" descr="green checkmark">
            <a:extLst>
              <a:ext uri="{FF2B5EF4-FFF2-40B4-BE49-F238E27FC236}">
                <a16:creationId xmlns:a16="http://schemas.microsoft.com/office/drawing/2014/main" id="{1A3C4BFD-A022-44DC-9CE8-609F340BA7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7193" y="4000257"/>
            <a:ext cx="282522" cy="294294"/>
          </a:xfrm>
          <a:prstGeom prst="rect">
            <a:avLst/>
          </a:prstGeom>
        </p:spPr>
      </p:pic>
      <p:sp>
        <p:nvSpPr>
          <p:cNvPr id="22" name="TextBox 21" descr="text box hiding answer">
            <a:extLst>
              <a:ext uri="{FF2B5EF4-FFF2-40B4-BE49-F238E27FC236}">
                <a16:creationId xmlns:a16="http://schemas.microsoft.com/office/drawing/2014/main" id="{4BE86350-412C-4C43-A2FC-9786B534D11E}"/>
              </a:ext>
            </a:extLst>
          </p:cNvPr>
          <p:cNvSpPr txBox="1"/>
          <p:nvPr/>
        </p:nvSpPr>
        <p:spPr>
          <a:xfrm>
            <a:off x="1140527" y="4453880"/>
            <a:ext cx="2617937"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3" name="Picture 22" descr="green checkmark">
            <a:extLst>
              <a:ext uri="{FF2B5EF4-FFF2-40B4-BE49-F238E27FC236}">
                <a16:creationId xmlns:a16="http://schemas.microsoft.com/office/drawing/2014/main" id="{B5584CF8-811C-428B-925E-555969B007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0643" y="4468754"/>
            <a:ext cx="282522" cy="294294"/>
          </a:xfrm>
          <a:prstGeom prst="rect">
            <a:avLst/>
          </a:prstGeom>
        </p:spPr>
      </p:pic>
      <p:sp>
        <p:nvSpPr>
          <p:cNvPr id="24" name="TextBox 23" descr="text box hiding answer">
            <a:extLst>
              <a:ext uri="{FF2B5EF4-FFF2-40B4-BE49-F238E27FC236}">
                <a16:creationId xmlns:a16="http://schemas.microsoft.com/office/drawing/2014/main" id="{9AD4A303-8F8D-482D-9653-301F5FA89B08}"/>
              </a:ext>
            </a:extLst>
          </p:cNvPr>
          <p:cNvSpPr txBox="1"/>
          <p:nvPr/>
        </p:nvSpPr>
        <p:spPr>
          <a:xfrm>
            <a:off x="1072432" y="4933663"/>
            <a:ext cx="2524207"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82452B43-A34F-40DB-9C54-16455DD338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7063" y="4965485"/>
            <a:ext cx="282522" cy="294294"/>
          </a:xfrm>
          <a:prstGeom prst="rect">
            <a:avLst/>
          </a:prstGeom>
        </p:spPr>
      </p:pic>
      <p:sp>
        <p:nvSpPr>
          <p:cNvPr id="26" name="Action Button: Custom 16">
            <a:hlinkClick r:id="" action="ppaction://noaction" highlightClick="1">
              <a:snd r:embed="rId6" name="9.3.1.3 slide 25 1.wav"/>
            </a:hlinkClick>
            <a:extLst>
              <a:ext uri="{FF2B5EF4-FFF2-40B4-BE49-F238E27FC236}">
                <a16:creationId xmlns:a16="http://schemas.microsoft.com/office/drawing/2014/main" id="{33D8EFFD-0FDA-4FC9-9A24-DF23BA257D84}"/>
              </a:ext>
            </a:extLst>
          </p:cNvPr>
          <p:cNvSpPr/>
          <p:nvPr/>
        </p:nvSpPr>
        <p:spPr>
          <a:xfrm>
            <a:off x="468118" y="144907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7" name="9.3.1.3 slide 25 2.wav"/>
            </a:hlinkClick>
            <a:extLst>
              <a:ext uri="{FF2B5EF4-FFF2-40B4-BE49-F238E27FC236}">
                <a16:creationId xmlns:a16="http://schemas.microsoft.com/office/drawing/2014/main" id="{2518A1AA-A24D-49D2-BA78-3F4EB6768016}"/>
              </a:ext>
            </a:extLst>
          </p:cNvPr>
          <p:cNvSpPr/>
          <p:nvPr/>
        </p:nvSpPr>
        <p:spPr>
          <a:xfrm>
            <a:off x="468118" y="196753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8" name="9.3.1.3 slide 25 3.wav"/>
            </a:hlinkClick>
            <a:extLst>
              <a:ext uri="{FF2B5EF4-FFF2-40B4-BE49-F238E27FC236}">
                <a16:creationId xmlns:a16="http://schemas.microsoft.com/office/drawing/2014/main" id="{D6C22E43-9571-4BB5-863D-7F6C02F76159}"/>
              </a:ext>
            </a:extLst>
          </p:cNvPr>
          <p:cNvSpPr/>
          <p:nvPr/>
        </p:nvSpPr>
        <p:spPr>
          <a:xfrm>
            <a:off x="456170" y="242779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9" name="9.3.1.3 slide 25 4.wav"/>
            </a:hlinkClick>
            <a:extLst>
              <a:ext uri="{FF2B5EF4-FFF2-40B4-BE49-F238E27FC236}">
                <a16:creationId xmlns:a16="http://schemas.microsoft.com/office/drawing/2014/main" id="{4B523ECD-CD84-470B-9F61-529CCF6367A6}"/>
              </a:ext>
            </a:extLst>
          </p:cNvPr>
          <p:cNvSpPr/>
          <p:nvPr/>
        </p:nvSpPr>
        <p:spPr>
          <a:xfrm>
            <a:off x="427521" y="292811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10" name="9.3.1.3 slide 25 5.wav"/>
            </a:hlinkClick>
            <a:extLst>
              <a:ext uri="{FF2B5EF4-FFF2-40B4-BE49-F238E27FC236}">
                <a16:creationId xmlns:a16="http://schemas.microsoft.com/office/drawing/2014/main" id="{6EC033C5-53CA-4011-A767-9D59068BCBB6}"/>
              </a:ext>
            </a:extLst>
          </p:cNvPr>
          <p:cNvSpPr/>
          <p:nvPr/>
        </p:nvSpPr>
        <p:spPr>
          <a:xfrm>
            <a:off x="424975" y="344436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1" name="Action Button: Custom 16">
            <a:hlinkClick r:id="" action="ppaction://noaction" highlightClick="1">
              <a:snd r:embed="rId11" name="9.3.1.3 slide 25 6.wav"/>
            </a:hlinkClick>
            <a:extLst>
              <a:ext uri="{FF2B5EF4-FFF2-40B4-BE49-F238E27FC236}">
                <a16:creationId xmlns:a16="http://schemas.microsoft.com/office/drawing/2014/main" id="{229D2FF7-3BA6-493E-9C04-D959F5386C5C}"/>
              </a:ext>
            </a:extLst>
          </p:cNvPr>
          <p:cNvSpPr/>
          <p:nvPr/>
        </p:nvSpPr>
        <p:spPr>
          <a:xfrm>
            <a:off x="424122" y="393661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2" name="Action Button: Custom 16">
            <a:hlinkClick r:id="" action="ppaction://noaction" highlightClick="1">
              <a:snd r:embed="rId12" name="9.3.1.3 slide 25 7.wav"/>
            </a:hlinkClick>
            <a:extLst>
              <a:ext uri="{FF2B5EF4-FFF2-40B4-BE49-F238E27FC236}">
                <a16:creationId xmlns:a16="http://schemas.microsoft.com/office/drawing/2014/main" id="{F1AF9943-6653-4F4B-A532-9E11EC7E9220}"/>
              </a:ext>
            </a:extLst>
          </p:cNvPr>
          <p:cNvSpPr/>
          <p:nvPr/>
        </p:nvSpPr>
        <p:spPr>
          <a:xfrm>
            <a:off x="424122" y="44369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3" name="Action Button: Custom 16">
            <a:hlinkClick r:id="" action="ppaction://noaction" highlightClick="1">
              <a:snd r:embed="rId13" name="9.3.1.3 slide 25 8.wav"/>
            </a:hlinkClick>
            <a:extLst>
              <a:ext uri="{FF2B5EF4-FFF2-40B4-BE49-F238E27FC236}">
                <a16:creationId xmlns:a16="http://schemas.microsoft.com/office/drawing/2014/main" id="{E6C9C13C-11EF-49BB-8990-D0ACE72CCC8B}"/>
              </a:ext>
            </a:extLst>
          </p:cNvPr>
          <p:cNvSpPr/>
          <p:nvPr/>
        </p:nvSpPr>
        <p:spPr>
          <a:xfrm>
            <a:off x="427331" y="49336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026" name="Picture 2" descr="Standing, Painter, Artist, Isolated, Painting, Drawing">
            <a:extLst>
              <a:ext uri="{FF2B5EF4-FFF2-40B4-BE49-F238E27FC236}">
                <a16:creationId xmlns:a16="http://schemas.microsoft.com/office/drawing/2014/main" id="{6C926965-4E8C-4E35-8729-4EAAF4ADD0F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06146" y="790377"/>
            <a:ext cx="1706399" cy="2533211"/>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5132483A-1A9F-4F20-873A-D0B7134C4F86}"/>
              </a:ext>
            </a:extLst>
          </p:cNvPr>
          <p:cNvGrpSpPr/>
          <p:nvPr/>
        </p:nvGrpSpPr>
        <p:grpSpPr>
          <a:xfrm>
            <a:off x="11012555" y="859767"/>
            <a:ext cx="1111304" cy="1443881"/>
            <a:chOff x="11012555" y="859767"/>
            <a:chExt cx="1111304" cy="1443881"/>
          </a:xfrm>
        </p:grpSpPr>
        <p:sp>
          <p:nvSpPr>
            <p:cNvPr id="34" name="TextBox 33">
              <a:extLst>
                <a:ext uri="{FF2B5EF4-FFF2-40B4-BE49-F238E27FC236}">
                  <a16:creationId xmlns:a16="http://schemas.microsoft.com/office/drawing/2014/main" id="{B052D7A6-D971-4D8E-9BAE-8CDD4C5483DA}"/>
                </a:ext>
              </a:extLst>
            </p:cNvPr>
            <p:cNvSpPr txBox="1"/>
            <p:nvPr/>
          </p:nvSpPr>
          <p:spPr>
            <a:xfrm>
              <a:off x="11012555" y="859767"/>
              <a:ext cx="1111304" cy="707886"/>
            </a:xfrm>
            <a:prstGeom prst="rect">
              <a:avLst/>
            </a:prstGeom>
            <a:noFill/>
          </p:spPr>
          <p:txBody>
            <a:bodyPr wrap="square" rtlCol="0">
              <a:spAutoFit/>
            </a:bodyPr>
            <a:lstStyle/>
            <a:p>
              <a:pPr algn="l"/>
              <a:r>
                <a:rPr lang="en-US" sz="2000" dirty="0">
                  <a:solidFill>
                    <a:schemeClr val="accent5">
                      <a:lumMod val="50000"/>
                    </a:schemeClr>
                  </a:solidFill>
                </a:rPr>
                <a:t>Spiel-</a:t>
              </a:r>
            </a:p>
            <a:p>
              <a:pPr algn="l"/>
              <a:r>
                <a:rPr lang="en-US" sz="2000" dirty="0" err="1">
                  <a:solidFill>
                    <a:schemeClr val="accent5">
                      <a:lumMod val="50000"/>
                    </a:schemeClr>
                  </a:solidFill>
                </a:rPr>
                <a:t>zimmer</a:t>
              </a:r>
              <a:endParaRPr lang="en-GB" sz="2000" dirty="0">
                <a:solidFill>
                  <a:schemeClr val="accent5">
                    <a:lumMod val="50000"/>
                  </a:schemeClr>
                </a:solidFill>
              </a:endParaRPr>
            </a:p>
          </p:txBody>
        </p:sp>
        <p:pic>
          <p:nvPicPr>
            <p:cNvPr id="1028" name="Picture 4" descr="House, Room, Bed, Furniture, Bedroom, Blue House">
              <a:extLst>
                <a:ext uri="{FF2B5EF4-FFF2-40B4-BE49-F238E27FC236}">
                  <a16:creationId xmlns:a16="http://schemas.microsoft.com/office/drawing/2014/main" id="{B2155C0F-D74B-45C6-AB0C-DF5C4509580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85562">
              <a:off x="11147505" y="1832382"/>
              <a:ext cx="669254" cy="471266"/>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Action Button: Custom 16">
            <a:hlinkClick r:id="" action="ppaction://noaction" highlightClick="1">
              <a:snd r:embed="rId16" name="9.3.1.3 slide 25 9.wav"/>
            </a:hlinkClick>
            <a:extLst>
              <a:ext uri="{FF2B5EF4-FFF2-40B4-BE49-F238E27FC236}">
                <a16:creationId xmlns:a16="http://schemas.microsoft.com/office/drawing/2014/main" id="{2F187EB9-8073-4EB2-A4CE-A34CF3B5C8C1}"/>
              </a:ext>
            </a:extLst>
          </p:cNvPr>
          <p:cNvSpPr/>
          <p:nvPr/>
        </p:nvSpPr>
        <p:spPr>
          <a:xfrm>
            <a:off x="422303" y="541338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Action Button: Custom 16">
            <a:hlinkClick r:id="" action="ppaction://noaction" highlightClick="1">
              <a:snd r:embed="rId17" name="9.3.1.3 slide 25 10.wav"/>
            </a:hlinkClick>
            <a:extLst>
              <a:ext uri="{FF2B5EF4-FFF2-40B4-BE49-F238E27FC236}">
                <a16:creationId xmlns:a16="http://schemas.microsoft.com/office/drawing/2014/main" id="{41611ED9-2972-48AC-993C-475BE835BB90}"/>
              </a:ext>
            </a:extLst>
          </p:cNvPr>
          <p:cNvSpPr/>
          <p:nvPr/>
        </p:nvSpPr>
        <p:spPr>
          <a:xfrm>
            <a:off x="422303" y="591370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1</a:t>
            </a:r>
            <a:r>
              <a:rPr lang="en-GB" sz="2000" b="1" dirty="0">
                <a:solidFill>
                  <a:prstClr val="white"/>
                </a:solidFill>
                <a:latin typeface="Century Gothic" panose="020B0502020202020204" pitchFamily="34" charset="0"/>
              </a:rPr>
              <a:t>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descr="text box hiding answer">
            <a:extLst>
              <a:ext uri="{FF2B5EF4-FFF2-40B4-BE49-F238E27FC236}">
                <a16:creationId xmlns:a16="http://schemas.microsoft.com/office/drawing/2014/main" id="{3C9E6AB7-A5DD-4628-B156-538A74A65B8A}"/>
              </a:ext>
            </a:extLst>
          </p:cNvPr>
          <p:cNvSpPr txBox="1"/>
          <p:nvPr/>
        </p:nvSpPr>
        <p:spPr>
          <a:xfrm>
            <a:off x="1074433" y="1996807"/>
            <a:ext cx="2320380" cy="32536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379515EE-F398-47EA-A827-4B7E5010F818}"/>
              </a:ext>
            </a:extLst>
          </p:cNvPr>
          <p:cNvSpPr txBox="1"/>
          <p:nvPr/>
        </p:nvSpPr>
        <p:spPr>
          <a:xfrm>
            <a:off x="1056774" y="5463196"/>
            <a:ext cx="2617937"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2" name="Picture 41" descr="green checkmark">
            <a:extLst>
              <a:ext uri="{FF2B5EF4-FFF2-40B4-BE49-F238E27FC236}">
                <a16:creationId xmlns:a16="http://schemas.microsoft.com/office/drawing/2014/main" id="{14A13436-057B-49C5-B9FE-3F864EB7F0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962" y="5476679"/>
            <a:ext cx="282522" cy="294294"/>
          </a:xfrm>
          <a:prstGeom prst="rect">
            <a:avLst/>
          </a:prstGeom>
        </p:spPr>
      </p:pic>
      <p:sp>
        <p:nvSpPr>
          <p:cNvPr id="43" name="TextBox 42" descr="text box hiding answer">
            <a:extLst>
              <a:ext uri="{FF2B5EF4-FFF2-40B4-BE49-F238E27FC236}">
                <a16:creationId xmlns:a16="http://schemas.microsoft.com/office/drawing/2014/main" id="{F9E1F11E-7595-401D-9665-2DE434BE1F8F}"/>
              </a:ext>
            </a:extLst>
          </p:cNvPr>
          <p:cNvSpPr txBox="1"/>
          <p:nvPr/>
        </p:nvSpPr>
        <p:spPr>
          <a:xfrm>
            <a:off x="1125007" y="6000643"/>
            <a:ext cx="2800817"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4" name="Picture 43" descr="green checkmark">
            <a:extLst>
              <a:ext uri="{FF2B5EF4-FFF2-40B4-BE49-F238E27FC236}">
                <a16:creationId xmlns:a16="http://schemas.microsoft.com/office/drawing/2014/main" id="{2A54F875-6267-49A9-B883-90C1052AC5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7063" y="5945528"/>
            <a:ext cx="282522" cy="294294"/>
          </a:xfrm>
          <a:prstGeom prst="rect">
            <a:avLst/>
          </a:prstGeom>
        </p:spPr>
      </p:pic>
      <p:sp>
        <p:nvSpPr>
          <p:cNvPr id="45" name="Speech Bubble: Rectangle with Corners Rounded 19">
            <a:extLst>
              <a:ext uri="{FF2B5EF4-FFF2-40B4-BE49-F238E27FC236}">
                <a16:creationId xmlns:a16="http://schemas.microsoft.com/office/drawing/2014/main" id="{B60D291A-B385-4B0E-941E-200D2A938C1C}"/>
              </a:ext>
            </a:extLst>
          </p:cNvPr>
          <p:cNvSpPr/>
          <p:nvPr/>
        </p:nvSpPr>
        <p:spPr>
          <a:xfrm>
            <a:off x="9887808" y="3409828"/>
            <a:ext cx="2190739" cy="1033012"/>
          </a:xfrm>
          <a:prstGeom prst="wedgeRoundRectCallout">
            <a:avLst>
              <a:gd name="adj1" fmla="val 41920"/>
              <a:gd name="adj2" fmla="val 7241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dirty="0">
                <a:solidFill>
                  <a:schemeClr val="bg1"/>
                </a:solidFill>
              </a:rPr>
              <a:t>Q: What is different about 4, 5, and 8? </a:t>
            </a:r>
          </a:p>
        </p:txBody>
      </p:sp>
      <p:sp>
        <p:nvSpPr>
          <p:cNvPr id="47" name="Speech Bubble: Rectangle with Corners Rounded 19">
            <a:extLst>
              <a:ext uri="{FF2B5EF4-FFF2-40B4-BE49-F238E27FC236}">
                <a16:creationId xmlns:a16="http://schemas.microsoft.com/office/drawing/2014/main" id="{9325270D-0B92-4FBB-8DB7-072B1D9F54F7}"/>
              </a:ext>
            </a:extLst>
          </p:cNvPr>
          <p:cNvSpPr/>
          <p:nvPr/>
        </p:nvSpPr>
        <p:spPr>
          <a:xfrm>
            <a:off x="9976046" y="4718066"/>
            <a:ext cx="2150853" cy="1318855"/>
          </a:xfrm>
          <a:prstGeom prst="wedgeRoundRectCallout">
            <a:avLst>
              <a:gd name="adj1" fmla="val -54701"/>
              <a:gd name="adj2" fmla="val 67012"/>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dirty="0">
                <a:solidFill>
                  <a:schemeClr val="bg1"/>
                </a:solidFill>
              </a:rPr>
              <a:t>A: The pets/ people are moving themselves!</a:t>
            </a:r>
          </a:p>
        </p:txBody>
      </p:sp>
    </p:spTree>
    <p:extLst>
      <p:ext uri="{BB962C8B-B14F-4D97-AF65-F5344CB8AC3E}">
        <p14:creationId xmlns:p14="http://schemas.microsoft.com/office/powerpoint/2010/main" val="420210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P spid="18" grpId="0" animBg="1"/>
      <p:bldP spid="20" grpId="0" animBg="1"/>
      <p:bldP spid="22" grpId="0" animBg="1"/>
      <p:bldP spid="24" grpId="0" animBg="1"/>
      <p:bldP spid="40" grpId="0" animBg="1"/>
      <p:bldP spid="41" grpId="0" animBg="1"/>
      <p:bldP spid="43" grpId="0" animBg="1"/>
      <p:bldP spid="45" grpId="0" animBg="1"/>
      <p:bldP spid="4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4150"/>
            <a:ext cx="3827204" cy="869950"/>
          </a:xfrm>
          <a:prstGeom prst="rect">
            <a:avLst/>
          </a:prstGeom>
        </p:spPr>
      </p:pic>
      <p:sp>
        <p:nvSpPr>
          <p:cNvPr id="4" name="Title 3"/>
          <p:cNvSpPr>
            <a:spLocks noGrp="1"/>
          </p:cNvSpPr>
          <p:nvPr>
            <p:ph type="title"/>
          </p:nvPr>
        </p:nvSpPr>
        <p:spPr>
          <a:xfrm>
            <a:off x="-73420" y="135217"/>
            <a:ext cx="5506278" cy="707849"/>
          </a:xfrm>
        </p:spPr>
        <p:txBody>
          <a:bodyPr>
            <a:normAutofit/>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a:t>
            </a:r>
            <a:r>
              <a:rPr lang="en-GB" sz="3600" b="1" dirty="0" err="1">
                <a:solidFill>
                  <a:schemeClr val="bg1"/>
                </a:solidFill>
              </a:rPr>
              <a:t>anders</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3744639" y="235279"/>
            <a:ext cx="6754873" cy="400110"/>
          </a:xfrm>
          <a:prstGeom prst="rect">
            <a:avLst/>
          </a:prstGeom>
          <a:noFill/>
        </p:spPr>
        <p:txBody>
          <a:bodyPr wrap="square" rtlCol="0">
            <a:spAutoFit/>
          </a:bodyPr>
          <a:lstStyle/>
          <a:p>
            <a:r>
              <a:rPr lang="en-US" sz="2000" b="1" dirty="0">
                <a:solidFill>
                  <a:schemeClr val="accent5">
                    <a:lumMod val="50000"/>
                  </a:schemeClr>
                </a:solidFill>
              </a:rPr>
              <a:t>Person A</a:t>
            </a:r>
            <a:r>
              <a:rPr lang="en-US" sz="2000" dirty="0">
                <a:solidFill>
                  <a:schemeClr val="accent5">
                    <a:lumMod val="50000"/>
                  </a:schemeClr>
                </a:solidFill>
              </a:rPr>
              <a:t>: </a:t>
            </a:r>
            <a:r>
              <a:rPr lang="en-US" sz="2000" dirty="0" err="1">
                <a:solidFill>
                  <a:schemeClr val="accent5">
                    <a:lumMod val="50000"/>
                  </a:schemeClr>
                </a:solidFill>
              </a:rPr>
              <a:t>Arbeite</a:t>
            </a:r>
            <a:r>
              <a:rPr lang="en-US" sz="2000" dirty="0">
                <a:solidFill>
                  <a:schemeClr val="accent5">
                    <a:lumMod val="50000"/>
                  </a:schemeClr>
                </a:solidFill>
              </a:rPr>
              <a:t> </a:t>
            </a:r>
            <a:r>
              <a:rPr lang="en-US" sz="2000" dirty="0" err="1">
                <a:solidFill>
                  <a:schemeClr val="accent5">
                    <a:lumMod val="50000"/>
                  </a:schemeClr>
                </a:solidFill>
              </a:rPr>
              <a:t>mit</a:t>
            </a:r>
            <a:r>
              <a:rPr lang="en-US" sz="2000" dirty="0">
                <a:solidFill>
                  <a:schemeClr val="accent5">
                    <a:lumMod val="50000"/>
                  </a:schemeClr>
                </a:solidFill>
              </a:rPr>
              <a:t> </a:t>
            </a:r>
            <a:r>
              <a:rPr lang="en-US" sz="2000" dirty="0" err="1">
                <a:solidFill>
                  <a:schemeClr val="accent5">
                    <a:lumMod val="50000"/>
                  </a:schemeClr>
                </a:solidFill>
              </a:rPr>
              <a:t>einem</a:t>
            </a:r>
            <a:r>
              <a:rPr lang="en-US" sz="2000" dirty="0">
                <a:solidFill>
                  <a:schemeClr val="accent5">
                    <a:lumMod val="50000"/>
                  </a:schemeClr>
                </a:solidFill>
              </a:rPr>
              <a:t> Partner / </a:t>
            </a:r>
            <a:r>
              <a:rPr lang="en-US" sz="2000" dirty="0" err="1">
                <a:solidFill>
                  <a:schemeClr val="accent5">
                    <a:lumMod val="50000"/>
                  </a:schemeClr>
                </a:solidFill>
              </a:rPr>
              <a:t>einer</a:t>
            </a:r>
            <a:r>
              <a:rPr lang="en-US" sz="2000" dirty="0">
                <a:solidFill>
                  <a:schemeClr val="accent5">
                    <a:lumMod val="50000"/>
                  </a:schemeClr>
                </a:solidFill>
              </a:rPr>
              <a:t> </a:t>
            </a:r>
            <a:r>
              <a:rPr lang="en-US" sz="2000" dirty="0" err="1">
                <a:solidFill>
                  <a:schemeClr val="accent5">
                    <a:lumMod val="50000"/>
                  </a:schemeClr>
                </a:solidFill>
              </a:rPr>
              <a:t>Partnerin</a:t>
            </a:r>
            <a:r>
              <a:rPr lang="en-US" sz="2000" dirty="0">
                <a:solidFill>
                  <a:schemeClr val="accent5">
                    <a:lumMod val="50000"/>
                  </a:schemeClr>
                </a:solidFill>
              </a:rPr>
              <a:t>. </a:t>
            </a:r>
          </a:p>
        </p:txBody>
      </p:sp>
      <p:sp>
        <p:nvSpPr>
          <p:cNvPr id="2" name="Rectangle 1">
            <a:extLst>
              <a:ext uri="{FF2B5EF4-FFF2-40B4-BE49-F238E27FC236}">
                <a16:creationId xmlns:a16="http://schemas.microsoft.com/office/drawing/2014/main" id="{D520F416-E778-4438-A97E-2F2036C7AF45}"/>
              </a:ext>
            </a:extLst>
          </p:cNvPr>
          <p:cNvSpPr/>
          <p:nvPr/>
        </p:nvSpPr>
        <p:spPr>
          <a:xfrm>
            <a:off x="3756815" y="569125"/>
            <a:ext cx="8494463" cy="400110"/>
          </a:xfrm>
          <a:prstGeom prst="rect">
            <a:avLst/>
          </a:prstGeom>
        </p:spPr>
        <p:txBody>
          <a:bodyPr wrap="square">
            <a:spAutoFit/>
          </a:bodyPr>
          <a:lstStyle/>
          <a:p>
            <a:r>
              <a:rPr lang="en-US" sz="2000" dirty="0">
                <a:solidFill>
                  <a:schemeClr val="accent5">
                    <a:lumMod val="50000"/>
                  </a:schemeClr>
                </a:solidFill>
              </a:rPr>
              <a:t>Was </a:t>
            </a:r>
            <a:r>
              <a:rPr lang="en-US" sz="2000" dirty="0" err="1">
                <a:solidFill>
                  <a:schemeClr val="accent5">
                    <a:lumMod val="50000"/>
                  </a:schemeClr>
                </a:solidFill>
              </a:rPr>
              <a:t>sind</a:t>
            </a:r>
            <a:r>
              <a:rPr lang="en-US" sz="2000" dirty="0">
                <a:solidFill>
                  <a:schemeClr val="accent5">
                    <a:lumMod val="50000"/>
                  </a:schemeClr>
                </a:solidFill>
              </a:rPr>
              <a:t> die </a:t>
            </a:r>
            <a:r>
              <a:rPr lang="en-US" sz="2000" dirty="0" err="1">
                <a:solidFill>
                  <a:schemeClr val="accent5">
                    <a:lumMod val="50000"/>
                  </a:schemeClr>
                </a:solidFill>
              </a:rPr>
              <a:t>Unterschiede</a:t>
            </a:r>
            <a:r>
              <a:rPr lang="en-US" sz="2000" dirty="0">
                <a:solidFill>
                  <a:schemeClr val="accent5">
                    <a:lumMod val="50000"/>
                  </a:schemeClr>
                </a:solidFill>
              </a:rPr>
              <a:t>* </a:t>
            </a:r>
            <a:r>
              <a:rPr lang="en-US" sz="2000" dirty="0" err="1">
                <a:solidFill>
                  <a:schemeClr val="accent5">
                    <a:lumMod val="50000"/>
                  </a:schemeClr>
                </a:solidFill>
              </a:rPr>
              <a:t>zwischen</a:t>
            </a:r>
            <a:r>
              <a:rPr lang="en-US" sz="2000" dirty="0">
                <a:solidFill>
                  <a:schemeClr val="accent5">
                    <a:lumMod val="50000"/>
                  </a:schemeClr>
                </a:solidFill>
              </a:rPr>
              <a:t> den </a:t>
            </a:r>
            <a:r>
              <a:rPr lang="en-US" sz="2000" dirty="0" err="1">
                <a:solidFill>
                  <a:schemeClr val="accent5">
                    <a:lumMod val="50000"/>
                  </a:schemeClr>
                </a:solidFill>
              </a:rPr>
              <a:t>zwei</a:t>
            </a:r>
            <a:r>
              <a:rPr lang="en-US" sz="2000" dirty="0">
                <a:solidFill>
                  <a:schemeClr val="accent5">
                    <a:lumMod val="50000"/>
                  </a:schemeClr>
                </a:solidFill>
              </a:rPr>
              <a:t> </a:t>
            </a:r>
            <a:r>
              <a:rPr lang="en-US" sz="2000" dirty="0" err="1">
                <a:solidFill>
                  <a:schemeClr val="accent5">
                    <a:lumMod val="50000"/>
                  </a:schemeClr>
                </a:solidFill>
              </a:rPr>
              <a:t>Bildern</a:t>
            </a:r>
            <a:r>
              <a:rPr lang="en-US" sz="2000" dirty="0">
                <a:solidFill>
                  <a:schemeClr val="accent5">
                    <a:lumMod val="50000"/>
                  </a:schemeClr>
                </a:solidFill>
              </a:rPr>
              <a:t>? </a:t>
            </a:r>
            <a:endParaRPr lang="en-GB" sz="2000" dirty="0"/>
          </a:p>
        </p:txBody>
      </p:sp>
      <p:pic>
        <p:nvPicPr>
          <p:cNvPr id="9" name="Picture 8" descr="Diagram&#10;&#10;Description automatically generated">
            <a:extLst>
              <a:ext uri="{FF2B5EF4-FFF2-40B4-BE49-F238E27FC236}">
                <a16:creationId xmlns:a16="http://schemas.microsoft.com/office/drawing/2014/main" id="{BF906F36-28CD-4607-A993-E2E7B6BFD2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34294"/>
            <a:ext cx="11853746" cy="5471650"/>
          </a:xfrm>
          <a:prstGeom prst="rect">
            <a:avLst/>
          </a:prstGeom>
        </p:spPr>
      </p:pic>
      <p:pic>
        <p:nvPicPr>
          <p:cNvPr id="11" name="Picture 10" descr="Logo&#10;&#10;Description automatically generated">
            <a:extLst>
              <a:ext uri="{FF2B5EF4-FFF2-40B4-BE49-F238E27FC236}">
                <a16:creationId xmlns:a16="http://schemas.microsoft.com/office/drawing/2014/main" id="{5A0A4A14-42FE-4E63-963A-AD69F90CA6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191480" y="3638785"/>
            <a:ext cx="917995" cy="1175657"/>
          </a:xfrm>
          <a:prstGeom prst="rect">
            <a:avLst/>
          </a:prstGeom>
        </p:spPr>
      </p:pic>
      <p:pic>
        <p:nvPicPr>
          <p:cNvPr id="13" name="Picture 12">
            <a:extLst>
              <a:ext uri="{FF2B5EF4-FFF2-40B4-BE49-F238E27FC236}">
                <a16:creationId xmlns:a16="http://schemas.microsoft.com/office/drawing/2014/main" id="{D45F4E0A-5D20-4D38-84C4-F7EC8DFF3A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66768" y="2813905"/>
            <a:ext cx="429047" cy="48364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F91FF57-044E-4D48-A1B9-19AF5A0891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97320" y="3429000"/>
            <a:ext cx="1375780" cy="95846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C4F091B2-AA61-41D2-821D-05DE3AB343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39825" y="3538039"/>
            <a:ext cx="491416" cy="1230789"/>
          </a:xfrm>
          <a:prstGeom prst="rect">
            <a:avLst/>
          </a:prstGeom>
        </p:spPr>
      </p:pic>
      <p:pic>
        <p:nvPicPr>
          <p:cNvPr id="25" name="Picture 24" descr="A picture containing table, handcart, console table&#10;&#10;Description automatically generated">
            <a:extLst>
              <a:ext uri="{FF2B5EF4-FFF2-40B4-BE49-F238E27FC236}">
                <a16:creationId xmlns:a16="http://schemas.microsoft.com/office/drawing/2014/main" id="{F8AD2DAF-2887-4847-87DA-3CC8442000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09475" y="3717040"/>
            <a:ext cx="1787092" cy="1143016"/>
          </a:xfrm>
          <a:prstGeom prst="rect">
            <a:avLst/>
          </a:prstGeom>
        </p:spPr>
      </p:pic>
      <p:pic>
        <p:nvPicPr>
          <p:cNvPr id="27" name="Picture 26" descr="A picture containing rectangle&#10;&#10;Description automatically generated">
            <a:extLst>
              <a:ext uri="{FF2B5EF4-FFF2-40B4-BE49-F238E27FC236}">
                <a16:creationId xmlns:a16="http://schemas.microsoft.com/office/drawing/2014/main" id="{1815FE4D-469E-49B8-8ED8-A063DB8A4C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19834" y="3057573"/>
            <a:ext cx="854386" cy="1408322"/>
          </a:xfrm>
          <a:prstGeom prst="rect">
            <a:avLst/>
          </a:prstGeom>
        </p:spPr>
      </p:pic>
      <p:pic>
        <p:nvPicPr>
          <p:cNvPr id="29" name="Picture 28" descr="A picture containing text, table&#10;&#10;Description automatically generated">
            <a:extLst>
              <a:ext uri="{FF2B5EF4-FFF2-40B4-BE49-F238E27FC236}">
                <a16:creationId xmlns:a16="http://schemas.microsoft.com/office/drawing/2014/main" id="{1987F1C4-B6AB-4CF0-AF31-4CC0932CF58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20917" y="3954273"/>
            <a:ext cx="1842754" cy="1690936"/>
          </a:xfrm>
          <a:prstGeom prst="rect">
            <a:avLst/>
          </a:prstGeom>
        </p:spPr>
      </p:pic>
      <p:pic>
        <p:nvPicPr>
          <p:cNvPr id="31" name="Picture 30" descr="Diagram, engineering drawing&#10;&#10;Description automatically generated">
            <a:extLst>
              <a:ext uri="{FF2B5EF4-FFF2-40B4-BE49-F238E27FC236}">
                <a16:creationId xmlns:a16="http://schemas.microsoft.com/office/drawing/2014/main" id="{6B59AAA3-028A-450D-AEB8-5556183ECA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55248" y="3609217"/>
            <a:ext cx="2240098" cy="1085099"/>
          </a:xfrm>
          <a:prstGeom prst="rect">
            <a:avLst/>
          </a:prstGeom>
        </p:spPr>
      </p:pic>
      <p:pic>
        <p:nvPicPr>
          <p:cNvPr id="15" name="Picture 14" descr="A picture containing table, furniture, worktable, console table&#10;&#10;Description automatically generated">
            <a:extLst>
              <a:ext uri="{FF2B5EF4-FFF2-40B4-BE49-F238E27FC236}">
                <a16:creationId xmlns:a16="http://schemas.microsoft.com/office/drawing/2014/main" id="{33CA5F2A-871A-4C3E-A1B6-38D07F392E0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13882" y="4343384"/>
            <a:ext cx="1786270" cy="1175657"/>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AA3A09E7-940C-433A-A22D-7E3AA89777E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45989" y="4799741"/>
            <a:ext cx="1691732" cy="1182681"/>
          </a:xfrm>
          <a:prstGeom prst="rect">
            <a:avLst/>
          </a:prstGeom>
        </p:spPr>
      </p:pic>
      <p:pic>
        <p:nvPicPr>
          <p:cNvPr id="33" name="Picture 32" descr="A picture containing text, electronics, display&#10;&#10;Description automatically generated">
            <a:extLst>
              <a:ext uri="{FF2B5EF4-FFF2-40B4-BE49-F238E27FC236}">
                <a16:creationId xmlns:a16="http://schemas.microsoft.com/office/drawing/2014/main" id="{0C472A3E-9280-4DEF-A637-582924CDF57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64268" y="2600158"/>
            <a:ext cx="1763018" cy="1875762"/>
          </a:xfrm>
          <a:prstGeom prst="rect">
            <a:avLst/>
          </a:prstGeom>
        </p:spPr>
      </p:pic>
      <p:pic>
        <p:nvPicPr>
          <p:cNvPr id="23" name="Picture 22" descr="A picture containing stationary&#10;&#10;Description automatically generated">
            <a:extLst>
              <a:ext uri="{FF2B5EF4-FFF2-40B4-BE49-F238E27FC236}">
                <a16:creationId xmlns:a16="http://schemas.microsoft.com/office/drawing/2014/main" id="{6E88A46C-BAD3-4F84-9E3B-57F58358529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1235741">
            <a:off x="6125134" y="4155515"/>
            <a:ext cx="465080" cy="575632"/>
          </a:xfrm>
          <a:prstGeom prst="rect">
            <a:avLst/>
          </a:prstGeom>
        </p:spPr>
      </p:pic>
      <p:pic>
        <p:nvPicPr>
          <p:cNvPr id="35" name="Picture 34" descr="A picture containing text, gallery, room, picture frame&#10;&#10;Description automatically generated">
            <a:extLst>
              <a:ext uri="{FF2B5EF4-FFF2-40B4-BE49-F238E27FC236}">
                <a16:creationId xmlns:a16="http://schemas.microsoft.com/office/drawing/2014/main" id="{AD140741-4AFC-4BDC-8FE6-34E63C67111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592605" y="3482647"/>
            <a:ext cx="549807" cy="382756"/>
          </a:xfrm>
          <a:prstGeom prst="rect">
            <a:avLst/>
          </a:prstGeom>
        </p:spPr>
      </p:pic>
      <p:pic>
        <p:nvPicPr>
          <p:cNvPr id="37" name="Picture 36" descr="A picture containing text, vector graphics&#10;&#10;Description automatically generated">
            <a:extLst>
              <a:ext uri="{FF2B5EF4-FFF2-40B4-BE49-F238E27FC236}">
                <a16:creationId xmlns:a16="http://schemas.microsoft.com/office/drawing/2014/main" id="{763109A3-3B47-4CC3-AD1B-5D57B87C0C4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117782" y="2978950"/>
            <a:ext cx="376482" cy="570456"/>
          </a:xfrm>
          <a:prstGeom prst="rect">
            <a:avLst/>
          </a:prstGeom>
        </p:spPr>
      </p:pic>
      <p:pic>
        <p:nvPicPr>
          <p:cNvPr id="41" name="Picture 40" descr="A picture containing graphical user interface&#10;&#10;Description automatically generated">
            <a:extLst>
              <a:ext uri="{FF2B5EF4-FFF2-40B4-BE49-F238E27FC236}">
                <a16:creationId xmlns:a16="http://schemas.microsoft.com/office/drawing/2014/main" id="{9C618CAB-2636-4978-BA88-59055425194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224033" y="3515906"/>
            <a:ext cx="550958" cy="491656"/>
          </a:xfrm>
          <a:prstGeom prst="rect">
            <a:avLst/>
          </a:prstGeom>
        </p:spPr>
      </p:pic>
      <p:pic>
        <p:nvPicPr>
          <p:cNvPr id="43" name="Picture 42">
            <a:extLst>
              <a:ext uri="{FF2B5EF4-FFF2-40B4-BE49-F238E27FC236}">
                <a16:creationId xmlns:a16="http://schemas.microsoft.com/office/drawing/2014/main" id="{B80997E2-3D21-4126-B1A7-15E3E4FA19C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4756315">
            <a:off x="5054171" y="4906784"/>
            <a:ext cx="236899" cy="547441"/>
          </a:xfrm>
          <a:prstGeom prst="rect">
            <a:avLst/>
          </a:prstGeom>
        </p:spPr>
      </p:pic>
      <p:pic>
        <p:nvPicPr>
          <p:cNvPr id="45" name="Picture 44" descr="A picture containing diagram&#10;&#10;Description automatically generated">
            <a:extLst>
              <a:ext uri="{FF2B5EF4-FFF2-40B4-BE49-F238E27FC236}">
                <a16:creationId xmlns:a16="http://schemas.microsoft.com/office/drawing/2014/main" id="{6C768899-EA9D-430A-A29C-6DCCEBA8575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34358" y="3914470"/>
            <a:ext cx="477399" cy="266006"/>
          </a:xfrm>
          <a:prstGeom prst="rect">
            <a:avLst/>
          </a:prstGeom>
        </p:spPr>
      </p:pic>
      <p:pic>
        <p:nvPicPr>
          <p:cNvPr id="47" name="Picture 46" descr="A picture containing diagram&#10;&#10;Description automatically generated">
            <a:extLst>
              <a:ext uri="{FF2B5EF4-FFF2-40B4-BE49-F238E27FC236}">
                <a16:creationId xmlns:a16="http://schemas.microsoft.com/office/drawing/2014/main" id="{030D557A-2F22-499C-A16D-51F95AD0E15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958769" y="3206863"/>
            <a:ext cx="319531" cy="444273"/>
          </a:xfrm>
          <a:prstGeom prst="rect">
            <a:avLst/>
          </a:prstGeom>
        </p:spPr>
      </p:pic>
      <p:pic>
        <p:nvPicPr>
          <p:cNvPr id="49" name="Picture 48" descr="A picture containing seat, furniture, chair&#10;&#10;Description automatically generated">
            <a:extLst>
              <a:ext uri="{FF2B5EF4-FFF2-40B4-BE49-F238E27FC236}">
                <a16:creationId xmlns:a16="http://schemas.microsoft.com/office/drawing/2014/main" id="{E30CF3FC-9758-449A-81E2-F2888279EE6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333152" y="4443331"/>
            <a:ext cx="1222606" cy="1842303"/>
          </a:xfrm>
          <a:prstGeom prst="rect">
            <a:avLst/>
          </a:prstGeom>
        </p:spPr>
      </p:pic>
      <p:pic>
        <p:nvPicPr>
          <p:cNvPr id="39" name="Picture 38">
            <a:extLst>
              <a:ext uri="{FF2B5EF4-FFF2-40B4-BE49-F238E27FC236}">
                <a16:creationId xmlns:a16="http://schemas.microsoft.com/office/drawing/2014/main" id="{981BCA88-9AC3-4A31-BAB8-69F70F1D74C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2035" y="3954273"/>
            <a:ext cx="659087" cy="1564585"/>
          </a:xfrm>
          <a:prstGeom prst="rect">
            <a:avLst/>
          </a:prstGeom>
        </p:spPr>
      </p:pic>
      <p:sp>
        <p:nvSpPr>
          <p:cNvPr id="50" name="TextBox 49">
            <a:extLst>
              <a:ext uri="{FF2B5EF4-FFF2-40B4-BE49-F238E27FC236}">
                <a16:creationId xmlns:a16="http://schemas.microsoft.com/office/drawing/2014/main" id="{4E2A3FD8-CA21-479B-8951-B125A3876421}"/>
              </a:ext>
            </a:extLst>
          </p:cNvPr>
          <p:cNvSpPr txBox="1"/>
          <p:nvPr/>
        </p:nvSpPr>
        <p:spPr>
          <a:xfrm>
            <a:off x="7301117" y="4938311"/>
            <a:ext cx="4351663" cy="1323439"/>
          </a:xfrm>
          <a:prstGeom prst="rect">
            <a:avLst/>
          </a:prstGeom>
          <a:noFill/>
        </p:spPr>
        <p:txBody>
          <a:bodyPr wrap="square" rtlCol="0">
            <a:spAutoFit/>
          </a:bodyPr>
          <a:lstStyle/>
          <a:p>
            <a:pPr algn="l"/>
            <a:r>
              <a:rPr lang="en-GB" sz="2000" dirty="0">
                <a:solidFill>
                  <a:schemeClr val="bg1"/>
                </a:solidFill>
              </a:rPr>
              <a:t>Locate the following items:</a:t>
            </a:r>
            <a:br>
              <a:rPr lang="en-GB" sz="2000" dirty="0">
                <a:solidFill>
                  <a:schemeClr val="bg1"/>
                </a:solidFill>
              </a:rPr>
            </a:br>
            <a:r>
              <a:rPr lang="en-GB" sz="2000" dirty="0">
                <a:solidFill>
                  <a:schemeClr val="bg1"/>
                </a:solidFill>
              </a:rPr>
              <a:t>plant – phone – books – drum kit – fridge – newspaper – white chair – photo – guitar – football table </a:t>
            </a:r>
          </a:p>
        </p:txBody>
      </p:sp>
      <p:sp>
        <p:nvSpPr>
          <p:cNvPr id="51" name="Rectangle 50">
            <a:extLst>
              <a:ext uri="{FF2B5EF4-FFF2-40B4-BE49-F238E27FC236}">
                <a16:creationId xmlns:a16="http://schemas.microsoft.com/office/drawing/2014/main" id="{EFCC1219-9123-48FF-AED8-E55F4846F614}"/>
              </a:ext>
            </a:extLst>
          </p:cNvPr>
          <p:cNvSpPr/>
          <p:nvPr/>
        </p:nvSpPr>
        <p:spPr>
          <a:xfrm>
            <a:off x="723289" y="1828385"/>
            <a:ext cx="11329223" cy="437667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4FAE5B4E-C4DA-470A-9F50-9ADD3F940E1A}"/>
              </a:ext>
            </a:extLst>
          </p:cNvPr>
          <p:cNvSpPr txBox="1"/>
          <p:nvPr/>
        </p:nvSpPr>
        <p:spPr>
          <a:xfrm>
            <a:off x="7241337" y="4833148"/>
            <a:ext cx="4351663" cy="1323439"/>
          </a:xfrm>
          <a:prstGeom prst="rect">
            <a:avLst/>
          </a:prstGeom>
          <a:noFill/>
        </p:spPr>
        <p:txBody>
          <a:bodyPr wrap="square" rtlCol="0">
            <a:spAutoFit/>
          </a:bodyPr>
          <a:lstStyle/>
          <a:p>
            <a:pPr algn="l"/>
            <a:r>
              <a:rPr lang="en-GB" sz="2000" dirty="0">
                <a:solidFill>
                  <a:schemeClr val="bg1"/>
                </a:solidFill>
              </a:rPr>
              <a:t>Locate the following items:</a:t>
            </a:r>
            <a:br>
              <a:rPr lang="en-GB" sz="2000" dirty="0">
                <a:solidFill>
                  <a:schemeClr val="bg1"/>
                </a:solidFill>
              </a:rPr>
            </a:br>
            <a:r>
              <a:rPr lang="en-GB" sz="2000" b="1" dirty="0">
                <a:solidFill>
                  <a:schemeClr val="bg1"/>
                </a:solidFill>
              </a:rPr>
              <a:t>plant </a:t>
            </a:r>
            <a:r>
              <a:rPr lang="en-GB" sz="2000" dirty="0">
                <a:solidFill>
                  <a:schemeClr val="bg1"/>
                </a:solidFill>
              </a:rPr>
              <a:t>– </a:t>
            </a:r>
            <a:r>
              <a:rPr lang="en-GB" sz="2000" b="1" dirty="0">
                <a:solidFill>
                  <a:schemeClr val="bg1"/>
                </a:solidFill>
              </a:rPr>
              <a:t>phone</a:t>
            </a:r>
            <a:r>
              <a:rPr lang="en-GB" sz="2000" dirty="0">
                <a:solidFill>
                  <a:schemeClr val="bg1"/>
                </a:solidFill>
              </a:rPr>
              <a:t> – </a:t>
            </a:r>
            <a:r>
              <a:rPr lang="en-GB" sz="2000" b="1" dirty="0">
                <a:solidFill>
                  <a:schemeClr val="bg1"/>
                </a:solidFill>
              </a:rPr>
              <a:t>books</a:t>
            </a:r>
            <a:r>
              <a:rPr lang="en-GB" sz="2000" dirty="0">
                <a:solidFill>
                  <a:schemeClr val="bg1"/>
                </a:solidFill>
              </a:rPr>
              <a:t> – </a:t>
            </a:r>
            <a:r>
              <a:rPr lang="en-GB" sz="2000" b="1" dirty="0">
                <a:solidFill>
                  <a:schemeClr val="bg1"/>
                </a:solidFill>
              </a:rPr>
              <a:t>drum kit </a:t>
            </a:r>
            <a:r>
              <a:rPr lang="en-GB" sz="2000" dirty="0">
                <a:solidFill>
                  <a:schemeClr val="bg1"/>
                </a:solidFill>
              </a:rPr>
              <a:t>– </a:t>
            </a:r>
            <a:r>
              <a:rPr lang="en-GB" sz="2000" b="1" dirty="0">
                <a:solidFill>
                  <a:schemeClr val="bg1"/>
                </a:solidFill>
              </a:rPr>
              <a:t>fridge</a:t>
            </a:r>
            <a:r>
              <a:rPr lang="en-GB" sz="2000" dirty="0">
                <a:solidFill>
                  <a:schemeClr val="bg1"/>
                </a:solidFill>
              </a:rPr>
              <a:t> – </a:t>
            </a:r>
            <a:r>
              <a:rPr lang="en-GB" sz="2000" b="1" dirty="0">
                <a:solidFill>
                  <a:schemeClr val="bg1"/>
                </a:solidFill>
              </a:rPr>
              <a:t>newspaper</a:t>
            </a:r>
            <a:r>
              <a:rPr lang="en-GB" sz="2000" dirty="0">
                <a:solidFill>
                  <a:schemeClr val="bg1"/>
                </a:solidFill>
              </a:rPr>
              <a:t> – </a:t>
            </a:r>
            <a:r>
              <a:rPr lang="en-GB" sz="2000" b="1" dirty="0">
                <a:solidFill>
                  <a:schemeClr val="bg1"/>
                </a:solidFill>
              </a:rPr>
              <a:t>white chair </a:t>
            </a:r>
            <a:r>
              <a:rPr lang="en-GB" sz="2000" dirty="0">
                <a:solidFill>
                  <a:schemeClr val="bg1"/>
                </a:solidFill>
              </a:rPr>
              <a:t>– </a:t>
            </a:r>
            <a:r>
              <a:rPr lang="en-GB" sz="2000" b="1" dirty="0">
                <a:solidFill>
                  <a:schemeClr val="bg1"/>
                </a:solidFill>
              </a:rPr>
              <a:t>photo</a:t>
            </a:r>
            <a:r>
              <a:rPr lang="en-GB" sz="2000" dirty="0">
                <a:solidFill>
                  <a:schemeClr val="bg1"/>
                </a:solidFill>
              </a:rPr>
              <a:t> – </a:t>
            </a:r>
            <a:r>
              <a:rPr lang="en-GB" sz="2000" b="1" dirty="0">
                <a:solidFill>
                  <a:schemeClr val="bg1"/>
                </a:solidFill>
              </a:rPr>
              <a:t>guitar </a:t>
            </a:r>
            <a:r>
              <a:rPr lang="en-GB" sz="2000" dirty="0">
                <a:solidFill>
                  <a:schemeClr val="bg1"/>
                </a:solidFill>
              </a:rPr>
              <a:t>– </a:t>
            </a:r>
            <a:r>
              <a:rPr lang="en-GB" sz="2000" b="1" dirty="0">
                <a:solidFill>
                  <a:schemeClr val="bg1"/>
                </a:solidFill>
              </a:rPr>
              <a:t>football table </a:t>
            </a:r>
          </a:p>
        </p:txBody>
      </p:sp>
      <p:sp>
        <p:nvSpPr>
          <p:cNvPr id="34" name="TextBox 33">
            <a:extLst>
              <a:ext uri="{FF2B5EF4-FFF2-40B4-BE49-F238E27FC236}">
                <a16:creationId xmlns:a16="http://schemas.microsoft.com/office/drawing/2014/main" id="{901F7425-EA00-40ED-A668-A3829968A812}"/>
              </a:ext>
            </a:extLst>
          </p:cNvPr>
          <p:cNvSpPr txBox="1"/>
          <p:nvPr/>
        </p:nvSpPr>
        <p:spPr>
          <a:xfrm>
            <a:off x="3827204" y="6417401"/>
            <a:ext cx="4000869" cy="400110"/>
          </a:xfrm>
          <a:prstGeom prst="rect">
            <a:avLst/>
          </a:prstGeom>
          <a:solidFill>
            <a:srgbClr val="203864"/>
          </a:solidFill>
        </p:spPr>
        <p:txBody>
          <a:bodyPr wrap="square" rtlCol="0">
            <a:spAutoFit/>
          </a:bodyPr>
          <a:lstStyle/>
          <a:p>
            <a:pPr algn="l"/>
            <a:r>
              <a:rPr lang="en-GB" sz="2000" dirty="0">
                <a:solidFill>
                  <a:schemeClr val="bg1"/>
                </a:solidFill>
              </a:rPr>
              <a:t>* der </a:t>
            </a:r>
            <a:r>
              <a:rPr lang="en-GB" sz="2000" dirty="0" err="1">
                <a:solidFill>
                  <a:schemeClr val="bg1"/>
                </a:solidFill>
              </a:rPr>
              <a:t>Unterschied</a:t>
            </a:r>
            <a:r>
              <a:rPr lang="en-GB" sz="2000" dirty="0">
                <a:solidFill>
                  <a:schemeClr val="bg1"/>
                </a:solidFill>
              </a:rPr>
              <a:t> - difference</a:t>
            </a:r>
          </a:p>
        </p:txBody>
      </p:sp>
    </p:spTree>
    <p:extLst>
      <p:ext uri="{BB962C8B-B14F-4D97-AF65-F5344CB8AC3E}">
        <p14:creationId xmlns:p14="http://schemas.microsoft.com/office/powerpoint/2010/main" val="10149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4150"/>
            <a:ext cx="3827204" cy="869950"/>
          </a:xfrm>
          <a:prstGeom prst="rect">
            <a:avLst/>
          </a:prstGeom>
        </p:spPr>
      </p:pic>
      <p:sp>
        <p:nvSpPr>
          <p:cNvPr id="4" name="Title 3"/>
          <p:cNvSpPr>
            <a:spLocks noGrp="1"/>
          </p:cNvSpPr>
          <p:nvPr>
            <p:ph type="title"/>
          </p:nvPr>
        </p:nvSpPr>
        <p:spPr>
          <a:xfrm>
            <a:off x="-73420" y="135217"/>
            <a:ext cx="5506278" cy="707849"/>
          </a:xfrm>
        </p:spPr>
        <p:txBody>
          <a:bodyPr>
            <a:normAutofit/>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a:t>
            </a:r>
            <a:r>
              <a:rPr lang="en-GB" sz="3600" b="1" dirty="0" err="1">
                <a:solidFill>
                  <a:schemeClr val="bg1"/>
                </a:solidFill>
              </a:rPr>
              <a:t>anders</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3744639" y="235279"/>
            <a:ext cx="6754873" cy="400110"/>
          </a:xfrm>
          <a:prstGeom prst="rect">
            <a:avLst/>
          </a:prstGeom>
          <a:noFill/>
        </p:spPr>
        <p:txBody>
          <a:bodyPr wrap="square" rtlCol="0">
            <a:spAutoFit/>
          </a:bodyPr>
          <a:lstStyle/>
          <a:p>
            <a:r>
              <a:rPr lang="en-US" sz="2000" b="1" dirty="0">
                <a:solidFill>
                  <a:schemeClr val="accent5">
                    <a:lumMod val="50000"/>
                  </a:schemeClr>
                </a:solidFill>
              </a:rPr>
              <a:t>Person B</a:t>
            </a:r>
            <a:r>
              <a:rPr lang="en-US" sz="2000" dirty="0">
                <a:solidFill>
                  <a:schemeClr val="accent5">
                    <a:lumMod val="50000"/>
                  </a:schemeClr>
                </a:solidFill>
              </a:rPr>
              <a:t>: </a:t>
            </a:r>
            <a:r>
              <a:rPr lang="en-US" sz="2000" dirty="0" err="1">
                <a:solidFill>
                  <a:schemeClr val="accent5">
                    <a:lumMod val="50000"/>
                  </a:schemeClr>
                </a:solidFill>
              </a:rPr>
              <a:t>Arbeite</a:t>
            </a:r>
            <a:r>
              <a:rPr lang="en-US" sz="2000" dirty="0">
                <a:solidFill>
                  <a:schemeClr val="accent5">
                    <a:lumMod val="50000"/>
                  </a:schemeClr>
                </a:solidFill>
              </a:rPr>
              <a:t> </a:t>
            </a:r>
            <a:r>
              <a:rPr lang="en-US" sz="2000" dirty="0" err="1">
                <a:solidFill>
                  <a:schemeClr val="accent5">
                    <a:lumMod val="50000"/>
                  </a:schemeClr>
                </a:solidFill>
              </a:rPr>
              <a:t>mit</a:t>
            </a:r>
            <a:r>
              <a:rPr lang="en-US" sz="2000" dirty="0">
                <a:solidFill>
                  <a:schemeClr val="accent5">
                    <a:lumMod val="50000"/>
                  </a:schemeClr>
                </a:solidFill>
              </a:rPr>
              <a:t> </a:t>
            </a:r>
            <a:r>
              <a:rPr lang="en-US" sz="2000" dirty="0" err="1">
                <a:solidFill>
                  <a:schemeClr val="accent5">
                    <a:lumMod val="50000"/>
                  </a:schemeClr>
                </a:solidFill>
              </a:rPr>
              <a:t>einem</a:t>
            </a:r>
            <a:r>
              <a:rPr lang="en-US" sz="2000" dirty="0">
                <a:solidFill>
                  <a:schemeClr val="accent5">
                    <a:lumMod val="50000"/>
                  </a:schemeClr>
                </a:solidFill>
              </a:rPr>
              <a:t> Partner / </a:t>
            </a:r>
            <a:r>
              <a:rPr lang="en-US" sz="2000" dirty="0" err="1">
                <a:solidFill>
                  <a:schemeClr val="accent5">
                    <a:lumMod val="50000"/>
                  </a:schemeClr>
                </a:solidFill>
              </a:rPr>
              <a:t>einer</a:t>
            </a:r>
            <a:r>
              <a:rPr lang="en-US" sz="2000" dirty="0">
                <a:solidFill>
                  <a:schemeClr val="accent5">
                    <a:lumMod val="50000"/>
                  </a:schemeClr>
                </a:solidFill>
              </a:rPr>
              <a:t> </a:t>
            </a:r>
            <a:r>
              <a:rPr lang="en-US" sz="2000" dirty="0" err="1">
                <a:solidFill>
                  <a:schemeClr val="accent5">
                    <a:lumMod val="50000"/>
                  </a:schemeClr>
                </a:solidFill>
              </a:rPr>
              <a:t>Partnerin</a:t>
            </a:r>
            <a:r>
              <a:rPr lang="en-US" sz="2000" dirty="0">
                <a:solidFill>
                  <a:schemeClr val="accent5">
                    <a:lumMod val="50000"/>
                  </a:schemeClr>
                </a:solidFill>
              </a:rPr>
              <a:t>. </a:t>
            </a:r>
          </a:p>
        </p:txBody>
      </p:sp>
      <p:sp>
        <p:nvSpPr>
          <p:cNvPr id="2" name="Rectangle 1">
            <a:extLst>
              <a:ext uri="{FF2B5EF4-FFF2-40B4-BE49-F238E27FC236}">
                <a16:creationId xmlns:a16="http://schemas.microsoft.com/office/drawing/2014/main" id="{D520F416-E778-4438-A97E-2F2036C7AF45}"/>
              </a:ext>
            </a:extLst>
          </p:cNvPr>
          <p:cNvSpPr/>
          <p:nvPr/>
        </p:nvSpPr>
        <p:spPr>
          <a:xfrm>
            <a:off x="3756815" y="569125"/>
            <a:ext cx="8494463" cy="400110"/>
          </a:xfrm>
          <a:prstGeom prst="rect">
            <a:avLst/>
          </a:prstGeom>
        </p:spPr>
        <p:txBody>
          <a:bodyPr wrap="square">
            <a:spAutoFit/>
          </a:bodyPr>
          <a:lstStyle/>
          <a:p>
            <a:r>
              <a:rPr lang="en-US" sz="2000" dirty="0">
                <a:solidFill>
                  <a:schemeClr val="accent5">
                    <a:lumMod val="50000"/>
                  </a:schemeClr>
                </a:solidFill>
              </a:rPr>
              <a:t>Was </a:t>
            </a:r>
            <a:r>
              <a:rPr lang="en-US" sz="2000" dirty="0" err="1">
                <a:solidFill>
                  <a:schemeClr val="accent5">
                    <a:lumMod val="50000"/>
                  </a:schemeClr>
                </a:solidFill>
              </a:rPr>
              <a:t>sind</a:t>
            </a:r>
            <a:r>
              <a:rPr lang="en-US" sz="2000" dirty="0">
                <a:solidFill>
                  <a:schemeClr val="accent5">
                    <a:lumMod val="50000"/>
                  </a:schemeClr>
                </a:solidFill>
              </a:rPr>
              <a:t> die </a:t>
            </a:r>
            <a:r>
              <a:rPr lang="en-US" sz="2000" dirty="0" err="1">
                <a:solidFill>
                  <a:schemeClr val="accent5">
                    <a:lumMod val="50000"/>
                  </a:schemeClr>
                </a:solidFill>
              </a:rPr>
              <a:t>Unterschiede</a:t>
            </a:r>
            <a:r>
              <a:rPr lang="en-US" sz="2000" dirty="0">
                <a:solidFill>
                  <a:schemeClr val="accent5">
                    <a:lumMod val="50000"/>
                  </a:schemeClr>
                </a:solidFill>
              </a:rPr>
              <a:t>* </a:t>
            </a:r>
            <a:r>
              <a:rPr lang="en-US" sz="2000" dirty="0" err="1">
                <a:solidFill>
                  <a:schemeClr val="accent5">
                    <a:lumMod val="50000"/>
                  </a:schemeClr>
                </a:solidFill>
              </a:rPr>
              <a:t>zwischen</a:t>
            </a:r>
            <a:r>
              <a:rPr lang="en-US" sz="2000" dirty="0">
                <a:solidFill>
                  <a:schemeClr val="accent5">
                    <a:lumMod val="50000"/>
                  </a:schemeClr>
                </a:solidFill>
              </a:rPr>
              <a:t> den </a:t>
            </a:r>
            <a:r>
              <a:rPr lang="en-US" sz="2000" dirty="0" err="1">
                <a:solidFill>
                  <a:schemeClr val="accent5">
                    <a:lumMod val="50000"/>
                  </a:schemeClr>
                </a:solidFill>
              </a:rPr>
              <a:t>zwei</a:t>
            </a:r>
            <a:r>
              <a:rPr lang="en-US" sz="2000" dirty="0">
                <a:solidFill>
                  <a:schemeClr val="accent5">
                    <a:lumMod val="50000"/>
                  </a:schemeClr>
                </a:solidFill>
              </a:rPr>
              <a:t> </a:t>
            </a:r>
            <a:r>
              <a:rPr lang="en-US" sz="2000" dirty="0" err="1">
                <a:solidFill>
                  <a:schemeClr val="accent5">
                    <a:lumMod val="50000"/>
                  </a:schemeClr>
                </a:solidFill>
              </a:rPr>
              <a:t>Bildern</a:t>
            </a:r>
            <a:r>
              <a:rPr lang="en-US" sz="2000" dirty="0">
                <a:solidFill>
                  <a:schemeClr val="accent5">
                    <a:lumMod val="50000"/>
                  </a:schemeClr>
                </a:solidFill>
              </a:rPr>
              <a:t>? </a:t>
            </a:r>
            <a:endParaRPr lang="en-GB" sz="2000" dirty="0"/>
          </a:p>
        </p:txBody>
      </p:sp>
      <p:pic>
        <p:nvPicPr>
          <p:cNvPr id="9" name="Picture 8" descr="Diagram&#10;&#10;Description automatically generated">
            <a:extLst>
              <a:ext uri="{FF2B5EF4-FFF2-40B4-BE49-F238E27FC236}">
                <a16:creationId xmlns:a16="http://schemas.microsoft.com/office/drawing/2014/main" id="{BF906F36-28CD-4607-A993-E2E7B6BFD2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34294"/>
            <a:ext cx="11853746" cy="5471650"/>
          </a:xfrm>
          <a:prstGeom prst="rect">
            <a:avLst/>
          </a:prstGeom>
        </p:spPr>
      </p:pic>
      <p:pic>
        <p:nvPicPr>
          <p:cNvPr id="11" name="Picture 10" descr="Logo&#10;&#10;Description automatically generated">
            <a:extLst>
              <a:ext uri="{FF2B5EF4-FFF2-40B4-BE49-F238E27FC236}">
                <a16:creationId xmlns:a16="http://schemas.microsoft.com/office/drawing/2014/main" id="{5A0A4A14-42FE-4E63-963A-AD69F90CA6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084" y="4498036"/>
            <a:ext cx="1375780" cy="1734306"/>
          </a:xfrm>
          <a:prstGeom prst="rect">
            <a:avLst/>
          </a:prstGeom>
        </p:spPr>
      </p:pic>
      <p:pic>
        <p:nvPicPr>
          <p:cNvPr id="13" name="Picture 12">
            <a:extLst>
              <a:ext uri="{FF2B5EF4-FFF2-40B4-BE49-F238E27FC236}">
                <a16:creationId xmlns:a16="http://schemas.microsoft.com/office/drawing/2014/main" id="{D45F4E0A-5D20-4D38-84C4-F7EC8DFF3A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66768" y="2813905"/>
            <a:ext cx="429047" cy="48364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F91FF57-044E-4D48-A1B9-19AF5A0891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97320" y="3429000"/>
            <a:ext cx="1375780" cy="95846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C4F091B2-AA61-41D2-821D-05DE3AB343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61532" y="3482647"/>
            <a:ext cx="442809" cy="1109048"/>
          </a:xfrm>
          <a:prstGeom prst="rect">
            <a:avLst/>
          </a:prstGeom>
        </p:spPr>
      </p:pic>
      <p:pic>
        <p:nvPicPr>
          <p:cNvPr id="25" name="Picture 24" descr="A picture containing table, handcart, console table&#10;&#10;Description automatically generated">
            <a:extLst>
              <a:ext uri="{FF2B5EF4-FFF2-40B4-BE49-F238E27FC236}">
                <a16:creationId xmlns:a16="http://schemas.microsoft.com/office/drawing/2014/main" id="{F8AD2DAF-2887-4847-87DA-3CC8442000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81649" y="3761734"/>
            <a:ext cx="1787092" cy="1143016"/>
          </a:xfrm>
          <a:prstGeom prst="rect">
            <a:avLst/>
          </a:prstGeom>
        </p:spPr>
      </p:pic>
      <p:pic>
        <p:nvPicPr>
          <p:cNvPr id="27" name="Picture 26" descr="A picture containing rectangle&#10;&#10;Description automatically generated">
            <a:extLst>
              <a:ext uri="{FF2B5EF4-FFF2-40B4-BE49-F238E27FC236}">
                <a16:creationId xmlns:a16="http://schemas.microsoft.com/office/drawing/2014/main" id="{1815FE4D-469E-49B8-8ED8-A063DB8A4C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19834" y="3057573"/>
            <a:ext cx="854386" cy="1408322"/>
          </a:xfrm>
          <a:prstGeom prst="rect">
            <a:avLst/>
          </a:prstGeom>
        </p:spPr>
      </p:pic>
      <p:pic>
        <p:nvPicPr>
          <p:cNvPr id="29" name="Picture 28" descr="A picture containing text, table&#10;&#10;Description automatically generated">
            <a:extLst>
              <a:ext uri="{FF2B5EF4-FFF2-40B4-BE49-F238E27FC236}">
                <a16:creationId xmlns:a16="http://schemas.microsoft.com/office/drawing/2014/main" id="{1987F1C4-B6AB-4CF0-AF31-4CC0932CF58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9471" y="4032556"/>
            <a:ext cx="1842754" cy="1690936"/>
          </a:xfrm>
          <a:prstGeom prst="rect">
            <a:avLst/>
          </a:prstGeom>
        </p:spPr>
      </p:pic>
      <p:pic>
        <p:nvPicPr>
          <p:cNvPr id="31" name="Picture 30" descr="Diagram, engineering drawing&#10;&#10;Description automatically generated">
            <a:extLst>
              <a:ext uri="{FF2B5EF4-FFF2-40B4-BE49-F238E27FC236}">
                <a16:creationId xmlns:a16="http://schemas.microsoft.com/office/drawing/2014/main" id="{6B59AAA3-028A-450D-AEB8-5556183ECA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55248" y="3609217"/>
            <a:ext cx="2240098" cy="1085099"/>
          </a:xfrm>
          <a:prstGeom prst="rect">
            <a:avLst/>
          </a:prstGeom>
        </p:spPr>
      </p:pic>
      <p:pic>
        <p:nvPicPr>
          <p:cNvPr id="15" name="Picture 14" descr="A picture containing table, furniture, worktable, console table&#10;&#10;Description automatically generated">
            <a:extLst>
              <a:ext uri="{FF2B5EF4-FFF2-40B4-BE49-F238E27FC236}">
                <a16:creationId xmlns:a16="http://schemas.microsoft.com/office/drawing/2014/main" id="{33CA5F2A-871A-4C3E-A1B6-38D07F392E0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13882" y="4343384"/>
            <a:ext cx="1786270" cy="1175657"/>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AA3A09E7-940C-433A-A22D-7E3AA89777E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08405" y="4444940"/>
            <a:ext cx="1691732" cy="1182681"/>
          </a:xfrm>
          <a:prstGeom prst="rect">
            <a:avLst/>
          </a:prstGeom>
        </p:spPr>
      </p:pic>
      <p:pic>
        <p:nvPicPr>
          <p:cNvPr id="33" name="Picture 32" descr="A picture containing text, electronics, display&#10;&#10;Description automatically generated">
            <a:extLst>
              <a:ext uri="{FF2B5EF4-FFF2-40B4-BE49-F238E27FC236}">
                <a16:creationId xmlns:a16="http://schemas.microsoft.com/office/drawing/2014/main" id="{0C472A3E-9280-4DEF-A637-582924CDF57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64268" y="2600158"/>
            <a:ext cx="1763018" cy="1875762"/>
          </a:xfrm>
          <a:prstGeom prst="rect">
            <a:avLst/>
          </a:prstGeom>
        </p:spPr>
      </p:pic>
      <p:pic>
        <p:nvPicPr>
          <p:cNvPr id="23" name="Picture 22" descr="A picture containing stationary&#10;&#10;Description automatically generated">
            <a:extLst>
              <a:ext uri="{FF2B5EF4-FFF2-40B4-BE49-F238E27FC236}">
                <a16:creationId xmlns:a16="http://schemas.microsoft.com/office/drawing/2014/main" id="{6E88A46C-BAD3-4F84-9E3B-57F58358529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1235741">
            <a:off x="9254118" y="3438559"/>
            <a:ext cx="465080" cy="575632"/>
          </a:xfrm>
          <a:prstGeom prst="rect">
            <a:avLst/>
          </a:prstGeom>
        </p:spPr>
      </p:pic>
      <p:pic>
        <p:nvPicPr>
          <p:cNvPr id="35" name="Picture 34" descr="A picture containing text, gallery, room, picture frame&#10;&#10;Description automatically generated">
            <a:extLst>
              <a:ext uri="{FF2B5EF4-FFF2-40B4-BE49-F238E27FC236}">
                <a16:creationId xmlns:a16="http://schemas.microsoft.com/office/drawing/2014/main" id="{AD140741-4AFC-4BDC-8FE6-34E63C67111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83351" y="4232706"/>
            <a:ext cx="549807" cy="382756"/>
          </a:xfrm>
          <a:prstGeom prst="rect">
            <a:avLst/>
          </a:prstGeom>
        </p:spPr>
      </p:pic>
      <p:pic>
        <p:nvPicPr>
          <p:cNvPr id="37" name="Picture 36" descr="A picture containing text, vector graphics&#10;&#10;Description automatically generated">
            <a:extLst>
              <a:ext uri="{FF2B5EF4-FFF2-40B4-BE49-F238E27FC236}">
                <a16:creationId xmlns:a16="http://schemas.microsoft.com/office/drawing/2014/main" id="{763109A3-3B47-4CC3-AD1B-5D57B87C0C4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117782" y="2978950"/>
            <a:ext cx="376482" cy="570456"/>
          </a:xfrm>
          <a:prstGeom prst="rect">
            <a:avLst/>
          </a:prstGeom>
        </p:spPr>
      </p:pic>
      <p:pic>
        <p:nvPicPr>
          <p:cNvPr id="41" name="Picture 40" descr="A picture containing graphical user interface&#10;&#10;Description automatically generated">
            <a:extLst>
              <a:ext uri="{FF2B5EF4-FFF2-40B4-BE49-F238E27FC236}">
                <a16:creationId xmlns:a16="http://schemas.microsoft.com/office/drawing/2014/main" id="{9C618CAB-2636-4978-BA88-59055425194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630869" y="3588857"/>
            <a:ext cx="427588" cy="381565"/>
          </a:xfrm>
          <a:prstGeom prst="rect">
            <a:avLst/>
          </a:prstGeom>
        </p:spPr>
      </p:pic>
      <p:pic>
        <p:nvPicPr>
          <p:cNvPr id="43" name="Picture 42">
            <a:extLst>
              <a:ext uri="{FF2B5EF4-FFF2-40B4-BE49-F238E27FC236}">
                <a16:creationId xmlns:a16="http://schemas.microsoft.com/office/drawing/2014/main" id="{B80997E2-3D21-4126-B1A7-15E3E4FA19C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4756315">
            <a:off x="6111316" y="4857322"/>
            <a:ext cx="183339" cy="423671"/>
          </a:xfrm>
          <a:prstGeom prst="rect">
            <a:avLst/>
          </a:prstGeom>
        </p:spPr>
      </p:pic>
      <p:pic>
        <p:nvPicPr>
          <p:cNvPr id="45" name="Picture 44" descr="A picture containing diagram&#10;&#10;Description automatically generated">
            <a:extLst>
              <a:ext uri="{FF2B5EF4-FFF2-40B4-BE49-F238E27FC236}">
                <a16:creationId xmlns:a16="http://schemas.microsoft.com/office/drawing/2014/main" id="{6C768899-EA9D-430A-A29C-6DCCEBA8575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26611" y="4912206"/>
            <a:ext cx="781824" cy="435631"/>
          </a:xfrm>
          <a:prstGeom prst="rect">
            <a:avLst/>
          </a:prstGeom>
        </p:spPr>
      </p:pic>
      <p:pic>
        <p:nvPicPr>
          <p:cNvPr id="47" name="Picture 46" descr="A picture containing diagram&#10;&#10;Description automatically generated">
            <a:extLst>
              <a:ext uri="{FF2B5EF4-FFF2-40B4-BE49-F238E27FC236}">
                <a16:creationId xmlns:a16="http://schemas.microsoft.com/office/drawing/2014/main" id="{030D557A-2F22-499C-A16D-51F95AD0E15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958769" y="3206863"/>
            <a:ext cx="319531" cy="444273"/>
          </a:xfrm>
          <a:prstGeom prst="rect">
            <a:avLst/>
          </a:prstGeom>
        </p:spPr>
      </p:pic>
      <p:pic>
        <p:nvPicPr>
          <p:cNvPr id="49" name="Picture 48" descr="A picture containing seat, furniture, chair&#10;&#10;Description automatically generated">
            <a:extLst>
              <a:ext uri="{FF2B5EF4-FFF2-40B4-BE49-F238E27FC236}">
                <a16:creationId xmlns:a16="http://schemas.microsoft.com/office/drawing/2014/main" id="{E30CF3FC-9758-449A-81E2-F2888279EE6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927519" y="3549472"/>
            <a:ext cx="832635" cy="1463700"/>
          </a:xfrm>
          <a:prstGeom prst="rect">
            <a:avLst/>
          </a:prstGeom>
        </p:spPr>
      </p:pic>
      <p:pic>
        <p:nvPicPr>
          <p:cNvPr id="39" name="Picture 38">
            <a:extLst>
              <a:ext uri="{FF2B5EF4-FFF2-40B4-BE49-F238E27FC236}">
                <a16:creationId xmlns:a16="http://schemas.microsoft.com/office/drawing/2014/main" id="{981BCA88-9AC3-4A31-BAB8-69F70F1D74C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316953" y="3640634"/>
            <a:ext cx="459438" cy="1090644"/>
          </a:xfrm>
          <a:prstGeom prst="rect">
            <a:avLst/>
          </a:prstGeom>
        </p:spPr>
      </p:pic>
      <p:sp>
        <p:nvSpPr>
          <p:cNvPr id="50" name="TextBox 49">
            <a:extLst>
              <a:ext uri="{FF2B5EF4-FFF2-40B4-BE49-F238E27FC236}">
                <a16:creationId xmlns:a16="http://schemas.microsoft.com/office/drawing/2014/main" id="{4E2A3FD8-CA21-479B-8951-B125A3876421}"/>
              </a:ext>
            </a:extLst>
          </p:cNvPr>
          <p:cNvSpPr txBox="1"/>
          <p:nvPr/>
        </p:nvSpPr>
        <p:spPr>
          <a:xfrm>
            <a:off x="7301117" y="4938311"/>
            <a:ext cx="4351663" cy="1323439"/>
          </a:xfrm>
          <a:prstGeom prst="rect">
            <a:avLst/>
          </a:prstGeom>
          <a:noFill/>
        </p:spPr>
        <p:txBody>
          <a:bodyPr wrap="square" rtlCol="0">
            <a:spAutoFit/>
          </a:bodyPr>
          <a:lstStyle/>
          <a:p>
            <a:pPr algn="l"/>
            <a:r>
              <a:rPr lang="en-GB" sz="2000" dirty="0">
                <a:solidFill>
                  <a:schemeClr val="bg1"/>
                </a:solidFill>
              </a:rPr>
              <a:t>Locate the following items:</a:t>
            </a:r>
            <a:br>
              <a:rPr lang="en-GB" sz="2000" dirty="0">
                <a:solidFill>
                  <a:schemeClr val="bg1"/>
                </a:solidFill>
              </a:rPr>
            </a:br>
            <a:r>
              <a:rPr lang="en-GB" sz="2000" dirty="0">
                <a:solidFill>
                  <a:schemeClr val="bg1"/>
                </a:solidFill>
              </a:rPr>
              <a:t>plant – phone – books – drum kit – fridge – newspaper – white chair – photo – guitar – football table </a:t>
            </a:r>
          </a:p>
        </p:txBody>
      </p:sp>
      <p:sp>
        <p:nvSpPr>
          <p:cNvPr id="30" name="TextBox 29">
            <a:extLst>
              <a:ext uri="{FF2B5EF4-FFF2-40B4-BE49-F238E27FC236}">
                <a16:creationId xmlns:a16="http://schemas.microsoft.com/office/drawing/2014/main" id="{901F7425-EA00-40ED-A668-A3829968A812}"/>
              </a:ext>
            </a:extLst>
          </p:cNvPr>
          <p:cNvSpPr txBox="1"/>
          <p:nvPr/>
        </p:nvSpPr>
        <p:spPr>
          <a:xfrm>
            <a:off x="3827204" y="6417401"/>
            <a:ext cx="4000869" cy="400110"/>
          </a:xfrm>
          <a:prstGeom prst="rect">
            <a:avLst/>
          </a:prstGeom>
          <a:solidFill>
            <a:srgbClr val="203864"/>
          </a:solidFill>
        </p:spPr>
        <p:txBody>
          <a:bodyPr wrap="square" rtlCol="0">
            <a:spAutoFit/>
          </a:bodyPr>
          <a:lstStyle/>
          <a:p>
            <a:pPr algn="l"/>
            <a:r>
              <a:rPr lang="en-GB" sz="2000" dirty="0">
                <a:solidFill>
                  <a:schemeClr val="bg1"/>
                </a:solidFill>
              </a:rPr>
              <a:t>* der </a:t>
            </a:r>
            <a:r>
              <a:rPr lang="en-GB" sz="2000" dirty="0" err="1">
                <a:solidFill>
                  <a:schemeClr val="bg1"/>
                </a:solidFill>
              </a:rPr>
              <a:t>Unterschied</a:t>
            </a:r>
            <a:r>
              <a:rPr lang="en-GB" sz="2000" dirty="0">
                <a:solidFill>
                  <a:schemeClr val="bg1"/>
                </a:solidFill>
              </a:rPr>
              <a:t> - difference</a:t>
            </a:r>
          </a:p>
        </p:txBody>
      </p:sp>
    </p:spTree>
    <p:extLst>
      <p:ext uri="{BB962C8B-B14F-4D97-AF65-F5344CB8AC3E}">
        <p14:creationId xmlns:p14="http://schemas.microsoft.com/office/powerpoint/2010/main" val="1139111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572000" cy="869950"/>
          </a:xfrm>
          <a:prstGeom prst="rect">
            <a:avLst/>
          </a:prstGeom>
        </p:spPr>
      </p:pic>
      <p:sp>
        <p:nvSpPr>
          <p:cNvPr id="4" name="Title 3"/>
          <p:cNvSpPr>
            <a:spLocks noGrp="1"/>
          </p:cNvSpPr>
          <p:nvPr>
            <p:ph type="title"/>
          </p:nvPr>
        </p:nvSpPr>
        <p:spPr>
          <a:xfrm>
            <a:off x="0" y="294041"/>
            <a:ext cx="5506278" cy="707849"/>
          </a:xfrm>
        </p:spPr>
        <p:txBody>
          <a:bodyPr>
            <a:normAutofit/>
          </a:bodyPr>
          <a:lstStyle/>
          <a:p>
            <a:r>
              <a:rPr lang="en-GB" sz="3600" b="1" dirty="0" err="1">
                <a:solidFill>
                  <a:schemeClr val="bg1"/>
                </a:solidFill>
              </a:rPr>
              <a:t>Muttis</a:t>
            </a:r>
            <a:r>
              <a:rPr lang="en-GB" sz="3600" b="1" dirty="0">
                <a:solidFill>
                  <a:schemeClr val="bg1"/>
                </a:solidFill>
              </a:rPr>
              <a:t> </a:t>
            </a:r>
            <a:r>
              <a:rPr lang="en-GB" sz="3600" b="1" dirty="0" err="1">
                <a:solidFill>
                  <a:schemeClr val="bg1"/>
                </a:solidFill>
              </a:rPr>
              <a:t>Ruheraum</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04173" y="362373"/>
            <a:ext cx="1616765" cy="40235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0" y="1135623"/>
            <a:ext cx="5355010" cy="400110"/>
          </a:xfrm>
          <a:prstGeom prst="rect">
            <a:avLst/>
          </a:prstGeom>
          <a:noFill/>
        </p:spPr>
        <p:txBody>
          <a:bodyPr wrap="square" rtlCol="0">
            <a:spAutoFit/>
          </a:bodyPr>
          <a:lstStyle/>
          <a:p>
            <a:r>
              <a:rPr lang="en-US" sz="2000" b="1" dirty="0" err="1">
                <a:solidFill>
                  <a:schemeClr val="accent5">
                    <a:lumMod val="50000"/>
                  </a:schemeClr>
                </a:solidFill>
              </a:rPr>
              <a:t>Beschreibe</a:t>
            </a:r>
            <a:r>
              <a:rPr lang="en-US" sz="2000" b="1" dirty="0">
                <a:solidFill>
                  <a:schemeClr val="accent5">
                    <a:lumMod val="50000"/>
                  </a:schemeClr>
                </a:solidFill>
              </a:rPr>
              <a:t> </a:t>
            </a:r>
            <a:r>
              <a:rPr lang="en-US" sz="2000" b="1" dirty="0" err="1">
                <a:solidFill>
                  <a:schemeClr val="accent5">
                    <a:lumMod val="50000"/>
                  </a:schemeClr>
                </a:solidFill>
              </a:rPr>
              <a:t>Muttis</a:t>
            </a:r>
            <a:r>
              <a:rPr lang="en-US" sz="2000" b="1" dirty="0">
                <a:solidFill>
                  <a:schemeClr val="accent5">
                    <a:lumMod val="50000"/>
                  </a:schemeClr>
                </a:solidFill>
              </a:rPr>
              <a:t> </a:t>
            </a:r>
            <a:r>
              <a:rPr lang="en-US" sz="2000" b="1" dirty="0" err="1">
                <a:solidFill>
                  <a:schemeClr val="accent5">
                    <a:lumMod val="50000"/>
                  </a:schemeClr>
                </a:solidFill>
              </a:rPr>
              <a:t>Ruheraum</a:t>
            </a:r>
            <a:r>
              <a:rPr lang="en-US" sz="2000" dirty="0">
                <a:solidFill>
                  <a:schemeClr val="accent5">
                    <a:lumMod val="50000"/>
                  </a:schemeClr>
                </a:solidFill>
              </a:rPr>
              <a:t>.</a:t>
            </a:r>
          </a:p>
        </p:txBody>
      </p:sp>
      <p:pic>
        <p:nvPicPr>
          <p:cNvPr id="6" name="Picture 5" descr="A picture containing text&#10;&#10;Description automatically generated">
            <a:extLst>
              <a:ext uri="{FF2B5EF4-FFF2-40B4-BE49-F238E27FC236}">
                <a16:creationId xmlns:a16="http://schemas.microsoft.com/office/drawing/2014/main" id="{2B363BBF-A8C1-49D3-B79D-B1CAE84A25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0459" y="2962655"/>
            <a:ext cx="1649345" cy="3178841"/>
          </a:xfrm>
          <a:prstGeom prst="rect">
            <a:avLst/>
          </a:prstGeom>
        </p:spPr>
      </p:pic>
      <p:pic>
        <p:nvPicPr>
          <p:cNvPr id="8" name="Picture 7" descr="Diagram, engineering drawing&#10;&#10;Description automatically generated">
            <a:extLst>
              <a:ext uri="{FF2B5EF4-FFF2-40B4-BE49-F238E27FC236}">
                <a16:creationId xmlns:a16="http://schemas.microsoft.com/office/drawing/2014/main" id="{E262B9A9-17F8-4CA8-A9B4-ED02097AEA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362" y="1001890"/>
            <a:ext cx="6937782" cy="5361013"/>
          </a:xfrm>
          <a:prstGeom prst="rect">
            <a:avLst/>
          </a:prstGeom>
        </p:spPr>
      </p:pic>
      <p:sp>
        <p:nvSpPr>
          <p:cNvPr id="9" name="TextBox 8">
            <a:extLst>
              <a:ext uri="{FF2B5EF4-FFF2-40B4-BE49-F238E27FC236}">
                <a16:creationId xmlns:a16="http://schemas.microsoft.com/office/drawing/2014/main" id="{1D039B86-D95F-48F8-B0A5-435FBDA9BF04}"/>
              </a:ext>
            </a:extLst>
          </p:cNvPr>
          <p:cNvSpPr txBox="1"/>
          <p:nvPr/>
        </p:nvSpPr>
        <p:spPr>
          <a:xfrm>
            <a:off x="4572001" y="198601"/>
            <a:ext cx="7460166" cy="707886"/>
          </a:xfrm>
          <a:prstGeom prst="rect">
            <a:avLst/>
          </a:prstGeom>
          <a:noFill/>
        </p:spPr>
        <p:txBody>
          <a:bodyPr wrap="square" rtlCol="0">
            <a:spAutoFit/>
          </a:bodyPr>
          <a:lstStyle/>
          <a:p>
            <a:r>
              <a:rPr lang="en-US" sz="2000" b="1" dirty="0" err="1">
                <a:solidFill>
                  <a:schemeClr val="accent5">
                    <a:lumMod val="50000"/>
                  </a:schemeClr>
                </a:solidFill>
              </a:rPr>
              <a:t>Mutti</a:t>
            </a:r>
            <a:r>
              <a:rPr lang="en-US" sz="2000" b="1" dirty="0">
                <a:solidFill>
                  <a:schemeClr val="accent5">
                    <a:lumMod val="50000"/>
                  </a:schemeClr>
                </a:solidFill>
              </a:rPr>
              <a:t> </a:t>
            </a:r>
            <a:r>
              <a:rPr lang="en-US" sz="2000" b="1" dirty="0" err="1">
                <a:solidFill>
                  <a:schemeClr val="accent5">
                    <a:lumMod val="50000"/>
                  </a:schemeClr>
                </a:solidFill>
              </a:rPr>
              <a:t>ist</a:t>
            </a:r>
            <a:r>
              <a:rPr lang="en-US" sz="2000" b="1" dirty="0">
                <a:solidFill>
                  <a:schemeClr val="accent5">
                    <a:lumMod val="50000"/>
                  </a:schemeClr>
                </a:solidFill>
              </a:rPr>
              <a:t> </a:t>
            </a:r>
            <a:r>
              <a:rPr lang="en-US" sz="2000" b="1" dirty="0" err="1">
                <a:solidFill>
                  <a:schemeClr val="accent5">
                    <a:lumMod val="50000"/>
                  </a:schemeClr>
                </a:solidFill>
              </a:rPr>
              <a:t>auch</a:t>
            </a:r>
            <a:r>
              <a:rPr lang="en-US" sz="2000" b="1" dirty="0">
                <a:solidFill>
                  <a:schemeClr val="accent5">
                    <a:lumMod val="50000"/>
                  </a:schemeClr>
                </a:solidFill>
              </a:rPr>
              <a:t> </a:t>
            </a:r>
            <a:r>
              <a:rPr lang="en-US" sz="2000" b="1" dirty="0" err="1">
                <a:solidFill>
                  <a:schemeClr val="accent5">
                    <a:lumMod val="50000"/>
                  </a:schemeClr>
                </a:solidFill>
              </a:rPr>
              <a:t>glücklich</a:t>
            </a:r>
            <a:r>
              <a:rPr lang="en-US" sz="2000" b="1" dirty="0">
                <a:solidFill>
                  <a:schemeClr val="accent5">
                    <a:lumMod val="50000"/>
                  </a:schemeClr>
                </a:solidFill>
              </a:rPr>
              <a:t>.  </a:t>
            </a:r>
            <a:br>
              <a:rPr lang="en-US" sz="2000" dirty="0">
                <a:solidFill>
                  <a:schemeClr val="accent5">
                    <a:lumMod val="50000"/>
                  </a:schemeClr>
                </a:solidFill>
              </a:rPr>
            </a:br>
            <a:r>
              <a:rPr lang="en-US" sz="2000" b="1" dirty="0">
                <a:solidFill>
                  <a:schemeClr val="accent5">
                    <a:lumMod val="50000"/>
                  </a:schemeClr>
                </a:solidFill>
              </a:rPr>
              <a:t>Sie hat </a:t>
            </a:r>
            <a:r>
              <a:rPr lang="en-US" sz="2000" b="1" dirty="0" err="1">
                <a:solidFill>
                  <a:schemeClr val="accent5">
                    <a:lumMod val="50000"/>
                  </a:schemeClr>
                </a:solidFill>
              </a:rPr>
              <a:t>sich</a:t>
            </a:r>
            <a:r>
              <a:rPr lang="en-US" sz="2000" b="1" dirty="0">
                <a:solidFill>
                  <a:schemeClr val="accent5">
                    <a:lumMod val="50000"/>
                  </a:schemeClr>
                </a:solidFill>
              </a:rPr>
              <a:t> </a:t>
            </a:r>
            <a:r>
              <a:rPr lang="en-US" sz="2000" b="1" dirty="0" err="1">
                <a:solidFill>
                  <a:schemeClr val="accent5">
                    <a:lumMod val="50000"/>
                  </a:schemeClr>
                </a:solidFill>
              </a:rPr>
              <a:t>oben</a:t>
            </a:r>
            <a:r>
              <a:rPr lang="en-US" sz="2000" b="1" dirty="0">
                <a:solidFill>
                  <a:schemeClr val="accent5">
                    <a:lumMod val="50000"/>
                  </a:schemeClr>
                </a:solidFill>
              </a:rPr>
              <a:t> </a:t>
            </a:r>
            <a:r>
              <a:rPr lang="en-US" sz="2000" b="1" dirty="0" err="1">
                <a:solidFill>
                  <a:schemeClr val="accent5">
                    <a:lumMod val="50000"/>
                  </a:schemeClr>
                </a:solidFill>
              </a:rPr>
              <a:t>einen</a:t>
            </a:r>
            <a:r>
              <a:rPr lang="en-US" sz="2000" b="1" dirty="0">
                <a:solidFill>
                  <a:schemeClr val="accent5">
                    <a:lumMod val="50000"/>
                  </a:schemeClr>
                </a:solidFill>
              </a:rPr>
              <a:t> </a:t>
            </a:r>
            <a:r>
              <a:rPr lang="en-US" sz="2000" b="1" dirty="0" err="1">
                <a:solidFill>
                  <a:schemeClr val="accent5">
                    <a:lumMod val="50000"/>
                  </a:schemeClr>
                </a:solidFill>
              </a:rPr>
              <a:t>Ruheraum</a:t>
            </a:r>
            <a:r>
              <a:rPr lang="en-US" sz="2000" b="1" dirty="0">
                <a:solidFill>
                  <a:schemeClr val="accent5">
                    <a:lumMod val="50000"/>
                  </a:schemeClr>
                </a:solidFill>
              </a:rPr>
              <a:t> </a:t>
            </a:r>
            <a:r>
              <a:rPr lang="en-US" sz="2000" b="1" dirty="0" err="1">
                <a:solidFill>
                  <a:schemeClr val="accent5">
                    <a:lumMod val="50000"/>
                  </a:schemeClr>
                </a:solidFill>
              </a:rPr>
              <a:t>gemacht</a:t>
            </a:r>
            <a:r>
              <a:rPr lang="en-US" sz="2000" b="1" dirty="0">
                <a:solidFill>
                  <a:schemeClr val="accent5">
                    <a:lumMod val="50000"/>
                  </a:schemeClr>
                </a:solidFill>
              </a:rPr>
              <a:t>.</a:t>
            </a:r>
          </a:p>
        </p:txBody>
      </p:sp>
      <p:sp>
        <p:nvSpPr>
          <p:cNvPr id="10" name="TextBox 9">
            <a:extLst>
              <a:ext uri="{FF2B5EF4-FFF2-40B4-BE49-F238E27FC236}">
                <a16:creationId xmlns:a16="http://schemas.microsoft.com/office/drawing/2014/main" id="{FFB31E53-72EB-4710-A387-F09AEE2140EF}"/>
              </a:ext>
            </a:extLst>
          </p:cNvPr>
          <p:cNvSpPr txBox="1"/>
          <p:nvPr/>
        </p:nvSpPr>
        <p:spPr>
          <a:xfrm>
            <a:off x="0" y="1593182"/>
            <a:ext cx="3526900" cy="3170099"/>
          </a:xfrm>
          <a:prstGeom prst="rect">
            <a:avLst/>
          </a:prstGeom>
          <a:noFill/>
        </p:spPr>
        <p:txBody>
          <a:bodyPr wrap="square" rtlCol="0">
            <a:spAutoFit/>
          </a:bodyPr>
          <a:lstStyle/>
          <a:p>
            <a:r>
              <a:rPr lang="en-US" sz="2000" b="1" dirty="0" err="1">
                <a:solidFill>
                  <a:schemeClr val="accent5">
                    <a:lumMod val="50000"/>
                  </a:schemeClr>
                </a:solidFill>
              </a:rPr>
              <a:t>Benutze</a:t>
            </a:r>
            <a:r>
              <a:rPr lang="en-US" sz="2000" b="1" dirty="0">
                <a:solidFill>
                  <a:schemeClr val="accent5">
                    <a:lumMod val="50000"/>
                  </a:schemeClr>
                </a:solidFill>
              </a:rPr>
              <a:t> </a:t>
            </a:r>
            <a:r>
              <a:rPr lang="en-US" sz="2000" b="1" dirty="0" err="1">
                <a:solidFill>
                  <a:schemeClr val="accent5">
                    <a:lumMod val="50000"/>
                  </a:schemeClr>
                </a:solidFill>
              </a:rPr>
              <a:t>diese</a:t>
            </a:r>
            <a:r>
              <a:rPr lang="en-US" sz="2000" b="1" dirty="0">
                <a:solidFill>
                  <a:schemeClr val="accent5">
                    <a:lumMod val="50000"/>
                  </a:schemeClr>
                </a:solidFill>
              </a:rPr>
              <a:t> </a:t>
            </a:r>
            <a:r>
              <a:rPr lang="en-US" sz="2000" b="1" dirty="0" err="1">
                <a:solidFill>
                  <a:schemeClr val="accent5">
                    <a:lumMod val="50000"/>
                  </a:schemeClr>
                </a:solidFill>
              </a:rPr>
              <a:t>Wörter</a:t>
            </a:r>
            <a:r>
              <a:rPr lang="en-US" sz="2000" dirty="0">
                <a:solidFill>
                  <a:schemeClr val="accent5">
                    <a:lumMod val="50000"/>
                  </a:schemeClr>
                </a:solidFill>
              </a:rPr>
              <a:t>:</a:t>
            </a:r>
          </a:p>
          <a:p>
            <a:r>
              <a:rPr lang="en-US" sz="2000" dirty="0">
                <a:solidFill>
                  <a:schemeClr val="accent5">
                    <a:lumMod val="50000"/>
                  </a:schemeClr>
                </a:solidFill>
              </a:rPr>
              <a:t>das </a:t>
            </a:r>
            <a:r>
              <a:rPr lang="en-US" sz="2000" dirty="0" err="1">
                <a:solidFill>
                  <a:schemeClr val="accent5">
                    <a:lumMod val="50000"/>
                  </a:schemeClr>
                </a:solidFill>
              </a:rPr>
              <a:t>Dach</a:t>
            </a:r>
            <a:br>
              <a:rPr lang="en-US" sz="2000" dirty="0">
                <a:solidFill>
                  <a:schemeClr val="accent5">
                    <a:lumMod val="50000"/>
                  </a:schemeClr>
                </a:solidFill>
              </a:rPr>
            </a:br>
            <a:r>
              <a:rPr lang="en-US" sz="2000" dirty="0">
                <a:solidFill>
                  <a:schemeClr val="accent5">
                    <a:lumMod val="50000"/>
                  </a:schemeClr>
                </a:solidFill>
              </a:rPr>
              <a:t>die </a:t>
            </a:r>
            <a:r>
              <a:rPr lang="en-US" sz="2000" dirty="0" err="1">
                <a:solidFill>
                  <a:schemeClr val="accent5">
                    <a:lumMod val="50000"/>
                  </a:schemeClr>
                </a:solidFill>
              </a:rPr>
              <a:t>Ecke</a:t>
            </a:r>
            <a:br>
              <a:rPr lang="en-US" sz="2000" dirty="0">
                <a:solidFill>
                  <a:schemeClr val="accent5">
                    <a:lumMod val="50000"/>
                  </a:schemeClr>
                </a:solidFill>
              </a:rPr>
            </a:br>
            <a:r>
              <a:rPr lang="en-US" sz="2000" dirty="0" err="1">
                <a:solidFill>
                  <a:schemeClr val="accent5">
                    <a:lumMod val="50000"/>
                  </a:schemeClr>
                </a:solidFill>
              </a:rPr>
              <a:t>linke</a:t>
            </a:r>
            <a:r>
              <a:rPr lang="en-US" sz="2000" dirty="0">
                <a:solidFill>
                  <a:schemeClr val="accent5">
                    <a:lumMod val="50000"/>
                  </a:schemeClr>
                </a:solidFill>
              </a:rPr>
              <a:t>(</a:t>
            </a:r>
            <a:r>
              <a:rPr lang="en-US" sz="2000" dirty="0" err="1">
                <a:solidFill>
                  <a:schemeClr val="accent5">
                    <a:lumMod val="50000"/>
                  </a:schemeClr>
                </a:solidFill>
              </a:rPr>
              <a:t>r,s</a:t>
            </a:r>
            <a:r>
              <a:rPr lang="en-US" sz="2000" dirty="0">
                <a:solidFill>
                  <a:schemeClr val="accent5">
                    <a:lumMod val="50000"/>
                  </a:schemeClr>
                </a:solidFill>
              </a:rPr>
              <a:t>)</a:t>
            </a:r>
            <a:br>
              <a:rPr lang="en-US" sz="2000" dirty="0">
                <a:solidFill>
                  <a:schemeClr val="accent5">
                    <a:lumMod val="50000"/>
                  </a:schemeClr>
                </a:solidFill>
              </a:rPr>
            </a:br>
            <a:r>
              <a:rPr lang="en-US" sz="2000" dirty="0" err="1">
                <a:solidFill>
                  <a:schemeClr val="accent5">
                    <a:lumMod val="50000"/>
                  </a:schemeClr>
                </a:solidFill>
              </a:rPr>
              <a:t>rechte</a:t>
            </a:r>
            <a:r>
              <a:rPr lang="en-US" sz="2000" dirty="0">
                <a:solidFill>
                  <a:schemeClr val="accent5">
                    <a:lumMod val="50000"/>
                  </a:schemeClr>
                </a:solidFill>
              </a:rPr>
              <a:t>(</a:t>
            </a:r>
            <a:r>
              <a:rPr lang="en-US" sz="2000" dirty="0" err="1">
                <a:solidFill>
                  <a:schemeClr val="accent5">
                    <a:lumMod val="50000"/>
                  </a:schemeClr>
                </a:solidFill>
              </a:rPr>
              <a:t>r,s</a:t>
            </a:r>
            <a:r>
              <a:rPr lang="en-US" sz="2000" dirty="0">
                <a:solidFill>
                  <a:schemeClr val="accent5">
                    <a:lumMod val="50000"/>
                  </a:schemeClr>
                </a:solidFill>
              </a:rPr>
              <a:t>)</a:t>
            </a:r>
            <a:br>
              <a:rPr lang="en-US" sz="2000" dirty="0">
                <a:solidFill>
                  <a:schemeClr val="accent5">
                    <a:lumMod val="50000"/>
                  </a:schemeClr>
                </a:solidFill>
              </a:rPr>
            </a:br>
            <a:r>
              <a:rPr lang="en-US" sz="2000" dirty="0" err="1">
                <a:solidFill>
                  <a:schemeClr val="accent5">
                    <a:lumMod val="50000"/>
                  </a:schemeClr>
                </a:solidFill>
              </a:rPr>
              <a:t>draußen</a:t>
            </a:r>
            <a:br>
              <a:rPr lang="en-US" sz="2000" dirty="0">
                <a:solidFill>
                  <a:schemeClr val="accent5">
                    <a:lumMod val="50000"/>
                  </a:schemeClr>
                </a:solidFill>
              </a:rPr>
            </a:br>
            <a:r>
              <a:rPr lang="en-US" sz="2000" dirty="0" err="1">
                <a:solidFill>
                  <a:schemeClr val="accent5">
                    <a:lumMod val="50000"/>
                  </a:schemeClr>
                </a:solidFill>
              </a:rPr>
              <a:t>gesessen</a:t>
            </a:r>
            <a:br>
              <a:rPr lang="en-US" sz="2000" dirty="0">
                <a:solidFill>
                  <a:schemeClr val="accent5">
                    <a:lumMod val="50000"/>
                  </a:schemeClr>
                </a:solidFill>
              </a:rPr>
            </a:br>
            <a:r>
              <a:rPr lang="en-US" sz="2000" dirty="0" err="1">
                <a:solidFill>
                  <a:schemeClr val="accent5">
                    <a:lumMod val="50000"/>
                  </a:schemeClr>
                </a:solidFill>
              </a:rPr>
              <a:t>üben</a:t>
            </a:r>
            <a:br>
              <a:rPr lang="en-US" sz="2000" dirty="0">
                <a:solidFill>
                  <a:schemeClr val="accent5">
                    <a:lumMod val="50000"/>
                  </a:schemeClr>
                </a:solidFill>
              </a:rPr>
            </a:br>
            <a:r>
              <a:rPr lang="en-US" sz="2000" dirty="0" err="1">
                <a:solidFill>
                  <a:schemeClr val="accent5">
                    <a:lumMod val="50000"/>
                  </a:schemeClr>
                </a:solidFill>
              </a:rPr>
              <a:t>verbessern</a:t>
            </a:r>
            <a:br>
              <a:rPr lang="en-US" sz="2000" dirty="0">
                <a:solidFill>
                  <a:schemeClr val="accent5">
                    <a:lumMod val="50000"/>
                  </a:schemeClr>
                </a:solidFill>
              </a:rPr>
            </a:br>
            <a:r>
              <a:rPr lang="en-US" sz="2000" dirty="0" err="1">
                <a:solidFill>
                  <a:schemeClr val="accent5">
                    <a:lumMod val="50000"/>
                  </a:schemeClr>
                </a:solidFill>
              </a:rPr>
              <a:t>entwickeln</a:t>
            </a:r>
            <a:endParaRPr lang="en-US" sz="2000" dirty="0">
              <a:solidFill>
                <a:schemeClr val="accent5">
                  <a:lumMod val="50000"/>
                </a:schemeClr>
              </a:solidFill>
            </a:endParaRPr>
          </a:p>
        </p:txBody>
      </p:sp>
      <p:sp>
        <p:nvSpPr>
          <p:cNvPr id="11" name="Rectangle 10">
            <a:extLst>
              <a:ext uri="{FF2B5EF4-FFF2-40B4-BE49-F238E27FC236}">
                <a16:creationId xmlns:a16="http://schemas.microsoft.com/office/drawing/2014/main" id="{BF9A48B5-833B-4518-939F-795532ECB7E7}"/>
              </a:ext>
            </a:extLst>
          </p:cNvPr>
          <p:cNvSpPr/>
          <p:nvPr/>
        </p:nvSpPr>
        <p:spPr>
          <a:xfrm>
            <a:off x="524603" y="4707303"/>
            <a:ext cx="2684156" cy="1631216"/>
          </a:xfrm>
          <a:prstGeom prst="rect">
            <a:avLst/>
          </a:prstGeom>
          <a:solidFill>
            <a:srgbClr val="FFF4E7"/>
          </a:solidFill>
          <a:ln>
            <a:solidFill>
              <a:srgbClr val="002060"/>
            </a:solidFill>
          </a:ln>
        </p:spPr>
        <p:txBody>
          <a:bodyPr wrap="square">
            <a:spAutoFit/>
          </a:bodyPr>
          <a:lstStyle/>
          <a:p>
            <a:pPr lvl="0"/>
            <a:r>
              <a:rPr lang="en-US" sz="2000" dirty="0">
                <a:solidFill>
                  <a:srgbClr val="4472C4">
                    <a:lumMod val="50000"/>
                  </a:srgbClr>
                </a:solidFill>
              </a:rPr>
              <a:t>der </a:t>
            </a:r>
            <a:r>
              <a:rPr lang="en-US" sz="2000" dirty="0" err="1">
                <a:solidFill>
                  <a:srgbClr val="4472C4">
                    <a:lumMod val="50000"/>
                  </a:srgbClr>
                </a:solidFill>
              </a:rPr>
              <a:t>Fernseher</a:t>
            </a:r>
            <a:r>
              <a:rPr lang="en-US" sz="2000" dirty="0">
                <a:solidFill>
                  <a:srgbClr val="4472C4">
                    <a:lumMod val="50000"/>
                  </a:srgbClr>
                </a:solidFill>
              </a:rPr>
              <a:t> </a:t>
            </a:r>
            <a:r>
              <a:rPr lang="en-US" sz="2000">
                <a:solidFill>
                  <a:srgbClr val="4472C4">
                    <a:lumMod val="50000"/>
                  </a:srgbClr>
                </a:solidFill>
              </a:rPr>
              <a:t>– TV </a:t>
            </a:r>
            <a:endParaRPr lang="en-US" sz="2000" dirty="0">
              <a:solidFill>
                <a:srgbClr val="4472C4">
                  <a:lumMod val="50000"/>
                </a:srgbClr>
              </a:solidFill>
            </a:endParaRPr>
          </a:p>
          <a:p>
            <a:pPr lvl="0"/>
            <a:r>
              <a:rPr lang="en-US" sz="2000" dirty="0">
                <a:solidFill>
                  <a:srgbClr val="4472C4">
                    <a:lumMod val="50000"/>
                  </a:srgbClr>
                </a:solidFill>
              </a:rPr>
              <a:t>die </a:t>
            </a:r>
            <a:r>
              <a:rPr lang="en-US" sz="2000" dirty="0" err="1">
                <a:solidFill>
                  <a:srgbClr val="4472C4">
                    <a:lumMod val="50000"/>
                  </a:srgbClr>
                </a:solidFill>
              </a:rPr>
              <a:t>Kerze</a:t>
            </a:r>
            <a:r>
              <a:rPr lang="en-US" sz="2000" dirty="0">
                <a:solidFill>
                  <a:srgbClr val="4472C4">
                    <a:lumMod val="50000"/>
                  </a:srgbClr>
                </a:solidFill>
              </a:rPr>
              <a:t> – candle </a:t>
            </a:r>
            <a:br>
              <a:rPr lang="en-US" sz="2000" dirty="0">
                <a:solidFill>
                  <a:srgbClr val="4472C4">
                    <a:lumMod val="50000"/>
                  </a:srgbClr>
                </a:solidFill>
              </a:rPr>
            </a:br>
            <a:r>
              <a:rPr lang="en-US" sz="2000" dirty="0">
                <a:solidFill>
                  <a:srgbClr val="4472C4">
                    <a:lumMod val="50000"/>
                  </a:srgbClr>
                </a:solidFill>
              </a:rPr>
              <a:t>das </a:t>
            </a:r>
            <a:r>
              <a:rPr lang="en-US" sz="2000" dirty="0" err="1">
                <a:solidFill>
                  <a:srgbClr val="4472C4">
                    <a:lumMod val="50000"/>
                  </a:srgbClr>
                </a:solidFill>
              </a:rPr>
              <a:t>Kissen</a:t>
            </a:r>
            <a:r>
              <a:rPr lang="en-US" sz="2000" dirty="0">
                <a:solidFill>
                  <a:srgbClr val="4472C4">
                    <a:lumMod val="50000"/>
                  </a:srgbClr>
                </a:solidFill>
              </a:rPr>
              <a:t> – cushion </a:t>
            </a:r>
            <a:br>
              <a:rPr lang="en-US" sz="2000" dirty="0">
                <a:solidFill>
                  <a:srgbClr val="4472C4">
                    <a:lumMod val="50000"/>
                  </a:srgbClr>
                </a:solidFill>
              </a:rPr>
            </a:br>
            <a:r>
              <a:rPr lang="en-US" sz="2000" dirty="0">
                <a:solidFill>
                  <a:srgbClr val="4472C4">
                    <a:lumMod val="50000"/>
                  </a:srgbClr>
                </a:solidFill>
              </a:rPr>
              <a:t>das Poster – poster </a:t>
            </a:r>
            <a:br>
              <a:rPr lang="en-US" sz="2000" dirty="0">
                <a:solidFill>
                  <a:srgbClr val="4472C4">
                    <a:lumMod val="50000"/>
                  </a:srgbClr>
                </a:solidFill>
              </a:rPr>
            </a:br>
            <a:r>
              <a:rPr lang="en-US" sz="2000" dirty="0">
                <a:solidFill>
                  <a:srgbClr val="4472C4">
                    <a:lumMod val="50000"/>
                  </a:srgbClr>
                </a:solidFill>
              </a:rPr>
              <a:t>das Sofa – sofa</a:t>
            </a:r>
            <a:endParaRPr lang="en-GB" sz="2000" dirty="0"/>
          </a:p>
        </p:txBody>
      </p:sp>
      <p:sp>
        <p:nvSpPr>
          <p:cNvPr id="12" name="Rectangle 11">
            <a:extLst>
              <a:ext uri="{FF2B5EF4-FFF2-40B4-BE49-F238E27FC236}">
                <a16:creationId xmlns:a16="http://schemas.microsoft.com/office/drawing/2014/main" id="{4181C1E8-B879-4D5E-899B-111CF43BFC80}"/>
              </a:ext>
            </a:extLst>
          </p:cNvPr>
          <p:cNvSpPr/>
          <p:nvPr/>
        </p:nvSpPr>
        <p:spPr>
          <a:xfrm>
            <a:off x="2149239" y="1900959"/>
            <a:ext cx="1584123" cy="2862322"/>
          </a:xfrm>
          <a:prstGeom prst="rect">
            <a:avLst/>
          </a:prstGeom>
        </p:spPr>
        <p:txBody>
          <a:bodyPr wrap="square">
            <a:spAutoFit/>
          </a:bodyPr>
          <a:lstStyle/>
          <a:p>
            <a:pPr lvl="0"/>
            <a:r>
              <a:rPr lang="en-US" sz="2000" dirty="0" err="1">
                <a:solidFill>
                  <a:srgbClr val="4472C4">
                    <a:lumMod val="50000"/>
                  </a:srgbClr>
                </a:solidFill>
              </a:rPr>
              <a:t>über</a:t>
            </a:r>
            <a:br>
              <a:rPr lang="en-US" sz="2000" dirty="0">
                <a:solidFill>
                  <a:srgbClr val="4472C4">
                    <a:lumMod val="50000"/>
                  </a:srgbClr>
                </a:solidFill>
              </a:rPr>
            </a:br>
            <a:r>
              <a:rPr lang="en-US" sz="2000" dirty="0" err="1">
                <a:solidFill>
                  <a:srgbClr val="4472C4">
                    <a:lumMod val="50000"/>
                  </a:srgbClr>
                </a:solidFill>
              </a:rPr>
              <a:t>unter</a:t>
            </a:r>
            <a:br>
              <a:rPr lang="en-US" sz="2000" dirty="0">
                <a:solidFill>
                  <a:srgbClr val="4472C4">
                    <a:lumMod val="50000"/>
                  </a:srgbClr>
                </a:solidFill>
              </a:rPr>
            </a:br>
            <a:r>
              <a:rPr lang="en-US" sz="2000" dirty="0" err="1">
                <a:solidFill>
                  <a:srgbClr val="4472C4">
                    <a:lumMod val="50000"/>
                  </a:srgbClr>
                </a:solidFill>
              </a:rPr>
              <a:t>zwischen</a:t>
            </a:r>
            <a:br>
              <a:rPr lang="en-US" sz="2000" dirty="0">
                <a:solidFill>
                  <a:srgbClr val="4472C4">
                    <a:lumMod val="50000"/>
                  </a:srgbClr>
                </a:solidFill>
              </a:rPr>
            </a:br>
            <a:r>
              <a:rPr lang="en-US" sz="2000" dirty="0">
                <a:solidFill>
                  <a:srgbClr val="4472C4">
                    <a:lumMod val="50000"/>
                  </a:srgbClr>
                </a:solidFill>
              </a:rPr>
              <a:t>auf</a:t>
            </a:r>
            <a:br>
              <a:rPr lang="en-US" sz="2000" dirty="0">
                <a:solidFill>
                  <a:srgbClr val="4472C4">
                    <a:lumMod val="50000"/>
                  </a:srgbClr>
                </a:solidFill>
              </a:rPr>
            </a:br>
            <a:r>
              <a:rPr lang="en-US" sz="2000" dirty="0">
                <a:solidFill>
                  <a:srgbClr val="4472C4">
                    <a:lumMod val="50000"/>
                  </a:srgbClr>
                </a:solidFill>
              </a:rPr>
              <a:t>an</a:t>
            </a:r>
            <a:br>
              <a:rPr lang="en-US" sz="2000" dirty="0">
                <a:solidFill>
                  <a:srgbClr val="4472C4">
                    <a:lumMod val="50000"/>
                  </a:srgbClr>
                </a:solidFill>
              </a:rPr>
            </a:br>
            <a:r>
              <a:rPr lang="en-US" sz="2000" dirty="0">
                <a:solidFill>
                  <a:srgbClr val="4472C4">
                    <a:lumMod val="50000"/>
                  </a:srgbClr>
                </a:solidFill>
              </a:rPr>
              <a:t>in</a:t>
            </a:r>
            <a:br>
              <a:rPr lang="en-US" sz="2000" dirty="0">
                <a:solidFill>
                  <a:srgbClr val="4472C4">
                    <a:lumMod val="50000"/>
                  </a:srgbClr>
                </a:solidFill>
              </a:rPr>
            </a:br>
            <a:r>
              <a:rPr lang="en-US" sz="2000" dirty="0">
                <a:solidFill>
                  <a:srgbClr val="4472C4">
                    <a:lumMod val="50000"/>
                  </a:srgbClr>
                </a:solidFill>
              </a:rPr>
              <a:t>hinter</a:t>
            </a:r>
            <a:br>
              <a:rPr lang="en-US" sz="2000" dirty="0">
                <a:solidFill>
                  <a:srgbClr val="4472C4">
                    <a:lumMod val="50000"/>
                  </a:srgbClr>
                </a:solidFill>
              </a:rPr>
            </a:br>
            <a:r>
              <a:rPr lang="en-US" sz="2000" dirty="0" err="1">
                <a:solidFill>
                  <a:srgbClr val="4472C4">
                    <a:lumMod val="50000"/>
                  </a:srgbClr>
                </a:solidFill>
              </a:rPr>
              <a:t>vor</a:t>
            </a:r>
            <a:br>
              <a:rPr lang="en-US" sz="2000" dirty="0">
                <a:solidFill>
                  <a:srgbClr val="4472C4">
                    <a:lumMod val="50000"/>
                  </a:srgbClr>
                </a:solidFill>
              </a:rPr>
            </a:br>
            <a:r>
              <a:rPr lang="en-US" sz="2000" dirty="0" err="1">
                <a:solidFill>
                  <a:srgbClr val="4472C4">
                    <a:lumMod val="50000"/>
                  </a:srgbClr>
                </a:solidFill>
              </a:rPr>
              <a:t>neben</a:t>
            </a:r>
            <a:endParaRPr lang="en-US" sz="2000" dirty="0">
              <a:solidFill>
                <a:srgbClr val="4472C4">
                  <a:lumMod val="50000"/>
                </a:srgbClr>
              </a:solidFill>
            </a:endParaRPr>
          </a:p>
        </p:txBody>
      </p:sp>
    </p:spTree>
    <p:extLst>
      <p:ext uri="{BB962C8B-B14F-4D97-AF65-F5344CB8AC3E}">
        <p14:creationId xmlns:p14="http://schemas.microsoft.com/office/powerpoint/2010/main" val="2317432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graphicFrame>
        <p:nvGraphicFramePr>
          <p:cNvPr id="85" name="Table 4">
            <a:extLst>
              <a:ext uri="{FF2B5EF4-FFF2-40B4-BE49-F238E27FC236}">
                <a16:creationId xmlns:a16="http://schemas.microsoft.com/office/drawing/2014/main" id="{60F25EBA-04B3-45C6-9117-A7D665185102}"/>
              </a:ext>
            </a:extLst>
          </p:cNvPr>
          <p:cNvGraphicFramePr>
            <a:graphicFrameLocks noGrp="1"/>
          </p:cNvGraphicFramePr>
          <p:nvPr>
            <p:extLst>
              <p:ext uri="{D42A27DB-BD31-4B8C-83A1-F6EECF244321}">
                <p14:modId xmlns:p14="http://schemas.microsoft.com/office/powerpoint/2010/main" val="3858667080"/>
              </p:ext>
            </p:extLst>
          </p:nvPr>
        </p:nvGraphicFramePr>
        <p:xfrm>
          <a:off x="3259378" y="2758008"/>
          <a:ext cx="8692752" cy="1729609"/>
        </p:xfrm>
        <a:graphic>
          <a:graphicData uri="http://schemas.openxmlformats.org/drawingml/2006/table">
            <a:tbl>
              <a:tblPr firstRow="1" bandRow="1">
                <a:tableStyleId>{5C22544A-7EE6-4342-B048-85BDC9FD1C3A}</a:tableStyleId>
              </a:tblPr>
              <a:tblGrid>
                <a:gridCol w="2173188">
                  <a:extLst>
                    <a:ext uri="{9D8B030D-6E8A-4147-A177-3AD203B41FA5}">
                      <a16:colId xmlns:a16="http://schemas.microsoft.com/office/drawing/2014/main" val="439662454"/>
                    </a:ext>
                  </a:extLst>
                </a:gridCol>
                <a:gridCol w="2173188">
                  <a:extLst>
                    <a:ext uri="{9D8B030D-6E8A-4147-A177-3AD203B41FA5}">
                      <a16:colId xmlns:a16="http://schemas.microsoft.com/office/drawing/2014/main" val="2247019410"/>
                    </a:ext>
                  </a:extLst>
                </a:gridCol>
                <a:gridCol w="2173188">
                  <a:extLst>
                    <a:ext uri="{9D8B030D-6E8A-4147-A177-3AD203B41FA5}">
                      <a16:colId xmlns:a16="http://schemas.microsoft.com/office/drawing/2014/main" val="2332218881"/>
                    </a:ext>
                  </a:extLst>
                </a:gridCol>
                <a:gridCol w="2173188">
                  <a:extLst>
                    <a:ext uri="{9D8B030D-6E8A-4147-A177-3AD203B41FA5}">
                      <a16:colId xmlns:a16="http://schemas.microsoft.com/office/drawing/2014/main" val="3378549625"/>
                    </a:ext>
                  </a:extLst>
                </a:gridCol>
              </a:tblGrid>
              <a:tr h="1729609">
                <a:tc>
                  <a:txBody>
                    <a:bodyPr/>
                    <a:lstStyle/>
                    <a:p>
                      <a:endParaRPr lang="en-US"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5172445"/>
                  </a:ext>
                </a:extLst>
              </a:tr>
            </a:tbl>
          </a:graphicData>
        </a:graphic>
      </p:graphicFrame>
      <p:graphicFrame>
        <p:nvGraphicFramePr>
          <p:cNvPr id="86" name="Table 4">
            <a:extLst>
              <a:ext uri="{FF2B5EF4-FFF2-40B4-BE49-F238E27FC236}">
                <a16:creationId xmlns:a16="http://schemas.microsoft.com/office/drawing/2014/main" id="{AEA98A67-1A6B-4938-8C9D-B3F87DB41F47}"/>
              </a:ext>
            </a:extLst>
          </p:cNvPr>
          <p:cNvGraphicFramePr>
            <a:graphicFrameLocks noGrp="1"/>
          </p:cNvGraphicFramePr>
          <p:nvPr>
            <p:extLst>
              <p:ext uri="{D42A27DB-BD31-4B8C-83A1-F6EECF244321}">
                <p14:modId xmlns:p14="http://schemas.microsoft.com/office/powerpoint/2010/main" val="207019478"/>
              </p:ext>
            </p:extLst>
          </p:nvPr>
        </p:nvGraphicFramePr>
        <p:xfrm>
          <a:off x="133816" y="4536110"/>
          <a:ext cx="12049932" cy="1729609"/>
        </p:xfrm>
        <a:graphic>
          <a:graphicData uri="http://schemas.openxmlformats.org/drawingml/2006/table">
            <a:tbl>
              <a:tblPr firstRow="1" bandRow="1">
                <a:tableStyleId>{5C22544A-7EE6-4342-B048-85BDC9FD1C3A}</a:tableStyleId>
              </a:tblPr>
              <a:tblGrid>
                <a:gridCol w="2008322">
                  <a:extLst>
                    <a:ext uri="{9D8B030D-6E8A-4147-A177-3AD203B41FA5}">
                      <a16:colId xmlns:a16="http://schemas.microsoft.com/office/drawing/2014/main" val="2890175557"/>
                    </a:ext>
                  </a:extLst>
                </a:gridCol>
                <a:gridCol w="2008322">
                  <a:extLst>
                    <a:ext uri="{9D8B030D-6E8A-4147-A177-3AD203B41FA5}">
                      <a16:colId xmlns:a16="http://schemas.microsoft.com/office/drawing/2014/main" val="271396902"/>
                    </a:ext>
                  </a:extLst>
                </a:gridCol>
                <a:gridCol w="2008322">
                  <a:extLst>
                    <a:ext uri="{9D8B030D-6E8A-4147-A177-3AD203B41FA5}">
                      <a16:colId xmlns:a16="http://schemas.microsoft.com/office/drawing/2014/main" val="439662454"/>
                    </a:ext>
                  </a:extLst>
                </a:gridCol>
                <a:gridCol w="2008322">
                  <a:extLst>
                    <a:ext uri="{9D8B030D-6E8A-4147-A177-3AD203B41FA5}">
                      <a16:colId xmlns:a16="http://schemas.microsoft.com/office/drawing/2014/main" val="2247019410"/>
                    </a:ext>
                  </a:extLst>
                </a:gridCol>
                <a:gridCol w="2008322">
                  <a:extLst>
                    <a:ext uri="{9D8B030D-6E8A-4147-A177-3AD203B41FA5}">
                      <a16:colId xmlns:a16="http://schemas.microsoft.com/office/drawing/2014/main" val="2332218881"/>
                    </a:ext>
                  </a:extLst>
                </a:gridCol>
                <a:gridCol w="2008322">
                  <a:extLst>
                    <a:ext uri="{9D8B030D-6E8A-4147-A177-3AD203B41FA5}">
                      <a16:colId xmlns:a16="http://schemas.microsoft.com/office/drawing/2014/main" val="3378549625"/>
                    </a:ext>
                  </a:extLst>
                </a:gridCol>
              </a:tblGrid>
              <a:tr h="1729609">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5172445"/>
                  </a:ext>
                </a:extLst>
              </a:tr>
            </a:tbl>
          </a:graphicData>
        </a:graphic>
      </p:graphicFrame>
      <p:graphicFrame>
        <p:nvGraphicFramePr>
          <p:cNvPr id="4" name="Table 4">
            <a:extLst>
              <a:ext uri="{FF2B5EF4-FFF2-40B4-BE49-F238E27FC236}">
                <a16:creationId xmlns:a16="http://schemas.microsoft.com/office/drawing/2014/main" id="{4120E501-4BE5-4B9F-B731-4E1F125DD73C}"/>
              </a:ext>
            </a:extLst>
          </p:cNvPr>
          <p:cNvGraphicFramePr>
            <a:graphicFrameLocks noGrp="1"/>
          </p:cNvGraphicFramePr>
          <p:nvPr>
            <p:extLst>
              <p:ext uri="{D42A27DB-BD31-4B8C-83A1-F6EECF244321}">
                <p14:modId xmlns:p14="http://schemas.microsoft.com/office/powerpoint/2010/main" val="440410187"/>
              </p:ext>
            </p:extLst>
          </p:nvPr>
        </p:nvGraphicFramePr>
        <p:xfrm>
          <a:off x="3259378" y="1016190"/>
          <a:ext cx="8692752" cy="1729609"/>
        </p:xfrm>
        <a:graphic>
          <a:graphicData uri="http://schemas.openxmlformats.org/drawingml/2006/table">
            <a:tbl>
              <a:tblPr firstRow="1" bandRow="1">
                <a:tableStyleId>{5C22544A-7EE6-4342-B048-85BDC9FD1C3A}</a:tableStyleId>
              </a:tblPr>
              <a:tblGrid>
                <a:gridCol w="2173188">
                  <a:extLst>
                    <a:ext uri="{9D8B030D-6E8A-4147-A177-3AD203B41FA5}">
                      <a16:colId xmlns:a16="http://schemas.microsoft.com/office/drawing/2014/main" val="439662454"/>
                    </a:ext>
                  </a:extLst>
                </a:gridCol>
                <a:gridCol w="2173188">
                  <a:extLst>
                    <a:ext uri="{9D8B030D-6E8A-4147-A177-3AD203B41FA5}">
                      <a16:colId xmlns:a16="http://schemas.microsoft.com/office/drawing/2014/main" val="2247019410"/>
                    </a:ext>
                  </a:extLst>
                </a:gridCol>
                <a:gridCol w="2173188">
                  <a:extLst>
                    <a:ext uri="{9D8B030D-6E8A-4147-A177-3AD203B41FA5}">
                      <a16:colId xmlns:a16="http://schemas.microsoft.com/office/drawing/2014/main" val="2332218881"/>
                    </a:ext>
                  </a:extLst>
                </a:gridCol>
                <a:gridCol w="2173188">
                  <a:extLst>
                    <a:ext uri="{9D8B030D-6E8A-4147-A177-3AD203B41FA5}">
                      <a16:colId xmlns:a16="http://schemas.microsoft.com/office/drawing/2014/main" val="3378549625"/>
                    </a:ext>
                  </a:extLst>
                </a:gridCol>
              </a:tblGrid>
              <a:tr h="1729609">
                <a:tc>
                  <a:txBody>
                    <a:bodyPr/>
                    <a:lstStyle/>
                    <a:p>
                      <a:endParaRPr lang="en-US"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5172445"/>
                  </a:ext>
                </a:extLst>
              </a:tr>
            </a:tbl>
          </a:graphicData>
        </a:graphic>
      </p:graphicFrame>
      <p:pic>
        <p:nvPicPr>
          <p:cNvPr id="182" name="Google Shape;182;p4" descr="background rectangle"/>
          <p:cNvPicPr preferRelativeResize="0"/>
          <p:nvPr/>
        </p:nvPicPr>
        <p:blipFill rotWithShape="1">
          <a:blip r:embed="rId3">
            <a:alphaModFix/>
          </a:blip>
          <a:srcRect/>
          <a:stretch/>
        </p:blipFill>
        <p:spPr>
          <a:xfrm>
            <a:off x="0" y="143489"/>
            <a:ext cx="2920181" cy="869950"/>
          </a:xfrm>
          <a:prstGeom prst="rect">
            <a:avLst/>
          </a:prstGeom>
          <a:noFill/>
          <a:ln>
            <a:noFill/>
          </a:ln>
        </p:spPr>
      </p:pic>
      <p:sp>
        <p:nvSpPr>
          <p:cNvPr id="183" name="Google Shape;183;p4"/>
          <p:cNvSpPr txBox="1">
            <a:spLocks noGrp="1"/>
          </p:cNvSpPr>
          <p:nvPr>
            <p:ph type="title"/>
          </p:nvPr>
        </p:nvSpPr>
        <p:spPr>
          <a:xfrm>
            <a:off x="-20634" y="20469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GB" sz="3600" b="1" dirty="0" err="1">
                <a:solidFill>
                  <a:schemeClr val="lt1"/>
                </a:solidFill>
                <a:latin typeface="Century Gothic" panose="020B0502020202020204" pitchFamily="34" charset="0"/>
              </a:rPr>
              <a:t>Vokabeln</a:t>
            </a:r>
            <a:endParaRPr sz="3600" b="1" dirty="0">
              <a:solidFill>
                <a:schemeClr val="lt1"/>
              </a:solidFill>
              <a:latin typeface="Century Gothic" panose="020B0502020202020204" pitchFamily="34" charset="0"/>
            </a:endParaRPr>
          </a:p>
        </p:txBody>
      </p:sp>
      <p:sp>
        <p:nvSpPr>
          <p:cNvPr id="184" name="Google Shape;184;p4"/>
          <p:cNvSpPr/>
          <p:nvPr/>
        </p:nvSpPr>
        <p:spPr>
          <a:xfrm>
            <a:off x="11007969" y="194872"/>
            <a:ext cx="949358" cy="37694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Arial"/>
                <a:cs typeface="Arial"/>
                <a:sym typeface="Arial"/>
              </a:rPr>
              <a:t>hören</a:t>
            </a:r>
            <a:endParaRPr kumimoji="0" sz="2000" b="1" i="0" u="none" strike="noStrike" kern="0" cap="none" spc="0" normalizeH="0" baseline="0" noProof="0">
              <a:ln>
                <a:noFill/>
              </a:ln>
              <a:solidFill>
                <a:srgbClr val="FFFFFF"/>
              </a:solidFill>
              <a:effectLst/>
              <a:uLnTx/>
              <a:uFillTx/>
              <a:latin typeface="Century Gothic" panose="020B0502020202020204" pitchFamily="34" charset="0"/>
              <a:ea typeface="Arial"/>
              <a:cs typeface="Arial"/>
              <a:sym typeface="Arial"/>
            </a:endParaRPr>
          </a:p>
        </p:txBody>
      </p:sp>
      <p:sp>
        <p:nvSpPr>
          <p:cNvPr id="185" name="Google Shape;185;p4"/>
          <p:cNvSpPr txBox="1"/>
          <p:nvPr/>
        </p:nvSpPr>
        <p:spPr>
          <a:xfrm>
            <a:off x="2920180" y="291363"/>
            <a:ext cx="777012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Arial"/>
              <a:buNone/>
              <a:tabLst/>
              <a:defRPr/>
            </a:pPr>
            <a:r>
              <a:rPr kumimoji="0" lang="en-GB" sz="2400" b="0" i="0" u="none" strike="noStrike" kern="0" cap="none" spc="0" normalizeH="0" baseline="0" noProof="0" dirty="0" err="1">
                <a:ln>
                  <a:noFill/>
                </a:ln>
                <a:solidFill>
                  <a:srgbClr val="1F3864"/>
                </a:solidFill>
                <a:effectLst/>
                <a:uLnTx/>
                <a:uFillTx/>
                <a:latin typeface="Century Gothic" panose="020B0502020202020204" pitchFamily="34" charset="0"/>
                <a:ea typeface="Arial"/>
                <a:cs typeface="Arial"/>
                <a:sym typeface="Arial"/>
              </a:rPr>
              <a:t>Hör</a:t>
            </a:r>
            <a:r>
              <a:rPr kumimoji="0" lang="en-GB" sz="24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 </a:t>
            </a:r>
            <a:r>
              <a:rPr kumimoji="0" lang="en-GB" sz="2400" b="0" i="0" u="none" strike="noStrike" kern="0" cap="none" spc="0" normalizeH="0" baseline="0" noProof="0" dirty="0" err="1">
                <a:ln>
                  <a:noFill/>
                </a:ln>
                <a:solidFill>
                  <a:srgbClr val="1F3864"/>
                </a:solidFill>
                <a:effectLst/>
                <a:uLnTx/>
                <a:uFillTx/>
                <a:latin typeface="Century Gothic" panose="020B0502020202020204" pitchFamily="34" charset="0"/>
                <a:ea typeface="Arial"/>
                <a:cs typeface="Arial"/>
                <a:sym typeface="Arial"/>
              </a:rPr>
              <a:t>zu</a:t>
            </a:r>
            <a:r>
              <a:rPr kumimoji="0" lang="en-GB" sz="24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 </a:t>
            </a:r>
            <a:r>
              <a:rPr kumimoji="0" lang="en-GB" sz="2400" b="0" i="0" u="none" strike="noStrike" kern="0" cap="none" spc="0" normalizeH="0" baseline="0" noProof="0" dirty="0" err="1">
                <a:ln>
                  <a:noFill/>
                </a:ln>
                <a:solidFill>
                  <a:srgbClr val="1F3864"/>
                </a:solidFill>
                <a:effectLst/>
                <a:uLnTx/>
                <a:uFillTx/>
                <a:latin typeface="Century Gothic" panose="020B0502020202020204" pitchFamily="34" charset="0"/>
                <a:ea typeface="Arial"/>
                <a:cs typeface="Arial"/>
                <a:sym typeface="Arial"/>
              </a:rPr>
              <a:t>Schreib</a:t>
            </a:r>
            <a:r>
              <a:rPr kumimoji="0" lang="en-GB" sz="24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 1-14 und den </a:t>
            </a:r>
            <a:r>
              <a:rPr kumimoji="0" lang="en-GB" sz="2400" b="0" i="0" u="none" strike="noStrike" kern="0" cap="none" spc="0" normalizeH="0" baseline="0" noProof="0" dirty="0" err="1">
                <a:ln>
                  <a:noFill/>
                </a:ln>
                <a:solidFill>
                  <a:srgbClr val="1F3864"/>
                </a:solidFill>
                <a:effectLst/>
                <a:uLnTx/>
                <a:uFillTx/>
                <a:latin typeface="Century Gothic" panose="020B0502020202020204" pitchFamily="34" charset="0"/>
                <a:ea typeface="Arial"/>
                <a:cs typeface="Arial"/>
                <a:sym typeface="Arial"/>
              </a:rPr>
              <a:t>richtigen</a:t>
            </a:r>
            <a:r>
              <a:rPr kumimoji="0" lang="en-GB" sz="24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 </a:t>
            </a:r>
            <a:r>
              <a:rPr kumimoji="0" lang="en-GB" sz="2400" b="0" i="0" u="none" strike="noStrike" kern="0" cap="none" spc="0" normalizeH="0" baseline="0" noProof="0" dirty="0" err="1">
                <a:ln>
                  <a:noFill/>
                </a:ln>
                <a:solidFill>
                  <a:srgbClr val="1F3864"/>
                </a:solidFill>
                <a:effectLst/>
                <a:uLnTx/>
                <a:uFillTx/>
                <a:latin typeface="Century Gothic" panose="020B0502020202020204" pitchFamily="34" charset="0"/>
                <a:ea typeface="Arial"/>
                <a:cs typeface="Arial"/>
                <a:sym typeface="Arial"/>
              </a:rPr>
              <a:t>Buchstaben</a:t>
            </a:r>
            <a:r>
              <a:rPr kumimoji="0" lang="en-GB" sz="24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graphicFrame>
        <p:nvGraphicFramePr>
          <p:cNvPr id="186" name="Google Shape;186;p4"/>
          <p:cNvGraphicFramePr/>
          <p:nvPr>
            <p:extLst>
              <p:ext uri="{D42A27DB-BD31-4B8C-83A1-F6EECF244321}">
                <p14:modId xmlns:p14="http://schemas.microsoft.com/office/powerpoint/2010/main" val="4068876654"/>
              </p:ext>
            </p:extLst>
          </p:nvPr>
        </p:nvGraphicFramePr>
        <p:xfrm>
          <a:off x="142066" y="1193487"/>
          <a:ext cx="1381950" cy="2987110"/>
        </p:xfrm>
        <a:graphic>
          <a:graphicData uri="http://schemas.openxmlformats.org/drawingml/2006/table">
            <a:tbl>
              <a:tblPr firstRow="1" bandRow="1">
                <a:noFill/>
              </a:tblPr>
              <a:tblGrid>
                <a:gridCol w="690975">
                  <a:extLst>
                    <a:ext uri="{9D8B030D-6E8A-4147-A177-3AD203B41FA5}">
                      <a16:colId xmlns:a16="http://schemas.microsoft.com/office/drawing/2014/main" val="20000"/>
                    </a:ext>
                  </a:extLst>
                </a:gridCol>
                <a:gridCol w="690975">
                  <a:extLst>
                    <a:ext uri="{9D8B030D-6E8A-4147-A177-3AD203B41FA5}">
                      <a16:colId xmlns:a16="http://schemas.microsoft.com/office/drawing/2014/main" val="20001"/>
                    </a:ext>
                  </a:extLst>
                </a:gridCol>
              </a:tblGrid>
              <a:tr h="390875">
                <a:tc>
                  <a:txBody>
                    <a:bodyPr/>
                    <a:lstStyle/>
                    <a:p>
                      <a:pPr marL="0" marR="0" lvl="0" indent="0" algn="l" rtl="0">
                        <a:spcBef>
                          <a:spcPts val="0"/>
                        </a:spcBef>
                        <a:spcAft>
                          <a:spcPts val="0"/>
                        </a:spcAft>
                        <a:buNone/>
                      </a:pPr>
                      <a:endParaRPr sz="2200" dirty="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0000"/>
                  </a:ext>
                </a:extLst>
              </a:tr>
              <a:tr h="390875">
                <a:tc>
                  <a:txBody>
                    <a:bodyPr/>
                    <a:lstStyle/>
                    <a:p>
                      <a:pPr marL="0" marR="0" lvl="0" indent="0" algn="l" rtl="0">
                        <a:spcBef>
                          <a:spcPts val="0"/>
                        </a:spcBef>
                        <a:spcAft>
                          <a:spcPts val="0"/>
                        </a:spcAft>
                        <a:buNone/>
                      </a:pPr>
                      <a:endParaRPr sz="2200" dirty="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endParaRPr sz="2200" dirty="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0001"/>
                  </a:ext>
                </a:extLst>
              </a:tr>
              <a:tr h="39087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endParaRPr sz="2200" dirty="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0002"/>
                  </a:ext>
                </a:extLst>
              </a:tr>
              <a:tr h="39087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endParaRPr sz="2200" dirty="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0003"/>
                  </a:ext>
                </a:extLst>
              </a:tr>
              <a:tr h="39087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endParaRPr sz="2200" dirty="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0004"/>
                  </a:ext>
                </a:extLst>
              </a:tr>
              <a:tr h="39087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endParaRPr sz="2200" dirty="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0005"/>
                  </a:ext>
                </a:extLst>
              </a:tr>
              <a:tr h="39087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endParaRPr sz="2200" dirty="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0006"/>
                  </a:ext>
                </a:extLst>
              </a:tr>
            </a:tbl>
          </a:graphicData>
        </a:graphic>
      </p:graphicFrame>
      <p:sp>
        <p:nvSpPr>
          <p:cNvPr id="187" name="Google Shape;187;p4">
            <a:hlinkClick r:id="" action="ppaction://noaction">
              <a:snd r:embed="rId4" name="9.3.1.3 slide 3 1.wav"/>
            </a:hlinkClick>
          </p:cNvPr>
          <p:cNvSpPr/>
          <p:nvPr/>
        </p:nvSpPr>
        <p:spPr>
          <a:xfrm>
            <a:off x="297269" y="1197671"/>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0" cap="none" spc="0" normalizeH="0" baseline="0" noProof="0">
                <a:ln>
                  <a:noFill/>
                </a:ln>
                <a:solidFill>
                  <a:srgbClr val="FFFFFF"/>
                </a:solidFill>
                <a:effectLst/>
                <a:uLnTx/>
                <a:uFillTx/>
                <a:latin typeface="Arial"/>
                <a:ea typeface="Arial"/>
                <a:cs typeface="Arial"/>
                <a:sym typeface="Arial"/>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a:hlinkClick r:id="" action="ppaction://noaction">
              <a:snd r:embed="rId5" name="9.3.1.3 slide 3 2.wav"/>
            </a:hlinkClick>
          </p:cNvPr>
          <p:cNvSpPr/>
          <p:nvPr/>
        </p:nvSpPr>
        <p:spPr>
          <a:xfrm>
            <a:off x="297269" y="1635554"/>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0" cap="none" spc="0" normalizeH="0" baseline="0" noProof="0">
                <a:ln>
                  <a:noFill/>
                </a:ln>
                <a:solidFill>
                  <a:srgbClr val="FFFFFF"/>
                </a:solidFill>
                <a:effectLst/>
                <a:uLnTx/>
                <a:uFillTx/>
                <a:latin typeface="Arial"/>
                <a:ea typeface="Arial"/>
                <a:cs typeface="Arial"/>
                <a:sym typeface="Arial"/>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a:hlinkClick r:id="" action="ppaction://noaction">
              <a:snd r:embed="rId6" name="9.3.1.3 slide 3 3.wav"/>
            </a:hlinkClick>
          </p:cNvPr>
          <p:cNvSpPr/>
          <p:nvPr/>
        </p:nvSpPr>
        <p:spPr>
          <a:xfrm>
            <a:off x="297269" y="2056973"/>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0" cap="none" spc="0" normalizeH="0" baseline="0" noProof="0">
                <a:ln>
                  <a:noFill/>
                </a:ln>
                <a:solidFill>
                  <a:srgbClr val="FFFFFF"/>
                </a:solidFill>
                <a:effectLst/>
                <a:uLnTx/>
                <a:uFillTx/>
                <a:latin typeface="Arial"/>
                <a:ea typeface="Arial"/>
                <a:cs typeface="Arial"/>
                <a:sym typeface="Arial"/>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a:hlinkClick r:id="" action="ppaction://noaction">
              <a:snd r:embed="rId7" name="9.3.1.3 slide 3 4.wav"/>
            </a:hlinkClick>
          </p:cNvPr>
          <p:cNvSpPr/>
          <p:nvPr/>
        </p:nvSpPr>
        <p:spPr>
          <a:xfrm>
            <a:off x="297269" y="2500996"/>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0" cap="none" spc="0" normalizeH="0" baseline="0" noProof="0">
                <a:ln>
                  <a:noFill/>
                </a:ln>
                <a:solidFill>
                  <a:srgbClr val="FFFFFF"/>
                </a:solidFill>
                <a:effectLst/>
                <a:uLnTx/>
                <a:uFillTx/>
                <a:latin typeface="Arial"/>
                <a:ea typeface="Arial"/>
                <a:cs typeface="Arial"/>
                <a:sym typeface="Arial"/>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a:hlinkClick r:id="" action="ppaction://noaction">
              <a:snd r:embed="rId8" name="9.3.1.3 slide 3 5.wav"/>
            </a:hlinkClick>
          </p:cNvPr>
          <p:cNvSpPr/>
          <p:nvPr/>
        </p:nvSpPr>
        <p:spPr>
          <a:xfrm>
            <a:off x="297269" y="2928511"/>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0" cap="none" spc="0" normalizeH="0" baseline="0" noProof="0">
                <a:ln>
                  <a:noFill/>
                </a:ln>
                <a:solidFill>
                  <a:srgbClr val="FFFFFF"/>
                </a:solidFill>
                <a:effectLst/>
                <a:uLnTx/>
                <a:uFillTx/>
                <a:latin typeface="Arial"/>
                <a:ea typeface="Arial"/>
                <a:cs typeface="Arial"/>
                <a:sym typeface="Arial"/>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a:hlinkClick r:id="" action="ppaction://noaction">
              <a:snd r:embed="rId9" name="9.3.1.3 slide 3 6.wav"/>
            </a:hlinkClick>
          </p:cNvPr>
          <p:cNvSpPr/>
          <p:nvPr/>
        </p:nvSpPr>
        <p:spPr>
          <a:xfrm>
            <a:off x="297269" y="3354393"/>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0" cap="none" spc="0" normalizeH="0" baseline="0" noProof="0">
                <a:ln>
                  <a:noFill/>
                </a:ln>
                <a:solidFill>
                  <a:srgbClr val="FFFFFF"/>
                </a:solidFill>
                <a:effectLst/>
                <a:uLnTx/>
                <a:uFillTx/>
                <a:latin typeface="Arial"/>
                <a:ea typeface="Arial"/>
                <a:cs typeface="Arial"/>
                <a:sym typeface="Arial"/>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a:hlinkClick r:id="" action="ppaction://noaction">
              <a:snd r:embed="rId10" name="9.3.1.3 slide 3 7.wav"/>
            </a:hlinkClick>
          </p:cNvPr>
          <p:cNvSpPr/>
          <p:nvPr/>
        </p:nvSpPr>
        <p:spPr>
          <a:xfrm>
            <a:off x="297269" y="3774294"/>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0" cap="none" spc="0" normalizeH="0" baseline="0" noProof="0">
                <a:ln>
                  <a:noFill/>
                </a:ln>
                <a:solidFill>
                  <a:srgbClr val="FFFFFF"/>
                </a:solidFill>
                <a:effectLst/>
                <a:uLnTx/>
                <a:uFillTx/>
                <a:latin typeface="Arial"/>
                <a:ea typeface="Arial"/>
                <a:cs typeface="Arial"/>
                <a:sym typeface="Arial"/>
              </a:rPr>
              <a:t>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3267244" y="1025958"/>
            <a:ext cx="455562" cy="39272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GB" sz="2400" b="0" i="0" u="none" strike="noStrike" kern="0" cap="none" spc="0" normalizeH="0" baseline="0" noProof="0" dirty="0">
                <a:ln>
                  <a:noFill/>
                </a:ln>
                <a:solidFill>
                  <a:srgbClr val="002060"/>
                </a:solidFill>
                <a:effectLst/>
                <a:uLnTx/>
                <a:uFillTx/>
                <a:latin typeface="Arial"/>
                <a:ea typeface="Arial"/>
                <a:cs typeface="Arial"/>
                <a:sym typeface="Arial"/>
              </a:rPr>
              <a:t>A</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1" name="Google Shape;201;p4"/>
          <p:cNvSpPr/>
          <p:nvPr/>
        </p:nvSpPr>
        <p:spPr>
          <a:xfrm>
            <a:off x="9779514" y="1020885"/>
            <a:ext cx="455562" cy="39272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GB" sz="2400" b="0" i="0" u="none" strike="noStrike" kern="0" cap="none" spc="0" normalizeH="0" baseline="0" noProof="0">
                <a:ln>
                  <a:noFill/>
                </a:ln>
                <a:solidFill>
                  <a:srgbClr val="002060"/>
                </a:solidFill>
                <a:effectLst/>
                <a:uLnTx/>
                <a:uFillTx/>
                <a:latin typeface="Arial"/>
                <a:ea typeface="Arial"/>
                <a:cs typeface="Arial"/>
                <a:sym typeface="Arial"/>
              </a:rPr>
              <a:t>W</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2002503" y="2918671"/>
            <a:ext cx="455562" cy="39272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Arial"/>
                <a:cs typeface="Arial"/>
                <a:sym typeface="Arial"/>
              </a:rPr>
              <a:t>E</a:t>
            </a:r>
            <a:endParaRPr kumimoji="0"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endParaRPr>
          </a:p>
        </p:txBody>
      </p:sp>
      <p:sp>
        <p:nvSpPr>
          <p:cNvPr id="203" name="Google Shape;203;p4"/>
          <p:cNvSpPr/>
          <p:nvPr/>
        </p:nvSpPr>
        <p:spPr>
          <a:xfrm>
            <a:off x="3262017" y="2753297"/>
            <a:ext cx="455562" cy="39272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Arial"/>
                <a:cs typeface="Arial"/>
                <a:sym typeface="Arial"/>
              </a:rPr>
              <a:t>I</a:t>
            </a:r>
            <a:endParaRPr kumimoji="0"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endParaRPr>
          </a:p>
        </p:txBody>
      </p:sp>
      <p:sp>
        <p:nvSpPr>
          <p:cNvPr id="204" name="Google Shape;204;p4"/>
          <p:cNvSpPr/>
          <p:nvPr/>
        </p:nvSpPr>
        <p:spPr>
          <a:xfrm>
            <a:off x="134140" y="4543187"/>
            <a:ext cx="455562" cy="39272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GB" sz="2400" b="0" i="0" u="none" strike="noStrike" kern="0" cap="none" spc="0" normalizeH="0" baseline="0" noProof="0">
                <a:ln>
                  <a:noFill/>
                </a:ln>
                <a:solidFill>
                  <a:srgbClr val="002060"/>
                </a:solidFill>
                <a:effectLst/>
                <a:uLnTx/>
                <a:uFillTx/>
                <a:latin typeface="Arial"/>
                <a:ea typeface="Arial"/>
                <a:cs typeface="Arial"/>
                <a:sym typeface="Arial"/>
              </a:rPr>
              <a:t>Z</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2137116" y="4545898"/>
            <a:ext cx="455562" cy="39272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Arial"/>
                <a:cs typeface="Arial"/>
                <a:sym typeface="Arial"/>
              </a:rPr>
              <a:t>Q</a:t>
            </a:r>
            <a:endParaRPr kumimoji="0"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endParaRPr>
          </a:p>
        </p:txBody>
      </p:sp>
      <p:sp>
        <p:nvSpPr>
          <p:cNvPr id="208" name="Google Shape;208;p4"/>
          <p:cNvSpPr txBox="1"/>
          <p:nvPr/>
        </p:nvSpPr>
        <p:spPr>
          <a:xfrm>
            <a:off x="7486579" y="2322675"/>
            <a:ext cx="2520716"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[corner]</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10" name="Google Shape;210;p4"/>
          <p:cNvSpPr txBox="1"/>
          <p:nvPr/>
        </p:nvSpPr>
        <p:spPr>
          <a:xfrm>
            <a:off x="9790140" y="2084010"/>
            <a:ext cx="2177914"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[about, </a:t>
            </a:r>
            <a:b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b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over, above]</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11" name="Google Shape;211;p4"/>
          <p:cNvSpPr txBox="1"/>
          <p:nvPr/>
        </p:nvSpPr>
        <p:spPr>
          <a:xfrm>
            <a:off x="5227291" y="2271445"/>
            <a:ext cx="2557836"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a:t>
            </a:r>
            <a:r>
              <a:rPr lang="en-GB" sz="2000" kern="0" dirty="0">
                <a:solidFill>
                  <a:srgbClr val="1F3864"/>
                </a:solidFill>
                <a:latin typeface="Century Gothic" panose="020B0502020202020204" pitchFamily="34" charset="0"/>
                <a:ea typeface="Arial"/>
                <a:cs typeface="Arial"/>
                <a:sym typeface="Arial"/>
              </a:rPr>
              <a:t>stood</a:t>
            </a: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12" name="Google Shape;212;p4"/>
          <p:cNvSpPr txBox="1"/>
          <p:nvPr/>
        </p:nvSpPr>
        <p:spPr>
          <a:xfrm>
            <a:off x="7286213" y="4013687"/>
            <a:ext cx="2493301"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[sat]</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14" name="Google Shape;214;p4"/>
          <p:cNvSpPr txBox="1"/>
          <p:nvPr/>
        </p:nvSpPr>
        <p:spPr>
          <a:xfrm>
            <a:off x="9871310" y="4103999"/>
            <a:ext cx="2185656"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[roof]</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15" name="Google Shape;215;p4"/>
          <p:cNvSpPr/>
          <p:nvPr/>
        </p:nvSpPr>
        <p:spPr>
          <a:xfrm>
            <a:off x="7610112" y="2758329"/>
            <a:ext cx="455562" cy="39272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Arial"/>
                <a:cs typeface="Arial"/>
                <a:sym typeface="Arial"/>
              </a:rPr>
              <a:t>V</a:t>
            </a:r>
            <a:endParaRPr kumimoji="0"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endParaRPr>
          </a:p>
        </p:txBody>
      </p:sp>
      <p:sp>
        <p:nvSpPr>
          <p:cNvPr id="217" name="Google Shape;217;p4"/>
          <p:cNvSpPr/>
          <p:nvPr/>
        </p:nvSpPr>
        <p:spPr>
          <a:xfrm>
            <a:off x="9779514" y="2753297"/>
            <a:ext cx="455562" cy="39272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Arial"/>
                <a:cs typeface="Arial"/>
                <a:sym typeface="Arial"/>
              </a:rPr>
              <a:t>C</a:t>
            </a:r>
            <a:endParaRPr kumimoji="0"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endParaRPr>
          </a:p>
        </p:txBody>
      </p:sp>
      <p:sp>
        <p:nvSpPr>
          <p:cNvPr id="218" name="Google Shape;218;p4"/>
          <p:cNvSpPr txBox="1"/>
          <p:nvPr/>
        </p:nvSpPr>
        <p:spPr>
          <a:xfrm>
            <a:off x="3178060" y="2351084"/>
            <a:ext cx="247738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a:t>
            </a:r>
            <a:r>
              <a:rPr lang="en-GB" sz="2000" kern="0" dirty="0">
                <a:solidFill>
                  <a:srgbClr val="1F3864"/>
                </a:solidFill>
                <a:latin typeface="Century Gothic" panose="020B0502020202020204" pitchFamily="34" charset="0"/>
                <a:ea typeface="Arial"/>
                <a:cs typeface="Arial"/>
                <a:sym typeface="Arial"/>
              </a:rPr>
              <a:t>fridge</a:t>
            </a: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19" name="Google Shape;219;p4"/>
          <p:cNvSpPr txBox="1"/>
          <p:nvPr/>
        </p:nvSpPr>
        <p:spPr>
          <a:xfrm>
            <a:off x="5231018" y="4017300"/>
            <a:ext cx="247738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a:t>
            </a:r>
            <a:r>
              <a:rPr lang="en-GB" sz="2000" kern="0" dirty="0">
                <a:solidFill>
                  <a:srgbClr val="1F3864"/>
                </a:solidFill>
                <a:latin typeface="Century Gothic" panose="020B0502020202020204" pitchFamily="34" charset="0"/>
                <a:ea typeface="Arial"/>
                <a:cs typeface="Arial"/>
                <a:sym typeface="Arial"/>
              </a:rPr>
              <a:t>outside</a:t>
            </a: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20" name="Google Shape;220;p4"/>
          <p:cNvSpPr txBox="1"/>
          <p:nvPr/>
        </p:nvSpPr>
        <p:spPr>
          <a:xfrm>
            <a:off x="913257" y="1645420"/>
            <a:ext cx="39392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26200"/>
              </a:buClr>
              <a:buSzPts val="2400"/>
              <a:buFont typeface="Arial"/>
              <a:buNone/>
              <a:tabLst/>
              <a:defRPr/>
            </a:pPr>
            <a:r>
              <a:rPr kumimoji="0" lang="en-GB" sz="2400" b="1" i="0" u="none" strike="noStrike" kern="0" cap="none" spc="0" normalizeH="0" baseline="0" noProof="0" dirty="0">
                <a:ln>
                  <a:noFill/>
                </a:ln>
                <a:solidFill>
                  <a:srgbClr val="F26200"/>
                </a:solidFill>
                <a:effectLst/>
                <a:uLnTx/>
                <a:uFillTx/>
                <a:latin typeface="Century Gothic" panose="020B0502020202020204" pitchFamily="34" charset="0"/>
                <a:ea typeface="Arial"/>
                <a:cs typeface="Arial"/>
                <a:sym typeface="Arial"/>
              </a:rPr>
              <a:t>A</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22" name="Google Shape;222;p4"/>
          <p:cNvSpPr txBox="1"/>
          <p:nvPr/>
        </p:nvSpPr>
        <p:spPr>
          <a:xfrm>
            <a:off x="926987" y="3762951"/>
            <a:ext cx="402980"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26200"/>
              </a:buClr>
              <a:buSzPts val="2400"/>
              <a:buFont typeface="Arial"/>
              <a:buNone/>
              <a:tabLst/>
              <a:defRPr/>
            </a:pPr>
            <a:r>
              <a:rPr kumimoji="0" lang="en-GB" sz="2400" b="1" i="0" u="none" strike="noStrike" kern="0" cap="none" spc="0" normalizeH="0" baseline="0" noProof="0">
                <a:ln>
                  <a:noFill/>
                </a:ln>
                <a:solidFill>
                  <a:srgbClr val="F26200"/>
                </a:solidFill>
                <a:effectLst/>
                <a:uLnTx/>
                <a:uFillTx/>
                <a:latin typeface="Century Gothic" panose="020B0502020202020204" pitchFamily="34" charset="0"/>
                <a:ea typeface="Arial"/>
                <a:cs typeface="Arial"/>
                <a:sym typeface="Arial"/>
              </a:rPr>
              <a:t>U</a:t>
            </a:r>
            <a:endParaRPr kumimoji="0"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endParaRPr>
          </a:p>
        </p:txBody>
      </p:sp>
      <p:sp>
        <p:nvSpPr>
          <p:cNvPr id="223" name="Google Shape;223;p4"/>
          <p:cNvSpPr txBox="1"/>
          <p:nvPr/>
        </p:nvSpPr>
        <p:spPr>
          <a:xfrm>
            <a:off x="924103" y="2920220"/>
            <a:ext cx="39392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26200"/>
              </a:buClr>
              <a:buSzPts val="2400"/>
              <a:buFont typeface="Arial"/>
              <a:buNone/>
              <a:tabLst/>
              <a:defRPr/>
            </a:pPr>
            <a:r>
              <a:rPr kumimoji="0" lang="en-GB" sz="2400" b="1" i="0" u="none" strike="noStrike" kern="0" cap="none" spc="0" normalizeH="0" baseline="0" noProof="0" dirty="0">
                <a:ln>
                  <a:noFill/>
                </a:ln>
                <a:solidFill>
                  <a:srgbClr val="F26200"/>
                </a:solidFill>
                <a:effectLst/>
                <a:uLnTx/>
                <a:uFillTx/>
                <a:latin typeface="Century Gothic" panose="020B0502020202020204" pitchFamily="34" charset="0"/>
                <a:ea typeface="Arial"/>
                <a:cs typeface="Arial"/>
                <a:sym typeface="Arial"/>
              </a:rPr>
              <a:t>V</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24" name="Google Shape;224;p4"/>
          <p:cNvSpPr txBox="1"/>
          <p:nvPr/>
        </p:nvSpPr>
        <p:spPr>
          <a:xfrm>
            <a:off x="917283" y="3345304"/>
            <a:ext cx="39392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26200"/>
              </a:buClr>
              <a:buSzPts val="2400"/>
              <a:buFont typeface="Arial"/>
              <a:buNone/>
              <a:tabLst/>
              <a:defRPr/>
            </a:pPr>
            <a:r>
              <a:rPr kumimoji="0" lang="en-GB" sz="2400" b="1" i="0" u="none" strike="noStrike" kern="0" cap="none" spc="0" normalizeH="0" baseline="0" noProof="0">
                <a:ln>
                  <a:noFill/>
                </a:ln>
                <a:solidFill>
                  <a:srgbClr val="F26200"/>
                </a:solidFill>
                <a:effectLst/>
                <a:uLnTx/>
                <a:uFillTx/>
                <a:latin typeface="Century Gothic" panose="020B0502020202020204" pitchFamily="34" charset="0"/>
                <a:ea typeface="Arial"/>
                <a:cs typeface="Arial"/>
                <a:sym typeface="Arial"/>
              </a:rPr>
              <a:t>I</a:t>
            </a:r>
            <a:endParaRPr kumimoji="0"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endParaRPr>
          </a:p>
        </p:txBody>
      </p:sp>
      <p:sp>
        <p:nvSpPr>
          <p:cNvPr id="225" name="Google Shape;225;p4"/>
          <p:cNvSpPr txBox="1"/>
          <p:nvPr/>
        </p:nvSpPr>
        <p:spPr>
          <a:xfrm>
            <a:off x="933078" y="1232239"/>
            <a:ext cx="39392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26200"/>
              </a:buClr>
              <a:buSzPts val="2400"/>
              <a:buFont typeface="Arial"/>
              <a:buNone/>
              <a:tabLst/>
              <a:defRPr/>
            </a:pPr>
            <a:r>
              <a:rPr kumimoji="0" lang="en-GB" sz="2400" b="1" i="0" u="none" strike="noStrike" kern="0" cap="none" spc="0" normalizeH="0" baseline="0" noProof="0" dirty="0">
                <a:ln>
                  <a:noFill/>
                </a:ln>
                <a:solidFill>
                  <a:srgbClr val="F26200"/>
                </a:solidFill>
                <a:effectLst/>
                <a:uLnTx/>
                <a:uFillTx/>
                <a:latin typeface="Century Gothic" panose="020B0502020202020204" pitchFamily="34" charset="0"/>
                <a:ea typeface="Arial"/>
                <a:cs typeface="Arial"/>
                <a:sym typeface="Arial"/>
              </a:rPr>
              <a:t>Z</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27" name="Google Shape;227;p4"/>
          <p:cNvSpPr txBox="1"/>
          <p:nvPr/>
        </p:nvSpPr>
        <p:spPr>
          <a:xfrm>
            <a:off x="923168" y="2069354"/>
            <a:ext cx="39392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26200"/>
              </a:buClr>
              <a:buSzPts val="2400"/>
              <a:buFont typeface="Arial"/>
              <a:buNone/>
              <a:tabLst/>
              <a:defRPr/>
            </a:pPr>
            <a:r>
              <a:rPr kumimoji="0" lang="en-GB" sz="2400" b="1" i="0" u="none" strike="noStrike" kern="0" cap="none" spc="0" normalizeH="0" baseline="0" noProof="0" dirty="0">
                <a:ln>
                  <a:noFill/>
                </a:ln>
                <a:solidFill>
                  <a:srgbClr val="F26200"/>
                </a:solidFill>
                <a:effectLst/>
                <a:uLnTx/>
                <a:uFillTx/>
                <a:latin typeface="Century Gothic" panose="020B0502020202020204" pitchFamily="34" charset="0"/>
                <a:ea typeface="Arial"/>
                <a:cs typeface="Arial"/>
                <a:sym typeface="Arial"/>
              </a:rPr>
              <a:t>R</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30" name="Google Shape;230;p4"/>
          <p:cNvSpPr txBox="1"/>
          <p:nvPr/>
        </p:nvSpPr>
        <p:spPr>
          <a:xfrm>
            <a:off x="922858" y="2510012"/>
            <a:ext cx="39392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26200"/>
              </a:buClr>
              <a:buSzPts val="2400"/>
              <a:buFont typeface="Arial"/>
              <a:buNone/>
              <a:tabLst/>
              <a:defRPr/>
            </a:pPr>
            <a:r>
              <a:rPr kumimoji="0" lang="en-GB" sz="2400" b="1" i="0" u="none" strike="noStrike" kern="0" cap="none" spc="0" normalizeH="0" baseline="0" noProof="0" dirty="0">
                <a:ln>
                  <a:noFill/>
                </a:ln>
                <a:solidFill>
                  <a:srgbClr val="F26200"/>
                </a:solidFill>
                <a:effectLst/>
                <a:uLnTx/>
                <a:uFillTx/>
                <a:latin typeface="Century Gothic" panose="020B0502020202020204" pitchFamily="34" charset="0"/>
                <a:ea typeface="Arial"/>
                <a:cs typeface="Arial"/>
                <a:sym typeface="Arial"/>
              </a:rPr>
              <a:t>W</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32" name="Google Shape;232;p4"/>
          <p:cNvSpPr txBox="1"/>
          <p:nvPr/>
        </p:nvSpPr>
        <p:spPr>
          <a:xfrm>
            <a:off x="3287480" y="3809308"/>
            <a:ext cx="2216496"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[huge, massive, enormous]</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38" name="Google Shape;238;p4"/>
          <p:cNvSpPr/>
          <p:nvPr/>
        </p:nvSpPr>
        <p:spPr>
          <a:xfrm>
            <a:off x="5433169" y="1026496"/>
            <a:ext cx="455562" cy="39272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GB" sz="2400" b="0" i="0" u="none" strike="noStrike" kern="0" cap="none" spc="0" normalizeH="0" baseline="0" noProof="0">
                <a:ln>
                  <a:noFill/>
                </a:ln>
                <a:solidFill>
                  <a:srgbClr val="002060"/>
                </a:solidFill>
                <a:effectLst/>
                <a:uLnTx/>
                <a:uFillTx/>
                <a:latin typeface="Arial"/>
                <a:ea typeface="Arial"/>
                <a:cs typeface="Arial"/>
                <a:sym typeface="Arial"/>
              </a:rPr>
              <a:t>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4"/>
          <p:cNvSpPr/>
          <p:nvPr/>
        </p:nvSpPr>
        <p:spPr>
          <a:xfrm>
            <a:off x="5433821" y="2759260"/>
            <a:ext cx="455562" cy="39272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Arial"/>
                <a:cs typeface="Arial"/>
                <a:sym typeface="Arial"/>
              </a:rPr>
              <a:t>Y</a:t>
            </a:r>
            <a:endParaRPr kumimoji="0"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endParaRPr>
          </a:p>
        </p:txBody>
      </p:sp>
      <p:sp>
        <p:nvSpPr>
          <p:cNvPr id="247" name="Google Shape;247;p4"/>
          <p:cNvSpPr/>
          <p:nvPr/>
        </p:nvSpPr>
        <p:spPr>
          <a:xfrm>
            <a:off x="4147272" y="4540771"/>
            <a:ext cx="455562" cy="39272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Arial"/>
                <a:cs typeface="Arial"/>
                <a:sym typeface="Arial"/>
              </a:rPr>
              <a:t>J</a:t>
            </a:r>
            <a:endParaRPr kumimoji="0"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endParaRPr>
          </a:p>
        </p:txBody>
      </p:sp>
      <p:sp>
        <p:nvSpPr>
          <p:cNvPr id="250" name="Google Shape;250;p4"/>
          <p:cNvSpPr/>
          <p:nvPr/>
        </p:nvSpPr>
        <p:spPr>
          <a:xfrm>
            <a:off x="6161696" y="4541440"/>
            <a:ext cx="455562" cy="39272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Arial"/>
                <a:cs typeface="Arial"/>
                <a:sym typeface="Arial"/>
              </a:rPr>
              <a:t>U</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graphicFrame>
        <p:nvGraphicFramePr>
          <p:cNvPr id="3" name="Table 2">
            <a:extLst>
              <a:ext uri="{FF2B5EF4-FFF2-40B4-BE49-F238E27FC236}">
                <a16:creationId xmlns:a16="http://schemas.microsoft.com/office/drawing/2014/main" id="{A39FF551-73E5-4AFA-9351-23BC348D1B0B}"/>
              </a:ext>
            </a:extLst>
          </p:cNvPr>
          <p:cNvGraphicFramePr>
            <a:graphicFrameLocks noGrp="1"/>
          </p:cNvGraphicFramePr>
          <p:nvPr>
            <p:extLst>
              <p:ext uri="{D42A27DB-BD31-4B8C-83A1-F6EECF244321}">
                <p14:modId xmlns:p14="http://schemas.microsoft.com/office/powerpoint/2010/main" val="3009659923"/>
              </p:ext>
            </p:extLst>
          </p:nvPr>
        </p:nvGraphicFramePr>
        <p:xfrm>
          <a:off x="1554785" y="1186410"/>
          <a:ext cx="1381950" cy="2987110"/>
        </p:xfrm>
        <a:graphic>
          <a:graphicData uri="http://schemas.openxmlformats.org/drawingml/2006/table">
            <a:tbl>
              <a:tblPr firstRow="1" bandRow="1">
                <a:noFill/>
              </a:tblPr>
              <a:tblGrid>
                <a:gridCol w="690975">
                  <a:extLst>
                    <a:ext uri="{9D8B030D-6E8A-4147-A177-3AD203B41FA5}">
                      <a16:colId xmlns:a16="http://schemas.microsoft.com/office/drawing/2014/main" val="2622710375"/>
                    </a:ext>
                  </a:extLst>
                </a:gridCol>
                <a:gridCol w="690975">
                  <a:extLst>
                    <a:ext uri="{9D8B030D-6E8A-4147-A177-3AD203B41FA5}">
                      <a16:colId xmlns:a16="http://schemas.microsoft.com/office/drawing/2014/main" val="1019462532"/>
                    </a:ext>
                  </a:extLst>
                </a:gridCol>
              </a:tblGrid>
              <a:tr h="390875">
                <a:tc>
                  <a:txBody>
                    <a:bodyPr/>
                    <a:lstStyle/>
                    <a:p>
                      <a:pPr marL="0" marR="0" lvl="0" indent="0" algn="l" rtl="0">
                        <a:spcBef>
                          <a:spcPts val="0"/>
                        </a:spcBef>
                        <a:spcAft>
                          <a:spcPts val="0"/>
                        </a:spcAft>
                        <a:buNone/>
                      </a:pPr>
                      <a:endParaRPr sz="2200" dirty="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3234308922"/>
                  </a:ext>
                </a:extLst>
              </a:tr>
              <a:tr h="390875">
                <a:tc>
                  <a:txBody>
                    <a:bodyPr/>
                    <a:lstStyle/>
                    <a:p>
                      <a:pPr marL="0" marR="0" lvl="0" indent="0" algn="l" rtl="0">
                        <a:spcBef>
                          <a:spcPts val="0"/>
                        </a:spcBef>
                        <a:spcAft>
                          <a:spcPts val="0"/>
                        </a:spcAft>
                        <a:buNone/>
                      </a:pPr>
                      <a:endParaRPr sz="2200" dirty="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endParaRPr sz="2200" dirty="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2580872301"/>
                  </a:ext>
                </a:extLst>
              </a:tr>
              <a:tr h="39087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endParaRPr sz="2200" dirty="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918382190"/>
                  </a:ext>
                </a:extLst>
              </a:tr>
              <a:tr h="39087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endParaRPr sz="2200" dirty="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222539898"/>
                  </a:ext>
                </a:extLst>
              </a:tr>
              <a:tr h="39087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endParaRPr sz="2200" dirty="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869665143"/>
                  </a:ext>
                </a:extLst>
              </a:tr>
              <a:tr h="39087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endParaRPr sz="2200" dirty="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120719278"/>
                  </a:ext>
                </a:extLst>
              </a:tr>
              <a:tr h="390875">
                <a:tc>
                  <a:txBody>
                    <a:bodyPr/>
                    <a:lstStyle/>
                    <a:p>
                      <a:pPr marL="0" marR="0" lvl="0" indent="0" algn="l" rtl="0">
                        <a:spcBef>
                          <a:spcPts val="0"/>
                        </a:spcBef>
                        <a:spcAft>
                          <a:spcPts val="0"/>
                        </a:spcAft>
                        <a:buNone/>
                      </a:pPr>
                      <a:endParaRPr sz="220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endParaRPr sz="2200" dirty="0"/>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BEFF7"/>
                    </a:solidFill>
                  </a:tcPr>
                </a:tc>
                <a:extLst>
                  <a:ext uri="{0D108BD9-81ED-4DB2-BD59-A6C34878D82A}">
                    <a16:rowId xmlns:a16="http://schemas.microsoft.com/office/drawing/2014/main" val="2655810455"/>
                  </a:ext>
                </a:extLst>
              </a:tr>
            </a:tbl>
          </a:graphicData>
        </a:graphic>
      </p:graphicFrame>
      <p:sp>
        <p:nvSpPr>
          <p:cNvPr id="73" name="Google Shape;187;p4">
            <a:hlinkClick r:id="" action="ppaction://noaction">
              <a:snd r:embed="rId11" name="9.3.1.3 slide 3 8.wav"/>
            </a:hlinkClick>
            <a:extLst>
              <a:ext uri="{FF2B5EF4-FFF2-40B4-BE49-F238E27FC236}">
                <a16:creationId xmlns:a16="http://schemas.microsoft.com/office/drawing/2014/main" id="{31898D81-2626-41B0-BC1C-A62530A4D2DF}"/>
              </a:ext>
            </a:extLst>
          </p:cNvPr>
          <p:cNvSpPr/>
          <p:nvPr/>
        </p:nvSpPr>
        <p:spPr>
          <a:xfrm>
            <a:off x="1701698" y="1172127"/>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US" sz="2000" b="1" i="0" u="none" strike="noStrike" kern="0" cap="none" spc="0" normalizeH="0" baseline="0" noProof="0" dirty="0">
                <a:ln>
                  <a:noFill/>
                </a:ln>
                <a:solidFill>
                  <a:srgbClr val="FFFFFF"/>
                </a:solidFill>
                <a:effectLst/>
                <a:uLnTx/>
                <a:uFillTx/>
                <a:latin typeface="Arial"/>
                <a:cs typeface="Arial"/>
                <a:sym typeface="Arial"/>
              </a:rPr>
              <a:t>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Google Shape;188;p4">
            <a:hlinkClick r:id="" action="ppaction://noaction">
              <a:snd r:embed="rId12" name="9.3.1.3 slide 3 9.wav"/>
            </a:hlinkClick>
            <a:extLst>
              <a:ext uri="{FF2B5EF4-FFF2-40B4-BE49-F238E27FC236}">
                <a16:creationId xmlns:a16="http://schemas.microsoft.com/office/drawing/2014/main" id="{3DBF81D7-1BAC-4476-BF43-CA5B31944882}"/>
              </a:ext>
            </a:extLst>
          </p:cNvPr>
          <p:cNvSpPr/>
          <p:nvPr/>
        </p:nvSpPr>
        <p:spPr>
          <a:xfrm>
            <a:off x="1701698" y="1610010"/>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9</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75" name="Google Shape;189;p4">
            <a:hlinkClick r:id="" action="ppaction://noaction">
              <a:snd r:embed="rId13" name="9.3.1.3 slide 3 10.wav"/>
            </a:hlinkClick>
            <a:extLst>
              <a:ext uri="{FF2B5EF4-FFF2-40B4-BE49-F238E27FC236}">
                <a16:creationId xmlns:a16="http://schemas.microsoft.com/office/drawing/2014/main" id="{89DDB527-6672-49AA-953D-02FFFD3CC0FD}"/>
              </a:ext>
            </a:extLst>
          </p:cNvPr>
          <p:cNvSpPr/>
          <p:nvPr/>
        </p:nvSpPr>
        <p:spPr>
          <a:xfrm>
            <a:off x="1701698" y="2031429"/>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lang="en-US" sz="2000" b="1" kern="0" dirty="0">
                <a:solidFill>
                  <a:srgbClr val="FFFFFF"/>
                </a:solidFill>
                <a:latin typeface="Century Gothic" panose="020B0502020202020204" pitchFamily="34" charset="0"/>
                <a:cs typeface="Arial"/>
                <a:sym typeface="Arial"/>
              </a:rPr>
              <a:t>1</a:t>
            </a:r>
            <a:r>
              <a:rPr lang="en-GB" sz="2000" b="1" kern="0" dirty="0">
                <a:solidFill>
                  <a:srgbClr val="FFFFFF"/>
                </a:solidFill>
                <a:latin typeface="Century Gothic" panose="020B0502020202020204" pitchFamily="34" charset="0"/>
                <a:cs typeface="Arial"/>
                <a:sym typeface="Arial"/>
              </a:rPr>
              <a:t>0</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76" name="Google Shape;190;p4">
            <a:hlinkClick r:id="" action="ppaction://noaction">
              <a:snd r:embed="rId14" name="9.3.1.3 slide 3 11.wav"/>
            </a:hlinkClick>
            <a:extLst>
              <a:ext uri="{FF2B5EF4-FFF2-40B4-BE49-F238E27FC236}">
                <a16:creationId xmlns:a16="http://schemas.microsoft.com/office/drawing/2014/main" id="{2096C556-097C-4221-BD92-B9BE756D7BF7}"/>
              </a:ext>
            </a:extLst>
          </p:cNvPr>
          <p:cNvSpPr/>
          <p:nvPr/>
        </p:nvSpPr>
        <p:spPr>
          <a:xfrm>
            <a:off x="1701698" y="2475452"/>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lang="en-US" sz="2000" b="1" kern="0" dirty="0">
                <a:solidFill>
                  <a:srgbClr val="FFFFFF"/>
                </a:solidFill>
                <a:latin typeface="Century Gothic" panose="020B0502020202020204" pitchFamily="34" charset="0"/>
                <a:cs typeface="Arial"/>
                <a:sym typeface="Arial"/>
              </a:rPr>
              <a:t>1</a:t>
            </a:r>
            <a:r>
              <a:rPr lang="en-GB" sz="2000" b="1" kern="0" dirty="0">
                <a:solidFill>
                  <a:srgbClr val="FFFFFF"/>
                </a:solidFill>
                <a:latin typeface="Century Gothic" panose="020B0502020202020204" pitchFamily="34" charset="0"/>
                <a:cs typeface="Arial"/>
                <a:sym typeface="Arial"/>
              </a:rPr>
              <a:t>1</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77" name="Google Shape;191;p4">
            <a:hlinkClick r:id="" action="ppaction://noaction">
              <a:snd r:embed="rId15" name="9.3.1.3 slide 3 12.wav"/>
            </a:hlinkClick>
            <a:extLst>
              <a:ext uri="{FF2B5EF4-FFF2-40B4-BE49-F238E27FC236}">
                <a16:creationId xmlns:a16="http://schemas.microsoft.com/office/drawing/2014/main" id="{282B4EF5-92E6-4763-A109-29681881B021}"/>
              </a:ext>
            </a:extLst>
          </p:cNvPr>
          <p:cNvSpPr/>
          <p:nvPr/>
        </p:nvSpPr>
        <p:spPr>
          <a:xfrm>
            <a:off x="1701698" y="2902967"/>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lang="en-US" sz="2000" b="1" kern="0" dirty="0">
                <a:solidFill>
                  <a:srgbClr val="FFFFFF"/>
                </a:solidFill>
                <a:latin typeface="Century Gothic" panose="020B0502020202020204" pitchFamily="34" charset="0"/>
                <a:cs typeface="Arial"/>
                <a:sym typeface="Arial"/>
              </a:rPr>
              <a:t>1</a:t>
            </a:r>
            <a:r>
              <a:rPr lang="en-GB" sz="2000" b="1" kern="0" dirty="0">
                <a:solidFill>
                  <a:srgbClr val="FFFFFF"/>
                </a:solidFill>
                <a:latin typeface="Century Gothic" panose="020B0502020202020204" pitchFamily="34" charset="0"/>
                <a:cs typeface="Arial"/>
                <a:sym typeface="Arial"/>
              </a:rPr>
              <a:t>2</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78" name="Google Shape;192;p4">
            <a:hlinkClick r:id="" action="ppaction://noaction">
              <a:snd r:embed="rId16" name="9.3.1.3 slide 3 13.wav"/>
            </a:hlinkClick>
            <a:extLst>
              <a:ext uri="{FF2B5EF4-FFF2-40B4-BE49-F238E27FC236}">
                <a16:creationId xmlns:a16="http://schemas.microsoft.com/office/drawing/2014/main" id="{F8D2FF39-1DAD-4E0D-BA93-4A2906703285}"/>
              </a:ext>
            </a:extLst>
          </p:cNvPr>
          <p:cNvSpPr/>
          <p:nvPr/>
        </p:nvSpPr>
        <p:spPr>
          <a:xfrm>
            <a:off x="1701698" y="3328849"/>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lang="en-US" sz="2000" b="1" kern="0" dirty="0">
                <a:solidFill>
                  <a:srgbClr val="FFFFFF"/>
                </a:solidFill>
                <a:latin typeface="Century Gothic" panose="020B0502020202020204" pitchFamily="34" charset="0"/>
                <a:cs typeface="Arial"/>
                <a:sym typeface="Arial"/>
              </a:rPr>
              <a:t>1</a:t>
            </a:r>
            <a:r>
              <a:rPr lang="en-GB" sz="2000" b="1" kern="0" dirty="0">
                <a:solidFill>
                  <a:srgbClr val="FFFFFF"/>
                </a:solidFill>
                <a:latin typeface="Century Gothic" panose="020B0502020202020204" pitchFamily="34" charset="0"/>
                <a:cs typeface="Arial"/>
                <a:sym typeface="Arial"/>
              </a:rPr>
              <a:t>3</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79" name="Google Shape;193;p4">
            <a:hlinkClick r:id="" action="ppaction://noaction">
              <a:snd r:embed="rId17" name="9.3.1.3 slide 3 14.wav"/>
            </a:hlinkClick>
            <a:extLst>
              <a:ext uri="{FF2B5EF4-FFF2-40B4-BE49-F238E27FC236}">
                <a16:creationId xmlns:a16="http://schemas.microsoft.com/office/drawing/2014/main" id="{2F5E2BC5-C1AD-4D92-A624-E95EB195399B}"/>
              </a:ext>
            </a:extLst>
          </p:cNvPr>
          <p:cNvSpPr/>
          <p:nvPr/>
        </p:nvSpPr>
        <p:spPr>
          <a:xfrm>
            <a:off x="1701698" y="3748750"/>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lang="en-US" sz="2000" b="1" kern="0" dirty="0">
                <a:solidFill>
                  <a:srgbClr val="FFFFFF"/>
                </a:solidFill>
                <a:latin typeface="Century Gothic" panose="020B0502020202020204" pitchFamily="34" charset="0"/>
                <a:cs typeface="Arial"/>
                <a:sym typeface="Arial"/>
              </a:rPr>
              <a:t>1</a:t>
            </a:r>
            <a:r>
              <a:rPr lang="en-GB" sz="2000" b="1" kern="0" dirty="0">
                <a:solidFill>
                  <a:srgbClr val="FFFFFF"/>
                </a:solidFill>
                <a:latin typeface="Century Gothic" panose="020B0502020202020204" pitchFamily="34" charset="0"/>
                <a:cs typeface="Arial"/>
                <a:sym typeface="Arial"/>
              </a:rPr>
              <a:t>4</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26" name="Google Shape;226;p4"/>
          <p:cNvSpPr txBox="1"/>
          <p:nvPr/>
        </p:nvSpPr>
        <p:spPr>
          <a:xfrm>
            <a:off x="2393953" y="1197130"/>
            <a:ext cx="39392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26200"/>
              </a:buClr>
              <a:buSzPts val="2400"/>
              <a:buFont typeface="Arial"/>
              <a:buNone/>
              <a:tabLst/>
              <a:defRPr/>
            </a:pPr>
            <a:r>
              <a:rPr kumimoji="0" lang="en-GB" sz="2400" b="1" i="0" u="none" strike="noStrike" kern="0" cap="none" spc="0" normalizeH="0" baseline="0" noProof="0" dirty="0">
                <a:ln>
                  <a:noFill/>
                </a:ln>
                <a:solidFill>
                  <a:srgbClr val="F26200"/>
                </a:solidFill>
                <a:effectLst/>
                <a:uLnTx/>
                <a:uFillTx/>
                <a:latin typeface="Century Gothic" panose="020B0502020202020204" pitchFamily="34" charset="0"/>
                <a:ea typeface="Arial"/>
                <a:cs typeface="Arial"/>
                <a:sym typeface="Arial"/>
              </a:rPr>
              <a:t>C</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29" name="Google Shape;229;p4"/>
          <p:cNvSpPr txBox="1"/>
          <p:nvPr/>
        </p:nvSpPr>
        <p:spPr>
          <a:xfrm>
            <a:off x="2393218" y="1624735"/>
            <a:ext cx="39392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26200"/>
              </a:buClr>
              <a:buSzPts val="2400"/>
              <a:buFont typeface="Arial"/>
              <a:buNone/>
              <a:tabLst/>
              <a:defRPr/>
            </a:pPr>
            <a:r>
              <a:rPr kumimoji="0" lang="en-GB" sz="2400" b="1" i="0" u="none" strike="noStrike" kern="0" cap="none" spc="0" normalizeH="0" baseline="0" noProof="0" dirty="0">
                <a:ln>
                  <a:noFill/>
                </a:ln>
                <a:solidFill>
                  <a:srgbClr val="F26200"/>
                </a:solidFill>
                <a:effectLst/>
                <a:uLnTx/>
                <a:uFillTx/>
                <a:latin typeface="Century Gothic" panose="020B0502020202020204" pitchFamily="34" charset="0"/>
                <a:ea typeface="Arial"/>
                <a:cs typeface="Arial"/>
                <a:sym typeface="Arial"/>
              </a:rPr>
              <a:t>E</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28" name="Google Shape;228;p4"/>
          <p:cNvSpPr txBox="1"/>
          <p:nvPr/>
        </p:nvSpPr>
        <p:spPr>
          <a:xfrm>
            <a:off x="2392613" y="2034611"/>
            <a:ext cx="39392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26200"/>
              </a:buClr>
              <a:buSzPts val="2400"/>
              <a:buFont typeface="Arial"/>
              <a:buNone/>
              <a:tabLst/>
              <a:defRPr/>
            </a:pPr>
            <a:r>
              <a:rPr kumimoji="0" lang="en-GB" sz="2400" b="1" i="0" u="none" strike="noStrike" kern="0" cap="none" spc="0" normalizeH="0" baseline="0" noProof="0" dirty="0">
                <a:ln>
                  <a:noFill/>
                </a:ln>
                <a:solidFill>
                  <a:srgbClr val="F26200"/>
                </a:solidFill>
                <a:effectLst/>
                <a:uLnTx/>
                <a:uFillTx/>
                <a:latin typeface="Century Gothic" panose="020B0502020202020204" pitchFamily="34" charset="0"/>
                <a:ea typeface="Arial"/>
                <a:cs typeface="Arial"/>
                <a:sym typeface="Arial"/>
              </a:rPr>
              <a:t>Q</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07" name="Google Shape;207;p4"/>
          <p:cNvSpPr txBox="1"/>
          <p:nvPr/>
        </p:nvSpPr>
        <p:spPr>
          <a:xfrm>
            <a:off x="2385414" y="2471500"/>
            <a:ext cx="39392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26200"/>
              </a:buClr>
              <a:buSzPts val="2400"/>
              <a:buFont typeface="Arial"/>
              <a:buNone/>
              <a:tabLst/>
              <a:defRPr/>
            </a:pPr>
            <a:r>
              <a:rPr kumimoji="0" lang="en-GB" sz="2400" b="1" i="0" u="none" strike="noStrike" kern="0" cap="none" spc="0" normalizeH="0" baseline="0" noProof="0" dirty="0">
                <a:ln>
                  <a:noFill/>
                </a:ln>
                <a:solidFill>
                  <a:srgbClr val="F26200"/>
                </a:solidFill>
                <a:effectLst/>
                <a:uLnTx/>
                <a:uFillTx/>
                <a:latin typeface="Century Gothic" panose="020B0502020202020204" pitchFamily="34" charset="0"/>
                <a:ea typeface="Arial"/>
                <a:cs typeface="Arial"/>
                <a:sym typeface="Arial"/>
              </a:rPr>
              <a:t>Y</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21" name="Google Shape;221;p4"/>
          <p:cNvSpPr txBox="1"/>
          <p:nvPr/>
        </p:nvSpPr>
        <p:spPr>
          <a:xfrm>
            <a:off x="2362787" y="2899105"/>
            <a:ext cx="39392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26200"/>
              </a:buClr>
              <a:buSzPts val="2400"/>
              <a:buFont typeface="Arial"/>
              <a:buNone/>
              <a:tabLst/>
              <a:defRPr/>
            </a:pPr>
            <a:r>
              <a:rPr kumimoji="0" lang="en-GB" sz="2400" b="1" i="0" u="none" strike="noStrike" kern="0" cap="none" spc="0" normalizeH="0" baseline="0" noProof="0" dirty="0">
                <a:ln>
                  <a:noFill/>
                </a:ln>
                <a:solidFill>
                  <a:srgbClr val="F26200"/>
                </a:solidFill>
                <a:effectLst/>
                <a:uLnTx/>
                <a:uFillTx/>
                <a:latin typeface="Century Gothic" panose="020B0502020202020204" pitchFamily="34" charset="0"/>
                <a:ea typeface="Arial"/>
                <a:cs typeface="Arial"/>
                <a:sym typeface="Arial"/>
              </a:rPr>
              <a:t>J</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0" name="Google Shape;221;p4">
            <a:extLst>
              <a:ext uri="{FF2B5EF4-FFF2-40B4-BE49-F238E27FC236}">
                <a16:creationId xmlns:a16="http://schemas.microsoft.com/office/drawing/2014/main" id="{06A0C7E9-D72B-4FDB-9AE3-7003736FA16F}"/>
              </a:ext>
            </a:extLst>
          </p:cNvPr>
          <p:cNvSpPr txBox="1"/>
          <p:nvPr/>
        </p:nvSpPr>
        <p:spPr>
          <a:xfrm>
            <a:off x="2343223" y="3356944"/>
            <a:ext cx="39392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26200"/>
              </a:buClr>
              <a:buSzPts val="2400"/>
              <a:buFont typeface="Arial"/>
              <a:buNone/>
              <a:tabLst/>
              <a:defRPr/>
            </a:pPr>
            <a:r>
              <a:rPr lang="en-US" sz="2400" b="1" kern="0" dirty="0">
                <a:solidFill>
                  <a:srgbClr val="F26200"/>
                </a:solidFill>
                <a:latin typeface="Century Gothic" panose="020B0502020202020204" pitchFamily="34" charset="0"/>
                <a:cs typeface="Arial"/>
                <a:sym typeface="Arial"/>
              </a:rPr>
              <a:t>X</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1" name="Google Shape;221;p4">
            <a:extLst>
              <a:ext uri="{FF2B5EF4-FFF2-40B4-BE49-F238E27FC236}">
                <a16:creationId xmlns:a16="http://schemas.microsoft.com/office/drawing/2014/main" id="{7A555BED-662A-41D7-9627-D0C60090ECD9}"/>
              </a:ext>
            </a:extLst>
          </p:cNvPr>
          <p:cNvSpPr txBox="1"/>
          <p:nvPr/>
        </p:nvSpPr>
        <p:spPr>
          <a:xfrm>
            <a:off x="2348069" y="3766913"/>
            <a:ext cx="39392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26200"/>
              </a:buClr>
              <a:buSzPts val="2400"/>
              <a:buFont typeface="Arial"/>
              <a:buNone/>
              <a:tabLst/>
              <a:defRPr/>
            </a:pPr>
            <a:r>
              <a:rPr lang="en-US" sz="2400" b="1" kern="0" dirty="0">
                <a:solidFill>
                  <a:srgbClr val="F26200"/>
                </a:solidFill>
                <a:latin typeface="Century Gothic" panose="020B0502020202020204" pitchFamily="34" charset="0"/>
                <a:cs typeface="Arial"/>
                <a:sym typeface="Arial"/>
              </a:rPr>
              <a:t>H</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2" name="Google Shape;250;p4">
            <a:extLst>
              <a:ext uri="{FF2B5EF4-FFF2-40B4-BE49-F238E27FC236}">
                <a16:creationId xmlns:a16="http://schemas.microsoft.com/office/drawing/2014/main" id="{3ECC69A4-5728-4270-90A6-049F0DA5C662}"/>
              </a:ext>
            </a:extLst>
          </p:cNvPr>
          <p:cNvSpPr/>
          <p:nvPr/>
        </p:nvSpPr>
        <p:spPr>
          <a:xfrm>
            <a:off x="8166794" y="4541380"/>
            <a:ext cx="455562" cy="39272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Arial"/>
              <a:buNone/>
              <a:tabLst/>
              <a:defRPr/>
            </a:pPr>
            <a:r>
              <a:rPr lang="en-US" sz="2400" kern="0" dirty="0">
                <a:solidFill>
                  <a:srgbClr val="002060"/>
                </a:solidFill>
                <a:latin typeface="Century Gothic" panose="020B0502020202020204" pitchFamily="34" charset="0"/>
                <a:cs typeface="Arial"/>
                <a:sym typeface="Arial"/>
              </a:rPr>
              <a:t>X</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3" name="Google Shape;250;p4">
            <a:extLst>
              <a:ext uri="{FF2B5EF4-FFF2-40B4-BE49-F238E27FC236}">
                <a16:creationId xmlns:a16="http://schemas.microsoft.com/office/drawing/2014/main" id="{5D6ED8FE-F04A-470A-B89E-12CFF95BE521}"/>
              </a:ext>
            </a:extLst>
          </p:cNvPr>
          <p:cNvSpPr/>
          <p:nvPr/>
        </p:nvSpPr>
        <p:spPr>
          <a:xfrm>
            <a:off x="7606898" y="1025958"/>
            <a:ext cx="455562" cy="39272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Arial"/>
              <a:buNone/>
              <a:tabLst/>
              <a:defRPr/>
            </a:pPr>
            <a:r>
              <a:rPr lang="en-US" sz="2400" kern="0" dirty="0">
                <a:solidFill>
                  <a:srgbClr val="002060"/>
                </a:solidFill>
                <a:latin typeface="Arial"/>
                <a:cs typeface="Arial"/>
                <a:sym typeface="Arial"/>
              </a:rPr>
              <a:t>H</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7" name="Google Shape;250;p4">
            <a:extLst>
              <a:ext uri="{FF2B5EF4-FFF2-40B4-BE49-F238E27FC236}">
                <a16:creationId xmlns:a16="http://schemas.microsoft.com/office/drawing/2014/main" id="{DFF9FAF4-F4C6-4290-8004-0E8D913B7E9B}"/>
              </a:ext>
            </a:extLst>
          </p:cNvPr>
          <p:cNvSpPr/>
          <p:nvPr/>
        </p:nvSpPr>
        <p:spPr>
          <a:xfrm>
            <a:off x="10173306" y="4541380"/>
            <a:ext cx="455562" cy="39272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89" name="Google Shape;218;p4">
            <a:extLst>
              <a:ext uri="{FF2B5EF4-FFF2-40B4-BE49-F238E27FC236}">
                <a16:creationId xmlns:a16="http://schemas.microsoft.com/office/drawing/2014/main" id="{9596693C-DECC-4EFE-A038-F80734269D39}"/>
              </a:ext>
            </a:extLst>
          </p:cNvPr>
          <p:cNvSpPr txBox="1"/>
          <p:nvPr/>
        </p:nvSpPr>
        <p:spPr>
          <a:xfrm>
            <a:off x="-140131" y="5805840"/>
            <a:ext cx="247738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kumimoji="0" lang="en-GB" sz="2000" b="0" i="0" u="none" strike="noStrike" kern="0" cap="none" spc="0" normalizeH="0" baseline="0" noProof="0" dirty="0">
                <a:ln>
                  <a:noFill/>
                </a:ln>
                <a:solidFill>
                  <a:srgbClr val="1F3864"/>
                </a:solidFill>
                <a:effectLst/>
                <a:uLnTx/>
                <a:uFillTx/>
                <a:latin typeface="Arial"/>
                <a:ea typeface="Arial"/>
                <a:cs typeface="Arial"/>
                <a:sym typeface="Arial"/>
              </a:rPr>
              <a:t>[</a:t>
            </a:r>
            <a:r>
              <a:rPr lang="en-GB" sz="2000" kern="0" dirty="0">
                <a:solidFill>
                  <a:srgbClr val="1F3864"/>
                </a:solidFill>
                <a:latin typeface="Arial"/>
                <a:ea typeface="Arial"/>
                <a:cs typeface="Arial"/>
                <a:sym typeface="Arial"/>
              </a:rPr>
              <a:t>light</a:t>
            </a:r>
            <a:r>
              <a:rPr kumimoji="0" lang="en-GB" sz="2000" b="0" i="0" u="none" strike="noStrike" kern="0" cap="none" spc="0" normalizeH="0" baseline="0" noProof="0" dirty="0">
                <a:ln>
                  <a:noFill/>
                </a:ln>
                <a:solidFill>
                  <a:srgbClr val="1F3864"/>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0" name="Google Shape;218;p4">
            <a:extLst>
              <a:ext uri="{FF2B5EF4-FFF2-40B4-BE49-F238E27FC236}">
                <a16:creationId xmlns:a16="http://schemas.microsoft.com/office/drawing/2014/main" id="{A92B949A-997C-430A-82C5-44DFB442232B}"/>
              </a:ext>
            </a:extLst>
          </p:cNvPr>
          <p:cNvSpPr txBox="1"/>
          <p:nvPr/>
        </p:nvSpPr>
        <p:spPr>
          <a:xfrm>
            <a:off x="2000510" y="5842565"/>
            <a:ext cx="247738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a:t>
            </a:r>
            <a:r>
              <a:rPr lang="en-GB" sz="2000" kern="0" dirty="0">
                <a:solidFill>
                  <a:srgbClr val="1F3864"/>
                </a:solidFill>
                <a:latin typeface="Century Gothic" panose="020B0502020202020204" pitchFamily="34" charset="0"/>
                <a:ea typeface="Arial"/>
                <a:cs typeface="Arial"/>
                <a:sym typeface="Arial"/>
              </a:rPr>
              <a:t>between</a:t>
            </a: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91" name="Google Shape;218;p4">
            <a:extLst>
              <a:ext uri="{FF2B5EF4-FFF2-40B4-BE49-F238E27FC236}">
                <a16:creationId xmlns:a16="http://schemas.microsoft.com/office/drawing/2014/main" id="{85C336A1-4FB4-43DC-835F-3C5EB4143DF6}"/>
              </a:ext>
            </a:extLst>
          </p:cNvPr>
          <p:cNvSpPr txBox="1"/>
          <p:nvPr/>
        </p:nvSpPr>
        <p:spPr>
          <a:xfrm>
            <a:off x="3751525" y="5803673"/>
            <a:ext cx="247738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a:t>
            </a:r>
            <a:r>
              <a:rPr lang="en-GB" sz="2000" kern="0" dirty="0">
                <a:solidFill>
                  <a:srgbClr val="1F3864"/>
                </a:solidFill>
                <a:latin typeface="Century Gothic" panose="020B0502020202020204" pitchFamily="34" charset="0"/>
                <a:ea typeface="Arial"/>
                <a:cs typeface="Arial"/>
                <a:sym typeface="Arial"/>
              </a:rPr>
              <a:t>right</a:t>
            </a: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92" name="Google Shape;218;p4">
            <a:extLst>
              <a:ext uri="{FF2B5EF4-FFF2-40B4-BE49-F238E27FC236}">
                <a16:creationId xmlns:a16="http://schemas.microsoft.com/office/drawing/2014/main" id="{97A48150-FCB8-452A-A710-96DA08A97267}"/>
              </a:ext>
            </a:extLst>
          </p:cNvPr>
          <p:cNvSpPr txBox="1"/>
          <p:nvPr/>
        </p:nvSpPr>
        <p:spPr>
          <a:xfrm>
            <a:off x="5928525" y="5842757"/>
            <a:ext cx="247738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[under]</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93" name="Google Shape;218;p4">
            <a:extLst>
              <a:ext uri="{FF2B5EF4-FFF2-40B4-BE49-F238E27FC236}">
                <a16:creationId xmlns:a16="http://schemas.microsoft.com/office/drawing/2014/main" id="{95B7EA92-1CE2-430E-8C16-6666A3453D5E}"/>
              </a:ext>
            </a:extLst>
          </p:cNvPr>
          <p:cNvSpPr txBox="1"/>
          <p:nvPr/>
        </p:nvSpPr>
        <p:spPr>
          <a:xfrm>
            <a:off x="7886609" y="5803673"/>
            <a:ext cx="247738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a:t>
            </a:r>
            <a:r>
              <a:rPr lang="en-GB" sz="2000" kern="0" dirty="0">
                <a:solidFill>
                  <a:srgbClr val="1F3864"/>
                </a:solidFill>
                <a:latin typeface="Century Gothic" panose="020B0502020202020204" pitchFamily="34" charset="0"/>
                <a:ea typeface="Arial"/>
                <a:cs typeface="Arial"/>
                <a:sym typeface="Arial"/>
              </a:rPr>
              <a:t>cellar</a:t>
            </a: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94" name="Google Shape;218;p4">
            <a:extLst>
              <a:ext uri="{FF2B5EF4-FFF2-40B4-BE49-F238E27FC236}">
                <a16:creationId xmlns:a16="http://schemas.microsoft.com/office/drawing/2014/main" id="{EC92CCCF-DACB-40F3-B484-38E279E2B475}"/>
              </a:ext>
            </a:extLst>
          </p:cNvPr>
          <p:cNvSpPr txBox="1"/>
          <p:nvPr/>
        </p:nvSpPr>
        <p:spPr>
          <a:xfrm>
            <a:off x="9795669" y="5823215"/>
            <a:ext cx="247738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kumimoji="0" lang="en-GB" sz="2000" b="0" i="0" u="none" strike="noStrike" kern="0" cap="none" spc="0" normalizeH="0" baseline="0" noProof="0" dirty="0">
                <a:ln>
                  <a:noFill/>
                </a:ln>
                <a:solidFill>
                  <a:srgbClr val="1F3864"/>
                </a:solidFill>
                <a:effectLst/>
                <a:uLnTx/>
                <a:uFillTx/>
                <a:latin typeface="Century Gothic" panose="020B0502020202020204" pitchFamily="34" charset="0"/>
                <a:ea typeface="Arial"/>
                <a:cs typeface="Arial"/>
                <a:sym typeface="Arial"/>
              </a:rPr>
              <a:t>[left]</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pic>
        <p:nvPicPr>
          <p:cNvPr id="2050" name="Picture 2" descr="Refrigerator, Fridge, Cooling, Cold, Deep Freezer">
            <a:extLst>
              <a:ext uri="{FF2B5EF4-FFF2-40B4-BE49-F238E27FC236}">
                <a16:creationId xmlns:a16="http://schemas.microsoft.com/office/drawing/2014/main" id="{B521B0A4-F91D-4BE0-8C03-336665B6282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75366" y="1059767"/>
            <a:ext cx="970582" cy="12682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oman, Standing, Hands, Dress, Silhouette">
            <a:extLst>
              <a:ext uri="{FF2B5EF4-FFF2-40B4-BE49-F238E27FC236}">
                <a16:creationId xmlns:a16="http://schemas.microsoft.com/office/drawing/2014/main" id="{670217B0-E002-463B-B69F-CF1BD87B795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180645" y="1108500"/>
            <a:ext cx="612784" cy="12255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oom, Interior, Door, Empty, Architecture, Perspective">
            <a:extLst>
              <a:ext uri="{FF2B5EF4-FFF2-40B4-BE49-F238E27FC236}">
                <a16:creationId xmlns:a16="http://schemas.microsoft.com/office/drawing/2014/main" id="{FFA84C1C-A166-41CA-AC06-552AACA37F2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851396" y="1455473"/>
            <a:ext cx="1466506" cy="73325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scape, Jump, Silhouette, Challenge, Business">
            <a:extLst>
              <a:ext uri="{FF2B5EF4-FFF2-40B4-BE49-F238E27FC236}">
                <a16:creationId xmlns:a16="http://schemas.microsoft.com/office/drawing/2014/main" id="{1CF1109A-92C1-4BF7-AA3E-837BBDFBCC6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416233" y="1157114"/>
            <a:ext cx="736934" cy="93910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n, Masculine, Welcome, Stocky, Massive, Muscular">
            <a:extLst>
              <a:ext uri="{FF2B5EF4-FFF2-40B4-BE49-F238E27FC236}">
                <a16:creationId xmlns:a16="http://schemas.microsoft.com/office/drawing/2014/main" id="{C4F297F9-7B32-4989-90C5-5EBE81E4B5C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956435" y="2852117"/>
            <a:ext cx="758758" cy="103076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Watercolour, Watercolor, Art, Painting, Ink, Stain">
            <a:extLst>
              <a:ext uri="{FF2B5EF4-FFF2-40B4-BE49-F238E27FC236}">
                <a16:creationId xmlns:a16="http://schemas.microsoft.com/office/drawing/2014/main" id="{228FB4E4-3F88-4DB0-B159-8F1E5F2B314C}"/>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025506" y="2942093"/>
            <a:ext cx="1218076" cy="97337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an, Sitting, On A Chair, Care Free, Casual, Caucasian">
            <a:extLst>
              <a:ext uri="{FF2B5EF4-FFF2-40B4-BE49-F238E27FC236}">
                <a16:creationId xmlns:a16="http://schemas.microsoft.com/office/drawing/2014/main" id="{EA8AF283-4DD5-4F18-A0CD-19A00651F3CB}"/>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083392" y="2864638"/>
            <a:ext cx="1200092" cy="120009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Roof, Roofers, Handyman, Hard Hat, Safety Vest">
            <a:extLst>
              <a:ext uri="{FF2B5EF4-FFF2-40B4-BE49-F238E27FC236}">
                <a16:creationId xmlns:a16="http://schemas.microsoft.com/office/drawing/2014/main" id="{A6564EFA-4528-4641-A1F3-DFF23FFD920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340089" y="2834120"/>
            <a:ext cx="1266372" cy="126637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Bulb, Light, Lamp, Electric, Electric Bulb, Electricity">
            <a:extLst>
              <a:ext uri="{FF2B5EF4-FFF2-40B4-BE49-F238E27FC236}">
                <a16:creationId xmlns:a16="http://schemas.microsoft.com/office/drawing/2014/main" id="{FBABD038-B042-4F11-B96D-447E260ED393}"/>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39161" y="4738128"/>
            <a:ext cx="720929" cy="98122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Binary, One, Zero, Man, Person, Between, Bullet">
            <a:extLst>
              <a:ext uri="{FF2B5EF4-FFF2-40B4-BE49-F238E27FC236}">
                <a16:creationId xmlns:a16="http://schemas.microsoft.com/office/drawing/2014/main" id="{1B310089-CD96-4400-93BF-FC575D9C9775}"/>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666844" y="4905515"/>
            <a:ext cx="1185068" cy="836954"/>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Right, Arrow, Next">
            <a:extLst>
              <a:ext uri="{FF2B5EF4-FFF2-40B4-BE49-F238E27FC236}">
                <a16:creationId xmlns:a16="http://schemas.microsoft.com/office/drawing/2014/main" id="{8D53AFDF-154D-4CE3-9606-AFA1E96C5D3A}"/>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446190" y="4927576"/>
            <a:ext cx="1235150" cy="863318"/>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2" descr="Right, Arrow, Next">
            <a:extLst>
              <a:ext uri="{FF2B5EF4-FFF2-40B4-BE49-F238E27FC236}">
                <a16:creationId xmlns:a16="http://schemas.microsoft.com/office/drawing/2014/main" id="{D0C7A131-6D9D-459E-9F1F-0DEE2FE93B3F}"/>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flipH="1">
            <a:off x="10486856" y="5077051"/>
            <a:ext cx="1378627" cy="82706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Arrow, Button, Down, Forward, Glossy, Next, Under">
            <a:extLst>
              <a:ext uri="{FF2B5EF4-FFF2-40B4-BE49-F238E27FC236}">
                <a16:creationId xmlns:a16="http://schemas.microsoft.com/office/drawing/2014/main" id="{8ED1A79E-C699-47D7-BDF6-E6EDB314931C}"/>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515293" y="4657061"/>
            <a:ext cx="1378627" cy="1213461"/>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House, Plank, Garage, Automobile, Basement, Cellar">
            <a:extLst>
              <a:ext uri="{FF2B5EF4-FFF2-40B4-BE49-F238E27FC236}">
                <a16:creationId xmlns:a16="http://schemas.microsoft.com/office/drawing/2014/main" id="{2CCF164F-E00E-4228-AE84-3CA9CC7DD51B}"/>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735028" y="4757229"/>
            <a:ext cx="1333288" cy="943024"/>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6F9B67FF-C56F-47AB-A72C-B1647729E7FC}"/>
              </a:ext>
            </a:extLst>
          </p:cNvPr>
          <p:cNvSpPr/>
          <p:nvPr/>
        </p:nvSpPr>
        <p:spPr>
          <a:xfrm>
            <a:off x="8638037" y="5378637"/>
            <a:ext cx="413195" cy="3241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10" name="Google Shape;218;p4">
            <a:extLst>
              <a:ext uri="{FF2B5EF4-FFF2-40B4-BE49-F238E27FC236}">
                <a16:creationId xmlns:a16="http://schemas.microsoft.com/office/drawing/2014/main" id="{54A99FFE-C2D3-4E77-AF0F-2E46CCA6A700}"/>
              </a:ext>
            </a:extLst>
          </p:cNvPr>
          <p:cNvSpPr txBox="1"/>
          <p:nvPr/>
        </p:nvSpPr>
        <p:spPr>
          <a:xfrm>
            <a:off x="3600994" y="2314907"/>
            <a:ext cx="1718945" cy="400069"/>
          </a:xfrm>
          <a:prstGeom prst="rect">
            <a:avLst/>
          </a:prstGeom>
          <a:solidFill>
            <a:schemeClr val="bg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lang="en-US" sz="2000" kern="0" dirty="0">
                <a:solidFill>
                  <a:srgbClr val="1F3864"/>
                </a:solidFill>
                <a:latin typeface="Century Gothic" panose="020B0502020202020204" pitchFamily="34" charset="0"/>
                <a:cs typeface="Arial"/>
                <a:sym typeface="Arial"/>
              </a:rPr>
              <a:t>K</a:t>
            </a:r>
            <a:r>
              <a:rPr lang="en-GB" sz="2000" kern="0" dirty="0" err="1">
                <a:solidFill>
                  <a:srgbClr val="1F3864"/>
                </a:solidFill>
                <a:latin typeface="Century Gothic" panose="020B0502020202020204" pitchFamily="34" charset="0"/>
                <a:cs typeface="Arial"/>
                <a:sym typeface="Arial"/>
              </a:rPr>
              <a:t>ühlschrank</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11" name="Google Shape;218;p4">
            <a:extLst>
              <a:ext uri="{FF2B5EF4-FFF2-40B4-BE49-F238E27FC236}">
                <a16:creationId xmlns:a16="http://schemas.microsoft.com/office/drawing/2014/main" id="{FD8BE383-C48B-4F2C-9379-FC2C2EAFC1A6}"/>
              </a:ext>
            </a:extLst>
          </p:cNvPr>
          <p:cNvSpPr txBox="1"/>
          <p:nvPr/>
        </p:nvSpPr>
        <p:spPr>
          <a:xfrm>
            <a:off x="5687557" y="2293695"/>
            <a:ext cx="1718945" cy="400069"/>
          </a:xfrm>
          <a:prstGeom prst="rect">
            <a:avLst/>
          </a:prstGeom>
          <a:solidFill>
            <a:schemeClr val="bg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lang="en-GB" sz="2000" kern="0" dirty="0" err="1">
                <a:solidFill>
                  <a:srgbClr val="1F3864"/>
                </a:solidFill>
                <a:latin typeface="Century Gothic" panose="020B0502020202020204" pitchFamily="34" charset="0"/>
                <a:cs typeface="Arial"/>
                <a:sym typeface="Arial"/>
              </a:rPr>
              <a:t>gestanden</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12" name="Google Shape;218;p4">
            <a:extLst>
              <a:ext uri="{FF2B5EF4-FFF2-40B4-BE49-F238E27FC236}">
                <a16:creationId xmlns:a16="http://schemas.microsoft.com/office/drawing/2014/main" id="{25216602-481B-4F83-8205-D5EDF886A8B4}"/>
              </a:ext>
            </a:extLst>
          </p:cNvPr>
          <p:cNvSpPr txBox="1"/>
          <p:nvPr/>
        </p:nvSpPr>
        <p:spPr>
          <a:xfrm>
            <a:off x="7830724" y="2320135"/>
            <a:ext cx="1718945" cy="400069"/>
          </a:xfrm>
          <a:prstGeom prst="rect">
            <a:avLst/>
          </a:prstGeom>
          <a:solidFill>
            <a:schemeClr val="bg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lang="en-US" sz="2000" kern="0" noProof="0" dirty="0" err="1">
                <a:solidFill>
                  <a:srgbClr val="1F3864"/>
                </a:solidFill>
                <a:latin typeface="Century Gothic" panose="020B0502020202020204" pitchFamily="34" charset="0"/>
                <a:cs typeface="Arial"/>
                <a:sym typeface="Arial"/>
              </a:rPr>
              <a:t>Ecke</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13" name="Google Shape;218;p4">
            <a:extLst>
              <a:ext uri="{FF2B5EF4-FFF2-40B4-BE49-F238E27FC236}">
                <a16:creationId xmlns:a16="http://schemas.microsoft.com/office/drawing/2014/main" id="{E0CC180E-CBCB-40AA-A645-AFFD8F9CD73E}"/>
              </a:ext>
            </a:extLst>
          </p:cNvPr>
          <p:cNvSpPr txBox="1"/>
          <p:nvPr/>
        </p:nvSpPr>
        <p:spPr>
          <a:xfrm>
            <a:off x="9818844" y="2114173"/>
            <a:ext cx="2112062" cy="615513"/>
          </a:xfrm>
          <a:prstGeom prst="rect">
            <a:avLst/>
          </a:prstGeom>
          <a:solidFill>
            <a:schemeClr val="bg1"/>
          </a:solidFill>
          <a:ln>
            <a:noFill/>
          </a:ln>
        </p:spPr>
        <p:txBody>
          <a:bodyPr spcFirstLastPara="1" wrap="square" lIns="91425" tIns="45700" rIns="91425" bIns="45700" anchor="b"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lang="en-GB" sz="2000" kern="0" dirty="0" err="1">
                <a:solidFill>
                  <a:srgbClr val="1F3864"/>
                </a:solidFill>
                <a:latin typeface="Century Gothic" panose="020B0502020202020204" pitchFamily="34" charset="0"/>
                <a:cs typeface="Arial"/>
                <a:sym typeface="Arial"/>
              </a:rPr>
              <a:t>über</a:t>
            </a:r>
          </a:p>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14" name="Google Shape;218;p4">
            <a:extLst>
              <a:ext uri="{FF2B5EF4-FFF2-40B4-BE49-F238E27FC236}">
                <a16:creationId xmlns:a16="http://schemas.microsoft.com/office/drawing/2014/main" id="{1E51986B-989B-4512-843A-96F08712618F}"/>
              </a:ext>
            </a:extLst>
          </p:cNvPr>
          <p:cNvSpPr txBox="1"/>
          <p:nvPr/>
        </p:nvSpPr>
        <p:spPr>
          <a:xfrm>
            <a:off x="3462356" y="3834524"/>
            <a:ext cx="1916080" cy="615513"/>
          </a:xfrm>
          <a:prstGeom prst="rect">
            <a:avLst/>
          </a:prstGeom>
          <a:solidFill>
            <a:schemeClr val="bg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lang="en-US" sz="2000" kern="0" noProof="0" dirty="0" err="1">
                <a:solidFill>
                  <a:srgbClr val="1F3864"/>
                </a:solidFill>
                <a:latin typeface="Century Gothic" panose="020B0502020202020204" pitchFamily="34" charset="0"/>
                <a:cs typeface="Arial"/>
                <a:sym typeface="Arial"/>
              </a:rPr>
              <a:t>riesig</a:t>
            </a:r>
            <a:endParaRPr lang="en-US" sz="2000" kern="0" noProof="0" dirty="0">
              <a:solidFill>
                <a:srgbClr val="1F3864"/>
              </a:solidFill>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15" name="Google Shape;218;p4">
            <a:extLst>
              <a:ext uri="{FF2B5EF4-FFF2-40B4-BE49-F238E27FC236}">
                <a16:creationId xmlns:a16="http://schemas.microsoft.com/office/drawing/2014/main" id="{CED6713D-B4C2-4726-A8ED-4FB488AC3F81}"/>
              </a:ext>
            </a:extLst>
          </p:cNvPr>
          <p:cNvSpPr txBox="1"/>
          <p:nvPr/>
        </p:nvSpPr>
        <p:spPr>
          <a:xfrm>
            <a:off x="5733306" y="4062221"/>
            <a:ext cx="1718945" cy="400069"/>
          </a:xfrm>
          <a:prstGeom prst="rect">
            <a:avLst/>
          </a:prstGeom>
          <a:solidFill>
            <a:schemeClr val="bg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lang="en-US" sz="2000" kern="0" noProof="0" dirty="0" err="1">
                <a:solidFill>
                  <a:srgbClr val="1F3864"/>
                </a:solidFill>
                <a:latin typeface="Century Gothic" panose="020B0502020202020204" pitchFamily="34" charset="0"/>
                <a:cs typeface="Arial"/>
                <a:sym typeface="Arial"/>
              </a:rPr>
              <a:t>draußen</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16" name="Google Shape;218;p4">
            <a:extLst>
              <a:ext uri="{FF2B5EF4-FFF2-40B4-BE49-F238E27FC236}">
                <a16:creationId xmlns:a16="http://schemas.microsoft.com/office/drawing/2014/main" id="{0D4CB869-9ECF-40E8-82F9-F7A9F07A52D0}"/>
              </a:ext>
            </a:extLst>
          </p:cNvPr>
          <p:cNvSpPr txBox="1"/>
          <p:nvPr/>
        </p:nvSpPr>
        <p:spPr>
          <a:xfrm>
            <a:off x="7823965" y="4057968"/>
            <a:ext cx="1718945" cy="400069"/>
          </a:xfrm>
          <a:prstGeom prst="rect">
            <a:avLst/>
          </a:prstGeom>
          <a:solidFill>
            <a:schemeClr val="bg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lang="en-US" sz="2000" kern="0" dirty="0" err="1">
                <a:solidFill>
                  <a:srgbClr val="1F3864"/>
                </a:solidFill>
                <a:latin typeface="Century Gothic" panose="020B0502020202020204" pitchFamily="34" charset="0"/>
                <a:cs typeface="Arial"/>
                <a:sym typeface="Arial"/>
              </a:rPr>
              <a:t>gesessen</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17" name="Google Shape;218;p4">
            <a:extLst>
              <a:ext uri="{FF2B5EF4-FFF2-40B4-BE49-F238E27FC236}">
                <a16:creationId xmlns:a16="http://schemas.microsoft.com/office/drawing/2014/main" id="{31CA1CED-272E-4C42-99CA-7A0D2A31266E}"/>
              </a:ext>
            </a:extLst>
          </p:cNvPr>
          <p:cNvSpPr txBox="1"/>
          <p:nvPr/>
        </p:nvSpPr>
        <p:spPr>
          <a:xfrm>
            <a:off x="10123294" y="4069775"/>
            <a:ext cx="1718945" cy="400069"/>
          </a:xfrm>
          <a:prstGeom prst="rect">
            <a:avLst/>
          </a:prstGeom>
          <a:solidFill>
            <a:schemeClr val="bg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lang="en-US" sz="2000" kern="0" noProof="0" dirty="0" err="1">
                <a:solidFill>
                  <a:srgbClr val="1F3864"/>
                </a:solidFill>
                <a:latin typeface="Century Gothic" panose="020B0502020202020204" pitchFamily="34" charset="0"/>
                <a:cs typeface="Arial"/>
                <a:sym typeface="Arial"/>
              </a:rPr>
              <a:t>Dach</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18" name="Google Shape;218;p4">
            <a:extLst>
              <a:ext uri="{FF2B5EF4-FFF2-40B4-BE49-F238E27FC236}">
                <a16:creationId xmlns:a16="http://schemas.microsoft.com/office/drawing/2014/main" id="{1516EACA-C5EB-4079-B529-6D667B363DFE}"/>
              </a:ext>
            </a:extLst>
          </p:cNvPr>
          <p:cNvSpPr txBox="1"/>
          <p:nvPr/>
        </p:nvSpPr>
        <p:spPr>
          <a:xfrm>
            <a:off x="264074" y="5837882"/>
            <a:ext cx="1718945" cy="400069"/>
          </a:xfrm>
          <a:prstGeom prst="rect">
            <a:avLst/>
          </a:prstGeom>
          <a:solidFill>
            <a:schemeClr val="bg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lang="en-US" sz="2000" kern="0" noProof="0" dirty="0">
                <a:solidFill>
                  <a:srgbClr val="1F3864"/>
                </a:solidFill>
                <a:latin typeface="Century Gothic" panose="020B0502020202020204" pitchFamily="34" charset="0"/>
                <a:cs typeface="Arial"/>
                <a:sym typeface="Arial"/>
              </a:rPr>
              <a:t>Licht</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19" name="Google Shape;218;p4">
            <a:extLst>
              <a:ext uri="{FF2B5EF4-FFF2-40B4-BE49-F238E27FC236}">
                <a16:creationId xmlns:a16="http://schemas.microsoft.com/office/drawing/2014/main" id="{481D23F1-2F05-4836-BA4D-D789C4A23F5E}"/>
              </a:ext>
            </a:extLst>
          </p:cNvPr>
          <p:cNvSpPr txBox="1"/>
          <p:nvPr/>
        </p:nvSpPr>
        <p:spPr>
          <a:xfrm>
            <a:off x="2385547" y="5842585"/>
            <a:ext cx="1718945" cy="400069"/>
          </a:xfrm>
          <a:prstGeom prst="rect">
            <a:avLst/>
          </a:prstGeom>
          <a:solidFill>
            <a:schemeClr val="bg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lang="en-US" sz="2000" kern="0" noProof="0" dirty="0" err="1">
                <a:solidFill>
                  <a:srgbClr val="1F3864"/>
                </a:solidFill>
                <a:latin typeface="Century Gothic" panose="020B0502020202020204" pitchFamily="34" charset="0"/>
                <a:cs typeface="Arial"/>
                <a:sym typeface="Arial"/>
              </a:rPr>
              <a:t>zwischen</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20" name="Google Shape;218;p4">
            <a:extLst>
              <a:ext uri="{FF2B5EF4-FFF2-40B4-BE49-F238E27FC236}">
                <a16:creationId xmlns:a16="http://schemas.microsoft.com/office/drawing/2014/main" id="{AD8F2446-6506-40BC-86BD-8476E3B0E5CE}"/>
              </a:ext>
            </a:extLst>
          </p:cNvPr>
          <p:cNvSpPr txBox="1"/>
          <p:nvPr/>
        </p:nvSpPr>
        <p:spPr>
          <a:xfrm>
            <a:off x="4288102" y="5823149"/>
            <a:ext cx="1718945" cy="400069"/>
          </a:xfrm>
          <a:prstGeom prst="rect">
            <a:avLst/>
          </a:prstGeom>
          <a:solidFill>
            <a:schemeClr val="bg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lang="en-US" sz="2000" kern="0" dirty="0" err="1">
                <a:solidFill>
                  <a:srgbClr val="1F3864"/>
                </a:solidFill>
                <a:latin typeface="Century Gothic" panose="020B0502020202020204" pitchFamily="34" charset="0"/>
                <a:cs typeface="Arial"/>
                <a:sym typeface="Arial"/>
              </a:rPr>
              <a:t>rechte</a:t>
            </a:r>
            <a:r>
              <a:rPr lang="en-US" sz="2000" kern="0" dirty="0">
                <a:solidFill>
                  <a:srgbClr val="1F3864"/>
                </a:solidFill>
                <a:latin typeface="Century Gothic" panose="020B0502020202020204" pitchFamily="34" charset="0"/>
                <a:cs typeface="Arial"/>
                <a:sym typeface="Arial"/>
              </a:rPr>
              <a:t> (</a:t>
            </a:r>
            <a:r>
              <a:rPr lang="en-US" sz="2000" kern="0" dirty="0" err="1">
                <a:solidFill>
                  <a:srgbClr val="1F3864"/>
                </a:solidFill>
                <a:latin typeface="Century Gothic" panose="020B0502020202020204" pitchFamily="34" charset="0"/>
                <a:cs typeface="Arial"/>
                <a:sym typeface="Arial"/>
              </a:rPr>
              <a:t>r,s</a:t>
            </a:r>
            <a:r>
              <a:rPr lang="en-US" sz="2000" kern="0" dirty="0">
                <a:solidFill>
                  <a:srgbClr val="1F3864"/>
                </a:solidFill>
                <a:latin typeface="Century Gothic" panose="020B0502020202020204" pitchFamily="34" charset="0"/>
                <a:cs typeface="Arial"/>
                <a:sym typeface="Arial"/>
              </a:rPr>
              <a:t>)</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21" name="Google Shape;218;p4">
            <a:extLst>
              <a:ext uri="{FF2B5EF4-FFF2-40B4-BE49-F238E27FC236}">
                <a16:creationId xmlns:a16="http://schemas.microsoft.com/office/drawing/2014/main" id="{7ABB4639-7347-4DE2-899C-39B738B0ABDB}"/>
              </a:ext>
            </a:extLst>
          </p:cNvPr>
          <p:cNvSpPr txBox="1"/>
          <p:nvPr/>
        </p:nvSpPr>
        <p:spPr>
          <a:xfrm>
            <a:off x="6299317" y="5798644"/>
            <a:ext cx="1718945" cy="400069"/>
          </a:xfrm>
          <a:prstGeom prst="rect">
            <a:avLst/>
          </a:prstGeom>
          <a:solidFill>
            <a:schemeClr val="bg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lang="en-US" sz="2000" kern="0" dirty="0" err="1">
                <a:solidFill>
                  <a:srgbClr val="1F3864"/>
                </a:solidFill>
                <a:latin typeface="Century Gothic" panose="020B0502020202020204" pitchFamily="34" charset="0"/>
                <a:cs typeface="Arial"/>
                <a:sym typeface="Arial"/>
              </a:rPr>
              <a:t>unter</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22" name="Google Shape;218;p4">
            <a:extLst>
              <a:ext uri="{FF2B5EF4-FFF2-40B4-BE49-F238E27FC236}">
                <a16:creationId xmlns:a16="http://schemas.microsoft.com/office/drawing/2014/main" id="{1DF9F39C-8073-4031-B41B-B670075C3849}"/>
              </a:ext>
            </a:extLst>
          </p:cNvPr>
          <p:cNvSpPr txBox="1"/>
          <p:nvPr/>
        </p:nvSpPr>
        <p:spPr>
          <a:xfrm>
            <a:off x="8314471" y="5753893"/>
            <a:ext cx="1718945" cy="400069"/>
          </a:xfrm>
          <a:prstGeom prst="rect">
            <a:avLst/>
          </a:prstGeom>
          <a:solidFill>
            <a:schemeClr val="bg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lang="en-US" sz="2000" kern="0" dirty="0">
                <a:solidFill>
                  <a:srgbClr val="1F3864"/>
                </a:solidFill>
                <a:latin typeface="Century Gothic" panose="020B0502020202020204" pitchFamily="34" charset="0"/>
                <a:cs typeface="Arial"/>
                <a:sym typeface="Arial"/>
              </a:rPr>
              <a:t>Keller</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23" name="Google Shape;218;p4">
            <a:extLst>
              <a:ext uri="{FF2B5EF4-FFF2-40B4-BE49-F238E27FC236}">
                <a16:creationId xmlns:a16="http://schemas.microsoft.com/office/drawing/2014/main" id="{46710527-B6EE-43E7-A02A-4770BBEB2477}"/>
              </a:ext>
            </a:extLst>
          </p:cNvPr>
          <p:cNvSpPr txBox="1"/>
          <p:nvPr/>
        </p:nvSpPr>
        <p:spPr>
          <a:xfrm>
            <a:off x="10249109" y="5844342"/>
            <a:ext cx="1718945" cy="400069"/>
          </a:xfrm>
          <a:prstGeom prst="rect">
            <a:avLst/>
          </a:prstGeom>
          <a:solidFill>
            <a:schemeClr val="bg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Arial"/>
              <a:buNone/>
              <a:tabLst/>
              <a:defRPr/>
            </a:pPr>
            <a:r>
              <a:rPr lang="en-US" sz="2000" kern="0" noProof="0" dirty="0" err="1">
                <a:solidFill>
                  <a:srgbClr val="1F3864"/>
                </a:solidFill>
                <a:latin typeface="Century Gothic" panose="020B0502020202020204" pitchFamily="34" charset="0"/>
                <a:cs typeface="Arial"/>
                <a:sym typeface="Arial"/>
              </a:rPr>
              <a:t>linke</a:t>
            </a:r>
            <a:r>
              <a:rPr lang="en-US" sz="2000" kern="0" noProof="0" dirty="0">
                <a:solidFill>
                  <a:srgbClr val="1F3864"/>
                </a:solidFill>
                <a:latin typeface="Century Gothic" panose="020B0502020202020204" pitchFamily="34" charset="0"/>
                <a:cs typeface="Arial"/>
                <a:sym typeface="Arial"/>
              </a:rPr>
              <a:t> (</a:t>
            </a:r>
            <a:r>
              <a:rPr lang="en-US" sz="2000" kern="0" noProof="0" dirty="0" err="1">
                <a:solidFill>
                  <a:srgbClr val="1F3864"/>
                </a:solidFill>
                <a:latin typeface="Century Gothic" panose="020B0502020202020204" pitchFamily="34" charset="0"/>
                <a:cs typeface="Arial"/>
                <a:sym typeface="Arial"/>
              </a:rPr>
              <a:t>r,s</a:t>
            </a:r>
            <a:r>
              <a:rPr lang="en-US" sz="2000" kern="0" noProof="0" dirty="0">
                <a:solidFill>
                  <a:srgbClr val="1F3864"/>
                </a:solidFill>
                <a:latin typeface="Century Gothic" panose="020B0502020202020204" pitchFamily="34" charset="0"/>
                <a:cs typeface="Arial"/>
                <a:sym typeface="Arial"/>
              </a:rPr>
              <a:t>)</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98" name="Speech Bubble: Rectangle with Corners Rounded 97">
            <a:extLst>
              <a:ext uri="{FF2B5EF4-FFF2-40B4-BE49-F238E27FC236}">
                <a16:creationId xmlns:a16="http://schemas.microsoft.com/office/drawing/2014/main" id="{6AF47DCE-E60F-4769-8B25-EB02C08AB6E8}"/>
              </a:ext>
            </a:extLst>
          </p:cNvPr>
          <p:cNvSpPr/>
          <p:nvPr/>
        </p:nvSpPr>
        <p:spPr>
          <a:xfrm>
            <a:off x="7108639" y="899125"/>
            <a:ext cx="3231450" cy="1309442"/>
          </a:xfrm>
          <a:prstGeom prst="wedgeRoundRectCallout">
            <a:avLst>
              <a:gd name="adj1" fmla="val -41537"/>
              <a:gd name="adj2" fmla="val 70548"/>
              <a:gd name="adj3" fmla="val 16667"/>
            </a:avLst>
          </a:prstGeom>
          <a:solidFill>
            <a:srgbClr val="115076"/>
          </a:solidFill>
          <a:ln w="12700" cap="flat" cmpd="sng" algn="ctr">
            <a:solidFill>
              <a:srgbClr val="DAA52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err="1">
                <a:ln>
                  <a:noFill/>
                </a:ln>
                <a:solidFill>
                  <a:prstClr val="white"/>
                </a:solidFill>
                <a:effectLst/>
                <a:uLnTx/>
                <a:uFillTx/>
                <a:latin typeface="Century Gothic" panose="020F0302020204030204"/>
                <a:ea typeface="+mn-ea"/>
                <a:cs typeface="+mn-cs"/>
              </a:rPr>
              <a:t>gestanden</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is the past participle of </a:t>
            </a:r>
            <a:r>
              <a:rPr kumimoji="0" lang="en-GB" sz="2000" b="0" i="0" u="none" strike="noStrike" kern="0" cap="none" spc="0" normalizeH="0" baseline="0" noProof="0" dirty="0" err="1">
                <a:ln>
                  <a:noFill/>
                </a:ln>
                <a:solidFill>
                  <a:prstClr val="white"/>
                </a:solidFill>
                <a:effectLst/>
                <a:uLnTx/>
                <a:uFillTx/>
                <a:latin typeface="Century Gothic" panose="020F0302020204030204"/>
                <a:ea typeface="+mn-ea"/>
                <a:cs typeface="+mn-cs"/>
              </a:rPr>
              <a:t>stehen</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(to stand). It forms the past with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haben</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99" name="Speech Bubble: Rectangle with Corners Rounded 98">
            <a:extLst>
              <a:ext uri="{FF2B5EF4-FFF2-40B4-BE49-F238E27FC236}">
                <a16:creationId xmlns:a16="http://schemas.microsoft.com/office/drawing/2014/main" id="{41BB4D05-2848-45BE-838A-6E090B5F2143}"/>
              </a:ext>
            </a:extLst>
          </p:cNvPr>
          <p:cNvSpPr/>
          <p:nvPr/>
        </p:nvSpPr>
        <p:spPr>
          <a:xfrm>
            <a:off x="8144926" y="4529881"/>
            <a:ext cx="4027622" cy="1796195"/>
          </a:xfrm>
          <a:prstGeom prst="wedgeRoundRectCallout">
            <a:avLst>
              <a:gd name="adj1" fmla="val -30744"/>
              <a:gd name="adj2" fmla="val -58812"/>
              <a:gd name="adj3" fmla="val 16667"/>
            </a:avLst>
          </a:prstGeom>
          <a:solidFill>
            <a:srgbClr val="115076"/>
          </a:solidFill>
          <a:ln w="12700" cap="flat" cmpd="sng" algn="ctr">
            <a:solidFill>
              <a:srgbClr val="DAA52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err="1">
                <a:ln>
                  <a:noFill/>
                </a:ln>
                <a:solidFill>
                  <a:prstClr val="white"/>
                </a:solidFill>
                <a:effectLst/>
                <a:uLnTx/>
                <a:uFillTx/>
                <a:latin typeface="Century Gothic" panose="020F0302020204030204"/>
                <a:ea typeface="+mn-ea"/>
                <a:cs typeface="+mn-cs"/>
              </a:rPr>
              <a:t>gesessen</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is the past participle of </a:t>
            </a:r>
            <a:r>
              <a:rPr kumimoji="0" lang="en-GB" sz="2000" b="0" i="0" u="none" strike="noStrike" kern="0" cap="none" spc="0" normalizeH="0" baseline="0" noProof="0" dirty="0" err="1">
                <a:ln>
                  <a:noFill/>
                </a:ln>
                <a:solidFill>
                  <a:prstClr val="white"/>
                </a:solidFill>
                <a:effectLst/>
                <a:uLnTx/>
                <a:uFillTx/>
                <a:latin typeface="Century Gothic" panose="020F0302020204030204"/>
                <a:ea typeface="+mn-ea"/>
                <a:cs typeface="+mn-cs"/>
              </a:rPr>
              <a:t>sitzen</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(to sit). It also forms the past with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haben</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Remember! To sit down is a different verb in German </a:t>
            </a:r>
            <a:b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0" cap="none" spc="0" normalizeH="0" baseline="0" noProof="0" dirty="0" err="1">
                <a:ln>
                  <a:noFill/>
                </a:ln>
                <a:solidFill>
                  <a:prstClr val="white"/>
                </a:solidFill>
                <a:effectLst/>
                <a:uLnTx/>
                <a:uFillTx/>
                <a:latin typeface="Century Gothic" panose="020F0302020204030204"/>
                <a:ea typeface="+mn-ea"/>
                <a:cs typeface="+mn-cs"/>
              </a:rPr>
              <a:t>sich</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prstClr val="white"/>
                </a:solidFill>
                <a:effectLst/>
                <a:uLnTx/>
                <a:uFillTx/>
                <a:latin typeface="Century Gothic" panose="020F0302020204030204"/>
                <a:ea typeface="+mn-ea"/>
                <a:cs typeface="+mn-cs"/>
              </a:rPr>
              <a:t>setzen</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8078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9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9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2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2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1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1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2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2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8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2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8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98" grpId="0" animBg="1"/>
      <p:bldP spid="98" grpId="1" animBg="1"/>
      <p:bldP spid="99" grpId="0" animBg="1"/>
      <p:bldP spid="9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3.1, Week 4)</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92597" y="2385424"/>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92597" y="4800601"/>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Quizlet link</a:t>
            </a:r>
            <a:br>
              <a:rPr lang="en-GB" sz="2400" dirty="0"/>
            </a:br>
            <a:endParaRPr lang="en-GB" sz="2400" dirty="0">
              <a:solidFill>
                <a:srgbClr val="115076"/>
              </a:solidFill>
              <a:latin typeface="Century Gothic" panose="020B0502020202020204" pitchFamily="34"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7"/>
          <a:stretch>
            <a:fillRect/>
          </a:stretch>
        </p:blipFill>
        <p:spPr>
          <a:xfrm>
            <a:off x="10641925" y="4800601"/>
            <a:ext cx="1300638" cy="1300638"/>
          </a:xfrm>
          <a:prstGeom prst="rect">
            <a:avLst/>
          </a:prstGeom>
        </p:spPr>
      </p:pic>
      <p:sp>
        <p:nvSpPr>
          <p:cNvPr id="9" name="TextBox 8">
            <a:extLst>
              <a:ext uri="{FF2B5EF4-FFF2-40B4-BE49-F238E27FC236}">
                <a16:creationId xmlns:a16="http://schemas.microsoft.com/office/drawing/2014/main" id="{3D316155-09B6-094E-BD3E-48EC165837DC}"/>
              </a:ext>
            </a:extLst>
          </p:cNvPr>
          <p:cNvSpPr txBox="1"/>
          <p:nvPr/>
        </p:nvSpPr>
        <p:spPr>
          <a:xfrm>
            <a:off x="92597" y="3725691"/>
            <a:ext cx="103384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Quizlet QR code:</a:t>
            </a:r>
          </a:p>
        </p:txBody>
      </p:sp>
      <p:pic>
        <p:nvPicPr>
          <p:cNvPr id="13" name="Picture 12">
            <a:extLst>
              <a:ext uri="{FF2B5EF4-FFF2-40B4-BE49-F238E27FC236}">
                <a16:creationId xmlns:a16="http://schemas.microsoft.com/office/drawing/2014/main" id="{C7B5B03A-318B-8F48-9CE9-2D83EBD9534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250525" y="3306204"/>
            <a:ext cx="1300638" cy="1300638"/>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picture containing doll, toy&#10;&#10;Description automatically generated">
            <a:extLst>
              <a:ext uri="{FF2B5EF4-FFF2-40B4-BE49-F238E27FC236}">
                <a16:creationId xmlns:a16="http://schemas.microsoft.com/office/drawing/2014/main" id="{171E629C-081E-4976-B635-38FC315B37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028" y="2206457"/>
            <a:ext cx="3978588" cy="4290907"/>
          </a:xfrm>
          <a:prstGeom prst="rect">
            <a:avLst/>
          </a:prstGeom>
        </p:spPr>
      </p:pic>
      <p:pic>
        <p:nvPicPr>
          <p:cNvPr id="7" name="Picture 6" descr="A picture containing building, window&#10;&#10;Description automatically generated">
            <a:extLst>
              <a:ext uri="{FF2B5EF4-FFF2-40B4-BE49-F238E27FC236}">
                <a16:creationId xmlns:a16="http://schemas.microsoft.com/office/drawing/2014/main" id="{7964E9EC-D506-4939-95F2-DD8C92C300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6128" y="1337296"/>
            <a:ext cx="5913766" cy="490962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78995"/>
            <a:ext cx="6696222" cy="869950"/>
          </a:xfrm>
          <a:prstGeom prst="rect">
            <a:avLst/>
          </a:prstGeom>
        </p:spPr>
      </p:pic>
      <p:sp>
        <p:nvSpPr>
          <p:cNvPr id="4" name="Title 3"/>
          <p:cNvSpPr>
            <a:spLocks noGrp="1"/>
          </p:cNvSpPr>
          <p:nvPr>
            <p:ph type="title"/>
          </p:nvPr>
        </p:nvSpPr>
        <p:spPr>
          <a:xfrm>
            <a:off x="0" y="294041"/>
            <a:ext cx="7915701" cy="707849"/>
          </a:xfrm>
        </p:spPr>
        <p:txBody>
          <a:bodyPr>
            <a:normAutofit/>
          </a:bodyPr>
          <a:lstStyle/>
          <a:p>
            <a:r>
              <a:rPr lang="en-GB" sz="3600" b="1" dirty="0">
                <a:solidFill>
                  <a:schemeClr val="bg1"/>
                </a:solidFill>
              </a:rPr>
              <a:t>Was </a:t>
            </a:r>
            <a:r>
              <a:rPr lang="en-GB" sz="3600" b="1" dirty="0" err="1">
                <a:solidFill>
                  <a:schemeClr val="bg1"/>
                </a:solidFill>
              </a:rPr>
              <a:t>wird</a:t>
            </a:r>
            <a:r>
              <a:rPr lang="en-GB" sz="3600" b="1" dirty="0">
                <a:solidFill>
                  <a:schemeClr val="bg1"/>
                </a:solidFill>
              </a:rPr>
              <a:t> </a:t>
            </a:r>
            <a:r>
              <a:rPr lang="en-GB" sz="3600" b="1" dirty="0" err="1">
                <a:solidFill>
                  <a:schemeClr val="bg1"/>
                </a:solidFill>
              </a:rPr>
              <a:t>aus</a:t>
            </a:r>
            <a:r>
              <a:rPr lang="en-GB" sz="3600" b="1" dirty="0">
                <a:solidFill>
                  <a:schemeClr val="bg1"/>
                </a:solidFill>
              </a:rPr>
              <a:t> </a:t>
            </a:r>
            <a:r>
              <a:rPr lang="en-GB" sz="3600" b="1" dirty="0" err="1">
                <a:solidFill>
                  <a:schemeClr val="bg1"/>
                </a:solidFill>
              </a:rPr>
              <a:t>dem</a:t>
            </a:r>
            <a:r>
              <a:rPr lang="en-GB" sz="3600" b="1" dirty="0">
                <a:solidFill>
                  <a:schemeClr val="bg1"/>
                </a:solidFill>
              </a:rPr>
              <a:t> Keller?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A68B9DF6-21ED-4EE1-8646-F5578BDABB44}"/>
              </a:ext>
            </a:extLst>
          </p:cNvPr>
          <p:cNvSpPr txBox="1"/>
          <p:nvPr/>
        </p:nvSpPr>
        <p:spPr>
          <a:xfrm>
            <a:off x="118995" y="1310013"/>
            <a:ext cx="329945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solidFill>
                  <a:srgbClr val="115076"/>
                </a:solidFill>
                <a:latin typeface="Century Gothic" panose="020B0502020202020204" pitchFamily="34" charset="0"/>
                <a:cs typeface="Times New Roman" panose="02020603050405020304" pitchFamily="18" charset="0"/>
              </a:rPr>
              <a:t>Ein Spielzimmer für Mia und Wolfgang?</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20" name="Picture 19" descr="Shape, arrow&#10;&#10;Description automatically generated">
            <a:extLst>
              <a:ext uri="{FF2B5EF4-FFF2-40B4-BE49-F238E27FC236}">
                <a16:creationId xmlns:a16="http://schemas.microsoft.com/office/drawing/2014/main" id="{307D6127-A2C9-417C-9C74-AA25EC81E6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146697">
            <a:off x="7334573" y="2184182"/>
            <a:ext cx="1144942" cy="3215852"/>
          </a:xfrm>
          <a:prstGeom prst="rect">
            <a:avLst/>
          </a:prstGeom>
        </p:spPr>
      </p:pic>
      <p:sp>
        <p:nvSpPr>
          <p:cNvPr id="22" name="TextBox 21">
            <a:extLst>
              <a:ext uri="{FF2B5EF4-FFF2-40B4-BE49-F238E27FC236}">
                <a16:creationId xmlns:a16="http://schemas.microsoft.com/office/drawing/2014/main" id="{77ED5828-FD4A-4008-927E-0731EB595A67}"/>
              </a:ext>
            </a:extLst>
          </p:cNvPr>
          <p:cNvSpPr txBox="1"/>
          <p:nvPr/>
        </p:nvSpPr>
        <p:spPr>
          <a:xfrm>
            <a:off x="9612755" y="2206457"/>
            <a:ext cx="249133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solidFill>
                  <a:srgbClr val="115076"/>
                </a:solidFill>
                <a:latin typeface="Century Gothic" panose="020B0502020202020204" pitchFamily="34" charset="0"/>
                <a:cs typeface="Times New Roman" panose="02020603050405020304" pitchFamily="18" charset="0"/>
              </a:rPr>
              <a:t>Ein Ruheraum für Mutti?</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9" name="Picture 18" descr="Shape, arrow&#10;&#10;Description automatically generated">
            <a:extLst>
              <a:ext uri="{FF2B5EF4-FFF2-40B4-BE49-F238E27FC236}">
                <a16:creationId xmlns:a16="http://schemas.microsoft.com/office/drawing/2014/main" id="{B429CCFD-D8F4-4818-BC7F-5288A14E1F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597672" flipV="1">
            <a:off x="3935225" y="1525237"/>
            <a:ext cx="914774" cy="3552072"/>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2185AAEF-9470-469C-B0F0-674FA58232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44820" y="2889190"/>
            <a:ext cx="1649345" cy="3178841"/>
          </a:xfrm>
          <a:prstGeom prst="rect">
            <a:avLst/>
          </a:prstGeom>
        </p:spPr>
      </p:pic>
    </p:spTree>
    <p:extLst>
      <p:ext uri="{BB962C8B-B14F-4D97-AF65-F5344CB8AC3E}">
        <p14:creationId xmlns:p14="http://schemas.microsoft.com/office/powerpoint/2010/main" val="108130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B575EA53-14D0-46C8-B8DD-28CC38D78725}"/>
              </a:ext>
            </a:extLst>
          </p:cNvPr>
          <p:cNvGraphicFramePr>
            <a:graphicFrameLocks noGrp="1"/>
          </p:cNvGraphicFramePr>
          <p:nvPr>
            <p:extLst>
              <p:ext uri="{D42A27DB-BD31-4B8C-83A1-F6EECF244321}">
                <p14:modId xmlns:p14="http://schemas.microsoft.com/office/powerpoint/2010/main" val="511137534"/>
              </p:ext>
            </p:extLst>
          </p:nvPr>
        </p:nvGraphicFramePr>
        <p:xfrm>
          <a:off x="2385286" y="1321561"/>
          <a:ext cx="9716540" cy="4846320"/>
        </p:xfrm>
        <a:graphic>
          <a:graphicData uri="http://schemas.openxmlformats.org/drawingml/2006/table">
            <a:tbl>
              <a:tblPr firstRow="1" bandRow="1">
                <a:tableStyleId>{5940675A-B579-460E-94D1-54222C63F5DA}</a:tableStyleId>
              </a:tblPr>
              <a:tblGrid>
                <a:gridCol w="9716540">
                  <a:extLst>
                    <a:ext uri="{9D8B030D-6E8A-4147-A177-3AD203B41FA5}">
                      <a16:colId xmlns:a16="http://schemas.microsoft.com/office/drawing/2014/main" val="4029747735"/>
                    </a:ext>
                  </a:extLst>
                </a:gridCol>
              </a:tblGrid>
              <a:tr h="370840">
                <a:tc>
                  <a:txBody>
                    <a:bodyPr/>
                    <a:lstStyle/>
                    <a:p>
                      <a:r>
                        <a:rPr lang="en-GB" sz="2000" dirty="0">
                          <a:solidFill>
                            <a:srgbClr val="002060"/>
                          </a:solidFill>
                        </a:rPr>
                        <a:t>       Von: Katrin &lt;katrinm@gmx.de&gt;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4071676815"/>
                  </a:ext>
                </a:extLst>
              </a:tr>
              <a:tr h="370840">
                <a:tc>
                  <a:txBody>
                    <a:bodyPr/>
                    <a:lstStyle/>
                    <a:p>
                      <a:r>
                        <a:rPr lang="en-GB" sz="2000" dirty="0">
                          <a:solidFill>
                            <a:srgbClr val="002060"/>
                          </a:solidFill>
                        </a:rPr>
                        <a:t>       An: </a:t>
                      </a:r>
                      <a:r>
                        <a:rPr lang="en-GB" sz="2000" dirty="0">
                          <a:hlinkClick r:id="rId4"/>
                        </a:rPr>
                        <a:t>heinrich51@gmail.com</a:t>
                      </a:r>
                      <a:r>
                        <a:rPr lang="en-GB" sz="2000" dirty="0"/>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4255096367"/>
                  </a:ext>
                </a:extLst>
              </a:tr>
              <a:tr h="370840">
                <a:tc>
                  <a:txBody>
                    <a:bodyPr/>
                    <a:lstStyle/>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087461823"/>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3936181" cy="869950"/>
          </a:xfrm>
          <a:prstGeom prst="rect">
            <a:avLst/>
          </a:prstGeom>
        </p:spPr>
      </p:pic>
      <p:sp>
        <p:nvSpPr>
          <p:cNvPr id="4" name="Title 3"/>
          <p:cNvSpPr>
            <a:spLocks noGrp="1"/>
          </p:cNvSpPr>
          <p:nvPr>
            <p:ph type="title"/>
          </p:nvPr>
        </p:nvSpPr>
        <p:spPr>
          <a:xfrm>
            <a:off x="82026" y="294041"/>
            <a:ext cx="3745089" cy="707849"/>
          </a:xfrm>
        </p:spPr>
        <p:txBody>
          <a:bodyPr>
            <a:normAutofit fontScale="90000"/>
          </a:bodyPr>
          <a:lstStyle/>
          <a:p>
            <a:r>
              <a:rPr lang="en-GB" sz="3600" b="1" dirty="0" err="1">
                <a:solidFill>
                  <a:schemeClr val="bg1"/>
                </a:solidFill>
              </a:rPr>
              <a:t>Muttis</a:t>
            </a:r>
            <a:r>
              <a:rPr lang="en-GB" sz="3600" b="1" dirty="0">
                <a:solidFill>
                  <a:schemeClr val="bg1"/>
                </a:solidFill>
              </a:rPr>
              <a:t> </a:t>
            </a:r>
            <a:r>
              <a:rPr lang="en-GB" sz="3600" b="1" dirty="0" err="1">
                <a:solidFill>
                  <a:schemeClr val="bg1"/>
                </a:solidFill>
              </a:rPr>
              <a:t>Ruheraum</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3936181" y="375073"/>
            <a:ext cx="6784828" cy="707886"/>
          </a:xfrm>
          <a:prstGeom prst="rect">
            <a:avLst/>
          </a:prstGeom>
          <a:noFill/>
        </p:spPr>
        <p:txBody>
          <a:bodyPr wrap="square" rtlCol="0">
            <a:spAutoFit/>
          </a:bodyPr>
          <a:lstStyle/>
          <a:p>
            <a:r>
              <a:rPr lang="en-US" sz="2000" dirty="0" err="1">
                <a:solidFill>
                  <a:schemeClr val="accent5">
                    <a:lumMod val="50000"/>
                  </a:schemeClr>
                </a:solidFill>
              </a:rPr>
              <a:t>Mutti</a:t>
            </a:r>
            <a:r>
              <a:rPr lang="en-US" sz="2000" dirty="0">
                <a:solidFill>
                  <a:schemeClr val="accent5">
                    <a:lumMod val="50000"/>
                  </a:schemeClr>
                </a:solidFill>
              </a:rPr>
              <a:t> </a:t>
            </a:r>
            <a:r>
              <a:rPr lang="en-US" sz="2000" dirty="0" err="1">
                <a:solidFill>
                  <a:schemeClr val="accent5">
                    <a:lumMod val="50000"/>
                  </a:schemeClr>
                </a:solidFill>
              </a:rPr>
              <a:t>schreibt</a:t>
            </a:r>
            <a:r>
              <a:rPr lang="en-US" sz="2000" dirty="0">
                <a:solidFill>
                  <a:schemeClr val="accent5">
                    <a:lumMod val="50000"/>
                  </a:schemeClr>
                </a:solidFill>
              </a:rPr>
              <a:t> eine Email an Heinrich. </a:t>
            </a:r>
            <a:br>
              <a:rPr lang="en-US" sz="2000" dirty="0">
                <a:solidFill>
                  <a:schemeClr val="accent5">
                    <a:lumMod val="50000"/>
                  </a:schemeClr>
                </a:solidFill>
              </a:rPr>
            </a:br>
            <a:r>
              <a:rPr lang="en-US" sz="2000" dirty="0">
                <a:solidFill>
                  <a:schemeClr val="accent5">
                    <a:lumMod val="50000"/>
                  </a:schemeClr>
                </a:solidFill>
              </a:rPr>
              <a:t>Wie </a:t>
            </a:r>
            <a:r>
              <a:rPr lang="en-US" sz="2000" dirty="0" err="1">
                <a:solidFill>
                  <a:schemeClr val="accent5">
                    <a:lumMod val="50000"/>
                  </a:schemeClr>
                </a:solidFill>
              </a:rPr>
              <a:t>heißen</a:t>
            </a:r>
            <a:r>
              <a:rPr lang="en-US" sz="2000" dirty="0">
                <a:solidFill>
                  <a:schemeClr val="accent5">
                    <a:lumMod val="50000"/>
                  </a:schemeClr>
                </a:solidFill>
              </a:rPr>
              <a:t> die </a:t>
            </a:r>
            <a:r>
              <a:rPr lang="en-US" sz="2000" b="1" dirty="0" err="1">
                <a:solidFill>
                  <a:schemeClr val="accent5">
                    <a:lumMod val="50000"/>
                  </a:schemeClr>
                </a:solidFill>
              </a:rPr>
              <a:t>fettgedruckten</a:t>
            </a:r>
            <a:r>
              <a:rPr lang="en-US" sz="2000" dirty="0">
                <a:solidFill>
                  <a:schemeClr val="accent5">
                    <a:lumMod val="50000"/>
                  </a:schemeClr>
                </a:solidFill>
              </a:rPr>
              <a:t> </a:t>
            </a:r>
            <a:r>
              <a:rPr lang="en-US" sz="2000" dirty="0" err="1">
                <a:solidFill>
                  <a:schemeClr val="accent5">
                    <a:lumMod val="50000"/>
                  </a:schemeClr>
                </a:solidFill>
              </a:rPr>
              <a:t>Wörter</a:t>
            </a:r>
            <a:r>
              <a:rPr lang="en-US" sz="2000" dirty="0">
                <a:solidFill>
                  <a:schemeClr val="accent5">
                    <a:lumMod val="50000"/>
                  </a:schemeClr>
                </a:solidFill>
              </a:rPr>
              <a:t> auf </a:t>
            </a:r>
            <a:r>
              <a:rPr lang="en-US" sz="2000" dirty="0" err="1">
                <a:solidFill>
                  <a:schemeClr val="accent5">
                    <a:lumMod val="50000"/>
                  </a:schemeClr>
                </a:solidFill>
              </a:rPr>
              <a:t>Englisch</a:t>
            </a:r>
            <a:r>
              <a:rPr lang="en-US" sz="2000" dirty="0">
                <a:solidFill>
                  <a:schemeClr val="accent5">
                    <a:lumMod val="50000"/>
                  </a:schemeClr>
                </a:solidFill>
              </a:rPr>
              <a:t>?</a:t>
            </a:r>
          </a:p>
        </p:txBody>
      </p:sp>
      <p:sp>
        <p:nvSpPr>
          <p:cNvPr id="7" name="TextBox 6">
            <a:extLst>
              <a:ext uri="{FF2B5EF4-FFF2-40B4-BE49-F238E27FC236}">
                <a16:creationId xmlns:a16="http://schemas.microsoft.com/office/drawing/2014/main" id="{D5D709FC-8064-4394-A4DA-8404266FC162}"/>
              </a:ext>
            </a:extLst>
          </p:cNvPr>
          <p:cNvSpPr txBox="1"/>
          <p:nvPr/>
        </p:nvSpPr>
        <p:spPr>
          <a:xfrm>
            <a:off x="2368957" y="2151881"/>
            <a:ext cx="9873902" cy="4093428"/>
          </a:xfrm>
          <a:prstGeom prst="rect">
            <a:avLst/>
          </a:prstGeom>
          <a:noFill/>
        </p:spPr>
        <p:txBody>
          <a:bodyPr wrap="square">
            <a:spAutoFit/>
          </a:bodyPr>
          <a:lstStyle/>
          <a:p>
            <a:r>
              <a:rPr lang="de-DE" sz="2000" dirty="0">
                <a:solidFill>
                  <a:srgbClr val="002060"/>
                </a:solidFill>
              </a:rPr>
              <a:t>Lieber Heinrich,</a:t>
            </a:r>
          </a:p>
          <a:p>
            <a:endParaRPr lang="de-DE" sz="2000" dirty="0">
              <a:solidFill>
                <a:srgbClr val="002060"/>
              </a:solidFill>
            </a:endParaRPr>
          </a:p>
          <a:p>
            <a:r>
              <a:rPr lang="de-DE" sz="2000" dirty="0">
                <a:solidFill>
                  <a:srgbClr val="002060"/>
                </a:solidFill>
              </a:rPr>
              <a:t>Wie geht's in Liechtenstein? Mir geht's gut.       Ich entwickle so</a:t>
            </a:r>
            <a:r>
              <a:rPr lang="de-DE" sz="2000" b="1" dirty="0">
                <a:solidFill>
                  <a:srgbClr val="002060"/>
                </a:solidFill>
              </a:rPr>
              <a:t> einige </a:t>
            </a:r>
            <a:r>
              <a:rPr lang="de-DE" sz="2000" dirty="0">
                <a:solidFill>
                  <a:srgbClr val="002060"/>
                </a:solidFill>
              </a:rPr>
              <a:t>Pläne! Ich habe vor, </a:t>
            </a:r>
            <a:r>
              <a:rPr lang="de-DE" sz="2000" b="1" dirty="0">
                <a:solidFill>
                  <a:srgbClr val="002060"/>
                </a:solidFill>
              </a:rPr>
              <a:t>eine Ecke </a:t>
            </a:r>
            <a:r>
              <a:rPr lang="de-DE" sz="2000" dirty="0">
                <a:solidFill>
                  <a:srgbClr val="002060"/>
                </a:solidFill>
              </a:rPr>
              <a:t>im Keller zu verbessern und einen Ruheraum einzurichten</a:t>
            </a:r>
            <a:r>
              <a:rPr lang="de-DE" sz="2000" baseline="30000" dirty="0">
                <a:solidFill>
                  <a:srgbClr val="002060"/>
                </a:solidFill>
              </a:rPr>
              <a:t>*</a:t>
            </a:r>
            <a:r>
              <a:rPr lang="de-DE" sz="2000" dirty="0">
                <a:solidFill>
                  <a:srgbClr val="002060"/>
                </a:solidFill>
              </a:rPr>
              <a:t>. Ich hoffe, dass ich dort </a:t>
            </a:r>
            <a:r>
              <a:rPr lang="de-DE" sz="2000" b="1" dirty="0">
                <a:solidFill>
                  <a:srgbClr val="002060"/>
                </a:solidFill>
              </a:rPr>
              <a:t>mindestens </a:t>
            </a:r>
            <a:r>
              <a:rPr lang="de-DE" sz="2000" dirty="0">
                <a:solidFill>
                  <a:srgbClr val="002060"/>
                </a:solidFill>
              </a:rPr>
              <a:t>einmal am Tag die Tür hinter mir </a:t>
            </a:r>
            <a:r>
              <a:rPr lang="de-DE" sz="2000" b="1" dirty="0">
                <a:solidFill>
                  <a:srgbClr val="002060"/>
                </a:solidFill>
              </a:rPr>
              <a:t>schließen</a:t>
            </a:r>
            <a:r>
              <a:rPr lang="de-DE" sz="2000" dirty="0">
                <a:solidFill>
                  <a:srgbClr val="002060"/>
                </a:solidFill>
              </a:rPr>
              <a:t>, Yoga üben und Ruhe</a:t>
            </a:r>
            <a:r>
              <a:rPr lang="de-DE" sz="2000" baseline="30000" dirty="0">
                <a:solidFill>
                  <a:srgbClr val="002060"/>
                </a:solidFill>
              </a:rPr>
              <a:t>*</a:t>
            </a:r>
            <a:r>
              <a:rPr lang="de-DE" sz="2000" dirty="0">
                <a:solidFill>
                  <a:srgbClr val="002060"/>
                </a:solidFill>
              </a:rPr>
              <a:t> für meinen </a:t>
            </a:r>
            <a:r>
              <a:rPr lang="de-DE" sz="2000" b="1" dirty="0">
                <a:solidFill>
                  <a:srgbClr val="002060"/>
                </a:solidFill>
              </a:rPr>
              <a:t>Geist</a:t>
            </a:r>
            <a:r>
              <a:rPr lang="de-DE" sz="2000" dirty="0">
                <a:solidFill>
                  <a:srgbClr val="002060"/>
                </a:solidFill>
              </a:rPr>
              <a:t> finden kann. Ein Raum, wo es </a:t>
            </a:r>
            <a:r>
              <a:rPr lang="de-DE" sz="2000" b="1" dirty="0">
                <a:solidFill>
                  <a:srgbClr val="002060"/>
                </a:solidFill>
              </a:rPr>
              <a:t>weder </a:t>
            </a:r>
            <a:r>
              <a:rPr lang="de-DE" sz="2000" dirty="0">
                <a:solidFill>
                  <a:srgbClr val="002060"/>
                </a:solidFill>
              </a:rPr>
              <a:t>Leistung</a:t>
            </a:r>
            <a:r>
              <a:rPr lang="de-DE" sz="2000" b="1" dirty="0">
                <a:solidFill>
                  <a:srgbClr val="002060"/>
                </a:solidFill>
              </a:rPr>
              <a:t> noch </a:t>
            </a:r>
            <a:r>
              <a:rPr lang="de-DE" sz="2000" dirty="0">
                <a:solidFill>
                  <a:srgbClr val="002060"/>
                </a:solidFill>
              </a:rPr>
              <a:t>Pflicht</a:t>
            </a:r>
            <a:r>
              <a:rPr lang="de-DE" sz="2000" b="1" dirty="0">
                <a:solidFill>
                  <a:srgbClr val="002060"/>
                </a:solidFill>
              </a:rPr>
              <a:t> </a:t>
            </a:r>
            <a:r>
              <a:rPr lang="de-DE" sz="2000" dirty="0">
                <a:solidFill>
                  <a:srgbClr val="002060"/>
                </a:solidFill>
              </a:rPr>
              <a:t>gibt, wo niemand von draußen laut etwas von mir </a:t>
            </a:r>
            <a:r>
              <a:rPr lang="de-DE" sz="2000" b="1" dirty="0">
                <a:solidFill>
                  <a:srgbClr val="002060"/>
                </a:solidFill>
              </a:rPr>
              <a:t>verlangt</a:t>
            </a:r>
            <a:r>
              <a:rPr lang="de-DE" sz="2000" dirty="0">
                <a:solidFill>
                  <a:srgbClr val="002060"/>
                </a:solidFill>
              </a:rPr>
              <a:t>. Ein Raum also, wo man frei von </a:t>
            </a:r>
            <a:r>
              <a:rPr lang="de-DE" sz="2000" b="1" dirty="0">
                <a:solidFill>
                  <a:srgbClr val="002060"/>
                </a:solidFill>
              </a:rPr>
              <a:t>Gefahr</a:t>
            </a:r>
            <a:r>
              <a:rPr lang="de-DE" sz="2000" dirty="0">
                <a:solidFill>
                  <a:srgbClr val="002060"/>
                </a:solidFill>
              </a:rPr>
              <a:t> und </a:t>
            </a:r>
            <a:r>
              <a:rPr lang="de-DE" sz="2000" b="1" dirty="0">
                <a:solidFill>
                  <a:srgbClr val="002060"/>
                </a:solidFill>
              </a:rPr>
              <a:t>Risiko</a:t>
            </a:r>
            <a:r>
              <a:rPr lang="de-DE" sz="2000" dirty="0">
                <a:solidFill>
                  <a:srgbClr val="002060"/>
                </a:solidFill>
              </a:rPr>
              <a:t> ist. Was meinst du? Ist diese Idee dir </a:t>
            </a:r>
            <a:r>
              <a:rPr lang="de-DE" sz="2000" b="1" dirty="0">
                <a:solidFill>
                  <a:srgbClr val="002060"/>
                </a:solidFill>
              </a:rPr>
              <a:t>fremd</a:t>
            </a:r>
            <a:r>
              <a:rPr lang="de-DE" sz="2000" dirty="0">
                <a:solidFill>
                  <a:srgbClr val="002060"/>
                </a:solidFill>
              </a:rPr>
              <a:t>, oder macht sie dir </a:t>
            </a:r>
            <a:r>
              <a:rPr lang="de-DE" sz="2000" b="1" dirty="0">
                <a:solidFill>
                  <a:srgbClr val="002060"/>
                </a:solidFill>
              </a:rPr>
              <a:t>Freude</a:t>
            </a:r>
            <a:r>
              <a:rPr lang="de-DE" sz="2000" dirty="0">
                <a:solidFill>
                  <a:srgbClr val="002060"/>
                </a:solidFill>
              </a:rPr>
              <a:t>? Obwohl ich weiß, dass du </a:t>
            </a:r>
            <a:r>
              <a:rPr lang="de-DE" sz="2000" b="1" dirty="0">
                <a:solidFill>
                  <a:srgbClr val="002060"/>
                </a:solidFill>
              </a:rPr>
              <a:t>meistens</a:t>
            </a:r>
            <a:r>
              <a:rPr lang="de-DE" sz="2000" dirty="0">
                <a:solidFill>
                  <a:srgbClr val="002060"/>
                </a:solidFill>
              </a:rPr>
              <a:t> wenig Zeit hast, hoffe ich, dass ich bald von dir höre.</a:t>
            </a:r>
          </a:p>
          <a:p>
            <a:endParaRPr lang="de-DE" sz="2000" dirty="0">
              <a:solidFill>
                <a:srgbClr val="002060"/>
              </a:solidFill>
            </a:endParaRPr>
          </a:p>
          <a:p>
            <a:r>
              <a:rPr lang="de-DE" sz="2000" dirty="0">
                <a:solidFill>
                  <a:srgbClr val="002060"/>
                </a:solidFill>
              </a:rPr>
              <a:t>Liebe Grüße,</a:t>
            </a:r>
          </a:p>
          <a:p>
            <a:r>
              <a:rPr lang="de-DE" sz="2000" dirty="0">
                <a:solidFill>
                  <a:srgbClr val="002060"/>
                </a:solidFill>
              </a:rPr>
              <a:t>deine Mutti</a:t>
            </a:r>
            <a:endParaRPr lang="en-GB" sz="2000" dirty="0">
              <a:solidFill>
                <a:srgbClr val="002060"/>
              </a:solidFill>
            </a:endParaRPr>
          </a:p>
        </p:txBody>
      </p:sp>
      <p:pic>
        <p:nvPicPr>
          <p:cNvPr id="1026" name="Picture 2" descr="Yoga, Meditate, Meditation, Exercise, Healthy, Health">
            <a:extLst>
              <a:ext uri="{FF2B5EF4-FFF2-40B4-BE49-F238E27FC236}">
                <a16:creationId xmlns:a16="http://schemas.microsoft.com/office/drawing/2014/main" id="{584BDD13-E147-453D-A98B-86E51206B1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10056" y="1012782"/>
            <a:ext cx="1533141" cy="16329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39FBF84-9E87-43B0-96D1-0E18A86C1FD3}"/>
              </a:ext>
            </a:extLst>
          </p:cNvPr>
          <p:cNvSpPr/>
          <p:nvPr/>
        </p:nvSpPr>
        <p:spPr>
          <a:xfrm>
            <a:off x="7919358" y="5436889"/>
            <a:ext cx="4198798" cy="769706"/>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 </a:t>
            </a:r>
            <a:r>
              <a:rPr lang="en-US" sz="2000" dirty="0" err="1">
                <a:solidFill>
                  <a:schemeClr val="bg1"/>
                </a:solidFill>
              </a:rPr>
              <a:t>einrichten</a:t>
            </a:r>
            <a:r>
              <a:rPr lang="en-US" sz="2000" dirty="0">
                <a:solidFill>
                  <a:schemeClr val="bg1"/>
                </a:solidFill>
              </a:rPr>
              <a:t> – to set up, furnish *die </a:t>
            </a:r>
            <a:r>
              <a:rPr lang="en-US" sz="2000" dirty="0" err="1">
                <a:solidFill>
                  <a:schemeClr val="bg1"/>
                </a:solidFill>
              </a:rPr>
              <a:t>Ruhe</a:t>
            </a:r>
            <a:r>
              <a:rPr lang="en-US" sz="2000" dirty="0">
                <a:solidFill>
                  <a:schemeClr val="bg1"/>
                </a:solidFill>
              </a:rPr>
              <a:t> – silence, peace</a:t>
            </a:r>
            <a:endParaRPr lang="en-GB" sz="2000" dirty="0">
              <a:solidFill>
                <a:schemeClr val="bg1"/>
              </a:solidFill>
            </a:endParaRPr>
          </a:p>
        </p:txBody>
      </p:sp>
      <p:grpSp>
        <p:nvGrpSpPr>
          <p:cNvPr id="34" name="Group 33">
            <a:extLst>
              <a:ext uri="{FF2B5EF4-FFF2-40B4-BE49-F238E27FC236}">
                <a16:creationId xmlns:a16="http://schemas.microsoft.com/office/drawing/2014/main" id="{0F351C24-05C3-424F-9393-68BA9D2D7750}"/>
              </a:ext>
            </a:extLst>
          </p:cNvPr>
          <p:cNvGrpSpPr/>
          <p:nvPr/>
        </p:nvGrpSpPr>
        <p:grpSpPr>
          <a:xfrm>
            <a:off x="2500671" y="1356294"/>
            <a:ext cx="337694" cy="319528"/>
            <a:chOff x="489979" y="1707542"/>
            <a:chExt cx="471949" cy="446561"/>
          </a:xfrm>
        </p:grpSpPr>
        <p:sp>
          <p:nvSpPr>
            <p:cNvPr id="10" name="Oval 9">
              <a:extLst>
                <a:ext uri="{FF2B5EF4-FFF2-40B4-BE49-F238E27FC236}">
                  <a16:creationId xmlns:a16="http://schemas.microsoft.com/office/drawing/2014/main" id="{8C683C5C-4E2D-46C9-8F1C-7CF497DA8514}"/>
                </a:ext>
              </a:extLst>
            </p:cNvPr>
            <p:cNvSpPr/>
            <p:nvPr/>
          </p:nvSpPr>
          <p:spPr>
            <a:xfrm>
              <a:off x="489979" y="1707542"/>
              <a:ext cx="471949" cy="446561"/>
            </a:xfrm>
            <a:prstGeom prst="ellipse">
              <a:avLst/>
            </a:prstGeom>
            <a:solidFill>
              <a:srgbClr val="FFF4E7"/>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F6707E68-4BC2-45D6-8D76-8C7533ED6BE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27620" y="1739462"/>
              <a:ext cx="356008" cy="355620"/>
            </a:xfrm>
            <a:prstGeom prst="rect">
              <a:avLst/>
            </a:prstGeom>
          </p:spPr>
        </p:pic>
      </p:grpSp>
      <p:pic>
        <p:nvPicPr>
          <p:cNvPr id="36" name="Graphic 35" descr="Smiling face with no fill">
            <a:extLst>
              <a:ext uri="{FF2B5EF4-FFF2-40B4-BE49-F238E27FC236}">
                <a16:creationId xmlns:a16="http://schemas.microsoft.com/office/drawing/2014/main" id="{9CC496B6-DE0A-4BCF-949D-130E8D509AA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62820" y="2740966"/>
            <a:ext cx="423737" cy="423737"/>
          </a:xfrm>
          <a:prstGeom prst="rect">
            <a:avLst/>
          </a:prstGeom>
        </p:spPr>
      </p:pic>
      <p:grpSp>
        <p:nvGrpSpPr>
          <p:cNvPr id="39" name="Group 38">
            <a:extLst>
              <a:ext uri="{FF2B5EF4-FFF2-40B4-BE49-F238E27FC236}">
                <a16:creationId xmlns:a16="http://schemas.microsoft.com/office/drawing/2014/main" id="{1E3F6AA3-3B88-4B23-B67D-A91FE4E4AC1F}"/>
              </a:ext>
            </a:extLst>
          </p:cNvPr>
          <p:cNvGrpSpPr/>
          <p:nvPr/>
        </p:nvGrpSpPr>
        <p:grpSpPr>
          <a:xfrm>
            <a:off x="2489620" y="1721746"/>
            <a:ext cx="365074" cy="365074"/>
            <a:chOff x="1244831" y="1852734"/>
            <a:chExt cx="365074" cy="365074"/>
          </a:xfrm>
        </p:grpSpPr>
        <p:sp>
          <p:nvSpPr>
            <p:cNvPr id="43" name="Oval 42">
              <a:extLst>
                <a:ext uri="{FF2B5EF4-FFF2-40B4-BE49-F238E27FC236}">
                  <a16:creationId xmlns:a16="http://schemas.microsoft.com/office/drawing/2014/main" id="{9B945AB4-6259-4321-A187-A13CF5CD7E13}"/>
                </a:ext>
              </a:extLst>
            </p:cNvPr>
            <p:cNvSpPr/>
            <p:nvPr/>
          </p:nvSpPr>
          <p:spPr>
            <a:xfrm>
              <a:off x="1260158" y="1886603"/>
              <a:ext cx="337694" cy="319528"/>
            </a:xfrm>
            <a:prstGeom prst="ellipse">
              <a:avLst/>
            </a:prstGeom>
            <a:solidFill>
              <a:srgbClr val="FFF4E7"/>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descr="User">
              <a:extLst>
                <a:ext uri="{FF2B5EF4-FFF2-40B4-BE49-F238E27FC236}">
                  <a16:creationId xmlns:a16="http://schemas.microsoft.com/office/drawing/2014/main" id="{9E61B97C-7EDC-4A6F-B13B-3FCD9747879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44831" y="1852734"/>
              <a:ext cx="365074" cy="365074"/>
            </a:xfrm>
            <a:prstGeom prst="rect">
              <a:avLst/>
            </a:prstGeom>
          </p:spPr>
        </p:pic>
      </p:grpSp>
      <p:graphicFrame>
        <p:nvGraphicFramePr>
          <p:cNvPr id="40" name="Table 40">
            <a:extLst>
              <a:ext uri="{FF2B5EF4-FFF2-40B4-BE49-F238E27FC236}">
                <a16:creationId xmlns:a16="http://schemas.microsoft.com/office/drawing/2014/main" id="{48BD03B6-E7A5-4A44-920B-3C4FE0CC9E90}"/>
              </a:ext>
            </a:extLst>
          </p:cNvPr>
          <p:cNvGraphicFramePr>
            <a:graphicFrameLocks noGrp="1"/>
          </p:cNvGraphicFramePr>
          <p:nvPr>
            <p:extLst>
              <p:ext uri="{D42A27DB-BD31-4B8C-83A1-F6EECF244321}">
                <p14:modId xmlns:p14="http://schemas.microsoft.com/office/powerpoint/2010/main" val="1563239647"/>
              </p:ext>
            </p:extLst>
          </p:nvPr>
        </p:nvGraphicFramePr>
        <p:xfrm>
          <a:off x="144863" y="1272567"/>
          <a:ext cx="2154446" cy="4895316"/>
        </p:xfrm>
        <a:graphic>
          <a:graphicData uri="http://schemas.openxmlformats.org/drawingml/2006/table">
            <a:tbl>
              <a:tblPr firstRow="1" bandRow="1">
                <a:tableStyleId>{5940675A-B579-460E-94D1-54222C63F5DA}</a:tableStyleId>
              </a:tblPr>
              <a:tblGrid>
                <a:gridCol w="2154446">
                  <a:extLst>
                    <a:ext uri="{9D8B030D-6E8A-4147-A177-3AD203B41FA5}">
                      <a16:colId xmlns:a16="http://schemas.microsoft.com/office/drawing/2014/main" val="3926354265"/>
                    </a:ext>
                  </a:extLst>
                </a:gridCol>
              </a:tblGrid>
              <a:tr h="407943">
                <a:tc>
                  <a:txBody>
                    <a:bodyPr/>
                    <a:lstStyle/>
                    <a:p>
                      <a:r>
                        <a:rPr lang="en-GB" sz="2000" dirty="0">
                          <a:solidFill>
                            <a:srgbClr val="002060"/>
                          </a:solidFill>
                        </a:rPr>
                        <a:t>1</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29207595"/>
                  </a:ext>
                </a:extLst>
              </a:tr>
              <a:tr h="407943">
                <a:tc>
                  <a:txBody>
                    <a:bodyPr/>
                    <a:lstStyle/>
                    <a:p>
                      <a:r>
                        <a:rPr lang="en-GB" sz="2000" dirty="0">
                          <a:solidFill>
                            <a:srgbClr val="002060"/>
                          </a:solidFill>
                        </a:rPr>
                        <a:t>2</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071310318"/>
                  </a:ext>
                </a:extLst>
              </a:tr>
              <a:tr h="407943">
                <a:tc>
                  <a:txBody>
                    <a:bodyPr/>
                    <a:lstStyle/>
                    <a:p>
                      <a:r>
                        <a:rPr lang="en-GB" sz="2000" dirty="0">
                          <a:solidFill>
                            <a:srgbClr val="002060"/>
                          </a:solidFill>
                        </a:rPr>
                        <a:t>3</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76469566"/>
                  </a:ext>
                </a:extLst>
              </a:tr>
              <a:tr h="407943">
                <a:tc>
                  <a:txBody>
                    <a:bodyPr/>
                    <a:lstStyle/>
                    <a:p>
                      <a:r>
                        <a:rPr lang="en-GB" sz="2000" dirty="0">
                          <a:solidFill>
                            <a:srgbClr val="002060"/>
                          </a:solidFill>
                        </a:rPr>
                        <a:t>4</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993149108"/>
                  </a:ext>
                </a:extLst>
              </a:tr>
              <a:tr h="407943">
                <a:tc>
                  <a:txBody>
                    <a:bodyPr/>
                    <a:lstStyle/>
                    <a:p>
                      <a:r>
                        <a:rPr lang="en-GB" sz="2000" dirty="0">
                          <a:solidFill>
                            <a:srgbClr val="002060"/>
                          </a:solidFill>
                        </a:rPr>
                        <a:t>5</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389595064"/>
                  </a:ext>
                </a:extLst>
              </a:tr>
              <a:tr h="407943">
                <a:tc>
                  <a:txBody>
                    <a:bodyPr/>
                    <a:lstStyle/>
                    <a:p>
                      <a:r>
                        <a:rPr lang="en-GB" sz="2000" dirty="0">
                          <a:solidFill>
                            <a:srgbClr val="002060"/>
                          </a:solidFill>
                        </a:rPr>
                        <a:t>6</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001396930"/>
                  </a:ext>
                </a:extLst>
              </a:tr>
              <a:tr h="407943">
                <a:tc>
                  <a:txBody>
                    <a:bodyPr/>
                    <a:lstStyle/>
                    <a:p>
                      <a:r>
                        <a:rPr lang="en-GB" sz="2000" dirty="0">
                          <a:solidFill>
                            <a:srgbClr val="002060"/>
                          </a:solidFill>
                        </a:rPr>
                        <a:t>7</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20244966"/>
                  </a:ext>
                </a:extLst>
              </a:tr>
              <a:tr h="407943">
                <a:tc>
                  <a:txBody>
                    <a:bodyPr/>
                    <a:lstStyle/>
                    <a:p>
                      <a:r>
                        <a:rPr lang="en-GB" sz="2000" dirty="0">
                          <a:solidFill>
                            <a:srgbClr val="002060"/>
                          </a:solidFill>
                        </a:rPr>
                        <a:t>8</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932051344"/>
                  </a:ext>
                </a:extLst>
              </a:tr>
              <a:tr h="407943">
                <a:tc>
                  <a:txBody>
                    <a:bodyPr/>
                    <a:lstStyle/>
                    <a:p>
                      <a:r>
                        <a:rPr lang="en-GB" sz="2000" dirty="0">
                          <a:solidFill>
                            <a:srgbClr val="002060"/>
                          </a:solidFill>
                        </a:rPr>
                        <a:t>9</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509824659"/>
                  </a:ext>
                </a:extLst>
              </a:tr>
              <a:tr h="407943">
                <a:tc>
                  <a:txBody>
                    <a:bodyPr/>
                    <a:lstStyle/>
                    <a:p>
                      <a:r>
                        <a:rPr lang="en-GB" sz="2000" dirty="0">
                          <a:solidFill>
                            <a:srgbClr val="002060"/>
                          </a:solidFill>
                        </a:rPr>
                        <a:t>10</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829616572"/>
                  </a:ext>
                </a:extLst>
              </a:tr>
              <a:tr h="407943">
                <a:tc>
                  <a:txBody>
                    <a:bodyPr/>
                    <a:lstStyle/>
                    <a:p>
                      <a:r>
                        <a:rPr lang="en-GB" sz="2000" dirty="0">
                          <a:solidFill>
                            <a:srgbClr val="002060"/>
                          </a:solidFill>
                        </a:rPr>
                        <a:t>11</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088345924"/>
                  </a:ext>
                </a:extLst>
              </a:tr>
              <a:tr h="407943">
                <a:tc>
                  <a:txBody>
                    <a:bodyPr/>
                    <a:lstStyle/>
                    <a:p>
                      <a:r>
                        <a:rPr lang="en-GB" sz="2000" dirty="0">
                          <a:solidFill>
                            <a:srgbClr val="002060"/>
                          </a:solidFill>
                        </a:rPr>
                        <a:t>12</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4233295995"/>
                  </a:ext>
                </a:extLst>
              </a:tr>
            </a:tbl>
          </a:graphicData>
        </a:graphic>
      </p:graphicFrame>
      <p:sp>
        <p:nvSpPr>
          <p:cNvPr id="45" name="TextBox 44">
            <a:extLst>
              <a:ext uri="{FF2B5EF4-FFF2-40B4-BE49-F238E27FC236}">
                <a16:creationId xmlns:a16="http://schemas.microsoft.com/office/drawing/2014/main" id="{DB54A073-2540-4491-B4D5-9745DF018593}"/>
              </a:ext>
            </a:extLst>
          </p:cNvPr>
          <p:cNvSpPr txBox="1"/>
          <p:nvPr/>
        </p:nvSpPr>
        <p:spPr>
          <a:xfrm>
            <a:off x="207961" y="1249561"/>
            <a:ext cx="2224094" cy="430887"/>
          </a:xfrm>
          <a:prstGeom prst="rect">
            <a:avLst/>
          </a:prstGeom>
          <a:noFill/>
        </p:spPr>
        <p:txBody>
          <a:bodyPr wrap="square" rtlCol="0">
            <a:spAutoFit/>
          </a:bodyPr>
          <a:lstStyle/>
          <a:p>
            <a:pPr algn="ctr"/>
            <a:r>
              <a:rPr lang="en-GB" sz="2200" dirty="0">
                <a:solidFill>
                  <a:schemeClr val="accent5">
                    <a:lumMod val="50000"/>
                  </a:schemeClr>
                </a:solidFill>
              </a:rPr>
              <a:t>a few, some</a:t>
            </a:r>
          </a:p>
        </p:txBody>
      </p:sp>
      <p:sp>
        <p:nvSpPr>
          <p:cNvPr id="49" name="TextBox 48">
            <a:extLst>
              <a:ext uri="{FF2B5EF4-FFF2-40B4-BE49-F238E27FC236}">
                <a16:creationId xmlns:a16="http://schemas.microsoft.com/office/drawing/2014/main" id="{DF2EA3F8-DEAB-4E50-A1F2-494EAC821482}"/>
              </a:ext>
            </a:extLst>
          </p:cNvPr>
          <p:cNvSpPr txBox="1"/>
          <p:nvPr/>
        </p:nvSpPr>
        <p:spPr>
          <a:xfrm>
            <a:off x="208243" y="1598416"/>
            <a:ext cx="2224094" cy="430887"/>
          </a:xfrm>
          <a:prstGeom prst="rect">
            <a:avLst/>
          </a:prstGeom>
          <a:noFill/>
        </p:spPr>
        <p:txBody>
          <a:bodyPr wrap="square" rtlCol="0">
            <a:spAutoFit/>
          </a:bodyPr>
          <a:lstStyle/>
          <a:p>
            <a:pPr algn="ctr"/>
            <a:r>
              <a:rPr lang="en-GB" sz="2200" dirty="0">
                <a:solidFill>
                  <a:schemeClr val="accent5">
                    <a:lumMod val="50000"/>
                  </a:schemeClr>
                </a:solidFill>
              </a:rPr>
              <a:t>a corner</a:t>
            </a:r>
          </a:p>
        </p:txBody>
      </p:sp>
      <p:sp>
        <p:nvSpPr>
          <p:cNvPr id="50" name="TextBox 49">
            <a:extLst>
              <a:ext uri="{FF2B5EF4-FFF2-40B4-BE49-F238E27FC236}">
                <a16:creationId xmlns:a16="http://schemas.microsoft.com/office/drawing/2014/main" id="{9307FBD5-E6EB-448D-9EDF-74711C29B4B1}"/>
              </a:ext>
            </a:extLst>
          </p:cNvPr>
          <p:cNvSpPr txBox="1"/>
          <p:nvPr/>
        </p:nvSpPr>
        <p:spPr>
          <a:xfrm>
            <a:off x="213371" y="2043868"/>
            <a:ext cx="2224094" cy="430887"/>
          </a:xfrm>
          <a:prstGeom prst="rect">
            <a:avLst/>
          </a:prstGeom>
          <a:noFill/>
        </p:spPr>
        <p:txBody>
          <a:bodyPr wrap="square" rtlCol="0">
            <a:spAutoFit/>
          </a:bodyPr>
          <a:lstStyle/>
          <a:p>
            <a:pPr algn="ctr"/>
            <a:r>
              <a:rPr lang="en-GB" sz="2200" dirty="0">
                <a:solidFill>
                  <a:schemeClr val="accent5">
                    <a:lumMod val="50000"/>
                  </a:schemeClr>
                </a:solidFill>
              </a:rPr>
              <a:t>at least</a:t>
            </a:r>
          </a:p>
        </p:txBody>
      </p:sp>
      <p:sp>
        <p:nvSpPr>
          <p:cNvPr id="51" name="TextBox 50">
            <a:extLst>
              <a:ext uri="{FF2B5EF4-FFF2-40B4-BE49-F238E27FC236}">
                <a16:creationId xmlns:a16="http://schemas.microsoft.com/office/drawing/2014/main" id="{55906914-927A-44FB-B0E2-68CEDFB6306E}"/>
              </a:ext>
            </a:extLst>
          </p:cNvPr>
          <p:cNvSpPr txBox="1"/>
          <p:nvPr/>
        </p:nvSpPr>
        <p:spPr>
          <a:xfrm>
            <a:off x="229700" y="2436821"/>
            <a:ext cx="2224094" cy="430887"/>
          </a:xfrm>
          <a:prstGeom prst="rect">
            <a:avLst/>
          </a:prstGeom>
          <a:noFill/>
        </p:spPr>
        <p:txBody>
          <a:bodyPr wrap="square" rtlCol="0">
            <a:spAutoFit/>
          </a:bodyPr>
          <a:lstStyle/>
          <a:p>
            <a:pPr algn="ctr"/>
            <a:r>
              <a:rPr lang="en-GB" sz="2200" dirty="0">
                <a:solidFill>
                  <a:schemeClr val="accent5">
                    <a:lumMod val="50000"/>
                  </a:schemeClr>
                </a:solidFill>
              </a:rPr>
              <a:t>to close</a:t>
            </a:r>
          </a:p>
        </p:txBody>
      </p:sp>
      <p:sp>
        <p:nvSpPr>
          <p:cNvPr id="52" name="TextBox 51">
            <a:extLst>
              <a:ext uri="{FF2B5EF4-FFF2-40B4-BE49-F238E27FC236}">
                <a16:creationId xmlns:a16="http://schemas.microsoft.com/office/drawing/2014/main" id="{E03CAE58-46F3-4D1C-A864-1B8E49D4A015}"/>
              </a:ext>
            </a:extLst>
          </p:cNvPr>
          <p:cNvSpPr txBox="1"/>
          <p:nvPr/>
        </p:nvSpPr>
        <p:spPr>
          <a:xfrm>
            <a:off x="204232" y="2874188"/>
            <a:ext cx="2224094" cy="430887"/>
          </a:xfrm>
          <a:prstGeom prst="rect">
            <a:avLst/>
          </a:prstGeom>
          <a:noFill/>
        </p:spPr>
        <p:txBody>
          <a:bodyPr wrap="square" rtlCol="0">
            <a:spAutoFit/>
          </a:bodyPr>
          <a:lstStyle/>
          <a:p>
            <a:pPr algn="ctr"/>
            <a:r>
              <a:rPr lang="en-GB" sz="2200" dirty="0">
                <a:solidFill>
                  <a:schemeClr val="accent5">
                    <a:lumMod val="50000"/>
                  </a:schemeClr>
                </a:solidFill>
              </a:rPr>
              <a:t> mind</a:t>
            </a:r>
          </a:p>
        </p:txBody>
      </p:sp>
      <p:sp>
        <p:nvSpPr>
          <p:cNvPr id="53" name="TextBox 52">
            <a:extLst>
              <a:ext uri="{FF2B5EF4-FFF2-40B4-BE49-F238E27FC236}">
                <a16:creationId xmlns:a16="http://schemas.microsoft.com/office/drawing/2014/main" id="{F107A5E1-C637-49EC-B53A-23EB8D6315A3}"/>
              </a:ext>
            </a:extLst>
          </p:cNvPr>
          <p:cNvSpPr txBox="1"/>
          <p:nvPr/>
        </p:nvSpPr>
        <p:spPr>
          <a:xfrm>
            <a:off x="263601" y="3283056"/>
            <a:ext cx="2224094" cy="430887"/>
          </a:xfrm>
          <a:prstGeom prst="rect">
            <a:avLst/>
          </a:prstGeom>
          <a:noFill/>
        </p:spPr>
        <p:txBody>
          <a:bodyPr wrap="square" rtlCol="0">
            <a:spAutoFit/>
          </a:bodyPr>
          <a:lstStyle/>
          <a:p>
            <a:pPr algn="ctr"/>
            <a:r>
              <a:rPr lang="en-GB" sz="2200" dirty="0">
                <a:solidFill>
                  <a:schemeClr val="accent5">
                    <a:lumMod val="50000"/>
                  </a:schemeClr>
                </a:solidFill>
              </a:rPr>
              <a:t>neither...nor</a:t>
            </a:r>
          </a:p>
        </p:txBody>
      </p:sp>
      <p:sp>
        <p:nvSpPr>
          <p:cNvPr id="54" name="TextBox 53">
            <a:extLst>
              <a:ext uri="{FF2B5EF4-FFF2-40B4-BE49-F238E27FC236}">
                <a16:creationId xmlns:a16="http://schemas.microsoft.com/office/drawing/2014/main" id="{A25AC999-9570-4E75-AB0B-79D565207CC1}"/>
              </a:ext>
            </a:extLst>
          </p:cNvPr>
          <p:cNvSpPr txBox="1"/>
          <p:nvPr/>
        </p:nvSpPr>
        <p:spPr>
          <a:xfrm>
            <a:off x="213371" y="3671783"/>
            <a:ext cx="2224094" cy="430887"/>
          </a:xfrm>
          <a:prstGeom prst="rect">
            <a:avLst/>
          </a:prstGeom>
          <a:noFill/>
        </p:spPr>
        <p:txBody>
          <a:bodyPr wrap="square" rtlCol="0">
            <a:spAutoFit/>
          </a:bodyPr>
          <a:lstStyle/>
          <a:p>
            <a:pPr algn="ctr"/>
            <a:r>
              <a:rPr lang="en-GB" sz="2200" dirty="0">
                <a:solidFill>
                  <a:schemeClr val="accent5">
                    <a:lumMod val="50000"/>
                  </a:schemeClr>
                </a:solidFill>
              </a:rPr>
              <a:t>demands</a:t>
            </a:r>
          </a:p>
        </p:txBody>
      </p:sp>
      <p:sp>
        <p:nvSpPr>
          <p:cNvPr id="55" name="TextBox 54">
            <a:extLst>
              <a:ext uri="{FF2B5EF4-FFF2-40B4-BE49-F238E27FC236}">
                <a16:creationId xmlns:a16="http://schemas.microsoft.com/office/drawing/2014/main" id="{795025E6-53F1-4CAE-8D20-E7F1136D018A}"/>
              </a:ext>
            </a:extLst>
          </p:cNvPr>
          <p:cNvSpPr txBox="1"/>
          <p:nvPr/>
        </p:nvSpPr>
        <p:spPr>
          <a:xfrm>
            <a:off x="213371" y="4085767"/>
            <a:ext cx="2224094" cy="430887"/>
          </a:xfrm>
          <a:prstGeom prst="rect">
            <a:avLst/>
          </a:prstGeom>
          <a:noFill/>
        </p:spPr>
        <p:txBody>
          <a:bodyPr wrap="square" rtlCol="0">
            <a:spAutoFit/>
          </a:bodyPr>
          <a:lstStyle/>
          <a:p>
            <a:pPr algn="ctr"/>
            <a:r>
              <a:rPr lang="en-GB" sz="2200" dirty="0">
                <a:solidFill>
                  <a:schemeClr val="accent5">
                    <a:lumMod val="50000"/>
                  </a:schemeClr>
                </a:solidFill>
              </a:rPr>
              <a:t>danger</a:t>
            </a:r>
          </a:p>
        </p:txBody>
      </p:sp>
      <p:sp>
        <p:nvSpPr>
          <p:cNvPr id="56" name="TextBox 55">
            <a:extLst>
              <a:ext uri="{FF2B5EF4-FFF2-40B4-BE49-F238E27FC236}">
                <a16:creationId xmlns:a16="http://schemas.microsoft.com/office/drawing/2014/main" id="{4C921CDF-D7A2-4EA1-8547-D65D1D371F5E}"/>
              </a:ext>
            </a:extLst>
          </p:cNvPr>
          <p:cNvSpPr txBox="1"/>
          <p:nvPr/>
        </p:nvSpPr>
        <p:spPr>
          <a:xfrm>
            <a:off x="229700" y="4472381"/>
            <a:ext cx="2224094" cy="430887"/>
          </a:xfrm>
          <a:prstGeom prst="rect">
            <a:avLst/>
          </a:prstGeom>
          <a:noFill/>
        </p:spPr>
        <p:txBody>
          <a:bodyPr wrap="square" rtlCol="0">
            <a:spAutoFit/>
          </a:bodyPr>
          <a:lstStyle/>
          <a:p>
            <a:pPr algn="ctr"/>
            <a:r>
              <a:rPr lang="en-GB" sz="2200" dirty="0">
                <a:solidFill>
                  <a:schemeClr val="accent5">
                    <a:lumMod val="50000"/>
                  </a:schemeClr>
                </a:solidFill>
              </a:rPr>
              <a:t>risk</a:t>
            </a:r>
          </a:p>
        </p:txBody>
      </p:sp>
      <p:sp>
        <p:nvSpPr>
          <p:cNvPr id="57" name="TextBox 56">
            <a:extLst>
              <a:ext uri="{FF2B5EF4-FFF2-40B4-BE49-F238E27FC236}">
                <a16:creationId xmlns:a16="http://schemas.microsoft.com/office/drawing/2014/main" id="{02BEB3AB-649B-4E6E-8E42-B436E6F067AD}"/>
              </a:ext>
            </a:extLst>
          </p:cNvPr>
          <p:cNvSpPr txBox="1"/>
          <p:nvPr/>
        </p:nvSpPr>
        <p:spPr>
          <a:xfrm>
            <a:off x="415863" y="4913036"/>
            <a:ext cx="1828390" cy="430887"/>
          </a:xfrm>
          <a:prstGeom prst="rect">
            <a:avLst/>
          </a:prstGeom>
          <a:noFill/>
        </p:spPr>
        <p:txBody>
          <a:bodyPr wrap="square" rtlCol="0">
            <a:spAutoFit/>
          </a:bodyPr>
          <a:lstStyle/>
          <a:p>
            <a:pPr algn="ctr"/>
            <a:r>
              <a:rPr lang="en-GB" sz="2200" dirty="0">
                <a:solidFill>
                  <a:schemeClr val="accent5">
                    <a:lumMod val="50000"/>
                  </a:schemeClr>
                </a:solidFill>
              </a:rPr>
              <a:t>foreign</a:t>
            </a:r>
          </a:p>
        </p:txBody>
      </p:sp>
      <p:sp>
        <p:nvSpPr>
          <p:cNvPr id="58" name="TextBox 57">
            <a:extLst>
              <a:ext uri="{FF2B5EF4-FFF2-40B4-BE49-F238E27FC236}">
                <a16:creationId xmlns:a16="http://schemas.microsoft.com/office/drawing/2014/main" id="{E2790D96-DEEA-4105-8C27-79FBFCBF8244}"/>
              </a:ext>
            </a:extLst>
          </p:cNvPr>
          <p:cNvSpPr txBox="1"/>
          <p:nvPr/>
        </p:nvSpPr>
        <p:spPr>
          <a:xfrm>
            <a:off x="558245" y="5302701"/>
            <a:ext cx="1686008" cy="430887"/>
          </a:xfrm>
          <a:prstGeom prst="rect">
            <a:avLst/>
          </a:prstGeom>
          <a:noFill/>
        </p:spPr>
        <p:txBody>
          <a:bodyPr wrap="square" rtlCol="0">
            <a:spAutoFit/>
          </a:bodyPr>
          <a:lstStyle/>
          <a:p>
            <a:pPr algn="ctr"/>
            <a:r>
              <a:rPr lang="en-GB" sz="2200" dirty="0">
                <a:solidFill>
                  <a:schemeClr val="accent5">
                    <a:lumMod val="50000"/>
                  </a:schemeClr>
                </a:solidFill>
              </a:rPr>
              <a:t>joy</a:t>
            </a:r>
          </a:p>
        </p:txBody>
      </p:sp>
      <p:sp>
        <p:nvSpPr>
          <p:cNvPr id="59" name="TextBox 58">
            <a:extLst>
              <a:ext uri="{FF2B5EF4-FFF2-40B4-BE49-F238E27FC236}">
                <a16:creationId xmlns:a16="http://schemas.microsoft.com/office/drawing/2014/main" id="{4641D59A-30CC-4FF7-922E-D637268C058F}"/>
              </a:ext>
            </a:extLst>
          </p:cNvPr>
          <p:cNvSpPr txBox="1"/>
          <p:nvPr/>
        </p:nvSpPr>
        <p:spPr>
          <a:xfrm>
            <a:off x="415863" y="5708665"/>
            <a:ext cx="1910794" cy="430887"/>
          </a:xfrm>
          <a:prstGeom prst="rect">
            <a:avLst/>
          </a:prstGeom>
          <a:noFill/>
        </p:spPr>
        <p:txBody>
          <a:bodyPr wrap="square" rtlCol="0">
            <a:spAutoFit/>
          </a:bodyPr>
          <a:lstStyle/>
          <a:p>
            <a:pPr algn="ctr"/>
            <a:r>
              <a:rPr lang="en-GB" sz="2200" dirty="0">
                <a:solidFill>
                  <a:schemeClr val="accent5">
                    <a:lumMod val="50000"/>
                  </a:schemeClr>
                </a:solidFill>
              </a:rPr>
              <a:t>mostly</a:t>
            </a:r>
          </a:p>
        </p:txBody>
      </p:sp>
      <p:sp>
        <p:nvSpPr>
          <p:cNvPr id="30" name="Speech Bubble: Rectangle with Corners Rounded 29">
            <a:extLst>
              <a:ext uri="{FF2B5EF4-FFF2-40B4-BE49-F238E27FC236}">
                <a16:creationId xmlns:a16="http://schemas.microsoft.com/office/drawing/2014/main" id="{C034B409-A68C-48F3-A399-24797FF6D3B8}"/>
              </a:ext>
            </a:extLst>
          </p:cNvPr>
          <p:cNvSpPr/>
          <p:nvPr/>
        </p:nvSpPr>
        <p:spPr>
          <a:xfrm>
            <a:off x="4217523" y="5329872"/>
            <a:ext cx="3560802" cy="960587"/>
          </a:xfrm>
          <a:prstGeom prst="wedgeRoundRectCallout">
            <a:avLst>
              <a:gd name="adj1" fmla="val -20858"/>
              <a:gd name="adj2" fmla="val -61057"/>
              <a:gd name="adj3" fmla="val 16667"/>
            </a:avLst>
          </a:prstGeom>
          <a:solidFill>
            <a:srgbClr val="115076"/>
          </a:solidFill>
          <a:ln w="12700" cap="flat" cmpd="sng" algn="ctr">
            <a:solidFill>
              <a:srgbClr val="DAA52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u="none" strike="noStrike" kern="0" cap="none" spc="0" normalizeH="0" baseline="0" noProof="0" dirty="0">
                <a:ln>
                  <a:noFill/>
                </a:ln>
                <a:solidFill>
                  <a:prstClr val="white"/>
                </a:solidFill>
                <a:effectLst/>
                <a:uLnTx/>
                <a:uFillTx/>
                <a:latin typeface="Century Gothic" panose="020F0302020204030204"/>
                <a:ea typeface="+mn-ea"/>
                <a:cs typeface="+mn-cs"/>
              </a:rPr>
              <a:t>What would be a better</a:t>
            </a:r>
            <a:r>
              <a:rPr kumimoji="0" lang="en-GB" sz="2000" u="none" strike="noStrike" kern="0" cap="none" spc="0" normalizeH="0" noProof="0" dirty="0">
                <a:ln>
                  <a:noFill/>
                </a:ln>
                <a:solidFill>
                  <a:prstClr val="white"/>
                </a:solidFill>
                <a:effectLst/>
                <a:uLnTx/>
                <a:uFillTx/>
                <a:latin typeface="Century Gothic" panose="020F0302020204030204"/>
                <a:ea typeface="+mn-ea"/>
                <a:cs typeface="+mn-cs"/>
              </a:rPr>
              <a:t> translation of </a:t>
            </a:r>
            <a:r>
              <a:rPr kumimoji="0" lang="en-GB" sz="2000" b="1" u="none" strike="noStrike" kern="0" cap="none" spc="0" normalizeH="0" noProof="0" dirty="0" err="1">
                <a:ln>
                  <a:noFill/>
                </a:ln>
                <a:solidFill>
                  <a:prstClr val="white"/>
                </a:solidFill>
                <a:effectLst/>
                <a:uLnTx/>
                <a:uFillTx/>
                <a:latin typeface="Century Gothic" panose="020F0302020204030204"/>
                <a:ea typeface="+mn-ea"/>
                <a:cs typeface="+mn-cs"/>
              </a:rPr>
              <a:t>meistens</a:t>
            </a:r>
            <a:r>
              <a:rPr kumimoji="0" lang="en-GB" sz="2000" u="none" strike="noStrike" kern="0" cap="none" spc="0" normalizeH="0" noProof="0" dirty="0">
                <a:ln>
                  <a:noFill/>
                </a:ln>
                <a:solidFill>
                  <a:prstClr val="white"/>
                </a:solidFill>
                <a:effectLst/>
                <a:uLnTx/>
                <a:uFillTx/>
                <a:latin typeface="Century Gothic" panose="020F0302020204030204"/>
                <a:ea typeface="+mn-ea"/>
                <a:cs typeface="+mn-cs"/>
              </a:rPr>
              <a:t> in this sentence?</a:t>
            </a:r>
            <a:endParaRPr kumimoji="0" lang="en-GB" sz="200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7830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p:bldP spid="50" grpId="0"/>
      <p:bldP spid="51" grpId="0"/>
      <p:bldP spid="52" grpId="0"/>
      <p:bldP spid="53" grpId="0"/>
      <p:bldP spid="54" grpId="0"/>
      <p:bldP spid="55" grpId="0"/>
      <p:bldP spid="56" grpId="0"/>
      <p:bldP spid="57" grpId="0"/>
      <p:bldP spid="58" grpId="0"/>
      <p:bldP spid="59" grpId="0"/>
      <p:bldP spid="30" grpId="0" animBg="1"/>
      <p:bldP spid="3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E21DF632-BC42-6845-A03A-ACEAE8844AB3}"/>
              </a:ext>
            </a:extLst>
          </p:cNvPr>
          <p:cNvSpPr/>
          <p:nvPr/>
        </p:nvSpPr>
        <p:spPr>
          <a:xfrm>
            <a:off x="270872" y="5498894"/>
            <a:ext cx="6536328" cy="50374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0B049B32-0F33-0146-9165-1794D5E2B459}"/>
              </a:ext>
            </a:extLst>
          </p:cNvPr>
          <p:cNvSpPr/>
          <p:nvPr/>
        </p:nvSpPr>
        <p:spPr>
          <a:xfrm>
            <a:off x="217358" y="2329516"/>
            <a:ext cx="6589842" cy="50374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05341" cy="707849"/>
          </a:xfrm>
        </p:spPr>
        <p:txBody>
          <a:bodyPr>
            <a:normAutofit/>
          </a:bodyPr>
          <a:lstStyle/>
          <a:p>
            <a:r>
              <a:rPr lang="en-GB" sz="3600" b="1" dirty="0" err="1">
                <a:solidFill>
                  <a:schemeClr val="bg1"/>
                </a:solidFill>
              </a:rPr>
              <a:t>stellen</a:t>
            </a:r>
            <a:r>
              <a:rPr lang="en-GB" sz="3600" b="1" dirty="0">
                <a:solidFill>
                  <a:schemeClr val="bg1"/>
                </a:solidFill>
              </a:rPr>
              <a:t>, </a:t>
            </a:r>
            <a:r>
              <a:rPr lang="en-GB" sz="3600" b="1" dirty="0" err="1">
                <a:solidFill>
                  <a:schemeClr val="bg1"/>
                </a:solidFill>
              </a:rPr>
              <a:t>setzen</a:t>
            </a:r>
            <a:r>
              <a:rPr lang="en-GB" sz="3600" b="1" dirty="0">
                <a:solidFill>
                  <a:schemeClr val="bg1"/>
                </a:solidFill>
              </a:rPr>
              <a:t>, </a:t>
            </a:r>
            <a:r>
              <a:rPr lang="en-GB" sz="3600" b="1" dirty="0" err="1">
                <a:solidFill>
                  <a:schemeClr val="bg1"/>
                </a:solidFill>
              </a:rPr>
              <a:t>legen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 name="Rectangle 1">
            <a:extLst>
              <a:ext uri="{FF2B5EF4-FFF2-40B4-BE49-F238E27FC236}">
                <a16:creationId xmlns:a16="http://schemas.microsoft.com/office/drawing/2014/main" id="{22C9E384-9BED-4D4B-AF3B-34DA61BF66F8}"/>
              </a:ext>
            </a:extLst>
          </p:cNvPr>
          <p:cNvSpPr/>
          <p:nvPr/>
        </p:nvSpPr>
        <p:spPr>
          <a:xfrm>
            <a:off x="193354" y="1248677"/>
            <a:ext cx="1151315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As you know,</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i</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n German we use three verbs for the English verb ‘to put’:</a:t>
            </a:r>
          </a:p>
        </p:txBody>
      </p:sp>
      <p:sp>
        <p:nvSpPr>
          <p:cNvPr id="11" name="TextBox 10">
            <a:extLst>
              <a:ext uri="{FF2B5EF4-FFF2-40B4-BE49-F238E27FC236}">
                <a16:creationId xmlns:a16="http://schemas.microsoft.com/office/drawing/2014/main" id="{E57B1B9C-1DFD-9E42-9EF3-EAA23F879578}"/>
              </a:ext>
            </a:extLst>
          </p:cNvPr>
          <p:cNvSpPr txBox="1"/>
          <p:nvPr/>
        </p:nvSpPr>
        <p:spPr>
          <a:xfrm>
            <a:off x="193354" y="4972404"/>
            <a:ext cx="65389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legen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to make something lay down (horizontally)</a:t>
            </a:r>
          </a:p>
        </p:txBody>
      </p:sp>
      <p:sp>
        <p:nvSpPr>
          <p:cNvPr id="12" name="TextBox 11">
            <a:extLst>
              <a:ext uri="{FF2B5EF4-FFF2-40B4-BE49-F238E27FC236}">
                <a16:creationId xmlns:a16="http://schemas.microsoft.com/office/drawing/2014/main" id="{07C520CC-FF6C-8F4B-AD3E-D8AAE8A334A7}"/>
              </a:ext>
            </a:extLst>
          </p:cNvPr>
          <p:cNvSpPr txBox="1"/>
          <p:nvPr/>
        </p:nvSpPr>
        <p:spPr>
          <a:xfrm>
            <a:off x="217358" y="1864682"/>
            <a:ext cx="5878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stellen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to make something stand (vertically)</a:t>
            </a:r>
          </a:p>
        </p:txBody>
      </p:sp>
      <p:sp>
        <p:nvSpPr>
          <p:cNvPr id="13" name="TextBox 12">
            <a:extLst>
              <a:ext uri="{FF2B5EF4-FFF2-40B4-BE49-F238E27FC236}">
                <a16:creationId xmlns:a16="http://schemas.microsoft.com/office/drawing/2014/main" id="{2EED3264-4289-5447-B4F4-880AD1A1490F}"/>
              </a:ext>
            </a:extLst>
          </p:cNvPr>
          <p:cNvSpPr txBox="1"/>
          <p:nvPr/>
        </p:nvSpPr>
        <p:spPr>
          <a:xfrm>
            <a:off x="217358" y="3471493"/>
            <a:ext cx="40406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setzen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to make something sit</a:t>
            </a:r>
          </a:p>
        </p:txBody>
      </p:sp>
      <p:sp>
        <p:nvSpPr>
          <p:cNvPr id="22" name="TextBox 21">
            <a:extLst>
              <a:ext uri="{FF2B5EF4-FFF2-40B4-BE49-F238E27FC236}">
                <a16:creationId xmlns:a16="http://schemas.microsoft.com/office/drawing/2014/main" id="{14C8FB65-A72E-1047-85BF-3A0E99EF36EC}"/>
              </a:ext>
            </a:extLst>
          </p:cNvPr>
          <p:cNvSpPr txBox="1"/>
          <p:nvPr/>
        </p:nvSpPr>
        <p:spPr>
          <a:xfrm>
            <a:off x="243073" y="2386000"/>
            <a:ext cx="50914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stellt</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lang="de-DE" sz="2000" noProof="0" dirty="0">
                <a:solidFill>
                  <a:srgbClr val="4472C4">
                    <a:lumMod val="50000"/>
                  </a:srgbClr>
                </a:solidFill>
                <a:latin typeface="Century Gothic" panose="020F0302020204030204"/>
              </a:rPr>
              <a:t>Lampe</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0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Nachttisch.</a:t>
            </a:r>
          </a:p>
        </p:txBody>
      </p:sp>
      <p:sp>
        <p:nvSpPr>
          <p:cNvPr id="23" name="TextBox 22">
            <a:extLst>
              <a:ext uri="{FF2B5EF4-FFF2-40B4-BE49-F238E27FC236}">
                <a16:creationId xmlns:a16="http://schemas.microsoft.com/office/drawing/2014/main" id="{BA02AE1B-ADBF-C04A-A169-AEFA6A595C8D}"/>
              </a:ext>
            </a:extLst>
          </p:cNvPr>
          <p:cNvSpPr txBox="1"/>
          <p:nvPr/>
        </p:nvSpPr>
        <p:spPr>
          <a:xfrm>
            <a:off x="293945" y="5550711"/>
            <a:ext cx="61585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legt</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Laptop </a:t>
            </a:r>
            <a:r>
              <a:rPr kumimoji="0" lang="de-DE" sz="20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Boden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Speech Bubble: Rectangle with Corners Rounded 19">
            <a:extLst>
              <a:ext uri="{FF2B5EF4-FFF2-40B4-BE49-F238E27FC236}">
                <a16:creationId xmlns:a16="http://schemas.microsoft.com/office/drawing/2014/main" id="{FBC242F7-E704-D14D-975D-580DC22853E0}"/>
              </a:ext>
            </a:extLst>
          </p:cNvPr>
          <p:cNvSpPr/>
          <p:nvPr/>
        </p:nvSpPr>
        <p:spPr>
          <a:xfrm>
            <a:off x="6797498" y="1830741"/>
            <a:ext cx="5201147" cy="1056032"/>
          </a:xfrm>
          <a:prstGeom prst="wedgeRoundRectCallout">
            <a:avLst>
              <a:gd name="adj1" fmla="val -39423"/>
              <a:gd name="adj2" fmla="val 81133"/>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R2</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(accusative) always follows because these verbs imply</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movement; a change of position for the object.</a:t>
            </a:r>
          </a:p>
        </p:txBody>
      </p:sp>
      <p:sp>
        <p:nvSpPr>
          <p:cNvPr id="38" name="Rectangle 37">
            <a:extLst>
              <a:ext uri="{FF2B5EF4-FFF2-40B4-BE49-F238E27FC236}">
                <a16:creationId xmlns:a16="http://schemas.microsoft.com/office/drawing/2014/main" id="{089F704D-53D2-40F1-A53E-DF82D9ED8A3E}"/>
              </a:ext>
            </a:extLst>
          </p:cNvPr>
          <p:cNvSpPr/>
          <p:nvPr/>
        </p:nvSpPr>
        <p:spPr>
          <a:xfrm>
            <a:off x="268230" y="3896846"/>
            <a:ext cx="6538970" cy="50374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79F6D693-7D1D-42AC-A340-432232D69851}"/>
              </a:ext>
            </a:extLst>
          </p:cNvPr>
          <p:cNvSpPr txBox="1"/>
          <p:nvPr/>
        </p:nvSpPr>
        <p:spPr>
          <a:xfrm>
            <a:off x="293945" y="3953330"/>
            <a:ext cx="6136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setzt</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Teddy </a:t>
            </a:r>
            <a:r>
              <a:rPr kumimoji="0" lang="de-DE" sz="20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Sofa.</a:t>
            </a:r>
          </a:p>
        </p:txBody>
      </p:sp>
      <p:pic>
        <p:nvPicPr>
          <p:cNvPr id="21" name="Picture 20" descr="Graphical user interface&#10;&#10;Description automatically generated">
            <a:extLst>
              <a:ext uri="{FF2B5EF4-FFF2-40B4-BE49-F238E27FC236}">
                <a16:creationId xmlns:a16="http://schemas.microsoft.com/office/drawing/2014/main" id="{6ED61E4E-BAFC-4004-9995-96494D7157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3808" y="5313518"/>
            <a:ext cx="1218042" cy="1014401"/>
          </a:xfrm>
          <a:prstGeom prst="rect">
            <a:avLst/>
          </a:prstGeom>
        </p:spPr>
      </p:pic>
      <p:pic>
        <p:nvPicPr>
          <p:cNvPr id="46" name="Picture 45" descr="A picture containing furniture, table, worktable, desk&#10;&#10;Description automatically generated">
            <a:extLst>
              <a:ext uri="{FF2B5EF4-FFF2-40B4-BE49-F238E27FC236}">
                <a16:creationId xmlns:a16="http://schemas.microsoft.com/office/drawing/2014/main" id="{E51A4490-F4A6-4931-9C61-81E87625BD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9745" y="2393398"/>
            <a:ext cx="824051" cy="785424"/>
          </a:xfrm>
          <a:prstGeom prst="rect">
            <a:avLst/>
          </a:prstGeom>
        </p:spPr>
      </p:pic>
      <p:pic>
        <p:nvPicPr>
          <p:cNvPr id="44" name="Picture 43" descr="A picture containing text, clipart, vector graphics&#10;&#10;Description automatically generated">
            <a:extLst>
              <a:ext uri="{FF2B5EF4-FFF2-40B4-BE49-F238E27FC236}">
                <a16:creationId xmlns:a16="http://schemas.microsoft.com/office/drawing/2014/main" id="{0BE66292-2965-4A65-82F7-AFCFDD1535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4779" y="1835676"/>
            <a:ext cx="407749" cy="677817"/>
          </a:xfrm>
          <a:prstGeom prst="rect">
            <a:avLst/>
          </a:prstGeom>
        </p:spPr>
      </p:pic>
      <p:pic>
        <p:nvPicPr>
          <p:cNvPr id="49" name="Picture 2" descr="Settee, Sofa, Couch, Furniture, Livingroom, Living Room">
            <a:extLst>
              <a:ext uri="{FF2B5EF4-FFF2-40B4-BE49-F238E27FC236}">
                <a16:creationId xmlns:a16="http://schemas.microsoft.com/office/drawing/2014/main" id="{3B737A43-73A7-4F91-9139-67D8B4889F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22052" y="3313992"/>
            <a:ext cx="2382402" cy="15138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Shape, circle&#10;&#10;Description automatically generated">
            <a:extLst>
              <a:ext uri="{FF2B5EF4-FFF2-40B4-BE49-F238E27FC236}">
                <a16:creationId xmlns:a16="http://schemas.microsoft.com/office/drawing/2014/main" id="{FD580D9B-C8D8-466E-82C7-958761C5E9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3808" y="3359286"/>
            <a:ext cx="494142" cy="565239"/>
          </a:xfrm>
          <a:prstGeom prst="rect">
            <a:avLst/>
          </a:prstGeom>
        </p:spPr>
      </p:pic>
      <p:sp>
        <p:nvSpPr>
          <p:cNvPr id="50" name="TextBox 49">
            <a:extLst>
              <a:ext uri="{FF2B5EF4-FFF2-40B4-BE49-F238E27FC236}">
                <a16:creationId xmlns:a16="http://schemas.microsoft.com/office/drawing/2014/main" id="{A4B0CC63-99EC-4C14-8172-596218FFB78F}"/>
              </a:ext>
            </a:extLst>
          </p:cNvPr>
          <p:cNvSpPr txBox="1"/>
          <p:nvPr/>
        </p:nvSpPr>
        <p:spPr>
          <a:xfrm>
            <a:off x="193354" y="2859136"/>
            <a:ext cx="59026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115076"/>
                </a:solidFill>
                <a:effectLst/>
                <a:uLnTx/>
                <a:uFillTx/>
                <a:latin typeface="Century Gothic" panose="020F0302020204030204"/>
                <a:ea typeface="+mn-ea"/>
                <a:cs typeface="+mn-cs"/>
              </a:rPr>
              <a:t>She</a:t>
            </a:r>
            <a:r>
              <a:rPr kumimoji="0" lang="en-GB" sz="2000" b="1" i="1" u="none" strike="noStrike" kern="1200" cap="none" spc="0" normalizeH="0" baseline="0" noProof="0" dirty="0">
                <a:ln>
                  <a:noFill/>
                </a:ln>
                <a:solidFill>
                  <a:srgbClr val="115076"/>
                </a:solidFill>
                <a:effectLst/>
                <a:uLnTx/>
                <a:uFillTx/>
                <a:latin typeface="Century Gothic" panose="020F0302020204030204"/>
                <a:ea typeface="+mn-ea"/>
                <a:cs typeface="+mn-cs"/>
              </a:rPr>
              <a:t> puts </a:t>
            </a:r>
            <a:r>
              <a:rPr kumimoji="0" lang="en-GB" sz="2000" i="1" u="none" strike="noStrike" kern="1200" cap="none" spc="0" normalizeH="0" baseline="0" noProof="0" dirty="0">
                <a:ln>
                  <a:noFill/>
                </a:ln>
                <a:solidFill>
                  <a:srgbClr val="115076"/>
                </a:solidFill>
                <a:effectLst/>
                <a:uLnTx/>
                <a:uFillTx/>
                <a:latin typeface="Century Gothic" panose="020F0302020204030204"/>
                <a:ea typeface="+mn-ea"/>
                <a:cs typeface="+mn-cs"/>
              </a:rPr>
              <a:t>the lamp on(to) the night table.</a:t>
            </a:r>
          </a:p>
        </p:txBody>
      </p:sp>
      <p:sp>
        <p:nvSpPr>
          <p:cNvPr id="51" name="TextBox 50">
            <a:extLst>
              <a:ext uri="{FF2B5EF4-FFF2-40B4-BE49-F238E27FC236}">
                <a16:creationId xmlns:a16="http://schemas.microsoft.com/office/drawing/2014/main" id="{3206CC43-0F8C-4BFF-8F51-FD36C44DB25A}"/>
              </a:ext>
            </a:extLst>
          </p:cNvPr>
          <p:cNvSpPr txBox="1"/>
          <p:nvPr/>
        </p:nvSpPr>
        <p:spPr>
          <a:xfrm>
            <a:off x="241427" y="4378595"/>
            <a:ext cx="59026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115076"/>
                </a:solidFill>
                <a:effectLst/>
                <a:uLnTx/>
                <a:uFillTx/>
                <a:latin typeface="Century Gothic" panose="020F0302020204030204"/>
                <a:ea typeface="+mn-ea"/>
                <a:cs typeface="+mn-cs"/>
              </a:rPr>
              <a:t>She</a:t>
            </a:r>
            <a:r>
              <a:rPr kumimoji="0" lang="en-GB" sz="2000" b="1" i="1" u="none" strike="noStrike" kern="1200" cap="none" spc="0" normalizeH="0" baseline="0" noProof="0" dirty="0">
                <a:ln>
                  <a:noFill/>
                </a:ln>
                <a:solidFill>
                  <a:srgbClr val="115076"/>
                </a:solidFill>
                <a:effectLst/>
                <a:uLnTx/>
                <a:uFillTx/>
                <a:latin typeface="Century Gothic" panose="020F0302020204030204"/>
                <a:ea typeface="+mn-ea"/>
                <a:cs typeface="+mn-cs"/>
              </a:rPr>
              <a:t> puts </a:t>
            </a:r>
            <a:r>
              <a:rPr kumimoji="0" lang="en-GB" sz="2000" i="1" u="none" strike="noStrike" kern="1200" cap="none" spc="0" normalizeH="0" baseline="0" noProof="0" dirty="0">
                <a:ln>
                  <a:noFill/>
                </a:ln>
                <a:solidFill>
                  <a:srgbClr val="115076"/>
                </a:solidFill>
                <a:effectLst/>
                <a:uLnTx/>
                <a:uFillTx/>
                <a:latin typeface="Century Gothic" panose="020F0302020204030204"/>
                <a:ea typeface="+mn-ea"/>
                <a:cs typeface="+mn-cs"/>
              </a:rPr>
              <a:t>the teddy on(to) the sofa.</a:t>
            </a:r>
          </a:p>
        </p:txBody>
      </p:sp>
      <p:sp>
        <p:nvSpPr>
          <p:cNvPr id="52" name="TextBox 51">
            <a:extLst>
              <a:ext uri="{FF2B5EF4-FFF2-40B4-BE49-F238E27FC236}">
                <a16:creationId xmlns:a16="http://schemas.microsoft.com/office/drawing/2014/main" id="{33D93B67-A6A7-4854-97DF-4B3AD0ACA47C}"/>
              </a:ext>
            </a:extLst>
          </p:cNvPr>
          <p:cNvSpPr txBox="1"/>
          <p:nvPr/>
        </p:nvSpPr>
        <p:spPr>
          <a:xfrm>
            <a:off x="193354" y="5979626"/>
            <a:ext cx="59026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115076"/>
                </a:solidFill>
                <a:effectLst/>
                <a:uLnTx/>
                <a:uFillTx/>
                <a:latin typeface="Century Gothic" panose="020F0302020204030204"/>
                <a:ea typeface="+mn-ea"/>
                <a:cs typeface="+mn-cs"/>
              </a:rPr>
              <a:t>She</a:t>
            </a:r>
            <a:r>
              <a:rPr kumimoji="0" lang="en-GB" sz="2000" b="1" i="1" u="none" strike="noStrike" kern="1200" cap="none" spc="0" normalizeH="0" baseline="0" noProof="0" dirty="0">
                <a:ln>
                  <a:noFill/>
                </a:ln>
                <a:solidFill>
                  <a:srgbClr val="115076"/>
                </a:solidFill>
                <a:effectLst/>
                <a:uLnTx/>
                <a:uFillTx/>
                <a:latin typeface="Century Gothic" panose="020F0302020204030204"/>
                <a:ea typeface="+mn-ea"/>
                <a:cs typeface="+mn-cs"/>
              </a:rPr>
              <a:t> puts </a:t>
            </a:r>
            <a:r>
              <a:rPr kumimoji="0" lang="en-GB" sz="2000" i="1" u="none" strike="noStrike" kern="1200" cap="none" spc="0" normalizeH="0" baseline="0" noProof="0" dirty="0">
                <a:ln>
                  <a:noFill/>
                </a:ln>
                <a:solidFill>
                  <a:srgbClr val="115076"/>
                </a:solidFill>
                <a:effectLst/>
                <a:uLnTx/>
                <a:uFillTx/>
                <a:latin typeface="Century Gothic" panose="020F0302020204030204"/>
                <a:ea typeface="+mn-ea"/>
                <a:cs typeface="+mn-cs"/>
              </a:rPr>
              <a:t>the laptop on(to) the floor.</a:t>
            </a:r>
          </a:p>
        </p:txBody>
      </p:sp>
      <p:sp>
        <p:nvSpPr>
          <p:cNvPr id="53" name="Speech Bubble: Rectangle with Corners Rounded 19">
            <a:extLst>
              <a:ext uri="{FF2B5EF4-FFF2-40B4-BE49-F238E27FC236}">
                <a16:creationId xmlns:a16="http://schemas.microsoft.com/office/drawing/2014/main" id="{1ED8E9A3-7577-469F-80A8-F21E94CF600E}"/>
              </a:ext>
            </a:extLst>
          </p:cNvPr>
          <p:cNvSpPr/>
          <p:nvPr/>
        </p:nvSpPr>
        <p:spPr>
          <a:xfrm>
            <a:off x="6643796" y="4813986"/>
            <a:ext cx="5354849" cy="1102779"/>
          </a:xfrm>
          <a:prstGeom prst="wedgeRoundRectCallout">
            <a:avLst>
              <a:gd name="adj1" fmla="val -61258"/>
              <a:gd name="adj2" fmla="val 18605"/>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000" dirty="0">
                <a:solidFill>
                  <a:prstClr val="white"/>
                </a:solidFill>
              </a:rPr>
              <a:t>Remember! In </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R2</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(accusative) only the masculine article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der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changes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den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Articles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die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stay the same.</a:t>
            </a:r>
          </a:p>
        </p:txBody>
      </p:sp>
      <p:sp>
        <p:nvSpPr>
          <p:cNvPr id="54" name="Speech Bubble: Rectangle with Corners Rounded 19">
            <a:extLst>
              <a:ext uri="{FF2B5EF4-FFF2-40B4-BE49-F238E27FC236}">
                <a16:creationId xmlns:a16="http://schemas.microsoft.com/office/drawing/2014/main" id="{34B8E684-5622-4AC0-864C-A18D1A6738B2}"/>
              </a:ext>
            </a:extLst>
          </p:cNvPr>
          <p:cNvSpPr/>
          <p:nvPr/>
        </p:nvSpPr>
        <p:spPr>
          <a:xfrm>
            <a:off x="6931644" y="3291301"/>
            <a:ext cx="5042998" cy="1102779"/>
          </a:xfrm>
          <a:prstGeom prst="wedgeRoundRectCallout">
            <a:avLst>
              <a:gd name="adj1" fmla="val -64392"/>
              <a:gd name="adj2" fmla="val -18097"/>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000" b="1" i="1" dirty="0" err="1">
                <a:solidFill>
                  <a:prstClr val="white"/>
                </a:solidFill>
              </a:rPr>
              <a:t>Setzen</a:t>
            </a:r>
            <a:r>
              <a:rPr lang="en-GB" sz="2000" dirty="0">
                <a:solidFill>
                  <a:prstClr val="white"/>
                </a:solidFill>
              </a:rPr>
              <a:t> is almost always used for people and animals (and toys that can sit!)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754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7" grpId="0" animBg="1"/>
      <p:bldP spid="2" grpId="0"/>
      <p:bldP spid="11" grpId="0"/>
      <p:bldP spid="12" grpId="0"/>
      <p:bldP spid="13" grpId="0"/>
      <p:bldP spid="22" grpId="0"/>
      <p:bldP spid="23" grpId="0"/>
      <p:bldP spid="24" grpId="0" animBg="1"/>
      <p:bldP spid="38" grpId="0" animBg="1"/>
      <p:bldP spid="43" grpId="0"/>
      <p:bldP spid="50" grpId="0"/>
      <p:bldP spid="51" grpId="0"/>
      <p:bldP spid="52" grpId="0"/>
      <p:bldP spid="53" grpId="0" animBg="1"/>
      <p:bldP spid="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360947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Mias</a:t>
            </a:r>
            <a:r>
              <a:rPr lang="en-GB" sz="3600" b="1" dirty="0">
                <a:solidFill>
                  <a:schemeClr val="bg1"/>
                </a:solidFill>
              </a:rPr>
              <a:t> Ideen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3745088" y="144637"/>
            <a:ext cx="6204175" cy="830997"/>
          </a:xfrm>
          <a:prstGeom prst="rect">
            <a:avLst/>
          </a:prstGeom>
          <a:noFill/>
        </p:spPr>
        <p:txBody>
          <a:bodyPr wrap="square" rtlCol="0">
            <a:spAutoFit/>
          </a:bodyPr>
          <a:lstStyle/>
          <a:p>
            <a:r>
              <a:rPr lang="en-US" sz="2400" dirty="0">
                <a:solidFill>
                  <a:schemeClr val="accent5">
                    <a:lumMod val="50000"/>
                  </a:schemeClr>
                </a:solidFill>
              </a:rPr>
              <a:t>Mia </a:t>
            </a:r>
            <a:r>
              <a:rPr lang="en-US" sz="2400" dirty="0" err="1">
                <a:solidFill>
                  <a:schemeClr val="accent5">
                    <a:lumMod val="50000"/>
                  </a:schemeClr>
                </a:solidFill>
              </a:rPr>
              <a:t>erzählt</a:t>
            </a:r>
            <a:r>
              <a:rPr lang="en-US" sz="2400" dirty="0">
                <a:solidFill>
                  <a:schemeClr val="accent5">
                    <a:lumMod val="50000"/>
                  </a:schemeClr>
                </a:solidFill>
              </a:rPr>
              <a:t> Wolfgang von </a:t>
            </a:r>
            <a:r>
              <a:rPr lang="en-US" sz="2400" dirty="0" err="1">
                <a:solidFill>
                  <a:schemeClr val="accent5">
                    <a:lumMod val="50000"/>
                  </a:schemeClr>
                </a:solidFill>
              </a:rPr>
              <a:t>ihren</a:t>
            </a:r>
            <a:r>
              <a:rPr lang="en-US" sz="2400" dirty="0">
                <a:solidFill>
                  <a:schemeClr val="accent5">
                    <a:lumMod val="50000"/>
                  </a:schemeClr>
                </a:solidFill>
              </a:rPr>
              <a:t> Ideen </a:t>
            </a:r>
            <a:r>
              <a:rPr lang="en-US" sz="2400" dirty="0" err="1">
                <a:solidFill>
                  <a:schemeClr val="accent5">
                    <a:lumMod val="50000"/>
                  </a:schemeClr>
                </a:solidFill>
              </a:rPr>
              <a:t>für</a:t>
            </a:r>
            <a:r>
              <a:rPr lang="en-US" sz="2400" dirty="0">
                <a:solidFill>
                  <a:schemeClr val="accent5">
                    <a:lumMod val="50000"/>
                  </a:schemeClr>
                </a:solidFill>
              </a:rPr>
              <a:t> das </a:t>
            </a:r>
            <a:r>
              <a:rPr lang="en-US" sz="2400" dirty="0" err="1">
                <a:solidFill>
                  <a:schemeClr val="accent5">
                    <a:lumMod val="50000"/>
                  </a:schemeClr>
                </a:solidFill>
              </a:rPr>
              <a:t>Spielzimmer</a:t>
            </a:r>
            <a:r>
              <a:rPr lang="en-US" sz="2400" dirty="0">
                <a:solidFill>
                  <a:schemeClr val="accent5">
                    <a:lumMod val="50000"/>
                  </a:schemeClr>
                </a:solidFill>
              </a:rPr>
              <a:t>. Welches Verb </a:t>
            </a:r>
            <a:r>
              <a:rPr lang="en-US" sz="2400" dirty="0" err="1">
                <a:solidFill>
                  <a:schemeClr val="accent5">
                    <a:lumMod val="50000"/>
                  </a:schemeClr>
                </a:solidFill>
              </a:rPr>
              <a:t>ist</a:t>
            </a:r>
            <a:r>
              <a:rPr lang="en-US" sz="2400" dirty="0">
                <a:solidFill>
                  <a:schemeClr val="accent5">
                    <a:lumMod val="50000"/>
                  </a:schemeClr>
                </a:solidFill>
              </a:rPr>
              <a:t> das? </a:t>
            </a: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1646021535"/>
              </p:ext>
            </p:extLst>
          </p:nvPr>
        </p:nvGraphicFramePr>
        <p:xfrm>
          <a:off x="546224" y="1904386"/>
          <a:ext cx="11406204" cy="4370943"/>
        </p:xfrm>
        <a:graphic>
          <a:graphicData uri="http://schemas.openxmlformats.org/drawingml/2006/table">
            <a:tbl>
              <a:tblPr firstRow="1" bandRow="1">
                <a:tableStyleId>{00A15C55-8517-42AA-B614-E9B94910E393}</a:tableStyleId>
              </a:tblPr>
              <a:tblGrid>
                <a:gridCol w="589369">
                  <a:extLst>
                    <a:ext uri="{9D8B030D-6E8A-4147-A177-3AD203B41FA5}">
                      <a16:colId xmlns:a16="http://schemas.microsoft.com/office/drawing/2014/main" val="2607353726"/>
                    </a:ext>
                  </a:extLst>
                </a:gridCol>
                <a:gridCol w="5494733">
                  <a:extLst>
                    <a:ext uri="{9D8B030D-6E8A-4147-A177-3AD203B41FA5}">
                      <a16:colId xmlns:a16="http://schemas.microsoft.com/office/drawing/2014/main" val="1600817978"/>
                    </a:ext>
                  </a:extLst>
                </a:gridCol>
                <a:gridCol w="1774034">
                  <a:extLst>
                    <a:ext uri="{9D8B030D-6E8A-4147-A177-3AD203B41FA5}">
                      <a16:colId xmlns:a16="http://schemas.microsoft.com/office/drawing/2014/main" val="4128092149"/>
                    </a:ext>
                  </a:extLst>
                </a:gridCol>
                <a:gridCol w="1774034">
                  <a:extLst>
                    <a:ext uri="{9D8B030D-6E8A-4147-A177-3AD203B41FA5}">
                      <a16:colId xmlns:a16="http://schemas.microsoft.com/office/drawing/2014/main" val="2609792770"/>
                    </a:ext>
                  </a:extLst>
                </a:gridCol>
                <a:gridCol w="1774034">
                  <a:extLst>
                    <a:ext uri="{9D8B030D-6E8A-4147-A177-3AD203B41FA5}">
                      <a16:colId xmlns:a16="http://schemas.microsoft.com/office/drawing/2014/main" val="1616836717"/>
                    </a:ext>
                  </a:extLst>
                </a:gridCol>
              </a:tblGrid>
              <a:tr h="550959">
                <a:tc>
                  <a:txBody>
                    <a:bodyPr/>
                    <a:lstStyle/>
                    <a:p>
                      <a:endParaRPr lang="en-GB" sz="2400" dirty="0">
                        <a:solidFill>
                          <a:srgbClr val="115076"/>
                        </a:solidFill>
                      </a:endParaRPr>
                    </a:p>
                  </a:txBody>
                  <a:tcPr>
                    <a:noFill/>
                  </a:tcPr>
                </a:tc>
                <a:tc>
                  <a:txBody>
                    <a:bodyPr/>
                    <a:lstStyle/>
                    <a:p>
                      <a:r>
                        <a:rPr lang="en-US" sz="2400" b="0" dirty="0">
                          <a:solidFill>
                            <a:srgbClr val="115076"/>
                          </a:solidFill>
                        </a:rPr>
                        <a:t>What goes where? </a:t>
                      </a:r>
                      <a:endParaRPr lang="en-GB" sz="2400" b="0" dirty="0">
                        <a:solidFill>
                          <a:srgbClr val="115076"/>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setzen</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stellen</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err="1">
                          <a:effectLst/>
                        </a:rPr>
                        <a:t>legen</a:t>
                      </a:r>
                      <a:endParaRPr lang="en-GB" sz="2000" kern="1200" dirty="0">
                        <a:effectLst/>
                      </a:endParaRPr>
                    </a:p>
                  </a:txBody>
                  <a:tcPr anchor="ctr"/>
                </a:tc>
                <a:extLst>
                  <a:ext uri="{0D108BD9-81ED-4DB2-BD59-A6C34878D82A}">
                    <a16:rowId xmlns:a16="http://schemas.microsoft.com/office/drawing/2014/main" val="1153431983"/>
                  </a:ext>
                </a:extLst>
              </a:tr>
              <a:tr h="477498">
                <a:tc>
                  <a:txBody>
                    <a:bodyPr/>
                    <a:lstStyle/>
                    <a:p>
                      <a:pPr algn="ctr"/>
                      <a:endParaRPr lang="en-GB" sz="2000" dirty="0">
                        <a:solidFill>
                          <a:srgbClr val="115076"/>
                        </a:solidFill>
                      </a:endParaRPr>
                    </a:p>
                  </a:txBody>
                  <a:tcPr/>
                </a:tc>
                <a:tc>
                  <a:txBody>
                    <a:bodyPr/>
                    <a:lstStyle/>
                    <a:p>
                      <a:r>
                        <a:rPr lang="en-GB" sz="2000" dirty="0">
                          <a:solidFill>
                            <a:srgbClr val="115076"/>
                          </a:solidFill>
                        </a:rPr>
                        <a:t>Einstein on the chair </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77498">
                <a:tc>
                  <a:txBody>
                    <a:bodyPr/>
                    <a:lstStyle/>
                    <a:p>
                      <a:pPr algn="ct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candle on the table</a:t>
                      </a:r>
                    </a:p>
                  </a:txBody>
                  <a:tcPr anchor="ctr"/>
                </a:tc>
                <a:tc>
                  <a:txBody>
                    <a:bodyPr/>
                    <a:lstStyle/>
                    <a:p>
                      <a:endParaRPr lang="en-GB" sz="200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77498">
                <a:tc>
                  <a:txBody>
                    <a:bodyPr/>
                    <a:lstStyle/>
                    <a:p>
                      <a:pPr algn="ct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giant teddy on the sofa</a:t>
                      </a:r>
                    </a:p>
                  </a:txBody>
                  <a:tcPr anchor="ctr"/>
                </a:tc>
                <a:tc>
                  <a:txBody>
                    <a:bodyPr/>
                    <a:lstStyle/>
                    <a:p>
                      <a:endParaRPr lang="en-GB" sz="200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77498">
                <a:tc>
                  <a:txBody>
                    <a:bodyPr/>
                    <a:lstStyle/>
                    <a:p>
                      <a:pPr algn="ctr"/>
                      <a:endParaRPr lang="en-GB" sz="2000" dirty="0">
                        <a:solidFill>
                          <a:srgbClr val="115076"/>
                        </a:solidFill>
                      </a:endParaRPr>
                    </a:p>
                  </a:txBody>
                  <a:tcPr/>
                </a:tc>
                <a:tc>
                  <a:txBody>
                    <a:bodyPr/>
                    <a:lstStyle/>
                    <a:p>
                      <a:r>
                        <a:rPr lang="en-GB" sz="2000" dirty="0">
                          <a:solidFill>
                            <a:srgbClr val="115076"/>
                          </a:solidFill>
                        </a:rPr>
                        <a:t>lamp next to chair</a:t>
                      </a:r>
                    </a:p>
                  </a:txBody>
                  <a:tcPr anchor="ctr"/>
                </a:tc>
                <a:tc>
                  <a:txBody>
                    <a:bodyPr/>
                    <a:lstStyle/>
                    <a:p>
                      <a:endParaRPr lang="en-GB" sz="200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77498">
                <a:tc>
                  <a:txBody>
                    <a:bodyPr/>
                    <a:lstStyle/>
                    <a:p>
                      <a:pPr algn="ct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newspaper under table</a:t>
                      </a:r>
                    </a:p>
                  </a:txBody>
                  <a:tcPr anchor="ctr"/>
                </a:tc>
                <a:tc>
                  <a:txBody>
                    <a:bodyPr/>
                    <a:lstStyle/>
                    <a:p>
                      <a:endParaRPr lang="en-GB" sz="200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77498">
                <a:tc>
                  <a:txBody>
                    <a:bodyPr/>
                    <a:lstStyle/>
                    <a:p>
                      <a:pPr algn="ct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books on the desk</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77498">
                <a:tc>
                  <a:txBody>
                    <a:bodyPr/>
                    <a:lstStyle/>
                    <a:p>
                      <a:pPr algn="ct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Ipad</a:t>
                      </a:r>
                      <a:r>
                        <a:rPr lang="en-GB" sz="2000" dirty="0">
                          <a:solidFill>
                            <a:srgbClr val="115076"/>
                          </a:solidFill>
                        </a:rPr>
                        <a:t> on the desk</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77498">
                <a:tc>
                  <a:txBody>
                    <a:bodyPr/>
                    <a:lstStyle/>
                    <a:p>
                      <a:pPr algn="ct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Mieze</a:t>
                      </a:r>
                      <a:r>
                        <a:rPr lang="en-GB" sz="2000" dirty="0">
                          <a:solidFill>
                            <a:srgbClr val="115076"/>
                          </a:solidFill>
                        </a:rPr>
                        <a:t> on the sofa – it’s cosy! </a:t>
                      </a:r>
                      <a:endParaRPr lang="en-GB" sz="2000" u="none" dirty="0">
                        <a:solidFill>
                          <a:srgbClr val="115076"/>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8" name="TextBox 7">
            <a:extLst>
              <a:ext uri="{FF2B5EF4-FFF2-40B4-BE49-F238E27FC236}">
                <a16:creationId xmlns:a16="http://schemas.microsoft.com/office/drawing/2014/main" id="{EAA42553-EED2-814B-8E2B-603AF1806B6A}"/>
              </a:ext>
            </a:extLst>
          </p:cNvPr>
          <p:cNvSpPr txBox="1"/>
          <p:nvPr/>
        </p:nvSpPr>
        <p:spPr>
          <a:xfrm>
            <a:off x="1201296" y="2547031"/>
            <a:ext cx="2543792" cy="307777"/>
          </a:xfrm>
          <a:prstGeom prst="rect">
            <a:avLst/>
          </a:prstGeom>
          <a:solidFill>
            <a:srgbClr val="FFE8CB"/>
          </a:solidFill>
        </p:spPr>
        <p:txBody>
          <a:bodyPr wrap="square" lIns="0" tIns="0" rIns="0" bIns="0" rtlCol="0">
            <a:spAutoFit/>
          </a:bodyPr>
          <a:lstStyle/>
          <a:p>
            <a:pPr algn="ctr"/>
            <a:endParaRPr lang="en-GB" sz="2000" dirty="0">
              <a:solidFill>
                <a:srgbClr val="115076"/>
              </a:solidFill>
            </a:endParaRPr>
          </a:p>
        </p:txBody>
      </p:sp>
      <p:pic>
        <p:nvPicPr>
          <p:cNvPr id="9" name="Picture 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5095" y="2544807"/>
            <a:ext cx="282522" cy="294294"/>
          </a:xfrm>
          <a:prstGeom prst="rect">
            <a:avLst/>
          </a:prstGeom>
        </p:spPr>
      </p:pic>
      <p:sp>
        <p:nvSpPr>
          <p:cNvPr id="10" name="TextBox 9">
            <a:extLst>
              <a:ext uri="{FF2B5EF4-FFF2-40B4-BE49-F238E27FC236}">
                <a16:creationId xmlns:a16="http://schemas.microsoft.com/office/drawing/2014/main" id="{D65AF10B-C8C7-1742-AEAF-0C4ABCD583B5}"/>
              </a:ext>
            </a:extLst>
          </p:cNvPr>
          <p:cNvSpPr txBox="1"/>
          <p:nvPr/>
        </p:nvSpPr>
        <p:spPr>
          <a:xfrm>
            <a:off x="1194421" y="3044720"/>
            <a:ext cx="2910329" cy="338046"/>
          </a:xfrm>
          <a:prstGeom prst="rect">
            <a:avLst/>
          </a:prstGeom>
          <a:solidFill>
            <a:srgbClr val="FFF4E7"/>
          </a:solidFill>
        </p:spPr>
        <p:txBody>
          <a:bodyPr wrap="square" lIns="0" tIns="0" rIns="0" bIns="0" rtlCol="0">
            <a:spAutoFit/>
          </a:bodyPr>
          <a:lstStyle/>
          <a:p>
            <a:pPr algn="ctr"/>
            <a:endParaRPr lang="en-GB" sz="2000" dirty="0">
              <a:solidFill>
                <a:srgbClr val="115076"/>
              </a:solidFill>
            </a:endParaRPr>
          </a:p>
        </p:txBody>
      </p:sp>
      <p:pic>
        <p:nvPicPr>
          <p:cNvPr id="11" name="Picture 10" descr="green checkmark">
            <a:extLst>
              <a:ext uri="{FF2B5EF4-FFF2-40B4-BE49-F238E27FC236}">
                <a16:creationId xmlns:a16="http://schemas.microsoft.com/office/drawing/2014/main" id="{38C191EB-F50E-7945-802D-92576486CC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8480" y="2996514"/>
            <a:ext cx="282522" cy="294294"/>
          </a:xfrm>
          <a:prstGeom prst="rect">
            <a:avLst/>
          </a:prstGeom>
        </p:spPr>
      </p:pic>
      <p:sp>
        <p:nvSpPr>
          <p:cNvPr id="12" name="TextBox 11">
            <a:extLst>
              <a:ext uri="{FF2B5EF4-FFF2-40B4-BE49-F238E27FC236}">
                <a16:creationId xmlns:a16="http://schemas.microsoft.com/office/drawing/2014/main" id="{89D20417-3880-8B47-9106-D0FBC70FD073}"/>
              </a:ext>
            </a:extLst>
          </p:cNvPr>
          <p:cNvSpPr txBox="1"/>
          <p:nvPr/>
        </p:nvSpPr>
        <p:spPr>
          <a:xfrm>
            <a:off x="1230662" y="3470913"/>
            <a:ext cx="2910329" cy="369332"/>
          </a:xfrm>
          <a:prstGeom prst="rect">
            <a:avLst/>
          </a:prstGeom>
          <a:solidFill>
            <a:srgbClr val="FFE8CB"/>
          </a:solidFill>
        </p:spPr>
        <p:txBody>
          <a:bodyPr wrap="square" lIns="0" tIns="0" rIns="0" bIns="0" rtlCol="0">
            <a:spAutoFit/>
          </a:bodyPr>
          <a:lstStyle/>
          <a:p>
            <a:pPr algn="ctr"/>
            <a:endParaRPr lang="en-GB" sz="2400" dirty="0">
              <a:solidFill>
                <a:srgbClr val="115076"/>
              </a:solidFill>
            </a:endParaRPr>
          </a:p>
        </p:txBody>
      </p:sp>
      <p:pic>
        <p:nvPicPr>
          <p:cNvPr id="13" name="Picture 12" descr="green checkmark">
            <a:extLst>
              <a:ext uri="{FF2B5EF4-FFF2-40B4-BE49-F238E27FC236}">
                <a16:creationId xmlns:a16="http://schemas.microsoft.com/office/drawing/2014/main" id="{733A7298-98DF-B34E-B772-24E9A4AD8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5095" y="3479522"/>
            <a:ext cx="282522" cy="294294"/>
          </a:xfrm>
          <a:prstGeom prst="rect">
            <a:avLst/>
          </a:prstGeom>
        </p:spPr>
      </p:pic>
      <p:sp>
        <p:nvSpPr>
          <p:cNvPr id="14" name="TextBox 13">
            <a:extLst>
              <a:ext uri="{FF2B5EF4-FFF2-40B4-BE49-F238E27FC236}">
                <a16:creationId xmlns:a16="http://schemas.microsoft.com/office/drawing/2014/main" id="{811CCD47-9317-7845-85BE-339B7B349857}"/>
              </a:ext>
            </a:extLst>
          </p:cNvPr>
          <p:cNvSpPr txBox="1"/>
          <p:nvPr/>
        </p:nvSpPr>
        <p:spPr>
          <a:xfrm>
            <a:off x="1139348" y="3974525"/>
            <a:ext cx="2507413" cy="307777"/>
          </a:xfrm>
          <a:prstGeom prst="rect">
            <a:avLst/>
          </a:prstGeom>
          <a:solidFill>
            <a:srgbClr val="FFF4E7"/>
          </a:solidFill>
        </p:spPr>
        <p:txBody>
          <a:bodyPr wrap="square" lIns="0" tIns="0" rIns="0" bIns="0" rtlCol="0">
            <a:spAutoFit/>
          </a:bodyPr>
          <a:lstStyle/>
          <a:p>
            <a:pPr algn="ctr"/>
            <a:r>
              <a:rPr lang="en-US" sz="2000" dirty="0">
                <a:solidFill>
                  <a:srgbClr val="115076"/>
                </a:solidFill>
              </a:rPr>
              <a:t>   </a:t>
            </a:r>
            <a:endParaRPr lang="en-GB" sz="2000" dirty="0">
              <a:solidFill>
                <a:srgbClr val="115076"/>
              </a:solidFill>
            </a:endParaRPr>
          </a:p>
        </p:txBody>
      </p:sp>
      <p:pic>
        <p:nvPicPr>
          <p:cNvPr id="15" name="Picture 14" descr="green checkmark">
            <a:extLst>
              <a:ext uri="{FF2B5EF4-FFF2-40B4-BE49-F238E27FC236}">
                <a16:creationId xmlns:a16="http://schemas.microsoft.com/office/drawing/2014/main" id="{5811DF6B-DD60-2A40-905D-ACE1138B99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8480" y="3960011"/>
            <a:ext cx="282522" cy="294294"/>
          </a:xfrm>
          <a:prstGeom prst="rect">
            <a:avLst/>
          </a:prstGeom>
        </p:spPr>
      </p:pic>
      <p:sp>
        <p:nvSpPr>
          <p:cNvPr id="16" name="TextBox 15">
            <a:extLst>
              <a:ext uri="{FF2B5EF4-FFF2-40B4-BE49-F238E27FC236}">
                <a16:creationId xmlns:a16="http://schemas.microsoft.com/office/drawing/2014/main" id="{33FA9EEC-8DB7-214F-8654-ACE8246EA402}"/>
              </a:ext>
            </a:extLst>
          </p:cNvPr>
          <p:cNvSpPr txBox="1"/>
          <p:nvPr/>
        </p:nvSpPr>
        <p:spPr>
          <a:xfrm>
            <a:off x="1230662" y="4473588"/>
            <a:ext cx="3083959" cy="307777"/>
          </a:xfrm>
          <a:prstGeom prst="rect">
            <a:avLst/>
          </a:prstGeom>
          <a:solidFill>
            <a:srgbClr val="FFE8CB"/>
          </a:solidFill>
        </p:spPr>
        <p:txBody>
          <a:bodyPr wrap="square" lIns="0" tIns="0" rIns="0" bIns="0" rtlCol="0">
            <a:spAutoFit/>
          </a:bodyPr>
          <a:lstStyle/>
          <a:p>
            <a:pPr algn="ctr"/>
            <a:r>
              <a:rPr lang="en-US" sz="2000" dirty="0">
                <a:solidFill>
                  <a:srgbClr val="115076"/>
                </a:solidFill>
              </a:rPr>
              <a:t>   </a:t>
            </a:r>
            <a:endParaRPr lang="en-GB" sz="2000" dirty="0">
              <a:solidFill>
                <a:srgbClr val="115076"/>
              </a:solidFill>
            </a:endParaRPr>
          </a:p>
        </p:txBody>
      </p:sp>
      <p:pic>
        <p:nvPicPr>
          <p:cNvPr id="17" name="Picture 16" descr="green checkmark">
            <a:extLst>
              <a:ext uri="{FF2B5EF4-FFF2-40B4-BE49-F238E27FC236}">
                <a16:creationId xmlns:a16="http://schemas.microsoft.com/office/drawing/2014/main" id="{860303EE-833C-2049-92F9-4612C8118B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8800" y="4464000"/>
            <a:ext cx="282522" cy="294294"/>
          </a:xfrm>
          <a:prstGeom prst="rect">
            <a:avLst/>
          </a:prstGeom>
        </p:spPr>
      </p:pic>
      <p:sp>
        <p:nvSpPr>
          <p:cNvPr id="18" name="TextBox 17">
            <a:extLst>
              <a:ext uri="{FF2B5EF4-FFF2-40B4-BE49-F238E27FC236}">
                <a16:creationId xmlns:a16="http://schemas.microsoft.com/office/drawing/2014/main" id="{7AEDC32A-6F89-FC41-9B31-8868B4D0E6DD}"/>
              </a:ext>
            </a:extLst>
          </p:cNvPr>
          <p:cNvSpPr txBox="1"/>
          <p:nvPr/>
        </p:nvSpPr>
        <p:spPr>
          <a:xfrm>
            <a:off x="1185081" y="4892785"/>
            <a:ext cx="2387115" cy="357894"/>
          </a:xfrm>
          <a:prstGeom prst="rect">
            <a:avLst/>
          </a:prstGeom>
          <a:solidFill>
            <a:schemeClr val="accent4">
              <a:tint val="20000"/>
            </a:schemeClr>
          </a:solidFill>
        </p:spPr>
        <p:txBody>
          <a:bodyPr wrap="square" lIns="0" tIns="0" rIns="0" bIns="0" rtlCol="0">
            <a:spAutoFit/>
          </a:bodyPr>
          <a:lstStyle/>
          <a:p>
            <a:pPr algn="ctr"/>
            <a:endParaRPr lang="en-GB" sz="2000" dirty="0">
              <a:solidFill>
                <a:srgbClr val="115076"/>
              </a:solidFill>
            </a:endParaRPr>
          </a:p>
        </p:txBody>
      </p:sp>
      <p:pic>
        <p:nvPicPr>
          <p:cNvPr id="19" name="Picture 18" descr="green checkmark">
            <a:extLst>
              <a:ext uri="{FF2B5EF4-FFF2-40B4-BE49-F238E27FC236}">
                <a16:creationId xmlns:a16="http://schemas.microsoft.com/office/drawing/2014/main" id="{95F58D83-949A-B249-A963-43C6722FA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8035" y="4911838"/>
            <a:ext cx="282522" cy="294294"/>
          </a:xfrm>
          <a:prstGeom prst="rect">
            <a:avLst/>
          </a:prstGeom>
        </p:spPr>
      </p:pic>
      <p:sp>
        <p:nvSpPr>
          <p:cNvPr id="20" name="TextBox 19">
            <a:extLst>
              <a:ext uri="{FF2B5EF4-FFF2-40B4-BE49-F238E27FC236}">
                <a16:creationId xmlns:a16="http://schemas.microsoft.com/office/drawing/2014/main" id="{37820058-9630-5D4E-AB5F-384B4BC2E448}"/>
              </a:ext>
            </a:extLst>
          </p:cNvPr>
          <p:cNvSpPr txBox="1"/>
          <p:nvPr/>
        </p:nvSpPr>
        <p:spPr>
          <a:xfrm>
            <a:off x="1168752" y="5426974"/>
            <a:ext cx="2271468" cy="294294"/>
          </a:xfrm>
          <a:prstGeom prst="rect">
            <a:avLst/>
          </a:prstGeom>
          <a:solidFill>
            <a:srgbClr val="FFE8CB"/>
          </a:solidFill>
        </p:spPr>
        <p:txBody>
          <a:bodyPr wrap="square" lIns="0" tIns="0" rIns="0" bIns="0" rtlCol="0">
            <a:spAutoFit/>
          </a:bodyPr>
          <a:lstStyle/>
          <a:p>
            <a:pPr algn="ctr"/>
            <a:endParaRPr lang="en-GB" sz="2000" dirty="0">
              <a:solidFill>
                <a:srgbClr val="115076"/>
              </a:solidFill>
            </a:endParaRPr>
          </a:p>
        </p:txBody>
      </p:sp>
      <p:pic>
        <p:nvPicPr>
          <p:cNvPr id="21" name="Picture 20" descr="green checkmark">
            <a:extLst>
              <a:ext uri="{FF2B5EF4-FFF2-40B4-BE49-F238E27FC236}">
                <a16:creationId xmlns:a16="http://schemas.microsoft.com/office/drawing/2014/main" id="{2BBA5A24-2F1F-B24A-A489-C2E80D872F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8800" y="5405775"/>
            <a:ext cx="282522" cy="294294"/>
          </a:xfrm>
          <a:prstGeom prst="rect">
            <a:avLst/>
          </a:prstGeom>
        </p:spPr>
      </p:pic>
      <p:sp>
        <p:nvSpPr>
          <p:cNvPr id="22" name="TextBox 21">
            <a:extLst>
              <a:ext uri="{FF2B5EF4-FFF2-40B4-BE49-F238E27FC236}">
                <a16:creationId xmlns:a16="http://schemas.microsoft.com/office/drawing/2014/main" id="{2FBBE658-F1AE-4D43-B821-127A5C85D89C}"/>
              </a:ext>
            </a:extLst>
          </p:cNvPr>
          <p:cNvSpPr txBox="1"/>
          <p:nvPr/>
        </p:nvSpPr>
        <p:spPr>
          <a:xfrm>
            <a:off x="1168752" y="5842406"/>
            <a:ext cx="3547030" cy="357894"/>
          </a:xfrm>
          <a:prstGeom prst="rect">
            <a:avLst/>
          </a:prstGeom>
          <a:solidFill>
            <a:schemeClr val="accent4">
              <a:tint val="20000"/>
            </a:schemeClr>
          </a:solidFill>
        </p:spPr>
        <p:txBody>
          <a:bodyPr wrap="square" lIns="0" tIns="0" rIns="0" bIns="0" rtlCol="0">
            <a:spAutoFit/>
          </a:bodyPr>
          <a:lstStyle/>
          <a:p>
            <a:pPr algn="ctr"/>
            <a:endParaRPr lang="en-GB" sz="2000" dirty="0">
              <a:solidFill>
                <a:srgbClr val="115076"/>
              </a:solidFill>
            </a:endParaRPr>
          </a:p>
        </p:txBody>
      </p:sp>
      <p:pic>
        <p:nvPicPr>
          <p:cNvPr id="23" name="Picture 22" descr="green checkmark">
            <a:extLst>
              <a:ext uri="{FF2B5EF4-FFF2-40B4-BE49-F238E27FC236}">
                <a16:creationId xmlns:a16="http://schemas.microsoft.com/office/drawing/2014/main" id="{D2A4A683-F353-1E41-AF2C-F8613054C4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5095" y="5845281"/>
            <a:ext cx="282522" cy="294294"/>
          </a:xfrm>
          <a:prstGeom prst="rect">
            <a:avLst/>
          </a:prstGeom>
        </p:spPr>
      </p:pic>
      <p:sp>
        <p:nvSpPr>
          <p:cNvPr id="24" name="Action Button: Custom 16">
            <a:hlinkClick r:id="" action="ppaction://noaction" highlightClick="1">
              <a:snd r:embed="rId6" name="9.3.1.3 slide 7 1.wav"/>
            </a:hlinkClick>
            <a:extLst>
              <a:ext uri="{FF2B5EF4-FFF2-40B4-BE49-F238E27FC236}">
                <a16:creationId xmlns:a16="http://schemas.microsoft.com/office/drawing/2014/main" id="{B50CB728-C661-49D0-BA73-8DB87C6BB1F9}"/>
              </a:ext>
            </a:extLst>
          </p:cNvPr>
          <p:cNvSpPr/>
          <p:nvPr/>
        </p:nvSpPr>
        <p:spPr>
          <a:xfrm>
            <a:off x="640503" y="250365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1</a:t>
            </a:r>
          </a:p>
        </p:txBody>
      </p:sp>
      <p:pic>
        <p:nvPicPr>
          <p:cNvPr id="2052" name="Picture 4" descr="Table, Furniture, Wooden">
            <a:extLst>
              <a:ext uri="{FF2B5EF4-FFF2-40B4-BE49-F238E27FC236}">
                <a16:creationId xmlns:a16="http://schemas.microsoft.com/office/drawing/2014/main" id="{4825E88C-5895-494D-AEA0-E90518210F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9664" y="885031"/>
            <a:ext cx="1418047" cy="118170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andle, Chandelier, Light, Candlelight, Christmas Time">
            <a:extLst>
              <a:ext uri="{FF2B5EF4-FFF2-40B4-BE49-F238E27FC236}">
                <a16:creationId xmlns:a16="http://schemas.microsoft.com/office/drawing/2014/main" id="{A6B0E03F-63D2-48E6-AA2E-37509143AB8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09720" y="582670"/>
            <a:ext cx="377934" cy="544225"/>
          </a:xfrm>
          <a:prstGeom prst="rect">
            <a:avLst/>
          </a:prstGeom>
          <a:noFill/>
          <a:extLst>
            <a:ext uri="{909E8E84-426E-40DD-AFC4-6F175D3DCCD1}">
              <a14:hiddenFill xmlns:a14="http://schemas.microsoft.com/office/drawing/2010/main">
                <a:solidFill>
                  <a:srgbClr val="FFFFFF"/>
                </a:solidFill>
              </a14:hiddenFill>
            </a:ext>
          </a:extLst>
        </p:spPr>
      </p:pic>
      <p:sp>
        <p:nvSpPr>
          <p:cNvPr id="33" name="Action Button: Custom 16">
            <a:hlinkClick r:id="" action="ppaction://noaction" highlightClick="1">
              <a:snd r:embed="rId9" name="9.3.1.3 slide 7 2.wav"/>
            </a:hlinkClick>
            <a:extLst>
              <a:ext uri="{FF2B5EF4-FFF2-40B4-BE49-F238E27FC236}">
                <a16:creationId xmlns:a16="http://schemas.microsoft.com/office/drawing/2014/main" id="{8407C4AA-9388-45E3-A516-2F4F1E0E0C90}"/>
              </a:ext>
            </a:extLst>
          </p:cNvPr>
          <p:cNvSpPr/>
          <p:nvPr/>
        </p:nvSpPr>
        <p:spPr>
          <a:xfrm>
            <a:off x="640503" y="296469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2</a:t>
            </a:r>
          </a:p>
        </p:txBody>
      </p:sp>
      <p:sp>
        <p:nvSpPr>
          <p:cNvPr id="34" name="Action Button: Custom 16">
            <a:hlinkClick r:id="" action="ppaction://noaction" highlightClick="1">
              <a:snd r:embed="rId10" name="9.3.1.3 slide 7 3.wav"/>
            </a:hlinkClick>
            <a:extLst>
              <a:ext uri="{FF2B5EF4-FFF2-40B4-BE49-F238E27FC236}">
                <a16:creationId xmlns:a16="http://schemas.microsoft.com/office/drawing/2014/main" id="{8A6F6651-38BC-4FED-918C-99A141A79702}"/>
              </a:ext>
            </a:extLst>
          </p:cNvPr>
          <p:cNvSpPr/>
          <p:nvPr/>
        </p:nvSpPr>
        <p:spPr>
          <a:xfrm>
            <a:off x="645462" y="346798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3</a:t>
            </a:r>
          </a:p>
        </p:txBody>
      </p:sp>
      <p:sp>
        <p:nvSpPr>
          <p:cNvPr id="35" name="Action Button: Custom 16">
            <a:hlinkClick r:id="" action="ppaction://noaction" highlightClick="1">
              <a:snd r:embed="rId11" name="9.3.1.3 slide 7 4.wav"/>
            </a:hlinkClick>
            <a:extLst>
              <a:ext uri="{FF2B5EF4-FFF2-40B4-BE49-F238E27FC236}">
                <a16:creationId xmlns:a16="http://schemas.microsoft.com/office/drawing/2014/main" id="{3480C60E-2269-4901-A78F-8A0FB81C119B}"/>
              </a:ext>
            </a:extLst>
          </p:cNvPr>
          <p:cNvSpPr/>
          <p:nvPr/>
        </p:nvSpPr>
        <p:spPr>
          <a:xfrm>
            <a:off x="645462" y="39290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4</a:t>
            </a:r>
          </a:p>
        </p:txBody>
      </p:sp>
      <p:sp>
        <p:nvSpPr>
          <p:cNvPr id="36" name="Action Button: Custom 16">
            <a:hlinkClick r:id="" action="ppaction://noaction" highlightClick="1">
              <a:snd r:embed="rId12" name="9.3.1.3 slide 7 5.wav"/>
            </a:hlinkClick>
            <a:extLst>
              <a:ext uri="{FF2B5EF4-FFF2-40B4-BE49-F238E27FC236}">
                <a16:creationId xmlns:a16="http://schemas.microsoft.com/office/drawing/2014/main" id="{32A8C6B0-C340-433D-87B9-56B47526C925}"/>
              </a:ext>
            </a:extLst>
          </p:cNvPr>
          <p:cNvSpPr/>
          <p:nvPr/>
        </p:nvSpPr>
        <p:spPr>
          <a:xfrm>
            <a:off x="646227" y="44317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5</a:t>
            </a:r>
          </a:p>
        </p:txBody>
      </p:sp>
      <p:sp>
        <p:nvSpPr>
          <p:cNvPr id="37" name="Action Button: Custom 16">
            <a:hlinkClick r:id="" action="ppaction://noaction" highlightClick="1">
              <a:snd r:embed="rId13" name="9.3.1.3 slide 7 6.wav"/>
            </a:hlinkClick>
            <a:extLst>
              <a:ext uri="{FF2B5EF4-FFF2-40B4-BE49-F238E27FC236}">
                <a16:creationId xmlns:a16="http://schemas.microsoft.com/office/drawing/2014/main" id="{A3A86E1A-412F-4220-BACF-59C9A2AD93B2}"/>
              </a:ext>
            </a:extLst>
          </p:cNvPr>
          <p:cNvSpPr/>
          <p:nvPr/>
        </p:nvSpPr>
        <p:spPr>
          <a:xfrm>
            <a:off x="646227" y="48927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6</a:t>
            </a:r>
          </a:p>
        </p:txBody>
      </p:sp>
      <p:sp>
        <p:nvSpPr>
          <p:cNvPr id="38" name="Action Button: Custom 16">
            <a:hlinkClick r:id="" action="ppaction://noaction" highlightClick="1">
              <a:snd r:embed="rId14" name="9.3.1.3 slide 7 7.wav"/>
            </a:hlinkClick>
            <a:extLst>
              <a:ext uri="{FF2B5EF4-FFF2-40B4-BE49-F238E27FC236}">
                <a16:creationId xmlns:a16="http://schemas.microsoft.com/office/drawing/2014/main" id="{2B4ED3FE-1718-47A7-94E8-2B36FBAF7A56}"/>
              </a:ext>
            </a:extLst>
          </p:cNvPr>
          <p:cNvSpPr/>
          <p:nvPr/>
        </p:nvSpPr>
        <p:spPr>
          <a:xfrm>
            <a:off x="651186" y="53960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7</a:t>
            </a:r>
          </a:p>
        </p:txBody>
      </p:sp>
      <p:sp>
        <p:nvSpPr>
          <p:cNvPr id="39" name="Action Button: Custom 16">
            <a:hlinkClick r:id="" action="ppaction://noaction" highlightClick="1">
              <a:snd r:embed="rId15" name="9.3.1.3 slide 7 8.wav"/>
            </a:hlinkClick>
            <a:extLst>
              <a:ext uri="{FF2B5EF4-FFF2-40B4-BE49-F238E27FC236}">
                <a16:creationId xmlns:a16="http://schemas.microsoft.com/office/drawing/2014/main" id="{960D3587-B84D-46DC-B3C9-265ED14A7C1D}"/>
              </a:ext>
            </a:extLst>
          </p:cNvPr>
          <p:cNvSpPr/>
          <p:nvPr/>
        </p:nvSpPr>
        <p:spPr>
          <a:xfrm>
            <a:off x="651186" y="58570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8</a:t>
            </a:r>
          </a:p>
        </p:txBody>
      </p:sp>
      <p:sp>
        <p:nvSpPr>
          <p:cNvPr id="40" name="Rectangle: Rounded Corners 39">
            <a:extLst>
              <a:ext uri="{FF2B5EF4-FFF2-40B4-BE49-F238E27FC236}">
                <a16:creationId xmlns:a16="http://schemas.microsoft.com/office/drawing/2014/main" id="{FB602E9F-05C3-4774-84D2-3249B2605839}"/>
              </a:ext>
            </a:extLst>
          </p:cNvPr>
          <p:cNvSpPr/>
          <p:nvPr/>
        </p:nvSpPr>
        <p:spPr>
          <a:xfrm>
            <a:off x="6812550" y="1415595"/>
            <a:ext cx="2555980" cy="400919"/>
          </a:xfrm>
          <a:prstGeom prst="roundRect">
            <a:avLst>
              <a:gd name="adj" fmla="val 0"/>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die </a:t>
            </a:r>
            <a:r>
              <a:rPr lang="en-US" sz="2000" dirty="0" err="1">
                <a:solidFill>
                  <a:schemeClr val="bg1"/>
                </a:solidFill>
              </a:rPr>
              <a:t>Kerze</a:t>
            </a:r>
            <a:r>
              <a:rPr lang="en-US" sz="2000" dirty="0">
                <a:solidFill>
                  <a:schemeClr val="bg1"/>
                </a:solidFill>
              </a:rPr>
              <a:t> – candle</a:t>
            </a:r>
            <a:endParaRPr lang="en-GB" sz="2000" dirty="0">
              <a:solidFill>
                <a:schemeClr val="bg1"/>
              </a:solidFill>
            </a:endParaRPr>
          </a:p>
        </p:txBody>
      </p:sp>
      <p:pic>
        <p:nvPicPr>
          <p:cNvPr id="41" name="Picture 40" descr="A person talking on the phone&#10;&#10;Description automatically generated with medium confidence">
            <a:extLst>
              <a:ext uri="{FF2B5EF4-FFF2-40B4-BE49-F238E27FC236}">
                <a16:creationId xmlns:a16="http://schemas.microsoft.com/office/drawing/2014/main" id="{64D35C95-7968-4A82-AB2A-30E4AAE96C7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67679" y="1308727"/>
            <a:ext cx="861688" cy="1049571"/>
          </a:xfrm>
          <a:prstGeom prst="rect">
            <a:avLst/>
          </a:prstGeom>
        </p:spPr>
      </p:pic>
      <p:sp>
        <p:nvSpPr>
          <p:cNvPr id="2" name="Speech Bubble: Rectangle with Corners Rounded 1">
            <a:extLst>
              <a:ext uri="{FF2B5EF4-FFF2-40B4-BE49-F238E27FC236}">
                <a16:creationId xmlns:a16="http://schemas.microsoft.com/office/drawing/2014/main" id="{7EB3C28E-8816-4510-93C1-2622762844D8}"/>
              </a:ext>
            </a:extLst>
          </p:cNvPr>
          <p:cNvSpPr/>
          <p:nvPr/>
        </p:nvSpPr>
        <p:spPr>
          <a:xfrm>
            <a:off x="1039384" y="1126895"/>
            <a:ext cx="1573187" cy="728728"/>
          </a:xfrm>
          <a:prstGeom prst="wedgeRoundRectCallout">
            <a:avLst>
              <a:gd name="adj1" fmla="val -62286"/>
              <a:gd name="adj2" fmla="val 333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gemütlich – cosy </a:t>
            </a:r>
          </a:p>
        </p:txBody>
      </p:sp>
      <p:pic>
        <p:nvPicPr>
          <p:cNvPr id="43" name="Picture 42" descr="green checkmark">
            <a:extLst>
              <a:ext uri="{FF2B5EF4-FFF2-40B4-BE49-F238E27FC236}">
                <a16:creationId xmlns:a16="http://schemas.microsoft.com/office/drawing/2014/main" id="{D3880A3B-A010-422E-B846-FA7A7069D0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6919" y="4908043"/>
            <a:ext cx="282522" cy="294294"/>
          </a:xfrm>
          <a:prstGeom prst="rect">
            <a:avLst/>
          </a:prstGeom>
        </p:spPr>
      </p:pic>
      <p:grpSp>
        <p:nvGrpSpPr>
          <p:cNvPr id="31" name="Group 30">
            <a:extLst>
              <a:ext uri="{FF2B5EF4-FFF2-40B4-BE49-F238E27FC236}">
                <a16:creationId xmlns:a16="http://schemas.microsoft.com/office/drawing/2014/main" id="{F1C7AF24-4A3A-413E-92B1-703CF32121D9}"/>
              </a:ext>
            </a:extLst>
          </p:cNvPr>
          <p:cNvGrpSpPr/>
          <p:nvPr/>
        </p:nvGrpSpPr>
        <p:grpSpPr>
          <a:xfrm>
            <a:off x="7610258" y="2720227"/>
            <a:ext cx="4392152" cy="2057338"/>
            <a:chOff x="7598725" y="2729912"/>
            <a:chExt cx="4392152" cy="2057338"/>
          </a:xfrm>
        </p:grpSpPr>
        <p:sp>
          <p:nvSpPr>
            <p:cNvPr id="42" name="Speech Bubble: Rectangle with Corners Rounded 41">
              <a:extLst>
                <a:ext uri="{FF2B5EF4-FFF2-40B4-BE49-F238E27FC236}">
                  <a16:creationId xmlns:a16="http://schemas.microsoft.com/office/drawing/2014/main" id="{F32EA8FF-906D-405C-9B63-A1962C4BD063}"/>
                </a:ext>
              </a:extLst>
            </p:cNvPr>
            <p:cNvSpPr/>
            <p:nvPr/>
          </p:nvSpPr>
          <p:spPr>
            <a:xfrm>
              <a:off x="7598725" y="2729912"/>
              <a:ext cx="4392152" cy="2057338"/>
            </a:xfrm>
            <a:prstGeom prst="wedgeRoundRectCallout">
              <a:avLst>
                <a:gd name="adj1" fmla="val 7111"/>
                <a:gd name="adj2" fmla="val 6240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t>Bücher</a:t>
              </a:r>
              <a:r>
                <a:rPr lang="en-GB" sz="2000" dirty="0"/>
                <a:t> </a:t>
              </a:r>
              <a:r>
                <a:rPr lang="en-GB" sz="2000" b="1" dirty="0" err="1"/>
                <a:t>stellen</a:t>
              </a:r>
              <a:r>
                <a:rPr lang="en-GB" sz="2000" dirty="0"/>
                <a:t> – to put </a:t>
              </a:r>
              <a:br>
                <a:rPr lang="en-GB" sz="2000" dirty="0"/>
              </a:br>
              <a:r>
                <a:rPr lang="en-GB" sz="2000" dirty="0"/>
                <a:t>(stand books up)</a:t>
              </a:r>
              <a:br>
                <a:rPr lang="en-GB" sz="2000" dirty="0"/>
              </a:br>
              <a:br>
                <a:rPr lang="en-GB" sz="2000" dirty="0"/>
              </a:br>
              <a:r>
                <a:rPr lang="en-GB" sz="2000" dirty="0" err="1"/>
                <a:t>Bücher</a:t>
              </a:r>
              <a:r>
                <a:rPr lang="en-GB" sz="2000" dirty="0"/>
                <a:t> </a:t>
              </a:r>
              <a:r>
                <a:rPr lang="en-GB" sz="2000" b="1" dirty="0" err="1"/>
                <a:t>legen</a:t>
              </a:r>
              <a:r>
                <a:rPr lang="en-GB" sz="2000" dirty="0"/>
                <a:t> –  to put </a:t>
              </a:r>
              <a:br>
                <a:rPr lang="en-GB" sz="2000" dirty="0"/>
              </a:br>
              <a:r>
                <a:rPr lang="en-GB" sz="2000" dirty="0"/>
                <a:t>(lay books down)</a:t>
              </a:r>
            </a:p>
          </p:txBody>
        </p:sp>
        <p:pic>
          <p:nvPicPr>
            <p:cNvPr id="30" name="Picture 29" descr="Chart&#10;&#10;Description automatically generated">
              <a:extLst>
                <a:ext uri="{FF2B5EF4-FFF2-40B4-BE49-F238E27FC236}">
                  <a16:creationId xmlns:a16="http://schemas.microsoft.com/office/drawing/2014/main" id="{896C61C2-1D72-4E64-B80E-D548ADB0FE6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624877" y="2990998"/>
              <a:ext cx="1239856" cy="619928"/>
            </a:xfrm>
            <a:prstGeom prst="rect">
              <a:avLst/>
            </a:prstGeom>
          </p:spPr>
        </p:pic>
        <p:pic>
          <p:nvPicPr>
            <p:cNvPr id="28" name="Picture 27">
              <a:extLst>
                <a:ext uri="{FF2B5EF4-FFF2-40B4-BE49-F238E27FC236}">
                  <a16:creationId xmlns:a16="http://schemas.microsoft.com/office/drawing/2014/main" id="{A6BF56BF-2F04-43E4-AAD1-EFA679AA884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861248" y="3860310"/>
              <a:ext cx="684525" cy="670086"/>
            </a:xfrm>
            <a:prstGeom prst="rect">
              <a:avLst/>
            </a:prstGeom>
          </p:spPr>
        </p:pic>
      </p:grpSp>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8" grpId="0" animBg="1"/>
      <p:bldP spid="20"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696262" cy="869950"/>
          </a:xfrm>
          <a:prstGeom prst="rect">
            <a:avLst/>
          </a:prstGeom>
        </p:spPr>
      </p:pic>
      <p:sp>
        <p:nvSpPr>
          <p:cNvPr id="4" name="Title 3"/>
          <p:cNvSpPr>
            <a:spLocks noGrp="1"/>
          </p:cNvSpPr>
          <p:nvPr>
            <p:ph type="title"/>
          </p:nvPr>
        </p:nvSpPr>
        <p:spPr>
          <a:xfrm>
            <a:off x="0" y="294041"/>
            <a:ext cx="5696262" cy="707849"/>
          </a:xfrm>
        </p:spPr>
        <p:txBody>
          <a:bodyPr>
            <a:normAutofit/>
          </a:bodyPr>
          <a:lstStyle/>
          <a:p>
            <a:r>
              <a:rPr lang="en-GB" sz="3600" b="1" dirty="0" err="1">
                <a:solidFill>
                  <a:schemeClr val="bg1"/>
                </a:solidFill>
              </a:rPr>
              <a:t>Wechselpräpositionen</a:t>
            </a:r>
            <a:endParaRPr lang="en-GB" sz="3600" b="1" dirty="0">
              <a:solidFill>
                <a:schemeClr val="bg1"/>
              </a:solidFill>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34970" y="1163991"/>
            <a:ext cx="11332446" cy="707886"/>
          </a:xfrm>
          <a:prstGeom prst="rect">
            <a:avLst/>
          </a:prstGeom>
          <a:noFill/>
        </p:spPr>
        <p:txBody>
          <a:bodyPr wrap="square" rtlCol="0">
            <a:spAutoFit/>
          </a:bodyPr>
          <a:lstStyle/>
          <a:p>
            <a:r>
              <a:rPr lang="en-US" sz="2000" dirty="0">
                <a:solidFill>
                  <a:schemeClr val="accent5">
                    <a:lumMod val="50000"/>
                  </a:schemeClr>
                </a:solidFill>
              </a:rPr>
              <a:t>You already know six prepositions that are followed by </a:t>
            </a:r>
            <a:r>
              <a:rPr lang="en-US" sz="2000" b="1" dirty="0">
                <a:solidFill>
                  <a:schemeClr val="accent5">
                    <a:lumMod val="50000"/>
                  </a:schemeClr>
                </a:solidFill>
              </a:rPr>
              <a:t>R2</a:t>
            </a:r>
            <a:r>
              <a:rPr lang="en-US" sz="2000" dirty="0">
                <a:solidFill>
                  <a:schemeClr val="accent5">
                    <a:lumMod val="50000"/>
                  </a:schemeClr>
                </a:solidFill>
              </a:rPr>
              <a:t> (accusative) articles with movement verbs and </a:t>
            </a:r>
            <a:r>
              <a:rPr lang="en-US" sz="2000" b="1" dirty="0">
                <a:solidFill>
                  <a:schemeClr val="accent5">
                    <a:lumMod val="50000"/>
                  </a:schemeClr>
                </a:solidFill>
              </a:rPr>
              <a:t>R3</a:t>
            </a:r>
            <a:r>
              <a:rPr lang="en-US" sz="2000" dirty="0">
                <a:solidFill>
                  <a:schemeClr val="accent5">
                    <a:lumMod val="50000"/>
                  </a:schemeClr>
                </a:solidFill>
              </a:rPr>
              <a:t> (dative) when there is no movement:</a:t>
            </a:r>
          </a:p>
        </p:txBody>
      </p:sp>
      <p:graphicFrame>
        <p:nvGraphicFramePr>
          <p:cNvPr id="5" name="Table 5">
            <a:extLst>
              <a:ext uri="{FF2B5EF4-FFF2-40B4-BE49-F238E27FC236}">
                <a16:creationId xmlns:a16="http://schemas.microsoft.com/office/drawing/2014/main" id="{BA2742A2-155E-41BA-9E35-55E24BC5F764}"/>
              </a:ext>
            </a:extLst>
          </p:cNvPr>
          <p:cNvGraphicFramePr>
            <a:graphicFrameLocks noGrp="1"/>
          </p:cNvGraphicFramePr>
          <p:nvPr>
            <p:extLst>
              <p:ext uri="{D42A27DB-BD31-4B8C-83A1-F6EECF244321}">
                <p14:modId xmlns:p14="http://schemas.microsoft.com/office/powerpoint/2010/main" val="1950663693"/>
              </p:ext>
            </p:extLst>
          </p:nvPr>
        </p:nvGraphicFramePr>
        <p:xfrm>
          <a:off x="134970" y="1859943"/>
          <a:ext cx="7709388" cy="2313249"/>
        </p:xfrm>
        <a:graphic>
          <a:graphicData uri="http://schemas.openxmlformats.org/drawingml/2006/table">
            <a:tbl>
              <a:tblPr firstRow="1" bandRow="1">
                <a:tableStyleId>{5940675A-B579-460E-94D1-54222C63F5DA}</a:tableStyleId>
              </a:tblPr>
              <a:tblGrid>
                <a:gridCol w="1927347">
                  <a:extLst>
                    <a:ext uri="{9D8B030D-6E8A-4147-A177-3AD203B41FA5}">
                      <a16:colId xmlns:a16="http://schemas.microsoft.com/office/drawing/2014/main" val="1193919477"/>
                    </a:ext>
                  </a:extLst>
                </a:gridCol>
                <a:gridCol w="1927347">
                  <a:extLst>
                    <a:ext uri="{9D8B030D-6E8A-4147-A177-3AD203B41FA5}">
                      <a16:colId xmlns:a16="http://schemas.microsoft.com/office/drawing/2014/main" val="82600825"/>
                    </a:ext>
                  </a:extLst>
                </a:gridCol>
                <a:gridCol w="1927347">
                  <a:extLst>
                    <a:ext uri="{9D8B030D-6E8A-4147-A177-3AD203B41FA5}">
                      <a16:colId xmlns:a16="http://schemas.microsoft.com/office/drawing/2014/main" val="1920063751"/>
                    </a:ext>
                  </a:extLst>
                </a:gridCol>
                <a:gridCol w="1927347">
                  <a:extLst>
                    <a:ext uri="{9D8B030D-6E8A-4147-A177-3AD203B41FA5}">
                      <a16:colId xmlns:a16="http://schemas.microsoft.com/office/drawing/2014/main" val="4078402120"/>
                    </a:ext>
                  </a:extLst>
                </a:gridCol>
              </a:tblGrid>
              <a:tr h="415499">
                <a:tc>
                  <a:txBody>
                    <a:bodyPr/>
                    <a:lstStyle/>
                    <a:p>
                      <a:pPr algn="ctr"/>
                      <a:r>
                        <a:rPr lang="en-GB" sz="2400" b="1" dirty="0">
                          <a:solidFill>
                            <a:srgbClr val="002060"/>
                          </a:solidFill>
                        </a:rPr>
                        <a:t>an</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dirty="0">
                          <a:solidFill>
                            <a:srgbClr val="002060"/>
                          </a:solidFill>
                        </a:rPr>
                        <a:t>on(to) </a:t>
                      </a:r>
                      <a:r>
                        <a:rPr lang="en-GB" sz="2000" dirty="0">
                          <a:solidFill>
                            <a:srgbClr val="002060"/>
                          </a:solidFill>
                        </a:rPr>
                        <a:t>(vertical)</a:t>
                      </a:r>
                      <a:endParaRPr lang="en-GB" sz="2400" dirty="0">
                        <a:solidFill>
                          <a:srgbClr val="002060"/>
                        </a:solidFill>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err="1">
                          <a:solidFill>
                            <a:srgbClr val="002060"/>
                          </a:solidFill>
                        </a:rPr>
                        <a:t>hinter</a:t>
                      </a:r>
                      <a:endParaRPr lang="en-GB" sz="2400" b="1" dirty="0">
                        <a:solidFill>
                          <a:srgbClr val="002060"/>
                        </a:solidFill>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dirty="0">
                          <a:solidFill>
                            <a:srgbClr val="002060"/>
                          </a:solidFill>
                        </a:rPr>
                        <a:t>behind</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851395232"/>
                  </a:ext>
                </a:extLst>
              </a:tr>
              <a:tr h="415499">
                <a:tc>
                  <a:txBody>
                    <a:bodyPr/>
                    <a:lstStyle/>
                    <a:p>
                      <a:pPr algn="ctr"/>
                      <a:r>
                        <a:rPr lang="en-GB" sz="2400" b="1" dirty="0">
                          <a:solidFill>
                            <a:srgbClr val="002060"/>
                          </a:solidFill>
                        </a:rPr>
                        <a:t>auf</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dirty="0">
                          <a:solidFill>
                            <a:srgbClr val="002060"/>
                          </a:solidFill>
                        </a:rPr>
                        <a:t>on(to)</a:t>
                      </a:r>
                      <a:br>
                        <a:rPr lang="en-GB" sz="2400" dirty="0">
                          <a:solidFill>
                            <a:srgbClr val="002060"/>
                          </a:solidFill>
                        </a:rPr>
                      </a:br>
                      <a:r>
                        <a:rPr lang="en-GB" sz="2000" dirty="0">
                          <a:solidFill>
                            <a:srgbClr val="002060"/>
                          </a:solidFill>
                        </a:rPr>
                        <a:t>(horizontal)</a:t>
                      </a:r>
                      <a:endParaRPr lang="en-GB" sz="2400" dirty="0">
                        <a:solidFill>
                          <a:srgbClr val="002060"/>
                        </a:solidFill>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err="1">
                          <a:solidFill>
                            <a:srgbClr val="002060"/>
                          </a:solidFill>
                        </a:rPr>
                        <a:t>vor</a:t>
                      </a:r>
                      <a:endParaRPr lang="en-GB" sz="2400" b="1" dirty="0">
                        <a:solidFill>
                          <a:srgbClr val="002060"/>
                        </a:solidFill>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dirty="0">
                          <a:solidFill>
                            <a:srgbClr val="002060"/>
                          </a:solidFill>
                        </a:rPr>
                        <a:t>in front of</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485553859"/>
                  </a:ext>
                </a:extLst>
              </a:tr>
              <a:tr h="789249">
                <a:tc>
                  <a:txBody>
                    <a:bodyPr/>
                    <a:lstStyle/>
                    <a:p>
                      <a:pPr algn="ctr"/>
                      <a:r>
                        <a:rPr lang="en-GB" sz="2400" b="1" dirty="0">
                          <a:solidFill>
                            <a:srgbClr val="002060"/>
                          </a:solidFill>
                        </a:rPr>
                        <a:t>in</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dirty="0">
                          <a:solidFill>
                            <a:srgbClr val="002060"/>
                          </a:solidFill>
                        </a:rPr>
                        <a:t>in(to)</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err="1">
                          <a:solidFill>
                            <a:srgbClr val="002060"/>
                          </a:solidFill>
                        </a:rPr>
                        <a:t>neben</a:t>
                      </a:r>
                      <a:endParaRPr lang="en-GB" sz="2400" b="1" dirty="0">
                        <a:solidFill>
                          <a:srgbClr val="002060"/>
                        </a:solidFill>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dirty="0">
                          <a:solidFill>
                            <a:srgbClr val="002060"/>
                          </a:solidFill>
                        </a:rPr>
                        <a:t>next to</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678612430"/>
                  </a:ext>
                </a:extLst>
              </a:tr>
            </a:tbl>
          </a:graphicData>
        </a:graphic>
      </p:graphicFrame>
      <p:sp>
        <p:nvSpPr>
          <p:cNvPr id="8" name="Rectangle: Rounded Corners 7">
            <a:extLst>
              <a:ext uri="{FF2B5EF4-FFF2-40B4-BE49-F238E27FC236}">
                <a16:creationId xmlns:a16="http://schemas.microsoft.com/office/drawing/2014/main" id="{8778D892-5D1E-4AF5-BEA7-02C7645A82CB}"/>
              </a:ext>
            </a:extLst>
          </p:cNvPr>
          <p:cNvSpPr/>
          <p:nvPr/>
        </p:nvSpPr>
        <p:spPr>
          <a:xfrm>
            <a:off x="2218544" y="1971752"/>
            <a:ext cx="1603947" cy="5960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DAA520"/>
                </a:solidFill>
              </a:rPr>
              <a:t>?</a:t>
            </a:r>
          </a:p>
        </p:txBody>
      </p:sp>
      <p:sp>
        <p:nvSpPr>
          <p:cNvPr id="9" name="Rectangle: Rounded Corners 8">
            <a:extLst>
              <a:ext uri="{FF2B5EF4-FFF2-40B4-BE49-F238E27FC236}">
                <a16:creationId xmlns:a16="http://schemas.microsoft.com/office/drawing/2014/main" id="{AC607FBB-5C2B-4615-8BEB-687D1DB6E735}"/>
              </a:ext>
            </a:extLst>
          </p:cNvPr>
          <p:cNvSpPr/>
          <p:nvPr/>
        </p:nvSpPr>
        <p:spPr>
          <a:xfrm>
            <a:off x="2218544" y="2749212"/>
            <a:ext cx="1603947" cy="5960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DAA520"/>
                </a:solidFill>
              </a:rPr>
              <a:t>?</a:t>
            </a:r>
          </a:p>
        </p:txBody>
      </p:sp>
      <p:sp>
        <p:nvSpPr>
          <p:cNvPr id="10" name="Rectangle: Rounded Corners 9">
            <a:extLst>
              <a:ext uri="{FF2B5EF4-FFF2-40B4-BE49-F238E27FC236}">
                <a16:creationId xmlns:a16="http://schemas.microsoft.com/office/drawing/2014/main" id="{AFAF1290-9C99-4FF6-93EA-12C5A66328E8}"/>
              </a:ext>
            </a:extLst>
          </p:cNvPr>
          <p:cNvSpPr/>
          <p:nvPr/>
        </p:nvSpPr>
        <p:spPr>
          <a:xfrm>
            <a:off x="2218543" y="3481490"/>
            <a:ext cx="1603947" cy="5960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DAA520"/>
                </a:solidFill>
              </a:rPr>
              <a:t>?</a:t>
            </a:r>
          </a:p>
        </p:txBody>
      </p:sp>
      <p:sp>
        <p:nvSpPr>
          <p:cNvPr id="11" name="Rectangle: Rounded Corners 10">
            <a:extLst>
              <a:ext uri="{FF2B5EF4-FFF2-40B4-BE49-F238E27FC236}">
                <a16:creationId xmlns:a16="http://schemas.microsoft.com/office/drawing/2014/main" id="{BE971B74-F827-4706-8C16-178477FE33F2}"/>
              </a:ext>
            </a:extLst>
          </p:cNvPr>
          <p:cNvSpPr/>
          <p:nvPr/>
        </p:nvSpPr>
        <p:spPr>
          <a:xfrm>
            <a:off x="6096000" y="1971752"/>
            <a:ext cx="1603947" cy="5960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DAA520"/>
                </a:solidFill>
              </a:rPr>
              <a:t>?</a:t>
            </a:r>
          </a:p>
        </p:txBody>
      </p:sp>
      <p:sp>
        <p:nvSpPr>
          <p:cNvPr id="12" name="Rectangle: Rounded Corners 11">
            <a:extLst>
              <a:ext uri="{FF2B5EF4-FFF2-40B4-BE49-F238E27FC236}">
                <a16:creationId xmlns:a16="http://schemas.microsoft.com/office/drawing/2014/main" id="{61FA55DC-33EE-405D-948E-803A7D749144}"/>
              </a:ext>
            </a:extLst>
          </p:cNvPr>
          <p:cNvSpPr/>
          <p:nvPr/>
        </p:nvSpPr>
        <p:spPr>
          <a:xfrm>
            <a:off x="6095999" y="2679601"/>
            <a:ext cx="1603947" cy="5960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DAA520"/>
                </a:solidFill>
              </a:rPr>
              <a:t>?</a:t>
            </a:r>
          </a:p>
        </p:txBody>
      </p:sp>
      <p:sp>
        <p:nvSpPr>
          <p:cNvPr id="13" name="Rectangle: Rounded Corners 12">
            <a:extLst>
              <a:ext uri="{FF2B5EF4-FFF2-40B4-BE49-F238E27FC236}">
                <a16:creationId xmlns:a16="http://schemas.microsoft.com/office/drawing/2014/main" id="{A0A3F196-976F-4887-A128-D3EFC029977A}"/>
              </a:ext>
            </a:extLst>
          </p:cNvPr>
          <p:cNvSpPr/>
          <p:nvPr/>
        </p:nvSpPr>
        <p:spPr>
          <a:xfrm>
            <a:off x="6095998" y="3499259"/>
            <a:ext cx="1603947" cy="5960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DAA520"/>
                </a:solidFill>
              </a:rPr>
              <a:t>?</a:t>
            </a:r>
          </a:p>
        </p:txBody>
      </p:sp>
      <p:graphicFrame>
        <p:nvGraphicFramePr>
          <p:cNvPr id="14" name="Table 14">
            <a:extLst>
              <a:ext uri="{FF2B5EF4-FFF2-40B4-BE49-F238E27FC236}">
                <a16:creationId xmlns:a16="http://schemas.microsoft.com/office/drawing/2014/main" id="{7ABA4CB6-F870-4FF4-B72B-AFD93D4E5D39}"/>
              </a:ext>
            </a:extLst>
          </p:cNvPr>
          <p:cNvGraphicFramePr>
            <a:graphicFrameLocks noGrp="1"/>
          </p:cNvGraphicFramePr>
          <p:nvPr>
            <p:extLst>
              <p:ext uri="{D42A27DB-BD31-4B8C-83A1-F6EECF244321}">
                <p14:modId xmlns:p14="http://schemas.microsoft.com/office/powerpoint/2010/main" val="1276288366"/>
              </p:ext>
            </p:extLst>
          </p:nvPr>
        </p:nvGraphicFramePr>
        <p:xfrm>
          <a:off x="7844358" y="1865100"/>
          <a:ext cx="3997872" cy="2308092"/>
        </p:xfrm>
        <a:graphic>
          <a:graphicData uri="http://schemas.openxmlformats.org/drawingml/2006/table">
            <a:tbl>
              <a:tblPr firstRow="1" bandRow="1">
                <a:tableStyleId>{5940675A-B579-460E-94D1-54222C63F5DA}</a:tableStyleId>
              </a:tblPr>
              <a:tblGrid>
                <a:gridCol w="1890364">
                  <a:extLst>
                    <a:ext uri="{9D8B030D-6E8A-4147-A177-3AD203B41FA5}">
                      <a16:colId xmlns:a16="http://schemas.microsoft.com/office/drawing/2014/main" val="594579108"/>
                    </a:ext>
                  </a:extLst>
                </a:gridCol>
                <a:gridCol w="2107508">
                  <a:extLst>
                    <a:ext uri="{9D8B030D-6E8A-4147-A177-3AD203B41FA5}">
                      <a16:colId xmlns:a16="http://schemas.microsoft.com/office/drawing/2014/main" val="3526830050"/>
                    </a:ext>
                  </a:extLst>
                </a:gridCol>
              </a:tblGrid>
              <a:tr h="769364">
                <a:tc>
                  <a:txBody>
                    <a:bodyPr/>
                    <a:lstStyle/>
                    <a:p>
                      <a:pPr algn="ctr"/>
                      <a:r>
                        <a:rPr lang="en-GB" sz="2400" b="1" dirty="0" err="1">
                          <a:solidFill>
                            <a:srgbClr val="002060"/>
                          </a:solidFill>
                        </a:rPr>
                        <a:t>über</a:t>
                      </a:r>
                      <a:endParaRPr lang="en-GB" sz="2400" b="1" dirty="0">
                        <a:solidFill>
                          <a:srgbClr val="002060"/>
                        </a:solidFill>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dirty="0">
                          <a:solidFill>
                            <a:srgbClr val="002060"/>
                          </a:solidFill>
                        </a:rPr>
                        <a:t>above, over</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0632896"/>
                  </a:ext>
                </a:extLst>
              </a:tr>
              <a:tr h="769364">
                <a:tc>
                  <a:txBody>
                    <a:bodyPr/>
                    <a:lstStyle/>
                    <a:p>
                      <a:pPr algn="ctr"/>
                      <a:r>
                        <a:rPr lang="en-GB" sz="2400" b="1" dirty="0" err="1">
                          <a:solidFill>
                            <a:srgbClr val="002060"/>
                          </a:solidFill>
                        </a:rPr>
                        <a:t>unter</a:t>
                      </a:r>
                      <a:endParaRPr lang="en-GB" sz="2400" b="1" dirty="0">
                        <a:solidFill>
                          <a:srgbClr val="002060"/>
                        </a:solidFill>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dirty="0">
                          <a:solidFill>
                            <a:srgbClr val="002060"/>
                          </a:solidFill>
                        </a:rPr>
                        <a:t>under</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4486094"/>
                  </a:ext>
                </a:extLst>
              </a:tr>
              <a:tr h="769364">
                <a:tc>
                  <a:txBody>
                    <a:bodyPr/>
                    <a:lstStyle/>
                    <a:p>
                      <a:pPr algn="ctr"/>
                      <a:r>
                        <a:rPr lang="en-GB" sz="2400" b="1" dirty="0" err="1">
                          <a:solidFill>
                            <a:srgbClr val="002060"/>
                          </a:solidFill>
                        </a:rPr>
                        <a:t>zwischen</a:t>
                      </a:r>
                      <a:endParaRPr lang="en-GB" sz="2400" b="1" dirty="0">
                        <a:solidFill>
                          <a:srgbClr val="002060"/>
                        </a:solidFill>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dirty="0">
                          <a:solidFill>
                            <a:srgbClr val="002060"/>
                          </a:solidFill>
                        </a:rPr>
                        <a:t>between</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0336515"/>
                  </a:ext>
                </a:extLst>
              </a:tr>
            </a:tbl>
          </a:graphicData>
        </a:graphic>
      </p:graphicFrame>
      <p:sp>
        <p:nvSpPr>
          <p:cNvPr id="17" name="Rectangle: Rounded Corners 16">
            <a:extLst>
              <a:ext uri="{FF2B5EF4-FFF2-40B4-BE49-F238E27FC236}">
                <a16:creationId xmlns:a16="http://schemas.microsoft.com/office/drawing/2014/main" id="{8FFF2F8C-65C3-4DE1-9DA1-FC2110242D5B}"/>
              </a:ext>
            </a:extLst>
          </p:cNvPr>
          <p:cNvSpPr/>
          <p:nvPr/>
        </p:nvSpPr>
        <p:spPr>
          <a:xfrm>
            <a:off x="9778213" y="1971752"/>
            <a:ext cx="1878520" cy="5960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DAA520"/>
                </a:solidFill>
              </a:rPr>
              <a:t>?</a:t>
            </a:r>
          </a:p>
        </p:txBody>
      </p:sp>
      <p:sp>
        <p:nvSpPr>
          <p:cNvPr id="18" name="Rectangle: Rounded Corners 17">
            <a:extLst>
              <a:ext uri="{FF2B5EF4-FFF2-40B4-BE49-F238E27FC236}">
                <a16:creationId xmlns:a16="http://schemas.microsoft.com/office/drawing/2014/main" id="{F8BE6E80-742F-4A42-8A10-3289F784C57F}"/>
              </a:ext>
            </a:extLst>
          </p:cNvPr>
          <p:cNvSpPr/>
          <p:nvPr/>
        </p:nvSpPr>
        <p:spPr>
          <a:xfrm>
            <a:off x="9915500" y="2775508"/>
            <a:ext cx="1603947" cy="5960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DAA520"/>
                </a:solidFill>
              </a:rPr>
              <a:t>?</a:t>
            </a:r>
          </a:p>
        </p:txBody>
      </p:sp>
      <p:sp>
        <p:nvSpPr>
          <p:cNvPr id="19" name="Rectangle: Rounded Corners 18">
            <a:extLst>
              <a:ext uri="{FF2B5EF4-FFF2-40B4-BE49-F238E27FC236}">
                <a16:creationId xmlns:a16="http://schemas.microsoft.com/office/drawing/2014/main" id="{5CD58C83-EA15-4373-86E3-ADD0A97B193F}"/>
              </a:ext>
            </a:extLst>
          </p:cNvPr>
          <p:cNvSpPr/>
          <p:nvPr/>
        </p:nvSpPr>
        <p:spPr>
          <a:xfrm>
            <a:off x="9973453" y="3499259"/>
            <a:ext cx="1603947" cy="5960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DAA520"/>
                </a:solidFill>
              </a:rPr>
              <a:t>?</a:t>
            </a:r>
          </a:p>
        </p:txBody>
      </p:sp>
      <p:sp>
        <p:nvSpPr>
          <p:cNvPr id="20" name="TextBox 19">
            <a:extLst>
              <a:ext uri="{FF2B5EF4-FFF2-40B4-BE49-F238E27FC236}">
                <a16:creationId xmlns:a16="http://schemas.microsoft.com/office/drawing/2014/main" id="{BBE598C1-2735-456A-9266-7B43C0A8A2DD}"/>
              </a:ext>
            </a:extLst>
          </p:cNvPr>
          <p:cNvSpPr txBox="1"/>
          <p:nvPr/>
        </p:nvSpPr>
        <p:spPr>
          <a:xfrm>
            <a:off x="134970" y="4146325"/>
            <a:ext cx="11332446" cy="400110"/>
          </a:xfrm>
          <a:prstGeom prst="rect">
            <a:avLst/>
          </a:prstGeom>
          <a:noFill/>
        </p:spPr>
        <p:txBody>
          <a:bodyPr wrap="square" rtlCol="0">
            <a:spAutoFit/>
          </a:bodyPr>
          <a:lstStyle/>
          <a:p>
            <a:r>
              <a:rPr lang="en-US" sz="2000" dirty="0">
                <a:solidFill>
                  <a:schemeClr val="accent5">
                    <a:lumMod val="50000"/>
                  </a:schemeClr>
                </a:solidFill>
              </a:rPr>
              <a:t>Remember! Other determiners also change (as articles do) in R2 and R3:</a:t>
            </a:r>
          </a:p>
        </p:txBody>
      </p:sp>
      <p:sp>
        <p:nvSpPr>
          <p:cNvPr id="21" name="Rectangle 20">
            <a:extLst>
              <a:ext uri="{FF2B5EF4-FFF2-40B4-BE49-F238E27FC236}">
                <a16:creationId xmlns:a16="http://schemas.microsoft.com/office/drawing/2014/main" id="{650E80F1-175D-4DBE-80CA-BCAE3DB9FD1F}"/>
              </a:ext>
            </a:extLst>
          </p:cNvPr>
          <p:cNvSpPr/>
          <p:nvPr/>
        </p:nvSpPr>
        <p:spPr>
          <a:xfrm>
            <a:off x="134970" y="4626770"/>
            <a:ext cx="6589842" cy="50374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E7692C28-5858-47F0-A6D6-D1FD76731437}"/>
              </a:ext>
            </a:extLst>
          </p:cNvPr>
          <p:cNvSpPr txBox="1"/>
          <p:nvPr/>
        </p:nvSpPr>
        <p:spPr>
          <a:xfrm>
            <a:off x="175044" y="4678587"/>
            <a:ext cx="44983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welchen</a:t>
            </a:r>
            <a:r>
              <a:rPr kumimoji="0" lang="de-DE"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Stuhl springt Einstein?</a:t>
            </a:r>
            <a:endPar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886FFE55-7DFB-4823-AB1D-84432A2CDCF7}"/>
              </a:ext>
            </a:extLst>
          </p:cNvPr>
          <p:cNvSpPr/>
          <p:nvPr/>
        </p:nvSpPr>
        <p:spPr>
          <a:xfrm>
            <a:off x="134970" y="5530933"/>
            <a:ext cx="6589842" cy="50374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0C5A691-E3B0-4F5D-8EBB-E743C07ADA68}"/>
              </a:ext>
            </a:extLst>
          </p:cNvPr>
          <p:cNvSpPr txBox="1"/>
          <p:nvPr/>
        </p:nvSpPr>
        <p:spPr>
          <a:xfrm>
            <a:off x="175044" y="5582750"/>
            <a:ext cx="41136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welchem</a:t>
            </a:r>
            <a:r>
              <a:rPr kumimoji="0" lang="de-DE"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Stuhl sitzt Einstein?</a:t>
            </a:r>
            <a:endPar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8" name="Picture 2" descr="Chair, Furniture, Wood, Wooden, Sitting, Seat">
            <a:extLst>
              <a:ext uri="{FF2B5EF4-FFF2-40B4-BE49-F238E27FC236}">
                <a16:creationId xmlns:a16="http://schemas.microsoft.com/office/drawing/2014/main" id="{E56F1E98-EB0D-432D-8BE3-4B984FBAD6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708025" y="5306881"/>
            <a:ext cx="768769" cy="12245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hair, Furniture, Wood, Wooden, Sitting, Seat">
            <a:extLst>
              <a:ext uri="{FF2B5EF4-FFF2-40B4-BE49-F238E27FC236}">
                <a16:creationId xmlns:a16="http://schemas.microsoft.com/office/drawing/2014/main" id="{B85AAC97-AF63-4DEA-A4DD-D0C47E528F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630068" y="4504029"/>
            <a:ext cx="768769" cy="122458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A8B4D55-3AB1-4F69-86E7-8674D390D497}"/>
              </a:ext>
            </a:extLst>
          </p:cNvPr>
          <p:cNvSpPr txBox="1"/>
          <p:nvPr/>
        </p:nvSpPr>
        <p:spPr>
          <a:xfrm>
            <a:off x="134970" y="5116323"/>
            <a:ext cx="47596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Onto </a:t>
            </a:r>
            <a:r>
              <a:rPr kumimoji="0" lang="de-DE"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a:t>
            </a:r>
            <a:r>
              <a:rPr kumimoji="0" lang="de-DE"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chair is Einstein jumping?</a:t>
            </a:r>
          </a:p>
        </p:txBody>
      </p:sp>
      <p:sp>
        <p:nvSpPr>
          <p:cNvPr id="31" name="TextBox 30">
            <a:extLst>
              <a:ext uri="{FF2B5EF4-FFF2-40B4-BE49-F238E27FC236}">
                <a16:creationId xmlns:a16="http://schemas.microsoft.com/office/drawing/2014/main" id="{EF7D9128-32A3-434E-A040-95F1556324EC}"/>
              </a:ext>
            </a:extLst>
          </p:cNvPr>
          <p:cNvSpPr txBox="1"/>
          <p:nvPr/>
        </p:nvSpPr>
        <p:spPr>
          <a:xfrm>
            <a:off x="101820" y="6005986"/>
            <a:ext cx="42049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dirty="0">
                <a:solidFill>
                  <a:srgbClr val="4472C4">
                    <a:lumMod val="50000"/>
                  </a:srgbClr>
                </a:solidFill>
                <a:latin typeface="Century Gothic" panose="020F0302020204030204"/>
              </a:rPr>
              <a:t>On </a:t>
            </a:r>
            <a:r>
              <a:rPr lang="de-DE" sz="2000" b="1" i="1" dirty="0">
                <a:solidFill>
                  <a:srgbClr val="4472C4">
                    <a:lumMod val="50000"/>
                  </a:srgbClr>
                </a:solidFill>
                <a:latin typeface="Century Gothic" panose="020F0302020204030204"/>
              </a:rPr>
              <a:t>which </a:t>
            </a:r>
            <a:r>
              <a:rPr lang="de-DE" sz="2000" i="1" dirty="0">
                <a:solidFill>
                  <a:srgbClr val="4472C4">
                    <a:lumMod val="50000"/>
                  </a:srgbClr>
                </a:solidFill>
                <a:latin typeface="Century Gothic" panose="020F0302020204030204"/>
              </a:rPr>
              <a:t>chair is Einstein sitting?</a:t>
            </a:r>
            <a:endParaRPr kumimoji="0" lang="de-DE" sz="2000" b="0"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graphicFrame>
        <p:nvGraphicFramePr>
          <p:cNvPr id="32" name="Table 32">
            <a:extLst>
              <a:ext uri="{FF2B5EF4-FFF2-40B4-BE49-F238E27FC236}">
                <a16:creationId xmlns:a16="http://schemas.microsoft.com/office/drawing/2014/main" id="{CD5017F5-80BA-47F0-A189-43C196A4D8E2}"/>
              </a:ext>
            </a:extLst>
          </p:cNvPr>
          <p:cNvGraphicFramePr>
            <a:graphicFrameLocks noGrp="1"/>
          </p:cNvGraphicFramePr>
          <p:nvPr>
            <p:extLst>
              <p:ext uri="{D42A27DB-BD31-4B8C-83A1-F6EECF244321}">
                <p14:modId xmlns:p14="http://schemas.microsoft.com/office/powerpoint/2010/main" val="2433717434"/>
              </p:ext>
            </p:extLst>
          </p:nvPr>
        </p:nvGraphicFramePr>
        <p:xfrm>
          <a:off x="7660651" y="4509325"/>
          <a:ext cx="4365285" cy="1828800"/>
        </p:xfrm>
        <a:graphic>
          <a:graphicData uri="http://schemas.openxmlformats.org/drawingml/2006/table">
            <a:tbl>
              <a:tblPr firstRow="1" bandRow="1">
                <a:tableStyleId>{5940675A-B579-460E-94D1-54222C63F5DA}</a:tableStyleId>
              </a:tblPr>
              <a:tblGrid>
                <a:gridCol w="873057">
                  <a:extLst>
                    <a:ext uri="{9D8B030D-6E8A-4147-A177-3AD203B41FA5}">
                      <a16:colId xmlns:a16="http://schemas.microsoft.com/office/drawing/2014/main" val="4183382390"/>
                    </a:ext>
                  </a:extLst>
                </a:gridCol>
                <a:gridCol w="873057">
                  <a:extLst>
                    <a:ext uri="{9D8B030D-6E8A-4147-A177-3AD203B41FA5}">
                      <a16:colId xmlns:a16="http://schemas.microsoft.com/office/drawing/2014/main" val="2297380820"/>
                    </a:ext>
                  </a:extLst>
                </a:gridCol>
                <a:gridCol w="873057">
                  <a:extLst>
                    <a:ext uri="{9D8B030D-6E8A-4147-A177-3AD203B41FA5}">
                      <a16:colId xmlns:a16="http://schemas.microsoft.com/office/drawing/2014/main" val="122566814"/>
                    </a:ext>
                  </a:extLst>
                </a:gridCol>
                <a:gridCol w="873057">
                  <a:extLst>
                    <a:ext uri="{9D8B030D-6E8A-4147-A177-3AD203B41FA5}">
                      <a16:colId xmlns:a16="http://schemas.microsoft.com/office/drawing/2014/main" val="3189551076"/>
                    </a:ext>
                  </a:extLst>
                </a:gridCol>
                <a:gridCol w="873057">
                  <a:extLst>
                    <a:ext uri="{9D8B030D-6E8A-4147-A177-3AD203B41FA5}">
                      <a16:colId xmlns:a16="http://schemas.microsoft.com/office/drawing/2014/main" val="4255561786"/>
                    </a:ext>
                  </a:extLst>
                </a:gridCol>
              </a:tblGrid>
              <a:tr h="300141">
                <a:tc>
                  <a:txBody>
                    <a:bodyPr/>
                    <a:lstStyle/>
                    <a:p>
                      <a:pPr algn="ctr"/>
                      <a:endParaRPr lang="en-GB" sz="2400" b="1" dirty="0">
                        <a:solidFill>
                          <a:srgbClr val="002060"/>
                        </a:solidFill>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a:solidFill>
                            <a:srgbClr val="002060"/>
                          </a:solidFill>
                        </a:rPr>
                        <a:t>m</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a:solidFill>
                            <a:srgbClr val="002060"/>
                          </a:solidFill>
                        </a:rPr>
                        <a:t>f</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err="1">
                          <a:solidFill>
                            <a:srgbClr val="002060"/>
                          </a:solidFill>
                        </a:rPr>
                        <a:t>nt</a:t>
                      </a:r>
                      <a:endParaRPr lang="en-GB" sz="2400" b="1" dirty="0">
                        <a:solidFill>
                          <a:srgbClr val="002060"/>
                        </a:solidFill>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a:solidFill>
                            <a:srgbClr val="002060"/>
                          </a:solidFill>
                        </a:rPr>
                        <a:t>pl</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4265498158"/>
                  </a:ext>
                </a:extLst>
              </a:tr>
              <a:tr h="308149">
                <a:tc>
                  <a:txBody>
                    <a:bodyPr/>
                    <a:lstStyle/>
                    <a:p>
                      <a:pPr algn="ctr"/>
                      <a:r>
                        <a:rPr lang="en-GB" sz="2400" b="1" dirty="0">
                          <a:solidFill>
                            <a:srgbClr val="DAA520"/>
                          </a:solidFill>
                        </a:rPr>
                        <a:t>R1</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a:solidFill>
                            <a:srgbClr val="002060"/>
                          </a:solidFill>
                        </a:rPr>
                        <a:t>der</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a:solidFill>
                            <a:srgbClr val="002060"/>
                          </a:solidFill>
                        </a:rPr>
                        <a:t>die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a:solidFill>
                            <a:srgbClr val="002060"/>
                          </a:solidFill>
                        </a:rPr>
                        <a:t>das</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a:solidFill>
                            <a:srgbClr val="002060"/>
                          </a:solidFill>
                        </a:rPr>
                        <a:t>die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874024473"/>
                  </a:ext>
                </a:extLst>
              </a:tr>
              <a:tr h="308149">
                <a:tc>
                  <a:txBody>
                    <a:bodyPr/>
                    <a:lstStyle/>
                    <a:p>
                      <a:pPr algn="ctr"/>
                      <a:r>
                        <a:rPr lang="en-GB" sz="2400" b="1" dirty="0">
                          <a:solidFill>
                            <a:srgbClr val="DAA520"/>
                          </a:solidFill>
                        </a:rPr>
                        <a:t>R2</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a:solidFill>
                            <a:srgbClr val="F26200"/>
                          </a:solidFill>
                        </a:rPr>
                        <a:t>den</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a:solidFill>
                            <a:srgbClr val="002060"/>
                          </a:solidFill>
                        </a:rPr>
                        <a:t>die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a:solidFill>
                            <a:srgbClr val="002060"/>
                          </a:solidFill>
                        </a:rPr>
                        <a:t>das</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a:solidFill>
                            <a:srgbClr val="002060"/>
                          </a:solidFill>
                        </a:rPr>
                        <a:t>die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658152625"/>
                  </a:ext>
                </a:extLst>
              </a:tr>
              <a:tr h="308149">
                <a:tc>
                  <a:txBody>
                    <a:bodyPr/>
                    <a:lstStyle/>
                    <a:p>
                      <a:pPr algn="ctr"/>
                      <a:r>
                        <a:rPr lang="en-GB" sz="2400" b="1" dirty="0">
                          <a:solidFill>
                            <a:srgbClr val="DAA520"/>
                          </a:solidFill>
                        </a:rPr>
                        <a:t>R3</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err="1">
                          <a:solidFill>
                            <a:srgbClr val="F26200"/>
                          </a:solidFill>
                        </a:rPr>
                        <a:t>dem</a:t>
                      </a:r>
                      <a:endParaRPr lang="en-GB" sz="2400" b="1" dirty="0">
                        <a:solidFill>
                          <a:srgbClr val="F26200"/>
                        </a:solidFill>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a:solidFill>
                            <a:srgbClr val="F26200"/>
                          </a:solidFill>
                        </a:rPr>
                        <a:t>der</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err="1">
                          <a:solidFill>
                            <a:srgbClr val="F26200"/>
                          </a:solidFill>
                        </a:rPr>
                        <a:t>dem</a:t>
                      </a:r>
                      <a:endParaRPr lang="en-GB" sz="2400" b="1" dirty="0">
                        <a:solidFill>
                          <a:srgbClr val="F26200"/>
                        </a:solidFill>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a:solidFill>
                            <a:srgbClr val="F26200"/>
                          </a:solidFill>
                        </a:rPr>
                        <a:t>den</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916384357"/>
                  </a:ext>
                </a:extLst>
              </a:tr>
            </a:tbl>
          </a:graphicData>
        </a:graphic>
      </p:graphicFrame>
      <p:pic>
        <p:nvPicPr>
          <p:cNvPr id="26" name="Picture 25" descr="Shape, arrow&#10;&#10;Description automatically generated">
            <a:extLst>
              <a:ext uri="{FF2B5EF4-FFF2-40B4-BE49-F238E27FC236}">
                <a16:creationId xmlns:a16="http://schemas.microsoft.com/office/drawing/2014/main" id="{E7B83D03-B78C-4A66-9819-FA0C58CE2A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545411">
            <a:off x="6301563" y="4409494"/>
            <a:ext cx="609799" cy="839167"/>
          </a:xfrm>
          <a:prstGeom prst="rect">
            <a:avLst/>
          </a:prstGeom>
        </p:spPr>
      </p:pic>
      <p:sp>
        <p:nvSpPr>
          <p:cNvPr id="34" name="Rounded Rectangle 11">
            <a:extLst>
              <a:ext uri="{FF2B5EF4-FFF2-40B4-BE49-F238E27FC236}">
                <a16:creationId xmlns:a16="http://schemas.microsoft.com/office/drawing/2014/main" id="{BAD3B508-B9B3-4389-A969-1741C03EDD32}"/>
              </a:ext>
            </a:extLst>
          </p:cNvPr>
          <p:cNvSpPr/>
          <p:nvPr/>
        </p:nvSpPr>
        <p:spPr>
          <a:xfrm>
            <a:off x="10305326" y="155807"/>
            <a:ext cx="172061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pic>
        <p:nvPicPr>
          <p:cNvPr id="33" name="Picture 32">
            <a:extLst>
              <a:ext uri="{FF2B5EF4-FFF2-40B4-BE49-F238E27FC236}">
                <a16:creationId xmlns:a16="http://schemas.microsoft.com/office/drawing/2014/main" id="{7DEA1779-652E-4D2F-9924-CA42A0220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8549" y="4928315"/>
            <a:ext cx="740356" cy="1064581"/>
          </a:xfrm>
          <a:prstGeom prst="rect">
            <a:avLst/>
          </a:prstGeom>
        </p:spPr>
      </p:pic>
      <p:pic>
        <p:nvPicPr>
          <p:cNvPr id="35" name="Picture 34">
            <a:extLst>
              <a:ext uri="{FF2B5EF4-FFF2-40B4-BE49-F238E27FC236}">
                <a16:creationId xmlns:a16="http://schemas.microsoft.com/office/drawing/2014/main" id="{F517AAF2-9A8B-4672-BAA4-A8015E7C8F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43780" y="4469551"/>
            <a:ext cx="740356" cy="1064580"/>
          </a:xfrm>
          <a:prstGeom prst="rect">
            <a:avLst/>
          </a:prstGeom>
        </p:spPr>
      </p:pic>
    </p:spTree>
    <p:extLst>
      <p:ext uri="{BB962C8B-B14F-4D97-AF65-F5344CB8AC3E}">
        <p14:creationId xmlns:p14="http://schemas.microsoft.com/office/powerpoint/2010/main" val="343374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par>
                                <p:cTn id="83" presetID="10" presetClass="entr" presetSubtype="0"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24"/>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23"/>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28"/>
                                        </p:tgtEl>
                                        <p:attrNameLst>
                                          <p:attrName>style.visibility</p:attrName>
                                        </p:attrNameLst>
                                      </p:cBhvr>
                                      <p:to>
                                        <p:strVal val="visible"/>
                                      </p:to>
                                    </p:set>
                                  </p:childTnLst>
                                </p:cTn>
                              </p:par>
                              <p:par>
                                <p:cTn id="98" presetID="10" presetClass="entr" presetSubtype="0" fill="hold" nodeType="with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fade">
                                      <p:cBhvr>
                                        <p:cTn id="100" dur="500"/>
                                        <p:tgtEl>
                                          <p:spTgt spid="33"/>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18" grpId="0" animBg="1"/>
      <p:bldP spid="18" grpId="1" animBg="1"/>
      <p:bldP spid="19" grpId="0" animBg="1"/>
      <p:bldP spid="19" grpId="1" animBg="1"/>
      <p:bldP spid="20" grpId="0"/>
      <p:bldP spid="21" grpId="0" animBg="1"/>
      <p:bldP spid="22" grpId="0"/>
      <p:bldP spid="23" grpId="0" animBg="1"/>
      <p:bldP spid="24" grpId="0"/>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8995"/>
            <a:ext cx="8528755" cy="869950"/>
          </a:xfrm>
          <a:prstGeom prst="rect">
            <a:avLst/>
          </a:prstGeom>
        </p:spPr>
      </p:pic>
      <p:sp>
        <p:nvSpPr>
          <p:cNvPr id="4" name="Title 3"/>
          <p:cNvSpPr>
            <a:spLocks noGrp="1"/>
          </p:cNvSpPr>
          <p:nvPr>
            <p:ph type="title"/>
          </p:nvPr>
        </p:nvSpPr>
        <p:spPr>
          <a:xfrm>
            <a:off x="0" y="294041"/>
            <a:ext cx="7915701" cy="707849"/>
          </a:xfrm>
        </p:spPr>
        <p:txBody>
          <a:bodyPr>
            <a:normAutofit fontScale="90000"/>
          </a:bodyPr>
          <a:lstStyle/>
          <a:p>
            <a:r>
              <a:rPr lang="en-GB" sz="3600" b="1" dirty="0">
                <a:solidFill>
                  <a:schemeClr val="bg1"/>
                </a:solidFill>
              </a:rPr>
              <a:t>Was </a:t>
            </a:r>
            <a:r>
              <a:rPr lang="en-GB" sz="3600" b="1" dirty="0" err="1">
                <a:solidFill>
                  <a:schemeClr val="bg1"/>
                </a:solidFill>
              </a:rPr>
              <a:t>machen</a:t>
            </a:r>
            <a:r>
              <a:rPr lang="en-GB" sz="3600" b="1" dirty="0">
                <a:solidFill>
                  <a:schemeClr val="bg1"/>
                </a:solidFill>
              </a:rPr>
              <a:t> </a:t>
            </a:r>
            <a:r>
              <a:rPr lang="en-GB" sz="3600" b="1" dirty="0" err="1">
                <a:solidFill>
                  <a:schemeClr val="bg1"/>
                </a:solidFill>
              </a:rPr>
              <a:t>Mieze</a:t>
            </a:r>
            <a:r>
              <a:rPr lang="en-GB" sz="3600" b="1" dirty="0">
                <a:solidFill>
                  <a:schemeClr val="bg1"/>
                </a:solidFill>
              </a:rPr>
              <a:t> und Einstein? 1/8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66446" y="1175021"/>
            <a:ext cx="5563891" cy="830997"/>
          </a:xfrm>
          <a:prstGeom prst="rect">
            <a:avLst/>
          </a:prstGeom>
          <a:noFill/>
        </p:spPr>
        <p:txBody>
          <a:bodyPr wrap="square" rtlCol="0">
            <a:spAutoFit/>
          </a:bodyPr>
          <a:lstStyle/>
          <a:p>
            <a:r>
              <a:rPr lang="en-US" sz="2400" dirty="0">
                <a:solidFill>
                  <a:schemeClr val="accent5">
                    <a:lumMod val="50000"/>
                  </a:schemeClr>
                </a:solidFill>
              </a:rPr>
              <a:t>Lies und </a:t>
            </a:r>
            <a:r>
              <a:rPr lang="en-US" sz="2400" dirty="0" err="1">
                <a:solidFill>
                  <a:schemeClr val="accent5">
                    <a:lumMod val="50000"/>
                  </a:schemeClr>
                </a:solidFill>
              </a:rPr>
              <a:t>schreib</a:t>
            </a:r>
            <a:r>
              <a:rPr lang="en-US" sz="2400" dirty="0">
                <a:solidFill>
                  <a:schemeClr val="accent5">
                    <a:lumMod val="50000"/>
                  </a:schemeClr>
                </a:solidFill>
              </a:rPr>
              <a:t> </a:t>
            </a:r>
            <a:r>
              <a:rPr lang="en-US" sz="2400" b="1" dirty="0">
                <a:solidFill>
                  <a:schemeClr val="accent5">
                    <a:lumMod val="50000"/>
                  </a:schemeClr>
                </a:solidFill>
              </a:rPr>
              <a:t>A</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dirty="0">
                <a:solidFill>
                  <a:schemeClr val="accent5">
                    <a:lumMod val="50000"/>
                  </a:schemeClr>
                </a:solidFill>
              </a:rPr>
              <a:t>B</a:t>
            </a:r>
            <a:r>
              <a:rPr lang="en-US" sz="2400" dirty="0">
                <a:solidFill>
                  <a:schemeClr val="accent5">
                    <a:lumMod val="50000"/>
                  </a:schemeClr>
                </a:solidFill>
              </a:rPr>
              <a:t>.</a:t>
            </a:r>
            <a:br>
              <a:rPr lang="en-US" sz="2400" dirty="0">
                <a:solidFill>
                  <a:schemeClr val="accent5">
                    <a:lumMod val="50000"/>
                  </a:schemeClr>
                </a:solidFill>
              </a:rPr>
            </a:br>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Was war </a:t>
            </a:r>
            <a:r>
              <a:rPr lang="en-US" sz="2400" dirty="0" err="1">
                <a:solidFill>
                  <a:schemeClr val="accent5">
                    <a:lumMod val="50000"/>
                  </a:schemeClr>
                </a:solidFill>
              </a:rPr>
              <a:t>richtig</a:t>
            </a:r>
            <a:r>
              <a:rPr lang="en-US" sz="2400" dirty="0">
                <a:solidFill>
                  <a:schemeClr val="accent5">
                    <a:lumMod val="50000"/>
                  </a:schemeClr>
                </a:solidFill>
              </a:rPr>
              <a:t>?</a:t>
            </a:r>
          </a:p>
        </p:txBody>
      </p:sp>
      <p:sp>
        <p:nvSpPr>
          <p:cNvPr id="8" name="TextBox 7">
            <a:extLst>
              <a:ext uri="{FF2B5EF4-FFF2-40B4-BE49-F238E27FC236}">
                <a16:creationId xmlns:a16="http://schemas.microsoft.com/office/drawing/2014/main" id="{A68B9DF6-21ED-4EE1-8646-F5578BDABB44}"/>
              </a:ext>
            </a:extLst>
          </p:cNvPr>
          <p:cNvSpPr txBox="1"/>
          <p:nvPr/>
        </p:nvSpPr>
        <p:spPr>
          <a:xfrm>
            <a:off x="3709347" y="5276757"/>
            <a:ext cx="5734903" cy="461665"/>
          </a:xfrm>
          <a:prstGeom prst="rect">
            <a:avLst/>
          </a:prstGeom>
          <a:noFill/>
        </p:spPr>
        <p:txBody>
          <a:bodyPr wrap="square">
            <a:spAutoFit/>
          </a:bodyPr>
          <a:lstStyle/>
          <a:p>
            <a:r>
              <a:rPr lang="de-DE"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1. Einstein </a:t>
            </a:r>
            <a:r>
              <a:rPr lang="de-DE" sz="2400" b="1"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liegt | springt </a:t>
            </a:r>
            <a:r>
              <a:rPr lang="de-DE"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auf das Bett.</a:t>
            </a:r>
            <a:endParaRPr lang="en-GB" sz="2400" dirty="0">
              <a:solidFill>
                <a:srgbClr val="115076"/>
              </a:solidFill>
            </a:endParaRPr>
          </a:p>
        </p:txBody>
      </p:sp>
      <p:pic>
        <p:nvPicPr>
          <p:cNvPr id="3078" name="Picture 6" descr="Bed, Hospital, Medical, Health, Patient, Care, Sick">
            <a:extLst>
              <a:ext uri="{FF2B5EF4-FFF2-40B4-BE49-F238E27FC236}">
                <a16:creationId xmlns:a16="http://schemas.microsoft.com/office/drawing/2014/main" id="{C1ADD009-CAC4-4662-A649-4E1240BF03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3176" y="2237626"/>
            <a:ext cx="3454670" cy="1950449"/>
          </a:xfrm>
          <a:prstGeom prst="rect">
            <a:avLst/>
          </a:prstGeom>
          <a:noFill/>
          <a:extLst>
            <a:ext uri="{909E8E84-426E-40DD-AFC4-6F175D3DCCD1}">
              <a14:hiddenFill xmlns:a14="http://schemas.microsoft.com/office/drawing/2010/main">
                <a:solidFill>
                  <a:srgbClr val="FFFFFF"/>
                </a:solidFill>
              </a14:hiddenFill>
            </a:ext>
          </a:extLst>
        </p:spPr>
      </p:pic>
      <p:sp>
        <p:nvSpPr>
          <p:cNvPr id="14" name="Action Button: Custom 16">
            <a:hlinkClick r:id="" action="ppaction://noaction" highlightClick="1">
              <a:snd r:embed="rId6" name="9.3.1.3 slide 9 1.wav"/>
            </a:hlinkClick>
            <a:extLst>
              <a:ext uri="{FF2B5EF4-FFF2-40B4-BE49-F238E27FC236}">
                <a16:creationId xmlns:a16="http://schemas.microsoft.com/office/drawing/2014/main" id="{8D4F742C-6D87-4DF0-9843-8031ADB7A7D0}"/>
              </a:ext>
            </a:extLst>
          </p:cNvPr>
          <p:cNvSpPr/>
          <p:nvPr/>
        </p:nvSpPr>
        <p:spPr>
          <a:xfrm>
            <a:off x="3709347" y="532861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1</a:t>
            </a:r>
          </a:p>
        </p:txBody>
      </p:sp>
      <p:pic>
        <p:nvPicPr>
          <p:cNvPr id="6" name="Picture 5" descr="Icon&#10;&#10;Description automatically generated">
            <a:extLst>
              <a:ext uri="{FF2B5EF4-FFF2-40B4-BE49-F238E27FC236}">
                <a16:creationId xmlns:a16="http://schemas.microsoft.com/office/drawing/2014/main" id="{8CCE95A9-860A-4DD4-861A-18DF73C4BB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837" y="3139757"/>
            <a:ext cx="825397" cy="901587"/>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A4392D00-5836-4C20-8851-BB73A54989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5639" y="1735462"/>
            <a:ext cx="754286" cy="851613"/>
          </a:xfrm>
          <a:prstGeom prst="rect">
            <a:avLst/>
          </a:prstGeom>
        </p:spPr>
      </p:pic>
      <p:pic>
        <p:nvPicPr>
          <p:cNvPr id="20" name="Picture 19" descr="Shape, arrow&#10;&#10;Description automatically generated">
            <a:extLst>
              <a:ext uri="{FF2B5EF4-FFF2-40B4-BE49-F238E27FC236}">
                <a16:creationId xmlns:a16="http://schemas.microsoft.com/office/drawing/2014/main" id="{BF7E2CD1-4082-4E7A-827B-8A1F843FC2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4689438">
            <a:off x="6917745" y="2026117"/>
            <a:ext cx="1499150" cy="2998300"/>
          </a:xfrm>
          <a:prstGeom prst="rect">
            <a:avLst/>
          </a:prstGeom>
        </p:spPr>
      </p:pic>
      <p:pic>
        <p:nvPicPr>
          <p:cNvPr id="25" name="Picture 6" descr="Bed, Hospital, Medical, Health, Patient, Care, Sick">
            <a:extLst>
              <a:ext uri="{FF2B5EF4-FFF2-40B4-BE49-F238E27FC236}">
                <a16:creationId xmlns:a16="http://schemas.microsoft.com/office/drawing/2014/main" id="{589E539B-FE33-48F7-A01B-DD8567009B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5055" y="3066119"/>
            <a:ext cx="3454670" cy="1950449"/>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44651A0-99F4-44B2-A92B-72EBB950F83C}"/>
              </a:ext>
            </a:extLst>
          </p:cNvPr>
          <p:cNvSpPr/>
          <p:nvPr/>
        </p:nvSpPr>
        <p:spPr>
          <a:xfrm>
            <a:off x="10842171" y="1735462"/>
            <a:ext cx="1116721" cy="851613"/>
          </a:xfrm>
          <a:prstGeom prst="ellipse">
            <a:avLst/>
          </a:prstGeom>
          <a:noFill/>
          <a:ln w="57150">
            <a:solidFill>
              <a:srgbClr val="00E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logo&#10;&#10;Description automatically generated">
            <a:extLst>
              <a:ext uri="{FF2B5EF4-FFF2-40B4-BE49-F238E27FC236}">
                <a16:creationId xmlns:a16="http://schemas.microsoft.com/office/drawing/2014/main" id="{79D86C3E-D0EB-4AB4-B878-6517A96BDF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07810" y="3158181"/>
            <a:ext cx="1217730" cy="830997"/>
          </a:xfrm>
          <a:prstGeom prst="rect">
            <a:avLst/>
          </a:prstGeom>
        </p:spPr>
      </p:pic>
      <p:pic>
        <p:nvPicPr>
          <p:cNvPr id="13" name="Picture 12">
            <a:extLst>
              <a:ext uri="{FF2B5EF4-FFF2-40B4-BE49-F238E27FC236}">
                <a16:creationId xmlns:a16="http://schemas.microsoft.com/office/drawing/2014/main" id="{D80E9DCA-84BA-4D97-ABD4-77013348DF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90722" y="3322601"/>
            <a:ext cx="1395073" cy="2006018"/>
          </a:xfrm>
          <a:prstGeom prst="rect">
            <a:avLst/>
          </a:prstGeom>
        </p:spPr>
      </p:pic>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725</TotalTime>
  <Words>7413</Words>
  <Application>Microsoft Office PowerPoint</Application>
  <PresentationFormat>Widescreen</PresentationFormat>
  <Paragraphs>1010</Paragraphs>
  <Slides>30</Slides>
  <Notes>30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30</vt:i4>
      </vt:variant>
    </vt:vector>
  </HeadingPairs>
  <TitlesOfParts>
    <vt:vector size="35" baseType="lpstr">
      <vt:lpstr>Arial</vt:lpstr>
      <vt:lpstr>Calibri</vt:lpstr>
      <vt:lpstr>Century Gothic</vt:lpstr>
      <vt:lpstr>1_Office Theme</vt:lpstr>
      <vt:lpstr>2_Office Theme</vt:lpstr>
      <vt:lpstr>Wir wollen ein Spielzimmer! </vt:lpstr>
      <vt:lpstr>Phonetik</vt:lpstr>
      <vt:lpstr>Vokabeln</vt:lpstr>
      <vt:lpstr>Was wird aus dem Keller?</vt:lpstr>
      <vt:lpstr>Muttis Ruheraum</vt:lpstr>
      <vt:lpstr>stellen, setzen, legen</vt:lpstr>
      <vt:lpstr>Mias Ideen </vt:lpstr>
      <vt:lpstr>Wechselpräpositionen</vt:lpstr>
      <vt:lpstr>Was machen Mieze und Einstein? 1/8</vt:lpstr>
      <vt:lpstr>Was machen Mieze und Einstein? 2/8</vt:lpstr>
      <vt:lpstr>Was machen Mieze und Einstein? 3/8</vt:lpstr>
      <vt:lpstr>Was machen Mieze und Einstein? 4/8</vt:lpstr>
      <vt:lpstr>Was machen Mieze und Einstein? 5/8</vt:lpstr>
      <vt:lpstr>Was machen Mieze und Einstein? 6/8</vt:lpstr>
      <vt:lpstr>Was machen Mieze und Einstein? 7/8</vt:lpstr>
      <vt:lpstr>Was machen Mieze und Einstein? 8/8</vt:lpstr>
      <vt:lpstr>Placement and position</vt:lpstr>
      <vt:lpstr>Wolfgangs Ideen</vt:lpstr>
      <vt:lpstr>Was wollen Wolf und Mia?</vt:lpstr>
      <vt:lpstr>Wir wollen ein Spielzimmer!</vt:lpstr>
      <vt:lpstr>Phonetik 1/2</vt:lpstr>
      <vt:lpstr>Phonetik 2/2</vt:lpstr>
      <vt:lpstr>Vokabeln [1/2]</vt:lpstr>
      <vt:lpstr>Vokabeln [2/2]</vt:lpstr>
      <vt:lpstr>Using verbs reflexively</vt:lpstr>
      <vt:lpstr>Ein Expertentermin</vt:lpstr>
      <vt:lpstr>Was ist anders? </vt:lpstr>
      <vt:lpstr>Was ist anders? </vt:lpstr>
      <vt:lpstr>Muttis Ruheraum </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Rachel Hawkes</cp:lastModifiedBy>
  <cp:revision>164</cp:revision>
  <dcterms:created xsi:type="dcterms:W3CDTF">2020-07-18T21:51:12Z</dcterms:created>
  <dcterms:modified xsi:type="dcterms:W3CDTF">2022-01-06T19:03:09Z</dcterms:modified>
</cp:coreProperties>
</file>