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713" r:id="rId2"/>
    <p:sldId id="709" r:id="rId3"/>
    <p:sldId id="714" r:id="rId4"/>
    <p:sldId id="715" r:id="rId5"/>
    <p:sldId id="711" r:id="rId6"/>
    <p:sldId id="7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079" autoAdjust="0"/>
  </p:normalViewPr>
  <p:slideViewPr>
    <p:cSldViewPr snapToGrid="0">
      <p:cViewPr varScale="1">
        <p:scale>
          <a:sx n="91" d="100"/>
          <a:sy n="91" d="100"/>
        </p:scale>
        <p:origin x="12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06750-7B30-4592-AC95-9697E7759A23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CAE2-A003-48AE-B31D-0F391678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5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10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nouns, prepositions and articles (R3, dative) in a ‘spot the difference’ room description task.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Person A begins and describes the position of one of the items in the room, e.g. “Der </a:t>
            </a:r>
            <a:r>
              <a:rPr lang="en-GB" dirty="0" err="1"/>
              <a:t>Külschrank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Sofa.”</a:t>
            </a:r>
          </a:p>
          <a:p>
            <a:r>
              <a:rPr lang="en-GB" dirty="0"/>
              <a:t>2. Person B notes the position, compares with his/her version of the picture and states the position of the same item on his/her picture, which either confirms that it is the same or different. (E.g. </a:t>
            </a:r>
            <a:r>
              <a:rPr lang="en-GB" dirty="0" err="1"/>
              <a:t>Ja</a:t>
            </a:r>
            <a:r>
              <a:rPr lang="en-GB" dirty="0"/>
              <a:t>, der </a:t>
            </a:r>
            <a:r>
              <a:rPr lang="en-GB" dirty="0" err="1"/>
              <a:t>Kühlschrank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Sofa. OR Der </a:t>
            </a:r>
            <a:r>
              <a:rPr lang="en-GB" dirty="0" err="1"/>
              <a:t>Kühlschrank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Schlagzeug</a:t>
            </a:r>
            <a:r>
              <a:rPr lang="en-GB" dirty="0"/>
              <a:t>.) It might be the case that several sentences are needed for students to be sure that the position is the same.</a:t>
            </a:r>
          </a:p>
          <a:p>
            <a:r>
              <a:rPr lang="en-GB" dirty="0"/>
              <a:t>3. Students continue to take it in turns to describe the items’ locations until all 10 items are located. </a:t>
            </a:r>
          </a:p>
          <a:p>
            <a:r>
              <a:rPr lang="en-GB" dirty="0"/>
              <a:t>4. Then they check their pictures against these two slides.</a:t>
            </a: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 err="1"/>
              <a:t>Fernseher</a:t>
            </a:r>
            <a:r>
              <a:rPr lang="en-GB" baseline="0" dirty="0"/>
              <a:t> [2827] </a:t>
            </a:r>
            <a:r>
              <a:rPr lang="en-GB" baseline="0" dirty="0" err="1"/>
              <a:t>Kerze</a:t>
            </a:r>
            <a:r>
              <a:rPr lang="en-GB" baseline="0" dirty="0"/>
              <a:t> [3917] </a:t>
            </a:r>
            <a:r>
              <a:rPr lang="en-GB" baseline="0" dirty="0" err="1"/>
              <a:t>Kissen</a:t>
            </a:r>
            <a:r>
              <a:rPr lang="en-GB" baseline="0" dirty="0"/>
              <a:t> [4898] Poster [&gt;5009] Sofa [3572]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38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10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nouns, prepositions and articles (R3, dative) in a ‘spot the difference’ room description task.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Person A begins and describes the position of one of the items in the room, e.g. “Der </a:t>
            </a:r>
            <a:r>
              <a:rPr lang="en-GB" dirty="0" err="1"/>
              <a:t>Külschrank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Sofa.”</a:t>
            </a:r>
          </a:p>
          <a:p>
            <a:r>
              <a:rPr lang="en-GB" dirty="0"/>
              <a:t>2. Person B notes the position, compares with his/her version of the picture and states the position of the same item on his/her picture, which either confirms that it is the same or different. (E.g. </a:t>
            </a:r>
            <a:r>
              <a:rPr lang="en-GB" dirty="0" err="1"/>
              <a:t>Ja</a:t>
            </a:r>
            <a:r>
              <a:rPr lang="en-GB" dirty="0"/>
              <a:t>, der </a:t>
            </a:r>
            <a:r>
              <a:rPr lang="en-GB" dirty="0" err="1"/>
              <a:t>Kühlschrank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Sofa. OR Der </a:t>
            </a:r>
            <a:r>
              <a:rPr lang="en-GB" dirty="0" err="1"/>
              <a:t>Kühlschrank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Schlagzeug</a:t>
            </a:r>
            <a:r>
              <a:rPr lang="en-GB" dirty="0"/>
              <a:t>.) It might be the case that several sentences are needed for students to be sure that the position is the same.</a:t>
            </a:r>
          </a:p>
          <a:p>
            <a:r>
              <a:rPr lang="en-GB" dirty="0"/>
              <a:t>3. Students continue to take it in turns to describe the items’ locations until all 10 items are located. </a:t>
            </a:r>
          </a:p>
          <a:p>
            <a:r>
              <a:rPr lang="en-GB" dirty="0"/>
              <a:t>4. Then they check their pictures against these two slides.</a:t>
            </a: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 err="1"/>
              <a:t>Fernseher</a:t>
            </a:r>
            <a:r>
              <a:rPr lang="en-GB" baseline="0" dirty="0"/>
              <a:t> [2827] </a:t>
            </a:r>
            <a:r>
              <a:rPr lang="en-GB" baseline="0" dirty="0" err="1"/>
              <a:t>Kerze</a:t>
            </a:r>
            <a:r>
              <a:rPr lang="en-GB" baseline="0" dirty="0"/>
              <a:t> [3917] </a:t>
            </a:r>
            <a:r>
              <a:rPr lang="en-GB" baseline="0" dirty="0" err="1"/>
              <a:t>Kissen</a:t>
            </a:r>
            <a:r>
              <a:rPr lang="en-GB" baseline="0" dirty="0"/>
              <a:t> [4898] Poster [&gt;5009] Sofa [3572]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90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Partner B handout</a:t>
            </a:r>
            <a:endParaRPr lang="en-GB" i="1" dirty="0"/>
          </a:p>
          <a:p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 err="1"/>
              <a:t>Fernseher</a:t>
            </a:r>
            <a:r>
              <a:rPr lang="en-GB" baseline="0" dirty="0"/>
              <a:t> [2827] </a:t>
            </a:r>
            <a:r>
              <a:rPr lang="en-GB" baseline="0" dirty="0" err="1"/>
              <a:t>Kerze</a:t>
            </a:r>
            <a:r>
              <a:rPr lang="en-GB" baseline="0" dirty="0"/>
              <a:t> [3917] </a:t>
            </a:r>
            <a:r>
              <a:rPr lang="en-GB" baseline="0" dirty="0" err="1"/>
              <a:t>Kissen</a:t>
            </a:r>
            <a:r>
              <a:rPr lang="en-GB" baseline="0" dirty="0"/>
              <a:t> [4898] Poster [&gt;5009] Sofa [3572]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8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Partner B handout</a:t>
            </a:r>
            <a:endParaRPr lang="en-GB" i="1" dirty="0"/>
          </a:p>
          <a:p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 err="1"/>
              <a:t>Fernseher</a:t>
            </a:r>
            <a:r>
              <a:rPr lang="en-GB" baseline="0" dirty="0"/>
              <a:t> [2827] </a:t>
            </a:r>
            <a:r>
              <a:rPr lang="en-GB" baseline="0" dirty="0" err="1"/>
              <a:t>Kerze</a:t>
            </a:r>
            <a:r>
              <a:rPr lang="en-GB" baseline="0" dirty="0"/>
              <a:t> [3917] </a:t>
            </a:r>
            <a:r>
              <a:rPr lang="en-GB" baseline="0" dirty="0" err="1"/>
              <a:t>Kissen</a:t>
            </a:r>
            <a:r>
              <a:rPr lang="en-GB" baseline="0" dirty="0"/>
              <a:t> [4898] Poster [&gt;5009] Sofa [3572]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7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10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nouns, prepositions and articles (R3, dative) in a ‘spot the difference’ room description task.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Person A begins and describes the position of one of the items in the room, e.g. “Der </a:t>
            </a:r>
            <a:r>
              <a:rPr lang="en-GB" dirty="0" err="1"/>
              <a:t>Külschrank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Sofa.”</a:t>
            </a:r>
          </a:p>
          <a:p>
            <a:r>
              <a:rPr lang="en-GB" dirty="0"/>
              <a:t>2. Person B notes the position, compares with his/her version of the picture and states the position of the same item on his/her picture, which either confirms that it is the same or different. (E.g. </a:t>
            </a:r>
            <a:r>
              <a:rPr lang="en-GB" dirty="0" err="1"/>
              <a:t>Ja</a:t>
            </a:r>
            <a:r>
              <a:rPr lang="en-GB" dirty="0"/>
              <a:t>, der </a:t>
            </a:r>
            <a:r>
              <a:rPr lang="en-GB" dirty="0" err="1"/>
              <a:t>Kühlschrank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Sofa. OR Der </a:t>
            </a:r>
            <a:r>
              <a:rPr lang="en-GB" dirty="0" err="1"/>
              <a:t>Kühlschrank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neben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Schlagzeug</a:t>
            </a:r>
            <a:r>
              <a:rPr lang="en-GB" dirty="0"/>
              <a:t>.) It might be the case that several sentences are needed for students to be sure that the position is the same.</a:t>
            </a:r>
          </a:p>
          <a:p>
            <a:r>
              <a:rPr lang="en-GB" dirty="0"/>
              <a:t>3. Students continue to take it in turns to describe the items’ locations until all 10 items are located. </a:t>
            </a:r>
          </a:p>
          <a:p>
            <a:r>
              <a:rPr lang="en-GB" dirty="0"/>
              <a:t>4. Then they check their pictures against these two slides.</a:t>
            </a: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 err="1"/>
              <a:t>Fernseher</a:t>
            </a:r>
            <a:r>
              <a:rPr lang="en-GB" baseline="0" dirty="0"/>
              <a:t> [2827] </a:t>
            </a:r>
            <a:r>
              <a:rPr lang="en-GB" baseline="0" dirty="0" err="1"/>
              <a:t>Kerze</a:t>
            </a:r>
            <a:r>
              <a:rPr lang="en-GB" baseline="0" dirty="0"/>
              <a:t> [3917] </a:t>
            </a:r>
            <a:r>
              <a:rPr lang="en-GB" baseline="0" dirty="0" err="1"/>
              <a:t>Kissen</a:t>
            </a:r>
            <a:r>
              <a:rPr lang="en-GB" baseline="0" dirty="0"/>
              <a:t> [4898] Poster [&gt;5009] Sofa [3572]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4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Partner B handout</a:t>
            </a:r>
            <a:endParaRPr lang="en-GB" i="1" dirty="0"/>
          </a:p>
          <a:p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 err="1"/>
              <a:t>Fernseher</a:t>
            </a:r>
            <a:r>
              <a:rPr lang="en-GB" baseline="0" dirty="0"/>
              <a:t> [2827] </a:t>
            </a:r>
            <a:r>
              <a:rPr lang="en-GB" baseline="0" dirty="0" err="1"/>
              <a:t>Kerze</a:t>
            </a:r>
            <a:r>
              <a:rPr lang="en-GB" baseline="0" dirty="0"/>
              <a:t> [3917] </a:t>
            </a:r>
            <a:r>
              <a:rPr lang="en-GB" baseline="0" dirty="0" err="1"/>
              <a:t>Kissen</a:t>
            </a:r>
            <a:r>
              <a:rPr lang="en-GB" baseline="0" dirty="0"/>
              <a:t> [4898] Poster [&gt;5009] Sofa [3572]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6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279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7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7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6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21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0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6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60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38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5379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jp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6.gif"/><Relationship Id="rId18" Type="http://schemas.openxmlformats.org/officeDocument/2006/relationships/image" Target="../media/image21.gif"/><Relationship Id="rId3" Type="http://schemas.openxmlformats.org/officeDocument/2006/relationships/image" Target="../media/image1.jpg"/><Relationship Id="rId21" Type="http://schemas.openxmlformats.org/officeDocument/2006/relationships/image" Target="../media/image22.gif"/><Relationship Id="rId7" Type="http://schemas.openxmlformats.org/officeDocument/2006/relationships/image" Target="../media/image4.gif"/><Relationship Id="rId12" Type="http://schemas.openxmlformats.org/officeDocument/2006/relationships/image" Target="../media/image19.gif"/><Relationship Id="rId17" Type="http://schemas.openxmlformats.org/officeDocument/2006/relationships/image" Target="../media/image20.gif"/><Relationship Id="rId25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gif"/><Relationship Id="rId20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24" Type="http://schemas.openxmlformats.org/officeDocument/2006/relationships/image" Target="../media/image13.gif"/><Relationship Id="rId5" Type="http://schemas.openxmlformats.org/officeDocument/2006/relationships/image" Target="../media/image14.gif"/><Relationship Id="rId15" Type="http://schemas.openxmlformats.org/officeDocument/2006/relationships/image" Target="../media/image8.gif"/><Relationship Id="rId23" Type="http://schemas.openxmlformats.org/officeDocument/2006/relationships/image" Target="../media/image12.gif"/><Relationship Id="rId10" Type="http://schemas.openxmlformats.org/officeDocument/2006/relationships/image" Target="../media/image5.gif"/><Relationship Id="rId19" Type="http://schemas.openxmlformats.org/officeDocument/2006/relationships/image" Target="../media/image10.gif"/><Relationship Id="rId4" Type="http://schemas.openxmlformats.org/officeDocument/2006/relationships/image" Target="../media/image3.png"/><Relationship Id="rId9" Type="http://schemas.openxmlformats.org/officeDocument/2006/relationships/image" Target="../media/image17.gif"/><Relationship Id="rId14" Type="http://schemas.openxmlformats.org/officeDocument/2006/relationships/image" Target="../media/image7.gif"/><Relationship Id="rId2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7.gif"/><Relationship Id="rId18" Type="http://schemas.openxmlformats.org/officeDocument/2006/relationships/image" Target="../media/image10.gif"/><Relationship Id="rId3" Type="http://schemas.openxmlformats.org/officeDocument/2006/relationships/image" Target="../media/image1.jpg"/><Relationship Id="rId21" Type="http://schemas.openxmlformats.org/officeDocument/2006/relationships/image" Target="../media/image23.gif"/><Relationship Id="rId7" Type="http://schemas.openxmlformats.org/officeDocument/2006/relationships/image" Target="../media/image4.gif"/><Relationship Id="rId12" Type="http://schemas.openxmlformats.org/officeDocument/2006/relationships/image" Target="../media/image6.gif"/><Relationship Id="rId17" Type="http://schemas.openxmlformats.org/officeDocument/2006/relationships/image" Target="../media/image21.gif"/><Relationship Id="rId25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9.gif"/><Relationship Id="rId24" Type="http://schemas.openxmlformats.org/officeDocument/2006/relationships/image" Target="../media/image24.gif"/><Relationship Id="rId5" Type="http://schemas.openxmlformats.org/officeDocument/2006/relationships/image" Target="../media/image14.gif"/><Relationship Id="rId15" Type="http://schemas.openxmlformats.org/officeDocument/2006/relationships/image" Target="../media/image9.gif"/><Relationship Id="rId23" Type="http://schemas.openxmlformats.org/officeDocument/2006/relationships/image" Target="../media/image13.gif"/><Relationship Id="rId10" Type="http://schemas.openxmlformats.org/officeDocument/2006/relationships/image" Target="../media/image18.gif"/><Relationship Id="rId19" Type="http://schemas.openxmlformats.org/officeDocument/2006/relationships/image" Target="../media/image11.gif"/><Relationship Id="rId4" Type="http://schemas.openxmlformats.org/officeDocument/2006/relationships/image" Target="../media/image3.png"/><Relationship Id="rId9" Type="http://schemas.openxmlformats.org/officeDocument/2006/relationships/image" Target="../media/image5.gif"/><Relationship Id="rId14" Type="http://schemas.openxmlformats.org/officeDocument/2006/relationships/image" Target="../media/image8.gif"/><Relationship Id="rId22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image" Target="../media/image1.jpg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2.jp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7.gif"/><Relationship Id="rId18" Type="http://schemas.openxmlformats.org/officeDocument/2006/relationships/image" Target="../media/image10.gif"/><Relationship Id="rId3" Type="http://schemas.openxmlformats.org/officeDocument/2006/relationships/image" Target="../media/image1.jpg"/><Relationship Id="rId21" Type="http://schemas.openxmlformats.org/officeDocument/2006/relationships/image" Target="../media/image23.gif"/><Relationship Id="rId7" Type="http://schemas.openxmlformats.org/officeDocument/2006/relationships/image" Target="../media/image4.gif"/><Relationship Id="rId12" Type="http://schemas.openxmlformats.org/officeDocument/2006/relationships/image" Target="../media/image6.gif"/><Relationship Id="rId17" Type="http://schemas.openxmlformats.org/officeDocument/2006/relationships/image" Target="../media/image21.gif"/><Relationship Id="rId25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9.gif"/><Relationship Id="rId24" Type="http://schemas.openxmlformats.org/officeDocument/2006/relationships/image" Target="../media/image24.gif"/><Relationship Id="rId5" Type="http://schemas.openxmlformats.org/officeDocument/2006/relationships/image" Target="../media/image3.png"/><Relationship Id="rId15" Type="http://schemas.openxmlformats.org/officeDocument/2006/relationships/image" Target="../media/image9.gif"/><Relationship Id="rId23" Type="http://schemas.openxmlformats.org/officeDocument/2006/relationships/image" Target="../media/image13.gif"/><Relationship Id="rId10" Type="http://schemas.openxmlformats.org/officeDocument/2006/relationships/image" Target="../media/image18.gif"/><Relationship Id="rId19" Type="http://schemas.openxmlformats.org/officeDocument/2006/relationships/image" Target="../media/image11.gif"/><Relationship Id="rId4" Type="http://schemas.openxmlformats.org/officeDocument/2006/relationships/image" Target="../media/image2.jpg"/><Relationship Id="rId9" Type="http://schemas.openxmlformats.org/officeDocument/2006/relationships/image" Target="../media/image5.gif"/><Relationship Id="rId14" Type="http://schemas.openxmlformats.org/officeDocument/2006/relationships/image" Target="../media/image8.gif"/><Relationship Id="rId22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6.gif"/><Relationship Id="rId18" Type="http://schemas.openxmlformats.org/officeDocument/2006/relationships/image" Target="../media/image21.gif"/><Relationship Id="rId3" Type="http://schemas.openxmlformats.org/officeDocument/2006/relationships/image" Target="../media/image1.jpg"/><Relationship Id="rId21" Type="http://schemas.openxmlformats.org/officeDocument/2006/relationships/image" Target="../media/image22.gif"/><Relationship Id="rId7" Type="http://schemas.openxmlformats.org/officeDocument/2006/relationships/image" Target="../media/image4.gif"/><Relationship Id="rId12" Type="http://schemas.openxmlformats.org/officeDocument/2006/relationships/image" Target="../media/image19.gif"/><Relationship Id="rId17" Type="http://schemas.openxmlformats.org/officeDocument/2006/relationships/image" Target="../media/image20.gif"/><Relationship Id="rId25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gif"/><Relationship Id="rId20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24" Type="http://schemas.openxmlformats.org/officeDocument/2006/relationships/image" Target="../media/image13.gif"/><Relationship Id="rId5" Type="http://schemas.openxmlformats.org/officeDocument/2006/relationships/image" Target="../media/image3.png"/><Relationship Id="rId15" Type="http://schemas.openxmlformats.org/officeDocument/2006/relationships/image" Target="../media/image8.gif"/><Relationship Id="rId23" Type="http://schemas.openxmlformats.org/officeDocument/2006/relationships/image" Target="../media/image12.gif"/><Relationship Id="rId10" Type="http://schemas.openxmlformats.org/officeDocument/2006/relationships/image" Target="../media/image5.gif"/><Relationship Id="rId19" Type="http://schemas.openxmlformats.org/officeDocument/2006/relationships/image" Target="../media/image10.gif"/><Relationship Id="rId4" Type="http://schemas.openxmlformats.org/officeDocument/2006/relationships/image" Target="../media/image2.jpg"/><Relationship Id="rId9" Type="http://schemas.openxmlformats.org/officeDocument/2006/relationships/image" Target="../media/image17.gif"/><Relationship Id="rId14" Type="http://schemas.openxmlformats.org/officeDocument/2006/relationships/image" Target="../media/image7.gif"/><Relationship Id="rId22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6057D1B-1BBD-4CAC-A4F3-0E2F7B95A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521"/>
            <a:ext cx="11745481" cy="5424425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0"/>
            <a:ext cx="3827204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420" y="135217"/>
            <a:ext cx="5506278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wo?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5235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CCD53-EE53-564E-8B2C-B5308539C8EB}"/>
              </a:ext>
            </a:extLst>
          </p:cNvPr>
          <p:cNvSpPr txBox="1"/>
          <p:nvPr/>
        </p:nvSpPr>
        <p:spPr>
          <a:xfrm>
            <a:off x="3744639" y="235279"/>
            <a:ext cx="67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 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Frag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Partner*in.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0F416-E778-4438-A97E-2F2036C7AF45}"/>
              </a:ext>
            </a:extLst>
          </p:cNvPr>
          <p:cNvSpPr/>
          <p:nvPr/>
        </p:nvSpPr>
        <p:spPr>
          <a:xfrm>
            <a:off x="3756815" y="569125"/>
            <a:ext cx="849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die Dinge?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F4E0A-5D20-4D38-84C4-F7EC8DFF3A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8" y="2813905"/>
            <a:ext cx="429047" cy="483641"/>
          </a:xfrm>
          <a:prstGeom prst="rect">
            <a:avLst/>
          </a:prstGeom>
        </p:spPr>
      </p:pic>
      <p:pic>
        <p:nvPicPr>
          <p:cNvPr id="25" name="Picture 24" descr="A picture containing table, handcart, console table&#10;&#10;Description automatically generated">
            <a:extLst>
              <a:ext uri="{FF2B5EF4-FFF2-40B4-BE49-F238E27FC236}">
                <a16:creationId xmlns:a16="http://schemas.microsoft.com/office/drawing/2014/main" id="{F8AD2DAF-2887-4847-87DA-3CC844200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99" y="3871823"/>
            <a:ext cx="1787092" cy="1143016"/>
          </a:xfrm>
          <a:prstGeom prst="rect">
            <a:avLst/>
          </a:prstGeom>
        </p:spPr>
      </p:pic>
      <p:pic>
        <p:nvPicPr>
          <p:cNvPr id="31" name="Picture 30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59AAA3-028A-450D-AEB8-5556183ECA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70" y="3691400"/>
            <a:ext cx="2240098" cy="1085099"/>
          </a:xfrm>
          <a:prstGeom prst="rect">
            <a:avLst/>
          </a:prstGeom>
        </p:spPr>
      </p:pic>
      <p:pic>
        <p:nvPicPr>
          <p:cNvPr id="15" name="Picture 14" descr="A picture containing table, furniture, worktable, console table&#10;&#10;Description automatically generated">
            <a:extLst>
              <a:ext uri="{FF2B5EF4-FFF2-40B4-BE49-F238E27FC236}">
                <a16:creationId xmlns:a16="http://schemas.microsoft.com/office/drawing/2014/main" id="{33CA5F2A-871A-4C3E-A1B6-38D07F392E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18" y="4460252"/>
            <a:ext cx="1786270" cy="1175657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A09E7-940C-433A-A22D-7E3AA89777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00" y="4807163"/>
            <a:ext cx="1691732" cy="1182681"/>
          </a:xfrm>
          <a:prstGeom prst="rect">
            <a:avLst/>
          </a:prstGeom>
        </p:spPr>
      </p:pic>
      <p:pic>
        <p:nvPicPr>
          <p:cNvPr id="33" name="Picture 3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C472A3E-9280-4DEF-A637-582924CDF5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8" y="2600158"/>
            <a:ext cx="1763018" cy="1875762"/>
          </a:xfrm>
          <a:prstGeom prst="rect">
            <a:avLst/>
          </a:prstGeom>
        </p:spPr>
      </p:pic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3109A3-3B47-4CC3-AD1B-5D57B87C0C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21" y="3078904"/>
            <a:ext cx="323496" cy="490170"/>
          </a:xfrm>
          <a:prstGeom prst="rect">
            <a:avLst/>
          </a:prstGeom>
        </p:spPr>
      </p:pic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618CAB-2636-4978-BA88-5905542519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93" y="3691400"/>
            <a:ext cx="528143" cy="471297"/>
          </a:xfrm>
          <a:prstGeom prst="rect">
            <a:avLst/>
          </a:prstGeom>
        </p:spPr>
      </p:pic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0D557A-2F22-499C-A16D-51F95AD0E1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8" y="3297546"/>
            <a:ext cx="319531" cy="444273"/>
          </a:xfrm>
          <a:prstGeom prst="rect">
            <a:avLst/>
          </a:prstGeom>
        </p:spPr>
      </p:pic>
      <p:pic>
        <p:nvPicPr>
          <p:cNvPr id="49" name="Picture 48" descr="A picture containing seat, furniture, chair&#10;&#10;Description automatically generated">
            <a:extLst>
              <a:ext uri="{FF2B5EF4-FFF2-40B4-BE49-F238E27FC236}">
                <a16:creationId xmlns:a16="http://schemas.microsoft.com/office/drawing/2014/main" id="{E30CF3FC-9758-449A-81E2-F2888279EE6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152" y="4443331"/>
            <a:ext cx="1222606" cy="184230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E2A3FD8-CA21-479B-8951-B125A3876421}"/>
              </a:ext>
            </a:extLst>
          </p:cNvPr>
          <p:cNvSpPr txBox="1"/>
          <p:nvPr/>
        </p:nvSpPr>
        <p:spPr>
          <a:xfrm>
            <a:off x="7184571" y="4938311"/>
            <a:ext cx="4468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Locate the following items: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phone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books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drum kit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fridge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newspaper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white chair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guitar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football table </a:t>
            </a:r>
          </a:p>
        </p:txBody>
      </p:sp>
    </p:spTree>
    <p:extLst>
      <p:ext uri="{BB962C8B-B14F-4D97-AF65-F5344CB8AC3E}">
        <p14:creationId xmlns:p14="http://schemas.microsoft.com/office/powerpoint/2010/main" val="319398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0"/>
            <a:ext cx="3827204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420" y="135217"/>
            <a:ext cx="5506278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wo?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5235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CCD53-EE53-564E-8B2C-B5308539C8EB}"/>
              </a:ext>
            </a:extLst>
          </p:cNvPr>
          <p:cNvSpPr txBox="1"/>
          <p:nvPr/>
        </p:nvSpPr>
        <p:spPr>
          <a:xfrm>
            <a:off x="3744639" y="235279"/>
            <a:ext cx="67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 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(e) Partner*in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dich.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0F416-E778-4438-A97E-2F2036C7AF45}"/>
              </a:ext>
            </a:extLst>
          </p:cNvPr>
          <p:cNvSpPr/>
          <p:nvPr/>
        </p:nvSpPr>
        <p:spPr>
          <a:xfrm>
            <a:off x="3756815" y="569125"/>
            <a:ext cx="849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Partner*in wo die Dinge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F906F36-28CD-4607-A993-E2E7B6BFD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" y="915311"/>
            <a:ext cx="11853746" cy="54716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A0A4A14-42FE-4E63-963A-AD69F90CA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1480" y="3638785"/>
            <a:ext cx="917995" cy="1175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F4E0A-5D20-4D38-84C4-F7EC8DFF3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8" y="2813905"/>
            <a:ext cx="429047" cy="48364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F91FF57-044E-4D48-A1B9-19AF5A0891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7"/>
          <a:stretch/>
        </p:blipFill>
        <p:spPr>
          <a:xfrm>
            <a:off x="3397320" y="3515906"/>
            <a:ext cx="1375780" cy="871561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4F091B2-AA61-41D2-821D-05DE3AB343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25" y="3538039"/>
            <a:ext cx="491416" cy="1230789"/>
          </a:xfrm>
          <a:prstGeom prst="rect">
            <a:avLst/>
          </a:prstGeom>
        </p:spPr>
      </p:pic>
      <p:pic>
        <p:nvPicPr>
          <p:cNvPr id="25" name="Picture 24" descr="A picture containing table, handcart, console table&#10;&#10;Description automatically generated">
            <a:extLst>
              <a:ext uri="{FF2B5EF4-FFF2-40B4-BE49-F238E27FC236}">
                <a16:creationId xmlns:a16="http://schemas.microsoft.com/office/drawing/2014/main" id="{F8AD2DAF-2887-4847-87DA-3CC844200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75" y="3717040"/>
            <a:ext cx="1787092" cy="1143016"/>
          </a:xfrm>
          <a:prstGeom prst="rect">
            <a:avLst/>
          </a:prstGeom>
        </p:spPr>
      </p:pic>
      <p:pic>
        <p:nvPicPr>
          <p:cNvPr id="27" name="Picture 2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815FE4D-469E-49B8-8ED8-A063DB8A4C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34" y="3057573"/>
            <a:ext cx="854386" cy="1408322"/>
          </a:xfrm>
          <a:prstGeom prst="rect">
            <a:avLst/>
          </a:prstGeom>
        </p:spPr>
      </p:pic>
      <p:pic>
        <p:nvPicPr>
          <p:cNvPr id="29" name="Picture 28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1987F1C4-B6AB-4CF0-AF31-4CC0932CF5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17" y="3954273"/>
            <a:ext cx="1842754" cy="1690936"/>
          </a:xfrm>
          <a:prstGeom prst="rect">
            <a:avLst/>
          </a:prstGeom>
        </p:spPr>
      </p:pic>
      <p:pic>
        <p:nvPicPr>
          <p:cNvPr id="31" name="Picture 30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59AAA3-028A-450D-AEB8-5556183ECA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8" y="3609217"/>
            <a:ext cx="2240098" cy="1085099"/>
          </a:xfrm>
          <a:prstGeom prst="rect">
            <a:avLst/>
          </a:prstGeom>
        </p:spPr>
      </p:pic>
      <p:pic>
        <p:nvPicPr>
          <p:cNvPr id="15" name="Picture 14" descr="A picture containing table, furniture, worktable, console table&#10;&#10;Description automatically generated">
            <a:extLst>
              <a:ext uri="{FF2B5EF4-FFF2-40B4-BE49-F238E27FC236}">
                <a16:creationId xmlns:a16="http://schemas.microsoft.com/office/drawing/2014/main" id="{33CA5F2A-871A-4C3E-A1B6-38D07F392E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82" y="4343384"/>
            <a:ext cx="1786270" cy="1175657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A09E7-940C-433A-A22D-7E3AA89777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89" y="4799741"/>
            <a:ext cx="1691732" cy="1182681"/>
          </a:xfrm>
          <a:prstGeom prst="rect">
            <a:avLst/>
          </a:prstGeom>
        </p:spPr>
      </p:pic>
      <p:pic>
        <p:nvPicPr>
          <p:cNvPr id="33" name="Picture 3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C472A3E-9280-4DEF-A637-582924CDF5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8" y="2600158"/>
            <a:ext cx="1763018" cy="1875762"/>
          </a:xfrm>
          <a:prstGeom prst="rect">
            <a:avLst/>
          </a:prstGeom>
        </p:spPr>
      </p:pic>
      <p:pic>
        <p:nvPicPr>
          <p:cNvPr id="23" name="Picture 22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6E88A46C-BAD3-4F84-9E3B-57F58358529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741">
            <a:off x="6125134" y="4155515"/>
            <a:ext cx="465080" cy="575632"/>
          </a:xfrm>
          <a:prstGeom prst="rect">
            <a:avLst/>
          </a:prstGeom>
        </p:spPr>
      </p:pic>
      <p:pic>
        <p:nvPicPr>
          <p:cNvPr id="35" name="Picture 34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AD140741-4AFC-4BDC-8FE6-34E63C6711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05" y="3482647"/>
            <a:ext cx="549807" cy="382756"/>
          </a:xfrm>
          <a:prstGeom prst="rect">
            <a:avLst/>
          </a:prstGeom>
        </p:spPr>
      </p:pic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3109A3-3B47-4CC3-AD1B-5D57B87C0C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2" y="2978950"/>
            <a:ext cx="376482" cy="570456"/>
          </a:xfrm>
          <a:prstGeom prst="rect">
            <a:avLst/>
          </a:prstGeom>
        </p:spPr>
      </p:pic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618CAB-2636-4978-BA88-59055425194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33" y="3515906"/>
            <a:ext cx="550958" cy="49165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0997E2-3D21-4126-B1A7-15E3E4FA19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6315">
            <a:off x="5054171" y="4906784"/>
            <a:ext cx="236899" cy="547441"/>
          </a:xfrm>
          <a:prstGeom prst="rect">
            <a:avLst/>
          </a:prstGeom>
        </p:spPr>
      </p:pic>
      <p:pic>
        <p:nvPicPr>
          <p:cNvPr id="45" name="Picture 4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768899-EA9D-430A-A29C-6DCCEBA857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58" y="3914470"/>
            <a:ext cx="477399" cy="266006"/>
          </a:xfrm>
          <a:prstGeom prst="rect">
            <a:avLst/>
          </a:prstGeom>
        </p:spPr>
      </p:pic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0D557A-2F22-499C-A16D-51F95AD0E15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9" y="3206863"/>
            <a:ext cx="319531" cy="444273"/>
          </a:xfrm>
          <a:prstGeom prst="rect">
            <a:avLst/>
          </a:prstGeom>
        </p:spPr>
      </p:pic>
      <p:pic>
        <p:nvPicPr>
          <p:cNvPr id="49" name="Picture 48" descr="A picture containing seat, furniture, chair&#10;&#10;Description automatically generated">
            <a:extLst>
              <a:ext uri="{FF2B5EF4-FFF2-40B4-BE49-F238E27FC236}">
                <a16:creationId xmlns:a16="http://schemas.microsoft.com/office/drawing/2014/main" id="{E30CF3FC-9758-449A-81E2-F2888279EE6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152" y="4443331"/>
            <a:ext cx="1222606" cy="18423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81BCA88-9AC3-4A31-BAB8-69F70F1D74C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5" y="3954273"/>
            <a:ext cx="659087" cy="15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0"/>
            <a:ext cx="3827204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420" y="135217"/>
            <a:ext cx="5506278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wo?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5235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CCD53-EE53-564E-8B2C-B5308539C8EB}"/>
              </a:ext>
            </a:extLst>
          </p:cNvPr>
          <p:cNvSpPr txBox="1"/>
          <p:nvPr/>
        </p:nvSpPr>
        <p:spPr>
          <a:xfrm>
            <a:off x="3744639" y="235279"/>
            <a:ext cx="67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 A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: 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Dein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(e) Partner*in 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fragt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 dich.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0F416-E778-4438-A97E-2F2036C7AF45}"/>
              </a:ext>
            </a:extLst>
          </p:cNvPr>
          <p:cNvSpPr/>
          <p:nvPr/>
        </p:nvSpPr>
        <p:spPr>
          <a:xfrm>
            <a:off x="3756815" y="569125"/>
            <a:ext cx="849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Sag 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deinem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/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deiner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 Partner*in wo die Dinge 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sind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.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F906F36-28CD-4607-A993-E2E7B6BFD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294"/>
            <a:ext cx="11853746" cy="54716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A0A4A14-42FE-4E63-963A-AD69F90CA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4" y="4498036"/>
            <a:ext cx="1375780" cy="1734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F4E0A-5D20-4D38-84C4-F7EC8DFF3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8" y="2813905"/>
            <a:ext cx="429047" cy="483641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4F091B2-AA61-41D2-821D-05DE3AB343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32" y="3482647"/>
            <a:ext cx="442809" cy="1109048"/>
          </a:xfrm>
          <a:prstGeom prst="rect">
            <a:avLst/>
          </a:prstGeom>
        </p:spPr>
      </p:pic>
      <p:pic>
        <p:nvPicPr>
          <p:cNvPr id="25" name="Picture 24" descr="A picture containing table, handcart, console table&#10;&#10;Description automatically generated">
            <a:extLst>
              <a:ext uri="{FF2B5EF4-FFF2-40B4-BE49-F238E27FC236}">
                <a16:creationId xmlns:a16="http://schemas.microsoft.com/office/drawing/2014/main" id="{F8AD2DAF-2887-4847-87DA-3CC8442000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49" y="3761734"/>
            <a:ext cx="1787092" cy="1143016"/>
          </a:xfrm>
          <a:prstGeom prst="rect">
            <a:avLst/>
          </a:prstGeom>
        </p:spPr>
      </p:pic>
      <p:pic>
        <p:nvPicPr>
          <p:cNvPr id="27" name="Picture 2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815FE4D-469E-49B8-8ED8-A063DB8A4C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34" y="3057573"/>
            <a:ext cx="854386" cy="1408322"/>
          </a:xfrm>
          <a:prstGeom prst="rect">
            <a:avLst/>
          </a:prstGeom>
        </p:spPr>
      </p:pic>
      <p:pic>
        <p:nvPicPr>
          <p:cNvPr id="29" name="Picture 28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1987F1C4-B6AB-4CF0-AF31-4CC0932CF5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1" y="4032556"/>
            <a:ext cx="1842754" cy="1690936"/>
          </a:xfrm>
          <a:prstGeom prst="rect">
            <a:avLst/>
          </a:prstGeom>
        </p:spPr>
      </p:pic>
      <p:pic>
        <p:nvPicPr>
          <p:cNvPr id="31" name="Picture 30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59AAA3-028A-450D-AEB8-5556183ECA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8" y="3609217"/>
            <a:ext cx="2240098" cy="1085099"/>
          </a:xfrm>
          <a:prstGeom prst="rect">
            <a:avLst/>
          </a:prstGeom>
        </p:spPr>
      </p:pic>
      <p:pic>
        <p:nvPicPr>
          <p:cNvPr id="15" name="Picture 14" descr="A picture containing table, furniture, worktable, console table&#10;&#10;Description automatically generated">
            <a:extLst>
              <a:ext uri="{FF2B5EF4-FFF2-40B4-BE49-F238E27FC236}">
                <a16:creationId xmlns:a16="http://schemas.microsoft.com/office/drawing/2014/main" id="{33CA5F2A-871A-4C3E-A1B6-38D07F392E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82" y="4343384"/>
            <a:ext cx="1786270" cy="1175657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A09E7-940C-433A-A22D-7E3AA89777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05" y="4444940"/>
            <a:ext cx="1691732" cy="1182681"/>
          </a:xfrm>
          <a:prstGeom prst="rect">
            <a:avLst/>
          </a:prstGeom>
        </p:spPr>
      </p:pic>
      <p:pic>
        <p:nvPicPr>
          <p:cNvPr id="33" name="Picture 3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C472A3E-9280-4DEF-A637-582924CDF5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8" y="2600158"/>
            <a:ext cx="1763018" cy="1875762"/>
          </a:xfrm>
          <a:prstGeom prst="rect">
            <a:avLst/>
          </a:prstGeom>
        </p:spPr>
      </p:pic>
      <p:pic>
        <p:nvPicPr>
          <p:cNvPr id="23" name="Picture 22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6E88A46C-BAD3-4F84-9E3B-57F5835852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741">
            <a:off x="9254118" y="3438559"/>
            <a:ext cx="465080" cy="575632"/>
          </a:xfrm>
          <a:prstGeom prst="rect">
            <a:avLst/>
          </a:prstGeom>
        </p:spPr>
      </p:pic>
      <p:pic>
        <p:nvPicPr>
          <p:cNvPr id="35" name="Picture 34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AD140741-4AFC-4BDC-8FE6-34E63C67111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51" y="4232706"/>
            <a:ext cx="549807" cy="382756"/>
          </a:xfrm>
          <a:prstGeom prst="rect">
            <a:avLst/>
          </a:prstGeom>
        </p:spPr>
      </p:pic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3109A3-3B47-4CC3-AD1B-5D57B87C0C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2" y="2978950"/>
            <a:ext cx="376482" cy="570456"/>
          </a:xfrm>
          <a:prstGeom prst="rect">
            <a:avLst/>
          </a:prstGeom>
        </p:spPr>
      </p:pic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618CAB-2636-4978-BA88-59055425194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69" y="3588857"/>
            <a:ext cx="427588" cy="381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0997E2-3D21-4126-B1A7-15E3E4FA19C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6315">
            <a:off x="6111316" y="4857322"/>
            <a:ext cx="183339" cy="423671"/>
          </a:xfrm>
          <a:prstGeom prst="rect">
            <a:avLst/>
          </a:prstGeom>
        </p:spPr>
      </p:pic>
      <p:pic>
        <p:nvPicPr>
          <p:cNvPr id="45" name="Picture 4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768899-EA9D-430A-A29C-6DCCEBA8575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1" y="4912206"/>
            <a:ext cx="781824" cy="435631"/>
          </a:xfrm>
          <a:prstGeom prst="rect">
            <a:avLst/>
          </a:prstGeom>
        </p:spPr>
      </p:pic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0D557A-2F22-499C-A16D-51F95AD0E15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9" y="3206863"/>
            <a:ext cx="319531" cy="444273"/>
          </a:xfrm>
          <a:prstGeom prst="rect">
            <a:avLst/>
          </a:prstGeom>
        </p:spPr>
      </p:pic>
      <p:pic>
        <p:nvPicPr>
          <p:cNvPr id="49" name="Picture 48" descr="A picture containing seat, furniture, chair&#10;&#10;Description automatically generated">
            <a:extLst>
              <a:ext uri="{FF2B5EF4-FFF2-40B4-BE49-F238E27FC236}">
                <a16:creationId xmlns:a16="http://schemas.microsoft.com/office/drawing/2014/main" id="{E30CF3FC-9758-449A-81E2-F2888279EE6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19" y="3549472"/>
            <a:ext cx="832635" cy="1463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81BCA88-9AC3-4A31-BAB8-69F70F1D74C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53" y="3640634"/>
            <a:ext cx="459438" cy="1090644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89434BF2-01F3-4F4F-923E-5D2A9665620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/>
          <a:stretch/>
        </p:blipFill>
        <p:spPr>
          <a:xfrm>
            <a:off x="3426347" y="3638785"/>
            <a:ext cx="1375780" cy="8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2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B887FE5F-8DE0-4C9B-861D-19E4C61DB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811"/>
            <a:ext cx="11745481" cy="5424425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0"/>
            <a:ext cx="3827204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420" y="135217"/>
            <a:ext cx="5506278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wo?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5235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CCD53-EE53-564E-8B2C-B5308539C8EB}"/>
              </a:ext>
            </a:extLst>
          </p:cNvPr>
          <p:cNvSpPr txBox="1"/>
          <p:nvPr/>
        </p:nvSpPr>
        <p:spPr>
          <a:xfrm>
            <a:off x="3744639" y="235279"/>
            <a:ext cx="67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</a:rPr>
              <a:t>Person B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: Frag 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deinen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/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deine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 Partner*in.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0F416-E778-4438-A97E-2F2036C7AF45}"/>
              </a:ext>
            </a:extLst>
          </p:cNvPr>
          <p:cNvSpPr/>
          <p:nvPr/>
        </p:nvSpPr>
        <p:spPr>
          <a:xfrm>
            <a:off x="3756815" y="569125"/>
            <a:ext cx="849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Wo </a:t>
            </a:r>
            <a:r>
              <a:rPr lang="en-US" sz="2000" dirty="0" err="1">
                <a:solidFill>
                  <a:srgbClr val="4472C4">
                    <a:lumMod val="50000"/>
                  </a:srgbClr>
                </a:solidFill>
              </a:rPr>
              <a:t>sind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 die Dinge? 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A0A4A14-42FE-4E63-963A-AD69F90CA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4" y="4498036"/>
            <a:ext cx="1375780" cy="1734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F4E0A-5D20-4D38-84C4-F7EC8DFF3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8" y="2813905"/>
            <a:ext cx="429047" cy="483641"/>
          </a:xfrm>
          <a:prstGeom prst="rect">
            <a:avLst/>
          </a:prstGeom>
        </p:spPr>
      </p:pic>
      <p:pic>
        <p:nvPicPr>
          <p:cNvPr id="25" name="Picture 24" descr="A picture containing table, handcart, console table&#10;&#10;Description automatically generated">
            <a:extLst>
              <a:ext uri="{FF2B5EF4-FFF2-40B4-BE49-F238E27FC236}">
                <a16:creationId xmlns:a16="http://schemas.microsoft.com/office/drawing/2014/main" id="{F8AD2DAF-2887-4847-87DA-3CC8442000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49" y="3761734"/>
            <a:ext cx="1787092" cy="1143016"/>
          </a:xfrm>
          <a:prstGeom prst="rect">
            <a:avLst/>
          </a:prstGeom>
        </p:spPr>
      </p:pic>
      <p:pic>
        <p:nvPicPr>
          <p:cNvPr id="31" name="Picture 30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59AAA3-028A-450D-AEB8-5556183EC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8" y="3609217"/>
            <a:ext cx="2240098" cy="1085099"/>
          </a:xfrm>
          <a:prstGeom prst="rect">
            <a:avLst/>
          </a:prstGeom>
        </p:spPr>
      </p:pic>
      <p:pic>
        <p:nvPicPr>
          <p:cNvPr id="15" name="Picture 14" descr="A picture containing table, furniture, worktable, console table&#10;&#10;Description automatically generated">
            <a:extLst>
              <a:ext uri="{FF2B5EF4-FFF2-40B4-BE49-F238E27FC236}">
                <a16:creationId xmlns:a16="http://schemas.microsoft.com/office/drawing/2014/main" id="{33CA5F2A-871A-4C3E-A1B6-38D07F392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82" y="4343384"/>
            <a:ext cx="1786270" cy="1175657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A09E7-940C-433A-A22D-7E3AA897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05" y="4444940"/>
            <a:ext cx="1691732" cy="1182681"/>
          </a:xfrm>
          <a:prstGeom prst="rect">
            <a:avLst/>
          </a:prstGeom>
        </p:spPr>
      </p:pic>
      <p:pic>
        <p:nvPicPr>
          <p:cNvPr id="33" name="Picture 3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C472A3E-9280-4DEF-A637-582924CDF5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8" y="2600158"/>
            <a:ext cx="1763018" cy="1875762"/>
          </a:xfrm>
          <a:prstGeom prst="rect">
            <a:avLst/>
          </a:prstGeom>
        </p:spPr>
      </p:pic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3109A3-3B47-4CC3-AD1B-5D57B87C0C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2" y="2978950"/>
            <a:ext cx="376482" cy="570456"/>
          </a:xfrm>
          <a:prstGeom prst="rect">
            <a:avLst/>
          </a:prstGeom>
        </p:spPr>
      </p:pic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618CAB-2636-4978-BA88-5905542519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69" y="3588857"/>
            <a:ext cx="427588" cy="381565"/>
          </a:xfrm>
          <a:prstGeom prst="rect">
            <a:avLst/>
          </a:prstGeom>
        </p:spPr>
      </p:pic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0D557A-2F22-499C-A16D-51F95AD0E1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9" y="3206863"/>
            <a:ext cx="319531" cy="44427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E2A3FD8-CA21-479B-8951-B125A3876421}"/>
              </a:ext>
            </a:extLst>
          </p:cNvPr>
          <p:cNvSpPr txBox="1"/>
          <p:nvPr/>
        </p:nvSpPr>
        <p:spPr>
          <a:xfrm>
            <a:off x="7301117" y="4938311"/>
            <a:ext cx="4351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Locate the following items: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books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drum kit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fridge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newspaper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 chair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guitar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football table </a:t>
            </a:r>
          </a:p>
        </p:txBody>
      </p:sp>
    </p:spTree>
    <p:extLst>
      <p:ext uri="{BB962C8B-B14F-4D97-AF65-F5344CB8AC3E}">
        <p14:creationId xmlns:p14="http://schemas.microsoft.com/office/powerpoint/2010/main" val="191197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6057D1B-1BBD-4CAC-A4F3-0E2F7B95A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811"/>
            <a:ext cx="11745481" cy="5424425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0"/>
            <a:ext cx="3827204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420" y="135217"/>
            <a:ext cx="5506278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anders</a:t>
            </a:r>
            <a:r>
              <a:rPr lang="en-GB" sz="36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5235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CCD53-EE53-564E-8B2C-B5308539C8EB}"/>
              </a:ext>
            </a:extLst>
          </p:cNvPr>
          <p:cNvSpPr txBox="1"/>
          <p:nvPr/>
        </p:nvSpPr>
        <p:spPr>
          <a:xfrm>
            <a:off x="3744639" y="235279"/>
            <a:ext cx="67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 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Arbeite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Partner*in.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0F416-E778-4438-A97E-2F2036C7AF45}"/>
              </a:ext>
            </a:extLst>
          </p:cNvPr>
          <p:cNvSpPr/>
          <p:nvPr/>
        </p:nvSpPr>
        <p:spPr>
          <a:xfrm>
            <a:off x="3756815" y="569125"/>
            <a:ext cx="849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die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Unterschiede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zwischen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Bildern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A0A4A14-42FE-4E63-963A-AD69F90CA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1480" y="3638785"/>
            <a:ext cx="917995" cy="1175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F4E0A-5D20-4D38-84C4-F7EC8DFF3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8" y="2813905"/>
            <a:ext cx="429047" cy="483641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4F091B2-AA61-41D2-821D-05DE3AB343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25" y="3538039"/>
            <a:ext cx="491416" cy="1230789"/>
          </a:xfrm>
          <a:prstGeom prst="rect">
            <a:avLst/>
          </a:prstGeom>
        </p:spPr>
      </p:pic>
      <p:pic>
        <p:nvPicPr>
          <p:cNvPr id="25" name="Picture 24" descr="A picture containing table, handcart, console table&#10;&#10;Description automatically generated">
            <a:extLst>
              <a:ext uri="{FF2B5EF4-FFF2-40B4-BE49-F238E27FC236}">
                <a16:creationId xmlns:a16="http://schemas.microsoft.com/office/drawing/2014/main" id="{F8AD2DAF-2887-4847-87DA-3CC8442000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75" y="3717040"/>
            <a:ext cx="1787092" cy="1143016"/>
          </a:xfrm>
          <a:prstGeom prst="rect">
            <a:avLst/>
          </a:prstGeom>
        </p:spPr>
      </p:pic>
      <p:pic>
        <p:nvPicPr>
          <p:cNvPr id="27" name="Picture 2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815FE4D-469E-49B8-8ED8-A063DB8A4C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34" y="3057573"/>
            <a:ext cx="854386" cy="1408322"/>
          </a:xfrm>
          <a:prstGeom prst="rect">
            <a:avLst/>
          </a:prstGeom>
        </p:spPr>
      </p:pic>
      <p:pic>
        <p:nvPicPr>
          <p:cNvPr id="29" name="Picture 28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1987F1C4-B6AB-4CF0-AF31-4CC0932CF5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17" y="3954273"/>
            <a:ext cx="1842754" cy="1690936"/>
          </a:xfrm>
          <a:prstGeom prst="rect">
            <a:avLst/>
          </a:prstGeom>
        </p:spPr>
      </p:pic>
      <p:pic>
        <p:nvPicPr>
          <p:cNvPr id="31" name="Picture 30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59AAA3-028A-450D-AEB8-5556183ECA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8" y="3609217"/>
            <a:ext cx="2240098" cy="1085099"/>
          </a:xfrm>
          <a:prstGeom prst="rect">
            <a:avLst/>
          </a:prstGeom>
        </p:spPr>
      </p:pic>
      <p:pic>
        <p:nvPicPr>
          <p:cNvPr id="15" name="Picture 14" descr="A picture containing table, furniture, worktable, console table&#10;&#10;Description automatically generated">
            <a:extLst>
              <a:ext uri="{FF2B5EF4-FFF2-40B4-BE49-F238E27FC236}">
                <a16:creationId xmlns:a16="http://schemas.microsoft.com/office/drawing/2014/main" id="{33CA5F2A-871A-4C3E-A1B6-38D07F392E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82" y="4343384"/>
            <a:ext cx="1786270" cy="1175657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A09E7-940C-433A-A22D-7E3AA89777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89" y="4799741"/>
            <a:ext cx="1691732" cy="1182681"/>
          </a:xfrm>
          <a:prstGeom prst="rect">
            <a:avLst/>
          </a:prstGeom>
        </p:spPr>
      </p:pic>
      <p:pic>
        <p:nvPicPr>
          <p:cNvPr id="33" name="Picture 3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C472A3E-9280-4DEF-A637-582924CDF5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8" y="2600158"/>
            <a:ext cx="1763018" cy="1875762"/>
          </a:xfrm>
          <a:prstGeom prst="rect">
            <a:avLst/>
          </a:prstGeom>
        </p:spPr>
      </p:pic>
      <p:pic>
        <p:nvPicPr>
          <p:cNvPr id="23" name="Picture 22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6E88A46C-BAD3-4F84-9E3B-57F5835852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741">
            <a:off x="6125134" y="4155515"/>
            <a:ext cx="465080" cy="575632"/>
          </a:xfrm>
          <a:prstGeom prst="rect">
            <a:avLst/>
          </a:prstGeom>
        </p:spPr>
      </p:pic>
      <p:pic>
        <p:nvPicPr>
          <p:cNvPr id="35" name="Picture 34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AD140741-4AFC-4BDC-8FE6-34E63C67111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05" y="3482647"/>
            <a:ext cx="549807" cy="382756"/>
          </a:xfrm>
          <a:prstGeom prst="rect">
            <a:avLst/>
          </a:prstGeom>
        </p:spPr>
      </p:pic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3109A3-3B47-4CC3-AD1B-5D57B87C0C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2" y="2978950"/>
            <a:ext cx="376482" cy="570456"/>
          </a:xfrm>
          <a:prstGeom prst="rect">
            <a:avLst/>
          </a:prstGeom>
        </p:spPr>
      </p:pic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618CAB-2636-4978-BA88-59055425194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33" y="3515906"/>
            <a:ext cx="550958" cy="49165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0997E2-3D21-4126-B1A7-15E3E4FA19C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6315">
            <a:off x="5054171" y="4906784"/>
            <a:ext cx="236899" cy="547441"/>
          </a:xfrm>
          <a:prstGeom prst="rect">
            <a:avLst/>
          </a:prstGeom>
        </p:spPr>
      </p:pic>
      <p:pic>
        <p:nvPicPr>
          <p:cNvPr id="45" name="Picture 4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768899-EA9D-430A-A29C-6DCCEBA8575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58" y="3914470"/>
            <a:ext cx="477399" cy="266006"/>
          </a:xfrm>
          <a:prstGeom prst="rect">
            <a:avLst/>
          </a:prstGeom>
        </p:spPr>
      </p:pic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0D557A-2F22-499C-A16D-51F95AD0E15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9" y="3206863"/>
            <a:ext cx="319531" cy="444273"/>
          </a:xfrm>
          <a:prstGeom prst="rect">
            <a:avLst/>
          </a:prstGeom>
        </p:spPr>
      </p:pic>
      <p:pic>
        <p:nvPicPr>
          <p:cNvPr id="49" name="Picture 48" descr="A picture containing seat, furniture, chair&#10;&#10;Description automatically generated">
            <a:extLst>
              <a:ext uri="{FF2B5EF4-FFF2-40B4-BE49-F238E27FC236}">
                <a16:creationId xmlns:a16="http://schemas.microsoft.com/office/drawing/2014/main" id="{E30CF3FC-9758-449A-81E2-F2888279EE6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152" y="4443331"/>
            <a:ext cx="1222606" cy="18423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81BCA88-9AC3-4A31-BAB8-69F70F1D74C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5" y="3954273"/>
            <a:ext cx="659087" cy="156458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E2A3FD8-CA21-479B-8951-B125A3876421}"/>
              </a:ext>
            </a:extLst>
          </p:cNvPr>
          <p:cNvSpPr txBox="1"/>
          <p:nvPr/>
        </p:nvSpPr>
        <p:spPr>
          <a:xfrm>
            <a:off x="7301117" y="4938311"/>
            <a:ext cx="4351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Locate the following items: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plant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books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drum kit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fridge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newspaper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white chair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guitar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football table </a:t>
            </a: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2120B70B-36A6-4DD3-A015-9C69B6DA337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/>
          <a:stretch/>
        </p:blipFill>
        <p:spPr>
          <a:xfrm>
            <a:off x="3426347" y="3638785"/>
            <a:ext cx="1375780" cy="840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26E8C-9F8C-4965-83CE-6D769420F26D}"/>
              </a:ext>
            </a:extLst>
          </p:cNvPr>
          <p:cNvSpPr txBox="1"/>
          <p:nvPr/>
        </p:nvSpPr>
        <p:spPr>
          <a:xfrm>
            <a:off x="3300248" y="6406236"/>
            <a:ext cx="499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der </a:t>
            </a:r>
            <a:r>
              <a:rPr lang="en-GB" sz="2000" dirty="0" err="1">
                <a:solidFill>
                  <a:schemeClr val="bg1"/>
                </a:solidFill>
              </a:rPr>
              <a:t>Unterschied</a:t>
            </a:r>
            <a:r>
              <a:rPr lang="en-GB" sz="2000" dirty="0">
                <a:solidFill>
                  <a:schemeClr val="bg1"/>
                </a:solidFill>
              </a:rPr>
              <a:t> - difference</a:t>
            </a:r>
          </a:p>
        </p:txBody>
      </p:sp>
    </p:spTree>
    <p:extLst>
      <p:ext uri="{BB962C8B-B14F-4D97-AF65-F5344CB8AC3E}">
        <p14:creationId xmlns:p14="http://schemas.microsoft.com/office/powerpoint/2010/main" val="177404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B887FE5F-8DE0-4C9B-861D-19E4C61DB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811"/>
            <a:ext cx="11745481" cy="5424425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0"/>
            <a:ext cx="3827204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420" y="135217"/>
            <a:ext cx="5506278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anders</a:t>
            </a:r>
            <a:r>
              <a:rPr lang="en-GB" sz="36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5235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CCD53-EE53-564E-8B2C-B5308539C8EB}"/>
              </a:ext>
            </a:extLst>
          </p:cNvPr>
          <p:cNvSpPr txBox="1"/>
          <p:nvPr/>
        </p:nvSpPr>
        <p:spPr>
          <a:xfrm>
            <a:off x="3744639" y="235279"/>
            <a:ext cx="675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 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Arbeite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Partner*in.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0F416-E778-4438-A97E-2F2036C7AF45}"/>
              </a:ext>
            </a:extLst>
          </p:cNvPr>
          <p:cNvSpPr/>
          <p:nvPr/>
        </p:nvSpPr>
        <p:spPr>
          <a:xfrm>
            <a:off x="3756815" y="569125"/>
            <a:ext cx="849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die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Unterschiede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zwischen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Bildern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A0A4A14-42FE-4E63-963A-AD69F90CA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4" y="4498036"/>
            <a:ext cx="1375780" cy="1734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F4E0A-5D20-4D38-84C4-F7EC8DFF3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8" y="2813905"/>
            <a:ext cx="429047" cy="48364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F91FF57-044E-4D48-A1B9-19AF5A0891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/>
          <a:stretch/>
        </p:blipFill>
        <p:spPr>
          <a:xfrm>
            <a:off x="3397320" y="3517517"/>
            <a:ext cx="1375780" cy="869950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4F091B2-AA61-41D2-821D-05DE3AB343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32" y="3482647"/>
            <a:ext cx="442809" cy="1109048"/>
          </a:xfrm>
          <a:prstGeom prst="rect">
            <a:avLst/>
          </a:prstGeom>
        </p:spPr>
      </p:pic>
      <p:pic>
        <p:nvPicPr>
          <p:cNvPr id="25" name="Picture 24" descr="A picture containing table, handcart, console table&#10;&#10;Description automatically generated">
            <a:extLst>
              <a:ext uri="{FF2B5EF4-FFF2-40B4-BE49-F238E27FC236}">
                <a16:creationId xmlns:a16="http://schemas.microsoft.com/office/drawing/2014/main" id="{F8AD2DAF-2887-4847-87DA-3CC844200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49" y="3761734"/>
            <a:ext cx="1787092" cy="1143016"/>
          </a:xfrm>
          <a:prstGeom prst="rect">
            <a:avLst/>
          </a:prstGeom>
        </p:spPr>
      </p:pic>
      <p:pic>
        <p:nvPicPr>
          <p:cNvPr id="27" name="Picture 2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815FE4D-469E-49B8-8ED8-A063DB8A4C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34" y="3057573"/>
            <a:ext cx="854386" cy="1408322"/>
          </a:xfrm>
          <a:prstGeom prst="rect">
            <a:avLst/>
          </a:prstGeom>
        </p:spPr>
      </p:pic>
      <p:pic>
        <p:nvPicPr>
          <p:cNvPr id="29" name="Picture 28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1987F1C4-B6AB-4CF0-AF31-4CC0932CF5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1" y="4032556"/>
            <a:ext cx="1842754" cy="1690936"/>
          </a:xfrm>
          <a:prstGeom prst="rect">
            <a:avLst/>
          </a:prstGeom>
        </p:spPr>
      </p:pic>
      <p:pic>
        <p:nvPicPr>
          <p:cNvPr id="31" name="Picture 30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59AAA3-028A-450D-AEB8-5556183ECA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8" y="3609217"/>
            <a:ext cx="2240098" cy="1085099"/>
          </a:xfrm>
          <a:prstGeom prst="rect">
            <a:avLst/>
          </a:prstGeom>
        </p:spPr>
      </p:pic>
      <p:pic>
        <p:nvPicPr>
          <p:cNvPr id="15" name="Picture 14" descr="A picture containing table, furniture, worktable, console table&#10;&#10;Description automatically generated">
            <a:extLst>
              <a:ext uri="{FF2B5EF4-FFF2-40B4-BE49-F238E27FC236}">
                <a16:creationId xmlns:a16="http://schemas.microsoft.com/office/drawing/2014/main" id="{33CA5F2A-871A-4C3E-A1B6-38D07F392E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82" y="4343384"/>
            <a:ext cx="1786270" cy="1175657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A09E7-940C-433A-A22D-7E3AA89777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05" y="4444940"/>
            <a:ext cx="1691732" cy="1182681"/>
          </a:xfrm>
          <a:prstGeom prst="rect">
            <a:avLst/>
          </a:prstGeom>
        </p:spPr>
      </p:pic>
      <p:pic>
        <p:nvPicPr>
          <p:cNvPr id="33" name="Picture 3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C472A3E-9280-4DEF-A637-582924CDF5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8" y="2600158"/>
            <a:ext cx="1763018" cy="1875762"/>
          </a:xfrm>
          <a:prstGeom prst="rect">
            <a:avLst/>
          </a:prstGeom>
        </p:spPr>
      </p:pic>
      <p:pic>
        <p:nvPicPr>
          <p:cNvPr id="23" name="Picture 22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6E88A46C-BAD3-4F84-9E3B-57F58358529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741">
            <a:off x="9254118" y="3438559"/>
            <a:ext cx="465080" cy="575632"/>
          </a:xfrm>
          <a:prstGeom prst="rect">
            <a:avLst/>
          </a:prstGeom>
        </p:spPr>
      </p:pic>
      <p:pic>
        <p:nvPicPr>
          <p:cNvPr id="35" name="Picture 34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AD140741-4AFC-4BDC-8FE6-34E63C6711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51" y="4232706"/>
            <a:ext cx="549807" cy="382756"/>
          </a:xfrm>
          <a:prstGeom prst="rect">
            <a:avLst/>
          </a:prstGeom>
        </p:spPr>
      </p:pic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3109A3-3B47-4CC3-AD1B-5D57B87C0C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2" y="2978950"/>
            <a:ext cx="376482" cy="570456"/>
          </a:xfrm>
          <a:prstGeom prst="rect">
            <a:avLst/>
          </a:prstGeom>
        </p:spPr>
      </p:pic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618CAB-2636-4978-BA88-59055425194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69" y="3588857"/>
            <a:ext cx="427588" cy="381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0997E2-3D21-4126-B1A7-15E3E4FA19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6315">
            <a:off x="6111316" y="4857322"/>
            <a:ext cx="183339" cy="423671"/>
          </a:xfrm>
          <a:prstGeom prst="rect">
            <a:avLst/>
          </a:prstGeom>
        </p:spPr>
      </p:pic>
      <p:pic>
        <p:nvPicPr>
          <p:cNvPr id="45" name="Picture 4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768899-EA9D-430A-A29C-6DCCEBA857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1" y="4912206"/>
            <a:ext cx="781824" cy="435631"/>
          </a:xfrm>
          <a:prstGeom prst="rect">
            <a:avLst/>
          </a:prstGeom>
        </p:spPr>
      </p:pic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0D557A-2F22-499C-A16D-51F95AD0E15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9" y="3206863"/>
            <a:ext cx="319531" cy="444273"/>
          </a:xfrm>
          <a:prstGeom prst="rect">
            <a:avLst/>
          </a:prstGeom>
        </p:spPr>
      </p:pic>
      <p:pic>
        <p:nvPicPr>
          <p:cNvPr id="49" name="Picture 48" descr="A picture containing seat, furniture, chair&#10;&#10;Description automatically generated">
            <a:extLst>
              <a:ext uri="{FF2B5EF4-FFF2-40B4-BE49-F238E27FC236}">
                <a16:creationId xmlns:a16="http://schemas.microsoft.com/office/drawing/2014/main" id="{E30CF3FC-9758-449A-81E2-F2888279EE6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19" y="3549472"/>
            <a:ext cx="832635" cy="1463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81BCA88-9AC3-4A31-BAB8-69F70F1D74C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53" y="3640634"/>
            <a:ext cx="459438" cy="109064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E2A3FD8-CA21-479B-8951-B125A3876421}"/>
              </a:ext>
            </a:extLst>
          </p:cNvPr>
          <p:cNvSpPr txBox="1"/>
          <p:nvPr/>
        </p:nvSpPr>
        <p:spPr>
          <a:xfrm>
            <a:off x="7301117" y="4938311"/>
            <a:ext cx="4351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Locate the following items: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books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drum kit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fridg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newspaper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white chair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photo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guitar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football table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FAA27E-C35C-42C2-BD72-A543B4001D07}"/>
              </a:ext>
            </a:extLst>
          </p:cNvPr>
          <p:cNvSpPr txBox="1"/>
          <p:nvPr/>
        </p:nvSpPr>
        <p:spPr>
          <a:xfrm>
            <a:off x="3300248" y="6406236"/>
            <a:ext cx="499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der </a:t>
            </a:r>
            <a:r>
              <a:rPr lang="en-GB" sz="2000" dirty="0" err="1">
                <a:solidFill>
                  <a:schemeClr val="bg1"/>
                </a:solidFill>
              </a:rPr>
              <a:t>Unterschied</a:t>
            </a:r>
            <a:r>
              <a:rPr lang="en-GB" sz="2000" dirty="0">
                <a:solidFill>
                  <a:schemeClr val="bg1"/>
                </a:solidFill>
              </a:rPr>
              <a:t> - difference</a:t>
            </a:r>
          </a:p>
        </p:txBody>
      </p:sp>
    </p:spTree>
    <p:extLst>
      <p:ext uri="{BB962C8B-B14F-4D97-AF65-F5344CB8AC3E}">
        <p14:creationId xmlns:p14="http://schemas.microsoft.com/office/powerpoint/2010/main" val="34805368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1248</Words>
  <Application>Microsoft Office PowerPoint</Application>
  <PresentationFormat>Widescreen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1_Office Theme</vt:lpstr>
      <vt:lpstr>Was ist wo? </vt:lpstr>
      <vt:lpstr>Was ist wo? </vt:lpstr>
      <vt:lpstr>Was ist wo? </vt:lpstr>
      <vt:lpstr>Was ist wo? </vt:lpstr>
      <vt:lpstr>Was ist anders? </vt:lpstr>
      <vt:lpstr>Was ist anders?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anders?</dc:title>
  <dc:creator>Rachel Hawkes</dc:creator>
  <cp:lastModifiedBy>Rachel Hawkes</cp:lastModifiedBy>
  <cp:revision>6</cp:revision>
  <dcterms:created xsi:type="dcterms:W3CDTF">2021-09-21T11:51:19Z</dcterms:created>
  <dcterms:modified xsi:type="dcterms:W3CDTF">2021-12-01T18:07:21Z</dcterms:modified>
</cp:coreProperties>
</file>