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9" r:id="rId3"/>
    <p:sldId id="263" r:id="rId4"/>
    <p:sldId id="267" r:id="rId5"/>
    <p:sldId id="271" r:id="rId6"/>
    <p:sldId id="401" r:id="rId7"/>
    <p:sldId id="397" r:id="rId8"/>
    <p:sldId id="398" r:id="rId9"/>
    <p:sldId id="399" r:id="rId10"/>
    <p:sldId id="278" r:id="rId11"/>
    <p:sldId id="400" r:id="rId12"/>
    <p:sldId id="402" r:id="rId13"/>
    <p:sldId id="598" r:id="rId14"/>
    <p:sldId id="386" r:id="rId15"/>
    <p:sldId id="599" r:id="rId16"/>
    <p:sldId id="376" r:id="rId17"/>
    <p:sldId id="601" r:id="rId18"/>
    <p:sldId id="269" r:id="rId19"/>
    <p:sldId id="357" r:id="rId20"/>
    <p:sldId id="265" r:id="rId21"/>
    <p:sldId id="274" r:id="rId22"/>
    <p:sldId id="285" r:id="rId23"/>
    <p:sldId id="283" r:id="rId24"/>
    <p:sldId id="286" r:id="rId25"/>
    <p:sldId id="287" r:id="rId26"/>
    <p:sldId id="275" r:id="rId27"/>
    <p:sldId id="276" r:id="rId28"/>
    <p:sldId id="280" r:id="rId29"/>
    <p:sldId id="277" r:id="rId30"/>
    <p:sldId id="389" r:id="rId31"/>
    <p:sldId id="390" r:id="rId32"/>
    <p:sldId id="391" r:id="rId33"/>
    <p:sldId id="392" r:id="rId34"/>
    <p:sldId id="394" r:id="rId35"/>
    <p:sldId id="288" r:id="rId36"/>
    <p:sldId id="396" r:id="rId37"/>
    <p:sldId id="388" r:id="rId38"/>
    <p:sldId id="261" r:id="rId39"/>
    <p:sldId id="264" r:id="rId40"/>
    <p:sldId id="603" r:id="rId41"/>
    <p:sldId id="268" r:id="rId42"/>
  </p:sldIdLst>
  <p:sldSz cx="10691813" cy="7559675"/>
  <p:notesSz cx="4816475" cy="2987675"/>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0D5"/>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0071" autoAdjust="0"/>
    <p:restoredTop sz="86376" autoAdjust="0"/>
  </p:normalViewPr>
  <p:slideViewPr>
    <p:cSldViewPr snapToGrid="0">
      <p:cViewPr varScale="1">
        <p:scale>
          <a:sx n="84" d="100"/>
          <a:sy n="84" d="100"/>
        </p:scale>
        <p:origin x="208" y="4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250" d="100"/>
          <a:sy n="250" d="100"/>
        </p:scale>
        <p:origin x="18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p:spPr>
      </p:sp>
      <p:sp>
        <p:nvSpPr>
          <p:cNvPr id="3" name="Notes Placeholder 2"/>
          <p:cNvSpPr>
            <a:spLocks noGrp="1"/>
          </p:cNvSpPr>
          <p:nvPr>
            <p:ph type="body" idx="1"/>
          </p:nvPr>
        </p:nvSpPr>
        <p:spPr>
          <a:xfrm>
            <a:off x="481648" y="1437819"/>
            <a:ext cx="3853180" cy="1176397"/>
          </a:xfrm>
          <a:prstGeom prst="rect">
            <a:avLst/>
          </a:prstGeom>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GB" dirty="0"/>
              <a:t>I am presenting today on behalf of a very industrious and incredibly smart and open-minded team, including, of course, Dr Rachel Hawkes who you will hear from this afternoon. I also give a special mention to Nick Avery and Natalie Finlayson who are coordinating the development of the schemes of work and resources in Spanish and French, respectively. </a:t>
            </a:r>
          </a:p>
          <a:p>
            <a:endParaRPr lang="en-GB" dirty="0"/>
          </a:p>
        </p:txBody>
      </p:sp>
      <p:sp>
        <p:nvSpPr>
          <p:cNvPr id="4" name="Slide Number Placeholder 3"/>
          <p:cNvSpPr>
            <a:spLocks noGrp="1"/>
          </p:cNvSpPr>
          <p:nvPr>
            <p:ph type="sldNum" sz="quarter" idx="10"/>
          </p:nvPr>
        </p:nvSpPr>
        <p:spPr>
          <a:xfrm>
            <a:off x="2728223" y="2837773"/>
            <a:ext cx="2087139" cy="149902"/>
          </a:xfrm>
          <a:prstGeom prst="rect">
            <a:avLst/>
          </a:prstGeom>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In part 3 of the talk, I will focus on just </a:t>
            </a:r>
            <a:r>
              <a:rPr lang="en-US" b="1" dirty="0"/>
              <a:t>one</a:t>
            </a:r>
            <a:r>
              <a:rPr lang="en-US" dirty="0"/>
              <a:t> core element of our curriculum planning and resources: Grammar! </a:t>
            </a:r>
          </a:p>
        </p:txBody>
      </p:sp>
    </p:spTree>
    <p:extLst>
      <p:ext uri="{BB962C8B-B14F-4D97-AF65-F5344CB8AC3E}">
        <p14:creationId xmlns:p14="http://schemas.microsoft.com/office/powerpoint/2010/main" val="348054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ts val="2000"/>
              <a:buFont typeface="Arial"/>
              <a:buNone/>
            </a:pPr>
            <a:r>
              <a:rPr lang="en-GB" sz="1200" b="0" i="0" kern="1200" dirty="0">
                <a:solidFill>
                  <a:schemeClr val="tx1"/>
                </a:solidFill>
                <a:effectLst/>
                <a:latin typeface="+mn-lt"/>
                <a:ea typeface="+mn-ea"/>
                <a:cs typeface="+mn-cs"/>
                <a:sym typeface="Calibri"/>
              </a:rPr>
              <a:t>Underpinning our work on grammar pedagogy is research by Robert </a:t>
            </a:r>
            <a:r>
              <a:rPr lang="en-GB" sz="1200" b="0" i="0" kern="1200" dirty="0" err="1">
                <a:solidFill>
                  <a:schemeClr val="tx1"/>
                </a:solidFill>
                <a:effectLst/>
                <a:latin typeface="+mn-lt"/>
                <a:ea typeface="+mn-ea"/>
                <a:cs typeface="+mn-cs"/>
                <a:sym typeface="Calibri"/>
              </a:rPr>
              <a:t>DeKeyser</a:t>
            </a:r>
            <a:r>
              <a:rPr lang="en-GB" sz="1200" b="0" i="0" kern="1200" dirty="0">
                <a:solidFill>
                  <a:schemeClr val="tx1"/>
                </a:solidFill>
                <a:effectLst/>
                <a:latin typeface="+mn-lt"/>
                <a:ea typeface="+mn-ea"/>
                <a:cs typeface="+mn-cs"/>
                <a:sym typeface="Calibri"/>
              </a:rPr>
              <a:t>, Yuichi Suzuki, Bill VanPatten, Teresa </a:t>
            </a:r>
            <a:r>
              <a:rPr lang="en-GB" sz="1200" b="0" i="0" kern="1200" dirty="0" err="1">
                <a:solidFill>
                  <a:schemeClr val="tx1"/>
                </a:solidFill>
                <a:effectLst/>
                <a:latin typeface="+mn-lt"/>
                <a:ea typeface="+mn-ea"/>
                <a:cs typeface="+mn-cs"/>
                <a:sym typeface="Calibri"/>
              </a:rPr>
              <a:t>Cadierno</a:t>
            </a:r>
            <a:r>
              <a:rPr lang="en-GB" sz="1200" b="0" i="0" kern="1200" dirty="0">
                <a:solidFill>
                  <a:schemeClr val="tx1"/>
                </a:solidFill>
                <a:effectLst/>
                <a:latin typeface="+mn-lt"/>
                <a:ea typeface="+mn-ea"/>
                <a:cs typeface="+mn-cs"/>
                <a:sym typeface="Calibri"/>
              </a:rPr>
              <a:t>, Emma Marsden, Rowena Kasprowicz, Kevin McManus, across many languages, many different grammar features, proficiencies, and contexts. </a:t>
            </a:r>
          </a:p>
          <a:p>
            <a:pPr marL="0" marR="0" lvl="0" indent="0" algn="l" rtl="0">
              <a:lnSpc>
                <a:spcPct val="80000"/>
              </a:lnSpc>
              <a:spcBef>
                <a:spcPts val="0"/>
              </a:spcBef>
              <a:spcAft>
                <a:spcPts val="0"/>
              </a:spcAft>
              <a:buClr>
                <a:schemeClr val="dk1"/>
              </a:buClr>
              <a:buSzPts val="2000"/>
              <a:buFont typeface="Arial"/>
              <a:buNone/>
            </a:pPr>
            <a:r>
              <a:rPr lang="en-GB" sz="1200" b="0" i="0" kern="1200" dirty="0">
                <a:solidFill>
                  <a:schemeClr val="tx1"/>
                </a:solidFill>
                <a:effectLst/>
                <a:latin typeface="+mn-lt"/>
                <a:ea typeface="+mn-ea"/>
                <a:cs typeface="+mn-cs"/>
                <a:sym typeface="Calibri"/>
              </a:rPr>
              <a:t>Here are some of the key principles guiding the work of our SOW and resource developers.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46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b="0" dirty="0"/>
              <a:t>This is from a lesson in Year 8, in week 6 of the 2</a:t>
            </a:r>
            <a:r>
              <a:rPr lang="en-US" b="0" baseline="30000" dirty="0"/>
              <a:t>nd</a:t>
            </a:r>
            <a:r>
              <a:rPr lang="en-US" b="0" dirty="0"/>
              <a:t> half term</a:t>
            </a:r>
          </a:p>
          <a:p>
            <a:r>
              <a:rPr lang="en-US" b="0" dirty="0"/>
              <a:t>It focuses on high frequency irregular verbs re verbs – in the </a:t>
            </a:r>
            <a:r>
              <a:rPr lang="en-US" b="0" dirty="0" err="1"/>
              <a:t>tu</a:t>
            </a:r>
            <a:r>
              <a:rPr lang="en-US" b="0" dirty="0"/>
              <a:t> and il forms </a:t>
            </a:r>
          </a:p>
          <a:p>
            <a:r>
              <a:rPr lang="en-US" b="0" dirty="0"/>
              <a:t>Students have covered -</a:t>
            </a:r>
            <a:r>
              <a:rPr lang="en-US" b="0" dirty="0" err="1"/>
              <a:t>er</a:t>
            </a:r>
            <a:r>
              <a:rPr lang="en-US" b="0" dirty="0"/>
              <a:t> verbs in year 7, so the ‘s’ inflection on verbs is now being revisited but with a new lexicon. </a:t>
            </a:r>
          </a:p>
          <a:p>
            <a:pPr marL="0" marR="0" lvl="0" indent="0" algn="l" defTabSz="995507" rtl="0" eaLnBrk="1" fontAlgn="auto" latinLnBrk="0" hangingPunct="1">
              <a:lnSpc>
                <a:spcPct val="100000"/>
              </a:lnSpc>
              <a:spcBef>
                <a:spcPts val="0"/>
              </a:spcBef>
              <a:spcAft>
                <a:spcPts val="0"/>
              </a:spcAft>
              <a:buClrTx/>
              <a:buSzTx/>
              <a:buFontTx/>
              <a:buNone/>
              <a:tabLst/>
              <a:defRPr/>
            </a:pPr>
            <a:r>
              <a:rPr lang="en-US" b="0" dirty="0"/>
              <a:t>They were also revising that the French present tense can be translated by English present simple and continuous.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67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p>
          <a:p>
            <a:r>
              <a:rPr lang="en-US" b="1" dirty="0"/>
              <a:t>Aim: practising aural recognition of adjective gender agreement</a:t>
            </a:r>
          </a:p>
          <a:p>
            <a:r>
              <a:rPr lang="en-US" b="0" dirty="0"/>
              <a:t>The beginnings of the sentences are obscured by beeps – this simulates moments in real life where we cannot hear every detail of speech – and we have to use small sounds to make sense of what we hear (parts of language can be hidden by interference such as cars passing, the internet glitching on a zoom, a chair scraping).</a:t>
            </a:r>
          </a:p>
          <a:p>
            <a:r>
              <a:rPr lang="en-US" b="1" dirty="0"/>
              <a:t>Transcript:</a:t>
            </a:r>
          </a:p>
          <a:p>
            <a:pPr marL="228600" indent="-228600">
              <a:buFont typeface="+mj-lt"/>
              <a:buAutoNum type="arabicPeriod"/>
            </a:pPr>
            <a:r>
              <a:rPr lang="fr-FR" sz="1200" kern="1200" dirty="0">
                <a:solidFill>
                  <a:schemeClr val="tx1"/>
                </a:solidFill>
                <a:effectLst/>
                <a:latin typeface="+mn-lt"/>
                <a:ea typeface="+mn-ea"/>
                <a:cs typeface="+mn-cs"/>
              </a:rPr>
              <a:t>[…] est heureuse. </a:t>
            </a:r>
          </a:p>
          <a:p>
            <a:pPr marL="228600" indent="-228600">
              <a:buFont typeface="+mj-lt"/>
              <a:buAutoNum type="arabicPeriod"/>
            </a:pPr>
            <a:r>
              <a:rPr lang="fr-FR" sz="1200" kern="1200" dirty="0">
                <a:solidFill>
                  <a:schemeClr val="tx1"/>
                </a:solidFill>
                <a:effectLst/>
                <a:latin typeface="+mn-lt"/>
                <a:ea typeface="+mn-ea"/>
                <a:cs typeface="+mn-cs"/>
              </a:rPr>
              <a:t>[…] est grand.</a:t>
            </a:r>
          </a:p>
          <a:p>
            <a:pPr marL="228600" indent="-228600">
              <a:buFont typeface="+mj-lt"/>
              <a:buAutoNum type="arabicPeriod"/>
            </a:pPr>
            <a:r>
              <a:rPr lang="fr-FR" sz="1200" kern="1200" dirty="0">
                <a:solidFill>
                  <a:schemeClr val="tx1"/>
                </a:solidFill>
                <a:effectLst/>
                <a:latin typeface="+mn-lt"/>
                <a:ea typeface="+mn-ea"/>
                <a:cs typeface="+mn-cs"/>
              </a:rPr>
              <a:t>[…] est vieille</a:t>
            </a:r>
            <a:r>
              <a:rPr lang="en-GB" sz="1200" kern="1200" dirty="0">
                <a:solidFill>
                  <a:schemeClr val="tx1"/>
                </a:solidFill>
                <a:effectLst/>
                <a:latin typeface="+mn-lt"/>
                <a:ea typeface="+mn-ea"/>
                <a:cs typeface="+mn-cs"/>
              </a:rPr>
              <a:t>.</a:t>
            </a:r>
          </a:p>
          <a:p>
            <a:pPr marL="228600" indent="-228600">
              <a:buFont typeface="+mj-lt"/>
              <a:buAutoNum type="arabicPeriod"/>
            </a:pPr>
            <a:r>
              <a:rPr lang="fr-FR" sz="1200" kern="1200" dirty="0">
                <a:solidFill>
                  <a:schemeClr val="tx1"/>
                </a:solidFill>
                <a:effectLst/>
                <a:latin typeface="+mn-lt"/>
                <a:ea typeface="+mn-ea"/>
                <a:cs typeface="+mn-cs"/>
              </a:rPr>
              <a:t>[…] est verte.</a:t>
            </a:r>
          </a:p>
          <a:p>
            <a:pPr marL="228600" indent="-228600">
              <a:buFont typeface="+mj-lt"/>
              <a:buAutoNum type="arabicPeriod"/>
            </a:pPr>
            <a:r>
              <a:rPr lang="fr-FR" sz="1200" kern="1200" dirty="0">
                <a:solidFill>
                  <a:schemeClr val="tx1"/>
                </a:solidFill>
                <a:effectLst/>
                <a:latin typeface="+mn-lt"/>
                <a:ea typeface="+mn-ea"/>
                <a:cs typeface="+mn-cs"/>
              </a:rPr>
              <a:t>[…] est français. </a:t>
            </a:r>
          </a:p>
          <a:p>
            <a:pPr marL="0" indent="0">
              <a:buFont typeface="+mj-lt"/>
              <a:buNone/>
            </a:pPr>
            <a:r>
              <a:rPr lang="fr-FR" sz="1200" kern="1200" dirty="0" err="1">
                <a:solidFill>
                  <a:schemeClr val="tx1"/>
                </a:solidFill>
                <a:effectLst/>
                <a:latin typeface="+mn-lt"/>
                <a:ea typeface="+mn-ea"/>
                <a:cs typeface="+mn-cs"/>
              </a:rPr>
              <a:t>Some</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our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specialist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teachers</a:t>
            </a:r>
            <a:r>
              <a:rPr lang="fr-FR" sz="1200" kern="1200" dirty="0">
                <a:solidFill>
                  <a:schemeClr val="tx1"/>
                </a:solidFill>
                <a:effectLst/>
                <a:latin typeface="+mn-lt"/>
                <a:ea typeface="+mn-ea"/>
                <a:cs typeface="+mn-cs"/>
              </a:rPr>
              <a:t> have </a:t>
            </a:r>
            <a:r>
              <a:rPr lang="fr-FR" sz="1200" kern="1200" dirty="0" err="1">
                <a:solidFill>
                  <a:schemeClr val="tx1"/>
                </a:solidFill>
                <a:effectLst/>
                <a:latin typeface="+mn-lt"/>
                <a:ea typeface="+mn-ea"/>
                <a:cs typeface="+mn-cs"/>
              </a:rPr>
              <a:t>interviewed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pupils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recorded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their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responses</a:t>
            </a:r>
            <a:r>
              <a:rPr lang="fr-FR" sz="1200" kern="1200" dirty="0">
                <a:solidFill>
                  <a:schemeClr val="tx1"/>
                </a:solidFill>
                <a:effectLst/>
                <a:latin typeface="+mn-lt"/>
                <a:ea typeface="+mn-ea"/>
                <a:cs typeface="+mn-cs"/>
              </a:rPr>
              <a:t> to the new </a:t>
            </a:r>
            <a:r>
              <a:rPr lang="fr-FR" sz="1200" kern="1200" dirty="0" err="1">
                <a:solidFill>
                  <a:schemeClr val="tx1"/>
                </a:solidFill>
                <a:effectLst/>
                <a:latin typeface="+mn-lt"/>
                <a:ea typeface="+mn-ea"/>
                <a:cs typeface="+mn-cs"/>
              </a:rPr>
              <a:t>kind</a:t>
            </a:r>
            <a:r>
              <a:rPr lang="fr-FR" sz="1200" kern="1200" dirty="0">
                <a:solidFill>
                  <a:schemeClr val="tx1"/>
                </a:solidFill>
                <a:effectLst/>
                <a:latin typeface="+mn-lt"/>
                <a:ea typeface="+mn-ea"/>
                <a:cs typeface="+mn-cs"/>
              </a:rPr>
              <a:t> of class </a:t>
            </a:r>
            <a:r>
              <a:rPr lang="fr-FR" sz="1200" kern="1200" dirty="0" err="1">
                <a:solidFill>
                  <a:schemeClr val="tx1"/>
                </a:solidFill>
                <a:effectLst/>
                <a:latin typeface="+mn-lt"/>
                <a:ea typeface="+mn-ea"/>
                <a:cs typeface="+mn-cs"/>
              </a:rPr>
              <a:t>activities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some</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them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said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things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like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this</a:t>
            </a:r>
            <a:r>
              <a:rPr lang="fr-FR"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903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was a revision of adjectival agreement, bringing together recognition of written adjectival gender and number agreement</a:t>
            </a:r>
          </a:p>
          <a:p>
            <a:r>
              <a:rPr lang="en-US" b="0" dirty="0"/>
              <a:t>Some of these words are not in our lists of highly frequency words to be learnt (Lonsdale &amp; </a:t>
            </a:r>
            <a:r>
              <a:rPr lang="en-US" b="0" dirty="0" err="1"/>
              <a:t>LeBras</a:t>
            </a:r>
            <a:r>
              <a:rPr lang="en-US" b="0" dirty="0"/>
              <a:t>) - they are actually quite rare, so probably not very useful in many contexts - but we include them in activities like this because they are clear cognates – same form and same meaning as English. So, we think it is reasonable to use them as a ‘vehicle’, on which to </a:t>
            </a:r>
            <a:r>
              <a:rPr lang="en-US" b="0"/>
              <a:t>‘peg’ </a:t>
            </a:r>
            <a:r>
              <a:rPr lang="en-US" b="0" dirty="0"/>
              <a:t>new grammar.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233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so, at the end of one year and one term, the pupils will have revisited the vocabulary and grammar so that they can reasonably be asked to write this in French. This translation is carefully constructed to trap particular grammatical features: written production of irregular –RE verbs, adjective agreement, adjective placement and adverb placement</a:t>
            </a:r>
          </a:p>
          <a:p>
            <a:pPr marL="0" marR="0" lvl="0" indent="0" algn="l" defTabSz="995507" rtl="0" eaLnBrk="1" fontAlgn="auto" latinLnBrk="0" hangingPunct="1">
              <a:lnSpc>
                <a:spcPct val="100000"/>
              </a:lnSpc>
              <a:spcBef>
                <a:spcPts val="0"/>
              </a:spcBef>
              <a:spcAft>
                <a:spcPts val="0"/>
              </a:spcAft>
              <a:buClrTx/>
              <a:buSzTx/>
              <a:buFontTx/>
              <a:buNone/>
              <a:tabLst/>
              <a:defRPr/>
            </a:pPr>
            <a:r>
              <a:rPr lang="en-US" b="0" dirty="0"/>
              <a:t>This is from a lesson from our SOW from year 8, term 1, 2</a:t>
            </a:r>
            <a:r>
              <a:rPr lang="en-US" b="0" baseline="30000" dirty="0"/>
              <a:t>nd</a:t>
            </a:r>
            <a:r>
              <a:rPr lang="en-US" b="0" dirty="0"/>
              <a:t> half term, week 6.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2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endParaRPr lang="en-US"/>
          </a:p>
        </p:txBody>
      </p:sp>
    </p:spTree>
    <p:extLst>
      <p:ext uri="{BB962C8B-B14F-4D97-AF65-F5344CB8AC3E}">
        <p14:creationId xmlns:p14="http://schemas.microsoft.com/office/powerpoint/2010/main" val="63654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quick glimpse at an NCELP scheme of work. </a:t>
            </a:r>
          </a:p>
          <a:p>
            <a:r>
              <a:rPr lang="en-US" dirty="0"/>
              <a:t>So, after following this, what do pupils actually know at the end? How could we check their knowledge and progression? </a:t>
            </a:r>
          </a:p>
        </p:txBody>
      </p:sp>
      <p:sp>
        <p:nvSpPr>
          <p:cNvPr id="4" name="Slide Number Placeholder 3"/>
          <p:cNvSpPr>
            <a:spLocks noGrp="1"/>
          </p:cNvSpPr>
          <p:nvPr>
            <p:ph type="sldNum" sz="quarter" idx="5"/>
          </p:nvPr>
        </p:nvSpPr>
        <p:spPr/>
        <p:txBody>
          <a:bodyPr/>
          <a:lstStyle/>
          <a:p>
            <a:fld id="{051212F4-EB5A-464B-92EC-DACFCB1CC2CD}" type="slidenum">
              <a:rPr lang="en-GB" smtClean="0"/>
              <a:t>19</a:t>
            </a:fld>
            <a:endParaRPr lang="en-GB"/>
          </a:p>
        </p:txBody>
      </p:sp>
    </p:spTree>
    <p:extLst>
      <p:ext uri="{BB962C8B-B14F-4D97-AF65-F5344CB8AC3E}">
        <p14:creationId xmlns:p14="http://schemas.microsoft.com/office/powerpoint/2010/main" val="197991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The test development involved many people from NCELP, and in particular I acknowledge here the work of Rowena Kasprowicz from the University of Reading for her work on the grammar tests, Robert </a:t>
            </a:r>
            <a:r>
              <a:rPr lang="en-US" dirty="0" err="1"/>
              <a:t>Woore</a:t>
            </a:r>
            <a:r>
              <a:rPr lang="en-US" dirty="0"/>
              <a:t> from the University of Reading on the phonics tests, and Natalie Finlayson, University of York, on the vocabulary tests. </a:t>
            </a:r>
          </a:p>
        </p:txBody>
      </p:sp>
    </p:spTree>
    <p:extLst>
      <p:ext uri="{BB962C8B-B14F-4D97-AF65-F5344CB8AC3E}">
        <p14:creationId xmlns:p14="http://schemas.microsoft.com/office/powerpoint/2010/main" val="3269413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r>
              <a:rPr lang="en-GB" dirty="0"/>
              <a:t>So, to start with vocabulary – how can we check whether the vocabulary is really known – not just known in one fixed sentence, but really known to understand and produce in different kinds of contexts? What do good tests of vocabulary look like? </a:t>
            </a:r>
          </a:p>
        </p:txBody>
      </p:sp>
      <p:sp>
        <p:nvSpPr>
          <p:cNvPr id="4" name="Slide Number Placeholder 3"/>
          <p:cNvSpPr>
            <a:spLocks noGrp="1"/>
          </p:cNvSpPr>
          <p:nvPr>
            <p:ph type="sldNum" sz="quarter" idx="10"/>
          </p:nvPr>
        </p:nvSpPr>
        <p:spPr/>
        <p:txBody>
          <a:bodyPr/>
          <a:lstStyle/>
          <a:p>
            <a:fld id="{672843D9-4757-4631-B0CD-BAA271821DF5}" type="slidenum">
              <a:rPr lang="en-GB" smtClean="0"/>
              <a:t>21</a:t>
            </a:fld>
            <a:endParaRPr lang="en-GB"/>
          </a:p>
        </p:txBody>
      </p:sp>
    </p:spTree>
    <p:extLst>
      <p:ext uri="{BB962C8B-B14F-4D97-AF65-F5344CB8AC3E}">
        <p14:creationId xmlns:p14="http://schemas.microsoft.com/office/powerpoint/2010/main" val="126914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p:spPr>
      </p:sp>
      <p:sp>
        <p:nvSpPr>
          <p:cNvPr id="3" name="Notes Placeholder 2"/>
          <p:cNvSpPr>
            <a:spLocks noGrp="1"/>
          </p:cNvSpPr>
          <p:nvPr>
            <p:ph type="body" idx="1"/>
          </p:nvPr>
        </p:nvSpPr>
        <p:spPr>
          <a:xfrm>
            <a:off x="481648" y="1437819"/>
            <a:ext cx="3853180" cy="1176397"/>
          </a:xfrm>
          <a:prstGeom prst="rect">
            <a:avLst/>
          </a:prstGeom>
        </p:spPr>
        <p:txBody>
          <a:bodyPr/>
          <a:lstStyle/>
          <a:p>
            <a:endParaRPr lang="en-GB" dirty="0"/>
          </a:p>
        </p:txBody>
      </p:sp>
      <p:sp>
        <p:nvSpPr>
          <p:cNvPr id="4" name="Slide Number Placeholder 3"/>
          <p:cNvSpPr>
            <a:spLocks noGrp="1"/>
          </p:cNvSpPr>
          <p:nvPr>
            <p:ph type="sldNum" sz="quarter" idx="10"/>
          </p:nvPr>
        </p:nvSpPr>
        <p:spPr>
          <a:xfrm>
            <a:off x="2728223" y="2837773"/>
            <a:ext cx="2087139" cy="149902"/>
          </a:xfrm>
          <a:prstGeom prst="rect">
            <a:avLst/>
          </a:prstGeom>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917739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22</a:t>
            </a:fld>
            <a:endParaRPr lang="en-GB"/>
          </a:p>
        </p:txBody>
      </p:sp>
    </p:spTree>
    <p:extLst>
      <p:ext uri="{BB962C8B-B14F-4D97-AF65-F5344CB8AC3E}">
        <p14:creationId xmlns:p14="http://schemas.microsoft.com/office/powerpoint/2010/main" val="134216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r>
              <a:rPr lang="en-GB" dirty="0"/>
              <a:t>So, in the time we allocated – about 12 minutes for testing vocabulary - we worked out 1 vocab question could be given every 9 seconds, and we could have 80 test questions</a:t>
            </a:r>
          </a:p>
        </p:txBody>
      </p:sp>
      <p:sp>
        <p:nvSpPr>
          <p:cNvPr id="4" name="Slide Number Placeholder 3"/>
          <p:cNvSpPr>
            <a:spLocks noGrp="1"/>
          </p:cNvSpPr>
          <p:nvPr>
            <p:ph type="sldNum" sz="quarter" idx="10"/>
          </p:nvPr>
        </p:nvSpPr>
        <p:spPr/>
        <p:txBody>
          <a:bodyPr/>
          <a:lstStyle/>
          <a:p>
            <a:fld id="{672843D9-4757-4631-B0CD-BAA271821DF5}" type="slidenum">
              <a:rPr lang="en-GB" smtClean="0"/>
              <a:t>23</a:t>
            </a:fld>
            <a:endParaRPr lang="en-GB"/>
          </a:p>
        </p:txBody>
      </p:sp>
    </p:spTree>
    <p:extLst>
      <p:ext uri="{BB962C8B-B14F-4D97-AF65-F5344CB8AC3E}">
        <p14:creationId xmlns:p14="http://schemas.microsoft.com/office/powerpoint/2010/main" val="398226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r>
              <a:rPr lang="en-GB" dirty="0"/>
              <a:t>In the next few slides you can see an example of the kind of question type, and on the right the test characteristics that we systematically worked through, making sure we tested the different types of knowledge of a word, but across a sample of words they had met so far up to the point of that test. </a:t>
            </a:r>
          </a:p>
        </p:txBody>
      </p:sp>
      <p:sp>
        <p:nvSpPr>
          <p:cNvPr id="4" name="Slide Number Placeholder 3"/>
          <p:cNvSpPr>
            <a:spLocks noGrp="1"/>
          </p:cNvSpPr>
          <p:nvPr>
            <p:ph type="sldNum" sz="quarter" idx="10"/>
          </p:nvPr>
        </p:nvSpPr>
        <p:spPr/>
        <p:txBody>
          <a:bodyPr/>
          <a:lstStyle/>
          <a:p>
            <a:fld id="{672843D9-4757-4631-B0CD-BAA271821DF5}" type="slidenum">
              <a:rPr lang="en-GB" smtClean="0"/>
              <a:t>24</a:t>
            </a:fld>
            <a:endParaRPr lang="en-GB"/>
          </a:p>
        </p:txBody>
      </p:sp>
    </p:spTree>
    <p:extLst>
      <p:ext uri="{BB962C8B-B14F-4D97-AF65-F5344CB8AC3E}">
        <p14:creationId xmlns:p14="http://schemas.microsoft.com/office/powerpoint/2010/main" val="203064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r>
              <a:rPr lang="en-GB" dirty="0"/>
              <a:t>Une </a:t>
            </a:r>
            <a:r>
              <a:rPr lang="en-GB" dirty="0" err="1"/>
              <a:t>voiture</a:t>
            </a:r>
            <a:endParaRPr lang="en-GB" dirty="0"/>
          </a:p>
          <a:p>
            <a:r>
              <a:rPr lang="en-GB" b="0" dirty="0"/>
              <a:t>As their vocabulary expands, we can, in year 8 onwards, begin to create these ‘category tests’ all in the target language – but not in the one you see here, because this was just in February of year 7</a:t>
            </a:r>
          </a:p>
        </p:txBody>
      </p:sp>
      <p:sp>
        <p:nvSpPr>
          <p:cNvPr id="4" name="Slide Number Placeholder 3"/>
          <p:cNvSpPr>
            <a:spLocks noGrp="1"/>
          </p:cNvSpPr>
          <p:nvPr>
            <p:ph type="sldNum" sz="quarter" idx="10"/>
          </p:nvPr>
        </p:nvSpPr>
        <p:spPr/>
        <p:txBody>
          <a:bodyPr/>
          <a:lstStyle/>
          <a:p>
            <a:fld id="{672843D9-4757-4631-B0CD-BAA271821DF5}" type="slidenum">
              <a:rPr lang="en-GB" smtClean="0"/>
              <a:t>25</a:t>
            </a:fld>
            <a:endParaRPr lang="en-GB"/>
          </a:p>
        </p:txBody>
      </p:sp>
    </p:spTree>
    <p:extLst>
      <p:ext uri="{BB962C8B-B14F-4D97-AF65-F5344CB8AC3E}">
        <p14:creationId xmlns:p14="http://schemas.microsoft.com/office/powerpoint/2010/main" val="223286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r>
              <a:rPr lang="en-GB" dirty="0"/>
              <a:t>Just a straight translation into English</a:t>
            </a:r>
          </a:p>
        </p:txBody>
      </p:sp>
      <p:sp>
        <p:nvSpPr>
          <p:cNvPr id="4" name="Slide Number Placeholder 3"/>
          <p:cNvSpPr>
            <a:spLocks noGrp="1"/>
          </p:cNvSpPr>
          <p:nvPr>
            <p:ph type="sldNum" sz="quarter" idx="10"/>
          </p:nvPr>
        </p:nvSpPr>
        <p:spPr/>
        <p:txBody>
          <a:bodyPr/>
          <a:lstStyle/>
          <a:p>
            <a:fld id="{672843D9-4757-4631-B0CD-BAA271821DF5}" type="slidenum">
              <a:rPr lang="en-GB" smtClean="0"/>
              <a:t>26</a:t>
            </a:fld>
            <a:endParaRPr lang="en-GB"/>
          </a:p>
        </p:txBody>
      </p:sp>
    </p:spTree>
    <p:extLst>
      <p:ext uri="{BB962C8B-B14F-4D97-AF65-F5344CB8AC3E}">
        <p14:creationId xmlns:p14="http://schemas.microsoft.com/office/powerpoint/2010/main" val="548151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27</a:t>
            </a:fld>
            <a:endParaRPr lang="en-GB"/>
          </a:p>
        </p:txBody>
      </p:sp>
    </p:spTree>
    <p:extLst>
      <p:ext uri="{BB962C8B-B14F-4D97-AF65-F5344CB8AC3E}">
        <p14:creationId xmlns:p14="http://schemas.microsoft.com/office/powerpoint/2010/main" val="985925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28</a:t>
            </a:fld>
            <a:endParaRPr lang="en-GB"/>
          </a:p>
        </p:txBody>
      </p:sp>
    </p:spTree>
    <p:extLst>
      <p:ext uri="{BB962C8B-B14F-4D97-AF65-F5344CB8AC3E}">
        <p14:creationId xmlns:p14="http://schemas.microsoft.com/office/powerpoint/2010/main" val="785179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29</a:t>
            </a:fld>
            <a:endParaRPr lang="en-GB"/>
          </a:p>
        </p:txBody>
      </p:sp>
    </p:spTree>
    <p:extLst>
      <p:ext uri="{BB962C8B-B14F-4D97-AF65-F5344CB8AC3E}">
        <p14:creationId xmlns:p14="http://schemas.microsoft.com/office/powerpoint/2010/main" val="981996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pPr marL="497754" lvl="1" indent="0">
              <a:buFont typeface="+mj-lt"/>
              <a:buNone/>
            </a:pPr>
            <a:r>
              <a:rPr lang="es-CO" sz="1306" kern="1200" dirty="0">
                <a:solidFill>
                  <a:schemeClr val="tx1"/>
                </a:solidFill>
                <a:effectLst/>
                <a:latin typeface="+mn-lt"/>
                <a:ea typeface="+mn-ea"/>
                <a:cs typeface="+mn-cs"/>
              </a:rPr>
              <a:t>This test is about half way through year 7, in February, so, in the 2nd term of learning Spanish. This tests knowledge of how sounds are written… This is really important knowledge for learning new vocabulary that students might hear. </a:t>
            </a:r>
          </a:p>
          <a:p>
            <a:pPr marL="840654" lvl="1" indent="-342900">
              <a:buFont typeface="+mj-lt"/>
              <a:buAutoNum type="arabicPeriod"/>
            </a:pPr>
            <a:r>
              <a:rPr lang="es-CO" sz="1306" kern="1200" dirty="0">
                <a:solidFill>
                  <a:schemeClr val="tx1"/>
                </a:solidFill>
                <a:effectLst/>
                <a:latin typeface="+mn-lt"/>
                <a:ea typeface="+mn-ea"/>
                <a:cs typeface="+mn-cs"/>
              </a:rPr>
              <a:t>umbral</a:t>
            </a:r>
            <a:endParaRPr lang="en-GB" sz="1306" kern="1200" dirty="0">
              <a:solidFill>
                <a:schemeClr val="tx1"/>
              </a:solidFill>
              <a:effectLst/>
              <a:latin typeface="+mn-lt"/>
              <a:ea typeface="+mn-ea"/>
              <a:cs typeface="+mn-cs"/>
            </a:endParaRPr>
          </a:p>
          <a:p>
            <a:pPr marL="840654" lvl="1" indent="-342900">
              <a:buFont typeface="+mj-lt"/>
              <a:buAutoNum type="arabicPeriod"/>
            </a:pPr>
            <a:r>
              <a:rPr lang="es-CO" sz="1306" kern="1200" dirty="0">
                <a:solidFill>
                  <a:schemeClr val="tx1"/>
                </a:solidFill>
                <a:effectLst/>
                <a:latin typeface="+mn-lt"/>
                <a:ea typeface="+mn-ea"/>
                <a:cs typeface="+mn-cs"/>
              </a:rPr>
              <a:t>cima</a:t>
            </a:r>
            <a:endParaRPr lang="en-GB" sz="1306" kern="1200" dirty="0">
              <a:solidFill>
                <a:schemeClr val="tx1"/>
              </a:solidFill>
              <a:effectLst/>
              <a:latin typeface="+mn-lt"/>
              <a:ea typeface="+mn-ea"/>
              <a:cs typeface="+mn-cs"/>
            </a:endParaRPr>
          </a:p>
          <a:p>
            <a:pPr marL="840654" lvl="1" indent="-342900">
              <a:buFont typeface="+mj-lt"/>
              <a:buAutoNum type="arabicPeriod"/>
            </a:pPr>
            <a:r>
              <a:rPr lang="es-CO" sz="1306" kern="1200" dirty="0">
                <a:solidFill>
                  <a:schemeClr val="tx1"/>
                </a:solidFill>
                <a:effectLst/>
                <a:latin typeface="+mn-lt"/>
                <a:ea typeface="+mn-ea"/>
                <a:cs typeface="+mn-cs"/>
              </a:rPr>
              <a:t>gamba</a:t>
            </a:r>
            <a:endParaRPr lang="en-GB" sz="1306" kern="1200" dirty="0">
              <a:solidFill>
                <a:schemeClr val="tx1"/>
              </a:solidFill>
              <a:effectLst/>
              <a:latin typeface="+mn-lt"/>
              <a:ea typeface="+mn-ea"/>
              <a:cs typeface="+mn-cs"/>
            </a:endParaRPr>
          </a:p>
          <a:p>
            <a:pPr marL="840654" lvl="1" indent="-342900">
              <a:buFont typeface="+mj-lt"/>
              <a:buAutoNum type="arabicPeriod"/>
            </a:pPr>
            <a:r>
              <a:rPr lang="es-CO" sz="1306" kern="1200" dirty="0">
                <a:solidFill>
                  <a:schemeClr val="tx1"/>
                </a:solidFill>
                <a:effectLst/>
                <a:latin typeface="+mn-lt"/>
                <a:ea typeface="+mn-ea"/>
                <a:cs typeface="+mn-cs"/>
              </a:rPr>
              <a:t>jirafa</a:t>
            </a:r>
            <a:endParaRPr lang="en-GB" sz="1306" kern="1200" dirty="0">
              <a:solidFill>
                <a:schemeClr val="tx1"/>
              </a:solidFill>
              <a:effectLst/>
              <a:latin typeface="+mn-lt"/>
              <a:ea typeface="+mn-ea"/>
              <a:cs typeface="+mn-cs"/>
            </a:endParaRPr>
          </a:p>
          <a:p>
            <a:pPr marL="840654" lvl="1" indent="-342900">
              <a:buFont typeface="+mj-lt"/>
              <a:buAutoNum type="arabicPeriod"/>
            </a:pPr>
            <a:r>
              <a:rPr lang="es-CO" sz="1306" kern="1200" dirty="0">
                <a:solidFill>
                  <a:schemeClr val="tx1"/>
                </a:solidFill>
                <a:effectLst/>
                <a:latin typeface="+mn-lt"/>
                <a:ea typeface="+mn-ea"/>
                <a:cs typeface="+mn-cs"/>
              </a:rPr>
              <a:t>cuna</a:t>
            </a:r>
            <a:endParaRPr lang="en-GB" sz="1306" kern="1200" dirty="0">
              <a:solidFill>
                <a:schemeClr val="tx1"/>
              </a:solidFill>
              <a:effectLst/>
              <a:latin typeface="+mn-lt"/>
              <a:ea typeface="+mn-ea"/>
              <a:cs typeface="+mn-cs"/>
            </a:endParaRPr>
          </a:p>
          <a:p>
            <a:pPr marL="840654" lvl="1" indent="-342900">
              <a:buFont typeface="+mj-lt"/>
              <a:buAutoNum type="arabicPeriod"/>
            </a:pPr>
            <a:r>
              <a:rPr lang="es-CO" sz="1306" kern="1200" dirty="0">
                <a:solidFill>
                  <a:schemeClr val="tx1"/>
                </a:solidFill>
                <a:effectLst/>
                <a:latin typeface="+mn-lt"/>
                <a:ea typeface="+mn-ea"/>
                <a:cs typeface="+mn-cs"/>
              </a:rPr>
              <a:t>arroba</a:t>
            </a:r>
          </a:p>
          <a:p>
            <a:pPr marL="840654" lvl="1" indent="-342900">
              <a:buFont typeface="+mj-lt"/>
              <a:buAutoNum type="arabicPeriod"/>
            </a:pPr>
            <a:endParaRPr lang="en-GB" sz="1306"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0188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Of course phonics works two ways. Now we look at reading the letters and turning them to sounds…this is really important knowledge that underpins the ability to read new words and know how they sound. This is important for learning *</a:t>
            </a:r>
            <a:r>
              <a:rPr lang="en-US" b="1" dirty="0"/>
              <a:t>new* </a:t>
            </a:r>
            <a:r>
              <a:rPr lang="en-US" dirty="0"/>
              <a:t>vocabulary through *wider reading* (reading for pleasure, richer texts) as learners progress – so that they will know how new words sound without having to hear every single word!  This is core literacy, which drives reading development. </a:t>
            </a:r>
          </a:p>
        </p:txBody>
      </p:sp>
    </p:spTree>
    <p:extLst>
      <p:ext uri="{BB962C8B-B14F-4D97-AF65-F5344CB8AC3E}">
        <p14:creationId xmlns:p14="http://schemas.microsoft.com/office/powerpoint/2010/main" val="391738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endParaRPr lang="en-US" dirty="0"/>
          </a:p>
        </p:txBody>
      </p:sp>
    </p:spTree>
    <p:extLst>
      <p:ext uri="{BB962C8B-B14F-4D97-AF65-F5344CB8AC3E}">
        <p14:creationId xmlns:p14="http://schemas.microsoft.com/office/powerpoint/2010/main" val="53563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And finally on to the tests that assess the body of grammar knowledge that had been taught. </a:t>
            </a:r>
          </a:p>
          <a:p>
            <a:r>
              <a:rPr lang="en-US" dirty="0"/>
              <a:t>I will show just three examples of test question types. </a:t>
            </a:r>
          </a:p>
          <a:p>
            <a:pPr marL="342900" indent="-342900">
              <a:buAutoNum type="arabicPeriod"/>
            </a:pPr>
            <a:r>
              <a:rPr lang="en-GB" dirty="0" err="1"/>
              <a:t>Uso</a:t>
            </a:r>
            <a:r>
              <a:rPr lang="en-GB" dirty="0"/>
              <a:t> un </a:t>
            </a:r>
            <a:r>
              <a:rPr lang="en-GB" dirty="0" err="1"/>
              <a:t>teléfono</a:t>
            </a:r>
            <a:r>
              <a:rPr lang="en-GB" dirty="0"/>
              <a:t>.</a:t>
            </a:r>
          </a:p>
          <a:p>
            <a:pPr marL="342900" indent="-342900">
              <a:buAutoNum type="arabicPeriod"/>
            </a:pPr>
            <a:r>
              <a:rPr lang="en-GB" dirty="0" err="1"/>
              <a:t>Tenemos</a:t>
            </a:r>
            <a:r>
              <a:rPr lang="en-GB" dirty="0"/>
              <a:t> </a:t>
            </a:r>
            <a:r>
              <a:rPr lang="en-GB" dirty="0" err="1"/>
              <a:t>una</a:t>
            </a:r>
            <a:r>
              <a:rPr lang="en-GB" dirty="0"/>
              <a:t> </a:t>
            </a:r>
            <a:r>
              <a:rPr lang="en-GB" dirty="0" err="1"/>
              <a:t>bolsa</a:t>
            </a:r>
            <a:r>
              <a:rPr lang="en-GB" dirty="0"/>
              <a:t>.	</a:t>
            </a:r>
          </a:p>
          <a:p>
            <a:pPr marL="342900" indent="-342900">
              <a:buAutoNum type="arabicPeriod"/>
            </a:pPr>
            <a:r>
              <a:rPr lang="es-ES" dirty="0"/>
              <a:t>Lleva unos zapatos rojos</a:t>
            </a:r>
          </a:p>
          <a:p>
            <a:pPr marL="342900" indent="-342900">
              <a:buAutoNum type="arabicPeriod"/>
            </a:pPr>
            <a:r>
              <a:rPr lang="en-GB" dirty="0" err="1"/>
              <a:t>Tengo</a:t>
            </a:r>
            <a:r>
              <a:rPr lang="en-GB" dirty="0"/>
              <a:t> </a:t>
            </a:r>
            <a:r>
              <a:rPr lang="en-GB" dirty="0" err="1"/>
              <a:t>cinco</a:t>
            </a:r>
            <a:r>
              <a:rPr lang="en-GB" dirty="0"/>
              <a:t> </a:t>
            </a:r>
            <a:r>
              <a:rPr lang="en-GB" dirty="0" err="1"/>
              <a:t>hermanos</a:t>
            </a:r>
            <a:r>
              <a:rPr lang="en-GB" dirty="0"/>
              <a:t>.</a:t>
            </a:r>
          </a:p>
          <a:p>
            <a:pPr marL="342900" indent="-342900">
              <a:buAutoNum type="arabicPeriod"/>
            </a:pPr>
            <a:endParaRPr lang="en-US" dirty="0"/>
          </a:p>
        </p:txBody>
      </p:sp>
    </p:spTree>
    <p:extLst>
      <p:ext uri="{BB962C8B-B14F-4D97-AF65-F5344CB8AC3E}">
        <p14:creationId xmlns:p14="http://schemas.microsoft.com/office/powerpoint/2010/main" val="3512032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In items 3 and 4, you can see English ‘do’. Students often have difficulty with the cross-linguistic complexity that English has ‘do’ auxiliaries for questions, but this ‘do’ auxiliary just doesn’t exist in the foreign language. One way of testing this knowledge is asking them to work from English to the target language. </a:t>
            </a:r>
          </a:p>
          <a:p>
            <a:r>
              <a:rPr lang="en-US" dirty="0"/>
              <a:t>Notice the use of high frequency and highly regular verbs</a:t>
            </a:r>
          </a:p>
          <a:p>
            <a:r>
              <a:rPr lang="en-US" dirty="0"/>
              <a:t>You can see that we give the infinitives – we provide the verb lexicon for this test. This is because in the early stages, this helps us ensure we are really testing grammar (not vocabulary). So, in these year 7 tests, we give the verbs so we know we are testing whether they are beginning to develop an inflectional system around the verbs. </a:t>
            </a:r>
          </a:p>
          <a:p>
            <a:r>
              <a:rPr lang="en-US" dirty="0"/>
              <a:t>This issue (i.e., the question of giving vocab in a grammar test) is a challenge for us because in NCELP materials you will rarely see unanalyzed chunks of language (unless they are fixed expressions like </a:t>
            </a:r>
            <a:r>
              <a:rPr lang="en-US" dirty="0" err="1"/>
              <a:t>s’il</a:t>
            </a:r>
            <a:r>
              <a:rPr lang="en-US" dirty="0"/>
              <a:t> </a:t>
            </a:r>
            <a:r>
              <a:rPr lang="en-US" dirty="0" err="1"/>
              <a:t>vous</a:t>
            </a:r>
            <a:r>
              <a:rPr lang="en-US" dirty="0"/>
              <a:t> </a:t>
            </a:r>
            <a:r>
              <a:rPr lang="en-US" dirty="0" err="1"/>
              <a:t>plaît</a:t>
            </a:r>
            <a:r>
              <a:rPr lang="en-US" dirty="0"/>
              <a:t>). You can test ‘whole questions’’ if you have taught them as holistic phrases (how do you say ‘</a:t>
            </a:r>
            <a:r>
              <a:rPr lang="en-US" i="1" dirty="0"/>
              <a:t>what’s your name</a:t>
            </a:r>
            <a:r>
              <a:rPr lang="en-US" dirty="0"/>
              <a:t>?’; ask your friend </a:t>
            </a:r>
            <a:r>
              <a:rPr lang="en-US" i="1" dirty="0"/>
              <a:t>‘where do you live?’).</a:t>
            </a:r>
            <a:r>
              <a:rPr lang="en-US" dirty="0"/>
              <a:t> But… if you want to test whether learners can *create questions from scratch*, then it is necessary to give them vocabulary and see if they can manipulate it to make a question. </a:t>
            </a:r>
          </a:p>
        </p:txBody>
      </p:sp>
    </p:spTree>
    <p:extLst>
      <p:ext uri="{BB962C8B-B14F-4D97-AF65-F5344CB8AC3E}">
        <p14:creationId xmlns:p14="http://schemas.microsoft.com/office/powerpoint/2010/main" val="2589329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US" dirty="0"/>
              <a:t>Now I am going to show you three extracts from the Applying Your Knowledge tests- these are more holistic assessments, but still drawing carefully - very systematically – from the words, sounds, grammar that have been covered up to this point. </a:t>
            </a:r>
          </a:p>
          <a:p>
            <a:pPr marL="0" marR="0" lvl="0" indent="0" algn="l" defTabSz="995507" rtl="0" eaLnBrk="1" fontAlgn="auto" latinLnBrk="0" hangingPunct="1">
              <a:lnSpc>
                <a:spcPct val="100000"/>
              </a:lnSpc>
              <a:spcBef>
                <a:spcPts val="0"/>
              </a:spcBef>
              <a:spcAft>
                <a:spcPts val="0"/>
              </a:spcAft>
              <a:buClrTx/>
              <a:buSzTx/>
              <a:buFontTx/>
              <a:buNone/>
              <a:tabLst/>
              <a:defRPr/>
            </a:pPr>
            <a:r>
              <a:rPr lang="en-US" dirty="0"/>
              <a:t>Each item of vocabulary has been actively practised at least three times in learning </a:t>
            </a:r>
            <a:r>
              <a:rPr lang="en-US" dirty="0" err="1"/>
              <a:t>homeworks</a:t>
            </a:r>
            <a:r>
              <a:rPr lang="en-US" dirty="0"/>
              <a:t>, spaced at 3 and 9 weeks after it was first encountered, </a:t>
            </a:r>
          </a:p>
          <a:p>
            <a:r>
              <a:rPr lang="en-US" dirty="0"/>
              <a:t>and incorporated into three separate lessons.</a:t>
            </a:r>
          </a:p>
          <a:p>
            <a:r>
              <a:rPr lang="en-US" dirty="0"/>
              <a:t>Each grammar point has been revisited with different vocabulary. This revisiting of grammar is carefully tracked on the Grammar Tracker tab on the SOW. </a:t>
            </a:r>
          </a:p>
          <a:p>
            <a:endParaRPr lang="en-US" dirty="0"/>
          </a:p>
        </p:txBody>
      </p:sp>
    </p:spTree>
    <p:extLst>
      <p:ext uri="{BB962C8B-B14F-4D97-AF65-F5344CB8AC3E}">
        <p14:creationId xmlns:p14="http://schemas.microsoft.com/office/powerpoint/2010/main" val="1145230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This is the French test from the end of year 7</a:t>
            </a:r>
          </a:p>
          <a:p>
            <a:endParaRPr lang="en-US" dirty="0"/>
          </a:p>
        </p:txBody>
      </p:sp>
    </p:spTree>
    <p:extLst>
      <p:ext uri="{BB962C8B-B14F-4D97-AF65-F5344CB8AC3E}">
        <p14:creationId xmlns:p14="http://schemas.microsoft.com/office/powerpoint/2010/main" val="1112888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48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endParaRPr lang="en-US" dirty="0"/>
          </a:p>
        </p:txBody>
      </p:sp>
    </p:spTree>
    <p:extLst>
      <p:ext uri="{BB962C8B-B14F-4D97-AF65-F5344CB8AC3E}">
        <p14:creationId xmlns:p14="http://schemas.microsoft.com/office/powerpoint/2010/main" val="1637328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p:spPr>
      </p:sp>
      <p:sp>
        <p:nvSpPr>
          <p:cNvPr id="3" name="Notes Placeholder 2"/>
          <p:cNvSpPr>
            <a:spLocks noGrp="1"/>
          </p:cNvSpPr>
          <p:nvPr>
            <p:ph type="body" idx="1"/>
          </p:nvPr>
        </p:nvSpPr>
        <p:spPr>
          <a:xfrm>
            <a:off x="481648" y="1437819"/>
            <a:ext cx="3853180" cy="1176397"/>
          </a:xfrm>
          <a:prstGeom prst="rect">
            <a:avLst/>
          </a:prstGeom>
        </p:spPr>
        <p:txBody>
          <a:bodyPr/>
          <a:lstStyle/>
          <a:p>
            <a:endParaRPr lang="en-GB" dirty="0"/>
          </a:p>
        </p:txBody>
      </p:sp>
      <p:sp>
        <p:nvSpPr>
          <p:cNvPr id="4" name="Slide Number Placeholder 3"/>
          <p:cNvSpPr>
            <a:spLocks noGrp="1"/>
          </p:cNvSpPr>
          <p:nvPr>
            <p:ph type="sldNum" sz="quarter" idx="10"/>
          </p:nvPr>
        </p:nvSpPr>
        <p:spPr>
          <a:xfrm>
            <a:off x="2728223" y="2837773"/>
            <a:ext cx="2087139" cy="149902"/>
          </a:xfrm>
          <a:prstGeom prst="rect">
            <a:avLst/>
          </a:prstGeom>
        </p:spPr>
        <p:txBody>
          <a:bodyPr/>
          <a:lstStyle/>
          <a:p>
            <a:fld id="{672843D9-4757-4631-B0CD-BAA271821DF5}" type="slidenum">
              <a:rPr lang="en-GB" smtClean="0"/>
              <a:t>40</a:t>
            </a:fld>
            <a:endParaRPr lang="en-GB"/>
          </a:p>
        </p:txBody>
      </p:sp>
    </p:spTree>
    <p:extLst>
      <p:ext uri="{BB962C8B-B14F-4D97-AF65-F5344CB8AC3E}">
        <p14:creationId xmlns:p14="http://schemas.microsoft.com/office/powerpoint/2010/main" val="114482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en-GB" dirty="0"/>
              <a:t>I encourage you to download the documents as I am only going to dwell on Intent and Implementation, due to the time constraints.</a:t>
            </a:r>
          </a:p>
          <a:p>
            <a:endParaRPr lang="en-US" dirty="0"/>
          </a:p>
        </p:txBody>
      </p:sp>
    </p:spTree>
    <p:extLst>
      <p:ext uri="{BB962C8B-B14F-4D97-AF65-F5344CB8AC3E}">
        <p14:creationId xmlns:p14="http://schemas.microsoft.com/office/powerpoint/2010/main" val="28797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you can see the direct links between the Ofsted inspection framework focusing on curriculum Intent, Implementation, and Impact and Personal Development.</a:t>
            </a:r>
          </a:p>
          <a:p>
            <a:r>
              <a:rPr lang="en-GB" dirty="0"/>
              <a:t>An example of careful </a:t>
            </a:r>
            <a:r>
              <a:rPr lang="en-GB" baseline="0" dirty="0"/>
              <a:t>progression planning is to avoid introducing AVOIR first with ages, which introduces an aspect of cross-linguistic difference that continues to trip students up as it is likely to give them the impression that ‘j’ai’ might mean ‘I am’.  Instead, at NCELP, AVOIR is introduced with high-frequency nouns and thoroughly practised and embedded with its meaning of ‘HAVE’ before more idiomatic, less straightforward uses of the verb are encountered.</a:t>
            </a:r>
            <a:endParaRPr lang="en-GB" dirty="0"/>
          </a:p>
        </p:txBody>
      </p:sp>
      <p:sp>
        <p:nvSpPr>
          <p:cNvPr id="4" name="Slide Number Placeholder 3"/>
          <p:cNvSpPr>
            <a:spLocks noGrp="1"/>
          </p:cNvSpPr>
          <p:nvPr>
            <p:ph type="sldNum" sz="quarter" idx="10"/>
          </p:nvPr>
        </p:nvSpPr>
        <p:spPr/>
        <p:txBody>
          <a:bodyPr/>
          <a:lstStyle/>
          <a:p>
            <a:fld id="{61ABF484-F745-43F4-9D6D-713D51D36B5C}" type="slidenum">
              <a:rPr lang="en-GB" smtClean="0"/>
              <a:t>7</a:t>
            </a:fld>
            <a:endParaRPr lang="en-GB"/>
          </a:p>
        </p:txBody>
      </p:sp>
    </p:spTree>
    <p:extLst>
      <p:ext uri="{BB962C8B-B14F-4D97-AF65-F5344CB8AC3E}">
        <p14:creationId xmlns:p14="http://schemas.microsoft.com/office/powerpoint/2010/main" val="4884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endParaRPr lang="en-US"/>
          </a:p>
        </p:txBody>
      </p:sp>
    </p:spTree>
    <p:extLst>
      <p:ext uri="{BB962C8B-B14F-4D97-AF65-F5344CB8AC3E}">
        <p14:creationId xmlns:p14="http://schemas.microsoft.com/office/powerpoint/2010/main" val="252235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endParaRPr lang="en-US"/>
          </a:p>
        </p:txBody>
      </p:sp>
    </p:spTree>
    <p:extLst>
      <p:ext uri="{BB962C8B-B14F-4D97-AF65-F5344CB8AC3E}">
        <p14:creationId xmlns:p14="http://schemas.microsoft.com/office/powerpoint/2010/main" val="359304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r>
              <a:rPr lang="en-US" dirty="0"/>
              <a:t>For time reasons, I’m going to skip past Impact and Personal development, but they are similarly well matched. </a:t>
            </a:r>
          </a:p>
        </p:txBody>
      </p:sp>
    </p:spTree>
    <p:extLst>
      <p:ext uri="{BB962C8B-B14F-4D97-AF65-F5344CB8AC3E}">
        <p14:creationId xmlns:p14="http://schemas.microsoft.com/office/powerpoint/2010/main" val="37931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373063"/>
            <a:ext cx="1425575" cy="1008062"/>
          </a:xfrm>
          <a:prstGeom prst="rect">
            <a:avLst/>
          </a:prstGeom>
          <a:noFill/>
          <a:ln w="12700">
            <a:solidFill>
              <a:prstClr val="black"/>
            </a:solidFill>
          </a:ln>
        </p:spPr>
      </p:sp>
      <p:sp>
        <p:nvSpPr>
          <p:cNvPr id="3" name="Notes Placeholder 2"/>
          <p:cNvSpPr>
            <a:spLocks noGrp="1"/>
          </p:cNvSpPr>
          <p:nvPr>
            <p:ph type="body" idx="1"/>
          </p:nvPr>
        </p:nvSpPr>
        <p:spPr>
          <a:xfrm>
            <a:off x="481013" y="1438275"/>
            <a:ext cx="3854450" cy="1176338"/>
          </a:xfrm>
          <a:prstGeom prst="rect">
            <a:avLst/>
          </a:prstGeom>
        </p:spPr>
        <p:txBody>
          <a:bodyPr/>
          <a:lstStyle/>
          <a:p>
            <a:endParaRPr lang="en-US"/>
          </a:p>
        </p:txBody>
      </p:sp>
    </p:spTree>
    <p:extLst>
      <p:ext uri="{BB962C8B-B14F-4D97-AF65-F5344CB8AC3E}">
        <p14:creationId xmlns:p14="http://schemas.microsoft.com/office/powerpoint/2010/main" val="187078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4875">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1950">
                <a:solidFill>
                  <a:schemeClr val="accent5">
                    <a:lumMod val="50000"/>
                  </a:schemeClr>
                </a:solidFill>
                <a:latin typeface="Century Gothic" panose="020B050202020202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5063" y="7006702"/>
            <a:ext cx="2405658" cy="402483"/>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5" name="Footer Placeholder 4"/>
          <p:cNvSpPr>
            <a:spLocks noGrp="1"/>
          </p:cNvSpPr>
          <p:nvPr>
            <p:ph type="ftr" sz="quarter" idx="11"/>
          </p:nvPr>
        </p:nvSpPr>
        <p:spPr>
          <a:xfrm>
            <a:off x="3541664" y="7006702"/>
            <a:ext cx="3608487" cy="402483"/>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7551093" y="7006702"/>
            <a:ext cx="2405658" cy="402483"/>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0"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5063" y="7006702"/>
            <a:ext cx="2405658" cy="402483"/>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5" name="Footer Placeholder 4"/>
          <p:cNvSpPr>
            <a:spLocks noGrp="1"/>
          </p:cNvSpPr>
          <p:nvPr>
            <p:ph type="ftr" sz="quarter" idx="11"/>
          </p:nvPr>
        </p:nvSpPr>
        <p:spPr>
          <a:xfrm>
            <a:off x="3541664" y="7006702"/>
            <a:ext cx="3608487" cy="402483"/>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7551093" y="7006702"/>
            <a:ext cx="2405658" cy="402483"/>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1625"/>
            </a:lvl2pPr>
            <a:lvl3pPr>
              <a:defRPr sz="1463"/>
            </a:lvl3pPr>
            <a:lvl4pPr>
              <a:defRPr sz="1300"/>
            </a:lvl4pPr>
            <a:lvl5pP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5" y="1884674"/>
            <a:ext cx="9221689" cy="3144614"/>
          </a:xfrm>
        </p:spPr>
        <p:txBody>
          <a:bodyPr anchor="b"/>
          <a:lstStyle>
            <a:lvl1pPr>
              <a:defRPr sz="4875"/>
            </a:lvl1pPr>
          </a:lstStyle>
          <a:p>
            <a:r>
              <a:rPr lang="en-US"/>
              <a:t>Click to edit Master title style</a:t>
            </a:r>
            <a:endParaRPr lang="en-US" dirty="0"/>
          </a:p>
        </p:txBody>
      </p:sp>
      <p:sp>
        <p:nvSpPr>
          <p:cNvPr id="3" name="Text Placeholder 2"/>
          <p:cNvSpPr>
            <a:spLocks noGrp="1"/>
          </p:cNvSpPr>
          <p:nvPr>
            <p:ph type="body" idx="1"/>
          </p:nvPr>
        </p:nvSpPr>
        <p:spPr>
          <a:xfrm>
            <a:off x="729495" y="5059037"/>
            <a:ext cx="9221689" cy="1653678"/>
          </a:xfrm>
        </p:spPr>
        <p:txBody>
          <a:bodyPr/>
          <a:lstStyle>
            <a:lvl1pPr marL="0" indent="0">
              <a:buNone/>
              <a:defRPr sz="1950">
                <a:solidFill>
                  <a:schemeClr val="accent5">
                    <a:lumMod val="50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1"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6"/>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8" cy="908210"/>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736456" y="2761381"/>
            <a:ext cx="4523138"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3" y="7006702"/>
            <a:ext cx="2405658" cy="402483"/>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3" name="Footer Placeholder 2"/>
          <p:cNvSpPr>
            <a:spLocks noGrp="1"/>
          </p:cNvSpPr>
          <p:nvPr>
            <p:ph type="ftr" sz="quarter" idx="11"/>
          </p:nvPr>
        </p:nvSpPr>
        <p:spPr>
          <a:xfrm>
            <a:off x="3541664" y="7006702"/>
            <a:ext cx="3608487" cy="402483"/>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7551093" y="7006702"/>
            <a:ext cx="2405658" cy="402483"/>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545413" y="1088457"/>
            <a:ext cx="5412731" cy="5372269"/>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a:xfrm>
            <a:off x="735063" y="7006702"/>
            <a:ext cx="2405658" cy="402483"/>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6" name="Footer Placeholder 5"/>
          <p:cNvSpPr>
            <a:spLocks noGrp="1"/>
          </p:cNvSpPr>
          <p:nvPr>
            <p:ph type="ftr" sz="quarter" idx="11"/>
          </p:nvPr>
        </p:nvSpPr>
        <p:spPr>
          <a:xfrm>
            <a:off x="3541664" y="7006702"/>
            <a:ext cx="3608487" cy="402483"/>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7551093" y="7006702"/>
            <a:ext cx="2405658" cy="402483"/>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7"/>
            <a:ext cx="5412731" cy="5372269"/>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a:xfrm>
            <a:off x="735063" y="7006702"/>
            <a:ext cx="2405658" cy="402483"/>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6" name="Footer Placeholder 5"/>
          <p:cNvSpPr>
            <a:spLocks noGrp="1"/>
          </p:cNvSpPr>
          <p:nvPr>
            <p:ph type="ftr" sz="quarter" idx="11"/>
          </p:nvPr>
        </p:nvSpPr>
        <p:spPr>
          <a:xfrm>
            <a:off x="3541664" y="7006702"/>
            <a:ext cx="3608487" cy="402483"/>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7551093" y="7006702"/>
            <a:ext cx="2405658" cy="402483"/>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3" y="488407"/>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94960" y="-67746"/>
            <a:ext cx="1427553" cy="620754"/>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187627" cy="460580"/>
          </a:xfrm>
          <a:prstGeom prst="rect">
            <a:avLst/>
          </a:prstGeom>
        </p:spPr>
      </p:pic>
      <p:sp>
        <p:nvSpPr>
          <p:cNvPr id="4" name="Rectangle 3"/>
          <p:cNvSpPr/>
          <p:nvPr userDrawn="1"/>
        </p:nvSpPr>
        <p:spPr>
          <a:xfrm>
            <a:off x="7970262" y="7244683"/>
            <a:ext cx="7396791" cy="367537"/>
          </a:xfrm>
          <a:prstGeom prst="rect">
            <a:avLst/>
          </a:prstGeom>
        </p:spPr>
        <p:txBody>
          <a:bodyPr wrap="square">
            <a:spAutoFit/>
          </a:bodyPr>
          <a:lstStyle/>
          <a:p>
            <a:r>
              <a:rPr lang="en-GB" sz="894" dirty="0">
                <a:solidFill>
                  <a:srgbClr val="002060"/>
                </a:solidFill>
                <a:latin typeface="Century Gothic" panose="020B0502020202020204" pitchFamily="34" charset="0"/>
              </a:rPr>
              <a:t>Material</a:t>
            </a:r>
            <a:r>
              <a:rPr lang="en-GB" sz="894" dirty="0">
                <a:solidFill>
                  <a:srgbClr val="002060"/>
                </a:solidFill>
                <a:latin typeface="Arial" panose="020B0604020202020204" pitchFamily="34" charset="0"/>
              </a:rPr>
              <a:t> </a:t>
            </a:r>
            <a:r>
              <a:rPr lang="en-GB" sz="894" dirty="0">
                <a:solidFill>
                  <a:srgbClr val="002060"/>
                </a:solidFill>
                <a:latin typeface="Century Gothic" panose="020B0502020202020204" pitchFamily="34" charset="0"/>
              </a:rPr>
              <a:t>licensed as </a:t>
            </a:r>
            <a:r>
              <a:rPr lang="en-GB" sz="894" b="1" u="sng" dirty="0">
                <a:solidFill>
                  <a:srgbClr val="FFFFFF"/>
                </a:solidFill>
                <a:latin typeface="Century Gothic" panose="020B0502020202020204" pitchFamily="34" charset="0"/>
                <a:hlinkClick r:id="rId16"/>
              </a:rPr>
              <a:t>CC BY-NC-SA 4.0</a:t>
            </a:r>
            <a:br>
              <a:rPr lang="en-GB" sz="894" dirty="0">
                <a:solidFill>
                  <a:prstClr val="black"/>
                </a:solidFill>
                <a:latin typeface="Century Gothic" panose="020B0502020202020204" pitchFamily="34" charset="0"/>
              </a:rPr>
            </a:br>
            <a:endParaRPr lang="en-GB" sz="894" dirty="0">
              <a:solidFill>
                <a:prstClr val="black"/>
              </a:solidFill>
              <a:latin typeface="Century Gothic" panose="020B0502020202020204" pitchFamily="34" charset="0"/>
            </a:endParaRPr>
          </a:p>
        </p:txBody>
      </p:sp>
      <p:sp>
        <p:nvSpPr>
          <p:cNvPr id="8" name="Rectangle 7"/>
          <p:cNvSpPr/>
          <p:nvPr userDrawn="1"/>
        </p:nvSpPr>
        <p:spPr>
          <a:xfrm>
            <a:off x="3" y="7244680"/>
            <a:ext cx="7396791" cy="223587"/>
          </a:xfrm>
          <a:prstGeom prst="rect">
            <a:avLst/>
          </a:prstGeom>
        </p:spPr>
        <p:txBody>
          <a:bodyPr wrap="square">
            <a:spAutoFit/>
          </a:bodyPr>
          <a:lstStyle/>
          <a:p>
            <a:r>
              <a:rPr lang="en-GB" sz="853" dirty="0">
                <a:solidFill>
                  <a:srgbClr val="002060"/>
                </a:solidFill>
                <a:latin typeface="Century Gothic" panose="020B0502020202020204" pitchFamily="34" charset="0"/>
              </a:rPr>
              <a:t>Rachel Hawkes</a:t>
            </a:r>
            <a:endParaRPr lang="en-GB" sz="853"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accent5">
              <a:lumMod val="50000"/>
            </a:schemeClr>
          </a:solidFill>
          <a:latin typeface="Century Gothic" panose="020B0502020202020204" pitchFamily="34" charset="0"/>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accent5">
              <a:lumMod val="50000"/>
            </a:schemeClr>
          </a:solidFill>
          <a:latin typeface="Century Gothic" panose="020B0502020202020204" pitchFamily="34" charset="0"/>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accent5">
              <a:lumMod val="50000"/>
            </a:schemeClr>
          </a:solidFill>
          <a:latin typeface="Century Gothic" panose="020B0502020202020204" pitchFamily="34" charset="0"/>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accent5">
              <a:lumMod val="50000"/>
            </a:schemeClr>
          </a:solidFill>
          <a:latin typeface="Century Gothic" panose="020B0502020202020204" pitchFamily="34" charset="0"/>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accent5">
              <a:lumMod val="50000"/>
            </a:schemeClr>
          </a:solidFill>
          <a:latin typeface="Century Gothic" panose="020B0502020202020204" pitchFamily="34" charset="0"/>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oasis-database.org/concern/summaries/m039k4882?locale=en" TargetMode="External"/><Relationship Id="rId4" Type="http://schemas.openxmlformats.org/officeDocument/2006/relationships/hyperlink" Target="https://oasis-database.org/concern/summaries/z029p472x?locale=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3" Type="http://schemas.openxmlformats.org/officeDocument/2006/relationships/image" Target="../media/image9.png"/><Relationship Id="rId7" Type="http://schemas.openxmlformats.org/officeDocument/2006/relationships/audio" Target="../media/audio3.wav"/><Relationship Id="rId12"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audio" Target="../media/audio1.wav"/><Relationship Id="rId10" Type="http://schemas.openxmlformats.org/officeDocument/2006/relationships/audio" Target="../media/audio6.wav"/><Relationship Id="rId4" Type="http://schemas.openxmlformats.org/officeDocument/2006/relationships/image" Target="../media/image13.png"/><Relationship Id="rId9" Type="http://schemas.openxmlformats.org/officeDocument/2006/relationships/audio" Target="../media/audio5.wav"/><Relationship Id="rId14"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resources.ncelp.org/concern/resources/1j92g777t?locale=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resources.ncelp.org/concern/resources/73666474j?locale=en" TargetMode="External"/><Relationship Id="rId4" Type="http://schemas.openxmlformats.org/officeDocument/2006/relationships/hyperlink" Target="https://resources.ncelp.org/concern/resources/vt150j69j?locale=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vocaroo.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8" Type="http://schemas.openxmlformats.org/officeDocument/2006/relationships/hyperlink" Target="https://teachers.thenational.academy/lessons/practice-and-assessment-applying-knowledge-64wk2r" TargetMode="External"/><Relationship Id="rId3" Type="http://schemas.openxmlformats.org/officeDocument/2006/relationships/hyperlink" Target="https://teachers.thenational.academy/lessons/practice-and-assessment-achievement-6wtpcc" TargetMode="External"/><Relationship Id="rId7" Type="http://schemas.openxmlformats.org/officeDocument/2006/relationships/hyperlink" Target="https://teachers.thenational.academy/lessons/practice-and-assessment-achievement-6grp6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teachers.thenational.academy/lessons/practice-and-assessment-applying-knowledge-ctk36e" TargetMode="External"/><Relationship Id="rId5" Type="http://schemas.openxmlformats.org/officeDocument/2006/relationships/hyperlink" Target="https://teachers.thenational.academy/lessons/practice-and-assessment-achievement-64up2r" TargetMode="External"/><Relationship Id="rId4" Type="http://schemas.openxmlformats.org/officeDocument/2006/relationships/hyperlink" Target="https://teachers.thenational.academy/lessons/practice-and-assessment-applying-knowledge-6gwp6r"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resources.ncelp.org/concern/parent/c534fp27c/file_sets/z316q1857" TargetMode="External"/><Relationship Id="rId13" Type="http://schemas.openxmlformats.org/officeDocument/2006/relationships/hyperlink" Target="https://resources.ncelp.org/concern/parent/gf06g298d/file_sets/gx41mj23m" TargetMode="External"/><Relationship Id="rId3" Type="http://schemas.openxmlformats.org/officeDocument/2006/relationships/hyperlink" Target="https://resources.ncelp.org/concern/parent/1c18dg220/file_sets/2v23vt75r" TargetMode="External"/><Relationship Id="rId7" Type="http://schemas.openxmlformats.org/officeDocument/2006/relationships/hyperlink" Target="https://resources.ncelp.org/concern/parent/xp68kg56q/file_sets/9880vr31j" TargetMode="External"/><Relationship Id="rId12" Type="http://schemas.openxmlformats.org/officeDocument/2006/relationships/hyperlink" Target="https://resources.ncelp.org/concern/parent/gf06g298d/file_sets/8k71nh494" TargetMode="External"/><Relationship Id="rId2" Type="http://schemas.openxmlformats.org/officeDocument/2006/relationships/hyperlink" Target="https://resources.ncelp.org/concern/parent/1c18dg220/file_sets/sb397869t" TargetMode="External"/><Relationship Id="rId16" Type="http://schemas.openxmlformats.org/officeDocument/2006/relationships/hyperlink" Target="https://resources.ncelp.org/collections/6q182k495?locale=en" TargetMode="External"/><Relationship Id="rId1" Type="http://schemas.openxmlformats.org/officeDocument/2006/relationships/slideLayout" Target="../slideLayouts/slideLayout2.xml"/><Relationship Id="rId6" Type="http://schemas.openxmlformats.org/officeDocument/2006/relationships/hyperlink" Target="https://resources.ncelp.org/concern/parent/xp68kg56q/file_sets/3n203z440" TargetMode="External"/><Relationship Id="rId11" Type="http://schemas.openxmlformats.org/officeDocument/2006/relationships/hyperlink" Target="https://resources.ncelp.org/concern/parent/5q47rp15j/file_sets/41687h82q" TargetMode="External"/><Relationship Id="rId5" Type="http://schemas.openxmlformats.org/officeDocument/2006/relationships/hyperlink" Target="https://resources.ncelp.org/concern/parent/hx11xf61p/file_sets/xg94hp87z" TargetMode="External"/><Relationship Id="rId15" Type="http://schemas.openxmlformats.org/officeDocument/2006/relationships/hyperlink" Target="https://resources.ncelp.org/collections/js956g19d?locale=en" TargetMode="External"/><Relationship Id="rId10" Type="http://schemas.openxmlformats.org/officeDocument/2006/relationships/hyperlink" Target="https://resources.ncelp.org/concern/parent/5q47rp15j/file_sets/rf55z804f" TargetMode="External"/><Relationship Id="rId4" Type="http://schemas.openxmlformats.org/officeDocument/2006/relationships/hyperlink" Target="https://resources.ncelp.org/concern/parent/hx11xf61p/file_sets/cv43nx19h" TargetMode="External"/><Relationship Id="rId9" Type="http://schemas.openxmlformats.org/officeDocument/2006/relationships/hyperlink" Target="https://resources.ncelp.org/concern/parent/c534fp27c/file_sets/hx11xf60d" TargetMode="External"/><Relationship Id="rId14" Type="http://schemas.openxmlformats.org/officeDocument/2006/relationships/hyperlink" Target="https://resources.ncelp.org/collections/dv13zt69c?locale=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asis-database.org/" TargetMode="External"/><Relationship Id="rId2" Type="http://schemas.openxmlformats.org/officeDocument/2006/relationships/hyperlink" Target="mailto:enquiries@ncelp.org" TargetMode="Externa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hyperlink" Target="https://classroom.thenational.academy/subjects-by-key-stage/key-stage-3" TargetMode="External"/><Relationship Id="rId2" Type="http://schemas.openxmlformats.org/officeDocument/2006/relationships/hyperlink" Target="https://resources.ncelp.org/" TargetMode="External"/><Relationship Id="rId1" Type="http://schemas.openxmlformats.org/officeDocument/2006/relationships/slideLayout" Target="../slideLayouts/slideLayout2.xml"/><Relationship Id="rId4" Type="http://schemas.openxmlformats.org/officeDocument/2006/relationships/hyperlink" Target="New%20programmes%20of%20study%20in%20French,%20German%20and%20Spanish:%20French:%20https:/www.bbc.co.uk/bitesize/subjects/zgdqxnb%20German:%20https:/www.bbc.co.uk/bitesize/subjects/zcj2tfr%20Spanish:%20https:/www.bbc.co.uk/bitesize/subjects/zfckjx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ncelp.org/catalog?utf8=%E2%9C%93&amp;search_field=all_fields&amp;q=ofste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0397765" cy="7559675"/>
          </a:xfrm>
          <a:prstGeom prst="rect">
            <a:avLst/>
          </a:prstGeom>
        </p:spPr>
      </p:pic>
      <p:sp>
        <p:nvSpPr>
          <p:cNvPr id="2" name="Title 1"/>
          <p:cNvSpPr>
            <a:spLocks noGrp="1"/>
          </p:cNvSpPr>
          <p:nvPr>
            <p:ph type="ctrTitle"/>
          </p:nvPr>
        </p:nvSpPr>
        <p:spPr>
          <a:xfrm>
            <a:off x="346494" y="2717914"/>
            <a:ext cx="6900176" cy="1939757"/>
          </a:xfrm>
        </p:spPr>
        <p:txBody>
          <a:bodyPr>
            <a:normAutofit fontScale="90000"/>
          </a:bodyPr>
          <a:lstStyle/>
          <a:p>
            <a:pPr algn="l"/>
            <a:r>
              <a:rPr lang="en-GB" sz="3600" b="1" dirty="0">
                <a:solidFill>
                  <a:prstClr val="white"/>
                </a:solidFill>
              </a:rPr>
              <a:t>National Centre for Excellence in Language Pedagogy</a:t>
            </a:r>
            <a:br>
              <a:rPr lang="en-GB" sz="5400" b="1" dirty="0">
                <a:solidFill>
                  <a:prstClr val="white"/>
                </a:solidFill>
              </a:rPr>
            </a:br>
            <a:endParaRPr lang="en-GB" dirty="0"/>
          </a:p>
        </p:txBody>
      </p:sp>
      <p:sp>
        <p:nvSpPr>
          <p:cNvPr id="3" name="Subtitle 2"/>
          <p:cNvSpPr>
            <a:spLocks noGrp="1"/>
          </p:cNvSpPr>
          <p:nvPr>
            <p:ph type="subTitle" idx="1"/>
          </p:nvPr>
        </p:nvSpPr>
        <p:spPr>
          <a:xfrm>
            <a:off x="346494" y="4070190"/>
            <a:ext cx="4951567" cy="542805"/>
          </a:xfrm>
        </p:spPr>
        <p:txBody>
          <a:bodyPr>
            <a:normAutofit fontScale="70000" lnSpcReduction="20000"/>
          </a:bodyPr>
          <a:lstStyle/>
          <a:p>
            <a:pPr algn="l"/>
            <a:r>
              <a:rPr lang="en-GB" sz="2800" b="1" dirty="0">
                <a:solidFill>
                  <a:prstClr val="white"/>
                </a:solidFill>
              </a:rPr>
              <a:t>Supporting MFL curriculum, resources, and pedagogy</a:t>
            </a:r>
            <a:endParaRPr lang="en-GB" dirty="0"/>
          </a:p>
        </p:txBody>
      </p:sp>
      <p:sp>
        <p:nvSpPr>
          <p:cNvPr id="6" name="Title 3">
            <a:extLst>
              <a:ext uri="{FF2B5EF4-FFF2-40B4-BE49-F238E27FC236}">
                <a16:creationId xmlns:a16="http://schemas.microsoft.com/office/drawing/2014/main" id="{C0508B9B-5891-4D3C-9F6E-ECDA43B43AC2}"/>
              </a:ext>
            </a:extLst>
          </p:cNvPr>
          <p:cNvSpPr txBox="1">
            <a:spLocks/>
          </p:cNvSpPr>
          <p:nvPr/>
        </p:nvSpPr>
        <p:spPr>
          <a:xfrm>
            <a:off x="304239" y="669072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Emma Marsden and all NCELP colleagues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02/02/2021</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1" name="Picture 10" descr="NCELP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161" y="7211567"/>
            <a:ext cx="2274092" cy="212871"/>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F1031E-D0F7-2740-8C5E-D0927DB27AA5}"/>
              </a:ext>
            </a:extLst>
          </p:cNvPr>
          <p:cNvSpPr>
            <a:spLocks noGrp="1"/>
          </p:cNvSpPr>
          <p:nvPr>
            <p:ph type="title"/>
          </p:nvPr>
        </p:nvSpPr>
        <p:spPr/>
        <p:txBody>
          <a:bodyPr/>
          <a:lstStyle/>
          <a:p>
            <a:r>
              <a:rPr lang="en-US" dirty="0" err="1"/>
              <a:t>Ofsted</a:t>
            </a:r>
            <a:r>
              <a:rPr lang="en-US" dirty="0"/>
              <a:t> Impact</a:t>
            </a:r>
          </a:p>
        </p:txBody>
      </p:sp>
      <p:sp>
        <p:nvSpPr>
          <p:cNvPr id="3" name="Text Placeholder 2"/>
          <p:cNvSpPr>
            <a:spLocks noGrp="1"/>
          </p:cNvSpPr>
          <p:nvPr>
            <p:ph type="body" idx="1"/>
          </p:nvPr>
        </p:nvSpPr>
        <p:spPr>
          <a:xfrm>
            <a:off x="299211" y="990381"/>
            <a:ext cx="4523137" cy="722532"/>
          </a:xfrm>
        </p:spPr>
        <p:txBody>
          <a:bodyPr anchor="t"/>
          <a:lstStyle/>
          <a:p>
            <a:r>
              <a:rPr lang="en-GB" dirty="0"/>
              <a:t>Ofsted - Impact</a:t>
            </a:r>
          </a:p>
        </p:txBody>
      </p:sp>
      <p:sp>
        <p:nvSpPr>
          <p:cNvPr id="4" name="Content Placeholder 3"/>
          <p:cNvSpPr>
            <a:spLocks noGrp="1"/>
          </p:cNvSpPr>
          <p:nvPr>
            <p:ph sz="half" idx="2"/>
          </p:nvPr>
        </p:nvSpPr>
        <p:spPr>
          <a:xfrm>
            <a:off x="299210" y="1395124"/>
            <a:ext cx="4960382" cy="4937338"/>
          </a:xfrm>
        </p:spPr>
        <p:txBody>
          <a:bodyPr>
            <a:normAutofit fontScale="92500" lnSpcReduction="20000"/>
          </a:bodyPr>
          <a:lstStyle/>
          <a:p>
            <a:pPr lvl="0"/>
            <a:r>
              <a:rPr lang="en-GB" dirty="0"/>
              <a:t>learners develop </a:t>
            </a:r>
            <a:r>
              <a:rPr lang="en-GB" b="1" dirty="0"/>
              <a:t>detailed knowledge and skills</a:t>
            </a:r>
            <a:r>
              <a:rPr lang="en-GB" dirty="0"/>
              <a:t> across the curriculum </a:t>
            </a:r>
            <a:r>
              <a:rPr lang="en-GB" b="1" dirty="0"/>
              <a:t>and, as a result, achieve well</a:t>
            </a:r>
            <a:r>
              <a:rPr lang="en-GB" dirty="0"/>
              <a:t>. </a:t>
            </a:r>
            <a:r>
              <a:rPr lang="en-GB" b="1" dirty="0"/>
              <a:t>Learners are ready for the next stage of education</a:t>
            </a:r>
            <a:r>
              <a:rPr lang="en-GB" dirty="0"/>
              <a:t>, employment or training. </a:t>
            </a:r>
          </a:p>
          <a:p>
            <a:r>
              <a:rPr lang="en-GB" dirty="0"/>
              <a:t>Judgements about impact will come from the following sources:</a:t>
            </a:r>
          </a:p>
          <a:p>
            <a:pPr lvl="1"/>
            <a:r>
              <a:rPr lang="en-GB" sz="2456" dirty="0"/>
              <a:t>the progress that students make in terms of </a:t>
            </a:r>
            <a:r>
              <a:rPr lang="en-GB" sz="2456" b="1" i="1" dirty="0"/>
              <a:t>knowing more, remembering more</a:t>
            </a:r>
            <a:r>
              <a:rPr lang="en-GB" sz="2456" dirty="0"/>
              <a:t> and </a:t>
            </a:r>
            <a:r>
              <a:rPr lang="en-GB" sz="2456" b="1" i="1" dirty="0"/>
              <a:t>being able to do more</a:t>
            </a:r>
          </a:p>
          <a:p>
            <a:pPr lvl="1"/>
            <a:r>
              <a:rPr lang="en-GB" sz="2456" dirty="0"/>
              <a:t>discussions with students about what they remember from the content they have studied</a:t>
            </a:r>
          </a:p>
          <a:p>
            <a:pPr lvl="1"/>
            <a:r>
              <a:rPr lang="en-GB" sz="2456" dirty="0"/>
              <a:t>at KS4, relevant outcomes in national tests will be considered</a:t>
            </a:r>
          </a:p>
        </p:txBody>
      </p:sp>
      <p:sp>
        <p:nvSpPr>
          <p:cNvPr id="5" name="Text Placeholder 4"/>
          <p:cNvSpPr>
            <a:spLocks noGrp="1"/>
          </p:cNvSpPr>
          <p:nvPr>
            <p:ph type="body" sz="quarter" idx="3"/>
          </p:nvPr>
        </p:nvSpPr>
        <p:spPr>
          <a:xfrm>
            <a:off x="5412731" y="882663"/>
            <a:ext cx="4545413" cy="722532"/>
          </a:xfrm>
        </p:spPr>
        <p:txBody>
          <a:bodyPr anchor="t">
            <a:normAutofit/>
          </a:bodyPr>
          <a:lstStyle/>
          <a:p>
            <a:r>
              <a:rPr lang="en-GB" sz="2800" dirty="0"/>
              <a:t>NCELP</a:t>
            </a:r>
          </a:p>
        </p:txBody>
      </p:sp>
      <p:sp>
        <p:nvSpPr>
          <p:cNvPr id="6" name="Content Placeholder 5"/>
          <p:cNvSpPr>
            <a:spLocks noGrp="1"/>
          </p:cNvSpPr>
          <p:nvPr>
            <p:ph sz="quarter" idx="4"/>
          </p:nvPr>
        </p:nvSpPr>
        <p:spPr>
          <a:xfrm>
            <a:off x="5412731" y="1637345"/>
            <a:ext cx="4545413" cy="4125100"/>
          </a:xfrm>
        </p:spPr>
        <p:txBody>
          <a:bodyPr>
            <a:normAutofit fontScale="92500" lnSpcReduction="20000"/>
          </a:bodyPr>
          <a:lstStyle/>
          <a:p>
            <a:r>
              <a:rPr lang="en-GB" sz="2400" dirty="0"/>
              <a:t>Assessment of learner progress is </a:t>
            </a:r>
            <a:r>
              <a:rPr lang="en-GB" sz="2400" b="1" dirty="0"/>
              <a:t>regular, via careful programme of revisiting</a:t>
            </a:r>
          </a:p>
          <a:p>
            <a:r>
              <a:rPr lang="en-GB" sz="2400" dirty="0"/>
              <a:t>Every lesson students are prompted to apply PVG knowledge, to understand and produce language without relying on guesswork or piecing sentences together by pick and mix ‘frames’</a:t>
            </a:r>
          </a:p>
          <a:p>
            <a:r>
              <a:rPr lang="en-GB" sz="2400" dirty="0"/>
              <a:t>Summative assessments in February and June</a:t>
            </a:r>
          </a:p>
          <a:p>
            <a:pPr lvl="1"/>
            <a:r>
              <a:rPr lang="en-GB" sz="2075" dirty="0"/>
              <a:t>testing newly learnt knowledge </a:t>
            </a:r>
            <a:r>
              <a:rPr lang="en-GB" sz="2075" b="1" dirty="0"/>
              <a:t>and</a:t>
            </a:r>
            <a:r>
              <a:rPr lang="en-GB" sz="2075" dirty="0"/>
              <a:t> knowledge from previous terms and years</a:t>
            </a:r>
          </a:p>
        </p:txBody>
      </p:sp>
    </p:spTree>
    <p:extLst>
      <p:ext uri="{BB962C8B-B14F-4D97-AF65-F5344CB8AC3E}">
        <p14:creationId xmlns:p14="http://schemas.microsoft.com/office/powerpoint/2010/main" val="325838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05BABC-8B10-E644-BB3D-671FDB2C060F}"/>
              </a:ext>
            </a:extLst>
          </p:cNvPr>
          <p:cNvSpPr>
            <a:spLocks noGrp="1"/>
          </p:cNvSpPr>
          <p:nvPr>
            <p:ph type="title"/>
          </p:nvPr>
        </p:nvSpPr>
        <p:spPr/>
        <p:txBody>
          <a:bodyPr/>
          <a:lstStyle/>
          <a:p>
            <a:r>
              <a:rPr lang="en-US" dirty="0" err="1"/>
              <a:t>Ofsted</a:t>
            </a:r>
            <a:r>
              <a:rPr lang="en-US" dirty="0"/>
              <a:t> Personal Development</a:t>
            </a:r>
          </a:p>
        </p:txBody>
      </p:sp>
      <p:sp>
        <p:nvSpPr>
          <p:cNvPr id="3" name="Text Placeholder 2"/>
          <p:cNvSpPr>
            <a:spLocks noGrp="1"/>
          </p:cNvSpPr>
          <p:nvPr>
            <p:ph type="body" idx="1"/>
          </p:nvPr>
        </p:nvSpPr>
        <p:spPr>
          <a:xfrm>
            <a:off x="304657" y="990379"/>
            <a:ext cx="4523137" cy="722532"/>
          </a:xfrm>
        </p:spPr>
        <p:txBody>
          <a:bodyPr anchor="t"/>
          <a:lstStyle/>
          <a:p>
            <a:r>
              <a:rPr lang="en-GB" dirty="0"/>
              <a:t>Ofsted - Personal development</a:t>
            </a:r>
          </a:p>
        </p:txBody>
      </p:sp>
      <p:sp>
        <p:nvSpPr>
          <p:cNvPr id="4" name="Content Placeholder 3"/>
          <p:cNvSpPr>
            <a:spLocks noGrp="1"/>
          </p:cNvSpPr>
          <p:nvPr>
            <p:ph sz="half" idx="2"/>
          </p:nvPr>
        </p:nvSpPr>
        <p:spPr>
          <a:xfrm>
            <a:off x="299211" y="1454966"/>
            <a:ext cx="4996287" cy="4823284"/>
          </a:xfrm>
        </p:spPr>
        <p:txBody>
          <a:bodyPr anchor="ctr">
            <a:normAutofit fontScale="77500" lnSpcReduction="20000"/>
          </a:bodyPr>
          <a:lstStyle/>
          <a:p>
            <a:pPr marL="300723" indent="-300723">
              <a:buFont typeface="Wingdings" panose="05000000000000000000" pitchFamily="2" charset="2"/>
              <a:buChar char=""/>
            </a:pPr>
            <a:r>
              <a:rPr lang="en-GB" dirty="0">
                <a:solidFill>
                  <a:srgbClr val="1F3864"/>
                </a:solidFill>
              </a:rPr>
              <a:t>the curriculum </a:t>
            </a:r>
            <a:r>
              <a:rPr lang="en-GB" b="1" dirty="0">
                <a:solidFill>
                  <a:srgbClr val="1F3864"/>
                </a:solidFill>
              </a:rPr>
              <a:t>extends beyond</a:t>
            </a:r>
            <a:r>
              <a:rPr lang="en-GB" dirty="0">
                <a:solidFill>
                  <a:srgbClr val="1F3864"/>
                </a:solidFill>
              </a:rPr>
              <a:t> the academic, technical or vocational. It provides for learners’ broader development, enabling them to develop and </a:t>
            </a:r>
            <a:r>
              <a:rPr lang="en-GB" b="1" dirty="0">
                <a:solidFill>
                  <a:srgbClr val="1F3864"/>
                </a:solidFill>
              </a:rPr>
              <a:t>discover their interests and talents</a:t>
            </a:r>
            <a:r>
              <a:rPr lang="en-GB" dirty="0">
                <a:solidFill>
                  <a:srgbClr val="1F3864"/>
                </a:solidFill>
              </a:rPr>
              <a:t> </a:t>
            </a:r>
            <a:endParaRPr lang="en-GB" dirty="0"/>
          </a:p>
          <a:p>
            <a:pPr marL="300723" indent="-300723">
              <a:buFont typeface="Wingdings" panose="05000000000000000000" pitchFamily="2" charset="2"/>
              <a:buChar char=""/>
            </a:pPr>
            <a:r>
              <a:rPr lang="en-GB" dirty="0">
                <a:solidFill>
                  <a:srgbClr val="1F3864"/>
                </a:solidFill>
              </a:rPr>
              <a:t>the curriculum and the provider’s wider work support learners to </a:t>
            </a:r>
            <a:r>
              <a:rPr lang="en-GB" b="1" dirty="0">
                <a:solidFill>
                  <a:srgbClr val="1F3864"/>
                </a:solidFill>
              </a:rPr>
              <a:t>develop their character</a:t>
            </a:r>
            <a:r>
              <a:rPr lang="en-GB" dirty="0">
                <a:solidFill>
                  <a:srgbClr val="1F3864"/>
                </a:solidFill>
              </a:rPr>
              <a:t> – including their </a:t>
            </a:r>
            <a:r>
              <a:rPr lang="en-GB" b="1" dirty="0">
                <a:solidFill>
                  <a:srgbClr val="1F3864"/>
                </a:solidFill>
              </a:rPr>
              <a:t>resilience, confidence and independence</a:t>
            </a:r>
            <a:r>
              <a:rPr lang="en-GB" dirty="0">
                <a:solidFill>
                  <a:srgbClr val="1F3864"/>
                </a:solidFill>
              </a:rPr>
              <a:t>…  </a:t>
            </a:r>
            <a:endParaRPr lang="en-GB" dirty="0"/>
          </a:p>
          <a:p>
            <a:pPr marL="300723" indent="-300723">
              <a:buFont typeface="Wingdings" panose="05000000000000000000" pitchFamily="2" charset="2"/>
              <a:buChar char=""/>
            </a:pPr>
            <a:r>
              <a:rPr lang="en-GB" dirty="0">
                <a:solidFill>
                  <a:srgbClr val="1F3864"/>
                </a:solidFill>
              </a:rPr>
              <a:t>the provider prepares learners for life in modern Britain by:  </a:t>
            </a:r>
            <a:endParaRPr lang="en-GB" dirty="0"/>
          </a:p>
          <a:p>
            <a:pPr marL="651567" lvl="1" indent="-250603">
              <a:buFont typeface="Century Gothic" panose="020B0502020202020204" pitchFamily="34" charset="0"/>
              <a:buChar char="−"/>
            </a:pPr>
            <a:r>
              <a:rPr lang="en-GB" dirty="0">
                <a:solidFill>
                  <a:srgbClr val="1F3864"/>
                </a:solidFill>
                <a:ea typeface="SimSun" panose="02010600030101010101" pitchFamily="2" charset="-122"/>
                <a:cs typeface="Times New Roman" panose="02020603050405020304" pitchFamily="18" charset="0"/>
              </a:rPr>
              <a:t>equipping them to be </a:t>
            </a:r>
            <a:r>
              <a:rPr lang="en-GB" b="1" dirty="0">
                <a:solidFill>
                  <a:srgbClr val="1F3864"/>
                </a:solidFill>
                <a:ea typeface="SimSun" panose="02010600030101010101" pitchFamily="2" charset="-122"/>
                <a:cs typeface="Times New Roman" panose="02020603050405020304" pitchFamily="18" charset="0"/>
              </a:rPr>
              <a:t>responsible, respectful, active citizens who contribute positively to society  </a:t>
            </a:r>
            <a:endParaRPr lang="en-GB" dirty="0">
              <a:ea typeface="SimSun" panose="02010600030101010101" pitchFamily="2" charset="-122"/>
              <a:cs typeface="Times New Roman" panose="02020603050405020304" pitchFamily="18" charset="0"/>
            </a:endParaRPr>
          </a:p>
          <a:p>
            <a:pPr marL="651567" lvl="1" indent="-250603">
              <a:buFont typeface="Century Gothic" panose="020B0502020202020204" pitchFamily="34" charset="0"/>
              <a:buChar char="−"/>
            </a:pPr>
            <a:r>
              <a:rPr lang="en-GB" dirty="0">
                <a:solidFill>
                  <a:srgbClr val="1F3864"/>
                </a:solidFill>
                <a:ea typeface="SimSun" panose="02010600030101010101" pitchFamily="2" charset="-122"/>
                <a:cs typeface="Times New Roman" panose="02020603050405020304" pitchFamily="18" charset="0"/>
              </a:rPr>
              <a:t>developing their understanding of fundamental British values  </a:t>
            </a:r>
            <a:endParaRPr lang="en-GB" dirty="0">
              <a:ea typeface="SimSun" panose="02010600030101010101" pitchFamily="2" charset="-122"/>
              <a:cs typeface="Times New Roman" panose="02020603050405020304" pitchFamily="18" charset="0"/>
            </a:endParaRPr>
          </a:p>
          <a:p>
            <a:pPr marL="651567" lvl="1" indent="-250603">
              <a:buFont typeface="Century Gothic" panose="020B0502020202020204" pitchFamily="34" charset="0"/>
              <a:buChar char="−"/>
            </a:pPr>
            <a:r>
              <a:rPr lang="en-GB" b="1" dirty="0">
                <a:solidFill>
                  <a:srgbClr val="1F3864"/>
                </a:solidFill>
                <a:ea typeface="SimSun" panose="02010600030101010101" pitchFamily="2" charset="-122"/>
                <a:cs typeface="Times New Roman" panose="02020603050405020304" pitchFamily="18" charset="0"/>
              </a:rPr>
              <a:t>developing their understanding and appreciation of diversity  </a:t>
            </a:r>
            <a:endParaRPr lang="en-GB" dirty="0">
              <a:ea typeface="SimSun" panose="02010600030101010101" pitchFamily="2" charset="-122"/>
              <a:cs typeface="Times New Roman" panose="02020603050405020304" pitchFamily="18" charset="0"/>
            </a:endParaRPr>
          </a:p>
          <a:p>
            <a:r>
              <a:rPr lang="en-GB" b="1" dirty="0">
                <a:solidFill>
                  <a:srgbClr val="1F3864"/>
                </a:solidFill>
                <a:ea typeface="SimSun" panose="02010600030101010101" pitchFamily="2" charset="-122"/>
                <a:cs typeface="Times New Roman" panose="02020603050405020304" pitchFamily="18" charset="0"/>
              </a:rPr>
              <a:t>celebrating what we have in common and promoting respect for the different protected characteristics</a:t>
            </a:r>
            <a:r>
              <a:rPr lang="en-GB" dirty="0">
                <a:solidFill>
                  <a:srgbClr val="1F3864"/>
                </a:solidFill>
                <a:ea typeface="SimSun" panose="02010600030101010101" pitchFamily="2" charset="-122"/>
                <a:cs typeface="Times New Roman" panose="02020603050405020304" pitchFamily="18" charset="0"/>
              </a:rPr>
              <a:t> as defined in law</a:t>
            </a:r>
            <a:endParaRPr lang="en-GB" dirty="0"/>
          </a:p>
        </p:txBody>
      </p:sp>
      <p:sp>
        <p:nvSpPr>
          <p:cNvPr id="5" name="Text Placeholder 4"/>
          <p:cNvSpPr>
            <a:spLocks noGrp="1"/>
          </p:cNvSpPr>
          <p:nvPr>
            <p:ph type="body" sz="quarter" idx="3"/>
          </p:nvPr>
        </p:nvSpPr>
        <p:spPr>
          <a:xfrm>
            <a:off x="5448636" y="990379"/>
            <a:ext cx="4545413" cy="722532"/>
          </a:xfrm>
        </p:spPr>
        <p:txBody>
          <a:bodyPr anchor="t"/>
          <a:lstStyle/>
          <a:p>
            <a:r>
              <a:rPr lang="en-GB" dirty="0"/>
              <a:t>NCELP pedagogy</a:t>
            </a:r>
          </a:p>
        </p:txBody>
      </p:sp>
      <p:sp>
        <p:nvSpPr>
          <p:cNvPr id="6" name="Content Placeholder 5"/>
          <p:cNvSpPr>
            <a:spLocks noGrp="1"/>
          </p:cNvSpPr>
          <p:nvPr>
            <p:ph sz="quarter" idx="4"/>
          </p:nvPr>
        </p:nvSpPr>
        <p:spPr>
          <a:xfrm>
            <a:off x="5448636" y="1351645"/>
            <a:ext cx="4880134" cy="4926605"/>
          </a:xfrm>
        </p:spPr>
        <p:txBody>
          <a:bodyPr anchor="ctr">
            <a:noAutofit/>
          </a:bodyPr>
          <a:lstStyle/>
          <a:p>
            <a:r>
              <a:rPr lang="en-GB" sz="1754" dirty="0"/>
              <a:t>Understanding and expressing meaning is based on a robust foundation of language knowledge</a:t>
            </a:r>
          </a:p>
          <a:p>
            <a:r>
              <a:rPr lang="en-GB" sz="1754" dirty="0"/>
              <a:t>Opportunities to personalise vocabulary</a:t>
            </a:r>
          </a:p>
          <a:p>
            <a:r>
              <a:rPr lang="en-GB" sz="1754" dirty="0"/>
              <a:t>Rich text resources (L &amp; R), combining cognitive and affective dimensions</a:t>
            </a:r>
          </a:p>
          <a:p>
            <a:r>
              <a:rPr lang="en-GB" sz="1754" dirty="0"/>
              <a:t>Resources promote:</a:t>
            </a:r>
          </a:p>
          <a:p>
            <a:pPr lvl="1"/>
            <a:r>
              <a:rPr lang="en-GB" sz="1754" dirty="0"/>
              <a:t>character development (resilience, confidence and independence)</a:t>
            </a:r>
          </a:p>
          <a:p>
            <a:pPr lvl="1"/>
            <a:r>
              <a:rPr lang="en-GB" sz="1754" dirty="0"/>
              <a:t>global citizenship</a:t>
            </a:r>
          </a:p>
          <a:p>
            <a:pPr lvl="1"/>
            <a:r>
              <a:rPr lang="en-GB" sz="1754" dirty="0"/>
              <a:t>understanding &amp; appreciation of diversity</a:t>
            </a:r>
          </a:p>
          <a:p>
            <a:pPr lvl="1"/>
            <a:r>
              <a:rPr lang="en-GB" sz="1754" dirty="0"/>
              <a:t>openness towards and acceptance of others and otherness</a:t>
            </a:r>
          </a:p>
        </p:txBody>
      </p:sp>
    </p:spTree>
    <p:extLst>
      <p:ext uri="{BB962C8B-B14F-4D97-AF65-F5344CB8AC3E}">
        <p14:creationId xmlns:p14="http://schemas.microsoft.com/office/powerpoint/2010/main" val="142236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B055-99A4-1143-ADF6-F1E7193356AD}"/>
              </a:ext>
            </a:extLst>
          </p:cNvPr>
          <p:cNvSpPr>
            <a:spLocks noGrp="1"/>
          </p:cNvSpPr>
          <p:nvPr>
            <p:ph type="title"/>
          </p:nvPr>
        </p:nvSpPr>
        <p:spPr/>
        <p:txBody>
          <a:bodyPr>
            <a:normAutofit fontScale="90000"/>
          </a:bodyPr>
          <a:lstStyle/>
          <a:p>
            <a:r>
              <a:rPr lang="en-GB" dirty="0"/>
              <a:t>3/ </a:t>
            </a:r>
            <a:br>
              <a:rPr lang="en-GB" dirty="0"/>
            </a:br>
            <a:r>
              <a:rPr lang="en-GB" dirty="0"/>
              <a:t>Making grammar matter through listening and reading</a:t>
            </a:r>
            <a:br>
              <a:rPr lang="en-GB" dirty="0"/>
            </a:br>
            <a:br>
              <a:rPr lang="en-GB" dirty="0"/>
            </a:br>
            <a:endParaRPr lang="en-US" dirty="0"/>
          </a:p>
        </p:txBody>
      </p:sp>
      <p:sp>
        <p:nvSpPr>
          <p:cNvPr id="3" name="Text Placeholder 2">
            <a:extLst>
              <a:ext uri="{FF2B5EF4-FFF2-40B4-BE49-F238E27FC236}">
                <a16:creationId xmlns:a16="http://schemas.microsoft.com/office/drawing/2014/main" id="{EAFEC12A-C54C-D640-AEFF-5572214354BC}"/>
              </a:ext>
            </a:extLst>
          </p:cNvPr>
          <p:cNvSpPr>
            <a:spLocks noGrp="1"/>
          </p:cNvSpPr>
          <p:nvPr>
            <p:ph type="body" idx="1"/>
          </p:nvPr>
        </p:nvSpPr>
        <p:spPr/>
        <p:txBody>
          <a:bodyPr>
            <a:normAutofit/>
          </a:bodyPr>
          <a:lstStyle/>
          <a:p>
            <a:r>
              <a:rPr lang="en-US" sz="2000" b="1" dirty="0"/>
              <a:t>And see Rachel Hawkes’s presentation this afternoon! </a:t>
            </a:r>
            <a:endParaRPr lang="en-US" sz="2000" dirty="0"/>
          </a:p>
        </p:txBody>
      </p:sp>
    </p:spTree>
    <p:extLst>
      <p:ext uri="{BB962C8B-B14F-4D97-AF65-F5344CB8AC3E}">
        <p14:creationId xmlns:p14="http://schemas.microsoft.com/office/powerpoint/2010/main" val="315000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13" y="464320"/>
            <a:ext cx="5830998" cy="760431"/>
          </a:xfrm>
          <a:prstGeom prst="rect">
            <a:avLst/>
          </a:prstGeom>
        </p:spPr>
      </p:pic>
      <p:sp>
        <p:nvSpPr>
          <p:cNvPr id="2" name="Title 1"/>
          <p:cNvSpPr>
            <a:spLocks noGrp="1"/>
          </p:cNvSpPr>
          <p:nvPr>
            <p:ph type="title"/>
          </p:nvPr>
        </p:nvSpPr>
        <p:spPr>
          <a:xfrm>
            <a:off x="136713" y="169603"/>
            <a:ext cx="9221688" cy="1162457"/>
          </a:xfrm>
        </p:spPr>
        <p:txBody>
          <a:bodyPr>
            <a:normAutofit/>
          </a:bodyPr>
          <a:lstStyle/>
          <a:p>
            <a:r>
              <a:rPr lang="en-GB" sz="3157" b="1" dirty="0">
                <a:solidFill>
                  <a:schemeClr val="bg1"/>
                </a:solidFill>
              </a:rPr>
              <a:t>Grammar</a:t>
            </a:r>
          </a:p>
        </p:txBody>
      </p:sp>
      <p:sp>
        <p:nvSpPr>
          <p:cNvPr id="13" name="Content Placeholder 12">
            <a:extLst>
              <a:ext uri="{FF2B5EF4-FFF2-40B4-BE49-F238E27FC236}">
                <a16:creationId xmlns:a16="http://schemas.microsoft.com/office/drawing/2014/main" id="{894E766B-F79A-4B1F-A315-B8EF55B8CDF3}"/>
              </a:ext>
            </a:extLst>
          </p:cNvPr>
          <p:cNvSpPr>
            <a:spLocks noGrp="1"/>
          </p:cNvSpPr>
          <p:nvPr>
            <p:ph idx="1"/>
          </p:nvPr>
        </p:nvSpPr>
        <p:spPr>
          <a:xfrm>
            <a:off x="258792" y="1626241"/>
            <a:ext cx="10398600" cy="5323655"/>
          </a:xfrm>
        </p:spPr>
        <p:txBody>
          <a:bodyPr anchor="ctr">
            <a:normAutofit lnSpcReduction="10000"/>
          </a:bodyPr>
          <a:lstStyle/>
          <a:p>
            <a:pPr>
              <a:spcBef>
                <a:spcPts val="0"/>
              </a:spcBef>
              <a:buClr>
                <a:schemeClr val="accent5">
                  <a:lumMod val="50000"/>
                </a:schemeClr>
              </a:buClr>
              <a:buSzPts val="2400"/>
              <a:buFont typeface="Noto Sans Symbols"/>
              <a:buChar char="▪"/>
            </a:pPr>
            <a:r>
              <a:rPr lang="en-GB" dirty="0">
                <a:solidFill>
                  <a:schemeClr val="accent1">
                    <a:lumMod val="50000"/>
                  </a:schemeClr>
                </a:solidFill>
              </a:rPr>
              <a:t>Short, brief grammar explanation </a:t>
            </a:r>
            <a:r>
              <a:rPr lang="en-GB" i="1" u="sng" dirty="0">
                <a:solidFill>
                  <a:schemeClr val="accent1">
                    <a:lumMod val="50000"/>
                  </a:schemeClr>
                </a:solidFill>
              </a:rPr>
              <a:t>prior</a:t>
            </a:r>
            <a:r>
              <a:rPr lang="en-GB" i="1" dirty="0">
                <a:solidFill>
                  <a:schemeClr val="accent1">
                    <a:lumMod val="50000"/>
                  </a:schemeClr>
                </a:solidFill>
              </a:rPr>
              <a:t> </a:t>
            </a:r>
            <a:r>
              <a:rPr lang="en-GB" dirty="0">
                <a:solidFill>
                  <a:schemeClr val="accent1">
                    <a:lumMod val="50000"/>
                  </a:schemeClr>
                </a:solidFill>
              </a:rPr>
              <a:t>to practice </a:t>
            </a:r>
          </a:p>
          <a:p>
            <a:pPr lvl="1">
              <a:spcBef>
                <a:spcPts val="0"/>
              </a:spcBef>
              <a:buClr>
                <a:schemeClr val="accent5">
                  <a:lumMod val="50000"/>
                </a:schemeClr>
              </a:buClr>
              <a:buSzPts val="2400"/>
              <a:buFont typeface="Noto Sans Symbols"/>
              <a:buChar char="▪"/>
            </a:pPr>
            <a:r>
              <a:rPr lang="en-GB" i="1" dirty="0">
                <a:solidFill>
                  <a:schemeClr val="accent1">
                    <a:lumMod val="50000"/>
                  </a:schemeClr>
                </a:solidFill>
              </a:rPr>
              <a:t>can speed up </a:t>
            </a:r>
            <a:r>
              <a:rPr lang="en-GB" dirty="0">
                <a:solidFill>
                  <a:schemeClr val="accent1">
                    <a:lumMod val="50000"/>
                  </a:schemeClr>
                </a:solidFill>
              </a:rPr>
              <a:t>learning </a:t>
            </a:r>
          </a:p>
          <a:p>
            <a:pPr lvl="1">
              <a:spcBef>
                <a:spcPts val="0"/>
              </a:spcBef>
              <a:buClr>
                <a:schemeClr val="accent5">
                  <a:lumMod val="50000"/>
                </a:schemeClr>
              </a:buClr>
              <a:buSzPts val="2400"/>
              <a:buFont typeface="Noto Sans Symbols"/>
              <a:buChar char="▪"/>
            </a:pPr>
            <a:r>
              <a:rPr lang="en-GB" dirty="0">
                <a:solidFill>
                  <a:schemeClr val="accent1">
                    <a:lumMod val="50000"/>
                  </a:schemeClr>
                </a:solidFill>
              </a:rPr>
              <a:t>help learners who are not naturally analytical</a:t>
            </a:r>
          </a:p>
          <a:p>
            <a:pPr>
              <a:lnSpc>
                <a:spcPct val="150000"/>
              </a:lnSpc>
              <a:spcBef>
                <a:spcPts val="0"/>
              </a:spcBef>
              <a:buClr>
                <a:schemeClr val="accent5">
                  <a:lumMod val="50000"/>
                </a:schemeClr>
              </a:buClr>
              <a:buSzPts val="2400"/>
              <a:buFont typeface="Noto Sans Symbols"/>
              <a:buChar char="▪"/>
            </a:pPr>
            <a:r>
              <a:rPr lang="en-GB" dirty="0">
                <a:solidFill>
                  <a:schemeClr val="accent1">
                    <a:lumMod val="50000"/>
                  </a:schemeClr>
                </a:solidFill>
              </a:rPr>
              <a:t>Introduce and practice </a:t>
            </a:r>
            <a:r>
              <a:rPr lang="en-GB" i="1" dirty="0">
                <a:solidFill>
                  <a:schemeClr val="accent1">
                    <a:lumMod val="50000"/>
                  </a:schemeClr>
                </a:solidFill>
              </a:rPr>
              <a:t>parts of </a:t>
            </a:r>
            <a:r>
              <a:rPr lang="en-GB" dirty="0">
                <a:solidFill>
                  <a:schemeClr val="accent1">
                    <a:lumMod val="50000"/>
                  </a:schemeClr>
                </a:solidFill>
              </a:rPr>
              <a:t>paradigms</a:t>
            </a:r>
          </a:p>
          <a:p>
            <a:pPr lvl="1">
              <a:buClr>
                <a:schemeClr val="accent5">
                  <a:lumMod val="50000"/>
                </a:schemeClr>
              </a:buClr>
              <a:buSzPts val="2400"/>
              <a:buFont typeface="Noto Sans Symbols"/>
              <a:buChar char="▪"/>
            </a:pPr>
            <a:r>
              <a:rPr lang="en-GB" dirty="0">
                <a:solidFill>
                  <a:schemeClr val="accent1">
                    <a:lumMod val="50000"/>
                  </a:schemeClr>
                </a:solidFill>
              </a:rPr>
              <a:t>Learners only pay attention to so much at any one time</a:t>
            </a:r>
          </a:p>
          <a:p>
            <a:pPr lvl="1">
              <a:buClr>
                <a:schemeClr val="accent5">
                  <a:lumMod val="50000"/>
                </a:schemeClr>
              </a:buClr>
              <a:buSzPts val="2400"/>
              <a:buFont typeface="Noto Sans Symbols"/>
              <a:buChar char="▪"/>
            </a:pPr>
            <a:r>
              <a:rPr lang="en-GB" dirty="0">
                <a:solidFill>
                  <a:schemeClr val="accent1">
                    <a:lumMod val="50000"/>
                  </a:schemeClr>
                </a:solidFill>
              </a:rPr>
              <a:t>Establish accurate &amp; reliable knowledge of one form juxtaposed with another (e.g.</a:t>
            </a:r>
            <a:r>
              <a:rPr lang="en-GB" i="1" dirty="0">
                <a:solidFill>
                  <a:schemeClr val="accent1">
                    <a:lumMod val="50000"/>
                  </a:schemeClr>
                </a:solidFill>
              </a:rPr>
              <a:t> </a:t>
            </a:r>
            <a:r>
              <a:rPr lang="en-GB" i="1" dirty="0" err="1">
                <a:solidFill>
                  <a:schemeClr val="accent1">
                    <a:lumMod val="50000"/>
                  </a:schemeClr>
                </a:solidFill>
              </a:rPr>
              <a:t>jou</a:t>
            </a:r>
            <a:r>
              <a:rPr lang="en-GB" b="1" i="1" u="sng" dirty="0" err="1">
                <a:solidFill>
                  <a:schemeClr val="accent1">
                    <a:lumMod val="50000"/>
                  </a:schemeClr>
                </a:solidFill>
              </a:rPr>
              <a:t>e</a:t>
            </a:r>
            <a:r>
              <a:rPr lang="en-GB" dirty="0">
                <a:solidFill>
                  <a:schemeClr val="accent1">
                    <a:lumMod val="50000"/>
                  </a:schemeClr>
                </a:solidFill>
              </a:rPr>
              <a:t> vs. </a:t>
            </a:r>
            <a:r>
              <a:rPr lang="en-GB" i="1" dirty="0" err="1">
                <a:solidFill>
                  <a:schemeClr val="accent1">
                    <a:lumMod val="50000"/>
                  </a:schemeClr>
                </a:solidFill>
              </a:rPr>
              <a:t>jou</a:t>
            </a:r>
            <a:r>
              <a:rPr lang="en-GB" b="1" i="1" u="sng" dirty="0" err="1">
                <a:solidFill>
                  <a:schemeClr val="accent1">
                    <a:lumMod val="50000"/>
                  </a:schemeClr>
                </a:solidFill>
              </a:rPr>
              <a:t>ons</a:t>
            </a:r>
            <a:r>
              <a:rPr lang="en-GB" dirty="0">
                <a:solidFill>
                  <a:schemeClr val="accent1">
                    <a:lumMod val="50000"/>
                  </a:schemeClr>
                </a:solidFill>
              </a:rPr>
              <a:t>) </a:t>
            </a:r>
          </a:p>
          <a:p>
            <a:pPr>
              <a:lnSpc>
                <a:spcPct val="150000"/>
              </a:lnSpc>
              <a:buClr>
                <a:schemeClr val="accent5">
                  <a:lumMod val="50000"/>
                </a:schemeClr>
              </a:buClr>
              <a:buSzPts val="2400"/>
              <a:buFont typeface="Noto Sans Symbols"/>
              <a:buChar char="▪"/>
            </a:pPr>
            <a:r>
              <a:rPr lang="en-GB" dirty="0">
                <a:solidFill>
                  <a:schemeClr val="accent1">
                    <a:lumMod val="50000"/>
                  </a:schemeClr>
                </a:solidFill>
              </a:rPr>
              <a:t>Make pupils attend to feature by </a:t>
            </a:r>
            <a:r>
              <a:rPr lang="en-GB" i="1" dirty="0">
                <a:solidFill>
                  <a:schemeClr val="accent1">
                    <a:lumMod val="50000"/>
                  </a:schemeClr>
                </a:solidFill>
              </a:rPr>
              <a:t>having</a:t>
            </a:r>
            <a:r>
              <a:rPr lang="en-GB" dirty="0">
                <a:solidFill>
                  <a:schemeClr val="accent1">
                    <a:lumMod val="50000"/>
                  </a:schemeClr>
                </a:solidFill>
              </a:rPr>
              <a:t> to understand their meaning</a:t>
            </a:r>
          </a:p>
          <a:p>
            <a:pPr lvl="1">
              <a:buClr>
                <a:schemeClr val="accent5">
                  <a:lumMod val="50000"/>
                </a:schemeClr>
              </a:buClr>
              <a:buSzPts val="2400"/>
              <a:buFont typeface="Noto Sans Symbols"/>
              <a:buChar char="▪"/>
            </a:pPr>
            <a:r>
              <a:rPr lang="en-GB" dirty="0">
                <a:solidFill>
                  <a:schemeClr val="accent1">
                    <a:lumMod val="50000"/>
                  </a:schemeClr>
                </a:solidFill>
              </a:rPr>
              <a:t>Remove other ‘cues’</a:t>
            </a:r>
            <a:br>
              <a:rPr lang="en-GB" dirty="0">
                <a:solidFill>
                  <a:schemeClr val="accent1">
                    <a:lumMod val="50000"/>
                  </a:schemeClr>
                </a:solidFill>
              </a:rPr>
            </a:br>
            <a:r>
              <a:rPr lang="en-GB" dirty="0">
                <a:solidFill>
                  <a:schemeClr val="accent1">
                    <a:lumMod val="50000"/>
                  </a:schemeClr>
                </a:solidFill>
              </a:rPr>
              <a:t>e.g., </a:t>
            </a:r>
            <a:r>
              <a:rPr lang="en-GB" strike="sngStrike" dirty="0">
                <a:solidFill>
                  <a:schemeClr val="accent1">
                    <a:lumMod val="50000"/>
                  </a:schemeClr>
                </a:solidFill>
              </a:rPr>
              <a:t>le weekend dernier,</a:t>
            </a:r>
            <a:r>
              <a:rPr lang="en-GB" dirty="0">
                <a:solidFill>
                  <a:schemeClr val="accent1">
                    <a:lumMod val="50000"/>
                  </a:schemeClr>
                </a:solidFill>
              </a:rPr>
              <a:t> j’ai mangé (past or now?); </a:t>
            </a:r>
            <a:r>
              <a:rPr lang="en-GB" strike="sngStrike" dirty="0" err="1">
                <a:solidFill>
                  <a:schemeClr val="accent1">
                    <a:lumMod val="50000"/>
                  </a:schemeClr>
                </a:solidFill>
              </a:rPr>
              <a:t>maintenant</a:t>
            </a:r>
            <a:r>
              <a:rPr lang="en-GB" strike="sngStrike" dirty="0">
                <a:solidFill>
                  <a:schemeClr val="accent1">
                    <a:lumMod val="50000"/>
                  </a:schemeClr>
                </a:solidFill>
              </a:rPr>
              <a:t>,</a:t>
            </a:r>
            <a:r>
              <a:rPr lang="en-GB" dirty="0">
                <a:solidFill>
                  <a:schemeClr val="accent1">
                    <a:lumMod val="50000"/>
                  </a:schemeClr>
                </a:solidFill>
              </a:rPr>
              <a:t>  je mange (past or now?)</a:t>
            </a:r>
          </a:p>
          <a:p>
            <a:pPr>
              <a:lnSpc>
                <a:spcPct val="150000"/>
              </a:lnSpc>
              <a:buClr>
                <a:schemeClr val="accent5">
                  <a:lumMod val="50000"/>
                </a:schemeClr>
              </a:buClr>
              <a:buSzPts val="2400"/>
              <a:buFont typeface="Noto Sans Symbols"/>
              <a:buChar char="▪"/>
            </a:pPr>
            <a:r>
              <a:rPr lang="en-GB" dirty="0">
                <a:solidFill>
                  <a:schemeClr val="accent1">
                    <a:lumMod val="50000"/>
                  </a:schemeClr>
                </a:solidFill>
              </a:rPr>
              <a:t>Give </a:t>
            </a:r>
            <a:r>
              <a:rPr lang="en-GB" i="1" dirty="0">
                <a:solidFill>
                  <a:schemeClr val="accent1">
                    <a:lumMod val="50000"/>
                  </a:schemeClr>
                </a:solidFill>
              </a:rPr>
              <a:t>plenty</a:t>
            </a:r>
            <a:r>
              <a:rPr lang="en-GB" dirty="0">
                <a:solidFill>
                  <a:schemeClr val="accent1">
                    <a:lumMod val="50000"/>
                  </a:schemeClr>
                </a:solidFill>
              </a:rPr>
              <a:t> of practice for each pair of grammatical forms/meanings</a:t>
            </a:r>
          </a:p>
          <a:p>
            <a:pPr lvl="1">
              <a:buClr>
                <a:schemeClr val="accent5">
                  <a:lumMod val="50000"/>
                </a:schemeClr>
              </a:buClr>
              <a:buSzPts val="2400"/>
              <a:buFont typeface="Noto Sans Symbols"/>
              <a:buChar char="▪"/>
            </a:pPr>
            <a:r>
              <a:rPr lang="en-GB" dirty="0">
                <a:solidFill>
                  <a:schemeClr val="accent1">
                    <a:lumMod val="50000"/>
                  </a:schemeClr>
                </a:solidFill>
              </a:rPr>
              <a:t>In reading and listening</a:t>
            </a:r>
          </a:p>
          <a:p>
            <a:pPr lvl="1">
              <a:buClr>
                <a:schemeClr val="accent5">
                  <a:lumMod val="50000"/>
                </a:schemeClr>
              </a:buClr>
              <a:buSzPts val="2400"/>
              <a:buFont typeface="Noto Sans Symbols"/>
              <a:buChar char="▪"/>
            </a:pPr>
            <a:r>
              <a:rPr lang="en-GB" dirty="0">
                <a:solidFill>
                  <a:schemeClr val="accent1">
                    <a:lumMod val="50000"/>
                  </a:schemeClr>
                </a:solidFill>
              </a:rPr>
              <a:t>In speaking and writing</a:t>
            </a:r>
          </a:p>
          <a:p>
            <a:pPr>
              <a:lnSpc>
                <a:spcPct val="150000"/>
              </a:lnSpc>
              <a:buClr>
                <a:schemeClr val="accent5">
                  <a:lumMod val="50000"/>
                </a:schemeClr>
              </a:buClr>
              <a:buSzPts val="2400"/>
              <a:buFont typeface="Noto Sans Symbols"/>
              <a:buChar char="▪"/>
            </a:pPr>
            <a:r>
              <a:rPr lang="en-GB" dirty="0">
                <a:solidFill>
                  <a:schemeClr val="accent1">
                    <a:lumMod val="50000"/>
                  </a:schemeClr>
                </a:solidFill>
              </a:rPr>
              <a:t>Revisit features in different combinations</a:t>
            </a:r>
          </a:p>
          <a:p>
            <a:pPr marL="0" indent="0">
              <a:buClr>
                <a:schemeClr val="accent5">
                  <a:lumMod val="50000"/>
                </a:schemeClr>
              </a:buClr>
              <a:buSzPts val="2400"/>
              <a:buNone/>
            </a:pPr>
            <a:r>
              <a:rPr lang="en-GB" dirty="0">
                <a:solidFill>
                  <a:schemeClr val="accent1">
                    <a:lumMod val="50000"/>
                  </a:schemeClr>
                </a:solidFill>
              </a:rPr>
              <a:t>	-&gt;Gradually builds up to fuller systems</a:t>
            </a:r>
          </a:p>
        </p:txBody>
      </p:sp>
      <p:sp>
        <p:nvSpPr>
          <p:cNvPr id="25" name="Rounded Rectangular Callout 4">
            <a:extLst>
              <a:ext uri="{FF2B5EF4-FFF2-40B4-BE49-F238E27FC236}">
                <a16:creationId xmlns:a16="http://schemas.microsoft.com/office/drawing/2014/main" id="{2CE44CB8-E6A9-4C0B-A014-E556479D30BF}"/>
              </a:ext>
            </a:extLst>
          </p:cNvPr>
          <p:cNvSpPr/>
          <p:nvPr/>
        </p:nvSpPr>
        <p:spPr>
          <a:xfrm>
            <a:off x="5563649" y="113271"/>
            <a:ext cx="4991450" cy="1512970"/>
          </a:xfrm>
          <a:prstGeom prst="wedgeRoundRectCallout">
            <a:avLst>
              <a:gd name="adj1" fmla="val -20833"/>
              <a:gd name="adj2" fmla="val 48674"/>
              <a:gd name="adj3" fmla="val 16667"/>
            </a:avLst>
          </a:prstGeom>
          <a:solidFill>
            <a:srgbClr val="104F75"/>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01929">
              <a:buClr>
                <a:prstClr val="black"/>
              </a:buClr>
              <a:buSzPts val="2000"/>
              <a:defRPr/>
            </a:pPr>
            <a:r>
              <a:rPr lang="en-GB" sz="1754" b="1" dirty="0">
                <a:solidFill>
                  <a:prstClr val="white"/>
                </a:solidFill>
                <a:latin typeface="Tw Cen MT" panose="020B0602020104020603"/>
              </a:rPr>
              <a:t>50</a:t>
            </a:r>
            <a:r>
              <a:rPr lang="en-GB" sz="1754" b="1" dirty="0">
                <a:solidFill>
                  <a:prstClr val="white"/>
                </a:solidFill>
                <a:latin typeface="Century Gothic" panose="020B0502020202020204" pitchFamily="34" charset="0"/>
              </a:rPr>
              <a:t>+ experimental studies, including:</a:t>
            </a:r>
            <a:endParaRPr lang="en-GB" sz="1754" dirty="0">
              <a:solidFill>
                <a:prstClr val="white"/>
              </a:solidFill>
              <a:latin typeface="Century Gothic" panose="020B0502020202020204" pitchFamily="34" charset="0"/>
            </a:endParaRPr>
          </a:p>
          <a:p>
            <a:pPr defTabSz="801929">
              <a:buClr>
                <a:srgbClr val="E87D1E"/>
              </a:buClr>
              <a:buSzPts val="2000"/>
              <a:buFont typeface="Noto Sans Symbols"/>
              <a:buChar char="▪"/>
              <a:defRPr/>
            </a:pPr>
            <a:r>
              <a:rPr lang="en-GB" sz="1754" dirty="0">
                <a:solidFill>
                  <a:prstClr val="white"/>
                </a:solidFill>
                <a:latin typeface="Century Gothic" panose="020B0502020202020204" pitchFamily="34" charset="0"/>
              </a:rPr>
              <a:t>French verb inflections with 11 to 14 </a:t>
            </a:r>
            <a:r>
              <a:rPr lang="en-GB" sz="1754" dirty="0" err="1">
                <a:solidFill>
                  <a:prstClr val="white"/>
                </a:solidFill>
                <a:latin typeface="Century Gothic" panose="020B0502020202020204" pitchFamily="34" charset="0"/>
              </a:rPr>
              <a:t>yr</a:t>
            </a:r>
            <a:r>
              <a:rPr lang="en-GB" sz="1754" dirty="0">
                <a:solidFill>
                  <a:prstClr val="white"/>
                </a:solidFill>
                <a:latin typeface="Century Gothic" panose="020B0502020202020204" pitchFamily="34" charset="0"/>
              </a:rPr>
              <a:t> olds (</a:t>
            </a:r>
            <a:r>
              <a:rPr lang="en-GB" sz="1754" dirty="0">
                <a:solidFill>
                  <a:srgbClr val="FF6600"/>
                </a:solidFill>
                <a:latin typeface="Century Gothic" panose="020B0502020202020204" pitchFamily="34" charset="0"/>
                <a:hlinkClick r:id="rId4">
                  <a:extLst>
                    <a:ext uri="{A12FA001-AC4F-418D-AE19-62706E023703}">
                      <ahyp:hlinkClr xmlns:ahyp="http://schemas.microsoft.com/office/drawing/2018/hyperlinkcolor" val="tx"/>
                    </a:ext>
                  </a:extLst>
                </a:hlinkClick>
              </a:rPr>
              <a:t>Marsden, 2006</a:t>
            </a:r>
            <a:r>
              <a:rPr lang="en-GB" sz="1754" dirty="0">
                <a:solidFill>
                  <a:prstClr val="white"/>
                </a:solidFill>
                <a:latin typeface="Century Gothic" panose="020B0502020202020204" pitchFamily="34" charset="0"/>
              </a:rPr>
              <a:t>)</a:t>
            </a:r>
          </a:p>
          <a:p>
            <a:pPr defTabSz="801929">
              <a:buClr>
                <a:srgbClr val="E87D1E"/>
              </a:buClr>
              <a:buSzPts val="2000"/>
              <a:buFont typeface="Noto Sans Symbols"/>
              <a:buChar char="▪"/>
              <a:defRPr/>
            </a:pPr>
            <a:r>
              <a:rPr lang="en-GB" sz="1754" dirty="0">
                <a:solidFill>
                  <a:prstClr val="white"/>
                </a:solidFill>
                <a:latin typeface="Century Gothic" panose="020B0502020202020204" pitchFamily="34" charset="0"/>
              </a:rPr>
              <a:t>German case marking with 9 to 11 </a:t>
            </a:r>
            <a:r>
              <a:rPr lang="en-GB" sz="1754" dirty="0" err="1">
                <a:solidFill>
                  <a:prstClr val="white"/>
                </a:solidFill>
                <a:latin typeface="Century Gothic" panose="020B0502020202020204" pitchFamily="34" charset="0"/>
              </a:rPr>
              <a:t>yr</a:t>
            </a:r>
            <a:r>
              <a:rPr lang="en-GB" sz="1754" dirty="0">
                <a:solidFill>
                  <a:prstClr val="white"/>
                </a:solidFill>
                <a:latin typeface="Century Gothic" panose="020B0502020202020204" pitchFamily="34" charset="0"/>
              </a:rPr>
              <a:t> olds (</a:t>
            </a:r>
            <a:r>
              <a:rPr lang="en-GB" sz="1754" dirty="0">
                <a:solidFill>
                  <a:srgbClr val="FF6600"/>
                </a:solidFill>
                <a:latin typeface="Century Gothic" panose="020B0502020202020204" pitchFamily="34" charset="0"/>
                <a:hlinkClick r:id="rId5">
                  <a:extLst>
                    <a:ext uri="{A12FA001-AC4F-418D-AE19-62706E023703}">
                      <ahyp:hlinkClr xmlns:ahyp="http://schemas.microsoft.com/office/drawing/2018/hyperlinkcolor" val="tx"/>
                    </a:ext>
                  </a:extLst>
                </a:hlinkClick>
              </a:rPr>
              <a:t>Kasprowicz &amp; Marsden, 2017</a:t>
            </a:r>
            <a:r>
              <a:rPr lang="en-GB" sz="1754" dirty="0">
                <a:solidFill>
                  <a:prstClr val="white"/>
                </a:solidFill>
                <a:latin typeface="Century Gothic" panose="020B0502020202020204" pitchFamily="34" charset="0"/>
              </a:rPr>
              <a:t>)</a:t>
            </a:r>
          </a:p>
        </p:txBody>
      </p:sp>
      <p:pic>
        <p:nvPicPr>
          <p:cNvPr id="3" name="Picture 2" descr="OASIS logo">
            <a:extLst>
              <a:ext uri="{FF2B5EF4-FFF2-40B4-BE49-F238E27FC236}">
                <a16:creationId xmlns:a16="http://schemas.microsoft.com/office/drawing/2014/main" id="{91B826EB-9621-4A71-A5D6-F4EE13CAB63C}"/>
              </a:ext>
            </a:extLst>
          </p:cNvPr>
          <p:cNvPicPr>
            <a:picLocks noChangeAspect="1"/>
          </p:cNvPicPr>
          <p:nvPr/>
        </p:nvPicPr>
        <p:blipFill rotWithShape="1">
          <a:blip r:embed="rId6"/>
          <a:srcRect/>
          <a:stretch/>
        </p:blipFill>
        <p:spPr>
          <a:xfrm>
            <a:off x="7896833" y="6231258"/>
            <a:ext cx="2658266" cy="718638"/>
          </a:xfrm>
          <a:prstGeom prst="rect">
            <a:avLst/>
          </a:prstGeom>
        </p:spPr>
      </p:pic>
    </p:spTree>
    <p:extLst>
      <p:ext uri="{BB962C8B-B14F-4D97-AF65-F5344CB8AC3E}">
        <p14:creationId xmlns:p14="http://schemas.microsoft.com/office/powerpoint/2010/main" val="56669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3">
                                            <p:txEl>
                                              <p:pRg st="3" end="3"/>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3">
                                            <p:txEl>
                                              <p:pRg st="4" end="4"/>
                                            </p:tx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13">
                                            <p:txEl>
                                              <p:pRg st="6" end="6"/>
                                            </p:tx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13">
                                            <p:txEl>
                                              <p:pRg st="8" end="8"/>
                                            </p:txEl>
                                          </p:spTgt>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13">
                                            <p:txEl>
                                              <p:pRg st="9" end="9"/>
                                            </p:txEl>
                                          </p:spTgt>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3" grpId="1" build="p"/>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3100"/>
            <a:ext cx="5662702" cy="760431"/>
          </a:xfrm>
          <a:prstGeom prst="rect">
            <a:avLst/>
          </a:prstGeom>
        </p:spPr>
      </p:pic>
      <p:sp>
        <p:nvSpPr>
          <p:cNvPr id="4" name="Title 3"/>
          <p:cNvSpPr>
            <a:spLocks noGrp="1"/>
          </p:cNvSpPr>
          <p:nvPr>
            <p:ph type="title"/>
          </p:nvPr>
        </p:nvSpPr>
        <p:spPr>
          <a:xfrm>
            <a:off x="0" y="1033101"/>
            <a:ext cx="4617495" cy="620750"/>
          </a:xfrm>
        </p:spPr>
        <p:txBody>
          <a:bodyPr>
            <a:normAutofit/>
          </a:bodyPr>
          <a:lstStyle/>
          <a:p>
            <a:r>
              <a:rPr lang="en-GB" sz="3157" b="1" dirty="0" err="1">
                <a:solidFill>
                  <a:schemeClr val="bg1"/>
                </a:solidFill>
              </a:rPr>
              <a:t>C’est</a:t>
            </a:r>
            <a:r>
              <a:rPr lang="en-GB" sz="3157" b="1" dirty="0">
                <a:solidFill>
                  <a:schemeClr val="bg1"/>
                </a:solidFill>
              </a:rPr>
              <a:t> qui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9481759" y="991889"/>
            <a:ext cx="962682" cy="3504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01929">
              <a:defRPr/>
            </a:pPr>
            <a:r>
              <a:rPr lang="en-GB" sz="1754" b="1" dirty="0">
                <a:solidFill>
                  <a:prstClr val="white"/>
                </a:solidFill>
                <a:latin typeface="Century Gothic" panose="020B0502020202020204" pitchFamily="34" charset="0"/>
              </a:rPr>
              <a:t>lire</a:t>
            </a:r>
          </a:p>
        </p:txBody>
      </p:sp>
      <p:sp>
        <p:nvSpPr>
          <p:cNvPr id="6" name="TextBox 5">
            <a:extLst>
              <a:ext uri="{FF2B5EF4-FFF2-40B4-BE49-F238E27FC236}">
                <a16:creationId xmlns:a16="http://schemas.microsoft.com/office/drawing/2014/main" id="{16E5D2C8-39D0-B149-BD4B-D3EDCF96BB45}"/>
              </a:ext>
            </a:extLst>
          </p:cNvPr>
          <p:cNvSpPr txBox="1"/>
          <p:nvPr/>
        </p:nvSpPr>
        <p:spPr>
          <a:xfrm>
            <a:off x="157852" y="1909296"/>
            <a:ext cx="9820197" cy="416268"/>
          </a:xfrm>
          <a:prstGeom prst="rect">
            <a:avLst/>
          </a:prstGeom>
          <a:noFill/>
        </p:spPr>
        <p:txBody>
          <a:bodyPr wrap="square" rtlCol="0">
            <a:spAutoFit/>
          </a:bodyPr>
          <a:lstStyle/>
          <a:p>
            <a:pPr lvl="0">
              <a:defRPr/>
            </a:pPr>
            <a:r>
              <a:rPr lang="en-US" sz="2105" dirty="0" err="1">
                <a:solidFill>
                  <a:srgbClr val="4472C4">
                    <a:lumMod val="50000"/>
                  </a:srgbClr>
                </a:solidFill>
                <a:latin typeface="Century Gothic" panose="020F0302020204030204"/>
              </a:rPr>
              <a:t>Noura</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parle</a:t>
            </a:r>
            <a:r>
              <a:rPr lang="en-US" sz="2105" dirty="0">
                <a:solidFill>
                  <a:srgbClr val="4472C4">
                    <a:lumMod val="50000"/>
                  </a:srgbClr>
                </a:solidFill>
                <a:latin typeface="Century Gothic" panose="020F0302020204030204"/>
              </a:rPr>
              <a:t> avec </a:t>
            </a:r>
            <a:r>
              <a:rPr lang="en-US" sz="2105" dirty="0" err="1">
                <a:solidFill>
                  <a:srgbClr val="4472C4">
                    <a:lumMod val="50000"/>
                  </a:srgbClr>
                </a:solidFill>
                <a:latin typeface="Century Gothic" panose="020F0302020204030204"/>
              </a:rPr>
              <a:t>Océane</a:t>
            </a:r>
            <a:r>
              <a:rPr lang="en-US" sz="2105" dirty="0">
                <a:solidFill>
                  <a:srgbClr val="4472C4">
                    <a:lumMod val="50000"/>
                  </a:srgbClr>
                </a:solidFill>
                <a:latin typeface="Century Gothic" panose="020F0302020204030204"/>
              </a:rPr>
              <a:t>. Elle </a:t>
            </a:r>
            <a:r>
              <a:rPr lang="en-US" sz="2105" dirty="0" err="1">
                <a:solidFill>
                  <a:srgbClr val="4472C4">
                    <a:lumMod val="50000"/>
                  </a:srgbClr>
                </a:solidFill>
                <a:latin typeface="Century Gothic" panose="020F0302020204030204"/>
              </a:rPr>
              <a:t>parle</a:t>
            </a:r>
            <a:r>
              <a:rPr lang="en-US" sz="2105" dirty="0">
                <a:solidFill>
                  <a:srgbClr val="4472C4">
                    <a:lumMod val="50000"/>
                  </a:srgbClr>
                </a:solidFill>
                <a:latin typeface="Century Gothic" panose="020F0302020204030204"/>
              </a:rPr>
              <a:t> </a:t>
            </a:r>
            <a:r>
              <a:rPr lang="en-US" sz="2105" b="1" dirty="0">
                <a:solidFill>
                  <a:srgbClr val="4472C4">
                    <a:lumMod val="50000"/>
                  </a:srgbClr>
                </a:solidFill>
                <a:latin typeface="Century Gothic" panose="020F0302020204030204"/>
              </a:rPr>
              <a:t>à</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Océane</a:t>
            </a:r>
            <a:r>
              <a:rPr lang="en-US" sz="2105" dirty="0">
                <a:solidFill>
                  <a:srgbClr val="4472C4">
                    <a:lumMod val="50000"/>
                  </a:srgbClr>
                </a:solidFill>
              </a:rPr>
              <a:t> </a:t>
            </a:r>
            <a:r>
              <a:rPr lang="en-US" sz="2105" b="1" dirty="0">
                <a:solidFill>
                  <a:srgbClr val="4472C4">
                    <a:lumMod val="50000"/>
                  </a:srgbClr>
                </a:solidFill>
              </a:rPr>
              <a:t>(</a:t>
            </a:r>
            <a:r>
              <a:rPr lang="en-US" sz="2105" b="1" dirty="0" err="1">
                <a:solidFill>
                  <a:srgbClr val="4472C4">
                    <a:lumMod val="50000"/>
                  </a:srgbClr>
                </a:solidFill>
              </a:rPr>
              <a:t>tu</a:t>
            </a:r>
            <a:r>
              <a:rPr lang="en-US" sz="2105" b="1" dirty="0">
                <a:solidFill>
                  <a:srgbClr val="4472C4">
                    <a:lumMod val="50000"/>
                  </a:srgbClr>
                </a:solidFill>
              </a:rPr>
              <a:t>),</a:t>
            </a:r>
            <a:r>
              <a:rPr lang="en-US" sz="2105" dirty="0">
                <a:solidFill>
                  <a:srgbClr val="4472C4">
                    <a:lumMod val="50000"/>
                  </a:srgbClr>
                </a:solidFill>
              </a:rPr>
              <a:t> </a:t>
            </a:r>
            <a:r>
              <a:rPr lang="en-US" sz="2105" dirty="0" err="1">
                <a:solidFill>
                  <a:srgbClr val="4472C4">
                    <a:lumMod val="50000"/>
                  </a:srgbClr>
                </a:solidFill>
              </a:rPr>
              <a:t>ou</a:t>
            </a:r>
            <a:r>
              <a:rPr lang="en-US" sz="2105" dirty="0">
                <a:solidFill>
                  <a:srgbClr val="4472C4">
                    <a:lumMod val="50000"/>
                  </a:srgbClr>
                </a:solidFill>
              </a:rPr>
              <a:t> </a:t>
            </a:r>
            <a:r>
              <a:rPr lang="en-US" sz="2105" b="1" dirty="0" err="1">
                <a:solidFill>
                  <a:srgbClr val="4472C4">
                    <a:lumMod val="50000"/>
                  </a:srgbClr>
                </a:solidFill>
                <a:latin typeface="Century Gothic" panose="020F0302020204030204"/>
              </a:rPr>
              <a:t>d’</a:t>
            </a:r>
            <a:r>
              <a:rPr lang="en-US" sz="2105" dirty="0" err="1">
                <a:solidFill>
                  <a:srgbClr val="4472C4">
                    <a:lumMod val="50000"/>
                  </a:srgbClr>
                </a:solidFill>
                <a:latin typeface="Century Gothic" panose="020F0302020204030204"/>
              </a:rPr>
              <a:t>Amir</a:t>
            </a:r>
            <a:r>
              <a:rPr lang="en-US" sz="2105" dirty="0">
                <a:solidFill>
                  <a:srgbClr val="4472C4">
                    <a:lumMod val="50000"/>
                  </a:srgbClr>
                </a:solidFill>
                <a:latin typeface="Century Gothic" panose="020F0302020204030204"/>
              </a:rPr>
              <a:t> </a:t>
            </a:r>
            <a:r>
              <a:rPr lang="en-US" sz="2105" b="1" dirty="0">
                <a:solidFill>
                  <a:srgbClr val="4472C4">
                    <a:lumMod val="50000"/>
                  </a:srgbClr>
                </a:solidFill>
                <a:latin typeface="Century Gothic" panose="020F0302020204030204"/>
              </a:rPr>
              <a:t>(</a:t>
            </a:r>
            <a:r>
              <a:rPr lang="en-US" sz="2105" b="1" dirty="0" err="1">
                <a:solidFill>
                  <a:srgbClr val="4472C4">
                    <a:lumMod val="50000"/>
                  </a:srgbClr>
                </a:solidFill>
                <a:latin typeface="Century Gothic" panose="020F0302020204030204"/>
              </a:rPr>
              <a:t>il</a:t>
            </a:r>
            <a:r>
              <a:rPr lang="en-US" sz="2105" b="1" dirty="0">
                <a:solidFill>
                  <a:srgbClr val="4472C4">
                    <a:lumMod val="50000"/>
                  </a:srgbClr>
                </a:solidFill>
                <a:latin typeface="Century Gothic" panose="020F0302020204030204"/>
              </a:rPr>
              <a:t>) </a:t>
            </a:r>
            <a:r>
              <a:rPr lang="en-US" sz="2105" dirty="0">
                <a:solidFill>
                  <a:srgbClr val="4472C4">
                    <a:lumMod val="50000"/>
                  </a:srgbClr>
                </a:solidFill>
                <a:latin typeface="Century Gothic" panose="020F0302020204030204"/>
              </a:rPr>
              <a:t>?</a:t>
            </a:r>
          </a:p>
        </p:txBody>
      </p:sp>
      <p:pic>
        <p:nvPicPr>
          <p:cNvPr id="21" name="Picture 20" descr="Noura">
            <a:extLst>
              <a:ext uri="{FF2B5EF4-FFF2-40B4-BE49-F238E27FC236}">
                <a16:creationId xmlns:a16="http://schemas.microsoft.com/office/drawing/2014/main" id="{B37D1F91-E198-484B-9132-1A2D06FEE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0" y="2314154"/>
            <a:ext cx="1262813" cy="1262813"/>
          </a:xfrm>
          <a:prstGeom prst="rect">
            <a:avLst/>
          </a:prstGeom>
        </p:spPr>
      </p:pic>
      <p:sp>
        <p:nvSpPr>
          <p:cNvPr id="2" name="Speech Bubble: Rectangle with Corners Rounded 1">
            <a:extLst>
              <a:ext uri="{FF2B5EF4-FFF2-40B4-BE49-F238E27FC236}">
                <a16:creationId xmlns:a16="http://schemas.microsoft.com/office/drawing/2014/main" id="{72F09194-6C02-4C3E-8160-C093041D4B24}"/>
              </a:ext>
            </a:extLst>
          </p:cNvPr>
          <p:cNvSpPr/>
          <p:nvPr/>
        </p:nvSpPr>
        <p:spPr>
          <a:xfrm>
            <a:off x="1406301" y="2429920"/>
            <a:ext cx="7576875" cy="3472734"/>
          </a:xfrm>
          <a:prstGeom prst="wedgeRoundRectCallout">
            <a:avLst>
              <a:gd name="adj1" fmla="val -53620"/>
              <a:gd name="adj2" fmla="val -21992"/>
              <a:gd name="adj3" fmla="val 16667"/>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964" indent="-400964">
              <a:lnSpc>
                <a:spcPct val="150000"/>
              </a:lnSpc>
              <a:buAutoNum type="arabicPeriod"/>
            </a:pPr>
            <a:r>
              <a:rPr lang="fr-FR" sz="1754" dirty="0">
                <a:solidFill>
                  <a:srgbClr val="203864"/>
                </a:solidFill>
              </a:rPr>
              <a:t> En hiver, </a:t>
            </a:r>
            <a:r>
              <a:rPr lang="fr-FR" sz="1754" b="1" dirty="0">
                <a:solidFill>
                  <a:srgbClr val="203864"/>
                </a:solidFill>
              </a:rPr>
              <a:t>tu</a:t>
            </a:r>
            <a:r>
              <a:rPr lang="fr-FR" sz="1754" dirty="0">
                <a:solidFill>
                  <a:srgbClr val="203864"/>
                </a:solidFill>
              </a:rPr>
              <a:t> comprends pourquoi habiter à Nice est sympa.</a:t>
            </a:r>
          </a:p>
          <a:p>
            <a:pPr marL="400964" indent="-400964">
              <a:lnSpc>
                <a:spcPct val="150000"/>
              </a:lnSpc>
              <a:buAutoNum type="arabicPeriod"/>
            </a:pPr>
            <a:r>
              <a:rPr lang="fr-FR" sz="1754" dirty="0">
                <a:solidFill>
                  <a:srgbClr val="203864"/>
                </a:solidFill>
              </a:rPr>
              <a:t> </a:t>
            </a:r>
            <a:r>
              <a:rPr lang="fr-FR" sz="1754" b="1" dirty="0">
                <a:solidFill>
                  <a:srgbClr val="203864"/>
                </a:solidFill>
              </a:rPr>
              <a:t>Il</a:t>
            </a:r>
            <a:r>
              <a:rPr lang="fr-FR" sz="1754" dirty="0">
                <a:solidFill>
                  <a:srgbClr val="203864"/>
                </a:solidFill>
              </a:rPr>
              <a:t> prend le train pour la montagne pendant les vacances.</a:t>
            </a:r>
          </a:p>
          <a:p>
            <a:pPr marL="400964" indent="-400964">
              <a:lnSpc>
                <a:spcPct val="150000"/>
              </a:lnSpc>
              <a:buAutoNum type="arabicPeriod"/>
            </a:pPr>
            <a:r>
              <a:rPr lang="fr-FR" sz="1754" dirty="0">
                <a:solidFill>
                  <a:srgbClr val="203864"/>
                </a:solidFill>
              </a:rPr>
              <a:t> </a:t>
            </a:r>
            <a:r>
              <a:rPr lang="fr-FR" sz="1754" b="1" dirty="0">
                <a:solidFill>
                  <a:srgbClr val="203864"/>
                </a:solidFill>
              </a:rPr>
              <a:t>Tu</a:t>
            </a:r>
            <a:r>
              <a:rPr lang="fr-FR" sz="1754" dirty="0">
                <a:solidFill>
                  <a:srgbClr val="203864"/>
                </a:solidFill>
              </a:rPr>
              <a:t> prends le déjeuner à la cantine aujourd’hui?</a:t>
            </a:r>
          </a:p>
          <a:p>
            <a:pPr marL="400964" indent="-400964">
              <a:lnSpc>
                <a:spcPct val="150000"/>
              </a:lnSpc>
              <a:buAutoNum type="arabicPeriod"/>
            </a:pPr>
            <a:r>
              <a:rPr lang="fr-FR" sz="1754" dirty="0">
                <a:solidFill>
                  <a:srgbClr val="203864"/>
                </a:solidFill>
              </a:rPr>
              <a:t> </a:t>
            </a:r>
            <a:r>
              <a:rPr lang="fr-FR" sz="1754" b="1" dirty="0">
                <a:solidFill>
                  <a:srgbClr val="203864"/>
                </a:solidFill>
              </a:rPr>
              <a:t>Tu</a:t>
            </a:r>
            <a:r>
              <a:rPr lang="fr-FR" sz="1754" dirty="0">
                <a:solidFill>
                  <a:srgbClr val="203864"/>
                </a:solidFill>
              </a:rPr>
              <a:t> apprends deux langues en ce moment ?</a:t>
            </a:r>
          </a:p>
          <a:p>
            <a:pPr marL="400964" indent="-400964">
              <a:lnSpc>
                <a:spcPct val="150000"/>
              </a:lnSpc>
              <a:buAutoNum type="arabicPeriod"/>
            </a:pPr>
            <a:r>
              <a:rPr lang="fr-FR" sz="1754" dirty="0">
                <a:solidFill>
                  <a:srgbClr val="203864"/>
                </a:solidFill>
              </a:rPr>
              <a:t> Maintenant </a:t>
            </a:r>
            <a:r>
              <a:rPr lang="fr-FR" sz="1754" b="1" dirty="0">
                <a:solidFill>
                  <a:srgbClr val="203864"/>
                </a:solidFill>
              </a:rPr>
              <a:t>il </a:t>
            </a:r>
            <a:r>
              <a:rPr lang="fr-FR" sz="1754" dirty="0">
                <a:solidFill>
                  <a:srgbClr val="203864"/>
                </a:solidFill>
              </a:rPr>
              <a:t>comprend la musique anglaise à la radio.</a:t>
            </a:r>
          </a:p>
          <a:p>
            <a:pPr marL="400964" indent="-400964">
              <a:lnSpc>
                <a:spcPct val="150000"/>
              </a:lnSpc>
              <a:buAutoNum type="arabicPeriod"/>
            </a:pPr>
            <a:r>
              <a:rPr lang="fr-FR" sz="1754" dirty="0">
                <a:solidFill>
                  <a:srgbClr val="203864"/>
                </a:solidFill>
              </a:rPr>
              <a:t> </a:t>
            </a:r>
            <a:r>
              <a:rPr lang="fr-FR" sz="1754" b="1" dirty="0">
                <a:solidFill>
                  <a:srgbClr val="203864"/>
                </a:solidFill>
              </a:rPr>
              <a:t>Il </a:t>
            </a:r>
            <a:r>
              <a:rPr lang="fr-FR" sz="1754" dirty="0">
                <a:solidFill>
                  <a:srgbClr val="203864"/>
                </a:solidFill>
              </a:rPr>
              <a:t>apprend un nouveau rap chaque mois ?</a:t>
            </a:r>
          </a:p>
          <a:p>
            <a:pPr marL="400964" indent="-400964">
              <a:lnSpc>
                <a:spcPct val="150000"/>
              </a:lnSpc>
              <a:buAutoNum type="arabicPeriod"/>
            </a:pPr>
            <a:r>
              <a:rPr lang="fr-FR" sz="1754" dirty="0">
                <a:solidFill>
                  <a:srgbClr val="203864"/>
                </a:solidFill>
              </a:rPr>
              <a:t> </a:t>
            </a:r>
            <a:r>
              <a:rPr lang="fr-FR" sz="1754" b="1" dirty="0">
                <a:solidFill>
                  <a:srgbClr val="203864"/>
                </a:solidFill>
              </a:rPr>
              <a:t>Il</a:t>
            </a:r>
            <a:r>
              <a:rPr lang="fr-FR" sz="1754" dirty="0">
                <a:solidFill>
                  <a:srgbClr val="203864"/>
                </a:solidFill>
              </a:rPr>
              <a:t> dit que vous êtes en couple maintenant ?</a:t>
            </a:r>
          </a:p>
          <a:p>
            <a:pPr marL="400964" indent="-400964">
              <a:lnSpc>
                <a:spcPct val="150000"/>
              </a:lnSpc>
              <a:buAutoNum type="arabicPeriod"/>
            </a:pPr>
            <a:r>
              <a:rPr lang="fr-FR" sz="1754" dirty="0">
                <a:solidFill>
                  <a:srgbClr val="203864"/>
                </a:solidFill>
              </a:rPr>
              <a:t> </a:t>
            </a:r>
            <a:r>
              <a:rPr lang="fr-FR" sz="1754" b="1" dirty="0">
                <a:solidFill>
                  <a:srgbClr val="203864"/>
                </a:solidFill>
              </a:rPr>
              <a:t>Tu </a:t>
            </a:r>
            <a:r>
              <a:rPr lang="fr-FR" sz="1754" dirty="0">
                <a:solidFill>
                  <a:srgbClr val="203864"/>
                </a:solidFill>
              </a:rPr>
              <a:t>dis des choses intéressantes ce week-end !</a:t>
            </a:r>
          </a:p>
        </p:txBody>
      </p:sp>
      <p:sp>
        <p:nvSpPr>
          <p:cNvPr id="37" name="Rectangle 36">
            <a:extLst>
              <a:ext uri="{FF2B5EF4-FFF2-40B4-BE49-F238E27FC236}">
                <a16:creationId xmlns:a16="http://schemas.microsoft.com/office/drawing/2014/main" id="{B456D31B-CFF0-4BD4-BAE1-F298EAA2E35C}"/>
              </a:ext>
            </a:extLst>
          </p:cNvPr>
          <p:cNvSpPr/>
          <p:nvPr/>
        </p:nvSpPr>
        <p:spPr>
          <a:xfrm>
            <a:off x="2831350" y="2680127"/>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38" name="Rectangle 37">
            <a:extLst>
              <a:ext uri="{FF2B5EF4-FFF2-40B4-BE49-F238E27FC236}">
                <a16:creationId xmlns:a16="http://schemas.microsoft.com/office/drawing/2014/main" id="{FF621804-4AE9-4494-881D-32C3620B8004}"/>
              </a:ext>
            </a:extLst>
          </p:cNvPr>
          <p:cNvSpPr/>
          <p:nvPr/>
        </p:nvSpPr>
        <p:spPr>
          <a:xfrm>
            <a:off x="2041452" y="3075786"/>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40" name="Rectangle 39">
            <a:extLst>
              <a:ext uri="{FF2B5EF4-FFF2-40B4-BE49-F238E27FC236}">
                <a16:creationId xmlns:a16="http://schemas.microsoft.com/office/drawing/2014/main" id="{92233768-D4BB-4080-90AA-F2A3043C298F}"/>
              </a:ext>
            </a:extLst>
          </p:cNvPr>
          <p:cNvSpPr/>
          <p:nvPr/>
        </p:nvSpPr>
        <p:spPr>
          <a:xfrm>
            <a:off x="2078188" y="3877020"/>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41" name="Rectangle 40">
            <a:extLst>
              <a:ext uri="{FF2B5EF4-FFF2-40B4-BE49-F238E27FC236}">
                <a16:creationId xmlns:a16="http://schemas.microsoft.com/office/drawing/2014/main" id="{B676DE88-0592-4ABD-8405-18A8B620B8C2}"/>
              </a:ext>
            </a:extLst>
          </p:cNvPr>
          <p:cNvSpPr/>
          <p:nvPr/>
        </p:nvSpPr>
        <p:spPr>
          <a:xfrm>
            <a:off x="2078188" y="3494788"/>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42" name="Rectangle 41">
            <a:extLst>
              <a:ext uri="{FF2B5EF4-FFF2-40B4-BE49-F238E27FC236}">
                <a16:creationId xmlns:a16="http://schemas.microsoft.com/office/drawing/2014/main" id="{4E6C594C-13DC-4718-8D4F-FFA2907FAE14}"/>
              </a:ext>
            </a:extLst>
          </p:cNvPr>
          <p:cNvSpPr/>
          <p:nvPr/>
        </p:nvSpPr>
        <p:spPr>
          <a:xfrm>
            <a:off x="3181772" y="4316787"/>
            <a:ext cx="182224" cy="26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43" name="Rectangle 42">
            <a:extLst>
              <a:ext uri="{FF2B5EF4-FFF2-40B4-BE49-F238E27FC236}">
                <a16:creationId xmlns:a16="http://schemas.microsoft.com/office/drawing/2014/main" id="{BBEBA0FE-AA89-4A92-9B87-37366D401123}"/>
              </a:ext>
            </a:extLst>
          </p:cNvPr>
          <p:cNvSpPr/>
          <p:nvPr/>
        </p:nvSpPr>
        <p:spPr>
          <a:xfrm>
            <a:off x="2025729" y="4679127"/>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44" name="Rectangle 43">
            <a:extLst>
              <a:ext uri="{FF2B5EF4-FFF2-40B4-BE49-F238E27FC236}">
                <a16:creationId xmlns:a16="http://schemas.microsoft.com/office/drawing/2014/main" id="{B83A04B4-FD1B-4FBC-B684-38E8DC574392}"/>
              </a:ext>
            </a:extLst>
          </p:cNvPr>
          <p:cNvSpPr/>
          <p:nvPr/>
        </p:nvSpPr>
        <p:spPr>
          <a:xfrm>
            <a:off x="2025729" y="5098129"/>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45" name="Rectangle 44">
            <a:extLst>
              <a:ext uri="{FF2B5EF4-FFF2-40B4-BE49-F238E27FC236}">
                <a16:creationId xmlns:a16="http://schemas.microsoft.com/office/drawing/2014/main" id="{9CEF7980-D513-4B2F-8C76-CB8301EBCC22}"/>
              </a:ext>
            </a:extLst>
          </p:cNvPr>
          <p:cNvSpPr/>
          <p:nvPr/>
        </p:nvSpPr>
        <p:spPr>
          <a:xfrm>
            <a:off x="2078188" y="5492819"/>
            <a:ext cx="267295" cy="221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rgbClr val="203864"/>
                </a:solidFill>
              </a:rPr>
              <a:t>_</a:t>
            </a:r>
          </a:p>
        </p:txBody>
      </p:sp>
      <p:sp>
        <p:nvSpPr>
          <p:cNvPr id="54" name="TextBox 53">
            <a:extLst>
              <a:ext uri="{FF2B5EF4-FFF2-40B4-BE49-F238E27FC236}">
                <a16:creationId xmlns:a16="http://schemas.microsoft.com/office/drawing/2014/main" id="{678B640D-6665-462E-9FA5-D71CD1F1B265}"/>
              </a:ext>
            </a:extLst>
          </p:cNvPr>
          <p:cNvSpPr txBox="1"/>
          <p:nvPr/>
        </p:nvSpPr>
        <p:spPr>
          <a:xfrm>
            <a:off x="1406301" y="5746513"/>
            <a:ext cx="8448586" cy="699482"/>
          </a:xfrm>
          <a:prstGeom prst="wedgeRoundRectCallout">
            <a:avLst>
              <a:gd name="adj1" fmla="val 20170"/>
              <a:gd name="adj2" fmla="val -90352"/>
              <a:gd name="adj3" fmla="val 16667"/>
            </a:avLst>
          </a:prstGeom>
          <a:solidFill>
            <a:srgbClr val="115076"/>
          </a:solidFill>
          <a:ln>
            <a:solidFill>
              <a:srgbClr val="E65D00"/>
            </a:solidFill>
          </a:ln>
        </p:spPr>
        <p:txBody>
          <a:bodyPr wrap="square" rtlCol="0" anchor="ctr">
            <a:spAutoFit/>
          </a:bodyPr>
          <a:lstStyle/>
          <a:p>
            <a:pPr algn="ctr"/>
            <a:r>
              <a:rPr lang="en-GB" sz="1754" dirty="0">
                <a:solidFill>
                  <a:schemeClr val="bg1"/>
                </a:solidFill>
              </a:rPr>
              <a:t>Translate the sentences into English. </a:t>
            </a:r>
          </a:p>
          <a:p>
            <a:pPr algn="ctr"/>
            <a:r>
              <a:rPr lang="en-GB" sz="1754" dirty="0">
                <a:solidFill>
                  <a:schemeClr val="bg1"/>
                </a:solidFill>
              </a:rPr>
              <a:t>Think about whether to use the present simple (he says) or continuous (he is saying).</a:t>
            </a:r>
          </a:p>
        </p:txBody>
      </p:sp>
      <p:graphicFrame>
        <p:nvGraphicFramePr>
          <p:cNvPr id="3" name="Table 2">
            <a:extLst>
              <a:ext uri="{FF2B5EF4-FFF2-40B4-BE49-F238E27FC236}">
                <a16:creationId xmlns:a16="http://schemas.microsoft.com/office/drawing/2014/main" id="{B029C900-0FE0-4C98-86A6-EC11F6A3287F}"/>
              </a:ext>
            </a:extLst>
          </p:cNvPr>
          <p:cNvGraphicFramePr>
            <a:graphicFrameLocks noGrp="1"/>
          </p:cNvGraphicFramePr>
          <p:nvPr/>
        </p:nvGraphicFramePr>
        <p:xfrm>
          <a:off x="9181629" y="1995828"/>
          <a:ext cx="1262812" cy="3906828"/>
        </p:xfrm>
        <a:graphic>
          <a:graphicData uri="http://schemas.openxmlformats.org/drawingml/2006/table">
            <a:tbl>
              <a:tblPr firstRow="1" bandRow="1">
                <a:tableStyleId>{5C22544A-7EE6-4342-B048-85BDC9FD1C3A}</a:tableStyleId>
              </a:tblPr>
              <a:tblGrid>
                <a:gridCol w="631406">
                  <a:extLst>
                    <a:ext uri="{9D8B030D-6E8A-4147-A177-3AD203B41FA5}">
                      <a16:colId xmlns:a16="http://schemas.microsoft.com/office/drawing/2014/main" val="1528998210"/>
                    </a:ext>
                  </a:extLst>
                </a:gridCol>
                <a:gridCol w="631406">
                  <a:extLst>
                    <a:ext uri="{9D8B030D-6E8A-4147-A177-3AD203B41FA5}">
                      <a16:colId xmlns:a16="http://schemas.microsoft.com/office/drawing/2014/main" val="4033789198"/>
                    </a:ext>
                  </a:extLst>
                </a:gridCol>
              </a:tblGrid>
              <a:tr h="434092">
                <a:tc>
                  <a:txBody>
                    <a:bodyPr/>
                    <a:lstStyle/>
                    <a:p>
                      <a:pPr algn="ctr"/>
                      <a:r>
                        <a:rPr lang="en-GB" sz="1800" dirty="0" err="1">
                          <a:solidFill>
                            <a:srgbClr val="203864"/>
                          </a:solidFill>
                        </a:rPr>
                        <a:t>tu</a:t>
                      </a:r>
                      <a:endParaRPr lang="en-GB" sz="1800" dirty="0">
                        <a:solidFill>
                          <a:srgbClr val="203864"/>
                        </a:solidFill>
                      </a:endParaRPr>
                    </a:p>
                  </a:txBody>
                  <a:tcPr marL="80189" marR="80189" marT="40094" marB="40094"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pPr algn="ctr"/>
                      <a:r>
                        <a:rPr lang="en-GB" sz="1800" dirty="0" err="1">
                          <a:solidFill>
                            <a:srgbClr val="203864"/>
                          </a:solidFill>
                        </a:rPr>
                        <a:t>il</a:t>
                      </a:r>
                      <a:endParaRPr lang="en-GB" sz="1800" dirty="0">
                        <a:solidFill>
                          <a:srgbClr val="203864"/>
                        </a:solidFill>
                      </a:endParaRPr>
                    </a:p>
                  </a:txBody>
                  <a:tcPr marL="80189" marR="80189" marT="40094" marB="40094"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2483580227"/>
                  </a:ext>
                </a:extLst>
              </a:tr>
              <a:tr h="434092">
                <a:tc>
                  <a:txBody>
                    <a:bodyPr/>
                    <a:lstStyle/>
                    <a:p>
                      <a:endParaRPr lang="en-GB" sz="1300" dirty="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dirty="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2442802602"/>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dirty="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737550000"/>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dirty="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835988406"/>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090297172"/>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1569422925"/>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1358917091"/>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172539594"/>
                  </a:ext>
                </a:extLst>
              </a:tr>
              <a:tr h="434092">
                <a:tc>
                  <a:txBody>
                    <a:bodyPr/>
                    <a:lstStyle/>
                    <a:p>
                      <a:endParaRPr lang="en-GB" sz="130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tc>
                  <a:txBody>
                    <a:bodyPr/>
                    <a:lstStyle/>
                    <a:p>
                      <a:endParaRPr lang="en-GB" sz="1300" dirty="0"/>
                    </a:p>
                  </a:txBody>
                  <a:tcPr marL="80189" marR="80189" marT="40094" marB="40094">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904974805"/>
                  </a:ext>
                </a:extLst>
              </a:tr>
            </a:tbl>
          </a:graphicData>
        </a:graphic>
      </p:graphicFrame>
      <p:pic>
        <p:nvPicPr>
          <p:cNvPr id="17" name="Picture 16" descr="Amir">
            <a:extLst>
              <a:ext uri="{FF2B5EF4-FFF2-40B4-BE49-F238E27FC236}">
                <a16:creationId xmlns:a16="http://schemas.microsoft.com/office/drawing/2014/main" id="{4FAA554F-E44A-49BA-B8FD-0BFBD02C5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2376130"/>
            <a:ext cx="473555" cy="473555"/>
          </a:xfrm>
          <a:prstGeom prst="rect">
            <a:avLst/>
          </a:prstGeom>
        </p:spPr>
      </p:pic>
      <p:pic>
        <p:nvPicPr>
          <p:cNvPr id="19" name="Picture 18" descr="Oceane">
            <a:extLst>
              <a:ext uri="{FF2B5EF4-FFF2-40B4-BE49-F238E27FC236}">
                <a16:creationId xmlns:a16="http://schemas.microsoft.com/office/drawing/2014/main" id="{3920E461-A6F5-42BC-ACCC-259E5E9062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2376130"/>
            <a:ext cx="473555" cy="473555"/>
          </a:xfrm>
          <a:prstGeom prst="rect">
            <a:avLst/>
          </a:prstGeom>
        </p:spPr>
      </p:pic>
      <p:pic>
        <p:nvPicPr>
          <p:cNvPr id="23" name="Picture 22" descr="Amir">
            <a:extLst>
              <a:ext uri="{FF2B5EF4-FFF2-40B4-BE49-F238E27FC236}">
                <a16:creationId xmlns:a16="http://schemas.microsoft.com/office/drawing/2014/main" id="{762553F2-4D0D-4D1A-AE97-8122736502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2820298"/>
            <a:ext cx="473555" cy="473555"/>
          </a:xfrm>
          <a:prstGeom prst="rect">
            <a:avLst/>
          </a:prstGeom>
        </p:spPr>
      </p:pic>
      <p:pic>
        <p:nvPicPr>
          <p:cNvPr id="24" name="Picture 23" descr="Oceane">
            <a:extLst>
              <a:ext uri="{FF2B5EF4-FFF2-40B4-BE49-F238E27FC236}">
                <a16:creationId xmlns:a16="http://schemas.microsoft.com/office/drawing/2014/main" id="{3EEBDAA8-06E4-4350-90BF-FA64FBAB0B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2820298"/>
            <a:ext cx="473555" cy="473555"/>
          </a:xfrm>
          <a:prstGeom prst="rect">
            <a:avLst/>
          </a:prstGeom>
        </p:spPr>
      </p:pic>
      <p:pic>
        <p:nvPicPr>
          <p:cNvPr id="25" name="Picture 24" descr="Amir">
            <a:extLst>
              <a:ext uri="{FF2B5EF4-FFF2-40B4-BE49-F238E27FC236}">
                <a16:creationId xmlns:a16="http://schemas.microsoft.com/office/drawing/2014/main" id="{C53CC0E5-409D-42FD-8315-A917E5B0AD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3245711"/>
            <a:ext cx="473555" cy="473555"/>
          </a:xfrm>
          <a:prstGeom prst="rect">
            <a:avLst/>
          </a:prstGeom>
        </p:spPr>
      </p:pic>
      <p:pic>
        <p:nvPicPr>
          <p:cNvPr id="26" name="Picture 25" descr="Oceane">
            <a:extLst>
              <a:ext uri="{FF2B5EF4-FFF2-40B4-BE49-F238E27FC236}">
                <a16:creationId xmlns:a16="http://schemas.microsoft.com/office/drawing/2014/main" id="{F84E4C3C-C1D7-44DA-9204-9840B5D6E4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3245711"/>
            <a:ext cx="473555" cy="473555"/>
          </a:xfrm>
          <a:prstGeom prst="rect">
            <a:avLst/>
          </a:prstGeom>
        </p:spPr>
      </p:pic>
      <p:pic>
        <p:nvPicPr>
          <p:cNvPr id="27" name="Picture 26" descr="Amir">
            <a:extLst>
              <a:ext uri="{FF2B5EF4-FFF2-40B4-BE49-F238E27FC236}">
                <a16:creationId xmlns:a16="http://schemas.microsoft.com/office/drawing/2014/main" id="{3AB5665C-91C2-47E0-B6F4-38E86504BA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3673183"/>
            <a:ext cx="473555" cy="473555"/>
          </a:xfrm>
          <a:prstGeom prst="rect">
            <a:avLst/>
          </a:prstGeom>
        </p:spPr>
      </p:pic>
      <p:pic>
        <p:nvPicPr>
          <p:cNvPr id="28" name="Picture 27" descr="Oceane">
            <a:extLst>
              <a:ext uri="{FF2B5EF4-FFF2-40B4-BE49-F238E27FC236}">
                <a16:creationId xmlns:a16="http://schemas.microsoft.com/office/drawing/2014/main" id="{7399E54A-6984-42E8-AAD1-D838E8BFF8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3673183"/>
            <a:ext cx="473555" cy="473555"/>
          </a:xfrm>
          <a:prstGeom prst="rect">
            <a:avLst/>
          </a:prstGeom>
        </p:spPr>
      </p:pic>
      <p:pic>
        <p:nvPicPr>
          <p:cNvPr id="29" name="Picture 28" descr="Amir">
            <a:extLst>
              <a:ext uri="{FF2B5EF4-FFF2-40B4-BE49-F238E27FC236}">
                <a16:creationId xmlns:a16="http://schemas.microsoft.com/office/drawing/2014/main" id="{9E62C0F8-F591-4A3A-ACC1-D8DE2982FE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4114319"/>
            <a:ext cx="473555" cy="473555"/>
          </a:xfrm>
          <a:prstGeom prst="rect">
            <a:avLst/>
          </a:prstGeom>
        </p:spPr>
      </p:pic>
      <p:pic>
        <p:nvPicPr>
          <p:cNvPr id="30" name="Picture 29" descr="Oceane">
            <a:extLst>
              <a:ext uri="{FF2B5EF4-FFF2-40B4-BE49-F238E27FC236}">
                <a16:creationId xmlns:a16="http://schemas.microsoft.com/office/drawing/2014/main" id="{92FBBD3F-7378-45DE-BB21-DC115632D0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4114319"/>
            <a:ext cx="473555" cy="473555"/>
          </a:xfrm>
          <a:prstGeom prst="rect">
            <a:avLst/>
          </a:prstGeom>
        </p:spPr>
      </p:pic>
      <p:pic>
        <p:nvPicPr>
          <p:cNvPr id="31" name="Picture 30" descr="Amir">
            <a:extLst>
              <a:ext uri="{FF2B5EF4-FFF2-40B4-BE49-F238E27FC236}">
                <a16:creationId xmlns:a16="http://schemas.microsoft.com/office/drawing/2014/main" id="{71F0044A-5E6A-4030-966D-C25F6C698E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4553138"/>
            <a:ext cx="473555" cy="473555"/>
          </a:xfrm>
          <a:prstGeom prst="rect">
            <a:avLst/>
          </a:prstGeom>
        </p:spPr>
      </p:pic>
      <p:pic>
        <p:nvPicPr>
          <p:cNvPr id="32" name="Picture 31" descr="Oceane">
            <a:extLst>
              <a:ext uri="{FF2B5EF4-FFF2-40B4-BE49-F238E27FC236}">
                <a16:creationId xmlns:a16="http://schemas.microsoft.com/office/drawing/2014/main" id="{A51429B9-4510-4A95-9749-6355633D9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4553138"/>
            <a:ext cx="473555" cy="473555"/>
          </a:xfrm>
          <a:prstGeom prst="rect">
            <a:avLst/>
          </a:prstGeom>
        </p:spPr>
      </p:pic>
      <p:pic>
        <p:nvPicPr>
          <p:cNvPr id="33" name="Picture 32" descr="Amir">
            <a:extLst>
              <a:ext uri="{FF2B5EF4-FFF2-40B4-BE49-F238E27FC236}">
                <a16:creationId xmlns:a16="http://schemas.microsoft.com/office/drawing/2014/main" id="{846DF850-E340-4CCF-B781-D3C62DA515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4978551"/>
            <a:ext cx="473555" cy="473555"/>
          </a:xfrm>
          <a:prstGeom prst="rect">
            <a:avLst/>
          </a:prstGeom>
        </p:spPr>
      </p:pic>
      <p:pic>
        <p:nvPicPr>
          <p:cNvPr id="34" name="Picture 33" descr="Oceane">
            <a:extLst>
              <a:ext uri="{FF2B5EF4-FFF2-40B4-BE49-F238E27FC236}">
                <a16:creationId xmlns:a16="http://schemas.microsoft.com/office/drawing/2014/main" id="{1D598F31-21BC-4156-A884-BBD56478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4978551"/>
            <a:ext cx="473555" cy="473555"/>
          </a:xfrm>
          <a:prstGeom prst="rect">
            <a:avLst/>
          </a:prstGeom>
        </p:spPr>
      </p:pic>
      <p:pic>
        <p:nvPicPr>
          <p:cNvPr id="35" name="Picture 34" descr="Amir">
            <a:extLst>
              <a:ext uri="{FF2B5EF4-FFF2-40B4-BE49-F238E27FC236}">
                <a16:creationId xmlns:a16="http://schemas.microsoft.com/office/drawing/2014/main" id="{6A4CC8D1-793C-4CE4-9562-A90C55769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804" y="5417596"/>
            <a:ext cx="473555" cy="473555"/>
          </a:xfrm>
          <a:prstGeom prst="rect">
            <a:avLst/>
          </a:prstGeom>
        </p:spPr>
      </p:pic>
      <p:pic>
        <p:nvPicPr>
          <p:cNvPr id="36" name="Picture 35" descr="Oceane">
            <a:extLst>
              <a:ext uri="{FF2B5EF4-FFF2-40B4-BE49-F238E27FC236}">
                <a16:creationId xmlns:a16="http://schemas.microsoft.com/office/drawing/2014/main" id="{72B2CCF3-0201-480C-8E9F-30E16F468B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1891" y="5417596"/>
            <a:ext cx="473555" cy="473555"/>
          </a:xfrm>
          <a:prstGeom prst="rect">
            <a:avLst/>
          </a:prstGeom>
        </p:spPr>
      </p:pic>
      <p:sp>
        <p:nvSpPr>
          <p:cNvPr id="46" name="Rectangle: Rounded Corners 45" descr="rectangle around Oceane">
            <a:extLst>
              <a:ext uri="{FF2B5EF4-FFF2-40B4-BE49-F238E27FC236}">
                <a16:creationId xmlns:a16="http://schemas.microsoft.com/office/drawing/2014/main" id="{D2286A11-00A6-4843-9BDB-7F31DB39143E}"/>
              </a:ext>
            </a:extLst>
          </p:cNvPr>
          <p:cNvSpPr/>
          <p:nvPr/>
        </p:nvSpPr>
        <p:spPr>
          <a:xfrm>
            <a:off x="9181629" y="2429920"/>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7" name="Rectangle: Rounded Corners 46" descr="rectangle around Amir">
            <a:extLst>
              <a:ext uri="{FF2B5EF4-FFF2-40B4-BE49-F238E27FC236}">
                <a16:creationId xmlns:a16="http://schemas.microsoft.com/office/drawing/2014/main" id="{3E2E8096-39F1-4A89-93D3-01D87032AC76}"/>
              </a:ext>
            </a:extLst>
          </p:cNvPr>
          <p:cNvSpPr/>
          <p:nvPr/>
        </p:nvSpPr>
        <p:spPr>
          <a:xfrm>
            <a:off x="9817013" y="2861886"/>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8" name="Rectangle: Rounded Corners 47" descr="rectangle around Oceane">
            <a:extLst>
              <a:ext uri="{FF2B5EF4-FFF2-40B4-BE49-F238E27FC236}">
                <a16:creationId xmlns:a16="http://schemas.microsoft.com/office/drawing/2014/main" id="{7D4144FB-9079-46B3-8354-66331B0AF528}"/>
              </a:ext>
            </a:extLst>
          </p:cNvPr>
          <p:cNvSpPr/>
          <p:nvPr/>
        </p:nvSpPr>
        <p:spPr>
          <a:xfrm>
            <a:off x="9177651" y="3303161"/>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9" name="Rectangle: Rounded Corners 48" descr="rectangle around Oceane">
            <a:extLst>
              <a:ext uri="{FF2B5EF4-FFF2-40B4-BE49-F238E27FC236}">
                <a16:creationId xmlns:a16="http://schemas.microsoft.com/office/drawing/2014/main" id="{98304826-BC8F-4517-BED5-50BAD3034FDE}"/>
              </a:ext>
            </a:extLst>
          </p:cNvPr>
          <p:cNvSpPr/>
          <p:nvPr/>
        </p:nvSpPr>
        <p:spPr>
          <a:xfrm>
            <a:off x="9185607" y="3739942"/>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50" name="Rectangle: Rounded Corners 49" descr="rectangle around Amir">
            <a:extLst>
              <a:ext uri="{FF2B5EF4-FFF2-40B4-BE49-F238E27FC236}">
                <a16:creationId xmlns:a16="http://schemas.microsoft.com/office/drawing/2014/main" id="{146EE639-606A-411C-9619-1851C0DC39DA}"/>
              </a:ext>
            </a:extLst>
          </p:cNvPr>
          <p:cNvSpPr/>
          <p:nvPr/>
        </p:nvSpPr>
        <p:spPr>
          <a:xfrm>
            <a:off x="9805878" y="4156949"/>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51" name="Rectangle: Rounded Corners 50" descr="rectangle around Amir">
            <a:extLst>
              <a:ext uri="{FF2B5EF4-FFF2-40B4-BE49-F238E27FC236}">
                <a16:creationId xmlns:a16="http://schemas.microsoft.com/office/drawing/2014/main" id="{565669DA-9F89-4075-A428-D9534599086C}"/>
              </a:ext>
            </a:extLst>
          </p:cNvPr>
          <p:cNvSpPr/>
          <p:nvPr/>
        </p:nvSpPr>
        <p:spPr>
          <a:xfrm>
            <a:off x="9816169" y="4607089"/>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52" name="Rectangle: Rounded Corners 51" descr="rectangle around Amir">
            <a:extLst>
              <a:ext uri="{FF2B5EF4-FFF2-40B4-BE49-F238E27FC236}">
                <a16:creationId xmlns:a16="http://schemas.microsoft.com/office/drawing/2014/main" id="{EFE2202C-2FD6-4E57-B1E6-A20F09EE9E9D}"/>
              </a:ext>
            </a:extLst>
          </p:cNvPr>
          <p:cNvSpPr/>
          <p:nvPr/>
        </p:nvSpPr>
        <p:spPr>
          <a:xfrm>
            <a:off x="9814602" y="5031443"/>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53" name="Rectangle: Rounded Corners 52" descr="rectangle around Oceane">
            <a:extLst>
              <a:ext uri="{FF2B5EF4-FFF2-40B4-BE49-F238E27FC236}">
                <a16:creationId xmlns:a16="http://schemas.microsoft.com/office/drawing/2014/main" id="{CC6879CF-EC49-46E2-9D06-B90A86F424F7}"/>
              </a:ext>
            </a:extLst>
          </p:cNvPr>
          <p:cNvSpPr/>
          <p:nvPr/>
        </p:nvSpPr>
        <p:spPr>
          <a:xfrm>
            <a:off x="9187332" y="5456857"/>
            <a:ext cx="631406" cy="436461"/>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9" name="Rectangle 8" descr="rectangle covering part of teh exercise">
            <a:extLst>
              <a:ext uri="{FF2B5EF4-FFF2-40B4-BE49-F238E27FC236}">
                <a16:creationId xmlns:a16="http://schemas.microsoft.com/office/drawing/2014/main" id="{6BD522C8-111E-4642-9E53-984801D32EDF}"/>
              </a:ext>
            </a:extLst>
          </p:cNvPr>
          <p:cNvSpPr/>
          <p:nvPr/>
        </p:nvSpPr>
        <p:spPr>
          <a:xfrm>
            <a:off x="869185" y="3760353"/>
            <a:ext cx="9108864" cy="2725990"/>
          </a:xfrm>
          <a:prstGeom prst="rect">
            <a:avLst/>
          </a:prstGeom>
          <a:solidFill>
            <a:schemeClr val="accent1"/>
          </a:solidFill>
        </p:spPr>
        <p:txBody>
          <a:bodyPr wrap="square">
            <a:spAutoFit/>
          </a:bodyPr>
          <a:lstStyle/>
          <a:p>
            <a:endParaRPr lang="en-GB" dirty="0"/>
          </a:p>
        </p:txBody>
      </p:sp>
    </p:spTree>
    <p:extLst>
      <p:ext uri="{BB962C8B-B14F-4D97-AF65-F5344CB8AC3E}">
        <p14:creationId xmlns:p14="http://schemas.microsoft.com/office/powerpoint/2010/main" val="102918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1" grpId="0" animBg="1"/>
      <p:bldP spid="42" grpId="0" animBg="1"/>
      <p:bldP spid="43" grpId="0" animBg="1"/>
      <p:bldP spid="44" grpId="0" animBg="1"/>
      <p:bldP spid="45" grpId="0" animBg="1"/>
      <p:bldP spid="54" grpId="0" animBg="1"/>
      <p:bldP spid="46" grpId="0" animBg="1"/>
      <p:bldP spid="47" grpId="0" animBg="1"/>
      <p:bldP spid="48" grpId="0" animBg="1"/>
      <p:bldP spid="49" grpId="0" animBg="1"/>
      <p:bldP spid="50" grpId="0" animBg="1"/>
      <p:bldP spid="51" grpId="0" animBg="1"/>
      <p:bldP spid="52" grpId="0" animBg="1"/>
      <p:bldP spid="5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3100"/>
            <a:ext cx="5662702" cy="760431"/>
          </a:xfrm>
          <a:prstGeom prst="rect">
            <a:avLst/>
          </a:prstGeom>
        </p:spPr>
      </p:pic>
      <p:sp>
        <p:nvSpPr>
          <p:cNvPr id="4" name="Title 3"/>
          <p:cNvSpPr>
            <a:spLocks noGrp="1"/>
          </p:cNvSpPr>
          <p:nvPr>
            <p:ph type="title"/>
          </p:nvPr>
        </p:nvSpPr>
        <p:spPr>
          <a:xfrm>
            <a:off x="0" y="1033101"/>
            <a:ext cx="4617495" cy="620750"/>
          </a:xfrm>
        </p:spPr>
        <p:txBody>
          <a:bodyPr>
            <a:normAutofit/>
          </a:bodyPr>
          <a:lstStyle/>
          <a:p>
            <a:r>
              <a:rPr lang="en-GB" sz="3157" b="1" dirty="0" err="1">
                <a:solidFill>
                  <a:schemeClr val="bg1"/>
                </a:solidFill>
              </a:rPr>
              <a:t>C’est</a:t>
            </a:r>
            <a:r>
              <a:rPr lang="en-GB" sz="3157" b="1" dirty="0">
                <a:solidFill>
                  <a:schemeClr val="bg1"/>
                </a:solidFill>
              </a:rPr>
              <a:t> quoi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9012864" y="991889"/>
            <a:ext cx="1431578" cy="351587"/>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01929">
              <a:defRPr/>
            </a:pPr>
            <a:r>
              <a:rPr lang="en-GB" sz="1754" b="1" dirty="0" err="1">
                <a:solidFill>
                  <a:prstClr val="white"/>
                </a:solidFill>
                <a:latin typeface="Century Gothic" panose="020B0502020202020204" pitchFamily="34" charset="0"/>
              </a:rPr>
              <a:t>écouter</a:t>
            </a:r>
            <a:endParaRPr lang="en-GB" sz="1754" b="1" dirty="0">
              <a:solidFill>
                <a:prstClr val="white"/>
              </a:solidFill>
              <a:latin typeface="Century Gothic" panose="020B0502020202020204" pitchFamily="34" charset="0"/>
            </a:endParaRPr>
          </a:p>
        </p:txBody>
      </p:sp>
      <p:sp>
        <p:nvSpPr>
          <p:cNvPr id="6" name="TextBox 5">
            <a:extLst>
              <a:ext uri="{FF2B5EF4-FFF2-40B4-BE49-F238E27FC236}">
                <a16:creationId xmlns:a16="http://schemas.microsoft.com/office/drawing/2014/main" id="{F3E11188-B433-5A4A-A669-78C0EE9B8445}"/>
              </a:ext>
            </a:extLst>
          </p:cNvPr>
          <p:cNvSpPr txBox="1"/>
          <p:nvPr/>
        </p:nvSpPr>
        <p:spPr>
          <a:xfrm>
            <a:off x="157852" y="1909296"/>
            <a:ext cx="9820197" cy="416268"/>
          </a:xfrm>
          <a:prstGeom prst="rect">
            <a:avLst/>
          </a:prstGeom>
          <a:noFill/>
        </p:spPr>
        <p:txBody>
          <a:bodyPr wrap="square" rtlCol="0">
            <a:spAutoFit/>
          </a:bodyPr>
          <a:lstStyle/>
          <a:p>
            <a:pPr defTabSz="801929">
              <a:defRPr/>
            </a:pPr>
            <a:r>
              <a:rPr lang="en-GB" sz="2105" dirty="0">
                <a:solidFill>
                  <a:srgbClr val="4472C4">
                    <a:lumMod val="50000"/>
                  </a:srgbClr>
                </a:solidFill>
                <a:latin typeface="Century Gothic" panose="020F0302020204030204"/>
              </a:rPr>
              <a:t>Abdel </a:t>
            </a:r>
            <a:r>
              <a:rPr lang="en-GB" sz="2105" dirty="0" err="1">
                <a:solidFill>
                  <a:srgbClr val="4472C4">
                    <a:lumMod val="50000"/>
                  </a:srgbClr>
                </a:solidFill>
                <a:latin typeface="Century Gothic" panose="020F0302020204030204"/>
              </a:rPr>
              <a:t>parle</a:t>
            </a:r>
            <a:r>
              <a:rPr lang="en-GB" sz="2105" dirty="0">
                <a:solidFill>
                  <a:srgbClr val="4472C4">
                    <a:lumMod val="50000"/>
                  </a:srgbClr>
                </a:solidFill>
                <a:latin typeface="Century Gothic" panose="020F0302020204030204"/>
              </a:rPr>
              <a:t> de </a:t>
            </a:r>
            <a:r>
              <a:rPr lang="en-GB" sz="2105" dirty="0" err="1">
                <a:solidFill>
                  <a:srgbClr val="4472C4">
                    <a:lumMod val="50000"/>
                  </a:srgbClr>
                </a:solidFill>
                <a:latin typeface="Century Gothic" panose="020F0302020204030204"/>
              </a:rPr>
              <a:t>sa</a:t>
            </a:r>
            <a:r>
              <a:rPr lang="en-GB" sz="2105" dirty="0">
                <a:solidFill>
                  <a:srgbClr val="4472C4">
                    <a:lumMod val="50000"/>
                  </a:srgbClr>
                </a:solidFill>
                <a:latin typeface="Century Gothic" panose="020F0302020204030204"/>
              </a:rPr>
              <a:t> vie. Que </a:t>
            </a:r>
            <a:r>
              <a:rPr lang="en-GB" sz="2105" dirty="0" err="1">
                <a:solidFill>
                  <a:srgbClr val="4472C4">
                    <a:lumMod val="50000"/>
                  </a:srgbClr>
                </a:solidFill>
                <a:latin typeface="Century Gothic" panose="020F0302020204030204"/>
              </a:rPr>
              <a:t>dit-il</a:t>
            </a:r>
            <a:r>
              <a:rPr lang="en-GB" sz="2105" dirty="0">
                <a:solidFill>
                  <a:srgbClr val="4472C4">
                    <a:lumMod val="50000"/>
                  </a:srgbClr>
                </a:solidFill>
                <a:latin typeface="Century Gothic" panose="020F0302020204030204"/>
              </a:rPr>
              <a:t> ? </a:t>
            </a:r>
            <a:r>
              <a:rPr lang="en-GB" sz="2105" dirty="0" err="1">
                <a:solidFill>
                  <a:srgbClr val="4472C4">
                    <a:lumMod val="50000"/>
                  </a:srgbClr>
                </a:solidFill>
                <a:latin typeface="Century Gothic" panose="020F0302020204030204"/>
              </a:rPr>
              <a:t>Écris</a:t>
            </a:r>
            <a:r>
              <a:rPr lang="en-GB" sz="2105" dirty="0">
                <a:solidFill>
                  <a:srgbClr val="4472C4">
                    <a:lumMod val="50000"/>
                  </a:srgbClr>
                </a:solidFill>
                <a:latin typeface="Century Gothic" panose="020F0302020204030204"/>
              </a:rPr>
              <a:t> </a:t>
            </a:r>
            <a:r>
              <a:rPr lang="en-GB" sz="2105" b="1" dirty="0">
                <a:solidFill>
                  <a:srgbClr val="4472C4">
                    <a:lumMod val="50000"/>
                  </a:srgbClr>
                </a:solidFill>
                <a:latin typeface="Century Gothic" panose="020F0302020204030204"/>
              </a:rPr>
              <a:t>a</a:t>
            </a:r>
            <a:r>
              <a:rPr lang="en-GB" sz="2105" dirty="0">
                <a:solidFill>
                  <a:srgbClr val="4472C4">
                    <a:lumMod val="50000"/>
                  </a:srgbClr>
                </a:solidFill>
                <a:latin typeface="Century Gothic" panose="020F0302020204030204"/>
              </a:rPr>
              <a:t> </a:t>
            </a:r>
            <a:r>
              <a:rPr lang="en-GB" sz="2105" dirty="0" err="1">
                <a:solidFill>
                  <a:srgbClr val="4472C4">
                    <a:lumMod val="50000"/>
                  </a:srgbClr>
                </a:solidFill>
                <a:latin typeface="Century Gothic" panose="020F0302020204030204"/>
              </a:rPr>
              <a:t>ou</a:t>
            </a:r>
            <a:r>
              <a:rPr lang="en-GB" sz="2105" dirty="0">
                <a:solidFill>
                  <a:srgbClr val="4472C4">
                    <a:lumMod val="50000"/>
                  </a:srgbClr>
                </a:solidFill>
                <a:latin typeface="Century Gothic" panose="020F0302020204030204"/>
              </a:rPr>
              <a:t> </a:t>
            </a:r>
            <a:r>
              <a:rPr lang="en-GB" sz="2105" b="1" dirty="0">
                <a:solidFill>
                  <a:srgbClr val="4472C4">
                    <a:lumMod val="50000"/>
                  </a:srgbClr>
                </a:solidFill>
                <a:latin typeface="Century Gothic" panose="020F0302020204030204"/>
              </a:rPr>
              <a:t>b</a:t>
            </a:r>
            <a:r>
              <a:rPr lang="en-GB" sz="2105" dirty="0">
                <a:solidFill>
                  <a:srgbClr val="4472C4">
                    <a:lumMod val="50000"/>
                  </a:srgbClr>
                </a:solidFill>
                <a:latin typeface="Century Gothic" panose="020F0302020204030204"/>
              </a:rPr>
              <a:t>.</a:t>
            </a:r>
            <a:endParaRPr lang="en-US" sz="2105" dirty="0">
              <a:solidFill>
                <a:srgbClr val="4472C4">
                  <a:lumMod val="50000"/>
                </a:srgbClr>
              </a:solidFill>
              <a:latin typeface="Century Gothic" panose="020F0302020204030204"/>
            </a:endParaRPr>
          </a:p>
        </p:txBody>
      </p:sp>
      <p:pic>
        <p:nvPicPr>
          <p:cNvPr id="3" name="Picture 2" descr="Abdel">
            <a:extLst>
              <a:ext uri="{FF2B5EF4-FFF2-40B4-BE49-F238E27FC236}">
                <a16:creationId xmlns:a16="http://schemas.microsoft.com/office/drawing/2014/main" id="{C42A458F-1C1A-4BE1-A9C4-66ADA4570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1239" y="1615039"/>
            <a:ext cx="947109" cy="947109"/>
          </a:xfrm>
          <a:prstGeom prst="rect">
            <a:avLst/>
          </a:prstGeom>
        </p:spPr>
      </p:pic>
      <p:sp>
        <p:nvSpPr>
          <p:cNvPr id="5" name="Speech Bubble: Oval 4">
            <a:extLst>
              <a:ext uri="{FF2B5EF4-FFF2-40B4-BE49-F238E27FC236}">
                <a16:creationId xmlns:a16="http://schemas.microsoft.com/office/drawing/2014/main" id="{FE521DB4-82AE-406B-90DC-CD336C19D861}"/>
              </a:ext>
            </a:extLst>
          </p:cNvPr>
          <p:cNvSpPr/>
          <p:nvPr/>
        </p:nvSpPr>
        <p:spPr>
          <a:xfrm>
            <a:off x="7452424" y="1693964"/>
            <a:ext cx="1578516" cy="789258"/>
          </a:xfrm>
          <a:prstGeom prst="wedgeEllipseCallout">
            <a:avLst>
              <a:gd name="adj1" fmla="val 70184"/>
              <a:gd name="adj2" fmla="val 1805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5" b="1" dirty="0">
                <a:solidFill>
                  <a:srgbClr val="203864"/>
                </a:solidFill>
              </a:rPr>
              <a:t>...</a:t>
            </a:r>
          </a:p>
        </p:txBody>
      </p:sp>
      <p:graphicFrame>
        <p:nvGraphicFramePr>
          <p:cNvPr id="9" name="Table 6">
            <a:extLst>
              <a:ext uri="{FF2B5EF4-FFF2-40B4-BE49-F238E27FC236}">
                <a16:creationId xmlns:a16="http://schemas.microsoft.com/office/drawing/2014/main" id="{7C20A353-BC77-40A9-AE61-9579A818A1FB}"/>
              </a:ext>
            </a:extLst>
          </p:cNvPr>
          <p:cNvGraphicFramePr>
            <a:graphicFrameLocks noGrp="1"/>
          </p:cNvGraphicFramePr>
          <p:nvPr>
            <p:extLst>
              <p:ext uri="{D42A27DB-BD31-4B8C-83A1-F6EECF244321}">
                <p14:modId xmlns:p14="http://schemas.microsoft.com/office/powerpoint/2010/main" val="3424317539"/>
              </p:ext>
            </p:extLst>
          </p:nvPr>
        </p:nvGraphicFramePr>
        <p:xfrm>
          <a:off x="463464" y="2833712"/>
          <a:ext cx="4735546" cy="2615424"/>
        </p:xfrm>
        <a:graphic>
          <a:graphicData uri="http://schemas.openxmlformats.org/drawingml/2006/table">
            <a:tbl>
              <a:tblPr firstRow="1" bandRow="1">
                <a:tableStyleId>{21E4AEA4-8DFA-4A89-87EB-49C32662AFE0}</a:tableStyleId>
              </a:tblPr>
              <a:tblGrid>
                <a:gridCol w="631406">
                  <a:extLst>
                    <a:ext uri="{9D8B030D-6E8A-4147-A177-3AD203B41FA5}">
                      <a16:colId xmlns:a16="http://schemas.microsoft.com/office/drawing/2014/main" val="2607353726"/>
                    </a:ext>
                  </a:extLst>
                </a:gridCol>
                <a:gridCol w="2052070">
                  <a:extLst>
                    <a:ext uri="{9D8B030D-6E8A-4147-A177-3AD203B41FA5}">
                      <a16:colId xmlns:a16="http://schemas.microsoft.com/office/drawing/2014/main" val="4128092149"/>
                    </a:ext>
                  </a:extLst>
                </a:gridCol>
                <a:gridCol w="2052070">
                  <a:extLst>
                    <a:ext uri="{9D8B030D-6E8A-4147-A177-3AD203B41FA5}">
                      <a16:colId xmlns:a16="http://schemas.microsoft.com/office/drawing/2014/main" val="2609792770"/>
                    </a:ext>
                  </a:extLst>
                </a:gridCol>
              </a:tblGrid>
              <a:tr h="435904">
                <a:tc>
                  <a:txBody>
                    <a:bodyPr/>
                    <a:lstStyle/>
                    <a:p>
                      <a:pPr algn="ctr"/>
                      <a:endParaRPr lang="en-GB" sz="1800" dirty="0"/>
                    </a:p>
                  </a:txBody>
                  <a:tcPr marL="80189" marR="80189" marT="40094" marB="4009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a</a:t>
                      </a:r>
                      <a:endParaRPr lang="en-GB" sz="1800" b="0" dirty="0"/>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b</a:t>
                      </a:r>
                      <a:endParaRPr lang="en-GB" sz="1800" b="0" dirty="0"/>
                    </a:p>
                  </a:txBody>
                  <a:tcPr marL="80189" marR="80189" marT="40094" marB="40094" anchor="ctr"/>
                </a:tc>
                <a:extLst>
                  <a:ext uri="{0D108BD9-81ED-4DB2-BD59-A6C34878D82A}">
                    <a16:rowId xmlns:a16="http://schemas.microsoft.com/office/drawing/2014/main" val="1153431983"/>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mon </a:t>
                      </a:r>
                      <a:r>
                        <a:rPr lang="en-GB" sz="1800" dirty="0" err="1">
                          <a:solidFill>
                            <a:schemeClr val="accent1">
                              <a:lumMod val="50000"/>
                            </a:schemeClr>
                          </a:solidFill>
                        </a:rPr>
                        <a:t>chien</a:t>
                      </a: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ma vie</a:t>
                      </a:r>
                    </a:p>
                  </a:txBody>
                  <a:tcPr marL="80189" marR="80189" marT="40094" marB="40094" anchor="ctr"/>
                </a:tc>
                <a:extLst>
                  <a:ext uri="{0D108BD9-81ED-4DB2-BD59-A6C34878D82A}">
                    <a16:rowId xmlns:a16="http://schemas.microsoft.com/office/drawing/2014/main" val="1171492714"/>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mon pays</a:t>
                      </a:r>
                    </a:p>
                  </a:txBody>
                  <a:tcPr marL="80189" marR="80189" marT="40094" marB="40094" anchor="ctr"/>
                </a:tc>
                <a:tc>
                  <a:txBody>
                    <a:bodyPr/>
                    <a:lstStyle/>
                    <a:p>
                      <a:pPr algn="ctr"/>
                      <a:r>
                        <a:rPr lang="en-GB" sz="1800" dirty="0">
                          <a:solidFill>
                            <a:schemeClr val="accent1">
                              <a:lumMod val="50000"/>
                            </a:schemeClr>
                          </a:solidFill>
                        </a:rPr>
                        <a:t>ma </a:t>
                      </a:r>
                      <a:r>
                        <a:rPr lang="en-GB" sz="1800" dirty="0" err="1">
                          <a:solidFill>
                            <a:schemeClr val="accent1">
                              <a:lumMod val="50000"/>
                            </a:schemeClr>
                          </a:solidFill>
                        </a:rPr>
                        <a:t>ville</a:t>
                      </a:r>
                      <a:endParaRPr lang="en-GB" sz="1800" dirty="0">
                        <a:solidFill>
                          <a:schemeClr val="accent1">
                            <a:lumMod val="50000"/>
                          </a:schemeClr>
                        </a:solidFill>
                      </a:endParaRPr>
                    </a:p>
                  </a:txBody>
                  <a:tcPr marL="80189" marR="80189" marT="40094" marB="40094" anchor="ctr"/>
                </a:tc>
                <a:extLst>
                  <a:ext uri="{0D108BD9-81ED-4DB2-BD59-A6C34878D82A}">
                    <a16:rowId xmlns:a16="http://schemas.microsoft.com/office/drawing/2014/main" val="1961458278"/>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ma grand-</a:t>
                      </a:r>
                      <a:r>
                        <a:rPr lang="en-GB" sz="1800" dirty="0" err="1">
                          <a:solidFill>
                            <a:schemeClr val="accent1">
                              <a:lumMod val="50000"/>
                            </a:schemeClr>
                          </a:solidFill>
                        </a:rPr>
                        <a:t>mère</a:t>
                      </a:r>
                      <a:endParaRPr lang="en-GB" sz="1800" dirty="0">
                        <a:solidFill>
                          <a:schemeClr val="accent1">
                            <a:lumMod val="50000"/>
                          </a:schemeClr>
                        </a:solidFill>
                      </a:endParaRP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mon grand-</a:t>
                      </a:r>
                      <a:r>
                        <a:rPr lang="en-GB" sz="1800" dirty="0" err="1">
                          <a:solidFill>
                            <a:schemeClr val="accent1">
                              <a:lumMod val="50000"/>
                            </a:schemeClr>
                          </a:solidFill>
                        </a:rPr>
                        <a:t>père</a:t>
                      </a:r>
                      <a:endParaRPr lang="en-GB" sz="1800" dirty="0">
                        <a:solidFill>
                          <a:schemeClr val="accent1">
                            <a:lumMod val="50000"/>
                          </a:schemeClr>
                        </a:solidFill>
                      </a:endParaRPr>
                    </a:p>
                  </a:txBody>
                  <a:tcPr marL="80189" marR="80189" marT="40094" marB="40094" anchor="ctr"/>
                </a:tc>
                <a:extLst>
                  <a:ext uri="{0D108BD9-81ED-4DB2-BD59-A6C34878D82A}">
                    <a16:rowId xmlns:a16="http://schemas.microsoft.com/office/drawing/2014/main" val="2189313960"/>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mon lit</a:t>
                      </a:r>
                    </a:p>
                  </a:txBody>
                  <a:tcPr marL="80189" marR="80189" marT="40094" marB="40094" anchor="ctr"/>
                </a:tc>
                <a:tc>
                  <a:txBody>
                    <a:bodyPr/>
                    <a:lstStyle/>
                    <a:p>
                      <a:pPr algn="ctr"/>
                      <a:r>
                        <a:rPr lang="en-GB" sz="1800" dirty="0">
                          <a:solidFill>
                            <a:schemeClr val="accent1">
                              <a:lumMod val="50000"/>
                            </a:schemeClr>
                          </a:solidFill>
                        </a:rPr>
                        <a:t>ma </a:t>
                      </a:r>
                      <a:r>
                        <a:rPr lang="en-GB" sz="1800" dirty="0" err="1">
                          <a:solidFill>
                            <a:schemeClr val="accent1">
                              <a:lumMod val="50000"/>
                            </a:schemeClr>
                          </a:solidFill>
                        </a:rPr>
                        <a:t>chambre</a:t>
                      </a:r>
                      <a:endParaRPr lang="en-GB" sz="1800" dirty="0">
                        <a:solidFill>
                          <a:schemeClr val="accent1">
                            <a:lumMod val="50000"/>
                          </a:schemeClr>
                        </a:solidFill>
                      </a:endParaRPr>
                    </a:p>
                  </a:txBody>
                  <a:tcPr marL="80189" marR="80189" marT="40094" marB="40094" anchor="ctr"/>
                </a:tc>
                <a:extLst>
                  <a:ext uri="{0D108BD9-81ED-4DB2-BD59-A6C34878D82A}">
                    <a16:rowId xmlns:a16="http://schemas.microsoft.com/office/drawing/2014/main" val="2344197191"/>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ma </a:t>
                      </a:r>
                      <a:r>
                        <a:rPr lang="en-GB" sz="1800" dirty="0" err="1">
                          <a:solidFill>
                            <a:schemeClr val="accent1">
                              <a:lumMod val="50000"/>
                            </a:schemeClr>
                          </a:solidFill>
                        </a:rPr>
                        <a:t>famille</a:t>
                      </a:r>
                      <a:endParaRPr lang="en-GB" sz="1800" dirty="0">
                        <a:solidFill>
                          <a:schemeClr val="accent1">
                            <a:lumMod val="50000"/>
                          </a:schemeClr>
                        </a:solidFill>
                      </a:endParaRP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mon </a:t>
                      </a:r>
                      <a:r>
                        <a:rPr lang="en-GB" sz="1800" dirty="0" err="1">
                          <a:solidFill>
                            <a:schemeClr val="accent1">
                              <a:lumMod val="50000"/>
                            </a:schemeClr>
                          </a:solidFill>
                        </a:rPr>
                        <a:t>directeur</a:t>
                      </a:r>
                      <a:endParaRPr lang="en-GB" sz="1800" dirty="0">
                        <a:solidFill>
                          <a:schemeClr val="accent1">
                            <a:lumMod val="50000"/>
                          </a:schemeClr>
                        </a:solidFill>
                      </a:endParaRPr>
                    </a:p>
                  </a:txBody>
                  <a:tcPr marL="80189" marR="80189" marT="40094" marB="40094" anchor="ctr"/>
                </a:tc>
                <a:extLst>
                  <a:ext uri="{0D108BD9-81ED-4DB2-BD59-A6C34878D82A}">
                    <a16:rowId xmlns:a16="http://schemas.microsoft.com/office/drawing/2014/main" val="1972389626"/>
                  </a:ext>
                </a:extLst>
              </a:tr>
            </a:tbl>
          </a:graphicData>
        </a:graphic>
      </p:graphicFrame>
      <p:sp>
        <p:nvSpPr>
          <p:cNvPr id="10" name="Action Button: Custom 16">
            <a:hlinkClick r:id="" action="ppaction://noaction" highlightClick="1">
              <a:snd r:embed="rId5" name="1.wav"/>
            </a:hlinkClick>
            <a:extLst>
              <a:ext uri="{FF2B5EF4-FFF2-40B4-BE49-F238E27FC236}">
                <a16:creationId xmlns:a16="http://schemas.microsoft.com/office/drawing/2014/main" id="{86DDE135-92CF-42FA-83E1-D3A4B07D3EED}"/>
              </a:ext>
            </a:extLst>
          </p:cNvPr>
          <p:cNvSpPr/>
          <p:nvPr/>
        </p:nvSpPr>
        <p:spPr>
          <a:xfrm>
            <a:off x="604848" y="3318085"/>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1</a:t>
            </a:r>
          </a:p>
        </p:txBody>
      </p:sp>
      <p:sp>
        <p:nvSpPr>
          <p:cNvPr id="13" name="Action Button: Custom 16">
            <a:hlinkClick r:id="" action="ppaction://noaction" highlightClick="1">
              <a:snd r:embed="rId6" name="2.wav"/>
            </a:hlinkClick>
            <a:extLst>
              <a:ext uri="{FF2B5EF4-FFF2-40B4-BE49-F238E27FC236}">
                <a16:creationId xmlns:a16="http://schemas.microsoft.com/office/drawing/2014/main" id="{4D50884C-92E8-443E-92A9-25F40CDA51E3}"/>
              </a:ext>
            </a:extLst>
          </p:cNvPr>
          <p:cNvSpPr/>
          <p:nvPr/>
        </p:nvSpPr>
        <p:spPr>
          <a:xfrm>
            <a:off x="606670" y="3752510"/>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2</a:t>
            </a:r>
          </a:p>
        </p:txBody>
      </p:sp>
      <p:sp>
        <p:nvSpPr>
          <p:cNvPr id="16" name="Action Button: Custom 16">
            <a:hlinkClick r:id="" action="ppaction://noaction" highlightClick="1">
              <a:snd r:embed="rId7" name="3.wav"/>
            </a:hlinkClick>
            <a:extLst>
              <a:ext uri="{FF2B5EF4-FFF2-40B4-BE49-F238E27FC236}">
                <a16:creationId xmlns:a16="http://schemas.microsoft.com/office/drawing/2014/main" id="{51A4B24C-4392-4793-AC41-573738F5D907}"/>
              </a:ext>
            </a:extLst>
          </p:cNvPr>
          <p:cNvSpPr/>
          <p:nvPr/>
        </p:nvSpPr>
        <p:spPr>
          <a:xfrm>
            <a:off x="604848" y="4186934"/>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3</a:t>
            </a:r>
          </a:p>
        </p:txBody>
      </p:sp>
      <p:sp>
        <p:nvSpPr>
          <p:cNvPr id="19" name="Action Button: Custom 16">
            <a:hlinkClick r:id="" action="ppaction://noaction" highlightClick="1">
              <a:snd r:embed="rId8" name="4.wav"/>
            </a:hlinkClick>
            <a:extLst>
              <a:ext uri="{FF2B5EF4-FFF2-40B4-BE49-F238E27FC236}">
                <a16:creationId xmlns:a16="http://schemas.microsoft.com/office/drawing/2014/main" id="{C97569F9-3B19-45CB-B25C-0A9242550500}"/>
              </a:ext>
            </a:extLst>
          </p:cNvPr>
          <p:cNvSpPr/>
          <p:nvPr/>
        </p:nvSpPr>
        <p:spPr>
          <a:xfrm>
            <a:off x="604848" y="4621358"/>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4</a:t>
            </a:r>
          </a:p>
        </p:txBody>
      </p:sp>
      <p:sp>
        <p:nvSpPr>
          <p:cNvPr id="22" name="Action Button: Custom 16">
            <a:hlinkClick r:id="" action="ppaction://noaction" highlightClick="1">
              <a:snd r:embed="rId9" name="5.wav"/>
            </a:hlinkClick>
            <a:extLst>
              <a:ext uri="{FF2B5EF4-FFF2-40B4-BE49-F238E27FC236}">
                <a16:creationId xmlns:a16="http://schemas.microsoft.com/office/drawing/2014/main" id="{412BEA71-23D0-4E89-9F14-A49CF0FD9DBF}"/>
              </a:ext>
            </a:extLst>
          </p:cNvPr>
          <p:cNvSpPr/>
          <p:nvPr/>
        </p:nvSpPr>
        <p:spPr>
          <a:xfrm>
            <a:off x="604848" y="5055783"/>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5</a:t>
            </a:r>
          </a:p>
        </p:txBody>
      </p:sp>
      <p:sp>
        <p:nvSpPr>
          <p:cNvPr id="40" name="Rectangle: Rounded Corners 39" descr="rectangle around the answer">
            <a:extLst>
              <a:ext uri="{FF2B5EF4-FFF2-40B4-BE49-F238E27FC236}">
                <a16:creationId xmlns:a16="http://schemas.microsoft.com/office/drawing/2014/main" id="{C5D3886C-C60E-4B9B-968B-6626F010534C}"/>
              </a:ext>
            </a:extLst>
          </p:cNvPr>
          <p:cNvSpPr/>
          <p:nvPr/>
        </p:nvSpPr>
        <p:spPr>
          <a:xfrm>
            <a:off x="3146941" y="3256973"/>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1" name="Rectangle: Rounded Corners 40" descr="rectangle around the answer">
            <a:extLst>
              <a:ext uri="{FF2B5EF4-FFF2-40B4-BE49-F238E27FC236}">
                <a16:creationId xmlns:a16="http://schemas.microsoft.com/office/drawing/2014/main" id="{9BC067C1-9E5B-431C-AA08-7E849312D0CE}"/>
              </a:ext>
            </a:extLst>
          </p:cNvPr>
          <p:cNvSpPr/>
          <p:nvPr/>
        </p:nvSpPr>
        <p:spPr>
          <a:xfrm>
            <a:off x="1097149" y="3692643"/>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2" name="Rectangle: Rounded Corners 41" descr="rectangle around the answer">
            <a:extLst>
              <a:ext uri="{FF2B5EF4-FFF2-40B4-BE49-F238E27FC236}">
                <a16:creationId xmlns:a16="http://schemas.microsoft.com/office/drawing/2014/main" id="{516EFCD9-2241-4F8A-A726-12AEC210DAF0}"/>
              </a:ext>
            </a:extLst>
          </p:cNvPr>
          <p:cNvSpPr/>
          <p:nvPr/>
        </p:nvSpPr>
        <p:spPr>
          <a:xfrm>
            <a:off x="1100102" y="4125425"/>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3" name="Rectangle: Rounded Corners 42" descr="rectangle around the answer">
            <a:extLst>
              <a:ext uri="{FF2B5EF4-FFF2-40B4-BE49-F238E27FC236}">
                <a16:creationId xmlns:a16="http://schemas.microsoft.com/office/drawing/2014/main" id="{E80CEA99-9AAC-43BD-9A47-1822EAFDB4B2}"/>
              </a:ext>
            </a:extLst>
          </p:cNvPr>
          <p:cNvSpPr/>
          <p:nvPr/>
        </p:nvSpPr>
        <p:spPr>
          <a:xfrm>
            <a:off x="3146941" y="4561095"/>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4" name="Rectangle: Rounded Corners 43" descr="rectangle around the answer">
            <a:extLst>
              <a:ext uri="{FF2B5EF4-FFF2-40B4-BE49-F238E27FC236}">
                <a16:creationId xmlns:a16="http://schemas.microsoft.com/office/drawing/2014/main" id="{B24F2779-61AD-4A0F-9D0E-5AD6C4304FC2}"/>
              </a:ext>
            </a:extLst>
          </p:cNvPr>
          <p:cNvSpPr/>
          <p:nvPr/>
        </p:nvSpPr>
        <p:spPr>
          <a:xfrm>
            <a:off x="3146941" y="5005117"/>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graphicFrame>
        <p:nvGraphicFramePr>
          <p:cNvPr id="34" name="Table 6">
            <a:extLst>
              <a:ext uri="{FF2B5EF4-FFF2-40B4-BE49-F238E27FC236}">
                <a16:creationId xmlns:a16="http://schemas.microsoft.com/office/drawing/2014/main" id="{98D841FC-CCB9-400D-84A0-B30F762D7802}"/>
              </a:ext>
            </a:extLst>
          </p:cNvPr>
          <p:cNvGraphicFramePr>
            <a:graphicFrameLocks noGrp="1"/>
          </p:cNvGraphicFramePr>
          <p:nvPr/>
        </p:nvGraphicFramePr>
        <p:xfrm>
          <a:off x="5492801" y="2833712"/>
          <a:ext cx="4735546" cy="2615424"/>
        </p:xfrm>
        <a:graphic>
          <a:graphicData uri="http://schemas.openxmlformats.org/drawingml/2006/table">
            <a:tbl>
              <a:tblPr firstRow="1" bandRow="1">
                <a:tableStyleId>{21E4AEA4-8DFA-4A89-87EB-49C32662AFE0}</a:tableStyleId>
              </a:tblPr>
              <a:tblGrid>
                <a:gridCol w="631406">
                  <a:extLst>
                    <a:ext uri="{9D8B030D-6E8A-4147-A177-3AD203B41FA5}">
                      <a16:colId xmlns:a16="http://schemas.microsoft.com/office/drawing/2014/main" val="2607353726"/>
                    </a:ext>
                  </a:extLst>
                </a:gridCol>
                <a:gridCol w="2052070">
                  <a:extLst>
                    <a:ext uri="{9D8B030D-6E8A-4147-A177-3AD203B41FA5}">
                      <a16:colId xmlns:a16="http://schemas.microsoft.com/office/drawing/2014/main" val="4128092149"/>
                    </a:ext>
                  </a:extLst>
                </a:gridCol>
                <a:gridCol w="2052070">
                  <a:extLst>
                    <a:ext uri="{9D8B030D-6E8A-4147-A177-3AD203B41FA5}">
                      <a16:colId xmlns:a16="http://schemas.microsoft.com/office/drawing/2014/main" val="2609792770"/>
                    </a:ext>
                  </a:extLst>
                </a:gridCol>
              </a:tblGrid>
              <a:tr h="435904">
                <a:tc>
                  <a:txBody>
                    <a:bodyPr/>
                    <a:lstStyle/>
                    <a:p>
                      <a:pPr algn="ctr"/>
                      <a:endParaRPr lang="en-GB" sz="1800" dirty="0"/>
                    </a:p>
                  </a:txBody>
                  <a:tcPr marL="80189" marR="80189" marT="40094" marB="4009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a</a:t>
                      </a:r>
                      <a:endParaRPr lang="en-GB" sz="1800" b="0" dirty="0"/>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b</a:t>
                      </a:r>
                      <a:endParaRPr lang="en-GB" sz="1800" b="0" dirty="0"/>
                    </a:p>
                  </a:txBody>
                  <a:tcPr marL="80189" marR="80189" marT="40094" marB="40094" anchor="ctr"/>
                </a:tc>
                <a:extLst>
                  <a:ext uri="{0D108BD9-81ED-4DB2-BD59-A6C34878D82A}">
                    <a16:rowId xmlns:a16="http://schemas.microsoft.com/office/drawing/2014/main" val="1153431983"/>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ma cuisine</a:t>
                      </a: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mon déjeuner</a:t>
                      </a:r>
                    </a:p>
                  </a:txBody>
                  <a:tcPr marL="80189" marR="80189" marT="40094" marB="40094" anchor="ctr"/>
                </a:tc>
                <a:extLst>
                  <a:ext uri="{0D108BD9-81ED-4DB2-BD59-A6C34878D82A}">
                    <a16:rowId xmlns:a16="http://schemas.microsoft.com/office/drawing/2014/main" val="1171492714"/>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mon </a:t>
                      </a:r>
                      <a:r>
                        <a:rPr lang="en-GB" sz="1800" dirty="0" err="1">
                          <a:solidFill>
                            <a:schemeClr val="accent1">
                              <a:lumMod val="50000"/>
                            </a:schemeClr>
                          </a:solidFill>
                        </a:rPr>
                        <a:t>médecin</a:t>
                      </a: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ma </a:t>
                      </a:r>
                      <a:r>
                        <a:rPr lang="en-GB" sz="1800" dirty="0" err="1">
                          <a:solidFill>
                            <a:schemeClr val="accent1">
                              <a:lumMod val="50000"/>
                            </a:schemeClr>
                          </a:solidFill>
                        </a:rPr>
                        <a:t>professeure</a:t>
                      </a:r>
                      <a:endParaRPr lang="en-GB" sz="1800" dirty="0">
                        <a:solidFill>
                          <a:schemeClr val="accent1">
                            <a:lumMod val="50000"/>
                          </a:schemeClr>
                        </a:solidFill>
                      </a:endParaRPr>
                    </a:p>
                  </a:txBody>
                  <a:tcPr marL="80189" marR="80189" marT="40094" marB="40094" anchor="ctr"/>
                </a:tc>
                <a:extLst>
                  <a:ext uri="{0D108BD9-81ED-4DB2-BD59-A6C34878D82A}">
                    <a16:rowId xmlns:a16="http://schemas.microsoft.com/office/drawing/2014/main" val="1961458278"/>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mon frère</a:t>
                      </a:r>
                    </a:p>
                  </a:txBody>
                  <a:tcPr marL="80189" marR="80189" marT="40094" marB="40094" anchor="ctr"/>
                </a:tc>
                <a:tc>
                  <a:txBody>
                    <a:bodyPr/>
                    <a:lstStyle/>
                    <a:p>
                      <a:pPr algn="ctr"/>
                      <a:r>
                        <a:rPr lang="en-GB" sz="1800" dirty="0">
                          <a:solidFill>
                            <a:schemeClr val="accent1">
                              <a:lumMod val="50000"/>
                            </a:schemeClr>
                          </a:solidFill>
                        </a:rPr>
                        <a:t>ma </a:t>
                      </a:r>
                      <a:r>
                        <a:rPr lang="en-GB" sz="1800" dirty="0" err="1">
                          <a:solidFill>
                            <a:schemeClr val="accent1">
                              <a:lumMod val="50000"/>
                            </a:schemeClr>
                          </a:solidFill>
                        </a:rPr>
                        <a:t>sœur</a:t>
                      </a:r>
                      <a:endParaRPr lang="en-GB" sz="1800" dirty="0">
                        <a:solidFill>
                          <a:schemeClr val="accent1">
                            <a:lumMod val="50000"/>
                          </a:schemeClr>
                        </a:solidFill>
                      </a:endParaRPr>
                    </a:p>
                  </a:txBody>
                  <a:tcPr marL="80189" marR="80189" marT="40094" marB="40094" anchor="ctr"/>
                </a:tc>
                <a:extLst>
                  <a:ext uri="{0D108BD9-81ED-4DB2-BD59-A6C34878D82A}">
                    <a16:rowId xmlns:a16="http://schemas.microsoft.com/office/drawing/2014/main" val="2189313960"/>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mon </a:t>
                      </a:r>
                      <a:r>
                        <a:rPr lang="en-GB" sz="1800" dirty="0" err="1">
                          <a:solidFill>
                            <a:schemeClr val="accent1">
                              <a:lumMod val="50000"/>
                            </a:schemeClr>
                          </a:solidFill>
                        </a:rPr>
                        <a:t>ordinateur</a:t>
                      </a: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ma radio</a:t>
                      </a:r>
                    </a:p>
                  </a:txBody>
                  <a:tcPr marL="80189" marR="80189" marT="40094" marB="40094" anchor="ctr"/>
                </a:tc>
                <a:extLst>
                  <a:ext uri="{0D108BD9-81ED-4DB2-BD59-A6C34878D82A}">
                    <a16:rowId xmlns:a16="http://schemas.microsoft.com/office/drawing/2014/main" val="2344197191"/>
                  </a:ext>
                </a:extLst>
              </a:tr>
              <a:tr h="435904">
                <a:tc>
                  <a:txBody>
                    <a:bodyPr/>
                    <a:lstStyle/>
                    <a:p>
                      <a:pPr algn="ctr"/>
                      <a:endParaRPr lang="en-GB" sz="1800" dirty="0">
                        <a:solidFill>
                          <a:schemeClr val="accent1">
                            <a:lumMod val="50000"/>
                          </a:schemeClr>
                        </a:solidFill>
                      </a:endParaRPr>
                    </a:p>
                  </a:txBody>
                  <a:tcPr marL="80189" marR="80189" marT="40094" marB="40094" anchor="ctr"/>
                </a:tc>
                <a:tc>
                  <a:txBody>
                    <a:bodyPr/>
                    <a:lstStyle/>
                    <a:p>
                      <a:pPr algn="ctr"/>
                      <a:r>
                        <a:rPr lang="en-GB" sz="1800" dirty="0">
                          <a:solidFill>
                            <a:schemeClr val="accent1">
                              <a:lumMod val="50000"/>
                            </a:schemeClr>
                          </a:solidFill>
                        </a:rPr>
                        <a:t>ma </a:t>
                      </a:r>
                      <a:r>
                        <a:rPr lang="en-GB" sz="1800" dirty="0" err="1">
                          <a:solidFill>
                            <a:schemeClr val="accent1">
                              <a:lumMod val="50000"/>
                            </a:schemeClr>
                          </a:solidFill>
                        </a:rPr>
                        <a:t>guitare</a:t>
                      </a:r>
                      <a:endParaRPr lang="en-GB" sz="1800" dirty="0">
                        <a:solidFill>
                          <a:schemeClr val="accent1">
                            <a:lumMod val="50000"/>
                          </a:schemeClr>
                        </a:solidFill>
                      </a:endParaRPr>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mon piano</a:t>
                      </a:r>
                    </a:p>
                  </a:txBody>
                  <a:tcPr marL="80189" marR="80189" marT="40094" marB="40094" anchor="ctr"/>
                </a:tc>
                <a:extLst>
                  <a:ext uri="{0D108BD9-81ED-4DB2-BD59-A6C34878D82A}">
                    <a16:rowId xmlns:a16="http://schemas.microsoft.com/office/drawing/2014/main" val="1972389626"/>
                  </a:ext>
                </a:extLst>
              </a:tr>
            </a:tbl>
          </a:graphicData>
        </a:graphic>
      </p:graphicFrame>
      <p:sp>
        <p:nvSpPr>
          <p:cNvPr id="35" name="Action Button: Custom 16">
            <a:hlinkClick r:id="" action="ppaction://noaction" highlightClick="1">
              <a:snd r:embed="rId10" name="6.wav"/>
            </a:hlinkClick>
            <a:extLst>
              <a:ext uri="{FF2B5EF4-FFF2-40B4-BE49-F238E27FC236}">
                <a16:creationId xmlns:a16="http://schemas.microsoft.com/office/drawing/2014/main" id="{462E8782-130E-4B5D-9A7B-385E0720EF59}"/>
              </a:ext>
            </a:extLst>
          </p:cNvPr>
          <p:cNvSpPr/>
          <p:nvPr/>
        </p:nvSpPr>
        <p:spPr>
          <a:xfrm>
            <a:off x="5634184" y="3318085"/>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6</a:t>
            </a:r>
          </a:p>
        </p:txBody>
      </p:sp>
      <p:sp>
        <p:nvSpPr>
          <p:cNvPr id="36" name="Action Button: Custom 16">
            <a:hlinkClick r:id="" action="ppaction://noaction" highlightClick="1">
              <a:snd r:embed="rId11" name="7.wav"/>
            </a:hlinkClick>
            <a:extLst>
              <a:ext uri="{FF2B5EF4-FFF2-40B4-BE49-F238E27FC236}">
                <a16:creationId xmlns:a16="http://schemas.microsoft.com/office/drawing/2014/main" id="{3EB34C34-3556-4CE4-A850-32B3CF2A1C64}"/>
              </a:ext>
            </a:extLst>
          </p:cNvPr>
          <p:cNvSpPr/>
          <p:nvPr/>
        </p:nvSpPr>
        <p:spPr>
          <a:xfrm>
            <a:off x="5636007" y="3752778"/>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7</a:t>
            </a:r>
          </a:p>
        </p:txBody>
      </p:sp>
      <p:sp>
        <p:nvSpPr>
          <p:cNvPr id="37" name="Action Button: Custom 16">
            <a:hlinkClick r:id="" action="ppaction://noaction" highlightClick="1">
              <a:snd r:embed="rId12" name="8.wav"/>
            </a:hlinkClick>
            <a:extLst>
              <a:ext uri="{FF2B5EF4-FFF2-40B4-BE49-F238E27FC236}">
                <a16:creationId xmlns:a16="http://schemas.microsoft.com/office/drawing/2014/main" id="{2B6D1EE1-4070-4FA6-B6AD-9C3B3C5A1F0D}"/>
              </a:ext>
            </a:extLst>
          </p:cNvPr>
          <p:cNvSpPr/>
          <p:nvPr/>
        </p:nvSpPr>
        <p:spPr>
          <a:xfrm>
            <a:off x="5634184" y="4187470"/>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8</a:t>
            </a:r>
          </a:p>
        </p:txBody>
      </p:sp>
      <p:sp>
        <p:nvSpPr>
          <p:cNvPr id="38" name="Action Button: Custom 16">
            <a:hlinkClick r:id="" action="ppaction://noaction" highlightClick="1">
              <a:snd r:embed="rId13" name="9.wav"/>
            </a:hlinkClick>
            <a:extLst>
              <a:ext uri="{FF2B5EF4-FFF2-40B4-BE49-F238E27FC236}">
                <a16:creationId xmlns:a16="http://schemas.microsoft.com/office/drawing/2014/main" id="{6D04B876-38D1-4472-839D-6B8843FAD0B8}"/>
              </a:ext>
            </a:extLst>
          </p:cNvPr>
          <p:cNvSpPr/>
          <p:nvPr/>
        </p:nvSpPr>
        <p:spPr>
          <a:xfrm>
            <a:off x="5634184" y="4622163"/>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9</a:t>
            </a:r>
          </a:p>
        </p:txBody>
      </p:sp>
      <p:sp>
        <p:nvSpPr>
          <p:cNvPr id="39" name="Action Button: Custom 16">
            <a:hlinkClick r:id="" action="ppaction://noaction" highlightClick="1">
              <a:snd r:embed="rId14" name="10.wav"/>
            </a:hlinkClick>
            <a:extLst>
              <a:ext uri="{FF2B5EF4-FFF2-40B4-BE49-F238E27FC236}">
                <a16:creationId xmlns:a16="http://schemas.microsoft.com/office/drawing/2014/main" id="{F5FE4848-29CF-4A84-B7D4-DC3500A40621}"/>
              </a:ext>
            </a:extLst>
          </p:cNvPr>
          <p:cNvSpPr/>
          <p:nvPr/>
        </p:nvSpPr>
        <p:spPr>
          <a:xfrm>
            <a:off x="5634184" y="5056856"/>
            <a:ext cx="347273" cy="347273"/>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01929">
              <a:defRPr/>
            </a:pPr>
            <a:r>
              <a:rPr lang="en-GB" sz="1754" b="1" dirty="0">
                <a:solidFill>
                  <a:prstClr val="white"/>
                </a:solidFill>
                <a:latin typeface="Century Gothic" panose="020B0502020202020204" pitchFamily="34" charset="0"/>
              </a:rPr>
              <a:t>10</a:t>
            </a:r>
          </a:p>
        </p:txBody>
      </p:sp>
      <p:sp>
        <p:nvSpPr>
          <p:cNvPr id="45" name="Rectangle: Rounded Corners 44" descr="rectangle around the answer">
            <a:extLst>
              <a:ext uri="{FF2B5EF4-FFF2-40B4-BE49-F238E27FC236}">
                <a16:creationId xmlns:a16="http://schemas.microsoft.com/office/drawing/2014/main" id="{18287AC5-7E2B-4DE7-B4A6-9819AE0FB956}"/>
              </a:ext>
            </a:extLst>
          </p:cNvPr>
          <p:cNvSpPr/>
          <p:nvPr/>
        </p:nvSpPr>
        <p:spPr>
          <a:xfrm>
            <a:off x="6124207" y="3256973"/>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6" name="Rectangle: Rounded Corners 45" descr="rectangle around the answer">
            <a:extLst>
              <a:ext uri="{FF2B5EF4-FFF2-40B4-BE49-F238E27FC236}">
                <a16:creationId xmlns:a16="http://schemas.microsoft.com/office/drawing/2014/main" id="{80943C07-B102-4F27-8770-5DB5B0039D73}"/>
              </a:ext>
            </a:extLst>
          </p:cNvPr>
          <p:cNvSpPr/>
          <p:nvPr/>
        </p:nvSpPr>
        <p:spPr>
          <a:xfrm>
            <a:off x="8176278" y="3692643"/>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7" name="Rectangle: Rounded Corners 46" descr="rectangle around the answer">
            <a:extLst>
              <a:ext uri="{FF2B5EF4-FFF2-40B4-BE49-F238E27FC236}">
                <a16:creationId xmlns:a16="http://schemas.microsoft.com/office/drawing/2014/main" id="{87E36838-2210-45DD-AAF1-0A9047CEFE88}"/>
              </a:ext>
            </a:extLst>
          </p:cNvPr>
          <p:cNvSpPr/>
          <p:nvPr/>
        </p:nvSpPr>
        <p:spPr>
          <a:xfrm>
            <a:off x="6129438" y="4125425"/>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8" name="Rectangle: Rounded Corners 47" descr="rectangle around the answer">
            <a:extLst>
              <a:ext uri="{FF2B5EF4-FFF2-40B4-BE49-F238E27FC236}">
                <a16:creationId xmlns:a16="http://schemas.microsoft.com/office/drawing/2014/main" id="{E72CCE22-12FF-4C5E-8D3A-D1B2B2182742}"/>
              </a:ext>
            </a:extLst>
          </p:cNvPr>
          <p:cNvSpPr/>
          <p:nvPr/>
        </p:nvSpPr>
        <p:spPr>
          <a:xfrm>
            <a:off x="6129438" y="4560215"/>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49" name="Rectangle: Rounded Corners 48" descr="rectangle around the answer">
            <a:extLst>
              <a:ext uri="{FF2B5EF4-FFF2-40B4-BE49-F238E27FC236}">
                <a16:creationId xmlns:a16="http://schemas.microsoft.com/office/drawing/2014/main" id="{9C81D478-684D-49A4-8E08-0951381844F2}"/>
              </a:ext>
            </a:extLst>
          </p:cNvPr>
          <p:cNvSpPr/>
          <p:nvPr/>
        </p:nvSpPr>
        <p:spPr>
          <a:xfrm>
            <a:off x="8176278" y="5011584"/>
            <a:ext cx="2052070" cy="435670"/>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30" name="Rectangle 29" descr="rectangle covering answers 6 to 10">
            <a:extLst>
              <a:ext uri="{FF2B5EF4-FFF2-40B4-BE49-F238E27FC236}">
                <a16:creationId xmlns:a16="http://schemas.microsoft.com/office/drawing/2014/main" id="{614947D1-2FF9-4E45-B01E-0AED05A308C0}"/>
              </a:ext>
            </a:extLst>
          </p:cNvPr>
          <p:cNvSpPr/>
          <p:nvPr/>
        </p:nvSpPr>
        <p:spPr>
          <a:xfrm>
            <a:off x="5492801" y="2677913"/>
            <a:ext cx="4951641" cy="3042787"/>
          </a:xfrm>
          <a:prstGeom prst="rect">
            <a:avLst/>
          </a:prstGeom>
          <a:solidFill>
            <a:schemeClr val="accent1"/>
          </a:solidFill>
        </p:spPr>
        <p:txBody>
          <a:bodyPr wrap="square">
            <a:spAutoFit/>
          </a:bodyPr>
          <a:lstStyle/>
          <a:p>
            <a:endParaRPr lang="en-GB" dirty="0"/>
          </a:p>
        </p:txBody>
      </p:sp>
      <p:sp>
        <p:nvSpPr>
          <p:cNvPr id="31" name="Oval Callout 30">
            <a:extLst>
              <a:ext uri="{FF2B5EF4-FFF2-40B4-BE49-F238E27FC236}">
                <a16:creationId xmlns:a16="http://schemas.microsoft.com/office/drawing/2014/main" id="{D0A3546C-71C6-8141-A779-A8825F2EA871}"/>
              </a:ext>
            </a:extLst>
          </p:cNvPr>
          <p:cNvSpPr/>
          <p:nvPr/>
        </p:nvSpPr>
        <p:spPr>
          <a:xfrm>
            <a:off x="1805940" y="5808118"/>
            <a:ext cx="8422407" cy="1247019"/>
          </a:xfrm>
          <a:prstGeom prst="wedgeEllipseCallout">
            <a:avLst>
              <a:gd name="adj1" fmla="val -61665"/>
              <a:gd name="adj2" fmla="val -35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Pupils have said: </a:t>
            </a:r>
          </a:p>
          <a:p>
            <a:pPr algn="ctr"/>
            <a:r>
              <a:rPr lang="en-US" sz="2400" dirty="0"/>
              <a:t>“Now I see why all those sounds matter”</a:t>
            </a:r>
          </a:p>
          <a:p>
            <a:pPr algn="ctr"/>
            <a:r>
              <a:rPr lang="en-US" sz="2400" dirty="0"/>
              <a:t>“It has made me hear differences in the words”</a:t>
            </a:r>
            <a:endParaRPr lang="en-US" dirty="0"/>
          </a:p>
        </p:txBody>
      </p:sp>
    </p:spTree>
    <p:extLst>
      <p:ext uri="{BB962C8B-B14F-4D97-AF65-F5344CB8AC3E}">
        <p14:creationId xmlns:p14="http://schemas.microsoft.com/office/powerpoint/2010/main" val="37046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3100"/>
            <a:ext cx="5662702" cy="760431"/>
          </a:xfrm>
          <a:prstGeom prst="rect">
            <a:avLst/>
          </a:prstGeom>
        </p:spPr>
      </p:pic>
      <p:sp>
        <p:nvSpPr>
          <p:cNvPr id="4" name="Title 3"/>
          <p:cNvSpPr>
            <a:spLocks noGrp="1"/>
          </p:cNvSpPr>
          <p:nvPr>
            <p:ph type="title"/>
          </p:nvPr>
        </p:nvSpPr>
        <p:spPr>
          <a:xfrm>
            <a:off x="0" y="1033101"/>
            <a:ext cx="4617495" cy="620750"/>
          </a:xfrm>
        </p:spPr>
        <p:txBody>
          <a:bodyPr>
            <a:normAutofit/>
          </a:bodyPr>
          <a:lstStyle/>
          <a:p>
            <a:r>
              <a:rPr lang="en-GB" sz="3157" b="1" dirty="0">
                <a:solidFill>
                  <a:schemeClr val="bg1"/>
                </a:solidFill>
              </a:rPr>
              <a:t>Un </a:t>
            </a:r>
            <a:r>
              <a:rPr lang="en-GB" sz="3157" b="1" dirty="0" err="1">
                <a:solidFill>
                  <a:schemeClr val="bg1"/>
                </a:solidFill>
              </a:rPr>
              <a:t>samedi</a:t>
            </a:r>
            <a:r>
              <a:rPr lang="en-GB" sz="3157" b="1" dirty="0">
                <a:solidFill>
                  <a:schemeClr val="bg1"/>
                </a:solidFill>
              </a:rPr>
              <a:t> </a:t>
            </a:r>
            <a:r>
              <a:rPr lang="en-GB" sz="3157" b="1" dirty="0" err="1">
                <a:solidFill>
                  <a:schemeClr val="bg1"/>
                </a:solidFill>
              </a:rPr>
              <a:t>en</a:t>
            </a:r>
            <a:r>
              <a:rPr lang="en-GB" sz="3157" b="1" dirty="0">
                <a:solidFill>
                  <a:schemeClr val="bg1"/>
                </a:solidFill>
              </a:rPr>
              <a:t> </a:t>
            </a:r>
            <a:r>
              <a:rPr lang="en-GB" sz="3157" b="1" dirty="0" err="1">
                <a:solidFill>
                  <a:schemeClr val="bg1"/>
                </a:solidFill>
              </a:rPr>
              <a:t>ville</a:t>
            </a:r>
            <a:endParaRPr lang="en-GB" sz="3157" b="1" dirty="0">
              <a:solidFill>
                <a:schemeClr val="bg1"/>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9481759" y="991889"/>
            <a:ext cx="962682" cy="3504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01929">
              <a:defRPr/>
            </a:pPr>
            <a:r>
              <a:rPr lang="en-GB" sz="1754" b="1" dirty="0">
                <a:solidFill>
                  <a:prstClr val="white"/>
                </a:solidFill>
                <a:latin typeface="Century Gothic" panose="020B0502020202020204" pitchFamily="34" charset="0"/>
              </a:rPr>
              <a:t>lire</a:t>
            </a:r>
          </a:p>
        </p:txBody>
      </p:sp>
      <p:sp>
        <p:nvSpPr>
          <p:cNvPr id="6" name="TextBox 5">
            <a:extLst>
              <a:ext uri="{FF2B5EF4-FFF2-40B4-BE49-F238E27FC236}">
                <a16:creationId xmlns:a16="http://schemas.microsoft.com/office/drawing/2014/main" id="{16E5D2C8-39D0-B149-BD4B-D3EDCF96BB45}"/>
              </a:ext>
            </a:extLst>
          </p:cNvPr>
          <p:cNvSpPr txBox="1"/>
          <p:nvPr/>
        </p:nvSpPr>
        <p:spPr>
          <a:xfrm>
            <a:off x="157852" y="1909296"/>
            <a:ext cx="9820197" cy="416268"/>
          </a:xfrm>
          <a:prstGeom prst="rect">
            <a:avLst/>
          </a:prstGeom>
          <a:noFill/>
        </p:spPr>
        <p:txBody>
          <a:bodyPr wrap="square" rtlCol="0">
            <a:spAutoFit/>
          </a:bodyPr>
          <a:lstStyle/>
          <a:p>
            <a:pPr defTabSz="801929">
              <a:defRPr/>
            </a:pPr>
            <a:r>
              <a:rPr lang="en-US" sz="2105" dirty="0">
                <a:solidFill>
                  <a:srgbClr val="4472C4">
                    <a:lumMod val="50000"/>
                  </a:srgbClr>
                </a:solidFill>
                <a:latin typeface="Century Gothic" panose="020F0302020204030204"/>
              </a:rPr>
              <a:t>Bilal et Amandine font les </a:t>
            </a:r>
            <a:r>
              <a:rPr lang="en-US" sz="2105" dirty="0" err="1">
                <a:solidFill>
                  <a:srgbClr val="4472C4">
                    <a:lumMod val="50000"/>
                  </a:srgbClr>
                </a:solidFill>
                <a:latin typeface="Century Gothic" panose="020F0302020204030204"/>
              </a:rPr>
              <a:t>magasins</a:t>
            </a:r>
            <a:r>
              <a:rPr lang="en-US" sz="2105" dirty="0">
                <a:solidFill>
                  <a:srgbClr val="4472C4">
                    <a:lumMod val="50000"/>
                  </a:srgbClr>
                </a:solidFill>
                <a:latin typeface="Century Gothic" panose="020F0302020204030204"/>
              </a:rPr>
              <a:t>. Que font-</a:t>
            </a:r>
            <a:r>
              <a:rPr lang="en-US" sz="2105" dirty="0" err="1">
                <a:solidFill>
                  <a:srgbClr val="4472C4">
                    <a:lumMod val="50000"/>
                  </a:srgbClr>
                </a:solidFill>
                <a:latin typeface="Century Gothic" panose="020F0302020204030204"/>
              </a:rPr>
              <a:t>ils</a:t>
            </a:r>
            <a:r>
              <a:rPr lang="en-US" sz="2105" dirty="0">
                <a:solidFill>
                  <a:srgbClr val="4472C4">
                    <a:lumMod val="50000"/>
                  </a:srgbClr>
                </a:solidFill>
                <a:latin typeface="Century Gothic" panose="020F0302020204030204"/>
              </a:rPr>
              <a:t> ? </a:t>
            </a:r>
            <a:r>
              <a:rPr lang="en-US" sz="2105" dirty="0" err="1">
                <a:solidFill>
                  <a:srgbClr val="4472C4">
                    <a:lumMod val="50000"/>
                  </a:srgbClr>
                </a:solidFill>
                <a:latin typeface="Century Gothic" panose="020F0302020204030204"/>
              </a:rPr>
              <a:t>Écris</a:t>
            </a:r>
            <a:r>
              <a:rPr lang="en-US" sz="2105" dirty="0">
                <a:solidFill>
                  <a:srgbClr val="4472C4">
                    <a:lumMod val="50000"/>
                  </a:srgbClr>
                </a:solidFill>
                <a:latin typeface="Century Gothic" panose="020F0302020204030204"/>
              </a:rPr>
              <a:t> </a:t>
            </a:r>
            <a:r>
              <a:rPr lang="en-US" sz="2105" b="1" dirty="0">
                <a:solidFill>
                  <a:srgbClr val="4472C4">
                    <a:lumMod val="50000"/>
                  </a:srgbClr>
                </a:solidFill>
                <a:latin typeface="Century Gothic" panose="020F0302020204030204"/>
              </a:rPr>
              <a:t>a</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ou</a:t>
            </a:r>
            <a:r>
              <a:rPr lang="en-US" sz="2105" dirty="0">
                <a:solidFill>
                  <a:srgbClr val="4472C4">
                    <a:lumMod val="50000"/>
                  </a:srgbClr>
                </a:solidFill>
                <a:latin typeface="Century Gothic" panose="020F0302020204030204"/>
              </a:rPr>
              <a:t> </a:t>
            </a:r>
            <a:r>
              <a:rPr lang="en-US" sz="2105" b="1" dirty="0">
                <a:solidFill>
                  <a:srgbClr val="4472C4">
                    <a:lumMod val="50000"/>
                  </a:srgbClr>
                </a:solidFill>
                <a:latin typeface="Century Gothic" panose="020F0302020204030204"/>
              </a:rPr>
              <a:t>b</a:t>
            </a:r>
            <a:r>
              <a:rPr lang="en-US" sz="2105" dirty="0">
                <a:solidFill>
                  <a:srgbClr val="4472C4">
                    <a:lumMod val="50000"/>
                  </a:srgbClr>
                </a:solidFill>
                <a:latin typeface="Century Gothic" panose="020F0302020204030204"/>
              </a:rPr>
              <a:t>.</a:t>
            </a:r>
          </a:p>
        </p:txBody>
      </p:sp>
      <p:pic>
        <p:nvPicPr>
          <p:cNvPr id="29" name="Picture 28" descr="Bilal">
            <a:extLst>
              <a:ext uri="{FF2B5EF4-FFF2-40B4-BE49-F238E27FC236}">
                <a16:creationId xmlns:a16="http://schemas.microsoft.com/office/drawing/2014/main" id="{283F2A36-3B70-40AA-9BB0-29E01E0840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650" y="1522413"/>
            <a:ext cx="947109" cy="947109"/>
          </a:xfrm>
          <a:prstGeom prst="rect">
            <a:avLst/>
          </a:prstGeom>
        </p:spPr>
      </p:pic>
      <p:pic>
        <p:nvPicPr>
          <p:cNvPr id="27" name="Picture 26" descr="Amandine">
            <a:extLst>
              <a:ext uri="{FF2B5EF4-FFF2-40B4-BE49-F238E27FC236}">
                <a16:creationId xmlns:a16="http://schemas.microsoft.com/office/drawing/2014/main" id="{3A76BDCA-6DB1-4488-9A5C-B346B1D8CD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9546" y="1525444"/>
            <a:ext cx="947109" cy="947109"/>
          </a:xfrm>
          <a:prstGeom prst="rect">
            <a:avLst/>
          </a:prstGeom>
        </p:spPr>
      </p:pic>
      <p:graphicFrame>
        <p:nvGraphicFramePr>
          <p:cNvPr id="9" name="Table 6">
            <a:extLst>
              <a:ext uri="{FF2B5EF4-FFF2-40B4-BE49-F238E27FC236}">
                <a16:creationId xmlns:a16="http://schemas.microsoft.com/office/drawing/2014/main" id="{26165CAB-3BA4-419C-98A2-7821997806A8}"/>
              </a:ext>
            </a:extLst>
          </p:cNvPr>
          <p:cNvGraphicFramePr>
            <a:graphicFrameLocks noGrp="1"/>
          </p:cNvGraphicFramePr>
          <p:nvPr>
            <p:extLst>
              <p:ext uri="{D42A27DB-BD31-4B8C-83A1-F6EECF244321}">
                <p14:modId xmlns:p14="http://schemas.microsoft.com/office/powerpoint/2010/main" val="3725931211"/>
              </p:ext>
            </p:extLst>
          </p:nvPr>
        </p:nvGraphicFramePr>
        <p:xfrm>
          <a:off x="294656" y="2649617"/>
          <a:ext cx="10102500" cy="2127048"/>
        </p:xfrm>
        <a:graphic>
          <a:graphicData uri="http://schemas.openxmlformats.org/drawingml/2006/table">
            <a:tbl>
              <a:tblPr firstRow="1" bandRow="1">
                <a:tableStyleId>{21E4AEA4-8DFA-4A89-87EB-49C32662AFE0}</a:tableStyleId>
              </a:tblPr>
              <a:tblGrid>
                <a:gridCol w="473555">
                  <a:extLst>
                    <a:ext uri="{9D8B030D-6E8A-4147-A177-3AD203B41FA5}">
                      <a16:colId xmlns:a16="http://schemas.microsoft.com/office/drawing/2014/main" val="2607353726"/>
                    </a:ext>
                  </a:extLst>
                </a:gridCol>
                <a:gridCol w="6156211">
                  <a:extLst>
                    <a:ext uri="{9D8B030D-6E8A-4147-A177-3AD203B41FA5}">
                      <a16:colId xmlns:a16="http://schemas.microsoft.com/office/drawing/2014/main" val="1600817978"/>
                    </a:ext>
                  </a:extLst>
                </a:gridCol>
                <a:gridCol w="1736367">
                  <a:extLst>
                    <a:ext uri="{9D8B030D-6E8A-4147-A177-3AD203B41FA5}">
                      <a16:colId xmlns:a16="http://schemas.microsoft.com/office/drawing/2014/main" val="4128092149"/>
                    </a:ext>
                  </a:extLst>
                </a:gridCol>
                <a:gridCol w="1736367">
                  <a:extLst>
                    <a:ext uri="{9D8B030D-6E8A-4147-A177-3AD203B41FA5}">
                      <a16:colId xmlns:a16="http://schemas.microsoft.com/office/drawing/2014/main" val="2609792770"/>
                    </a:ext>
                  </a:extLst>
                </a:gridCol>
              </a:tblGrid>
              <a:tr h="347484">
                <a:tc>
                  <a:txBody>
                    <a:bodyPr/>
                    <a:lstStyle/>
                    <a:p>
                      <a:endParaRPr lang="en-GB" sz="1800" dirty="0"/>
                    </a:p>
                  </a:txBody>
                  <a:tcPr marL="80189" marR="80189" marT="40094" marB="40094" anchor="ctr">
                    <a:solidFill>
                      <a:schemeClr val="bg1"/>
                    </a:solidFill>
                  </a:tcPr>
                </a:tc>
                <a:tc>
                  <a:txBody>
                    <a:bodyPr/>
                    <a:lstStyle/>
                    <a:p>
                      <a:endParaRPr lang="en-GB" sz="1800" dirty="0"/>
                    </a:p>
                  </a:txBody>
                  <a:tcPr marL="80189" marR="80189" marT="40094" marB="40094"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a</a:t>
                      </a:r>
                      <a:endParaRPr lang="en-GB" sz="1800" b="0" dirty="0"/>
                    </a:p>
                  </a:txBody>
                  <a:tcPr marL="80189" marR="80189" marT="40094" marB="400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b</a:t>
                      </a:r>
                      <a:endParaRPr lang="en-GB" sz="1800" b="0" dirty="0"/>
                    </a:p>
                  </a:txBody>
                  <a:tcPr marL="80189" marR="80189" marT="40094" marB="40094" anchor="ctr"/>
                </a:tc>
                <a:extLst>
                  <a:ext uri="{0D108BD9-81ED-4DB2-BD59-A6C34878D82A}">
                    <a16:rowId xmlns:a16="http://schemas.microsoft.com/office/drawing/2014/main" val="1153431983"/>
                  </a:ext>
                </a:extLst>
              </a:tr>
              <a:tr h="347484">
                <a:tc>
                  <a:txBody>
                    <a:bodyPr/>
                    <a:lstStyle/>
                    <a:p>
                      <a:pPr algn="ctr"/>
                      <a:r>
                        <a:rPr lang="en-GB" sz="1800" dirty="0">
                          <a:solidFill>
                            <a:schemeClr val="accent1">
                              <a:lumMod val="50000"/>
                            </a:schemeClr>
                          </a:solidFill>
                        </a:rPr>
                        <a:t>1.</a:t>
                      </a:r>
                    </a:p>
                  </a:txBody>
                  <a:tcPr marL="80189" marR="80189" marT="40094" marB="40094" anchor="ctr"/>
                </a:tc>
                <a:tc>
                  <a:txBody>
                    <a:bodyPr/>
                    <a:lstStyle/>
                    <a:p>
                      <a:r>
                        <a:rPr lang="fr-FR" sz="1800" dirty="0">
                          <a:solidFill>
                            <a:schemeClr val="accent1">
                              <a:lumMod val="50000"/>
                            </a:schemeClr>
                          </a:solidFill>
                        </a:rPr>
                        <a:t>Bilal et Amandine vont dans une boutique chère. </a:t>
                      </a:r>
                      <a:endParaRPr lang="en-GB" sz="1800" dirty="0">
                        <a:solidFill>
                          <a:schemeClr val="accent1">
                            <a:lumMod val="50000"/>
                          </a:schemeClr>
                        </a:solidFill>
                      </a:endParaRPr>
                    </a:p>
                  </a:txBody>
                  <a:tcPr marL="80189" marR="80189" marT="40094" marB="40094" anchor="ctr"/>
                </a:tc>
                <a:tc>
                  <a:txBody>
                    <a:bodyPr/>
                    <a:lstStyle/>
                    <a:p>
                      <a:r>
                        <a:rPr lang="en-GB" sz="1800" b="1" dirty="0">
                          <a:solidFill>
                            <a:schemeClr val="accent1">
                              <a:lumMod val="50000"/>
                            </a:schemeClr>
                          </a:solidFill>
                        </a:rPr>
                        <a:t>un </a:t>
                      </a:r>
                      <a:r>
                        <a:rPr lang="en-GB" sz="1800" b="1" dirty="0" err="1">
                          <a:solidFill>
                            <a:schemeClr val="accent1">
                              <a:lumMod val="50000"/>
                            </a:schemeClr>
                          </a:solidFill>
                        </a:rPr>
                        <a:t>magasin</a:t>
                      </a:r>
                      <a:endParaRPr lang="en-GB" sz="1800" b="1" dirty="0">
                        <a:solidFill>
                          <a:schemeClr val="accent1">
                            <a:lumMod val="50000"/>
                          </a:schemeClr>
                        </a:solidFill>
                      </a:endParaRPr>
                    </a:p>
                  </a:txBody>
                  <a:tcPr marL="80189" marR="80189" marT="40094" marB="40094" anchor="ctr"/>
                </a:tc>
                <a:tc>
                  <a:txBody>
                    <a:bodyPr/>
                    <a:lstStyle/>
                    <a:p>
                      <a:r>
                        <a:rPr lang="en-GB" sz="1800" b="1" dirty="0" err="1">
                          <a:solidFill>
                            <a:schemeClr val="accent1">
                              <a:lumMod val="50000"/>
                            </a:schemeClr>
                          </a:solidFill>
                        </a:rPr>
                        <a:t>une</a:t>
                      </a:r>
                      <a:r>
                        <a:rPr lang="en-GB" sz="1800" b="1" dirty="0">
                          <a:solidFill>
                            <a:schemeClr val="accent1">
                              <a:lumMod val="50000"/>
                            </a:schemeClr>
                          </a:solidFill>
                        </a:rPr>
                        <a:t> boutique</a:t>
                      </a:r>
                    </a:p>
                  </a:txBody>
                  <a:tcPr marL="80189" marR="80189" marT="40094" marB="40094" anchor="ctr"/>
                </a:tc>
                <a:extLst>
                  <a:ext uri="{0D108BD9-81ED-4DB2-BD59-A6C34878D82A}">
                    <a16:rowId xmlns:a16="http://schemas.microsoft.com/office/drawing/2014/main" val="1171492714"/>
                  </a:ext>
                </a:extLst>
              </a:tr>
              <a:tr h="347484">
                <a:tc>
                  <a:txBody>
                    <a:bodyPr/>
                    <a:lstStyle/>
                    <a:p>
                      <a:pPr algn="ctr"/>
                      <a:r>
                        <a:rPr lang="en-GB" sz="1800" dirty="0">
                          <a:solidFill>
                            <a:schemeClr val="accent1">
                              <a:lumMod val="50000"/>
                            </a:schemeClr>
                          </a:solidFill>
                        </a:rPr>
                        <a:t>2.</a:t>
                      </a:r>
                    </a:p>
                  </a:txBody>
                  <a:tcPr marL="80189" marR="80189" marT="40094" marB="4009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Amandine a un style  naturel. </a:t>
                      </a:r>
                    </a:p>
                  </a:txBody>
                  <a:tcPr marL="80189" marR="80189" marT="40094" marB="40094" anchor="ctr"/>
                </a:tc>
                <a:tc>
                  <a:txBody>
                    <a:bodyPr/>
                    <a:lstStyle/>
                    <a:p>
                      <a:r>
                        <a:rPr lang="en-GB" sz="1800" b="1" dirty="0">
                          <a:solidFill>
                            <a:schemeClr val="accent1">
                              <a:lumMod val="50000"/>
                            </a:schemeClr>
                          </a:solidFill>
                        </a:rPr>
                        <a:t>un style</a:t>
                      </a:r>
                    </a:p>
                  </a:txBody>
                  <a:tcPr marL="80189" marR="80189" marT="40094" marB="40094" anchor="ctr"/>
                </a:tc>
                <a:tc>
                  <a:txBody>
                    <a:bodyPr/>
                    <a:lstStyle/>
                    <a:p>
                      <a:r>
                        <a:rPr lang="en-GB" sz="1800" b="1" dirty="0" err="1">
                          <a:solidFill>
                            <a:schemeClr val="accent1">
                              <a:lumMod val="50000"/>
                            </a:schemeClr>
                          </a:solidFill>
                        </a:rPr>
                        <a:t>une</a:t>
                      </a:r>
                      <a:r>
                        <a:rPr lang="en-GB" sz="1800" b="1" dirty="0">
                          <a:solidFill>
                            <a:schemeClr val="accent1">
                              <a:lumMod val="50000"/>
                            </a:schemeClr>
                          </a:solidFill>
                        </a:rPr>
                        <a:t> </a:t>
                      </a:r>
                      <a:r>
                        <a:rPr lang="en-GB" sz="1800" b="1" dirty="0" err="1">
                          <a:solidFill>
                            <a:schemeClr val="accent1">
                              <a:lumMod val="50000"/>
                            </a:schemeClr>
                          </a:solidFill>
                        </a:rPr>
                        <a:t>élégance</a:t>
                      </a:r>
                      <a:endParaRPr lang="en-GB" sz="1800" b="1" dirty="0">
                        <a:solidFill>
                          <a:schemeClr val="accent1">
                            <a:lumMod val="50000"/>
                          </a:schemeClr>
                        </a:solidFill>
                      </a:endParaRPr>
                    </a:p>
                  </a:txBody>
                  <a:tcPr marL="80189" marR="80189" marT="40094" marB="40094" anchor="ctr"/>
                </a:tc>
                <a:extLst>
                  <a:ext uri="{0D108BD9-81ED-4DB2-BD59-A6C34878D82A}">
                    <a16:rowId xmlns:a16="http://schemas.microsoft.com/office/drawing/2014/main" val="1961458278"/>
                  </a:ext>
                </a:extLst>
              </a:tr>
              <a:tr h="347484">
                <a:tc>
                  <a:txBody>
                    <a:bodyPr/>
                    <a:lstStyle/>
                    <a:p>
                      <a:pPr algn="ctr"/>
                      <a:r>
                        <a:rPr lang="en-GB" sz="1800">
                          <a:solidFill>
                            <a:schemeClr val="accent1">
                              <a:lumMod val="50000"/>
                            </a:schemeClr>
                          </a:solidFill>
                        </a:rPr>
                        <a:t>3.</a:t>
                      </a:r>
                      <a:endParaRPr lang="en-GB" sz="1800" dirty="0">
                        <a:solidFill>
                          <a:schemeClr val="accent1">
                            <a:lumMod val="50000"/>
                          </a:schemeClr>
                        </a:solidFill>
                      </a:endParaRPr>
                    </a:p>
                  </a:txBody>
                  <a:tcPr marL="80189" marR="80189" marT="40094" marB="4009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accent1">
                              <a:lumMod val="50000"/>
                            </a:schemeClr>
                          </a:solidFill>
                        </a:rPr>
                        <a:t>Bilal veut une chemise   noire.</a:t>
                      </a:r>
                      <a:endParaRPr lang="en-GB" sz="1800" dirty="0">
                        <a:solidFill>
                          <a:schemeClr val="accent1">
                            <a:lumMod val="50000"/>
                          </a:schemeClr>
                        </a:solidFill>
                      </a:endParaRPr>
                    </a:p>
                  </a:txBody>
                  <a:tcPr marL="80189" marR="80189" marT="40094" marB="40094" anchor="ctr"/>
                </a:tc>
                <a:tc>
                  <a:txBody>
                    <a:bodyPr/>
                    <a:lstStyle/>
                    <a:p>
                      <a:r>
                        <a:rPr lang="en-GB" sz="1800" b="1" dirty="0">
                          <a:solidFill>
                            <a:schemeClr val="accent1">
                              <a:lumMod val="50000"/>
                            </a:schemeClr>
                          </a:solidFill>
                        </a:rPr>
                        <a:t>un tee-shirt</a:t>
                      </a:r>
                    </a:p>
                  </a:txBody>
                  <a:tcPr marL="80189" marR="80189" marT="40094" marB="40094" anchor="ctr"/>
                </a:tc>
                <a:tc>
                  <a:txBody>
                    <a:bodyPr/>
                    <a:lstStyle/>
                    <a:p>
                      <a:r>
                        <a:rPr lang="en-GB" sz="1800" b="1" dirty="0" err="1">
                          <a:solidFill>
                            <a:schemeClr val="accent1">
                              <a:lumMod val="50000"/>
                            </a:schemeClr>
                          </a:solidFill>
                        </a:rPr>
                        <a:t>une</a:t>
                      </a:r>
                      <a:r>
                        <a:rPr lang="en-GB" sz="1800" b="1" dirty="0">
                          <a:solidFill>
                            <a:schemeClr val="accent1">
                              <a:lumMod val="50000"/>
                            </a:schemeClr>
                          </a:solidFill>
                        </a:rPr>
                        <a:t> chemise</a:t>
                      </a:r>
                    </a:p>
                  </a:txBody>
                  <a:tcPr marL="80189" marR="80189" marT="40094" marB="40094" anchor="ctr"/>
                </a:tc>
                <a:extLst>
                  <a:ext uri="{0D108BD9-81ED-4DB2-BD59-A6C34878D82A}">
                    <a16:rowId xmlns:a16="http://schemas.microsoft.com/office/drawing/2014/main" val="2189313960"/>
                  </a:ext>
                </a:extLst>
              </a:tr>
              <a:tr h="347484">
                <a:tc>
                  <a:txBody>
                    <a:bodyPr/>
                    <a:lstStyle/>
                    <a:p>
                      <a:pPr algn="ctr"/>
                      <a:r>
                        <a:rPr lang="en-GB" sz="1800">
                          <a:solidFill>
                            <a:schemeClr val="accent1">
                              <a:lumMod val="50000"/>
                            </a:schemeClr>
                          </a:solidFill>
                        </a:rPr>
                        <a:t>4.</a:t>
                      </a:r>
                      <a:endParaRPr lang="en-GB" sz="1800" dirty="0">
                        <a:solidFill>
                          <a:schemeClr val="accent1">
                            <a:lumMod val="50000"/>
                          </a:schemeClr>
                        </a:solidFill>
                      </a:endParaRPr>
                    </a:p>
                  </a:txBody>
                  <a:tcPr marL="80189" marR="80189" marT="40094" marB="40094" anchor="ctr"/>
                </a:tc>
                <a:tc>
                  <a:txBody>
                    <a:bodyPr/>
                    <a:lstStyle/>
                    <a:p>
                      <a:r>
                        <a:rPr lang="fr-FR" sz="1800" dirty="0">
                          <a:solidFill>
                            <a:schemeClr val="accent1">
                              <a:lumMod val="50000"/>
                            </a:schemeClr>
                          </a:solidFill>
                        </a:rPr>
                        <a:t>Amandine porte normalement des vêtements rouges. </a:t>
                      </a:r>
                      <a:endParaRPr lang="en-GB" sz="1800" dirty="0">
                        <a:solidFill>
                          <a:schemeClr val="accent1">
                            <a:lumMod val="50000"/>
                          </a:schemeClr>
                        </a:solidFill>
                      </a:endParaRPr>
                    </a:p>
                  </a:txBody>
                  <a:tcPr marL="80189" marR="80189" marT="40094" marB="40094" anchor="ctr"/>
                </a:tc>
                <a:tc>
                  <a:txBody>
                    <a:bodyPr/>
                    <a:lstStyle/>
                    <a:p>
                      <a:r>
                        <a:rPr lang="en-GB" sz="1800" b="1" dirty="0">
                          <a:solidFill>
                            <a:schemeClr val="accent1">
                              <a:lumMod val="50000"/>
                            </a:schemeClr>
                          </a:solidFill>
                        </a:rPr>
                        <a:t>un </a:t>
                      </a:r>
                      <a:r>
                        <a:rPr lang="en-GB" sz="1800" b="1" dirty="0" err="1">
                          <a:solidFill>
                            <a:schemeClr val="accent1">
                              <a:lumMod val="50000"/>
                            </a:schemeClr>
                          </a:solidFill>
                        </a:rPr>
                        <a:t>uniforme</a:t>
                      </a:r>
                      <a:endParaRPr lang="en-GB" sz="1800" b="1" dirty="0">
                        <a:solidFill>
                          <a:schemeClr val="accent1">
                            <a:lumMod val="50000"/>
                          </a:schemeClr>
                        </a:solidFill>
                      </a:endParaRPr>
                    </a:p>
                  </a:txBody>
                  <a:tcPr marL="80189" marR="80189" marT="40094" marB="40094" anchor="ctr"/>
                </a:tc>
                <a:tc>
                  <a:txBody>
                    <a:bodyPr/>
                    <a:lstStyle/>
                    <a:p>
                      <a:r>
                        <a:rPr lang="en-GB" sz="1800" b="1" dirty="0">
                          <a:solidFill>
                            <a:schemeClr val="accent1">
                              <a:lumMod val="50000"/>
                            </a:schemeClr>
                          </a:solidFill>
                        </a:rPr>
                        <a:t>des </a:t>
                      </a:r>
                      <a:r>
                        <a:rPr lang="en-GB" sz="1800" b="1" dirty="0" err="1">
                          <a:solidFill>
                            <a:schemeClr val="accent1">
                              <a:lumMod val="50000"/>
                            </a:schemeClr>
                          </a:solidFill>
                        </a:rPr>
                        <a:t>vêtements</a:t>
                      </a:r>
                      <a:endParaRPr lang="en-GB" sz="1800" b="1" dirty="0">
                        <a:solidFill>
                          <a:schemeClr val="accent1">
                            <a:lumMod val="50000"/>
                          </a:schemeClr>
                        </a:solidFill>
                      </a:endParaRPr>
                    </a:p>
                  </a:txBody>
                  <a:tcPr marL="80189" marR="80189" marT="40094" marB="40094" anchor="ctr"/>
                </a:tc>
                <a:extLst>
                  <a:ext uri="{0D108BD9-81ED-4DB2-BD59-A6C34878D82A}">
                    <a16:rowId xmlns:a16="http://schemas.microsoft.com/office/drawing/2014/main" val="2344197191"/>
                  </a:ext>
                </a:extLst>
              </a:tr>
              <a:tr h="347484">
                <a:tc>
                  <a:txBody>
                    <a:bodyPr/>
                    <a:lstStyle/>
                    <a:p>
                      <a:pPr algn="ctr"/>
                      <a:r>
                        <a:rPr lang="en-GB" sz="1800">
                          <a:solidFill>
                            <a:schemeClr val="accent1">
                              <a:lumMod val="50000"/>
                            </a:schemeClr>
                          </a:solidFill>
                        </a:rPr>
                        <a:t>5.</a:t>
                      </a:r>
                      <a:endParaRPr lang="en-GB" sz="1800" dirty="0">
                        <a:solidFill>
                          <a:schemeClr val="accent1">
                            <a:lumMod val="50000"/>
                          </a:schemeClr>
                        </a:solidFill>
                      </a:endParaRPr>
                    </a:p>
                  </a:txBody>
                  <a:tcPr marL="80189" marR="80189" marT="40094" marB="4009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accent1">
                              <a:lumMod val="50000"/>
                            </a:schemeClr>
                          </a:solidFill>
                        </a:rPr>
                        <a:t>Bilal trouve un cadeau   sympa pour Amandine.</a:t>
                      </a:r>
                      <a:endParaRPr lang="en-GB" sz="1800" dirty="0">
                        <a:solidFill>
                          <a:schemeClr val="accent1">
                            <a:lumMod val="50000"/>
                          </a:schemeClr>
                        </a:solidFill>
                      </a:endParaRPr>
                    </a:p>
                  </a:txBody>
                  <a:tcPr marL="80189" marR="80189" marT="40094" marB="40094" anchor="ctr"/>
                </a:tc>
                <a:tc>
                  <a:txBody>
                    <a:bodyPr/>
                    <a:lstStyle/>
                    <a:p>
                      <a:r>
                        <a:rPr lang="en-GB" sz="1800" b="1" dirty="0">
                          <a:solidFill>
                            <a:schemeClr val="accent1">
                              <a:lumMod val="50000"/>
                            </a:schemeClr>
                          </a:solidFill>
                        </a:rPr>
                        <a:t>un </a:t>
                      </a:r>
                      <a:r>
                        <a:rPr lang="en-GB" sz="1800" b="1" dirty="0" err="1">
                          <a:solidFill>
                            <a:schemeClr val="accent1">
                              <a:lumMod val="50000"/>
                            </a:schemeClr>
                          </a:solidFill>
                        </a:rPr>
                        <a:t>cadeau</a:t>
                      </a:r>
                      <a:endParaRPr lang="en-GB" sz="1800" b="1" dirty="0">
                        <a:solidFill>
                          <a:schemeClr val="accent1">
                            <a:lumMod val="50000"/>
                          </a:schemeClr>
                        </a:solidFill>
                      </a:endParaRPr>
                    </a:p>
                  </a:txBody>
                  <a:tcPr marL="80189" marR="80189" marT="40094" marB="40094" anchor="ctr"/>
                </a:tc>
                <a:tc>
                  <a:txBody>
                    <a:bodyPr/>
                    <a:lstStyle/>
                    <a:p>
                      <a:r>
                        <a:rPr lang="en-GB" sz="1800" b="1" dirty="0">
                          <a:solidFill>
                            <a:schemeClr val="accent1">
                              <a:lumMod val="50000"/>
                            </a:schemeClr>
                          </a:solidFill>
                        </a:rPr>
                        <a:t>des choses</a:t>
                      </a:r>
                    </a:p>
                  </a:txBody>
                  <a:tcPr marL="80189" marR="80189" marT="40094" marB="40094" anchor="ctr"/>
                </a:tc>
                <a:extLst>
                  <a:ext uri="{0D108BD9-81ED-4DB2-BD59-A6C34878D82A}">
                    <a16:rowId xmlns:a16="http://schemas.microsoft.com/office/drawing/2014/main" val="1972389626"/>
                  </a:ext>
                </a:extLst>
              </a:tr>
            </a:tbl>
          </a:graphicData>
        </a:graphic>
      </p:graphicFrame>
      <p:sp>
        <p:nvSpPr>
          <p:cNvPr id="2" name="Rectangle 1">
            <a:extLst>
              <a:ext uri="{FF2B5EF4-FFF2-40B4-BE49-F238E27FC236}">
                <a16:creationId xmlns:a16="http://schemas.microsoft.com/office/drawing/2014/main" id="{E649442D-B800-4C3E-92F6-F510FDE667D7}"/>
              </a:ext>
            </a:extLst>
          </p:cNvPr>
          <p:cNvSpPr/>
          <p:nvPr/>
        </p:nvSpPr>
        <p:spPr>
          <a:xfrm>
            <a:off x="3369516" y="3112516"/>
            <a:ext cx="1293009" cy="247940"/>
          </a:xfrm>
          <a:prstGeom prst="rect">
            <a:avLst/>
          </a:prstGeom>
          <a:solidFill>
            <a:srgbClr val="F8D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chemeClr val="accent1">
                    <a:lumMod val="50000"/>
                  </a:schemeClr>
                </a:solidFill>
              </a:rPr>
              <a:t>_________</a:t>
            </a:r>
          </a:p>
        </p:txBody>
      </p:sp>
      <p:sp>
        <p:nvSpPr>
          <p:cNvPr id="15" name="Rectangle 14">
            <a:extLst>
              <a:ext uri="{FF2B5EF4-FFF2-40B4-BE49-F238E27FC236}">
                <a16:creationId xmlns:a16="http://schemas.microsoft.com/office/drawing/2014/main" id="{7B2DC738-B84B-497F-B127-2C5F4876D536}"/>
              </a:ext>
            </a:extLst>
          </p:cNvPr>
          <p:cNvSpPr/>
          <p:nvPr/>
        </p:nvSpPr>
        <p:spPr>
          <a:xfrm>
            <a:off x="1964349" y="3447659"/>
            <a:ext cx="793139" cy="205203"/>
          </a:xfrm>
          <a:prstGeom prst="rect">
            <a:avLst/>
          </a:prstGeom>
          <a:solidFill>
            <a:srgbClr val="FC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chemeClr val="accent1">
                    <a:lumMod val="50000"/>
                  </a:schemeClr>
                </a:solidFill>
              </a:rPr>
              <a:t>_____</a:t>
            </a:r>
          </a:p>
        </p:txBody>
      </p:sp>
      <p:sp>
        <p:nvSpPr>
          <p:cNvPr id="11" name="Rectangle 10">
            <a:extLst>
              <a:ext uri="{FF2B5EF4-FFF2-40B4-BE49-F238E27FC236}">
                <a16:creationId xmlns:a16="http://schemas.microsoft.com/office/drawing/2014/main" id="{7EC3E313-C4C5-4F90-9806-B98A9BEAD2C5}"/>
              </a:ext>
            </a:extLst>
          </p:cNvPr>
          <p:cNvSpPr/>
          <p:nvPr/>
        </p:nvSpPr>
        <p:spPr>
          <a:xfrm>
            <a:off x="1717539" y="3801769"/>
            <a:ext cx="1201826" cy="241563"/>
          </a:xfrm>
          <a:prstGeom prst="rect">
            <a:avLst/>
          </a:prstGeom>
          <a:solidFill>
            <a:srgbClr val="F8D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chemeClr val="accent1">
                    <a:lumMod val="50000"/>
                  </a:schemeClr>
                </a:solidFill>
              </a:rPr>
              <a:t>_________</a:t>
            </a:r>
          </a:p>
        </p:txBody>
      </p:sp>
      <p:sp>
        <p:nvSpPr>
          <p:cNvPr id="17" name="Rectangle 16">
            <a:extLst>
              <a:ext uri="{FF2B5EF4-FFF2-40B4-BE49-F238E27FC236}">
                <a16:creationId xmlns:a16="http://schemas.microsoft.com/office/drawing/2014/main" id="{2EECDC5E-AF6B-4390-87C4-DCABB341EC3D}"/>
              </a:ext>
            </a:extLst>
          </p:cNvPr>
          <p:cNvSpPr/>
          <p:nvPr/>
        </p:nvSpPr>
        <p:spPr>
          <a:xfrm>
            <a:off x="3614737" y="4140045"/>
            <a:ext cx="1343026" cy="293469"/>
          </a:xfrm>
          <a:prstGeom prst="rect">
            <a:avLst/>
          </a:prstGeom>
          <a:solidFill>
            <a:srgbClr val="FC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chemeClr val="accent1">
                    <a:lumMod val="50000"/>
                  </a:schemeClr>
                </a:solidFill>
              </a:rPr>
              <a:t>__________</a:t>
            </a:r>
          </a:p>
        </p:txBody>
      </p:sp>
      <p:sp>
        <p:nvSpPr>
          <p:cNvPr id="12" name="Rectangle 11">
            <a:extLst>
              <a:ext uri="{FF2B5EF4-FFF2-40B4-BE49-F238E27FC236}">
                <a16:creationId xmlns:a16="http://schemas.microsoft.com/office/drawing/2014/main" id="{0D08D412-D409-4CC8-BE1C-1BE5160CAC1E}"/>
              </a:ext>
            </a:extLst>
          </p:cNvPr>
          <p:cNvSpPr/>
          <p:nvPr/>
        </p:nvSpPr>
        <p:spPr>
          <a:xfrm>
            <a:off x="1912831" y="4539601"/>
            <a:ext cx="1044123" cy="223945"/>
          </a:xfrm>
          <a:prstGeom prst="rect">
            <a:avLst/>
          </a:prstGeom>
          <a:solidFill>
            <a:srgbClr val="F8D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4" dirty="0">
                <a:solidFill>
                  <a:schemeClr val="accent1">
                    <a:lumMod val="50000"/>
                  </a:schemeClr>
                </a:solidFill>
              </a:rPr>
              <a:t>_______</a:t>
            </a:r>
          </a:p>
        </p:txBody>
      </p:sp>
      <p:sp>
        <p:nvSpPr>
          <p:cNvPr id="3" name="Rectangle: Rounded Corners 2" descr="rectangle around the answer">
            <a:extLst>
              <a:ext uri="{FF2B5EF4-FFF2-40B4-BE49-F238E27FC236}">
                <a16:creationId xmlns:a16="http://schemas.microsoft.com/office/drawing/2014/main" id="{186B3D40-982C-47DB-8976-072B57F48F32}"/>
              </a:ext>
            </a:extLst>
          </p:cNvPr>
          <p:cNvSpPr/>
          <p:nvPr/>
        </p:nvSpPr>
        <p:spPr>
          <a:xfrm>
            <a:off x="8660789" y="2994657"/>
            <a:ext cx="1736367" cy="347273"/>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20" name="Rectangle: Rounded Corners 19" descr="rectangle around the answer">
            <a:extLst>
              <a:ext uri="{FF2B5EF4-FFF2-40B4-BE49-F238E27FC236}">
                <a16:creationId xmlns:a16="http://schemas.microsoft.com/office/drawing/2014/main" id="{D9FB9C3B-BE47-482E-91F0-2F2406BA82C2}"/>
              </a:ext>
            </a:extLst>
          </p:cNvPr>
          <p:cNvSpPr/>
          <p:nvPr/>
        </p:nvSpPr>
        <p:spPr>
          <a:xfrm>
            <a:off x="6924422" y="3342706"/>
            <a:ext cx="1736367" cy="347273"/>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21" name="Rectangle: Rounded Corners 20" descr="rectangle around the answer">
            <a:extLst>
              <a:ext uri="{FF2B5EF4-FFF2-40B4-BE49-F238E27FC236}">
                <a16:creationId xmlns:a16="http://schemas.microsoft.com/office/drawing/2014/main" id="{EEAFD0B2-14CC-4F89-9047-661481D3234D}"/>
              </a:ext>
            </a:extLst>
          </p:cNvPr>
          <p:cNvSpPr/>
          <p:nvPr/>
        </p:nvSpPr>
        <p:spPr>
          <a:xfrm>
            <a:off x="8660789" y="3696059"/>
            <a:ext cx="1736367" cy="347273"/>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22" name="Rectangle: Rounded Corners 21" descr="rectangle around the answer">
            <a:extLst>
              <a:ext uri="{FF2B5EF4-FFF2-40B4-BE49-F238E27FC236}">
                <a16:creationId xmlns:a16="http://schemas.microsoft.com/office/drawing/2014/main" id="{C7C52851-C34F-43CC-8E42-7811798392BA}"/>
              </a:ext>
            </a:extLst>
          </p:cNvPr>
          <p:cNvSpPr/>
          <p:nvPr/>
        </p:nvSpPr>
        <p:spPr>
          <a:xfrm>
            <a:off x="8660789" y="4051949"/>
            <a:ext cx="1736367" cy="347273"/>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23" name="Rectangle: Rounded Corners 22" descr="rectangle around the answer">
            <a:extLst>
              <a:ext uri="{FF2B5EF4-FFF2-40B4-BE49-F238E27FC236}">
                <a16:creationId xmlns:a16="http://schemas.microsoft.com/office/drawing/2014/main" id="{D9D75C03-7B2E-49CB-A63F-15EF360FEA5F}"/>
              </a:ext>
            </a:extLst>
          </p:cNvPr>
          <p:cNvSpPr/>
          <p:nvPr/>
        </p:nvSpPr>
        <p:spPr>
          <a:xfrm>
            <a:off x="6924422" y="4386948"/>
            <a:ext cx="1736367" cy="347273"/>
          </a:xfrm>
          <a:prstGeom prst="roundRect">
            <a:avLst/>
          </a:prstGeom>
          <a:noFill/>
          <a:ln w="38100">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19"/>
          </a:p>
        </p:txBody>
      </p:sp>
      <p:sp>
        <p:nvSpPr>
          <p:cNvPr id="5" name="Oval Callout 4">
            <a:extLst>
              <a:ext uri="{FF2B5EF4-FFF2-40B4-BE49-F238E27FC236}">
                <a16:creationId xmlns:a16="http://schemas.microsoft.com/office/drawing/2014/main" id="{566EE6B2-F4D8-0243-825B-50463E2C3B41}"/>
              </a:ext>
            </a:extLst>
          </p:cNvPr>
          <p:cNvSpPr/>
          <p:nvPr/>
        </p:nvSpPr>
        <p:spPr>
          <a:xfrm>
            <a:off x="2403487" y="5272934"/>
            <a:ext cx="7814933" cy="1531620"/>
          </a:xfrm>
          <a:prstGeom prst="wedgeEllipseCallout">
            <a:avLst>
              <a:gd name="adj1" fmla="val -62301"/>
              <a:gd name="adj2" fmla="val -36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Pupils have said…</a:t>
            </a:r>
          </a:p>
          <a:p>
            <a:pPr algn="ctr"/>
            <a:r>
              <a:rPr lang="en-US" sz="2800" dirty="0"/>
              <a:t>“It has made me understand better”</a:t>
            </a:r>
          </a:p>
          <a:p>
            <a:pPr algn="ctr"/>
            <a:endParaRPr lang="en-US" dirty="0"/>
          </a:p>
        </p:txBody>
      </p:sp>
    </p:spTree>
    <p:extLst>
      <p:ext uri="{BB962C8B-B14F-4D97-AF65-F5344CB8AC3E}">
        <p14:creationId xmlns:p14="http://schemas.microsoft.com/office/powerpoint/2010/main" val="29550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1" grpId="0" animBg="1"/>
      <p:bldP spid="17" grpId="0" animBg="1"/>
      <p:bldP spid="12" grpId="0" animBg="1"/>
      <p:bldP spid="3"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3100"/>
            <a:ext cx="5662702" cy="760431"/>
          </a:xfrm>
          <a:prstGeom prst="rect">
            <a:avLst/>
          </a:prstGeom>
        </p:spPr>
      </p:pic>
      <p:sp>
        <p:nvSpPr>
          <p:cNvPr id="4" name="Title 3"/>
          <p:cNvSpPr>
            <a:spLocks noGrp="1"/>
          </p:cNvSpPr>
          <p:nvPr>
            <p:ph type="title"/>
          </p:nvPr>
        </p:nvSpPr>
        <p:spPr>
          <a:xfrm>
            <a:off x="0" y="1033101"/>
            <a:ext cx="4617495" cy="620750"/>
          </a:xfrm>
        </p:spPr>
        <p:txBody>
          <a:bodyPr>
            <a:normAutofit/>
          </a:bodyPr>
          <a:lstStyle/>
          <a:p>
            <a:r>
              <a:rPr lang="en-GB" sz="3157" b="1" dirty="0" err="1">
                <a:solidFill>
                  <a:schemeClr val="bg1"/>
                </a:solidFill>
              </a:rPr>
              <a:t>Écris</a:t>
            </a:r>
            <a:r>
              <a:rPr lang="en-GB" sz="3157" b="1" dirty="0">
                <a:solidFill>
                  <a:schemeClr val="bg1"/>
                </a:solidFill>
              </a:rPr>
              <a:t> </a:t>
            </a:r>
            <a:r>
              <a:rPr lang="en-GB" sz="3157" b="1" dirty="0" err="1">
                <a:solidFill>
                  <a:schemeClr val="bg1"/>
                </a:solidFill>
              </a:rPr>
              <a:t>en</a:t>
            </a:r>
            <a:r>
              <a:rPr lang="en-GB" sz="3157" b="1" dirty="0">
                <a:solidFill>
                  <a:schemeClr val="bg1"/>
                </a:solidFill>
              </a:rPr>
              <a:t> </a:t>
            </a:r>
            <a:r>
              <a:rPr lang="en-GB" sz="3157" b="1" dirty="0" err="1">
                <a:solidFill>
                  <a:schemeClr val="bg1"/>
                </a:solidFill>
              </a:rPr>
              <a:t>français</a:t>
            </a:r>
            <a:r>
              <a:rPr lang="en-GB" sz="3157" b="1" dirty="0">
                <a:solidFill>
                  <a:schemeClr val="bg1"/>
                </a:solidFill>
              </a:rPr>
              <a:t>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9330051" y="991889"/>
            <a:ext cx="1114390" cy="3504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01929">
              <a:defRPr/>
            </a:pPr>
            <a:r>
              <a:rPr lang="en-GB" sz="1754" b="1" dirty="0" err="1">
                <a:solidFill>
                  <a:prstClr val="white"/>
                </a:solidFill>
                <a:latin typeface="Century Gothic" panose="020B0502020202020204" pitchFamily="34" charset="0"/>
              </a:rPr>
              <a:t>écrire</a:t>
            </a:r>
            <a:endParaRPr lang="en-GB" sz="1754" b="1" dirty="0">
              <a:solidFill>
                <a:prstClr val="white"/>
              </a:solidFill>
              <a:latin typeface="Century Gothic" panose="020B0502020202020204" pitchFamily="34" charset="0"/>
            </a:endParaRPr>
          </a:p>
        </p:txBody>
      </p:sp>
      <p:sp>
        <p:nvSpPr>
          <p:cNvPr id="6" name="TextBox 5">
            <a:extLst>
              <a:ext uri="{FF2B5EF4-FFF2-40B4-BE49-F238E27FC236}">
                <a16:creationId xmlns:a16="http://schemas.microsoft.com/office/drawing/2014/main" id="{0A92D81F-0650-F447-8359-0A6373AAFC18}"/>
              </a:ext>
            </a:extLst>
          </p:cNvPr>
          <p:cNvSpPr txBox="1"/>
          <p:nvPr/>
        </p:nvSpPr>
        <p:spPr>
          <a:xfrm>
            <a:off x="157851" y="1909296"/>
            <a:ext cx="10286590" cy="416268"/>
          </a:xfrm>
          <a:prstGeom prst="rect">
            <a:avLst/>
          </a:prstGeom>
          <a:noFill/>
        </p:spPr>
        <p:txBody>
          <a:bodyPr wrap="square" rtlCol="0">
            <a:spAutoFit/>
          </a:bodyPr>
          <a:lstStyle/>
          <a:p>
            <a:pPr defTabSz="801929">
              <a:defRPr/>
            </a:pPr>
            <a:r>
              <a:rPr lang="en-US" sz="2105" dirty="0">
                <a:solidFill>
                  <a:srgbClr val="4472C4">
                    <a:lumMod val="50000"/>
                  </a:srgbClr>
                </a:solidFill>
                <a:latin typeface="Century Gothic" panose="020F0302020204030204"/>
              </a:rPr>
              <a:t>Amir </a:t>
            </a:r>
            <a:r>
              <a:rPr lang="en-US" sz="2105" dirty="0" err="1">
                <a:solidFill>
                  <a:srgbClr val="4472C4">
                    <a:lumMod val="50000"/>
                  </a:srgbClr>
                </a:solidFill>
                <a:latin typeface="Century Gothic" panose="020F0302020204030204"/>
              </a:rPr>
              <a:t>écrit</a:t>
            </a:r>
            <a:r>
              <a:rPr lang="en-US" sz="2105" dirty="0">
                <a:solidFill>
                  <a:srgbClr val="4472C4">
                    <a:lumMod val="50000"/>
                  </a:srgbClr>
                </a:solidFill>
                <a:latin typeface="Century Gothic" panose="020F0302020204030204"/>
              </a:rPr>
              <a:t> un email à Abdel </a:t>
            </a:r>
            <a:r>
              <a:rPr lang="en-US" sz="2105" dirty="0" err="1">
                <a:solidFill>
                  <a:srgbClr val="4472C4">
                    <a:lumMod val="50000"/>
                  </a:srgbClr>
                </a:solidFill>
                <a:latin typeface="Century Gothic" panose="020F0302020204030204"/>
              </a:rPr>
              <a:t>en</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anglais</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Écris</a:t>
            </a:r>
            <a:r>
              <a:rPr lang="en-US" sz="2105" dirty="0">
                <a:solidFill>
                  <a:srgbClr val="4472C4">
                    <a:lumMod val="50000"/>
                  </a:srgbClr>
                </a:solidFill>
                <a:latin typeface="Century Gothic" panose="020F0302020204030204"/>
              </a:rPr>
              <a:t> le </a:t>
            </a:r>
            <a:r>
              <a:rPr lang="en-US" sz="2105" dirty="0" err="1">
                <a:solidFill>
                  <a:srgbClr val="4472C4">
                    <a:lumMod val="50000"/>
                  </a:srgbClr>
                </a:solidFill>
                <a:latin typeface="Century Gothic" panose="020F0302020204030204"/>
              </a:rPr>
              <a:t>texte</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en</a:t>
            </a:r>
            <a:r>
              <a:rPr lang="en-US" sz="2105" dirty="0">
                <a:solidFill>
                  <a:srgbClr val="4472C4">
                    <a:lumMod val="50000"/>
                  </a:srgbClr>
                </a:solidFill>
                <a:latin typeface="Century Gothic" panose="020F0302020204030204"/>
              </a:rPr>
              <a:t> </a:t>
            </a:r>
            <a:r>
              <a:rPr lang="en-US" sz="2105" dirty="0" err="1">
                <a:solidFill>
                  <a:srgbClr val="4472C4">
                    <a:lumMod val="50000"/>
                  </a:srgbClr>
                </a:solidFill>
                <a:latin typeface="Century Gothic" panose="020F0302020204030204"/>
              </a:rPr>
              <a:t>français</a:t>
            </a:r>
            <a:r>
              <a:rPr lang="en-US" sz="2105" dirty="0">
                <a:solidFill>
                  <a:srgbClr val="4472C4">
                    <a:lumMod val="50000"/>
                  </a:srgbClr>
                </a:solidFill>
                <a:latin typeface="Century Gothic" panose="020F0302020204030204"/>
              </a:rPr>
              <a:t>.</a:t>
            </a:r>
          </a:p>
        </p:txBody>
      </p:sp>
      <p:pic>
        <p:nvPicPr>
          <p:cNvPr id="5" name="Picture 4" descr="Amir">
            <a:extLst>
              <a:ext uri="{FF2B5EF4-FFF2-40B4-BE49-F238E27FC236}">
                <a16:creationId xmlns:a16="http://schemas.microsoft.com/office/drawing/2014/main" id="{CFC497A2-6281-4FEE-A13A-AFD95BF514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360" y="1367045"/>
            <a:ext cx="947109" cy="947109"/>
          </a:xfrm>
          <a:prstGeom prst="rect">
            <a:avLst/>
          </a:prstGeom>
        </p:spPr>
      </p:pic>
      <p:pic>
        <p:nvPicPr>
          <p:cNvPr id="10" name="Picture 9" descr="Abdel">
            <a:extLst>
              <a:ext uri="{FF2B5EF4-FFF2-40B4-BE49-F238E27FC236}">
                <a16:creationId xmlns:a16="http://schemas.microsoft.com/office/drawing/2014/main" id="{EC096B60-6775-415C-A1FB-25C1F4965F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0469" y="1367045"/>
            <a:ext cx="947109" cy="947109"/>
          </a:xfrm>
          <a:prstGeom prst="rect">
            <a:avLst/>
          </a:prstGeom>
        </p:spPr>
      </p:pic>
      <p:sp>
        <p:nvSpPr>
          <p:cNvPr id="2" name="Rectangle 1">
            <a:extLst>
              <a:ext uri="{FF2B5EF4-FFF2-40B4-BE49-F238E27FC236}">
                <a16:creationId xmlns:a16="http://schemas.microsoft.com/office/drawing/2014/main" id="{7C843EC4-98B5-424E-824C-19432F9F06A0}"/>
              </a:ext>
            </a:extLst>
          </p:cNvPr>
          <p:cNvSpPr/>
          <p:nvPr/>
        </p:nvSpPr>
        <p:spPr>
          <a:xfrm>
            <a:off x="136805" y="2429919"/>
            <a:ext cx="10418203" cy="3788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31570" rIns="31570" rtlCol="0" anchor="t"/>
          <a:lstStyle/>
          <a:p>
            <a:r>
              <a:rPr lang="en-GB" sz="1754" dirty="0">
                <a:solidFill>
                  <a:srgbClr val="203864"/>
                </a:solidFill>
              </a:rPr>
              <a:t>&gt;&gt; </a:t>
            </a:r>
            <a:r>
              <a:rPr lang="en-GB" sz="1754" dirty="0" err="1">
                <a:solidFill>
                  <a:srgbClr val="203864"/>
                </a:solidFill>
              </a:rPr>
              <a:t>Sujet</a:t>
            </a:r>
            <a:r>
              <a:rPr lang="en-GB" sz="1754" dirty="0">
                <a:solidFill>
                  <a:srgbClr val="203864"/>
                </a:solidFill>
              </a:rPr>
              <a:t>: I like writing in English!!!</a:t>
            </a:r>
          </a:p>
          <a:p>
            <a:endParaRPr lang="en-GB" sz="1754" dirty="0">
              <a:solidFill>
                <a:srgbClr val="203864"/>
              </a:solidFill>
            </a:endParaRPr>
          </a:p>
          <a:p>
            <a:r>
              <a:rPr lang="en-GB" sz="1754" dirty="0">
                <a:solidFill>
                  <a:srgbClr val="203864"/>
                </a:solidFill>
              </a:rPr>
              <a:t>Hello Abdel,</a:t>
            </a:r>
          </a:p>
          <a:p>
            <a:endParaRPr lang="en-GB" sz="1754" dirty="0">
              <a:solidFill>
                <a:srgbClr val="203864"/>
              </a:solidFill>
            </a:endParaRPr>
          </a:p>
          <a:p>
            <a:r>
              <a:rPr lang="en-GB" sz="1754" dirty="0">
                <a:solidFill>
                  <a:srgbClr val="203864"/>
                </a:solidFill>
              </a:rPr>
              <a:t>I have a little question: how many languages do you speak? I have a very intelligent teacher at school – he understands six languages! My teacher says that I’m a good student. I understand that languages are important, and I take my time in class. Next week, two English girls are going to stay at my place. I will speak English because I don’t know if they speak French.</a:t>
            </a:r>
          </a:p>
          <a:p>
            <a:endParaRPr lang="en-GB" sz="1754" dirty="0">
              <a:solidFill>
                <a:srgbClr val="203864"/>
              </a:solidFill>
            </a:endParaRPr>
          </a:p>
          <a:p>
            <a:r>
              <a:rPr lang="en-GB" sz="1754" dirty="0">
                <a:solidFill>
                  <a:srgbClr val="203864"/>
                </a:solidFill>
              </a:rPr>
              <a:t>I sometimes say English sentences at home. My father is happy. He often takes the plane to England for work. </a:t>
            </a:r>
            <a:r>
              <a:rPr lang="en-GB" sz="1754" dirty="0" err="1">
                <a:solidFill>
                  <a:srgbClr val="203864"/>
                </a:solidFill>
              </a:rPr>
              <a:t>Noura</a:t>
            </a:r>
            <a:r>
              <a:rPr lang="en-GB" sz="1754" dirty="0">
                <a:solidFill>
                  <a:srgbClr val="203864"/>
                </a:solidFill>
              </a:rPr>
              <a:t> is learning a new language too. Are you learning interesting things at university?</a:t>
            </a:r>
          </a:p>
          <a:p>
            <a:r>
              <a:rPr lang="en-GB" sz="1754" dirty="0">
                <a:solidFill>
                  <a:srgbClr val="203864"/>
                </a:solidFill>
              </a:rPr>
              <a:t>Goodbye, Amir</a:t>
            </a:r>
          </a:p>
        </p:txBody>
      </p:sp>
    </p:spTree>
    <p:extLst>
      <p:ext uri="{BB962C8B-B14F-4D97-AF65-F5344CB8AC3E}">
        <p14:creationId xmlns:p14="http://schemas.microsoft.com/office/powerpoint/2010/main" val="46194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105A-AF89-014A-9D31-5051FAF602B1}"/>
              </a:ext>
            </a:extLst>
          </p:cNvPr>
          <p:cNvSpPr>
            <a:spLocks noGrp="1"/>
          </p:cNvSpPr>
          <p:nvPr>
            <p:ph type="title"/>
          </p:nvPr>
        </p:nvSpPr>
        <p:spPr>
          <a:xfrm>
            <a:off x="729495" y="691978"/>
            <a:ext cx="9221689" cy="3144614"/>
          </a:xfrm>
        </p:spPr>
        <p:txBody>
          <a:bodyPr>
            <a:normAutofit/>
          </a:bodyPr>
          <a:lstStyle/>
          <a:p>
            <a:r>
              <a:rPr lang="en-GB" dirty="0"/>
              <a:t>4/ </a:t>
            </a:r>
            <a:br>
              <a:rPr lang="en-GB" dirty="0"/>
            </a:br>
            <a:r>
              <a:rPr lang="en-GB" dirty="0"/>
              <a:t>The first NCELP assessments, launched in 2020</a:t>
            </a:r>
          </a:p>
        </p:txBody>
      </p:sp>
      <p:sp>
        <p:nvSpPr>
          <p:cNvPr id="3" name="Text Placeholder 2">
            <a:extLst>
              <a:ext uri="{FF2B5EF4-FFF2-40B4-BE49-F238E27FC236}">
                <a16:creationId xmlns:a16="http://schemas.microsoft.com/office/drawing/2014/main" id="{8C36BD64-9B0C-444C-996E-395D12DCD351}"/>
              </a:ext>
            </a:extLst>
          </p:cNvPr>
          <p:cNvSpPr>
            <a:spLocks noGrp="1"/>
          </p:cNvSpPr>
          <p:nvPr>
            <p:ph type="body" idx="1"/>
          </p:nvPr>
        </p:nvSpPr>
        <p:spPr>
          <a:xfrm>
            <a:off x="729495" y="4164514"/>
            <a:ext cx="9221689" cy="2256163"/>
          </a:xfrm>
        </p:spPr>
        <p:txBody>
          <a:bodyPr>
            <a:normAutofit/>
          </a:bodyPr>
          <a:lstStyle/>
          <a:p>
            <a:r>
              <a:rPr lang="en-GB" sz="2000" dirty="0"/>
              <a:t>For more on the principles of assessment and how it aligns with NCELP SOW, see short CPD sessions with voiceovers from NCELP specialists: </a:t>
            </a:r>
          </a:p>
          <a:p>
            <a:endParaRPr lang="en-GB" sz="2000" dirty="0"/>
          </a:p>
          <a:p>
            <a:pPr marL="514350" indent="-514350">
              <a:buAutoNum type="romanLcParenR"/>
            </a:pPr>
            <a:r>
              <a:rPr lang="en-GB" sz="2000" u="sng" dirty="0">
                <a:hlinkClick r:id="rId3"/>
              </a:rPr>
              <a:t>Phonics</a:t>
            </a:r>
            <a:r>
              <a:rPr lang="en-GB" sz="2000" dirty="0"/>
              <a:t> </a:t>
            </a:r>
          </a:p>
          <a:p>
            <a:pPr marL="514350" indent="-514350">
              <a:buAutoNum type="romanLcParenR"/>
            </a:pPr>
            <a:r>
              <a:rPr lang="en-GB" sz="2000" u="sng" dirty="0">
                <a:hlinkClick r:id="rId4"/>
              </a:rPr>
              <a:t>Vocabulary</a:t>
            </a:r>
            <a:r>
              <a:rPr lang="en-GB" sz="2000" dirty="0"/>
              <a:t> </a:t>
            </a:r>
          </a:p>
          <a:p>
            <a:pPr marL="514350" indent="-514350">
              <a:buAutoNum type="romanLcParenR"/>
            </a:pPr>
            <a:r>
              <a:rPr lang="en-GB" sz="2000" u="sng" dirty="0">
                <a:hlinkClick r:id="rId5"/>
              </a:rPr>
              <a:t>Grammar</a:t>
            </a:r>
            <a:r>
              <a:rPr lang="en-GB" sz="2000" dirty="0"/>
              <a:t> </a:t>
            </a:r>
            <a:endParaRPr lang="en-GB" sz="1600" dirty="0"/>
          </a:p>
        </p:txBody>
      </p:sp>
    </p:spTree>
    <p:extLst>
      <p:ext uri="{BB962C8B-B14F-4D97-AF65-F5344CB8AC3E}">
        <p14:creationId xmlns:p14="http://schemas.microsoft.com/office/powerpoint/2010/main" val="322269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338FCA-2312-DA4E-A75A-03B3EC668B3C}"/>
              </a:ext>
            </a:extLst>
          </p:cNvPr>
          <p:cNvSpPr>
            <a:spLocks noGrp="1"/>
          </p:cNvSpPr>
          <p:nvPr>
            <p:ph type="title"/>
          </p:nvPr>
        </p:nvSpPr>
        <p:spPr/>
        <p:txBody>
          <a:bodyPr/>
          <a:lstStyle/>
          <a:p>
            <a:r>
              <a:rPr lang="en-US" dirty="0"/>
              <a:t>SOW screenshot</a:t>
            </a:r>
          </a:p>
        </p:txBody>
      </p:sp>
      <p:pic>
        <p:nvPicPr>
          <p:cNvPr id="7" name="Picture 6" descr="screeshot of the schemes of work in Excel">
            <a:extLst>
              <a:ext uri="{FF2B5EF4-FFF2-40B4-BE49-F238E27FC236}">
                <a16:creationId xmlns:a16="http://schemas.microsoft.com/office/drawing/2014/main" id="{B1C44457-EF0C-AF46-9822-5161CB034CB5}"/>
              </a:ext>
            </a:extLst>
          </p:cNvPr>
          <p:cNvPicPr>
            <a:picLocks noChangeAspect="1"/>
          </p:cNvPicPr>
          <p:nvPr/>
        </p:nvPicPr>
        <p:blipFill>
          <a:blip r:embed="rId3"/>
          <a:stretch>
            <a:fillRect/>
          </a:stretch>
        </p:blipFill>
        <p:spPr>
          <a:xfrm>
            <a:off x="39599" y="2718135"/>
            <a:ext cx="10691813" cy="3014389"/>
          </a:xfrm>
          <a:prstGeom prst="rect">
            <a:avLst/>
          </a:prstGeom>
        </p:spPr>
      </p:pic>
      <p:sp>
        <p:nvSpPr>
          <p:cNvPr id="13" name="Rectangular Callout 12">
            <a:extLst>
              <a:ext uri="{FF2B5EF4-FFF2-40B4-BE49-F238E27FC236}">
                <a16:creationId xmlns:a16="http://schemas.microsoft.com/office/drawing/2014/main" id="{F0ED25CB-2991-8E46-B0F5-17DE2DAD340D}"/>
              </a:ext>
            </a:extLst>
          </p:cNvPr>
          <p:cNvSpPr/>
          <p:nvPr/>
        </p:nvSpPr>
        <p:spPr>
          <a:xfrm>
            <a:off x="325928" y="961554"/>
            <a:ext cx="2375956" cy="1539477"/>
          </a:xfrm>
          <a:prstGeom prst="wedgeRectCallout">
            <a:avLst>
              <a:gd name="adj1" fmla="val 106435"/>
              <a:gd name="adj2" fmla="val 100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2"/>
              </a:buClr>
            </a:pPr>
            <a:r>
              <a:rPr lang="en-GB" sz="1754" dirty="0">
                <a:solidFill>
                  <a:schemeClr val="bg1"/>
                </a:solidFill>
                <a:latin typeface="Century Gothic" panose="020B0502020202020204" pitchFamily="34" charset="0"/>
              </a:rPr>
              <a:t>Systematic revisiting of vocabulary every 3 weeks and 9 weeks</a:t>
            </a:r>
          </a:p>
        </p:txBody>
      </p:sp>
      <p:sp>
        <p:nvSpPr>
          <p:cNvPr id="15" name="Explosion 2 14">
            <a:extLst>
              <a:ext uri="{FF2B5EF4-FFF2-40B4-BE49-F238E27FC236}">
                <a16:creationId xmlns:a16="http://schemas.microsoft.com/office/drawing/2014/main" id="{4B18642D-18ED-F145-AD0E-92849F6B4B59}"/>
              </a:ext>
            </a:extLst>
          </p:cNvPr>
          <p:cNvSpPr/>
          <p:nvPr/>
        </p:nvSpPr>
        <p:spPr>
          <a:xfrm>
            <a:off x="2701883" y="905700"/>
            <a:ext cx="4107351" cy="20315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accent2"/>
              </a:buClr>
            </a:pPr>
            <a:r>
              <a:rPr lang="en-GB" sz="1754" dirty="0">
                <a:solidFill>
                  <a:schemeClr val="bg1"/>
                </a:solidFill>
                <a:latin typeface="Century Gothic" panose="020B0502020202020204" pitchFamily="34" charset="0"/>
              </a:rPr>
              <a:t>phonics practice every lesson</a:t>
            </a:r>
          </a:p>
        </p:txBody>
      </p:sp>
      <p:sp>
        <p:nvSpPr>
          <p:cNvPr id="6" name="Oval Callout 5">
            <a:extLst>
              <a:ext uri="{FF2B5EF4-FFF2-40B4-BE49-F238E27FC236}">
                <a16:creationId xmlns:a16="http://schemas.microsoft.com/office/drawing/2014/main" id="{F1C14D10-2B97-5042-81A9-B6D01DF0D288}"/>
              </a:ext>
            </a:extLst>
          </p:cNvPr>
          <p:cNvSpPr/>
          <p:nvPr/>
        </p:nvSpPr>
        <p:spPr>
          <a:xfrm>
            <a:off x="6069447" y="797570"/>
            <a:ext cx="4543166" cy="2059164"/>
          </a:xfrm>
          <a:prstGeom prst="wedgeEllipseCallout">
            <a:avLst>
              <a:gd name="adj1" fmla="val -10225"/>
              <a:gd name="adj2" fmla="val 72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51808" indent="-751808">
              <a:lnSpc>
                <a:spcPct val="150000"/>
              </a:lnSpc>
              <a:buClr>
                <a:schemeClr val="accent2"/>
              </a:buClr>
            </a:pPr>
            <a:r>
              <a:rPr lang="en-GB" sz="1754" dirty="0">
                <a:solidFill>
                  <a:schemeClr val="bg1"/>
                </a:solidFill>
                <a:latin typeface="Century Gothic" panose="020B0502020202020204" pitchFamily="34" charset="0"/>
              </a:rPr>
              <a:t>‘Context’: purpose of the language e.g., “Describing a thing or person”</a:t>
            </a:r>
          </a:p>
        </p:txBody>
      </p:sp>
      <p:sp>
        <p:nvSpPr>
          <p:cNvPr id="10" name="Oval Callout 9">
            <a:extLst>
              <a:ext uri="{FF2B5EF4-FFF2-40B4-BE49-F238E27FC236}">
                <a16:creationId xmlns:a16="http://schemas.microsoft.com/office/drawing/2014/main" id="{056069BA-7343-4743-B9F4-550554AEDDDD}"/>
              </a:ext>
            </a:extLst>
          </p:cNvPr>
          <p:cNvSpPr/>
          <p:nvPr/>
        </p:nvSpPr>
        <p:spPr>
          <a:xfrm>
            <a:off x="260582" y="3718897"/>
            <a:ext cx="7839824" cy="2116802"/>
          </a:xfrm>
          <a:prstGeom prst="wedgeEllipseCallout">
            <a:avLst>
              <a:gd name="adj1" fmla="val -35349"/>
              <a:gd name="adj2" fmla="val -65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51808" indent="-751808">
              <a:lnSpc>
                <a:spcPct val="150000"/>
              </a:lnSpc>
              <a:buClr>
                <a:schemeClr val="accent2"/>
              </a:buClr>
            </a:pPr>
            <a:r>
              <a:rPr lang="en-GB" sz="1754" dirty="0">
                <a:solidFill>
                  <a:schemeClr val="bg1"/>
                </a:solidFill>
                <a:latin typeface="Century Gothic" panose="020B0502020202020204" pitchFamily="34" charset="0"/>
              </a:rPr>
              <a:t>Grammar sequencing is language specific</a:t>
            </a:r>
          </a:p>
          <a:p>
            <a:pPr marL="751808" indent="-751808">
              <a:lnSpc>
                <a:spcPct val="150000"/>
              </a:lnSpc>
              <a:buClr>
                <a:schemeClr val="accent2"/>
              </a:buClr>
            </a:pPr>
            <a:r>
              <a:rPr lang="en-GB" sz="1754" dirty="0">
                <a:solidFill>
                  <a:schemeClr val="bg1"/>
                </a:solidFill>
                <a:latin typeface="Century Gothic" panose="020B0502020202020204" pitchFamily="34" charset="0"/>
              </a:rPr>
              <a:t>Extremely high frequency (irregular!) verbs at start</a:t>
            </a:r>
          </a:p>
          <a:p>
            <a:pPr marL="751808" indent="-751808">
              <a:lnSpc>
                <a:spcPct val="150000"/>
              </a:lnSpc>
              <a:buClr>
                <a:schemeClr val="accent2"/>
              </a:buClr>
            </a:pPr>
            <a:r>
              <a:rPr lang="en-GB" sz="1754" dirty="0">
                <a:solidFill>
                  <a:schemeClr val="bg1"/>
                </a:solidFill>
                <a:latin typeface="Century Gothic" panose="020B0502020202020204" pitchFamily="34" charset="0"/>
              </a:rPr>
              <a:t>Then highly regular &amp; frequent verbs</a:t>
            </a:r>
          </a:p>
        </p:txBody>
      </p:sp>
      <p:sp>
        <p:nvSpPr>
          <p:cNvPr id="14" name="Punched Tape 13">
            <a:extLst>
              <a:ext uri="{FF2B5EF4-FFF2-40B4-BE49-F238E27FC236}">
                <a16:creationId xmlns:a16="http://schemas.microsoft.com/office/drawing/2014/main" id="{4C9E9FA4-1919-C944-9DE1-250426764A0C}"/>
              </a:ext>
            </a:extLst>
          </p:cNvPr>
          <p:cNvSpPr/>
          <p:nvPr/>
        </p:nvSpPr>
        <p:spPr>
          <a:xfrm>
            <a:off x="5118807" y="5813077"/>
            <a:ext cx="5207309" cy="61378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51808" indent="-751808">
              <a:lnSpc>
                <a:spcPct val="150000"/>
              </a:lnSpc>
              <a:buClr>
                <a:schemeClr val="accent2"/>
              </a:buClr>
            </a:pPr>
            <a:r>
              <a:rPr lang="en-GB" sz="1754" dirty="0">
                <a:solidFill>
                  <a:schemeClr val="bg1"/>
                </a:solidFill>
                <a:latin typeface="Century Gothic" panose="020B0502020202020204" pitchFamily="34" charset="0"/>
              </a:rPr>
              <a:t>Weeks set aside for work on ‘rich texts’</a:t>
            </a:r>
          </a:p>
        </p:txBody>
      </p:sp>
    </p:spTree>
    <p:extLst>
      <p:ext uri="{BB962C8B-B14F-4D97-AF65-F5344CB8AC3E}">
        <p14:creationId xmlns:p14="http://schemas.microsoft.com/office/powerpoint/2010/main" val="414518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6" grpId="0" animBg="1"/>
      <p:bldP spid="10"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385"/>
            <a:ext cx="5402439" cy="760431"/>
          </a:xfrm>
          <a:prstGeom prst="rect">
            <a:avLst/>
          </a:prstGeom>
        </p:spPr>
      </p:pic>
      <p:sp>
        <p:nvSpPr>
          <p:cNvPr id="2" name="Title 1"/>
          <p:cNvSpPr>
            <a:spLocks noGrp="1"/>
          </p:cNvSpPr>
          <p:nvPr>
            <p:ph type="title"/>
          </p:nvPr>
        </p:nvSpPr>
        <p:spPr>
          <a:xfrm>
            <a:off x="133714" y="223385"/>
            <a:ext cx="5268725" cy="643881"/>
          </a:xfrm>
        </p:spPr>
        <p:txBody>
          <a:bodyPr>
            <a:normAutofit/>
          </a:bodyPr>
          <a:lstStyle/>
          <a:p>
            <a:r>
              <a:rPr lang="en-GB" sz="3200" b="1" dirty="0">
                <a:solidFill>
                  <a:schemeClr val="bg1"/>
                </a:solidFill>
              </a:rPr>
              <a:t>Outline of the talk</a:t>
            </a:r>
            <a:endParaRPr lang="en-GB" sz="2925" b="1" dirty="0">
              <a:solidFill>
                <a:schemeClr val="bg1"/>
              </a:solidFill>
            </a:endParaRPr>
          </a:p>
        </p:txBody>
      </p:sp>
      <p:sp>
        <p:nvSpPr>
          <p:cNvPr id="6" name="TextBox 5"/>
          <p:cNvSpPr txBox="1"/>
          <p:nvPr/>
        </p:nvSpPr>
        <p:spPr>
          <a:xfrm>
            <a:off x="4622800" y="7212890"/>
            <a:ext cx="3640667"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Emma Marsden and all NCELP colleagues</a:t>
            </a:r>
          </a:p>
        </p:txBody>
      </p:sp>
      <p:sp>
        <p:nvSpPr>
          <p:cNvPr id="3" name="TextBox 2">
            <a:extLst>
              <a:ext uri="{FF2B5EF4-FFF2-40B4-BE49-F238E27FC236}">
                <a16:creationId xmlns:a16="http://schemas.microsoft.com/office/drawing/2014/main" id="{B9CE6FA2-C376-7C41-8296-B14A707AB1D2}"/>
              </a:ext>
            </a:extLst>
          </p:cNvPr>
          <p:cNvSpPr txBox="1"/>
          <p:nvPr/>
        </p:nvSpPr>
        <p:spPr>
          <a:xfrm>
            <a:off x="498429" y="1787570"/>
            <a:ext cx="10034103" cy="3970318"/>
          </a:xfrm>
          <a:prstGeom prst="rect">
            <a:avLst/>
          </a:prstGeom>
          <a:noFill/>
        </p:spPr>
        <p:txBody>
          <a:bodyPr wrap="square" rtlCol="0">
            <a:spAutoFit/>
          </a:bodyPr>
          <a:lstStyle/>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1/ A snapshot of NCELP’s activities: CPD &amp; resources</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2/ Alignment between NCELP &amp; </a:t>
            </a:r>
            <a:r>
              <a:rPr lang="en-US" sz="2800" dirty="0" err="1">
                <a:solidFill>
                  <a:srgbClr val="002060"/>
                </a:solidFill>
                <a:latin typeface="Century Gothic" panose="020B0502020202020204" pitchFamily="34" charset="0"/>
              </a:rPr>
              <a:t>Ofsted’s</a:t>
            </a:r>
            <a:r>
              <a:rPr lang="en-US" sz="2800" dirty="0">
                <a:solidFill>
                  <a:srgbClr val="002060"/>
                </a:solidFill>
                <a:latin typeface="Century Gothic" panose="020B0502020202020204" pitchFamily="34" charset="0"/>
              </a:rPr>
              <a:t> Framework</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3/ Making grammar matter through reading &amp; listening</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4/ Assessments: phonics, vocabulary &amp; grammar </a:t>
            </a:r>
          </a:p>
          <a:p>
            <a:r>
              <a:rPr lang="en-US" sz="2800" dirty="0">
                <a:solidFill>
                  <a:srgbClr val="002060"/>
                </a:solidFill>
                <a:latin typeface="Century Gothic" panose="020B0502020202020204" pitchFamily="34" charset="0"/>
              </a:rPr>
              <a:t>		       and bringing them together</a:t>
            </a:r>
          </a:p>
        </p:txBody>
      </p:sp>
    </p:spTree>
    <p:extLst>
      <p:ext uri="{BB962C8B-B14F-4D97-AF65-F5344CB8AC3E}">
        <p14:creationId xmlns:p14="http://schemas.microsoft.com/office/powerpoint/2010/main" val="302408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D412-3358-0A4E-A8E3-1157E164E0C3}"/>
              </a:ext>
            </a:extLst>
          </p:cNvPr>
          <p:cNvSpPr>
            <a:spLocks noGrp="1"/>
          </p:cNvSpPr>
          <p:nvPr>
            <p:ph type="title"/>
          </p:nvPr>
        </p:nvSpPr>
        <p:spPr>
          <a:xfrm>
            <a:off x="457201" y="488407"/>
            <a:ext cx="9859616" cy="1461188"/>
          </a:xfrm>
        </p:spPr>
        <p:txBody>
          <a:bodyPr/>
          <a:lstStyle/>
          <a:p>
            <a:r>
              <a:rPr lang="en-US" dirty="0"/>
              <a:t>‘Achievement tests’  and </a:t>
            </a:r>
            <a:br>
              <a:rPr lang="en-US" dirty="0"/>
            </a:br>
            <a:r>
              <a:rPr lang="en-US" dirty="0"/>
              <a:t>‘Applying your knowledge tests’</a:t>
            </a:r>
          </a:p>
        </p:txBody>
      </p:sp>
      <p:sp>
        <p:nvSpPr>
          <p:cNvPr id="3" name="Content Placeholder 2">
            <a:extLst>
              <a:ext uri="{FF2B5EF4-FFF2-40B4-BE49-F238E27FC236}">
                <a16:creationId xmlns:a16="http://schemas.microsoft.com/office/drawing/2014/main" id="{3C967E84-E268-2A4D-974F-8DEE0A31D90E}"/>
              </a:ext>
            </a:extLst>
          </p:cNvPr>
          <p:cNvSpPr>
            <a:spLocks noGrp="1"/>
          </p:cNvSpPr>
          <p:nvPr>
            <p:ph idx="1"/>
          </p:nvPr>
        </p:nvSpPr>
        <p:spPr/>
        <p:txBody>
          <a:bodyPr>
            <a:normAutofit/>
          </a:bodyPr>
          <a:lstStyle/>
          <a:p>
            <a:pPr marL="0" lvl="0" indent="0">
              <a:buNone/>
            </a:pPr>
            <a:r>
              <a:rPr lang="en-GB" b="1" dirty="0"/>
              <a:t>The ‘achievement’ tests (February &amp; June each year) </a:t>
            </a:r>
          </a:p>
          <a:p>
            <a:pPr marL="0" lvl="0" indent="0">
              <a:buNone/>
            </a:pPr>
            <a:r>
              <a:rPr lang="en-GB" dirty="0"/>
              <a:t>Tests to what extent students have learnt </a:t>
            </a:r>
            <a:r>
              <a:rPr lang="en-GB" i="1" dirty="0"/>
              <a:t>everything</a:t>
            </a:r>
            <a:r>
              <a:rPr lang="en-GB" dirty="0"/>
              <a:t> up to test</a:t>
            </a:r>
          </a:p>
          <a:p>
            <a:pPr marL="0" indent="0">
              <a:buNone/>
            </a:pPr>
            <a:r>
              <a:rPr lang="en-GB" dirty="0"/>
              <a:t>Assesses a principled </a:t>
            </a:r>
            <a:r>
              <a:rPr lang="en-GB" i="1" dirty="0"/>
              <a:t>sample</a:t>
            </a:r>
            <a:r>
              <a:rPr lang="en-GB" dirty="0"/>
              <a:t> of P,V, and G</a:t>
            </a:r>
          </a:p>
          <a:p>
            <a:pPr marL="0" indent="0">
              <a:buNone/>
            </a:pPr>
            <a:endParaRPr lang="en-GB" dirty="0"/>
          </a:p>
          <a:p>
            <a:pPr marL="0" lvl="0" indent="0">
              <a:buNone/>
            </a:pPr>
            <a:r>
              <a:rPr lang="en-GB" b="1" dirty="0"/>
              <a:t>The 'applying your knowledge’ test (June each year)</a:t>
            </a:r>
          </a:p>
          <a:p>
            <a:pPr marL="0" lvl="0" indent="0">
              <a:buNone/>
            </a:pPr>
            <a:r>
              <a:rPr lang="en-GB" dirty="0"/>
              <a:t>Brings together PVG in more holistic assessments </a:t>
            </a:r>
          </a:p>
          <a:p>
            <a:pPr marL="0" lvl="0" indent="0">
              <a:buNone/>
            </a:pPr>
            <a:r>
              <a:rPr lang="en-GB" dirty="0"/>
              <a:t>As ‘knowledge’ turns to ‘skill’: More recognisable listening, reading, writing and speaking tasks. </a:t>
            </a:r>
          </a:p>
          <a:p>
            <a:pPr marL="0" lvl="0" indent="0">
              <a:buNone/>
            </a:pPr>
            <a:r>
              <a:rPr lang="en-GB" dirty="0"/>
              <a:t>Assesses ability to apply knowledge in context through:</a:t>
            </a:r>
          </a:p>
          <a:p>
            <a:pPr marL="371475" lvl="1" indent="0">
              <a:buNone/>
            </a:pPr>
            <a:r>
              <a:rPr lang="en-GB" sz="1800" dirty="0"/>
              <a:t>listening comprehension, </a:t>
            </a:r>
          </a:p>
          <a:p>
            <a:pPr marL="371475" lvl="1" indent="0">
              <a:buNone/>
            </a:pPr>
            <a:r>
              <a:rPr lang="en-GB" sz="1800" dirty="0"/>
              <a:t>oral picture description, </a:t>
            </a:r>
          </a:p>
          <a:p>
            <a:pPr marL="371475" lvl="1" indent="0">
              <a:buNone/>
            </a:pPr>
            <a:r>
              <a:rPr lang="en-GB" sz="1800" dirty="0"/>
              <a:t>short translation tasks.</a:t>
            </a:r>
          </a:p>
          <a:p>
            <a:endParaRPr lang="en-US" dirty="0"/>
          </a:p>
        </p:txBody>
      </p:sp>
    </p:spTree>
    <p:extLst>
      <p:ext uri="{BB962C8B-B14F-4D97-AF65-F5344CB8AC3E}">
        <p14:creationId xmlns:p14="http://schemas.microsoft.com/office/powerpoint/2010/main" val="14287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3" name="TextBox 2">
            <a:extLst>
              <a:ext uri="{FF2B5EF4-FFF2-40B4-BE49-F238E27FC236}">
                <a16:creationId xmlns:a16="http://schemas.microsoft.com/office/drawing/2014/main" id="{0A0A8ECF-A687-4D4B-939F-30DD2759DE98}"/>
              </a:ext>
            </a:extLst>
          </p:cNvPr>
          <p:cNvSpPr txBox="1"/>
          <p:nvPr/>
        </p:nvSpPr>
        <p:spPr>
          <a:xfrm>
            <a:off x="284813" y="1935222"/>
            <a:ext cx="9933607" cy="4798301"/>
          </a:xfrm>
          <a:prstGeom prst="rect">
            <a:avLst/>
          </a:prstGeom>
          <a:noFill/>
        </p:spPr>
        <p:txBody>
          <a:bodyPr wrap="square" rtlCol="0">
            <a:spAutoFit/>
          </a:bodyPr>
          <a:lstStyle/>
          <a:p>
            <a:r>
              <a:rPr lang="en-GB" sz="2280" b="1" dirty="0">
                <a:solidFill>
                  <a:srgbClr val="002060"/>
                </a:solidFill>
                <a:latin typeface="Century Gothic" panose="020B0502020202020204" pitchFamily="34" charset="0"/>
              </a:rPr>
              <a:t>Objectives</a:t>
            </a:r>
            <a:endParaRPr lang="en-GB" sz="1842" dirty="0">
              <a:solidFill>
                <a:srgbClr val="002060"/>
              </a:solidFill>
              <a:latin typeface="Century Gothic" panose="020B0502020202020204" pitchFamily="34" charset="0"/>
            </a:endParaRPr>
          </a:p>
          <a:p>
            <a:r>
              <a:rPr lang="en-GB" sz="1842" dirty="0">
                <a:solidFill>
                  <a:srgbClr val="002060"/>
                </a:solidFill>
                <a:latin typeface="Century Gothic" panose="020B0502020202020204" pitchFamily="34" charset="0"/>
              </a:rPr>
              <a:t>Test </a:t>
            </a:r>
            <a:r>
              <a:rPr lang="en-GB" sz="1842" b="1" dirty="0">
                <a:solidFill>
                  <a:srgbClr val="002060"/>
                </a:solidFill>
                <a:latin typeface="Century Gothic" panose="020B0502020202020204" pitchFamily="34" charset="0"/>
              </a:rPr>
              <a:t>breadth  - the number of words known</a:t>
            </a:r>
          </a:p>
          <a:p>
            <a:r>
              <a:rPr lang="en-GB" sz="1842" dirty="0">
                <a:solidFill>
                  <a:srgbClr val="002060"/>
                </a:solidFill>
                <a:latin typeface="Century Gothic" panose="020B0502020202020204" pitchFamily="34" charset="0"/>
              </a:rPr>
              <a:t>Test </a:t>
            </a:r>
            <a:r>
              <a:rPr lang="en-GB" sz="1842" b="1" dirty="0">
                <a:solidFill>
                  <a:srgbClr val="002060"/>
                </a:solidFill>
                <a:latin typeface="Century Gothic" panose="020B0502020202020204" pitchFamily="34" charset="0"/>
              </a:rPr>
              <a:t>depth  - how well the words are known</a:t>
            </a:r>
            <a:endParaRPr lang="en-GB" sz="1842" dirty="0">
              <a:solidFill>
                <a:srgbClr val="002060"/>
              </a:solidFill>
              <a:latin typeface="Century Gothic" panose="020B0502020202020204" pitchFamily="34" charset="0"/>
            </a:endParaRPr>
          </a:p>
          <a:p>
            <a:r>
              <a:rPr lang="en-GB" sz="1842" dirty="0">
                <a:solidFill>
                  <a:srgbClr val="002060"/>
                </a:solidFill>
                <a:latin typeface="Century Gothic" panose="020B0502020202020204" pitchFamily="34" charset="0"/>
              </a:rPr>
              <a:t>up to a particular point in the scheme of work</a:t>
            </a:r>
          </a:p>
          <a:p>
            <a:endParaRPr lang="en-GB" sz="1052" b="1" dirty="0">
              <a:solidFill>
                <a:srgbClr val="002060"/>
              </a:solidFill>
              <a:latin typeface="Century Gothic" panose="020B0502020202020204" pitchFamily="34" charset="0"/>
            </a:endParaRPr>
          </a:p>
          <a:p>
            <a:r>
              <a:rPr lang="en-GB" sz="2280" b="1" dirty="0">
                <a:solidFill>
                  <a:srgbClr val="002060"/>
                </a:solidFill>
                <a:latin typeface="Century Gothic" panose="020B0502020202020204" pitchFamily="34" charset="0"/>
              </a:rPr>
              <a:t>Characteristics</a:t>
            </a:r>
            <a:endParaRPr lang="en-GB" sz="1842" b="1" dirty="0">
              <a:solidFill>
                <a:srgbClr val="002060"/>
              </a:solidFill>
              <a:latin typeface="Century Gothic" panose="020B0502020202020204" pitchFamily="34" charset="0"/>
            </a:endParaRPr>
          </a:p>
          <a:p>
            <a:pPr marL="300723" indent="-300723">
              <a:buFont typeface="Arial" panose="020B0604020202020204" pitchFamily="34" charset="0"/>
              <a:buChar char="•"/>
            </a:pPr>
            <a:r>
              <a:rPr lang="en-GB" sz="2000" b="1" dirty="0">
                <a:solidFill>
                  <a:srgbClr val="002060"/>
                </a:solidFill>
                <a:latin typeface="Century Gothic" panose="020B0502020202020204" pitchFamily="34" charset="0"/>
              </a:rPr>
              <a:t>Syllabus-based</a:t>
            </a:r>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achievement</a:t>
            </a:r>
            <a:r>
              <a:rPr lang="en-GB" sz="2000" dirty="0">
                <a:solidFill>
                  <a:srgbClr val="002060"/>
                </a:solidFill>
                <a:latin typeface="Century Gothic" panose="020B0502020202020204" pitchFamily="34" charset="0"/>
              </a:rPr>
              <a:t> test</a:t>
            </a:r>
          </a:p>
          <a:p>
            <a:pPr marL="300723" indent="-300723">
              <a:buFont typeface="Arial" panose="020B0604020202020204" pitchFamily="34" charset="0"/>
              <a:buChar char="•"/>
            </a:pPr>
            <a:r>
              <a:rPr lang="en-GB" sz="2000" b="1" dirty="0">
                <a:solidFill>
                  <a:srgbClr val="002060"/>
                </a:solidFill>
                <a:latin typeface="Century Gothic" panose="020B0502020202020204" pitchFamily="34" charset="0"/>
              </a:rPr>
              <a:t>Productive </a:t>
            </a:r>
            <a:r>
              <a:rPr lang="en-GB" sz="2000" dirty="0">
                <a:solidFill>
                  <a:srgbClr val="002060"/>
                </a:solidFill>
                <a:latin typeface="Century Gothic" panose="020B0502020202020204" pitchFamily="34" charset="0"/>
              </a:rPr>
              <a:t>and </a:t>
            </a:r>
            <a:r>
              <a:rPr lang="en-GB" sz="2000" b="1" dirty="0">
                <a:solidFill>
                  <a:srgbClr val="002060"/>
                </a:solidFill>
                <a:latin typeface="Century Gothic" panose="020B0502020202020204" pitchFamily="34" charset="0"/>
              </a:rPr>
              <a:t>receptive </a:t>
            </a:r>
            <a:r>
              <a:rPr lang="en-GB" sz="2000" dirty="0">
                <a:solidFill>
                  <a:srgbClr val="002060"/>
                </a:solidFill>
                <a:latin typeface="Century Gothic" panose="020B0502020202020204" pitchFamily="34" charset="0"/>
              </a:rPr>
              <a:t>knowledge</a:t>
            </a:r>
            <a:endParaRPr lang="en-GB" sz="2000" b="1" dirty="0">
              <a:solidFill>
                <a:srgbClr val="002060"/>
              </a:solidFill>
              <a:latin typeface="Century Gothic" panose="020B0502020202020204" pitchFamily="34" charset="0"/>
            </a:endParaRPr>
          </a:p>
          <a:p>
            <a:pPr marL="300723" indent="-300723">
              <a:buFont typeface="Arial" panose="020B0604020202020204" pitchFamily="34" charset="0"/>
              <a:buChar char="•"/>
            </a:pPr>
            <a:r>
              <a:rPr lang="en-GB" sz="2000" b="1" dirty="0">
                <a:solidFill>
                  <a:srgbClr val="002060"/>
                </a:solidFill>
                <a:latin typeface="Century Gothic" panose="020B0502020202020204" pitchFamily="34" charset="0"/>
              </a:rPr>
              <a:t>Oral </a:t>
            </a:r>
            <a:r>
              <a:rPr lang="en-GB" sz="2000" dirty="0">
                <a:solidFill>
                  <a:srgbClr val="002060"/>
                </a:solidFill>
                <a:latin typeface="Century Gothic" panose="020B0502020202020204" pitchFamily="34" charset="0"/>
              </a:rPr>
              <a:t>and</a:t>
            </a:r>
            <a:r>
              <a:rPr lang="en-GB" sz="2000" b="1" dirty="0">
                <a:solidFill>
                  <a:srgbClr val="002060"/>
                </a:solidFill>
                <a:latin typeface="Century Gothic" panose="020B0502020202020204" pitchFamily="34" charset="0"/>
              </a:rPr>
              <a:t> written </a:t>
            </a:r>
            <a:r>
              <a:rPr lang="en-GB" sz="2000" dirty="0">
                <a:solidFill>
                  <a:srgbClr val="002060"/>
                </a:solidFill>
                <a:latin typeface="Century Gothic" panose="020B0502020202020204" pitchFamily="34" charset="0"/>
              </a:rPr>
              <a:t>modalities </a:t>
            </a:r>
          </a:p>
          <a:p>
            <a:pPr marL="300723" indent="-300723">
              <a:buFont typeface="Arial" panose="020B0604020202020204" pitchFamily="34" charset="0"/>
              <a:buChar char="•"/>
            </a:pPr>
            <a:r>
              <a:rPr lang="en-GB" sz="2000" b="1" dirty="0">
                <a:solidFill>
                  <a:srgbClr val="002060"/>
                </a:solidFill>
                <a:latin typeface="Century Gothic" panose="020B0502020202020204" pitchFamily="34" charset="0"/>
              </a:rPr>
              <a:t>Coverage of content by end of year 7</a:t>
            </a:r>
            <a:r>
              <a:rPr lang="en-GB" sz="2000"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French</a:t>
            </a:r>
            <a:r>
              <a:rPr lang="en-GB" sz="2000" dirty="0">
                <a:solidFill>
                  <a:srgbClr val="002060"/>
                </a:solidFill>
                <a:latin typeface="Century Gothic" panose="020B0502020202020204" pitchFamily="34" charset="0"/>
              </a:rPr>
              <a:t>: 43%  </a:t>
            </a:r>
            <a:r>
              <a:rPr lang="en-GB" sz="2000" b="1" dirty="0">
                <a:solidFill>
                  <a:srgbClr val="002060"/>
                </a:solidFill>
                <a:latin typeface="Century Gothic" panose="020B0502020202020204" pitchFamily="34" charset="0"/>
              </a:rPr>
              <a:t>Spanish</a:t>
            </a:r>
            <a:r>
              <a:rPr lang="en-GB" sz="2000" dirty="0">
                <a:solidFill>
                  <a:srgbClr val="002060"/>
                </a:solidFill>
                <a:latin typeface="Century Gothic" panose="020B0502020202020204" pitchFamily="34" charset="0"/>
              </a:rPr>
              <a:t>:</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35% </a:t>
            </a:r>
            <a:r>
              <a:rPr lang="en-GB" sz="2000" b="1" dirty="0">
                <a:solidFill>
                  <a:srgbClr val="002060"/>
                </a:solidFill>
                <a:latin typeface="Century Gothic" panose="020B0502020202020204" pitchFamily="34" charset="0"/>
              </a:rPr>
              <a:t>German</a:t>
            </a:r>
            <a:r>
              <a:rPr lang="en-GB" sz="2000" dirty="0">
                <a:solidFill>
                  <a:srgbClr val="002060"/>
                </a:solidFill>
                <a:latin typeface="Century Gothic" panose="020B0502020202020204" pitchFamily="34" charset="0"/>
              </a:rPr>
              <a:t>: 35% </a:t>
            </a:r>
          </a:p>
          <a:p>
            <a:pPr marL="300723" indent="-300723">
              <a:buFont typeface="Arial" panose="020B0604020202020204" pitchFamily="34" charset="0"/>
              <a:buChar char="•"/>
            </a:pPr>
            <a:r>
              <a:rPr lang="en-GB" sz="2000" b="1" dirty="0">
                <a:solidFill>
                  <a:srgbClr val="002060"/>
                </a:solidFill>
                <a:latin typeface="Century Gothic" panose="020B0502020202020204" pitchFamily="34" charset="0"/>
              </a:rPr>
              <a:t>Balance of parts of speech</a:t>
            </a:r>
            <a:r>
              <a:rPr lang="en-GB" sz="2000" dirty="0">
                <a:solidFill>
                  <a:srgbClr val="002060"/>
                </a:solidFill>
                <a:latin typeface="Century Gothic" panose="020B0502020202020204" pitchFamily="34" charset="0"/>
              </a:rPr>
              <a:t>: 2 nouns to every 1 verb to every 2 ‘others’ </a:t>
            </a:r>
            <a:r>
              <a:rPr lang="en-GB" sz="1600" dirty="0">
                <a:solidFill>
                  <a:srgbClr val="002060"/>
                </a:solidFill>
                <a:latin typeface="Century Gothic" panose="020B0502020202020204" pitchFamily="34" charset="0"/>
              </a:rPr>
              <a:t>(</a:t>
            </a:r>
            <a:r>
              <a:rPr lang="en-GB" sz="1600" dirty="0" err="1">
                <a:solidFill>
                  <a:srgbClr val="002060"/>
                </a:solidFill>
                <a:latin typeface="Century Gothic" panose="020B0502020202020204" pitchFamily="34" charset="0"/>
              </a:rPr>
              <a:t>adj</a:t>
            </a:r>
            <a:r>
              <a:rPr lang="en-GB" sz="1600" dirty="0">
                <a:solidFill>
                  <a:srgbClr val="002060"/>
                </a:solidFill>
                <a:latin typeface="Century Gothic" panose="020B0502020202020204" pitchFamily="34" charset="0"/>
              </a:rPr>
              <a:t>, adv)</a:t>
            </a:r>
          </a:p>
          <a:p>
            <a:pPr marL="300723" indent="-300723">
              <a:buFont typeface="Arial" panose="020B0604020202020204" pitchFamily="34" charset="0"/>
              <a:buChar char="•"/>
            </a:pPr>
            <a:r>
              <a:rPr lang="en-GB" sz="2000" b="1" dirty="0">
                <a:solidFill>
                  <a:srgbClr val="002060"/>
                </a:solidFill>
                <a:latin typeface="Century Gothic" panose="020B0502020202020204" pitchFamily="34" charset="0"/>
              </a:rPr>
              <a:t>Cumulative retention: </a:t>
            </a:r>
            <a:r>
              <a:rPr lang="en-GB" sz="2000" dirty="0">
                <a:solidFill>
                  <a:srgbClr val="002060"/>
                </a:solidFill>
                <a:latin typeface="Century Gothic" panose="020B0502020202020204" pitchFamily="34" charset="0"/>
              </a:rPr>
              <a:t>Half tests </a:t>
            </a:r>
            <a:r>
              <a:rPr lang="en-GB" sz="2000" i="1" dirty="0">
                <a:solidFill>
                  <a:srgbClr val="002060"/>
                </a:solidFill>
                <a:latin typeface="Century Gothic" panose="020B0502020202020204" pitchFamily="34" charset="0"/>
              </a:rPr>
              <a:t>new</a:t>
            </a:r>
            <a:r>
              <a:rPr lang="en-GB" sz="2000" dirty="0">
                <a:solidFill>
                  <a:srgbClr val="002060"/>
                </a:solidFill>
                <a:latin typeface="Century Gothic" panose="020B0502020202020204" pitchFamily="34" charset="0"/>
              </a:rPr>
              <a:t> material since last test; half tests material by sampling from everything </a:t>
            </a:r>
            <a:r>
              <a:rPr lang="en-GB" sz="2000" i="1" dirty="0">
                <a:solidFill>
                  <a:srgbClr val="002060"/>
                </a:solidFill>
                <a:latin typeface="Century Gothic" panose="020B0502020202020204" pitchFamily="34" charset="0"/>
              </a:rPr>
              <a:t>before</a:t>
            </a:r>
            <a:r>
              <a:rPr lang="en-GB" sz="2000" dirty="0">
                <a:solidFill>
                  <a:srgbClr val="002060"/>
                </a:solidFill>
                <a:latin typeface="Century Gothic" panose="020B0502020202020204" pitchFamily="34" charset="0"/>
              </a:rPr>
              <a:t> the last test</a:t>
            </a:r>
          </a:p>
          <a:p>
            <a:pPr marL="300723" indent="-300723">
              <a:buFont typeface="Arial" panose="020B0604020202020204" pitchFamily="34" charset="0"/>
              <a:buChar char="•"/>
            </a:pPr>
            <a:endParaRPr lang="en-GB" sz="1842" b="1" dirty="0">
              <a:solidFill>
                <a:srgbClr val="002060"/>
              </a:solidFill>
              <a:latin typeface="Century Gothic" panose="020B0502020202020204" pitchFamily="34" charset="0"/>
            </a:endParaRPr>
          </a:p>
        </p:txBody>
      </p:sp>
      <p:sp>
        <p:nvSpPr>
          <p:cNvPr id="2" name="Title 1">
            <a:extLst>
              <a:ext uri="{FF2B5EF4-FFF2-40B4-BE49-F238E27FC236}">
                <a16:creationId xmlns:a16="http://schemas.microsoft.com/office/drawing/2014/main" id="{49211253-8E7C-F843-B9B6-4674BDA545C0}"/>
              </a:ext>
            </a:extLst>
          </p:cNvPr>
          <p:cNvSpPr>
            <a:spLocks noGrp="1"/>
          </p:cNvSpPr>
          <p:nvPr>
            <p:ph type="title"/>
          </p:nvPr>
        </p:nvSpPr>
        <p:spPr>
          <a:xfrm>
            <a:off x="144322" y="872255"/>
            <a:ext cx="4802698" cy="1020766"/>
          </a:xfrm>
        </p:spPr>
        <p:txBody>
          <a:bodyPr>
            <a:normAutofit/>
          </a:bodyPr>
          <a:lstStyle/>
          <a:p>
            <a:r>
              <a:rPr lang="en-GB" sz="2806" b="1" dirty="0">
                <a:solidFill>
                  <a:schemeClr val="bg1"/>
                </a:solidFill>
              </a:rPr>
              <a:t>Vocab testing principles</a:t>
            </a:r>
            <a:endParaRPr lang="en-US" sz="2806" dirty="0"/>
          </a:p>
        </p:txBody>
      </p:sp>
      <p:sp>
        <p:nvSpPr>
          <p:cNvPr id="6" name="Title 1">
            <a:extLst>
              <a:ext uri="{FF2B5EF4-FFF2-40B4-BE49-F238E27FC236}">
                <a16:creationId xmlns:a16="http://schemas.microsoft.com/office/drawing/2014/main" id="{196D00DD-571F-6941-AA56-B1D1611D1BCB}"/>
              </a:ext>
            </a:extLst>
          </p:cNvPr>
          <p:cNvSpPr txBox="1">
            <a:spLocks/>
          </p:cNvSpPr>
          <p:nvPr/>
        </p:nvSpPr>
        <p:spPr>
          <a:xfrm>
            <a:off x="691706" y="214443"/>
            <a:ext cx="9221689" cy="634178"/>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b="1" dirty="0"/>
              <a:t>Achievement test – Vocabulary</a:t>
            </a:r>
          </a:p>
        </p:txBody>
      </p:sp>
    </p:spTree>
    <p:extLst>
      <p:ext uri="{BB962C8B-B14F-4D97-AF65-F5344CB8AC3E}">
        <p14:creationId xmlns:p14="http://schemas.microsoft.com/office/powerpoint/2010/main" val="89122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Depth of vocab knowledge</a:t>
            </a:r>
          </a:p>
        </p:txBody>
      </p:sp>
      <p:sp>
        <p:nvSpPr>
          <p:cNvPr id="3" name="TextBox 2">
            <a:extLst>
              <a:ext uri="{FF2B5EF4-FFF2-40B4-BE49-F238E27FC236}">
                <a16:creationId xmlns:a16="http://schemas.microsoft.com/office/drawing/2014/main" id="{0A0A8ECF-A687-4D4B-939F-30DD2759DE98}"/>
              </a:ext>
            </a:extLst>
          </p:cNvPr>
          <p:cNvSpPr txBox="1"/>
          <p:nvPr/>
        </p:nvSpPr>
        <p:spPr>
          <a:xfrm>
            <a:off x="144322" y="1935222"/>
            <a:ext cx="10338163" cy="3951723"/>
          </a:xfrm>
          <a:prstGeom prst="rect">
            <a:avLst/>
          </a:prstGeom>
          <a:noFill/>
        </p:spPr>
        <p:txBody>
          <a:bodyPr wrap="square" rtlCol="0">
            <a:spAutoFit/>
          </a:bodyPr>
          <a:lstStyle/>
          <a:p>
            <a:r>
              <a:rPr lang="en-GB" sz="1929" b="1" dirty="0">
                <a:solidFill>
                  <a:srgbClr val="002060"/>
                </a:solidFill>
                <a:latin typeface="Century Gothic" panose="020B0502020202020204" pitchFamily="34" charset="0"/>
              </a:rPr>
              <a:t>Recognition tests</a:t>
            </a:r>
          </a:p>
          <a:p>
            <a:endParaRPr lang="en-GB" sz="1929" b="1" dirty="0">
              <a:solidFill>
                <a:srgbClr val="002060"/>
              </a:solidFill>
              <a:latin typeface="Century Gothic" panose="020B0502020202020204" pitchFamily="34" charset="0"/>
            </a:endParaRPr>
          </a:p>
          <a:p>
            <a:pPr marL="400964" indent="-400964">
              <a:buFont typeface="Arial" panose="020B0604020202020204" pitchFamily="34" charset="0"/>
              <a:buChar char="•"/>
            </a:pPr>
            <a:r>
              <a:rPr lang="en-GB" sz="1929" dirty="0">
                <a:solidFill>
                  <a:srgbClr val="002060"/>
                </a:solidFill>
                <a:latin typeface="Century Gothic" panose="020B0502020202020204" pitchFamily="34" charset="0"/>
              </a:rPr>
              <a:t>learners </a:t>
            </a:r>
            <a:r>
              <a:rPr lang="en-GB" sz="1929" b="1" dirty="0">
                <a:solidFill>
                  <a:srgbClr val="002060"/>
                </a:solidFill>
                <a:latin typeface="Century Gothic" panose="020B0502020202020204" pitchFamily="34" charset="0"/>
              </a:rPr>
              <a:t>select </a:t>
            </a:r>
            <a:r>
              <a:rPr lang="en-GB" sz="1929" dirty="0">
                <a:solidFill>
                  <a:srgbClr val="002060"/>
                </a:solidFill>
                <a:latin typeface="Century Gothic" panose="020B0502020202020204" pitchFamily="34" charset="0"/>
              </a:rPr>
              <a:t>or </a:t>
            </a:r>
            <a:r>
              <a:rPr lang="en-GB" sz="1929" b="1" dirty="0">
                <a:solidFill>
                  <a:srgbClr val="002060"/>
                </a:solidFill>
                <a:latin typeface="Century Gothic" panose="020B0502020202020204" pitchFamily="34" charset="0"/>
              </a:rPr>
              <a:t>guess</a:t>
            </a:r>
            <a:r>
              <a:rPr lang="en-GB" sz="1929" dirty="0">
                <a:solidFill>
                  <a:srgbClr val="002060"/>
                </a:solidFill>
                <a:latin typeface="Century Gothic" panose="020B0502020202020204" pitchFamily="34" charset="0"/>
              </a:rPr>
              <a:t> the response from fixed </a:t>
            </a:r>
            <a:r>
              <a:rPr lang="en-GB" sz="1929" b="1" dirty="0">
                <a:solidFill>
                  <a:srgbClr val="002060"/>
                </a:solidFill>
                <a:latin typeface="Century Gothic" panose="020B0502020202020204" pitchFamily="34" charset="0"/>
              </a:rPr>
              <a:t>alternatives </a:t>
            </a:r>
            <a:r>
              <a:rPr lang="en-GB" sz="1929" dirty="0">
                <a:solidFill>
                  <a:srgbClr val="002060"/>
                </a:solidFill>
                <a:latin typeface="Century Gothic" panose="020B0502020202020204" pitchFamily="34" charset="0"/>
              </a:rPr>
              <a:t>given</a:t>
            </a:r>
          </a:p>
          <a:p>
            <a:pPr marL="400964" indent="-400964">
              <a:buFont typeface="Arial" panose="020B0604020202020204" pitchFamily="34" charset="0"/>
              <a:buChar char="•"/>
            </a:pPr>
            <a:r>
              <a:rPr lang="en-GB" sz="1929" dirty="0">
                <a:solidFill>
                  <a:srgbClr val="002060"/>
                </a:solidFill>
                <a:latin typeface="Century Gothic" panose="020B0502020202020204" pitchFamily="34" charset="0"/>
              </a:rPr>
              <a:t>can </a:t>
            </a:r>
            <a:r>
              <a:rPr lang="en-GB" sz="1929" b="1" dirty="0">
                <a:solidFill>
                  <a:srgbClr val="002060"/>
                </a:solidFill>
                <a:latin typeface="Century Gothic" panose="020B0502020202020204" pitchFamily="34" charset="0"/>
              </a:rPr>
              <a:t>strengthen</a:t>
            </a:r>
            <a:r>
              <a:rPr lang="en-GB" sz="1929" dirty="0">
                <a:solidFill>
                  <a:srgbClr val="002060"/>
                </a:solidFill>
                <a:latin typeface="Century Gothic" panose="020B0502020202020204" pitchFamily="34" charset="0"/>
              </a:rPr>
              <a:t> any existing </a:t>
            </a:r>
            <a:r>
              <a:rPr lang="en-GB" sz="1929" b="1" dirty="0">
                <a:solidFill>
                  <a:srgbClr val="002060"/>
                </a:solidFill>
                <a:latin typeface="Century Gothic" panose="020B0502020202020204" pitchFamily="34" charset="0"/>
              </a:rPr>
              <a:t>memory traces</a:t>
            </a:r>
            <a:r>
              <a:rPr lang="en-GB" sz="1929"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(McDaniel &amp; Mason, 1985)</a:t>
            </a:r>
          </a:p>
          <a:p>
            <a:endParaRPr lang="en-GB" sz="1929" dirty="0">
              <a:solidFill>
                <a:srgbClr val="002060"/>
              </a:solidFill>
              <a:latin typeface="Century Gothic" panose="020B0502020202020204" pitchFamily="34" charset="0"/>
            </a:endParaRPr>
          </a:p>
          <a:p>
            <a:r>
              <a:rPr lang="en-GB" sz="1929" b="1" dirty="0">
                <a:solidFill>
                  <a:srgbClr val="002060"/>
                </a:solidFill>
                <a:latin typeface="Century Gothic" panose="020B0502020202020204" pitchFamily="34" charset="0"/>
              </a:rPr>
              <a:t>Recall</a:t>
            </a:r>
            <a:r>
              <a:rPr lang="en-GB" sz="1929" dirty="0">
                <a:solidFill>
                  <a:srgbClr val="002060"/>
                </a:solidFill>
                <a:latin typeface="Century Gothic" panose="020B0502020202020204" pitchFamily="34" charset="0"/>
              </a:rPr>
              <a:t> </a:t>
            </a:r>
          </a:p>
          <a:p>
            <a:endParaRPr lang="en-GB" sz="1929" dirty="0">
              <a:solidFill>
                <a:srgbClr val="002060"/>
              </a:solidFill>
              <a:latin typeface="Century Gothic" panose="020B0502020202020204" pitchFamily="34" charset="0"/>
            </a:endParaRPr>
          </a:p>
          <a:p>
            <a:pPr marL="400964" indent="-400964">
              <a:buFont typeface="Arial" panose="020B0604020202020204" pitchFamily="34" charset="0"/>
              <a:buChar char="•"/>
            </a:pPr>
            <a:r>
              <a:rPr lang="en-GB" sz="1929" dirty="0">
                <a:solidFill>
                  <a:srgbClr val="002060"/>
                </a:solidFill>
                <a:latin typeface="Century Gothic" panose="020B0502020202020204" pitchFamily="34" charset="0"/>
              </a:rPr>
              <a:t>demands the </a:t>
            </a:r>
            <a:r>
              <a:rPr lang="en-GB" sz="1929" b="1" dirty="0">
                <a:solidFill>
                  <a:srgbClr val="002060"/>
                </a:solidFill>
                <a:latin typeface="Century Gothic" panose="020B0502020202020204" pitchFamily="34" charset="0"/>
              </a:rPr>
              <a:t>production of responses from memory</a:t>
            </a:r>
            <a:endParaRPr lang="en-GB" sz="1929" dirty="0">
              <a:solidFill>
                <a:srgbClr val="002060"/>
              </a:solidFill>
              <a:latin typeface="Century Gothic" panose="020B0502020202020204" pitchFamily="34" charset="0"/>
            </a:endParaRPr>
          </a:p>
          <a:p>
            <a:pPr marL="400964" indent="-400964">
              <a:buFont typeface="Arial" panose="020B0604020202020204" pitchFamily="34" charset="0"/>
              <a:buChar char="•"/>
            </a:pPr>
            <a:r>
              <a:rPr lang="en-GB" sz="1929" b="1" dirty="0">
                <a:solidFill>
                  <a:srgbClr val="002060"/>
                </a:solidFill>
                <a:latin typeface="Century Gothic" panose="020B0502020202020204" pitchFamily="34" charset="0"/>
              </a:rPr>
              <a:t>more difficult </a:t>
            </a:r>
            <a:r>
              <a:rPr lang="en-GB" sz="1929" dirty="0">
                <a:solidFill>
                  <a:srgbClr val="002060"/>
                </a:solidFill>
                <a:latin typeface="Century Gothic" panose="020B0502020202020204" pitchFamily="34" charset="0"/>
              </a:rPr>
              <a:t>than recognition because learners must </a:t>
            </a:r>
            <a:r>
              <a:rPr lang="en-GB" sz="1929" b="1" dirty="0">
                <a:solidFill>
                  <a:srgbClr val="002060"/>
                </a:solidFill>
                <a:latin typeface="Century Gothic" panose="020B0502020202020204" pitchFamily="34" charset="0"/>
              </a:rPr>
              <a:t>search </a:t>
            </a:r>
            <a:r>
              <a:rPr lang="en-GB" sz="1929" dirty="0">
                <a:solidFill>
                  <a:srgbClr val="002060"/>
                </a:solidFill>
                <a:latin typeface="Century Gothic" panose="020B0502020202020204" pitchFamily="34" charset="0"/>
              </a:rPr>
              <a:t>for the correct response from </a:t>
            </a:r>
            <a:r>
              <a:rPr lang="en-GB" sz="1929" b="1" dirty="0">
                <a:solidFill>
                  <a:srgbClr val="002060"/>
                </a:solidFill>
                <a:latin typeface="Century Gothic" panose="020B0502020202020204" pitchFamily="34" charset="0"/>
              </a:rPr>
              <a:t>within their </a:t>
            </a:r>
            <a:r>
              <a:rPr lang="en-GB" sz="1929" b="1" u="sng" dirty="0">
                <a:solidFill>
                  <a:srgbClr val="002060"/>
                </a:solidFill>
                <a:latin typeface="Century Gothic" panose="020B0502020202020204" pitchFamily="34" charset="0"/>
              </a:rPr>
              <a:t>own</a:t>
            </a:r>
            <a:r>
              <a:rPr lang="en-GB" sz="1929" b="1" dirty="0">
                <a:solidFill>
                  <a:srgbClr val="002060"/>
                </a:solidFill>
                <a:latin typeface="Century Gothic" panose="020B0502020202020204" pitchFamily="34" charset="0"/>
              </a:rPr>
              <a:t> mental representation </a:t>
            </a:r>
            <a:r>
              <a:rPr lang="en-GB" sz="1400" dirty="0">
                <a:solidFill>
                  <a:srgbClr val="002060"/>
                </a:solidFill>
                <a:latin typeface="Century Gothic" panose="020B0502020202020204" pitchFamily="34" charset="0"/>
              </a:rPr>
              <a:t>(</a:t>
            </a:r>
            <a:r>
              <a:rPr lang="en-GB" sz="1400" dirty="0" err="1">
                <a:solidFill>
                  <a:srgbClr val="002060"/>
                </a:solidFill>
                <a:latin typeface="Century Gothic" panose="020B0502020202020204" pitchFamily="34" charset="0"/>
              </a:rPr>
              <a:t>Cariana</a:t>
            </a:r>
            <a:r>
              <a:rPr lang="en-GB" sz="1400" dirty="0">
                <a:solidFill>
                  <a:srgbClr val="002060"/>
                </a:solidFill>
                <a:latin typeface="Century Gothic" panose="020B0502020202020204" pitchFamily="34" charset="0"/>
              </a:rPr>
              <a:t> &amp; Lee, 2001; Glover, 1989; McDaniel &amp; Mason, 1985). </a:t>
            </a:r>
            <a:r>
              <a:rPr lang="en-GB" sz="1929" dirty="0">
                <a:solidFill>
                  <a:srgbClr val="002060"/>
                </a:solidFill>
                <a:latin typeface="Century Gothic" panose="020B0502020202020204" pitchFamily="34" charset="0"/>
              </a:rPr>
              <a:t> </a:t>
            </a:r>
          </a:p>
          <a:p>
            <a:pPr marL="400964" indent="-400964">
              <a:buFont typeface="Arial" panose="020B0604020202020204" pitchFamily="34" charset="0"/>
              <a:buChar char="•"/>
            </a:pPr>
            <a:endParaRPr lang="en-GB" sz="1929" dirty="0">
              <a:solidFill>
                <a:srgbClr val="002060"/>
              </a:solidFill>
              <a:latin typeface="Century Gothic" panose="020B0502020202020204" pitchFamily="34" charset="0"/>
            </a:endParaRPr>
          </a:p>
          <a:p>
            <a:r>
              <a:rPr lang="en-GB" sz="1400" dirty="0">
                <a:solidFill>
                  <a:srgbClr val="002060"/>
                </a:solidFill>
                <a:latin typeface="Century Gothic" panose="020B0502020202020204" pitchFamily="34" charset="0"/>
              </a:rPr>
              <a:t>Definitions adapted from Jones (2004)</a:t>
            </a:r>
          </a:p>
        </p:txBody>
      </p:sp>
      <p:sp>
        <p:nvSpPr>
          <p:cNvPr id="6" name="Title 1">
            <a:extLst>
              <a:ext uri="{FF2B5EF4-FFF2-40B4-BE49-F238E27FC236}">
                <a16:creationId xmlns:a16="http://schemas.microsoft.com/office/drawing/2014/main" id="{6F9FD0DF-633A-6745-8137-1C76F5F2A44E}"/>
              </a:ext>
            </a:extLst>
          </p:cNvPr>
          <p:cNvSpPr txBox="1">
            <a:spLocks/>
          </p:cNvSpPr>
          <p:nvPr/>
        </p:nvSpPr>
        <p:spPr>
          <a:xfrm>
            <a:off x="144322" y="333085"/>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800" b="1" dirty="0"/>
              <a:t>Achievement test – Vocabulary</a:t>
            </a:r>
          </a:p>
        </p:txBody>
      </p:sp>
    </p:spTree>
    <p:extLst>
      <p:ext uri="{BB962C8B-B14F-4D97-AF65-F5344CB8AC3E}">
        <p14:creationId xmlns:p14="http://schemas.microsoft.com/office/powerpoint/2010/main" val="40502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Vocab question types</a:t>
            </a:r>
          </a:p>
        </p:txBody>
      </p:sp>
      <p:sp>
        <p:nvSpPr>
          <p:cNvPr id="19" name="TextBox 18">
            <a:extLst>
              <a:ext uri="{FF2B5EF4-FFF2-40B4-BE49-F238E27FC236}">
                <a16:creationId xmlns:a16="http://schemas.microsoft.com/office/drawing/2014/main" id="{871EECA6-F83F-42FB-8643-B751BC77EF00}"/>
              </a:ext>
            </a:extLst>
          </p:cNvPr>
          <p:cNvSpPr txBox="1"/>
          <p:nvPr/>
        </p:nvSpPr>
        <p:spPr>
          <a:xfrm>
            <a:off x="4041360" y="1865868"/>
            <a:ext cx="2618206" cy="443198"/>
          </a:xfrm>
          <a:prstGeom prst="rect">
            <a:avLst/>
          </a:prstGeom>
          <a:noFill/>
        </p:spPr>
        <p:txBody>
          <a:bodyPr wrap="square" rtlCol="0">
            <a:spAutoFit/>
          </a:bodyPr>
          <a:lstStyle/>
          <a:p>
            <a:pPr algn="ctr"/>
            <a:r>
              <a:rPr lang="en-GB" sz="2280" b="1" dirty="0">
                <a:solidFill>
                  <a:schemeClr val="accent1">
                    <a:lumMod val="50000"/>
                  </a:schemeClr>
                </a:solidFill>
                <a:latin typeface="Century Gothic" panose="020B0502020202020204" pitchFamily="34" charset="0"/>
              </a:rPr>
              <a:t>80 </a:t>
            </a:r>
            <a:r>
              <a:rPr lang="en-GB" sz="2280" dirty="0">
                <a:solidFill>
                  <a:schemeClr val="accent1">
                    <a:lumMod val="50000"/>
                  </a:schemeClr>
                </a:solidFill>
                <a:latin typeface="Century Gothic" panose="020B0502020202020204" pitchFamily="34" charset="0"/>
              </a:rPr>
              <a:t>x</a:t>
            </a:r>
            <a:r>
              <a:rPr lang="en-GB" sz="2280" b="1" dirty="0">
                <a:solidFill>
                  <a:schemeClr val="accent1">
                    <a:lumMod val="50000"/>
                  </a:schemeClr>
                </a:solidFill>
                <a:latin typeface="Century Gothic" panose="020B0502020202020204" pitchFamily="34" charset="0"/>
              </a:rPr>
              <a:t> </a:t>
            </a:r>
            <a:r>
              <a:rPr lang="en-GB" sz="2280" dirty="0">
                <a:solidFill>
                  <a:schemeClr val="accent1">
                    <a:lumMod val="50000"/>
                  </a:schemeClr>
                </a:solidFill>
                <a:latin typeface="Century Gothic" panose="020B0502020202020204" pitchFamily="34" charset="0"/>
              </a:rPr>
              <a:t>test items</a:t>
            </a:r>
          </a:p>
        </p:txBody>
      </p:sp>
      <p:sp>
        <p:nvSpPr>
          <p:cNvPr id="6" name="TextBox 5">
            <a:extLst>
              <a:ext uri="{FF2B5EF4-FFF2-40B4-BE49-F238E27FC236}">
                <a16:creationId xmlns:a16="http://schemas.microsoft.com/office/drawing/2014/main" id="{FD7F137F-25F7-4656-AE5A-A69D217239DE}"/>
              </a:ext>
            </a:extLst>
          </p:cNvPr>
          <p:cNvSpPr txBox="1"/>
          <p:nvPr/>
        </p:nvSpPr>
        <p:spPr>
          <a:xfrm>
            <a:off x="226122" y="2493544"/>
            <a:ext cx="2436484" cy="1442061"/>
          </a:xfrm>
          <a:prstGeom prst="rect">
            <a:avLst/>
          </a:prstGeom>
          <a:solidFill>
            <a:srgbClr val="115076"/>
          </a:solidFill>
        </p:spPr>
        <p:txBody>
          <a:bodyPr wrap="square" rtlCol="0">
            <a:spAutoFit/>
          </a:bodyPr>
          <a:lstStyle/>
          <a:p>
            <a:pPr algn="ctr"/>
            <a:r>
              <a:rPr lang="en-GB" sz="1754" b="1" dirty="0">
                <a:solidFill>
                  <a:schemeClr val="bg1"/>
                </a:solidFill>
                <a:latin typeface="Century Gothic" panose="020B0502020202020204" pitchFamily="34" charset="0"/>
              </a:rPr>
              <a:t>Listening</a:t>
            </a:r>
          </a:p>
          <a:p>
            <a:pPr algn="ctr"/>
            <a:endParaRPr lang="en-GB" sz="1754" b="1" dirty="0">
              <a:solidFill>
                <a:schemeClr val="bg1"/>
              </a:solidFill>
              <a:latin typeface="Century Gothic" panose="020B0502020202020204" pitchFamily="34" charset="0"/>
            </a:endParaRPr>
          </a:p>
          <a:p>
            <a:pPr algn="ctr"/>
            <a:r>
              <a:rPr lang="en-GB" sz="1754" dirty="0">
                <a:solidFill>
                  <a:schemeClr val="bg1"/>
                </a:solidFill>
                <a:latin typeface="Century Gothic" panose="020B0502020202020204" pitchFamily="34" charset="0"/>
              </a:rPr>
              <a:t>20 x spoken meaning recognition</a:t>
            </a:r>
          </a:p>
        </p:txBody>
      </p:sp>
      <p:sp>
        <p:nvSpPr>
          <p:cNvPr id="10" name="TextBox 9">
            <a:extLst>
              <a:ext uri="{FF2B5EF4-FFF2-40B4-BE49-F238E27FC236}">
                <a16:creationId xmlns:a16="http://schemas.microsoft.com/office/drawing/2014/main" id="{1DE75139-9F6E-47FD-88FC-5DC9F0D00418}"/>
              </a:ext>
            </a:extLst>
          </p:cNvPr>
          <p:cNvSpPr txBox="1"/>
          <p:nvPr/>
        </p:nvSpPr>
        <p:spPr>
          <a:xfrm>
            <a:off x="2817073" y="2493544"/>
            <a:ext cx="2436484" cy="1172116"/>
          </a:xfrm>
          <a:prstGeom prst="rect">
            <a:avLst/>
          </a:prstGeom>
          <a:solidFill>
            <a:srgbClr val="115076"/>
          </a:solidFill>
        </p:spPr>
        <p:txBody>
          <a:bodyPr wrap="square" rtlCol="0">
            <a:spAutoFit/>
          </a:bodyPr>
          <a:lstStyle/>
          <a:p>
            <a:pPr algn="ctr"/>
            <a:r>
              <a:rPr lang="en-GB" sz="1754" b="1" dirty="0">
                <a:solidFill>
                  <a:schemeClr val="bg1"/>
                </a:solidFill>
                <a:latin typeface="Century Gothic" panose="020B0502020202020204" pitchFamily="34" charset="0"/>
              </a:rPr>
              <a:t>Reading</a:t>
            </a:r>
          </a:p>
          <a:p>
            <a:pPr algn="ctr"/>
            <a:endParaRPr lang="en-GB" sz="1754" b="1" dirty="0">
              <a:solidFill>
                <a:schemeClr val="bg1"/>
              </a:solidFill>
              <a:latin typeface="Century Gothic" panose="020B0502020202020204" pitchFamily="34" charset="0"/>
            </a:endParaRPr>
          </a:p>
          <a:p>
            <a:pPr algn="ctr"/>
            <a:r>
              <a:rPr lang="en-GB" sz="1754" dirty="0">
                <a:solidFill>
                  <a:schemeClr val="bg1"/>
                </a:solidFill>
                <a:latin typeface="Century Gothic" panose="020B0502020202020204" pitchFamily="34" charset="0"/>
              </a:rPr>
              <a:t>20 x written </a:t>
            </a:r>
          </a:p>
          <a:p>
            <a:pPr algn="ctr"/>
            <a:r>
              <a:rPr lang="en-GB" sz="1754" dirty="0">
                <a:solidFill>
                  <a:schemeClr val="bg1"/>
                </a:solidFill>
                <a:latin typeface="Century Gothic" panose="020B0502020202020204" pitchFamily="34" charset="0"/>
              </a:rPr>
              <a:t>meaning recall</a:t>
            </a:r>
          </a:p>
        </p:txBody>
      </p:sp>
      <p:sp>
        <p:nvSpPr>
          <p:cNvPr id="11" name="TextBox 10">
            <a:extLst>
              <a:ext uri="{FF2B5EF4-FFF2-40B4-BE49-F238E27FC236}">
                <a16:creationId xmlns:a16="http://schemas.microsoft.com/office/drawing/2014/main" id="{92F3C044-933B-4A6D-9491-799FDFC51ADE}"/>
              </a:ext>
            </a:extLst>
          </p:cNvPr>
          <p:cNvSpPr txBox="1"/>
          <p:nvPr/>
        </p:nvSpPr>
        <p:spPr>
          <a:xfrm>
            <a:off x="5408024" y="2493544"/>
            <a:ext cx="2436484" cy="1172116"/>
          </a:xfrm>
          <a:prstGeom prst="rect">
            <a:avLst/>
          </a:prstGeom>
          <a:solidFill>
            <a:srgbClr val="115076"/>
          </a:solidFill>
        </p:spPr>
        <p:txBody>
          <a:bodyPr wrap="square" rtlCol="0">
            <a:spAutoFit/>
          </a:bodyPr>
          <a:lstStyle/>
          <a:p>
            <a:pPr algn="ctr"/>
            <a:r>
              <a:rPr lang="en-GB" sz="1754" b="1" dirty="0">
                <a:solidFill>
                  <a:schemeClr val="bg1"/>
                </a:solidFill>
                <a:latin typeface="Century Gothic" panose="020B0502020202020204" pitchFamily="34" charset="0"/>
              </a:rPr>
              <a:t>Writing</a:t>
            </a:r>
          </a:p>
          <a:p>
            <a:pPr algn="ctr"/>
            <a:endParaRPr lang="en-GB" sz="1754" b="1" dirty="0">
              <a:solidFill>
                <a:schemeClr val="bg1"/>
              </a:solidFill>
              <a:latin typeface="Century Gothic" panose="020B0502020202020204" pitchFamily="34" charset="0"/>
            </a:endParaRPr>
          </a:p>
          <a:p>
            <a:pPr algn="ctr"/>
            <a:r>
              <a:rPr lang="en-GB" sz="1754" dirty="0">
                <a:solidFill>
                  <a:schemeClr val="bg1"/>
                </a:solidFill>
                <a:latin typeface="Century Gothic" panose="020B0502020202020204" pitchFamily="34" charset="0"/>
              </a:rPr>
              <a:t>20 x written</a:t>
            </a:r>
          </a:p>
          <a:p>
            <a:pPr algn="ctr"/>
            <a:r>
              <a:rPr lang="en-GB" sz="1754" dirty="0">
                <a:solidFill>
                  <a:schemeClr val="bg1"/>
                </a:solidFill>
                <a:latin typeface="Century Gothic" panose="020B0502020202020204" pitchFamily="34" charset="0"/>
              </a:rPr>
              <a:t>form recall</a:t>
            </a:r>
          </a:p>
        </p:txBody>
      </p:sp>
      <p:sp>
        <p:nvSpPr>
          <p:cNvPr id="12" name="TextBox 11">
            <a:extLst>
              <a:ext uri="{FF2B5EF4-FFF2-40B4-BE49-F238E27FC236}">
                <a16:creationId xmlns:a16="http://schemas.microsoft.com/office/drawing/2014/main" id="{A0ADBCD3-2970-40AA-8438-3AB38108DF76}"/>
              </a:ext>
            </a:extLst>
          </p:cNvPr>
          <p:cNvSpPr txBox="1"/>
          <p:nvPr/>
        </p:nvSpPr>
        <p:spPr>
          <a:xfrm>
            <a:off x="7998975" y="2493544"/>
            <a:ext cx="2436484" cy="1172116"/>
          </a:xfrm>
          <a:prstGeom prst="rect">
            <a:avLst/>
          </a:prstGeom>
          <a:solidFill>
            <a:srgbClr val="115076"/>
          </a:solidFill>
        </p:spPr>
        <p:txBody>
          <a:bodyPr wrap="square" rtlCol="0">
            <a:spAutoFit/>
          </a:bodyPr>
          <a:lstStyle/>
          <a:p>
            <a:pPr algn="ctr"/>
            <a:r>
              <a:rPr lang="en-GB" sz="1754" b="1" dirty="0">
                <a:solidFill>
                  <a:schemeClr val="bg1"/>
                </a:solidFill>
                <a:latin typeface="Century Gothic" panose="020B0502020202020204" pitchFamily="34" charset="0"/>
              </a:rPr>
              <a:t>Speaking</a:t>
            </a:r>
          </a:p>
          <a:p>
            <a:pPr algn="ctr"/>
            <a:endParaRPr lang="en-GB" sz="1754" b="1" dirty="0">
              <a:solidFill>
                <a:schemeClr val="bg1"/>
              </a:solidFill>
              <a:latin typeface="Century Gothic" panose="020B0502020202020204" pitchFamily="34" charset="0"/>
            </a:endParaRPr>
          </a:p>
          <a:p>
            <a:pPr algn="ctr"/>
            <a:r>
              <a:rPr lang="en-GB" sz="1754" dirty="0">
                <a:solidFill>
                  <a:schemeClr val="bg1"/>
                </a:solidFill>
                <a:latin typeface="Century Gothic" panose="020B0502020202020204" pitchFamily="34" charset="0"/>
              </a:rPr>
              <a:t>20 x  spoken</a:t>
            </a:r>
          </a:p>
          <a:p>
            <a:pPr algn="ctr"/>
            <a:r>
              <a:rPr lang="en-GB" sz="1754" dirty="0">
                <a:solidFill>
                  <a:schemeClr val="bg1"/>
                </a:solidFill>
                <a:latin typeface="Century Gothic" panose="020B0502020202020204" pitchFamily="34" charset="0"/>
              </a:rPr>
              <a:t> form recall</a:t>
            </a:r>
          </a:p>
        </p:txBody>
      </p:sp>
      <p:sp>
        <p:nvSpPr>
          <p:cNvPr id="13" name="TextBox 12">
            <a:extLst>
              <a:ext uri="{FF2B5EF4-FFF2-40B4-BE49-F238E27FC236}">
                <a16:creationId xmlns:a16="http://schemas.microsoft.com/office/drawing/2014/main" id="{FDD01DAF-4746-4E58-8101-57CE68974F36}"/>
              </a:ext>
            </a:extLst>
          </p:cNvPr>
          <p:cNvSpPr txBox="1"/>
          <p:nvPr/>
        </p:nvSpPr>
        <p:spPr>
          <a:xfrm>
            <a:off x="691706" y="3931296"/>
            <a:ext cx="3941801" cy="389209"/>
          </a:xfrm>
          <a:prstGeom prst="rect">
            <a:avLst/>
          </a:prstGeom>
          <a:noFill/>
        </p:spPr>
        <p:txBody>
          <a:bodyPr wrap="square" rtlCol="0">
            <a:spAutoFit/>
          </a:bodyPr>
          <a:lstStyle/>
          <a:p>
            <a:pPr algn="ctr"/>
            <a:r>
              <a:rPr lang="en-GB" sz="1929" b="1" dirty="0">
                <a:solidFill>
                  <a:schemeClr val="accent1">
                    <a:lumMod val="50000"/>
                  </a:schemeClr>
                </a:solidFill>
                <a:latin typeface="Century Gothic" panose="020B0502020202020204" pitchFamily="34" charset="0"/>
              </a:rPr>
              <a:t>40 </a:t>
            </a:r>
            <a:r>
              <a:rPr lang="en-GB" sz="1929" dirty="0">
                <a:solidFill>
                  <a:schemeClr val="accent1">
                    <a:lumMod val="50000"/>
                  </a:schemeClr>
                </a:solidFill>
                <a:latin typeface="Century Gothic" panose="020B0502020202020204" pitchFamily="34" charset="0"/>
              </a:rPr>
              <a:t>x receptive</a:t>
            </a:r>
          </a:p>
        </p:txBody>
      </p:sp>
      <p:sp>
        <p:nvSpPr>
          <p:cNvPr id="14" name="TextBox 13">
            <a:extLst>
              <a:ext uri="{FF2B5EF4-FFF2-40B4-BE49-F238E27FC236}">
                <a16:creationId xmlns:a16="http://schemas.microsoft.com/office/drawing/2014/main" id="{FC0A1D4C-1945-4B79-93D2-995685E118FB}"/>
              </a:ext>
            </a:extLst>
          </p:cNvPr>
          <p:cNvSpPr txBox="1"/>
          <p:nvPr/>
        </p:nvSpPr>
        <p:spPr>
          <a:xfrm>
            <a:off x="6430984" y="3905537"/>
            <a:ext cx="3135982" cy="389209"/>
          </a:xfrm>
          <a:prstGeom prst="rect">
            <a:avLst/>
          </a:prstGeom>
          <a:noFill/>
        </p:spPr>
        <p:txBody>
          <a:bodyPr wrap="square" rtlCol="0">
            <a:spAutoFit/>
          </a:bodyPr>
          <a:lstStyle/>
          <a:p>
            <a:pPr algn="ctr"/>
            <a:r>
              <a:rPr lang="en-GB" sz="1929" b="1" dirty="0">
                <a:solidFill>
                  <a:schemeClr val="accent1">
                    <a:lumMod val="50000"/>
                  </a:schemeClr>
                </a:solidFill>
                <a:latin typeface="Century Gothic" panose="020B0502020202020204" pitchFamily="34" charset="0"/>
              </a:rPr>
              <a:t>40 </a:t>
            </a:r>
            <a:r>
              <a:rPr lang="en-GB" sz="1929" dirty="0">
                <a:solidFill>
                  <a:schemeClr val="accent1">
                    <a:lumMod val="50000"/>
                  </a:schemeClr>
                </a:solidFill>
                <a:latin typeface="Century Gothic" panose="020B0502020202020204" pitchFamily="34" charset="0"/>
              </a:rPr>
              <a:t>x</a:t>
            </a:r>
            <a:r>
              <a:rPr lang="en-GB" sz="1929" b="1" dirty="0">
                <a:solidFill>
                  <a:schemeClr val="accent1">
                    <a:lumMod val="50000"/>
                  </a:schemeClr>
                </a:solidFill>
                <a:latin typeface="Century Gothic" panose="020B0502020202020204" pitchFamily="34" charset="0"/>
              </a:rPr>
              <a:t> </a:t>
            </a:r>
            <a:r>
              <a:rPr lang="en-GB" sz="1929" dirty="0">
                <a:solidFill>
                  <a:schemeClr val="accent1">
                    <a:lumMod val="50000"/>
                  </a:schemeClr>
                </a:solidFill>
                <a:latin typeface="Century Gothic" panose="020B0502020202020204" pitchFamily="34" charset="0"/>
              </a:rPr>
              <a:t>productive</a:t>
            </a:r>
          </a:p>
        </p:txBody>
      </p:sp>
      <p:sp>
        <p:nvSpPr>
          <p:cNvPr id="16" name="Title 1">
            <a:extLst>
              <a:ext uri="{FF2B5EF4-FFF2-40B4-BE49-F238E27FC236}">
                <a16:creationId xmlns:a16="http://schemas.microsoft.com/office/drawing/2014/main" id="{1A23C7F5-0720-9147-9682-B0928999C29D}"/>
              </a:ext>
            </a:extLst>
          </p:cNvPr>
          <p:cNvSpPr txBox="1">
            <a:spLocks/>
          </p:cNvSpPr>
          <p:nvPr/>
        </p:nvSpPr>
        <p:spPr>
          <a:xfrm>
            <a:off x="144322" y="333085"/>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800" b="1" dirty="0"/>
              <a:t>Achievement test – Vocabulary</a:t>
            </a:r>
          </a:p>
        </p:txBody>
      </p:sp>
    </p:spTree>
    <p:extLst>
      <p:ext uri="{BB962C8B-B14F-4D97-AF65-F5344CB8AC3E}">
        <p14:creationId xmlns:p14="http://schemas.microsoft.com/office/powerpoint/2010/main" val="33286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9865E4-ACF0-814A-8C2F-D94F17A816B8}"/>
              </a:ext>
            </a:extLst>
          </p:cNvPr>
          <p:cNvSpPr txBox="1">
            <a:spLocks/>
          </p:cNvSpPr>
          <p:nvPr/>
        </p:nvSpPr>
        <p:spPr>
          <a:xfrm>
            <a:off x="144322" y="333085"/>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800" b="1" dirty="0"/>
              <a:t>Achievement test – Vocabulary</a:t>
            </a:r>
          </a:p>
        </p:txBody>
      </p:sp>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Question type 1</a:t>
            </a:r>
          </a:p>
        </p:txBody>
      </p:sp>
      <p:pic>
        <p:nvPicPr>
          <p:cNvPr id="4" name="Picture 3" descr="example fo a question type where students listen to audio and then select the correct picture ">
            <a:extLst>
              <a:ext uri="{FF2B5EF4-FFF2-40B4-BE49-F238E27FC236}">
                <a16:creationId xmlns:a16="http://schemas.microsoft.com/office/drawing/2014/main" id="{46147883-30DB-4FF6-A201-BEA5C2B251A5}"/>
              </a:ext>
            </a:extLst>
          </p:cNvPr>
          <p:cNvPicPr>
            <a:picLocks noChangeAspect="1"/>
          </p:cNvPicPr>
          <p:nvPr/>
        </p:nvPicPr>
        <p:blipFill rotWithShape="1">
          <a:blip r:embed="rId4">
            <a:extLst>
              <a:ext uri="{28A0092B-C50C-407E-A947-70E740481C1C}">
                <a14:useLocalDpi xmlns:a14="http://schemas.microsoft.com/office/drawing/2010/main" val="0"/>
              </a:ext>
            </a:extLst>
          </a:blip>
          <a:srcRect l="9192" t="24024"/>
          <a:stretch/>
        </p:blipFill>
        <p:spPr>
          <a:xfrm>
            <a:off x="401618" y="2392422"/>
            <a:ext cx="7140383" cy="4557018"/>
          </a:xfrm>
          <a:prstGeom prst="rect">
            <a:avLst/>
          </a:prstGeom>
        </p:spPr>
      </p:pic>
      <p:sp>
        <p:nvSpPr>
          <p:cNvPr id="6" name="TextBox 5">
            <a:extLst>
              <a:ext uri="{FF2B5EF4-FFF2-40B4-BE49-F238E27FC236}">
                <a16:creationId xmlns:a16="http://schemas.microsoft.com/office/drawing/2014/main" id="{4FDDEFEB-16CB-40C2-9348-8C75DA518AA7}"/>
              </a:ext>
            </a:extLst>
          </p:cNvPr>
          <p:cNvSpPr txBox="1"/>
          <p:nvPr/>
        </p:nvSpPr>
        <p:spPr>
          <a:xfrm>
            <a:off x="6911493" y="431349"/>
            <a:ext cx="3238347" cy="3007746"/>
          </a:xfrm>
          <a:prstGeom prst="rect">
            <a:avLst/>
          </a:prstGeom>
          <a:noFill/>
        </p:spPr>
        <p:txBody>
          <a:bodyPr wrap="square" rtlCol="0">
            <a:spAutoFit/>
          </a:bodyPr>
          <a:lstStyle/>
          <a:p>
            <a:r>
              <a:rPr lang="en-GB" sz="2105" b="1" dirty="0">
                <a:solidFill>
                  <a:srgbClr val="002060"/>
                </a:solidFill>
                <a:latin typeface="Century Gothic" panose="020B0502020202020204" pitchFamily="34" charset="0"/>
              </a:rPr>
              <a:t>Modality/mode</a:t>
            </a:r>
          </a:p>
          <a:p>
            <a:r>
              <a:rPr lang="en-GB" sz="2105" dirty="0">
                <a:solidFill>
                  <a:srgbClr val="002060"/>
                </a:solidFill>
                <a:latin typeface="Century Gothic" panose="020B0502020202020204" pitchFamily="34" charset="0"/>
              </a:rPr>
              <a:t>Oral/comprehension</a:t>
            </a: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Type of activity</a:t>
            </a:r>
          </a:p>
          <a:p>
            <a:r>
              <a:rPr lang="en-GB" sz="2105" dirty="0">
                <a:solidFill>
                  <a:srgbClr val="002060"/>
                </a:solidFill>
                <a:latin typeface="Century Gothic" panose="020B0502020202020204" pitchFamily="34" charset="0"/>
              </a:rPr>
              <a:t>Spoken meaning recognition</a:t>
            </a: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Knowledge tested</a:t>
            </a:r>
            <a:endParaRPr lang="en-GB" sz="2105" dirty="0">
              <a:solidFill>
                <a:srgbClr val="002060"/>
              </a:solidFill>
              <a:latin typeface="Century Gothic" panose="020B0502020202020204" pitchFamily="34" charset="0"/>
            </a:endParaRPr>
          </a:p>
          <a:p>
            <a:r>
              <a:rPr lang="en-GB" sz="2105" dirty="0">
                <a:solidFill>
                  <a:srgbClr val="002060"/>
                </a:solidFill>
                <a:latin typeface="Century Gothic" panose="020B0502020202020204" pitchFamily="34" charset="0"/>
              </a:rPr>
              <a:t>Meaning (definition)</a:t>
            </a:r>
            <a:endParaRPr lang="en-GB" sz="2105" b="1" dirty="0">
              <a:solidFill>
                <a:srgbClr val="002060"/>
              </a:solidFill>
              <a:latin typeface="Century Gothic" panose="020B0502020202020204" pitchFamily="34" charset="0"/>
            </a:endParaRPr>
          </a:p>
        </p:txBody>
      </p:sp>
      <p:sp>
        <p:nvSpPr>
          <p:cNvPr id="8" name="TextBox 7">
            <a:extLst>
              <a:ext uri="{FF2B5EF4-FFF2-40B4-BE49-F238E27FC236}">
                <a16:creationId xmlns:a16="http://schemas.microsoft.com/office/drawing/2014/main" id="{3C23B39D-FFA3-7E41-A87C-DFB4A717437D}"/>
              </a:ext>
            </a:extLst>
          </p:cNvPr>
          <p:cNvSpPr txBox="1"/>
          <p:nvPr/>
        </p:nvSpPr>
        <p:spPr>
          <a:xfrm>
            <a:off x="8892540" y="3489214"/>
            <a:ext cx="1638336" cy="362279"/>
          </a:xfrm>
          <a:prstGeom prst="rect">
            <a:avLst/>
          </a:prstGeom>
          <a:noFill/>
        </p:spPr>
        <p:txBody>
          <a:bodyPr wrap="square" rtlCol="0">
            <a:spAutoFit/>
          </a:bodyPr>
          <a:lstStyle/>
          <a:p>
            <a:pPr algn="r"/>
            <a:r>
              <a:rPr lang="en-GB" sz="1754" dirty="0">
                <a:solidFill>
                  <a:schemeClr val="accent1">
                    <a:lumMod val="50000"/>
                  </a:schemeClr>
                </a:solidFill>
                <a:latin typeface="Century Gothic" panose="020B0502020202020204" pitchFamily="34" charset="0"/>
              </a:rPr>
              <a:t>Read (2000)</a:t>
            </a:r>
          </a:p>
        </p:txBody>
      </p:sp>
    </p:spTree>
    <p:extLst>
      <p:ext uri="{BB962C8B-B14F-4D97-AF65-F5344CB8AC3E}">
        <p14:creationId xmlns:p14="http://schemas.microsoft.com/office/powerpoint/2010/main" val="198691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3C6FBA-2252-E043-B1F2-DF79DC452B9E}"/>
              </a:ext>
            </a:extLst>
          </p:cNvPr>
          <p:cNvSpPr txBox="1">
            <a:spLocks/>
          </p:cNvSpPr>
          <p:nvPr/>
        </p:nvSpPr>
        <p:spPr>
          <a:xfrm>
            <a:off x="144322" y="214443"/>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000" b="1" dirty="0"/>
              <a:t>Achievement test – Vocabulary</a:t>
            </a:r>
          </a:p>
        </p:txBody>
      </p:sp>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Question type 2</a:t>
            </a:r>
          </a:p>
        </p:txBody>
      </p:sp>
      <p:sp>
        <p:nvSpPr>
          <p:cNvPr id="3" name="TextBox 2">
            <a:extLst>
              <a:ext uri="{FF2B5EF4-FFF2-40B4-BE49-F238E27FC236}">
                <a16:creationId xmlns:a16="http://schemas.microsoft.com/office/drawing/2014/main" id="{546C3006-2573-1943-874B-45175485A513}"/>
              </a:ext>
            </a:extLst>
          </p:cNvPr>
          <p:cNvSpPr txBox="1"/>
          <p:nvPr/>
        </p:nvSpPr>
        <p:spPr>
          <a:xfrm>
            <a:off x="505167" y="2119917"/>
            <a:ext cx="4203993" cy="461665"/>
          </a:xfrm>
          <a:prstGeom prst="rect">
            <a:avLst/>
          </a:prstGeom>
          <a:noFill/>
        </p:spPr>
        <p:txBody>
          <a:bodyPr wrap="square" rtlCol="0">
            <a:spAutoFit/>
          </a:bodyPr>
          <a:lstStyle/>
          <a:p>
            <a:r>
              <a:rPr lang="en-US" sz="2400" dirty="0">
                <a:solidFill>
                  <a:srgbClr val="002060"/>
                </a:solidFill>
                <a:latin typeface="Century Gothic" panose="020B0502020202020204" pitchFamily="34" charset="0"/>
              </a:rPr>
              <a:t>Listen to the word.</a:t>
            </a:r>
          </a:p>
        </p:txBody>
      </p:sp>
      <p:pic>
        <p:nvPicPr>
          <p:cNvPr id="4" name="Picture 3" descr="test question where students listen to audio and then select the correct written text">
            <a:extLst>
              <a:ext uri="{FF2B5EF4-FFF2-40B4-BE49-F238E27FC236}">
                <a16:creationId xmlns:a16="http://schemas.microsoft.com/office/drawing/2014/main" id="{46147883-30DB-4FF6-A201-BEA5C2B251A5}"/>
              </a:ext>
            </a:extLst>
          </p:cNvPr>
          <p:cNvPicPr>
            <a:picLocks noChangeAspect="1"/>
          </p:cNvPicPr>
          <p:nvPr/>
        </p:nvPicPr>
        <p:blipFill rotWithShape="1">
          <a:blip r:embed="rId4">
            <a:extLst>
              <a:ext uri="{28A0092B-C50C-407E-A947-70E740481C1C}">
                <a14:useLocalDpi xmlns:a14="http://schemas.microsoft.com/office/drawing/2010/main" val="0"/>
              </a:ext>
            </a:extLst>
          </a:blip>
          <a:srcRect l="9630" t="34167" r="41982" b="2017"/>
          <a:stretch/>
        </p:blipFill>
        <p:spPr>
          <a:xfrm>
            <a:off x="505167" y="2764679"/>
            <a:ext cx="4953458" cy="3681765"/>
          </a:xfrm>
          <a:prstGeom prst="rect">
            <a:avLst/>
          </a:prstGeom>
        </p:spPr>
      </p:pic>
      <p:sp>
        <p:nvSpPr>
          <p:cNvPr id="7" name="TextBox 6">
            <a:extLst>
              <a:ext uri="{FF2B5EF4-FFF2-40B4-BE49-F238E27FC236}">
                <a16:creationId xmlns:a16="http://schemas.microsoft.com/office/drawing/2014/main" id="{29A830F9-6762-49D2-AD46-E9A04E708367}"/>
              </a:ext>
            </a:extLst>
          </p:cNvPr>
          <p:cNvSpPr txBox="1"/>
          <p:nvPr/>
        </p:nvSpPr>
        <p:spPr>
          <a:xfrm>
            <a:off x="6613105" y="2119917"/>
            <a:ext cx="3780320" cy="3331681"/>
          </a:xfrm>
          <a:prstGeom prst="rect">
            <a:avLst/>
          </a:prstGeom>
          <a:noFill/>
        </p:spPr>
        <p:txBody>
          <a:bodyPr wrap="square" rtlCol="0">
            <a:spAutoFit/>
          </a:bodyPr>
          <a:lstStyle/>
          <a:p>
            <a:r>
              <a:rPr lang="en-GB" sz="2105" b="1" dirty="0">
                <a:solidFill>
                  <a:srgbClr val="002060"/>
                </a:solidFill>
                <a:latin typeface="Century Gothic" panose="020B0502020202020204" pitchFamily="34" charset="0"/>
              </a:rPr>
              <a:t>Modality/mode</a:t>
            </a:r>
          </a:p>
          <a:p>
            <a:r>
              <a:rPr lang="en-GB" sz="2105" dirty="0">
                <a:solidFill>
                  <a:srgbClr val="002060"/>
                </a:solidFill>
                <a:latin typeface="Century Gothic" panose="020B0502020202020204" pitchFamily="34" charset="0"/>
              </a:rPr>
              <a:t>Oral/comprehension</a:t>
            </a: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Type of activity</a:t>
            </a:r>
          </a:p>
          <a:p>
            <a:r>
              <a:rPr lang="en-GB" sz="2105" dirty="0">
                <a:solidFill>
                  <a:srgbClr val="002060"/>
                </a:solidFill>
                <a:latin typeface="Century Gothic" panose="020B0502020202020204" pitchFamily="34" charset="0"/>
              </a:rPr>
              <a:t>Spoken meaning recognition</a:t>
            </a: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Knowledge tested</a:t>
            </a:r>
            <a:endParaRPr lang="en-GB" sz="2105" dirty="0">
              <a:solidFill>
                <a:srgbClr val="002060"/>
              </a:solidFill>
              <a:latin typeface="Century Gothic" panose="020B0502020202020204" pitchFamily="34" charset="0"/>
            </a:endParaRPr>
          </a:p>
          <a:p>
            <a:r>
              <a:rPr lang="en-GB" sz="2105" dirty="0">
                <a:solidFill>
                  <a:srgbClr val="002060"/>
                </a:solidFill>
                <a:latin typeface="Century Gothic" panose="020B0502020202020204" pitchFamily="34" charset="0"/>
              </a:rPr>
              <a:t>Meaning (definition) Meaning (association)</a:t>
            </a:r>
            <a:endParaRPr lang="en-GB" sz="2105"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9221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Question type 3</a:t>
            </a:r>
          </a:p>
        </p:txBody>
      </p:sp>
      <p:pic>
        <p:nvPicPr>
          <p:cNvPr id="4" name="Picture 3" descr="question type where the stidents read a sentence in French and then type the English word">
            <a:extLst>
              <a:ext uri="{FF2B5EF4-FFF2-40B4-BE49-F238E27FC236}">
                <a16:creationId xmlns:a16="http://schemas.microsoft.com/office/drawing/2014/main" id="{46147883-30DB-4FF6-A201-BEA5C2B251A5}"/>
              </a:ext>
            </a:extLst>
          </p:cNvPr>
          <p:cNvPicPr>
            <a:picLocks noChangeAspect="1"/>
          </p:cNvPicPr>
          <p:nvPr/>
        </p:nvPicPr>
        <p:blipFill rotWithShape="1">
          <a:blip r:embed="rId4">
            <a:extLst>
              <a:ext uri="{28A0092B-C50C-407E-A947-70E740481C1C}">
                <a14:useLocalDpi xmlns:a14="http://schemas.microsoft.com/office/drawing/2010/main" val="0"/>
              </a:ext>
            </a:extLst>
          </a:blip>
          <a:srcRect l="8080" t="53195" r="54103" b="27830"/>
          <a:stretch/>
        </p:blipFill>
        <p:spPr>
          <a:xfrm>
            <a:off x="330711" y="4309268"/>
            <a:ext cx="5785985" cy="2241134"/>
          </a:xfrm>
          <a:prstGeom prst="rect">
            <a:avLst/>
          </a:prstGeom>
        </p:spPr>
      </p:pic>
      <p:sp>
        <p:nvSpPr>
          <p:cNvPr id="7" name="TextBox 6">
            <a:extLst>
              <a:ext uri="{FF2B5EF4-FFF2-40B4-BE49-F238E27FC236}">
                <a16:creationId xmlns:a16="http://schemas.microsoft.com/office/drawing/2014/main" id="{12E880C6-5BCC-40E1-92B6-1D58889FE440}"/>
              </a:ext>
            </a:extLst>
          </p:cNvPr>
          <p:cNvSpPr txBox="1"/>
          <p:nvPr/>
        </p:nvSpPr>
        <p:spPr>
          <a:xfrm>
            <a:off x="6613105" y="2119918"/>
            <a:ext cx="3780320" cy="1712007"/>
          </a:xfrm>
          <a:prstGeom prst="rect">
            <a:avLst/>
          </a:prstGeom>
          <a:noFill/>
        </p:spPr>
        <p:txBody>
          <a:bodyPr wrap="square" rtlCol="0">
            <a:spAutoFit/>
          </a:bodyPr>
          <a:lstStyle/>
          <a:p>
            <a:r>
              <a:rPr lang="en-GB" sz="2105" b="1" dirty="0">
                <a:solidFill>
                  <a:srgbClr val="002060"/>
                </a:solidFill>
                <a:latin typeface="Century Gothic" panose="020B0502020202020204" pitchFamily="34" charset="0"/>
              </a:rPr>
              <a:t>Type of activity</a:t>
            </a:r>
          </a:p>
          <a:p>
            <a:r>
              <a:rPr lang="en-GB" sz="2105" dirty="0">
                <a:solidFill>
                  <a:srgbClr val="002060"/>
                </a:solidFill>
                <a:latin typeface="Century Gothic" panose="020B0502020202020204" pitchFamily="34" charset="0"/>
              </a:rPr>
              <a:t>Written meaning recall</a:t>
            </a: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Knowledge tested</a:t>
            </a:r>
            <a:endParaRPr lang="en-GB" sz="2105" dirty="0">
              <a:solidFill>
                <a:srgbClr val="002060"/>
              </a:solidFill>
              <a:latin typeface="Century Gothic" panose="020B0502020202020204" pitchFamily="34" charset="0"/>
            </a:endParaRPr>
          </a:p>
          <a:p>
            <a:r>
              <a:rPr lang="en-GB" sz="2105" dirty="0">
                <a:solidFill>
                  <a:srgbClr val="002060"/>
                </a:solidFill>
                <a:latin typeface="Century Gothic" panose="020B0502020202020204" pitchFamily="34" charset="0"/>
              </a:rPr>
              <a:t>Meaning (definition)</a:t>
            </a:r>
            <a:endParaRPr lang="en-GB" sz="2105" b="1" dirty="0">
              <a:solidFill>
                <a:srgbClr val="002060"/>
              </a:solidFill>
              <a:latin typeface="Century Gothic" panose="020B0502020202020204" pitchFamily="34" charset="0"/>
            </a:endParaRPr>
          </a:p>
        </p:txBody>
      </p:sp>
      <p:sp>
        <p:nvSpPr>
          <p:cNvPr id="6" name="TextBox 5">
            <a:extLst>
              <a:ext uri="{FF2B5EF4-FFF2-40B4-BE49-F238E27FC236}">
                <a16:creationId xmlns:a16="http://schemas.microsoft.com/office/drawing/2014/main" id="{51BE85FA-1A87-44F9-8E46-5BF4139747B1}"/>
              </a:ext>
            </a:extLst>
          </p:cNvPr>
          <p:cNvSpPr txBox="1"/>
          <p:nvPr/>
        </p:nvSpPr>
        <p:spPr>
          <a:xfrm>
            <a:off x="6433107" y="991645"/>
            <a:ext cx="4000420" cy="362279"/>
          </a:xfrm>
          <a:prstGeom prst="rect">
            <a:avLst/>
          </a:prstGeom>
          <a:noFill/>
        </p:spPr>
        <p:txBody>
          <a:bodyPr wrap="square" rtlCol="0">
            <a:spAutoFit/>
          </a:bodyPr>
          <a:lstStyle/>
          <a:p>
            <a:pPr algn="r"/>
            <a:r>
              <a:rPr lang="en-GB" sz="1754" dirty="0">
                <a:solidFill>
                  <a:schemeClr val="accent1">
                    <a:lumMod val="50000"/>
                  </a:schemeClr>
                </a:solidFill>
                <a:latin typeface="Century Gothic" panose="020B0502020202020204" pitchFamily="34" charset="0"/>
              </a:rPr>
              <a:t>Read 2000, p. 163 </a:t>
            </a:r>
          </a:p>
        </p:txBody>
      </p:sp>
      <p:pic>
        <p:nvPicPr>
          <p:cNvPr id="8" name="Picture 7" descr="question type where the stidents read a sentence in French and then type the English word">
            <a:extLst>
              <a:ext uri="{FF2B5EF4-FFF2-40B4-BE49-F238E27FC236}">
                <a16:creationId xmlns:a16="http://schemas.microsoft.com/office/drawing/2014/main" id="{BA6F78E6-B225-3445-97B5-854650606DE2}"/>
              </a:ext>
            </a:extLst>
          </p:cNvPr>
          <p:cNvPicPr>
            <a:picLocks noChangeAspect="1"/>
          </p:cNvPicPr>
          <p:nvPr/>
        </p:nvPicPr>
        <p:blipFill rotWithShape="1">
          <a:blip r:embed="rId4">
            <a:extLst>
              <a:ext uri="{28A0092B-C50C-407E-A947-70E740481C1C}">
                <a14:useLocalDpi xmlns:a14="http://schemas.microsoft.com/office/drawing/2010/main" val="0"/>
              </a:ext>
            </a:extLst>
          </a:blip>
          <a:srcRect l="8081" r="61411" b="80577"/>
          <a:stretch/>
        </p:blipFill>
        <p:spPr>
          <a:xfrm>
            <a:off x="330711" y="2119918"/>
            <a:ext cx="4858510" cy="2102638"/>
          </a:xfrm>
          <a:prstGeom prst="rect">
            <a:avLst/>
          </a:prstGeom>
        </p:spPr>
      </p:pic>
      <p:sp>
        <p:nvSpPr>
          <p:cNvPr id="9" name="Title 1">
            <a:extLst>
              <a:ext uri="{FF2B5EF4-FFF2-40B4-BE49-F238E27FC236}">
                <a16:creationId xmlns:a16="http://schemas.microsoft.com/office/drawing/2014/main" id="{1F16A05F-F9D9-014B-AD65-85B120331804}"/>
              </a:ext>
            </a:extLst>
          </p:cNvPr>
          <p:cNvSpPr txBox="1">
            <a:spLocks/>
          </p:cNvSpPr>
          <p:nvPr/>
        </p:nvSpPr>
        <p:spPr>
          <a:xfrm>
            <a:off x="144322" y="214443"/>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000" b="1" dirty="0"/>
              <a:t>Achievement test – Vocabulary</a:t>
            </a:r>
          </a:p>
        </p:txBody>
      </p:sp>
    </p:spTree>
    <p:extLst>
      <p:ext uri="{BB962C8B-B14F-4D97-AF65-F5344CB8AC3E}">
        <p14:creationId xmlns:p14="http://schemas.microsoft.com/office/powerpoint/2010/main" val="189338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A9EFB83-981F-FA42-9466-BE21502D1049}"/>
              </a:ext>
            </a:extLst>
          </p:cNvPr>
          <p:cNvSpPr txBox="1">
            <a:spLocks/>
          </p:cNvSpPr>
          <p:nvPr/>
        </p:nvSpPr>
        <p:spPr>
          <a:xfrm>
            <a:off x="144322" y="214443"/>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000" b="1" dirty="0"/>
              <a:t>Achievement test – Vocabulary</a:t>
            </a:r>
          </a:p>
        </p:txBody>
      </p:sp>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Question type 4</a:t>
            </a:r>
          </a:p>
        </p:txBody>
      </p:sp>
      <p:sp>
        <p:nvSpPr>
          <p:cNvPr id="6" name="TextBox 5">
            <a:extLst>
              <a:ext uri="{FF2B5EF4-FFF2-40B4-BE49-F238E27FC236}">
                <a16:creationId xmlns:a16="http://schemas.microsoft.com/office/drawing/2014/main" id="{55094A8C-3491-487A-B2B2-5F556703E710}"/>
              </a:ext>
            </a:extLst>
          </p:cNvPr>
          <p:cNvSpPr txBox="1"/>
          <p:nvPr/>
        </p:nvSpPr>
        <p:spPr>
          <a:xfrm>
            <a:off x="6880860" y="233375"/>
            <a:ext cx="3636787" cy="1712007"/>
          </a:xfrm>
          <a:prstGeom prst="rect">
            <a:avLst/>
          </a:prstGeom>
          <a:noFill/>
        </p:spPr>
        <p:txBody>
          <a:bodyPr wrap="square" rtlCol="0">
            <a:spAutoFit/>
          </a:bodyPr>
          <a:lstStyle/>
          <a:p>
            <a:r>
              <a:rPr lang="en-GB" sz="2105" b="1" dirty="0">
                <a:solidFill>
                  <a:srgbClr val="002060"/>
                </a:solidFill>
                <a:latin typeface="Century Gothic" panose="020B0502020202020204" pitchFamily="34" charset="0"/>
              </a:rPr>
              <a:t>Type of activity</a:t>
            </a:r>
          </a:p>
          <a:p>
            <a:r>
              <a:rPr lang="en-GB" sz="2105" dirty="0">
                <a:solidFill>
                  <a:srgbClr val="002060"/>
                </a:solidFill>
                <a:latin typeface="Century Gothic" panose="020B0502020202020204" pitchFamily="34" charset="0"/>
              </a:rPr>
              <a:t>Written meaning recall</a:t>
            </a:r>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Knowledge tested</a:t>
            </a:r>
            <a:endParaRPr lang="en-GB" sz="2105" dirty="0">
              <a:solidFill>
                <a:srgbClr val="002060"/>
              </a:solidFill>
              <a:latin typeface="Century Gothic" panose="020B0502020202020204" pitchFamily="34" charset="0"/>
            </a:endParaRPr>
          </a:p>
          <a:p>
            <a:r>
              <a:rPr lang="en-GB" sz="2105" dirty="0">
                <a:solidFill>
                  <a:srgbClr val="002060"/>
                </a:solidFill>
                <a:latin typeface="Century Gothic" panose="020B0502020202020204" pitchFamily="34" charset="0"/>
              </a:rPr>
              <a:t>Meaning (definition)</a:t>
            </a:r>
          </a:p>
          <a:p>
            <a:r>
              <a:rPr lang="en-GB" sz="2105" dirty="0">
                <a:solidFill>
                  <a:srgbClr val="002060"/>
                </a:solidFill>
                <a:latin typeface="Century Gothic" panose="020B0502020202020204" pitchFamily="34" charset="0"/>
              </a:rPr>
              <a:t>Use (collocation)</a:t>
            </a:r>
          </a:p>
        </p:txBody>
      </p:sp>
      <p:pic>
        <p:nvPicPr>
          <p:cNvPr id="4" name="Picture 3" descr="question type where students must select two different words to make sensible French sentences ">
            <a:extLst>
              <a:ext uri="{FF2B5EF4-FFF2-40B4-BE49-F238E27FC236}">
                <a16:creationId xmlns:a16="http://schemas.microsoft.com/office/drawing/2014/main" id="{46147883-30DB-4FF6-A201-BEA5C2B251A5}"/>
              </a:ext>
            </a:extLst>
          </p:cNvPr>
          <p:cNvPicPr>
            <a:picLocks noChangeAspect="1"/>
          </p:cNvPicPr>
          <p:nvPr/>
        </p:nvPicPr>
        <p:blipFill rotWithShape="1">
          <a:blip r:embed="rId4">
            <a:extLst>
              <a:ext uri="{28A0092B-C50C-407E-A947-70E740481C1C}">
                <a14:useLocalDpi xmlns:a14="http://schemas.microsoft.com/office/drawing/2010/main" val="0"/>
              </a:ext>
            </a:extLst>
          </a:blip>
          <a:srcRect l="10216" b="11077"/>
          <a:stretch/>
        </p:blipFill>
        <p:spPr>
          <a:xfrm>
            <a:off x="225181" y="2881356"/>
            <a:ext cx="9560946" cy="4228104"/>
          </a:xfrm>
          <a:prstGeom prst="rect">
            <a:avLst/>
          </a:prstGeom>
        </p:spPr>
      </p:pic>
    </p:spTree>
    <p:extLst>
      <p:ext uri="{BB962C8B-B14F-4D97-AF65-F5344CB8AC3E}">
        <p14:creationId xmlns:p14="http://schemas.microsoft.com/office/powerpoint/2010/main" val="341599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322696-DE4E-2F48-B67B-7F0217A5FF89}"/>
              </a:ext>
            </a:extLst>
          </p:cNvPr>
          <p:cNvSpPr txBox="1">
            <a:spLocks/>
          </p:cNvSpPr>
          <p:nvPr/>
        </p:nvSpPr>
        <p:spPr>
          <a:xfrm>
            <a:off x="144322" y="214443"/>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000" b="1" dirty="0"/>
              <a:t>Achievement test – Vocabulary</a:t>
            </a:r>
          </a:p>
        </p:txBody>
      </p:sp>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Question type 5</a:t>
            </a:r>
          </a:p>
        </p:txBody>
      </p:sp>
      <p:pic>
        <p:nvPicPr>
          <p:cNvPr id="6" name="Picture 5" descr="Question where students read an Egnlish sentence and type the corresponding French word">
            <a:extLst>
              <a:ext uri="{FF2B5EF4-FFF2-40B4-BE49-F238E27FC236}">
                <a16:creationId xmlns:a16="http://schemas.microsoft.com/office/drawing/2014/main" id="{07C8196E-1A95-574F-80CF-4BA797D4E86F}"/>
              </a:ext>
            </a:extLst>
          </p:cNvPr>
          <p:cNvPicPr>
            <a:picLocks noChangeAspect="1"/>
          </p:cNvPicPr>
          <p:nvPr/>
        </p:nvPicPr>
        <p:blipFill rotWithShape="1">
          <a:blip r:embed="rId4">
            <a:extLst>
              <a:ext uri="{28A0092B-C50C-407E-A947-70E740481C1C}">
                <a14:useLocalDpi xmlns:a14="http://schemas.microsoft.com/office/drawing/2010/main" val="0"/>
              </a:ext>
            </a:extLst>
          </a:blip>
          <a:srcRect l="10122" r="43296" b="80913"/>
          <a:stretch/>
        </p:blipFill>
        <p:spPr>
          <a:xfrm>
            <a:off x="371475" y="2413148"/>
            <a:ext cx="5187389" cy="1670777"/>
          </a:xfrm>
          <a:prstGeom prst="rect">
            <a:avLst/>
          </a:prstGeom>
        </p:spPr>
      </p:pic>
      <p:pic>
        <p:nvPicPr>
          <p:cNvPr id="4" name="Picture 3" descr="Question where students read an Egnlish sentence and type the corresponding French word">
            <a:extLst>
              <a:ext uri="{FF2B5EF4-FFF2-40B4-BE49-F238E27FC236}">
                <a16:creationId xmlns:a16="http://schemas.microsoft.com/office/drawing/2014/main" id="{46147883-30DB-4FF6-A201-BEA5C2B251A5}"/>
              </a:ext>
            </a:extLst>
          </p:cNvPr>
          <p:cNvPicPr>
            <a:picLocks noChangeAspect="1"/>
          </p:cNvPicPr>
          <p:nvPr/>
        </p:nvPicPr>
        <p:blipFill rotWithShape="1">
          <a:blip r:embed="rId4">
            <a:extLst>
              <a:ext uri="{28A0092B-C50C-407E-A947-70E740481C1C}">
                <a14:useLocalDpi xmlns:a14="http://schemas.microsoft.com/office/drawing/2010/main" val="0"/>
              </a:ext>
            </a:extLst>
          </a:blip>
          <a:srcRect l="10122" t="52324" r="43296" b="30269"/>
          <a:stretch/>
        </p:blipFill>
        <p:spPr>
          <a:xfrm>
            <a:off x="371475" y="4370100"/>
            <a:ext cx="5270835" cy="1548308"/>
          </a:xfrm>
          <a:prstGeom prst="rect">
            <a:avLst/>
          </a:prstGeom>
        </p:spPr>
      </p:pic>
      <p:sp>
        <p:nvSpPr>
          <p:cNvPr id="7" name="TextBox 6">
            <a:extLst>
              <a:ext uri="{FF2B5EF4-FFF2-40B4-BE49-F238E27FC236}">
                <a16:creationId xmlns:a16="http://schemas.microsoft.com/office/drawing/2014/main" id="{47519FC5-9539-4331-A4DD-BCEFD8D8A0BD}"/>
              </a:ext>
            </a:extLst>
          </p:cNvPr>
          <p:cNvSpPr txBox="1"/>
          <p:nvPr/>
        </p:nvSpPr>
        <p:spPr>
          <a:xfrm>
            <a:off x="6613105" y="2119917"/>
            <a:ext cx="3780320" cy="2035942"/>
          </a:xfrm>
          <a:prstGeom prst="rect">
            <a:avLst/>
          </a:prstGeom>
          <a:noFill/>
        </p:spPr>
        <p:txBody>
          <a:bodyPr wrap="square" rtlCol="0">
            <a:spAutoFit/>
          </a:bodyPr>
          <a:lstStyle/>
          <a:p>
            <a:r>
              <a:rPr lang="en-GB" sz="2105" b="1" dirty="0">
                <a:solidFill>
                  <a:srgbClr val="002060"/>
                </a:solidFill>
                <a:latin typeface="Century Gothic" panose="020B0502020202020204" pitchFamily="34" charset="0"/>
              </a:rPr>
              <a:t>Type of activity</a:t>
            </a:r>
          </a:p>
          <a:p>
            <a:r>
              <a:rPr lang="en-GB" sz="2105" dirty="0">
                <a:solidFill>
                  <a:srgbClr val="002060"/>
                </a:solidFill>
                <a:latin typeface="Century Gothic" panose="020B0502020202020204" pitchFamily="34" charset="0"/>
              </a:rPr>
              <a:t>Written form recall</a:t>
            </a:r>
            <a:endParaRPr lang="en-GB" sz="2105" b="1" dirty="0">
              <a:solidFill>
                <a:srgbClr val="002060"/>
              </a:solidFill>
              <a:latin typeface="Century Gothic" panose="020B0502020202020204" pitchFamily="34" charset="0"/>
            </a:endParaRP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Knowledge tested</a:t>
            </a:r>
            <a:endParaRPr lang="en-GB" sz="2105" dirty="0">
              <a:solidFill>
                <a:srgbClr val="002060"/>
              </a:solidFill>
              <a:latin typeface="Century Gothic" panose="020B0502020202020204" pitchFamily="34" charset="0"/>
            </a:endParaRPr>
          </a:p>
          <a:p>
            <a:r>
              <a:rPr lang="en-GB" sz="2105" dirty="0">
                <a:solidFill>
                  <a:srgbClr val="002060"/>
                </a:solidFill>
                <a:latin typeface="Century Gothic" panose="020B0502020202020204" pitchFamily="34" charset="0"/>
              </a:rPr>
              <a:t>Form (written)</a:t>
            </a:r>
          </a:p>
          <a:p>
            <a:r>
              <a:rPr lang="en-GB" sz="2105" dirty="0">
                <a:solidFill>
                  <a:srgbClr val="002060"/>
                </a:solidFill>
                <a:latin typeface="Century Gothic" panose="020B0502020202020204" pitchFamily="34" charset="0"/>
              </a:rPr>
              <a:t>Meaning (definition)</a:t>
            </a:r>
          </a:p>
        </p:txBody>
      </p:sp>
    </p:spTree>
    <p:extLst>
      <p:ext uri="{BB962C8B-B14F-4D97-AF65-F5344CB8AC3E}">
        <p14:creationId xmlns:p14="http://schemas.microsoft.com/office/powerpoint/2010/main" val="332655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63098C-1E19-4840-A751-EC3F6D61F9B1}"/>
              </a:ext>
            </a:extLst>
          </p:cNvPr>
          <p:cNvSpPr txBox="1">
            <a:spLocks/>
          </p:cNvSpPr>
          <p:nvPr/>
        </p:nvSpPr>
        <p:spPr>
          <a:xfrm>
            <a:off x="144322" y="214443"/>
            <a:ext cx="6006274" cy="558322"/>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sz="2000" b="1" dirty="0"/>
              <a:t>Achievement test – Vocabulary</a:t>
            </a:r>
          </a:p>
        </p:txBody>
      </p:sp>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99"/>
            <a:ext cx="5830998" cy="760431"/>
          </a:xfrm>
          <a:prstGeom prst="rect">
            <a:avLst/>
          </a:prstGeom>
        </p:spPr>
      </p:pic>
      <p:sp>
        <p:nvSpPr>
          <p:cNvPr id="2" name="Title 1"/>
          <p:cNvSpPr>
            <a:spLocks noGrp="1"/>
          </p:cNvSpPr>
          <p:nvPr>
            <p:ph type="title"/>
          </p:nvPr>
        </p:nvSpPr>
        <p:spPr>
          <a:xfrm>
            <a:off x="144322" y="772765"/>
            <a:ext cx="5686676" cy="1162457"/>
          </a:xfrm>
        </p:spPr>
        <p:txBody>
          <a:bodyPr>
            <a:normAutofit/>
          </a:bodyPr>
          <a:lstStyle/>
          <a:p>
            <a:r>
              <a:rPr lang="en-GB" sz="2806" b="1" dirty="0">
                <a:solidFill>
                  <a:schemeClr val="bg1"/>
                </a:solidFill>
              </a:rPr>
              <a:t>Question type 6</a:t>
            </a:r>
          </a:p>
        </p:txBody>
      </p:sp>
      <p:pic>
        <p:nvPicPr>
          <p:cNvPr id="4" name="Picture 3" descr="question type where students must say the word in French while seeing the English word">
            <a:extLst>
              <a:ext uri="{FF2B5EF4-FFF2-40B4-BE49-F238E27FC236}">
                <a16:creationId xmlns:a16="http://schemas.microsoft.com/office/drawing/2014/main" id="{46147883-30DB-4FF6-A201-BEA5C2B251A5}"/>
              </a:ext>
            </a:extLst>
          </p:cNvPr>
          <p:cNvPicPr>
            <a:picLocks noChangeAspect="1"/>
          </p:cNvPicPr>
          <p:nvPr/>
        </p:nvPicPr>
        <p:blipFill rotWithShape="1">
          <a:blip r:embed="rId4">
            <a:extLst>
              <a:ext uri="{28A0092B-C50C-407E-A947-70E740481C1C}">
                <a14:useLocalDpi xmlns:a14="http://schemas.microsoft.com/office/drawing/2010/main" val="0"/>
              </a:ext>
            </a:extLst>
          </a:blip>
          <a:srcRect l="10567" r="27696" b="18920"/>
          <a:stretch/>
        </p:blipFill>
        <p:spPr>
          <a:xfrm>
            <a:off x="468420" y="2053866"/>
            <a:ext cx="4523305" cy="4489809"/>
          </a:xfrm>
          <a:prstGeom prst="rect">
            <a:avLst/>
          </a:prstGeom>
        </p:spPr>
      </p:pic>
      <p:sp>
        <p:nvSpPr>
          <p:cNvPr id="7" name="TextBox 6">
            <a:extLst>
              <a:ext uri="{FF2B5EF4-FFF2-40B4-BE49-F238E27FC236}">
                <a16:creationId xmlns:a16="http://schemas.microsoft.com/office/drawing/2014/main" id="{6D794C31-1626-4CCF-B817-9FC6EE0DF237}"/>
              </a:ext>
            </a:extLst>
          </p:cNvPr>
          <p:cNvSpPr txBox="1"/>
          <p:nvPr/>
        </p:nvSpPr>
        <p:spPr>
          <a:xfrm>
            <a:off x="6613105" y="2119917"/>
            <a:ext cx="3780320" cy="2035942"/>
          </a:xfrm>
          <a:prstGeom prst="rect">
            <a:avLst/>
          </a:prstGeom>
          <a:noFill/>
        </p:spPr>
        <p:txBody>
          <a:bodyPr wrap="square" rtlCol="0">
            <a:spAutoFit/>
          </a:bodyPr>
          <a:lstStyle/>
          <a:p>
            <a:r>
              <a:rPr lang="en-GB" sz="2105" b="1" dirty="0">
                <a:solidFill>
                  <a:srgbClr val="002060"/>
                </a:solidFill>
                <a:latin typeface="Century Gothic" panose="020B0502020202020204" pitchFamily="34" charset="0"/>
              </a:rPr>
              <a:t>Type of activity</a:t>
            </a:r>
          </a:p>
          <a:p>
            <a:r>
              <a:rPr lang="en-GB" sz="2105" dirty="0">
                <a:solidFill>
                  <a:srgbClr val="002060"/>
                </a:solidFill>
                <a:latin typeface="Century Gothic" panose="020B0502020202020204" pitchFamily="34" charset="0"/>
              </a:rPr>
              <a:t>Spoken form recall</a:t>
            </a:r>
          </a:p>
          <a:p>
            <a:endParaRPr lang="en-GB" sz="2105" b="1" dirty="0">
              <a:solidFill>
                <a:srgbClr val="002060"/>
              </a:solidFill>
              <a:latin typeface="Century Gothic" panose="020B0502020202020204" pitchFamily="34" charset="0"/>
            </a:endParaRPr>
          </a:p>
          <a:p>
            <a:r>
              <a:rPr lang="en-GB" sz="2105" b="1" dirty="0">
                <a:solidFill>
                  <a:srgbClr val="002060"/>
                </a:solidFill>
                <a:latin typeface="Century Gothic" panose="020B0502020202020204" pitchFamily="34" charset="0"/>
              </a:rPr>
              <a:t>Knowledge tested</a:t>
            </a:r>
            <a:endParaRPr lang="en-GB" sz="2105" dirty="0">
              <a:solidFill>
                <a:srgbClr val="002060"/>
              </a:solidFill>
              <a:latin typeface="Century Gothic" panose="020B0502020202020204" pitchFamily="34" charset="0"/>
            </a:endParaRPr>
          </a:p>
          <a:p>
            <a:r>
              <a:rPr lang="en-GB" sz="2105" dirty="0">
                <a:solidFill>
                  <a:srgbClr val="002060"/>
                </a:solidFill>
                <a:latin typeface="Century Gothic" panose="020B0502020202020204" pitchFamily="34" charset="0"/>
              </a:rPr>
              <a:t>Form (spoken)</a:t>
            </a:r>
          </a:p>
          <a:p>
            <a:r>
              <a:rPr lang="en-GB" sz="2105" dirty="0">
                <a:solidFill>
                  <a:srgbClr val="002060"/>
                </a:solidFill>
                <a:latin typeface="Century Gothic" panose="020B0502020202020204" pitchFamily="34" charset="0"/>
              </a:rPr>
              <a:t>Meaning (definition)</a:t>
            </a:r>
          </a:p>
        </p:txBody>
      </p:sp>
    </p:spTree>
    <p:extLst>
      <p:ext uri="{BB962C8B-B14F-4D97-AF65-F5344CB8AC3E}">
        <p14:creationId xmlns:p14="http://schemas.microsoft.com/office/powerpoint/2010/main" val="148302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B055-99A4-1143-ADF6-F1E7193356AD}"/>
              </a:ext>
            </a:extLst>
          </p:cNvPr>
          <p:cNvSpPr>
            <a:spLocks noGrp="1"/>
          </p:cNvSpPr>
          <p:nvPr>
            <p:ph type="title"/>
          </p:nvPr>
        </p:nvSpPr>
        <p:spPr>
          <a:xfrm>
            <a:off x="729495" y="2855572"/>
            <a:ext cx="9221689" cy="2173716"/>
          </a:xfrm>
        </p:spPr>
        <p:txBody>
          <a:bodyPr>
            <a:normAutofit/>
          </a:bodyPr>
          <a:lstStyle/>
          <a:p>
            <a:r>
              <a:rPr lang="en-GB" sz="4800" dirty="0"/>
              <a:t>1/</a:t>
            </a:r>
            <a:br>
              <a:rPr lang="en-GB" sz="4800" dirty="0"/>
            </a:br>
            <a:r>
              <a:rPr lang="en-US" sz="4800" dirty="0">
                <a:solidFill>
                  <a:srgbClr val="002060"/>
                </a:solidFill>
              </a:rPr>
              <a:t>A snapshot of NCELP’s activities</a:t>
            </a:r>
            <a:r>
              <a:rPr lang="en-GB" sz="4800" dirty="0"/>
              <a:t>: CPD and resources</a:t>
            </a:r>
            <a:endParaRPr lang="en-US" sz="4800" dirty="0"/>
          </a:p>
        </p:txBody>
      </p:sp>
      <p:sp>
        <p:nvSpPr>
          <p:cNvPr id="5" name="Rectangle 4">
            <a:extLst>
              <a:ext uri="{FF2B5EF4-FFF2-40B4-BE49-F238E27FC236}">
                <a16:creationId xmlns:a16="http://schemas.microsoft.com/office/drawing/2014/main" id="{1CE4E2F0-DB73-4748-B5D2-286817D490EB}"/>
              </a:ext>
            </a:extLst>
          </p:cNvPr>
          <p:cNvSpPr/>
          <p:nvPr/>
        </p:nvSpPr>
        <p:spPr>
          <a:xfrm>
            <a:off x="540275" y="618685"/>
            <a:ext cx="6729206" cy="1061829"/>
          </a:xfrm>
          <a:prstGeom prst="rect">
            <a:avLst/>
          </a:prstGeom>
        </p:spPr>
        <p:txBody>
          <a:bodyPr wrap="square">
            <a:spAutoFit/>
          </a:bodyPr>
          <a:lstStyle/>
          <a:p>
            <a:r>
              <a:rPr lang="en-US" sz="2100" b="1" dirty="0"/>
              <a:t>All materials shown in this presentation are freely available from </a:t>
            </a:r>
          </a:p>
          <a:p>
            <a:r>
              <a:rPr lang="en-US" sz="2100" b="1" dirty="0"/>
              <a:t>https://</a:t>
            </a:r>
            <a:r>
              <a:rPr lang="en-US" sz="2100" b="1" dirty="0" err="1"/>
              <a:t>resources.ncelp.org</a:t>
            </a:r>
            <a:r>
              <a:rPr lang="en-US" sz="2100" b="1" dirty="0"/>
              <a:t>/</a:t>
            </a:r>
            <a:endParaRPr lang="en-US" sz="2100" dirty="0"/>
          </a:p>
        </p:txBody>
      </p:sp>
      <p:pic>
        <p:nvPicPr>
          <p:cNvPr id="4" name="Picture 3" descr="QR code for the resource portal">
            <a:extLst>
              <a:ext uri="{FF2B5EF4-FFF2-40B4-BE49-F238E27FC236}">
                <a16:creationId xmlns:a16="http://schemas.microsoft.com/office/drawing/2014/main" id="{9BC7B0CF-2C0B-BF4D-9E11-6E3A75689E5A}"/>
              </a:ext>
            </a:extLst>
          </p:cNvPr>
          <p:cNvPicPr>
            <a:picLocks noChangeAspect="1"/>
          </p:cNvPicPr>
          <p:nvPr/>
        </p:nvPicPr>
        <p:blipFill>
          <a:blip r:embed="rId3"/>
          <a:stretch>
            <a:fillRect/>
          </a:stretch>
        </p:blipFill>
        <p:spPr>
          <a:xfrm>
            <a:off x="7897090" y="152915"/>
            <a:ext cx="2702657" cy="2702657"/>
          </a:xfrm>
          <a:prstGeom prst="rect">
            <a:avLst/>
          </a:prstGeom>
        </p:spPr>
      </p:pic>
    </p:spTree>
    <p:extLst>
      <p:ext uri="{BB962C8B-B14F-4D97-AF65-F5344CB8AC3E}">
        <p14:creationId xmlns:p14="http://schemas.microsoft.com/office/powerpoint/2010/main" val="2491582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9762-0FCF-DE40-B75D-652152CC9E3F}"/>
              </a:ext>
            </a:extLst>
          </p:cNvPr>
          <p:cNvSpPr>
            <a:spLocks noGrp="1"/>
          </p:cNvSpPr>
          <p:nvPr>
            <p:ph type="title"/>
          </p:nvPr>
        </p:nvSpPr>
        <p:spPr>
          <a:xfrm>
            <a:off x="735063" y="191227"/>
            <a:ext cx="9221689" cy="1461188"/>
          </a:xfrm>
        </p:spPr>
        <p:txBody>
          <a:bodyPr/>
          <a:lstStyle/>
          <a:p>
            <a:r>
              <a:rPr lang="en-US" b="1" dirty="0"/>
              <a:t>Achievement test – Phonics </a:t>
            </a:r>
            <a:br>
              <a:rPr lang="en-US" dirty="0"/>
            </a:br>
            <a:r>
              <a:rPr lang="en-US" dirty="0"/>
              <a:t>Listening -&gt; writing </a:t>
            </a:r>
          </a:p>
        </p:txBody>
      </p:sp>
      <p:sp>
        <p:nvSpPr>
          <p:cNvPr id="3" name="Content Placeholder 2">
            <a:extLst>
              <a:ext uri="{FF2B5EF4-FFF2-40B4-BE49-F238E27FC236}">
                <a16:creationId xmlns:a16="http://schemas.microsoft.com/office/drawing/2014/main" id="{54F84605-7578-6847-8B40-120092F17487}"/>
              </a:ext>
            </a:extLst>
          </p:cNvPr>
          <p:cNvSpPr>
            <a:spLocks noGrp="1"/>
          </p:cNvSpPr>
          <p:nvPr>
            <p:ph idx="1"/>
          </p:nvPr>
        </p:nvSpPr>
        <p:spPr>
          <a:xfrm>
            <a:off x="571501" y="1652415"/>
            <a:ext cx="9761220" cy="5156543"/>
          </a:xfrm>
        </p:spPr>
        <p:txBody>
          <a:bodyPr>
            <a:normAutofit fontScale="92500" lnSpcReduction="20000"/>
          </a:bodyPr>
          <a:lstStyle/>
          <a:p>
            <a:pPr marL="0" indent="0">
              <a:buNone/>
            </a:pPr>
            <a:r>
              <a:rPr lang="en-GB" dirty="0"/>
              <a:t>You will hear 15 Spanish words. You will hear each word</a:t>
            </a:r>
            <a:r>
              <a:rPr lang="en-GB" b="1" dirty="0"/>
              <a:t> twice</a:t>
            </a:r>
            <a:r>
              <a:rPr lang="en-GB" dirty="0"/>
              <a:t>.  </a:t>
            </a:r>
          </a:p>
          <a:p>
            <a:endParaRPr lang="en-GB" dirty="0"/>
          </a:p>
          <a:p>
            <a:pPr marL="0" indent="0">
              <a:buNone/>
            </a:pPr>
            <a:r>
              <a:rPr lang="en-GB" dirty="0"/>
              <a:t>Complete the spelling of each word by filling in the missing letters. </a:t>
            </a:r>
          </a:p>
          <a:p>
            <a:endParaRPr lang="en-GB" dirty="0"/>
          </a:p>
          <a:p>
            <a:pPr marL="0" indent="0">
              <a:buNone/>
            </a:pPr>
            <a:r>
              <a:rPr lang="en-GB" dirty="0"/>
              <a:t>There may be more than one way of spelling them.  Just type in any one possible spelling for each word. </a:t>
            </a:r>
          </a:p>
          <a:p>
            <a:pPr marL="0" indent="0">
              <a:buNone/>
            </a:pPr>
            <a:r>
              <a:rPr lang="en-GB" dirty="0"/>
              <a:t> </a:t>
            </a:r>
          </a:p>
          <a:p>
            <a:pPr marL="0" indent="0">
              <a:buNone/>
            </a:pPr>
            <a:r>
              <a:rPr lang="en-GB" dirty="0"/>
              <a:t>You won’t know these words. Don’t worry – just do your best! </a:t>
            </a:r>
          </a:p>
          <a:p>
            <a:pPr marL="0" indent="0">
              <a:buNone/>
            </a:pPr>
            <a:endParaRPr lang="en-GB" dirty="0"/>
          </a:p>
          <a:p>
            <a:pPr marL="457200" lvl="0" indent="-457200">
              <a:buFont typeface="+mj-lt"/>
              <a:buAutoNum type="arabicPeriod"/>
            </a:pPr>
            <a:r>
              <a:rPr lang="es-CO" dirty="0"/>
              <a:t>_ mbral</a:t>
            </a:r>
            <a:endParaRPr lang="en-GB" dirty="0"/>
          </a:p>
          <a:p>
            <a:pPr marL="457200" lvl="0" indent="-457200">
              <a:buFont typeface="+mj-lt"/>
              <a:buAutoNum type="arabicPeriod"/>
            </a:pPr>
            <a:r>
              <a:rPr lang="es-CO" dirty="0"/>
              <a:t>_ _ ma</a:t>
            </a:r>
            <a:endParaRPr lang="en-GB" dirty="0"/>
          </a:p>
          <a:p>
            <a:pPr marL="457200" lvl="0" indent="-457200">
              <a:buFont typeface="+mj-lt"/>
              <a:buAutoNum type="arabicPeriod"/>
            </a:pPr>
            <a:r>
              <a:rPr lang="es-CO" dirty="0"/>
              <a:t>_ _ mba</a:t>
            </a:r>
            <a:endParaRPr lang="en-GB" dirty="0"/>
          </a:p>
          <a:p>
            <a:pPr marL="457200" lvl="0" indent="-457200">
              <a:buFont typeface="+mj-lt"/>
              <a:buAutoNum type="arabicPeriod"/>
            </a:pPr>
            <a:r>
              <a:rPr lang="es-CO" dirty="0"/>
              <a:t>_ _ rafa</a:t>
            </a:r>
            <a:endParaRPr lang="en-GB" dirty="0"/>
          </a:p>
          <a:p>
            <a:pPr marL="457200" lvl="0" indent="-457200">
              <a:buFont typeface="+mj-lt"/>
              <a:buAutoNum type="arabicPeriod"/>
            </a:pPr>
            <a:r>
              <a:rPr lang="es-CO" dirty="0"/>
              <a:t>_ _ na</a:t>
            </a:r>
          </a:p>
          <a:p>
            <a:pPr marL="457200" lvl="0" indent="-457200">
              <a:buFont typeface="+mj-lt"/>
              <a:buAutoNum type="arabicPeriod"/>
            </a:pPr>
            <a:r>
              <a:rPr lang="es-CO" dirty="0"/>
              <a:t>a _ _ oba</a:t>
            </a:r>
            <a:endParaRPr lang="en-GB" dirty="0"/>
          </a:p>
        </p:txBody>
      </p:sp>
    </p:spTree>
    <p:extLst>
      <p:ext uri="{BB962C8B-B14F-4D97-AF65-F5344CB8AC3E}">
        <p14:creationId xmlns:p14="http://schemas.microsoft.com/office/powerpoint/2010/main" val="20423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5B60D3-631D-8D4A-9370-0C9F20C4EDD7}"/>
              </a:ext>
            </a:extLst>
          </p:cNvPr>
          <p:cNvSpPr>
            <a:spLocks noGrp="1"/>
          </p:cNvSpPr>
          <p:nvPr>
            <p:ph type="title"/>
          </p:nvPr>
        </p:nvSpPr>
        <p:spPr>
          <a:xfrm>
            <a:off x="552183" y="214087"/>
            <a:ext cx="9221689" cy="1461188"/>
          </a:xfrm>
        </p:spPr>
        <p:txBody>
          <a:bodyPr/>
          <a:lstStyle/>
          <a:p>
            <a:r>
              <a:rPr lang="en-US" sz="2800" dirty="0"/>
              <a:t>Achievement test – Phonics</a:t>
            </a:r>
            <a:br>
              <a:rPr lang="en-US" dirty="0"/>
            </a:br>
            <a:r>
              <a:rPr lang="en-US" dirty="0"/>
              <a:t>Reading -&gt; speaking</a:t>
            </a:r>
          </a:p>
        </p:txBody>
      </p:sp>
      <p:sp>
        <p:nvSpPr>
          <p:cNvPr id="3" name="Content Placeholder 2">
            <a:extLst>
              <a:ext uri="{FF2B5EF4-FFF2-40B4-BE49-F238E27FC236}">
                <a16:creationId xmlns:a16="http://schemas.microsoft.com/office/drawing/2014/main" id="{BB799390-9F42-FD4B-9D0E-660DC7CB7500}"/>
              </a:ext>
            </a:extLst>
          </p:cNvPr>
          <p:cNvSpPr>
            <a:spLocks noGrp="1"/>
          </p:cNvSpPr>
          <p:nvPr>
            <p:ph idx="1"/>
          </p:nvPr>
        </p:nvSpPr>
        <p:spPr/>
        <p:txBody>
          <a:bodyPr>
            <a:normAutofit fontScale="92500" lnSpcReduction="10000"/>
          </a:bodyPr>
          <a:lstStyle/>
          <a:p>
            <a:pPr marL="0" indent="0">
              <a:buNone/>
            </a:pPr>
            <a:r>
              <a:rPr lang="en-GB" dirty="0"/>
              <a:t>Read the following list of Spanish words aloud. </a:t>
            </a:r>
          </a:p>
          <a:p>
            <a:pPr marL="0" indent="0">
              <a:buNone/>
            </a:pPr>
            <a:r>
              <a:rPr lang="en-GB" dirty="0"/>
              <a:t>You won't know these words. Just say them as you think they should sound in Spanish. </a:t>
            </a:r>
          </a:p>
          <a:p>
            <a:pPr marL="0" indent="0">
              <a:buNone/>
            </a:pPr>
            <a:r>
              <a:rPr lang="en-GB" dirty="0"/>
              <a:t>You will get marks for pronouncing the </a:t>
            </a:r>
            <a:r>
              <a:rPr lang="en-GB" b="1" u="sng" dirty="0"/>
              <a:t>bold</a:t>
            </a:r>
            <a:r>
              <a:rPr lang="en-GB" dirty="0"/>
              <a:t>, </a:t>
            </a:r>
            <a:r>
              <a:rPr lang="en-GB" b="1" u="sng" dirty="0"/>
              <a:t>underlined</a:t>
            </a:r>
            <a:r>
              <a:rPr lang="en-GB" dirty="0"/>
              <a:t> parts of each word.</a:t>
            </a:r>
          </a:p>
          <a:p>
            <a:pPr marL="0" indent="0">
              <a:buNone/>
            </a:pPr>
            <a:r>
              <a:rPr lang="en-GB" dirty="0"/>
              <a:t>If you’re not sure, don’t worry – just have a go and do your best. </a:t>
            </a:r>
          </a:p>
          <a:p>
            <a:pPr marL="0" indent="0">
              <a:buNone/>
            </a:pPr>
            <a:endParaRPr lang="en-GB" dirty="0"/>
          </a:p>
          <a:p>
            <a:pPr marL="457200" lvl="0" indent="-457200">
              <a:buFont typeface="+mj-lt"/>
              <a:buAutoNum type="arabicPeriod"/>
            </a:pPr>
            <a:r>
              <a:rPr lang="es-CO" dirty="0"/>
              <a:t>ampa</a:t>
            </a:r>
            <a:r>
              <a:rPr lang="es-CO" b="1" u="sng" dirty="0"/>
              <a:t>r</a:t>
            </a:r>
            <a:r>
              <a:rPr lang="es-CO" dirty="0"/>
              <a:t>a</a:t>
            </a:r>
            <a:r>
              <a:rPr lang="es-CO" b="1" u="sng" dirty="0"/>
              <a:t>r</a:t>
            </a:r>
            <a:endParaRPr lang="en-GB" dirty="0"/>
          </a:p>
          <a:p>
            <a:pPr marL="457200" lvl="0" indent="-457200">
              <a:buFont typeface="+mj-lt"/>
              <a:buAutoNum type="arabicPeriod"/>
            </a:pPr>
            <a:r>
              <a:rPr lang="es-CO" b="1" u="sng" dirty="0"/>
              <a:t>j</a:t>
            </a:r>
            <a:r>
              <a:rPr lang="es-CO" dirty="0"/>
              <a:t>inete</a:t>
            </a:r>
            <a:endParaRPr lang="en-GB" dirty="0"/>
          </a:p>
          <a:p>
            <a:pPr marL="457200" lvl="0" indent="-457200">
              <a:buFont typeface="+mj-lt"/>
              <a:buAutoNum type="arabicPeriod"/>
            </a:pPr>
            <a:r>
              <a:rPr lang="es-CO" b="1" u="sng" dirty="0"/>
              <a:t>qui</a:t>
            </a:r>
            <a:r>
              <a:rPr lang="es-CO" dirty="0"/>
              <a:t>co</a:t>
            </a:r>
            <a:endParaRPr lang="en-GB" dirty="0"/>
          </a:p>
          <a:p>
            <a:pPr marL="457200" lvl="0" indent="-457200">
              <a:buFont typeface="+mj-lt"/>
              <a:buAutoNum type="arabicPeriod"/>
            </a:pPr>
            <a:r>
              <a:rPr lang="es-CO" b="1" u="sng" dirty="0"/>
              <a:t>gi</a:t>
            </a:r>
            <a:r>
              <a:rPr lang="es-CO" dirty="0"/>
              <a:t>lar</a:t>
            </a:r>
            <a:endParaRPr lang="en-GB" dirty="0"/>
          </a:p>
          <a:p>
            <a:pPr marL="457200" lvl="0" indent="-457200">
              <a:buFont typeface="+mj-lt"/>
              <a:buAutoNum type="arabicPeriod"/>
            </a:pPr>
            <a:r>
              <a:rPr lang="es-CO" b="1" u="sng" dirty="0"/>
              <a:t>v</a:t>
            </a:r>
            <a:r>
              <a:rPr lang="es-CO" dirty="0"/>
              <a:t>alla</a:t>
            </a:r>
            <a:endParaRPr lang="en-GB" dirty="0"/>
          </a:p>
          <a:p>
            <a:pPr marL="457200" lvl="0" indent="-457200">
              <a:buFont typeface="+mj-lt"/>
              <a:buAutoNum type="arabicPeriod"/>
            </a:pPr>
            <a:r>
              <a:rPr lang="es-CO" b="1" u="sng" dirty="0"/>
              <a:t>ce</a:t>
            </a:r>
            <a:r>
              <a:rPr lang="es-CO" dirty="0"/>
              <a:t>rner</a:t>
            </a:r>
            <a:endParaRPr lang="en-GB" dirty="0"/>
          </a:p>
        </p:txBody>
      </p:sp>
    </p:spTree>
    <p:extLst>
      <p:ext uri="{BB962C8B-B14F-4D97-AF65-F5344CB8AC3E}">
        <p14:creationId xmlns:p14="http://schemas.microsoft.com/office/powerpoint/2010/main" val="3800245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6D3F0-2CCD-8B46-B324-9B9B6BDE3E15}"/>
              </a:ext>
            </a:extLst>
          </p:cNvPr>
          <p:cNvSpPr>
            <a:spLocks noGrp="1"/>
          </p:cNvSpPr>
          <p:nvPr>
            <p:ph idx="1"/>
          </p:nvPr>
        </p:nvSpPr>
        <p:spPr>
          <a:xfrm>
            <a:off x="735063" y="2012414"/>
            <a:ext cx="9681146" cy="4796544"/>
          </a:xfrm>
        </p:spPr>
        <p:txBody>
          <a:bodyPr/>
          <a:lstStyle/>
          <a:p>
            <a:pPr marL="0" indent="0">
              <a:buNone/>
            </a:pPr>
            <a:r>
              <a:rPr lang="en-GB" b="1" dirty="0"/>
              <a:t>Listen to </a:t>
            </a:r>
            <a:r>
              <a:rPr lang="en-GB" dirty="0"/>
              <a:t>the sentences. </a:t>
            </a:r>
          </a:p>
          <a:p>
            <a:pPr marL="0" indent="0">
              <a:buNone/>
            </a:pPr>
            <a:endParaRPr lang="en-GB" dirty="0"/>
          </a:p>
          <a:p>
            <a:pPr marL="0" indent="0">
              <a:buNone/>
            </a:pPr>
            <a:r>
              <a:rPr lang="en-GB" dirty="0"/>
              <a:t>Choose </a:t>
            </a:r>
            <a:r>
              <a:rPr lang="en-GB" b="1" dirty="0"/>
              <a:t>who the verb is referring to</a:t>
            </a:r>
            <a:r>
              <a:rPr lang="en-GB" dirty="0"/>
              <a:t>. </a:t>
            </a:r>
            <a:r>
              <a:rPr lang="en-GB" b="1" dirty="0"/>
              <a:t>Circle </a:t>
            </a:r>
            <a:r>
              <a:rPr lang="en-GB" dirty="0"/>
              <a:t>your answer.</a:t>
            </a:r>
          </a:p>
          <a:p>
            <a:endParaRPr lang="en-GB" dirty="0"/>
          </a:p>
          <a:p>
            <a:pPr marL="457200" indent="-457200">
              <a:buFont typeface="+mj-lt"/>
              <a:buAutoNum type="arabicPeriod"/>
            </a:pPr>
            <a:r>
              <a:rPr lang="en-GB" dirty="0"/>
              <a:t>   I	you	    he/she  	      they 		we</a:t>
            </a:r>
          </a:p>
          <a:p>
            <a:pPr marL="457200" indent="-457200">
              <a:buFont typeface="+mj-lt"/>
              <a:buAutoNum type="arabicPeriod"/>
            </a:pPr>
            <a:r>
              <a:rPr lang="en-GB" dirty="0"/>
              <a:t>   I	you	    he/she  	      they 		we</a:t>
            </a:r>
          </a:p>
          <a:p>
            <a:pPr marL="457200" indent="-457200">
              <a:buFont typeface="+mj-lt"/>
              <a:buAutoNum type="arabicPeriod"/>
            </a:pPr>
            <a:r>
              <a:rPr lang="en-GB" dirty="0"/>
              <a:t>   I	you	    he/she  	      they 		we </a:t>
            </a:r>
          </a:p>
          <a:p>
            <a:pPr marL="457200" indent="-457200">
              <a:buFont typeface="+mj-lt"/>
              <a:buAutoNum type="arabicPeriod"/>
            </a:pPr>
            <a:r>
              <a:rPr lang="en-GB" dirty="0"/>
              <a:t>   I	you	    he/she  	      they 		we</a:t>
            </a:r>
            <a:endParaRPr lang="en-US" dirty="0"/>
          </a:p>
        </p:txBody>
      </p:sp>
      <p:sp>
        <p:nvSpPr>
          <p:cNvPr id="4" name="Title 1">
            <a:extLst>
              <a:ext uri="{FF2B5EF4-FFF2-40B4-BE49-F238E27FC236}">
                <a16:creationId xmlns:a16="http://schemas.microsoft.com/office/drawing/2014/main" id="{786E5BE8-2C1F-D643-9981-5DBECE029195}"/>
              </a:ext>
            </a:extLst>
          </p:cNvPr>
          <p:cNvSpPr>
            <a:spLocks noGrp="1"/>
          </p:cNvSpPr>
          <p:nvPr>
            <p:ph type="title"/>
          </p:nvPr>
        </p:nvSpPr>
        <p:spPr/>
        <p:txBody>
          <a:bodyPr/>
          <a:lstStyle/>
          <a:p>
            <a:r>
              <a:rPr lang="en-US" b="1" dirty="0"/>
              <a:t>Achievement test – Grammar! </a:t>
            </a:r>
            <a:br>
              <a:rPr lang="en-US" dirty="0"/>
            </a:br>
            <a:r>
              <a:rPr lang="en-US" dirty="0"/>
              <a:t>Listening</a:t>
            </a:r>
          </a:p>
        </p:txBody>
      </p:sp>
    </p:spTree>
    <p:extLst>
      <p:ext uri="{BB962C8B-B14F-4D97-AF65-F5344CB8AC3E}">
        <p14:creationId xmlns:p14="http://schemas.microsoft.com/office/powerpoint/2010/main" val="137447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AAC966-5015-7142-A6A6-F377E595B3A7}"/>
              </a:ext>
            </a:extLst>
          </p:cNvPr>
          <p:cNvSpPr>
            <a:spLocks noGrp="1"/>
          </p:cNvSpPr>
          <p:nvPr>
            <p:ph type="title"/>
          </p:nvPr>
        </p:nvSpPr>
        <p:spPr/>
        <p:txBody>
          <a:bodyPr/>
          <a:lstStyle/>
          <a:p>
            <a:r>
              <a:rPr lang="en-US" dirty="0"/>
              <a:t>Achievement test – Grammar! </a:t>
            </a:r>
            <a:br>
              <a:rPr lang="en-US" dirty="0"/>
            </a:br>
            <a:r>
              <a:rPr lang="en-US" dirty="0"/>
              <a:t>Reading</a:t>
            </a:r>
          </a:p>
        </p:txBody>
      </p:sp>
      <p:sp>
        <p:nvSpPr>
          <p:cNvPr id="3" name="Content Placeholder 2">
            <a:extLst>
              <a:ext uri="{FF2B5EF4-FFF2-40B4-BE49-F238E27FC236}">
                <a16:creationId xmlns:a16="http://schemas.microsoft.com/office/drawing/2014/main" id="{D8C7E9D6-E557-F842-9F85-5709A3FF884D}"/>
              </a:ext>
            </a:extLst>
          </p:cNvPr>
          <p:cNvSpPr>
            <a:spLocks noGrp="1"/>
          </p:cNvSpPr>
          <p:nvPr>
            <p:ph idx="1"/>
          </p:nvPr>
        </p:nvSpPr>
        <p:spPr/>
        <p:txBody>
          <a:bodyPr/>
          <a:lstStyle/>
          <a:p>
            <a:pPr marL="0" indent="0">
              <a:buNone/>
            </a:pPr>
            <a:endParaRPr lang="en-GB" b="1" dirty="0"/>
          </a:p>
          <a:p>
            <a:pPr marL="0" indent="0">
              <a:buNone/>
            </a:pPr>
            <a:r>
              <a:rPr lang="en-GB" b="1" dirty="0"/>
              <a:t>Choose </a:t>
            </a:r>
            <a:r>
              <a:rPr lang="en-GB" dirty="0"/>
              <a:t>which word could replace the </a:t>
            </a:r>
            <a:r>
              <a:rPr lang="en-GB" b="1" u="sng" dirty="0"/>
              <a:t>underlined word</a:t>
            </a:r>
            <a:r>
              <a:rPr lang="en-GB" dirty="0"/>
              <a:t>. </a:t>
            </a:r>
            <a:r>
              <a:rPr lang="es-CO" b="1" dirty="0"/>
              <a:t>Circle</a:t>
            </a:r>
            <a:r>
              <a:rPr lang="es-CO" dirty="0"/>
              <a:t> your answer.</a:t>
            </a:r>
            <a:endParaRPr lang="en-GB" dirty="0"/>
          </a:p>
          <a:p>
            <a:pPr marL="0" indent="0">
              <a:buNone/>
            </a:pPr>
            <a:r>
              <a:rPr lang="es-ES" dirty="0"/>
              <a:t> </a:t>
            </a:r>
            <a:endParaRPr lang="en-GB" dirty="0"/>
          </a:p>
          <a:p>
            <a:pPr marL="0" indent="0">
              <a:buNone/>
            </a:pPr>
            <a:r>
              <a:rPr lang="es-ES" dirty="0"/>
              <a:t>1. Compra </a:t>
            </a:r>
            <a:r>
              <a:rPr lang="es-ES" u="sng" dirty="0"/>
              <a:t>una</a:t>
            </a:r>
            <a:r>
              <a:rPr lang="es-ES" dirty="0"/>
              <a:t> casa.	el		la		los		las</a:t>
            </a:r>
            <a:endParaRPr lang="en-GB" dirty="0"/>
          </a:p>
          <a:p>
            <a:pPr marL="0" indent="0">
              <a:buNone/>
            </a:pPr>
            <a:r>
              <a:rPr lang="es-ES" dirty="0"/>
              <a:t>2. Quiero </a:t>
            </a:r>
            <a:r>
              <a:rPr lang="es-ES" u="sng" dirty="0"/>
              <a:t>el</a:t>
            </a:r>
            <a:r>
              <a:rPr lang="es-ES" dirty="0"/>
              <a:t> bolígrafo.	un		una		unos		unas</a:t>
            </a:r>
            <a:endParaRPr lang="en-GB" dirty="0"/>
          </a:p>
          <a:p>
            <a:endParaRPr lang="en-US" dirty="0"/>
          </a:p>
        </p:txBody>
      </p:sp>
    </p:spTree>
    <p:extLst>
      <p:ext uri="{BB962C8B-B14F-4D97-AF65-F5344CB8AC3E}">
        <p14:creationId xmlns:p14="http://schemas.microsoft.com/office/powerpoint/2010/main" val="191728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D4491E-4222-6843-81AE-5D8D64580793}"/>
              </a:ext>
            </a:extLst>
          </p:cNvPr>
          <p:cNvSpPr>
            <a:spLocks noGrp="1"/>
          </p:cNvSpPr>
          <p:nvPr>
            <p:ph type="title"/>
          </p:nvPr>
        </p:nvSpPr>
        <p:spPr/>
        <p:txBody>
          <a:bodyPr/>
          <a:lstStyle/>
          <a:p>
            <a:r>
              <a:rPr lang="en-US" dirty="0"/>
              <a:t>Achievement test – Grammar! </a:t>
            </a:r>
            <a:br>
              <a:rPr lang="en-US" dirty="0"/>
            </a:br>
            <a:r>
              <a:rPr lang="en-US" dirty="0"/>
              <a:t>Writing</a:t>
            </a:r>
          </a:p>
        </p:txBody>
      </p:sp>
      <p:sp>
        <p:nvSpPr>
          <p:cNvPr id="3" name="Content Placeholder 2">
            <a:extLst>
              <a:ext uri="{FF2B5EF4-FFF2-40B4-BE49-F238E27FC236}">
                <a16:creationId xmlns:a16="http://schemas.microsoft.com/office/drawing/2014/main" id="{A6DE91F7-3CB0-C940-95E7-3552E8F89238}"/>
              </a:ext>
            </a:extLst>
          </p:cNvPr>
          <p:cNvSpPr>
            <a:spLocks noGrp="1"/>
          </p:cNvSpPr>
          <p:nvPr>
            <p:ph idx="1"/>
          </p:nvPr>
        </p:nvSpPr>
        <p:spPr>
          <a:xfrm>
            <a:off x="735063" y="2012414"/>
            <a:ext cx="9402850" cy="4796544"/>
          </a:xfrm>
        </p:spPr>
        <p:txBody>
          <a:bodyPr/>
          <a:lstStyle/>
          <a:p>
            <a:pPr marL="0" indent="0">
              <a:buNone/>
            </a:pPr>
            <a:r>
              <a:rPr lang="en-GB" dirty="0"/>
              <a:t>Complete the Spanish sentences using the </a:t>
            </a:r>
            <a:r>
              <a:rPr lang="en-GB" b="1" dirty="0"/>
              <a:t>correct form</a:t>
            </a:r>
            <a:r>
              <a:rPr lang="en-GB" dirty="0"/>
              <a:t> of the word in brackets. </a:t>
            </a:r>
          </a:p>
          <a:p>
            <a:endParaRPr lang="en-GB" dirty="0"/>
          </a:p>
          <a:p>
            <a:pPr marL="0" indent="0">
              <a:buNone/>
            </a:pPr>
            <a:r>
              <a:rPr lang="es-CO" dirty="0"/>
              <a:t>1. ___________ en clase. (he asks)			</a:t>
            </a:r>
            <a:r>
              <a:rPr lang="es-CO" b="1" dirty="0"/>
              <a:t>preguntar</a:t>
            </a:r>
            <a:r>
              <a:rPr lang="es-CO" i="1" dirty="0"/>
              <a:t> </a:t>
            </a:r>
            <a:r>
              <a:rPr lang="es-CO" dirty="0"/>
              <a:t>= </a:t>
            </a:r>
            <a:r>
              <a:rPr lang="es-CO" i="1" dirty="0"/>
              <a:t>to ask</a:t>
            </a:r>
            <a:endParaRPr lang="en-GB" dirty="0"/>
          </a:p>
          <a:p>
            <a:pPr marL="0" indent="0">
              <a:buNone/>
            </a:pPr>
            <a:r>
              <a:rPr lang="es-CO" dirty="0"/>
              <a:t>2. ___________ en un museo.  (you work)</a:t>
            </a:r>
            <a:r>
              <a:rPr lang="es-CO" i="1" dirty="0"/>
              <a:t>		</a:t>
            </a:r>
            <a:r>
              <a:rPr lang="es-CO" b="1" dirty="0"/>
              <a:t>trabajar </a:t>
            </a:r>
            <a:r>
              <a:rPr lang="es-CO" dirty="0"/>
              <a:t>= </a:t>
            </a:r>
            <a:r>
              <a:rPr lang="es-CO" i="1" dirty="0"/>
              <a:t>to work</a:t>
            </a:r>
            <a:endParaRPr lang="en-GB" dirty="0"/>
          </a:p>
          <a:p>
            <a:pPr marL="0" indent="0">
              <a:buNone/>
            </a:pPr>
            <a:r>
              <a:rPr lang="es-CO" dirty="0"/>
              <a:t>3. ¿ ___________ bien?  </a:t>
            </a:r>
            <a:r>
              <a:rPr lang="en-GB" dirty="0"/>
              <a:t>(do I dance)			</a:t>
            </a:r>
            <a:r>
              <a:rPr lang="en-GB" b="1" dirty="0" err="1"/>
              <a:t>bailar</a:t>
            </a:r>
            <a:r>
              <a:rPr lang="en-GB" i="1" dirty="0"/>
              <a:t> </a:t>
            </a:r>
            <a:r>
              <a:rPr lang="en-GB" dirty="0"/>
              <a:t>= </a:t>
            </a:r>
            <a:r>
              <a:rPr lang="en-GB" i="1" dirty="0"/>
              <a:t>to dance</a:t>
            </a:r>
            <a:endParaRPr lang="en-GB" dirty="0"/>
          </a:p>
          <a:p>
            <a:pPr marL="0" indent="0">
              <a:buNone/>
            </a:pPr>
            <a:r>
              <a:rPr lang="en-GB" dirty="0"/>
              <a:t>4. ¿ ___________ un </a:t>
            </a:r>
            <a:r>
              <a:rPr lang="en-GB" dirty="0" err="1"/>
              <a:t>teléfono</a:t>
            </a:r>
            <a:r>
              <a:rPr lang="en-GB" dirty="0"/>
              <a:t>? (do you use)	          </a:t>
            </a:r>
            <a:r>
              <a:rPr lang="en-GB" b="1" dirty="0" err="1"/>
              <a:t>usar</a:t>
            </a:r>
            <a:r>
              <a:rPr lang="en-GB" i="1" dirty="0"/>
              <a:t> </a:t>
            </a:r>
            <a:r>
              <a:rPr lang="en-GB" dirty="0"/>
              <a:t>= </a:t>
            </a:r>
            <a:r>
              <a:rPr lang="en-GB" i="1" dirty="0"/>
              <a:t>to use</a:t>
            </a:r>
            <a:endParaRPr lang="en-GB" dirty="0"/>
          </a:p>
          <a:p>
            <a:endParaRPr lang="en-US" dirty="0"/>
          </a:p>
        </p:txBody>
      </p:sp>
    </p:spTree>
    <p:extLst>
      <p:ext uri="{BB962C8B-B14F-4D97-AF65-F5344CB8AC3E}">
        <p14:creationId xmlns:p14="http://schemas.microsoft.com/office/powerpoint/2010/main" val="231516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E2FF-E58A-2C40-8BD9-747196660C23}"/>
              </a:ext>
            </a:extLst>
          </p:cNvPr>
          <p:cNvSpPr>
            <a:spLocks noGrp="1"/>
          </p:cNvSpPr>
          <p:nvPr>
            <p:ph type="title"/>
          </p:nvPr>
        </p:nvSpPr>
        <p:spPr>
          <a:xfrm>
            <a:off x="735062" y="157750"/>
            <a:ext cx="9221689" cy="831601"/>
          </a:xfrm>
        </p:spPr>
        <p:txBody>
          <a:bodyPr/>
          <a:lstStyle/>
          <a:p>
            <a:r>
              <a:rPr lang="en-US" b="1" dirty="0"/>
              <a:t>Applying your Knowledge test </a:t>
            </a:r>
            <a:r>
              <a:rPr lang="en-US" dirty="0"/>
              <a:t>- Reading</a:t>
            </a:r>
          </a:p>
        </p:txBody>
      </p:sp>
      <p:pic>
        <p:nvPicPr>
          <p:cNvPr id="47" name="Picture 46" descr="screenshot of the applying your knowledge reading test">
            <a:extLst>
              <a:ext uri="{FF2B5EF4-FFF2-40B4-BE49-F238E27FC236}">
                <a16:creationId xmlns:a16="http://schemas.microsoft.com/office/drawing/2014/main" id="{4C33FA2A-1014-BE40-8772-27309B65F7B0}"/>
              </a:ext>
            </a:extLst>
          </p:cNvPr>
          <p:cNvPicPr>
            <a:picLocks noChangeAspect="1"/>
          </p:cNvPicPr>
          <p:nvPr/>
        </p:nvPicPr>
        <p:blipFill rotWithShape="1">
          <a:blip r:embed="rId3"/>
          <a:srcRect t="9827"/>
          <a:stretch/>
        </p:blipFill>
        <p:spPr>
          <a:xfrm>
            <a:off x="554636" y="1300162"/>
            <a:ext cx="9732364" cy="5590049"/>
          </a:xfrm>
          <a:prstGeom prst="rect">
            <a:avLst/>
          </a:prstGeom>
        </p:spPr>
      </p:pic>
    </p:spTree>
    <p:extLst>
      <p:ext uri="{BB962C8B-B14F-4D97-AF65-F5344CB8AC3E}">
        <p14:creationId xmlns:p14="http://schemas.microsoft.com/office/powerpoint/2010/main" val="9540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57001C-B111-2144-9C8C-215CB6B1B253}"/>
              </a:ext>
            </a:extLst>
          </p:cNvPr>
          <p:cNvSpPr>
            <a:spLocks noGrp="1"/>
          </p:cNvSpPr>
          <p:nvPr>
            <p:ph type="title"/>
          </p:nvPr>
        </p:nvSpPr>
        <p:spPr>
          <a:xfrm>
            <a:off x="735062" y="157751"/>
            <a:ext cx="7399535" cy="372784"/>
          </a:xfrm>
        </p:spPr>
        <p:txBody>
          <a:bodyPr>
            <a:normAutofit/>
          </a:bodyPr>
          <a:lstStyle/>
          <a:p>
            <a:r>
              <a:rPr lang="en-US" sz="1800" dirty="0"/>
              <a:t>Applying your Knowledge test: Speaking! </a:t>
            </a:r>
          </a:p>
        </p:txBody>
      </p:sp>
      <p:sp>
        <p:nvSpPr>
          <p:cNvPr id="5" name="Rectangle 3">
            <a:extLst>
              <a:ext uri="{FF2B5EF4-FFF2-40B4-BE49-F238E27FC236}">
                <a16:creationId xmlns:a16="http://schemas.microsoft.com/office/drawing/2014/main" id="{C2E493FE-735D-AF47-9522-97F6C2315B19}"/>
              </a:ext>
            </a:extLst>
          </p:cNvPr>
          <p:cNvSpPr>
            <a:spLocks noChangeArrowheads="1"/>
          </p:cNvSpPr>
          <p:nvPr/>
        </p:nvSpPr>
        <p:spPr bwMode="auto">
          <a:xfrm>
            <a:off x="628650" y="475554"/>
            <a:ext cx="7119486" cy="8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Before you start the test, please go to: </a:t>
            </a:r>
            <a:r>
              <a:rPr kumimoji="0" lang="en-US" altLang="zh-CN" sz="1500" b="0" i="0" u="none" strike="noStrike" cap="none" normalizeH="0" baseline="0" dirty="0">
                <a:ln>
                  <a:noFill/>
                </a:ln>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vocaroo.com</a:t>
            </a:r>
            <a:r>
              <a:rPr kumimoji="0" lang="en-US" altLang="zh-CN" sz="15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It will open in a new tab.</a:t>
            </a:r>
            <a:endParaRPr kumimoji="0" lang="en-US" altLang="zh-CN"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500" b="1"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Click</a:t>
            </a:r>
            <a:r>
              <a:rPr kumimoji="0" lang="en-US" altLang="zh-CN" sz="15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the red record button, then come back to this test.</a:t>
            </a:r>
            <a:endParaRPr kumimoji="0" lang="en-US" altLang="zh-CN" sz="1500" b="0" i="0" u="none" strike="noStrike" cap="none" normalizeH="0" baseline="0" dirty="0">
              <a:ln>
                <a:noFill/>
              </a:ln>
              <a:solidFill>
                <a:schemeClr val="tx1"/>
              </a:solidFill>
              <a:effectLst/>
            </a:endParaRPr>
          </a:p>
        </p:txBody>
      </p:sp>
      <p:pic>
        <p:nvPicPr>
          <p:cNvPr id="1025" name="Picture 3" descr="A cityscape for the test">
            <a:extLst>
              <a:ext uri="{FF2B5EF4-FFF2-40B4-BE49-F238E27FC236}">
                <a16:creationId xmlns:a16="http://schemas.microsoft.com/office/drawing/2014/main" id="{673024F7-98E7-9249-A6A5-5DC2DA24E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266909"/>
            <a:ext cx="4121479" cy="58445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290058B7-8AA0-DC44-99F3-D4C8D2686BE1}"/>
              </a:ext>
            </a:extLst>
          </p:cNvPr>
          <p:cNvSpPr txBox="1">
            <a:spLocks noChangeArrowheads="1"/>
          </p:cNvSpPr>
          <p:nvPr/>
        </p:nvSpPr>
        <p:spPr bwMode="auto">
          <a:xfrm>
            <a:off x="5143500" y="1992586"/>
            <a:ext cx="4855522" cy="48100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Look</a:t>
            </a: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the picture.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Describe</a:t>
            </a: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it to a friend</a:t>
            </a:r>
            <a:r>
              <a:rPr kumimoji="0" lang="en-US" altLang="zh-CN" sz="2000" b="1"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by saying </a:t>
            </a: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these sentences in French: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1. Amir is wearing a green shirt.</a:t>
            </a:r>
            <a:endParaRPr kumimoji="0" lang="en-US"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2. It is nice weather in England today.</a:t>
            </a:r>
            <a:endParaRPr kumimoji="0" lang="en-US"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3. Three dogs are playing in the park. </a:t>
            </a:r>
            <a:endParaRPr kumimoji="0" lang="en-US"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4. There is an island and there are two bridges, but there is no café.</a:t>
            </a:r>
            <a:endParaRPr kumimoji="0" lang="en-US"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5. The church is in front of the big buildings.</a:t>
            </a:r>
            <a:endParaRPr kumimoji="0" lang="en-US" altLang="zh-CN"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To work out what to say, try to </a:t>
            </a:r>
            <a:r>
              <a:rPr kumimoji="0" lang="en-US" altLang="zh-CN" sz="2000" b="1"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break each sentence</a:t>
            </a: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into </a:t>
            </a:r>
            <a:r>
              <a:rPr kumimoji="0" lang="en-US" altLang="zh-CN" sz="2000" b="1"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groups </a:t>
            </a:r>
            <a:r>
              <a:rPr kumimoji="0" lang="en-US" altLang="zh-CN" sz="20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of words.</a:t>
            </a:r>
            <a:endParaRPr kumimoji="0" lang="en-US"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3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281DDAA-2481-3847-81C1-00CE1A4BCFB2}"/>
              </a:ext>
            </a:extLst>
          </p:cNvPr>
          <p:cNvSpPr txBox="1">
            <a:spLocks/>
          </p:cNvSpPr>
          <p:nvPr/>
        </p:nvSpPr>
        <p:spPr>
          <a:xfrm>
            <a:off x="735062" y="157751"/>
            <a:ext cx="9221689" cy="440660"/>
          </a:xfrm>
          <a:prstGeom prst="rect">
            <a:avLst/>
          </a:prstGeom>
        </p:spPr>
        <p:txBody>
          <a:bodyPr vert="horz" lIns="91440" tIns="45720" rIns="91440" bIns="45720" rtlCol="0" anchor="ctr">
            <a:normAutofit fontScale="85000" lnSpcReduction="20000"/>
          </a:bodyPr>
          <a:lstStyle>
            <a:lvl1pPr algn="l" defTabSz="742950" rtl="0" eaLnBrk="1" latinLnBrk="0" hangingPunct="1">
              <a:lnSpc>
                <a:spcPct val="90000"/>
              </a:lnSpc>
              <a:spcBef>
                <a:spcPct val="0"/>
              </a:spcBef>
              <a:buNone/>
              <a:defRPr sz="3575" kern="1200">
                <a:solidFill>
                  <a:schemeClr val="accent5">
                    <a:lumMod val="50000"/>
                  </a:schemeClr>
                </a:solidFill>
                <a:latin typeface="Century Gothic" panose="020B0502020202020204" pitchFamily="34" charset="0"/>
                <a:ea typeface="+mj-ea"/>
                <a:cs typeface="+mj-cs"/>
              </a:defRPr>
            </a:lvl1pPr>
          </a:lstStyle>
          <a:p>
            <a:r>
              <a:rPr lang="en-US" dirty="0"/>
              <a:t>Applying your Knowledge:</a:t>
            </a:r>
          </a:p>
        </p:txBody>
      </p:sp>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6493"/>
            <a:ext cx="5662702" cy="760431"/>
          </a:xfrm>
          <a:prstGeom prst="rect">
            <a:avLst/>
          </a:prstGeom>
        </p:spPr>
      </p:pic>
      <p:sp>
        <p:nvSpPr>
          <p:cNvPr id="4" name="Title 3"/>
          <p:cNvSpPr>
            <a:spLocks noGrp="1"/>
          </p:cNvSpPr>
          <p:nvPr>
            <p:ph type="title"/>
          </p:nvPr>
        </p:nvSpPr>
        <p:spPr>
          <a:xfrm>
            <a:off x="30880" y="677801"/>
            <a:ext cx="5480402" cy="632699"/>
          </a:xfrm>
        </p:spPr>
        <p:txBody>
          <a:bodyPr>
            <a:normAutofit/>
          </a:bodyPr>
          <a:lstStyle/>
          <a:p>
            <a:r>
              <a:rPr lang="en-GB" sz="2456" b="1" dirty="0">
                <a:solidFill>
                  <a:schemeClr val="bg1"/>
                </a:solidFill>
              </a:rPr>
              <a:t>Speaking</a:t>
            </a:r>
          </a:p>
        </p:txBody>
      </p:sp>
      <p:sp>
        <p:nvSpPr>
          <p:cNvPr id="10" name="Rectangle 5"/>
          <p:cNvSpPr>
            <a:spLocks noChangeArrowheads="1"/>
          </p:cNvSpPr>
          <p:nvPr/>
        </p:nvSpPr>
        <p:spPr bwMode="auto">
          <a:xfrm>
            <a:off x="173573" y="1601706"/>
            <a:ext cx="6954301" cy="11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89" tIns="40094" rIns="80189" bIns="40094" numCol="1" anchor="ctr" anchorCtr="0" compatLnSpc="1">
            <a:prstTxWarp prst="textNoShape">
              <a:avLst/>
            </a:prstTxWarp>
            <a:spAutoFit/>
          </a:bodyPr>
          <a:lstStyle/>
          <a:p>
            <a:pPr defTabSz="801929" eaLnBrk="0" fontAlgn="base" hangingPunct="0">
              <a:spcBef>
                <a:spcPct val="0"/>
              </a:spcBef>
              <a:spcAft>
                <a:spcPct val="0"/>
              </a:spcAft>
            </a:pPr>
            <a:r>
              <a:rPr lang="en-GB" altLang="zh-CN" sz="1754" dirty="0">
                <a:solidFill>
                  <a:srgbClr val="115076"/>
                </a:solidFill>
                <a:ea typeface="SimSun" panose="02010600030101010101" pitchFamily="2" charset="-122"/>
                <a:cs typeface="Times New Roman" panose="02020603050405020304" pitchFamily="18" charset="0"/>
              </a:rPr>
              <a:t>Look at the picture. </a:t>
            </a:r>
          </a:p>
          <a:p>
            <a:pPr defTabSz="801929" eaLnBrk="0" fontAlgn="base" hangingPunct="0">
              <a:spcBef>
                <a:spcPct val="0"/>
              </a:spcBef>
              <a:spcAft>
                <a:spcPct val="0"/>
              </a:spcAft>
            </a:pPr>
            <a:r>
              <a:rPr lang="en-GB" altLang="zh-CN" sz="1754" dirty="0">
                <a:solidFill>
                  <a:srgbClr val="115076"/>
                </a:solidFill>
                <a:ea typeface="SimSun" panose="02010600030101010101" pitchFamily="2" charset="-122"/>
                <a:cs typeface="Times New Roman" panose="02020603050405020304" pitchFamily="18" charset="0"/>
              </a:rPr>
              <a:t>It is now Saturday in the city centre.</a:t>
            </a:r>
            <a:endParaRPr lang="en-GB" altLang="zh-CN" sz="1754" dirty="0">
              <a:solidFill>
                <a:srgbClr val="115076"/>
              </a:solidFill>
            </a:endParaRPr>
          </a:p>
          <a:p>
            <a:pPr defTabSz="801929" eaLnBrk="0" fontAlgn="base" hangingPunct="0">
              <a:spcBef>
                <a:spcPct val="0"/>
              </a:spcBef>
              <a:spcAft>
                <a:spcPct val="0"/>
              </a:spcAft>
            </a:pPr>
            <a:r>
              <a:rPr lang="en-GB" altLang="zh-CN" sz="1754" dirty="0">
                <a:solidFill>
                  <a:srgbClr val="115076"/>
                </a:solidFill>
                <a:ea typeface="SimSun" panose="02010600030101010101" pitchFamily="2" charset="-122"/>
                <a:cs typeface="Times New Roman" panose="02020603050405020304" pitchFamily="18" charset="0"/>
              </a:rPr>
              <a:t>Describe it to a friend</a:t>
            </a:r>
            <a:r>
              <a:rPr lang="en-GB" altLang="zh-CN" sz="1754" b="1" dirty="0">
                <a:solidFill>
                  <a:srgbClr val="115076"/>
                </a:solidFill>
                <a:ea typeface="SimSun" panose="02010600030101010101" pitchFamily="2" charset="-122"/>
                <a:cs typeface="Times New Roman" panose="02020603050405020304" pitchFamily="18" charset="0"/>
              </a:rPr>
              <a:t> </a:t>
            </a:r>
          </a:p>
          <a:p>
            <a:pPr defTabSz="801929" eaLnBrk="0" fontAlgn="base" hangingPunct="0">
              <a:spcBef>
                <a:spcPct val="0"/>
              </a:spcBef>
              <a:spcAft>
                <a:spcPct val="0"/>
              </a:spcAft>
            </a:pPr>
            <a:r>
              <a:rPr lang="en-GB" altLang="zh-CN" sz="1754" b="1" dirty="0">
                <a:solidFill>
                  <a:srgbClr val="115076"/>
                </a:solidFill>
                <a:ea typeface="SimSun" panose="02010600030101010101" pitchFamily="2" charset="-122"/>
                <a:cs typeface="Times New Roman" panose="02020603050405020304" pitchFamily="18" charset="0"/>
              </a:rPr>
              <a:t>by saying </a:t>
            </a:r>
            <a:r>
              <a:rPr lang="en-GB" altLang="zh-CN" sz="1754" dirty="0">
                <a:solidFill>
                  <a:srgbClr val="115076"/>
                </a:solidFill>
                <a:ea typeface="SimSun" panose="02010600030101010101" pitchFamily="2" charset="-122"/>
                <a:cs typeface="Times New Roman" panose="02020603050405020304" pitchFamily="18" charset="0"/>
              </a:rPr>
              <a:t>these sentences in French:</a:t>
            </a:r>
            <a:endParaRPr lang="en-GB" altLang="zh-CN" sz="1754" dirty="0">
              <a:solidFill>
                <a:srgbClr val="115076"/>
              </a:solidFill>
            </a:endParaRPr>
          </a:p>
        </p:txBody>
      </p:sp>
      <p:sp>
        <p:nvSpPr>
          <p:cNvPr id="15" name="Rectangle 6"/>
          <p:cNvSpPr>
            <a:spLocks noChangeArrowheads="1"/>
          </p:cNvSpPr>
          <p:nvPr/>
        </p:nvSpPr>
        <p:spPr bwMode="auto">
          <a:xfrm>
            <a:off x="549237" y="3237690"/>
            <a:ext cx="3813582" cy="706611"/>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0189" tIns="40094" rIns="80189" bIns="40094" numCol="1" anchor="ctr" anchorCtr="0" compatLnSpc="1">
            <a:prstTxWarp prst="textNoShape">
              <a:avLst/>
            </a:prstTxWarp>
          </a:bodyPr>
          <a:lstStyle/>
          <a:p>
            <a:pPr defTabSz="801929" eaLnBrk="0" fontAlgn="base" hangingPunct="0">
              <a:spcBef>
                <a:spcPct val="0"/>
              </a:spcBef>
              <a:spcAft>
                <a:spcPct val="0"/>
              </a:spcAft>
            </a:pPr>
            <a:r>
              <a:rPr lang="en-US" altLang="zh-CN" sz="1754" dirty="0">
                <a:solidFill>
                  <a:srgbClr val="115076"/>
                </a:solidFill>
                <a:ea typeface="SimSun" panose="02010600030101010101" pitchFamily="2" charset="-122"/>
                <a:cs typeface="Times New Roman" panose="02020603050405020304" pitchFamily="18" charset="0"/>
              </a:rPr>
              <a:t>1. </a:t>
            </a:r>
            <a:r>
              <a:rPr lang="en-US" altLang="zh-CN" sz="1754" dirty="0" err="1">
                <a:solidFill>
                  <a:srgbClr val="115076"/>
                </a:solidFill>
                <a:ea typeface="SimSun" panose="02010600030101010101" pitchFamily="2" charset="-122"/>
                <a:cs typeface="Times New Roman" panose="02020603050405020304" pitchFamily="18" charset="0"/>
              </a:rPr>
              <a:t>Voici</a:t>
            </a:r>
            <a:r>
              <a:rPr lang="en-US" altLang="zh-CN" sz="1754" dirty="0">
                <a:solidFill>
                  <a:srgbClr val="115076"/>
                </a:solidFill>
                <a:ea typeface="SimSun" panose="02010600030101010101" pitchFamily="2" charset="-122"/>
                <a:cs typeface="Times New Roman" panose="02020603050405020304" pitchFamily="18" charset="0"/>
              </a:rPr>
              <a:t> le </a:t>
            </a:r>
            <a:r>
              <a:rPr lang="en-US" altLang="zh-CN" sz="1754" dirty="0" err="1">
                <a:solidFill>
                  <a:srgbClr val="115076"/>
                </a:solidFill>
                <a:ea typeface="SimSun" panose="02010600030101010101" pitchFamily="2" charset="-122"/>
                <a:cs typeface="Times New Roman" panose="02020603050405020304" pitchFamily="18" charset="0"/>
              </a:rPr>
              <a:t>musée</a:t>
            </a:r>
            <a:r>
              <a:rPr lang="en-US" altLang="zh-CN" sz="1754" dirty="0">
                <a:solidFill>
                  <a:srgbClr val="115076"/>
                </a:solidFill>
                <a:ea typeface="SimSun" panose="02010600030101010101" pitchFamily="2" charset="-122"/>
                <a:cs typeface="Times New Roman" panose="02020603050405020304" pitchFamily="18" charset="0"/>
              </a:rPr>
              <a:t>.</a:t>
            </a:r>
            <a:endParaRPr lang="en-US" altLang="zh-CN" sz="1754" dirty="0">
              <a:solidFill>
                <a:srgbClr val="115076"/>
              </a:solidFill>
            </a:endParaRPr>
          </a:p>
          <a:p>
            <a:pPr defTabSz="801929" eaLnBrk="0" fontAlgn="base" hangingPunct="0">
              <a:spcBef>
                <a:spcPct val="0"/>
              </a:spcBef>
              <a:spcAft>
                <a:spcPct val="0"/>
              </a:spcAft>
            </a:pPr>
            <a:r>
              <a:rPr lang="en-US" altLang="zh-CN" sz="1754" dirty="0">
                <a:solidFill>
                  <a:srgbClr val="115076"/>
                </a:solidFill>
                <a:ea typeface="SimSun" panose="02010600030101010101" pitchFamily="2" charset="-122"/>
                <a:cs typeface="Times New Roman" panose="02020603050405020304" pitchFamily="18" charset="0"/>
              </a:rPr>
              <a:t>2. Le </a:t>
            </a:r>
            <a:r>
              <a:rPr lang="en-US" altLang="zh-CN" sz="1754" dirty="0" err="1">
                <a:solidFill>
                  <a:srgbClr val="115076"/>
                </a:solidFill>
                <a:ea typeface="SimSun" panose="02010600030101010101" pitchFamily="2" charset="-122"/>
                <a:cs typeface="Times New Roman" panose="02020603050405020304" pitchFamily="18" charset="0"/>
              </a:rPr>
              <a:t>bâtiment</a:t>
            </a:r>
            <a:r>
              <a:rPr lang="en-US" altLang="zh-CN" sz="1754" dirty="0">
                <a:solidFill>
                  <a:srgbClr val="115076"/>
                </a:solidFill>
                <a:ea typeface="SimSun" panose="02010600030101010101" pitchFamily="2" charset="-122"/>
                <a:cs typeface="Times New Roman" panose="02020603050405020304" pitchFamily="18" charset="0"/>
              </a:rPr>
              <a:t> </a:t>
            </a:r>
            <a:r>
              <a:rPr lang="en-US" altLang="zh-CN" sz="1754" dirty="0" err="1">
                <a:solidFill>
                  <a:srgbClr val="115076"/>
                </a:solidFill>
                <a:ea typeface="SimSun" panose="02010600030101010101" pitchFamily="2" charset="-122"/>
                <a:cs typeface="Times New Roman" panose="02020603050405020304" pitchFamily="18" charset="0"/>
              </a:rPr>
              <a:t>est</a:t>
            </a:r>
            <a:r>
              <a:rPr lang="en-US" altLang="zh-CN" sz="1754" dirty="0">
                <a:solidFill>
                  <a:srgbClr val="115076"/>
                </a:solidFill>
                <a:ea typeface="SimSun" panose="02010600030101010101" pitchFamily="2" charset="-122"/>
                <a:cs typeface="Times New Roman" panose="02020603050405020304" pitchFamily="18" charset="0"/>
              </a:rPr>
              <a:t> </a:t>
            </a:r>
            <a:r>
              <a:rPr lang="en-US" altLang="zh-CN" sz="1754" dirty="0" err="1">
                <a:solidFill>
                  <a:srgbClr val="115076"/>
                </a:solidFill>
                <a:ea typeface="SimSun" panose="02010600030101010101" pitchFamily="2" charset="-122"/>
                <a:cs typeface="Times New Roman" panose="02020603050405020304" pitchFamily="18" charset="0"/>
              </a:rPr>
              <a:t>très</a:t>
            </a:r>
            <a:r>
              <a:rPr lang="en-US" altLang="zh-CN" sz="1754" dirty="0">
                <a:solidFill>
                  <a:srgbClr val="115076"/>
                </a:solidFill>
                <a:ea typeface="SimSun" panose="02010600030101010101" pitchFamily="2" charset="-122"/>
                <a:cs typeface="Times New Roman" panose="02020603050405020304" pitchFamily="18" charset="0"/>
              </a:rPr>
              <a:t> grand.</a:t>
            </a:r>
            <a:endParaRPr lang="en-US" altLang="zh-CN" sz="1754" dirty="0">
              <a:solidFill>
                <a:srgbClr val="115076"/>
              </a:solidFill>
            </a:endParaRPr>
          </a:p>
        </p:txBody>
      </p:sp>
      <p:sp>
        <p:nvSpPr>
          <p:cNvPr id="5" name="Rectangle 6"/>
          <p:cNvSpPr>
            <a:spLocks noChangeArrowheads="1"/>
          </p:cNvSpPr>
          <p:nvPr/>
        </p:nvSpPr>
        <p:spPr bwMode="auto">
          <a:xfrm>
            <a:off x="549237" y="3255274"/>
            <a:ext cx="3813582" cy="706611"/>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0189" tIns="40094" rIns="80189" bIns="40094" numCol="1" anchor="ctr" anchorCtr="0" compatLnSpc="1">
            <a:prstTxWarp prst="textNoShape">
              <a:avLst/>
            </a:prstTxWarp>
          </a:bodyPr>
          <a:lstStyle/>
          <a:p>
            <a:pPr defTabSz="801929" eaLnBrk="0" fontAlgn="base" hangingPunct="0">
              <a:spcBef>
                <a:spcPct val="0"/>
              </a:spcBef>
              <a:spcAft>
                <a:spcPct val="0"/>
              </a:spcAft>
            </a:pPr>
            <a:r>
              <a:rPr lang="en-US" altLang="zh-CN" sz="1754">
                <a:solidFill>
                  <a:srgbClr val="115076"/>
                </a:solidFill>
                <a:ea typeface="SimSun" panose="02010600030101010101" pitchFamily="2" charset="-122"/>
                <a:cs typeface="Times New Roman" panose="02020603050405020304" pitchFamily="18" charset="0"/>
              </a:rPr>
              <a:t>1. Here is the museum.</a:t>
            </a:r>
            <a:endParaRPr lang="en-US" altLang="zh-CN" sz="1754">
              <a:solidFill>
                <a:srgbClr val="115076"/>
              </a:solidFill>
            </a:endParaRPr>
          </a:p>
          <a:p>
            <a:pPr defTabSz="801929" eaLnBrk="0" fontAlgn="base" hangingPunct="0">
              <a:spcBef>
                <a:spcPct val="0"/>
              </a:spcBef>
              <a:spcAft>
                <a:spcPct val="0"/>
              </a:spcAft>
            </a:pPr>
            <a:r>
              <a:rPr lang="en-US" altLang="zh-CN" sz="1754">
                <a:solidFill>
                  <a:srgbClr val="115076"/>
                </a:solidFill>
                <a:ea typeface="SimSun" panose="02010600030101010101" pitchFamily="2" charset="-122"/>
                <a:cs typeface="Times New Roman" panose="02020603050405020304" pitchFamily="18" charset="0"/>
              </a:rPr>
              <a:t>2. The building is very big.</a:t>
            </a:r>
            <a:endParaRPr lang="en-US" altLang="zh-CN" sz="1754">
              <a:solidFill>
                <a:srgbClr val="115076"/>
              </a:solidFill>
            </a:endParaRPr>
          </a:p>
        </p:txBody>
      </p:sp>
      <p:pic>
        <p:nvPicPr>
          <p:cNvPr id="2" name="Picture 1" descr="the Louvre in Pari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185" y="1469994"/>
            <a:ext cx="4975034" cy="2799918"/>
          </a:xfrm>
          <a:prstGeom prst="rect">
            <a:avLst/>
          </a:prstGeom>
        </p:spPr>
      </p:pic>
      <p:sp>
        <p:nvSpPr>
          <p:cNvPr id="11" name="Rectangle 7"/>
          <p:cNvSpPr>
            <a:spLocks noChangeArrowheads="1"/>
          </p:cNvSpPr>
          <p:nvPr/>
        </p:nvSpPr>
        <p:spPr bwMode="auto">
          <a:xfrm>
            <a:off x="173573" y="4396051"/>
            <a:ext cx="7894206" cy="1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89" tIns="40094" rIns="80189" bIns="40094" numCol="1" anchor="ctr" anchorCtr="0" compatLnSpc="1">
            <a:prstTxWarp prst="textNoShape">
              <a:avLst/>
            </a:prstTxWarp>
            <a:spAutoFit/>
          </a:bodyPr>
          <a:lstStyle/>
          <a:p>
            <a:pPr defTabSz="801929" eaLnBrk="0" fontAlgn="base" hangingPunct="0">
              <a:spcBef>
                <a:spcPct val="0"/>
              </a:spcBef>
              <a:spcAft>
                <a:spcPct val="0"/>
              </a:spcAft>
            </a:pPr>
            <a:r>
              <a:rPr lang="en-GB" altLang="zh-CN" sz="1754" bmk="">
                <a:solidFill>
                  <a:srgbClr val="115076"/>
                </a:solidFill>
                <a:ea typeface="SimSun" panose="02010600030101010101" pitchFamily="2" charset="-122"/>
                <a:cs typeface="Times New Roman" panose="02020603050405020304" pitchFamily="18" charset="0"/>
              </a:rPr>
              <a:t>Take </a:t>
            </a:r>
            <a:r>
              <a:rPr lang="en-GB" altLang="zh-CN" sz="1754" b="1" bmk="">
                <a:solidFill>
                  <a:srgbClr val="115076"/>
                </a:solidFill>
                <a:ea typeface="SimSun" panose="02010600030101010101" pitchFamily="2" charset="-122"/>
                <a:cs typeface="Times New Roman" panose="02020603050405020304" pitchFamily="18" charset="0"/>
              </a:rPr>
              <a:t>up to</a:t>
            </a:r>
            <a:r>
              <a:rPr lang="en-GB" altLang="zh-CN" sz="1754" bmk="">
                <a:solidFill>
                  <a:srgbClr val="115076"/>
                </a:solidFill>
                <a:ea typeface="SimSun" panose="02010600030101010101" pitchFamily="2" charset="-122"/>
                <a:cs typeface="Times New Roman" panose="02020603050405020304" pitchFamily="18" charset="0"/>
              </a:rPr>
              <a:t> </a:t>
            </a:r>
            <a:r>
              <a:rPr lang="en-GB" altLang="zh-CN" sz="1754" b="1" bmk="">
                <a:solidFill>
                  <a:srgbClr val="115076"/>
                </a:solidFill>
                <a:ea typeface="SimSun" panose="02010600030101010101" pitchFamily="2" charset="-122"/>
                <a:cs typeface="Times New Roman" panose="02020603050405020304" pitchFamily="18" charset="0"/>
              </a:rPr>
              <a:t>one minute</a:t>
            </a:r>
            <a:r>
              <a:rPr lang="en-GB" altLang="zh-CN" sz="1754" bmk="">
                <a:solidFill>
                  <a:srgbClr val="115076"/>
                </a:solidFill>
                <a:ea typeface="SimSun" panose="02010600030101010101" pitchFamily="2" charset="-122"/>
                <a:cs typeface="Times New Roman" panose="02020603050405020304" pitchFamily="18" charset="0"/>
              </a:rPr>
              <a:t> to think about what to say each time, but don’t write your sentences down. T</a:t>
            </a:r>
            <a:r>
              <a:rPr lang="en-GB" altLang="zh-CN" sz="1754">
                <a:solidFill>
                  <a:srgbClr val="115076"/>
                </a:solidFill>
                <a:ea typeface="SimSun" panose="02010600030101010101" pitchFamily="2" charset="-122"/>
                <a:cs typeface="Times New Roman" panose="02020603050405020304" pitchFamily="18" charset="0"/>
              </a:rPr>
              <a:t>o help you work out what to say, </a:t>
            </a:r>
          </a:p>
          <a:p>
            <a:pPr defTabSz="801929" eaLnBrk="0" fontAlgn="base" hangingPunct="0">
              <a:spcBef>
                <a:spcPct val="0"/>
              </a:spcBef>
              <a:spcAft>
                <a:spcPct val="0"/>
              </a:spcAft>
            </a:pPr>
            <a:r>
              <a:rPr lang="en-GB" altLang="zh-CN" sz="1754">
                <a:solidFill>
                  <a:srgbClr val="115076"/>
                </a:solidFill>
                <a:ea typeface="SimSun" panose="02010600030101010101" pitchFamily="2" charset="-122"/>
                <a:cs typeface="Times New Roman" panose="02020603050405020304" pitchFamily="18" charset="0"/>
              </a:rPr>
              <a:t>try to </a:t>
            </a:r>
            <a:r>
              <a:rPr lang="en-GB" altLang="zh-CN" sz="1754" b="1">
                <a:solidFill>
                  <a:srgbClr val="115076"/>
                </a:solidFill>
                <a:ea typeface="SimSun" panose="02010600030101010101" pitchFamily="2" charset="-122"/>
                <a:cs typeface="Times New Roman" panose="02020603050405020304" pitchFamily="18" charset="0"/>
              </a:rPr>
              <a:t>break each sentence</a:t>
            </a:r>
            <a:r>
              <a:rPr lang="en-GB" altLang="zh-CN" sz="1754">
                <a:solidFill>
                  <a:srgbClr val="115076"/>
                </a:solidFill>
                <a:ea typeface="SimSun" panose="02010600030101010101" pitchFamily="2" charset="-122"/>
                <a:cs typeface="Times New Roman" panose="02020603050405020304" pitchFamily="18" charset="0"/>
              </a:rPr>
              <a:t> </a:t>
            </a:r>
            <a:r>
              <a:rPr lang="en-GB" altLang="zh-CN" sz="1754" b="1">
                <a:solidFill>
                  <a:srgbClr val="115076"/>
                </a:solidFill>
                <a:ea typeface="SimSun" panose="02010600030101010101" pitchFamily="2" charset="-122"/>
                <a:cs typeface="Times New Roman" panose="02020603050405020304" pitchFamily="18" charset="0"/>
              </a:rPr>
              <a:t>down</a:t>
            </a:r>
            <a:r>
              <a:rPr lang="en-GB" altLang="zh-CN" sz="1754">
                <a:solidFill>
                  <a:srgbClr val="115076"/>
                </a:solidFill>
                <a:ea typeface="SimSun" panose="02010600030101010101" pitchFamily="2" charset="-122"/>
                <a:cs typeface="Times New Roman" panose="02020603050405020304" pitchFamily="18" charset="0"/>
              </a:rPr>
              <a:t> into groups of words in your head. </a:t>
            </a:r>
          </a:p>
          <a:p>
            <a:pPr defTabSz="801929" eaLnBrk="0" fontAlgn="base" hangingPunct="0">
              <a:spcBef>
                <a:spcPct val="0"/>
              </a:spcBef>
              <a:spcAft>
                <a:spcPct val="0"/>
              </a:spcAft>
            </a:pPr>
            <a:endParaRPr lang="en-GB" altLang="zh-CN" sz="1754">
              <a:solidFill>
                <a:srgbClr val="115076"/>
              </a:solidFill>
              <a:ea typeface="SimSun" panose="02010600030101010101" pitchFamily="2" charset="-122"/>
              <a:cs typeface="Times New Roman" panose="02020603050405020304" pitchFamily="18" charset="0"/>
            </a:endParaRPr>
          </a:p>
          <a:p>
            <a:pPr defTabSz="801929" eaLnBrk="0" fontAlgn="base" hangingPunct="0">
              <a:spcBef>
                <a:spcPct val="0"/>
              </a:spcBef>
              <a:spcAft>
                <a:spcPct val="0"/>
              </a:spcAft>
            </a:pPr>
            <a:r>
              <a:rPr lang="en-GB" altLang="zh-CN" sz="1754">
                <a:solidFill>
                  <a:srgbClr val="115076"/>
                </a:solidFill>
                <a:ea typeface="SimSun" panose="02010600030101010101" pitchFamily="2" charset="-122"/>
                <a:cs typeface="Times New Roman" panose="02020603050405020304" pitchFamily="18" charset="0"/>
              </a:rPr>
              <a:t>It doesn’t matter if you make a mistake - just have a go!</a:t>
            </a:r>
          </a:p>
          <a:p>
            <a:pPr defTabSz="801929" eaLnBrk="0" fontAlgn="base" hangingPunct="0">
              <a:spcBef>
                <a:spcPct val="0"/>
              </a:spcBef>
              <a:spcAft>
                <a:spcPct val="0"/>
              </a:spcAft>
            </a:pPr>
            <a:endParaRPr lang="en-GB" altLang="zh-CN" sz="1754">
              <a:solidFill>
                <a:srgbClr val="115076"/>
              </a:solidFill>
              <a:ea typeface="SimSun" panose="02010600030101010101" pitchFamily="2" charset="-122"/>
              <a:cs typeface="Times New Roman" panose="02020603050405020304" pitchFamily="18" charset="0"/>
            </a:endParaRPr>
          </a:p>
          <a:p>
            <a:pPr defTabSz="801929" eaLnBrk="0" fontAlgn="base" hangingPunct="0">
              <a:spcBef>
                <a:spcPct val="0"/>
              </a:spcBef>
              <a:spcAft>
                <a:spcPct val="0"/>
              </a:spcAft>
            </a:pPr>
            <a:r>
              <a:rPr lang="en-GB" altLang="zh-CN" sz="1754">
                <a:solidFill>
                  <a:srgbClr val="115076"/>
                </a:solidFill>
                <a:ea typeface="SimSun" panose="02010600030101010101" pitchFamily="2" charset="-122"/>
                <a:cs typeface="Times New Roman" panose="02020603050405020304" pitchFamily="18" charset="0"/>
              </a:rPr>
              <a:t>It doesn’t matter if you speak slowly - just keep going! </a:t>
            </a:r>
            <a:endParaRPr lang="en-GB" altLang="zh-CN" sz="1754">
              <a:solidFill>
                <a:srgbClr val="115076"/>
              </a:solidFill>
            </a:endParaRPr>
          </a:p>
        </p:txBody>
      </p:sp>
      <p:sp>
        <p:nvSpPr>
          <p:cNvPr id="16" name="Rounded Rectangular Callout 15"/>
          <p:cNvSpPr/>
          <p:nvPr/>
        </p:nvSpPr>
        <p:spPr>
          <a:xfrm>
            <a:off x="71278" y="4320355"/>
            <a:ext cx="10691813" cy="2763218"/>
          </a:xfrm>
          <a:prstGeom prst="wedgeRoundRectCallout">
            <a:avLst>
              <a:gd name="adj1" fmla="val -28533"/>
              <a:gd name="adj2" fmla="val -4515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19" dirty="0"/>
              <a:t>For </a:t>
            </a:r>
            <a:r>
              <a:rPr lang="en-GB" sz="1719" b="1" dirty="0"/>
              <a:t>meaning </a:t>
            </a:r>
            <a:r>
              <a:rPr lang="en-GB" sz="1719" dirty="0"/>
              <a:t>(per sentence):</a:t>
            </a:r>
          </a:p>
          <a:p>
            <a:r>
              <a:rPr lang="en-GB" sz="1719" b="1" dirty="0"/>
              <a:t>2 marks</a:t>
            </a:r>
            <a:r>
              <a:rPr lang="en-GB" sz="1719" dirty="0"/>
              <a:t> awarded where the meaning of the sentence is fully communicated with little effort required </a:t>
            </a:r>
          </a:p>
          <a:p>
            <a:r>
              <a:rPr lang="en-GB" sz="1719" dirty="0"/>
              <a:t>on the part of the listener.</a:t>
            </a:r>
          </a:p>
          <a:p>
            <a:r>
              <a:rPr lang="en-GB" sz="1719" b="1" dirty="0"/>
              <a:t>1 mark </a:t>
            </a:r>
            <a:r>
              <a:rPr lang="en-GB" sz="1719" dirty="0"/>
              <a:t>awarded where the meaning of the sentence is fully communicated with some effort required </a:t>
            </a:r>
          </a:p>
          <a:p>
            <a:r>
              <a:rPr lang="en-GB" sz="1719" dirty="0"/>
              <a:t>on the part of the listener.</a:t>
            </a:r>
          </a:p>
          <a:p>
            <a:r>
              <a:rPr lang="en-GB" sz="1719" b="1" dirty="0"/>
              <a:t>0 marks</a:t>
            </a:r>
            <a:r>
              <a:rPr lang="en-GB" sz="1719" dirty="0"/>
              <a:t> awarded where the meaning of the sentence is not communicated.</a:t>
            </a:r>
          </a:p>
          <a:p>
            <a:endParaRPr lang="en-GB" sz="1719" dirty="0"/>
          </a:p>
          <a:p>
            <a:r>
              <a:rPr lang="en-GB" sz="1719" dirty="0"/>
              <a:t>For </a:t>
            </a:r>
            <a:r>
              <a:rPr lang="en-GB" sz="1719" b="1" dirty="0"/>
              <a:t>accuracy </a:t>
            </a:r>
            <a:r>
              <a:rPr lang="en-GB" sz="1719" dirty="0"/>
              <a:t>(per sentence)</a:t>
            </a:r>
            <a:r>
              <a:rPr lang="en-GB" sz="1719" b="1" dirty="0"/>
              <a:t>:</a:t>
            </a:r>
            <a:endParaRPr lang="en-GB" sz="1719" dirty="0"/>
          </a:p>
          <a:p>
            <a:r>
              <a:rPr lang="en-GB" sz="1719" b="1" dirty="0"/>
              <a:t>2 marks</a:t>
            </a:r>
            <a:r>
              <a:rPr lang="en-GB" sz="1719" dirty="0"/>
              <a:t> awarded where all or most of the features tested are accurately produced.</a:t>
            </a:r>
          </a:p>
          <a:p>
            <a:r>
              <a:rPr lang="en-GB" sz="1719" b="1" dirty="0"/>
              <a:t>1 mark</a:t>
            </a:r>
            <a:r>
              <a:rPr lang="en-GB" sz="1719" dirty="0"/>
              <a:t> awarded where some of the features tested are accurately produced.</a:t>
            </a:r>
          </a:p>
          <a:p>
            <a:r>
              <a:rPr lang="en-GB" sz="1719" b="1" dirty="0"/>
              <a:t>0 marks</a:t>
            </a:r>
            <a:r>
              <a:rPr lang="en-GB" sz="1719" dirty="0"/>
              <a:t> awarded where few or none of the features tested are accurately produced.</a:t>
            </a:r>
          </a:p>
        </p:txBody>
      </p:sp>
    </p:spTree>
    <p:extLst>
      <p:ext uri="{BB962C8B-B14F-4D97-AF65-F5344CB8AC3E}">
        <p14:creationId xmlns:p14="http://schemas.microsoft.com/office/powerpoint/2010/main" val="35912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DAFA-4D9F-FD4A-9EE7-A81BF329ED71}"/>
              </a:ext>
            </a:extLst>
          </p:cNvPr>
          <p:cNvSpPr>
            <a:spLocks noGrp="1"/>
          </p:cNvSpPr>
          <p:nvPr>
            <p:ph type="title"/>
          </p:nvPr>
        </p:nvSpPr>
        <p:spPr>
          <a:xfrm>
            <a:off x="534390" y="488407"/>
            <a:ext cx="9769337" cy="1461188"/>
          </a:xfrm>
        </p:spPr>
        <p:txBody>
          <a:bodyPr>
            <a:normAutofit/>
          </a:bodyPr>
          <a:lstStyle/>
          <a:p>
            <a:r>
              <a:rPr lang="en-US" sz="3500" dirty="0"/>
              <a:t>Want to give a </a:t>
            </a:r>
            <a:r>
              <a:rPr lang="en-US" sz="3500" i="1" dirty="0"/>
              <a:t>flavour</a:t>
            </a:r>
            <a:r>
              <a:rPr lang="en-US" sz="3500" dirty="0"/>
              <a:t> of the tests to pupils? </a:t>
            </a:r>
          </a:p>
        </p:txBody>
      </p:sp>
      <p:graphicFrame>
        <p:nvGraphicFramePr>
          <p:cNvPr id="8" name="Content Placeholder 3">
            <a:extLst>
              <a:ext uri="{FF2B5EF4-FFF2-40B4-BE49-F238E27FC236}">
                <a16:creationId xmlns:a16="http://schemas.microsoft.com/office/drawing/2014/main" id="{73001D56-9D24-7348-ADD0-AE805C7EFC54}"/>
              </a:ext>
            </a:extLst>
          </p:cNvPr>
          <p:cNvGraphicFramePr>
            <a:graphicFrameLocks/>
          </p:cNvGraphicFramePr>
          <p:nvPr>
            <p:extLst>
              <p:ext uri="{D42A27DB-BD31-4B8C-83A1-F6EECF244321}">
                <p14:modId xmlns:p14="http://schemas.microsoft.com/office/powerpoint/2010/main" val="3260917206"/>
              </p:ext>
            </p:extLst>
          </p:nvPr>
        </p:nvGraphicFramePr>
        <p:xfrm>
          <a:off x="427513" y="3729944"/>
          <a:ext cx="9702139" cy="1912050"/>
        </p:xfrm>
        <a:graphic>
          <a:graphicData uri="http://schemas.openxmlformats.org/drawingml/2006/table">
            <a:tbl>
              <a:tblPr firstRow="1" firstCol="1" bandRow="1">
                <a:tableStyleId>{5C22544A-7EE6-4342-B048-85BDC9FD1C3A}</a:tableStyleId>
              </a:tblPr>
              <a:tblGrid>
                <a:gridCol w="1267520">
                  <a:extLst>
                    <a:ext uri="{9D8B030D-6E8A-4147-A177-3AD203B41FA5}">
                      <a16:colId xmlns:a16="http://schemas.microsoft.com/office/drawing/2014/main" val="861308348"/>
                    </a:ext>
                  </a:extLst>
                </a:gridCol>
                <a:gridCol w="3642661">
                  <a:extLst>
                    <a:ext uri="{9D8B030D-6E8A-4147-A177-3AD203B41FA5}">
                      <a16:colId xmlns:a16="http://schemas.microsoft.com/office/drawing/2014/main" val="555765235"/>
                    </a:ext>
                  </a:extLst>
                </a:gridCol>
                <a:gridCol w="4791958">
                  <a:extLst>
                    <a:ext uri="{9D8B030D-6E8A-4147-A177-3AD203B41FA5}">
                      <a16:colId xmlns:a16="http://schemas.microsoft.com/office/drawing/2014/main" val="651446356"/>
                    </a:ext>
                  </a:extLst>
                </a:gridCol>
              </a:tblGrid>
              <a:tr h="533608">
                <a:tc>
                  <a:txBody>
                    <a:bodyPr/>
                    <a:lstStyle/>
                    <a:p>
                      <a:pPr algn="l">
                        <a:lnSpc>
                          <a:spcPct val="107000"/>
                        </a:lnSpc>
                        <a:spcAft>
                          <a:spcPts val="0"/>
                        </a:spcAft>
                      </a:pPr>
                      <a:r>
                        <a:rPr lang="en-GB" sz="2600" dirty="0">
                          <a:effectLst/>
                        </a:rPr>
                        <a:t>French</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u="sng" dirty="0">
                          <a:effectLst/>
                          <a:hlinkClick r:id="rId3"/>
                        </a:rPr>
                        <a:t>1. Achievement test video prep lesson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u="sng" dirty="0">
                          <a:effectLst/>
                          <a:hlinkClick r:id="rId4"/>
                        </a:rPr>
                        <a:t>2. Applying your knowledge test video prep lesson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7302336"/>
                  </a:ext>
                </a:extLst>
              </a:tr>
              <a:tr h="533608">
                <a:tc>
                  <a:txBody>
                    <a:bodyPr/>
                    <a:lstStyle/>
                    <a:p>
                      <a:pPr algn="l">
                        <a:lnSpc>
                          <a:spcPct val="107000"/>
                        </a:lnSpc>
                        <a:spcAft>
                          <a:spcPts val="0"/>
                        </a:spcAft>
                      </a:pPr>
                      <a:r>
                        <a:rPr lang="en-GB" sz="2600" dirty="0">
                          <a:effectLst/>
                        </a:rPr>
                        <a:t>German</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u="sng" dirty="0">
                          <a:effectLst/>
                          <a:hlinkClick r:id="rId5"/>
                        </a:rPr>
                        <a:t>1. Achievement test video prep lesson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u="sng" dirty="0">
                          <a:effectLst/>
                          <a:hlinkClick r:id="rId6"/>
                        </a:rPr>
                        <a:t>2. Applying your knowledge test video prep lesson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3682700"/>
                  </a:ext>
                </a:extLst>
              </a:tr>
              <a:tr h="533608">
                <a:tc>
                  <a:txBody>
                    <a:bodyPr/>
                    <a:lstStyle/>
                    <a:p>
                      <a:pPr algn="l">
                        <a:lnSpc>
                          <a:spcPct val="107000"/>
                        </a:lnSpc>
                        <a:spcAft>
                          <a:spcPts val="0"/>
                        </a:spcAft>
                      </a:pPr>
                      <a:r>
                        <a:rPr lang="en-GB" sz="2600" dirty="0">
                          <a:effectLst/>
                        </a:rPr>
                        <a:t>Spanish</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u="sng">
                          <a:effectLst/>
                          <a:hlinkClick r:id="rId7"/>
                        </a:rPr>
                        <a:t>1. Achievement test video prep lesson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2000" u="sng" dirty="0">
                          <a:effectLst/>
                          <a:hlinkClick r:id="rId8"/>
                        </a:rPr>
                        <a:t>2. Applying your knowledge test video prep lesson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4785164"/>
                  </a:ext>
                </a:extLst>
              </a:tr>
            </a:tbl>
          </a:graphicData>
        </a:graphic>
      </p:graphicFrame>
      <p:sp>
        <p:nvSpPr>
          <p:cNvPr id="10" name="Content Placeholder 9">
            <a:extLst>
              <a:ext uri="{FF2B5EF4-FFF2-40B4-BE49-F238E27FC236}">
                <a16:creationId xmlns:a16="http://schemas.microsoft.com/office/drawing/2014/main" id="{CE6E436E-CE68-594D-9C8A-4284AD3E3F53}"/>
              </a:ext>
            </a:extLst>
          </p:cNvPr>
          <p:cNvSpPr>
            <a:spLocks noGrp="1"/>
          </p:cNvSpPr>
          <p:nvPr>
            <p:ph idx="1"/>
          </p:nvPr>
        </p:nvSpPr>
        <p:spPr>
          <a:xfrm>
            <a:off x="735063" y="2117346"/>
            <a:ext cx="9221689" cy="895678"/>
          </a:xfrm>
        </p:spPr>
        <p:txBody>
          <a:bodyPr/>
          <a:lstStyle/>
          <a:p>
            <a:pPr marL="0" indent="0">
              <a:buNone/>
            </a:pPr>
            <a:r>
              <a:rPr lang="en-US" dirty="0"/>
              <a:t>ppts and videos of teachers delivering a lesson to prepare pupils for the test</a:t>
            </a:r>
          </a:p>
        </p:txBody>
      </p:sp>
    </p:spTree>
    <p:extLst>
      <p:ext uri="{BB962C8B-B14F-4D97-AF65-F5344CB8AC3E}">
        <p14:creationId xmlns:p14="http://schemas.microsoft.com/office/powerpoint/2010/main" val="2200229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E8A5-90AC-8240-A546-FE8388113B85}"/>
              </a:ext>
            </a:extLst>
          </p:cNvPr>
          <p:cNvSpPr>
            <a:spLocks noGrp="1"/>
          </p:cNvSpPr>
          <p:nvPr>
            <p:ph type="title"/>
          </p:nvPr>
        </p:nvSpPr>
        <p:spPr>
          <a:xfrm>
            <a:off x="735063" y="488406"/>
            <a:ext cx="9221689" cy="1550255"/>
          </a:xfrm>
        </p:spPr>
        <p:txBody>
          <a:bodyPr/>
          <a:lstStyle/>
          <a:p>
            <a:r>
              <a:rPr lang="en-US" dirty="0"/>
              <a:t>Links to tests, audio files, mark schemes</a:t>
            </a:r>
          </a:p>
        </p:txBody>
      </p:sp>
      <p:graphicFrame>
        <p:nvGraphicFramePr>
          <p:cNvPr id="4" name="Content Placeholder 3">
            <a:extLst>
              <a:ext uri="{FF2B5EF4-FFF2-40B4-BE49-F238E27FC236}">
                <a16:creationId xmlns:a16="http://schemas.microsoft.com/office/drawing/2014/main" id="{CB3A29D8-D8F7-FB44-ADC4-E8C6FCB2D6EC}"/>
              </a:ext>
            </a:extLst>
          </p:cNvPr>
          <p:cNvGraphicFramePr>
            <a:graphicFrameLocks noGrp="1"/>
          </p:cNvGraphicFramePr>
          <p:nvPr>
            <p:ph idx="1"/>
            <p:extLst>
              <p:ext uri="{D42A27DB-BD31-4B8C-83A1-F6EECF244321}">
                <p14:modId xmlns:p14="http://schemas.microsoft.com/office/powerpoint/2010/main" val="3862765260"/>
              </p:ext>
            </p:extLst>
          </p:nvPr>
        </p:nvGraphicFramePr>
        <p:xfrm>
          <a:off x="1080653" y="3892955"/>
          <a:ext cx="8360229" cy="2187211"/>
        </p:xfrm>
        <a:graphic>
          <a:graphicData uri="http://schemas.openxmlformats.org/drawingml/2006/table">
            <a:tbl>
              <a:tblPr firstRow="1" firstCol="1" bandRow="1">
                <a:tableStyleId>{5C22544A-7EE6-4342-B048-85BDC9FD1C3A}</a:tableStyleId>
              </a:tblPr>
              <a:tblGrid>
                <a:gridCol w="1371304">
                  <a:extLst>
                    <a:ext uri="{9D8B030D-6E8A-4147-A177-3AD203B41FA5}">
                      <a16:colId xmlns:a16="http://schemas.microsoft.com/office/drawing/2014/main" val="4293633730"/>
                    </a:ext>
                  </a:extLst>
                </a:gridCol>
                <a:gridCol w="1844407">
                  <a:extLst>
                    <a:ext uri="{9D8B030D-6E8A-4147-A177-3AD203B41FA5}">
                      <a16:colId xmlns:a16="http://schemas.microsoft.com/office/drawing/2014/main" val="1476005099"/>
                    </a:ext>
                  </a:extLst>
                </a:gridCol>
                <a:gridCol w="1463446">
                  <a:extLst>
                    <a:ext uri="{9D8B030D-6E8A-4147-A177-3AD203B41FA5}">
                      <a16:colId xmlns:a16="http://schemas.microsoft.com/office/drawing/2014/main" val="1975405794"/>
                    </a:ext>
                  </a:extLst>
                </a:gridCol>
                <a:gridCol w="2346161">
                  <a:extLst>
                    <a:ext uri="{9D8B030D-6E8A-4147-A177-3AD203B41FA5}">
                      <a16:colId xmlns:a16="http://schemas.microsoft.com/office/drawing/2014/main" val="1366292200"/>
                    </a:ext>
                  </a:extLst>
                </a:gridCol>
                <a:gridCol w="1334911">
                  <a:extLst>
                    <a:ext uri="{9D8B030D-6E8A-4147-A177-3AD203B41FA5}">
                      <a16:colId xmlns:a16="http://schemas.microsoft.com/office/drawing/2014/main" val="4294105385"/>
                    </a:ext>
                  </a:extLst>
                </a:gridCol>
              </a:tblGrid>
              <a:tr h="887305">
                <a:tc>
                  <a:txBody>
                    <a:bodyPr/>
                    <a:lstStyle/>
                    <a:p>
                      <a:pPr algn="l">
                        <a:lnSpc>
                          <a:spcPct val="107000"/>
                        </a:lnSpc>
                        <a:spcAft>
                          <a:spcPts val="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Achievement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Mark Scheme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Applying Your Knowledge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Mark Scheme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9338096"/>
                  </a:ext>
                </a:extLst>
              </a:tr>
              <a:tr h="433302">
                <a:tc>
                  <a:txBody>
                    <a:bodyPr/>
                    <a:lstStyle/>
                    <a:p>
                      <a:pPr algn="l">
                        <a:lnSpc>
                          <a:spcPct val="107000"/>
                        </a:lnSpc>
                        <a:spcAft>
                          <a:spcPts val="0"/>
                        </a:spcAft>
                      </a:pPr>
                      <a:r>
                        <a:rPr lang="en-GB" sz="2400">
                          <a:effectLst/>
                        </a:rPr>
                        <a:t>French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2"/>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3"/>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4"/>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5"/>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856348"/>
                  </a:ext>
                </a:extLst>
              </a:tr>
              <a:tr h="433302">
                <a:tc>
                  <a:txBody>
                    <a:bodyPr/>
                    <a:lstStyle/>
                    <a:p>
                      <a:pPr algn="l">
                        <a:lnSpc>
                          <a:spcPct val="107000"/>
                        </a:lnSpc>
                        <a:spcAft>
                          <a:spcPts val="0"/>
                        </a:spcAft>
                      </a:pPr>
                      <a:r>
                        <a:rPr lang="en-GB" sz="2400">
                          <a:effectLst/>
                        </a:rPr>
                        <a:t>German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6"/>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7"/>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8"/>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9"/>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711383"/>
                  </a:ext>
                </a:extLst>
              </a:tr>
              <a:tr h="433302">
                <a:tc>
                  <a:txBody>
                    <a:bodyPr/>
                    <a:lstStyle/>
                    <a:p>
                      <a:pPr algn="l">
                        <a:lnSpc>
                          <a:spcPct val="107000"/>
                        </a:lnSpc>
                        <a:spcAft>
                          <a:spcPts val="0"/>
                        </a:spcAft>
                      </a:pPr>
                      <a:r>
                        <a:rPr lang="en-GB" sz="2400">
                          <a:effectLst/>
                        </a:rPr>
                        <a:t>Spanish</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10"/>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11"/>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a:effectLst/>
                          <a:hlinkClick r:id="rId12"/>
                        </a:rPr>
                        <a:t>Link</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u="sng" dirty="0">
                          <a:effectLst/>
                          <a:hlinkClick r:id="rId13"/>
                        </a:rPr>
                        <a:t>Link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837169"/>
                  </a:ext>
                </a:extLst>
              </a:tr>
            </a:tbl>
          </a:graphicData>
        </a:graphic>
      </p:graphicFrame>
      <p:sp>
        <p:nvSpPr>
          <p:cNvPr id="5" name="Rectangle 1">
            <a:extLst>
              <a:ext uri="{FF2B5EF4-FFF2-40B4-BE49-F238E27FC236}">
                <a16:creationId xmlns:a16="http://schemas.microsoft.com/office/drawing/2014/main" id="{83ACD372-46D9-F147-BA68-6BB1A3FF910E}"/>
              </a:ext>
            </a:extLst>
          </p:cNvPr>
          <p:cNvSpPr>
            <a:spLocks noChangeArrowheads="1"/>
          </p:cNvSpPr>
          <p:nvPr/>
        </p:nvSpPr>
        <p:spPr bwMode="auto">
          <a:xfrm>
            <a:off x="1416994" y="2539182"/>
            <a:ext cx="8396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dirty="0">
                <a:solidFill>
                  <a:srgbClr val="1F3864"/>
                </a:solidFill>
                <a:latin typeface="Century Gothic" panose="020B0502020202020204" pitchFamily="34" charset="0"/>
                <a:ea typeface="Calibri" panose="020F0502020204030204" pitchFamily="34" charset="0"/>
                <a:cs typeface="Times New Roman" panose="02020603050405020304" pitchFamily="18" charset="0"/>
              </a:rPr>
              <a:t>T</a:t>
            </a:r>
            <a:r>
              <a:rPr kumimoji="0" lang="en-US" altLang="en-US" sz="1600" b="0" i="0" u="none" strike="noStrike" cap="none" normalizeH="0" baseline="0" dirty="0">
                <a:ln>
                  <a:noFill/>
                </a:ln>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ests, including audio, transcripts and scorings spreadsheets are available in the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hlinkClick r:id="rId14"/>
              </a:rPr>
              <a:t>French</a:t>
            </a:r>
            <a:r>
              <a:rPr kumimoji="0" lang="en-US" altLang="en-US" sz="1600" b="0" i="0" u="none" strike="noStrike" cap="none" normalizeH="0" baseline="0" dirty="0">
                <a:ln>
                  <a:noFill/>
                </a:ln>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hlinkClick r:id="rId15"/>
              </a:rPr>
              <a:t>German</a:t>
            </a:r>
            <a:r>
              <a:rPr kumimoji="0" lang="en-US" altLang="en-US" sz="1600" b="0" i="0" u="none" strike="noStrike" cap="none" normalizeH="0" baseline="0" dirty="0">
                <a:ln>
                  <a:noFill/>
                </a:ln>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 &amp; </a:t>
            </a:r>
            <a:r>
              <a:rPr kumimoji="0" lang="en-US" altLang="en-US" sz="16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hlinkClick r:id="rId16"/>
              </a:rPr>
              <a:t>Spanish</a:t>
            </a:r>
            <a:r>
              <a:rPr kumimoji="0" lang="en-US" altLang="en-US" sz="1600" b="0" i="0" u="none" strike="noStrike" cap="none" normalizeH="0" baseline="0" dirty="0">
                <a:ln>
                  <a:noFill/>
                </a:ln>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 “test collections” on the NCELP Resource Portal.</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513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BD46-9593-A04B-ABEC-ACC6469B9963}"/>
              </a:ext>
            </a:extLst>
          </p:cNvPr>
          <p:cNvSpPr>
            <a:spLocks noGrp="1"/>
          </p:cNvSpPr>
          <p:nvPr>
            <p:ph type="title"/>
          </p:nvPr>
        </p:nvSpPr>
        <p:spPr>
          <a:xfrm>
            <a:off x="735063" y="151212"/>
            <a:ext cx="9638130" cy="1461188"/>
          </a:xfrm>
        </p:spPr>
        <p:txBody>
          <a:bodyPr>
            <a:normAutofit/>
          </a:bodyPr>
          <a:lstStyle/>
          <a:p>
            <a:r>
              <a:rPr lang="en-US" dirty="0"/>
              <a:t>Professional Development</a:t>
            </a:r>
            <a:br>
              <a:rPr lang="en-US" dirty="0"/>
            </a:br>
            <a:r>
              <a:rPr lang="en-US" b="1" dirty="0"/>
              <a:t>Freely available </a:t>
            </a:r>
            <a:r>
              <a:rPr lang="en-US" sz="3100" b="1" dirty="0"/>
              <a:t>https://</a:t>
            </a:r>
            <a:r>
              <a:rPr lang="en-US" sz="3100" b="1" dirty="0" err="1"/>
              <a:t>resources.ncelp.org</a:t>
            </a:r>
            <a:r>
              <a:rPr lang="en-US" sz="3100" b="1" dirty="0"/>
              <a:t>/</a:t>
            </a:r>
            <a:endParaRPr lang="en-US" b="1" dirty="0"/>
          </a:p>
        </p:txBody>
      </p:sp>
      <p:sp>
        <p:nvSpPr>
          <p:cNvPr id="3" name="Content Placeholder 2">
            <a:extLst>
              <a:ext uri="{FF2B5EF4-FFF2-40B4-BE49-F238E27FC236}">
                <a16:creationId xmlns:a16="http://schemas.microsoft.com/office/drawing/2014/main" id="{178B482C-4980-7043-A71A-04537F757CA7}"/>
              </a:ext>
            </a:extLst>
          </p:cNvPr>
          <p:cNvSpPr>
            <a:spLocks noGrp="1"/>
          </p:cNvSpPr>
          <p:nvPr>
            <p:ph idx="1"/>
          </p:nvPr>
        </p:nvSpPr>
        <p:spPr>
          <a:xfrm>
            <a:off x="735063" y="1730934"/>
            <a:ext cx="9398288" cy="5078024"/>
          </a:xfrm>
        </p:spPr>
        <p:txBody>
          <a:bodyPr>
            <a:normAutofit fontScale="92500"/>
          </a:bodyPr>
          <a:lstStyle/>
          <a:p>
            <a:pPr marL="0" indent="0">
              <a:buNone/>
            </a:pPr>
            <a:r>
              <a:rPr lang="en-GB" b="1" dirty="0"/>
              <a:t>Monthly </a:t>
            </a:r>
            <a:r>
              <a:rPr lang="en-GB" b="1" i="1" dirty="0"/>
              <a:t>Teacher Research Groups: </a:t>
            </a:r>
            <a:r>
              <a:rPr lang="en-GB" dirty="0"/>
              <a:t>Run by nine Lead Schools, for their four Hub schools, supported by NCELP content, for example: </a:t>
            </a:r>
          </a:p>
          <a:p>
            <a:pPr lvl="0" fontAlgn="base"/>
            <a:r>
              <a:rPr lang="en-GB" dirty="0"/>
              <a:t>Drawing on KS2 English grammar knowledge for FL at KS3</a:t>
            </a:r>
          </a:p>
          <a:p>
            <a:pPr lvl="0" fontAlgn="base"/>
            <a:r>
              <a:rPr lang="en-GB" dirty="0"/>
              <a:t>KS2-3 transition </a:t>
            </a:r>
          </a:p>
          <a:p>
            <a:pPr lvl="0" fontAlgn="base"/>
            <a:r>
              <a:rPr lang="en-GB" dirty="0"/>
              <a:t>Year 8 Schemes Of Work that </a:t>
            </a:r>
            <a:r>
              <a:rPr lang="en-GB" i="1" dirty="0"/>
              <a:t>systematically revisit </a:t>
            </a:r>
            <a:r>
              <a:rPr lang="en-GB" dirty="0"/>
              <a:t>P, V, G</a:t>
            </a:r>
          </a:p>
          <a:p>
            <a:pPr lvl="0" fontAlgn="base"/>
            <a:r>
              <a:rPr lang="en-GB" dirty="0"/>
              <a:t>Assessments</a:t>
            </a:r>
          </a:p>
          <a:p>
            <a:endParaRPr lang="en-GB" dirty="0"/>
          </a:p>
          <a:p>
            <a:pPr marL="0" indent="0">
              <a:buNone/>
            </a:pPr>
            <a:r>
              <a:rPr lang="en-GB" b="1" i="1" dirty="0"/>
              <a:t>CPD delivered directly by NCELP: </a:t>
            </a:r>
          </a:p>
          <a:p>
            <a:r>
              <a:rPr lang="en-GB" dirty="0"/>
              <a:t>Webinar in July to NCELP Hub and their invited schools.	</a:t>
            </a:r>
          </a:p>
          <a:p>
            <a:r>
              <a:rPr lang="en-GB" dirty="0"/>
              <a:t>Effective approaches to error correction </a:t>
            </a:r>
          </a:p>
          <a:p>
            <a:r>
              <a:rPr lang="en-GB" dirty="0"/>
              <a:t>“Gaming Grammar” – online app to be launched December 2020</a:t>
            </a:r>
          </a:p>
          <a:p>
            <a:r>
              <a:rPr lang="en-GB" dirty="0"/>
              <a:t>Drawing on evidence from research</a:t>
            </a:r>
          </a:p>
          <a:p>
            <a:pPr lvl="1"/>
            <a:r>
              <a:rPr lang="en-GB" dirty="0"/>
              <a:t>How teaching methods can help pupils who are less naturally analytical</a:t>
            </a:r>
          </a:p>
          <a:p>
            <a:pPr lvl="1"/>
            <a:r>
              <a:rPr lang="en-GB" dirty="0"/>
              <a:t>Good research designs that can answer questions about ‘what is effective’</a:t>
            </a:r>
          </a:p>
        </p:txBody>
      </p:sp>
    </p:spTree>
    <p:extLst>
      <p:ext uri="{BB962C8B-B14F-4D97-AF65-F5344CB8AC3E}">
        <p14:creationId xmlns:p14="http://schemas.microsoft.com/office/powerpoint/2010/main" val="39429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385"/>
            <a:ext cx="5402439" cy="760431"/>
          </a:xfrm>
          <a:prstGeom prst="rect">
            <a:avLst/>
          </a:prstGeom>
        </p:spPr>
      </p:pic>
      <p:sp>
        <p:nvSpPr>
          <p:cNvPr id="2" name="Title 1"/>
          <p:cNvSpPr>
            <a:spLocks noGrp="1"/>
          </p:cNvSpPr>
          <p:nvPr>
            <p:ph type="title"/>
          </p:nvPr>
        </p:nvSpPr>
        <p:spPr>
          <a:xfrm>
            <a:off x="133714" y="223385"/>
            <a:ext cx="5268725" cy="643881"/>
          </a:xfrm>
        </p:spPr>
        <p:txBody>
          <a:bodyPr>
            <a:normAutofit/>
          </a:bodyPr>
          <a:lstStyle/>
          <a:p>
            <a:r>
              <a:rPr lang="en-GB" sz="3200" b="1" dirty="0">
                <a:solidFill>
                  <a:schemeClr val="bg1"/>
                </a:solidFill>
              </a:rPr>
              <a:t>The talk covered…</a:t>
            </a:r>
            <a:endParaRPr lang="en-GB" sz="2925" b="1" dirty="0">
              <a:solidFill>
                <a:schemeClr val="bg1"/>
              </a:solidFill>
            </a:endParaRPr>
          </a:p>
        </p:txBody>
      </p:sp>
      <p:sp>
        <p:nvSpPr>
          <p:cNvPr id="6" name="TextBox 5"/>
          <p:cNvSpPr txBox="1"/>
          <p:nvPr/>
        </p:nvSpPr>
        <p:spPr>
          <a:xfrm>
            <a:off x="7079204" y="7212890"/>
            <a:ext cx="1614311"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Author name(s)</a:t>
            </a:r>
          </a:p>
        </p:txBody>
      </p:sp>
      <p:sp>
        <p:nvSpPr>
          <p:cNvPr id="7" name="TextBox 6">
            <a:extLst>
              <a:ext uri="{FF2B5EF4-FFF2-40B4-BE49-F238E27FC236}">
                <a16:creationId xmlns:a16="http://schemas.microsoft.com/office/drawing/2014/main" id="{EF2C7CE1-31EA-BE43-A9B7-D754C31FAC6F}"/>
              </a:ext>
            </a:extLst>
          </p:cNvPr>
          <p:cNvSpPr txBox="1"/>
          <p:nvPr/>
        </p:nvSpPr>
        <p:spPr>
          <a:xfrm>
            <a:off x="498429" y="1787570"/>
            <a:ext cx="10034103" cy="3970318"/>
          </a:xfrm>
          <a:prstGeom prst="rect">
            <a:avLst/>
          </a:prstGeom>
          <a:noFill/>
        </p:spPr>
        <p:txBody>
          <a:bodyPr wrap="square" rtlCol="0">
            <a:spAutoFit/>
          </a:bodyPr>
          <a:lstStyle/>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1/ A snapshot of NCELP’s activities: CPD &amp; resources</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2/ Alignment between NCELP &amp; </a:t>
            </a:r>
            <a:r>
              <a:rPr lang="en-US" sz="2800" dirty="0" err="1">
                <a:solidFill>
                  <a:srgbClr val="002060"/>
                </a:solidFill>
                <a:latin typeface="Century Gothic" panose="020B0502020202020204" pitchFamily="34" charset="0"/>
              </a:rPr>
              <a:t>Ofsted’s</a:t>
            </a:r>
            <a:r>
              <a:rPr lang="en-US" sz="2800" dirty="0">
                <a:solidFill>
                  <a:srgbClr val="002060"/>
                </a:solidFill>
                <a:latin typeface="Century Gothic" panose="020B0502020202020204" pitchFamily="34" charset="0"/>
              </a:rPr>
              <a:t> Framework</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3/ Making grammar matter through reading &amp; listening</a:t>
            </a:r>
          </a:p>
          <a:p>
            <a:endParaRPr lang="en-US" sz="2800" dirty="0">
              <a:solidFill>
                <a:srgbClr val="002060"/>
              </a:solidFill>
              <a:latin typeface="Century Gothic" panose="020B0502020202020204" pitchFamily="34" charset="0"/>
            </a:endParaRPr>
          </a:p>
          <a:p>
            <a:r>
              <a:rPr lang="en-US" sz="2800" dirty="0">
                <a:solidFill>
                  <a:srgbClr val="002060"/>
                </a:solidFill>
                <a:latin typeface="Century Gothic" panose="020B0502020202020204" pitchFamily="34" charset="0"/>
              </a:rPr>
              <a:t>4/ Assessments: phonics, vocabulary &amp; grammar </a:t>
            </a:r>
          </a:p>
          <a:p>
            <a:r>
              <a:rPr lang="en-US" sz="2800" dirty="0">
                <a:solidFill>
                  <a:srgbClr val="002060"/>
                </a:solidFill>
                <a:latin typeface="Century Gothic" panose="020B0502020202020204" pitchFamily="34" charset="0"/>
              </a:rPr>
              <a:t>		       and bringing them together</a:t>
            </a:r>
          </a:p>
        </p:txBody>
      </p:sp>
    </p:spTree>
    <p:extLst>
      <p:ext uri="{BB962C8B-B14F-4D97-AF65-F5344CB8AC3E}">
        <p14:creationId xmlns:p14="http://schemas.microsoft.com/office/powerpoint/2010/main" val="2472297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490-0F9E-094D-AFE6-3725E121CD1B}"/>
              </a:ext>
            </a:extLst>
          </p:cNvPr>
          <p:cNvSpPr>
            <a:spLocks noGrp="1"/>
          </p:cNvSpPr>
          <p:nvPr>
            <p:ph type="title"/>
          </p:nvPr>
        </p:nvSpPr>
        <p:spPr>
          <a:xfrm>
            <a:off x="338249" y="352071"/>
            <a:ext cx="7649812" cy="1461188"/>
          </a:xfrm>
        </p:spPr>
        <p:txBody>
          <a:bodyPr/>
          <a:lstStyle/>
          <a:p>
            <a:r>
              <a:rPr lang="en-US" dirty="0"/>
              <a:t>Want to hear more from NCELP? </a:t>
            </a:r>
          </a:p>
        </p:txBody>
      </p:sp>
      <p:sp>
        <p:nvSpPr>
          <p:cNvPr id="3" name="Content Placeholder 2">
            <a:extLst>
              <a:ext uri="{FF2B5EF4-FFF2-40B4-BE49-F238E27FC236}">
                <a16:creationId xmlns:a16="http://schemas.microsoft.com/office/drawing/2014/main" id="{91B03132-BE50-3243-92CD-35B3CA2DEA38}"/>
              </a:ext>
            </a:extLst>
          </p:cNvPr>
          <p:cNvSpPr>
            <a:spLocks noGrp="1"/>
          </p:cNvSpPr>
          <p:nvPr>
            <p:ph idx="1"/>
          </p:nvPr>
        </p:nvSpPr>
        <p:spPr>
          <a:xfrm>
            <a:off x="493523" y="2029667"/>
            <a:ext cx="9623140" cy="4796544"/>
          </a:xfrm>
        </p:spPr>
        <p:txBody>
          <a:bodyPr>
            <a:normAutofit lnSpcReduction="10000"/>
          </a:bodyPr>
          <a:lstStyle/>
          <a:p>
            <a:pPr marL="0" indent="0">
              <a:buNone/>
            </a:pPr>
            <a:r>
              <a:rPr lang="en-GB" dirty="0"/>
              <a:t>Join our online “Introduction to NCELP” conference! </a:t>
            </a:r>
          </a:p>
          <a:p>
            <a:pPr marL="0" indent="0">
              <a:buNone/>
            </a:pPr>
            <a:r>
              <a:rPr lang="en-GB" b="1" dirty="0"/>
              <a:t>20</a:t>
            </a:r>
            <a:r>
              <a:rPr lang="en-GB" b="1" baseline="30000" dirty="0"/>
              <a:t>th</a:t>
            </a:r>
            <a:r>
              <a:rPr lang="en-GB" b="1" dirty="0"/>
              <a:t> November:</a:t>
            </a:r>
          </a:p>
          <a:p>
            <a:pPr marL="0" indent="0">
              <a:buNone/>
            </a:pPr>
            <a:r>
              <a:rPr lang="en-GB" dirty="0"/>
              <a:t>Delivered by our specialist teachers, sessions on: </a:t>
            </a:r>
          </a:p>
          <a:p>
            <a:pPr marL="371475" lvl="1" indent="0">
              <a:buNone/>
            </a:pPr>
            <a:r>
              <a:rPr lang="en-GB" dirty="0"/>
              <a:t>phonics; </a:t>
            </a:r>
          </a:p>
          <a:p>
            <a:pPr marL="371475" lvl="1" indent="0">
              <a:buNone/>
            </a:pPr>
            <a:r>
              <a:rPr lang="en-GB" dirty="0"/>
              <a:t>vocabulary; </a:t>
            </a:r>
          </a:p>
          <a:p>
            <a:pPr marL="371475" lvl="1" indent="0">
              <a:buNone/>
            </a:pPr>
            <a:r>
              <a:rPr lang="en-GB" dirty="0"/>
              <a:t>the lexical profiler to check out whether texts use high frequency words or rare words;  </a:t>
            </a:r>
          </a:p>
          <a:p>
            <a:pPr marL="371475" lvl="1" indent="0">
              <a:buNone/>
            </a:pPr>
            <a:r>
              <a:rPr lang="en-GB" dirty="0"/>
              <a:t>grammar; </a:t>
            </a:r>
          </a:p>
          <a:p>
            <a:pPr marL="371475" lvl="1" indent="0">
              <a:buNone/>
            </a:pPr>
            <a:r>
              <a:rPr lang="en-GB" dirty="0"/>
              <a:t>NCELP SOW &amp; our programme of computer-assisted vocab practice</a:t>
            </a:r>
          </a:p>
          <a:p>
            <a:endParaRPr lang="en-GB" dirty="0"/>
          </a:p>
          <a:p>
            <a:r>
              <a:rPr lang="en-GB" dirty="0"/>
              <a:t>Join the mailing list, email: </a:t>
            </a:r>
            <a:r>
              <a:rPr lang="en-GB" dirty="0">
                <a:hlinkClick r:id="rId2"/>
              </a:rPr>
              <a:t>enquiries@ncelp.org</a:t>
            </a:r>
            <a:r>
              <a:rPr lang="en-GB" dirty="0"/>
              <a:t> for regular bulletins of new research-informed resources arriving on the portal</a:t>
            </a:r>
          </a:p>
          <a:p>
            <a:endParaRPr lang="en-GB" dirty="0"/>
          </a:p>
          <a:p>
            <a:r>
              <a:rPr lang="en-GB" dirty="0"/>
              <a:t>To get monthly alerts to summaries of new research, visit </a:t>
            </a:r>
            <a:r>
              <a:rPr lang="en-GB" dirty="0">
                <a:hlinkClick r:id="rId3"/>
              </a:rPr>
              <a:t>https://oasis-database.org/</a:t>
            </a:r>
            <a:r>
              <a:rPr lang="en-GB" dirty="0"/>
              <a:t> and sign up in 10 seconds! </a:t>
            </a:r>
          </a:p>
          <a:p>
            <a:endParaRPr lang="en-US" dirty="0"/>
          </a:p>
        </p:txBody>
      </p:sp>
      <p:pic>
        <p:nvPicPr>
          <p:cNvPr id="4" name="Picture 3" descr="QR code for NCELP">
            <a:extLst>
              <a:ext uri="{FF2B5EF4-FFF2-40B4-BE49-F238E27FC236}">
                <a16:creationId xmlns:a16="http://schemas.microsoft.com/office/drawing/2014/main" id="{8FC68D9F-8053-4541-9A71-F6525A2F1D77}"/>
              </a:ext>
            </a:extLst>
          </p:cNvPr>
          <p:cNvPicPr>
            <a:picLocks noChangeAspect="1"/>
          </p:cNvPicPr>
          <p:nvPr/>
        </p:nvPicPr>
        <p:blipFill>
          <a:blip r:embed="rId4"/>
          <a:stretch>
            <a:fillRect/>
          </a:stretch>
        </p:blipFill>
        <p:spPr>
          <a:xfrm>
            <a:off x="8618220" y="0"/>
            <a:ext cx="2073593" cy="2073593"/>
          </a:xfrm>
          <a:prstGeom prst="rect">
            <a:avLst/>
          </a:prstGeom>
        </p:spPr>
      </p:pic>
    </p:spTree>
    <p:extLst>
      <p:ext uri="{BB962C8B-B14F-4D97-AF65-F5344CB8AC3E}">
        <p14:creationId xmlns:p14="http://schemas.microsoft.com/office/powerpoint/2010/main" val="324607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12A6-69B5-1644-A7AE-D657E6E81EF6}"/>
              </a:ext>
            </a:extLst>
          </p:cNvPr>
          <p:cNvSpPr>
            <a:spLocks noGrp="1"/>
          </p:cNvSpPr>
          <p:nvPr>
            <p:ph type="title"/>
          </p:nvPr>
        </p:nvSpPr>
        <p:spPr>
          <a:xfrm>
            <a:off x="774820" y="229989"/>
            <a:ext cx="9221689" cy="965639"/>
          </a:xfrm>
        </p:spPr>
        <p:txBody>
          <a:bodyPr>
            <a:normAutofit fontScale="90000"/>
          </a:bodyPr>
          <a:lstStyle/>
          <a:p>
            <a:r>
              <a:rPr lang="en-US" dirty="0"/>
              <a:t>What about </a:t>
            </a:r>
            <a:r>
              <a:rPr lang="en-US" i="1" dirty="0"/>
              <a:t>beyond</a:t>
            </a:r>
            <a:r>
              <a:rPr lang="en-US" dirty="0"/>
              <a:t> the NCELP network? </a:t>
            </a:r>
          </a:p>
        </p:txBody>
      </p:sp>
      <p:sp>
        <p:nvSpPr>
          <p:cNvPr id="3" name="Content Placeholder 2">
            <a:extLst>
              <a:ext uri="{FF2B5EF4-FFF2-40B4-BE49-F238E27FC236}">
                <a16:creationId xmlns:a16="http://schemas.microsoft.com/office/drawing/2014/main" id="{9C021004-A1C8-F14C-9B04-646877C4DF7F}"/>
              </a:ext>
            </a:extLst>
          </p:cNvPr>
          <p:cNvSpPr>
            <a:spLocks noGrp="1"/>
          </p:cNvSpPr>
          <p:nvPr>
            <p:ph idx="1"/>
          </p:nvPr>
        </p:nvSpPr>
        <p:spPr>
          <a:xfrm>
            <a:off x="576470" y="1053548"/>
            <a:ext cx="9916645" cy="5804452"/>
          </a:xfrm>
        </p:spPr>
        <p:txBody>
          <a:bodyPr>
            <a:normAutofit fontScale="55000" lnSpcReduction="20000"/>
          </a:bodyPr>
          <a:lstStyle/>
          <a:p>
            <a:pPr marL="0" indent="0">
              <a:buNone/>
            </a:pPr>
            <a:r>
              <a:rPr lang="en-GB" sz="3800" b="1" dirty="0"/>
              <a:t>Over 860 materials </a:t>
            </a:r>
            <a:r>
              <a:rPr lang="en-US" sz="3800" b="1" dirty="0">
                <a:hlinkClick r:id="rId2"/>
              </a:rPr>
              <a:t>https://resources.ncelp.org/</a:t>
            </a:r>
            <a:endParaRPr lang="en-US" sz="3800" b="1" dirty="0"/>
          </a:p>
          <a:p>
            <a:pPr marL="0" indent="0">
              <a:buNone/>
            </a:pPr>
            <a:endParaRPr lang="en-GB" sz="3800" dirty="0"/>
          </a:p>
          <a:p>
            <a:pPr marL="0" indent="0">
              <a:buNone/>
            </a:pPr>
            <a:r>
              <a:rPr lang="en-GB" sz="4000" b="1" dirty="0"/>
              <a:t>Fully resourced SOW + </a:t>
            </a:r>
            <a:r>
              <a:rPr lang="en-GB" sz="3800" b="1" dirty="0"/>
              <a:t>materials for 300 Spanish, French, German lessons</a:t>
            </a:r>
          </a:p>
          <a:p>
            <a:pPr lvl="1"/>
            <a:r>
              <a:rPr lang="en-GB" sz="2900" dirty="0"/>
              <a:t>For year 7 and year 8 term 1 </a:t>
            </a:r>
          </a:p>
          <a:p>
            <a:pPr lvl="1"/>
            <a:r>
              <a:rPr lang="en-GB" sz="2900" dirty="0"/>
              <a:t>Complete to end of year 9 by Sept 2020 </a:t>
            </a:r>
          </a:p>
          <a:p>
            <a:pPr lvl="1"/>
            <a:r>
              <a:rPr lang="en-GB" sz="2900" dirty="0"/>
              <a:t>Including audio files, </a:t>
            </a:r>
            <a:r>
              <a:rPr lang="en-GB" sz="2900" dirty="0" err="1"/>
              <a:t>homeworks</a:t>
            </a:r>
            <a:r>
              <a:rPr lang="en-GB" sz="2900" dirty="0"/>
              <a:t>, tests with mark schemes</a:t>
            </a:r>
          </a:p>
          <a:p>
            <a:pPr lvl="1"/>
            <a:endParaRPr lang="en-GB" sz="2900" dirty="0"/>
          </a:p>
          <a:p>
            <a:pPr marL="0" lvl="0" indent="0" fontAlgn="base">
              <a:buNone/>
            </a:pPr>
            <a:r>
              <a:rPr lang="en-GB" sz="3800" b="1" dirty="0"/>
              <a:t>Oak online national academy </a:t>
            </a:r>
            <a:r>
              <a:rPr lang="en-GB" sz="3800" dirty="0">
                <a:hlinkClick r:id="rId3"/>
              </a:rPr>
              <a:t>videoed lessons</a:t>
            </a:r>
            <a:endParaRPr lang="en-GB" sz="3800" dirty="0"/>
          </a:p>
          <a:p>
            <a:pPr lvl="1" fontAlgn="base"/>
            <a:r>
              <a:rPr lang="en-GB" sz="3200" dirty="0"/>
              <a:t>All year 7 and ongoing year 8; using NCELP resources</a:t>
            </a:r>
          </a:p>
          <a:p>
            <a:pPr lvl="1" fontAlgn="base"/>
            <a:r>
              <a:rPr lang="en-GB" sz="3200" dirty="0"/>
              <a:t>Years 9, 10, 11; informed by pedagogy review and NCELP principles</a:t>
            </a:r>
          </a:p>
          <a:p>
            <a:pPr lvl="1" fontAlgn="base"/>
            <a:r>
              <a:rPr lang="en-GB" sz="3200" b="1" i="1" dirty="0">
                <a:solidFill>
                  <a:srgbClr val="7030A0"/>
                </a:solidFill>
              </a:rPr>
              <a:t>useful for teacher training</a:t>
            </a:r>
            <a:r>
              <a:rPr lang="en-GB" sz="3200" b="1" dirty="0">
                <a:solidFill>
                  <a:srgbClr val="7030A0"/>
                </a:solidFill>
              </a:rPr>
              <a:t>?</a:t>
            </a:r>
          </a:p>
          <a:p>
            <a:pPr marL="371475" lvl="1" indent="0" fontAlgn="base">
              <a:buNone/>
            </a:pPr>
            <a:endParaRPr lang="en-GB" sz="3200" dirty="0"/>
          </a:p>
          <a:p>
            <a:pPr marL="0" indent="0" fontAlgn="base">
              <a:buNone/>
            </a:pPr>
            <a:r>
              <a:rPr lang="en-GB" sz="3800" b="1" dirty="0"/>
              <a:t>BBC Bitesize</a:t>
            </a:r>
          </a:p>
          <a:p>
            <a:pPr lvl="1" fontAlgn="base"/>
            <a:r>
              <a:rPr lang="en-GB" sz="3200" dirty="0"/>
              <a:t>NCELP teachers talking about grammar and phonics! </a:t>
            </a:r>
          </a:p>
          <a:p>
            <a:pPr marL="0" indent="0">
              <a:buNone/>
            </a:pPr>
            <a:r>
              <a:rPr lang="en-GB" sz="2900" dirty="0">
                <a:hlinkClick r:id="rId4"/>
              </a:rPr>
              <a:t>https://</a:t>
            </a:r>
            <a:r>
              <a:rPr lang="en-GB" sz="2900" dirty="0" err="1">
                <a:hlinkClick r:id="rId4"/>
              </a:rPr>
              <a:t>www.bbc.co.uk</a:t>
            </a:r>
            <a:r>
              <a:rPr lang="en-GB" sz="2900" dirty="0">
                <a:hlinkClick r:id="rId4"/>
              </a:rPr>
              <a:t>/teach/teacher-support/</a:t>
            </a:r>
            <a:r>
              <a:rPr lang="en-GB" sz="2900" dirty="0" err="1">
                <a:hlinkClick r:id="rId4"/>
              </a:rPr>
              <a:t>mfl</a:t>
            </a:r>
            <a:r>
              <a:rPr lang="en-GB" sz="2900" dirty="0">
                <a:hlinkClick r:id="rId4"/>
              </a:rPr>
              <a:t>-teaching-aids/</a:t>
            </a:r>
            <a:r>
              <a:rPr lang="en-GB" sz="2900" dirty="0" err="1">
                <a:hlinkClick r:id="rId4"/>
              </a:rPr>
              <a:t>zjfckmn</a:t>
            </a:r>
            <a:r>
              <a:rPr lang="en-GB" sz="2900" dirty="0">
                <a:hlinkClick r:id="rId4"/>
              </a:rPr>
              <a:t> </a:t>
            </a:r>
            <a:endParaRPr lang="en-GB" sz="2900" dirty="0"/>
          </a:p>
          <a:p>
            <a:endParaRPr lang="en-GB" sz="2900" dirty="0"/>
          </a:p>
          <a:p>
            <a:pPr lvl="1"/>
            <a:r>
              <a:rPr lang="en-GB" sz="3200" dirty="0"/>
              <a:t>New content focusing on vocab, phonics, grammar: </a:t>
            </a:r>
          </a:p>
          <a:p>
            <a:pPr marL="0" indent="0">
              <a:buNone/>
            </a:pPr>
            <a:r>
              <a:rPr lang="en-GB" sz="2900" dirty="0"/>
              <a:t>French: https://</a:t>
            </a:r>
            <a:r>
              <a:rPr lang="en-GB" sz="2900" dirty="0" err="1"/>
              <a:t>www.bbc.co.uk</a:t>
            </a:r>
            <a:r>
              <a:rPr lang="en-GB" sz="2900" dirty="0"/>
              <a:t>/bitesize/subjects/</a:t>
            </a:r>
            <a:r>
              <a:rPr lang="en-GB" sz="2900" dirty="0" err="1"/>
              <a:t>zgdqxnb</a:t>
            </a:r>
            <a:r>
              <a:rPr lang="en-GB" sz="2900" dirty="0"/>
              <a:t> </a:t>
            </a:r>
          </a:p>
          <a:p>
            <a:pPr marL="0" indent="0">
              <a:buNone/>
            </a:pPr>
            <a:r>
              <a:rPr lang="en-GB" sz="2900" dirty="0"/>
              <a:t>German: https://</a:t>
            </a:r>
            <a:r>
              <a:rPr lang="en-GB" sz="2900" dirty="0" err="1"/>
              <a:t>www.bbc.co.uk</a:t>
            </a:r>
            <a:r>
              <a:rPr lang="en-GB" sz="2900" dirty="0"/>
              <a:t>/bitesize/subjects/zcj2tfr </a:t>
            </a:r>
          </a:p>
          <a:p>
            <a:pPr marL="0" indent="0">
              <a:buNone/>
            </a:pPr>
            <a:r>
              <a:rPr lang="en-GB" sz="2900" dirty="0"/>
              <a:t>Spanish: https://</a:t>
            </a:r>
            <a:r>
              <a:rPr lang="en-GB" sz="2900" dirty="0" err="1"/>
              <a:t>www.bbc.co.uk</a:t>
            </a:r>
            <a:r>
              <a:rPr lang="en-GB" sz="2900" dirty="0"/>
              <a:t>/bitesize/subjects/</a:t>
            </a:r>
            <a:r>
              <a:rPr lang="en-GB" sz="2900" dirty="0" err="1"/>
              <a:t>zfckjxs</a:t>
            </a:r>
            <a:r>
              <a:rPr lang="en-GB" sz="2900" dirty="0"/>
              <a:t> </a:t>
            </a:r>
            <a:endParaRPr lang="en-GB" sz="3800" dirty="0"/>
          </a:p>
        </p:txBody>
      </p:sp>
    </p:spTree>
    <p:extLst>
      <p:ext uri="{BB962C8B-B14F-4D97-AF65-F5344CB8AC3E}">
        <p14:creationId xmlns:p14="http://schemas.microsoft.com/office/powerpoint/2010/main" val="19140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B055-99A4-1143-ADF6-F1E7193356AD}"/>
              </a:ext>
            </a:extLst>
          </p:cNvPr>
          <p:cNvSpPr>
            <a:spLocks noGrp="1"/>
          </p:cNvSpPr>
          <p:nvPr>
            <p:ph type="title"/>
          </p:nvPr>
        </p:nvSpPr>
        <p:spPr/>
        <p:txBody>
          <a:bodyPr>
            <a:normAutofit fontScale="90000"/>
          </a:bodyPr>
          <a:lstStyle/>
          <a:p>
            <a:r>
              <a:rPr lang="en-GB" dirty="0"/>
              <a:t>2/</a:t>
            </a:r>
            <a:br>
              <a:rPr lang="en-GB" dirty="0"/>
            </a:br>
            <a:r>
              <a:rPr lang="en-GB" dirty="0"/>
              <a:t> </a:t>
            </a:r>
            <a:br>
              <a:rPr lang="en-GB" dirty="0"/>
            </a:br>
            <a:r>
              <a:rPr lang="en-GB" dirty="0"/>
              <a:t>Alignment between NCELP and Ofsted framework of “Intent, Implementation, Impact…”</a:t>
            </a:r>
            <a:br>
              <a:rPr lang="en-GB" dirty="0"/>
            </a:br>
            <a:endParaRPr lang="en-US" dirty="0"/>
          </a:p>
        </p:txBody>
      </p:sp>
      <p:sp>
        <p:nvSpPr>
          <p:cNvPr id="3" name="Text Placeholder 2">
            <a:extLst>
              <a:ext uri="{FF2B5EF4-FFF2-40B4-BE49-F238E27FC236}">
                <a16:creationId xmlns:a16="http://schemas.microsoft.com/office/drawing/2014/main" id="{EAFEC12A-C54C-D640-AEFF-5572214354BC}"/>
              </a:ext>
            </a:extLst>
          </p:cNvPr>
          <p:cNvSpPr>
            <a:spLocks noGrp="1"/>
          </p:cNvSpPr>
          <p:nvPr>
            <p:ph type="body" idx="1"/>
          </p:nvPr>
        </p:nvSpPr>
        <p:spPr/>
        <p:txBody>
          <a:bodyPr>
            <a:normAutofit/>
          </a:bodyPr>
          <a:lstStyle/>
          <a:p>
            <a:r>
              <a:rPr lang="en-US" sz="2000" dirty="0"/>
              <a:t>For handout, audio presentation, and more, see: </a:t>
            </a:r>
          </a:p>
          <a:p>
            <a:r>
              <a:rPr lang="en-US" sz="2000" dirty="0"/>
              <a:t> </a:t>
            </a:r>
            <a:r>
              <a:rPr lang="en-US" sz="2000" dirty="0">
                <a:hlinkClick r:id="rId3"/>
              </a:rPr>
              <a:t>https://</a:t>
            </a:r>
            <a:r>
              <a:rPr lang="en-US" sz="2000" dirty="0" err="1">
                <a:hlinkClick r:id="rId3"/>
              </a:rPr>
              <a:t>resources.ncelp.org</a:t>
            </a:r>
            <a:r>
              <a:rPr lang="en-US" sz="2000" dirty="0">
                <a:hlinkClick r:id="rId3"/>
              </a:rPr>
              <a:t>/catalog?utf8=%E2%9C%93&amp;search_field=</a:t>
            </a:r>
            <a:r>
              <a:rPr lang="en-US" sz="2000" dirty="0" err="1">
                <a:hlinkClick r:id="rId3"/>
              </a:rPr>
              <a:t>all_fields&amp;q</a:t>
            </a:r>
            <a:r>
              <a:rPr lang="en-US" sz="2000" dirty="0">
                <a:hlinkClick r:id="rId3"/>
              </a:rPr>
              <a:t>=</a:t>
            </a:r>
            <a:r>
              <a:rPr lang="en-US" sz="2000" dirty="0" err="1">
                <a:hlinkClick r:id="rId3"/>
              </a:rPr>
              <a:t>ofsted</a:t>
            </a:r>
            <a:endParaRPr lang="en-US" sz="2000" dirty="0"/>
          </a:p>
        </p:txBody>
      </p:sp>
    </p:spTree>
    <p:extLst>
      <p:ext uri="{BB962C8B-B14F-4D97-AF65-F5344CB8AC3E}">
        <p14:creationId xmlns:p14="http://schemas.microsoft.com/office/powerpoint/2010/main" val="364419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56" y="467667"/>
            <a:ext cx="9221688" cy="565466"/>
          </a:xfrm>
        </p:spPr>
        <p:txBody>
          <a:bodyPr>
            <a:normAutofit fontScale="90000"/>
          </a:bodyPr>
          <a:lstStyle/>
          <a:p>
            <a:pPr algn="ctr"/>
            <a:r>
              <a:rPr lang="en-GB" b="1" dirty="0">
                <a:latin typeface="Century Gothic" panose="020B0502020202020204" pitchFamily="34" charset="0"/>
              </a:rPr>
              <a:t>Ofsted framework and NCELP</a:t>
            </a:r>
          </a:p>
        </p:txBody>
      </p:sp>
      <p:sp>
        <p:nvSpPr>
          <p:cNvPr id="5" name="Text Placeholder 4"/>
          <p:cNvSpPr>
            <a:spLocks noGrp="1"/>
          </p:cNvSpPr>
          <p:nvPr>
            <p:ph type="body" idx="1"/>
          </p:nvPr>
        </p:nvSpPr>
        <p:spPr>
          <a:xfrm>
            <a:off x="327473" y="1514808"/>
            <a:ext cx="4523137" cy="722532"/>
          </a:xfrm>
        </p:spPr>
        <p:txBody>
          <a:bodyPr anchor="t">
            <a:normAutofit/>
          </a:bodyPr>
          <a:lstStyle/>
          <a:p>
            <a:r>
              <a:rPr lang="en-GB" sz="2400" dirty="0"/>
              <a:t>Ofsted - </a:t>
            </a:r>
            <a:r>
              <a:rPr lang="en-GB" sz="2800" dirty="0"/>
              <a:t>Intent</a:t>
            </a:r>
            <a:endParaRPr lang="en-GB" sz="2400" dirty="0"/>
          </a:p>
        </p:txBody>
      </p:sp>
      <p:sp>
        <p:nvSpPr>
          <p:cNvPr id="6" name="Content Placeholder 5"/>
          <p:cNvSpPr>
            <a:spLocks noGrp="1"/>
          </p:cNvSpPr>
          <p:nvPr>
            <p:ph sz="half" idx="2"/>
          </p:nvPr>
        </p:nvSpPr>
        <p:spPr>
          <a:xfrm>
            <a:off x="235314" y="2158950"/>
            <a:ext cx="4248763" cy="4100444"/>
          </a:xfrm>
        </p:spPr>
        <p:txBody>
          <a:bodyPr anchor="t">
            <a:normAutofit/>
          </a:bodyPr>
          <a:lstStyle/>
          <a:p>
            <a:r>
              <a:rPr lang="en-GB" dirty="0"/>
              <a:t>NC or curriculum of similar breadth and ambition</a:t>
            </a:r>
          </a:p>
          <a:p>
            <a:pPr lvl="0"/>
            <a:r>
              <a:rPr lang="en-GB" b="1" dirty="0"/>
              <a:t>careful thinking</a:t>
            </a:r>
            <a:r>
              <a:rPr lang="en-GB" dirty="0"/>
              <a:t> about what students will know and be able to do at the end points </a:t>
            </a:r>
          </a:p>
        </p:txBody>
      </p:sp>
      <p:sp>
        <p:nvSpPr>
          <p:cNvPr id="7" name="Text Placeholder 6"/>
          <p:cNvSpPr>
            <a:spLocks noGrp="1"/>
          </p:cNvSpPr>
          <p:nvPr>
            <p:ph type="body" sz="quarter" idx="3"/>
          </p:nvPr>
        </p:nvSpPr>
        <p:spPr>
          <a:xfrm>
            <a:off x="5310485" y="1186718"/>
            <a:ext cx="4545413" cy="722532"/>
          </a:xfrm>
        </p:spPr>
        <p:txBody>
          <a:bodyPr anchor="t">
            <a:normAutofit/>
          </a:bodyPr>
          <a:lstStyle/>
          <a:p>
            <a:r>
              <a:rPr lang="en-GB" sz="2400" dirty="0"/>
              <a:t>NCELP curriculum planning</a:t>
            </a:r>
          </a:p>
        </p:txBody>
      </p:sp>
      <p:sp>
        <p:nvSpPr>
          <p:cNvPr id="8" name="Content Placeholder 7"/>
          <p:cNvSpPr>
            <a:spLocks noGrp="1"/>
          </p:cNvSpPr>
          <p:nvPr>
            <p:ph sz="quarter" idx="4"/>
          </p:nvPr>
        </p:nvSpPr>
        <p:spPr>
          <a:xfrm>
            <a:off x="4343400" y="1668393"/>
            <a:ext cx="5972373" cy="5224776"/>
          </a:xfrm>
        </p:spPr>
        <p:txBody>
          <a:bodyPr>
            <a:noAutofit/>
          </a:bodyPr>
          <a:lstStyle/>
          <a:p>
            <a:r>
              <a:rPr lang="en-GB" sz="1900" dirty="0"/>
              <a:t>Learning is </a:t>
            </a:r>
            <a:r>
              <a:rPr lang="en-GB" sz="1900" b="1" dirty="0"/>
              <a:t>carefully planned</a:t>
            </a:r>
            <a:r>
              <a:rPr lang="en-GB" sz="1900" dirty="0"/>
              <a:t> to support progression for the vast majority of learners at KS3 within our low exposure foreign language setting.  </a:t>
            </a:r>
          </a:p>
          <a:p>
            <a:r>
              <a:rPr lang="en-GB" sz="1900" b="1" dirty="0"/>
              <a:t>Progression</a:t>
            </a:r>
            <a:r>
              <a:rPr lang="en-GB" sz="1900" dirty="0"/>
              <a:t> is determined by the functions of grammar, and the frequency and usefulness of vocabulary and phonics, and avoids introducing too much too fast.</a:t>
            </a:r>
          </a:p>
          <a:p>
            <a:pPr lvl="1"/>
            <a:r>
              <a:rPr lang="en-GB" sz="1900" b="1" dirty="0"/>
              <a:t>Phonics</a:t>
            </a:r>
            <a:r>
              <a:rPr lang="en-GB" sz="1900" dirty="0"/>
              <a:t> – reading and producing the key Sound-Symbol Correspondences by end KS3.</a:t>
            </a:r>
          </a:p>
          <a:p>
            <a:pPr lvl="1"/>
            <a:r>
              <a:rPr lang="en-GB" sz="1900" b="1" dirty="0"/>
              <a:t>Vocabulary</a:t>
            </a:r>
            <a:r>
              <a:rPr lang="en-GB" sz="1900" dirty="0"/>
              <a:t> – approx. 380 high frequency words per year at KS3 and KS4.</a:t>
            </a:r>
          </a:p>
          <a:p>
            <a:pPr lvl="1"/>
            <a:r>
              <a:rPr lang="en-GB" sz="1900" b="1" dirty="0"/>
              <a:t>Grammar </a:t>
            </a:r>
            <a:r>
              <a:rPr lang="en-GB" sz="1900" dirty="0"/>
              <a:t>– core grammar taught and revisited several times over KS3 and KS4: morphology (person, number, tense, aspect, gender) and syntax (negation, interrogatives)</a:t>
            </a:r>
          </a:p>
        </p:txBody>
      </p:sp>
      <p:sp>
        <p:nvSpPr>
          <p:cNvPr id="10" name="Rectangle 9"/>
          <p:cNvSpPr/>
          <p:nvPr/>
        </p:nvSpPr>
        <p:spPr>
          <a:xfrm>
            <a:off x="327473" y="5373382"/>
            <a:ext cx="2929917" cy="886012"/>
          </a:xfrm>
          <a:prstGeom prst="rect">
            <a:avLst/>
          </a:prstGeom>
        </p:spPr>
        <p:txBody>
          <a:bodyPr wrap="square">
            <a:spAutoFit/>
          </a:bodyPr>
          <a:lstStyle/>
          <a:p>
            <a:r>
              <a:rPr lang="en-GB" sz="1719" b="1" i="1"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Note:</a:t>
            </a:r>
            <a:r>
              <a:rPr lang="en-GB" sz="1719"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 </a:t>
            </a:r>
            <a:r>
              <a:rPr lang="en-GB" sz="1719" b="1"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intent </a:t>
            </a:r>
            <a:r>
              <a:rPr lang="en-GB" sz="1719" dirty="0">
                <a:solidFill>
                  <a:srgbClr val="1F3864"/>
                </a:solidFill>
                <a:latin typeface="Century Gothic" panose="020B0502020202020204" pitchFamily="34" charset="0"/>
                <a:ea typeface="SimSun" panose="02010600030101010101" pitchFamily="2" charset="-122"/>
                <a:cs typeface="Times New Roman" panose="02020603050405020304" pitchFamily="18" charset="0"/>
              </a:rPr>
              <a:t>means ‘everything up to the point of implementation.’</a:t>
            </a:r>
            <a:endParaRPr lang="en-GB" sz="2105" dirty="0"/>
          </a:p>
        </p:txBody>
      </p:sp>
    </p:spTree>
    <p:extLst>
      <p:ext uri="{BB962C8B-B14F-4D97-AF65-F5344CB8AC3E}">
        <p14:creationId xmlns:p14="http://schemas.microsoft.com/office/powerpoint/2010/main" val="311242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DB7BE9AF-B6BE-7941-8C3E-2CA9B1FF70F8}"/>
              </a:ext>
            </a:extLst>
          </p:cNvPr>
          <p:cNvSpPr>
            <a:spLocks noGrp="1"/>
          </p:cNvSpPr>
          <p:nvPr>
            <p:ph type="title"/>
          </p:nvPr>
        </p:nvSpPr>
        <p:spPr/>
        <p:txBody>
          <a:bodyPr/>
          <a:lstStyle/>
          <a:p>
            <a:r>
              <a:rPr lang="en-US" dirty="0" err="1"/>
              <a:t>Ofsted</a:t>
            </a:r>
            <a:r>
              <a:rPr lang="en-US" dirty="0"/>
              <a:t> Intent</a:t>
            </a:r>
          </a:p>
        </p:txBody>
      </p:sp>
      <p:sp>
        <p:nvSpPr>
          <p:cNvPr id="3" name="Text Placeholder 2"/>
          <p:cNvSpPr>
            <a:spLocks noGrp="1"/>
          </p:cNvSpPr>
          <p:nvPr>
            <p:ph type="body" idx="1"/>
          </p:nvPr>
        </p:nvSpPr>
        <p:spPr>
          <a:xfrm>
            <a:off x="439513" y="579711"/>
            <a:ext cx="4523137" cy="722532"/>
          </a:xfrm>
        </p:spPr>
        <p:txBody>
          <a:bodyPr anchor="t"/>
          <a:lstStyle/>
          <a:p>
            <a:r>
              <a:rPr lang="en-GB" dirty="0"/>
              <a:t>Ofsted - Intent</a:t>
            </a:r>
          </a:p>
        </p:txBody>
      </p:sp>
      <p:sp>
        <p:nvSpPr>
          <p:cNvPr id="4" name="Content Placeholder 3"/>
          <p:cNvSpPr>
            <a:spLocks noGrp="1"/>
          </p:cNvSpPr>
          <p:nvPr>
            <p:ph sz="half" idx="2"/>
          </p:nvPr>
        </p:nvSpPr>
        <p:spPr>
          <a:xfrm>
            <a:off x="311181" y="1492702"/>
            <a:ext cx="3963639" cy="5433878"/>
          </a:xfrm>
        </p:spPr>
        <p:txBody>
          <a:bodyPr>
            <a:normAutofit/>
          </a:bodyPr>
          <a:lstStyle/>
          <a:p>
            <a:pPr lvl="0"/>
            <a:r>
              <a:rPr lang="en-GB" dirty="0"/>
              <a:t>curriculum </a:t>
            </a:r>
            <a:r>
              <a:rPr lang="en-GB" b="1" dirty="0"/>
              <a:t>sequencing</a:t>
            </a:r>
            <a:r>
              <a:rPr lang="en-GB" dirty="0"/>
              <a:t> to build knowledge and skills towards the identified end points</a:t>
            </a:r>
          </a:p>
          <a:p>
            <a:pPr lvl="0"/>
            <a:r>
              <a:rPr lang="en-GB" b="1" dirty="0"/>
              <a:t>subject</a:t>
            </a:r>
            <a:r>
              <a:rPr lang="en-GB" dirty="0"/>
              <a:t> </a:t>
            </a:r>
            <a:r>
              <a:rPr lang="en-GB" b="1" dirty="0"/>
              <a:t>content</a:t>
            </a:r>
            <a:r>
              <a:rPr lang="en-GB" dirty="0"/>
              <a:t> that has been identified as </a:t>
            </a:r>
            <a:r>
              <a:rPr lang="en-GB" b="1" dirty="0"/>
              <a:t>most useful</a:t>
            </a:r>
            <a:endParaRPr lang="en-GB" dirty="0"/>
          </a:p>
          <a:p>
            <a:pPr lvl="0"/>
            <a:r>
              <a:rPr lang="en-GB" b="1" dirty="0"/>
              <a:t>logical progression, systematic </a:t>
            </a:r>
            <a:r>
              <a:rPr lang="en-GB" dirty="0"/>
              <a:t>and</a:t>
            </a:r>
            <a:r>
              <a:rPr lang="en-GB" b="1" dirty="0"/>
              <a:t> sufficiently explicit teaching</a:t>
            </a:r>
            <a:r>
              <a:rPr lang="en-GB" dirty="0"/>
              <a:t> to enable all pupils to acquire the intended knowledge and skills (p.44, Ofsted, 2019b).</a:t>
            </a:r>
          </a:p>
          <a:p>
            <a:endParaRPr lang="en-GB" dirty="0"/>
          </a:p>
        </p:txBody>
      </p:sp>
      <p:sp>
        <p:nvSpPr>
          <p:cNvPr id="5" name="Text Placeholder 4"/>
          <p:cNvSpPr>
            <a:spLocks noGrp="1"/>
          </p:cNvSpPr>
          <p:nvPr>
            <p:ph type="body" sz="quarter" idx="3"/>
          </p:nvPr>
        </p:nvSpPr>
        <p:spPr>
          <a:xfrm>
            <a:off x="5444813" y="579711"/>
            <a:ext cx="4545413" cy="476555"/>
          </a:xfrm>
        </p:spPr>
        <p:txBody>
          <a:bodyPr anchor="t"/>
          <a:lstStyle/>
          <a:p>
            <a:r>
              <a:rPr lang="en-GB" dirty="0"/>
              <a:t>NCELP curriculum planning</a:t>
            </a:r>
          </a:p>
        </p:txBody>
      </p:sp>
      <p:sp>
        <p:nvSpPr>
          <p:cNvPr id="6" name="Content Placeholder 5"/>
          <p:cNvSpPr>
            <a:spLocks noGrp="1"/>
          </p:cNvSpPr>
          <p:nvPr>
            <p:ph sz="quarter" idx="4"/>
          </p:nvPr>
        </p:nvSpPr>
        <p:spPr>
          <a:xfrm>
            <a:off x="4274820" y="1056266"/>
            <a:ext cx="6197569" cy="5870314"/>
          </a:xfrm>
        </p:spPr>
        <p:txBody>
          <a:bodyPr>
            <a:noAutofit/>
          </a:bodyPr>
          <a:lstStyle/>
          <a:p>
            <a:pPr marL="0" lvl="0" indent="0">
              <a:buNone/>
            </a:pPr>
            <a:r>
              <a:rPr lang="en-GB" sz="2400" dirty="0">
                <a:solidFill>
                  <a:srgbClr val="4472C4">
                    <a:lumMod val="50000"/>
                  </a:srgbClr>
                </a:solidFill>
              </a:rPr>
              <a:t>Across KS3:</a:t>
            </a:r>
            <a:endParaRPr lang="en-GB" sz="2400" i="1" dirty="0">
              <a:solidFill>
                <a:srgbClr val="4472C4">
                  <a:lumMod val="50000"/>
                </a:srgbClr>
              </a:solidFill>
            </a:endParaRPr>
          </a:p>
          <a:p>
            <a:r>
              <a:rPr lang="en-GB" sz="2300" b="1" dirty="0">
                <a:solidFill>
                  <a:srgbClr val="4472C4">
                    <a:lumMod val="50000"/>
                  </a:srgbClr>
                </a:solidFill>
              </a:rPr>
              <a:t>Phonics</a:t>
            </a:r>
            <a:r>
              <a:rPr lang="en-GB" sz="2300" dirty="0">
                <a:solidFill>
                  <a:srgbClr val="4472C4">
                    <a:lumMod val="50000"/>
                  </a:srgbClr>
                </a:solidFill>
              </a:rPr>
              <a:t> – sequenced explicit teaching of new sound-symbol correspondences (SSC) initially in Y7, followed by revisiting and consolidation throughout KS3</a:t>
            </a:r>
          </a:p>
          <a:p>
            <a:r>
              <a:rPr lang="en-GB" sz="2300" b="1" dirty="0">
                <a:solidFill>
                  <a:srgbClr val="4472C4">
                    <a:lumMod val="50000"/>
                  </a:srgbClr>
                </a:solidFill>
              </a:rPr>
              <a:t>Vocabulary</a:t>
            </a:r>
            <a:r>
              <a:rPr lang="en-GB" sz="2300" dirty="0">
                <a:solidFill>
                  <a:srgbClr val="4472C4">
                    <a:lumMod val="50000"/>
                  </a:srgbClr>
                </a:solidFill>
              </a:rPr>
              <a:t> – teaching of ten new words, on average, per week (assuming two lessons per week), in sets of words from different parts of speech, including the most common verbs, and selected on the basis of word frequency and additionally informed by scrutiny of the awarding body vocabulary lists, learner choice, context appropriateness</a:t>
            </a:r>
          </a:p>
          <a:p>
            <a:r>
              <a:rPr lang="en-GB" sz="2300" b="1" dirty="0">
                <a:solidFill>
                  <a:srgbClr val="4472C4">
                    <a:lumMod val="50000"/>
                  </a:srgbClr>
                </a:solidFill>
              </a:rPr>
              <a:t>Grammar </a:t>
            </a:r>
            <a:r>
              <a:rPr lang="en-GB" sz="2300" dirty="0">
                <a:solidFill>
                  <a:srgbClr val="4472C4">
                    <a:lumMod val="50000"/>
                  </a:srgbClr>
                </a:solidFill>
              </a:rPr>
              <a:t>– no more than one new substantial grammar function every two weeks.</a:t>
            </a:r>
          </a:p>
        </p:txBody>
      </p:sp>
    </p:spTree>
    <p:extLst>
      <p:ext uri="{BB962C8B-B14F-4D97-AF65-F5344CB8AC3E}">
        <p14:creationId xmlns:p14="http://schemas.microsoft.com/office/powerpoint/2010/main" val="4702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092960-F6E4-3E46-976C-59A33197B375}"/>
              </a:ext>
            </a:extLst>
          </p:cNvPr>
          <p:cNvSpPr>
            <a:spLocks noGrp="1"/>
          </p:cNvSpPr>
          <p:nvPr>
            <p:ph type="title"/>
          </p:nvPr>
        </p:nvSpPr>
        <p:spPr/>
        <p:txBody>
          <a:bodyPr/>
          <a:lstStyle/>
          <a:p>
            <a:r>
              <a:rPr lang="en-US" dirty="0" err="1"/>
              <a:t>Ofsted</a:t>
            </a:r>
            <a:r>
              <a:rPr lang="en-US" dirty="0"/>
              <a:t> Implementation </a:t>
            </a:r>
          </a:p>
        </p:txBody>
      </p:sp>
      <p:sp>
        <p:nvSpPr>
          <p:cNvPr id="3" name="Text Placeholder 2"/>
          <p:cNvSpPr>
            <a:spLocks noGrp="1"/>
          </p:cNvSpPr>
          <p:nvPr>
            <p:ph type="body" idx="1"/>
          </p:nvPr>
        </p:nvSpPr>
        <p:spPr>
          <a:xfrm>
            <a:off x="341568" y="551475"/>
            <a:ext cx="4523137" cy="722532"/>
          </a:xfrm>
        </p:spPr>
        <p:txBody>
          <a:bodyPr anchor="t"/>
          <a:lstStyle/>
          <a:p>
            <a:r>
              <a:rPr lang="en-GB" dirty="0"/>
              <a:t>Ofsted - Implementation</a:t>
            </a:r>
          </a:p>
        </p:txBody>
      </p:sp>
      <p:sp>
        <p:nvSpPr>
          <p:cNvPr id="4" name="Content Placeholder 3"/>
          <p:cNvSpPr>
            <a:spLocks noGrp="1"/>
          </p:cNvSpPr>
          <p:nvPr>
            <p:ph sz="half" idx="2"/>
          </p:nvPr>
        </p:nvSpPr>
        <p:spPr>
          <a:xfrm>
            <a:off x="232917" y="1274007"/>
            <a:ext cx="4631788" cy="5518458"/>
          </a:xfrm>
        </p:spPr>
        <p:txBody>
          <a:bodyPr>
            <a:normAutofit fontScale="85000" lnSpcReduction="20000"/>
          </a:bodyPr>
          <a:lstStyle/>
          <a:p>
            <a:pPr marL="0" indent="0">
              <a:buNone/>
            </a:pPr>
            <a:r>
              <a:rPr lang="en-GB" dirty="0"/>
              <a:t>Teachers:</a:t>
            </a:r>
          </a:p>
          <a:p>
            <a:pPr lvl="0"/>
            <a:r>
              <a:rPr lang="en-GB" b="1" dirty="0"/>
              <a:t>have expert knowledge</a:t>
            </a:r>
            <a:r>
              <a:rPr lang="en-GB" dirty="0"/>
              <a:t> of the subject(s) … </a:t>
            </a:r>
          </a:p>
          <a:p>
            <a:pPr lvl="0"/>
            <a:r>
              <a:rPr lang="en-GB" b="1" dirty="0"/>
              <a:t>enable students to understand key concepts, presenting information clearly</a:t>
            </a:r>
            <a:r>
              <a:rPr lang="en-GB" dirty="0"/>
              <a:t> and </a:t>
            </a:r>
            <a:r>
              <a:rPr lang="en-GB" b="1" dirty="0"/>
              <a:t>encourage appropriate discussion</a:t>
            </a:r>
            <a:endParaRPr lang="en-GB" dirty="0"/>
          </a:p>
          <a:p>
            <a:pPr lvl="0"/>
            <a:r>
              <a:rPr lang="en-GB" b="1" dirty="0"/>
              <a:t>check learners’ understanding effectively</a:t>
            </a:r>
            <a:r>
              <a:rPr lang="en-GB" dirty="0"/>
              <a:t>, and</a:t>
            </a:r>
            <a:r>
              <a:rPr lang="en-GB" b="1" dirty="0"/>
              <a:t> identify and correct misunderstandings.</a:t>
            </a:r>
            <a:endParaRPr lang="en-GB" dirty="0"/>
          </a:p>
          <a:p>
            <a:pPr lvl="0"/>
            <a:r>
              <a:rPr lang="en-GB" dirty="0"/>
              <a:t>ensure that students </a:t>
            </a:r>
            <a:r>
              <a:rPr lang="en-GB" b="1" dirty="0"/>
              <a:t>embed key concepts in their long-term memory</a:t>
            </a:r>
            <a:r>
              <a:rPr lang="en-GB" dirty="0"/>
              <a:t> and </a:t>
            </a:r>
            <a:r>
              <a:rPr lang="en-GB" b="1" dirty="0"/>
              <a:t>apply them fluently</a:t>
            </a:r>
            <a:r>
              <a:rPr lang="en-GB" dirty="0"/>
              <a:t>. </a:t>
            </a:r>
          </a:p>
          <a:p>
            <a:pPr lvl="0"/>
            <a:r>
              <a:rPr lang="en-GB" b="1" dirty="0"/>
              <a:t>use assessment well, </a:t>
            </a:r>
            <a:r>
              <a:rPr lang="en-GB" dirty="0"/>
              <a:t>for example to help learners embed and use knowledge fluently </a:t>
            </a:r>
          </a:p>
          <a:p>
            <a:pPr lvl="0"/>
            <a:r>
              <a:rPr lang="en-GB" b="1" dirty="0"/>
              <a:t>select resources and materials </a:t>
            </a:r>
            <a:r>
              <a:rPr lang="en-GB" dirty="0"/>
              <a:t>– in a way that does not create unnecessary workload for staff –  that … support the intent of a </a:t>
            </a:r>
            <a:r>
              <a:rPr lang="en-GB" b="1" dirty="0"/>
              <a:t>coherently planned curriculum, sequenced towards cumulatively sufficient knowledge and skills</a:t>
            </a:r>
            <a:endParaRPr lang="en-GB" dirty="0"/>
          </a:p>
        </p:txBody>
      </p:sp>
      <p:sp>
        <p:nvSpPr>
          <p:cNvPr id="5" name="Text Placeholder 4"/>
          <p:cNvSpPr>
            <a:spLocks noGrp="1"/>
          </p:cNvSpPr>
          <p:nvPr>
            <p:ph type="body" sz="quarter" idx="3"/>
          </p:nvPr>
        </p:nvSpPr>
        <p:spPr>
          <a:xfrm>
            <a:off x="5326467" y="224099"/>
            <a:ext cx="4545413" cy="722532"/>
          </a:xfrm>
        </p:spPr>
        <p:txBody>
          <a:bodyPr anchor="t"/>
          <a:lstStyle/>
          <a:p>
            <a:r>
              <a:rPr lang="en-GB" dirty="0"/>
              <a:t>NCELP pedagogy</a:t>
            </a:r>
          </a:p>
        </p:txBody>
      </p:sp>
      <p:sp>
        <p:nvSpPr>
          <p:cNvPr id="6" name="Content Placeholder 5"/>
          <p:cNvSpPr>
            <a:spLocks noGrp="1"/>
          </p:cNvSpPr>
          <p:nvPr>
            <p:ph sz="quarter" idx="4"/>
          </p:nvPr>
        </p:nvSpPr>
        <p:spPr>
          <a:xfrm>
            <a:off x="4864706" y="724855"/>
            <a:ext cx="5422874" cy="6417817"/>
          </a:xfrm>
        </p:spPr>
        <p:txBody>
          <a:bodyPr>
            <a:noAutofit/>
          </a:bodyPr>
          <a:lstStyle/>
          <a:p>
            <a:r>
              <a:rPr lang="en-GB" sz="2000" dirty="0"/>
              <a:t>The pedagogy is research- and practice-informed and engagement with it therefore </a:t>
            </a:r>
            <a:r>
              <a:rPr lang="en-GB" sz="2000" b="1" dirty="0"/>
              <a:t>strengthens teachers’ subject knowledge</a:t>
            </a:r>
            <a:r>
              <a:rPr lang="en-GB" sz="2000" dirty="0"/>
              <a:t>.</a:t>
            </a:r>
          </a:p>
          <a:p>
            <a:endParaRPr lang="en-GB" sz="1400" b="1" dirty="0"/>
          </a:p>
          <a:p>
            <a:r>
              <a:rPr lang="en-GB" sz="2200" b="1" dirty="0"/>
              <a:t>Systematic, explicit, and clear teaching (of PVG)</a:t>
            </a:r>
          </a:p>
          <a:p>
            <a:endParaRPr lang="en-GB" sz="1600" b="1" dirty="0"/>
          </a:p>
          <a:p>
            <a:r>
              <a:rPr lang="en-GB" sz="2000" b="1" dirty="0"/>
              <a:t>Long-term retention by </a:t>
            </a:r>
            <a:r>
              <a:rPr lang="en-GB" sz="2000" dirty="0"/>
              <a:t>revisiting vocabulary within a week, about a month, about a term, about a year</a:t>
            </a:r>
          </a:p>
          <a:p>
            <a:pPr marL="0" indent="0">
              <a:buNone/>
            </a:pPr>
            <a:endParaRPr lang="en-GB" sz="1800" dirty="0"/>
          </a:p>
          <a:p>
            <a:r>
              <a:rPr lang="en-GB" sz="2000" b="1" dirty="0"/>
              <a:t>Effective checking of learning </a:t>
            </a:r>
          </a:p>
          <a:p>
            <a:pPr lvl="1"/>
            <a:r>
              <a:rPr lang="en-GB" sz="1800" dirty="0"/>
              <a:t>item-by-item initially in input practice tasks</a:t>
            </a:r>
          </a:p>
          <a:p>
            <a:pPr lvl="1"/>
            <a:r>
              <a:rPr lang="en-GB" sz="1800" dirty="0"/>
              <a:t>careful selection of TL ensures meaning is consistently clear</a:t>
            </a:r>
          </a:p>
          <a:p>
            <a:pPr lvl="1"/>
            <a:r>
              <a:rPr lang="en-GB" sz="1800" dirty="0"/>
              <a:t>L1 translations often provided, where images and gestures are ambiguous</a:t>
            </a:r>
          </a:p>
          <a:p>
            <a:pPr lvl="1"/>
            <a:endParaRPr lang="en-GB" sz="1400" dirty="0"/>
          </a:p>
          <a:p>
            <a:r>
              <a:rPr lang="en-GB" sz="2000" b="1" dirty="0"/>
              <a:t>NCELP provides full resources for its SOW</a:t>
            </a:r>
          </a:p>
        </p:txBody>
      </p:sp>
    </p:spTree>
    <p:extLst>
      <p:ext uri="{BB962C8B-B14F-4D97-AF65-F5344CB8AC3E}">
        <p14:creationId xmlns:p14="http://schemas.microsoft.com/office/powerpoint/2010/main" val="14889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fade">
                                      <p:cBhvr>
                                        <p:cTn id="55" dur="500"/>
                                        <p:tgtEl>
                                          <p:spTgt spid="6">
                                            <p:txEl>
                                              <p:pRg st="7" end="7"/>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500"/>
                                        <p:tgtEl>
                                          <p:spTgt spid="6">
                                            <p:txEl>
                                              <p:pRg st="8" end="8"/>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fade">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Effect transition="in" filter="fade">
                                      <p:cBhvr>
                                        <p:cTn id="66"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A4_Print_Template.pptx" id="{1C72884B-63D7-4DAF-89FF-05FAFD83FB3A}" vid="{0F11A6E2-1891-42CC-A128-A57A4BCB23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1482</TotalTime>
  <Words>5246</Words>
  <Application>Microsoft Macintosh PowerPoint</Application>
  <PresentationFormat>Custom</PresentationFormat>
  <Paragraphs>610</Paragraphs>
  <Slides>41</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Century Gothic</vt:lpstr>
      <vt:lpstr>Noto Sans Symbols</vt:lpstr>
      <vt:lpstr>Tw Cen MT</vt:lpstr>
      <vt:lpstr>Wingdings</vt:lpstr>
      <vt:lpstr>1_Office Theme</vt:lpstr>
      <vt:lpstr>National Centre for Excellence in Language Pedagogy </vt:lpstr>
      <vt:lpstr>Outline of the talk</vt:lpstr>
      <vt:lpstr>1/ A snapshot of NCELP’s activities: CPD and resources</vt:lpstr>
      <vt:lpstr>Professional Development Freely available https://resources.ncelp.org/</vt:lpstr>
      <vt:lpstr>What about beyond the NCELP network? </vt:lpstr>
      <vt:lpstr>2/   Alignment between NCELP and Ofsted framework of “Intent, Implementation, Impact…” </vt:lpstr>
      <vt:lpstr>Ofsted framework and NCELP</vt:lpstr>
      <vt:lpstr>Ofsted Intent</vt:lpstr>
      <vt:lpstr>Ofsted Implementation </vt:lpstr>
      <vt:lpstr>Ofsted Impact</vt:lpstr>
      <vt:lpstr>Ofsted Personal Development</vt:lpstr>
      <vt:lpstr>3/  Making grammar matter through listening and reading  </vt:lpstr>
      <vt:lpstr>Grammar</vt:lpstr>
      <vt:lpstr>C’est qui ?</vt:lpstr>
      <vt:lpstr>C’est quoi ?</vt:lpstr>
      <vt:lpstr>Un samedi en ville</vt:lpstr>
      <vt:lpstr>Écris en français !</vt:lpstr>
      <vt:lpstr>4/  The first NCELP assessments, launched in 2020</vt:lpstr>
      <vt:lpstr>SOW screenshot</vt:lpstr>
      <vt:lpstr>‘Achievement tests’  and  ‘Applying your knowledge tests’</vt:lpstr>
      <vt:lpstr>Vocab testing principles</vt:lpstr>
      <vt:lpstr>Depth of vocab knowledge</vt:lpstr>
      <vt:lpstr>Vocab question types</vt:lpstr>
      <vt:lpstr>Question type 1</vt:lpstr>
      <vt:lpstr>Question type 2</vt:lpstr>
      <vt:lpstr>Question type 3</vt:lpstr>
      <vt:lpstr>Question type 4</vt:lpstr>
      <vt:lpstr>Question type 5</vt:lpstr>
      <vt:lpstr>Question type 6</vt:lpstr>
      <vt:lpstr>Achievement test – Phonics  Listening -&gt; writing </vt:lpstr>
      <vt:lpstr>Achievement test – Phonics Reading -&gt; speaking</vt:lpstr>
      <vt:lpstr>Achievement test – Grammar!  Listening</vt:lpstr>
      <vt:lpstr>Achievement test – Grammar!  Reading</vt:lpstr>
      <vt:lpstr>Achievement test – Grammar!  Writing</vt:lpstr>
      <vt:lpstr>Applying your Knowledge test - Reading</vt:lpstr>
      <vt:lpstr>Applying your Knowledge test: Speaking! </vt:lpstr>
      <vt:lpstr>Speaking</vt:lpstr>
      <vt:lpstr>Want to give a flavour of the tests to pupils? </vt:lpstr>
      <vt:lpstr>Links to tests, audio files, mark schemes</vt:lpstr>
      <vt:lpstr>The talk covered…</vt:lpstr>
      <vt:lpstr>Want to hear more from NCELP?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NCELP PPT/presentation template </dc:title>
  <dc:creator>Microsoft Office User</dc:creator>
  <cp:lastModifiedBy>Helen Thomas</cp:lastModifiedBy>
  <cp:revision>66</cp:revision>
  <dcterms:created xsi:type="dcterms:W3CDTF">2020-10-05T14:15:21Z</dcterms:created>
  <dcterms:modified xsi:type="dcterms:W3CDTF">2021-02-02T11:33:21Z</dcterms:modified>
</cp:coreProperties>
</file>