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9" r:id="rId3"/>
  </p:sldMasterIdLst>
  <p:notesMasterIdLst>
    <p:notesMasterId r:id="rId31"/>
  </p:notesMasterIdLst>
  <p:sldIdLst>
    <p:sldId id="271" r:id="rId4"/>
    <p:sldId id="49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20" r:id="rId23"/>
    <p:sldId id="521" r:id="rId24"/>
    <p:sldId id="522" r:id="rId25"/>
    <p:sldId id="531" r:id="rId26"/>
    <p:sldId id="532" r:id="rId27"/>
    <p:sldId id="533" r:id="rId28"/>
    <p:sldId id="534" r:id="rId29"/>
    <p:sldId id="2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692" autoAdjust="0"/>
  </p:normalViewPr>
  <p:slideViewPr>
    <p:cSldViewPr snapToGrid="0">
      <p:cViewPr varScale="1">
        <p:scale>
          <a:sx n="50" d="100"/>
          <a:sy n="50" d="100"/>
        </p:scale>
        <p:origin x="1500"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 </a:t>
            </a:r>
            <a:endParaRPr lang="en-GB" sz="1200" b="0" i="0" u="none" strike="noStrike" kern="1200" cap="none" dirty="0">
              <a:solidFill>
                <a:schemeClr val="tx1"/>
              </a:solidFill>
              <a:effectLst/>
              <a:latin typeface="+mn-lt"/>
              <a:ea typeface="Calibri"/>
              <a:cs typeface="Calibri"/>
              <a:sym typeface="Calibri"/>
            </a:endParaRPr>
          </a:p>
          <a:p>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3.1.2 </a:t>
            </a:r>
            <a:r>
              <a:rPr lang="en-GB" sz="1200" b="0" i="0" u="none" strike="noStrike" kern="1200" cap="none" dirty="0">
                <a:solidFill>
                  <a:schemeClr val="tx1"/>
                </a:solidFill>
                <a:effectLst/>
                <a:latin typeface="+mn-lt"/>
                <a:ea typeface="Calibri"/>
                <a:cs typeface="Calibri"/>
                <a:sym typeface="Calibri"/>
              </a:rPr>
              <a:t>-</a:t>
            </a:r>
            <a:r>
              <a:rPr lang="en-GB" sz="1200" b="1" i="0" u="none" strike="noStrike" kern="1200" cap="none" dirty="0">
                <a:solidFill>
                  <a:schemeClr val="tx1"/>
                </a:solidFill>
                <a:effectLst/>
                <a:latin typeface="+mn-lt"/>
                <a:ea typeface="Calibri"/>
                <a:cs typeface="Calibri"/>
                <a:sym typeface="Calibri"/>
              </a:rPr>
              <a:t> </a:t>
            </a:r>
            <a:r>
              <a:rPr lang="fr-FR" dirty="0">
                <a:solidFill>
                  <a:srgbClr val="000000"/>
                </a:solidFill>
                <a:latin typeface="Century Gothic" panose="020B0502020202020204" pitchFamily="34" charset="0"/>
              </a:rPr>
              <a:t>dire [37], dis [37], dit [37], sortir [309], sors [309], sort [309], venir [88], viens [88], vient [88], vérité [907], important [215], de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7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85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34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4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72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40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40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5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04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18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Introducing the verb </a:t>
            </a:r>
            <a:r>
              <a:rPr lang="en-GB" i="1"/>
              <a:t>dire </a:t>
            </a:r>
            <a:r>
              <a:rPr lang="en-GB"/>
              <a:t>more explicitly. </a:t>
            </a:r>
            <a:r>
              <a:rPr lang="en-GB" i="1"/>
              <a:t>Dire</a:t>
            </a:r>
            <a:r>
              <a:rPr lang="en-GB"/>
              <a:t> is one of the 25 most frequently used verbs in French. All 25 most frequent verbs will be introduced early on using the same format. Both long form (infinitive) and short form (3</a:t>
            </a:r>
            <a:r>
              <a:rPr lang="en-GB" baseline="30000"/>
              <a:t>rd</a:t>
            </a:r>
            <a:r>
              <a:rPr lang="en-GB"/>
              <a:t> person singular) are introduced in order to familiarise students with the various forms of the same verb. </a:t>
            </a:r>
          </a:p>
          <a:p>
            <a:endParaRPr lang="en-GB"/>
          </a:p>
          <a:p>
            <a:r>
              <a:rPr lang="en-GB" b="0"/>
              <a:t>1. Bring up the word </a:t>
            </a:r>
            <a:r>
              <a:rPr lang="en-GB" b="0" i="1"/>
              <a:t>dire</a:t>
            </a:r>
            <a:r>
              <a:rPr lang="en-GB" b="0"/>
              <a:t> on its own, say</a:t>
            </a:r>
            <a:r>
              <a:rPr lang="en-GB" b="0" baseline="0"/>
              <a:t> it, students repeat it (remind them of the phonics).</a:t>
            </a:r>
          </a:p>
          <a:p>
            <a:r>
              <a:rPr lang="en-GB" b="0" baseline="0"/>
              <a:t>2. </a:t>
            </a:r>
            <a:r>
              <a:rPr lang="en-GB"/>
              <a:t>Try to elicit the meaning from the students. 3.</a:t>
            </a:r>
            <a:r>
              <a:rPr lang="en-GB" b="0" baseline="0"/>
              <a:t> Bring up the picture, and e</a:t>
            </a:r>
            <a:r>
              <a:rPr lang="en-GB" baseline="0"/>
              <a:t>stablish the meaning of the word in English, clearly, i.e., ‘to say, tell’. </a:t>
            </a:r>
            <a:br>
              <a:rPr lang="en-GB" baseline="0"/>
            </a:br>
            <a:r>
              <a:rPr lang="en-GB" baseline="0"/>
              <a:t>4. Bring up the short form </a:t>
            </a:r>
            <a:r>
              <a:rPr lang="en-GB" i="1" baseline="0"/>
              <a:t>dit, </a:t>
            </a:r>
            <a:r>
              <a:rPr lang="en-GB" i="0" baseline="0"/>
              <a:t>say it, students repeat it. Try to elicit the meaning from the students. </a:t>
            </a:r>
            <a:endParaRPr lang="en-GB"/>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66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dire</a:t>
            </a:r>
            <a:r>
              <a:rPr lang="en-GB" b="0" i="0" baseline="0"/>
              <a:t> are now presented. As with the verbs presented last lesson, make students aware of the fact that the three forms here all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4406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venir</a:t>
            </a:r>
            <a:r>
              <a:rPr lang="en-GB" b="0" i="0" baseline="0"/>
              <a:t> are now presented.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a:t>Point out to students that all three of these verb forms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93971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sortir</a:t>
            </a:r>
            <a:r>
              <a:rPr lang="en-GB" b="0" i="0" baseline="0"/>
              <a:t> are now presented.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a:t>Point out to students that all three of these verb forms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5475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This slide, and the next, </a:t>
            </a:r>
            <a:r>
              <a:rPr lang="en-GB" b="0" i="0" baseline="0" dirty="0"/>
              <a:t> incorporate some words from the first vocabulary set to be revisited in this week, together with the newly-presented verbs from this week. The answers appear on the slides following the activity.</a:t>
            </a:r>
            <a:br>
              <a:rPr lang="en-GB" b="0" i="0" baseline="0" dirty="0"/>
            </a:br>
            <a:br>
              <a:rPr lang="en-GB" b="0" i="0" baseline="0" dirty="0"/>
            </a:br>
            <a:r>
              <a:rPr lang="en-GB" b="0" i="0" baseline="0" dirty="0"/>
              <a:t>The sentences use the new verbs from this week in a range of 1</a:t>
            </a:r>
            <a:r>
              <a:rPr lang="en-GB" b="0" i="0" baseline="30000" dirty="0"/>
              <a:t>st</a:t>
            </a:r>
            <a:r>
              <a:rPr lang="en-GB" b="0" i="0" baseline="0" dirty="0"/>
              <a:t>, 2</a:t>
            </a:r>
            <a:r>
              <a:rPr lang="en-GB" b="0" i="0" baseline="30000" dirty="0"/>
              <a:t>nd</a:t>
            </a:r>
            <a:r>
              <a:rPr lang="en-GB" b="0" i="0" baseline="0" dirty="0"/>
              <a:t>, 3</a:t>
            </a:r>
            <a:r>
              <a:rPr lang="en-GB" b="0" i="0" baseline="30000" dirty="0"/>
              <a:t>rd</a:t>
            </a:r>
            <a:r>
              <a:rPr lang="en-GB" b="0" i="0" baseline="0" dirty="0"/>
              <a:t> person singular forms.</a:t>
            </a:r>
            <a:br>
              <a:rPr lang="en-GB" b="0" i="0" baseline="0" dirty="0"/>
            </a:br>
            <a:r>
              <a:rPr lang="en-GB" b="0" i="0" baseline="0" dirty="0"/>
              <a:t>As such, it makes sense for students to take the time to translate them into English as part of this task.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baseline="0"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Frequency rankings of vocabulary </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introduced</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this week (1 is the most common word in French):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3.1.2 </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dire [37],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dis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[37], dit [37], sortir [309], sors [309],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sort</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[309], venir [88],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viens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[88], vient [88], vérité [907], de [2],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important</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[215]</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Frequency rankings of vocabulary </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revisited</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this week (1 is the most common word in French):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2.2.4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allons [53],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allez</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[53], vont [53],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année</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[102], mois [178],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vacances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[1726],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ville</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[260], Écosse [n/a],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Angleterre</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[n/a], Londres [n/a], chez [206]</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2.1.3 </a:t>
            </a:r>
            <a:r>
              <a:rPr lang="fr-FR" sz="1200" dirty="0">
                <a:effectLst/>
                <a:latin typeface="Calibri" panose="020F0502020204030204" pitchFamily="34" charset="0"/>
                <a:ea typeface="Calibri" panose="020F0502020204030204" pitchFamily="34" charset="0"/>
                <a:cs typeface="Times New Roman" panose="02020603050405020304" pitchFamily="18" charset="0"/>
              </a:rPr>
              <a:t>- avons [8], avez [8], ont [8], enfant [126], famille [172], problème [188], difficile [296],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ici</a:t>
            </a:r>
            <a:r>
              <a:rPr lang="fr-FR" sz="1200" dirty="0">
                <a:effectLst/>
                <a:latin typeface="Calibri" panose="020F0502020204030204" pitchFamily="34" charset="0"/>
                <a:ea typeface="Calibri" panose="020F0502020204030204" pitchFamily="34" charset="0"/>
                <a:cs typeface="Times New Roman" panose="02020603050405020304" pitchFamily="18" charset="0"/>
              </a:rPr>
              <a:t> [167], très [66], aussi [44], pour [10]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87543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This slide</a:t>
            </a:r>
            <a:r>
              <a:rPr lang="en-GB" b="0" i="0" baseline="0" dirty="0"/>
              <a:t> continues the gap-fill activity. The answers are on the next two slides.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baseline="0"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Frequency rankings of vocabulary </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introduced</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this week (1 is the most common word in French):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3.1.2 </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dire [37], dis [37], dit [37], sortir [309],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sors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[309], sort [309], venir [88], viens [88],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vient</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[88], vérité [907],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de</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 important [215]</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Frequency rankings of vocabulary </a:t>
            </a: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revisited</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this week (1 is the most common word in French):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2.2.4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allons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[53], allez [53],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vont</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[53], année [102],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mois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[178], vacances [1726], ville [260],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Écosse</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[n/a], Angleterre [n/a],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Londres</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[n/a],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chez</a:t>
            </a:r>
            <a:r>
              <a:rPr lang="fr-FR" sz="1200" b="0" dirty="0">
                <a:effectLst/>
                <a:latin typeface="Calibri" panose="020F0502020204030204" pitchFamily="34" charset="0"/>
                <a:ea typeface="Calibri" panose="020F0502020204030204" pitchFamily="34" charset="0"/>
                <a:cs typeface="Times New Roman" panose="02020603050405020304" pitchFamily="18" charset="0"/>
              </a:rPr>
              <a:t> [206]</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2.1.3 </a:t>
            </a:r>
            <a:r>
              <a:rPr lang="fr-FR" sz="1200" dirty="0">
                <a:effectLst/>
                <a:latin typeface="Calibri" panose="020F0502020204030204" pitchFamily="34" charset="0"/>
                <a:ea typeface="Calibri" panose="020F0502020204030204" pitchFamily="34" charset="0"/>
                <a:cs typeface="Times New Roman" panose="02020603050405020304" pitchFamily="18" charset="0"/>
              </a:rPr>
              <a:t>- avons [8], avez [8], ont [8], enfant [126], famille [172], problème [188], difficile [296],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ici</a:t>
            </a:r>
            <a:r>
              <a:rPr lang="fr-FR" sz="1200" dirty="0">
                <a:effectLst/>
                <a:latin typeface="Calibri" panose="020F0502020204030204" pitchFamily="34" charset="0"/>
                <a:ea typeface="Calibri" panose="020F0502020204030204" pitchFamily="34" charset="0"/>
                <a:cs typeface="Times New Roman" panose="02020603050405020304" pitchFamily="18" charset="0"/>
              </a:rPr>
              <a:t> [167], très [66], aussi [44], pour [10]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31321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dirty="0"/>
              <a:t>These are the answers to 1-4 in French.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GB" b="0" i="0" baseline="0" dirty="0"/>
            </a:br>
            <a:r>
              <a:rPr lang="en-GB" b="0" i="0" baseline="0" dirty="0"/>
              <a:t>Teacher to elicit the English translations from students, too. As always, students can be prompted to consider whether there is more than one possible English translation: </a:t>
            </a:r>
            <a:br>
              <a:rPr lang="en-GB" b="0" i="0" baseline="0" dirty="0"/>
            </a:br>
            <a:r>
              <a:rPr lang="en-GB" b="0" i="0" baseline="0" dirty="0"/>
              <a:t>E.g., what would need to be added to ‘Il sort </a:t>
            </a:r>
            <a:r>
              <a:rPr lang="en-GB" b="0" i="0" baseline="0" dirty="0" err="1"/>
              <a:t>en</a:t>
            </a:r>
            <a:r>
              <a:rPr lang="en-GB" b="0" i="0" baseline="0" dirty="0"/>
              <a:t> </a:t>
            </a:r>
            <a:r>
              <a:rPr lang="en-GB" b="0" i="0" baseline="0" dirty="0" err="1"/>
              <a:t>ville</a:t>
            </a:r>
            <a:r>
              <a:rPr lang="en-GB" b="0" i="0" baseline="0" dirty="0"/>
              <a:t>’ for ‘He goes out / is going out’ to be an appropriate translation?  </a:t>
            </a:r>
            <a:r>
              <a:rPr lang="en-GB" b="0" i="0" baseline="0" dirty="0">
                <a:sym typeface="Wingdings" panose="05000000000000000000" pitchFamily="2" charset="2"/>
              </a:rPr>
              <a:t> </a:t>
            </a:r>
            <a:r>
              <a:rPr lang="en-GB" b="0" i="0" baseline="0" dirty="0" err="1">
                <a:sym typeface="Wingdings" panose="05000000000000000000" pitchFamily="2" charset="2"/>
              </a:rPr>
              <a:t>chaque</a:t>
            </a:r>
            <a:r>
              <a:rPr lang="en-GB" b="0" i="0" baseline="0" dirty="0">
                <a:sym typeface="Wingdings" panose="05000000000000000000" pitchFamily="2" charset="2"/>
              </a:rPr>
              <a:t> jour / </a:t>
            </a:r>
            <a:r>
              <a:rPr lang="en-GB" b="0" i="0" baseline="0" dirty="0" err="1">
                <a:sym typeface="Wingdings" panose="05000000000000000000" pitchFamily="2" charset="2"/>
              </a:rPr>
              <a:t>aujourd’hui</a:t>
            </a:r>
            <a:r>
              <a:rPr lang="en-GB" b="0" i="0" baseline="0" dirty="0">
                <a:sym typeface="Wingdings" panose="05000000000000000000" pitchFamily="2" charset="2"/>
              </a:rPr>
              <a:t>.</a:t>
            </a: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39664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dirty="0"/>
              <a:t>These are the answers to 5-8.</a:t>
            </a: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26773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This slide practises the different forms of the irregular verbs introduced in lesson 1, in combination with some of this week’s new and revisited vocabulary. Some relevant vocabulary from previous weeks is also included. This activity is designed to reinforce the difference between transitive and intransitive verbs.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Students compose 5 sentences by picking from the three word pools. They then read their sentences to a partner, who translates them into English. When eliciting answers from the class, highlight that ‘dire’ needs an object to make a complete sentence, while ‘</a:t>
            </a:r>
            <a:r>
              <a:rPr lang="en-GB" sz="1200" b="0" i="0" u="none" strike="noStrike" kern="1200" cap="none" dirty="0" err="1">
                <a:solidFill>
                  <a:schemeClr val="tx1"/>
                </a:solidFill>
                <a:effectLst/>
                <a:latin typeface="+mn-lt"/>
                <a:ea typeface="Calibri"/>
                <a:cs typeface="Calibri"/>
                <a:sym typeface="Calibri"/>
              </a:rPr>
              <a:t>venir</a:t>
            </a:r>
            <a:r>
              <a:rPr lang="en-GB" sz="1200" b="0" i="0" u="none" strike="noStrike" kern="1200" cap="none" dirty="0">
                <a:solidFill>
                  <a:schemeClr val="tx1"/>
                </a:solidFill>
                <a:effectLst/>
                <a:latin typeface="+mn-lt"/>
                <a:ea typeface="Calibri"/>
                <a:cs typeface="Calibri"/>
                <a:sym typeface="Calibri"/>
              </a:rPr>
              <a:t>’ and ‘</a:t>
            </a:r>
            <a:r>
              <a:rPr lang="en-GB" sz="1200" b="0" i="0" u="none" strike="noStrike" kern="1200" cap="none" dirty="0" err="1">
                <a:solidFill>
                  <a:schemeClr val="tx1"/>
                </a:solidFill>
                <a:effectLst/>
                <a:latin typeface="+mn-lt"/>
                <a:ea typeface="Calibri"/>
                <a:cs typeface="Calibri"/>
                <a:sym typeface="Calibri"/>
              </a:rPr>
              <a:t>sortir</a:t>
            </a:r>
            <a:r>
              <a:rPr lang="en-GB" sz="1200" b="0" i="0" u="none" strike="noStrike" kern="1200" cap="none" dirty="0">
                <a:solidFill>
                  <a:schemeClr val="tx1"/>
                </a:solidFill>
                <a:effectLst/>
                <a:latin typeface="+mn-lt"/>
                <a:ea typeface="Calibri"/>
                <a:cs typeface="Calibri"/>
                <a:sym typeface="Calibri"/>
              </a:rPr>
              <a:t>’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 </a:t>
            </a:r>
            <a:endParaRPr lang="en-GB" sz="1200" b="0" i="0" u="none" strike="noStrike" kern="1200" cap="none" dirty="0">
              <a:solidFill>
                <a:schemeClr val="tx1"/>
              </a:solidFill>
              <a:effectLst/>
              <a:latin typeface="+mn-lt"/>
              <a:ea typeface="Calibri"/>
              <a:cs typeface="Calibri"/>
              <a:sym typeface="Calibri"/>
            </a:endParaRPr>
          </a:p>
          <a:p>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3.1.2 </a:t>
            </a:r>
            <a:r>
              <a:rPr lang="en-GB" sz="1200" b="0" i="0" u="none" strike="noStrike" kern="1200" cap="none" dirty="0">
                <a:solidFill>
                  <a:schemeClr val="tx1"/>
                </a:solidFill>
                <a:effectLst/>
                <a:latin typeface="+mn-lt"/>
                <a:ea typeface="Calibri"/>
                <a:cs typeface="Calibri"/>
                <a:sym typeface="Calibri"/>
              </a:rPr>
              <a:t>-</a:t>
            </a:r>
            <a:r>
              <a:rPr lang="en-GB" sz="1200" b="1" i="0" u="none" strike="noStrike" kern="1200" cap="none" dirty="0">
                <a:solidFill>
                  <a:schemeClr val="tx1"/>
                </a:solidFill>
                <a:effectLst/>
                <a:latin typeface="+mn-lt"/>
                <a:ea typeface="Calibri"/>
                <a:cs typeface="Calibri"/>
                <a:sym typeface="Calibri"/>
              </a:rPr>
              <a:t> </a:t>
            </a:r>
            <a:r>
              <a:rPr lang="fr-FR" b="1" dirty="0">
                <a:solidFill>
                  <a:srgbClr val="000000"/>
                </a:solidFill>
                <a:latin typeface="Century Gothic" panose="020B0502020202020204" pitchFamily="34" charset="0"/>
              </a:rPr>
              <a:t>dire</a:t>
            </a:r>
            <a:r>
              <a:rPr lang="fr-FR" dirty="0">
                <a:solidFill>
                  <a:srgbClr val="000000"/>
                </a:solidFill>
                <a:latin typeface="Century Gothic" panose="020B0502020202020204" pitchFamily="34" charset="0"/>
              </a:rPr>
              <a:t> [37], </a:t>
            </a:r>
            <a:r>
              <a:rPr lang="fr-FR" b="1" dirty="0">
                <a:solidFill>
                  <a:srgbClr val="000000"/>
                </a:solidFill>
                <a:latin typeface="Century Gothic" panose="020B0502020202020204" pitchFamily="34" charset="0"/>
              </a:rPr>
              <a:t>dis</a:t>
            </a:r>
            <a:r>
              <a:rPr lang="fr-FR" dirty="0">
                <a:solidFill>
                  <a:srgbClr val="000000"/>
                </a:solidFill>
                <a:latin typeface="Century Gothic" panose="020B0502020202020204" pitchFamily="34" charset="0"/>
              </a:rPr>
              <a:t> [37], </a:t>
            </a:r>
            <a:r>
              <a:rPr lang="fr-FR" b="1" dirty="0">
                <a:solidFill>
                  <a:srgbClr val="000000"/>
                </a:solidFill>
                <a:latin typeface="Century Gothic" panose="020B0502020202020204" pitchFamily="34" charset="0"/>
              </a:rPr>
              <a:t>dit</a:t>
            </a:r>
            <a:r>
              <a:rPr lang="fr-FR" dirty="0">
                <a:solidFill>
                  <a:srgbClr val="000000"/>
                </a:solidFill>
                <a:latin typeface="Century Gothic" panose="020B0502020202020204" pitchFamily="34" charset="0"/>
              </a:rPr>
              <a:t> [37], </a:t>
            </a:r>
            <a:r>
              <a:rPr lang="fr-FR" b="1" dirty="0">
                <a:solidFill>
                  <a:srgbClr val="000000"/>
                </a:solidFill>
                <a:latin typeface="Century Gothic" panose="020B0502020202020204" pitchFamily="34" charset="0"/>
              </a:rPr>
              <a:t>sortir</a:t>
            </a:r>
            <a:r>
              <a:rPr lang="fr-FR" dirty="0">
                <a:solidFill>
                  <a:srgbClr val="000000"/>
                </a:solidFill>
                <a:latin typeface="Century Gothic" panose="020B0502020202020204" pitchFamily="34" charset="0"/>
              </a:rPr>
              <a:t> [309], </a:t>
            </a:r>
            <a:r>
              <a:rPr lang="fr-FR" b="1" dirty="0">
                <a:solidFill>
                  <a:srgbClr val="000000"/>
                </a:solidFill>
                <a:latin typeface="Century Gothic" panose="020B0502020202020204" pitchFamily="34" charset="0"/>
              </a:rPr>
              <a:t>sors</a:t>
            </a:r>
            <a:r>
              <a:rPr lang="fr-FR" dirty="0">
                <a:solidFill>
                  <a:srgbClr val="000000"/>
                </a:solidFill>
                <a:latin typeface="Century Gothic" panose="020B0502020202020204" pitchFamily="34" charset="0"/>
              </a:rPr>
              <a:t> [309], </a:t>
            </a:r>
            <a:r>
              <a:rPr lang="fr-FR" b="1" dirty="0">
                <a:solidFill>
                  <a:srgbClr val="000000"/>
                </a:solidFill>
                <a:latin typeface="Century Gothic" panose="020B0502020202020204" pitchFamily="34" charset="0"/>
              </a:rPr>
              <a:t>sort</a:t>
            </a:r>
            <a:r>
              <a:rPr lang="fr-FR" dirty="0">
                <a:solidFill>
                  <a:srgbClr val="000000"/>
                </a:solidFill>
                <a:latin typeface="Century Gothic" panose="020B0502020202020204" pitchFamily="34" charset="0"/>
              </a:rPr>
              <a:t> [309], </a:t>
            </a:r>
            <a:r>
              <a:rPr lang="fr-FR" b="1" dirty="0">
                <a:solidFill>
                  <a:srgbClr val="000000"/>
                </a:solidFill>
                <a:latin typeface="Century Gothic" panose="020B0502020202020204" pitchFamily="34" charset="0"/>
              </a:rPr>
              <a:t>venir</a:t>
            </a:r>
            <a:r>
              <a:rPr lang="fr-FR" dirty="0">
                <a:solidFill>
                  <a:srgbClr val="000000"/>
                </a:solidFill>
                <a:latin typeface="Century Gothic" panose="020B0502020202020204" pitchFamily="34" charset="0"/>
              </a:rPr>
              <a:t> [88], </a:t>
            </a:r>
            <a:r>
              <a:rPr lang="fr-FR" b="1" dirty="0">
                <a:solidFill>
                  <a:srgbClr val="000000"/>
                </a:solidFill>
                <a:latin typeface="Century Gothic" panose="020B0502020202020204" pitchFamily="34" charset="0"/>
              </a:rPr>
              <a:t>viens</a:t>
            </a:r>
            <a:r>
              <a:rPr lang="fr-FR" dirty="0">
                <a:solidFill>
                  <a:srgbClr val="000000"/>
                </a:solidFill>
                <a:latin typeface="Century Gothic" panose="020B0502020202020204" pitchFamily="34" charset="0"/>
              </a:rPr>
              <a:t> [88], </a:t>
            </a:r>
            <a:r>
              <a:rPr lang="fr-FR" b="1" dirty="0">
                <a:solidFill>
                  <a:srgbClr val="000000"/>
                </a:solidFill>
                <a:latin typeface="Century Gothic" panose="020B0502020202020204" pitchFamily="34" charset="0"/>
              </a:rPr>
              <a:t>vient</a:t>
            </a:r>
            <a:r>
              <a:rPr lang="fr-FR" dirty="0">
                <a:solidFill>
                  <a:srgbClr val="000000"/>
                </a:solidFill>
                <a:latin typeface="Century Gothic" panose="020B0502020202020204" pitchFamily="34" charset="0"/>
              </a:rPr>
              <a:t> [88], </a:t>
            </a:r>
            <a:r>
              <a:rPr lang="fr-FR" b="1" dirty="0">
                <a:solidFill>
                  <a:srgbClr val="000000"/>
                </a:solidFill>
                <a:latin typeface="Century Gothic" panose="020B0502020202020204" pitchFamily="34" charset="0"/>
              </a:rPr>
              <a:t>vérité</a:t>
            </a:r>
            <a:r>
              <a:rPr lang="fr-FR" dirty="0">
                <a:solidFill>
                  <a:srgbClr val="000000"/>
                </a:solidFill>
                <a:latin typeface="Century Gothic" panose="020B0502020202020204" pitchFamily="34" charset="0"/>
              </a:rPr>
              <a:t> [907], </a:t>
            </a:r>
            <a:r>
              <a:rPr lang="fr-FR" b="1" dirty="0">
                <a:solidFill>
                  <a:srgbClr val="000000"/>
                </a:solidFill>
                <a:latin typeface="Century Gothic" panose="020B0502020202020204" pitchFamily="34" charset="0"/>
              </a:rPr>
              <a:t>de</a:t>
            </a:r>
            <a:r>
              <a:rPr lang="fr-FR" dirty="0">
                <a:solidFill>
                  <a:srgbClr val="000000"/>
                </a:solidFill>
                <a:latin typeface="Century Gothic" panose="020B0502020202020204" pitchFamily="34" charset="0"/>
              </a:rPr>
              <a:t> [2], </a:t>
            </a:r>
            <a:r>
              <a:rPr lang="fr-FR" b="1" dirty="0">
                <a:solidFill>
                  <a:srgbClr val="000000"/>
                </a:solidFill>
                <a:latin typeface="Century Gothic" panose="020B0502020202020204" pitchFamily="34" charset="0"/>
              </a:rPr>
              <a:t>important</a:t>
            </a:r>
            <a:r>
              <a:rPr lang="fr-FR" dirty="0">
                <a:solidFill>
                  <a:srgbClr val="000000"/>
                </a:solidFill>
                <a:latin typeface="Century Gothic" panose="020B0502020202020204" pitchFamily="34" charset="0"/>
              </a:rPr>
              <a:t> [215]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revisited</a:t>
            </a:r>
            <a:r>
              <a:rPr lang="en-GB" sz="1200" b="1" i="0" u="none" strike="noStrike" kern="1200" cap="none" dirty="0">
                <a:solidFill>
                  <a:schemeClr val="tx1"/>
                </a:solidFill>
                <a:effectLst/>
                <a:latin typeface="+mn-lt"/>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2.2.4</a:t>
            </a:r>
            <a:r>
              <a:rPr lang="en-GB" sz="1200" b="1" i="0" u="none" strike="noStrike" kern="1200" cap="none" baseline="0" dirty="0">
                <a:solidFill>
                  <a:schemeClr val="tx1"/>
                </a:solidFill>
                <a:effectLst/>
                <a:latin typeface="+mn-lt"/>
                <a:ea typeface="Calibri"/>
                <a:cs typeface="Calibri"/>
                <a:sym typeface="Calibri"/>
              </a:rPr>
              <a:t>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allons [53], allez [53], vont [53], </a:t>
            </a:r>
            <a:r>
              <a:rPr lang="fr-FR" sz="1200" b="1" i="0" u="none" strike="noStrike" kern="1200" cap="none" dirty="0">
                <a:solidFill>
                  <a:schemeClr val="tx1"/>
                </a:solidFill>
                <a:effectLst/>
                <a:latin typeface="+mn-lt"/>
                <a:ea typeface="Calibri"/>
                <a:cs typeface="Calibri"/>
                <a:sym typeface="Calibri"/>
              </a:rPr>
              <a:t>année</a:t>
            </a:r>
            <a:r>
              <a:rPr lang="fr-FR" sz="1200" b="0" i="0" u="none" strike="noStrike" kern="1200" cap="none" dirty="0">
                <a:solidFill>
                  <a:schemeClr val="tx1"/>
                </a:solidFill>
                <a:effectLst/>
                <a:latin typeface="+mn-lt"/>
                <a:ea typeface="Calibri"/>
                <a:cs typeface="Calibri"/>
                <a:sym typeface="Calibri"/>
              </a:rPr>
              <a:t> [102], </a:t>
            </a:r>
            <a:r>
              <a:rPr lang="fr-FR" sz="1200" b="1" i="0" u="none" strike="noStrike" kern="1200" cap="none" dirty="0">
                <a:solidFill>
                  <a:schemeClr val="tx1"/>
                </a:solidFill>
                <a:effectLst/>
                <a:latin typeface="+mn-lt"/>
                <a:ea typeface="Calibri"/>
                <a:cs typeface="Calibri"/>
                <a:sym typeface="Calibri"/>
              </a:rPr>
              <a:t>mois</a:t>
            </a:r>
            <a:r>
              <a:rPr lang="fr-FR" sz="1200" b="0" i="0" u="none" strike="noStrike" kern="1200" cap="none" dirty="0">
                <a:solidFill>
                  <a:schemeClr val="tx1"/>
                </a:solidFill>
                <a:effectLst/>
                <a:latin typeface="+mn-lt"/>
                <a:ea typeface="Calibri"/>
                <a:cs typeface="Calibri"/>
                <a:sym typeface="Calibri"/>
              </a:rPr>
              <a:t> [178], </a:t>
            </a:r>
            <a:r>
              <a:rPr lang="fr-FR" sz="1200" b="1" i="0" u="none" strike="noStrike" kern="1200" cap="none" dirty="0">
                <a:solidFill>
                  <a:schemeClr val="tx1"/>
                </a:solidFill>
                <a:effectLst/>
                <a:latin typeface="+mn-lt"/>
                <a:ea typeface="Calibri"/>
                <a:cs typeface="Calibri"/>
                <a:sym typeface="Calibri"/>
              </a:rPr>
              <a:t>vacances</a:t>
            </a:r>
            <a:r>
              <a:rPr lang="fr-FR" sz="1200" b="0" i="0" u="none" strike="noStrike" kern="1200" cap="none" dirty="0">
                <a:solidFill>
                  <a:schemeClr val="tx1"/>
                </a:solidFill>
                <a:effectLst/>
                <a:latin typeface="+mn-lt"/>
                <a:ea typeface="Calibri"/>
                <a:cs typeface="Calibri"/>
                <a:sym typeface="Calibri"/>
              </a:rPr>
              <a:t> [1726], </a:t>
            </a:r>
            <a:r>
              <a:rPr lang="fr-FR" sz="1200" b="1" i="0" u="none" strike="noStrike" kern="1200" cap="none" dirty="0">
                <a:solidFill>
                  <a:schemeClr val="tx1"/>
                </a:solidFill>
                <a:effectLst/>
                <a:latin typeface="+mn-lt"/>
                <a:ea typeface="Calibri"/>
                <a:cs typeface="Calibri"/>
                <a:sym typeface="Calibri"/>
              </a:rPr>
              <a:t>ville</a:t>
            </a:r>
            <a:r>
              <a:rPr lang="fr-FR" sz="1200" b="0" i="0" u="none" strike="noStrike" kern="1200" cap="none" dirty="0">
                <a:solidFill>
                  <a:schemeClr val="tx1"/>
                </a:solidFill>
                <a:effectLst/>
                <a:latin typeface="+mn-lt"/>
                <a:ea typeface="Calibri"/>
                <a:cs typeface="Calibri"/>
                <a:sym typeface="Calibri"/>
              </a:rPr>
              <a:t> [260], </a:t>
            </a:r>
            <a:r>
              <a:rPr lang="fr-FR" sz="1200" b="1" i="0" u="none" strike="noStrike" kern="1200" cap="none" dirty="0">
                <a:solidFill>
                  <a:schemeClr val="tx1"/>
                </a:solidFill>
                <a:effectLst/>
                <a:latin typeface="+mn-lt"/>
                <a:ea typeface="Calibri"/>
                <a:cs typeface="Calibri"/>
                <a:sym typeface="Calibri"/>
              </a:rPr>
              <a:t>Écosse</a:t>
            </a:r>
            <a:r>
              <a:rPr lang="fr-FR" sz="1200" b="0" i="0" u="none" strike="noStrike" kern="1200" cap="none" dirty="0">
                <a:solidFill>
                  <a:schemeClr val="tx1"/>
                </a:solidFill>
                <a:effectLst/>
                <a:latin typeface="+mn-lt"/>
                <a:ea typeface="Calibri"/>
                <a:cs typeface="Calibri"/>
                <a:sym typeface="Calibri"/>
              </a:rPr>
              <a:t> [n/a], </a:t>
            </a:r>
            <a:r>
              <a:rPr lang="fr-FR" sz="1200" b="1" i="0" u="none" strike="noStrike" kern="1200" cap="none" dirty="0">
                <a:solidFill>
                  <a:schemeClr val="tx1"/>
                </a:solidFill>
                <a:effectLst/>
                <a:latin typeface="+mn-lt"/>
                <a:ea typeface="Calibri"/>
                <a:cs typeface="Calibri"/>
                <a:sym typeface="Calibri"/>
              </a:rPr>
              <a:t>Angleterre</a:t>
            </a:r>
            <a:r>
              <a:rPr lang="fr-FR" sz="1200" b="0" i="0" u="none" strike="noStrike" kern="1200" cap="none" dirty="0">
                <a:solidFill>
                  <a:schemeClr val="tx1"/>
                </a:solidFill>
                <a:effectLst/>
                <a:latin typeface="+mn-lt"/>
                <a:ea typeface="Calibri"/>
                <a:cs typeface="Calibri"/>
                <a:sym typeface="Calibri"/>
              </a:rPr>
              <a:t> [n/a], </a:t>
            </a:r>
            <a:r>
              <a:rPr lang="fr-FR" sz="1200" b="1" i="0" u="none" strike="noStrike" kern="1200" cap="none" dirty="0">
                <a:solidFill>
                  <a:schemeClr val="tx1"/>
                </a:solidFill>
                <a:effectLst/>
                <a:latin typeface="+mn-lt"/>
                <a:ea typeface="Calibri"/>
                <a:cs typeface="Calibri"/>
                <a:sym typeface="Calibri"/>
              </a:rPr>
              <a:t>Londres</a:t>
            </a:r>
            <a:r>
              <a:rPr lang="fr-FR" sz="1200" b="0" i="0" u="none" strike="noStrike" kern="1200" cap="none" dirty="0">
                <a:solidFill>
                  <a:schemeClr val="tx1"/>
                </a:solidFill>
                <a:effectLst/>
                <a:latin typeface="+mn-lt"/>
                <a:ea typeface="Calibri"/>
                <a:cs typeface="Calibri"/>
                <a:sym typeface="Calibri"/>
              </a:rPr>
              <a:t> [n/a], </a:t>
            </a:r>
            <a:r>
              <a:rPr lang="fr-FR" sz="1200" b="1" i="0" u="none" strike="noStrike" kern="1200" cap="none" dirty="0">
                <a:solidFill>
                  <a:schemeClr val="tx1"/>
                </a:solidFill>
                <a:effectLst/>
                <a:latin typeface="+mn-lt"/>
                <a:ea typeface="Calibri"/>
                <a:cs typeface="Calibri"/>
                <a:sym typeface="Calibri"/>
              </a:rPr>
              <a:t>chez</a:t>
            </a:r>
            <a:r>
              <a:rPr lang="fr-FR" sz="1200" b="0" i="0" u="none" strike="noStrike" kern="1200" cap="none" dirty="0">
                <a:solidFill>
                  <a:schemeClr val="tx1"/>
                </a:solidFill>
                <a:effectLst/>
                <a:latin typeface="+mn-lt"/>
                <a:ea typeface="Calibri"/>
                <a:cs typeface="Calibri"/>
                <a:sym typeface="Calibri"/>
              </a:rPr>
              <a:t> [206]</a:t>
            </a:r>
            <a:endParaRPr lang="en-GB" sz="1200" b="0" i="0" u="none" strike="noStrike" kern="1200" cap="none" baseline="0"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2.1.3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avons [8], avez [8], ont [8], enfant [126], famille [172], problème [188], difficile [296], </a:t>
            </a:r>
            <a:r>
              <a:rPr lang="fr-FR" sz="1200" b="1" i="0" u="none" strike="noStrike" kern="1200" cap="none" dirty="0">
                <a:solidFill>
                  <a:schemeClr val="tx1"/>
                </a:solidFill>
                <a:effectLst/>
                <a:latin typeface="+mn-lt"/>
                <a:ea typeface="Calibri"/>
                <a:cs typeface="Calibri"/>
                <a:sym typeface="Calibri"/>
              </a:rPr>
              <a:t>ici</a:t>
            </a:r>
            <a:r>
              <a:rPr lang="fr-FR" sz="1200" b="0" i="0" u="none" strike="noStrike" kern="1200" cap="none" dirty="0">
                <a:solidFill>
                  <a:schemeClr val="tx1"/>
                </a:solidFill>
                <a:effectLst/>
                <a:latin typeface="+mn-lt"/>
                <a:ea typeface="Calibri"/>
                <a:cs typeface="Calibri"/>
                <a:sym typeface="Calibri"/>
              </a:rPr>
              <a:t> [167], très [66], aussi [44], pour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3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Cycle through the long and short form again.</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90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the short form in a sentence.</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73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the long form in a sentence.</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45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Cycle through the short form in context again.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4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Cycle through the long form in context again.</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88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Repeat as for the verb </a:t>
            </a:r>
            <a:r>
              <a:rPr lang="en-GB" i="1"/>
              <a:t>dire</a:t>
            </a:r>
            <a:r>
              <a:rPr lang="en-GB" i="0"/>
              <a:t>.</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07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dire</a:t>
            </a:r>
            <a:r>
              <a:rPr lang="en-GB" i="0"/>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3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030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173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3344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6366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83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19504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826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0524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83199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199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5211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89084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11310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0171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71787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8295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3283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1501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79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9164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24025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9055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957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03295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99459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audio" Target="../media/audio7.wav"/></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audio" Target="../media/audio7.wav"/></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audio" Target="../media/audio8.wav"/></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clipart-library.com/" TargetMode="External"/><Relationship Id="rId5" Type="http://schemas.openxmlformats.org/officeDocument/2006/relationships/image" Target="../media/image5.jpeg"/><Relationship Id="rId4" Type="http://schemas.openxmlformats.org/officeDocument/2006/relationships/audio" Target="../media/audio10.wav"/></Relationships>
</file>

<file path=ppt/slides/_rels/slide1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audio" Target="../media/audio10.wav"/></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audio" Target="../media/audio12.wav"/></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1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audio" Target="../media/audio1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gif"/><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clipart-library.com/" TargetMode="External"/><Relationship Id="rId5" Type="http://schemas.openxmlformats.org/officeDocument/2006/relationships/image" Target="../media/image4.gif"/><Relationship Id="rId4" Type="http://schemas.openxmlformats.org/officeDocument/2006/relationships/audio" Target="../media/audio6.wav"/></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252984" y="2431669"/>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000" dirty="0">
                <a:solidFill>
                  <a:prstClr val="white"/>
                </a:solidFill>
                <a:latin typeface="Century Gothic" panose="020B0502020202020204" pitchFamily="34" charset="0"/>
              </a:rPr>
              <a:t>3.1</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Week 2</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Stephen Owen / Kirsten Somerville / Adeline Charlton</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15/04/20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5003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vient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[comes | is coming]</a:t>
            </a: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Elle </a:t>
            </a:r>
            <a:r>
              <a:rPr kumimoji="0" lang="en-GB"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vient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ici</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0" y="5039817"/>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comes </a:t>
            </a:r>
            <a:r>
              <a:rPr kumimoji="0" lang="en-HK"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here</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 </a:t>
            </a:r>
            <a:r>
              <a:rPr kumimoji="0" lang="en-HK"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 </a:t>
            </a:r>
            <a:r>
              <a:rPr kumimoji="0" lang="en-HK"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She</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 is coming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here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2" name="Title 1"/>
          <p:cNvSpPr>
            <a:spLocks noGrp="1"/>
          </p:cNvSpPr>
          <p:nvPr>
            <p:ph type="title"/>
          </p:nvPr>
        </p:nvSpPr>
        <p:spPr>
          <a:xfrm>
            <a:off x="9301480" y="-226886"/>
            <a:ext cx="289052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26926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vien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elle vient ici.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venir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come | coming]</a:t>
            </a:r>
          </a:p>
        </p:txBody>
      </p:sp>
      <p:sp>
        <p:nvSpPr>
          <p:cNvPr id="5" name="TextBox 4"/>
          <p:cNvSpPr txBox="1"/>
          <p:nvPr/>
        </p:nvSpPr>
        <p:spPr>
          <a:xfrm>
            <a:off x="0" y="4038710"/>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Elle </a:t>
            </a:r>
            <a:r>
              <a:rPr kumimoji="0" lang="en-HK"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aime</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venir</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ici</a:t>
            </a: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5054373"/>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coming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here</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60840" y="-226886"/>
            <a:ext cx="293116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3462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venir.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elle aime venir ici.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vient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[comes | is coming]</a:t>
            </a:r>
          </a:p>
        </p:txBody>
      </p:sp>
      <p:sp>
        <p:nvSpPr>
          <p:cNvPr id="5" name="Action Button: Help 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Action Button: Help 6">
            <a:hlinkClick r:id="" action="ppaction://noaction" highlightClick="1"/>
          </p:cNvPr>
          <p:cNvSpPr/>
          <p:nvPr/>
        </p:nvSpPr>
        <p:spPr>
          <a:xfrm>
            <a:off x="2038452" y="5113822"/>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TextBox 7"/>
          <p:cNvSpPr txBox="1"/>
          <p:nvPr/>
        </p:nvSpPr>
        <p:spPr>
          <a:xfrm>
            <a:off x="0" y="3990311"/>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Elle </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_____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ici</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2692400" y="5060446"/>
            <a:ext cx="819833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comes </a:t>
            </a:r>
            <a:r>
              <a:rPr kumimoji="0" lang="en-HK"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here| She </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is coming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here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p:cNvSpPr/>
          <p:nvPr/>
        </p:nvSpPr>
        <p:spPr>
          <a:xfrm>
            <a:off x="5103580" y="4017547"/>
            <a:ext cx="198483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vient</a:t>
            </a:r>
            <a:endParaRPr kumimoji="0" lang="en-GB" sz="6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a:xfrm>
            <a:off x="9323558" y="-226886"/>
            <a:ext cx="313436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4058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vient.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elle vient ic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venir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come | coming]</a:t>
            </a:r>
          </a:p>
        </p:txBody>
      </p:sp>
      <p:sp>
        <p:nvSpPr>
          <p:cNvPr id="5" name="TextBox 4"/>
          <p:cNvSpPr txBox="1"/>
          <p:nvPr/>
        </p:nvSpPr>
        <p:spPr>
          <a:xfrm>
            <a:off x="0" y="4195465"/>
            <a:ext cx="12238891"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48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Elle </a:t>
            </a:r>
            <a:r>
              <a:rPr kumimoji="0" lang="en-HK" sz="4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aime</a:t>
            </a:r>
            <a:r>
              <a:rPr kumimoji="0" lang="en-HK"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_____ </a:t>
            </a:r>
            <a:r>
              <a:rPr kumimoji="0" lang="en-HK" sz="4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ici</a:t>
            </a:r>
            <a:r>
              <a:rPr kumimoji="0" lang="fr"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1266092" y="5053048"/>
            <a:ext cx="896164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coming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here</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Action Button: Help 8">
            <a:hlinkClick r:id="" action="ppaction://noaction" highlightClick="1"/>
          </p:cNvPr>
          <p:cNvSpPr/>
          <p:nvPr/>
        </p:nvSpPr>
        <p:spPr>
          <a:xfrm>
            <a:off x="2495652" y="437524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6216049" y="4195876"/>
            <a:ext cx="1636987"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48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venir</a:t>
            </a:r>
            <a:endParaRPr kumimoji="0" lang="en-GB" sz="4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a:xfrm>
            <a:off x="9325726" y="-135048"/>
            <a:ext cx="2700215" cy="1141887"/>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5146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veni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elle aime venir ic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8541"/>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sortir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0" y="2176269"/>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out | going out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TextBox 9"/>
          <p:cNvSpPr txBox="1"/>
          <p:nvPr/>
        </p:nvSpPr>
        <p:spPr>
          <a:xfrm>
            <a:off x="0" y="3236919"/>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sort</a:t>
            </a:r>
          </a:p>
        </p:txBody>
      </p:sp>
      <p:sp>
        <p:nvSpPr>
          <p:cNvPr id="11" name="TextBox 10"/>
          <p:cNvSpPr txBox="1"/>
          <p:nvPr/>
        </p:nvSpPr>
        <p:spPr>
          <a:xfrm>
            <a:off x="-83029" y="5063617"/>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out | is going out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2"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59855" y="-191057"/>
            <a:ext cx="2849116"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pic>
        <p:nvPicPr>
          <p:cNvPr id="3074" name="Picture 2" descr="Going Out The Doo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0391" y="2137560"/>
            <a:ext cx="3048000" cy="21574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637586" y="4444590"/>
            <a:ext cx="147523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F0302020204030204"/>
                <a:ea typeface="+mn-ea"/>
                <a:cs typeface="+mn-cs"/>
                <a:hlinkClick r:id="rId6"/>
              </a:rPr>
              <a:t>http://clipart-library.com/</a:t>
            </a:r>
            <a:endParaRPr kumimoji="0" lang="en-GB" sz="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798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sorti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sort.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8541"/>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sortir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3099130" y="2177384"/>
            <a:ext cx="631309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out | going out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3" name="TextBox 12"/>
          <p:cNvSpPr txBox="1"/>
          <p:nvPr/>
        </p:nvSpPr>
        <p:spPr>
          <a:xfrm>
            <a:off x="0" y="3284527"/>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sort</a:t>
            </a:r>
          </a:p>
        </p:txBody>
      </p:sp>
      <p:sp>
        <p:nvSpPr>
          <p:cNvPr id="14" name="TextBox 13"/>
          <p:cNvSpPr txBox="1"/>
          <p:nvPr/>
        </p:nvSpPr>
        <p:spPr>
          <a:xfrm>
            <a:off x="3950208" y="5077809"/>
            <a:ext cx="4974336"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out | is going out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5" name="Action Button: Help 1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6" name="Action Button: Help 15">
            <a:hlinkClick r:id="" action="ppaction://noaction" highlightClick="1"/>
          </p:cNvPr>
          <p:cNvSpPr/>
          <p:nvPr/>
        </p:nvSpPr>
        <p:spPr>
          <a:xfrm>
            <a:off x="2495652" y="5110179"/>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49890" y="-78327"/>
            <a:ext cx="3236750" cy="1028445"/>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6578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rti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sort.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 y="562413"/>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sort</a:t>
            </a:r>
          </a:p>
        </p:txBody>
      </p:sp>
      <p:sp>
        <p:nvSpPr>
          <p:cNvPr id="4" name="TextBox 3"/>
          <p:cNvSpPr txBox="1"/>
          <p:nvPr/>
        </p:nvSpPr>
        <p:spPr>
          <a:xfrm>
            <a:off x="0" y="2177384"/>
            <a:ext cx="1219199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out | is going out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Il </a:t>
            </a:r>
            <a:r>
              <a:rPr kumimoji="0" lang="fr" sz="60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sort</a:t>
            </a: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fr"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avec des </a:t>
            </a: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amis.</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0" y="5055095"/>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goes out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 is going out </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with friends</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9"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81160" y="-238063"/>
            <a:ext cx="2744781"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202578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r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il sort avec des amis.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8541"/>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sortir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176662"/>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out | going out]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Il aime </a:t>
            </a:r>
            <a:r>
              <a:rPr kumimoji="0" lang="fr" sz="60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sortir</a:t>
            </a:r>
            <a:r>
              <a:rPr kumimoji="0" lang="fr"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 en ville.</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5053048"/>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going out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into town.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9"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43061" y="-239808"/>
            <a:ext cx="286591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5477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rtir.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il aime sortir en vill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8541"/>
            <a:ext cx="12191999"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sort</a:t>
            </a:r>
          </a:p>
        </p:txBody>
      </p:sp>
      <p:sp>
        <p:nvSpPr>
          <p:cNvPr id="4" name="TextBox 3"/>
          <p:cNvSpPr txBox="1"/>
          <p:nvPr/>
        </p:nvSpPr>
        <p:spPr>
          <a:xfrm>
            <a:off x="3038170" y="2177384"/>
            <a:ext cx="617898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goes out | is going out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TextBox 7"/>
          <p:cNvSpPr txBox="1"/>
          <p:nvPr/>
        </p:nvSpPr>
        <p:spPr>
          <a:xfrm>
            <a:off x="1687916" y="3933575"/>
            <a:ext cx="10192511"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Il ___ avec des </a:t>
            </a: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amis.</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2938272" y="5052083"/>
            <a:ext cx="913519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goes out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is going out </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with friends</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p:cNvSpPr/>
          <p:nvPr/>
        </p:nvSpPr>
        <p:spPr>
          <a:xfrm>
            <a:off x="3423811" y="3933575"/>
            <a:ext cx="170751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60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sort </a:t>
            </a:r>
            <a:endParaRPr kumimoji="0" lang="en-GB" sz="6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17152" y="-226886"/>
            <a:ext cx="3137408"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
        <p:nvSpPr>
          <p:cNvPr id="12" name="Action Button: Help 11">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2495652" y="5110179"/>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465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sort.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il sort avec des am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8541"/>
            <a:ext cx="12179808"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sortir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623255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go out | going out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1818641" y="4135499"/>
            <a:ext cx="10470896"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60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Il aime ____ en ville.</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1926334" y="5077044"/>
            <a:ext cx="955853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He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to go </a:t>
            </a:r>
            <a:r>
              <a:rPr kumimoji="0" lang="en-HK" sz="3200" b="1" i="0" u="none" strike="noStrike" kern="1200" cap="none" spc="0" normalizeH="0" baseline="0" noProof="0">
                <a:ln>
                  <a:noFill/>
                </a:ln>
                <a:solidFill>
                  <a:srgbClr val="EA5F00"/>
                </a:solidFill>
                <a:effectLst/>
                <a:uLnTx/>
                <a:uFillTx/>
                <a:latin typeface="Century Gothic" panose="020B0502020202020204" pitchFamily="34" charset="0"/>
                <a:ea typeface="+mn-ea"/>
                <a:cs typeface="Calibri" panose="020F0502020204030204" pitchFamily="34" charset="0"/>
              </a:rPr>
              <a:t>out </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into town.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a:extLst>
              <a:ext uri="{FF2B5EF4-FFF2-40B4-BE49-F238E27FC236}">
                <a16:creationId xmlns:a16="http://schemas.microsoft.com/office/drawing/2014/main" id="{3095B070-9F18-1047-AD42-62F8B79E04A2}"/>
              </a:ext>
            </a:extLst>
          </p:cNvPr>
          <p:cNvSpPr/>
          <p:nvPr/>
        </p:nvSpPr>
        <p:spPr>
          <a:xfrm>
            <a:off x="5961861" y="4153085"/>
            <a:ext cx="192392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60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sortir</a:t>
            </a:r>
            <a:endParaRPr kumimoji="0" lang="en-GB" sz="6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86554" y="-226886"/>
            <a:ext cx="2661606"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
        <p:nvSpPr>
          <p:cNvPr id="11" name="Action Button: Help 10">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Action Button: Help 12">
            <a:hlinkClick r:id="" action="ppaction://noaction" highlightClick="1"/>
          </p:cNvPr>
          <p:cNvSpPr/>
          <p:nvPr/>
        </p:nvSpPr>
        <p:spPr>
          <a:xfrm>
            <a:off x="2495652" y="5110179"/>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653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sorti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il aime sortir en v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0" grpId="0"/>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dire</a:t>
            </a:r>
          </a:p>
        </p:txBody>
      </p:sp>
      <p:sp>
        <p:nvSpPr>
          <p:cNvPr id="9" name="TextBox 8"/>
          <p:cNvSpPr txBox="1"/>
          <p:nvPr/>
        </p:nvSpPr>
        <p:spPr>
          <a:xfrm>
            <a:off x="3038169" y="2189979"/>
            <a:ext cx="595375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to say/tell |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0" name="TextBox 9"/>
          <p:cNvSpPr txBox="1"/>
          <p:nvPr/>
        </p:nvSpPr>
        <p:spPr>
          <a:xfrm>
            <a:off x="2721975" y="3268067"/>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2721975" y="5038653"/>
            <a:ext cx="626995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says/tells| is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308122" y="-226886"/>
            <a:ext cx="2849116"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0227" y="1635210"/>
            <a:ext cx="3265714" cy="3265714"/>
          </a:xfrm>
          <a:prstGeom prst="rect">
            <a:avLst/>
          </a:prstGeom>
        </p:spPr>
      </p:pic>
    </p:spTree>
    <p:extLst>
      <p:ext uri="{BB962C8B-B14F-4D97-AF65-F5344CB8AC3E}">
        <p14:creationId xmlns:p14="http://schemas.microsoft.com/office/powerpoint/2010/main" val="77336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i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dit.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TextBox 7">
            <a:extLst>
              <a:ext uri="{FF2B5EF4-FFF2-40B4-BE49-F238E27FC236}">
                <a16:creationId xmlns:a16="http://schemas.microsoft.com/office/drawing/2014/main" id="{EA45B3FD-5539-4D9F-AF5F-438E11F004DA}"/>
              </a:ext>
            </a:extLst>
          </p:cNvPr>
          <p:cNvSpPr txBox="1"/>
          <p:nvPr/>
        </p:nvSpPr>
        <p:spPr>
          <a:xfrm>
            <a:off x="4842364" y="5289121"/>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says / she is saying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842364" y="4645348"/>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he says / he is saying</a:t>
            </a:r>
          </a:p>
        </p:txBody>
      </p:sp>
      <p:sp>
        <p:nvSpPr>
          <p:cNvPr id="3" name="Oval Callout 2"/>
          <p:cNvSpPr/>
          <p:nvPr/>
        </p:nvSpPr>
        <p:spPr>
          <a:xfrm>
            <a:off x="4645826" y="4323768"/>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5036463" y="4734057"/>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290291" y="1437365"/>
            <a:ext cx="1091379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This is the pattern of endings for the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first</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second</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and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third</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person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singular</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forms of </a:t>
            </a:r>
            <a:r>
              <a:rPr kumimoji="0" lang="en-GB" sz="2800" b="0" i="1"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dire</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29ABE20-583E-4FFA-A34C-A512B8D2D5E2}"/>
              </a:ext>
            </a:extLst>
          </p:cNvPr>
          <p:cNvSpPr txBox="1"/>
          <p:nvPr/>
        </p:nvSpPr>
        <p:spPr>
          <a:xfrm>
            <a:off x="1299169" y="2772917"/>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je di</a:t>
            </a:r>
            <a:r>
              <a:rPr kumimoji="0" lang="en-GB" sz="48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s</a:t>
            </a:r>
          </a:p>
        </p:txBody>
      </p:sp>
      <p:sp>
        <p:nvSpPr>
          <p:cNvPr id="6" name="TextBox 5">
            <a:extLst>
              <a:ext uri="{FF2B5EF4-FFF2-40B4-BE49-F238E27FC236}">
                <a16:creationId xmlns:a16="http://schemas.microsoft.com/office/drawing/2014/main" id="{9E0B19B6-3AF3-4C6B-BF9A-BFD1157B71F1}"/>
              </a:ext>
            </a:extLst>
          </p:cNvPr>
          <p:cNvSpPr txBox="1"/>
          <p:nvPr/>
        </p:nvSpPr>
        <p:spPr>
          <a:xfrm>
            <a:off x="4761285" y="2928085"/>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I say / I am saying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161485" y="4491817"/>
            <a:ext cx="3688672" cy="156966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1671211" y="5121319"/>
            <a:ext cx="217880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t</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51785505-E840-45D2-8EFC-A07818020BB4}"/>
              </a:ext>
            </a:extLst>
          </p:cNvPr>
          <p:cNvSpPr txBox="1"/>
          <p:nvPr/>
        </p:nvSpPr>
        <p:spPr>
          <a:xfrm>
            <a:off x="2089823" y="3478300"/>
            <a:ext cx="2946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di</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t>
            </a:r>
          </a:p>
        </p:txBody>
      </p:sp>
      <p:sp>
        <p:nvSpPr>
          <p:cNvPr id="12" name="TextBox 11">
            <a:extLst>
              <a:ext uri="{FF2B5EF4-FFF2-40B4-BE49-F238E27FC236}">
                <a16:creationId xmlns:a16="http://schemas.microsoft.com/office/drawing/2014/main" id="{5C2CD311-430F-47DC-AB63-9F70C17F3870}"/>
              </a:ext>
            </a:extLst>
          </p:cNvPr>
          <p:cNvSpPr txBox="1"/>
          <p:nvPr/>
        </p:nvSpPr>
        <p:spPr>
          <a:xfrm>
            <a:off x="4761285" y="3646165"/>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you say / y</a:t>
            </a:r>
            <a:r>
              <a:rPr kumimoji="0" lang="en-GB" sz="32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ou</a:t>
            </a: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are saying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a:ln>
                  <a:noFill/>
                </a:ln>
                <a:solidFill>
                  <a:srgbClr val="FFFFFF"/>
                </a:solidFill>
                <a:effectLst/>
                <a:latin typeface="Century Gothic" panose="020B0502020202020204" pitchFamily="34" charset="0"/>
                <a:ea typeface="+mn-ea"/>
                <a:cs typeface="+mn-cs"/>
              </a:rPr>
              <a:t>The verb ‘</a:t>
            </a:r>
            <a:r>
              <a:rPr lang="en-GB" sz="2800" b="1">
                <a:solidFill>
                  <a:srgbClr val="FFFFFF"/>
                </a:solidFill>
                <a:ea typeface="+mn-ea"/>
                <a:cs typeface="+mn-cs"/>
              </a:rPr>
              <a:t>dire</a:t>
            </a:r>
            <a:r>
              <a:rPr lang="en-GB" sz="2800" b="1" i="0" spc="0" baseline="0">
                <a:ln>
                  <a:noFill/>
                </a:ln>
                <a:solidFill>
                  <a:srgbClr val="FFFFFF"/>
                </a:solidFill>
                <a:effectLst/>
                <a:latin typeface="Century Gothic" panose="020B0502020202020204" pitchFamily="34" charset="0"/>
                <a:ea typeface="+mn-ea"/>
                <a:cs typeface="+mn-cs"/>
              </a:rPr>
              <a:t>’ – to</a:t>
            </a:r>
            <a:r>
              <a:rPr lang="en-GB" sz="2800" b="1" i="0" spc="0">
                <a:ln>
                  <a:noFill/>
                </a:ln>
                <a:solidFill>
                  <a:srgbClr val="FFFFFF"/>
                </a:solidFill>
                <a:effectLst/>
                <a:latin typeface="Century Gothic" panose="020B0502020202020204" pitchFamily="34" charset="0"/>
                <a:ea typeface="+mn-ea"/>
                <a:cs typeface="+mn-cs"/>
              </a:rPr>
              <a:t> say</a:t>
            </a:r>
            <a:endParaRPr lang="en-GB" sz="3600">
              <a:effectLst/>
            </a:endParaRPr>
          </a:p>
        </p:txBody>
      </p:sp>
    </p:spTree>
    <p:extLst>
      <p:ext uri="{BB962C8B-B14F-4D97-AF65-F5344CB8AC3E}">
        <p14:creationId xmlns:p14="http://schemas.microsoft.com/office/powerpoint/2010/main" val="41265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20" grpId="0"/>
      <p:bldP spid="5" grpId="0" animBg="1"/>
      <p:bldP spid="6" grpId="0" animBg="1"/>
      <p:bldP spid="7" grpId="0" animBg="1"/>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TextBox 7">
            <a:extLst>
              <a:ext uri="{FF2B5EF4-FFF2-40B4-BE49-F238E27FC236}">
                <a16:creationId xmlns:a16="http://schemas.microsoft.com/office/drawing/2014/main" id="{EA45B3FD-5539-4D9F-AF5F-438E11F004DA}"/>
              </a:ext>
            </a:extLst>
          </p:cNvPr>
          <p:cNvSpPr txBox="1"/>
          <p:nvPr/>
        </p:nvSpPr>
        <p:spPr>
          <a:xfrm>
            <a:off x="4713558" y="5289121"/>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she comes / she is coming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713558" y="4645348"/>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he comes / he is coming</a:t>
            </a:r>
          </a:p>
        </p:txBody>
      </p:sp>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161485" y="1437365"/>
            <a:ext cx="109137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The pattern of endings is the same for </a:t>
            </a:r>
            <a:r>
              <a:rPr kumimoji="0" lang="en-GB" sz="2800" b="0" i="1"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venir</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29ABE20-583E-4FFA-A34C-A512B8D2D5E2}"/>
              </a:ext>
            </a:extLst>
          </p:cNvPr>
          <p:cNvSpPr txBox="1"/>
          <p:nvPr/>
        </p:nvSpPr>
        <p:spPr>
          <a:xfrm>
            <a:off x="1490354" y="2768754"/>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je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9E0B19B6-3AF3-4C6B-BF9A-BFD1157B71F1}"/>
              </a:ext>
            </a:extLst>
          </p:cNvPr>
          <p:cNvSpPr txBox="1"/>
          <p:nvPr/>
        </p:nvSpPr>
        <p:spPr>
          <a:xfrm>
            <a:off x="4632479" y="2928085"/>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 come / I am coming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594162" y="4492637"/>
            <a:ext cx="3688672" cy="156966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1403520" y="5094694"/>
            <a:ext cx="287931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p:txBody>
      </p:sp>
      <p:sp>
        <p:nvSpPr>
          <p:cNvPr id="11" name="TextBox 10">
            <a:extLst>
              <a:ext uri="{FF2B5EF4-FFF2-40B4-BE49-F238E27FC236}">
                <a16:creationId xmlns:a16="http://schemas.microsoft.com/office/drawing/2014/main" id="{51785505-E840-45D2-8EFC-A07818020BB4}"/>
              </a:ext>
            </a:extLst>
          </p:cNvPr>
          <p:cNvSpPr txBox="1"/>
          <p:nvPr/>
        </p:nvSpPr>
        <p:spPr>
          <a:xfrm>
            <a:off x="1961017" y="3478300"/>
            <a:ext cx="2946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a:t>
            </a:r>
            <a:r>
              <a:rPr kumimoji="0" lang="en-GB" sz="4800" b="1" i="0" u="sng"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ie</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n</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C2CD311-430F-47DC-AB63-9F70C17F3870}"/>
              </a:ext>
            </a:extLst>
          </p:cNvPr>
          <p:cNvSpPr txBox="1"/>
          <p:nvPr/>
        </p:nvSpPr>
        <p:spPr>
          <a:xfrm>
            <a:off x="4632479" y="3646165"/>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you come / you are coming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a:ln>
                  <a:noFill/>
                </a:ln>
                <a:solidFill>
                  <a:srgbClr val="FFFFFF"/>
                </a:solidFill>
                <a:effectLst/>
                <a:latin typeface="Century Gothic" panose="020B0502020202020204" pitchFamily="34" charset="0"/>
                <a:ea typeface="+mn-ea"/>
                <a:cs typeface="+mn-cs"/>
              </a:rPr>
              <a:t>The verb ‘</a:t>
            </a:r>
            <a:r>
              <a:rPr lang="en-GB" sz="2800" b="1">
                <a:solidFill>
                  <a:srgbClr val="FFFFFF"/>
                </a:solidFill>
                <a:ea typeface="+mn-ea"/>
                <a:cs typeface="+mn-cs"/>
              </a:rPr>
              <a:t>venir</a:t>
            </a:r>
            <a:r>
              <a:rPr lang="en-GB" sz="2800" b="1" i="0" spc="0" baseline="0">
                <a:ln>
                  <a:noFill/>
                </a:ln>
                <a:solidFill>
                  <a:srgbClr val="FFFFFF"/>
                </a:solidFill>
                <a:effectLst/>
                <a:latin typeface="Century Gothic" panose="020B0502020202020204" pitchFamily="34" charset="0"/>
                <a:ea typeface="+mn-ea"/>
                <a:cs typeface="+mn-cs"/>
              </a:rPr>
              <a:t>’ – to</a:t>
            </a:r>
            <a:r>
              <a:rPr lang="en-GB" sz="2800" b="1" i="0" spc="0">
                <a:ln>
                  <a:noFill/>
                </a:ln>
                <a:solidFill>
                  <a:srgbClr val="FFFFFF"/>
                </a:solidFill>
                <a:effectLst/>
                <a:latin typeface="Century Gothic" panose="020B0502020202020204" pitchFamily="34" charset="0"/>
                <a:ea typeface="+mn-ea"/>
                <a:cs typeface="+mn-cs"/>
              </a:rPr>
              <a:t> come</a:t>
            </a:r>
            <a:endParaRPr lang="en-GB" sz="3600">
              <a:effectLst/>
            </a:endParaRPr>
          </a:p>
        </p:txBody>
      </p:sp>
      <p:sp>
        <p:nvSpPr>
          <p:cNvPr id="17" name="Rectangle 16">
            <a:extLst>
              <a:ext uri="{FF2B5EF4-FFF2-40B4-BE49-F238E27FC236}">
                <a16:creationId xmlns:a16="http://schemas.microsoft.com/office/drawing/2014/main" id="{8132F48A-915B-4E31-8C93-5D8BB29C529D}"/>
              </a:ext>
            </a:extLst>
          </p:cNvPr>
          <p:cNvSpPr/>
          <p:nvPr/>
        </p:nvSpPr>
        <p:spPr>
          <a:xfrm>
            <a:off x="161484" y="2058975"/>
            <a:ext cx="120305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Notice also the change from </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 </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a:t>
            </a:r>
            <a:r>
              <a:rPr kumimoji="0" lang="en-GB" sz="28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ie</a:t>
            </a:r>
            <a:r>
              <a:rPr kumimoji="0" lang="en-GB"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in the stem (first part of the verb)</a:t>
            </a:r>
          </a:p>
        </p:txBody>
      </p:sp>
      <p:grpSp>
        <p:nvGrpSpPr>
          <p:cNvPr id="14" name="Group 13">
            <a:extLst>
              <a:ext uri="{FF2B5EF4-FFF2-40B4-BE49-F238E27FC236}">
                <a16:creationId xmlns:a16="http://schemas.microsoft.com/office/drawing/2014/main" id="{358C5FFD-F7C8-407B-830F-298FD8E90335}"/>
              </a:ext>
            </a:extLst>
          </p:cNvPr>
          <p:cNvGrpSpPr/>
          <p:nvPr/>
        </p:nvGrpSpPr>
        <p:grpSpPr>
          <a:xfrm>
            <a:off x="4362982" y="4414449"/>
            <a:ext cx="6712299" cy="1749344"/>
            <a:chOff x="5008678" y="4492637"/>
            <a:chExt cx="6712299" cy="1749344"/>
          </a:xfrm>
        </p:grpSpPr>
        <p:sp>
          <p:nvSpPr>
            <p:cNvPr id="3" name="Oval Callout 2"/>
            <p:cNvSpPr/>
            <p:nvPr/>
          </p:nvSpPr>
          <p:spPr>
            <a:xfrm>
              <a:off x="5008678" y="4492637"/>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5463574" y="4858232"/>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 </a:t>
              </a:r>
              <a:b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grpSp>
    </p:spTree>
    <p:extLst>
      <p:ext uri="{BB962C8B-B14F-4D97-AF65-F5344CB8AC3E}">
        <p14:creationId xmlns:p14="http://schemas.microsoft.com/office/powerpoint/2010/main" val="338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P spid="7" grpId="0" animBg="1"/>
      <p:bldP spid="10" grpId="0"/>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TextBox 7">
            <a:extLst>
              <a:ext uri="{FF2B5EF4-FFF2-40B4-BE49-F238E27FC236}">
                <a16:creationId xmlns:a16="http://schemas.microsoft.com/office/drawing/2014/main" id="{EA45B3FD-5539-4D9F-AF5F-438E11F004DA}"/>
              </a:ext>
            </a:extLst>
          </p:cNvPr>
          <p:cNvSpPr txBox="1"/>
          <p:nvPr/>
        </p:nvSpPr>
        <p:spPr>
          <a:xfrm>
            <a:off x="4852731" y="5289121"/>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she says / she is saying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852731" y="4645348"/>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he says / he is saying</a:t>
            </a:r>
          </a:p>
        </p:txBody>
      </p:sp>
      <p:sp>
        <p:nvSpPr>
          <p:cNvPr id="3" name="Oval Callout 2"/>
          <p:cNvSpPr/>
          <p:nvPr/>
        </p:nvSpPr>
        <p:spPr>
          <a:xfrm>
            <a:off x="4656193" y="4323768"/>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5073199" y="4645348"/>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300658" y="1437365"/>
            <a:ext cx="109137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The pattern of endings is also the same for </a:t>
            </a:r>
            <a:r>
              <a:rPr kumimoji="0" lang="en-GB" sz="2800" b="0" i="1"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sortir</a:t>
            </a: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829ABE20-583E-4FFA-A34C-A512B8D2D5E2}"/>
              </a:ext>
            </a:extLst>
          </p:cNvPr>
          <p:cNvSpPr txBox="1"/>
          <p:nvPr/>
        </p:nvSpPr>
        <p:spPr>
          <a:xfrm>
            <a:off x="1780168" y="2769403"/>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je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9E0B19B6-3AF3-4C6B-BF9A-BFD1157B71F1}"/>
              </a:ext>
            </a:extLst>
          </p:cNvPr>
          <p:cNvSpPr txBox="1"/>
          <p:nvPr/>
        </p:nvSpPr>
        <p:spPr>
          <a:xfrm>
            <a:off x="4771652" y="2928085"/>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115076"/>
                </a:solidFill>
                <a:effectLst/>
                <a:uLnTx/>
                <a:uFillTx/>
                <a:latin typeface="Century Gothic" panose="020B0502020202020204" pitchFamily="34" charset="0"/>
                <a:ea typeface="+mn-ea"/>
                <a:cs typeface="+mn-cs"/>
              </a:rPr>
              <a:t>I say / I am saying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772203" y="4532807"/>
            <a:ext cx="3688672" cy="156966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1974297" y="5110644"/>
            <a:ext cx="2486578"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a:t>
            </a:r>
          </a:p>
        </p:txBody>
      </p:sp>
      <p:sp>
        <p:nvSpPr>
          <p:cNvPr id="11" name="TextBox 10">
            <a:extLst>
              <a:ext uri="{FF2B5EF4-FFF2-40B4-BE49-F238E27FC236}">
                <a16:creationId xmlns:a16="http://schemas.microsoft.com/office/drawing/2014/main" id="{51785505-E840-45D2-8EFC-A07818020BB4}"/>
              </a:ext>
            </a:extLst>
          </p:cNvPr>
          <p:cNvSpPr txBox="1"/>
          <p:nvPr/>
        </p:nvSpPr>
        <p:spPr>
          <a:xfrm>
            <a:off x="2445997" y="3463272"/>
            <a:ext cx="2946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C2CD311-430F-47DC-AB63-9F70C17F3870}"/>
              </a:ext>
            </a:extLst>
          </p:cNvPr>
          <p:cNvSpPr txBox="1"/>
          <p:nvPr/>
        </p:nvSpPr>
        <p:spPr>
          <a:xfrm>
            <a:off x="4771652" y="3589896"/>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you say / you are saying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a:ln>
                  <a:noFill/>
                </a:ln>
                <a:solidFill>
                  <a:srgbClr val="FFFFFF"/>
                </a:solidFill>
                <a:effectLst/>
                <a:latin typeface="Century Gothic" panose="020B0502020202020204" pitchFamily="34" charset="0"/>
                <a:ea typeface="+mn-ea"/>
                <a:cs typeface="+mn-cs"/>
              </a:rPr>
              <a:t>The verb ‘</a:t>
            </a:r>
            <a:r>
              <a:rPr lang="en-GB" sz="2800" b="1">
                <a:solidFill>
                  <a:srgbClr val="FFFFFF"/>
                </a:solidFill>
                <a:ea typeface="+mn-ea"/>
                <a:cs typeface="+mn-cs"/>
              </a:rPr>
              <a:t>sortir</a:t>
            </a:r>
            <a:r>
              <a:rPr lang="en-GB" sz="2800" b="1" i="0" spc="0" baseline="0">
                <a:ln>
                  <a:noFill/>
                </a:ln>
                <a:solidFill>
                  <a:srgbClr val="FFFFFF"/>
                </a:solidFill>
                <a:effectLst/>
                <a:latin typeface="Century Gothic" panose="020B0502020202020204" pitchFamily="34" charset="0"/>
                <a:ea typeface="+mn-ea"/>
                <a:cs typeface="+mn-cs"/>
              </a:rPr>
              <a:t>’ – to</a:t>
            </a:r>
            <a:r>
              <a:rPr lang="en-GB" sz="2800" b="1" i="0" spc="0">
                <a:ln>
                  <a:noFill/>
                </a:ln>
                <a:solidFill>
                  <a:srgbClr val="FFFFFF"/>
                </a:solidFill>
                <a:effectLst/>
                <a:latin typeface="Century Gothic" panose="020B0502020202020204" pitchFamily="34" charset="0"/>
                <a:ea typeface="+mn-ea"/>
                <a:cs typeface="+mn-cs"/>
              </a:rPr>
              <a:t> go out</a:t>
            </a:r>
            <a:endParaRPr lang="en-GB" sz="3600">
              <a:effectLst/>
            </a:endParaRPr>
          </a:p>
        </p:txBody>
      </p:sp>
      <p:sp>
        <p:nvSpPr>
          <p:cNvPr id="17" name="Rectangle 16">
            <a:extLst>
              <a:ext uri="{FF2B5EF4-FFF2-40B4-BE49-F238E27FC236}">
                <a16:creationId xmlns:a16="http://schemas.microsoft.com/office/drawing/2014/main" id="{8132F48A-915B-4E31-8C93-5D8BB29C529D}"/>
              </a:ext>
            </a:extLst>
          </p:cNvPr>
          <p:cNvSpPr/>
          <p:nvPr/>
        </p:nvSpPr>
        <p:spPr>
          <a:xfrm>
            <a:off x="300657" y="2078905"/>
            <a:ext cx="1136487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This </a:t>
            </a:r>
            <a:r>
              <a:rPr kumimoji="0" lang="en-GB" sz="2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-t </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pattern for je,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tu</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and </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il</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elle</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is common in </a:t>
            </a:r>
            <a:r>
              <a:rPr kumimoji="0" lang="en-GB" sz="2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irregular</a:t>
            </a: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French verbs!</a:t>
            </a:r>
          </a:p>
        </p:txBody>
      </p:sp>
    </p:spTree>
    <p:extLst>
      <p:ext uri="{BB962C8B-B14F-4D97-AF65-F5344CB8AC3E}">
        <p14:creationId xmlns:p14="http://schemas.microsoft.com/office/powerpoint/2010/main" val="370630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20" grpId="0"/>
      <p:bldP spid="5" grpId="0" animBg="1"/>
      <p:bldP spid="6" grpId="0" animBg="1"/>
      <p:bldP spid="7" grpId="0" animBg="1"/>
      <p:bldP spid="10" grpId="0"/>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161485" y="1297895"/>
            <a:ext cx="1138172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Replace the pictures with a suitable word to complete the sentences.</a:t>
            </a:r>
            <a:endParaRPr kumimoji="0" lang="en-GB" sz="26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51785505-E840-45D2-8EFC-A07818020BB4}"/>
              </a:ext>
            </a:extLst>
          </p:cNvPr>
          <p:cNvSpPr txBox="1"/>
          <p:nvPr/>
        </p:nvSpPr>
        <p:spPr>
          <a:xfrm>
            <a:off x="186271" y="2900707"/>
            <a:ext cx="113817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2.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Vous</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allez</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chaque</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année</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10972800" y="177535"/>
            <a:ext cx="968658"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dirty="0" err="1">
                <a:ln>
                  <a:noFill/>
                </a:ln>
                <a:solidFill>
                  <a:srgbClr val="FFFFFF"/>
                </a:solidFill>
                <a:effectLst/>
                <a:latin typeface="Century Gothic" panose="020B0502020202020204" pitchFamily="34" charset="0"/>
                <a:ea typeface="+mn-ea"/>
                <a:cs typeface="+mn-cs"/>
              </a:rPr>
              <a:t>Vocabulaire</a:t>
            </a:r>
            <a:r>
              <a:rPr lang="en-GB" sz="2800" b="1" i="0" spc="0" baseline="0" dirty="0">
                <a:ln>
                  <a:noFill/>
                </a:ln>
                <a:solidFill>
                  <a:srgbClr val="FFFFFF"/>
                </a:solidFill>
                <a:effectLst/>
                <a:latin typeface="Century Gothic" panose="020B0502020202020204" pitchFamily="34" charset="0"/>
                <a:ea typeface="+mn-ea"/>
                <a:cs typeface="+mn-cs"/>
              </a:rPr>
              <a:t>: </a:t>
            </a:r>
            <a:r>
              <a:rPr lang="en-GB" sz="2800" b="1" i="0" spc="0" baseline="0" dirty="0" err="1">
                <a:ln>
                  <a:noFill/>
                </a:ln>
                <a:solidFill>
                  <a:srgbClr val="FFFFFF"/>
                </a:solidFill>
                <a:effectLst/>
                <a:latin typeface="Century Gothic" panose="020B0502020202020204" pitchFamily="34" charset="0"/>
                <a:ea typeface="+mn-ea"/>
                <a:cs typeface="+mn-cs"/>
              </a:rPr>
              <a:t>révisions</a:t>
            </a:r>
            <a:r>
              <a:rPr lang="en-GB" sz="2800" b="1" i="0" spc="0" baseline="0" dirty="0">
                <a:ln>
                  <a:noFill/>
                </a:ln>
                <a:solidFill>
                  <a:srgbClr val="FFFFFF"/>
                </a:solidFill>
                <a:effectLst/>
                <a:latin typeface="Century Gothic" panose="020B0502020202020204" pitchFamily="34" charset="0"/>
                <a:ea typeface="+mn-ea"/>
                <a:cs typeface="+mn-cs"/>
              </a:rPr>
              <a:t> [1]</a:t>
            </a:r>
            <a:endParaRPr lang="en-GB" sz="3600" dirty="0">
              <a:effectLst/>
            </a:endParaRPr>
          </a:p>
        </p:txBody>
      </p:sp>
      <p:pic>
        <p:nvPicPr>
          <p:cNvPr id="23" name="Picture 22">
            <a:extLst>
              <a:ext uri="{FF2B5EF4-FFF2-40B4-BE49-F238E27FC236}">
                <a16:creationId xmlns:a16="http://schemas.microsoft.com/office/drawing/2014/main" id="{31A7CA92-1D53-44BE-BE1B-C60FC7EA76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535" y="2911205"/>
            <a:ext cx="1080000" cy="810000"/>
          </a:xfrm>
          <a:prstGeom prst="rect">
            <a:avLst/>
          </a:prstGeom>
        </p:spPr>
      </p:pic>
      <p:sp>
        <p:nvSpPr>
          <p:cNvPr id="25" name="TextBox 24">
            <a:extLst>
              <a:ext uri="{FF2B5EF4-FFF2-40B4-BE49-F238E27FC236}">
                <a16:creationId xmlns:a16="http://schemas.microsoft.com/office/drawing/2014/main" id="{D9F8CCAB-1E58-4C03-A182-8B7EBC2E944A}"/>
              </a:ext>
            </a:extLst>
          </p:cNvPr>
          <p:cNvSpPr txBox="1"/>
          <p:nvPr/>
        </p:nvSpPr>
        <p:spPr>
          <a:xfrm>
            <a:off x="161486" y="4579116"/>
            <a:ext cx="10055998"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4. Tu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viens</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  </a:t>
            </a:r>
          </a:p>
        </p:txBody>
      </p:sp>
      <p:pic>
        <p:nvPicPr>
          <p:cNvPr id="26" name="Picture 25">
            <a:extLst>
              <a:ext uri="{FF2B5EF4-FFF2-40B4-BE49-F238E27FC236}">
                <a16:creationId xmlns:a16="http://schemas.microsoft.com/office/drawing/2014/main" id="{99012804-63AD-4FB0-A7F9-C301A83A02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3880" y="4671514"/>
            <a:ext cx="1080000" cy="64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Box 26">
            <a:extLst>
              <a:ext uri="{FF2B5EF4-FFF2-40B4-BE49-F238E27FC236}">
                <a16:creationId xmlns:a16="http://schemas.microsoft.com/office/drawing/2014/main" id="{CCDF7C7C-CB55-4AE4-B526-0AC1092F2881}"/>
              </a:ext>
            </a:extLst>
          </p:cNvPr>
          <p:cNvSpPr txBox="1"/>
          <p:nvPr/>
        </p:nvSpPr>
        <p:spPr>
          <a:xfrm>
            <a:off x="161485" y="3739911"/>
            <a:ext cx="115611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3. Je		 des choses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importantes</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28" name="Picture 27">
            <a:extLst>
              <a:ext uri="{FF2B5EF4-FFF2-40B4-BE49-F238E27FC236}">
                <a16:creationId xmlns:a16="http://schemas.microsoft.com/office/drawing/2014/main" id="{69D735BC-0DB0-4F4F-9102-5971BCF422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2683" y="3611026"/>
            <a:ext cx="1080000" cy="1080000"/>
          </a:xfrm>
          <a:prstGeom prst="rect">
            <a:avLst/>
          </a:prstGeom>
        </p:spPr>
      </p:pic>
      <p:sp>
        <p:nvSpPr>
          <p:cNvPr id="29" name="Rectangle 28">
            <a:extLst>
              <a:ext uri="{FF2B5EF4-FFF2-40B4-BE49-F238E27FC236}">
                <a16:creationId xmlns:a16="http://schemas.microsoft.com/office/drawing/2014/main" id="{45EA7418-EE2B-4B99-B0A3-B3D28B6B5CBC}"/>
              </a:ext>
            </a:extLst>
          </p:cNvPr>
          <p:cNvSpPr/>
          <p:nvPr/>
        </p:nvSpPr>
        <p:spPr>
          <a:xfrm>
            <a:off x="161485" y="2111871"/>
            <a:ext cx="488627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1. Il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ville</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30" name="Picture 2" descr="Going Out The Door Clipart">
            <a:extLst>
              <a:ext uri="{FF2B5EF4-FFF2-40B4-BE49-F238E27FC236}">
                <a16:creationId xmlns:a16="http://schemas.microsoft.com/office/drawing/2014/main" id="{C0D36014-86A7-46D0-8CE5-434C841961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7008" y="2080038"/>
            <a:ext cx="1219200" cy="862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FE504C9D-62DA-45C8-84AE-BB84109F83A1}"/>
              </a:ext>
            </a:extLst>
          </p:cNvPr>
          <p:cNvGraphicFramePr>
            <a:graphicFrameLocks noGrp="1"/>
          </p:cNvGraphicFramePr>
          <p:nvPr>
            <p:extLst/>
          </p:nvPr>
        </p:nvGraphicFramePr>
        <p:xfrm>
          <a:off x="192000" y="5795556"/>
          <a:ext cx="11808000" cy="396240"/>
        </p:xfrm>
        <a:graphic>
          <a:graphicData uri="http://schemas.openxmlformats.org/drawingml/2006/table">
            <a:tbl>
              <a:tblPr firstRow="1" bandRow="1">
                <a:tableStyleId>{5940675A-B579-460E-94D1-54222C63F5DA}</a:tableStyleId>
              </a:tblPr>
              <a:tblGrid>
                <a:gridCol w="1476000">
                  <a:extLst>
                    <a:ext uri="{9D8B030D-6E8A-4147-A177-3AD203B41FA5}">
                      <a16:colId xmlns:a16="http://schemas.microsoft.com/office/drawing/2014/main" val="2875723495"/>
                    </a:ext>
                  </a:extLst>
                </a:gridCol>
                <a:gridCol w="1476000">
                  <a:extLst>
                    <a:ext uri="{9D8B030D-6E8A-4147-A177-3AD203B41FA5}">
                      <a16:colId xmlns:a16="http://schemas.microsoft.com/office/drawing/2014/main" val="3207433431"/>
                    </a:ext>
                  </a:extLst>
                </a:gridCol>
                <a:gridCol w="1476000">
                  <a:extLst>
                    <a:ext uri="{9D8B030D-6E8A-4147-A177-3AD203B41FA5}">
                      <a16:colId xmlns:a16="http://schemas.microsoft.com/office/drawing/2014/main" val="2114425180"/>
                    </a:ext>
                  </a:extLst>
                </a:gridCol>
                <a:gridCol w="1476000">
                  <a:extLst>
                    <a:ext uri="{9D8B030D-6E8A-4147-A177-3AD203B41FA5}">
                      <a16:colId xmlns:a16="http://schemas.microsoft.com/office/drawing/2014/main" val="83185593"/>
                    </a:ext>
                  </a:extLst>
                </a:gridCol>
                <a:gridCol w="1476000">
                  <a:extLst>
                    <a:ext uri="{9D8B030D-6E8A-4147-A177-3AD203B41FA5}">
                      <a16:colId xmlns:a16="http://schemas.microsoft.com/office/drawing/2014/main" val="214040809"/>
                    </a:ext>
                  </a:extLst>
                </a:gridCol>
                <a:gridCol w="1476000">
                  <a:extLst>
                    <a:ext uri="{9D8B030D-6E8A-4147-A177-3AD203B41FA5}">
                      <a16:colId xmlns:a16="http://schemas.microsoft.com/office/drawing/2014/main" val="367467334"/>
                    </a:ext>
                  </a:extLst>
                </a:gridCol>
                <a:gridCol w="1476000">
                  <a:extLst>
                    <a:ext uri="{9D8B030D-6E8A-4147-A177-3AD203B41FA5}">
                      <a16:colId xmlns:a16="http://schemas.microsoft.com/office/drawing/2014/main" val="1135848889"/>
                    </a:ext>
                  </a:extLst>
                </a:gridCol>
                <a:gridCol w="1476000">
                  <a:extLst>
                    <a:ext uri="{9D8B030D-6E8A-4147-A177-3AD203B41FA5}">
                      <a16:colId xmlns:a16="http://schemas.microsoft.com/office/drawing/2014/main" val="1142462734"/>
                    </a:ext>
                  </a:extLst>
                </a:gridCol>
              </a:tblGrid>
              <a:tr h="370840">
                <a:tc>
                  <a:txBody>
                    <a:bodyPr/>
                    <a:lstStyle/>
                    <a:p>
                      <a:pPr algn="ctr"/>
                      <a:r>
                        <a:rPr lang="en-GB" sz="2000" b="1" dirty="0">
                          <a:solidFill>
                            <a:srgbClr val="EE6000"/>
                          </a:solidFill>
                        </a:rPr>
                        <a:t>dis</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EE6000"/>
                          </a:solidFill>
                        </a:rPr>
                        <a:t>sort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vient</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vacances</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Angleterre</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Écosse</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Londres</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EE6000"/>
                          </a:solidFill>
                        </a:rPr>
                        <a:t>chez</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321060"/>
                  </a:ext>
                </a:extLst>
              </a:tr>
            </a:tbl>
          </a:graphicData>
        </a:graphic>
      </p:graphicFrame>
    </p:spTree>
    <p:extLst>
      <p:ext uri="{BB962C8B-B14F-4D97-AF65-F5344CB8AC3E}">
        <p14:creationId xmlns:p14="http://schemas.microsoft.com/office/powerpoint/2010/main" val="341766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animBg="1"/>
      <p:bldP spid="27"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5" name="TextBox 4">
            <a:extLst>
              <a:ext uri="{FF2B5EF4-FFF2-40B4-BE49-F238E27FC236}">
                <a16:creationId xmlns:a16="http://schemas.microsoft.com/office/drawing/2014/main" id="{829ABE20-583E-4FFA-A34C-A512B8D2D5E2}"/>
              </a:ext>
            </a:extLst>
          </p:cNvPr>
          <p:cNvSpPr txBox="1"/>
          <p:nvPr/>
        </p:nvSpPr>
        <p:spPr>
          <a:xfrm>
            <a:off x="161485" y="2083806"/>
            <a:ext cx="11030596"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5. Nous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allons</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pour un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mois</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10972800" y="177535"/>
            <a:ext cx="968658"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dirty="0" err="1">
                <a:ln>
                  <a:noFill/>
                </a:ln>
                <a:solidFill>
                  <a:srgbClr val="FFFFFF"/>
                </a:solidFill>
                <a:effectLst/>
                <a:latin typeface="Century Gothic" panose="020B0502020202020204" pitchFamily="34" charset="0"/>
                <a:ea typeface="+mn-ea"/>
                <a:cs typeface="+mn-cs"/>
              </a:rPr>
              <a:t>Vocabulaire</a:t>
            </a:r>
            <a:r>
              <a:rPr lang="en-GB" sz="2800" b="1" i="0" spc="0" baseline="0" dirty="0">
                <a:ln>
                  <a:noFill/>
                </a:ln>
                <a:solidFill>
                  <a:srgbClr val="FFFFFF"/>
                </a:solidFill>
                <a:effectLst/>
                <a:latin typeface="Century Gothic" panose="020B0502020202020204" pitchFamily="34" charset="0"/>
                <a:ea typeface="+mn-ea"/>
                <a:cs typeface="+mn-cs"/>
              </a:rPr>
              <a:t>: </a:t>
            </a:r>
            <a:r>
              <a:rPr lang="en-GB" sz="2800" b="1" i="0" spc="0" baseline="0" dirty="0" err="1">
                <a:ln>
                  <a:noFill/>
                </a:ln>
                <a:solidFill>
                  <a:srgbClr val="FFFFFF"/>
                </a:solidFill>
                <a:effectLst/>
                <a:latin typeface="Century Gothic" panose="020B0502020202020204" pitchFamily="34" charset="0"/>
                <a:ea typeface="+mn-ea"/>
                <a:cs typeface="+mn-cs"/>
              </a:rPr>
              <a:t>révisions</a:t>
            </a:r>
            <a:r>
              <a:rPr lang="en-GB" sz="2800" b="1" i="0" spc="0" baseline="0" dirty="0">
                <a:ln>
                  <a:noFill/>
                </a:ln>
                <a:solidFill>
                  <a:srgbClr val="FFFFFF"/>
                </a:solidFill>
                <a:effectLst/>
                <a:latin typeface="Century Gothic" panose="020B0502020202020204" pitchFamily="34" charset="0"/>
                <a:ea typeface="+mn-ea"/>
                <a:cs typeface="+mn-cs"/>
              </a:rPr>
              <a:t> [2]</a:t>
            </a:r>
            <a:endParaRPr lang="en-GB" sz="3600" dirty="0">
              <a:effectLst/>
            </a:endParaRPr>
          </a:p>
        </p:txBody>
      </p:sp>
      <p:sp>
        <p:nvSpPr>
          <p:cNvPr id="26" name="Rectangle 25">
            <a:extLst>
              <a:ext uri="{FF2B5EF4-FFF2-40B4-BE49-F238E27FC236}">
                <a16:creationId xmlns:a16="http://schemas.microsoft.com/office/drawing/2014/main" id="{618442BA-8AE7-4F81-8308-5BDF92A8A587}"/>
              </a:ext>
            </a:extLst>
          </p:cNvPr>
          <p:cNvSpPr/>
          <p:nvPr/>
        </p:nvSpPr>
        <p:spPr>
          <a:xfrm>
            <a:off x="161352" y="3809657"/>
            <a:ext cx="1015313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7.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Ils</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vont</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Amir ?</a:t>
            </a:r>
          </a:p>
        </p:txBody>
      </p:sp>
      <p:pic>
        <p:nvPicPr>
          <p:cNvPr id="24" name="Picture 23">
            <a:extLst>
              <a:ext uri="{FF2B5EF4-FFF2-40B4-BE49-F238E27FC236}">
                <a16:creationId xmlns:a16="http://schemas.microsoft.com/office/drawing/2014/main" id="{9A08D403-3310-4D39-A75C-BAB05F2362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1884" y="2110427"/>
            <a:ext cx="1221311" cy="720000"/>
          </a:xfrm>
          <a:prstGeom prst="rect">
            <a:avLst/>
          </a:prstGeom>
        </p:spPr>
      </p:pic>
      <p:pic>
        <p:nvPicPr>
          <p:cNvPr id="37" name="Picture 36">
            <a:extLst>
              <a:ext uri="{FF2B5EF4-FFF2-40B4-BE49-F238E27FC236}">
                <a16:creationId xmlns:a16="http://schemas.microsoft.com/office/drawing/2014/main" id="{7369C671-22AD-4B6D-A51B-DA5250730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8818" y="3789423"/>
            <a:ext cx="698182" cy="720000"/>
          </a:xfrm>
          <a:prstGeom prst="rect">
            <a:avLst/>
          </a:prstGeom>
        </p:spPr>
      </p:pic>
      <p:sp>
        <p:nvSpPr>
          <p:cNvPr id="40" name="TextBox 39">
            <a:extLst>
              <a:ext uri="{FF2B5EF4-FFF2-40B4-BE49-F238E27FC236}">
                <a16:creationId xmlns:a16="http://schemas.microsoft.com/office/drawing/2014/main" id="{24AF6224-9608-4391-9B50-9DCBBDB48927}"/>
              </a:ext>
            </a:extLst>
          </p:cNvPr>
          <p:cNvSpPr txBox="1"/>
          <p:nvPr/>
        </p:nvSpPr>
        <p:spPr>
          <a:xfrm>
            <a:off x="186271" y="2926498"/>
            <a:ext cx="6052105"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6. Elle    de Paris.  </a:t>
            </a:r>
          </a:p>
        </p:txBody>
      </p:sp>
      <p:pic>
        <p:nvPicPr>
          <p:cNvPr id="41" name="Picture 2" descr="Verb 20clipart">
            <a:extLst>
              <a:ext uri="{FF2B5EF4-FFF2-40B4-BE49-F238E27FC236}">
                <a16:creationId xmlns:a16="http://schemas.microsoft.com/office/drawing/2014/main" id="{2C527AA0-5FCA-420A-8528-7045E926D3D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0513" y="2935037"/>
            <a:ext cx="515695" cy="10800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6B666214-D40B-4C1E-B25F-B01AD7F18A72}"/>
              </a:ext>
            </a:extLst>
          </p:cNvPr>
          <p:cNvSpPr txBox="1"/>
          <p:nvPr/>
        </p:nvSpPr>
        <p:spPr>
          <a:xfrm>
            <a:off x="161352" y="4640654"/>
            <a:ext cx="6508376"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8. Je </a:t>
            </a:r>
            <a:r>
              <a:rPr kumimoji="0" lang="en-GB" sz="48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sors</a:t>
            </a: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à       .</a:t>
            </a:r>
          </a:p>
        </p:txBody>
      </p:sp>
      <p:pic>
        <p:nvPicPr>
          <p:cNvPr id="43" name="Picture 42">
            <a:extLst>
              <a:ext uri="{FF2B5EF4-FFF2-40B4-BE49-F238E27FC236}">
                <a16:creationId xmlns:a16="http://schemas.microsoft.com/office/drawing/2014/main" id="{9FFF6300-7988-43A2-831B-ED1ECADE0A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7909" y="4567023"/>
            <a:ext cx="720000" cy="935065"/>
          </a:xfrm>
          <a:prstGeom prst="rect">
            <a:avLst/>
          </a:prstGeom>
        </p:spPr>
      </p:pic>
      <p:sp>
        <p:nvSpPr>
          <p:cNvPr id="14" name="Rectangle 13">
            <a:extLst>
              <a:ext uri="{FF2B5EF4-FFF2-40B4-BE49-F238E27FC236}">
                <a16:creationId xmlns:a16="http://schemas.microsoft.com/office/drawing/2014/main" id="{1C667CF5-A14B-4FBA-8E36-9FBF170A90C1}"/>
              </a:ext>
            </a:extLst>
          </p:cNvPr>
          <p:cNvSpPr/>
          <p:nvPr/>
        </p:nvSpPr>
        <p:spPr>
          <a:xfrm>
            <a:off x="161485" y="1297895"/>
            <a:ext cx="1138172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Replace the pictures with a suitable word to complete the sentences.</a:t>
            </a:r>
            <a:endParaRPr kumimoji="0" lang="en-GB" sz="26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p:txBody>
      </p:sp>
      <p:graphicFrame>
        <p:nvGraphicFramePr>
          <p:cNvPr id="17" name="Table 16">
            <a:extLst>
              <a:ext uri="{FF2B5EF4-FFF2-40B4-BE49-F238E27FC236}">
                <a16:creationId xmlns:a16="http://schemas.microsoft.com/office/drawing/2014/main" id="{A1920100-46ED-47F5-8B6D-ADAC60440A10}"/>
              </a:ext>
            </a:extLst>
          </p:cNvPr>
          <p:cNvGraphicFramePr>
            <a:graphicFrameLocks noGrp="1"/>
          </p:cNvGraphicFramePr>
          <p:nvPr>
            <p:extLst/>
          </p:nvPr>
        </p:nvGraphicFramePr>
        <p:xfrm>
          <a:off x="192000" y="5795556"/>
          <a:ext cx="11808000" cy="396240"/>
        </p:xfrm>
        <a:graphic>
          <a:graphicData uri="http://schemas.openxmlformats.org/drawingml/2006/table">
            <a:tbl>
              <a:tblPr firstRow="1" bandRow="1">
                <a:tableStyleId>{5940675A-B579-460E-94D1-54222C63F5DA}</a:tableStyleId>
              </a:tblPr>
              <a:tblGrid>
                <a:gridCol w="1476000">
                  <a:extLst>
                    <a:ext uri="{9D8B030D-6E8A-4147-A177-3AD203B41FA5}">
                      <a16:colId xmlns:a16="http://schemas.microsoft.com/office/drawing/2014/main" val="2875723495"/>
                    </a:ext>
                  </a:extLst>
                </a:gridCol>
                <a:gridCol w="1476000">
                  <a:extLst>
                    <a:ext uri="{9D8B030D-6E8A-4147-A177-3AD203B41FA5}">
                      <a16:colId xmlns:a16="http://schemas.microsoft.com/office/drawing/2014/main" val="3207433431"/>
                    </a:ext>
                  </a:extLst>
                </a:gridCol>
                <a:gridCol w="1476000">
                  <a:extLst>
                    <a:ext uri="{9D8B030D-6E8A-4147-A177-3AD203B41FA5}">
                      <a16:colId xmlns:a16="http://schemas.microsoft.com/office/drawing/2014/main" val="2114425180"/>
                    </a:ext>
                  </a:extLst>
                </a:gridCol>
                <a:gridCol w="1476000">
                  <a:extLst>
                    <a:ext uri="{9D8B030D-6E8A-4147-A177-3AD203B41FA5}">
                      <a16:colId xmlns:a16="http://schemas.microsoft.com/office/drawing/2014/main" val="83185593"/>
                    </a:ext>
                  </a:extLst>
                </a:gridCol>
                <a:gridCol w="1476000">
                  <a:extLst>
                    <a:ext uri="{9D8B030D-6E8A-4147-A177-3AD203B41FA5}">
                      <a16:colId xmlns:a16="http://schemas.microsoft.com/office/drawing/2014/main" val="214040809"/>
                    </a:ext>
                  </a:extLst>
                </a:gridCol>
                <a:gridCol w="1476000">
                  <a:extLst>
                    <a:ext uri="{9D8B030D-6E8A-4147-A177-3AD203B41FA5}">
                      <a16:colId xmlns:a16="http://schemas.microsoft.com/office/drawing/2014/main" val="367467334"/>
                    </a:ext>
                  </a:extLst>
                </a:gridCol>
                <a:gridCol w="1476000">
                  <a:extLst>
                    <a:ext uri="{9D8B030D-6E8A-4147-A177-3AD203B41FA5}">
                      <a16:colId xmlns:a16="http://schemas.microsoft.com/office/drawing/2014/main" val="1135848889"/>
                    </a:ext>
                  </a:extLst>
                </a:gridCol>
                <a:gridCol w="1476000">
                  <a:extLst>
                    <a:ext uri="{9D8B030D-6E8A-4147-A177-3AD203B41FA5}">
                      <a16:colId xmlns:a16="http://schemas.microsoft.com/office/drawing/2014/main" val="1142462734"/>
                    </a:ext>
                  </a:extLst>
                </a:gridCol>
              </a:tblGrid>
              <a:tr h="370840">
                <a:tc>
                  <a:txBody>
                    <a:bodyPr/>
                    <a:lstStyle/>
                    <a:p>
                      <a:pPr algn="ctr"/>
                      <a:r>
                        <a:rPr lang="en-GB" sz="2000" b="1" dirty="0">
                          <a:solidFill>
                            <a:srgbClr val="EE6000"/>
                          </a:solidFill>
                        </a:rPr>
                        <a:t>dis</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EE6000"/>
                          </a:solidFill>
                        </a:rPr>
                        <a:t>sort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vient</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vacances</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Angleterre</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Écosse</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err="1">
                          <a:solidFill>
                            <a:srgbClr val="EE6000"/>
                          </a:solidFill>
                        </a:rPr>
                        <a:t>Londres</a:t>
                      </a:r>
                      <a:endParaRPr lang="en-GB" sz="2000" b="1" dirty="0">
                        <a:solidFill>
                          <a:srgbClr val="EE6000"/>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EE6000"/>
                          </a:solidFill>
                        </a:rPr>
                        <a:t>chez</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3321060"/>
                  </a:ext>
                </a:extLst>
              </a:tr>
            </a:tbl>
          </a:graphicData>
        </a:graphic>
      </p:graphicFrame>
    </p:spTree>
    <p:extLst>
      <p:ext uri="{BB962C8B-B14F-4D97-AF65-F5344CB8AC3E}">
        <p14:creationId xmlns:p14="http://schemas.microsoft.com/office/powerpoint/2010/main" val="39425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40"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5" name="TextBox 4">
            <a:extLst>
              <a:ext uri="{FF2B5EF4-FFF2-40B4-BE49-F238E27FC236}">
                <a16:creationId xmlns:a16="http://schemas.microsoft.com/office/drawing/2014/main" id="{829ABE20-583E-4FFA-A34C-A512B8D2D5E2}"/>
              </a:ext>
            </a:extLst>
          </p:cNvPr>
          <p:cNvSpPr txBox="1"/>
          <p:nvPr/>
        </p:nvSpPr>
        <p:spPr>
          <a:xfrm>
            <a:off x="333828" y="1829253"/>
            <a:ext cx="8873374"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1. Il </a:t>
            </a:r>
            <a:r>
              <a:rPr kumimoji="0" lang="en-GB" sz="44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sort </a:t>
            </a:r>
            <a:r>
              <a:rPr kumimoji="0" lang="en-GB" sz="4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ville</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endPar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CBD7264A-35DF-4C40-9411-9E88464091E4}"/>
              </a:ext>
            </a:extLst>
          </p:cNvPr>
          <p:cNvSpPr txBox="1"/>
          <p:nvPr/>
        </p:nvSpPr>
        <p:spPr>
          <a:xfrm>
            <a:off x="333827" y="3601778"/>
            <a:ext cx="9435695"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3. Je </a:t>
            </a:r>
            <a:r>
              <a:rPr kumimoji="0" lang="en-GB" sz="44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dis</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des choses </a:t>
            </a:r>
            <a:r>
              <a:rPr kumimoji="0" lang="en-GB"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importantes</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Rectangle 9">
            <a:extLst>
              <a:ext uri="{FF2B5EF4-FFF2-40B4-BE49-F238E27FC236}">
                <a16:creationId xmlns:a16="http://schemas.microsoft.com/office/drawing/2014/main" id="{618442BA-8AE7-4F81-8308-5BDF92A8A587}"/>
              </a:ext>
            </a:extLst>
          </p:cNvPr>
          <p:cNvSpPr/>
          <p:nvPr/>
        </p:nvSpPr>
        <p:spPr>
          <a:xfrm>
            <a:off x="333827" y="4543307"/>
            <a:ext cx="730039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4. Tu </a:t>
            </a:r>
            <a:r>
              <a:rPr kumimoji="0" lang="en-GB" sz="4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viens</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en</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mn-cs"/>
              </a:rPr>
              <a:t>Angleterre</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1" name="TextBox 10">
            <a:extLst>
              <a:ext uri="{FF2B5EF4-FFF2-40B4-BE49-F238E27FC236}">
                <a16:creationId xmlns:a16="http://schemas.microsoft.com/office/drawing/2014/main" id="{51785505-E840-45D2-8EFC-A07818020BB4}"/>
              </a:ext>
            </a:extLst>
          </p:cNvPr>
          <p:cNvSpPr txBox="1"/>
          <p:nvPr/>
        </p:nvSpPr>
        <p:spPr>
          <a:xfrm>
            <a:off x="333827" y="2660250"/>
            <a:ext cx="134964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2. </a:t>
            </a:r>
            <a:r>
              <a:rPr kumimoji="0" lang="en-GB" sz="4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Vous</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allez</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EE6000"/>
                </a:solidFill>
                <a:effectLst/>
                <a:uLnTx/>
                <a:uFillTx/>
                <a:latin typeface="Century Gothic" panose="020F0302020204030204"/>
                <a:ea typeface="+mn-ea"/>
                <a:cs typeface="Calibri" panose="020F0502020204030204" pitchFamily="34" charset="0"/>
              </a:rPr>
              <a:t>vacances</a:t>
            </a:r>
            <a:r>
              <a:rPr kumimoji="0" lang="en-GB" sz="4400" b="0" i="0" u="none" strike="noStrike" kern="1200" cap="none" spc="0" normalizeH="0" baseline="0" noProof="0" dirty="0">
                <a:ln>
                  <a:noFill/>
                </a:ln>
                <a:solidFill>
                  <a:srgbClr val="EE6000"/>
                </a:solidFill>
                <a:effectLst/>
                <a:uLnTx/>
                <a:uFillTx/>
                <a:latin typeface="Century Gothic" panose="020F0302020204030204"/>
                <a:ea typeface="+mn-ea"/>
                <a:cs typeface="Calibri" panose="020F0502020204030204" pitchFamily="34" charset="0"/>
              </a:rPr>
              <a:t> </a:t>
            </a:r>
            <a:r>
              <a:rPr kumimoji="0" lang="en-GB" sz="4400" b="0" i="0" u="none" strike="noStrike" kern="1200" cap="none" spc="0" normalizeH="0" baseline="0" noProof="0" dirty="0" err="1">
                <a:ln>
                  <a:noFill/>
                </a:ln>
                <a:solidFill>
                  <a:srgbClr val="115076"/>
                </a:solidFill>
                <a:effectLst/>
                <a:uLnTx/>
                <a:uFillTx/>
                <a:latin typeface="Century Gothic" panose="020F0302020204030204"/>
                <a:ea typeface="+mn-ea"/>
                <a:cs typeface="Calibri" panose="020F0502020204030204" pitchFamily="34" charset="0"/>
              </a:rPr>
              <a:t>chaque</a:t>
            </a:r>
            <a:r>
              <a:rPr kumimoji="0" lang="en-GB" sz="44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 </a:t>
            </a:r>
            <a:r>
              <a:rPr kumimoji="0" lang="en-GB" sz="4400" b="0" i="0" u="none" strike="noStrike" kern="1200" cap="none" spc="0" normalizeH="0" baseline="0" noProof="0" dirty="0" err="1">
                <a:ln>
                  <a:noFill/>
                </a:ln>
                <a:solidFill>
                  <a:srgbClr val="115076"/>
                </a:solidFill>
                <a:effectLst/>
                <a:uLnTx/>
                <a:uFillTx/>
                <a:latin typeface="Century Gothic" panose="020F0302020204030204"/>
                <a:ea typeface="+mn-ea"/>
                <a:cs typeface="Calibri" panose="020F0502020204030204" pitchFamily="34" charset="0"/>
              </a:rPr>
              <a:t>année</a:t>
            </a:r>
            <a:r>
              <a:rPr kumimoji="0" lang="en-GB" sz="4400" b="0" i="0" u="none" strike="noStrike" kern="1200" cap="none" spc="0" normalizeH="0" baseline="0" noProof="0" dirty="0">
                <a:ln>
                  <a:noFill/>
                </a:ln>
                <a:solidFill>
                  <a:srgbClr val="115076"/>
                </a:solidFill>
                <a:effectLst/>
                <a:uLnTx/>
                <a:uFillTx/>
                <a:latin typeface="Century Gothic" panose="020F0302020204030204"/>
                <a:ea typeface="+mn-ea"/>
                <a:cs typeface="Calibri" panose="020F0502020204030204" pitchFamily="34" charset="0"/>
              </a:rPr>
              <a:t> ?</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3" name="Rounded Rectangle 46">
            <a:extLst>
              <a:ext uri="{FF2B5EF4-FFF2-40B4-BE49-F238E27FC236}">
                <a16:creationId xmlns:a16="http://schemas.microsoft.com/office/drawing/2014/main" id="{CBE14D19-A974-4F42-B0C5-30CC11627200}"/>
              </a:ext>
            </a:extLst>
          </p:cNvPr>
          <p:cNvSpPr/>
          <p:nvPr/>
        </p:nvSpPr>
        <p:spPr>
          <a:xfrm>
            <a:off x="10972800" y="177535"/>
            <a:ext cx="968658"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r>
              <a:rPr lang="en-GB" sz="2800" b="1" dirty="0" err="1">
                <a:solidFill>
                  <a:srgbClr val="FFFFFF"/>
                </a:solidFill>
                <a:ea typeface="+mn-ea"/>
                <a:cs typeface="+mn-cs"/>
              </a:rPr>
              <a:t>Vocabulaire</a:t>
            </a:r>
            <a:r>
              <a:rPr lang="en-GB" sz="2800" b="1" dirty="0">
                <a:solidFill>
                  <a:srgbClr val="FFFFFF"/>
                </a:solidFill>
                <a:ea typeface="+mn-ea"/>
                <a:cs typeface="+mn-cs"/>
              </a:rPr>
              <a:t>: </a:t>
            </a:r>
            <a:r>
              <a:rPr lang="en-GB" sz="2800" b="1" dirty="0" err="1">
                <a:solidFill>
                  <a:srgbClr val="FFFFFF"/>
                </a:solidFill>
                <a:ea typeface="+mn-ea"/>
                <a:cs typeface="+mn-cs"/>
              </a:rPr>
              <a:t>réponses</a:t>
            </a:r>
            <a:r>
              <a:rPr lang="en-GB" sz="2800" b="1" dirty="0">
                <a:solidFill>
                  <a:srgbClr val="FFFFFF"/>
                </a:solidFill>
                <a:ea typeface="+mn-ea"/>
                <a:cs typeface="+mn-cs"/>
              </a:rPr>
              <a:t> [1]</a:t>
            </a:r>
            <a:endParaRPr lang="en-GB" sz="3600" dirty="0">
              <a:effectLst/>
            </a:endParaRPr>
          </a:p>
        </p:txBody>
      </p:sp>
    </p:spTree>
    <p:extLst>
      <p:ext uri="{BB962C8B-B14F-4D97-AF65-F5344CB8AC3E}">
        <p14:creationId xmlns:p14="http://schemas.microsoft.com/office/powerpoint/2010/main" val="40083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5" name="TextBox 4">
            <a:extLst>
              <a:ext uri="{FF2B5EF4-FFF2-40B4-BE49-F238E27FC236}">
                <a16:creationId xmlns:a16="http://schemas.microsoft.com/office/drawing/2014/main" id="{829ABE20-583E-4FFA-A34C-A512B8D2D5E2}"/>
              </a:ext>
            </a:extLst>
          </p:cNvPr>
          <p:cNvSpPr txBox="1"/>
          <p:nvPr/>
        </p:nvSpPr>
        <p:spPr>
          <a:xfrm>
            <a:off x="161485" y="1874766"/>
            <a:ext cx="11697346"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5. Nous </a:t>
            </a:r>
            <a:r>
              <a:rPr kumimoji="0" lang="en-GB"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allons</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en</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mn-cs"/>
              </a:rPr>
              <a:t>Écosse</a:t>
            </a:r>
            <a:r>
              <a:rPr kumimoji="0" lang="en-GB" sz="44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pour un </a:t>
            </a:r>
            <a:r>
              <a:rPr kumimoji="0" lang="en-GB" sz="44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mois</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endParaRPr kumimoji="0" lang="en-GB" sz="4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CBD7264A-35DF-4C40-9411-9E88464091E4}"/>
              </a:ext>
            </a:extLst>
          </p:cNvPr>
          <p:cNvSpPr txBox="1"/>
          <p:nvPr/>
        </p:nvSpPr>
        <p:spPr>
          <a:xfrm>
            <a:off x="161485" y="3683522"/>
            <a:ext cx="12192001"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7. </a:t>
            </a:r>
            <a:r>
              <a:rPr kumimoji="0" lang="en-GB"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Ils</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vont</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chez </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Amir</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  </a:t>
            </a:r>
          </a:p>
        </p:txBody>
      </p:sp>
      <p:sp>
        <p:nvSpPr>
          <p:cNvPr id="11" name="TextBox 10">
            <a:extLst>
              <a:ext uri="{FF2B5EF4-FFF2-40B4-BE49-F238E27FC236}">
                <a16:creationId xmlns:a16="http://schemas.microsoft.com/office/drawing/2014/main" id="{51785505-E840-45D2-8EFC-A07818020BB4}"/>
              </a:ext>
            </a:extLst>
          </p:cNvPr>
          <p:cNvSpPr txBox="1"/>
          <p:nvPr/>
        </p:nvSpPr>
        <p:spPr>
          <a:xfrm>
            <a:off x="164287" y="2779144"/>
            <a:ext cx="914159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6. Elle </a:t>
            </a:r>
            <a:r>
              <a:rPr kumimoji="0" lang="en-GB" sz="4400" b="0" i="0" u="none" strike="noStrike" kern="1200" cap="none" spc="0" normalizeH="0" baseline="0" noProof="0" dirty="0" err="1">
                <a:ln>
                  <a:noFill/>
                </a:ln>
                <a:solidFill>
                  <a:srgbClr val="EE6000"/>
                </a:solidFill>
                <a:effectLst/>
                <a:uLnTx/>
                <a:uFillTx/>
                <a:latin typeface="Century Gothic" panose="020F0302020204030204"/>
                <a:ea typeface="+mn-ea"/>
                <a:cs typeface="+mn-cs"/>
              </a:rPr>
              <a:t>vient</a:t>
            </a: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 Paris.</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10972800" y="177535"/>
            <a:ext cx="968658"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dirty="0" err="1">
                <a:ln>
                  <a:noFill/>
                </a:ln>
                <a:solidFill>
                  <a:srgbClr val="FFFFFF"/>
                </a:solidFill>
                <a:effectLst/>
                <a:latin typeface="Century Gothic" panose="020B0502020202020204" pitchFamily="34" charset="0"/>
                <a:ea typeface="+mn-ea"/>
                <a:cs typeface="+mn-cs"/>
              </a:rPr>
              <a:t>Vocabulaire</a:t>
            </a:r>
            <a:r>
              <a:rPr lang="en-GB" sz="2800" b="1" i="0" spc="0" baseline="0" dirty="0">
                <a:ln>
                  <a:noFill/>
                </a:ln>
                <a:solidFill>
                  <a:srgbClr val="FFFFFF"/>
                </a:solidFill>
                <a:effectLst/>
                <a:latin typeface="Century Gothic" panose="020B0502020202020204" pitchFamily="34" charset="0"/>
                <a:ea typeface="+mn-ea"/>
                <a:cs typeface="+mn-cs"/>
              </a:rPr>
              <a:t>: </a:t>
            </a:r>
            <a:r>
              <a:rPr lang="en-GB" sz="2800" b="1" i="0" spc="0" baseline="0" dirty="0" err="1">
                <a:ln>
                  <a:noFill/>
                </a:ln>
                <a:solidFill>
                  <a:srgbClr val="FFFFFF"/>
                </a:solidFill>
                <a:effectLst/>
                <a:latin typeface="Century Gothic" panose="020B0502020202020204" pitchFamily="34" charset="0"/>
                <a:ea typeface="+mn-ea"/>
                <a:cs typeface="+mn-cs"/>
              </a:rPr>
              <a:t>réponses</a:t>
            </a:r>
            <a:r>
              <a:rPr lang="en-GB" sz="2800" b="1" i="0" spc="0" baseline="0" dirty="0">
                <a:ln>
                  <a:noFill/>
                </a:ln>
                <a:solidFill>
                  <a:srgbClr val="FFFFFF"/>
                </a:solidFill>
                <a:effectLst/>
                <a:latin typeface="Century Gothic" panose="020B0502020202020204" pitchFamily="34" charset="0"/>
                <a:ea typeface="+mn-ea"/>
                <a:cs typeface="+mn-cs"/>
              </a:rPr>
              <a:t> [2]</a:t>
            </a:r>
            <a:endParaRPr lang="en-GB" sz="3600" dirty="0">
              <a:effectLst/>
            </a:endParaRPr>
          </a:p>
        </p:txBody>
      </p:sp>
      <p:sp>
        <p:nvSpPr>
          <p:cNvPr id="26" name="Rectangle 25">
            <a:extLst>
              <a:ext uri="{FF2B5EF4-FFF2-40B4-BE49-F238E27FC236}">
                <a16:creationId xmlns:a16="http://schemas.microsoft.com/office/drawing/2014/main" id="{618442BA-8AE7-4F81-8308-5BDF92A8A587}"/>
              </a:ext>
            </a:extLst>
          </p:cNvPr>
          <p:cNvSpPr/>
          <p:nvPr/>
        </p:nvSpPr>
        <p:spPr>
          <a:xfrm>
            <a:off x="161484" y="4612690"/>
            <a:ext cx="10153133"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8. Je </a:t>
            </a:r>
            <a:r>
              <a:rPr kumimoji="0" lang="en-GB"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sors</a:t>
            </a:r>
            <a:r>
              <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à</a:t>
            </a: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4400" b="0" i="0" u="none" strike="noStrike" kern="1200" cap="none" spc="0" normalizeH="0" baseline="0" noProof="0" dirty="0" err="1">
                <a:ln>
                  <a:noFill/>
                </a:ln>
                <a:solidFill>
                  <a:srgbClr val="EE6000"/>
                </a:solidFill>
                <a:effectLst/>
                <a:uLnTx/>
                <a:uFillTx/>
                <a:latin typeface="Century Gothic" panose="020B0502020202020204" pitchFamily="34" charset="0"/>
                <a:ea typeface="+mn-ea"/>
                <a:cs typeface="+mn-cs"/>
              </a:rPr>
              <a:t>Londres</a:t>
            </a:r>
            <a:r>
              <a:rPr kumimoji="0" lang="en-GB" sz="4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en-GB" sz="4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endParaRPr kumimoji="0" lang="en-GB"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8226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2" name="TextBox 1">
            <a:extLst>
              <a:ext uri="{FF2B5EF4-FFF2-40B4-BE49-F238E27FC236}">
                <a16:creationId xmlns:a16="http://schemas.microsoft.com/office/drawing/2014/main" id="{7C0A45E9-915F-4358-9A63-EE9CC8DA088D}"/>
              </a:ext>
            </a:extLst>
          </p:cNvPr>
          <p:cNvSpPr txBox="1"/>
          <p:nvPr/>
        </p:nvSpPr>
        <p:spPr>
          <a:xfrm>
            <a:off x="76847" y="1398335"/>
            <a:ext cx="48269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800" b="1" i="0" u="none" strike="noStrike" kern="1200" cap="none" spc="0" normalizeH="0" baseline="0" noProof="0" dirty="0">
                <a:ln>
                  <a:noFill/>
                </a:ln>
                <a:solidFill>
                  <a:srgbClr val="115076"/>
                </a:solidFill>
                <a:effectLst/>
                <a:uLnTx/>
                <a:uFillTx/>
                <a:latin typeface="Century Gothic" panose="020F0302020204030204"/>
                <a:ea typeface="+mn-ea"/>
                <a:cs typeface="+mn-cs"/>
              </a:rPr>
              <a:t> 5 phrases </a:t>
            </a:r>
            <a:r>
              <a:rPr kumimoji="0" lang="en-GB" sz="2800" b="1" i="0" u="none" strike="noStrike" kern="1200" cap="none" spc="0" normalizeH="0" baseline="0" noProof="0" dirty="0" err="1">
                <a:ln>
                  <a:noFill/>
                </a:ln>
                <a:solidFill>
                  <a:srgbClr val="115076"/>
                </a:solidFill>
                <a:effectLst/>
                <a:uLnTx/>
                <a:uFillTx/>
                <a:latin typeface="Century Gothic" panose="020F0302020204030204"/>
                <a:ea typeface="+mn-ea"/>
                <a:cs typeface="+mn-cs"/>
              </a:rPr>
              <a:t>différentes</a:t>
            </a:r>
            <a:r>
              <a:rPr kumimoji="0" lang="en-GB" sz="28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grpSp>
        <p:nvGrpSpPr>
          <p:cNvPr id="50" name="Group 49">
            <a:extLst>
              <a:ext uri="{FF2B5EF4-FFF2-40B4-BE49-F238E27FC236}">
                <a16:creationId xmlns:a16="http://schemas.microsoft.com/office/drawing/2014/main" id="{11045739-F6A8-4AD9-B725-1E1C39568FAF}"/>
              </a:ext>
            </a:extLst>
          </p:cNvPr>
          <p:cNvGrpSpPr/>
          <p:nvPr/>
        </p:nvGrpSpPr>
        <p:grpSpPr>
          <a:xfrm>
            <a:off x="2185838" y="3347720"/>
            <a:ext cx="3030998" cy="2808774"/>
            <a:chOff x="2266950" y="1830937"/>
            <a:chExt cx="3030998" cy="2808774"/>
          </a:xfrm>
        </p:grpSpPr>
        <p:sp>
          <p:nvSpPr>
            <p:cNvPr id="49" name="Oval 48">
              <a:extLst>
                <a:ext uri="{FF2B5EF4-FFF2-40B4-BE49-F238E27FC236}">
                  <a16:creationId xmlns:a16="http://schemas.microsoft.com/office/drawing/2014/main" id="{31344029-36D0-4CFB-A680-EB7EDDF4BBBC}"/>
                </a:ext>
              </a:extLst>
            </p:cNvPr>
            <p:cNvSpPr/>
            <p:nvPr/>
          </p:nvSpPr>
          <p:spPr>
            <a:xfrm>
              <a:off x="2266950" y="1830937"/>
              <a:ext cx="3030998" cy="2808774"/>
            </a:xfrm>
            <a:prstGeom prst="ellipse">
              <a:avLst/>
            </a:prstGeom>
            <a:solidFill>
              <a:schemeClr val="accent1">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1B6531FA-F61F-4960-A5C2-7ED3CBEAA089}"/>
                </a:ext>
              </a:extLst>
            </p:cNvPr>
            <p:cNvSpPr txBox="1"/>
            <p:nvPr/>
          </p:nvSpPr>
          <p:spPr>
            <a:xfrm>
              <a:off x="3457944" y="3424524"/>
              <a:ext cx="655949"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dire</a:t>
              </a:r>
            </a:p>
          </p:txBody>
        </p:sp>
        <p:sp>
          <p:nvSpPr>
            <p:cNvPr id="15" name="TextBox 14">
              <a:extLst>
                <a:ext uri="{FF2B5EF4-FFF2-40B4-BE49-F238E27FC236}">
                  <a16:creationId xmlns:a16="http://schemas.microsoft.com/office/drawing/2014/main" id="{300B2AB2-07E7-4D51-9627-799650256391}"/>
                </a:ext>
              </a:extLst>
            </p:cNvPr>
            <p:cNvSpPr txBox="1"/>
            <p:nvPr/>
          </p:nvSpPr>
          <p:spPr>
            <a:xfrm>
              <a:off x="3289434" y="2130702"/>
              <a:ext cx="511679"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dis</a:t>
              </a:r>
            </a:p>
          </p:txBody>
        </p:sp>
        <p:sp>
          <p:nvSpPr>
            <p:cNvPr id="16" name="TextBox 15">
              <a:extLst>
                <a:ext uri="{FF2B5EF4-FFF2-40B4-BE49-F238E27FC236}">
                  <a16:creationId xmlns:a16="http://schemas.microsoft.com/office/drawing/2014/main" id="{7839EDFF-B76A-4CEC-8D5D-A6C4936F7605}"/>
                </a:ext>
              </a:extLst>
            </p:cNvPr>
            <p:cNvSpPr txBox="1"/>
            <p:nvPr/>
          </p:nvSpPr>
          <p:spPr>
            <a:xfrm>
              <a:off x="2838532" y="2664720"/>
              <a:ext cx="498855"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dit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87DB7177-5376-4296-9061-2107FAE1C9ED}"/>
                </a:ext>
              </a:extLst>
            </p:cNvPr>
            <p:cNvSpPr txBox="1"/>
            <p:nvPr/>
          </p:nvSpPr>
          <p:spPr>
            <a:xfrm>
              <a:off x="3299977" y="2879282"/>
              <a:ext cx="744114"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sortir</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1AE6F805-30BE-4EC4-B738-30F96286640A}"/>
                </a:ext>
              </a:extLst>
            </p:cNvPr>
            <p:cNvSpPr txBox="1"/>
            <p:nvPr/>
          </p:nvSpPr>
          <p:spPr>
            <a:xfrm>
              <a:off x="2752179" y="3303899"/>
              <a:ext cx="628698"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sors</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F34ABA2B-CE12-4EBB-AFD7-F63DAB1479F6}"/>
                </a:ext>
              </a:extLst>
            </p:cNvPr>
            <p:cNvSpPr txBox="1"/>
            <p:nvPr/>
          </p:nvSpPr>
          <p:spPr>
            <a:xfrm>
              <a:off x="4208976" y="3558460"/>
              <a:ext cx="615874"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sort</a:t>
              </a:r>
            </a:p>
          </p:txBody>
        </p:sp>
        <p:sp>
          <p:nvSpPr>
            <p:cNvPr id="21" name="TextBox 20">
              <a:extLst>
                <a:ext uri="{FF2B5EF4-FFF2-40B4-BE49-F238E27FC236}">
                  <a16:creationId xmlns:a16="http://schemas.microsoft.com/office/drawing/2014/main" id="{915BFC4A-8725-4C2D-A75B-DBE6B578705B}"/>
                </a:ext>
              </a:extLst>
            </p:cNvPr>
            <p:cNvSpPr txBox="1"/>
            <p:nvPr/>
          </p:nvSpPr>
          <p:spPr>
            <a:xfrm>
              <a:off x="4019372" y="2464665"/>
              <a:ext cx="779381"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venir</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A157798B-B28F-41DE-A8AF-E4D3A096F73E}"/>
                </a:ext>
              </a:extLst>
            </p:cNvPr>
            <p:cNvSpPr txBox="1"/>
            <p:nvPr/>
          </p:nvSpPr>
          <p:spPr>
            <a:xfrm>
              <a:off x="3295676" y="3919074"/>
              <a:ext cx="801823"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viens</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3767CFEF-4EC7-4A82-90DE-734A80C86C17}"/>
                </a:ext>
              </a:extLst>
            </p:cNvPr>
            <p:cNvSpPr txBox="1"/>
            <p:nvPr/>
          </p:nvSpPr>
          <p:spPr>
            <a:xfrm>
              <a:off x="4321581" y="3028890"/>
              <a:ext cx="788999" cy="4001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vient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grpSp>
      <p:grpSp>
        <p:nvGrpSpPr>
          <p:cNvPr id="44" name="Group 43">
            <a:extLst>
              <a:ext uri="{FF2B5EF4-FFF2-40B4-BE49-F238E27FC236}">
                <a16:creationId xmlns:a16="http://schemas.microsoft.com/office/drawing/2014/main" id="{241D3866-CCDB-4F4B-A221-28585FEEB6D7}"/>
              </a:ext>
            </a:extLst>
          </p:cNvPr>
          <p:cNvGrpSpPr/>
          <p:nvPr/>
        </p:nvGrpSpPr>
        <p:grpSpPr>
          <a:xfrm>
            <a:off x="5457312" y="463632"/>
            <a:ext cx="6457246" cy="5692862"/>
            <a:chOff x="5734754" y="650788"/>
            <a:chExt cx="6457246" cy="5692862"/>
          </a:xfrm>
        </p:grpSpPr>
        <p:sp>
          <p:nvSpPr>
            <p:cNvPr id="24" name="TextBox 23">
              <a:extLst>
                <a:ext uri="{FF2B5EF4-FFF2-40B4-BE49-F238E27FC236}">
                  <a16:creationId xmlns:a16="http://schemas.microsoft.com/office/drawing/2014/main" id="{458E9917-09EC-4A1D-ACD6-F2DDED89BD78}"/>
                </a:ext>
              </a:extLst>
            </p:cNvPr>
            <p:cNvSpPr txBox="1"/>
            <p:nvPr/>
          </p:nvSpPr>
          <p:spPr>
            <a:xfrm>
              <a:off x="9674007" y="1883169"/>
              <a:ext cx="1172116"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la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vérité</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5" name="TextBox 24">
              <a:extLst>
                <a:ext uri="{FF2B5EF4-FFF2-40B4-BE49-F238E27FC236}">
                  <a16:creationId xmlns:a16="http://schemas.microsoft.com/office/drawing/2014/main" id="{FEC5EEF4-082A-4752-A024-88AC6BE37D50}"/>
                </a:ext>
              </a:extLst>
            </p:cNvPr>
            <p:cNvSpPr txBox="1"/>
            <p:nvPr/>
          </p:nvSpPr>
          <p:spPr>
            <a:xfrm>
              <a:off x="7665581" y="4454215"/>
              <a:ext cx="2946640"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chose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importante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6" name="TextBox 25">
              <a:extLst>
                <a:ext uri="{FF2B5EF4-FFF2-40B4-BE49-F238E27FC236}">
                  <a16:creationId xmlns:a16="http://schemas.microsoft.com/office/drawing/2014/main" id="{B66E75C3-2829-4065-B4F7-4E1207DFBD28}"/>
                </a:ext>
              </a:extLst>
            </p:cNvPr>
            <p:cNvSpPr txBox="1"/>
            <p:nvPr/>
          </p:nvSpPr>
          <p:spPr>
            <a:xfrm>
              <a:off x="6527128" y="1883169"/>
              <a:ext cx="1138453"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bonjour</a:t>
              </a:r>
            </a:p>
          </p:txBody>
        </p:sp>
        <p:sp>
          <p:nvSpPr>
            <p:cNvPr id="27" name="TextBox 26">
              <a:extLst>
                <a:ext uri="{FF2B5EF4-FFF2-40B4-BE49-F238E27FC236}">
                  <a16:creationId xmlns:a16="http://schemas.microsoft.com/office/drawing/2014/main" id="{5350E2FA-565D-44C3-86CA-40FFB8AB7C9A}"/>
                </a:ext>
              </a:extLst>
            </p:cNvPr>
            <p:cNvSpPr txBox="1"/>
            <p:nvPr/>
          </p:nvSpPr>
          <p:spPr>
            <a:xfrm>
              <a:off x="6161887" y="2537041"/>
              <a:ext cx="1810111"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chaque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mois</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C6E27955-BD84-4129-9D07-1CFCBF1FACA0}"/>
                </a:ext>
              </a:extLst>
            </p:cNvPr>
            <p:cNvSpPr txBox="1"/>
            <p:nvPr/>
          </p:nvSpPr>
          <p:spPr>
            <a:xfrm>
              <a:off x="8080077" y="3239468"/>
              <a:ext cx="2073003"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chaque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année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886ACC4A-A19D-4B91-A71A-8229F799CA65}"/>
                </a:ext>
              </a:extLst>
            </p:cNvPr>
            <p:cNvSpPr txBox="1"/>
            <p:nvPr/>
          </p:nvSpPr>
          <p:spPr>
            <a:xfrm>
              <a:off x="9787766" y="3665656"/>
              <a:ext cx="1598515"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aujourd’hui</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C0FA8A9C-AEB0-4ECB-BDF1-6355EA459F4A}"/>
                </a:ext>
              </a:extLst>
            </p:cNvPr>
            <p:cNvSpPr txBox="1"/>
            <p:nvPr/>
          </p:nvSpPr>
          <p:spPr>
            <a:xfrm>
              <a:off x="8567565" y="5347678"/>
              <a:ext cx="1648208"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le weekend</a:t>
              </a:r>
            </a:p>
          </p:txBody>
        </p:sp>
        <p:sp>
          <p:nvSpPr>
            <p:cNvPr id="31" name="TextBox 30">
              <a:extLst>
                <a:ext uri="{FF2B5EF4-FFF2-40B4-BE49-F238E27FC236}">
                  <a16:creationId xmlns:a16="http://schemas.microsoft.com/office/drawing/2014/main" id="{DE5D305B-91CC-4F1B-98CA-B3255E658A4F}"/>
                </a:ext>
              </a:extLst>
            </p:cNvPr>
            <p:cNvSpPr txBox="1"/>
            <p:nvPr/>
          </p:nvSpPr>
          <p:spPr>
            <a:xfrm>
              <a:off x="7105812" y="3705697"/>
              <a:ext cx="559769"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oui</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2" name="TextBox 31">
              <a:extLst>
                <a:ext uri="{FF2B5EF4-FFF2-40B4-BE49-F238E27FC236}">
                  <a16:creationId xmlns:a16="http://schemas.microsoft.com/office/drawing/2014/main" id="{DEE05838-8A26-41B5-9A32-ABA8FD4D3D70}"/>
                </a:ext>
              </a:extLst>
            </p:cNvPr>
            <p:cNvSpPr txBox="1"/>
            <p:nvPr/>
          </p:nvSpPr>
          <p:spPr>
            <a:xfrm>
              <a:off x="8041581" y="1084414"/>
              <a:ext cx="1561646"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de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Londres</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259BFF81-C24F-4D6D-841A-8B3BC92BB547}"/>
                </a:ext>
              </a:extLst>
            </p:cNvPr>
            <p:cNvSpPr txBox="1"/>
            <p:nvPr/>
          </p:nvSpPr>
          <p:spPr>
            <a:xfrm>
              <a:off x="7963143" y="1961886"/>
              <a:ext cx="1417376"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Écosse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9CB7B331-FCF9-4DEF-A9CE-E4F45761B272}"/>
                </a:ext>
              </a:extLst>
            </p:cNvPr>
            <p:cNvSpPr txBox="1"/>
            <p:nvPr/>
          </p:nvSpPr>
          <p:spPr>
            <a:xfrm>
              <a:off x="8202417" y="2665350"/>
              <a:ext cx="1890261"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Angleterre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970CC001-9C9B-4303-9F7B-A99C10427147}"/>
                </a:ext>
              </a:extLst>
            </p:cNvPr>
            <p:cNvSpPr txBox="1"/>
            <p:nvPr/>
          </p:nvSpPr>
          <p:spPr>
            <a:xfrm>
              <a:off x="6096000" y="3310063"/>
              <a:ext cx="1314784"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chez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04F86267-6702-4874-B624-30BB1D9856B9}"/>
                </a:ext>
              </a:extLst>
            </p:cNvPr>
            <p:cNvSpPr txBox="1"/>
            <p:nvPr/>
          </p:nvSpPr>
          <p:spPr>
            <a:xfrm>
              <a:off x="8116121" y="3879060"/>
              <a:ext cx="1412566"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chez Amir</a:t>
              </a:r>
            </a:p>
          </p:txBody>
        </p:sp>
        <p:sp>
          <p:nvSpPr>
            <p:cNvPr id="37" name="TextBox 36">
              <a:extLst>
                <a:ext uri="{FF2B5EF4-FFF2-40B4-BE49-F238E27FC236}">
                  <a16:creationId xmlns:a16="http://schemas.microsoft.com/office/drawing/2014/main" id="{2E49CB61-CA13-4ACE-BEFB-D3C8C455DDA1}"/>
                </a:ext>
              </a:extLst>
            </p:cNvPr>
            <p:cNvSpPr txBox="1"/>
            <p:nvPr/>
          </p:nvSpPr>
          <p:spPr>
            <a:xfrm>
              <a:off x="10245933" y="3052452"/>
              <a:ext cx="1152880"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de Paris</a:t>
              </a:r>
            </a:p>
          </p:txBody>
        </p:sp>
        <p:sp>
          <p:nvSpPr>
            <p:cNvPr id="38" name="TextBox 37">
              <a:extLst>
                <a:ext uri="{FF2B5EF4-FFF2-40B4-BE49-F238E27FC236}">
                  <a16:creationId xmlns:a16="http://schemas.microsoft.com/office/drawing/2014/main" id="{380F8A78-5BCB-4509-9F52-647B3B34639E}"/>
                </a:ext>
              </a:extLst>
            </p:cNvPr>
            <p:cNvSpPr txBox="1"/>
            <p:nvPr/>
          </p:nvSpPr>
          <p:spPr>
            <a:xfrm>
              <a:off x="9762919" y="1327277"/>
              <a:ext cx="1160895"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souvent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9" name="TextBox 38">
              <a:extLst>
                <a:ext uri="{FF2B5EF4-FFF2-40B4-BE49-F238E27FC236}">
                  <a16:creationId xmlns:a16="http://schemas.microsoft.com/office/drawing/2014/main" id="{7D4356AA-1542-4911-AFF9-2E0CFEF4CA44}"/>
                </a:ext>
              </a:extLst>
            </p:cNvPr>
            <p:cNvSpPr txBox="1"/>
            <p:nvPr/>
          </p:nvSpPr>
          <p:spPr>
            <a:xfrm>
              <a:off x="10260065" y="4826867"/>
              <a:ext cx="1330814"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rarement</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2CD769E6-731B-4288-BC06-77B27C5F6FBE}"/>
                </a:ext>
              </a:extLst>
            </p:cNvPr>
            <p:cNvSpPr txBox="1"/>
            <p:nvPr/>
          </p:nvSpPr>
          <p:spPr>
            <a:xfrm>
              <a:off x="7526760" y="1452824"/>
              <a:ext cx="453970"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1" name="TextBox 40">
              <a:extLst>
                <a:ext uri="{FF2B5EF4-FFF2-40B4-BE49-F238E27FC236}">
                  <a16:creationId xmlns:a16="http://schemas.microsoft.com/office/drawing/2014/main" id="{77B93584-A361-49F5-846C-D448297D8881}"/>
                </a:ext>
              </a:extLst>
            </p:cNvPr>
            <p:cNvSpPr txBox="1"/>
            <p:nvPr/>
          </p:nvSpPr>
          <p:spPr>
            <a:xfrm>
              <a:off x="6683289" y="4897560"/>
              <a:ext cx="1827744"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vacances</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2" name="TextBox 41">
              <a:extLst>
                <a:ext uri="{FF2B5EF4-FFF2-40B4-BE49-F238E27FC236}">
                  <a16:creationId xmlns:a16="http://schemas.microsoft.com/office/drawing/2014/main" id="{341404B7-BC3B-4C24-8B28-C3A0411949FB}"/>
                </a:ext>
              </a:extLst>
            </p:cNvPr>
            <p:cNvSpPr txBox="1"/>
            <p:nvPr/>
          </p:nvSpPr>
          <p:spPr>
            <a:xfrm>
              <a:off x="10197989" y="2418203"/>
              <a:ext cx="1042273"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ville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3" name="Oval 42">
              <a:extLst>
                <a:ext uri="{FF2B5EF4-FFF2-40B4-BE49-F238E27FC236}">
                  <a16:creationId xmlns:a16="http://schemas.microsoft.com/office/drawing/2014/main" id="{5EA26F4B-E9D2-458B-9AA6-DE94956BAC21}"/>
                </a:ext>
              </a:extLst>
            </p:cNvPr>
            <p:cNvSpPr/>
            <p:nvPr/>
          </p:nvSpPr>
          <p:spPr>
            <a:xfrm>
              <a:off x="5734754" y="650788"/>
              <a:ext cx="6457246" cy="5692862"/>
            </a:xfrm>
            <a:prstGeom prst="ellipse">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grpSp>
      <p:grpSp>
        <p:nvGrpSpPr>
          <p:cNvPr id="48" name="Group 47">
            <a:extLst>
              <a:ext uri="{FF2B5EF4-FFF2-40B4-BE49-F238E27FC236}">
                <a16:creationId xmlns:a16="http://schemas.microsoft.com/office/drawing/2014/main" id="{68E1F5F3-C70F-4B0B-A09F-B9049DCFA718}"/>
              </a:ext>
            </a:extLst>
          </p:cNvPr>
          <p:cNvGrpSpPr/>
          <p:nvPr/>
        </p:nvGrpSpPr>
        <p:grpSpPr>
          <a:xfrm>
            <a:off x="222175" y="4428171"/>
            <a:ext cx="1709057" cy="1802394"/>
            <a:chOff x="-1" y="2464665"/>
            <a:chExt cx="1709057" cy="1802394"/>
          </a:xfrm>
        </p:grpSpPr>
        <p:sp>
          <p:nvSpPr>
            <p:cNvPr id="7" name="TextBox 6">
              <a:extLst>
                <a:ext uri="{FF2B5EF4-FFF2-40B4-BE49-F238E27FC236}">
                  <a16:creationId xmlns:a16="http://schemas.microsoft.com/office/drawing/2014/main" id="{FB603D63-444A-4585-B53D-177FA01C4DD5}"/>
                </a:ext>
              </a:extLst>
            </p:cNvPr>
            <p:cNvSpPr txBox="1"/>
            <p:nvPr/>
          </p:nvSpPr>
          <p:spPr>
            <a:xfrm>
              <a:off x="54608" y="3260133"/>
              <a:ext cx="960519"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64871A7E-15FC-401E-B826-74617F1892AB}"/>
                </a:ext>
              </a:extLst>
            </p:cNvPr>
            <p:cNvSpPr txBox="1"/>
            <p:nvPr/>
          </p:nvSpPr>
          <p:spPr>
            <a:xfrm>
              <a:off x="860921" y="2625680"/>
              <a:ext cx="404278"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je</a:t>
              </a:r>
            </a:p>
          </p:txBody>
        </p:sp>
        <p:sp>
          <p:nvSpPr>
            <p:cNvPr id="10" name="TextBox 9">
              <a:extLst>
                <a:ext uri="{FF2B5EF4-FFF2-40B4-BE49-F238E27FC236}">
                  <a16:creationId xmlns:a16="http://schemas.microsoft.com/office/drawing/2014/main" id="{0775326B-5DAD-438B-9B14-C32CB48EC3F8}"/>
                </a:ext>
              </a:extLst>
            </p:cNvPr>
            <p:cNvSpPr txBox="1"/>
            <p:nvPr/>
          </p:nvSpPr>
          <p:spPr>
            <a:xfrm>
              <a:off x="188942" y="2751110"/>
              <a:ext cx="426720"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1717FAC6-9283-456E-B509-68E082A26DC7}"/>
                </a:ext>
              </a:extLst>
            </p:cNvPr>
            <p:cNvSpPr txBox="1"/>
            <p:nvPr/>
          </p:nvSpPr>
          <p:spPr>
            <a:xfrm>
              <a:off x="1177173" y="3078390"/>
              <a:ext cx="287258"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A55069B5-723F-4D00-922C-539D958BBAE8}"/>
                </a:ext>
              </a:extLst>
            </p:cNvPr>
            <p:cNvSpPr txBox="1"/>
            <p:nvPr/>
          </p:nvSpPr>
          <p:spPr>
            <a:xfrm>
              <a:off x="556490" y="3678555"/>
              <a:ext cx="620683" cy="4001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elle</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6" name="Oval 45">
              <a:extLst>
                <a:ext uri="{FF2B5EF4-FFF2-40B4-BE49-F238E27FC236}">
                  <a16:creationId xmlns:a16="http://schemas.microsoft.com/office/drawing/2014/main" id="{8677994C-51B2-44F9-9D06-67EFEDD4BFBF}"/>
                </a:ext>
              </a:extLst>
            </p:cNvPr>
            <p:cNvSpPr/>
            <p:nvPr/>
          </p:nvSpPr>
          <p:spPr>
            <a:xfrm>
              <a:off x="-1" y="2464665"/>
              <a:ext cx="1709057" cy="1802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5076"/>
                </a:solidFill>
                <a:effectLst/>
                <a:uLnTx/>
                <a:uFillTx/>
                <a:latin typeface="Century Gothic" panose="020F0302020204030204"/>
                <a:ea typeface="+mn-ea"/>
                <a:cs typeface="+mn-cs"/>
              </a:endParaRPr>
            </a:p>
          </p:txBody>
        </p:sp>
      </p:grpSp>
      <p:sp>
        <p:nvSpPr>
          <p:cNvPr id="51" name="TextBox 50">
            <a:extLst>
              <a:ext uri="{FF2B5EF4-FFF2-40B4-BE49-F238E27FC236}">
                <a16:creationId xmlns:a16="http://schemas.microsoft.com/office/drawing/2014/main" id="{DDA26C55-E3F1-4311-AC94-ABFC4F01793F}"/>
              </a:ext>
            </a:extLst>
          </p:cNvPr>
          <p:cNvSpPr txBox="1"/>
          <p:nvPr/>
        </p:nvSpPr>
        <p:spPr>
          <a:xfrm>
            <a:off x="36401" y="3760111"/>
            <a:ext cx="2507389" cy="442674"/>
          </a:xfrm>
          <a:prstGeom prst="wedgeRoundRectCallout">
            <a:avLst>
              <a:gd name="adj1" fmla="val -20833"/>
              <a:gd name="adj2" fmla="val 101230"/>
              <a:gd name="adj3" fmla="val 16667"/>
            </a:avLst>
          </a:prstGeom>
          <a:solidFill>
            <a:srgbClr val="11507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Use each pronoun</a:t>
            </a:r>
          </a:p>
        </p:txBody>
      </p:sp>
      <p:sp>
        <p:nvSpPr>
          <p:cNvPr id="52" name="TextBox 51">
            <a:extLst>
              <a:ext uri="{FF2B5EF4-FFF2-40B4-BE49-F238E27FC236}">
                <a16:creationId xmlns:a16="http://schemas.microsoft.com/office/drawing/2014/main" id="{D893765C-DA98-4F51-8EE2-2FE7EEB62205}"/>
              </a:ext>
            </a:extLst>
          </p:cNvPr>
          <p:cNvSpPr txBox="1"/>
          <p:nvPr/>
        </p:nvSpPr>
        <p:spPr>
          <a:xfrm>
            <a:off x="2753870" y="2467970"/>
            <a:ext cx="2610589" cy="783193"/>
          </a:xfrm>
          <a:prstGeom prst="wedgeRoundRectCallout">
            <a:avLst>
              <a:gd name="adj1" fmla="val 21491"/>
              <a:gd name="adj2" fmla="val 94495"/>
              <a:gd name="adj3" fmla="val 16667"/>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Use a different verb each time</a:t>
            </a:r>
          </a:p>
        </p:txBody>
      </p:sp>
      <p:sp>
        <p:nvSpPr>
          <p:cNvPr id="53" name="TextBox 52">
            <a:extLst>
              <a:ext uri="{FF2B5EF4-FFF2-40B4-BE49-F238E27FC236}">
                <a16:creationId xmlns:a16="http://schemas.microsoft.com/office/drawing/2014/main" id="{63AF6EDF-A027-469C-BF6E-A46E2CEC1094}"/>
              </a:ext>
            </a:extLst>
          </p:cNvPr>
          <p:cNvSpPr txBox="1"/>
          <p:nvPr/>
        </p:nvSpPr>
        <p:spPr>
          <a:xfrm>
            <a:off x="5364459" y="5866098"/>
            <a:ext cx="6457246" cy="442674"/>
          </a:xfrm>
          <a:prstGeom prst="wedgeRoundRectCallout">
            <a:avLst>
              <a:gd name="adj1" fmla="val 20474"/>
              <a:gd name="adj2" fmla="val -93819"/>
              <a:gd name="adj3" fmla="val 16667"/>
            </a:avLst>
          </a:prstGeom>
          <a:solidFill>
            <a:srgbClr val="11507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Use at least one of these words in each sentence</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8928219" y="213567"/>
            <a:ext cx="3074839" cy="451637"/>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crire</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88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dire</a:t>
            </a:r>
          </a:p>
        </p:txBody>
      </p:sp>
      <p:sp>
        <p:nvSpPr>
          <p:cNvPr id="12" name="TextBox 11"/>
          <p:cNvSpPr txBox="1"/>
          <p:nvPr/>
        </p:nvSpPr>
        <p:spPr>
          <a:xfrm>
            <a:off x="3038170" y="2177384"/>
            <a:ext cx="569552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to say/tell |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2766911" y="3355026"/>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2628230" y="5101634"/>
            <a:ext cx="623478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says/tells| is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5" name="Action Button: Help 1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6" name="Action Button: Help 15">
            <a:hlinkClick r:id="" action="ppaction://noaction" highlightClick="1"/>
          </p:cNvPr>
          <p:cNvSpPr/>
          <p:nvPr/>
        </p:nvSpPr>
        <p:spPr>
          <a:xfrm>
            <a:off x="2495652" y="5101634"/>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9272954" y="-226886"/>
            <a:ext cx="276860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1152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i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dit.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2732920" y="2316907"/>
            <a:ext cx="625823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says/tells| is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28416" y="4119911"/>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Il </a:t>
            </a:r>
            <a:r>
              <a:rPr kumimoji="0" lang="en-GB"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dit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la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vérité</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660419" y="5135574"/>
            <a:ext cx="110342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 </a:t>
            </a:r>
            <a:r>
              <a:rPr kumimoji="0" lang="en-HK" sz="32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tells</a:t>
            </a:r>
            <a:r>
              <a:rPr kumimoji="0" lang="en-HK"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t>
            </a:r>
            <a:r>
              <a:rPr kumimoji="0" lang="en-HK" sz="32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is</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 telling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truth</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78042" y="-226886"/>
            <a:ext cx="3005397"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27214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dit.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il dit la verité.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dire</a:t>
            </a:r>
          </a:p>
        </p:txBody>
      </p:sp>
      <p:sp>
        <p:nvSpPr>
          <p:cNvPr id="4" name="TextBox 3"/>
          <p:cNvSpPr txBox="1"/>
          <p:nvPr/>
        </p:nvSpPr>
        <p:spPr>
          <a:xfrm>
            <a:off x="2909584" y="2176662"/>
            <a:ext cx="5672076"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to say/tell |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60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Dire</a:t>
            </a: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la vérité est important.</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390143" y="5053048"/>
            <a:ext cx="116357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T</a:t>
            </a:r>
            <a:r>
              <a:rPr kumimoji="0" lang="en-HK" sz="32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elling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truth is important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2" name="Title 1"/>
          <p:cNvSpPr>
            <a:spLocks noGrp="1"/>
          </p:cNvSpPr>
          <p:nvPr>
            <p:ph type="title"/>
          </p:nvPr>
        </p:nvSpPr>
        <p:spPr>
          <a:xfrm>
            <a:off x="9301480" y="-226886"/>
            <a:ext cx="297180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7071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dir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il aime dire la verité.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dit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7384"/>
            <a:ext cx="621133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says/tells| is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 name="Action Button: Help 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Action Button: Help 6">
            <a:hlinkClick r:id="" action="ppaction://noaction" highlightClick="1"/>
          </p:cNvPr>
          <p:cNvSpPr/>
          <p:nvPr/>
        </p:nvSpPr>
        <p:spPr>
          <a:xfrm>
            <a:off x="2495652" y="5058889"/>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TextBox 7"/>
          <p:cNvSpPr txBox="1"/>
          <p:nvPr/>
        </p:nvSpPr>
        <p:spPr>
          <a:xfrm>
            <a:off x="2239108" y="3928235"/>
            <a:ext cx="9952892"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Il ____ la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vérité</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2858708" y="5005512"/>
            <a:ext cx="83190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He </a:t>
            </a:r>
            <a:r>
              <a:rPr kumimoji="0" lang="en-HK" sz="32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tells</a:t>
            </a:r>
            <a:r>
              <a:rPr kumimoji="0" lang="en-HK"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t>
            </a:r>
            <a:r>
              <a:rPr kumimoji="0" lang="en-HK" sz="32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is</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 telling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truth</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p:cNvSpPr/>
          <p:nvPr/>
        </p:nvSpPr>
        <p:spPr>
          <a:xfrm>
            <a:off x="5191624" y="3866621"/>
            <a:ext cx="1107996"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dit</a:t>
            </a:r>
            <a:endParaRPr kumimoji="0" lang="en-GB" sz="6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a:xfrm>
            <a:off x="9249508" y="-226886"/>
            <a:ext cx="3015175"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0780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dit.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il dit la verit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dire</a:t>
            </a:r>
          </a:p>
        </p:txBody>
      </p:sp>
      <p:sp>
        <p:nvSpPr>
          <p:cNvPr id="4" name="TextBox 3"/>
          <p:cNvSpPr txBox="1"/>
          <p:nvPr/>
        </p:nvSpPr>
        <p:spPr>
          <a:xfrm>
            <a:off x="2766911" y="2222061"/>
            <a:ext cx="57306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to say/tell | saying/telling</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609600" y="4195465"/>
            <a:ext cx="11629291" cy="15696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_____ la vérité est important.</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1852246" y="5053048"/>
            <a:ext cx="837548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E6000"/>
                </a:solidFill>
                <a:effectLst/>
                <a:uLnTx/>
                <a:uFillTx/>
                <a:latin typeface="Century Gothic" panose="020B0502020202020204" pitchFamily="34" charset="0"/>
                <a:ea typeface="+mn-ea"/>
                <a:cs typeface="+mn-cs"/>
              </a:rPr>
              <a:t>Telling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truth is important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360023" y="2275437"/>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Action Button: Help 8">
            <a:hlinkClick r:id="" action="ppaction://noaction" highlightClick="1"/>
          </p:cNvPr>
          <p:cNvSpPr/>
          <p:nvPr/>
        </p:nvSpPr>
        <p:spPr>
          <a:xfrm>
            <a:off x="1580987" y="4330250"/>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2360741" y="4195465"/>
            <a:ext cx="1354858"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48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Dire</a:t>
            </a:r>
            <a:endParaRPr kumimoji="0" lang="en-GB" sz="4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a:xfrm>
            <a:off x="9271000" y="-226886"/>
            <a:ext cx="292100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7107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dir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il aime dire la verit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7" name="TextBox 6"/>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venir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3038170" y="2189979"/>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come | coming]</a:t>
            </a:r>
          </a:p>
        </p:txBody>
      </p:sp>
      <p:sp>
        <p:nvSpPr>
          <p:cNvPr id="10" name="TextBox 9"/>
          <p:cNvSpPr txBox="1"/>
          <p:nvPr/>
        </p:nvSpPr>
        <p:spPr>
          <a:xfrm>
            <a:off x="2978349" y="3351547"/>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vient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2978349" y="5077611"/>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[comes | is coming]</a:t>
            </a:r>
          </a:p>
        </p:txBody>
      </p:sp>
      <p:sp>
        <p:nvSpPr>
          <p:cNvPr id="2" name="Title 1"/>
          <p:cNvSpPr>
            <a:spLocks noGrp="1"/>
          </p:cNvSpPr>
          <p:nvPr>
            <p:ph type="title"/>
          </p:nvPr>
        </p:nvSpPr>
        <p:spPr>
          <a:xfrm>
            <a:off x="9293809" y="-226886"/>
            <a:ext cx="2898191"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pic>
        <p:nvPicPr>
          <p:cNvPr id="2050" name="Picture 2" descr="Verb 20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6009" y="1558123"/>
            <a:ext cx="1859280" cy="38938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863767" y="5383696"/>
            <a:ext cx="147523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F0302020204030204"/>
                <a:ea typeface="+mn-ea"/>
                <a:cs typeface="+mn-cs"/>
                <a:hlinkClick r:id="rId6"/>
              </a:rPr>
              <a:t>http://clipart-library.com/</a:t>
            </a:r>
            <a:endParaRPr kumimoji="0" lang="en-GB" sz="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60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veni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vient.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TextBox 7"/>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venir</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3038170" y="2177384"/>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come | coming]</a:t>
            </a:r>
          </a:p>
        </p:txBody>
      </p:sp>
      <p:sp>
        <p:nvSpPr>
          <p:cNvPr id="13" name="TextBox 12"/>
          <p:cNvSpPr txBox="1"/>
          <p:nvPr/>
        </p:nvSpPr>
        <p:spPr>
          <a:xfrm>
            <a:off x="3038170" y="3390610"/>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vient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3038170" y="5086356"/>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[comes | is coming]</a:t>
            </a:r>
          </a:p>
        </p:txBody>
      </p:sp>
      <p:sp>
        <p:nvSpPr>
          <p:cNvPr id="15" name="Action Button: Help 1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6" name="Action Button: Help 15">
            <a:hlinkClick r:id="" action="ppaction://noaction" highlightClick="1"/>
          </p:cNvPr>
          <p:cNvSpPr/>
          <p:nvPr/>
        </p:nvSpPr>
        <p:spPr>
          <a:xfrm>
            <a:off x="2495652" y="5118726"/>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9288584" y="-226886"/>
            <a:ext cx="3015175"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3124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veni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vient.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23</TotalTime>
  <Words>2416</Words>
  <Application>Microsoft Office PowerPoint</Application>
  <PresentationFormat>Widescreen</PresentationFormat>
  <Paragraphs>325</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Century Gothic</vt:lpstr>
      <vt:lpstr>Times New Roman</vt:lpstr>
      <vt:lpstr>Wingdings</vt:lpstr>
      <vt:lpstr>Office Theme</vt:lpstr>
      <vt:lpstr>4_Office Theme</vt:lpstr>
      <vt:lpstr>1_Office Theme</vt:lpstr>
      <vt:lpstr>Vocabulary</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The verb ‘dire’ – to say</vt:lpstr>
      <vt:lpstr>The verb ‘venir’ – to come</vt:lpstr>
      <vt:lpstr>The verb ‘sortir’ – to go out</vt:lpstr>
      <vt:lpstr>Vocabulaire: révisions [1]</vt:lpstr>
      <vt:lpstr>Vocabulaire: révisions [2]</vt:lpstr>
      <vt:lpstr>Vocabulaire: réponses [1]</vt:lpstr>
      <vt:lpstr>Vocabulaire: réponses [2]</vt:lpstr>
      <vt:lpstr>Vocabulaire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Kirsten Somerville</dc:creator>
  <cp:lastModifiedBy>Kirsten Somerville</cp:lastModifiedBy>
  <cp:revision>2</cp:revision>
  <dcterms:created xsi:type="dcterms:W3CDTF">2020-04-15T16:27:13Z</dcterms:created>
  <dcterms:modified xsi:type="dcterms:W3CDTF">2020-04-15T16:51:04Z</dcterms:modified>
</cp:coreProperties>
</file>