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8" r:id="rId3"/>
  </p:sldMasterIdLst>
  <p:notesMasterIdLst>
    <p:notesMasterId r:id="rId9"/>
  </p:notesMasterIdLst>
  <p:sldIdLst>
    <p:sldId id="256" r:id="rId4"/>
    <p:sldId id="420" r:id="rId5"/>
    <p:sldId id="485" r:id="rId6"/>
    <p:sldId id="443" r:id="rId7"/>
    <p:sldId id="44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alie Finlayson" initials="NF" lastIdx="1" clrIdx="0">
    <p:extLst>
      <p:ext uri="{19B8F6BF-5375-455C-9EA6-DF929625EA0E}">
        <p15:presenceInfo xmlns:p15="http://schemas.microsoft.com/office/powerpoint/2012/main" userId="Natalie Finlayson" providerId="None"/>
      </p:ext>
    </p:extLst>
  </p:cmAuthor>
  <p:cmAuthor id="2" name="falafalie@gmail.com" initials="f" lastIdx="1" clrIdx="1">
    <p:extLst>
      <p:ext uri="{19B8F6BF-5375-455C-9EA6-DF929625EA0E}">
        <p15:presenceInfo xmlns:p15="http://schemas.microsoft.com/office/powerpoint/2012/main" userId="1dbfc56e662127c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60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353" autoAdjust="0"/>
    <p:restoredTop sz="80664" autoAdjust="0"/>
  </p:normalViewPr>
  <p:slideViewPr>
    <p:cSldViewPr snapToGrid="0">
      <p:cViewPr varScale="1">
        <p:scale>
          <a:sx n="50" d="100"/>
          <a:sy n="50" d="100"/>
        </p:scale>
        <p:origin x="808" y="40"/>
      </p:cViewPr>
      <p:guideLst/>
    </p:cSldViewPr>
  </p:slideViewPr>
  <p:outlineViewPr>
    <p:cViewPr>
      <p:scale>
        <a:sx n="33" d="100"/>
        <a:sy n="33" d="100"/>
      </p:scale>
      <p:origin x="0" y="-37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78B66-3BDD-4805-96A4-AC8DE3BE1427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FE505-30B2-4019-9366-FF558DA65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17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5" name="Google Shape;12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Learning outcomes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en-GB" baseline="0" dirty="0"/>
            </a:br>
            <a:r>
              <a:rPr lang="en-GB" baseline="0" dirty="0"/>
              <a:t>- </a:t>
            </a:r>
            <a:r>
              <a:rPr lang="en-GB" sz="1200" b="0" baseline="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GB" sz="1200" b="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ntroducing 'à’ to mean ‘in’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contrasting ‘à’ (in) with ‘</a:t>
            </a:r>
            <a:r>
              <a:rPr lang="en-GB" sz="1200" b="0" dirty="0" err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GB" sz="1200" b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 (in)</a:t>
            </a:r>
            <a:endParaRPr lang="en-GB" sz="1200" b="0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contrasting ‘à’/‘</a:t>
            </a:r>
            <a:r>
              <a:rPr lang="en-GB" sz="1200" b="0" dirty="0" err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GB" sz="1200" b="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 (in) with  ‘à’/</a:t>
            </a:r>
            <a:r>
              <a:rPr lang="en-GB" sz="1200" b="0" dirty="0" err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GB" sz="1200" b="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 (to)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</p:txBody>
      </p:sp>
      <p:sp>
        <p:nvSpPr>
          <p:cNvPr id="126" name="Google Shape;126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6337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2" name="Google Shape;14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GB" b="0" i="0" baseline="0"/>
              <a:t>Some uses of the prepositions ‘chez’ and ‘en’ in speaking about destinations are now introduced on this slide and the next. </a:t>
            </a:r>
            <a:r>
              <a:rPr lang="en-GB" b="0" i="0"/>
              <a:t>These uses will be practised in the activities which follow.</a:t>
            </a:r>
          </a:p>
        </p:txBody>
      </p:sp>
      <p:sp>
        <p:nvSpPr>
          <p:cNvPr id="143" name="Google Shape;143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3060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2" name="Google Shape;14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GB" b="0" i="0" baseline="0"/>
              <a:t>Some uses of the prepositions ‘chez’ and ‘en’ in speaking about destinations are now introduced.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GB" b="0" i="0"/>
              <a:t>These uses will be practised in the activities which follow.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GB" b="0" i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GB" b="0" i="0"/>
              <a:t>Ask the students to supply</a:t>
            </a:r>
            <a:r>
              <a:rPr lang="en-GB" b="0" i="0" baseline="0"/>
              <a:t> the missing parts of the verb </a:t>
            </a:r>
            <a:r>
              <a:rPr lang="en-GB" b="0" i="1" baseline="0"/>
              <a:t>aller</a:t>
            </a:r>
            <a:r>
              <a:rPr lang="en-GB" b="0" i="0" baseline="0"/>
              <a:t>. These appear upon successive clicks of the mouse.</a:t>
            </a:r>
            <a:endParaRPr lang="en-GB" b="0" i="0"/>
          </a:p>
        </p:txBody>
      </p:sp>
      <p:sp>
        <p:nvSpPr>
          <p:cNvPr id="143" name="Google Shape;143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3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6434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/>
              <a:t>This speaking activity requires students to work in pairs,</a:t>
            </a:r>
            <a:r>
              <a:rPr lang="en-US" b="0" baseline="0"/>
              <a:t> one generating a French sentence using the pictures for inspiration, which the other will translate into English. Partners alternate roles each time, each producing and translating a total of five sentences.</a:t>
            </a:r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1212F4-EB5A-464B-92EC-DACFCB1CC2C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72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This writing task requires students to create </a:t>
            </a:r>
            <a:r>
              <a:rPr lang="en-US" b="0"/>
              <a:t>six</a:t>
            </a:r>
            <a:r>
              <a:rPr lang="en-US" b="0" baseline="0"/>
              <a:t> sentences </a:t>
            </a:r>
            <a:r>
              <a:rPr lang="en-US" b="0" baseline="0" dirty="0"/>
              <a:t>in French, using the pictures for inspiration. Two sentences should use the subject pronoun ‘</a:t>
            </a:r>
            <a:r>
              <a:rPr lang="en-US" b="0" baseline="0" dirty="0" err="1"/>
              <a:t>il</a:t>
            </a:r>
            <a:r>
              <a:rPr lang="en-US" b="0" baseline="0" dirty="0"/>
              <a:t>’, two more should use the subject pronoun ‘</a:t>
            </a:r>
            <a:r>
              <a:rPr lang="en-US" b="0" baseline="0" dirty="0" err="1"/>
              <a:t>elle</a:t>
            </a:r>
            <a:r>
              <a:rPr lang="en-US" b="0" baseline="0" dirty="0"/>
              <a:t>’, and the remaining two should use ‘</a:t>
            </a:r>
            <a:r>
              <a:rPr lang="en-US" b="0" baseline="0" dirty="0" err="1"/>
              <a:t>ils</a:t>
            </a:r>
            <a:r>
              <a:rPr lang="en-US" b="0" baseline="0" dirty="0"/>
              <a:t>’ or ‘</a:t>
            </a:r>
            <a:r>
              <a:rPr lang="en-US" b="0" baseline="0" dirty="0" err="1"/>
              <a:t>elles</a:t>
            </a:r>
            <a:r>
              <a:rPr lang="en-US" b="0" baseline="0" dirty="0"/>
              <a:t>’. Students should have their French sentences to their partner, who will then write a translation of each sentence in English. This is reciprocated.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1212F4-EB5A-464B-92EC-DACFCB1CC2C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846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titleOnly">
  <p:cSld name="Title Onl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6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9112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311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851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8594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92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6996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9872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43077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2692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8025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695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_Blank">
  <p:cSld name="2_Blank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56448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0378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4"/>
          <p:cNvSpPr txBox="1"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6000"/>
              <a:buFont typeface="Century Gothic"/>
              <a:buNone/>
              <a:defRPr sz="6000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400"/>
              <a:buNone/>
              <a:defRPr sz="2400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601786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>
  <p:cSld name="Section 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1"/>
          <p:cNvSpPr txBox="1"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6000"/>
              <a:buFont typeface="Century Gothic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1"/>
          <p:cNvSpPr txBox="1"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400"/>
              <a:buNone/>
              <a:defRPr sz="2400">
                <a:solidFill>
                  <a:srgbClr val="1F3864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252437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 Content" type="twoObj">
  <p:cSld name="Two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2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11924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Compariso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3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3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body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72946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Content with Ca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3200"/>
              <a:buFont typeface="Century Gothic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4"/>
          <p:cNvSpPr txBox="1">
            <a:spLocks noGrp="1"/>
          </p:cNvSpPr>
          <p:nvPr>
            <p:ph type="body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7" name="Google Shape;37;p2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664363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 with Ca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3200"/>
              <a:buFont typeface="Century Gothic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5"/>
          <p:cNvSpPr>
            <a:spLocks noGrp="1"/>
          </p:cNvSpPr>
          <p:nvPr>
            <p:ph type="pic" idx="2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1" name="Google Shape;41;p2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469433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Vertical Text" type="vertTx">
  <p:cSld name="Title and Vertical 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6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735068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 Title and 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7"/>
          <p:cNvSpPr txBox="1">
            <a:spLocks noGrp="1"/>
          </p:cNvSpPr>
          <p:nvPr>
            <p:ph type="title"/>
          </p:nvPr>
        </p:nvSpPr>
        <p:spPr>
          <a:xfrm rot="5400000">
            <a:off x="7133432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7"/>
          <p:cNvSpPr txBox="1">
            <a:spLocks noGrp="1"/>
          </p:cNvSpPr>
          <p:nvPr>
            <p:ph type="body" idx="1"/>
          </p:nvPr>
        </p:nvSpPr>
        <p:spPr>
          <a:xfrm rot="5400000">
            <a:off x="1799432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6146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>
  <p:cSld name="Section 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1"/>
          <p:cNvSpPr txBox="1"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6000"/>
              <a:buFont typeface="Century Gothic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1"/>
          <p:cNvSpPr txBox="1"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400"/>
              <a:buNone/>
              <a:defRPr sz="2400">
                <a:solidFill>
                  <a:srgbClr val="1F3864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04455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 Content" type="twoObj">
  <p:cSld name="Two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2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70930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Compariso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3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3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body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45751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Content with Ca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3200"/>
              <a:buFont typeface="Century Gothic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4"/>
          <p:cNvSpPr txBox="1">
            <a:spLocks noGrp="1"/>
          </p:cNvSpPr>
          <p:nvPr>
            <p:ph type="body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7" name="Google Shape;37;p2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0219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 with Ca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3200"/>
              <a:buFont typeface="Century Gothic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5"/>
          <p:cNvSpPr>
            <a:spLocks noGrp="1"/>
          </p:cNvSpPr>
          <p:nvPr>
            <p:ph type="pic" idx="2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1" name="Google Shape;41;p2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0488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Vertical Text" type="vertTx">
  <p:cSld name="Title and Vertical 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6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57337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 Title and 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7"/>
          <p:cNvSpPr txBox="1">
            <a:spLocks noGrp="1"/>
          </p:cNvSpPr>
          <p:nvPr>
            <p:ph type="title"/>
          </p:nvPr>
        </p:nvSpPr>
        <p:spPr>
          <a:xfrm rot="5400000">
            <a:off x="7133432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7"/>
          <p:cNvSpPr txBox="1">
            <a:spLocks noGrp="1"/>
          </p:cNvSpPr>
          <p:nvPr>
            <p:ph type="body" idx="1"/>
          </p:nvPr>
        </p:nvSpPr>
        <p:spPr>
          <a:xfrm rot="5400000">
            <a:off x="1799432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89568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10" Type="http://schemas.openxmlformats.org/officeDocument/2006/relationships/image" Target="NULL"/><Relationship Id="rId4" Type="http://schemas.openxmlformats.org/officeDocument/2006/relationships/slideLayout" Target="../slideLayouts/slideLayout24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1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entury Gothic"/>
              <a:buNone/>
              <a:defRPr sz="4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6705065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227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0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entury Gothic"/>
              <a:buNone/>
              <a:defRPr sz="4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9272503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lt1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1"/>
          <p:cNvGrpSpPr/>
          <p:nvPr/>
        </p:nvGrpSpPr>
        <p:grpSpPr>
          <a:xfrm>
            <a:off x="0" y="0"/>
            <a:ext cx="12192000" cy="6858000"/>
            <a:chOff x="-56445" y="0"/>
            <a:chExt cx="12192000" cy="6858000"/>
          </a:xfrm>
        </p:grpSpPr>
        <p:grpSp>
          <p:nvGrpSpPr>
            <p:cNvPr id="129" name="Google Shape;129;p1"/>
            <p:cNvGrpSpPr/>
            <p:nvPr/>
          </p:nvGrpSpPr>
          <p:grpSpPr>
            <a:xfrm>
              <a:off x="-56445" y="0"/>
              <a:ext cx="12192000" cy="6858000"/>
              <a:chOff x="0" y="0"/>
              <a:chExt cx="12192000" cy="6858000"/>
            </a:xfrm>
          </p:grpSpPr>
          <p:sp>
            <p:nvSpPr>
              <p:cNvPr id="130" name="Google Shape;130;p1"/>
              <p:cNvSpPr/>
              <p:nvPr/>
            </p:nvSpPr>
            <p:spPr>
              <a:xfrm rot="5400000">
                <a:off x="4992512" y="-341488"/>
                <a:ext cx="6857998" cy="7540978"/>
              </a:xfrm>
              <a:prstGeom prst="triangle">
                <a:avLst>
                  <a:gd name="adj" fmla="val 0"/>
                </a:avLst>
              </a:prstGeom>
              <a:solidFill>
                <a:srgbClr val="E3EAF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131" name="Google Shape;131;p1"/>
              <p:cNvSpPr/>
              <p:nvPr/>
            </p:nvSpPr>
            <p:spPr>
              <a:xfrm>
                <a:off x="0" y="0"/>
                <a:ext cx="4651022" cy="6858000"/>
              </a:xfrm>
              <a:prstGeom prst="rect">
                <a:avLst/>
              </a:prstGeom>
              <a:solidFill>
                <a:srgbClr val="E3EAF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  <p:sp>
          <p:nvSpPr>
            <p:cNvPr id="132" name="Google Shape;132;p1"/>
            <p:cNvSpPr/>
            <p:nvPr/>
          </p:nvSpPr>
          <p:spPr>
            <a:xfrm rot="5400000">
              <a:off x="4636029" y="-341488"/>
              <a:ext cx="6857998" cy="7540978"/>
            </a:xfrm>
            <a:prstGeom prst="triangle">
              <a:avLst>
                <a:gd name="adj" fmla="val 0"/>
              </a:avLst>
            </a:prstGeom>
            <a:solidFill>
              <a:srgbClr val="11507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-56445" y="0"/>
              <a:ext cx="4350984" cy="6858000"/>
            </a:xfrm>
            <a:prstGeom prst="rect">
              <a:avLst/>
            </a:prstGeom>
            <a:solidFill>
              <a:srgbClr val="11507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134" name="Google Shape;134;p1"/>
          <p:cNvSpPr txBox="1">
            <a:spLocks noGrp="1"/>
          </p:cNvSpPr>
          <p:nvPr>
            <p:ph type="ctrTitle"/>
          </p:nvPr>
        </p:nvSpPr>
        <p:spPr>
          <a:xfrm>
            <a:off x="232431" y="1883962"/>
            <a:ext cx="7308549" cy="1062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entury Gothic"/>
              <a:buNone/>
            </a:pPr>
            <a:r>
              <a:rPr lang="en-GB" sz="4400" b="1" dirty="0">
                <a:solidFill>
                  <a:srgbClr val="FFFFFF"/>
                </a:solidFill>
              </a:rPr>
              <a:t>Grammar</a:t>
            </a:r>
            <a:br>
              <a:rPr lang="en-GB" sz="3600" b="1" dirty="0">
                <a:solidFill>
                  <a:srgbClr val="FFFFFF"/>
                </a:solidFill>
              </a:rPr>
            </a:br>
            <a:endParaRPr sz="3600" dirty="0"/>
          </a:p>
        </p:txBody>
      </p:sp>
      <p:sp>
        <p:nvSpPr>
          <p:cNvPr id="135" name="Google Shape;135;p1"/>
          <p:cNvSpPr txBox="1">
            <a:spLocks noGrp="1"/>
          </p:cNvSpPr>
          <p:nvPr>
            <p:ph type="subTitle" idx="1"/>
          </p:nvPr>
        </p:nvSpPr>
        <p:spPr>
          <a:xfrm>
            <a:off x="266770" y="2605971"/>
            <a:ext cx="6832530" cy="1258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l"/>
            <a:r>
              <a:rPr lang="en-GB" dirty="0">
                <a:solidFill>
                  <a:prstClr val="white"/>
                </a:solidFill>
              </a:rPr>
              <a:t>Prepositions à, </a:t>
            </a:r>
            <a:r>
              <a:rPr lang="en-GB" dirty="0" err="1">
                <a:solidFill>
                  <a:prstClr val="white"/>
                </a:solidFill>
              </a:rPr>
              <a:t>en</a:t>
            </a:r>
            <a:r>
              <a:rPr lang="en-GB" dirty="0">
                <a:solidFill>
                  <a:prstClr val="white"/>
                </a:solidFill>
              </a:rPr>
              <a:t> and chez (to) with towns</a:t>
            </a:r>
          </a:p>
        </p:txBody>
      </p:sp>
      <p:sp>
        <p:nvSpPr>
          <p:cNvPr id="136" name="Google Shape;136;p1"/>
          <p:cNvSpPr txBox="1"/>
          <p:nvPr/>
        </p:nvSpPr>
        <p:spPr>
          <a:xfrm>
            <a:off x="266807" y="4946214"/>
            <a:ext cx="5784900" cy="99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entury Gothic"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Y7 French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entury Gothic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Term 2.2 - Week 4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37" name="Google Shape;137;p1"/>
          <p:cNvSpPr txBox="1"/>
          <p:nvPr/>
        </p:nvSpPr>
        <p:spPr>
          <a:xfrm>
            <a:off x="266770" y="5801705"/>
            <a:ext cx="5784900" cy="59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Gothic"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Stephen Owen / Natalie Finlayson</a:t>
            </a:r>
            <a:b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</a:b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9" name="Google Shape;139;p1"/>
          <p:cNvSpPr txBox="1"/>
          <p:nvPr/>
        </p:nvSpPr>
        <p:spPr>
          <a:xfrm>
            <a:off x="266770" y="6152230"/>
            <a:ext cx="5784900" cy="59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Gothic"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Date updated: 30/03/20</a:t>
            </a:r>
            <a:b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</a:b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ckground rectangle ">
            <a:extLst>
              <a:ext uri="{FF2B5EF4-FFF2-40B4-BE49-F238E27FC236}">
                <a16:creationId xmlns:a16="http://schemas.microsoft.com/office/drawing/2014/main" id="{30C7BAD3-E64C-4DA2-A293-193FDB2EF9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4"/>
            <a:ext cx="6457246" cy="86712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132F48A-915B-4E31-8C93-5D8BB29C529D}"/>
              </a:ext>
            </a:extLst>
          </p:cNvPr>
          <p:cNvSpPr/>
          <p:nvPr/>
        </p:nvSpPr>
        <p:spPr>
          <a:xfrm>
            <a:off x="497172" y="2465165"/>
            <a:ext cx="1144428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</a:rPr>
              <a:t>There are some other ways of saying ‘</a:t>
            </a: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</a:rPr>
              <a:t>to</a:t>
            </a:r>
            <a:r>
              <a:rPr kumimoji="0" lang="en-GB" sz="240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</a:rPr>
              <a:t>’ (and similar ideas) in French.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0">
                <a:solidFill>
                  <a:srgbClr val="002060"/>
                </a:solidFill>
                <a:latin typeface="Century Gothic" panose="020B0502020202020204" pitchFamily="34" charset="0"/>
              </a:rPr>
              <a:t>If you want to talk about going to someone’s house, or to someone’s place, you use </a:t>
            </a:r>
            <a:r>
              <a:rPr lang="en-GB" sz="2400" b="1" i="1">
                <a:solidFill>
                  <a:srgbClr val="FF0000"/>
                </a:solidFill>
                <a:latin typeface="Century Gothic" panose="020B0502020202020204" pitchFamily="34" charset="0"/>
              </a:rPr>
              <a:t>chez</a:t>
            </a:r>
            <a:r>
              <a:rPr lang="en-GB" sz="2400" b="0">
                <a:solidFill>
                  <a:srgbClr val="002060"/>
                </a:solidFill>
                <a:latin typeface="Century Gothic" panose="020B0502020202020204" pitchFamily="34" charset="0"/>
              </a:rPr>
              <a:t>. This includes going to the doctor’s, the dentist’s, etc.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>
                <a:solidFill>
                  <a:srgbClr val="002060"/>
                </a:solidFill>
                <a:latin typeface="Century Gothic" panose="020B0502020202020204" pitchFamily="34" charset="0"/>
              </a:rPr>
              <a:t>For example:</a:t>
            </a:r>
            <a:endParaRPr kumimoji="0" lang="en-GB" sz="240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13" name="Rounded Rectangle 46">
            <a:extLst>
              <a:ext uri="{FF2B5EF4-FFF2-40B4-BE49-F238E27FC236}">
                <a16:creationId xmlns:a16="http://schemas.microsoft.com/office/drawing/2014/main" id="{CBE14D19-A974-4F42-B0C5-30CC11627200}"/>
              </a:ext>
            </a:extLst>
          </p:cNvPr>
          <p:cNvSpPr/>
          <p:nvPr/>
        </p:nvSpPr>
        <p:spPr>
          <a:xfrm>
            <a:off x="9076766" y="177535"/>
            <a:ext cx="2864692" cy="461200"/>
          </a:xfrm>
          <a:prstGeom prst="roundRect">
            <a:avLst/>
          </a:prstGeom>
          <a:solidFill>
            <a:srgbClr val="105076"/>
          </a:solidFill>
          <a:ln>
            <a:solidFill>
              <a:srgbClr val="10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grammaire</a:t>
            </a:r>
            <a:endParaRPr kumimoji="0" lang="en-GB" sz="2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61485" y="23491"/>
            <a:ext cx="5167184" cy="1325563"/>
          </a:xfrm>
        </p:spPr>
        <p:txBody>
          <a:bodyPr/>
          <a:lstStyle/>
          <a:p>
            <a:r>
              <a:rPr lang="en-GB" sz="3600" b="1">
                <a:solidFill>
                  <a:schemeClr val="bg1"/>
                </a:solidFill>
              </a:rPr>
              <a:t>Saying ‘to...’ in French</a:t>
            </a:r>
            <a:endParaRPr lang="en-GB">
              <a:effectLst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7173" y="1325706"/>
            <a:ext cx="1137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2400" b="1">
                <a:solidFill>
                  <a:srgbClr val="002060"/>
                </a:solidFill>
                <a:latin typeface="Century Gothic" panose="020B0502020202020204" pitchFamily="34" charset="0"/>
                <a:cs typeface="Arial"/>
                <a:sym typeface="Arial"/>
              </a:rPr>
              <a:t>Remember! </a:t>
            </a:r>
            <a:r>
              <a:rPr lang="en-GB" sz="2400">
                <a:solidFill>
                  <a:srgbClr val="002060"/>
                </a:solidFill>
                <a:latin typeface="Century Gothic" panose="020B0502020202020204" pitchFamily="34" charset="0"/>
                <a:cs typeface="Arial"/>
                <a:sym typeface="Arial"/>
              </a:rPr>
              <a:t>To </a:t>
            </a: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Arial"/>
                <a:sym typeface="Arial"/>
              </a:rPr>
              <a:t>say ‘</a:t>
            </a: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Arial"/>
                <a:sym typeface="Arial"/>
              </a:rPr>
              <a:t>to’ </a:t>
            </a:r>
            <a:r>
              <a:rPr kumimoji="0" lang="en-GB" sz="240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Arial"/>
                <a:sym typeface="Arial"/>
              </a:rPr>
              <a:t>a place such as a </a:t>
            </a:r>
            <a:r>
              <a:rPr kumimoji="0" lang="en-GB" sz="2400" b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Arial"/>
                <a:sym typeface="Arial"/>
              </a:rPr>
              <a:t>village</a:t>
            </a:r>
            <a:r>
              <a:rPr kumimoji="0" lang="en-GB" sz="240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Arial"/>
                <a:sym typeface="Arial"/>
              </a:rPr>
              <a:t>,</a:t>
            </a:r>
            <a:r>
              <a:rPr kumimoji="0" lang="en-GB" sz="2400" u="none" strike="noStrike" kern="1200" cap="none" spc="0" normalizeH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Arial"/>
                <a:sym typeface="Arial"/>
              </a:rPr>
              <a:t> </a:t>
            </a:r>
            <a:r>
              <a:rPr kumimoji="0" lang="en-GB" sz="2400" b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Arial"/>
                <a:sym typeface="Arial"/>
              </a:rPr>
              <a:t>town</a:t>
            </a:r>
            <a:r>
              <a:rPr kumimoji="0" lang="en-GB" sz="2400" u="none" strike="noStrike" kern="1200" cap="none" spc="0" normalizeH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Arial"/>
                <a:sym typeface="Arial"/>
              </a:rPr>
              <a:t> or </a:t>
            </a:r>
            <a:r>
              <a:rPr kumimoji="0" lang="en-GB" sz="2400" b="1" u="none" strike="noStrike" kern="1200" cap="none" spc="0" normalizeH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Arial"/>
                <a:sym typeface="Arial"/>
              </a:rPr>
              <a:t>city</a:t>
            </a:r>
            <a:r>
              <a:rPr kumimoji="0" lang="en-GB" sz="2400" u="none" strike="noStrike" kern="1200" cap="none" spc="0" normalizeH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Arial"/>
                <a:sym typeface="Arial"/>
              </a:rPr>
              <a:t> </a:t>
            </a:r>
            <a:r>
              <a:rPr kumimoji="0" lang="en-GB" sz="240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Arial"/>
                <a:sym typeface="Arial"/>
              </a:rPr>
              <a:t>in French, we use the preposition </a:t>
            </a:r>
            <a:r>
              <a:rPr kumimoji="0" lang="en-GB" sz="2400" b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Arial"/>
                <a:sym typeface="Arial"/>
              </a:rPr>
              <a:t>à </a:t>
            </a:r>
            <a:r>
              <a:rPr kumimoji="0" lang="en-GB" sz="240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Arial"/>
                <a:sym typeface="Arial"/>
              </a:rPr>
              <a:t>on its own: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893827" y="1771324"/>
            <a:ext cx="21958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1200" cap="none" spc="0" normalizeH="0" baseline="0" noProof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to</a:t>
            </a:r>
            <a:r>
              <a:rPr kumimoji="0" lang="en-GB" sz="3000" b="1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</a:t>
            </a:r>
            <a:r>
              <a:rPr kumimoji="0" lang="en-GB" sz="3000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Paris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95618" y="1758281"/>
            <a:ext cx="1498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3200" b="1">
                <a:solidFill>
                  <a:srgbClr val="EE6000"/>
                </a:solidFill>
                <a:latin typeface="Century Gothic" panose="020B0502020202020204" pitchFamily="34" charset="0"/>
                <a:cs typeface="Arial"/>
                <a:sym typeface="Arial"/>
              </a:rPr>
              <a:t>à</a:t>
            </a:r>
            <a:r>
              <a:rPr kumimoji="0" lang="en-GB" sz="3000" b="1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</a:t>
            </a:r>
            <a:r>
              <a:rPr kumimoji="0" lang="en-GB" sz="3000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Paris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29ABE20-583E-4FFA-A34C-A512B8D2D5E2}"/>
              </a:ext>
            </a:extLst>
          </p:cNvPr>
          <p:cNvSpPr txBox="1"/>
          <p:nvPr/>
        </p:nvSpPr>
        <p:spPr>
          <a:xfrm>
            <a:off x="841002" y="4797344"/>
            <a:ext cx="431363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je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vais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chez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Léa</a:t>
            </a:r>
            <a:r>
              <a:rPr kumimoji="0" lang="en-GB" sz="3200" b="1" i="0" u="none" strike="noStrike" kern="1200" cap="none" spc="0" normalizeH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0B19B6-3AF3-4C6B-BF9A-BFD1157B71F1}"/>
              </a:ext>
            </a:extLst>
          </p:cNvPr>
          <p:cNvSpPr txBox="1"/>
          <p:nvPr/>
        </p:nvSpPr>
        <p:spPr>
          <a:xfrm>
            <a:off x="5498656" y="4842226"/>
            <a:ext cx="644280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 go / I am going </a:t>
            </a: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to</a:t>
            </a: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2400" b="1" i="0" u="none" strike="noStrike" kern="1200" cap="none" spc="0" normalizeH="0" baseline="0" noProof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Léa</a:t>
            </a:r>
            <a:r>
              <a:rPr kumimoji="0" lang="en-GB" sz="2400" b="1" i="0" u="none" strike="noStrike" kern="1200" cap="none" spc="0" normalizeH="0" baseline="0" noProof="0" err="1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’s</a:t>
            </a: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house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785505-E840-45D2-8EFC-A07818020BB4}"/>
              </a:ext>
            </a:extLst>
          </p:cNvPr>
          <p:cNvSpPr txBox="1"/>
          <p:nvPr/>
        </p:nvSpPr>
        <p:spPr>
          <a:xfrm>
            <a:off x="384569" y="5483808"/>
            <a:ext cx="5078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tu</a:t>
            </a:r>
            <a:r>
              <a:rPr lang="en-GB" sz="32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vas </a:t>
            </a:r>
            <a:r>
              <a:rPr lang="en-GB" sz="3200" b="1" dirty="0">
                <a:solidFill>
                  <a:srgbClr val="EE6000"/>
                </a:solidFill>
                <a:latin typeface="Century Gothic" panose="020B0502020202020204" pitchFamily="34" charset="0"/>
              </a:rPr>
              <a:t>chez</a:t>
            </a:r>
            <a:r>
              <a:rPr lang="en-GB" sz="32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32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le </a:t>
            </a:r>
            <a:r>
              <a:rPr lang="en-GB" sz="3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médecin</a:t>
            </a:r>
            <a:endParaRPr lang="en-GB" sz="32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C2CD311-430F-47DC-AB63-9F70C17F3870}"/>
              </a:ext>
            </a:extLst>
          </p:cNvPr>
          <p:cNvSpPr txBox="1"/>
          <p:nvPr/>
        </p:nvSpPr>
        <p:spPr>
          <a:xfrm>
            <a:off x="5522166" y="5528047"/>
            <a:ext cx="614443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you </a:t>
            </a: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go / </a:t>
            </a:r>
            <a:r>
              <a:rPr lang="en-GB" sz="2400" b="1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y</a:t>
            </a:r>
            <a:r>
              <a:rPr kumimoji="0" lang="en-GB" sz="2400" b="1" i="0" u="none" strike="noStrike" kern="1200" cap="none" spc="0" normalizeH="0" baseline="0" noProof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ou</a:t>
            </a:r>
            <a:r>
              <a:rPr kumimoji="0" lang="en-GB" sz="2400" b="1" i="0" u="none" strike="noStrike" kern="1200" cap="none" spc="0" normalizeH="0" noProof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are </a:t>
            </a: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going </a:t>
            </a: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to</a:t>
            </a: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the doctor</a:t>
            </a: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’s</a:t>
            </a:r>
          </a:p>
        </p:txBody>
      </p:sp>
    </p:spTree>
    <p:extLst>
      <p:ext uri="{BB962C8B-B14F-4D97-AF65-F5344CB8AC3E}">
        <p14:creationId xmlns:p14="http://schemas.microsoft.com/office/powerpoint/2010/main" val="241370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8" grpId="0"/>
      <p:bldP spid="19" grpId="0"/>
      <p:bldP spid="20" grpId="0"/>
      <p:bldP spid="14" grpId="0" animBg="1"/>
      <p:bldP spid="15" grpId="0" animBg="1"/>
      <p:bldP spid="17" grpId="0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ckground rectangle ">
            <a:extLst>
              <a:ext uri="{FF2B5EF4-FFF2-40B4-BE49-F238E27FC236}">
                <a16:creationId xmlns:a16="http://schemas.microsoft.com/office/drawing/2014/main" id="{30C7BAD3-E64C-4DA2-A293-193FDB2EF9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4"/>
            <a:ext cx="6457246" cy="86712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132F48A-915B-4E31-8C93-5D8BB29C529D}"/>
              </a:ext>
            </a:extLst>
          </p:cNvPr>
          <p:cNvSpPr/>
          <p:nvPr/>
        </p:nvSpPr>
        <p:spPr>
          <a:xfrm>
            <a:off x="715522" y="1622427"/>
            <a:ext cx="72923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We use the preposition </a:t>
            </a:r>
            <a:r>
              <a:rPr lang="en-GB" sz="2400" b="1" i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en</a:t>
            </a:r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when talking about...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D7264A-35DF-4C40-9411-9E88464091E4}"/>
              </a:ext>
            </a:extLst>
          </p:cNvPr>
          <p:cNvSpPr txBox="1"/>
          <p:nvPr/>
        </p:nvSpPr>
        <p:spPr>
          <a:xfrm>
            <a:off x="394199" y="2855340"/>
            <a:ext cx="368867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 en</a:t>
            </a:r>
            <a:r>
              <a:rPr kumimoji="0" lang="en-GB" sz="3200" b="1" i="0" u="none" strike="noStrike" kern="1200" cap="none" spc="0" normalizeH="0" baseline="0" noProof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Écosse</a:t>
            </a:r>
            <a:r>
              <a:rPr kumimoji="0" lang="en-GB" sz="3200" b="1" i="0" u="none" strike="noStrike" kern="1200" cap="none" spc="0" normalizeH="0" baseline="0" noProof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45B3FD-5539-4D9F-AF5F-438E11F004DA}"/>
              </a:ext>
            </a:extLst>
          </p:cNvPr>
          <p:cNvSpPr txBox="1"/>
          <p:nvPr/>
        </p:nvSpPr>
        <p:spPr>
          <a:xfrm>
            <a:off x="5296819" y="4258836"/>
            <a:ext cx="657013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she goes / she is going </a:t>
            </a: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into</a:t>
            </a: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town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7AE412-E859-4B58-9311-A8F4A4DC56FC}"/>
              </a:ext>
            </a:extLst>
          </p:cNvPr>
          <p:cNvSpPr txBox="1"/>
          <p:nvPr/>
        </p:nvSpPr>
        <p:spPr>
          <a:xfrm>
            <a:off x="5296819" y="2918372"/>
            <a:ext cx="593286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he goes / he is going </a:t>
            </a: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to</a:t>
            </a: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Scotland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8442BA-8AE7-4F81-8308-5BDF92A8A587}"/>
              </a:ext>
            </a:extLst>
          </p:cNvPr>
          <p:cNvSpPr/>
          <p:nvPr/>
        </p:nvSpPr>
        <p:spPr>
          <a:xfrm>
            <a:off x="702390" y="4296650"/>
            <a:ext cx="31470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 </a:t>
            </a:r>
            <a:r>
              <a:rPr kumimoji="0" lang="en-GB" sz="3200" b="1" i="0" u="none" strike="noStrike" kern="1200" cap="none" spc="0" normalizeH="0" baseline="0" noProof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en</a:t>
            </a:r>
            <a:r>
              <a:rPr kumimoji="0" lang="en-GB" sz="3200" b="1" i="0" u="none" strike="noStrike" kern="1200" cap="none" spc="0" normalizeH="0" baseline="0" noProof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ville</a:t>
            </a:r>
            <a:endParaRPr kumimoji="0" lang="en-GB" sz="3200" b="1" i="0" u="none" strike="noStrike" kern="1200" cap="none" spc="0" normalizeH="0" baseline="0" noProof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3" name="Rounded Rectangle 46">
            <a:extLst>
              <a:ext uri="{FF2B5EF4-FFF2-40B4-BE49-F238E27FC236}">
                <a16:creationId xmlns:a16="http://schemas.microsoft.com/office/drawing/2014/main" id="{CBE14D19-A974-4F42-B0C5-30CC11627200}"/>
              </a:ext>
            </a:extLst>
          </p:cNvPr>
          <p:cNvSpPr/>
          <p:nvPr/>
        </p:nvSpPr>
        <p:spPr>
          <a:xfrm>
            <a:off x="9076766" y="177535"/>
            <a:ext cx="2864692" cy="461200"/>
          </a:xfrm>
          <a:prstGeom prst="roundRect">
            <a:avLst/>
          </a:prstGeom>
          <a:solidFill>
            <a:srgbClr val="105076"/>
          </a:solidFill>
          <a:ln>
            <a:solidFill>
              <a:srgbClr val="10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grammaire</a:t>
            </a:r>
            <a:endParaRPr kumimoji="0" lang="en-GB" sz="2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9ABE20-583E-4FFA-A34C-A512B8D2D5E2}"/>
              </a:ext>
            </a:extLst>
          </p:cNvPr>
          <p:cNvSpPr txBox="1"/>
          <p:nvPr/>
        </p:nvSpPr>
        <p:spPr>
          <a:xfrm>
            <a:off x="439861" y="5529471"/>
            <a:ext cx="557752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</a:t>
            </a:r>
            <a:r>
              <a:rPr kumimoji="0" lang="en-GB" sz="3200" b="1" i="0" u="none" strike="noStrike" kern="1200" cap="none" spc="0" normalizeH="0" noProof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en</a:t>
            </a:r>
            <a:r>
              <a:rPr kumimoji="0" lang="en-GB" sz="3200" b="1" i="0" u="none" strike="noStrike" kern="1200" cap="none" spc="0" normalizeH="0" baseline="0" noProof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vacances</a:t>
            </a:r>
            <a:endParaRPr kumimoji="0" lang="en-GB" sz="3200" b="1" i="0" u="none" strike="noStrike" kern="1200" cap="none" spc="0" normalizeH="0" baseline="0" noProof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C2CD311-430F-47DC-AB63-9F70C17F3870}"/>
              </a:ext>
            </a:extLst>
          </p:cNvPr>
          <p:cNvSpPr txBox="1"/>
          <p:nvPr/>
        </p:nvSpPr>
        <p:spPr>
          <a:xfrm>
            <a:off x="6295115" y="5565822"/>
            <a:ext cx="564634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we </a:t>
            </a: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go / </a:t>
            </a:r>
            <a:r>
              <a:rPr lang="en-GB" sz="2400" b="1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we</a:t>
            </a:r>
            <a:r>
              <a:rPr kumimoji="0" lang="en-GB" sz="2400" b="1" i="0" u="none" strike="noStrike" kern="1200" cap="none" spc="0" normalizeH="0" noProof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are </a:t>
            </a: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going </a:t>
            </a: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on</a:t>
            </a: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holiday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61485" y="23491"/>
            <a:ext cx="5167184" cy="1325563"/>
          </a:xfrm>
        </p:spPr>
        <p:txBody>
          <a:bodyPr/>
          <a:lstStyle/>
          <a:p>
            <a:r>
              <a:rPr lang="en-GB" sz="3600" b="1">
                <a:solidFill>
                  <a:schemeClr val="bg1"/>
                </a:solidFill>
              </a:rPr>
              <a:t>Saying ‘to...’ in French</a:t>
            </a:r>
            <a:endParaRPr lang="en-GB">
              <a:effectLst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32F48A-915B-4E31-8C93-5D8BB29C529D}"/>
              </a:ext>
            </a:extLst>
          </p:cNvPr>
          <p:cNvSpPr/>
          <p:nvPr/>
        </p:nvSpPr>
        <p:spPr>
          <a:xfrm>
            <a:off x="657802" y="2228256"/>
            <a:ext cx="41040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>
                <a:solidFill>
                  <a:srgbClr val="002060"/>
                </a:solidFill>
                <a:latin typeface="Century Gothic" panose="020B0502020202020204" pitchFamily="34" charset="0"/>
              </a:rPr>
              <a:t>...going to most countries: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132F48A-915B-4E31-8C93-5D8BB29C529D}"/>
              </a:ext>
            </a:extLst>
          </p:cNvPr>
          <p:cNvSpPr/>
          <p:nvPr/>
        </p:nvSpPr>
        <p:spPr>
          <a:xfrm>
            <a:off x="715521" y="3700227"/>
            <a:ext cx="28632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>
                <a:solidFill>
                  <a:srgbClr val="002060"/>
                </a:solidFill>
                <a:latin typeface="Century Gothic" panose="020B0502020202020204" pitchFamily="34" charset="0"/>
              </a:rPr>
              <a:t>...going into town: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132F48A-915B-4E31-8C93-5D8BB29C529D}"/>
              </a:ext>
            </a:extLst>
          </p:cNvPr>
          <p:cNvSpPr/>
          <p:nvPr/>
        </p:nvSpPr>
        <p:spPr>
          <a:xfrm>
            <a:off x="715522" y="5013479"/>
            <a:ext cx="30460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>
                <a:solidFill>
                  <a:srgbClr val="002060"/>
                </a:solidFill>
                <a:latin typeface="Century Gothic" panose="020B0502020202020204" pitchFamily="34" charset="0"/>
              </a:rPr>
              <a:t>...going on holiday: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6764" y="2821910"/>
            <a:ext cx="1908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il va</a:t>
            </a:r>
            <a:endParaRPr lang="en-GB" sz="3200"/>
          </a:p>
        </p:txBody>
      </p:sp>
      <p:sp>
        <p:nvSpPr>
          <p:cNvPr id="19" name="TextBox 18"/>
          <p:cNvSpPr txBox="1"/>
          <p:nvPr/>
        </p:nvSpPr>
        <p:spPr>
          <a:xfrm>
            <a:off x="756146" y="4263220"/>
            <a:ext cx="1953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elle va</a:t>
            </a:r>
            <a:endParaRPr lang="en-GB" sz="3200"/>
          </a:p>
        </p:txBody>
      </p:sp>
      <p:sp>
        <p:nvSpPr>
          <p:cNvPr id="20" name="TextBox 19"/>
          <p:cNvSpPr txBox="1"/>
          <p:nvPr/>
        </p:nvSpPr>
        <p:spPr>
          <a:xfrm>
            <a:off x="657802" y="5529470"/>
            <a:ext cx="26712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nous allons</a:t>
            </a:r>
            <a:endParaRPr lang="en-GB" sz="3200"/>
          </a:p>
        </p:txBody>
      </p:sp>
      <p:sp>
        <p:nvSpPr>
          <p:cNvPr id="5" name="Oval Callout 4"/>
          <p:cNvSpPr/>
          <p:nvPr/>
        </p:nvSpPr>
        <p:spPr>
          <a:xfrm>
            <a:off x="6084470" y="2139783"/>
            <a:ext cx="5238750" cy="3656871"/>
          </a:xfrm>
          <a:prstGeom prst="wedgeEllipseCallout">
            <a:avLst>
              <a:gd name="adj1" fmla="val -76106"/>
              <a:gd name="adj2" fmla="val -510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/>
              <a:t>Prepositions don’t</a:t>
            </a:r>
          </a:p>
          <a:p>
            <a:pPr algn="ctr"/>
            <a:r>
              <a:rPr lang="en-GB" sz="2400"/>
              <a:t>always translate word for word across languages, and often have more than one meaning,</a:t>
            </a:r>
          </a:p>
          <a:p>
            <a:pPr algn="ctr"/>
            <a:r>
              <a:rPr lang="en-GB" sz="2400"/>
              <a:t>e.g. ‘en’ translates as ‘to’, ‘into’ and ‘on’ in English.</a:t>
            </a:r>
          </a:p>
        </p:txBody>
      </p:sp>
    </p:spTree>
    <p:extLst>
      <p:ext uri="{BB962C8B-B14F-4D97-AF65-F5344CB8AC3E}">
        <p14:creationId xmlns:p14="http://schemas.microsoft.com/office/powerpoint/2010/main" val="88562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5" grpId="0" animBg="1"/>
      <p:bldP spid="17" grpId="0" animBg="1"/>
      <p:bldP spid="12" grpId="0"/>
      <p:bldP spid="14" grpId="0"/>
      <p:bldP spid="18" grpId="0"/>
      <p:bldP spid="3" grpId="0"/>
      <p:bldP spid="19" grpId="0"/>
      <p:bldP spid="20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340564" y="1217336"/>
            <a:ext cx="1137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GB" sz="200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Arial"/>
                <a:sym typeface="Arial"/>
              </a:rPr>
              <a:t>Use</a:t>
            </a:r>
            <a:r>
              <a:rPr kumimoji="0" lang="en-GB" sz="2000" i="0" u="none" strike="noStrike" kern="1200" cap="none" spc="0" normalizeH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Arial"/>
                <a:sym typeface="Arial"/>
              </a:rPr>
              <a:t> the pictures to make up a sentence about where </a:t>
            </a:r>
            <a:r>
              <a:rPr kumimoji="0" lang="en-GB" sz="2000" b="1" i="0" u="none" strike="noStrike" kern="1200" cap="none" spc="0" normalizeH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Arial"/>
                <a:sym typeface="Arial"/>
              </a:rPr>
              <a:t>he</a:t>
            </a:r>
            <a:r>
              <a:rPr kumimoji="0" lang="en-GB" sz="2000" i="0" u="none" strike="noStrike" kern="1200" cap="none" spc="0" normalizeH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Arial"/>
                <a:sym typeface="Arial"/>
              </a:rPr>
              <a:t> (</a:t>
            </a:r>
            <a:r>
              <a:rPr kumimoji="0" lang="en-GB" sz="2000" b="1" i="0" u="none" strike="noStrike" kern="1200" cap="none" spc="0" normalizeH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Arial"/>
                <a:sym typeface="Arial"/>
              </a:rPr>
              <a:t>il</a:t>
            </a:r>
            <a:r>
              <a:rPr kumimoji="0" lang="en-GB" sz="2000" i="0" u="none" strike="noStrike" kern="1200" cap="none" spc="0" normalizeH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Arial"/>
                <a:sym typeface="Arial"/>
              </a:rPr>
              <a:t>) or </a:t>
            </a:r>
            <a:r>
              <a:rPr kumimoji="0" lang="en-GB" sz="2000" b="1" i="0" u="none" strike="noStrike" kern="1200" cap="none" spc="0" normalizeH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Arial"/>
                <a:sym typeface="Arial"/>
              </a:rPr>
              <a:t>she</a:t>
            </a:r>
            <a:r>
              <a:rPr kumimoji="0" lang="en-GB" sz="2000" i="0" u="none" strike="noStrike" kern="1200" cap="none" spc="0" normalizeH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Arial"/>
                <a:sym typeface="Arial"/>
              </a:rPr>
              <a:t> (</a:t>
            </a:r>
            <a:r>
              <a:rPr kumimoji="0" lang="en-GB" sz="2000" b="1" i="0" u="none" strike="noStrike" kern="1200" cap="none" spc="0" normalizeH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Arial"/>
                <a:sym typeface="Arial"/>
              </a:rPr>
              <a:t>elle</a:t>
            </a:r>
            <a:r>
              <a:rPr kumimoji="0" lang="en-GB" sz="2000" i="0" u="none" strike="noStrike" kern="1200" cap="none" spc="0" normalizeH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Arial"/>
                <a:sym typeface="Arial"/>
              </a:rPr>
              <a:t>) is going, or </a:t>
            </a:r>
            <a:r>
              <a:rPr kumimoji="0" lang="en-GB" sz="2000" b="1" i="0" u="none" strike="noStrike" kern="1200" cap="none" spc="0" normalizeH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Arial"/>
                <a:sym typeface="Arial"/>
              </a:rPr>
              <a:t>they</a:t>
            </a:r>
            <a:r>
              <a:rPr kumimoji="0" lang="en-GB" sz="2000" i="0" u="none" strike="noStrike" kern="1200" cap="none" spc="0" normalizeH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Arial"/>
                <a:sym typeface="Arial"/>
              </a:rPr>
              <a:t> (</a:t>
            </a:r>
            <a:r>
              <a:rPr kumimoji="0" lang="en-GB" sz="2000" b="1" i="0" u="none" strike="noStrike" kern="1200" cap="none" spc="0" normalizeH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Arial"/>
                <a:sym typeface="Arial"/>
              </a:rPr>
              <a:t>il/elle</a:t>
            </a:r>
            <a:r>
              <a:rPr kumimoji="0" lang="en-GB" sz="2000" i="0" u="none" strike="noStrike" kern="1200" cap="none" spc="0" normalizeH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Arial"/>
                <a:sym typeface="Arial"/>
              </a:rPr>
              <a:t>) are going. Say the sentence to your partner, who has to translate it into English. Swap roles. Repeat four times.</a:t>
            </a:r>
            <a:endParaRPr kumimoji="0" lang="en-GB" sz="200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cs typeface="Arial"/>
              <a:sym typeface="Arial"/>
            </a:endParaRPr>
          </a:p>
        </p:txBody>
      </p:sp>
      <p:sp>
        <p:nvSpPr>
          <p:cNvPr id="4" name="Rounded Rectangle 46" descr="background rectangle">
            <a:extLst>
              <a:ext uri="{FF2B5EF4-FFF2-40B4-BE49-F238E27FC236}">
                <a16:creationId xmlns:a16="http://schemas.microsoft.com/office/drawing/2014/main" id="{CB238838-6A9D-47A3-BE4F-676D1EC3BD53}"/>
              </a:ext>
            </a:extLst>
          </p:cNvPr>
          <p:cNvSpPr/>
          <p:nvPr/>
        </p:nvSpPr>
        <p:spPr>
          <a:xfrm>
            <a:off x="10771416" y="250828"/>
            <a:ext cx="1161402" cy="400919"/>
          </a:xfrm>
          <a:prstGeom prst="roundRect">
            <a:avLst/>
          </a:prstGeom>
          <a:solidFill>
            <a:srgbClr val="105076"/>
          </a:solidFill>
          <a:ln>
            <a:solidFill>
              <a:srgbClr val="10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0F86C4-99FC-7443-A605-C9F1CE104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71573" y="270713"/>
            <a:ext cx="1062928" cy="344718"/>
          </a:xfrm>
        </p:spPr>
        <p:txBody>
          <a:bodyPr>
            <a:normAutofit fontScale="90000"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1800" b="1" err="1">
                <a:solidFill>
                  <a:prstClr val="white"/>
                </a:solidFill>
                <a:ea typeface="+mn-ea"/>
                <a:cs typeface="+mn-cs"/>
              </a:rPr>
              <a:t>parler</a:t>
            </a:r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296864"/>
            <a:ext cx="6853733" cy="867128"/>
          </a:xfrm>
          <a:prstGeom prst="rect">
            <a:avLst/>
          </a:prstGeom>
        </p:spPr>
      </p:pic>
      <p:sp>
        <p:nvSpPr>
          <p:cNvPr id="17" name="Title 3"/>
          <p:cNvSpPr txBox="1">
            <a:spLocks/>
          </p:cNvSpPr>
          <p:nvPr/>
        </p:nvSpPr>
        <p:spPr>
          <a:xfrm>
            <a:off x="59643" y="296864"/>
            <a:ext cx="5265384" cy="707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Font typeface="Century Gothic"/>
              <a:buNone/>
              <a:defRPr sz="4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GB" sz="2800" b="1" kern="0">
                <a:solidFill>
                  <a:schemeClr val="bg1"/>
                </a:solidFill>
              </a:rPr>
              <a:t>Qui </a:t>
            </a:r>
            <a:r>
              <a:rPr lang="en-GB" sz="2800" b="1" kern="0" err="1">
                <a:solidFill>
                  <a:schemeClr val="bg1"/>
                </a:solidFill>
              </a:rPr>
              <a:t>va</a:t>
            </a:r>
            <a:r>
              <a:rPr lang="en-GB" sz="2800" b="1" kern="0">
                <a:solidFill>
                  <a:schemeClr val="bg1"/>
                </a:solidFill>
              </a:rPr>
              <a:t> </a:t>
            </a:r>
            <a:r>
              <a:rPr lang="en-GB" sz="2800" b="1" kern="0" err="1">
                <a:solidFill>
                  <a:schemeClr val="bg1"/>
                </a:solidFill>
              </a:rPr>
              <a:t>où</a:t>
            </a:r>
            <a:r>
              <a:rPr lang="en-GB" sz="2800" b="1" kern="0">
                <a:solidFill>
                  <a:schemeClr val="bg1"/>
                </a:solidFill>
              </a:rPr>
              <a:t> ? </a:t>
            </a:r>
            <a:r>
              <a:rPr lang="en-GB" sz="2800" b="1" kern="0" err="1">
                <a:solidFill>
                  <a:schemeClr val="bg1"/>
                </a:solidFill>
              </a:rPr>
              <a:t>Partenaire</a:t>
            </a:r>
            <a:r>
              <a:rPr lang="en-GB" sz="2800" b="1" kern="0">
                <a:solidFill>
                  <a:schemeClr val="bg1"/>
                </a:solidFill>
              </a:rPr>
              <a:t> A  &amp; B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3434" y="5235600"/>
            <a:ext cx="620443" cy="805770"/>
          </a:xfrm>
          <a:prstGeom prst="rect">
            <a:avLst/>
          </a:prstGeom>
        </p:spPr>
      </p:pic>
      <p:pic>
        <p:nvPicPr>
          <p:cNvPr id="50" name="Picture 2" descr="C:\Users\wdj\Google Drive\Primary\Y5 SoW\From Tracy\Pronouns\you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283" y="4453473"/>
            <a:ext cx="939384" cy="82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595" y="2257101"/>
            <a:ext cx="607526" cy="812771"/>
          </a:xfrm>
          <a:prstGeom prst="rect">
            <a:avLst/>
          </a:prstGeom>
        </p:spPr>
      </p:pic>
      <p:pic>
        <p:nvPicPr>
          <p:cNvPr id="9" name="Picture 8"/>
          <p:cNvPicPr>
            <a:picLocks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90" y="2441976"/>
            <a:ext cx="299273" cy="839626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7871" y="3671993"/>
            <a:ext cx="939641" cy="704731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6756" y="4549049"/>
            <a:ext cx="1527581" cy="766337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676" y="3053759"/>
            <a:ext cx="763757" cy="787624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8360" y="4903839"/>
            <a:ext cx="763757" cy="78762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595973" y="3744115"/>
            <a:ext cx="968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ils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487350" y="5312077"/>
            <a:ext cx="968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elles</a:t>
            </a:r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3487" y="2487784"/>
            <a:ext cx="673527" cy="506268"/>
          </a:xfrm>
          <a:prstGeom prst="rect">
            <a:avLst/>
          </a:prstGeom>
        </p:spPr>
      </p:pic>
      <p:pic>
        <p:nvPicPr>
          <p:cNvPr id="27" name="Picture 2" descr="C:\Users\wdj\Google Drive\Primary\Y5 SoW\From Tracy\Pronouns\he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96" y="2560055"/>
            <a:ext cx="1386233" cy="102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 descr="C:\Users\wdj\Google Drive\Primary\Y5 SoW\From Tracy\Pronouns\they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567" y="2664906"/>
            <a:ext cx="1276505" cy="920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"/>
          <p:cNvPicPr>
            <a:picLocks noChangeAspect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165" y="4353441"/>
            <a:ext cx="1314450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798706" y="3720703"/>
            <a:ext cx="9680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il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36457" y="5312077"/>
            <a:ext cx="968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elle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10348" y="3282450"/>
            <a:ext cx="1030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Léa’s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468820" y="5104201"/>
            <a:ext cx="1125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Amir’s</a:t>
            </a:r>
          </a:p>
        </p:txBody>
      </p:sp>
    </p:spTree>
    <p:extLst>
      <p:ext uri="{BB962C8B-B14F-4D97-AF65-F5344CB8AC3E}">
        <p14:creationId xmlns:p14="http://schemas.microsoft.com/office/powerpoint/2010/main" val="3194358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340564" y="1217336"/>
            <a:ext cx="1137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GB" sz="200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Arial"/>
                <a:sym typeface="Arial"/>
              </a:rPr>
              <a:t>Use</a:t>
            </a:r>
            <a:r>
              <a:rPr kumimoji="0" lang="en-GB" sz="2000" i="0" u="none" strike="noStrike" kern="1200" cap="none" spc="0" normalizeH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Arial"/>
                <a:sym typeface="Arial"/>
              </a:rPr>
              <a:t> the pictures to make up six sentences: two about where </a:t>
            </a:r>
            <a:r>
              <a:rPr kumimoji="0" lang="en-GB" sz="2000" b="1" i="0" u="none" strike="noStrike" kern="1200" cap="none" spc="0" normalizeH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Arial"/>
                <a:sym typeface="Arial"/>
              </a:rPr>
              <a:t>he</a:t>
            </a:r>
            <a:r>
              <a:rPr kumimoji="0" lang="en-GB" sz="2000" i="0" u="none" strike="noStrike" kern="1200" cap="none" spc="0" normalizeH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Arial"/>
                <a:sym typeface="Arial"/>
              </a:rPr>
              <a:t> (</a:t>
            </a:r>
            <a:r>
              <a:rPr kumimoji="0" lang="en-GB" sz="2000" b="1" i="0" u="none" strike="noStrike" kern="1200" cap="none" spc="0" normalizeH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Arial"/>
                <a:sym typeface="Arial"/>
              </a:rPr>
              <a:t>il</a:t>
            </a:r>
            <a:r>
              <a:rPr lang="en-GB" sz="2000">
                <a:solidFill>
                  <a:srgbClr val="002060"/>
                </a:solidFill>
                <a:latin typeface="Century Gothic" panose="020B0502020202020204" pitchFamily="34" charset="0"/>
                <a:cs typeface="Arial"/>
                <a:sym typeface="Arial"/>
              </a:rPr>
              <a:t>) is going, two about where </a:t>
            </a:r>
            <a:r>
              <a:rPr lang="en-GB" sz="2000" b="1">
                <a:solidFill>
                  <a:srgbClr val="002060"/>
                </a:solidFill>
                <a:latin typeface="Century Gothic" panose="020B0502020202020204" pitchFamily="34" charset="0"/>
                <a:cs typeface="Arial"/>
                <a:sym typeface="Arial"/>
              </a:rPr>
              <a:t>she</a:t>
            </a:r>
            <a:r>
              <a:rPr lang="en-GB" sz="2000">
                <a:solidFill>
                  <a:srgbClr val="002060"/>
                </a:solidFill>
                <a:latin typeface="Century Gothic" panose="020B0502020202020204" pitchFamily="34" charset="0"/>
                <a:cs typeface="Arial"/>
                <a:sym typeface="Arial"/>
              </a:rPr>
              <a:t> (</a:t>
            </a:r>
            <a:r>
              <a:rPr lang="en-GB" sz="2000" b="1">
                <a:solidFill>
                  <a:srgbClr val="002060"/>
                </a:solidFill>
                <a:latin typeface="Century Gothic" panose="020B0502020202020204" pitchFamily="34" charset="0"/>
                <a:cs typeface="Arial"/>
                <a:sym typeface="Arial"/>
              </a:rPr>
              <a:t>elle</a:t>
            </a:r>
            <a:r>
              <a:rPr lang="en-GB" sz="2000">
                <a:solidFill>
                  <a:srgbClr val="002060"/>
                </a:solidFill>
                <a:latin typeface="Century Gothic" panose="020B0502020202020204" pitchFamily="34" charset="0"/>
                <a:cs typeface="Arial"/>
                <a:sym typeface="Arial"/>
              </a:rPr>
              <a:t>) is going, and two about where </a:t>
            </a:r>
            <a:r>
              <a:rPr kumimoji="0" lang="en-GB" sz="2000" b="1" i="0" u="none" strike="noStrike" kern="1200" cap="none" spc="0" normalizeH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Arial"/>
                <a:sym typeface="Arial"/>
              </a:rPr>
              <a:t>they</a:t>
            </a:r>
            <a:r>
              <a:rPr kumimoji="0" lang="en-GB" sz="2000" i="0" u="none" strike="noStrike" kern="1200" cap="none" spc="0" normalizeH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Arial"/>
                <a:sym typeface="Arial"/>
              </a:rPr>
              <a:t> (</a:t>
            </a:r>
            <a:r>
              <a:rPr kumimoji="0" lang="en-GB" sz="2000" b="1" i="0" u="none" strike="noStrike" kern="1200" cap="none" spc="0" normalizeH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Arial"/>
                <a:sym typeface="Arial"/>
              </a:rPr>
              <a:t>il/elle</a:t>
            </a:r>
            <a:r>
              <a:rPr kumimoji="0" lang="en-GB" sz="2000" i="0" u="none" strike="noStrike" kern="1200" cap="none" spc="0" normalizeH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Arial"/>
                <a:sym typeface="Arial"/>
              </a:rPr>
              <a:t>) are going. Write the sentences down and give them to your partner, who has to write them in English. </a:t>
            </a:r>
          </a:p>
          <a:p>
            <a:pPr lvl="0">
              <a:defRPr/>
            </a:pPr>
            <a:r>
              <a:rPr kumimoji="0" lang="en-GB" sz="2000" i="0" u="none" strike="noStrike" kern="1200" cap="none" spc="0" normalizeH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Arial"/>
                <a:sym typeface="Arial"/>
              </a:rPr>
              <a:t>Do the same for your partner’s sentences.</a:t>
            </a:r>
            <a:endParaRPr kumimoji="0" lang="en-GB" sz="200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cs typeface="Arial"/>
              <a:sym typeface="Arial"/>
            </a:endParaRPr>
          </a:p>
        </p:txBody>
      </p:sp>
      <p:sp>
        <p:nvSpPr>
          <p:cNvPr id="4" name="Rounded Rectangle 46" descr="background rectangle">
            <a:extLst>
              <a:ext uri="{FF2B5EF4-FFF2-40B4-BE49-F238E27FC236}">
                <a16:creationId xmlns:a16="http://schemas.microsoft.com/office/drawing/2014/main" id="{CB238838-6A9D-47A3-BE4F-676D1EC3BD53}"/>
              </a:ext>
            </a:extLst>
          </p:cNvPr>
          <p:cNvSpPr/>
          <p:nvPr/>
        </p:nvSpPr>
        <p:spPr>
          <a:xfrm>
            <a:off x="10771416" y="250828"/>
            <a:ext cx="1161402" cy="400919"/>
          </a:xfrm>
          <a:prstGeom prst="roundRect">
            <a:avLst/>
          </a:prstGeom>
          <a:solidFill>
            <a:srgbClr val="105076"/>
          </a:solidFill>
          <a:ln>
            <a:solidFill>
              <a:srgbClr val="10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0F86C4-99FC-7443-A605-C9F1CE104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71573" y="270713"/>
            <a:ext cx="1062928" cy="344718"/>
          </a:xfrm>
        </p:spPr>
        <p:txBody>
          <a:bodyPr>
            <a:normAutofit fontScale="90000"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1800" b="1">
                <a:solidFill>
                  <a:prstClr val="white"/>
                </a:solidFill>
                <a:ea typeface="+mn-ea"/>
                <a:cs typeface="+mn-cs"/>
              </a:rPr>
              <a:t>écrire</a:t>
            </a:r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296864"/>
            <a:ext cx="6853733" cy="867128"/>
          </a:xfrm>
          <a:prstGeom prst="rect">
            <a:avLst/>
          </a:prstGeom>
        </p:spPr>
      </p:pic>
      <p:sp>
        <p:nvSpPr>
          <p:cNvPr id="17" name="Title 3"/>
          <p:cNvSpPr txBox="1">
            <a:spLocks/>
          </p:cNvSpPr>
          <p:nvPr/>
        </p:nvSpPr>
        <p:spPr>
          <a:xfrm>
            <a:off x="59643" y="296864"/>
            <a:ext cx="5265384" cy="707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Font typeface="Century Gothic"/>
              <a:buNone/>
              <a:defRPr sz="4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GB" sz="2800" b="1" kern="0">
                <a:solidFill>
                  <a:schemeClr val="bg1"/>
                </a:solidFill>
              </a:rPr>
              <a:t>Qui </a:t>
            </a:r>
            <a:r>
              <a:rPr lang="en-GB" sz="2800" b="1" kern="0" err="1">
                <a:solidFill>
                  <a:schemeClr val="bg1"/>
                </a:solidFill>
              </a:rPr>
              <a:t>va</a:t>
            </a:r>
            <a:r>
              <a:rPr lang="en-GB" sz="2800" b="1" kern="0">
                <a:solidFill>
                  <a:schemeClr val="bg1"/>
                </a:solidFill>
              </a:rPr>
              <a:t> </a:t>
            </a:r>
            <a:r>
              <a:rPr lang="en-GB" sz="2800" b="1" kern="0" err="1">
                <a:solidFill>
                  <a:schemeClr val="bg1"/>
                </a:solidFill>
              </a:rPr>
              <a:t>où</a:t>
            </a:r>
            <a:r>
              <a:rPr lang="en-GB" sz="2800" b="1" kern="0">
                <a:solidFill>
                  <a:schemeClr val="bg1"/>
                </a:solidFill>
              </a:rPr>
              <a:t> ? 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3434" y="5235600"/>
            <a:ext cx="620443" cy="805770"/>
          </a:xfrm>
          <a:prstGeom prst="rect">
            <a:avLst/>
          </a:prstGeom>
        </p:spPr>
      </p:pic>
      <p:pic>
        <p:nvPicPr>
          <p:cNvPr id="50" name="Picture 2" descr="C:\Users\wdj\Google Drive\Primary\Y5 SoW\From Tracy\Pronouns\you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368" y="4739541"/>
            <a:ext cx="939384" cy="82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658" y="2497561"/>
            <a:ext cx="607526" cy="812771"/>
          </a:xfrm>
          <a:prstGeom prst="rect">
            <a:avLst/>
          </a:prstGeom>
        </p:spPr>
      </p:pic>
      <p:pic>
        <p:nvPicPr>
          <p:cNvPr id="9" name="Picture 8"/>
          <p:cNvPicPr>
            <a:picLocks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90" y="2441976"/>
            <a:ext cx="299273" cy="839626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7871" y="3671993"/>
            <a:ext cx="939641" cy="704731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6756" y="4549049"/>
            <a:ext cx="1527581" cy="766337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676" y="3053759"/>
            <a:ext cx="763757" cy="787624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8360" y="4903839"/>
            <a:ext cx="763757" cy="78762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614058" y="4030183"/>
            <a:ext cx="968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ils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505435" y="5598145"/>
            <a:ext cx="968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elles</a:t>
            </a:r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3487" y="2487784"/>
            <a:ext cx="673527" cy="506268"/>
          </a:xfrm>
          <a:prstGeom prst="rect">
            <a:avLst/>
          </a:prstGeom>
        </p:spPr>
      </p:pic>
      <p:pic>
        <p:nvPicPr>
          <p:cNvPr id="27" name="Picture 2" descr="C:\Users\wdj\Google Drive\Primary\Y5 SoW\From Tracy\Pronouns\he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481" y="2846123"/>
            <a:ext cx="1386233" cy="102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 descr="C:\Users\wdj\Google Drive\Primary\Y5 SoW\From Tracy\Pronouns\they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652" y="2950974"/>
            <a:ext cx="1276505" cy="920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"/>
          <p:cNvPicPr>
            <a:picLocks noChangeAspect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250" y="4639509"/>
            <a:ext cx="1314450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816791" y="4006771"/>
            <a:ext cx="9680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il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54542" y="5598145"/>
            <a:ext cx="968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elle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10348" y="3282450"/>
            <a:ext cx="1030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Léa’s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468820" y="5104201"/>
            <a:ext cx="1125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Amir’s</a:t>
            </a:r>
          </a:p>
        </p:txBody>
      </p:sp>
    </p:spTree>
    <p:extLst>
      <p:ext uri="{BB962C8B-B14F-4D97-AF65-F5344CB8AC3E}">
        <p14:creationId xmlns:p14="http://schemas.microsoft.com/office/powerpoint/2010/main" val="818666634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ench_template.pptx" id="{C6FA6223-496B-403D-ACD0-789F32B252B9}" vid="{442AB7D5-C4CF-4067-8A8A-E291E1A5C050}"/>
    </a:ext>
  </a:extLst>
</a:theme>
</file>

<file path=ppt/theme/theme3.xml><?xml version="1.0" encoding="utf-8"?>
<a:theme xmlns:a="http://schemas.openxmlformats.org/drawingml/2006/main" name="5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5620</TotalTime>
  <Words>627</Words>
  <Application>Microsoft Office PowerPoint</Application>
  <PresentationFormat>Widescreen</PresentationFormat>
  <Paragraphs>73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4_Office Theme</vt:lpstr>
      <vt:lpstr>1_Office Theme</vt:lpstr>
      <vt:lpstr>5_Office Theme</vt:lpstr>
      <vt:lpstr>Grammar </vt:lpstr>
      <vt:lpstr>Saying ‘to...’ in French</vt:lpstr>
      <vt:lpstr>Saying ‘to...’ in French</vt:lpstr>
      <vt:lpstr>parler</vt:lpstr>
      <vt:lpstr>écrire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Saying ‘to (the)..’ in French</dc:title>
  <dc:creator>Victoria Hobson</dc:creator>
  <cp:lastModifiedBy>Natalie Finlayson</cp:lastModifiedBy>
  <cp:revision>624</cp:revision>
  <dcterms:created xsi:type="dcterms:W3CDTF">2020-01-22T12:17:02Z</dcterms:created>
  <dcterms:modified xsi:type="dcterms:W3CDTF">2020-03-30T11:17:38Z</dcterms:modified>
</cp:coreProperties>
</file>