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4" r:id="rId3"/>
    <p:sldId id="263" r:id="rId4"/>
    <p:sldId id="261" r:id="rId5"/>
    <p:sldId id="289" r:id="rId6"/>
    <p:sldId id="285" r:id="rId7"/>
    <p:sldId id="286" r:id="rId8"/>
    <p:sldId id="287" r:id="rId9"/>
    <p:sldId id="290" r:id="rId10"/>
    <p:sldId id="288" r:id="rId11"/>
    <p:sldId id="291" r:id="rId12"/>
    <p:sldId id="292" r:id="rId13"/>
    <p:sldId id="293" r:id="rId14"/>
    <p:sldId id="294" r:id="rId15"/>
    <p:sldId id="296" r:id="rId16"/>
    <p:sldId id="303" r:id="rId17"/>
    <p:sldId id="302" r:id="rId18"/>
    <p:sldId id="304" r:id="rId19"/>
    <p:sldId id="305" r:id="rId20"/>
    <p:sldId id="308" r:id="rId21"/>
    <p:sldId id="307" r:id="rId22"/>
    <p:sldId id="299" r:id="rId23"/>
    <p:sldId id="300" r:id="rId24"/>
    <p:sldId id="298" r:id="rId25"/>
    <p:sldId id="310" r:id="rId26"/>
    <p:sldId id="306"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25" clrIdx="0">
    <p:extLst>
      <p:ext uri="{19B8F6BF-5375-455C-9EA6-DF929625EA0E}">
        <p15:presenceInfo xmlns:p15="http://schemas.microsoft.com/office/powerpoint/2012/main" userId="Emma Mars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8000"/>
    <a:srgbClr val="FFFFCC"/>
    <a:srgbClr val="CCFFCC"/>
    <a:srgbClr val="FFCCFF"/>
    <a:srgbClr val="115076"/>
    <a:srgbClr val="E56700"/>
    <a:srgbClr val="DAA520"/>
    <a:srgbClr val="FBF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5" autoAdjust="0"/>
    <p:restoredTop sz="86401" autoAdjust="0"/>
  </p:normalViewPr>
  <p:slideViewPr>
    <p:cSldViewPr snapToGrid="0">
      <p:cViewPr varScale="1">
        <p:scale>
          <a:sx n="109" d="100"/>
          <a:sy n="109" d="100"/>
        </p:scale>
        <p:origin x="43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dirty="0"/>
              <a:t>spelling bodies decoded accurately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Sheet2!$B$17</c:f>
              <c:strCache>
                <c:ptCount val="1"/>
                <c:pt idx="0">
                  <c:v>percentage decoded accurately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Sheet2!$A$18:$A$19</c:f>
              <c:strCache>
                <c:ptCount val="2"/>
                <c:pt idx="0">
                  <c:v>familiar</c:v>
                </c:pt>
                <c:pt idx="1">
                  <c:v>unfamiliar</c:v>
                </c:pt>
              </c:strCache>
            </c:strRef>
          </c:cat>
          <c:val>
            <c:numRef>
              <c:f>Sheet2!$B$18:$B$19</c:f>
              <c:numCache>
                <c:formatCode>General</c:formatCode>
                <c:ptCount val="2"/>
                <c:pt idx="0">
                  <c:v>41.6</c:v>
                </c:pt>
                <c:pt idx="1">
                  <c:v>33.200000000000003</c:v>
                </c:pt>
              </c:numCache>
            </c:numRef>
          </c:val>
          <c:extLst>
            <c:ext xmlns:c16="http://schemas.microsoft.com/office/drawing/2014/chart" uri="{C3380CC4-5D6E-409C-BE32-E72D297353CC}">
              <c16:uniqueId val="{00000000-BE9A-4657-8ABA-123879D11C54}"/>
            </c:ext>
          </c:extLst>
        </c:ser>
        <c:dLbls>
          <c:showLegendKey val="0"/>
          <c:showVal val="0"/>
          <c:showCatName val="0"/>
          <c:showSerName val="0"/>
          <c:showPercent val="0"/>
          <c:showBubbleSize val="0"/>
        </c:dLbls>
        <c:gapWidth val="219"/>
        <c:overlap val="-27"/>
        <c:axId val="304965096"/>
        <c:axId val="304970584"/>
      </c:barChart>
      <c:catAx>
        <c:axId val="30496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4970584"/>
        <c:crosses val="autoZero"/>
        <c:auto val="1"/>
        <c:lblAlgn val="ctr"/>
        <c:lblOffset val="100"/>
        <c:noMultiLvlLbl val="0"/>
      </c:catAx>
      <c:valAx>
        <c:axId val="30497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49650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02/03/2020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406726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164585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310031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208431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237048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134274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16</a:t>
            </a:fld>
            <a:endParaRPr lang="en-GB"/>
          </a:p>
        </p:txBody>
      </p:sp>
    </p:spTree>
    <p:extLst>
      <p:ext uri="{BB962C8B-B14F-4D97-AF65-F5344CB8AC3E}">
        <p14:creationId xmlns:p14="http://schemas.microsoft.com/office/powerpoint/2010/main" val="37540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17</a:t>
            </a:fld>
            <a:endParaRPr lang="en-GB"/>
          </a:p>
        </p:txBody>
      </p:sp>
    </p:spTree>
    <p:extLst>
      <p:ext uri="{BB962C8B-B14F-4D97-AF65-F5344CB8AC3E}">
        <p14:creationId xmlns:p14="http://schemas.microsoft.com/office/powerpoint/2010/main" val="260350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274238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204426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933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20</a:t>
            </a:fld>
            <a:endParaRPr lang="en-GB"/>
          </a:p>
        </p:txBody>
      </p:sp>
    </p:spTree>
    <p:extLst>
      <p:ext uri="{BB962C8B-B14F-4D97-AF65-F5344CB8AC3E}">
        <p14:creationId xmlns:p14="http://schemas.microsoft.com/office/powerpoint/2010/main" val="372232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21</a:t>
            </a:fld>
            <a:endParaRPr lang="en-GB"/>
          </a:p>
        </p:txBody>
      </p:sp>
    </p:spTree>
    <p:extLst>
      <p:ext uri="{BB962C8B-B14F-4D97-AF65-F5344CB8AC3E}">
        <p14:creationId xmlns:p14="http://schemas.microsoft.com/office/powerpoint/2010/main" val="283891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22</a:t>
            </a:fld>
            <a:endParaRPr lang="en-GB"/>
          </a:p>
        </p:txBody>
      </p:sp>
    </p:spTree>
    <p:extLst>
      <p:ext uri="{BB962C8B-B14F-4D97-AF65-F5344CB8AC3E}">
        <p14:creationId xmlns:p14="http://schemas.microsoft.com/office/powerpoint/2010/main" val="3792282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23</a:t>
            </a:fld>
            <a:endParaRPr lang="en-GB"/>
          </a:p>
        </p:txBody>
      </p:sp>
    </p:spTree>
    <p:extLst>
      <p:ext uri="{BB962C8B-B14F-4D97-AF65-F5344CB8AC3E}">
        <p14:creationId xmlns:p14="http://schemas.microsoft.com/office/powerpoint/2010/main" val="406391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24</a:t>
            </a:fld>
            <a:endParaRPr lang="en-GB"/>
          </a:p>
        </p:txBody>
      </p:sp>
    </p:spTree>
    <p:extLst>
      <p:ext uri="{BB962C8B-B14F-4D97-AF65-F5344CB8AC3E}">
        <p14:creationId xmlns:p14="http://schemas.microsoft.com/office/powerpoint/2010/main" val="2500902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212F4-EB5A-464B-92EC-DACFCB1CC2CD}" type="slidenum">
              <a:rPr lang="en-GB" smtClean="0"/>
              <a:t>25</a:t>
            </a:fld>
            <a:endParaRPr lang="en-GB"/>
          </a:p>
        </p:txBody>
      </p:sp>
    </p:spTree>
    <p:extLst>
      <p:ext uri="{BB962C8B-B14F-4D97-AF65-F5344CB8AC3E}">
        <p14:creationId xmlns:p14="http://schemas.microsoft.com/office/powerpoint/2010/main" val="27273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26</a:t>
            </a:fld>
            <a:endParaRPr lang="en-GB"/>
          </a:p>
        </p:txBody>
      </p:sp>
    </p:spTree>
    <p:extLst>
      <p:ext uri="{BB962C8B-B14F-4D97-AF65-F5344CB8AC3E}">
        <p14:creationId xmlns:p14="http://schemas.microsoft.com/office/powerpoint/2010/main" val="1280193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27</a:t>
            </a:fld>
            <a:endParaRPr lang="en-GB"/>
          </a:p>
        </p:txBody>
      </p:sp>
    </p:spTree>
    <p:extLst>
      <p:ext uri="{BB962C8B-B14F-4D97-AF65-F5344CB8AC3E}">
        <p14:creationId xmlns:p14="http://schemas.microsoft.com/office/powerpoint/2010/main" val="268167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3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50601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416375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363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17172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376068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298247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youtube.com/watch?v=IPJ_ZEBh1B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id="{F6163782-AADD-EA44-9566-EFC99FA9A451}"/>
              </a:ext>
            </a:extLst>
          </p:cNvPr>
          <p:cNvSpPr>
            <a:spLocks noGrp="1"/>
          </p:cNvSpPr>
          <p:nvPr>
            <p:ph type="title"/>
          </p:nvPr>
        </p:nvSpPr>
        <p:spPr>
          <a:xfrm>
            <a:off x="158044" y="1458141"/>
            <a:ext cx="6057186" cy="2334909"/>
          </a:xfrm>
        </p:spPr>
        <p:txBody>
          <a:bodyPr>
            <a:normAutofit fontScale="90000"/>
          </a:bodyPr>
          <a:lstStyle/>
          <a:p>
            <a:r>
              <a:rPr lang="en-GB" sz="3600" b="1" dirty="0">
                <a:solidFill>
                  <a:prstClr val="white"/>
                </a:solidFill>
              </a:rPr>
              <a:t>NCELP Phonics Assessments </a:t>
            </a:r>
            <a:br>
              <a:rPr lang="en-GB" sz="3600" b="1" dirty="0">
                <a:solidFill>
                  <a:prstClr val="white"/>
                </a:solidFill>
              </a:rPr>
            </a:br>
            <a:br>
              <a:rPr lang="en-GB" b="1" dirty="0">
                <a:solidFill>
                  <a:prstClr val="white"/>
                </a:solidFill>
              </a:rPr>
            </a:br>
            <a:br>
              <a:rPr lang="en-GB" sz="1600" dirty="0">
                <a:solidFill>
                  <a:prstClr val="white"/>
                </a:solidFill>
              </a:rPr>
            </a:br>
            <a:r>
              <a:rPr lang="en-GB" sz="3600" dirty="0">
                <a:solidFill>
                  <a:prstClr val="white"/>
                </a:solidFill>
              </a:rPr>
              <a:t>Principles, design, creation</a:t>
            </a:r>
            <a:endParaRPr lang="en-US" sz="3600" dirty="0"/>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58044" y="5005006"/>
            <a:ext cx="3347156" cy="96673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dirty="0">
                <a:solidFill>
                  <a:prstClr val="white"/>
                </a:solidFill>
                <a:latin typeface="Century Gothic" panose="020B0502020202020204" pitchFamily="34" charset="0"/>
              </a:rPr>
              <a:t>NCELP Residential 3</a:t>
            </a:r>
          </a:p>
        </p:txBody>
      </p:sp>
      <p:sp>
        <p:nvSpPr>
          <p:cNvPr id="12" name="Title 3">
            <a:extLst>
              <a:ext uri="{FF2B5EF4-FFF2-40B4-BE49-F238E27FC236}">
                <a16:creationId xmlns:a16="http://schemas.microsoft.com/office/drawing/2014/main" id="{519C6084-EFA5-7C4A-909A-2204F06E5B8D}"/>
              </a:ext>
            </a:extLst>
          </p:cNvPr>
          <p:cNvSpPr txBox="1">
            <a:spLocks/>
          </p:cNvSpPr>
          <p:nvPr/>
        </p:nvSpPr>
        <p:spPr>
          <a:xfrm>
            <a:off x="158044" y="6087808"/>
            <a:ext cx="5784972" cy="450151"/>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Robert </a:t>
            </a: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Woore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02/03/20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1123E356-FA5E-E04B-AE34-D03AEAA0DA00}"/>
              </a:ext>
            </a:extLst>
          </p:cNvPr>
          <p:cNvSpPr>
            <a:spLocks noGrp="1"/>
          </p:cNvSpPr>
          <p:nvPr>
            <p:ph type="title"/>
          </p:nvPr>
        </p:nvSpPr>
        <p:spPr>
          <a:xfrm>
            <a:off x="164571" y="296863"/>
            <a:ext cx="3508269" cy="805573"/>
          </a:xfrm>
        </p:spPr>
        <p:txBody>
          <a:bodyPr>
            <a:normAutofit/>
          </a:bodyPr>
          <a:lstStyle/>
          <a:p>
            <a:r>
              <a:rPr lang="en-GB" sz="3200" b="1" dirty="0">
                <a:solidFill>
                  <a:schemeClr val="bg1"/>
                </a:solidFill>
              </a:rPr>
              <a:t>a. Print to sound</a:t>
            </a:r>
            <a:endParaRPr lang="en-US" sz="3200" dirty="0"/>
          </a:p>
        </p:txBody>
      </p:sp>
      <p:sp>
        <p:nvSpPr>
          <p:cNvPr id="14" name="TextBox 13"/>
          <p:cNvSpPr txBox="1"/>
          <p:nvPr/>
        </p:nvSpPr>
        <p:spPr>
          <a:xfrm>
            <a:off x="0" y="1110995"/>
            <a:ext cx="12192001" cy="523220"/>
          </a:xfrm>
          <a:prstGeom prst="rect">
            <a:avLst/>
          </a:prstGeom>
          <a:noFill/>
        </p:spPr>
        <p:txBody>
          <a:bodyPr wrap="square" rtlCol="0">
            <a:spAutoFit/>
          </a:bodyPr>
          <a:lstStyle/>
          <a:p>
            <a:pPr algn="ctr"/>
            <a:r>
              <a:rPr lang="en-GB" sz="2800" b="1" dirty="0">
                <a:solidFill>
                  <a:prstClr val="black"/>
                </a:solidFill>
                <a:latin typeface="Century Gothic" panose="020B0502020202020204" pitchFamily="34" charset="0"/>
              </a:rPr>
              <a:t>Familiar versus unfamiliar words</a:t>
            </a:r>
          </a:p>
        </p:txBody>
      </p:sp>
      <p:sp>
        <p:nvSpPr>
          <p:cNvPr id="15" name="TextBox 14"/>
          <p:cNvSpPr txBox="1"/>
          <p:nvPr/>
        </p:nvSpPr>
        <p:spPr>
          <a:xfrm>
            <a:off x="-1" y="1634215"/>
            <a:ext cx="12192001" cy="366254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Woore (2018) – compared Y10 MFL pupils’ pronunciation of familiar / unfamiliar French words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For each participant, a set of orthographically matched word pairs was created.  On average, 14 words pairs per participant.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Each pair consisted of 1 word they knew and 1 word they didn’t know (as shown by a vocab test), sharing the same spelling body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Unit of analysis = spelling body (phonological rime)</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…thus controlling for word-level variables</a:t>
            </a:r>
          </a:p>
        </p:txBody>
      </p:sp>
      <p:sp>
        <p:nvSpPr>
          <p:cNvPr id="16" name="TextBox 15"/>
          <p:cNvSpPr txBox="1"/>
          <p:nvPr/>
        </p:nvSpPr>
        <p:spPr>
          <a:xfrm>
            <a:off x="8318096" y="4401077"/>
            <a:ext cx="1257301" cy="584775"/>
          </a:xfrm>
          <a:prstGeom prst="rect">
            <a:avLst/>
          </a:prstGeom>
          <a:solidFill>
            <a:srgbClr val="99FF66"/>
          </a:solidFill>
        </p:spPr>
        <p:txBody>
          <a:bodyPr wrap="square" rtlCol="0">
            <a:spAutoFit/>
          </a:bodyPr>
          <a:lstStyle/>
          <a:p>
            <a:pPr algn="ctr"/>
            <a:r>
              <a:rPr lang="en-GB" sz="3200" b="1" dirty="0">
                <a:solidFill>
                  <a:prstClr val="black"/>
                </a:solidFill>
                <a:latin typeface="Century Gothic" panose="020B0502020202020204" pitchFamily="34" charset="0"/>
              </a:rPr>
              <a:t>pain</a:t>
            </a:r>
          </a:p>
        </p:txBody>
      </p:sp>
      <p:cxnSp>
        <p:nvCxnSpPr>
          <p:cNvPr id="20" name="Straight Connector 19" descr="connecting line between pain and grain"/>
          <p:cNvCxnSpPr>
            <a:stCxn id="16" idx="3"/>
            <a:endCxn id="18" idx="1"/>
          </p:cNvCxnSpPr>
          <p:nvPr/>
        </p:nvCxnSpPr>
        <p:spPr>
          <a:xfrm>
            <a:off x="9575397" y="4693465"/>
            <a:ext cx="584199" cy="0"/>
          </a:xfrm>
          <a:prstGeom prst="line">
            <a:avLst/>
          </a:prstGeom>
          <a:noFill/>
          <a:ln w="38100" cap="flat" cmpd="sng" algn="ctr">
            <a:solidFill>
              <a:srgbClr val="5B9BD5"/>
            </a:solidFill>
            <a:prstDash val="solid"/>
            <a:miter lim="800000"/>
          </a:ln>
          <a:effectLst/>
        </p:spPr>
      </p:cxnSp>
      <p:sp>
        <p:nvSpPr>
          <p:cNvPr id="18" name="TextBox 17"/>
          <p:cNvSpPr txBox="1"/>
          <p:nvPr/>
        </p:nvSpPr>
        <p:spPr>
          <a:xfrm>
            <a:off x="10159596" y="4401077"/>
            <a:ext cx="1257301" cy="584775"/>
          </a:xfrm>
          <a:prstGeom prst="rect">
            <a:avLst/>
          </a:prstGeom>
          <a:solidFill>
            <a:srgbClr val="FF99FF"/>
          </a:solidFill>
        </p:spPr>
        <p:txBody>
          <a:bodyPr wrap="square" rtlCol="0">
            <a:spAutoFit/>
          </a:bodyPr>
          <a:lstStyle/>
          <a:p>
            <a:pPr algn="ctr"/>
            <a:r>
              <a:rPr lang="en-GB" sz="3200" b="1" dirty="0">
                <a:solidFill>
                  <a:prstClr val="black"/>
                </a:solidFill>
                <a:latin typeface="Century Gothic" panose="020B0502020202020204" pitchFamily="34" charset="0"/>
              </a:rPr>
              <a:t>grain</a:t>
            </a:r>
          </a:p>
        </p:txBody>
      </p:sp>
      <p:sp>
        <p:nvSpPr>
          <p:cNvPr id="17" name="TextBox 16"/>
          <p:cNvSpPr txBox="1"/>
          <p:nvPr/>
        </p:nvSpPr>
        <p:spPr>
          <a:xfrm>
            <a:off x="8318096" y="5243760"/>
            <a:ext cx="1257301" cy="584775"/>
          </a:xfrm>
          <a:prstGeom prst="rect">
            <a:avLst/>
          </a:prstGeom>
          <a:solidFill>
            <a:srgbClr val="99FF66"/>
          </a:solidFill>
        </p:spPr>
        <p:txBody>
          <a:bodyPr wrap="square" rtlCol="0">
            <a:spAutoFit/>
          </a:bodyPr>
          <a:lstStyle/>
          <a:p>
            <a:pPr algn="ctr"/>
            <a:r>
              <a:rPr lang="en-GB" sz="3200" b="1" dirty="0" err="1">
                <a:solidFill>
                  <a:prstClr val="black"/>
                </a:solidFill>
                <a:latin typeface="Century Gothic" panose="020B0502020202020204" pitchFamily="34" charset="0"/>
              </a:rPr>
              <a:t>trois</a:t>
            </a:r>
            <a:endParaRPr lang="en-GB" sz="3200" b="1" dirty="0">
              <a:solidFill>
                <a:prstClr val="black"/>
              </a:solidFill>
              <a:latin typeface="Century Gothic" panose="020B0502020202020204" pitchFamily="34" charset="0"/>
            </a:endParaRPr>
          </a:p>
        </p:txBody>
      </p:sp>
      <p:cxnSp>
        <p:nvCxnSpPr>
          <p:cNvPr id="21" name="Straight Connector 20" descr="connecting line between trois and chois"/>
          <p:cNvCxnSpPr/>
          <p:nvPr/>
        </p:nvCxnSpPr>
        <p:spPr>
          <a:xfrm>
            <a:off x="9575397" y="5526287"/>
            <a:ext cx="584199" cy="0"/>
          </a:xfrm>
          <a:prstGeom prst="line">
            <a:avLst/>
          </a:prstGeom>
          <a:noFill/>
          <a:ln w="38100" cap="flat" cmpd="sng" algn="ctr">
            <a:solidFill>
              <a:srgbClr val="5B9BD5"/>
            </a:solidFill>
            <a:prstDash val="solid"/>
            <a:miter lim="800000"/>
          </a:ln>
          <a:effectLst/>
        </p:spPr>
      </p:cxnSp>
      <p:sp>
        <p:nvSpPr>
          <p:cNvPr id="19" name="TextBox 18"/>
          <p:cNvSpPr txBox="1"/>
          <p:nvPr/>
        </p:nvSpPr>
        <p:spPr>
          <a:xfrm>
            <a:off x="10159596" y="5243760"/>
            <a:ext cx="1257301" cy="584775"/>
          </a:xfrm>
          <a:prstGeom prst="rect">
            <a:avLst/>
          </a:prstGeom>
          <a:solidFill>
            <a:srgbClr val="FF99FF"/>
          </a:solidFill>
        </p:spPr>
        <p:txBody>
          <a:bodyPr wrap="square" rtlCol="0">
            <a:spAutoFit/>
          </a:bodyPr>
          <a:lstStyle/>
          <a:p>
            <a:pPr algn="ctr"/>
            <a:r>
              <a:rPr lang="en-GB" sz="3200" b="1" dirty="0" err="1">
                <a:solidFill>
                  <a:prstClr val="black"/>
                </a:solidFill>
                <a:latin typeface="Century Gothic" panose="020B0502020202020204" pitchFamily="34" charset="0"/>
              </a:rPr>
              <a:t>chois</a:t>
            </a:r>
            <a:endParaRPr lang="en-GB" sz="3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5266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animBg="1"/>
      <p:bldP spid="18"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23A696FD-A2EB-2744-B41B-CB7737AC56CC}"/>
              </a:ext>
            </a:extLst>
          </p:cNvPr>
          <p:cNvSpPr>
            <a:spLocks noGrp="1"/>
          </p:cNvSpPr>
          <p:nvPr>
            <p:ph type="title"/>
          </p:nvPr>
        </p:nvSpPr>
        <p:spPr>
          <a:xfrm>
            <a:off x="164571" y="269618"/>
            <a:ext cx="3563774" cy="797231"/>
          </a:xfrm>
        </p:spPr>
        <p:txBody>
          <a:bodyPr>
            <a:normAutofit/>
          </a:bodyPr>
          <a:lstStyle/>
          <a:p>
            <a:r>
              <a:rPr lang="en-GB" sz="3200" b="1" dirty="0">
                <a:solidFill>
                  <a:schemeClr val="bg1"/>
                </a:solidFill>
              </a:rPr>
              <a:t>a. Print to sound</a:t>
            </a:r>
            <a:endParaRPr lang="en-US" sz="3200" dirty="0"/>
          </a:p>
        </p:txBody>
      </p:sp>
      <p:graphicFrame>
        <p:nvGraphicFramePr>
          <p:cNvPr id="4" name="Chart 3" descr="chart showing unfamiliar versus familiar spelling"/>
          <p:cNvGraphicFramePr>
            <a:graphicFrameLocks/>
          </p:cNvGraphicFramePr>
          <p:nvPr>
            <p:extLst>
              <p:ext uri="{D42A27DB-BD31-4B8C-83A1-F6EECF244321}">
                <p14:modId xmlns:p14="http://schemas.microsoft.com/office/powerpoint/2010/main" val="3981038118"/>
              </p:ext>
            </p:extLst>
          </p:nvPr>
        </p:nvGraphicFramePr>
        <p:xfrm>
          <a:off x="2841624" y="1066849"/>
          <a:ext cx="6959600" cy="375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descr="straight line"/>
          <p:cNvCxnSpPr/>
          <p:nvPr/>
        </p:nvCxnSpPr>
        <p:spPr>
          <a:xfrm>
            <a:off x="5336981" y="2008692"/>
            <a:ext cx="2466975" cy="371475"/>
          </a:xfrm>
          <a:prstGeom prst="line">
            <a:avLst/>
          </a:prstGeom>
          <a:ln w="25400">
            <a:solidFill>
              <a:srgbClr val="0033C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75120" y="2234349"/>
            <a:ext cx="1790699" cy="369332"/>
          </a:xfrm>
          <a:prstGeom prst="rect">
            <a:avLst/>
          </a:prstGeom>
          <a:noFill/>
        </p:spPr>
        <p:txBody>
          <a:bodyPr wrap="square" rtlCol="0">
            <a:spAutoFit/>
          </a:bodyPr>
          <a:lstStyle/>
          <a:p>
            <a:r>
              <a:rPr lang="en-GB" i="1" dirty="0">
                <a:latin typeface="Calibri" panose="020F0502020204030204" pitchFamily="34" charset="0"/>
                <a:cs typeface="Calibri" panose="020F0502020204030204" pitchFamily="34" charset="0"/>
              </a:rPr>
              <a:t>p</a:t>
            </a:r>
            <a:r>
              <a:rPr lang="en-GB" dirty="0">
                <a:latin typeface="Calibri" panose="020F0502020204030204" pitchFamily="34" charset="0"/>
                <a:cs typeface="Calibri" panose="020F0502020204030204" pitchFamily="34" charset="0"/>
              </a:rPr>
              <a:t> &lt; .001, </a:t>
            </a:r>
            <a:r>
              <a:rPr lang="en-GB" i="1" dirty="0">
                <a:latin typeface="Calibri" panose="020F0502020204030204" pitchFamily="34" charset="0"/>
                <a:cs typeface="Calibri" panose="020F0502020204030204" pitchFamily="34" charset="0"/>
              </a:rPr>
              <a:t>d</a:t>
            </a:r>
            <a:r>
              <a:rPr lang="en-GB" dirty="0">
                <a:latin typeface="Calibri" panose="020F0502020204030204" pitchFamily="34" charset="0"/>
                <a:cs typeface="Calibri" panose="020F0502020204030204" pitchFamily="34" charset="0"/>
              </a:rPr>
              <a:t> = 0.33</a:t>
            </a:r>
            <a:endParaRPr lang="en-GB" i="1" dirty="0">
              <a:latin typeface="Calibri" panose="020F0502020204030204" pitchFamily="34" charset="0"/>
              <a:cs typeface="Calibri" panose="020F0502020204030204" pitchFamily="34" charset="0"/>
            </a:endParaRPr>
          </a:p>
        </p:txBody>
      </p:sp>
      <p:sp>
        <p:nvSpPr>
          <p:cNvPr id="9" name="TextBox 8"/>
          <p:cNvSpPr txBox="1"/>
          <p:nvPr/>
        </p:nvSpPr>
        <p:spPr>
          <a:xfrm>
            <a:off x="3728345" y="4981512"/>
            <a:ext cx="2457450" cy="523220"/>
          </a:xfrm>
          <a:prstGeom prst="rect">
            <a:avLst/>
          </a:prstGeom>
          <a:solidFill>
            <a:srgbClr val="99FF66"/>
          </a:solidFill>
        </p:spPr>
        <p:txBody>
          <a:bodyPr wrap="square" rtlCol="0">
            <a:spAutoFit/>
          </a:bodyPr>
          <a:lstStyle/>
          <a:p>
            <a:pPr algn="ctr"/>
            <a:r>
              <a:rPr lang="en-GB" sz="2800" dirty="0">
                <a:latin typeface="Calibri" panose="020F0502020204030204" pitchFamily="34" charset="0"/>
                <a:cs typeface="Calibri" panose="020F0502020204030204" pitchFamily="34" charset="0"/>
              </a:rPr>
              <a:t>&lt;pain&gt; - /</a:t>
            </a:r>
            <a:r>
              <a:rPr lang="en-GB" sz="2800" dirty="0" err="1">
                <a:latin typeface="Calibri" panose="020F0502020204030204" pitchFamily="34" charset="0"/>
                <a:cs typeface="Calibri" panose="020F0502020204030204" pitchFamily="34" charset="0"/>
              </a:rPr>
              <a:t>pæ</a:t>
            </a:r>
            <a:r>
              <a:rPr lang="en-GB" sz="2800" dirty="0">
                <a:latin typeface="Calibri" panose="020F0502020204030204" pitchFamily="34" charset="0"/>
                <a:cs typeface="Calibri" panose="020F0502020204030204" pitchFamily="34" charset="0"/>
              </a:rPr>
              <a:t>̃/</a:t>
            </a:r>
            <a:endParaRPr lang="en-GB" sz="2800" b="1" dirty="0">
              <a:latin typeface="Calibri" panose="020F0502020204030204" pitchFamily="34" charset="0"/>
              <a:cs typeface="Calibri" panose="020F0502020204030204" pitchFamily="34" charset="0"/>
            </a:endParaRPr>
          </a:p>
        </p:txBody>
      </p:sp>
      <p:cxnSp>
        <p:nvCxnSpPr>
          <p:cNvPr id="13" name="Straight Connector 12" descr="straight line"/>
          <p:cNvCxnSpPr>
            <a:stCxn id="9" idx="3"/>
            <a:endCxn id="11" idx="1"/>
          </p:cNvCxnSpPr>
          <p:nvPr/>
        </p:nvCxnSpPr>
        <p:spPr>
          <a:xfrm flipV="1">
            <a:off x="6185795" y="5237726"/>
            <a:ext cx="590735" cy="5396"/>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76530" y="4976116"/>
            <a:ext cx="2889251" cy="523220"/>
          </a:xfrm>
          <a:prstGeom prst="rect">
            <a:avLst/>
          </a:prstGeom>
          <a:solidFill>
            <a:srgbClr val="FF99FF"/>
          </a:solidFill>
        </p:spPr>
        <p:txBody>
          <a:bodyPr wrap="square" rtlCol="0">
            <a:spAutoFit/>
          </a:bodyPr>
          <a:lstStyle/>
          <a:p>
            <a:pPr algn="ctr"/>
            <a:r>
              <a:rPr lang="en-GB" sz="2800" dirty="0">
                <a:latin typeface="Calibri" panose="020F0502020204030204" pitchFamily="34" charset="0"/>
                <a:cs typeface="Calibri" panose="020F0502020204030204" pitchFamily="34" charset="0"/>
              </a:rPr>
              <a:t>&lt;grain&gt; - /</a:t>
            </a:r>
            <a:r>
              <a:rPr lang="en-GB" sz="2800" dirty="0" err="1">
                <a:latin typeface="Calibri" panose="020F0502020204030204" pitchFamily="34" charset="0"/>
                <a:cs typeface="Calibri" panose="020F0502020204030204" pitchFamily="34" charset="0"/>
              </a:rPr>
              <a:t>ɡɹɛɪn</a:t>
            </a:r>
            <a:r>
              <a:rPr lang="en-GB" sz="2800" dirty="0">
                <a:latin typeface="Calibri" panose="020F0502020204030204" pitchFamily="34" charset="0"/>
                <a:cs typeface="Calibri" panose="020F0502020204030204" pitchFamily="34" charset="0"/>
              </a:rPr>
              <a:t>/</a:t>
            </a:r>
            <a:endParaRPr lang="en-GB" sz="2800" b="1" dirty="0">
              <a:latin typeface="Calibri" panose="020F0502020204030204" pitchFamily="34" charset="0"/>
              <a:cs typeface="Calibri" panose="020F0502020204030204" pitchFamily="34" charset="0"/>
            </a:endParaRPr>
          </a:p>
        </p:txBody>
      </p:sp>
      <p:sp>
        <p:nvSpPr>
          <p:cNvPr id="10" name="TextBox 9"/>
          <p:cNvSpPr txBox="1"/>
          <p:nvPr/>
        </p:nvSpPr>
        <p:spPr>
          <a:xfrm>
            <a:off x="3728345" y="5623280"/>
            <a:ext cx="2457449" cy="523220"/>
          </a:xfrm>
          <a:prstGeom prst="rect">
            <a:avLst/>
          </a:prstGeom>
          <a:solidFill>
            <a:srgbClr val="99FF66"/>
          </a:solidFill>
        </p:spPr>
        <p:txBody>
          <a:bodyPr wrap="square" rtlCol="0">
            <a:spAutoFit/>
          </a:bodyPr>
          <a:lstStyle/>
          <a:p>
            <a:pPr algn="ctr"/>
            <a:r>
              <a:rPr lang="en-GB" sz="2800" dirty="0">
                <a:latin typeface="Calibri" panose="020F0502020204030204" pitchFamily="34" charset="0"/>
                <a:cs typeface="Calibri" panose="020F0502020204030204" pitchFamily="34" charset="0"/>
              </a:rPr>
              <a:t>&lt;chat&gt; - /</a:t>
            </a:r>
            <a:r>
              <a:rPr lang="en-GB" sz="2800" dirty="0" err="1">
                <a:latin typeface="Calibri" panose="020F0502020204030204" pitchFamily="34" charset="0"/>
                <a:cs typeface="Calibri" panose="020F0502020204030204" pitchFamily="34" charset="0"/>
              </a:rPr>
              <a:t>ʃa</a:t>
            </a:r>
            <a:r>
              <a:rPr lang="en-GB" sz="2800" dirty="0">
                <a:latin typeface="Calibri" panose="020F0502020204030204" pitchFamily="34" charset="0"/>
                <a:cs typeface="Calibri" panose="020F0502020204030204" pitchFamily="34" charset="0"/>
              </a:rPr>
              <a:t>/</a:t>
            </a:r>
          </a:p>
        </p:txBody>
      </p:sp>
      <p:cxnSp>
        <p:nvCxnSpPr>
          <p:cNvPr id="14" name="Straight Connector 13" descr="straight line"/>
          <p:cNvCxnSpPr/>
          <p:nvPr/>
        </p:nvCxnSpPr>
        <p:spPr>
          <a:xfrm>
            <a:off x="6185794" y="5970099"/>
            <a:ext cx="584199"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9993" y="5622017"/>
            <a:ext cx="2889251" cy="523220"/>
          </a:xfrm>
          <a:prstGeom prst="rect">
            <a:avLst/>
          </a:prstGeom>
          <a:solidFill>
            <a:srgbClr val="FF99FF"/>
          </a:solidFill>
        </p:spPr>
        <p:txBody>
          <a:bodyPr wrap="square" rtlCol="0">
            <a:spAutoFit/>
          </a:bodyPr>
          <a:lstStyle/>
          <a:p>
            <a:pPr algn="ctr"/>
            <a:r>
              <a:rPr lang="en-GB" sz="2800" dirty="0">
                <a:latin typeface="Calibri" panose="020F0502020204030204" pitchFamily="34" charset="0"/>
                <a:cs typeface="Calibri" panose="020F0502020204030204" pitchFamily="34" charset="0"/>
              </a:rPr>
              <a:t>&lt;fat&gt; - /fat/</a:t>
            </a:r>
          </a:p>
        </p:txBody>
      </p:sp>
    </p:spTree>
    <p:extLst>
      <p:ext uri="{BB962C8B-B14F-4D97-AF65-F5344CB8AC3E}">
        <p14:creationId xmlns:p14="http://schemas.microsoft.com/office/powerpoint/2010/main" val="16899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animBg="1"/>
      <p:bldP spid="11"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8" name="Title 7">
            <a:extLst>
              <a:ext uri="{FF2B5EF4-FFF2-40B4-BE49-F238E27FC236}">
                <a16:creationId xmlns:a16="http://schemas.microsoft.com/office/drawing/2014/main" id="{597FA657-1197-9742-B0C4-F9C91A9BE5B5}"/>
              </a:ext>
            </a:extLst>
          </p:cNvPr>
          <p:cNvSpPr>
            <a:spLocks noGrp="1"/>
          </p:cNvSpPr>
          <p:nvPr>
            <p:ph type="title"/>
          </p:nvPr>
        </p:nvSpPr>
        <p:spPr>
          <a:xfrm>
            <a:off x="164571" y="296864"/>
            <a:ext cx="3416829" cy="814132"/>
          </a:xfrm>
        </p:spPr>
        <p:txBody>
          <a:bodyPr>
            <a:normAutofit/>
          </a:bodyPr>
          <a:lstStyle/>
          <a:p>
            <a:r>
              <a:rPr lang="en-GB" sz="3200" b="1" dirty="0">
                <a:solidFill>
                  <a:schemeClr val="bg1"/>
                </a:solidFill>
              </a:rPr>
              <a:t>a. Print to sound</a:t>
            </a:r>
            <a:endParaRPr lang="en-US" sz="3200" dirty="0"/>
          </a:p>
        </p:txBody>
      </p:sp>
      <p:sp>
        <p:nvSpPr>
          <p:cNvPr id="4" name="TextBox 3"/>
          <p:cNvSpPr txBox="1"/>
          <p:nvPr/>
        </p:nvSpPr>
        <p:spPr>
          <a:xfrm>
            <a:off x="0" y="1110995"/>
            <a:ext cx="12192001" cy="523220"/>
          </a:xfrm>
          <a:prstGeom prst="rect">
            <a:avLst/>
          </a:prstGeom>
          <a:noFill/>
        </p:spPr>
        <p:txBody>
          <a:bodyPr wrap="square" rtlCol="0">
            <a:spAutoFit/>
          </a:bodyPr>
          <a:lstStyle/>
          <a:p>
            <a:pPr algn="ctr"/>
            <a:r>
              <a:rPr lang="en-GB" sz="2800" b="1" dirty="0">
                <a:solidFill>
                  <a:prstClr val="black"/>
                </a:solidFill>
                <a:latin typeface="Century Gothic" panose="020B0502020202020204" pitchFamily="34" charset="0"/>
              </a:rPr>
              <a:t>Summary so far</a:t>
            </a:r>
          </a:p>
        </p:txBody>
      </p:sp>
      <p:sp>
        <p:nvSpPr>
          <p:cNvPr id="6" name="TextBox 5"/>
          <p:cNvSpPr txBox="1"/>
          <p:nvPr/>
        </p:nvSpPr>
        <p:spPr>
          <a:xfrm>
            <a:off x="-1" y="1775883"/>
            <a:ext cx="12192001" cy="187743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Reading Aloud Test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Administered individually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Unfamiliar words to test SSC knowledge (to stop them using existing knowledge of whole word pronunciations)</a:t>
            </a:r>
          </a:p>
        </p:txBody>
      </p:sp>
    </p:spTree>
    <p:extLst>
      <p:ext uri="{BB962C8B-B14F-4D97-AF65-F5344CB8AC3E}">
        <p14:creationId xmlns:p14="http://schemas.microsoft.com/office/powerpoint/2010/main" val="37379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DD0C8E39-E8B7-7741-8F91-4CDF8347BB20}"/>
              </a:ext>
            </a:extLst>
          </p:cNvPr>
          <p:cNvSpPr>
            <a:spLocks noGrp="1"/>
          </p:cNvSpPr>
          <p:nvPr>
            <p:ph type="title"/>
          </p:nvPr>
        </p:nvSpPr>
        <p:spPr>
          <a:xfrm>
            <a:off x="164571" y="296863"/>
            <a:ext cx="3553989" cy="754697"/>
          </a:xfrm>
        </p:spPr>
        <p:txBody>
          <a:bodyPr>
            <a:normAutofit/>
          </a:bodyPr>
          <a:lstStyle/>
          <a:p>
            <a:r>
              <a:rPr lang="en-GB" sz="3200" b="1" dirty="0">
                <a:solidFill>
                  <a:schemeClr val="bg1"/>
                </a:solidFill>
              </a:rPr>
              <a:t>b. Sound to print </a:t>
            </a:r>
            <a:endParaRPr lang="en-US" sz="3200" dirty="0"/>
          </a:p>
        </p:txBody>
      </p:sp>
      <p:sp>
        <p:nvSpPr>
          <p:cNvPr id="4" name="TextBox 3"/>
          <p:cNvSpPr txBox="1"/>
          <p:nvPr/>
        </p:nvSpPr>
        <p:spPr>
          <a:xfrm>
            <a:off x="-1" y="1460854"/>
            <a:ext cx="12192001" cy="98488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Transcription task – can they write what they hear?</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However… languages vary in “orthographic depth”:</a:t>
            </a:r>
          </a:p>
        </p:txBody>
      </p:sp>
      <p:pic>
        <p:nvPicPr>
          <p:cNvPr id="10" name="Picture 6" descr="showing sound to prin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5824" y="730427"/>
            <a:ext cx="34163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9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55864DB9-89A6-AD40-9A25-C23C69C8FF4C}"/>
              </a:ext>
            </a:extLst>
          </p:cNvPr>
          <p:cNvSpPr>
            <a:spLocks noGrp="1"/>
          </p:cNvSpPr>
          <p:nvPr>
            <p:ph type="title"/>
          </p:nvPr>
        </p:nvSpPr>
        <p:spPr>
          <a:xfrm>
            <a:off x="164571" y="296863"/>
            <a:ext cx="3462549" cy="776183"/>
          </a:xfrm>
        </p:spPr>
        <p:txBody>
          <a:bodyPr>
            <a:normAutofit/>
          </a:bodyPr>
          <a:lstStyle/>
          <a:p>
            <a:r>
              <a:rPr lang="en-GB" sz="3200" b="1" dirty="0">
                <a:solidFill>
                  <a:schemeClr val="bg1"/>
                </a:solidFill>
              </a:rPr>
              <a:t>a. Print to sound</a:t>
            </a:r>
            <a:endParaRPr lang="en-US" sz="3200" dirty="0"/>
          </a:p>
        </p:txBody>
      </p:sp>
      <p:sp>
        <p:nvSpPr>
          <p:cNvPr id="4" name="TextBox 3"/>
          <p:cNvSpPr txBox="1"/>
          <p:nvPr/>
        </p:nvSpPr>
        <p:spPr>
          <a:xfrm>
            <a:off x="-1" y="1325563"/>
            <a:ext cx="12192001" cy="4616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So, in French particularly </a:t>
            </a:r>
            <a:r>
              <a:rPr lang="en-GB" sz="2400" dirty="0">
                <a:solidFill>
                  <a:prstClr val="black"/>
                </a:solidFill>
                <a:latin typeface="Century Gothic" panose="020B0502020202020204" pitchFamily="34" charset="0"/>
                <a:sym typeface="Wingdings" panose="05000000000000000000" pitchFamily="2" charset="2"/>
              </a:rPr>
              <a:t> multiple possible spellings for a given sound </a:t>
            </a:r>
            <a:endParaRPr lang="en-GB" sz="2400" dirty="0">
              <a:solidFill>
                <a:prstClr val="black"/>
              </a:solidFill>
              <a:latin typeface="Century Gothic" panose="020B0502020202020204" pitchFamily="34" charset="0"/>
            </a:endParaRPr>
          </a:p>
        </p:txBody>
      </p:sp>
      <p:sp>
        <p:nvSpPr>
          <p:cNvPr id="9" name="TextBox 8"/>
          <p:cNvSpPr txBox="1"/>
          <p:nvPr/>
        </p:nvSpPr>
        <p:spPr>
          <a:xfrm>
            <a:off x="-2" y="2039745"/>
            <a:ext cx="12192001" cy="4616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For unfamiliar words: proliferation of ‘correct’ answers </a:t>
            </a:r>
            <a:r>
              <a:rPr lang="en-GB" sz="2400" dirty="0">
                <a:solidFill>
                  <a:prstClr val="black"/>
                </a:solidFill>
                <a:latin typeface="Century Gothic" panose="020B0502020202020204" pitchFamily="34" charset="0"/>
                <a:sym typeface="Wingdings" panose="05000000000000000000" pitchFamily="2" charset="2"/>
              </a:rPr>
              <a:t> </a:t>
            </a:r>
            <a:endParaRPr lang="en-GB" sz="2400" dirty="0">
              <a:solidFill>
                <a:prstClr val="black"/>
              </a:solidFill>
              <a:latin typeface="Century Gothic" panose="020B0502020202020204" pitchFamily="34" charset="0"/>
            </a:endParaRPr>
          </a:p>
        </p:txBody>
      </p:sp>
      <p:sp>
        <p:nvSpPr>
          <p:cNvPr id="2" name="Rounded Rectangle 1" descr="green box with multiple spellings for a given sound"/>
          <p:cNvSpPr/>
          <p:nvPr/>
        </p:nvSpPr>
        <p:spPr>
          <a:xfrm>
            <a:off x="164571" y="2753927"/>
            <a:ext cx="11812276" cy="1896870"/>
          </a:xfrm>
          <a:prstGeom prst="roundRect">
            <a:avLst/>
          </a:prstGeom>
          <a:solidFill>
            <a:srgbClr val="CCFFCC">
              <a:alpha val="41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scan001001"/>
          <p:cNvPicPr>
            <a:picLocks noChangeAspect="1" noChangeArrowheads="1"/>
          </p:cNvPicPr>
          <p:nvPr/>
        </p:nvPicPr>
        <p:blipFill>
          <a:blip r:embed="rId4">
            <a:extLst>
              <a:ext uri="{28A0092B-C50C-407E-A947-70E740481C1C}">
                <a14:useLocalDpi xmlns:a14="http://schemas.microsoft.com/office/drawing/2010/main" val="0"/>
              </a:ext>
            </a:extLst>
          </a:blip>
          <a:srcRect l="14078" t="32144" r="62671" b="61243"/>
          <a:stretch>
            <a:fillRect/>
          </a:stretch>
        </p:blipFill>
        <p:spPr bwMode="auto">
          <a:xfrm>
            <a:off x="261311" y="3263811"/>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17074" y="3125996"/>
            <a:ext cx="10274926" cy="461665"/>
          </a:xfrm>
          <a:prstGeom prst="rect">
            <a:avLst/>
          </a:prstGeom>
          <a:noFill/>
        </p:spPr>
        <p:txBody>
          <a:bodyPr wrap="square" rtlCol="0">
            <a:spAutoFit/>
          </a:bodyPr>
          <a:lstStyle/>
          <a:p>
            <a:pPr>
              <a:spcAft>
                <a:spcPts val="1200"/>
              </a:spcAft>
            </a:pPr>
            <a:r>
              <a:rPr lang="en-GB" sz="2400" dirty="0" err="1">
                <a:solidFill>
                  <a:prstClr val="black"/>
                </a:solidFill>
                <a:latin typeface="Century Gothic" panose="020B0502020202020204" pitchFamily="34" charset="0"/>
              </a:rPr>
              <a:t>ver</a:t>
            </a: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vers</a:t>
            </a: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verre</a:t>
            </a: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verres</a:t>
            </a: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vert</a:t>
            </a: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verts</a:t>
            </a: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vair</a:t>
            </a:r>
            <a:r>
              <a:rPr lang="en-GB" sz="2400" dirty="0">
                <a:solidFill>
                  <a:prstClr val="black"/>
                </a:solidFill>
                <a:latin typeface="Century Gothic" panose="020B0502020202020204" pitchFamily="34" charset="0"/>
              </a:rPr>
              <a:t> </a:t>
            </a:r>
          </a:p>
        </p:txBody>
      </p:sp>
      <p:sp>
        <p:nvSpPr>
          <p:cNvPr id="10" name="TextBox 9"/>
          <p:cNvSpPr txBox="1"/>
          <p:nvPr/>
        </p:nvSpPr>
        <p:spPr>
          <a:xfrm>
            <a:off x="1917073" y="3795379"/>
            <a:ext cx="10274926" cy="461665"/>
          </a:xfrm>
          <a:prstGeom prst="rect">
            <a:avLst/>
          </a:prstGeom>
          <a:noFill/>
        </p:spPr>
        <p:txBody>
          <a:bodyPr wrap="square" rtlCol="0">
            <a:spAutoFit/>
          </a:bodyPr>
          <a:lstStyle/>
          <a:p>
            <a:pPr>
              <a:spcAft>
                <a:spcPts val="1200"/>
              </a:spcAft>
            </a:pPr>
            <a:r>
              <a:rPr lang="en-GB" sz="2400" dirty="0">
                <a:solidFill>
                  <a:prstClr val="black"/>
                </a:solidFill>
                <a:latin typeface="Century Gothic" panose="020B0502020202020204" pitchFamily="34" charset="0"/>
              </a:rPr>
              <a:t>* </a:t>
            </a:r>
            <a:r>
              <a:rPr lang="en-GB" sz="2400" dirty="0" err="1">
                <a:solidFill>
                  <a:prstClr val="black"/>
                </a:solidFill>
                <a:latin typeface="Century Gothic" panose="020B0502020202020204" pitchFamily="34" charset="0"/>
              </a:rPr>
              <a:t>vaire</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vaires</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verd</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verds</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vère</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vères</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vaîre</a:t>
            </a:r>
            <a:r>
              <a:rPr lang="en-GB" sz="2400" dirty="0">
                <a:solidFill>
                  <a:prstClr val="black"/>
                </a:solidFill>
                <a:latin typeface="Century Gothic" panose="020B0502020202020204" pitchFamily="34" charset="0"/>
              </a:rPr>
              <a:t>, * </a:t>
            </a:r>
            <a:r>
              <a:rPr lang="en-GB" sz="2400" dirty="0" err="1">
                <a:solidFill>
                  <a:prstClr val="black"/>
                </a:solidFill>
                <a:latin typeface="Century Gothic" panose="020B0502020202020204" pitchFamily="34" charset="0"/>
              </a:rPr>
              <a:t>vaîres</a:t>
            </a:r>
            <a:r>
              <a:rPr lang="en-GB" sz="2400" dirty="0">
                <a:solidFill>
                  <a:prstClr val="black"/>
                </a:solidFill>
                <a:latin typeface="Century Gothic" panose="020B0502020202020204" pitchFamily="34" charset="0"/>
              </a:rPr>
              <a:t> …</a:t>
            </a:r>
          </a:p>
        </p:txBody>
      </p:sp>
      <p:sp>
        <p:nvSpPr>
          <p:cNvPr id="11" name="TextBox 10"/>
          <p:cNvSpPr txBox="1"/>
          <p:nvPr/>
        </p:nvSpPr>
        <p:spPr>
          <a:xfrm>
            <a:off x="0" y="4650797"/>
            <a:ext cx="12192001"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So, we tweaked the response format to constrain possible responses</a:t>
            </a:r>
          </a:p>
          <a:p>
            <a:pPr marL="800100" lvl="1"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Blanks for individual letters.  </a:t>
            </a:r>
          </a:p>
          <a:p>
            <a:pPr marL="800100" lvl="1"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E.g. “ v _ _ ” </a:t>
            </a:r>
          </a:p>
        </p:txBody>
      </p:sp>
    </p:spTree>
    <p:extLst>
      <p:ext uri="{BB962C8B-B14F-4D97-AF65-F5344CB8AC3E}">
        <p14:creationId xmlns:p14="http://schemas.microsoft.com/office/powerpoint/2010/main" val="19607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2" grpId="0" animBg="1"/>
      <p:bldP spid="8" grpId="0" build="p"/>
      <p:bldP spid="10" grpId="0" build="p"/>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200D5AE5-1B45-F64F-9E99-F04949BF44D9}"/>
              </a:ext>
            </a:extLst>
          </p:cNvPr>
          <p:cNvSpPr>
            <a:spLocks noGrp="1"/>
          </p:cNvSpPr>
          <p:nvPr>
            <p:ph type="title"/>
          </p:nvPr>
        </p:nvSpPr>
        <p:spPr>
          <a:xfrm>
            <a:off x="164571" y="296863"/>
            <a:ext cx="3813069" cy="754697"/>
          </a:xfrm>
        </p:spPr>
        <p:txBody>
          <a:bodyPr>
            <a:normAutofit/>
          </a:bodyPr>
          <a:lstStyle/>
          <a:p>
            <a:r>
              <a:rPr lang="en-GB" sz="3200" b="1" dirty="0">
                <a:solidFill>
                  <a:schemeClr val="bg1"/>
                </a:solidFill>
              </a:rPr>
              <a:t>2. Item selection</a:t>
            </a:r>
            <a:endParaRPr lang="en-US" sz="3200" dirty="0"/>
          </a:p>
        </p:txBody>
      </p:sp>
      <p:sp>
        <p:nvSpPr>
          <p:cNvPr id="4" name="TextBox 3"/>
          <p:cNvSpPr txBox="1"/>
          <p:nvPr/>
        </p:nvSpPr>
        <p:spPr>
          <a:xfrm>
            <a:off x="-1" y="1325563"/>
            <a:ext cx="12192001" cy="4185761"/>
          </a:xfrm>
          <a:prstGeom prst="rect">
            <a:avLst/>
          </a:prstGeom>
          <a:noFill/>
        </p:spPr>
        <p:txBody>
          <a:bodyPr wrap="square" rtlCol="0">
            <a:spAutoFit/>
          </a:bodyPr>
          <a:lstStyle/>
          <a:p>
            <a:pPr>
              <a:spcAft>
                <a:spcPts val="1200"/>
              </a:spcAft>
            </a:pPr>
            <a:r>
              <a:rPr lang="en-GB" sz="2400" dirty="0">
                <a:solidFill>
                  <a:prstClr val="black"/>
                </a:solidFill>
                <a:latin typeface="Century Gothic" panose="020B0502020202020204" pitchFamily="34" charset="0"/>
              </a:rPr>
              <a:t>For each language:</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We listed all the target SSC covered in the </a:t>
            </a:r>
            <a:r>
              <a:rPr lang="en-GB" sz="2400" dirty="0" err="1">
                <a:solidFill>
                  <a:prstClr val="black"/>
                </a:solidFill>
                <a:latin typeface="Century Gothic" panose="020B0502020202020204" pitchFamily="34" charset="0"/>
              </a:rPr>
              <a:t>SoW</a:t>
            </a:r>
            <a:endParaRPr lang="en-GB" sz="2400" dirty="0">
              <a:solidFill>
                <a:prstClr val="black"/>
              </a:solidFill>
              <a:latin typeface="Century Gothic" panose="020B0502020202020204" pitchFamily="34" charset="0"/>
            </a:endParaRP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For each SSC, we identified 3 low-frequency words (&gt;5000 frequency ranking for French and Spanish, &gt;4037 for German) and ensured not covered in </a:t>
            </a:r>
            <a:r>
              <a:rPr lang="en-GB" sz="2400" dirty="0" err="1">
                <a:solidFill>
                  <a:prstClr val="black"/>
                </a:solidFill>
                <a:latin typeface="Century Gothic" panose="020B0502020202020204" pitchFamily="34" charset="0"/>
              </a:rPr>
              <a:t>SoW</a:t>
            </a:r>
            <a:endParaRPr lang="en-GB" sz="2400" dirty="0">
              <a:solidFill>
                <a:prstClr val="black"/>
              </a:solidFill>
              <a:latin typeface="Century Gothic" panose="020B0502020202020204" pitchFamily="34" charset="0"/>
            </a:endParaRP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Therefore, pupils very unlikely to know them!</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Where possible, we controlled for orthographic and phonological length – i.e. short monosyllabic words (French and German) or mostly 2 syllables (Spanish)</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We tried to avoid words that look like English words (</a:t>
            </a:r>
            <a:r>
              <a:rPr lang="en-GB" sz="2400" dirty="0" err="1">
                <a:solidFill>
                  <a:prstClr val="black"/>
                </a:solidFill>
                <a:latin typeface="Century Gothic" panose="020B0502020202020204" pitchFamily="34" charset="0"/>
              </a:rPr>
              <a:t>interlingual</a:t>
            </a:r>
            <a:r>
              <a:rPr lang="en-GB" sz="2400" dirty="0">
                <a:solidFill>
                  <a:prstClr val="black"/>
                </a:solidFill>
                <a:latin typeface="Century Gothic" panose="020B0502020202020204" pitchFamily="34" charset="0"/>
              </a:rPr>
              <a:t> homographs), taboo words, etc.!</a:t>
            </a:r>
          </a:p>
        </p:txBody>
      </p:sp>
    </p:spTree>
    <p:extLst>
      <p:ext uri="{BB962C8B-B14F-4D97-AF65-F5344CB8AC3E}">
        <p14:creationId xmlns:p14="http://schemas.microsoft.com/office/powerpoint/2010/main" val="34787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EDFD5-8ADD-5F42-A382-F60ED8D29513}"/>
              </a:ext>
            </a:extLst>
          </p:cNvPr>
          <p:cNvSpPr>
            <a:spLocks noGrp="1"/>
          </p:cNvSpPr>
          <p:nvPr>
            <p:ph type="title"/>
          </p:nvPr>
        </p:nvSpPr>
        <p:spPr/>
        <p:txBody>
          <a:bodyPr/>
          <a:lstStyle/>
          <a:p>
            <a:r>
              <a:rPr lang="en-US" dirty="0"/>
              <a:t>SSC in French</a:t>
            </a:r>
          </a:p>
        </p:txBody>
      </p:sp>
      <p:graphicFrame>
        <p:nvGraphicFramePr>
          <p:cNvPr id="2" name="Table 1" descr="table showing French SSC"/>
          <p:cNvGraphicFramePr>
            <a:graphicFrameLocks noGrp="1"/>
          </p:cNvGraphicFramePr>
          <p:nvPr>
            <p:extLst>
              <p:ext uri="{D42A27DB-BD31-4B8C-83A1-F6EECF244321}">
                <p14:modId xmlns:p14="http://schemas.microsoft.com/office/powerpoint/2010/main" val="1770213798"/>
              </p:ext>
            </p:extLst>
          </p:nvPr>
        </p:nvGraphicFramePr>
        <p:xfrm>
          <a:off x="0" y="-2"/>
          <a:ext cx="5821681" cy="6858000"/>
        </p:xfrm>
        <a:graphic>
          <a:graphicData uri="http://schemas.openxmlformats.org/drawingml/2006/table">
            <a:tbl>
              <a:tblPr firstRow="1">
                <a:tableStyleId>{5C22544A-7EE6-4342-B048-85BDC9FD1C3A}</a:tableStyleId>
              </a:tblPr>
              <a:tblGrid>
                <a:gridCol w="1525168">
                  <a:extLst>
                    <a:ext uri="{9D8B030D-6E8A-4147-A177-3AD203B41FA5}">
                      <a16:colId xmlns:a16="http://schemas.microsoft.com/office/drawing/2014/main" val="3959120125"/>
                    </a:ext>
                  </a:extLst>
                </a:gridCol>
                <a:gridCol w="1227575">
                  <a:extLst>
                    <a:ext uri="{9D8B030D-6E8A-4147-A177-3AD203B41FA5}">
                      <a16:colId xmlns:a16="http://schemas.microsoft.com/office/drawing/2014/main" val="4037419374"/>
                    </a:ext>
                  </a:extLst>
                </a:gridCol>
                <a:gridCol w="1606810">
                  <a:extLst>
                    <a:ext uri="{9D8B030D-6E8A-4147-A177-3AD203B41FA5}">
                      <a16:colId xmlns:a16="http://schemas.microsoft.com/office/drawing/2014/main" val="1608816626"/>
                    </a:ext>
                  </a:extLst>
                </a:gridCol>
                <a:gridCol w="1462128">
                  <a:extLst>
                    <a:ext uri="{9D8B030D-6E8A-4147-A177-3AD203B41FA5}">
                      <a16:colId xmlns:a16="http://schemas.microsoft.com/office/drawing/2014/main" val="3964951605"/>
                    </a:ext>
                  </a:extLst>
                </a:gridCol>
              </a:tblGrid>
              <a:tr h="428625">
                <a:tc>
                  <a:txBody>
                    <a:bodyPr/>
                    <a:lstStyle/>
                    <a:p>
                      <a:pPr algn="l" fontAlgn="b"/>
                      <a:r>
                        <a:rPr lang="en-GB" sz="2300" b="1" i="0" u="none" strike="noStrike" dirty="0">
                          <a:effectLst/>
                          <a:latin typeface="Century Gothic" panose="020B0502020202020204" pitchFamily="34" charset="0"/>
                        </a:rPr>
                        <a:t>SSC</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1</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2</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3</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2710145567"/>
                  </a:ext>
                </a:extLst>
              </a:tr>
              <a:tr h="428625">
                <a:tc>
                  <a:txBody>
                    <a:bodyPr/>
                    <a:lstStyle/>
                    <a:p>
                      <a:pPr algn="l" fontAlgn="b"/>
                      <a:r>
                        <a:rPr lang="en-GB" sz="2300" b="1" i="0" u="none" strike="noStrike" dirty="0">
                          <a:effectLst/>
                          <a:latin typeface="Century Gothic" panose="020B0502020202020204" pitchFamily="34" charset="0"/>
                        </a:rPr>
                        <a:t>SFC –x</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toux</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poux</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houx</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459812167"/>
                  </a:ext>
                </a:extLst>
              </a:tr>
              <a:tr h="428625">
                <a:tc>
                  <a:txBody>
                    <a:bodyPr/>
                    <a:lstStyle/>
                    <a:p>
                      <a:pPr algn="l" fontAlgn="b"/>
                      <a:r>
                        <a:rPr lang="en-GB" sz="2300" b="1" i="0" u="none" strike="noStrike">
                          <a:effectLst/>
                          <a:latin typeface="Century Gothic" panose="020B0502020202020204" pitchFamily="34" charset="0"/>
                        </a:rPr>
                        <a:t>SFC -d</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jard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lard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dard</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680921132"/>
                  </a:ext>
                </a:extLst>
              </a:tr>
              <a:tr h="428625">
                <a:tc>
                  <a:txBody>
                    <a:bodyPr/>
                    <a:lstStyle/>
                    <a:p>
                      <a:pPr algn="l" fontAlgn="b"/>
                      <a:r>
                        <a:rPr lang="en-GB" sz="2300" b="1" i="0" u="none" strike="noStrike">
                          <a:effectLst/>
                          <a:latin typeface="Century Gothic" panose="020B0502020202020204" pitchFamily="34" charset="0"/>
                        </a:rPr>
                        <a:t>SFC –t</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prit</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vit</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mit</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9545651"/>
                  </a:ext>
                </a:extLst>
              </a:tr>
              <a:tr h="428625">
                <a:tc>
                  <a:txBody>
                    <a:bodyPr/>
                    <a:lstStyle/>
                    <a:p>
                      <a:pPr algn="l" fontAlgn="b"/>
                      <a:r>
                        <a:rPr lang="en-GB" sz="2300" b="1" i="0" u="none" strike="noStrike" dirty="0">
                          <a:effectLst/>
                          <a:latin typeface="Century Gothic" panose="020B0502020202020204" pitchFamily="34" charset="0"/>
                        </a:rPr>
                        <a:t>SFC –s</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bris</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gis</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spis</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4262212524"/>
                  </a:ext>
                </a:extLst>
              </a:tr>
              <a:tr h="428625">
                <a:tc>
                  <a:txBody>
                    <a:bodyPr/>
                    <a:lstStyle/>
                    <a:p>
                      <a:pPr algn="l" fontAlgn="b"/>
                      <a:r>
                        <a:rPr lang="en-GB" sz="2300" b="1" i="0" u="none" strike="noStrike">
                          <a:effectLst/>
                          <a:latin typeface="Century Gothic" panose="020B0502020202020204" pitchFamily="34" charset="0"/>
                        </a:rPr>
                        <a:t>a </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nase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prase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jase</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505549251"/>
                  </a:ext>
                </a:extLst>
              </a:tr>
              <a:tr h="428625">
                <a:tc>
                  <a:txBody>
                    <a:bodyPr/>
                    <a:lstStyle/>
                    <a:p>
                      <a:pPr algn="l" fontAlgn="b"/>
                      <a:r>
                        <a:rPr lang="en-GB" sz="2300" b="1" i="0" u="none" strike="noStrike">
                          <a:effectLst/>
                          <a:latin typeface="Century Gothic" panose="020B0502020202020204" pitchFamily="34" charset="0"/>
                        </a:rPr>
                        <a:t>i </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brime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cime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trime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077308121"/>
                  </a:ext>
                </a:extLst>
              </a:tr>
              <a:tr h="428625">
                <a:tc>
                  <a:txBody>
                    <a:bodyPr/>
                    <a:lstStyle/>
                    <a:p>
                      <a:pPr algn="l" fontAlgn="b"/>
                      <a:r>
                        <a:rPr lang="en-GB" sz="2300" b="1" i="0" u="none" strike="noStrike" dirty="0" err="1">
                          <a:effectLst/>
                          <a:latin typeface="Century Gothic" panose="020B0502020202020204" pitchFamily="34" charset="0"/>
                        </a:rPr>
                        <a:t>eu</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yeuse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beuse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Meuse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519931998"/>
                  </a:ext>
                </a:extLst>
              </a:tr>
              <a:tr h="428625">
                <a:tc>
                  <a:txBody>
                    <a:bodyPr/>
                    <a:lstStyle/>
                    <a:p>
                      <a:pPr algn="l" fontAlgn="b"/>
                      <a:r>
                        <a:rPr lang="en-GB" sz="2300" b="1" i="0" u="none" strike="noStrike" dirty="0">
                          <a:effectLst/>
                          <a:latin typeface="Century Gothic" panose="020B0502020202020204" pitchFamily="34" charset="0"/>
                        </a:rPr>
                        <a:t>e</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reloge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remous</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recel</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305334305"/>
                  </a:ext>
                </a:extLst>
              </a:tr>
              <a:tr h="428625">
                <a:tc>
                  <a:txBody>
                    <a:bodyPr/>
                    <a:lstStyle/>
                    <a:p>
                      <a:pPr algn="l" fontAlgn="b"/>
                      <a:r>
                        <a:rPr lang="en-GB" sz="2300" b="1" i="0" u="none" strike="noStrike">
                          <a:effectLst/>
                          <a:latin typeface="Century Gothic" panose="020B0502020202020204" pitchFamily="34" charset="0"/>
                        </a:rPr>
                        <a:t>o</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lot</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plot</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trot</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351848567"/>
                  </a:ext>
                </a:extLst>
              </a:tr>
              <a:tr h="428625">
                <a:tc>
                  <a:txBody>
                    <a:bodyPr/>
                    <a:lstStyle/>
                    <a:p>
                      <a:pPr algn="l" fontAlgn="b"/>
                      <a:r>
                        <a:rPr lang="en-GB" sz="2300" b="1" i="0" u="none" strike="noStrike">
                          <a:effectLst/>
                          <a:latin typeface="Century Gothic" panose="020B0502020202020204" pitchFamily="34" charset="0"/>
                        </a:rPr>
                        <a:t>eau</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veau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seau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sceau</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91712064"/>
                  </a:ext>
                </a:extLst>
              </a:tr>
              <a:tr h="428625">
                <a:tc>
                  <a:txBody>
                    <a:bodyPr/>
                    <a:lstStyle/>
                    <a:p>
                      <a:pPr algn="l" fontAlgn="b"/>
                      <a:r>
                        <a:rPr lang="en-GB" sz="2300" b="1" i="0" u="none" strike="noStrike">
                          <a:effectLst/>
                          <a:latin typeface="Century Gothic" panose="020B0502020202020204" pitchFamily="34" charset="0"/>
                        </a:rPr>
                        <a:t>au</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chaule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gaule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taule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505569816"/>
                  </a:ext>
                </a:extLst>
              </a:tr>
              <a:tr h="428625">
                <a:tc>
                  <a:txBody>
                    <a:bodyPr/>
                    <a:lstStyle/>
                    <a:p>
                      <a:pPr algn="l" fontAlgn="b"/>
                      <a:r>
                        <a:rPr lang="en-GB" sz="2300" b="1" i="0" u="none" strike="noStrike">
                          <a:effectLst/>
                          <a:latin typeface="Century Gothic" panose="020B0502020202020204" pitchFamily="34" charset="0"/>
                        </a:rPr>
                        <a:t>u </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cossu</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cornu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crépu</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058877914"/>
                  </a:ext>
                </a:extLst>
              </a:tr>
              <a:tr h="428625">
                <a:tc>
                  <a:txBody>
                    <a:bodyPr/>
                    <a:lstStyle/>
                    <a:p>
                      <a:pPr algn="l" fontAlgn="b"/>
                      <a:r>
                        <a:rPr lang="en-GB" sz="2300" b="1" i="0" u="none" strike="noStrike" dirty="0" err="1">
                          <a:effectLst/>
                          <a:latin typeface="Century Gothic" panose="020B0502020202020204" pitchFamily="34" charset="0"/>
                        </a:rPr>
                        <a:t>ou</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zou</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clou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flou</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390498319"/>
                  </a:ext>
                </a:extLst>
              </a:tr>
              <a:tr h="428625">
                <a:tc>
                  <a:txBody>
                    <a:bodyPr/>
                    <a:lstStyle/>
                    <a:p>
                      <a:pPr algn="l" fontAlgn="b"/>
                      <a:r>
                        <a:rPr lang="en-GB" sz="2300" b="1" i="0" u="none" strike="noStrike" dirty="0">
                          <a:effectLst/>
                          <a:latin typeface="Century Gothic" panose="020B0502020202020204" pitchFamily="34" charset="0"/>
                        </a:rPr>
                        <a:t>é</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pré</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dé</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ré</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30753925"/>
                  </a:ext>
                </a:extLst>
              </a:tr>
              <a:tr h="428625">
                <a:tc>
                  <a:txBody>
                    <a:bodyPr/>
                    <a:lstStyle/>
                    <a:p>
                      <a:pPr algn="l" fontAlgn="b"/>
                      <a:r>
                        <a:rPr lang="en-GB" sz="2300" b="1" i="0" u="none" strike="noStrike" dirty="0" err="1">
                          <a:effectLst/>
                          <a:latin typeface="Century Gothic" panose="020B0502020202020204" pitchFamily="34" charset="0"/>
                        </a:rPr>
                        <a:t>en</a:t>
                      </a:r>
                      <a:r>
                        <a:rPr lang="en-GB" sz="2300" b="1" i="0" u="none" strike="noStrike" dirty="0">
                          <a:effectLst/>
                          <a:latin typeface="Century Gothic" panose="020B0502020202020204" pitchFamily="34" charset="0"/>
                        </a:rPr>
                        <a:t>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ment </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a:effectLst/>
                          <a:latin typeface="Century Gothic" panose="020B0502020202020204" pitchFamily="34" charset="0"/>
                        </a:rPr>
                        <a:t>sent</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a:effectLst/>
                          <a:latin typeface="Century Gothic" panose="020B0502020202020204" pitchFamily="34" charset="0"/>
                        </a:rPr>
                        <a:t>gent </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405132944"/>
                  </a:ext>
                </a:extLst>
              </a:tr>
            </a:tbl>
          </a:graphicData>
        </a:graphic>
      </p:graphicFrame>
      <p:graphicFrame>
        <p:nvGraphicFramePr>
          <p:cNvPr id="3" name="Table 2" descr="table with French SSC"/>
          <p:cNvGraphicFramePr>
            <a:graphicFrameLocks noGrp="1"/>
          </p:cNvGraphicFramePr>
          <p:nvPr>
            <p:extLst>
              <p:ext uri="{D42A27DB-BD31-4B8C-83A1-F6EECF244321}">
                <p14:modId xmlns:p14="http://schemas.microsoft.com/office/powerpoint/2010/main" val="2751330632"/>
              </p:ext>
            </p:extLst>
          </p:nvPr>
        </p:nvGraphicFramePr>
        <p:xfrm>
          <a:off x="5943600" y="-2"/>
          <a:ext cx="6248399" cy="6857995"/>
        </p:xfrm>
        <a:graphic>
          <a:graphicData uri="http://schemas.openxmlformats.org/drawingml/2006/table">
            <a:tbl>
              <a:tblPr firstRow="1">
                <a:tableStyleId>{5C22544A-7EE6-4342-B048-85BDC9FD1C3A}</a:tableStyleId>
              </a:tblPr>
              <a:tblGrid>
                <a:gridCol w="1659003">
                  <a:extLst>
                    <a:ext uri="{9D8B030D-6E8A-4147-A177-3AD203B41FA5}">
                      <a16:colId xmlns:a16="http://schemas.microsoft.com/office/drawing/2014/main" val="3959120125"/>
                    </a:ext>
                  </a:extLst>
                </a:gridCol>
                <a:gridCol w="1519462">
                  <a:extLst>
                    <a:ext uri="{9D8B030D-6E8A-4147-A177-3AD203B41FA5}">
                      <a16:colId xmlns:a16="http://schemas.microsoft.com/office/drawing/2014/main" val="4037419374"/>
                    </a:ext>
                  </a:extLst>
                </a:gridCol>
                <a:gridCol w="1659869">
                  <a:extLst>
                    <a:ext uri="{9D8B030D-6E8A-4147-A177-3AD203B41FA5}">
                      <a16:colId xmlns:a16="http://schemas.microsoft.com/office/drawing/2014/main" val="1608816626"/>
                    </a:ext>
                  </a:extLst>
                </a:gridCol>
                <a:gridCol w="1410065">
                  <a:extLst>
                    <a:ext uri="{9D8B030D-6E8A-4147-A177-3AD203B41FA5}">
                      <a16:colId xmlns:a16="http://schemas.microsoft.com/office/drawing/2014/main" val="3964951605"/>
                    </a:ext>
                  </a:extLst>
                </a:gridCol>
              </a:tblGrid>
              <a:tr h="489940">
                <a:tc>
                  <a:txBody>
                    <a:bodyPr/>
                    <a:lstStyle/>
                    <a:p>
                      <a:pPr algn="l" fontAlgn="b"/>
                      <a:r>
                        <a:rPr lang="en-GB" sz="2300" b="1" u="none" strike="noStrike" dirty="0">
                          <a:effectLst/>
                          <a:latin typeface="Century Gothic" panose="020B0502020202020204" pitchFamily="34" charset="0"/>
                        </a:rPr>
                        <a:t>French SSC</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1</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2</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3</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extLst>
                  <a:ext uri="{0D108BD9-81ED-4DB2-BD59-A6C34878D82A}">
                    <a16:rowId xmlns:a16="http://schemas.microsoft.com/office/drawing/2014/main" val="2710145567"/>
                  </a:ext>
                </a:extLst>
              </a:tr>
              <a:tr h="424537">
                <a:tc>
                  <a:txBody>
                    <a:bodyPr/>
                    <a:lstStyle/>
                    <a:p>
                      <a:pPr algn="l" fontAlgn="b"/>
                      <a:r>
                        <a:rPr lang="en-GB" sz="2300" b="1" u="none" strike="noStrike" dirty="0">
                          <a:effectLst/>
                          <a:latin typeface="Century Gothic" panose="020B0502020202020204" pitchFamily="34" charset="0"/>
                        </a:rPr>
                        <a:t>an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flan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cran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ban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783768493"/>
                  </a:ext>
                </a:extLst>
              </a:tr>
              <a:tr h="424537">
                <a:tc>
                  <a:txBody>
                    <a:bodyPr/>
                    <a:lstStyle/>
                    <a:p>
                      <a:pPr algn="l" fontAlgn="b"/>
                      <a:r>
                        <a:rPr lang="en-GB" sz="2300" b="1" u="none" strike="noStrike" dirty="0">
                          <a:effectLst/>
                          <a:latin typeface="Century Gothic" panose="020B0502020202020204" pitchFamily="34" charset="0"/>
                        </a:rPr>
                        <a:t>on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pond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tond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gond</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868556261"/>
                  </a:ext>
                </a:extLst>
              </a:tr>
              <a:tr h="424537">
                <a:tc>
                  <a:txBody>
                    <a:bodyPr/>
                    <a:lstStyle/>
                    <a:p>
                      <a:pPr algn="l" fontAlgn="b"/>
                      <a:r>
                        <a:rPr lang="en-GB" sz="2300" b="1" u="none" strike="noStrike" dirty="0" err="1">
                          <a:effectLst/>
                          <a:latin typeface="Century Gothic" panose="020B0502020202020204" pitchFamily="34" charset="0"/>
                        </a:rPr>
                        <a:t>SFe</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rame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crame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lame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74635554"/>
                  </a:ext>
                </a:extLst>
              </a:tr>
              <a:tr h="424537">
                <a:tc>
                  <a:txBody>
                    <a:bodyPr/>
                    <a:lstStyle/>
                    <a:p>
                      <a:pPr algn="l" fontAlgn="b"/>
                      <a:r>
                        <a:rPr lang="en-GB" sz="2300" b="1" u="none" strike="noStrike" dirty="0">
                          <a:effectLst/>
                          <a:latin typeface="Century Gothic" panose="020B0502020202020204" pitchFamily="34" charset="0"/>
                        </a:rPr>
                        <a:t>in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crin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clin</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pin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691859759"/>
                  </a:ext>
                </a:extLst>
              </a:tr>
              <a:tr h="424537">
                <a:tc>
                  <a:txBody>
                    <a:bodyPr/>
                    <a:lstStyle/>
                    <a:p>
                      <a:pPr algn="l" fontAlgn="b"/>
                      <a:r>
                        <a:rPr lang="en-GB" sz="2300" b="1" u="none" strike="noStrike" dirty="0" err="1">
                          <a:effectLst/>
                          <a:latin typeface="Century Gothic" panose="020B0502020202020204" pitchFamily="34" charset="0"/>
                        </a:rPr>
                        <a:t>ain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tain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nain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zain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940916606"/>
                  </a:ext>
                </a:extLst>
              </a:tr>
              <a:tr h="424537">
                <a:tc>
                  <a:txBody>
                    <a:bodyPr/>
                    <a:lstStyle/>
                    <a:p>
                      <a:pPr algn="l" fontAlgn="b"/>
                      <a:r>
                        <a:rPr lang="en-GB" sz="2300" b="1" u="none" strike="noStrike" dirty="0">
                          <a:effectLst/>
                          <a:latin typeface="Century Gothic" panose="020B0502020202020204" pitchFamily="34" charset="0"/>
                        </a:rPr>
                        <a:t>è</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sème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pèse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sève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321859"/>
                  </a:ext>
                </a:extLst>
              </a:tr>
              <a:tr h="424537">
                <a:tc>
                  <a:txBody>
                    <a:bodyPr/>
                    <a:lstStyle/>
                    <a:p>
                      <a:pPr algn="l" fontAlgn="b"/>
                      <a:r>
                        <a:rPr lang="en-GB" sz="2300" b="1" u="none" strike="noStrike">
                          <a:effectLst/>
                          <a:latin typeface="Century Gothic" panose="020B0502020202020204" pitchFamily="34" charset="0"/>
                        </a:rPr>
                        <a:t>ê</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vête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blême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bêche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48400472"/>
                  </a:ext>
                </a:extLst>
              </a:tr>
              <a:tr h="424537">
                <a:tc>
                  <a:txBody>
                    <a:bodyPr/>
                    <a:lstStyle/>
                    <a:p>
                      <a:pPr algn="l" fontAlgn="b"/>
                      <a:r>
                        <a:rPr lang="en-GB" sz="2300" b="1" u="none" strike="noStrike" dirty="0" err="1">
                          <a:effectLst/>
                          <a:latin typeface="Century Gothic" panose="020B0502020202020204" pitchFamily="34" charset="0"/>
                        </a:rPr>
                        <a:t>ai</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daine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raine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gaine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80611748"/>
                  </a:ext>
                </a:extLst>
              </a:tr>
              <a:tr h="424537">
                <a:tc>
                  <a:txBody>
                    <a:bodyPr/>
                    <a:lstStyle/>
                    <a:p>
                      <a:pPr algn="l" fontAlgn="b"/>
                      <a:r>
                        <a:rPr lang="en-GB" sz="2300" b="1" u="none" strike="noStrike" dirty="0">
                          <a:effectLst/>
                          <a:latin typeface="Century Gothic" panose="020B0502020202020204" pitchFamily="34" charset="0"/>
                        </a:rPr>
                        <a:t>oi</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aloi</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coi</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aboi</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853098337"/>
                  </a:ext>
                </a:extLst>
              </a:tr>
              <a:tr h="424537">
                <a:tc>
                  <a:txBody>
                    <a:bodyPr/>
                    <a:lstStyle/>
                    <a:p>
                      <a:pPr algn="l" fontAlgn="b"/>
                      <a:r>
                        <a:rPr lang="en-GB" sz="2300" b="1" u="none" strike="noStrike" dirty="0" err="1">
                          <a:effectLst/>
                          <a:latin typeface="Century Gothic" panose="020B0502020202020204" pitchFamily="34" charset="0"/>
                        </a:rPr>
                        <a:t>ch</a:t>
                      </a:r>
                      <a:r>
                        <a:rPr lang="en-GB" sz="2300" b="1" u="none" strike="noStrike" dirty="0">
                          <a:effectLst/>
                          <a:latin typeface="Century Gothic" panose="020B0502020202020204" pitchFamily="34" charset="0"/>
                        </a:rPr>
                        <a:t>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croche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hoche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loche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78341507"/>
                  </a:ext>
                </a:extLst>
              </a:tr>
              <a:tr h="424537">
                <a:tc>
                  <a:txBody>
                    <a:bodyPr/>
                    <a:lstStyle/>
                    <a:p>
                      <a:pPr algn="l" fontAlgn="b"/>
                      <a:r>
                        <a:rPr lang="en-GB" sz="2300" b="1" u="none" strike="noStrike" dirty="0">
                          <a:effectLst/>
                          <a:latin typeface="Century Gothic" panose="020B0502020202020204" pitchFamily="34" charset="0"/>
                        </a:rPr>
                        <a:t>ç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glaçon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maçon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pinçon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49695993"/>
                  </a:ext>
                </a:extLst>
              </a:tr>
              <a:tr h="424537">
                <a:tc>
                  <a:txBody>
                    <a:bodyPr/>
                    <a:lstStyle/>
                    <a:p>
                      <a:pPr algn="l" fontAlgn="b"/>
                      <a:r>
                        <a:rPr lang="en-GB" sz="2300" b="1" u="none" strike="noStrike" dirty="0" err="1">
                          <a:effectLst/>
                          <a:latin typeface="Century Gothic" panose="020B0502020202020204" pitchFamily="34" charset="0"/>
                        </a:rPr>
                        <a:t>qu</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quinte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quine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quille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08909434"/>
                  </a:ext>
                </a:extLst>
              </a:tr>
              <a:tr h="424537">
                <a:tc>
                  <a:txBody>
                    <a:bodyPr/>
                    <a:lstStyle/>
                    <a:p>
                      <a:pPr algn="l" fontAlgn="b"/>
                      <a:r>
                        <a:rPr lang="en-GB" sz="2300" b="1" u="none" strike="noStrike" dirty="0">
                          <a:effectLst/>
                          <a:latin typeface="Century Gothic" panose="020B0502020202020204" pitchFamily="34" charset="0"/>
                        </a:rPr>
                        <a:t>j</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jauge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jonc</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joug</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98454072"/>
                  </a:ext>
                </a:extLst>
              </a:tr>
              <a:tr h="424537">
                <a:tc>
                  <a:txBody>
                    <a:bodyPr/>
                    <a:lstStyle/>
                    <a:p>
                      <a:pPr algn="l" fontAlgn="b"/>
                      <a:r>
                        <a:rPr lang="en-GB" sz="2300" b="1" u="none" strike="noStrike" dirty="0">
                          <a:effectLst/>
                          <a:latin typeface="Century Gothic" panose="020B0502020202020204" pitchFamily="34" charset="0"/>
                        </a:rPr>
                        <a:t>-</a:t>
                      </a:r>
                      <a:r>
                        <a:rPr lang="en-GB" sz="2300" b="1" u="none" strike="noStrike" dirty="0" err="1">
                          <a:effectLst/>
                          <a:latin typeface="Century Gothic" panose="020B0502020202020204" pitchFamily="34" charset="0"/>
                        </a:rPr>
                        <a:t>tion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dation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rection </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brution</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467134535"/>
                  </a:ext>
                </a:extLst>
              </a:tr>
              <a:tr h="424537">
                <a:tc>
                  <a:txBody>
                    <a:bodyPr/>
                    <a:lstStyle/>
                    <a:p>
                      <a:pPr algn="l" fontAlgn="b"/>
                      <a:r>
                        <a:rPr lang="en-GB" sz="2300" b="1" u="none" strike="noStrike" dirty="0">
                          <a:effectLst/>
                          <a:latin typeface="Century Gothic" panose="020B0502020202020204" pitchFamily="34" charset="0"/>
                        </a:rPr>
                        <a:t>-</a:t>
                      </a:r>
                      <a:r>
                        <a:rPr lang="en-GB" sz="2300" b="1" u="none" strike="noStrike" dirty="0" err="1">
                          <a:effectLst/>
                          <a:latin typeface="Century Gothic" panose="020B0502020202020204" pitchFamily="34" charset="0"/>
                        </a:rPr>
                        <a:t>ien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salien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jovien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danien</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205582539"/>
                  </a:ext>
                </a:extLst>
              </a:tr>
            </a:tbl>
          </a:graphicData>
        </a:graphic>
      </p:graphicFrame>
    </p:spTree>
    <p:extLst>
      <p:ext uri="{BB962C8B-B14F-4D97-AF65-F5344CB8AC3E}">
        <p14:creationId xmlns:p14="http://schemas.microsoft.com/office/powerpoint/2010/main" val="389505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5205C069-D552-9F46-B1B5-B28CE8502575}"/>
              </a:ext>
            </a:extLst>
          </p:cNvPr>
          <p:cNvSpPr>
            <a:spLocks noGrp="1"/>
          </p:cNvSpPr>
          <p:nvPr>
            <p:ph type="title"/>
          </p:nvPr>
        </p:nvSpPr>
        <p:spPr>
          <a:xfrm>
            <a:off x="164571" y="296863"/>
            <a:ext cx="3691149" cy="708977"/>
          </a:xfrm>
        </p:spPr>
        <p:txBody>
          <a:bodyPr>
            <a:normAutofit/>
          </a:bodyPr>
          <a:lstStyle/>
          <a:p>
            <a:r>
              <a:rPr lang="en-GB" sz="3200" b="1" dirty="0">
                <a:solidFill>
                  <a:schemeClr val="bg1"/>
                </a:solidFill>
              </a:rPr>
              <a:t>2. Item selection</a:t>
            </a:r>
            <a:endParaRPr lang="en-US" sz="3200" dirty="0"/>
          </a:p>
        </p:txBody>
      </p:sp>
      <p:sp>
        <p:nvSpPr>
          <p:cNvPr id="3" name="TextBox 2"/>
          <p:cNvSpPr txBox="1"/>
          <p:nvPr/>
        </p:nvSpPr>
        <p:spPr>
          <a:xfrm>
            <a:off x="0" y="1648292"/>
            <a:ext cx="12192001" cy="4616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How many items in the test?</a:t>
            </a:r>
          </a:p>
        </p:txBody>
      </p:sp>
      <p:pic>
        <p:nvPicPr>
          <p:cNvPr id="8" name="Picture 7" descr="sca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977" y="1325563"/>
            <a:ext cx="2631364" cy="2042596"/>
          </a:xfrm>
          <a:prstGeom prst="rect">
            <a:avLst/>
          </a:prstGeom>
        </p:spPr>
      </p:pic>
      <p:sp>
        <p:nvSpPr>
          <p:cNvPr id="7" name="TextBox 6"/>
          <p:cNvSpPr txBox="1"/>
          <p:nvPr/>
        </p:nvSpPr>
        <p:spPr>
          <a:xfrm>
            <a:off x="0" y="3706045"/>
            <a:ext cx="12192001"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Completeness of coverage for individual pupils – diagnostic feedback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Testing burden and time demands – aim to fit tests within a single lesson!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We don’t want assessment to soak up too much teaching and learning time!  </a:t>
            </a:r>
          </a:p>
        </p:txBody>
      </p:sp>
      <p:sp>
        <p:nvSpPr>
          <p:cNvPr id="9" name="TextBox 8"/>
          <p:cNvSpPr txBox="1"/>
          <p:nvPr/>
        </p:nvSpPr>
        <p:spPr>
          <a:xfrm>
            <a:off x="8622891" y="6093288"/>
            <a:ext cx="3569110" cy="261610"/>
          </a:xfrm>
          <a:prstGeom prst="rect">
            <a:avLst/>
          </a:prstGeom>
          <a:noFill/>
        </p:spPr>
        <p:txBody>
          <a:bodyPr wrap="square" rtlCol="0">
            <a:spAutoFit/>
          </a:bodyPr>
          <a:lstStyle/>
          <a:p>
            <a:pPr algn="r"/>
            <a:r>
              <a:rPr lang="en-GB" sz="1100" dirty="0">
                <a:solidFill>
                  <a:srgbClr val="002060"/>
                </a:solidFill>
                <a:latin typeface="Century Gothic" panose="020B0502020202020204" pitchFamily="34" charset="0"/>
              </a:rPr>
              <a:t>Scales image: by </a:t>
            </a:r>
            <a:r>
              <a:rPr lang="en-GB" sz="1100" dirty="0" err="1">
                <a:solidFill>
                  <a:srgbClr val="002060"/>
                </a:solidFill>
                <a:latin typeface="Century Gothic" panose="020B0502020202020204" pitchFamily="34" charset="0"/>
              </a:rPr>
              <a:t>scott_kirkwood</a:t>
            </a:r>
            <a:r>
              <a:rPr lang="en-GB" sz="1100" dirty="0">
                <a:solidFill>
                  <a:srgbClr val="002060"/>
                </a:solidFill>
                <a:latin typeface="Century Gothic" panose="020B0502020202020204" pitchFamily="34" charset="0"/>
              </a:rPr>
              <a:t>, openclipart.org.  </a:t>
            </a:r>
          </a:p>
        </p:txBody>
      </p:sp>
    </p:spTree>
    <p:extLst>
      <p:ext uri="{BB962C8B-B14F-4D97-AF65-F5344CB8AC3E}">
        <p14:creationId xmlns:p14="http://schemas.microsoft.com/office/powerpoint/2010/main" val="8821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6" name="Title 5">
            <a:extLst>
              <a:ext uri="{FF2B5EF4-FFF2-40B4-BE49-F238E27FC236}">
                <a16:creationId xmlns:a16="http://schemas.microsoft.com/office/drawing/2014/main" id="{017F6176-C005-304B-B096-EE9D6E1E51BD}"/>
              </a:ext>
            </a:extLst>
          </p:cNvPr>
          <p:cNvSpPr>
            <a:spLocks noGrp="1"/>
          </p:cNvSpPr>
          <p:nvPr>
            <p:ph type="title"/>
          </p:nvPr>
        </p:nvSpPr>
        <p:spPr>
          <a:xfrm>
            <a:off x="164570" y="296863"/>
            <a:ext cx="3553990" cy="705556"/>
          </a:xfrm>
        </p:spPr>
        <p:txBody>
          <a:bodyPr>
            <a:normAutofit/>
          </a:bodyPr>
          <a:lstStyle/>
          <a:p>
            <a:r>
              <a:rPr lang="en-GB" sz="3200" b="1" dirty="0">
                <a:solidFill>
                  <a:schemeClr val="bg1"/>
                </a:solidFill>
              </a:rPr>
              <a:t>2. Item selection</a:t>
            </a:r>
            <a:endParaRPr lang="en-US" sz="3200" dirty="0"/>
          </a:p>
        </p:txBody>
      </p:sp>
      <p:sp>
        <p:nvSpPr>
          <p:cNvPr id="3" name="TextBox 2"/>
          <p:cNvSpPr txBox="1"/>
          <p:nvPr/>
        </p:nvSpPr>
        <p:spPr>
          <a:xfrm>
            <a:off x="0" y="1163991"/>
            <a:ext cx="12192001" cy="187743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15 items per pupil</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On-line test: random selection of SSC for both the reading aloud and dictation components.  Random selection (1 of three items) for each SSC</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Class as a whole should cover all the SSC, but individual pupils do not</a:t>
            </a:r>
          </a:p>
        </p:txBody>
      </p:sp>
      <p:sp>
        <p:nvSpPr>
          <p:cNvPr id="9" name="TextBox 8"/>
          <p:cNvSpPr txBox="1"/>
          <p:nvPr/>
        </p:nvSpPr>
        <p:spPr>
          <a:xfrm>
            <a:off x="164570" y="3073690"/>
            <a:ext cx="5859711" cy="3262432"/>
          </a:xfrm>
          <a:prstGeom prst="rect">
            <a:avLst/>
          </a:prstGeom>
          <a:solidFill>
            <a:srgbClr val="CCFFCC"/>
          </a:solidFill>
        </p:spPr>
        <p:txBody>
          <a:bodyPr wrap="square" rtlCol="0">
            <a:spAutoFit/>
          </a:bodyPr>
          <a:lstStyle/>
          <a:p>
            <a:pPr algn="ctr">
              <a:spcAft>
                <a:spcPts val="1200"/>
              </a:spcAft>
            </a:pPr>
            <a:r>
              <a:rPr lang="en-GB" sz="3200" b="1" dirty="0">
                <a:solidFill>
                  <a:srgbClr val="008000"/>
                </a:solidFill>
                <a:latin typeface="Century Gothic" panose="020B0502020202020204" pitchFamily="34" charset="0"/>
                <a:sym typeface="Wingdings" panose="05000000000000000000" pitchFamily="2" charset="2"/>
              </a:rPr>
              <a:t></a:t>
            </a:r>
            <a:endParaRPr lang="en-GB" sz="3200" b="1" dirty="0">
              <a:solidFill>
                <a:srgbClr val="008000"/>
              </a:solidFill>
              <a:latin typeface="Century Gothic" panose="020B0502020202020204" pitchFamily="34" charset="0"/>
            </a:endParaRP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Takes less time for individuals to complete</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Prevents copying – all individuals have a different selection of items</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Diagnostic feedback (to inform teaching) at whole class level</a:t>
            </a:r>
          </a:p>
        </p:txBody>
      </p:sp>
      <p:sp>
        <p:nvSpPr>
          <p:cNvPr id="8" name="TextBox 7"/>
          <p:cNvSpPr txBox="1"/>
          <p:nvPr/>
        </p:nvSpPr>
        <p:spPr>
          <a:xfrm>
            <a:off x="6145306" y="3073690"/>
            <a:ext cx="5844988" cy="1477328"/>
          </a:xfrm>
          <a:prstGeom prst="rect">
            <a:avLst/>
          </a:prstGeom>
          <a:solidFill>
            <a:srgbClr val="FF3300">
              <a:alpha val="13000"/>
            </a:srgbClr>
          </a:solidFill>
        </p:spPr>
        <p:txBody>
          <a:bodyPr wrap="square" rtlCol="0">
            <a:spAutoFit/>
          </a:bodyPr>
          <a:lstStyle/>
          <a:p>
            <a:pPr algn="ctr">
              <a:spcAft>
                <a:spcPts val="1200"/>
              </a:spcAft>
            </a:pPr>
            <a:r>
              <a:rPr lang="en-GB" sz="3200" b="1" dirty="0">
                <a:solidFill>
                  <a:srgbClr val="FF0000"/>
                </a:solidFill>
                <a:latin typeface="Century Gothic" panose="020B0502020202020204" pitchFamily="34" charset="0"/>
                <a:sym typeface="Wingdings" panose="05000000000000000000" pitchFamily="2" charset="2"/>
              </a:rPr>
              <a:t></a:t>
            </a:r>
            <a:endParaRPr lang="en-GB" sz="2400" b="1" dirty="0">
              <a:solidFill>
                <a:srgbClr val="FF0000"/>
              </a:solidFill>
              <a:latin typeface="Century Gothic" panose="020B0502020202020204" pitchFamily="34" charset="0"/>
            </a:endParaRP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Incomplete diagnostic feedback for individuals</a:t>
            </a:r>
          </a:p>
        </p:txBody>
      </p:sp>
      <p:sp>
        <p:nvSpPr>
          <p:cNvPr id="2" name="TextBox 1"/>
          <p:cNvSpPr txBox="1"/>
          <p:nvPr/>
        </p:nvSpPr>
        <p:spPr>
          <a:xfrm>
            <a:off x="6145306" y="4583280"/>
            <a:ext cx="5844988" cy="1723549"/>
          </a:xfrm>
          <a:prstGeom prst="rect">
            <a:avLst/>
          </a:prstGeom>
          <a:noFill/>
        </p:spPr>
        <p:txBody>
          <a:bodyPr wrap="square" rtlCol="0">
            <a:spAutoFit/>
          </a:bodyPr>
          <a:lstStyle/>
          <a:p>
            <a:pPr marL="342900" lvl="0" indent="-342900">
              <a:spcAft>
                <a:spcPts val="1200"/>
              </a:spcAft>
              <a:buFont typeface="Wingdings" panose="05000000000000000000" pitchFamily="2" charset="2"/>
              <a:buChar char="à"/>
            </a:pPr>
            <a:r>
              <a:rPr lang="en-GB" sz="2400" dirty="0">
                <a:solidFill>
                  <a:prstClr val="black"/>
                </a:solidFill>
                <a:latin typeface="Century Gothic" panose="020B0502020202020204" pitchFamily="34" charset="0"/>
                <a:sym typeface="Wingdings" panose="05000000000000000000" pitchFamily="2" charset="2"/>
              </a:rPr>
              <a:t>But – these are summative tests.</a:t>
            </a:r>
          </a:p>
          <a:p>
            <a:pPr marL="342900" lvl="0" indent="-342900">
              <a:spcAft>
                <a:spcPts val="1200"/>
              </a:spcAft>
              <a:buFont typeface="Wingdings" panose="05000000000000000000" pitchFamily="2" charset="2"/>
              <a:buChar char="à"/>
            </a:pPr>
            <a:r>
              <a:rPr lang="en-GB" sz="2400" dirty="0">
                <a:solidFill>
                  <a:prstClr val="black"/>
                </a:solidFill>
                <a:latin typeface="Century Gothic" panose="020B0502020202020204" pitchFamily="34" charset="0"/>
                <a:sym typeface="Wingdings" panose="05000000000000000000" pitchFamily="2" charset="2"/>
              </a:rPr>
              <a:t>Diagnostic tests are already available – teacher- / self- / peer-assessment </a:t>
            </a: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491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fade">
                                      <p:cBhvr>
                                        <p:cTn id="22" dur="500"/>
                                        <p:tgtEl>
                                          <p:spTgt spid="9">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fade">
                                      <p:cBhvr>
                                        <p:cTn id="47" dur="500"/>
                                        <p:tgtEl>
                                          <p:spTgt spid="8">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P spid="8" grpId="0" build="p"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0CAAA694-6ED4-144D-B1FC-E11D1BCE4CC9}"/>
              </a:ext>
            </a:extLst>
          </p:cNvPr>
          <p:cNvSpPr>
            <a:spLocks noGrp="1"/>
          </p:cNvSpPr>
          <p:nvPr>
            <p:ph type="title"/>
          </p:nvPr>
        </p:nvSpPr>
        <p:spPr>
          <a:xfrm>
            <a:off x="164571" y="296863"/>
            <a:ext cx="6144789" cy="673679"/>
          </a:xfrm>
        </p:spPr>
        <p:txBody>
          <a:bodyPr>
            <a:normAutofit/>
          </a:bodyPr>
          <a:lstStyle/>
          <a:p>
            <a:r>
              <a:rPr lang="en-GB" sz="3200" b="1" dirty="0">
                <a:solidFill>
                  <a:schemeClr val="bg1"/>
                </a:solidFill>
              </a:rPr>
              <a:t>Sample items – reading aloud </a:t>
            </a:r>
            <a:endParaRPr lang="en-US" sz="3200" dirty="0"/>
          </a:p>
        </p:txBody>
      </p:sp>
      <p:pic>
        <p:nvPicPr>
          <p:cNvPr id="4" name="Picture 3" descr="screen shot of the NCELP test on the website"/>
          <p:cNvPicPr/>
          <p:nvPr/>
        </p:nvPicPr>
        <p:blipFill rotWithShape="1">
          <a:blip r:embed="rId4"/>
          <a:srcRect t="3281"/>
          <a:stretch/>
        </p:blipFill>
        <p:spPr>
          <a:xfrm>
            <a:off x="899421" y="1132114"/>
            <a:ext cx="9750649" cy="5268686"/>
          </a:xfrm>
          <a:prstGeom prst="rect">
            <a:avLst/>
          </a:prstGeom>
        </p:spPr>
      </p:pic>
    </p:spTree>
    <p:extLst>
      <p:ext uri="{BB962C8B-B14F-4D97-AF65-F5344CB8AC3E}">
        <p14:creationId xmlns:p14="http://schemas.microsoft.com/office/powerpoint/2010/main" val="39320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672051" cy="867128"/>
          </a:xfrm>
          <a:prstGeom prst="rect">
            <a:avLst/>
          </a:prstGeom>
        </p:spPr>
      </p:pic>
      <p:sp>
        <p:nvSpPr>
          <p:cNvPr id="2" name="Title 1"/>
          <p:cNvSpPr>
            <a:spLocks noGrp="1"/>
          </p:cNvSpPr>
          <p:nvPr>
            <p:ph type="title"/>
          </p:nvPr>
        </p:nvSpPr>
        <p:spPr>
          <a:xfrm>
            <a:off x="164571" y="0"/>
            <a:ext cx="8507480" cy="1325563"/>
          </a:xfrm>
        </p:spPr>
        <p:txBody>
          <a:bodyPr>
            <a:normAutofit/>
          </a:bodyPr>
          <a:lstStyle/>
          <a:p>
            <a:r>
              <a:rPr lang="en-GB" sz="3600" b="1" dirty="0">
                <a:solidFill>
                  <a:schemeClr val="bg1"/>
                </a:solidFill>
              </a:rPr>
              <a:t>Phonics assessment team effort!</a:t>
            </a:r>
          </a:p>
        </p:txBody>
      </p:sp>
      <p:sp>
        <p:nvSpPr>
          <p:cNvPr id="3" name="Oval 2" descr="Oval showing those involved with making the resources"/>
          <p:cNvSpPr/>
          <p:nvPr/>
        </p:nvSpPr>
        <p:spPr>
          <a:xfrm>
            <a:off x="1042219" y="1460854"/>
            <a:ext cx="10559846" cy="4507327"/>
          </a:xfrm>
          <a:prstGeom prst="ellipse">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35974" y="2936833"/>
            <a:ext cx="2064774" cy="400110"/>
          </a:xfrm>
          <a:prstGeom prst="rect">
            <a:avLst/>
          </a:prstGeom>
          <a:solidFill>
            <a:schemeClr val="bg1"/>
          </a:solidFill>
        </p:spPr>
        <p:txBody>
          <a:bodyPr wrap="square" rtlCol="0">
            <a:spAutoFit/>
          </a:bodyPr>
          <a:lstStyle/>
          <a:p>
            <a:pPr algn="ctr"/>
            <a:r>
              <a:rPr lang="en-GB" sz="2000" dirty="0">
                <a:solidFill>
                  <a:srgbClr val="002060"/>
                </a:solidFill>
                <a:latin typeface="Century Gothic" panose="020B0502020202020204" pitchFamily="34" charset="0"/>
              </a:rPr>
              <a:t>Robert Woore</a:t>
            </a:r>
          </a:p>
        </p:txBody>
      </p:sp>
      <p:sp>
        <p:nvSpPr>
          <p:cNvPr id="8" name="TextBox 7"/>
          <p:cNvSpPr txBox="1"/>
          <p:nvPr/>
        </p:nvSpPr>
        <p:spPr>
          <a:xfrm>
            <a:off x="2089355" y="1698706"/>
            <a:ext cx="2064774" cy="400110"/>
          </a:xfrm>
          <a:prstGeom prst="rect">
            <a:avLst/>
          </a:prstGeom>
          <a:solidFill>
            <a:schemeClr val="bg1"/>
          </a:solidFill>
        </p:spPr>
        <p:txBody>
          <a:bodyPr wrap="square" rtlCol="0">
            <a:spAutoFit/>
          </a:bodyPr>
          <a:lstStyle/>
          <a:p>
            <a:pPr algn="ctr"/>
            <a:r>
              <a:rPr lang="en-GB" sz="2000" dirty="0">
                <a:solidFill>
                  <a:srgbClr val="002060"/>
                </a:solidFill>
                <a:latin typeface="Century Gothic" panose="020B0502020202020204" pitchFamily="34" charset="0"/>
              </a:rPr>
              <a:t>Rachel Hawkes</a:t>
            </a:r>
          </a:p>
        </p:txBody>
      </p:sp>
      <p:sp>
        <p:nvSpPr>
          <p:cNvPr id="9" name="TextBox 8"/>
          <p:cNvSpPr txBox="1"/>
          <p:nvPr/>
        </p:nvSpPr>
        <p:spPr>
          <a:xfrm>
            <a:off x="5289754" y="1260799"/>
            <a:ext cx="1624780" cy="400110"/>
          </a:xfrm>
          <a:prstGeom prst="rect">
            <a:avLst/>
          </a:prstGeom>
          <a:solidFill>
            <a:schemeClr val="bg1"/>
          </a:solidFill>
        </p:spPr>
        <p:txBody>
          <a:bodyPr wrap="square" rtlCol="0">
            <a:spAutoFit/>
          </a:bodyPr>
          <a:lstStyle/>
          <a:p>
            <a:pPr algn="ctr"/>
            <a:r>
              <a:rPr lang="en-GB" sz="2000" dirty="0">
                <a:solidFill>
                  <a:srgbClr val="002060"/>
                </a:solidFill>
                <a:latin typeface="Century Gothic" panose="020B0502020202020204" pitchFamily="34" charset="0"/>
              </a:rPr>
              <a:t>Nick Avery</a:t>
            </a:r>
          </a:p>
        </p:txBody>
      </p:sp>
      <p:sp>
        <p:nvSpPr>
          <p:cNvPr id="10" name="TextBox 9"/>
          <p:cNvSpPr txBox="1"/>
          <p:nvPr/>
        </p:nvSpPr>
        <p:spPr>
          <a:xfrm>
            <a:off x="8672051" y="1798734"/>
            <a:ext cx="3293807" cy="400110"/>
          </a:xfrm>
          <a:prstGeom prst="rect">
            <a:avLst/>
          </a:prstGeom>
          <a:solidFill>
            <a:schemeClr val="bg1"/>
          </a:solidFill>
        </p:spPr>
        <p:txBody>
          <a:bodyPr wrap="square" rtlCol="0">
            <a:spAutoFit/>
          </a:bodyPr>
          <a:lstStyle/>
          <a:p>
            <a:r>
              <a:rPr lang="en-GB" sz="2000" dirty="0">
                <a:solidFill>
                  <a:srgbClr val="002060"/>
                </a:solidFill>
                <a:latin typeface="Century Gothic" panose="020B0502020202020204" pitchFamily="34" charset="0"/>
              </a:rPr>
              <a:t>Giulia </a:t>
            </a:r>
            <a:r>
              <a:rPr lang="en-GB" sz="2000" dirty="0" err="1">
                <a:solidFill>
                  <a:srgbClr val="002060"/>
                </a:solidFill>
                <a:latin typeface="Century Gothic" panose="020B0502020202020204" pitchFamily="34" charset="0"/>
              </a:rPr>
              <a:t>Bovolenta</a:t>
            </a:r>
            <a:endParaRPr lang="en-GB" sz="2000" dirty="0">
              <a:solidFill>
                <a:srgbClr val="002060"/>
              </a:solidFill>
              <a:latin typeface="Century Gothic" panose="020B0502020202020204" pitchFamily="34" charset="0"/>
            </a:endParaRPr>
          </a:p>
        </p:txBody>
      </p:sp>
      <p:sp>
        <p:nvSpPr>
          <p:cNvPr id="11" name="TextBox 10"/>
          <p:cNvSpPr txBox="1"/>
          <p:nvPr/>
        </p:nvSpPr>
        <p:spPr>
          <a:xfrm>
            <a:off x="10127226" y="2936833"/>
            <a:ext cx="2064774" cy="400110"/>
          </a:xfrm>
          <a:prstGeom prst="rect">
            <a:avLst/>
          </a:prstGeom>
          <a:solidFill>
            <a:schemeClr val="bg1"/>
          </a:solidFill>
        </p:spPr>
        <p:txBody>
          <a:bodyPr wrap="square" rtlCol="0">
            <a:spAutoFit/>
          </a:bodyPr>
          <a:lstStyle/>
          <a:p>
            <a:pPr algn="ctr"/>
            <a:r>
              <a:rPr lang="en-GB" sz="2000" dirty="0" err="1">
                <a:solidFill>
                  <a:srgbClr val="002060"/>
                </a:solidFill>
                <a:latin typeface="Century Gothic" panose="020B0502020202020204" pitchFamily="34" charset="0"/>
              </a:rPr>
              <a:t>Inge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Alferink</a:t>
            </a:r>
            <a:endParaRPr lang="en-GB" sz="2000" dirty="0">
              <a:solidFill>
                <a:srgbClr val="002060"/>
              </a:solidFill>
              <a:latin typeface="Century Gothic" panose="020B0502020202020204" pitchFamily="34" charset="0"/>
            </a:endParaRPr>
          </a:p>
        </p:txBody>
      </p:sp>
      <p:sp>
        <p:nvSpPr>
          <p:cNvPr id="13" name="TextBox 12"/>
          <p:cNvSpPr txBox="1"/>
          <p:nvPr/>
        </p:nvSpPr>
        <p:spPr>
          <a:xfrm>
            <a:off x="8672051" y="4385845"/>
            <a:ext cx="3293807" cy="400110"/>
          </a:xfrm>
          <a:prstGeom prst="rect">
            <a:avLst/>
          </a:prstGeom>
          <a:solidFill>
            <a:schemeClr val="bg1"/>
          </a:solidFill>
        </p:spPr>
        <p:txBody>
          <a:bodyPr wrap="square" rtlCol="0">
            <a:spAutoFit/>
          </a:bodyPr>
          <a:lstStyle/>
          <a:p>
            <a:pPr algn="r"/>
            <a:r>
              <a:rPr lang="en-GB" sz="2000" dirty="0">
                <a:solidFill>
                  <a:srgbClr val="002060"/>
                </a:solidFill>
                <a:latin typeface="Century Gothic" panose="020B0502020202020204" pitchFamily="34" charset="0"/>
              </a:rPr>
              <a:t>Natalie Finlayson</a:t>
            </a:r>
          </a:p>
        </p:txBody>
      </p:sp>
      <p:sp>
        <p:nvSpPr>
          <p:cNvPr id="14" name="TextBox 13"/>
          <p:cNvSpPr txBox="1"/>
          <p:nvPr/>
        </p:nvSpPr>
        <p:spPr>
          <a:xfrm>
            <a:off x="7623626" y="5568071"/>
            <a:ext cx="2286000" cy="400110"/>
          </a:xfrm>
          <a:prstGeom prst="rect">
            <a:avLst/>
          </a:prstGeom>
          <a:solidFill>
            <a:schemeClr val="bg1"/>
          </a:solidFill>
        </p:spPr>
        <p:txBody>
          <a:bodyPr wrap="square" rtlCol="0">
            <a:spAutoFit/>
          </a:bodyPr>
          <a:lstStyle/>
          <a:p>
            <a:pPr algn="ctr"/>
            <a:r>
              <a:rPr lang="en-GB" sz="2000" dirty="0">
                <a:solidFill>
                  <a:srgbClr val="002060"/>
                </a:solidFill>
                <a:latin typeface="Century Gothic" panose="020B0502020202020204" pitchFamily="34" charset="0"/>
              </a:rPr>
              <a:t>Emma Marsden</a:t>
            </a:r>
          </a:p>
        </p:txBody>
      </p:sp>
      <p:sp>
        <p:nvSpPr>
          <p:cNvPr id="16" name="TextBox 15"/>
          <p:cNvSpPr txBox="1"/>
          <p:nvPr/>
        </p:nvSpPr>
        <p:spPr>
          <a:xfrm>
            <a:off x="1927121" y="5612355"/>
            <a:ext cx="3362633" cy="400110"/>
          </a:xfrm>
          <a:prstGeom prst="rect">
            <a:avLst/>
          </a:prstGeom>
          <a:solidFill>
            <a:schemeClr val="bg1"/>
          </a:solidFill>
        </p:spPr>
        <p:txBody>
          <a:bodyPr wrap="square" rtlCol="0">
            <a:spAutoFit/>
          </a:bodyPr>
          <a:lstStyle/>
          <a:p>
            <a:pPr algn="r"/>
            <a:r>
              <a:rPr lang="en-GB" sz="2000" dirty="0">
                <a:solidFill>
                  <a:srgbClr val="002060"/>
                </a:solidFill>
                <a:latin typeface="Century Gothic" panose="020B0502020202020204" pitchFamily="34" charset="0"/>
              </a:rPr>
              <a:t>All the NCELP team!</a:t>
            </a:r>
          </a:p>
        </p:txBody>
      </p:sp>
      <p:sp>
        <p:nvSpPr>
          <p:cNvPr id="12" name="TextBox 11"/>
          <p:cNvSpPr txBox="1"/>
          <p:nvPr/>
        </p:nvSpPr>
        <p:spPr>
          <a:xfrm>
            <a:off x="95745" y="4412430"/>
            <a:ext cx="5026861" cy="400110"/>
          </a:xfrm>
          <a:prstGeom prst="rect">
            <a:avLst/>
          </a:prstGeom>
          <a:solidFill>
            <a:schemeClr val="bg1"/>
          </a:solidFill>
        </p:spPr>
        <p:txBody>
          <a:bodyPr wrap="square" rtlCol="0">
            <a:spAutoFit/>
          </a:bodyPr>
          <a:lstStyle/>
          <a:p>
            <a:r>
              <a:rPr lang="en-GB" sz="2000" dirty="0">
                <a:solidFill>
                  <a:srgbClr val="002060"/>
                </a:solidFill>
                <a:latin typeface="Century Gothic" panose="020B0502020202020204" pitchFamily="34" charset="0"/>
              </a:rPr>
              <a:t>Native speakers (checking &amp; audio) </a:t>
            </a:r>
          </a:p>
        </p:txBody>
      </p:sp>
    </p:spTree>
    <p:extLst>
      <p:ext uri="{BB962C8B-B14F-4D97-AF65-F5344CB8AC3E}">
        <p14:creationId xmlns:p14="http://schemas.microsoft.com/office/powerpoint/2010/main" val="113730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34427151-7E48-BF43-9E03-6F136FD93716}"/>
              </a:ext>
            </a:extLst>
          </p:cNvPr>
          <p:cNvSpPr>
            <a:spLocks noGrp="1"/>
          </p:cNvSpPr>
          <p:nvPr>
            <p:ph type="title"/>
          </p:nvPr>
        </p:nvSpPr>
        <p:spPr>
          <a:xfrm>
            <a:off x="164571" y="296863"/>
            <a:ext cx="6649588" cy="627721"/>
          </a:xfrm>
        </p:spPr>
        <p:txBody>
          <a:bodyPr>
            <a:normAutofit/>
          </a:bodyPr>
          <a:lstStyle/>
          <a:p>
            <a:r>
              <a:rPr lang="en-GB" sz="3200" b="1" dirty="0">
                <a:solidFill>
                  <a:schemeClr val="bg1"/>
                </a:solidFill>
              </a:rPr>
              <a:t>Sample items – reading aloud </a:t>
            </a:r>
            <a:endParaRPr lang="en-US" sz="3200" dirty="0"/>
          </a:p>
        </p:txBody>
      </p:sp>
      <p:pic>
        <p:nvPicPr>
          <p:cNvPr id="6" name="Picture 5" descr="line pointing to the time limits section of the test"/>
          <p:cNvPicPr/>
          <p:nvPr/>
        </p:nvPicPr>
        <p:blipFill rotWithShape="1">
          <a:blip r:embed="rId4"/>
          <a:srcRect t="1047" b="4149"/>
          <a:stretch/>
        </p:blipFill>
        <p:spPr>
          <a:xfrm>
            <a:off x="773915" y="1219200"/>
            <a:ext cx="8943825" cy="4998720"/>
          </a:xfrm>
          <a:prstGeom prst="rect">
            <a:avLst/>
          </a:prstGeom>
        </p:spPr>
      </p:pic>
      <p:sp>
        <p:nvSpPr>
          <p:cNvPr id="8" name="TextBox 7"/>
          <p:cNvSpPr txBox="1"/>
          <p:nvPr/>
        </p:nvSpPr>
        <p:spPr>
          <a:xfrm>
            <a:off x="7813213" y="2591276"/>
            <a:ext cx="2940424" cy="830997"/>
          </a:xfrm>
          <a:prstGeom prst="rect">
            <a:avLst/>
          </a:prstGeom>
          <a:solidFill>
            <a:srgbClr val="CCFFCC"/>
          </a:solidFill>
          <a:ln w="28575">
            <a:solidFill>
              <a:srgbClr val="00B05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 Time limit = compromise!</a:t>
            </a:r>
            <a:endParaRPr lang="en-GB" sz="2400" b="1" dirty="0">
              <a:solidFill>
                <a:srgbClr val="002060"/>
              </a:solidFill>
              <a:latin typeface="Century Gothic" panose="020B0502020202020204" pitchFamily="34" charset="0"/>
            </a:endParaRPr>
          </a:p>
        </p:txBody>
      </p:sp>
      <p:cxnSp>
        <p:nvCxnSpPr>
          <p:cNvPr id="9" name="Straight Connector 8" descr="line pointing to the time limit"/>
          <p:cNvCxnSpPr>
            <a:stCxn id="8" idx="2"/>
          </p:cNvCxnSpPr>
          <p:nvPr/>
        </p:nvCxnSpPr>
        <p:spPr>
          <a:xfrm flipH="1">
            <a:off x="6814159" y="3422273"/>
            <a:ext cx="2469266" cy="29795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5BA99305-AA4C-8F42-B544-E72C1C1CFD5B}"/>
              </a:ext>
            </a:extLst>
          </p:cNvPr>
          <p:cNvSpPr>
            <a:spLocks noGrp="1"/>
          </p:cNvSpPr>
          <p:nvPr>
            <p:ph type="title"/>
          </p:nvPr>
        </p:nvSpPr>
        <p:spPr>
          <a:xfrm>
            <a:off x="164571" y="296863"/>
            <a:ext cx="6281949" cy="737313"/>
          </a:xfrm>
        </p:spPr>
        <p:txBody>
          <a:bodyPr>
            <a:normAutofit/>
          </a:bodyPr>
          <a:lstStyle/>
          <a:p>
            <a:r>
              <a:rPr lang="en-GB" sz="3200" b="1" dirty="0">
                <a:solidFill>
                  <a:schemeClr val="bg1"/>
                </a:solidFill>
              </a:rPr>
              <a:t>Sample items – reading aloud </a:t>
            </a:r>
            <a:endParaRPr lang="en-US" sz="3200" dirty="0"/>
          </a:p>
        </p:txBody>
      </p:sp>
      <p:pic>
        <p:nvPicPr>
          <p:cNvPr id="6" name="Picture 5" descr="screenshot of NCELP test with a list of words to read aloud"/>
          <p:cNvPicPr/>
          <p:nvPr/>
        </p:nvPicPr>
        <p:blipFill rotWithShape="1">
          <a:blip r:embed="rId4"/>
          <a:srcRect t="4685" b="1386"/>
          <a:stretch/>
        </p:blipFill>
        <p:spPr>
          <a:xfrm>
            <a:off x="1356356" y="1140822"/>
            <a:ext cx="7693974" cy="5216435"/>
          </a:xfrm>
          <a:prstGeom prst="rect">
            <a:avLst/>
          </a:prstGeom>
        </p:spPr>
      </p:pic>
      <p:sp>
        <p:nvSpPr>
          <p:cNvPr id="8" name="TextBox 7"/>
          <p:cNvSpPr txBox="1"/>
          <p:nvPr/>
        </p:nvSpPr>
        <p:spPr>
          <a:xfrm>
            <a:off x="5694351" y="3280218"/>
            <a:ext cx="2409744" cy="830997"/>
          </a:xfrm>
          <a:prstGeom prst="rect">
            <a:avLst/>
          </a:prstGeom>
          <a:solidFill>
            <a:srgbClr val="CCFFCC"/>
          </a:solidFill>
          <a:ln w="28575">
            <a:solidFill>
              <a:srgbClr val="00B05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15 items to read aloud</a:t>
            </a:r>
            <a:endParaRPr lang="en-GB" sz="2400" b="1" dirty="0">
              <a:solidFill>
                <a:srgbClr val="002060"/>
              </a:solidFill>
              <a:latin typeface="Century Gothic" panose="020B0502020202020204" pitchFamily="34" charset="0"/>
            </a:endParaRPr>
          </a:p>
        </p:txBody>
      </p:sp>
      <p:sp>
        <p:nvSpPr>
          <p:cNvPr id="2" name="TextBox 1"/>
          <p:cNvSpPr txBox="1"/>
          <p:nvPr/>
        </p:nvSpPr>
        <p:spPr>
          <a:xfrm>
            <a:off x="2487108" y="3264829"/>
            <a:ext cx="200416" cy="430887"/>
          </a:xfrm>
          <a:prstGeom prst="rect">
            <a:avLst/>
          </a:prstGeom>
          <a:noFill/>
        </p:spPr>
        <p:txBody>
          <a:bodyPr wrap="square" rtlCol="0">
            <a:spAutoFit/>
          </a:bodyPr>
          <a:lstStyle/>
          <a:p>
            <a:r>
              <a:rPr lang="en-GB" sz="2200" dirty="0">
                <a:solidFill>
                  <a:schemeClr val="bg2">
                    <a:lumMod val="50000"/>
                  </a:schemeClr>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4798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C14C6FA9-4123-3D4F-86D9-EA5C4AC08608}"/>
              </a:ext>
            </a:extLst>
          </p:cNvPr>
          <p:cNvSpPr>
            <a:spLocks noGrp="1"/>
          </p:cNvSpPr>
          <p:nvPr>
            <p:ph type="title"/>
          </p:nvPr>
        </p:nvSpPr>
        <p:spPr>
          <a:xfrm>
            <a:off x="164571" y="296863"/>
            <a:ext cx="5108469" cy="739457"/>
          </a:xfrm>
        </p:spPr>
        <p:txBody>
          <a:bodyPr>
            <a:normAutofit/>
          </a:bodyPr>
          <a:lstStyle/>
          <a:p>
            <a:r>
              <a:rPr lang="en-GB" sz="3200" b="1" dirty="0">
                <a:solidFill>
                  <a:schemeClr val="bg1"/>
                </a:solidFill>
              </a:rPr>
              <a:t>Sample items – dictation </a:t>
            </a:r>
            <a:endParaRPr lang="en-US" sz="3200" dirty="0"/>
          </a:p>
        </p:txBody>
      </p:sp>
      <p:pic>
        <p:nvPicPr>
          <p:cNvPr id="4" name="Picture 3" descr="screenshot of NCELP website showing the phonics section of the test"/>
          <p:cNvPicPr/>
          <p:nvPr/>
        </p:nvPicPr>
        <p:blipFill>
          <a:blip r:embed="rId4"/>
          <a:stretch>
            <a:fillRect/>
          </a:stretch>
        </p:blipFill>
        <p:spPr>
          <a:xfrm>
            <a:off x="1580737" y="1163991"/>
            <a:ext cx="9141049" cy="5200950"/>
          </a:xfrm>
          <a:prstGeom prst="rect">
            <a:avLst/>
          </a:prstGeom>
        </p:spPr>
      </p:pic>
      <p:sp>
        <p:nvSpPr>
          <p:cNvPr id="6" name="TextBox 5"/>
          <p:cNvSpPr txBox="1"/>
          <p:nvPr/>
        </p:nvSpPr>
        <p:spPr>
          <a:xfrm>
            <a:off x="8900111" y="3035817"/>
            <a:ext cx="2940424" cy="830997"/>
          </a:xfrm>
          <a:prstGeom prst="rect">
            <a:avLst/>
          </a:prstGeom>
          <a:solidFill>
            <a:srgbClr val="CCFFCC"/>
          </a:solidFill>
          <a:ln w="28575">
            <a:solidFill>
              <a:srgbClr val="00B05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 Time limit = compromise!</a:t>
            </a:r>
            <a:endParaRPr lang="en-GB" sz="2400" b="1" dirty="0">
              <a:solidFill>
                <a:srgbClr val="002060"/>
              </a:solidFill>
              <a:latin typeface="Century Gothic" panose="020B0502020202020204" pitchFamily="34" charset="0"/>
            </a:endParaRPr>
          </a:p>
        </p:txBody>
      </p:sp>
      <p:cxnSp>
        <p:nvCxnSpPr>
          <p:cNvPr id="3" name="Straight Connector 2" descr="straight line connector"/>
          <p:cNvCxnSpPr>
            <a:stCxn id="6" idx="2"/>
          </p:cNvCxnSpPr>
          <p:nvPr/>
        </p:nvCxnSpPr>
        <p:spPr>
          <a:xfrm flipH="1">
            <a:off x="6964471" y="3866814"/>
            <a:ext cx="3405852" cy="20329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75843" y="5899759"/>
            <a:ext cx="2940424" cy="461665"/>
          </a:xfrm>
          <a:prstGeom prst="rect">
            <a:avLst/>
          </a:prstGeom>
          <a:solidFill>
            <a:srgbClr val="CCFFCC"/>
          </a:solidFill>
          <a:ln w="28575">
            <a:solidFill>
              <a:srgbClr val="00B05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Number of items?</a:t>
            </a:r>
            <a:endParaRPr lang="en-GB"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8068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pic>
        <p:nvPicPr>
          <p:cNvPr id="4" name="Picture 3" descr="screenshot of the test showing an exercise where missing letters needed to be added to make a word"/>
          <p:cNvPicPr/>
          <p:nvPr/>
        </p:nvPicPr>
        <p:blipFill>
          <a:blip r:embed="rId4"/>
          <a:stretch>
            <a:fillRect/>
          </a:stretch>
        </p:blipFill>
        <p:spPr>
          <a:xfrm>
            <a:off x="1293867" y="912979"/>
            <a:ext cx="9320345" cy="5613327"/>
          </a:xfrm>
          <a:prstGeom prst="rect">
            <a:avLst/>
          </a:prstGeom>
        </p:spPr>
      </p:pic>
      <p:sp>
        <p:nvSpPr>
          <p:cNvPr id="2" name="Title 1">
            <a:extLst>
              <a:ext uri="{FF2B5EF4-FFF2-40B4-BE49-F238E27FC236}">
                <a16:creationId xmlns:a16="http://schemas.microsoft.com/office/drawing/2014/main" id="{8E1AD3E7-20C8-634A-B2F4-6F29621145EB}"/>
              </a:ext>
            </a:extLst>
          </p:cNvPr>
          <p:cNvSpPr>
            <a:spLocks noGrp="1"/>
          </p:cNvSpPr>
          <p:nvPr>
            <p:ph type="title"/>
          </p:nvPr>
        </p:nvSpPr>
        <p:spPr>
          <a:xfrm>
            <a:off x="164571" y="296863"/>
            <a:ext cx="5428509" cy="724217"/>
          </a:xfrm>
        </p:spPr>
        <p:txBody>
          <a:bodyPr>
            <a:normAutofit/>
          </a:bodyPr>
          <a:lstStyle/>
          <a:p>
            <a:r>
              <a:rPr lang="en-GB" sz="3200" b="1" dirty="0">
                <a:solidFill>
                  <a:schemeClr val="bg1"/>
                </a:solidFill>
              </a:rPr>
              <a:t>Sample items – dictation </a:t>
            </a:r>
            <a:endParaRPr lang="en-US" sz="3200" dirty="0"/>
          </a:p>
        </p:txBody>
      </p:sp>
    </p:spTree>
    <p:extLst>
      <p:ext uri="{BB962C8B-B14F-4D97-AF65-F5344CB8AC3E}">
        <p14:creationId xmlns:p14="http://schemas.microsoft.com/office/powerpoint/2010/main" val="627653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phonics, listening and writing, part of the test"/>
          <p:cNvPicPr>
            <a:picLocks noChangeAspect="1"/>
          </p:cNvPicPr>
          <p:nvPr/>
        </p:nvPicPr>
        <p:blipFill rotWithShape="1">
          <a:blip r:embed="rId3"/>
          <a:srcRect l="13432" t="2724" r="51176" b="5773"/>
          <a:stretch/>
        </p:blipFill>
        <p:spPr>
          <a:xfrm>
            <a:off x="2723612" y="0"/>
            <a:ext cx="4715692" cy="6858000"/>
          </a:xfrm>
          <a:prstGeom prst="rect">
            <a:avLst/>
          </a:prstGeom>
          <a:ln w="25400">
            <a:solidFill>
              <a:srgbClr val="0033CC"/>
            </a:solidFill>
          </a:ln>
        </p:spPr>
      </p:pic>
      <p:pic>
        <p:nvPicPr>
          <p:cNvPr id="3" name="Picture 2" descr="screenshot of the phonics (speaking) part of the test"/>
          <p:cNvPicPr>
            <a:picLocks noChangeAspect="1"/>
          </p:cNvPicPr>
          <p:nvPr/>
        </p:nvPicPr>
        <p:blipFill rotWithShape="1">
          <a:blip r:embed="rId4"/>
          <a:srcRect l="31274" t="109" r="31765" b="5075"/>
          <a:stretch/>
        </p:blipFill>
        <p:spPr>
          <a:xfrm>
            <a:off x="7439304" y="0"/>
            <a:ext cx="4752696" cy="6858000"/>
          </a:xfrm>
          <a:prstGeom prst="rect">
            <a:avLst/>
          </a:prstGeom>
          <a:solidFill>
            <a:srgbClr val="0000FF"/>
          </a:solidFill>
          <a:ln w="25400">
            <a:solidFill>
              <a:srgbClr val="0033CC"/>
            </a:solidFill>
          </a:ln>
        </p:spPr>
      </p:pic>
      <p:sp>
        <p:nvSpPr>
          <p:cNvPr id="6" name="TextBox 5"/>
          <p:cNvSpPr txBox="1"/>
          <p:nvPr/>
        </p:nvSpPr>
        <p:spPr>
          <a:xfrm>
            <a:off x="0" y="0"/>
            <a:ext cx="2723612" cy="1723549"/>
          </a:xfrm>
          <a:prstGeom prst="rect">
            <a:avLst/>
          </a:prstGeom>
          <a:noFill/>
        </p:spPr>
        <p:txBody>
          <a:bodyPr wrap="square" rtlCol="0">
            <a:spAutoFit/>
          </a:bodyPr>
          <a:lstStyle/>
          <a:p>
            <a:pPr>
              <a:spcAft>
                <a:spcPts val="1200"/>
              </a:spcAft>
            </a:pPr>
            <a:r>
              <a:rPr lang="en-GB" sz="2400" dirty="0">
                <a:solidFill>
                  <a:prstClr val="black"/>
                </a:solidFill>
                <a:latin typeface="Century Gothic" panose="020B0502020202020204" pitchFamily="34" charset="0"/>
              </a:rPr>
              <a:t>Pen-and-paper tests:</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rPr>
              <a:t>Pre-selection of 15 items</a:t>
            </a:r>
          </a:p>
        </p:txBody>
      </p:sp>
      <p:sp>
        <p:nvSpPr>
          <p:cNvPr id="4" name="Title 3" hidden="1">
            <a:extLst>
              <a:ext uri="{FF2B5EF4-FFF2-40B4-BE49-F238E27FC236}">
                <a16:creationId xmlns:a16="http://schemas.microsoft.com/office/drawing/2014/main" id="{AF481013-1F45-884B-A997-5DC1AE3BBE4B}"/>
              </a:ext>
            </a:extLst>
          </p:cNvPr>
          <p:cNvSpPr>
            <a:spLocks noGrp="1"/>
          </p:cNvSpPr>
          <p:nvPr>
            <p:ph type="title"/>
          </p:nvPr>
        </p:nvSpPr>
        <p:spPr/>
        <p:txBody>
          <a:bodyPr/>
          <a:lstStyle/>
          <a:p>
            <a:r>
              <a:rPr lang="en-US" dirty="0"/>
              <a:t>Examples</a:t>
            </a:r>
            <a:r>
              <a:rPr lang="en-US" baseline="0" dirty="0"/>
              <a:t> of tests</a:t>
            </a:r>
            <a:endParaRPr lang="en-US" dirty="0"/>
          </a:p>
        </p:txBody>
      </p:sp>
    </p:spTree>
    <p:extLst>
      <p:ext uri="{BB962C8B-B14F-4D97-AF65-F5344CB8AC3E}">
        <p14:creationId xmlns:p14="http://schemas.microsoft.com/office/powerpoint/2010/main" val="3369948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
            <a:ext cx="8416413" cy="867128"/>
          </a:xfrm>
          <a:prstGeom prst="rect">
            <a:avLst/>
          </a:prstGeom>
        </p:spPr>
      </p:pic>
      <p:sp>
        <p:nvSpPr>
          <p:cNvPr id="2" name="Title 1">
            <a:extLst>
              <a:ext uri="{FF2B5EF4-FFF2-40B4-BE49-F238E27FC236}">
                <a16:creationId xmlns:a16="http://schemas.microsoft.com/office/drawing/2014/main" id="{0A59FDE9-52A5-3149-9105-A6100A26F98C}"/>
              </a:ext>
            </a:extLst>
          </p:cNvPr>
          <p:cNvSpPr>
            <a:spLocks noGrp="1"/>
          </p:cNvSpPr>
          <p:nvPr>
            <p:ph type="title"/>
          </p:nvPr>
        </p:nvSpPr>
        <p:spPr>
          <a:xfrm>
            <a:off x="164572" y="-65669"/>
            <a:ext cx="5657108" cy="832546"/>
          </a:xfrm>
        </p:spPr>
        <p:txBody>
          <a:bodyPr>
            <a:normAutofit/>
          </a:bodyPr>
          <a:lstStyle/>
          <a:p>
            <a:r>
              <a:rPr lang="en-GB" sz="3200" b="1" dirty="0">
                <a:solidFill>
                  <a:schemeClr val="bg1"/>
                </a:solidFill>
              </a:rPr>
              <a:t>3. Scoring – reading aloud</a:t>
            </a:r>
            <a:endParaRPr lang="en-US" sz="3200" dirty="0"/>
          </a:p>
        </p:txBody>
      </p:sp>
      <p:sp>
        <p:nvSpPr>
          <p:cNvPr id="10" name="TextBox 9"/>
          <p:cNvSpPr txBox="1"/>
          <p:nvPr/>
        </p:nvSpPr>
        <p:spPr>
          <a:xfrm>
            <a:off x="0" y="869731"/>
            <a:ext cx="1219200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 note on ‘foreign accent’.  Two dimensions to accuracy in reading aloud:</a:t>
            </a:r>
          </a:p>
        </p:txBody>
      </p:sp>
      <p:sp>
        <p:nvSpPr>
          <p:cNvPr id="11" name="TextBox 10"/>
          <p:cNvSpPr txBox="1"/>
          <p:nvPr/>
        </p:nvSpPr>
        <p:spPr>
          <a:xfrm>
            <a:off x="0" y="1415421"/>
            <a:ext cx="9488129" cy="1169551"/>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GB" sz="2000" dirty="0">
                <a:solidFill>
                  <a:srgbClr val="002060"/>
                </a:solidFill>
                <a:latin typeface="Century Gothic" panose="020B0502020202020204" pitchFamily="34" charset="0"/>
              </a:rPr>
              <a:t>Accuracy of SSC knowledge: how graphemes / symbols are mapped onto L2 phonemes / sounds </a:t>
            </a:r>
          </a:p>
          <a:p>
            <a:pPr marL="457200" indent="-457200">
              <a:spcBef>
                <a:spcPts val="600"/>
              </a:spcBef>
              <a:spcAft>
                <a:spcPts val="600"/>
              </a:spcAft>
              <a:buFont typeface="+mj-lt"/>
              <a:buAutoNum type="arabicPeriod"/>
            </a:pPr>
            <a:r>
              <a:rPr lang="en-GB" sz="2000" dirty="0">
                <a:solidFill>
                  <a:srgbClr val="002060"/>
                </a:solidFill>
                <a:latin typeface="Century Gothic" panose="020B0502020202020204" pitchFamily="34" charset="0"/>
              </a:rPr>
              <a:t>Accuracy of pronunciation of L2 phonemes / sounds.  </a:t>
            </a:r>
          </a:p>
        </p:txBody>
      </p:sp>
      <p:sp>
        <p:nvSpPr>
          <p:cNvPr id="13" name="TextBox 12"/>
          <p:cNvSpPr txBox="1"/>
          <p:nvPr/>
        </p:nvSpPr>
        <p:spPr>
          <a:xfrm>
            <a:off x="9877186" y="838636"/>
            <a:ext cx="2314814" cy="1569660"/>
          </a:xfrm>
          <a:prstGeom prst="rect">
            <a:avLst/>
          </a:prstGeom>
          <a:solidFill>
            <a:srgbClr val="CCFFCC"/>
          </a:solidFill>
        </p:spPr>
        <p:txBody>
          <a:bodyPr wrap="square" rtlCol="0">
            <a:spAutoFit/>
          </a:bodyPr>
          <a:lstStyle/>
          <a:p>
            <a:pPr algn="ctr"/>
            <a:r>
              <a:rPr lang="en-GB" sz="2400" dirty="0">
                <a:solidFill>
                  <a:srgbClr val="002060"/>
                </a:solidFill>
                <a:latin typeface="Century Gothic" panose="020B0502020202020204" pitchFamily="34" charset="0"/>
              </a:rPr>
              <a:t>This is our focus for the phonics assessment! </a:t>
            </a:r>
          </a:p>
        </p:txBody>
      </p:sp>
      <p:sp>
        <p:nvSpPr>
          <p:cNvPr id="12" name="Up Arrow 11" descr="arrow "/>
          <p:cNvSpPr/>
          <p:nvPr/>
        </p:nvSpPr>
        <p:spPr>
          <a:xfrm rot="16200000">
            <a:off x="9153303" y="1258406"/>
            <a:ext cx="668594" cy="730121"/>
          </a:xfrm>
          <a:prstGeom prst="upArrow">
            <a:avLst>
              <a:gd name="adj1" fmla="val 38235"/>
              <a:gd name="adj2" fmla="val 44117"/>
            </a:avLst>
          </a:prstGeom>
          <a:solidFill>
            <a:srgbClr val="92D050"/>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600185" y="2834343"/>
            <a:ext cx="2940424" cy="461665"/>
          </a:xfrm>
          <a:prstGeom prst="rect">
            <a:avLst/>
          </a:prstGeom>
          <a:solidFill>
            <a:srgbClr val="CCFFCC"/>
          </a:solidFill>
          <a:ln w="28575">
            <a:solidFill>
              <a:srgbClr val="00B05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&lt;  v e a u  &gt;</a:t>
            </a:r>
            <a:endParaRPr lang="en-GB" sz="2400" b="1" dirty="0">
              <a:solidFill>
                <a:srgbClr val="002060"/>
              </a:solidFill>
              <a:latin typeface="Century Gothic" panose="020B0502020202020204" pitchFamily="34" charset="0"/>
            </a:endParaRPr>
          </a:p>
        </p:txBody>
      </p:sp>
      <p:cxnSp>
        <p:nvCxnSpPr>
          <p:cNvPr id="15" name="Straight Arrow Connector 14" descr="arrow between phonemes and sounds"/>
          <p:cNvCxnSpPr/>
          <p:nvPr/>
        </p:nvCxnSpPr>
        <p:spPr>
          <a:xfrm>
            <a:off x="6687663" y="3081895"/>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descr="British flag"/>
          <p:cNvPicPr>
            <a:picLocks noChangeAspect="1"/>
          </p:cNvPicPr>
          <p:nvPr/>
        </p:nvPicPr>
        <p:blipFill>
          <a:blip r:embed="rId4"/>
          <a:stretch>
            <a:fillRect/>
          </a:stretch>
        </p:blipFill>
        <p:spPr>
          <a:xfrm>
            <a:off x="7017774" y="2581793"/>
            <a:ext cx="651387" cy="390832"/>
          </a:xfrm>
          <a:prstGeom prst="rect">
            <a:avLst/>
          </a:prstGeom>
        </p:spPr>
      </p:pic>
      <p:sp>
        <p:nvSpPr>
          <p:cNvPr id="14" name="TextBox 13"/>
          <p:cNvSpPr txBox="1"/>
          <p:nvPr/>
        </p:nvSpPr>
        <p:spPr>
          <a:xfrm>
            <a:off x="8111151" y="2777209"/>
            <a:ext cx="3908323" cy="584775"/>
          </a:xfrm>
          <a:prstGeom prst="rect">
            <a:avLst/>
          </a:prstGeom>
          <a:solidFill>
            <a:srgbClr val="FFFFCC"/>
          </a:solidFill>
          <a:ln w="12700">
            <a:solidFill>
              <a:srgbClr val="FF3300"/>
            </a:solidFill>
          </a:ln>
        </p:spPr>
        <p:txBody>
          <a:bodyPr wrap="square" rtlCol="0">
            <a:spAutoFit/>
          </a:bodyPr>
          <a:lstStyle/>
          <a:p>
            <a:pPr algn="ctr">
              <a:spcBef>
                <a:spcPts val="600"/>
              </a:spcBef>
              <a:spcAft>
                <a:spcPts val="600"/>
              </a:spcAft>
            </a:pPr>
            <a:r>
              <a:rPr lang="en-GB" sz="3200" dirty="0">
                <a:solidFill>
                  <a:srgbClr val="002060"/>
                </a:solidFill>
                <a:latin typeface="Century Gothic" panose="020B0502020202020204" pitchFamily="34" charset="0"/>
              </a:rPr>
              <a:t>/ </a:t>
            </a:r>
            <a:r>
              <a:rPr lang="en-GB" sz="3200" dirty="0" err="1">
                <a:solidFill>
                  <a:srgbClr val="002060"/>
                </a:solidFill>
                <a:latin typeface="Doulos SIL" panose="02000500070000020004" pitchFamily="2" charset="0"/>
                <a:ea typeface="Doulos SIL" panose="02000500070000020004" pitchFamily="2" charset="0"/>
                <a:cs typeface="Doulos SIL" panose="02000500070000020004" pitchFamily="2" charset="0"/>
              </a:rPr>
              <a:t>vjʉ</a:t>
            </a:r>
            <a:r>
              <a:rPr lang="en-GB" sz="3200" dirty="0">
                <a:solidFill>
                  <a:srgbClr val="002060"/>
                </a:solidFill>
                <a:latin typeface="Century Gothic" panose="020B0502020202020204" pitchFamily="34" charset="0"/>
              </a:rPr>
              <a:t> /   / </a:t>
            </a:r>
            <a:r>
              <a:rPr lang="en-GB" sz="3200" dirty="0">
                <a:solidFill>
                  <a:srgbClr val="002060"/>
                </a:solidFill>
                <a:latin typeface="Doulos SIL" panose="02000500070000020004" pitchFamily="2" charset="0"/>
                <a:ea typeface="Doulos SIL" panose="02000500070000020004" pitchFamily="2" charset="0"/>
                <a:cs typeface="Doulos SIL" panose="02000500070000020004" pitchFamily="2" charset="0"/>
              </a:rPr>
              <a:t>viː </a:t>
            </a:r>
            <a:r>
              <a:rPr lang="en-GB" sz="3200" dirty="0" err="1">
                <a:solidFill>
                  <a:srgbClr val="002060"/>
                </a:solidFill>
                <a:latin typeface="Doulos SIL" panose="02000500070000020004" pitchFamily="2" charset="0"/>
                <a:ea typeface="Doulos SIL" panose="02000500070000020004" pitchFamily="2" charset="0"/>
                <a:cs typeface="Doulos SIL" panose="02000500070000020004" pitchFamily="2" charset="0"/>
              </a:rPr>
              <a:t>əʊ</a:t>
            </a:r>
            <a:r>
              <a:rPr lang="en-GB" sz="3200" dirty="0">
                <a:solidFill>
                  <a:srgbClr val="002060"/>
                </a:solidFill>
                <a:latin typeface="Century Gothic" panose="020B0502020202020204" pitchFamily="34" charset="0"/>
              </a:rPr>
              <a:t> /</a:t>
            </a:r>
          </a:p>
        </p:txBody>
      </p:sp>
      <p:sp>
        <p:nvSpPr>
          <p:cNvPr id="31" name="TextBox 30"/>
          <p:cNvSpPr txBox="1"/>
          <p:nvPr/>
        </p:nvSpPr>
        <p:spPr>
          <a:xfrm>
            <a:off x="9561624" y="3195147"/>
            <a:ext cx="617297" cy="1015663"/>
          </a:xfrm>
          <a:prstGeom prst="rect">
            <a:avLst/>
          </a:prstGeom>
          <a:noFill/>
        </p:spPr>
        <p:txBody>
          <a:bodyPr wrap="square" rtlCol="0">
            <a:spAutoFit/>
          </a:bodyPr>
          <a:lstStyle/>
          <a:p>
            <a:r>
              <a:rPr lang="en-GB" sz="6000" b="1" dirty="0">
                <a:solidFill>
                  <a:srgbClr val="FF3300"/>
                </a:solidFill>
                <a:latin typeface="Century Gothic" panose="020B0502020202020204" pitchFamily="34" charset="0"/>
                <a:sym typeface="Wingdings" panose="05000000000000000000" pitchFamily="2" charset="2"/>
              </a:rPr>
              <a:t></a:t>
            </a:r>
            <a:endParaRPr lang="en-GB" sz="3200" dirty="0">
              <a:solidFill>
                <a:srgbClr val="FF3300"/>
              </a:solidFill>
              <a:latin typeface="Century Gothic" panose="020B0502020202020204" pitchFamily="34" charset="0"/>
            </a:endParaRPr>
          </a:p>
        </p:txBody>
      </p:sp>
      <p:cxnSp>
        <p:nvCxnSpPr>
          <p:cNvPr id="17" name="Straight Arrow Connector 16" descr="arrow connector"/>
          <p:cNvCxnSpPr/>
          <p:nvPr/>
        </p:nvCxnSpPr>
        <p:spPr>
          <a:xfrm>
            <a:off x="5165092" y="3365236"/>
            <a:ext cx="0" cy="730775"/>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1" name="Picture 20" descr="French flag"/>
          <p:cNvPicPr>
            <a:picLocks noChangeAspect="1"/>
          </p:cNvPicPr>
          <p:nvPr/>
        </p:nvPicPr>
        <p:blipFill>
          <a:blip r:embed="rId5"/>
          <a:stretch>
            <a:fillRect/>
          </a:stretch>
        </p:blipFill>
        <p:spPr>
          <a:xfrm>
            <a:off x="4208206" y="3509366"/>
            <a:ext cx="720213" cy="480142"/>
          </a:xfrm>
          <a:prstGeom prst="rect">
            <a:avLst/>
          </a:prstGeom>
        </p:spPr>
      </p:pic>
      <p:sp>
        <p:nvSpPr>
          <p:cNvPr id="22" name="TextBox 21"/>
          <p:cNvSpPr txBox="1"/>
          <p:nvPr/>
        </p:nvSpPr>
        <p:spPr>
          <a:xfrm>
            <a:off x="3694880" y="4231408"/>
            <a:ext cx="2940424" cy="461665"/>
          </a:xfrm>
          <a:prstGeom prst="rect">
            <a:avLst/>
          </a:prstGeom>
          <a:solidFill>
            <a:srgbClr val="FFFFCC"/>
          </a:solidFill>
          <a:ln w="28575">
            <a:solidFill>
              <a:srgbClr val="00B05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  </a:t>
            </a:r>
            <a:r>
              <a:rPr lang="en-GB" sz="2400" dirty="0" err="1">
                <a:solidFill>
                  <a:srgbClr val="002060"/>
                </a:solidFill>
                <a:latin typeface="Century Gothic" panose="020B0502020202020204" pitchFamily="34" charset="0"/>
                <a:sym typeface="Wingdings" panose="05000000000000000000" pitchFamily="2" charset="2"/>
              </a:rPr>
              <a:t>vo</a:t>
            </a:r>
            <a:r>
              <a:rPr lang="en-GB" sz="2400" dirty="0">
                <a:solidFill>
                  <a:srgbClr val="002060"/>
                </a:solidFill>
                <a:latin typeface="Century Gothic" panose="020B0502020202020204" pitchFamily="34" charset="0"/>
                <a:sym typeface="Wingdings" panose="05000000000000000000" pitchFamily="2" charset="2"/>
              </a:rPr>
              <a:t>  /</a:t>
            </a:r>
            <a:endParaRPr lang="en-GB" sz="2400" b="1" dirty="0">
              <a:solidFill>
                <a:srgbClr val="002060"/>
              </a:solidFill>
              <a:latin typeface="Century Gothic" panose="020B0502020202020204" pitchFamily="34" charset="0"/>
            </a:endParaRPr>
          </a:p>
        </p:txBody>
      </p:sp>
      <p:sp>
        <p:nvSpPr>
          <p:cNvPr id="29" name="TextBox 28"/>
          <p:cNvSpPr txBox="1"/>
          <p:nvPr/>
        </p:nvSpPr>
        <p:spPr>
          <a:xfrm>
            <a:off x="6259109" y="3944552"/>
            <a:ext cx="617297" cy="1015663"/>
          </a:xfrm>
          <a:prstGeom prst="rect">
            <a:avLst/>
          </a:prstGeom>
          <a:noFill/>
        </p:spPr>
        <p:txBody>
          <a:bodyPr wrap="square" rtlCol="0">
            <a:spAutoFit/>
          </a:bodyPr>
          <a:lstStyle/>
          <a:p>
            <a:r>
              <a:rPr lang="en-GB" sz="6000" b="1" dirty="0">
                <a:solidFill>
                  <a:srgbClr val="008000"/>
                </a:solidFill>
                <a:latin typeface="Century Gothic" panose="020B0502020202020204" pitchFamily="34" charset="0"/>
                <a:sym typeface="Wingdings" panose="05000000000000000000" pitchFamily="2" charset="2"/>
              </a:rPr>
              <a:t></a:t>
            </a:r>
            <a:endParaRPr lang="en-GB" sz="3200" dirty="0">
              <a:solidFill>
                <a:srgbClr val="002060"/>
              </a:solidFill>
              <a:latin typeface="Century Gothic" panose="020B0502020202020204" pitchFamily="34" charset="0"/>
            </a:endParaRPr>
          </a:p>
        </p:txBody>
      </p:sp>
      <p:cxnSp>
        <p:nvCxnSpPr>
          <p:cNvPr id="23" name="Straight Arrow Connector 22" descr="arrow connector"/>
          <p:cNvCxnSpPr/>
          <p:nvPr/>
        </p:nvCxnSpPr>
        <p:spPr>
          <a:xfrm flipH="1" flipV="1">
            <a:off x="2528888" y="4462240"/>
            <a:ext cx="1071298" cy="14288"/>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descr="British flag"/>
          <p:cNvPicPr>
            <a:picLocks noChangeAspect="1"/>
          </p:cNvPicPr>
          <p:nvPr/>
        </p:nvPicPr>
        <p:blipFill>
          <a:blip r:embed="rId4"/>
          <a:stretch>
            <a:fillRect/>
          </a:stretch>
        </p:blipFill>
        <p:spPr>
          <a:xfrm>
            <a:off x="2788496" y="3944552"/>
            <a:ext cx="651387" cy="390832"/>
          </a:xfrm>
          <a:prstGeom prst="rect">
            <a:avLst/>
          </a:prstGeom>
        </p:spPr>
      </p:pic>
      <p:sp>
        <p:nvSpPr>
          <p:cNvPr id="28" name="TextBox 27"/>
          <p:cNvSpPr txBox="1"/>
          <p:nvPr/>
        </p:nvSpPr>
        <p:spPr>
          <a:xfrm>
            <a:off x="164572" y="4272196"/>
            <a:ext cx="2269622" cy="461665"/>
          </a:xfrm>
          <a:prstGeom prst="rect">
            <a:avLst/>
          </a:prstGeom>
          <a:solidFill>
            <a:srgbClr val="FFFFCC"/>
          </a:solidFill>
          <a:ln w="28575">
            <a:solidFill>
              <a:srgbClr val="FF3300"/>
            </a:solidFill>
          </a:ln>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  </a:t>
            </a:r>
            <a:r>
              <a:rPr lang="en-GB" sz="2400" dirty="0" err="1">
                <a:solidFill>
                  <a:srgbClr val="002060"/>
                </a:solidFill>
                <a:latin typeface="Doulos SIL" panose="02000500070000020004" pitchFamily="2" charset="0"/>
                <a:ea typeface="Doulos SIL" panose="02000500070000020004" pitchFamily="2" charset="0"/>
                <a:cs typeface="Doulos SIL" panose="02000500070000020004" pitchFamily="2" charset="0"/>
              </a:rPr>
              <a:t>vəʊ</a:t>
            </a:r>
            <a:r>
              <a:rPr lang="en-GB" sz="2400" dirty="0">
                <a:solidFill>
                  <a:srgbClr val="002060"/>
                </a:solidFill>
                <a:latin typeface="Century Gothic" panose="020B0502020202020204" pitchFamily="34" charset="0"/>
                <a:sym typeface="Wingdings" panose="05000000000000000000" pitchFamily="2" charset="2"/>
              </a:rPr>
              <a:t>  /</a:t>
            </a:r>
            <a:endParaRPr lang="en-GB" sz="2400" b="1" dirty="0">
              <a:solidFill>
                <a:srgbClr val="002060"/>
              </a:solidFill>
              <a:latin typeface="Century Gothic" panose="020B0502020202020204" pitchFamily="34" charset="0"/>
            </a:endParaRPr>
          </a:p>
        </p:txBody>
      </p:sp>
      <p:sp>
        <p:nvSpPr>
          <p:cNvPr id="30" name="TextBox 29"/>
          <p:cNvSpPr txBox="1"/>
          <p:nvPr/>
        </p:nvSpPr>
        <p:spPr>
          <a:xfrm>
            <a:off x="1854327" y="3749437"/>
            <a:ext cx="617297" cy="1015663"/>
          </a:xfrm>
          <a:prstGeom prst="rect">
            <a:avLst/>
          </a:prstGeom>
          <a:noFill/>
        </p:spPr>
        <p:txBody>
          <a:bodyPr wrap="square" rtlCol="0">
            <a:spAutoFit/>
          </a:bodyPr>
          <a:lstStyle/>
          <a:p>
            <a:r>
              <a:rPr lang="en-GB" sz="6000" b="1" dirty="0">
                <a:solidFill>
                  <a:srgbClr val="008000"/>
                </a:solidFill>
                <a:latin typeface="Century Gothic" panose="020B0502020202020204" pitchFamily="34" charset="0"/>
                <a:sym typeface="Wingdings" panose="05000000000000000000" pitchFamily="2" charset="2"/>
              </a:rPr>
              <a:t></a:t>
            </a:r>
            <a:endParaRPr lang="en-GB" sz="3200" dirty="0">
              <a:solidFill>
                <a:srgbClr val="002060"/>
              </a:solidFill>
              <a:latin typeface="Century Gothic" panose="020B0502020202020204" pitchFamily="34" charset="0"/>
            </a:endParaRPr>
          </a:p>
        </p:txBody>
      </p:sp>
      <p:sp>
        <p:nvSpPr>
          <p:cNvPr id="32" name="TextBox 31"/>
          <p:cNvSpPr txBox="1"/>
          <p:nvPr/>
        </p:nvSpPr>
        <p:spPr>
          <a:xfrm>
            <a:off x="0" y="4984193"/>
            <a:ext cx="12192529" cy="132343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A foreign accent is hard to shift even for the most dedicated learner (even if they want to)</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You can be intelligible (and comprehensible) with a foreign accent.  </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We are testing SSC knowledge (phonics) rather than native-like pronunciation (phonetics).   </a:t>
            </a:r>
          </a:p>
        </p:txBody>
      </p:sp>
    </p:spTree>
    <p:extLst>
      <p:ext uri="{BB962C8B-B14F-4D97-AF65-F5344CB8AC3E}">
        <p14:creationId xmlns:p14="http://schemas.microsoft.com/office/powerpoint/2010/main" val="13882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Effect transition="in" filter="fade">
                                      <p:cBhvr>
                                        <p:cTn id="85" dur="500"/>
                                        <p:tgtEl>
                                          <p:spTgt spid="32">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2">
                                            <p:txEl>
                                              <p:pRg st="1" end="1"/>
                                            </p:txEl>
                                          </p:spTgt>
                                        </p:tgtEl>
                                        <p:attrNameLst>
                                          <p:attrName>style.visibility</p:attrName>
                                        </p:attrNameLst>
                                      </p:cBhvr>
                                      <p:to>
                                        <p:strVal val="visible"/>
                                      </p:to>
                                    </p:set>
                                    <p:animEffect transition="in" filter="fade">
                                      <p:cBhvr>
                                        <p:cTn id="90" dur="500"/>
                                        <p:tgtEl>
                                          <p:spTgt spid="32">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2">
                                            <p:txEl>
                                              <p:pRg st="2" end="2"/>
                                            </p:txEl>
                                          </p:spTgt>
                                        </p:tgtEl>
                                        <p:attrNameLst>
                                          <p:attrName>style.visibility</p:attrName>
                                        </p:attrNameLst>
                                      </p:cBhvr>
                                      <p:to>
                                        <p:strVal val="visible"/>
                                      </p:to>
                                    </p:set>
                                    <p:animEffect transition="in" filter="fade">
                                      <p:cBhvr>
                                        <p:cTn id="95"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13" grpId="0" animBg="1"/>
      <p:bldP spid="12" grpId="0" animBg="1"/>
      <p:bldP spid="9" grpId="0" animBg="1"/>
      <p:bldP spid="14" grpId="0" animBg="1"/>
      <p:bldP spid="31" grpId="0"/>
      <p:bldP spid="22" grpId="0" animBg="1"/>
      <p:bldP spid="29" grpId="0"/>
      <p:bldP spid="28" grpId="0" animBg="1"/>
      <p:bldP spid="30" grpId="0"/>
      <p:bldP spid="3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
            <a:ext cx="8416413" cy="867128"/>
          </a:xfrm>
          <a:prstGeom prst="rect">
            <a:avLst/>
          </a:prstGeom>
        </p:spPr>
      </p:pic>
      <p:sp>
        <p:nvSpPr>
          <p:cNvPr id="3" name="Title 2">
            <a:extLst>
              <a:ext uri="{FF2B5EF4-FFF2-40B4-BE49-F238E27FC236}">
                <a16:creationId xmlns:a16="http://schemas.microsoft.com/office/drawing/2014/main" id="{835B23C9-33D8-934B-9374-CF421067DB8F}"/>
              </a:ext>
            </a:extLst>
          </p:cNvPr>
          <p:cNvSpPr>
            <a:spLocks noGrp="1"/>
          </p:cNvSpPr>
          <p:nvPr>
            <p:ph type="title"/>
          </p:nvPr>
        </p:nvSpPr>
        <p:spPr>
          <a:xfrm>
            <a:off x="164572" y="-294260"/>
            <a:ext cx="5657108" cy="1325563"/>
          </a:xfrm>
        </p:spPr>
        <p:txBody>
          <a:bodyPr>
            <a:normAutofit/>
          </a:bodyPr>
          <a:lstStyle/>
          <a:p>
            <a:r>
              <a:rPr lang="en-GB" sz="3200" b="1" dirty="0">
                <a:solidFill>
                  <a:schemeClr val="bg1"/>
                </a:solidFill>
              </a:rPr>
              <a:t>3. Scoring – reading aloud</a:t>
            </a:r>
            <a:endParaRPr lang="en-US" sz="3200" dirty="0"/>
          </a:p>
        </p:txBody>
      </p:sp>
      <p:graphicFrame>
        <p:nvGraphicFramePr>
          <p:cNvPr id="2" name="Table 1" descr="image of the scoring for the test"/>
          <p:cNvGraphicFramePr>
            <a:graphicFrameLocks noGrp="1"/>
          </p:cNvGraphicFramePr>
          <p:nvPr>
            <p:extLst>
              <p:ext uri="{D42A27DB-BD31-4B8C-83A1-F6EECF244321}">
                <p14:modId xmlns:p14="http://schemas.microsoft.com/office/powerpoint/2010/main" val="894363628"/>
              </p:ext>
            </p:extLst>
          </p:nvPr>
        </p:nvGraphicFramePr>
        <p:xfrm>
          <a:off x="397653" y="726503"/>
          <a:ext cx="11477233" cy="5533200"/>
        </p:xfrm>
        <a:graphic>
          <a:graphicData uri="http://schemas.openxmlformats.org/drawingml/2006/table">
            <a:tbl>
              <a:tblPr firstRow="1" firstCol="1" bandRow="1">
                <a:tableStyleId>{5C22544A-7EE6-4342-B048-85BDC9FD1C3A}</a:tableStyleId>
              </a:tblPr>
              <a:tblGrid>
                <a:gridCol w="11477233">
                  <a:extLst>
                    <a:ext uri="{9D8B030D-6E8A-4147-A177-3AD203B41FA5}">
                      <a16:colId xmlns:a16="http://schemas.microsoft.com/office/drawing/2014/main" val="517963868"/>
                    </a:ext>
                  </a:extLst>
                </a:gridCol>
              </a:tblGrid>
              <a:tr h="295686">
                <a:tc>
                  <a:txBody>
                    <a:bodyPr/>
                    <a:lstStyle/>
                    <a:p>
                      <a:pPr algn="ctr">
                        <a:lnSpc>
                          <a:spcPct val="107000"/>
                        </a:lnSpc>
                        <a:spcAft>
                          <a:spcPts val="0"/>
                        </a:spcAft>
                      </a:pPr>
                      <a:r>
                        <a:rPr lang="en-GB" sz="2400" b="0">
                          <a:effectLst/>
                        </a:rPr>
                        <a:t>1 mark / item = max. 15 marks in total </a:t>
                      </a:r>
                      <a:endParaRPr lang="en-GB" sz="2800" b="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70373147"/>
                  </a:ext>
                </a:extLst>
              </a:tr>
              <a:tr h="4994736">
                <a:tc>
                  <a:txBody>
                    <a:bodyPr/>
                    <a:lstStyle/>
                    <a:p>
                      <a:pPr algn="l">
                        <a:lnSpc>
                          <a:spcPct val="107000"/>
                        </a:lnSpc>
                        <a:spcAft>
                          <a:spcPts val="0"/>
                        </a:spcAft>
                      </a:pPr>
                      <a:r>
                        <a:rPr lang="en-GB" sz="2400" b="0" dirty="0">
                          <a:effectLst/>
                        </a:rPr>
                        <a:t>0 marks: Incorrect pronunciation based on English SSC.</a:t>
                      </a:r>
                      <a:endParaRPr lang="en-GB" sz="2800" b="0" dirty="0">
                        <a:effectLst/>
                      </a:endParaRPr>
                    </a:p>
                    <a:p>
                      <a:pPr algn="l">
                        <a:lnSpc>
                          <a:spcPct val="107000"/>
                        </a:lnSpc>
                        <a:spcAft>
                          <a:spcPts val="0"/>
                        </a:spcAft>
                      </a:pPr>
                      <a:r>
                        <a:rPr lang="en-GB" sz="2400" b="0" dirty="0">
                          <a:effectLst/>
                        </a:rPr>
                        <a:t>1 mark: Correct knowledge of target SSC, but pronunciation with an English accent.</a:t>
                      </a:r>
                      <a:endParaRPr lang="en-GB" sz="2800" b="0" dirty="0">
                        <a:effectLst/>
                      </a:endParaRPr>
                    </a:p>
                    <a:p>
                      <a:pPr algn="l">
                        <a:lnSpc>
                          <a:spcPct val="107000"/>
                        </a:lnSpc>
                        <a:spcAft>
                          <a:spcPts val="0"/>
                        </a:spcAft>
                      </a:pPr>
                      <a:r>
                        <a:rPr lang="en-GB" sz="2400" b="0" dirty="0">
                          <a:effectLst/>
                        </a:rPr>
                        <a:t>1 mark: Correct pronunciation of target SSC</a:t>
                      </a:r>
                      <a:endParaRPr lang="en-GB" sz="28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2400" b="0" u="sng" dirty="0">
                          <a:effectLst/>
                        </a:rPr>
                        <a:t>Notes:</a:t>
                      </a:r>
                      <a:endParaRPr lang="en-GB" sz="2800" b="0" dirty="0">
                        <a:effectLst/>
                      </a:endParaRPr>
                    </a:p>
                    <a:p>
                      <a:pPr algn="l">
                        <a:lnSpc>
                          <a:spcPct val="107000"/>
                        </a:lnSpc>
                        <a:spcAft>
                          <a:spcPts val="0"/>
                        </a:spcAft>
                      </a:pPr>
                      <a:r>
                        <a:rPr lang="en-GB" sz="2400" b="0" dirty="0">
                          <a:effectLst/>
                        </a:rPr>
                        <a:t>Give marks for correct pronunciation of target SSC in bold even if other parts of the word are mispronounced / not attempted.</a:t>
                      </a:r>
                      <a:endParaRPr lang="en-GB" sz="2800" b="0" dirty="0">
                        <a:effectLst/>
                      </a:endParaRPr>
                    </a:p>
                    <a:p>
                      <a:pPr algn="l">
                        <a:lnSpc>
                          <a:spcPct val="107000"/>
                        </a:lnSpc>
                        <a:spcAft>
                          <a:spcPts val="0"/>
                        </a:spcAft>
                      </a:pPr>
                      <a:endParaRPr lang="en-GB" sz="1600" b="0" dirty="0">
                        <a:effectLst/>
                      </a:endParaRPr>
                    </a:p>
                    <a:p>
                      <a:pPr algn="l">
                        <a:lnSpc>
                          <a:spcPct val="107000"/>
                        </a:lnSpc>
                        <a:spcAft>
                          <a:spcPts val="0"/>
                        </a:spcAft>
                      </a:pPr>
                      <a:r>
                        <a:rPr lang="en-GB" sz="2400" b="0" dirty="0">
                          <a:effectLst/>
                        </a:rPr>
                        <a:t>Be lenient when scoring.  If you think the students have decoded the symbol (graphemes) to the correct sound (phonemes), then you can allow for some degree of foreign accent in pupils’ pronunciation of the target sounds. A foreign accent is hard to shift even for the most dedicated learner after years of practice; and people are perfectly intelligible with a foreign accent. In our teaching and in our phonics, we are targeting SSC knowledge (phonics) rather than native-like pronunciation (phonetics). </a:t>
                      </a:r>
                      <a:endParaRPr lang="en-GB" sz="2800" b="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35234168"/>
                  </a:ext>
                </a:extLst>
              </a:tr>
            </a:tbl>
          </a:graphicData>
        </a:graphic>
      </p:graphicFrame>
    </p:spTree>
    <p:extLst>
      <p:ext uri="{BB962C8B-B14F-4D97-AF65-F5344CB8AC3E}">
        <p14:creationId xmlns:p14="http://schemas.microsoft.com/office/powerpoint/2010/main" val="263545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8E81018C-093D-6B4D-A191-3BFFED642FE8}"/>
              </a:ext>
            </a:extLst>
          </p:cNvPr>
          <p:cNvSpPr>
            <a:spLocks noGrp="1"/>
          </p:cNvSpPr>
          <p:nvPr>
            <p:ph type="title"/>
          </p:nvPr>
        </p:nvSpPr>
        <p:spPr>
          <a:xfrm>
            <a:off x="149331" y="296863"/>
            <a:ext cx="2380509" cy="867128"/>
          </a:xfrm>
        </p:spPr>
        <p:txBody>
          <a:bodyPr>
            <a:normAutofit/>
          </a:bodyPr>
          <a:lstStyle/>
          <a:p>
            <a:r>
              <a:rPr lang="en-GB" sz="3200" b="1" dirty="0">
                <a:solidFill>
                  <a:schemeClr val="bg1"/>
                </a:solidFill>
              </a:rPr>
              <a:t>3. Scoring</a:t>
            </a:r>
            <a:endParaRPr lang="en-US" sz="3200" dirty="0"/>
          </a:p>
        </p:txBody>
      </p:sp>
      <p:sp>
        <p:nvSpPr>
          <p:cNvPr id="6" name="TextBox 5"/>
          <p:cNvSpPr txBox="1"/>
          <p:nvPr/>
        </p:nvSpPr>
        <p:spPr>
          <a:xfrm>
            <a:off x="0" y="1298483"/>
            <a:ext cx="12041797" cy="2769989"/>
          </a:xfrm>
          <a:prstGeom prst="rect">
            <a:avLst/>
          </a:prstGeom>
          <a:noFill/>
        </p:spPr>
        <p:txBody>
          <a:bodyPr wrap="square" rtlCol="0">
            <a:spAutoFit/>
          </a:bodyPr>
          <a:lstStyle/>
          <a:p>
            <a:pPr>
              <a:spcAft>
                <a:spcPts val="1200"/>
              </a:spcAft>
            </a:pPr>
            <a:r>
              <a:rPr lang="en-GB" sz="2400" dirty="0">
                <a:solidFill>
                  <a:prstClr val="black"/>
                </a:solidFill>
                <a:latin typeface="Century Gothic" panose="020B0502020202020204" pitchFamily="34" charset="0"/>
              </a:rPr>
              <a:t>Dictation task – automatically scored by the software platform </a:t>
            </a:r>
            <a:r>
              <a:rPr lang="en-GB" sz="3600" dirty="0">
                <a:solidFill>
                  <a:prstClr val="black"/>
                </a:solidFill>
                <a:latin typeface="Century Gothic" panose="020B0502020202020204" pitchFamily="34" charset="0"/>
                <a:sym typeface="Wingdings" panose="05000000000000000000" pitchFamily="2" charset="2"/>
              </a:rPr>
              <a:t></a:t>
            </a:r>
            <a:endParaRPr lang="en-GB" sz="2400" dirty="0">
              <a:solidFill>
                <a:prstClr val="black"/>
              </a:solidFill>
              <a:latin typeface="Century Gothic" panose="020B0502020202020204" pitchFamily="34" charset="0"/>
            </a:endParaRPr>
          </a:p>
          <a:p>
            <a:pPr>
              <a:spcAft>
                <a:spcPts val="1200"/>
              </a:spcAft>
            </a:pPr>
            <a:r>
              <a:rPr lang="en-GB" sz="2400" dirty="0">
                <a:solidFill>
                  <a:prstClr val="black"/>
                </a:solidFill>
                <a:latin typeface="Century Gothic" panose="020B0502020202020204" pitchFamily="34" charset="0"/>
                <a:sym typeface="Wingdings" panose="05000000000000000000" pitchFamily="2" charset="2"/>
              </a:rPr>
              <a:t>Reading aloud task – marked individually by teachers </a:t>
            </a:r>
            <a:r>
              <a:rPr lang="en-GB" sz="3200" dirty="0">
                <a:solidFill>
                  <a:prstClr val="black"/>
                </a:solidFill>
                <a:latin typeface="Century Gothic" panose="020B0502020202020204" pitchFamily="34" charset="0"/>
                <a:sym typeface="Wingdings" panose="05000000000000000000" pitchFamily="2" charset="2"/>
              </a:rPr>
              <a:t>(?)</a:t>
            </a:r>
            <a:endParaRPr lang="en-GB" sz="2400" dirty="0">
              <a:solidFill>
                <a:prstClr val="black"/>
              </a:solidFill>
              <a:latin typeface="Century Gothic" panose="020B0502020202020204" pitchFamily="34" charset="0"/>
              <a:sym typeface="Wingdings" panose="05000000000000000000" pitchFamily="2" charset="2"/>
            </a:endParaRP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sym typeface="Wingdings" panose="05000000000000000000" pitchFamily="2" charset="2"/>
              </a:rPr>
              <a:t>Workload implications – need to make individual decisions about this.  </a:t>
            </a:r>
          </a:p>
          <a:p>
            <a:pPr marL="342900" indent="-342900">
              <a:spcAft>
                <a:spcPts val="1200"/>
              </a:spcAft>
              <a:buFont typeface="Arial" panose="020B0604020202020204" pitchFamily="34" charset="0"/>
              <a:buChar char="•"/>
            </a:pPr>
            <a:r>
              <a:rPr lang="en-GB" sz="2400" dirty="0">
                <a:solidFill>
                  <a:prstClr val="black"/>
                </a:solidFill>
                <a:latin typeface="Century Gothic" panose="020B0502020202020204" pitchFamily="34" charset="0"/>
                <a:sym typeface="Wingdings" panose="05000000000000000000" pitchFamily="2" charset="2"/>
              </a:rPr>
              <a:t>One option would be to sit with individuals as they complete the speaking part of the test, and mark it in ‘real time’ as they go along.  </a:t>
            </a:r>
          </a:p>
        </p:txBody>
      </p:sp>
    </p:spTree>
    <p:extLst>
      <p:ext uri="{BB962C8B-B14F-4D97-AF65-F5344CB8AC3E}">
        <p14:creationId xmlns:p14="http://schemas.microsoft.com/office/powerpoint/2010/main" val="2382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Outline</a:t>
            </a:r>
          </a:p>
        </p:txBody>
      </p:sp>
      <p:sp>
        <p:nvSpPr>
          <p:cNvPr id="3" name="TextBox 2">
            <a:extLst>
              <a:ext uri="{FF2B5EF4-FFF2-40B4-BE49-F238E27FC236}">
                <a16:creationId xmlns:a16="http://schemas.microsoft.com/office/drawing/2014/main" id="{16A2B8A3-D067-4E99-84F2-C8BC108D38D2}"/>
              </a:ext>
            </a:extLst>
          </p:cNvPr>
          <p:cNvSpPr txBox="1"/>
          <p:nvPr/>
        </p:nvSpPr>
        <p:spPr>
          <a:xfrm>
            <a:off x="164572" y="1520785"/>
            <a:ext cx="11755679" cy="4154984"/>
          </a:xfrm>
          <a:prstGeom prst="rect">
            <a:avLst/>
          </a:prstGeom>
          <a:noFill/>
        </p:spPr>
        <p:txBody>
          <a:bodyPr wrap="square" rtlCol="0">
            <a:spAutoFit/>
          </a:bodyPr>
          <a:lstStyle/>
          <a:p>
            <a:pPr marL="457200" indent="-457200">
              <a:buAutoNum type="arabicPeriod"/>
            </a:pPr>
            <a:r>
              <a:rPr lang="en-GB" sz="2400" b="1" dirty="0">
                <a:solidFill>
                  <a:srgbClr val="002060"/>
                </a:solidFill>
                <a:latin typeface="Century Gothic" panose="020B0502020202020204" pitchFamily="34" charset="0"/>
              </a:rPr>
              <a:t>Principles of Phonics assessment </a:t>
            </a:r>
          </a:p>
          <a:p>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1.1 What are we trying to test?</a:t>
            </a:r>
          </a:p>
          <a:p>
            <a:r>
              <a:rPr lang="en-GB" sz="2400" dirty="0">
                <a:solidFill>
                  <a:srgbClr val="002060"/>
                </a:solidFill>
                <a:latin typeface="Century Gothic" panose="020B0502020202020204" pitchFamily="34" charset="0"/>
              </a:rPr>
              <a:t>     	1.2 How can we test it, validly and practically? </a:t>
            </a:r>
          </a:p>
          <a:p>
            <a:endParaRPr lang="en-GB" sz="2400" b="1" dirty="0">
              <a:solidFill>
                <a:srgbClr val="002060"/>
              </a:solidFill>
              <a:latin typeface="Century Gothic" panose="020B0502020202020204" pitchFamily="34" charset="0"/>
            </a:endParaRPr>
          </a:p>
          <a:p>
            <a:r>
              <a:rPr lang="en-GB" sz="2400" b="1" dirty="0">
                <a:solidFill>
                  <a:srgbClr val="002060"/>
                </a:solidFill>
                <a:latin typeface="Century Gothic" panose="020B0502020202020204" pitchFamily="34" charset="0"/>
              </a:rPr>
              <a:t>2. Question types </a:t>
            </a:r>
          </a:p>
          <a:p>
            <a:pPr lvl="1"/>
            <a:r>
              <a:rPr lang="en-GB" sz="2400" dirty="0">
                <a:solidFill>
                  <a:srgbClr val="002060"/>
                </a:solidFill>
                <a:latin typeface="Century Gothic" panose="020B0502020202020204" pitchFamily="34" charset="0"/>
              </a:rPr>
              <a:t>	2.1 Task design</a:t>
            </a:r>
          </a:p>
          <a:p>
            <a:pPr lvl="1"/>
            <a:r>
              <a:rPr lang="en-GB" sz="2400" dirty="0">
                <a:solidFill>
                  <a:srgbClr val="002060"/>
                </a:solidFill>
                <a:latin typeface="Century Gothic" panose="020B0502020202020204" pitchFamily="34" charset="0"/>
              </a:rPr>
              <a:t>	2.2 Item selection</a:t>
            </a:r>
          </a:p>
          <a:p>
            <a:pPr marL="457200" indent="-457200">
              <a:buAutoNum type="arabicPeriod" startAt="3"/>
            </a:pPr>
            <a:endParaRPr lang="en-GB" sz="2400" b="1" dirty="0">
              <a:solidFill>
                <a:srgbClr val="002060"/>
              </a:solidFill>
              <a:latin typeface="Century Gothic" panose="020B0502020202020204" pitchFamily="34" charset="0"/>
            </a:endParaRPr>
          </a:p>
          <a:p>
            <a:pPr marL="457200" indent="-457200">
              <a:buAutoNum type="arabicPeriod" startAt="3"/>
            </a:pPr>
            <a:r>
              <a:rPr lang="en-GB" sz="2400" b="1" dirty="0">
                <a:solidFill>
                  <a:srgbClr val="002060"/>
                </a:solidFill>
                <a:latin typeface="Century Gothic" panose="020B0502020202020204" pitchFamily="34" charset="0"/>
              </a:rPr>
              <a:t>Scoring</a:t>
            </a:r>
          </a:p>
          <a:p>
            <a:pPr lvl="2"/>
            <a:r>
              <a:rPr lang="en-GB" sz="2400" dirty="0">
                <a:solidFill>
                  <a:srgbClr val="002060"/>
                </a:solidFill>
                <a:latin typeface="Century Gothic" panose="020B0502020202020204" pitchFamily="34" charset="0"/>
              </a:rPr>
              <a:t>3.1 What do we mean by ‘accurate’ decoding?</a:t>
            </a:r>
          </a:p>
          <a:p>
            <a:pPr lvl="2"/>
            <a:r>
              <a:rPr lang="en-GB" sz="2400" dirty="0">
                <a:solidFill>
                  <a:srgbClr val="002060"/>
                </a:solidFill>
                <a:latin typeface="Century Gothic" panose="020B0502020202020204" pitchFamily="34" charset="0"/>
              </a:rPr>
              <a:t>3.2 How the scoring works</a:t>
            </a:r>
          </a:p>
        </p:txBody>
      </p:sp>
    </p:spTree>
    <p:extLst>
      <p:ext uri="{BB962C8B-B14F-4D97-AF65-F5344CB8AC3E}">
        <p14:creationId xmlns:p14="http://schemas.microsoft.com/office/powerpoint/2010/main" val="388008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49B88446-4A5D-4741-9B03-FB7693E443EE}"/>
              </a:ext>
            </a:extLst>
          </p:cNvPr>
          <p:cNvSpPr>
            <a:spLocks noGrp="1"/>
          </p:cNvSpPr>
          <p:nvPr>
            <p:ph type="title"/>
          </p:nvPr>
        </p:nvSpPr>
        <p:spPr>
          <a:xfrm>
            <a:off x="164571" y="296863"/>
            <a:ext cx="7197521" cy="742003"/>
          </a:xfrm>
        </p:spPr>
        <p:txBody>
          <a:bodyPr>
            <a:normAutofit/>
          </a:bodyPr>
          <a:lstStyle/>
          <a:p>
            <a:r>
              <a:rPr lang="en-GB" sz="3200" b="1" dirty="0">
                <a:solidFill>
                  <a:schemeClr val="bg1"/>
                </a:solidFill>
              </a:rPr>
              <a:t>1. Principles of Phonics assessment </a:t>
            </a:r>
            <a:endParaRPr lang="en-US" sz="3200" dirty="0"/>
          </a:p>
        </p:txBody>
      </p:sp>
      <p:sp>
        <p:nvSpPr>
          <p:cNvPr id="3" name="TextBox 2">
            <a:extLst>
              <a:ext uri="{FF2B5EF4-FFF2-40B4-BE49-F238E27FC236}">
                <a16:creationId xmlns:a16="http://schemas.microsoft.com/office/drawing/2014/main" id="{0A0A8ECF-A687-4D4B-939F-30DD2759DE98}"/>
              </a:ext>
            </a:extLst>
          </p:cNvPr>
          <p:cNvSpPr txBox="1"/>
          <p:nvPr/>
        </p:nvSpPr>
        <p:spPr>
          <a:xfrm>
            <a:off x="164571" y="1325563"/>
            <a:ext cx="11788729" cy="1261884"/>
          </a:xfrm>
          <a:prstGeom prst="rect">
            <a:avLst/>
          </a:prstGeom>
          <a:noFill/>
        </p:spPr>
        <p:txBody>
          <a:bodyPr wrap="square" rtlCol="0">
            <a:spAutoFit/>
          </a:bodyPr>
          <a:lstStyle/>
          <a:p>
            <a:pPr>
              <a:spcAft>
                <a:spcPts val="1200"/>
              </a:spcAft>
            </a:pPr>
            <a:r>
              <a:rPr lang="en-GB" sz="2200" b="1" dirty="0">
                <a:solidFill>
                  <a:srgbClr val="002060"/>
                </a:solidFill>
                <a:latin typeface="Century Gothic" panose="020B0502020202020204" pitchFamily="34" charset="0"/>
              </a:rPr>
              <a:t>Objectives</a:t>
            </a:r>
          </a:p>
          <a:p>
            <a:pPr marL="342900" indent="-342900">
              <a:spcAft>
                <a:spcPts val="1200"/>
              </a:spcAft>
              <a:buFont typeface="Arial" panose="020B0604020202020204" pitchFamily="34" charset="0"/>
              <a:buChar char="•"/>
            </a:pPr>
            <a:r>
              <a:rPr lang="en-GB" sz="2200" dirty="0">
                <a:solidFill>
                  <a:srgbClr val="002060"/>
                </a:solidFill>
                <a:latin typeface="Century Gothic" panose="020B0502020202020204" pitchFamily="34" charset="0"/>
              </a:rPr>
              <a:t>To test knowledge of Symbol-Sound Correspondences (SSC) covered to date in Y7 (i.e. a syllabus-based achievement test)</a:t>
            </a:r>
          </a:p>
        </p:txBody>
      </p:sp>
      <p:sp>
        <p:nvSpPr>
          <p:cNvPr id="6" name="TextBox 5">
            <a:extLst>
              <a:ext uri="{FF2B5EF4-FFF2-40B4-BE49-F238E27FC236}">
                <a16:creationId xmlns:a16="http://schemas.microsoft.com/office/drawing/2014/main" id="{0A0A8ECF-A687-4D4B-939F-30DD2759DE98}"/>
              </a:ext>
            </a:extLst>
          </p:cNvPr>
          <p:cNvSpPr txBox="1"/>
          <p:nvPr/>
        </p:nvSpPr>
        <p:spPr>
          <a:xfrm>
            <a:off x="-1" y="2874144"/>
            <a:ext cx="12192001" cy="3231654"/>
          </a:xfrm>
          <a:prstGeom prst="rect">
            <a:avLst/>
          </a:prstGeom>
          <a:noFill/>
        </p:spPr>
        <p:txBody>
          <a:bodyPr wrap="square" rtlCol="0">
            <a:spAutoFit/>
          </a:bodyPr>
          <a:lstStyle/>
          <a:p>
            <a:pPr>
              <a:spcAft>
                <a:spcPts val="1200"/>
              </a:spcAft>
            </a:pPr>
            <a:r>
              <a:rPr lang="en-GB" sz="2200" b="1" dirty="0">
                <a:solidFill>
                  <a:srgbClr val="002060"/>
                </a:solidFill>
                <a:latin typeface="Century Gothic" panose="020B0502020202020204" pitchFamily="34" charset="0"/>
              </a:rPr>
              <a:t>Why are we testing this?</a:t>
            </a:r>
          </a:p>
          <a:p>
            <a:pPr marL="342900" indent="-342900">
              <a:spcAft>
                <a:spcPts val="1200"/>
              </a:spcAft>
              <a:buFont typeface="Arial" panose="020B0604020202020204" pitchFamily="34" charset="0"/>
              <a:buChar char="•"/>
            </a:pPr>
            <a:r>
              <a:rPr lang="en-GB" sz="2200" dirty="0">
                <a:solidFill>
                  <a:srgbClr val="002060"/>
                </a:solidFill>
                <a:latin typeface="Century Gothic" panose="020B0502020202020204" pitchFamily="34" charset="0"/>
              </a:rPr>
              <a:t>SSC knowledge is used </a:t>
            </a:r>
          </a:p>
          <a:p>
            <a:pPr marL="800100" lvl="1" indent="-342900">
              <a:spcAft>
                <a:spcPts val="1200"/>
              </a:spcAft>
              <a:buFont typeface="Arial" panose="020B0604020202020204" pitchFamily="34" charset="0"/>
              <a:buChar char="•"/>
            </a:pPr>
            <a:r>
              <a:rPr lang="en-GB" sz="2200" dirty="0">
                <a:solidFill>
                  <a:srgbClr val="002060"/>
                </a:solidFill>
                <a:latin typeface="Century Gothic" panose="020B0502020202020204" pitchFamily="34" charset="0"/>
              </a:rPr>
              <a:t>when reading aloud (including ‘inner voice’) – linked to reading comprehension, vocabulary acquisition (inter alia)</a:t>
            </a:r>
          </a:p>
          <a:p>
            <a:pPr marL="800100" lvl="1" indent="-342900">
              <a:spcAft>
                <a:spcPts val="1200"/>
              </a:spcAft>
              <a:buFont typeface="Arial" panose="020B0604020202020204" pitchFamily="34" charset="0"/>
              <a:buChar char="•"/>
            </a:pPr>
            <a:r>
              <a:rPr lang="en-GB" sz="2200" dirty="0">
                <a:solidFill>
                  <a:srgbClr val="002060"/>
                </a:solidFill>
                <a:latin typeface="Century Gothic" panose="020B0502020202020204" pitchFamily="34" charset="0"/>
              </a:rPr>
              <a:t>when listening (segmentation) and writing (spelling)</a:t>
            </a:r>
          </a:p>
          <a:p>
            <a:pPr marL="342900" indent="-342900">
              <a:spcAft>
                <a:spcPts val="1200"/>
              </a:spcAft>
              <a:buFont typeface="Wingdings" panose="05000000000000000000" pitchFamily="2" charset="2"/>
              <a:buChar char="à"/>
            </a:pPr>
            <a:r>
              <a:rPr lang="en-GB" sz="2200" dirty="0">
                <a:solidFill>
                  <a:srgbClr val="002060"/>
                </a:solidFill>
                <a:latin typeface="Century Gothic" panose="020B0502020202020204" pitchFamily="34" charset="0"/>
                <a:sym typeface="Wingdings" panose="05000000000000000000" pitchFamily="2" charset="2"/>
              </a:rPr>
              <a:t>Testing is </a:t>
            </a:r>
            <a:r>
              <a:rPr lang="en-GB" sz="2200" b="1" dirty="0">
                <a:solidFill>
                  <a:srgbClr val="002060"/>
                </a:solidFill>
                <a:latin typeface="Century Gothic" panose="020B0502020202020204" pitchFamily="34" charset="0"/>
                <a:sym typeface="Wingdings" panose="05000000000000000000" pitchFamily="2" charset="2"/>
              </a:rPr>
              <a:t>bidirectional</a:t>
            </a:r>
            <a:r>
              <a:rPr lang="en-GB" sz="2200" dirty="0">
                <a:solidFill>
                  <a:srgbClr val="002060"/>
                </a:solidFill>
                <a:latin typeface="Century Gothic" panose="020B0502020202020204" pitchFamily="34" charset="0"/>
                <a:sym typeface="Wingdings" panose="05000000000000000000" pitchFamily="2" charset="2"/>
              </a:rPr>
              <a:t>: both </a:t>
            </a:r>
            <a:r>
              <a:rPr lang="en-GB" sz="2200" b="1" dirty="0">
                <a:solidFill>
                  <a:srgbClr val="002060"/>
                </a:solidFill>
                <a:latin typeface="Century Gothic" panose="020B0502020202020204" pitchFamily="34" charset="0"/>
              </a:rPr>
              <a:t>sound </a:t>
            </a:r>
            <a:r>
              <a:rPr lang="en-GB" sz="2200" b="1" dirty="0">
                <a:solidFill>
                  <a:srgbClr val="002060"/>
                </a:solidFill>
                <a:latin typeface="Century Gothic" panose="020B0502020202020204" pitchFamily="34" charset="0"/>
                <a:sym typeface="Wingdings" panose="05000000000000000000" pitchFamily="2" charset="2"/>
              </a:rPr>
              <a:t> </a:t>
            </a:r>
            <a:r>
              <a:rPr lang="en-GB" sz="2200" b="1" dirty="0">
                <a:solidFill>
                  <a:srgbClr val="002060"/>
                </a:solidFill>
                <a:latin typeface="Century Gothic" panose="020B0502020202020204" pitchFamily="34" charset="0"/>
              </a:rPr>
              <a:t>print</a:t>
            </a:r>
            <a:r>
              <a:rPr lang="en-GB" sz="2200" dirty="0">
                <a:solidFill>
                  <a:srgbClr val="002060"/>
                </a:solidFill>
                <a:latin typeface="Century Gothic" panose="020B0502020202020204" pitchFamily="34" charset="0"/>
              </a:rPr>
              <a:t>  and  </a:t>
            </a:r>
            <a:r>
              <a:rPr lang="en-GB" sz="2200" b="1" dirty="0">
                <a:solidFill>
                  <a:srgbClr val="002060"/>
                </a:solidFill>
                <a:latin typeface="Century Gothic" panose="020B0502020202020204" pitchFamily="34" charset="0"/>
              </a:rPr>
              <a:t>print </a:t>
            </a:r>
            <a:r>
              <a:rPr lang="en-GB" sz="2200" b="1" dirty="0">
                <a:solidFill>
                  <a:srgbClr val="002060"/>
                </a:solidFill>
                <a:latin typeface="Century Gothic" panose="020B0502020202020204" pitchFamily="34" charset="0"/>
                <a:sym typeface="Wingdings" panose="05000000000000000000" pitchFamily="2" charset="2"/>
              </a:rPr>
              <a:t> </a:t>
            </a:r>
            <a:r>
              <a:rPr lang="en-GB" sz="2200" b="1" dirty="0">
                <a:solidFill>
                  <a:srgbClr val="002060"/>
                </a:solidFill>
                <a:latin typeface="Century Gothic" panose="020B0502020202020204" pitchFamily="34" charset="0"/>
              </a:rPr>
              <a:t>sound</a:t>
            </a:r>
            <a:endParaRPr lang="en-GB" sz="2200" dirty="0">
              <a:solidFill>
                <a:srgbClr val="002060"/>
              </a:solidFill>
              <a:latin typeface="Century Gothic" panose="020B0502020202020204" pitchFamily="34" charset="0"/>
            </a:endParaRPr>
          </a:p>
          <a:p>
            <a:pPr lvl="8">
              <a:spcAft>
                <a:spcPts val="1200"/>
              </a:spcAft>
            </a:pPr>
            <a:r>
              <a:rPr lang="en-GB" sz="2200" dirty="0">
                <a:solidFill>
                  <a:srgbClr val="002060"/>
                </a:solidFill>
                <a:latin typeface="Century Gothic" panose="020B0502020202020204" pitchFamily="34" charset="0"/>
                <a:sym typeface="Wingdings" panose="05000000000000000000" pitchFamily="2" charset="2"/>
              </a:rPr>
              <a:t>       transcription   	       reading aloud</a:t>
            </a:r>
            <a:endParaRPr lang="en-GB"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87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504715" cy="867128"/>
          </a:xfrm>
          <a:prstGeom prst="rect">
            <a:avLst/>
          </a:prstGeom>
        </p:spPr>
      </p:pic>
      <p:sp>
        <p:nvSpPr>
          <p:cNvPr id="2" name="Title 1">
            <a:extLst>
              <a:ext uri="{FF2B5EF4-FFF2-40B4-BE49-F238E27FC236}">
                <a16:creationId xmlns:a16="http://schemas.microsoft.com/office/drawing/2014/main" id="{D7C28FF2-254E-D844-AE1B-F9F85A3EF532}"/>
              </a:ext>
            </a:extLst>
          </p:cNvPr>
          <p:cNvSpPr>
            <a:spLocks noGrp="1"/>
          </p:cNvSpPr>
          <p:nvPr>
            <p:ph type="title"/>
          </p:nvPr>
        </p:nvSpPr>
        <p:spPr>
          <a:xfrm>
            <a:off x="173579" y="0"/>
            <a:ext cx="10515600" cy="1233999"/>
          </a:xfrm>
        </p:spPr>
        <p:txBody>
          <a:bodyPr>
            <a:normAutofit/>
          </a:bodyPr>
          <a:lstStyle/>
          <a:p>
            <a:r>
              <a:rPr lang="en-US" sz="2800" b="1" dirty="0">
                <a:solidFill>
                  <a:schemeClr val="bg1"/>
                </a:solidFill>
              </a:rPr>
              <a:t>Skill acquisition theory</a:t>
            </a:r>
            <a:endParaRPr lang="en-US" sz="2800" dirty="0"/>
          </a:p>
        </p:txBody>
      </p:sp>
      <p:sp>
        <p:nvSpPr>
          <p:cNvPr id="4" name="Content Placeholder 2" descr="arrows showing the development of skills acquisition theory ">
            <a:extLst>
              <a:ext uri="{FF2B5EF4-FFF2-40B4-BE49-F238E27FC236}">
                <a16:creationId xmlns:a16="http://schemas.microsoft.com/office/drawing/2014/main" id="{56EAA2E8-408C-874C-9E2B-39064081B698}"/>
              </a:ext>
            </a:extLst>
          </p:cNvPr>
          <p:cNvSpPr>
            <a:spLocks noGrp="1"/>
          </p:cNvSpPr>
          <p:nvPr>
            <p:ph idx="4294967295"/>
          </p:nvPr>
        </p:nvSpPr>
        <p:spPr>
          <a:xfrm>
            <a:off x="1676400" y="1049338"/>
            <a:ext cx="10515600" cy="4351337"/>
          </a:xfrm>
        </p:spPr>
        <p:txBody>
          <a:bodyPr/>
          <a:lstStyle/>
          <a:p>
            <a:pPr marL="0" indent="0">
              <a:buNone/>
            </a:pPr>
            <a:endParaRPr lang="en-US" dirty="0"/>
          </a:p>
          <a:p>
            <a:pPr marL="0" indent="0">
              <a:buNone/>
            </a:pPr>
            <a:r>
              <a:rPr lang="en-US" dirty="0"/>
              <a:t> </a:t>
            </a:r>
          </a:p>
        </p:txBody>
      </p:sp>
      <p:sp>
        <p:nvSpPr>
          <p:cNvPr id="6" name="TextBox 5">
            <a:extLst>
              <a:ext uri="{FF2B5EF4-FFF2-40B4-BE49-F238E27FC236}">
                <a16:creationId xmlns:a16="http://schemas.microsoft.com/office/drawing/2014/main" id="{153AC8B4-48D8-254A-AEDF-D24C3F19DDEC}"/>
              </a:ext>
            </a:extLst>
          </p:cNvPr>
          <p:cNvSpPr txBox="1"/>
          <p:nvPr/>
        </p:nvSpPr>
        <p:spPr>
          <a:xfrm>
            <a:off x="355018" y="1233139"/>
            <a:ext cx="5497286" cy="769441"/>
          </a:xfrm>
          <a:prstGeom prst="rect">
            <a:avLst/>
          </a:prstGeom>
          <a:noFill/>
        </p:spPr>
        <p:txBody>
          <a:bodyPr wrap="square" rtlCol="0">
            <a:spAutoFit/>
          </a:bodyPr>
          <a:lstStyle/>
          <a:p>
            <a:r>
              <a:rPr lang="en-US" sz="2200" dirty="0">
                <a:solidFill>
                  <a:srgbClr val="104F75"/>
                </a:solidFill>
                <a:latin typeface="Century Gothic" panose="020B0502020202020204" pitchFamily="34" charset="0"/>
              </a:rPr>
              <a:t>Practice with control, with awareness.</a:t>
            </a:r>
          </a:p>
          <a:p>
            <a:r>
              <a:rPr lang="en-US" sz="2200" dirty="0">
                <a:solidFill>
                  <a:srgbClr val="104F75"/>
                </a:solidFill>
                <a:latin typeface="Century Gothic" panose="020B0502020202020204" pitchFamily="34" charset="0"/>
              </a:rPr>
              <a:t>Errors happen, speed is variable.</a:t>
            </a:r>
          </a:p>
        </p:txBody>
      </p:sp>
      <p:sp>
        <p:nvSpPr>
          <p:cNvPr id="7" name="TextBox 6">
            <a:extLst>
              <a:ext uri="{FF2B5EF4-FFF2-40B4-BE49-F238E27FC236}">
                <a16:creationId xmlns:a16="http://schemas.microsoft.com/office/drawing/2014/main" id="{1F148C9C-B380-974B-B318-259D3114C4AB}"/>
              </a:ext>
            </a:extLst>
          </p:cNvPr>
          <p:cNvSpPr txBox="1"/>
          <p:nvPr/>
        </p:nvSpPr>
        <p:spPr>
          <a:xfrm>
            <a:off x="6408234" y="1201263"/>
            <a:ext cx="5783766" cy="1107996"/>
          </a:xfrm>
          <a:prstGeom prst="rect">
            <a:avLst/>
          </a:prstGeom>
          <a:noFill/>
        </p:spPr>
        <p:txBody>
          <a:bodyPr wrap="square" rtlCol="0">
            <a:spAutoFit/>
          </a:bodyPr>
          <a:lstStyle/>
          <a:p>
            <a:r>
              <a:rPr lang="en-US" sz="2200" dirty="0">
                <a:solidFill>
                  <a:srgbClr val="104F75"/>
                </a:solidFill>
                <a:latin typeface="Century Gothic" panose="020B0502020202020204" pitchFamily="34" charset="0"/>
              </a:rPr>
              <a:t>Practice requires less awareness</a:t>
            </a:r>
          </a:p>
          <a:p>
            <a:r>
              <a:rPr lang="en-US" sz="2200" dirty="0">
                <a:solidFill>
                  <a:srgbClr val="104F75"/>
                </a:solidFill>
                <a:latin typeface="Century Gothic" panose="020B0502020202020204" pitchFamily="34" charset="0"/>
              </a:rPr>
              <a:t>Less error, faster, less variability in speed. </a:t>
            </a:r>
          </a:p>
          <a:p>
            <a:r>
              <a:rPr lang="en-US" sz="2200" dirty="0">
                <a:solidFill>
                  <a:srgbClr val="104F75"/>
                </a:solidFill>
                <a:latin typeface="Century Gothic" panose="020B0502020202020204" pitchFamily="34" charset="0"/>
              </a:rPr>
              <a:t>Declarative knowledge may be lost. </a:t>
            </a:r>
          </a:p>
        </p:txBody>
      </p:sp>
      <p:grpSp>
        <p:nvGrpSpPr>
          <p:cNvPr id="20" name="Group 19" descr="arrow saying proceduralisation">
            <a:extLst>
              <a:ext uri="{FF2B5EF4-FFF2-40B4-BE49-F238E27FC236}">
                <a16:creationId xmlns:a16="http://schemas.microsoft.com/office/drawing/2014/main" id="{FC41EBFB-BC2F-BB42-A294-AF0EF6760D25}"/>
              </a:ext>
            </a:extLst>
          </p:cNvPr>
          <p:cNvGrpSpPr/>
          <p:nvPr/>
        </p:nvGrpSpPr>
        <p:grpSpPr>
          <a:xfrm>
            <a:off x="2395421" y="2461432"/>
            <a:ext cx="3035958" cy="966861"/>
            <a:chOff x="2869654" y="-483430"/>
            <a:chExt cx="3035958" cy="966861"/>
          </a:xfrm>
          <a:solidFill>
            <a:srgbClr val="E87D1E"/>
          </a:solidFill>
        </p:grpSpPr>
        <p:sp>
          <p:nvSpPr>
            <p:cNvPr id="21" name="Right Arrow 20">
              <a:extLst>
                <a:ext uri="{FF2B5EF4-FFF2-40B4-BE49-F238E27FC236}">
                  <a16:creationId xmlns:a16="http://schemas.microsoft.com/office/drawing/2014/main" id="{A935BF4B-8038-0341-8688-5517B737CFF2}"/>
                </a:ext>
              </a:extLst>
            </p:cNvPr>
            <p:cNvSpPr/>
            <p:nvPr/>
          </p:nvSpPr>
          <p:spPr>
            <a:xfrm>
              <a:off x="2869654" y="-483430"/>
              <a:ext cx="3035958" cy="966861"/>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2" name="Right Arrow 4">
              <a:extLst>
                <a:ext uri="{FF2B5EF4-FFF2-40B4-BE49-F238E27FC236}">
                  <a16:creationId xmlns:a16="http://schemas.microsoft.com/office/drawing/2014/main" id="{BABEF510-9578-6E4F-BBD6-25E53144514D}"/>
                </a:ext>
              </a:extLst>
            </p:cNvPr>
            <p:cNvSpPr txBox="1"/>
            <p:nvPr/>
          </p:nvSpPr>
          <p:spPr>
            <a:xfrm>
              <a:off x="2869654" y="-290058"/>
              <a:ext cx="2745900" cy="580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22350">
                <a:lnSpc>
                  <a:spcPct val="90000"/>
                </a:lnSpc>
                <a:spcBef>
                  <a:spcPct val="0"/>
                </a:spcBef>
                <a:spcAft>
                  <a:spcPct val="35000"/>
                </a:spcAft>
              </a:pPr>
              <a:r>
                <a:rPr lang="en-US" sz="2000" b="1" dirty="0">
                  <a:solidFill>
                    <a:schemeClr val="bg1"/>
                  </a:solidFill>
                  <a:latin typeface="Century Gothic" panose="020B0502020202020204" pitchFamily="34" charset="0"/>
                </a:rPr>
                <a:t>proceduralisation</a:t>
              </a:r>
            </a:p>
          </p:txBody>
        </p:sp>
      </p:grpSp>
      <p:grpSp>
        <p:nvGrpSpPr>
          <p:cNvPr id="17" name="Group 16" descr="arrow saying automatisation">
            <a:extLst>
              <a:ext uri="{FF2B5EF4-FFF2-40B4-BE49-F238E27FC236}">
                <a16:creationId xmlns:a16="http://schemas.microsoft.com/office/drawing/2014/main" id="{505BE9B8-5710-9145-B215-2B6A7AE846D9}"/>
              </a:ext>
            </a:extLst>
          </p:cNvPr>
          <p:cNvGrpSpPr/>
          <p:nvPr/>
        </p:nvGrpSpPr>
        <p:grpSpPr>
          <a:xfrm>
            <a:off x="6464884" y="2451358"/>
            <a:ext cx="3120299" cy="976144"/>
            <a:chOff x="3934117" y="-156582"/>
            <a:chExt cx="3120299" cy="976144"/>
          </a:xfrm>
        </p:grpSpPr>
        <p:sp>
          <p:nvSpPr>
            <p:cNvPr id="18" name="Right Arrow 17">
              <a:extLst>
                <a:ext uri="{FF2B5EF4-FFF2-40B4-BE49-F238E27FC236}">
                  <a16:creationId xmlns:a16="http://schemas.microsoft.com/office/drawing/2014/main" id="{E03380C4-C77A-EF41-8A5E-3F453776F45B}"/>
                </a:ext>
              </a:extLst>
            </p:cNvPr>
            <p:cNvSpPr/>
            <p:nvPr/>
          </p:nvSpPr>
          <p:spPr>
            <a:xfrm>
              <a:off x="3934117" y="-156582"/>
              <a:ext cx="3120299" cy="976144"/>
            </a:xfrm>
            <a:prstGeom prst="rightArrow">
              <a:avLst>
                <a:gd name="adj1" fmla="val 60000"/>
                <a:gd name="adj2" fmla="val 50000"/>
              </a:avLst>
            </a:prstGeom>
            <a:solidFill>
              <a:srgbClr val="E87D1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Right Arrow 4">
              <a:extLst>
                <a:ext uri="{FF2B5EF4-FFF2-40B4-BE49-F238E27FC236}">
                  <a16:creationId xmlns:a16="http://schemas.microsoft.com/office/drawing/2014/main" id="{399AA8A2-E34C-9341-B085-D8B9C224DAF2}"/>
                </a:ext>
              </a:extLst>
            </p:cNvPr>
            <p:cNvSpPr txBox="1"/>
            <p:nvPr/>
          </p:nvSpPr>
          <p:spPr>
            <a:xfrm>
              <a:off x="3934117" y="38647"/>
              <a:ext cx="2827456" cy="585686"/>
            </a:xfrm>
            <a:prstGeom prst="rect">
              <a:avLst/>
            </a:prstGeom>
            <a:solidFill>
              <a:srgbClr val="E87D1E"/>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22350">
                <a:lnSpc>
                  <a:spcPct val="90000"/>
                </a:lnSpc>
                <a:spcBef>
                  <a:spcPct val="0"/>
                </a:spcBef>
                <a:spcAft>
                  <a:spcPct val="35000"/>
                </a:spcAft>
              </a:pPr>
              <a:r>
                <a:rPr lang="en-US" sz="2000" b="1" dirty="0" err="1">
                  <a:solidFill>
                    <a:schemeClr val="bg1"/>
                  </a:solidFill>
                  <a:latin typeface="Century Gothic" panose="020B0502020202020204" pitchFamily="34" charset="0"/>
                </a:rPr>
                <a:t>automatisation</a:t>
              </a:r>
              <a:endParaRPr lang="en-US" sz="2000" b="1" dirty="0">
                <a:solidFill>
                  <a:schemeClr val="bg1"/>
                </a:solidFill>
                <a:latin typeface="Century Gothic" panose="020B0502020202020204" pitchFamily="34" charset="0"/>
              </a:endParaRPr>
            </a:p>
          </p:txBody>
        </p:sp>
      </p:grpSp>
      <p:grpSp>
        <p:nvGrpSpPr>
          <p:cNvPr id="11" name="Group 10" descr="text box saying declarative knowledge">
            <a:extLst>
              <a:ext uri="{FF2B5EF4-FFF2-40B4-BE49-F238E27FC236}">
                <a16:creationId xmlns:a16="http://schemas.microsoft.com/office/drawing/2014/main" id="{79E5FDC3-3D7A-DF40-BE77-186416EBB026}"/>
              </a:ext>
            </a:extLst>
          </p:cNvPr>
          <p:cNvGrpSpPr/>
          <p:nvPr/>
        </p:nvGrpSpPr>
        <p:grpSpPr>
          <a:xfrm>
            <a:off x="218132" y="3692488"/>
            <a:ext cx="3574516" cy="729762"/>
            <a:chOff x="18121" y="989532"/>
            <a:chExt cx="2037894" cy="1310318"/>
          </a:xfrm>
        </p:grpSpPr>
        <p:sp>
          <p:nvSpPr>
            <p:cNvPr id="12" name="Rounded Rectangle 11">
              <a:extLst>
                <a:ext uri="{FF2B5EF4-FFF2-40B4-BE49-F238E27FC236}">
                  <a16:creationId xmlns:a16="http://schemas.microsoft.com/office/drawing/2014/main" id="{B03E7068-7C9A-9047-B1DC-C28C468E2944}"/>
                </a:ext>
              </a:extLst>
            </p:cNvPr>
            <p:cNvSpPr/>
            <p:nvPr/>
          </p:nvSpPr>
          <p:spPr>
            <a:xfrm>
              <a:off x="18121" y="989532"/>
              <a:ext cx="2037894" cy="1310318"/>
            </a:xfrm>
            <a:prstGeom prst="roundRect">
              <a:avLst>
                <a:gd name="adj" fmla="val 10000"/>
              </a:avLst>
            </a:prstGeom>
            <a:solidFill>
              <a:srgbClr val="104F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543587C8-AF10-A842-948F-1CE2735EE4AF}"/>
                </a:ext>
              </a:extLst>
            </p:cNvPr>
            <p:cNvSpPr txBox="1"/>
            <p:nvPr/>
          </p:nvSpPr>
          <p:spPr>
            <a:xfrm>
              <a:off x="56499" y="1027910"/>
              <a:ext cx="1961138" cy="12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sz="2000" b="1" dirty="0">
                  <a:solidFill>
                    <a:srgbClr val="FFF4EF"/>
                  </a:solidFill>
                  <a:latin typeface="Century Gothic" panose="020B0502020202020204" pitchFamily="34" charset="0"/>
                </a:rPr>
                <a:t>Declarative knowledge</a:t>
              </a:r>
            </a:p>
          </p:txBody>
        </p:sp>
      </p:grpSp>
      <p:grpSp>
        <p:nvGrpSpPr>
          <p:cNvPr id="8" name="Group 7" descr="text box saying procedural knowledge">
            <a:extLst>
              <a:ext uri="{FF2B5EF4-FFF2-40B4-BE49-F238E27FC236}">
                <a16:creationId xmlns:a16="http://schemas.microsoft.com/office/drawing/2014/main" id="{F4DD13F7-F7C5-B04F-B86B-5DEB9B4FA8D3}"/>
              </a:ext>
            </a:extLst>
          </p:cNvPr>
          <p:cNvGrpSpPr/>
          <p:nvPr/>
        </p:nvGrpSpPr>
        <p:grpSpPr>
          <a:xfrm>
            <a:off x="4240868" y="3713545"/>
            <a:ext cx="3574516" cy="720067"/>
            <a:chOff x="18121" y="989532"/>
            <a:chExt cx="2037894" cy="1310318"/>
          </a:xfrm>
        </p:grpSpPr>
        <p:sp>
          <p:nvSpPr>
            <p:cNvPr id="9" name="Rounded Rectangle 8">
              <a:extLst>
                <a:ext uri="{FF2B5EF4-FFF2-40B4-BE49-F238E27FC236}">
                  <a16:creationId xmlns:a16="http://schemas.microsoft.com/office/drawing/2014/main" id="{6A18B12E-C896-BD43-8D93-FF809C83C7FA}"/>
                </a:ext>
              </a:extLst>
            </p:cNvPr>
            <p:cNvSpPr/>
            <p:nvPr/>
          </p:nvSpPr>
          <p:spPr>
            <a:xfrm>
              <a:off x="18121" y="989532"/>
              <a:ext cx="2037894" cy="1310318"/>
            </a:xfrm>
            <a:prstGeom prst="roundRect">
              <a:avLst>
                <a:gd name="adj" fmla="val 10000"/>
              </a:avLst>
            </a:prstGeom>
            <a:solidFill>
              <a:srgbClr val="104F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D2E2108-3230-DB48-B511-D7F570D12AA5}"/>
                </a:ext>
              </a:extLst>
            </p:cNvPr>
            <p:cNvSpPr txBox="1"/>
            <p:nvPr/>
          </p:nvSpPr>
          <p:spPr>
            <a:xfrm>
              <a:off x="56499" y="1027910"/>
              <a:ext cx="1961138" cy="12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sz="2000" b="1" dirty="0">
                  <a:solidFill>
                    <a:srgbClr val="FFF4EF"/>
                  </a:solidFill>
                  <a:latin typeface="Century Gothic" panose="020B0502020202020204" pitchFamily="34" charset="0"/>
                </a:rPr>
                <a:t>Procedural knowledge</a:t>
              </a:r>
            </a:p>
          </p:txBody>
        </p:sp>
      </p:grpSp>
      <p:grpSp>
        <p:nvGrpSpPr>
          <p:cNvPr id="14" name="Group 13" descr="textbox saying automatised knowledge">
            <a:extLst>
              <a:ext uri="{FF2B5EF4-FFF2-40B4-BE49-F238E27FC236}">
                <a16:creationId xmlns:a16="http://schemas.microsoft.com/office/drawing/2014/main" id="{22A44A55-35D4-0E46-BC14-B59D8D6AD93C}"/>
              </a:ext>
            </a:extLst>
          </p:cNvPr>
          <p:cNvGrpSpPr/>
          <p:nvPr/>
        </p:nvGrpSpPr>
        <p:grpSpPr>
          <a:xfrm>
            <a:off x="8249223" y="3692487"/>
            <a:ext cx="3574516" cy="718966"/>
            <a:chOff x="5973290" y="989532"/>
            <a:chExt cx="2183864" cy="1310318"/>
          </a:xfrm>
        </p:grpSpPr>
        <p:sp>
          <p:nvSpPr>
            <p:cNvPr id="15" name="Rounded Rectangle 14">
              <a:extLst>
                <a:ext uri="{FF2B5EF4-FFF2-40B4-BE49-F238E27FC236}">
                  <a16:creationId xmlns:a16="http://schemas.microsoft.com/office/drawing/2014/main" id="{369A7975-1590-4B4B-BB2C-A578ED06E204}"/>
                </a:ext>
              </a:extLst>
            </p:cNvPr>
            <p:cNvSpPr/>
            <p:nvPr/>
          </p:nvSpPr>
          <p:spPr>
            <a:xfrm>
              <a:off x="5973290" y="989532"/>
              <a:ext cx="2183864" cy="1310318"/>
            </a:xfrm>
            <a:prstGeom prst="roundRect">
              <a:avLst>
                <a:gd name="adj" fmla="val 10000"/>
              </a:avLst>
            </a:prstGeom>
            <a:solidFill>
              <a:srgbClr val="104F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209447C1-83F0-1749-9C67-716590908971}"/>
                </a:ext>
              </a:extLst>
            </p:cNvPr>
            <p:cNvSpPr txBox="1"/>
            <p:nvPr/>
          </p:nvSpPr>
          <p:spPr>
            <a:xfrm>
              <a:off x="6011668" y="1027910"/>
              <a:ext cx="2107108" cy="12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sz="2000" b="1" dirty="0" err="1">
                  <a:solidFill>
                    <a:srgbClr val="FFF4EF"/>
                  </a:solidFill>
                  <a:latin typeface="Century Gothic" panose="020B0502020202020204" pitchFamily="34" charset="0"/>
                </a:rPr>
                <a:t>Automatised</a:t>
              </a:r>
              <a:r>
                <a:rPr lang="en-US" sz="2000" b="1" dirty="0">
                  <a:solidFill>
                    <a:srgbClr val="FFF4EF"/>
                  </a:solidFill>
                  <a:latin typeface="Century Gothic" panose="020B0502020202020204" pitchFamily="34" charset="0"/>
                </a:rPr>
                <a:t> knowledge</a:t>
              </a:r>
            </a:p>
          </p:txBody>
        </p:sp>
      </p:grpSp>
      <p:sp>
        <p:nvSpPr>
          <p:cNvPr id="5" name="Up Arrow 4" descr="up arrow "/>
          <p:cNvSpPr/>
          <p:nvPr/>
        </p:nvSpPr>
        <p:spPr>
          <a:xfrm>
            <a:off x="9702184" y="4311377"/>
            <a:ext cx="668594" cy="730121"/>
          </a:xfrm>
          <a:prstGeom prst="upArrow">
            <a:avLst>
              <a:gd name="adj1" fmla="val 38235"/>
              <a:gd name="adj2" fmla="val 44117"/>
            </a:avLst>
          </a:prstGeom>
          <a:solidFill>
            <a:srgbClr val="92D050"/>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878612" y="5041498"/>
            <a:ext cx="4278293" cy="830997"/>
          </a:xfrm>
          <a:prstGeom prst="rect">
            <a:avLst/>
          </a:prstGeom>
          <a:solidFill>
            <a:srgbClr val="CCFFCC"/>
          </a:solidFill>
        </p:spPr>
        <p:txBody>
          <a:bodyPr wrap="square" rtlCol="0">
            <a:spAutoFit/>
          </a:bodyPr>
          <a:lstStyle/>
          <a:p>
            <a:pPr algn="ctr"/>
            <a:r>
              <a:rPr lang="en-GB" sz="2400" dirty="0">
                <a:solidFill>
                  <a:srgbClr val="002060"/>
                </a:solidFill>
                <a:latin typeface="Century Gothic" panose="020B0502020202020204" pitchFamily="34" charset="0"/>
              </a:rPr>
              <a:t>Ultimate goal!</a:t>
            </a:r>
          </a:p>
          <a:p>
            <a:pPr algn="ctr"/>
            <a:r>
              <a:rPr lang="en-GB" sz="2400" dirty="0">
                <a:solidFill>
                  <a:srgbClr val="002060"/>
                </a:solidFill>
                <a:latin typeface="Century Gothic" panose="020B0502020202020204" pitchFamily="34" charset="0"/>
              </a:rPr>
              <a:t>Fluent, accurate decoding</a:t>
            </a:r>
          </a:p>
        </p:txBody>
      </p:sp>
    </p:spTree>
    <p:extLst>
      <p:ext uri="{BB962C8B-B14F-4D97-AF65-F5344CB8AC3E}">
        <p14:creationId xmlns:p14="http://schemas.microsoft.com/office/powerpoint/2010/main" val="35029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E6C58ED3-FAAE-9240-9B3D-01A8E0F75B53}"/>
              </a:ext>
            </a:extLst>
          </p:cNvPr>
          <p:cNvSpPr>
            <a:spLocks noGrp="1"/>
          </p:cNvSpPr>
          <p:nvPr>
            <p:ph type="title"/>
          </p:nvPr>
        </p:nvSpPr>
        <p:spPr>
          <a:xfrm>
            <a:off x="191117" y="296863"/>
            <a:ext cx="4944763" cy="691577"/>
          </a:xfrm>
        </p:spPr>
        <p:txBody>
          <a:bodyPr>
            <a:normAutofit/>
          </a:bodyPr>
          <a:lstStyle/>
          <a:p>
            <a:r>
              <a:rPr lang="en-GB" sz="3200" b="1" dirty="0">
                <a:solidFill>
                  <a:schemeClr val="bg1"/>
                </a:solidFill>
              </a:rPr>
              <a:t>Accuracy and fluency</a:t>
            </a:r>
            <a:endParaRPr lang="en-US" sz="3200" dirty="0"/>
          </a:p>
        </p:txBody>
      </p:sp>
      <p:sp>
        <p:nvSpPr>
          <p:cNvPr id="8" name="TextBox 7"/>
          <p:cNvSpPr txBox="1"/>
          <p:nvPr/>
        </p:nvSpPr>
        <p:spPr>
          <a:xfrm>
            <a:off x="2664543" y="1628299"/>
            <a:ext cx="2133600" cy="523220"/>
          </a:xfrm>
          <a:prstGeom prst="rect">
            <a:avLst/>
          </a:prstGeom>
          <a:solidFill>
            <a:srgbClr val="CCFFCC"/>
          </a:solidFill>
        </p:spPr>
        <p:txBody>
          <a:bodyPr wrap="square" rtlCol="0">
            <a:spAutoFit/>
          </a:bodyPr>
          <a:lstStyle/>
          <a:p>
            <a:pPr algn="ctr">
              <a:spcBef>
                <a:spcPts val="600"/>
              </a:spcBef>
              <a:spcAft>
                <a:spcPts val="600"/>
              </a:spcAft>
            </a:pPr>
            <a:r>
              <a:rPr lang="en-GB" sz="2800" dirty="0">
                <a:solidFill>
                  <a:srgbClr val="002060"/>
                </a:solidFill>
                <a:latin typeface="Century Gothic" panose="020B0502020202020204" pitchFamily="34" charset="0"/>
              </a:rPr>
              <a:t>&lt; </a:t>
            </a:r>
            <a:r>
              <a:rPr lang="en-GB" sz="2800" dirty="0" err="1">
                <a:solidFill>
                  <a:srgbClr val="002060"/>
                </a:solidFill>
                <a:latin typeface="Century Gothic" panose="020B0502020202020204" pitchFamily="34" charset="0"/>
              </a:rPr>
              <a:t>Wagen</a:t>
            </a:r>
            <a:r>
              <a:rPr lang="en-GB" sz="2800" dirty="0">
                <a:solidFill>
                  <a:srgbClr val="002060"/>
                </a:solidFill>
                <a:latin typeface="Century Gothic" panose="020B0502020202020204" pitchFamily="34" charset="0"/>
              </a:rPr>
              <a:t> &gt;</a:t>
            </a:r>
          </a:p>
        </p:txBody>
      </p:sp>
      <p:cxnSp>
        <p:nvCxnSpPr>
          <p:cNvPr id="10" name="Straight Arrow Connector 9" descr="straight line between &lt;wagen&gt; and its phonetic spelling"/>
          <p:cNvCxnSpPr/>
          <p:nvPr/>
        </p:nvCxnSpPr>
        <p:spPr>
          <a:xfrm>
            <a:off x="4945626" y="1889909"/>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descr="German fla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9" y="1204278"/>
            <a:ext cx="540775" cy="540775"/>
          </a:xfrm>
          <a:prstGeom prst="rect">
            <a:avLst/>
          </a:prstGeom>
        </p:spPr>
      </p:pic>
      <p:sp>
        <p:nvSpPr>
          <p:cNvPr id="9" name="TextBox 8"/>
          <p:cNvSpPr txBox="1"/>
          <p:nvPr/>
        </p:nvSpPr>
        <p:spPr>
          <a:xfrm>
            <a:off x="6410632" y="1597521"/>
            <a:ext cx="2281085" cy="584775"/>
          </a:xfrm>
          <a:prstGeom prst="rect">
            <a:avLst/>
          </a:prstGeom>
          <a:solidFill>
            <a:srgbClr val="CCFFCC"/>
          </a:solidFill>
        </p:spPr>
        <p:txBody>
          <a:bodyPr wrap="square" rtlCol="0">
            <a:spAutoFit/>
          </a:bodyPr>
          <a:lstStyle/>
          <a:p>
            <a:pPr algn="ctr">
              <a:spcBef>
                <a:spcPts val="600"/>
              </a:spcBef>
              <a:spcAft>
                <a:spcPts val="600"/>
              </a:spcAft>
            </a:pPr>
            <a:r>
              <a:rPr lang="en-GB" sz="3200" dirty="0">
                <a:solidFill>
                  <a:srgbClr val="002060"/>
                </a:solidFill>
                <a:latin typeface="Century Gothic" panose="020B0502020202020204" pitchFamily="34" charset="0"/>
              </a:rPr>
              <a:t>/ </a:t>
            </a:r>
            <a:r>
              <a:rPr lang="en-GB" sz="3200" dirty="0">
                <a:solidFill>
                  <a:srgbClr val="002060"/>
                </a:solidFill>
                <a:latin typeface="Calibri" panose="020F0502020204030204" pitchFamily="34" charset="0"/>
                <a:cs typeface="Calibri" panose="020F0502020204030204" pitchFamily="34" charset="0"/>
              </a:rPr>
              <a:t>v </a:t>
            </a:r>
            <a:r>
              <a:rPr lang="en-GB" sz="3200" dirty="0">
                <a:solidFill>
                  <a:srgbClr val="002060"/>
                </a:solidFill>
                <a:latin typeface="Doulos SIL" panose="02000500070000020004" pitchFamily="2" charset="0"/>
                <a:ea typeface="Doulos SIL" panose="02000500070000020004" pitchFamily="2" charset="0"/>
                <a:cs typeface="Doulos SIL" panose="02000500070000020004" pitchFamily="2" charset="0"/>
              </a:rPr>
              <a:t>ɑː ɡ ə n</a:t>
            </a:r>
            <a:r>
              <a:rPr lang="en-GB" sz="3200" dirty="0">
                <a:solidFill>
                  <a:srgbClr val="002060"/>
                </a:solidFill>
                <a:latin typeface="Century Gothic" panose="020B0502020202020204" pitchFamily="34" charset="0"/>
              </a:rPr>
              <a:t> /</a:t>
            </a:r>
          </a:p>
        </p:txBody>
      </p:sp>
      <p:sp>
        <p:nvSpPr>
          <p:cNvPr id="2" name="TextBox 1"/>
          <p:cNvSpPr txBox="1"/>
          <p:nvPr/>
        </p:nvSpPr>
        <p:spPr>
          <a:xfrm>
            <a:off x="0" y="2529769"/>
            <a:ext cx="12192000" cy="2708434"/>
          </a:xfrm>
          <a:prstGeom prst="rect">
            <a:avLst/>
          </a:prstGeom>
          <a:noFill/>
        </p:spPr>
        <p:txBody>
          <a:bodyPr wrap="square" rtlCol="0">
            <a:spAutoFit/>
          </a:bodyPr>
          <a:lstStyle/>
          <a:p>
            <a:pPr>
              <a:spcAft>
                <a:spcPts val="1200"/>
              </a:spcAft>
            </a:pPr>
            <a:r>
              <a:rPr lang="en-GB" sz="2000" dirty="0">
                <a:solidFill>
                  <a:srgbClr val="002060"/>
                </a:solidFill>
                <a:latin typeface="Century Gothic" panose="020B0502020202020204" pitchFamily="34" charset="0"/>
              </a:rPr>
              <a:t>Fluency and accuracy – both are important in L2 learning</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Accuracy: allows correct spoken and written forms of words to be learnt and used effectively in communication</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Fluency: reduces burden on working memory, thus allowing other ‘higher-level’ processes to be carried out more easily (e.g. inferencing when reading; conceptualizing ideas and formulating language when writing).</a:t>
            </a:r>
          </a:p>
          <a:p>
            <a:pPr>
              <a:spcAft>
                <a:spcPts val="1200"/>
              </a:spcAft>
            </a:pPr>
            <a:r>
              <a:rPr lang="en-GB" sz="2000" dirty="0">
                <a:solidFill>
                  <a:srgbClr val="002060"/>
                </a:solidFill>
                <a:latin typeface="Century Gothic" panose="020B0502020202020204" pitchFamily="34" charset="0"/>
              </a:rPr>
              <a:t>BUT fluency presupposes accuracy.  There is no point automatizing incorrect knowledge!</a:t>
            </a:r>
          </a:p>
        </p:txBody>
      </p:sp>
      <p:sp>
        <p:nvSpPr>
          <p:cNvPr id="6" name="TextBox 5"/>
          <p:cNvSpPr txBox="1"/>
          <p:nvPr/>
        </p:nvSpPr>
        <p:spPr>
          <a:xfrm>
            <a:off x="2991846" y="5585676"/>
            <a:ext cx="6208308" cy="461665"/>
          </a:xfrm>
          <a:prstGeom prst="rect">
            <a:avLst/>
          </a:prstGeom>
          <a:solidFill>
            <a:srgbClr val="CCFFCC"/>
          </a:solidFill>
        </p:spPr>
        <p:txBody>
          <a:bodyPr wrap="square" rtlCol="0">
            <a:spAutoFit/>
          </a:bodyPr>
          <a:lstStyle/>
          <a:p>
            <a:pPr algn="ctr"/>
            <a:r>
              <a:rPr lang="en-GB" sz="2400" dirty="0">
                <a:solidFill>
                  <a:srgbClr val="002060"/>
                </a:solidFill>
                <a:latin typeface="Century Gothic" panose="020B0502020202020204" pitchFamily="34" charset="0"/>
                <a:sym typeface="Wingdings" panose="05000000000000000000" pitchFamily="2" charset="2"/>
              </a:rPr>
              <a:t> Primacy of </a:t>
            </a:r>
            <a:r>
              <a:rPr lang="en-GB" sz="2400" b="1" dirty="0">
                <a:solidFill>
                  <a:srgbClr val="002060"/>
                </a:solidFill>
                <a:latin typeface="Century Gothic" panose="020B0502020202020204" pitchFamily="34" charset="0"/>
                <a:sym typeface="Wingdings" panose="05000000000000000000" pitchFamily="2" charset="2"/>
              </a:rPr>
              <a:t>accuracy </a:t>
            </a:r>
            <a:r>
              <a:rPr lang="en-GB" sz="2400" dirty="0">
                <a:solidFill>
                  <a:srgbClr val="002060"/>
                </a:solidFill>
                <a:latin typeface="Century Gothic" panose="020B0502020202020204" pitchFamily="34" charset="0"/>
                <a:sym typeface="Wingdings" panose="05000000000000000000" pitchFamily="2" charset="2"/>
              </a:rPr>
              <a:t>at this stage</a:t>
            </a:r>
            <a:r>
              <a:rPr lang="en-GB" sz="2400" b="1" dirty="0">
                <a:solidFill>
                  <a:srgbClr val="002060"/>
                </a:solidFill>
                <a:latin typeface="Century Gothic" panose="020B0502020202020204" pitchFamily="34" charset="0"/>
                <a:sym typeface="Wingdings" panose="05000000000000000000" pitchFamily="2" charset="2"/>
              </a:rPr>
              <a:t> </a:t>
            </a:r>
            <a:endParaRPr lang="en-GB"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2353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8" name="Title 7">
            <a:extLst>
              <a:ext uri="{FF2B5EF4-FFF2-40B4-BE49-F238E27FC236}">
                <a16:creationId xmlns:a16="http://schemas.microsoft.com/office/drawing/2014/main" id="{4E9D480D-409C-2145-BD11-945DE089BDF2}"/>
              </a:ext>
            </a:extLst>
          </p:cNvPr>
          <p:cNvSpPr>
            <a:spLocks noGrp="1"/>
          </p:cNvSpPr>
          <p:nvPr>
            <p:ph type="title"/>
          </p:nvPr>
        </p:nvSpPr>
        <p:spPr>
          <a:xfrm>
            <a:off x="164571" y="296863"/>
            <a:ext cx="4666509" cy="795264"/>
          </a:xfrm>
        </p:spPr>
        <p:txBody>
          <a:bodyPr>
            <a:normAutofit/>
          </a:bodyPr>
          <a:lstStyle/>
          <a:p>
            <a:r>
              <a:rPr lang="en-GB" sz="3200" b="1" dirty="0">
                <a:solidFill>
                  <a:schemeClr val="bg1"/>
                </a:solidFill>
              </a:rPr>
              <a:t>Accuracy and fluency </a:t>
            </a:r>
            <a:endParaRPr lang="en-US" sz="3200" dirty="0"/>
          </a:p>
        </p:txBody>
      </p:sp>
      <p:sp>
        <p:nvSpPr>
          <p:cNvPr id="24" name="TextBox 23"/>
          <p:cNvSpPr txBox="1"/>
          <p:nvPr/>
        </p:nvSpPr>
        <p:spPr>
          <a:xfrm>
            <a:off x="0" y="1684370"/>
            <a:ext cx="4438035" cy="70788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L1 ‘interference’ and its impact on fluency / accuracy:</a:t>
            </a:r>
          </a:p>
        </p:txBody>
      </p:sp>
      <p:sp>
        <p:nvSpPr>
          <p:cNvPr id="2" name="TextBox 1"/>
          <p:cNvSpPr txBox="1"/>
          <p:nvPr/>
        </p:nvSpPr>
        <p:spPr>
          <a:xfrm>
            <a:off x="3170903" y="3123154"/>
            <a:ext cx="2133600" cy="523220"/>
          </a:xfrm>
          <a:prstGeom prst="rect">
            <a:avLst/>
          </a:prstGeom>
          <a:solidFill>
            <a:srgbClr val="CCFFCC"/>
          </a:solidFill>
        </p:spPr>
        <p:txBody>
          <a:bodyPr wrap="square" rtlCol="0">
            <a:spAutoFit/>
          </a:bodyPr>
          <a:lstStyle/>
          <a:p>
            <a:pPr algn="ctr">
              <a:spcBef>
                <a:spcPts val="600"/>
              </a:spcBef>
              <a:spcAft>
                <a:spcPts val="600"/>
              </a:spcAft>
            </a:pPr>
            <a:r>
              <a:rPr lang="en-GB" sz="2800" dirty="0">
                <a:solidFill>
                  <a:srgbClr val="002060"/>
                </a:solidFill>
                <a:latin typeface="Century Gothic" panose="020B0502020202020204" pitchFamily="34" charset="0"/>
              </a:rPr>
              <a:t>&lt; </a:t>
            </a:r>
            <a:r>
              <a:rPr lang="en-GB" sz="2800" dirty="0" err="1">
                <a:solidFill>
                  <a:srgbClr val="002060"/>
                </a:solidFill>
                <a:latin typeface="Century Gothic" panose="020B0502020202020204" pitchFamily="34" charset="0"/>
              </a:rPr>
              <a:t>Wagen</a:t>
            </a:r>
            <a:r>
              <a:rPr lang="en-GB" sz="2800" dirty="0">
                <a:solidFill>
                  <a:srgbClr val="002060"/>
                </a:solidFill>
                <a:latin typeface="Century Gothic" panose="020B0502020202020204" pitchFamily="34" charset="0"/>
              </a:rPr>
              <a:t> &gt;</a:t>
            </a:r>
          </a:p>
        </p:txBody>
      </p:sp>
      <p:cxnSp>
        <p:nvCxnSpPr>
          <p:cNvPr id="4" name="Straight Arrow Connector 3" descr="straight line between &lt;wagen&gt; and the phonetic spelling"/>
          <p:cNvCxnSpPr/>
          <p:nvPr/>
        </p:nvCxnSpPr>
        <p:spPr>
          <a:xfrm>
            <a:off x="5451986" y="3384764"/>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16992" y="3092376"/>
            <a:ext cx="2467897" cy="584775"/>
          </a:xfrm>
          <a:prstGeom prst="rect">
            <a:avLst/>
          </a:prstGeom>
          <a:solidFill>
            <a:srgbClr val="FFFFCC"/>
          </a:solidFill>
        </p:spPr>
        <p:txBody>
          <a:bodyPr wrap="square" rtlCol="0">
            <a:spAutoFit/>
          </a:bodyPr>
          <a:lstStyle/>
          <a:p>
            <a:pPr algn="ctr">
              <a:spcBef>
                <a:spcPts val="600"/>
              </a:spcBef>
              <a:spcAft>
                <a:spcPts val="600"/>
              </a:spcAft>
            </a:pPr>
            <a:r>
              <a:rPr lang="en-GB" sz="3200" dirty="0">
                <a:solidFill>
                  <a:srgbClr val="002060"/>
                </a:solidFill>
                <a:latin typeface="Century Gothic" panose="020B0502020202020204" pitchFamily="34" charset="0"/>
              </a:rPr>
              <a:t>/ </a:t>
            </a:r>
            <a:r>
              <a:rPr lang="en-GB" sz="3200" dirty="0">
                <a:solidFill>
                  <a:srgbClr val="002060"/>
                </a:solidFill>
                <a:latin typeface="Doulos SIL" panose="02000500070000020004" pitchFamily="2" charset="0"/>
                <a:ea typeface="Doulos SIL" panose="02000500070000020004" pitchFamily="2" charset="0"/>
                <a:cs typeface="Doulos SIL" panose="02000500070000020004" pitchFamily="2" charset="0"/>
              </a:rPr>
              <a:t>w a ɡ ə n</a:t>
            </a:r>
            <a:r>
              <a:rPr lang="en-GB" sz="3200" dirty="0">
                <a:solidFill>
                  <a:srgbClr val="002060"/>
                </a:solidFill>
                <a:latin typeface="Century Gothic" panose="020B0502020202020204" pitchFamily="34" charset="0"/>
              </a:rPr>
              <a:t> /</a:t>
            </a:r>
          </a:p>
        </p:txBody>
      </p:sp>
      <p:pic>
        <p:nvPicPr>
          <p:cNvPr id="10" name="Picture 9" descr="British flag"/>
          <p:cNvPicPr>
            <a:picLocks noChangeAspect="1"/>
          </p:cNvPicPr>
          <p:nvPr/>
        </p:nvPicPr>
        <p:blipFill>
          <a:blip r:embed="rId4"/>
          <a:stretch>
            <a:fillRect/>
          </a:stretch>
        </p:blipFill>
        <p:spPr>
          <a:xfrm>
            <a:off x="5785054" y="3646374"/>
            <a:ext cx="651387" cy="390832"/>
          </a:xfrm>
          <a:prstGeom prst="rect">
            <a:avLst/>
          </a:prstGeom>
        </p:spPr>
      </p:pic>
      <p:sp>
        <p:nvSpPr>
          <p:cNvPr id="3" name="Down Arrow 2" descr="arrow"/>
          <p:cNvSpPr/>
          <p:nvPr/>
        </p:nvSpPr>
        <p:spPr>
          <a:xfrm rot="1436386">
            <a:off x="6160694" y="2154278"/>
            <a:ext cx="658762" cy="991619"/>
          </a:xfrm>
          <a:prstGeom prst="downArrow">
            <a:avLst/>
          </a:prstGeom>
          <a:solidFill>
            <a:srgbClr val="FFFF00"/>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110747" y="1423650"/>
            <a:ext cx="3510116" cy="769441"/>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&lt;w&gt; </a:t>
            </a:r>
            <a:r>
              <a:rPr lang="en-GB" sz="2000" dirty="0">
                <a:solidFill>
                  <a:srgbClr val="002060"/>
                </a:solidFill>
                <a:latin typeface="Century Gothic" panose="020B0502020202020204" pitchFamily="34" charset="0"/>
                <a:sym typeface="Wingdings" panose="05000000000000000000" pitchFamily="2" charset="2"/>
              </a:rPr>
              <a:t> / v /</a:t>
            </a:r>
          </a:p>
          <a:p>
            <a:r>
              <a:rPr lang="en-GB" sz="2000" dirty="0">
                <a:solidFill>
                  <a:srgbClr val="002060"/>
                </a:solidFill>
                <a:latin typeface="Century Gothic" panose="020B0502020202020204" pitchFamily="34" charset="0"/>
                <a:sym typeface="Wingdings" panose="05000000000000000000" pitchFamily="2" charset="2"/>
              </a:rPr>
              <a:t>&lt;a&gt;  / </a:t>
            </a:r>
            <a:r>
              <a:rPr lang="en-GB" sz="2400" dirty="0">
                <a:solidFill>
                  <a:srgbClr val="002060"/>
                </a:solidFill>
                <a:latin typeface="Doulos SIL" panose="02000500070000020004" pitchFamily="2" charset="0"/>
                <a:ea typeface="Doulos SIL" panose="02000500070000020004" pitchFamily="2" charset="0"/>
                <a:cs typeface="Doulos SIL" panose="02000500070000020004" pitchFamily="2" charset="0"/>
              </a:rPr>
              <a:t>ɑ ː</a:t>
            </a:r>
            <a:r>
              <a:rPr lang="en-GB" sz="2400" dirty="0">
                <a:solidFill>
                  <a:srgbClr val="002060"/>
                </a:solidFill>
                <a:latin typeface="Century Gothic" panose="020B0502020202020204" pitchFamily="34" charset="0"/>
                <a:sym typeface="Wingdings" panose="05000000000000000000" pitchFamily="2" charset="2"/>
              </a:rPr>
              <a:t> </a:t>
            </a:r>
            <a:r>
              <a:rPr lang="en-GB" sz="2000" dirty="0">
                <a:solidFill>
                  <a:srgbClr val="002060"/>
                </a:solidFill>
                <a:latin typeface="Century Gothic" panose="020B0502020202020204" pitchFamily="34" charset="0"/>
                <a:sym typeface="Wingdings" panose="05000000000000000000" pitchFamily="2" charset="2"/>
              </a:rPr>
              <a:t>/</a:t>
            </a:r>
            <a:endParaRPr lang="en-GB" sz="2000" dirty="0">
              <a:solidFill>
                <a:srgbClr val="002060"/>
              </a:solidFill>
              <a:latin typeface="Century Gothic" panose="020B0502020202020204" pitchFamily="34" charset="0"/>
            </a:endParaRPr>
          </a:p>
        </p:txBody>
      </p:sp>
      <p:pic>
        <p:nvPicPr>
          <p:cNvPr id="22" name="Picture 21" descr="German fla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283" y="975207"/>
            <a:ext cx="540775" cy="540775"/>
          </a:xfrm>
          <a:prstGeom prst="rect">
            <a:avLst/>
          </a:prstGeom>
        </p:spPr>
      </p:pic>
      <p:sp>
        <p:nvSpPr>
          <p:cNvPr id="20" name="TextBox 19"/>
          <p:cNvSpPr txBox="1"/>
          <p:nvPr/>
        </p:nvSpPr>
        <p:spPr>
          <a:xfrm>
            <a:off x="9788930" y="1515982"/>
            <a:ext cx="2281085" cy="584775"/>
          </a:xfrm>
          <a:prstGeom prst="rect">
            <a:avLst/>
          </a:prstGeom>
          <a:solidFill>
            <a:srgbClr val="CCFFCC"/>
          </a:solidFill>
        </p:spPr>
        <p:txBody>
          <a:bodyPr wrap="square" rtlCol="0">
            <a:spAutoFit/>
          </a:bodyPr>
          <a:lstStyle/>
          <a:p>
            <a:pPr algn="ctr">
              <a:spcBef>
                <a:spcPts val="600"/>
              </a:spcBef>
              <a:spcAft>
                <a:spcPts val="600"/>
              </a:spcAft>
            </a:pPr>
            <a:r>
              <a:rPr lang="en-GB" sz="3200" dirty="0">
                <a:solidFill>
                  <a:srgbClr val="002060"/>
                </a:solidFill>
                <a:latin typeface="Century Gothic" panose="020B0502020202020204" pitchFamily="34" charset="0"/>
              </a:rPr>
              <a:t>/ </a:t>
            </a:r>
            <a:r>
              <a:rPr lang="en-GB" sz="3200" dirty="0">
                <a:solidFill>
                  <a:srgbClr val="002060"/>
                </a:solidFill>
                <a:latin typeface="Calibri" panose="020F0502020204030204" pitchFamily="34" charset="0"/>
                <a:cs typeface="Calibri" panose="020F0502020204030204" pitchFamily="34" charset="0"/>
              </a:rPr>
              <a:t>v </a:t>
            </a:r>
            <a:r>
              <a:rPr lang="en-GB" sz="3200" dirty="0">
                <a:solidFill>
                  <a:srgbClr val="002060"/>
                </a:solidFill>
                <a:latin typeface="Doulos SIL" panose="02000500070000020004" pitchFamily="2" charset="0"/>
                <a:ea typeface="Doulos SIL" panose="02000500070000020004" pitchFamily="2" charset="0"/>
                <a:cs typeface="Doulos SIL" panose="02000500070000020004" pitchFamily="2" charset="0"/>
              </a:rPr>
              <a:t>ɑː ɡ ə n</a:t>
            </a:r>
            <a:r>
              <a:rPr lang="en-GB" sz="3200" dirty="0">
                <a:solidFill>
                  <a:srgbClr val="002060"/>
                </a:solidFill>
                <a:latin typeface="Century Gothic" panose="020B0502020202020204" pitchFamily="34" charset="0"/>
              </a:rPr>
              <a:t> /</a:t>
            </a:r>
          </a:p>
        </p:txBody>
      </p:sp>
      <p:cxnSp>
        <p:nvCxnSpPr>
          <p:cNvPr id="21" name="Straight Arrow Connector 20" descr="straight line connector"/>
          <p:cNvCxnSpPr/>
          <p:nvPr/>
        </p:nvCxnSpPr>
        <p:spPr>
          <a:xfrm>
            <a:off x="8136191" y="1813285"/>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 y="4238617"/>
            <a:ext cx="12192000" cy="206210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More accurate L2 decoding associated with longer response times: </a:t>
            </a:r>
            <a:r>
              <a:rPr lang="en-GB" dirty="0" err="1">
                <a:solidFill>
                  <a:srgbClr val="002060"/>
                </a:solidFill>
                <a:latin typeface="Century Gothic" panose="020B0502020202020204" pitchFamily="34" charset="0"/>
              </a:rPr>
              <a:t>Erler</a:t>
            </a:r>
            <a:r>
              <a:rPr lang="en-GB" dirty="0">
                <a:solidFill>
                  <a:srgbClr val="002060"/>
                </a:solidFill>
                <a:latin typeface="Century Gothic" panose="020B0502020202020204" pitchFamily="34" charset="0"/>
              </a:rPr>
              <a:t>, 2003 (Year 7 learners of French in the UK); Li, 2019 (Chinese university students learning English) </a:t>
            </a:r>
            <a:endParaRPr lang="en-GB" sz="2000" dirty="0">
              <a:solidFill>
                <a:srgbClr val="002060"/>
              </a:solidFill>
              <a:latin typeface="Century Gothic" panose="020B0502020202020204" pitchFamily="34" charset="0"/>
            </a:endParaRP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Speeded tests may make pupils more likely to fall back on L1 knowledge  </a:t>
            </a:r>
          </a:p>
          <a:p>
            <a:pPr marL="342900" indent="-342900">
              <a:spcAft>
                <a:spcPts val="1200"/>
              </a:spcAft>
              <a:buFont typeface="Wingdings" panose="05000000000000000000" pitchFamily="2" charset="2"/>
              <a:buChar char="à"/>
            </a:pPr>
            <a:r>
              <a:rPr lang="en-GB" sz="2000" dirty="0">
                <a:solidFill>
                  <a:srgbClr val="002060"/>
                </a:solidFill>
                <a:latin typeface="Century Gothic" panose="020B0502020202020204" pitchFamily="34" charset="0"/>
                <a:sym typeface="Wingdings" panose="05000000000000000000" pitchFamily="2" charset="2"/>
              </a:rPr>
              <a:t>Main target of our phonics testing in Year 7 = accuracy</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sym typeface="Wingdings" panose="05000000000000000000" pitchFamily="2" charset="2"/>
              </a:rPr>
              <a:t>Ideally, untimed (‘</a:t>
            </a:r>
            <a:r>
              <a:rPr lang="en-GB" sz="2000" dirty="0" err="1">
                <a:solidFill>
                  <a:srgbClr val="002060"/>
                </a:solidFill>
                <a:latin typeface="Century Gothic" panose="020B0502020202020204" pitchFamily="34" charset="0"/>
                <a:sym typeface="Wingdings" panose="05000000000000000000" pitchFamily="2" charset="2"/>
              </a:rPr>
              <a:t>unspeeded</a:t>
            </a:r>
            <a:r>
              <a:rPr lang="en-GB" sz="2000" dirty="0">
                <a:solidFill>
                  <a:srgbClr val="002060"/>
                </a:solidFill>
                <a:latin typeface="Century Gothic" panose="020B0502020202020204" pitchFamily="34" charset="0"/>
                <a:sym typeface="Wingdings" panose="05000000000000000000" pitchFamily="2" charset="2"/>
              </a:rPr>
              <a:t>’) tests.  </a:t>
            </a:r>
            <a:r>
              <a:rPr lang="en-GB" sz="2000" b="1" dirty="0">
                <a:solidFill>
                  <a:srgbClr val="002060"/>
                </a:solidFill>
                <a:latin typeface="Century Gothic" panose="020B0502020202020204" pitchFamily="34" charset="0"/>
                <a:sym typeface="Wingdings" panose="05000000000000000000" pitchFamily="2" charset="2"/>
              </a:rPr>
              <a:t>But </a:t>
            </a:r>
            <a:r>
              <a:rPr lang="en-GB" sz="2000" dirty="0">
                <a:solidFill>
                  <a:srgbClr val="002060"/>
                </a:solidFill>
                <a:latin typeface="Century Gothic" panose="020B0502020202020204" pitchFamily="34" charset="0"/>
                <a:sym typeface="Wingdings" panose="05000000000000000000" pitchFamily="2" charset="2"/>
              </a:rPr>
              <a:t>practical constraints  time limit</a:t>
            </a: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107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xEl>
                                              <p:pRg st="1" end="1"/>
                                            </p:txEl>
                                          </p:spTgt>
                                        </p:tgtEl>
                                        <p:attrNameLst>
                                          <p:attrName>style.visibility</p:attrName>
                                        </p:attrNameLst>
                                      </p:cBhvr>
                                      <p:to>
                                        <p:strVal val="visible"/>
                                      </p:to>
                                    </p:set>
                                    <p:animEffect transition="in" filter="fade">
                                      <p:cBhvr>
                                        <p:cTn id="46" dur="500"/>
                                        <p:tgtEl>
                                          <p:spTgt spid="2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animEffect transition="in" filter="fade">
                                      <p:cBhvr>
                                        <p:cTn id="51" dur="500"/>
                                        <p:tgtEl>
                                          <p:spTgt spid="2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xEl>
                                              <p:pRg st="3" end="3"/>
                                            </p:txEl>
                                          </p:spTgt>
                                        </p:tgtEl>
                                        <p:attrNameLst>
                                          <p:attrName>style.visibility</p:attrName>
                                        </p:attrNameLst>
                                      </p:cBhvr>
                                      <p:to>
                                        <p:strVal val="visible"/>
                                      </p:to>
                                    </p:set>
                                    <p:animEffect transition="in" filter="fade">
                                      <p:cBhvr>
                                        <p:cTn id="56"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p:bldP spid="20" grpId="0" animBg="1"/>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9" name="Title 8">
            <a:extLst>
              <a:ext uri="{FF2B5EF4-FFF2-40B4-BE49-F238E27FC236}">
                <a16:creationId xmlns:a16="http://schemas.microsoft.com/office/drawing/2014/main" id="{287D8965-D408-244A-BE0D-2885293F2ACA}"/>
              </a:ext>
            </a:extLst>
          </p:cNvPr>
          <p:cNvSpPr>
            <a:spLocks noGrp="1"/>
          </p:cNvSpPr>
          <p:nvPr>
            <p:ph type="title"/>
          </p:nvPr>
        </p:nvSpPr>
        <p:spPr>
          <a:xfrm>
            <a:off x="164571" y="296863"/>
            <a:ext cx="3477789" cy="691505"/>
          </a:xfrm>
        </p:spPr>
        <p:txBody>
          <a:bodyPr>
            <a:normAutofit/>
          </a:bodyPr>
          <a:lstStyle/>
          <a:p>
            <a:r>
              <a:rPr lang="en-GB" sz="3200" b="1" dirty="0">
                <a:solidFill>
                  <a:schemeClr val="bg1"/>
                </a:solidFill>
              </a:rPr>
              <a:t>a. Print to sound</a:t>
            </a:r>
            <a:endParaRPr lang="en-US" sz="3200" dirty="0"/>
          </a:p>
        </p:txBody>
      </p:sp>
      <p:sp>
        <p:nvSpPr>
          <p:cNvPr id="2" name="TextBox 1"/>
          <p:cNvSpPr txBox="1"/>
          <p:nvPr/>
        </p:nvSpPr>
        <p:spPr>
          <a:xfrm>
            <a:off x="-1" y="1290151"/>
            <a:ext cx="12192001" cy="163121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A number of different formats have been used to measure print-to-sound decoding</a:t>
            </a:r>
          </a:p>
          <a:p>
            <a:pPr marL="800100" lvl="1"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Rhyme judgment task (</a:t>
            </a:r>
            <a:r>
              <a:rPr lang="en-GB" sz="2000" dirty="0" err="1">
                <a:solidFill>
                  <a:srgbClr val="002060"/>
                </a:solidFill>
                <a:latin typeface="Century Gothic" panose="020B0502020202020204" pitchFamily="34" charset="0"/>
              </a:rPr>
              <a:t>Erler</a:t>
            </a:r>
            <a:r>
              <a:rPr lang="en-GB" sz="2000" dirty="0">
                <a:solidFill>
                  <a:srgbClr val="002060"/>
                </a:solidFill>
                <a:latin typeface="Century Gothic" panose="020B0502020202020204" pitchFamily="34" charset="0"/>
              </a:rPr>
              <a:t> &amp; </a:t>
            </a:r>
            <a:r>
              <a:rPr lang="en-GB" sz="2000" dirty="0" err="1">
                <a:solidFill>
                  <a:srgbClr val="002060"/>
                </a:solidFill>
                <a:latin typeface="Century Gothic" panose="020B0502020202020204" pitchFamily="34" charset="0"/>
              </a:rPr>
              <a:t>Macaro</a:t>
            </a:r>
            <a:r>
              <a:rPr lang="en-GB" sz="2000" dirty="0">
                <a:solidFill>
                  <a:srgbClr val="002060"/>
                </a:solidFill>
                <a:latin typeface="Century Gothic" panose="020B0502020202020204" pitchFamily="34" charset="0"/>
              </a:rPr>
              <a:t>, 2012); Sound-Alike Task (SALT) (Woore et al., 2018 – but French only)</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We believe the most valid method of assessing this is a ‘reading aloud task’ (RAT) (Woore 2006)</a:t>
            </a:r>
          </a:p>
        </p:txBody>
      </p:sp>
      <p:sp>
        <p:nvSpPr>
          <p:cNvPr id="8" name="TextBox 7"/>
          <p:cNvSpPr txBox="1"/>
          <p:nvPr/>
        </p:nvSpPr>
        <p:spPr>
          <a:xfrm>
            <a:off x="0" y="2979511"/>
            <a:ext cx="5924282"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Cf. Year 1 ‘Phonics Screening Check’ (</a:t>
            </a:r>
            <a:r>
              <a:rPr lang="en-GB" sz="2000" dirty="0" err="1">
                <a:solidFill>
                  <a:srgbClr val="002060"/>
                </a:solidFill>
                <a:latin typeface="Century Gothic" panose="020B0502020202020204" pitchFamily="34" charset="0"/>
              </a:rPr>
              <a:t>DfE</a:t>
            </a:r>
            <a:r>
              <a:rPr lang="en-GB" sz="2000" dirty="0">
                <a:solidFill>
                  <a:srgbClr val="002060"/>
                </a:solidFill>
                <a:latin typeface="Century Gothic" panose="020B0502020202020204" pitchFamily="34" charset="0"/>
              </a:rPr>
              <a:t>)</a:t>
            </a:r>
          </a:p>
        </p:txBody>
      </p:sp>
      <p:pic>
        <p:nvPicPr>
          <p:cNvPr id="12" name="Picture 11" descr="screenshot of a video">
            <a:hlinkClick r:id="rId4"/>
          </p:cNvPr>
          <p:cNvPicPr>
            <a:picLocks noChangeAspect="1"/>
          </p:cNvPicPr>
          <p:nvPr/>
        </p:nvPicPr>
        <p:blipFill>
          <a:blip r:embed="rId5" cstate="print">
            <a:extLst>
              <a:ext uri="{28A0092B-C50C-407E-A947-70E740481C1C}">
                <a14:useLocalDpi xmlns:a14="http://schemas.microsoft.com/office/drawing/2010/main" val="0"/>
              </a:ext>
            </a:extLst>
          </a:blip>
          <a:srcRect l="8263" t="16402" r="42519" b="28300"/>
          <a:stretch>
            <a:fillRect/>
          </a:stretch>
        </p:blipFill>
        <p:spPr bwMode="auto">
          <a:xfrm>
            <a:off x="1783324" y="3437766"/>
            <a:ext cx="3167335" cy="20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a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0923" y="3223150"/>
            <a:ext cx="2631364" cy="2042596"/>
          </a:xfrm>
          <a:prstGeom prst="rect">
            <a:avLst/>
          </a:prstGeom>
        </p:spPr>
      </p:pic>
      <p:sp>
        <p:nvSpPr>
          <p:cNvPr id="11" name="TextBox 10"/>
          <p:cNvSpPr txBox="1"/>
          <p:nvPr/>
        </p:nvSpPr>
        <p:spPr>
          <a:xfrm>
            <a:off x="5924282" y="5438780"/>
            <a:ext cx="6267718"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But – trade-off between validity and ease of administration and scoring!</a:t>
            </a:r>
          </a:p>
        </p:txBody>
      </p:sp>
      <p:sp>
        <p:nvSpPr>
          <p:cNvPr id="4" name="TextBox 3"/>
          <p:cNvSpPr txBox="1"/>
          <p:nvPr/>
        </p:nvSpPr>
        <p:spPr>
          <a:xfrm>
            <a:off x="8622890" y="6146666"/>
            <a:ext cx="3569110" cy="261610"/>
          </a:xfrm>
          <a:prstGeom prst="rect">
            <a:avLst/>
          </a:prstGeom>
          <a:noFill/>
        </p:spPr>
        <p:txBody>
          <a:bodyPr wrap="square" rtlCol="0">
            <a:spAutoFit/>
          </a:bodyPr>
          <a:lstStyle/>
          <a:p>
            <a:pPr algn="r"/>
            <a:r>
              <a:rPr lang="en-GB" sz="1100" dirty="0">
                <a:solidFill>
                  <a:srgbClr val="002060"/>
                </a:solidFill>
                <a:latin typeface="Century Gothic" panose="020B0502020202020204" pitchFamily="34" charset="0"/>
              </a:rPr>
              <a:t>Scales image: by </a:t>
            </a:r>
            <a:r>
              <a:rPr lang="en-GB" sz="1100" dirty="0" err="1">
                <a:solidFill>
                  <a:srgbClr val="002060"/>
                </a:solidFill>
                <a:latin typeface="Century Gothic" panose="020B0502020202020204" pitchFamily="34" charset="0"/>
              </a:rPr>
              <a:t>scott_kirkwood</a:t>
            </a:r>
            <a:r>
              <a:rPr lang="en-GB" sz="1100" dirty="0">
                <a:solidFill>
                  <a:srgbClr val="002060"/>
                </a:solidFill>
                <a:latin typeface="Century Gothic" panose="020B0502020202020204" pitchFamily="34" charset="0"/>
              </a:rPr>
              <a:t>, openclipart.org.  </a:t>
            </a:r>
          </a:p>
        </p:txBody>
      </p:sp>
      <p:sp>
        <p:nvSpPr>
          <p:cNvPr id="6" name="TextBox 5"/>
          <p:cNvSpPr txBox="1"/>
          <p:nvPr/>
        </p:nvSpPr>
        <p:spPr>
          <a:xfrm>
            <a:off x="0" y="6146666"/>
            <a:ext cx="8622890" cy="276999"/>
          </a:xfrm>
          <a:prstGeom prst="rect">
            <a:avLst/>
          </a:prstGeom>
          <a:noFill/>
        </p:spPr>
        <p:txBody>
          <a:bodyPr wrap="square" rtlCol="0">
            <a:spAutoFit/>
          </a:bodyPr>
          <a:lstStyle/>
          <a:p>
            <a:r>
              <a:rPr lang="en-GB" sz="1100" dirty="0">
                <a:solidFill>
                  <a:srgbClr val="002060"/>
                </a:solidFill>
                <a:latin typeface="Century Gothic" panose="020B0502020202020204" pitchFamily="34" charset="0"/>
              </a:rPr>
              <a:t>Screenshot from Phonics Screening Check training video, </a:t>
            </a:r>
            <a:r>
              <a:rPr lang="en-GB" sz="1100" dirty="0" err="1">
                <a:solidFill>
                  <a:srgbClr val="002060"/>
                </a:solidFill>
                <a:latin typeface="Century Gothic" panose="020B0502020202020204" pitchFamily="34" charset="0"/>
              </a:rPr>
              <a:t>DfE</a:t>
            </a:r>
            <a:r>
              <a:rPr lang="en-GB" sz="1100" dirty="0">
                <a:solidFill>
                  <a:srgbClr val="002060"/>
                </a:solidFill>
                <a:latin typeface="Century Gothic" panose="020B0502020202020204" pitchFamily="34" charset="0"/>
              </a:rPr>
              <a:t>. www.youtube.com/watch?v=IPJ_ZEBh1Bk</a:t>
            </a:r>
            <a:r>
              <a:rPr lang="en-GB" sz="1200"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28550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503832" cy="867128"/>
          </a:xfrm>
          <a:prstGeom prst="rect">
            <a:avLst/>
          </a:prstGeom>
        </p:spPr>
      </p:pic>
      <p:sp>
        <p:nvSpPr>
          <p:cNvPr id="3" name="Title 2">
            <a:extLst>
              <a:ext uri="{FF2B5EF4-FFF2-40B4-BE49-F238E27FC236}">
                <a16:creationId xmlns:a16="http://schemas.microsoft.com/office/drawing/2014/main" id="{23672F64-8A82-A649-89B8-EE1AE1DFB03C}"/>
              </a:ext>
            </a:extLst>
          </p:cNvPr>
          <p:cNvSpPr>
            <a:spLocks noGrp="1"/>
          </p:cNvSpPr>
          <p:nvPr>
            <p:ph type="title"/>
          </p:nvPr>
        </p:nvSpPr>
        <p:spPr>
          <a:xfrm>
            <a:off x="0" y="296863"/>
            <a:ext cx="3657600" cy="804010"/>
          </a:xfrm>
        </p:spPr>
        <p:txBody>
          <a:bodyPr>
            <a:normAutofit/>
          </a:bodyPr>
          <a:lstStyle/>
          <a:p>
            <a:r>
              <a:rPr lang="en-US" sz="3200" dirty="0"/>
              <a:t> </a:t>
            </a:r>
            <a:r>
              <a:rPr lang="en-GB" sz="3200" b="1" dirty="0">
                <a:solidFill>
                  <a:schemeClr val="bg1"/>
                </a:solidFill>
              </a:rPr>
              <a:t>a. Print to sound</a:t>
            </a:r>
            <a:endParaRPr lang="en-US" sz="3200" dirty="0"/>
          </a:p>
        </p:txBody>
      </p:sp>
      <p:sp>
        <p:nvSpPr>
          <p:cNvPr id="8" name="TextBox 7"/>
          <p:cNvSpPr txBox="1"/>
          <p:nvPr/>
        </p:nvSpPr>
        <p:spPr>
          <a:xfrm>
            <a:off x="-1" y="1260799"/>
            <a:ext cx="7276563" cy="132343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Year 1 ‘Phonics Screening Check’ (</a:t>
            </a:r>
            <a:r>
              <a:rPr lang="en-GB" sz="2000" dirty="0" err="1">
                <a:solidFill>
                  <a:srgbClr val="002060"/>
                </a:solidFill>
                <a:latin typeface="Century Gothic" panose="020B0502020202020204" pitchFamily="34" charset="0"/>
              </a:rPr>
              <a:t>DfE</a:t>
            </a:r>
            <a:r>
              <a:rPr lang="en-GB" sz="2000" dirty="0">
                <a:solidFill>
                  <a:srgbClr val="002060"/>
                </a:solidFill>
                <a:latin typeface="Century Gothic" panose="020B0502020202020204" pitchFamily="34" charset="0"/>
              </a:rPr>
              <a:t>):</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Real words and </a:t>
            </a:r>
            <a:r>
              <a:rPr lang="en-GB" sz="2000" dirty="0" err="1">
                <a:solidFill>
                  <a:srgbClr val="002060"/>
                </a:solidFill>
                <a:latin typeface="Century Gothic" panose="020B0502020202020204" pitchFamily="34" charset="0"/>
              </a:rPr>
              <a:t>pseudowords</a:t>
            </a:r>
            <a:r>
              <a:rPr lang="en-GB" sz="2000" dirty="0">
                <a:solidFill>
                  <a:srgbClr val="002060"/>
                </a:solidFill>
                <a:latin typeface="Century Gothic" panose="020B0502020202020204" pitchFamily="34" charset="0"/>
              </a:rPr>
              <a:t> </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What’s the difference?  Why include </a:t>
            </a:r>
            <a:r>
              <a:rPr lang="en-GB" sz="2000" dirty="0" err="1">
                <a:solidFill>
                  <a:srgbClr val="002060"/>
                </a:solidFill>
                <a:latin typeface="Century Gothic" panose="020B0502020202020204" pitchFamily="34" charset="0"/>
              </a:rPr>
              <a:t>pseudowords</a:t>
            </a:r>
            <a:r>
              <a:rPr lang="en-GB" sz="2000" dirty="0">
                <a:solidFill>
                  <a:srgbClr val="002060"/>
                </a:solidFill>
                <a:latin typeface="Century Gothic" panose="020B0502020202020204" pitchFamily="34" charset="0"/>
              </a:rPr>
              <a:t>?</a:t>
            </a:r>
          </a:p>
        </p:txBody>
      </p:sp>
      <p:sp>
        <p:nvSpPr>
          <p:cNvPr id="9" name="TextBox 8"/>
          <p:cNvSpPr txBox="1"/>
          <p:nvPr/>
        </p:nvSpPr>
        <p:spPr>
          <a:xfrm>
            <a:off x="0" y="2744164"/>
            <a:ext cx="12192001" cy="1785104"/>
          </a:xfrm>
          <a:prstGeom prst="rect">
            <a:avLst/>
          </a:prstGeom>
          <a:noFill/>
        </p:spPr>
        <p:txBody>
          <a:bodyPr wrap="square" rtlCol="0">
            <a:spAutoFit/>
          </a:bodyPr>
          <a:lstStyle/>
          <a:p>
            <a:pPr>
              <a:spcAft>
                <a:spcPts val="1200"/>
              </a:spcAft>
            </a:pPr>
            <a:r>
              <a:rPr lang="en-GB" sz="2000" b="1" dirty="0" err="1">
                <a:solidFill>
                  <a:srgbClr val="002060"/>
                </a:solidFill>
                <a:latin typeface="Century Gothic" panose="020B0502020202020204" pitchFamily="34" charset="0"/>
              </a:rPr>
              <a:t>Pseudowords</a:t>
            </a:r>
            <a:r>
              <a:rPr lang="en-GB" sz="2000" dirty="0">
                <a:solidFill>
                  <a:srgbClr val="002060"/>
                </a:solidFill>
                <a:latin typeface="Century Gothic" panose="020B0502020202020204" pitchFamily="34" charset="0"/>
              </a:rPr>
              <a:t>: </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By definition, unknown to the learners </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Learners cannot draw on existing knowledge of the words’ pronunciations </a:t>
            </a:r>
          </a:p>
          <a:p>
            <a:pPr>
              <a:spcAft>
                <a:spcPts val="1200"/>
              </a:spcAft>
            </a:pPr>
            <a:r>
              <a:rPr lang="en-GB" sz="2000" dirty="0">
                <a:solidFill>
                  <a:srgbClr val="002060"/>
                </a:solidFill>
                <a:latin typeface="Century Gothic" panose="020B0502020202020204" pitchFamily="34" charset="0"/>
                <a:sym typeface="Wingdings" panose="05000000000000000000" pitchFamily="2" charset="2"/>
              </a:rPr>
              <a:t>  A ‘pure’ measure of their knowledge of symbol-sound correspondences </a:t>
            </a:r>
            <a:endParaRPr lang="en-GB" sz="2000" dirty="0">
              <a:solidFill>
                <a:srgbClr val="002060"/>
              </a:solidFill>
              <a:latin typeface="Century Gothic" panose="020B0502020202020204" pitchFamily="34" charset="0"/>
            </a:endParaRPr>
          </a:p>
        </p:txBody>
      </p:sp>
      <p:sp>
        <p:nvSpPr>
          <p:cNvPr id="10" name="TextBox 9"/>
          <p:cNvSpPr txBox="1"/>
          <p:nvPr/>
        </p:nvSpPr>
        <p:spPr>
          <a:xfrm>
            <a:off x="1" y="4830456"/>
            <a:ext cx="8255358" cy="1323439"/>
          </a:xfrm>
          <a:prstGeom prst="rect">
            <a:avLst/>
          </a:prstGeom>
          <a:noFill/>
        </p:spPr>
        <p:txBody>
          <a:bodyPr wrap="square" rtlCol="0">
            <a:spAutoFit/>
          </a:bodyPr>
          <a:lstStyle/>
          <a:p>
            <a:pPr>
              <a:spcAft>
                <a:spcPts val="1200"/>
              </a:spcAft>
            </a:pPr>
            <a:r>
              <a:rPr lang="en-GB" sz="2000" dirty="0">
                <a:solidFill>
                  <a:srgbClr val="002060"/>
                </a:solidFill>
                <a:latin typeface="Century Gothic" panose="020B0502020202020204" pitchFamily="34" charset="0"/>
              </a:rPr>
              <a:t>However, we considered </a:t>
            </a:r>
            <a:r>
              <a:rPr lang="en-GB" sz="2000" dirty="0" err="1">
                <a:solidFill>
                  <a:srgbClr val="002060"/>
                </a:solidFill>
                <a:latin typeface="Century Gothic" panose="020B0502020202020204" pitchFamily="34" charset="0"/>
              </a:rPr>
              <a:t>pseudowords</a:t>
            </a:r>
            <a:r>
              <a:rPr lang="en-GB" sz="2000" dirty="0">
                <a:solidFill>
                  <a:srgbClr val="002060"/>
                </a:solidFill>
                <a:latin typeface="Century Gothic" panose="020B0502020202020204" pitchFamily="34" charset="0"/>
              </a:rPr>
              <a:t> problematic:</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Ethically / pedagogically </a:t>
            </a:r>
          </a:p>
          <a:p>
            <a:pPr marL="342900" indent="-342900">
              <a:spcAft>
                <a:spcPts val="1200"/>
              </a:spcAft>
              <a:buFont typeface="Arial" panose="020B0604020202020204" pitchFamily="34" charset="0"/>
              <a:buChar char="•"/>
            </a:pPr>
            <a:r>
              <a:rPr lang="en-GB" sz="2000" dirty="0">
                <a:solidFill>
                  <a:srgbClr val="002060"/>
                </a:solidFill>
                <a:latin typeface="Century Gothic" panose="020B0502020202020204" pitchFamily="34" charset="0"/>
              </a:rPr>
              <a:t>In terms of validity (</a:t>
            </a:r>
            <a:r>
              <a:rPr lang="en-GB" sz="2000" dirty="0" err="1">
                <a:solidFill>
                  <a:srgbClr val="002060"/>
                </a:solidFill>
                <a:latin typeface="Century Gothic" panose="020B0502020202020204" pitchFamily="34" charset="0"/>
              </a:rPr>
              <a:t>Papagno</a:t>
            </a:r>
            <a:r>
              <a:rPr lang="en-GB" sz="2000" dirty="0">
                <a:solidFill>
                  <a:srgbClr val="002060"/>
                </a:solidFill>
                <a:latin typeface="Century Gothic" panose="020B0502020202020204" pitchFamily="34" charset="0"/>
              </a:rPr>
              <a:t>, Valentine &amp; Baddeley, 1991) </a:t>
            </a:r>
          </a:p>
        </p:txBody>
      </p:sp>
      <p:pic>
        <p:nvPicPr>
          <p:cNvPr id="4" name="Picture 3" descr="little images netx to phonic words"/>
          <p:cNvPicPr>
            <a:picLocks noChangeAspect="1"/>
          </p:cNvPicPr>
          <p:nvPr/>
        </p:nvPicPr>
        <p:blipFill>
          <a:blip r:embed="rId4"/>
          <a:stretch>
            <a:fillRect/>
          </a:stretch>
        </p:blipFill>
        <p:spPr>
          <a:xfrm>
            <a:off x="7668458" y="589250"/>
            <a:ext cx="2299678" cy="3252697"/>
          </a:xfrm>
          <a:prstGeom prst="rect">
            <a:avLst/>
          </a:prstGeom>
        </p:spPr>
      </p:pic>
      <p:pic>
        <p:nvPicPr>
          <p:cNvPr id="6" name="Picture 5" descr="words"/>
          <p:cNvPicPr>
            <a:picLocks noChangeAspect="1"/>
          </p:cNvPicPr>
          <p:nvPr/>
        </p:nvPicPr>
        <p:blipFill>
          <a:blip r:embed="rId5"/>
          <a:stretch>
            <a:fillRect/>
          </a:stretch>
        </p:blipFill>
        <p:spPr>
          <a:xfrm>
            <a:off x="9843991" y="589250"/>
            <a:ext cx="2299679" cy="3252697"/>
          </a:xfrm>
          <a:prstGeom prst="rect">
            <a:avLst/>
          </a:prstGeom>
        </p:spPr>
      </p:pic>
      <p:sp>
        <p:nvSpPr>
          <p:cNvPr id="11" name="TextBox 10"/>
          <p:cNvSpPr txBox="1"/>
          <p:nvPr/>
        </p:nvSpPr>
        <p:spPr>
          <a:xfrm>
            <a:off x="8500056" y="4689194"/>
            <a:ext cx="3511791" cy="1569660"/>
          </a:xfrm>
          <a:prstGeom prst="rect">
            <a:avLst/>
          </a:prstGeom>
          <a:solidFill>
            <a:srgbClr val="CCFFCC"/>
          </a:solidFill>
        </p:spPr>
        <p:txBody>
          <a:bodyPr wrap="square" rtlCol="0">
            <a:spAutoFit/>
          </a:bodyPr>
          <a:lstStyle/>
          <a:p>
            <a:pPr marL="342900" indent="-342900">
              <a:buFont typeface="Wingdings" panose="05000000000000000000" pitchFamily="2" charset="2"/>
              <a:buChar char="à"/>
            </a:pPr>
            <a:r>
              <a:rPr lang="en-GB" sz="2400" dirty="0">
                <a:solidFill>
                  <a:srgbClr val="002060"/>
                </a:solidFill>
                <a:latin typeface="Century Gothic" panose="020B0502020202020204" pitchFamily="34" charset="0"/>
                <a:sym typeface="Wingdings" panose="05000000000000000000" pitchFamily="2" charset="2"/>
              </a:rPr>
              <a:t>Unfamiliar real words </a:t>
            </a:r>
          </a:p>
          <a:p>
            <a:pPr marL="342900" indent="-342900">
              <a:buFont typeface="Wingdings" panose="05000000000000000000" pitchFamily="2" charset="2"/>
              <a:buChar char="à"/>
            </a:pPr>
            <a:r>
              <a:rPr lang="en-GB" sz="2400" dirty="0">
                <a:solidFill>
                  <a:srgbClr val="002060"/>
                </a:solidFill>
                <a:latin typeface="Century Gothic" panose="020B0502020202020204" pitchFamily="34" charset="0"/>
                <a:sym typeface="Wingdings" panose="05000000000000000000" pitchFamily="2" charset="2"/>
              </a:rPr>
              <a:t>Low frequency</a:t>
            </a:r>
          </a:p>
          <a:p>
            <a:pPr marL="342900" indent="-342900">
              <a:buFont typeface="Wingdings" panose="05000000000000000000" pitchFamily="2" charset="2"/>
              <a:buChar char="à"/>
            </a:pPr>
            <a:r>
              <a:rPr lang="en-GB" sz="2400" dirty="0">
                <a:solidFill>
                  <a:srgbClr val="002060"/>
                </a:solidFill>
                <a:latin typeface="Century Gothic" panose="020B0502020202020204" pitchFamily="34" charset="0"/>
                <a:sym typeface="Wingdings" panose="05000000000000000000" pitchFamily="2" charset="2"/>
              </a:rPr>
              <a:t>Not in </a:t>
            </a:r>
            <a:r>
              <a:rPr lang="en-GB" sz="2400" dirty="0" err="1">
                <a:solidFill>
                  <a:srgbClr val="002060"/>
                </a:solidFill>
                <a:latin typeface="Century Gothic" panose="020B0502020202020204" pitchFamily="34" charset="0"/>
                <a:sym typeface="Wingdings" panose="05000000000000000000" pitchFamily="2" charset="2"/>
              </a:rPr>
              <a:t>SoW</a:t>
            </a:r>
            <a:r>
              <a:rPr lang="en-GB" sz="2400" dirty="0">
                <a:solidFill>
                  <a:srgbClr val="002060"/>
                </a:solidFill>
                <a:latin typeface="Century Gothic" panose="020B0502020202020204" pitchFamily="34" charset="0"/>
                <a:sym typeface="Wingdings" panose="05000000000000000000" pitchFamily="2" charset="2"/>
              </a:rPr>
              <a:t> to date </a:t>
            </a:r>
            <a:endParaRPr lang="en-GB" sz="2400" b="1" dirty="0">
              <a:solidFill>
                <a:srgbClr val="002060"/>
              </a:solidFill>
              <a:latin typeface="Century Gothic" panose="020B0502020202020204" pitchFamily="34" charset="0"/>
            </a:endParaRPr>
          </a:p>
        </p:txBody>
      </p:sp>
      <p:sp>
        <p:nvSpPr>
          <p:cNvPr id="2" name="TextBox 1"/>
          <p:cNvSpPr txBox="1"/>
          <p:nvPr/>
        </p:nvSpPr>
        <p:spPr>
          <a:xfrm>
            <a:off x="8500056" y="4475"/>
            <a:ext cx="3618272" cy="584775"/>
          </a:xfrm>
          <a:prstGeom prst="rect">
            <a:avLst/>
          </a:prstGeom>
          <a:noFill/>
        </p:spPr>
        <p:txBody>
          <a:bodyPr wrap="square" rtlCol="0">
            <a:spAutoFit/>
          </a:bodyPr>
          <a:lstStyle/>
          <a:p>
            <a:pPr algn="r"/>
            <a:r>
              <a:rPr lang="en-GB" sz="1100" dirty="0">
                <a:solidFill>
                  <a:srgbClr val="002060"/>
                </a:solidFill>
                <a:latin typeface="Century Gothic" panose="020B0502020202020204" pitchFamily="34" charset="0"/>
              </a:rPr>
              <a:t>Standards and Testing Agency, 2018: 2018 key stage 1 phonics screening check: pupils’ materials</a:t>
            </a:r>
            <a:r>
              <a:rPr lang="en-GB" sz="2000"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4964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fade">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P spid="10" grpId="0" build="p"/>
      <p:bldP spid="11"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NCELP_template</Template>
  <TotalTime>2460</TotalTime>
  <Words>1792</Words>
  <Application>Microsoft Macintosh PowerPoint</Application>
  <PresentationFormat>Widescreen</PresentationFormat>
  <Paragraphs>351</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SimSun</vt:lpstr>
      <vt:lpstr>Arial</vt:lpstr>
      <vt:lpstr>Calibri</vt:lpstr>
      <vt:lpstr>Century Gothic</vt:lpstr>
      <vt:lpstr>Doulos SIL</vt:lpstr>
      <vt:lpstr>Times New Roman</vt:lpstr>
      <vt:lpstr>Tw Cen MT</vt:lpstr>
      <vt:lpstr>Wingdings</vt:lpstr>
      <vt:lpstr>1_Office Theme</vt:lpstr>
      <vt:lpstr>NCELP Phonics Assessments    Principles, design, creation</vt:lpstr>
      <vt:lpstr>Phonics assessment team effort!</vt:lpstr>
      <vt:lpstr>Outline</vt:lpstr>
      <vt:lpstr>1. Principles of Phonics assessment </vt:lpstr>
      <vt:lpstr>Skill acquisition theory</vt:lpstr>
      <vt:lpstr>Accuracy and fluency</vt:lpstr>
      <vt:lpstr>Accuracy and fluency </vt:lpstr>
      <vt:lpstr>a. Print to sound</vt:lpstr>
      <vt:lpstr> a. Print to sound</vt:lpstr>
      <vt:lpstr>a. Print to sound</vt:lpstr>
      <vt:lpstr>a. Print to sound</vt:lpstr>
      <vt:lpstr>a. Print to sound</vt:lpstr>
      <vt:lpstr>b. Sound to print </vt:lpstr>
      <vt:lpstr>a. Print to sound</vt:lpstr>
      <vt:lpstr>2. Item selection</vt:lpstr>
      <vt:lpstr>SSC in French</vt:lpstr>
      <vt:lpstr>2. Item selection</vt:lpstr>
      <vt:lpstr>2. Item selection</vt:lpstr>
      <vt:lpstr>Sample items – reading aloud </vt:lpstr>
      <vt:lpstr>Sample items – reading aloud </vt:lpstr>
      <vt:lpstr>Sample items – reading aloud </vt:lpstr>
      <vt:lpstr>Sample items – dictation </vt:lpstr>
      <vt:lpstr>Sample items – dictation </vt:lpstr>
      <vt:lpstr>Examples of tests</vt:lpstr>
      <vt:lpstr>3. Scoring – reading aloud</vt:lpstr>
      <vt:lpstr>3. Scoring – reading aloud</vt:lpstr>
      <vt:lpstr>3. Scoring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SOW-based vocabulary testing for NCELP Y7</dc:title>
  <dc:creator>falafalie@gmail.com</dc:creator>
  <cp:lastModifiedBy>Helen Thomas</cp:lastModifiedBy>
  <cp:revision>130</cp:revision>
  <dcterms:created xsi:type="dcterms:W3CDTF">2020-02-24T08:31:20Z</dcterms:created>
  <dcterms:modified xsi:type="dcterms:W3CDTF">2020-03-02T13:07:14Z</dcterms:modified>
</cp:coreProperties>
</file>