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 id="2147483710" r:id="rId4"/>
  </p:sldMasterIdLst>
  <p:notesMasterIdLst>
    <p:notesMasterId r:id="rId14"/>
  </p:notesMasterIdLst>
  <p:sldIdLst>
    <p:sldId id="272" r:id="rId5"/>
    <p:sldId id="310" r:id="rId6"/>
    <p:sldId id="299" r:id="rId7"/>
    <p:sldId id="566" r:id="rId8"/>
    <p:sldId id="576" r:id="rId9"/>
    <p:sldId id="302" r:id="rId10"/>
    <p:sldId id="567" r:id="rId11"/>
    <p:sldId id="305" r:id="rId12"/>
    <p:sldId id="5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76059" autoAdjust="0"/>
  </p:normalViewPr>
  <p:slideViewPr>
    <p:cSldViewPr snapToGrid="0">
      <p:cViewPr varScale="1">
        <p:scale>
          <a:sx n="55" d="100"/>
          <a:sy n="55" d="100"/>
        </p:scale>
        <p:origin x="111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15/04/2020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0" dirty="0"/>
              <a:t>Revisiting SSC [</a:t>
            </a:r>
            <a:r>
              <a:rPr lang="en-GB" b="0" dirty="0" err="1"/>
              <a:t>ain</a:t>
            </a:r>
            <a:r>
              <a:rPr lang="en-GB" b="0" dirty="0"/>
              <a:t> / in]</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4396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Source word: train [232]</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dirty="0"/>
            </a:br>
            <a:r>
              <a:rPr lang="en-GB" b="0" dirty="0"/>
              <a:t>1. Present the letter and say the </a:t>
            </a:r>
            <a:r>
              <a:rPr lang="en-GB" b="1" dirty="0"/>
              <a:t>[</a:t>
            </a:r>
            <a:r>
              <a:rPr lang="en-GB" b="1" dirty="0" err="1"/>
              <a:t>ain</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a:solidFill>
                  <a:srgbClr val="002060"/>
                </a:solidFill>
                <a:latin typeface="Century Gothic" panose="020B0502020202020204" pitchFamily="34" charset="0"/>
              </a:rPr>
              <a:t>train</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a:t>
            </a:r>
            <a:r>
              <a:rPr lang="en-GB" dirty="0"/>
              <a:t>move both arms</a:t>
            </a:r>
            <a:r>
              <a:rPr lang="en-GB" baseline="0" dirty="0"/>
              <a:t> simultaneously forwards and back in a circular motion, simulating the motion of train wheel connecting rods.</a:t>
            </a:r>
            <a:br>
              <a:rPr lang="en-GB" baseline="0" dirty="0"/>
            </a:br>
            <a:r>
              <a:rPr lang="en-GB" baseline="0" dirty="0"/>
              <a:t>4. Roll back the animations and work through 1-3 again, but this time, dropping your voice completely to listen carefully to the students saying the </a:t>
            </a:r>
            <a:r>
              <a:rPr lang="en-GB" b="1" dirty="0"/>
              <a:t>[</a:t>
            </a:r>
            <a:r>
              <a:rPr lang="en-GB" b="1" dirty="0" err="1"/>
              <a:t>ain</a:t>
            </a:r>
            <a:r>
              <a:rPr lang="en-GB" b="1" dirty="0"/>
              <a:t>] </a:t>
            </a:r>
            <a:r>
              <a:rPr lang="en-GB" baseline="0" dirty="0"/>
              <a:t>sound, pronouncing </a:t>
            </a:r>
            <a:r>
              <a:rPr lang="en-GB" b="0" baseline="0" dirty="0"/>
              <a:t>”</a:t>
            </a:r>
            <a:r>
              <a:rPr lang="en-GB" b="1" baseline="0" dirty="0"/>
              <a:t>train</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6328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9555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6929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ain</a:t>
            </a:r>
            <a:r>
              <a:rPr lang="en-GB" b="1" baseline="0" dirty="0"/>
              <a:t>’ </a:t>
            </a:r>
            <a:r>
              <a:rPr lang="en-GB" baseline="0" dirty="0"/>
              <a:t>and then the </a:t>
            </a:r>
            <a:r>
              <a:rPr lang="en-GB" b="1" baseline="0" dirty="0"/>
              <a:t>source</a:t>
            </a:r>
            <a:r>
              <a:rPr lang="en-GB" baseline="0" dirty="0"/>
              <a:t> word ‘</a:t>
            </a:r>
            <a:r>
              <a:rPr lang="en-GB" b="1" baseline="0" dirty="0"/>
              <a:t>train’ </a:t>
            </a:r>
            <a:r>
              <a:rPr lang="en-GB" baseline="0" dirty="0"/>
              <a:t>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 frequency, from a range of word classes, with the SSC (where possible) positioned within a variety of syllables within the words (e.g. initial, 2</a:t>
            </a:r>
            <a:r>
              <a:rPr lang="en-GB" baseline="30000" dirty="0"/>
              <a:t>nd</a:t>
            </a:r>
            <a:r>
              <a:rPr lang="en-GB" baseline="0" dirty="0"/>
              <a:t>, etc.) and additionally, we have tried to use words that build cumulatively on previously taught SSCs (see the Phonics Teaching Sequence document) and do not include new SSCs.  Where new SSCs are used, they are often consonants which have a similar symbol-sound correspondence in English. </a:t>
            </a:r>
            <a:br>
              <a:rPr lang="en-GB" baseline="0" dirty="0"/>
            </a:br>
            <a:endParaRPr lang="en-GB" baseline="0" dirty="0"/>
          </a:p>
          <a:p>
            <a:r>
              <a:rPr lang="en-GB" baseline="0" dirty="0"/>
              <a:t>NB. Draw attention to “</a:t>
            </a:r>
            <a:r>
              <a:rPr lang="en-GB" baseline="0" dirty="0" err="1"/>
              <a:t>matin</a:t>
            </a:r>
            <a:r>
              <a:rPr lang="en-GB" baseline="0" dirty="0"/>
              <a:t>” to highlight the contrast with the SSC [a] in this word.</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fin</a:t>
            </a:r>
            <a:r>
              <a:rPr lang="en-GB" baseline="0" dirty="0"/>
              <a:t> [111]; </a:t>
            </a:r>
            <a:r>
              <a:rPr lang="en-GB" b="1" baseline="0" dirty="0" err="1"/>
              <a:t>matin</a:t>
            </a:r>
            <a:r>
              <a:rPr lang="en-GB" b="1" baseline="0" dirty="0"/>
              <a:t> </a:t>
            </a:r>
            <a:r>
              <a:rPr lang="en-GB" b="0" baseline="0" dirty="0"/>
              <a:t>[442]</a:t>
            </a:r>
            <a:r>
              <a:rPr lang="en-GB" baseline="0" dirty="0"/>
              <a:t> </a:t>
            </a:r>
            <a:r>
              <a:rPr lang="en-GB" b="1" baseline="0" dirty="0" err="1"/>
              <a:t>vingt</a:t>
            </a:r>
            <a:r>
              <a:rPr lang="en-GB" baseline="0" dirty="0"/>
              <a:t>[1273]; </a:t>
            </a:r>
            <a:r>
              <a:rPr lang="en-GB" b="1" baseline="0" dirty="0" err="1"/>
              <a:t>maintenant</a:t>
            </a:r>
            <a:r>
              <a:rPr lang="en-GB" baseline="0" dirty="0"/>
              <a:t> [192]; </a:t>
            </a:r>
            <a:r>
              <a:rPr lang="en-GB" b="1" baseline="0" dirty="0"/>
              <a:t>main</a:t>
            </a:r>
            <a:r>
              <a:rPr lang="en-GB" baseline="0" dirty="0"/>
              <a:t> [418]; </a:t>
            </a:r>
            <a:r>
              <a:rPr lang="en-GB" b="1" baseline="0" dirty="0"/>
              <a:t>train </a:t>
            </a:r>
            <a:r>
              <a:rPr lang="en-GB" baseline="0" dirty="0"/>
              <a:t>[232].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1309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488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r>
              <a:rPr lang="en-GB" i="0" baseline="0" dirty="0"/>
              <a:t>…”</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1309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Students listen to the audio and identify which SSC(s) each word contains. The words are shown with the SSC removed, to focus attention on this part of the word.</a:t>
            </a:r>
          </a:p>
          <a:p>
            <a:endParaRPr lang="en-GB" b="0" dirty="0"/>
          </a:p>
          <a:p>
            <a:r>
              <a:rPr lang="en-GB" b="0" dirty="0"/>
              <a:t>When checking each answer, the tick(s) appear(s) first, followed by the French spelling (to reinforce the different spellings of this SSC), and finally the English translation.</a:t>
            </a:r>
          </a:p>
          <a:p>
            <a:endParaRPr lang="en-GB" b="0" dirty="0"/>
          </a:p>
          <a:p>
            <a:r>
              <a:rPr lang="en-GB" b="0" dirty="0"/>
              <a:t>Items 1-4 are cognates, which sound progressively less similar to the English pronunciation (including the SFC in item 4). Items 5-10 consist of high-frequency vocabulary which is not included in the Y7 SOW.</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rankings (1 is the most common word in French): </a:t>
            </a:r>
            <a:br>
              <a:rPr lang="en-GB" baseline="0" dirty="0"/>
            </a:br>
            <a:r>
              <a:rPr lang="en-GB" b="0" baseline="0" dirty="0" err="1"/>
              <a:t>Américain</a:t>
            </a:r>
            <a:r>
              <a:rPr lang="en-GB" b="0" baseline="0" dirty="0"/>
              <a:t> [374], </a:t>
            </a:r>
            <a:r>
              <a:rPr lang="en-GB" baseline="0" dirty="0"/>
              <a:t>Canada [N/A], </a:t>
            </a:r>
            <a:r>
              <a:rPr lang="en-GB" baseline="0" dirty="0" err="1"/>
              <a:t>cas</a:t>
            </a:r>
            <a:r>
              <a:rPr lang="en-GB" baseline="0" dirty="0"/>
              <a:t> [137], grain [3323], saint [1702], </a:t>
            </a:r>
            <a:r>
              <a:rPr lang="en-GB" baseline="0" dirty="0" err="1"/>
              <a:t>afin</a:t>
            </a:r>
            <a:r>
              <a:rPr lang="en-GB" baseline="0" dirty="0"/>
              <a:t> de [404 (</a:t>
            </a:r>
            <a:r>
              <a:rPr lang="en-GB" baseline="0" dirty="0" err="1"/>
              <a:t>afin</a:t>
            </a:r>
            <a:r>
              <a:rPr lang="en-GB" baseline="0" dirty="0"/>
              <a:t>), 2 (de)], </a:t>
            </a:r>
            <a:r>
              <a:rPr lang="en-GB" baseline="0" dirty="0" err="1"/>
              <a:t>ainsi</a:t>
            </a:r>
            <a:r>
              <a:rPr lang="en-GB" baseline="0" dirty="0"/>
              <a:t> [98], </a:t>
            </a:r>
            <a:r>
              <a:rPr lang="en-GB" baseline="0" dirty="0" err="1"/>
              <a:t>assez</a:t>
            </a:r>
            <a:r>
              <a:rPr lang="en-GB" baseline="0" dirty="0"/>
              <a:t> [321], </a:t>
            </a:r>
            <a:r>
              <a:rPr lang="en-GB" baseline="0" dirty="0" err="1"/>
              <a:t>enfin</a:t>
            </a:r>
            <a:r>
              <a:rPr lang="en-GB" baseline="0" dirty="0"/>
              <a:t> [349], </a:t>
            </a:r>
            <a:r>
              <a:rPr lang="en-GB" baseline="0" dirty="0" err="1"/>
              <a:t>quinze</a:t>
            </a:r>
            <a:r>
              <a:rPr lang="en-GB" baseline="0" dirty="0"/>
              <a:t> [1472]</a:t>
            </a:r>
            <a:br>
              <a:rPr lang="en-GB" b="0"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b="0" dirty="0"/>
          </a:p>
          <a:p>
            <a:endParaRPr lang="en-GB" b="1" dirty="0"/>
          </a:p>
          <a:p>
            <a:r>
              <a:rPr lang="en-GB" b="1" dirty="0"/>
              <a:t>Transcript</a:t>
            </a:r>
            <a:r>
              <a:rPr lang="en-GB" b="0" dirty="0"/>
              <a:t>: </a:t>
            </a:r>
          </a:p>
          <a:p>
            <a:endParaRPr lang="en-GB" b="0" dirty="0"/>
          </a:p>
          <a:p>
            <a:pPr marL="228600" indent="-228600">
              <a:buAutoNum type="arabicPeriod"/>
            </a:pPr>
            <a:r>
              <a:rPr lang="en-GB" b="0" dirty="0"/>
              <a:t>Canada</a:t>
            </a:r>
          </a:p>
          <a:p>
            <a:pPr marL="228600" indent="-228600">
              <a:buAutoNum type="arabicPeriod"/>
            </a:pPr>
            <a:r>
              <a:rPr lang="en-GB" b="0" dirty="0" err="1"/>
              <a:t>Américain</a:t>
            </a: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dirty="0">
                <a:solidFill>
                  <a:schemeClr val="tx1"/>
                </a:solidFill>
                <a:effectLst/>
                <a:latin typeface="+mn-lt"/>
                <a:ea typeface="+mn-ea"/>
                <a:cs typeface="+mn-cs"/>
              </a:rPr>
              <a:t>grain</a:t>
            </a:r>
            <a:endParaRPr lang="en-GB" b="0" dirty="0"/>
          </a:p>
          <a:p>
            <a:pPr marL="228600" indent="-228600">
              <a:buAutoNum type="arabicPeriod"/>
            </a:pPr>
            <a:r>
              <a:rPr lang="en-GB" b="0" dirty="0"/>
              <a:t>saint</a:t>
            </a:r>
          </a:p>
          <a:p>
            <a:pPr marL="228600" indent="-228600">
              <a:buAutoNum type="arabicPeriod"/>
            </a:pPr>
            <a:r>
              <a:rPr lang="en-GB" b="0" dirty="0" err="1"/>
              <a:t>cas</a:t>
            </a:r>
            <a:endParaRPr lang="en-GB" b="0" dirty="0"/>
          </a:p>
          <a:p>
            <a:pPr marL="228600" indent="-228600">
              <a:buAutoNum type="arabicPeriod"/>
            </a:pPr>
            <a:r>
              <a:rPr lang="en-GB" b="0" dirty="0" err="1"/>
              <a:t>assez</a:t>
            </a: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err="1"/>
              <a:t>quinze</a:t>
            </a:r>
            <a:endParaRPr lang="en-GB" b="0" dirty="0"/>
          </a:p>
          <a:p>
            <a:pPr marL="228600" indent="-228600">
              <a:buAutoNum type="arabicPeriod"/>
            </a:pPr>
            <a:r>
              <a:rPr lang="en-GB" b="0" dirty="0" err="1"/>
              <a:t>enfin</a:t>
            </a: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err="1"/>
              <a:t>ainsi</a:t>
            </a:r>
            <a:endParaRPr lang="en-GB" b="0" dirty="0"/>
          </a:p>
          <a:p>
            <a:pPr marL="228600" indent="-228600">
              <a:buAutoNum type="arabicPeriod"/>
            </a:pPr>
            <a:r>
              <a:rPr lang="en-GB" b="0" dirty="0" err="1"/>
              <a:t>afin</a:t>
            </a:r>
            <a:r>
              <a:rPr lang="en-GB" b="0" dirty="0"/>
              <a:t> 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91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activity practises production of the target SSC [</a:t>
            </a:r>
            <a:r>
              <a:rPr lang="en-GB" b="0" dirty="0" err="1"/>
              <a:t>ain</a:t>
            </a:r>
            <a:r>
              <a:rPr lang="en-GB" b="0" dirty="0"/>
              <a:t>/in] and contrast SSC [a] in French, using cognates in order to “un-learn” the English pronunciation. Students work in pairs, alternately saying one of the words and listening to spot errors in their partner’s pronunciation. They get one point for each correct French pronunciation of the SSC – no points for the English equivalent!</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rankings (1 is the most common word in French): </a:t>
            </a:r>
            <a:br>
              <a:rPr lang="en-GB" baseline="0" dirty="0"/>
            </a:br>
            <a:r>
              <a:rPr lang="en-GB" b="0" baseline="0" dirty="0"/>
              <a:t>assurance [1656], combat [1062], information [317], instant [769], </a:t>
            </a:r>
            <a:r>
              <a:rPr lang="en-GB" b="0" baseline="0" dirty="0" err="1"/>
              <a:t>latin</a:t>
            </a:r>
            <a:r>
              <a:rPr lang="en-GB" b="0" baseline="0" dirty="0"/>
              <a:t> [1844], menace [969], phase [1754], terrain [867], trace [1848], certain [110]</a:t>
            </a:r>
            <a:br>
              <a:rPr lang="en-GB" b="0"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15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305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40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533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3528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911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54717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862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1766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81090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067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51277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921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300995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92327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33857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673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024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8762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2773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8995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60412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67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4554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927509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202752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975047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3449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88289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3281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73236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9105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1810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8834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04234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8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39028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24169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74200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3438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15/04/2020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23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15/04/2020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560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15/04/2020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60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2269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7342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15/04/2020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70625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6708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77694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1990337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audio" Target="../media/audio12.wav"/><Relationship Id="rId13" Type="http://schemas.openxmlformats.org/officeDocument/2006/relationships/audio" Target="../media/audio17.wav"/><Relationship Id="rId3" Type="http://schemas.openxmlformats.org/officeDocument/2006/relationships/image" Target="../media/image10.png"/><Relationship Id="rId7" Type="http://schemas.openxmlformats.org/officeDocument/2006/relationships/audio" Target="../media/audio11.wav"/><Relationship Id="rId12" Type="http://schemas.openxmlformats.org/officeDocument/2006/relationships/audio" Target="../media/audio16.wav"/><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audio" Target="../media/audio10.wav"/><Relationship Id="rId11" Type="http://schemas.openxmlformats.org/officeDocument/2006/relationships/audio" Target="../media/audio15.wav"/><Relationship Id="rId5" Type="http://schemas.openxmlformats.org/officeDocument/2006/relationships/audio" Target="../media/audio9.wav"/><Relationship Id="rId10" Type="http://schemas.openxmlformats.org/officeDocument/2006/relationships/audio" Target="../media/audio14.wav"/><Relationship Id="rId4" Type="http://schemas.openxmlformats.org/officeDocument/2006/relationships/audio" Target="../media/audio8.wav"/><Relationship Id="rId9" Type="http://schemas.openxmlformats.org/officeDocument/2006/relationships/audio" Target="../media/audio13.wav"/><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81565278-8A7D-FD4E-B5E2-BBF011F70D79}"/>
              </a:ext>
            </a:extLst>
          </p:cNvPr>
          <p:cNvSpPr>
            <a:spLocks noGrp="1"/>
          </p:cNvSpPr>
          <p:nvPr>
            <p:ph type="ctrTitle"/>
          </p:nvPr>
        </p:nvSpPr>
        <p:spPr>
          <a:xfrm>
            <a:off x="138731" y="2095401"/>
            <a:ext cx="8420100" cy="879475"/>
          </a:xfrm>
        </p:spPr>
        <p:txBody>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F5B07216-038C-CA4F-81CA-5AF47911D247}"/>
              </a:ext>
            </a:extLst>
          </p:cNvPr>
          <p:cNvSpPr>
            <a:spLocks noGrp="1"/>
          </p:cNvSpPr>
          <p:nvPr>
            <p:ph type="subTitle" idx="1"/>
          </p:nvPr>
        </p:nvSpPr>
        <p:spPr>
          <a:xfrm>
            <a:off x="138730" y="2974876"/>
            <a:ext cx="3373095" cy="665162"/>
          </a:xfrm>
        </p:spPr>
        <p:txBody>
          <a:bodyPr>
            <a:normAutofit fontScale="70000" lnSpcReduction="20000"/>
          </a:bodyPr>
          <a:lstStyle/>
          <a:p>
            <a:pPr lvl="0" algn="l">
              <a:lnSpc>
                <a:spcPct val="100000"/>
              </a:lnSpc>
              <a:spcBef>
                <a:spcPts val="0"/>
              </a:spcBef>
            </a:pPr>
            <a:r>
              <a:rPr lang="en-GB" sz="3200" dirty="0">
                <a:solidFill>
                  <a:prstClr val="white"/>
                </a:solidFill>
                <a:latin typeface="Century Gothic" panose="020B0502020202020204" pitchFamily="34" charset="0"/>
              </a:rPr>
              <a:t>SSC [</a:t>
            </a:r>
            <a:r>
              <a:rPr lang="en-GB" sz="3200" dirty="0" err="1">
                <a:solidFill>
                  <a:prstClr val="white"/>
                </a:solidFill>
                <a:latin typeface="Century Gothic" panose="020B0502020202020204" pitchFamily="34" charset="0"/>
              </a:rPr>
              <a:t>ain</a:t>
            </a:r>
            <a:r>
              <a:rPr lang="en-GB" sz="3200" dirty="0">
                <a:solidFill>
                  <a:prstClr val="white"/>
                </a:solidFill>
                <a:latin typeface="Century Gothic" panose="020B0502020202020204" pitchFamily="34" charset="0"/>
              </a:rPr>
              <a:t> / in] [revisited]</a:t>
            </a:r>
            <a:endParaRPr lang="en-GB" dirty="0">
              <a:solidFill>
                <a:prstClr val="white"/>
              </a:solidFill>
              <a:latin typeface="Century Gothic" panose="020B0502020202020204" pitchFamily="34" charset="0"/>
            </a:endParaRPr>
          </a:p>
          <a:p>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2000" dirty="0">
                <a:solidFill>
                  <a:prstClr val="white"/>
                </a:solidFill>
                <a:latin typeface="Century Gothic" panose="020B0502020202020204" pitchFamily="34" charset="0"/>
              </a:rPr>
              <a:t>3.1</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 Week 1</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Stephen Owen / Kirsten Somerville / Natalie Finlayson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15/04/20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20677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8BCFF9-C35E-8743-AB35-81D5FC42D55F}"/>
              </a:ext>
            </a:extLst>
          </p:cNvPr>
          <p:cNvSpPr>
            <a:spLocks noGrp="1"/>
          </p:cNvSpPr>
          <p:nvPr>
            <p:ph type="title"/>
          </p:nvPr>
        </p:nvSpPr>
        <p:spPr>
          <a:xfrm>
            <a:off x="113600" y="-139062"/>
            <a:ext cx="10515600" cy="1325563"/>
          </a:xfrm>
        </p:spPr>
        <p:txBody>
          <a:bodyPr/>
          <a:lstStyle/>
          <a:p>
            <a:pPr lvl="0">
              <a:lnSpc>
                <a:spcPct val="100000"/>
              </a:lnSpc>
              <a:spcBef>
                <a:spcPts val="0"/>
              </a:spcBef>
            </a:pPr>
            <a:r>
              <a:rPr lang="en-GB" sz="12000" b="1" dirty="0" err="1">
                <a:solidFill>
                  <a:srgbClr val="1F4E79"/>
                </a:solidFill>
                <a:latin typeface="Century Gothic" panose="020B0502020202020204" pitchFamily="34" charset="0"/>
                <a:ea typeface="+mn-ea"/>
                <a:cs typeface="Calibri" panose="020F0502020204030204" pitchFamily="34" charset="0"/>
              </a:rPr>
              <a:t>ain</a:t>
            </a:r>
            <a:r>
              <a:rPr lang="en-GB" sz="12000" b="1" dirty="0">
                <a:solidFill>
                  <a:srgbClr val="1F4E79"/>
                </a:solidFill>
                <a:latin typeface="Century Gothic" panose="020B0502020202020204" pitchFamily="34" charset="0"/>
                <a:ea typeface="+mn-ea"/>
                <a:cs typeface="Calibri" panose="020F0502020204030204" pitchFamily="34" charset="0"/>
              </a:rPr>
              <a:t>/in</a:t>
            </a:r>
            <a:br>
              <a:rPr lang="en-GB" sz="12000" b="1" dirty="0">
                <a:solidFill>
                  <a:srgbClr val="1F4E79"/>
                </a:solidFill>
                <a:latin typeface="Century Gothic" panose="020B0502020202020204" pitchFamily="34" charset="0"/>
                <a:ea typeface="+mn-ea"/>
                <a:cs typeface="Calibri" panose="020F0502020204030204" pitchFamily="34" charset="0"/>
              </a:rPr>
            </a:br>
            <a:endParaRPr lang="en-US" dirty="0"/>
          </a:p>
        </p:txBody>
      </p:sp>
      <p:pic>
        <p:nvPicPr>
          <p:cNvPr id="2050" name="Picture 2" descr="a train"/>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4012479" y="885802"/>
            <a:ext cx="4689987" cy="35773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97165" y="4399747"/>
            <a:ext cx="49976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tr</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ain</a:t>
            </a:r>
          </a:p>
        </p:txBody>
      </p:sp>
    </p:spTree>
    <p:extLst>
      <p:ext uri="{BB962C8B-B14F-4D97-AF65-F5344CB8AC3E}">
        <p14:creationId xmlns:p14="http://schemas.microsoft.com/office/powerpoint/2010/main" val="209746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in_ain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train.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subTnLst>
                                    <p:audio>
                                      <p:cMediaNode>
                                        <p:cTn display="0" masterRel="sameClick">
                                          <p:stCondLst>
                                            <p:cond evt="begin" delay="0">
                                              <p:tn val="15"/>
                                            </p:cond>
                                          </p:stCondLst>
                                          <p:endCondLst>
                                            <p:cond evt="onStopAudio" delay="0">
                                              <p:tgtEl>
                                                <p:sldTgt/>
                                              </p:tgtEl>
                                            </p:cond>
                                          </p:endCondLst>
                                        </p:cTn>
                                        <p:tgtEl>
                                          <p:sndTgt r:embed="rId4" name="tr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4FD405-0028-0041-92AF-3690A3963B52}"/>
              </a:ext>
            </a:extLst>
          </p:cNvPr>
          <p:cNvSpPr>
            <a:spLocks noGrp="1"/>
          </p:cNvSpPr>
          <p:nvPr>
            <p:ph type="title"/>
          </p:nvPr>
        </p:nvSpPr>
        <p:spPr>
          <a:xfrm>
            <a:off x="113600" y="-141109"/>
            <a:ext cx="10515600" cy="1325563"/>
          </a:xfrm>
        </p:spPr>
        <p:txBody>
          <a:bodyPr/>
          <a:lstStyle/>
          <a:p>
            <a:pPr lvl="0">
              <a:lnSpc>
                <a:spcPct val="100000"/>
              </a:lnSpc>
              <a:spcBef>
                <a:spcPts val="0"/>
              </a:spcBef>
            </a:pPr>
            <a:r>
              <a:rPr lang="en-GB" sz="12000" b="1" dirty="0" err="1">
                <a:solidFill>
                  <a:srgbClr val="1F4E79"/>
                </a:solidFill>
                <a:latin typeface="Century Gothic" panose="020B0502020202020204" pitchFamily="34" charset="0"/>
                <a:ea typeface="+mn-ea"/>
                <a:cs typeface="Calibri" panose="020F0502020204030204" pitchFamily="34" charset="0"/>
              </a:rPr>
              <a:t>ain</a:t>
            </a:r>
            <a:r>
              <a:rPr lang="en-GB" sz="12000" b="1" dirty="0">
                <a:solidFill>
                  <a:srgbClr val="1F4E79"/>
                </a:solidFill>
                <a:latin typeface="Century Gothic" panose="020B0502020202020204" pitchFamily="34" charset="0"/>
                <a:ea typeface="+mn-ea"/>
                <a:cs typeface="Calibri" panose="020F0502020204030204" pitchFamily="34" charset="0"/>
              </a:rPr>
              <a:t>/in</a:t>
            </a:r>
            <a:br>
              <a:rPr lang="en-GB" sz="12000" b="1" dirty="0">
                <a:solidFill>
                  <a:srgbClr val="1F4E79"/>
                </a:solidFill>
                <a:latin typeface="Century Gothic" panose="020B0502020202020204" pitchFamily="34" charset="0"/>
                <a:ea typeface="+mn-ea"/>
                <a:cs typeface="Calibri" panose="020F0502020204030204" pitchFamily="34" charset="0"/>
              </a:rPr>
            </a:br>
            <a:endParaRPr lang="en-US" dirty="0"/>
          </a:p>
        </p:txBody>
      </p:sp>
      <p:sp>
        <p:nvSpPr>
          <p:cNvPr id="3" name="TextBox 2"/>
          <p:cNvSpPr txBox="1"/>
          <p:nvPr/>
        </p:nvSpPr>
        <p:spPr>
          <a:xfrm>
            <a:off x="3597165" y="1894541"/>
            <a:ext cx="49976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tr</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ain</a:t>
            </a:r>
          </a:p>
        </p:txBody>
      </p:sp>
    </p:spTree>
    <p:extLst>
      <p:ext uri="{BB962C8B-B14F-4D97-AF65-F5344CB8AC3E}">
        <p14:creationId xmlns:p14="http://schemas.microsoft.com/office/powerpoint/2010/main" val="15820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in_ain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tr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78CAB-27E6-E64F-869C-E6BBA10766D9}"/>
              </a:ext>
            </a:extLst>
          </p:cNvPr>
          <p:cNvSpPr>
            <a:spLocks noGrp="1"/>
          </p:cNvSpPr>
          <p:nvPr>
            <p:ph type="title"/>
          </p:nvPr>
        </p:nvSpPr>
        <p:spPr>
          <a:xfrm>
            <a:off x="113600" y="-139062"/>
            <a:ext cx="10515600" cy="1325563"/>
          </a:xfrm>
        </p:spPr>
        <p:txBody>
          <a:bodyPr/>
          <a:lstStyle/>
          <a:p>
            <a:pPr lvl="0">
              <a:lnSpc>
                <a:spcPct val="100000"/>
              </a:lnSpc>
              <a:spcBef>
                <a:spcPts val="0"/>
              </a:spcBef>
            </a:pPr>
            <a:r>
              <a:rPr lang="en-GB" sz="12000" b="1" dirty="0" err="1">
                <a:solidFill>
                  <a:srgbClr val="1F4E79"/>
                </a:solidFill>
                <a:latin typeface="Century Gothic" panose="020B0502020202020204" pitchFamily="34" charset="0"/>
                <a:ea typeface="+mn-ea"/>
                <a:cs typeface="Calibri" panose="020F0502020204030204" pitchFamily="34" charset="0"/>
              </a:rPr>
              <a:t>ain</a:t>
            </a:r>
            <a:r>
              <a:rPr lang="en-GB" sz="12000" b="1" dirty="0">
                <a:solidFill>
                  <a:srgbClr val="1F4E79"/>
                </a:solidFill>
                <a:latin typeface="Century Gothic" panose="020B0502020202020204" pitchFamily="34" charset="0"/>
                <a:ea typeface="+mn-ea"/>
                <a:cs typeface="Calibri" panose="020F0502020204030204" pitchFamily="34" charset="0"/>
              </a:rPr>
              <a:t>/in</a:t>
            </a:r>
            <a:br>
              <a:rPr lang="en-GB" sz="12000" b="1" dirty="0">
                <a:solidFill>
                  <a:srgbClr val="1F4E79"/>
                </a:solidFill>
                <a:latin typeface="Century Gothic" panose="020B0502020202020204" pitchFamily="34" charset="0"/>
                <a:ea typeface="+mn-ea"/>
                <a:cs typeface="Calibri" panose="020F0502020204030204" pitchFamily="34" charset="0"/>
              </a:rPr>
            </a:br>
            <a:endParaRPr lang="en-US" dirty="0"/>
          </a:p>
        </p:txBody>
      </p:sp>
      <p:pic>
        <p:nvPicPr>
          <p:cNvPr id="2050" name="Picture 2" descr="a trai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012479" y="885802"/>
            <a:ext cx="4689987" cy="35773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97165" y="4399747"/>
            <a:ext cx="49976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tr</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ain</a:t>
            </a:r>
          </a:p>
        </p:txBody>
      </p:sp>
    </p:spTree>
    <p:extLst>
      <p:ext uri="{BB962C8B-B14F-4D97-AF65-F5344CB8AC3E}">
        <p14:creationId xmlns:p14="http://schemas.microsoft.com/office/powerpoint/2010/main" val="21145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199" y="335723"/>
            <a:ext cx="10515600" cy="1325563"/>
          </a:xfrm>
        </p:spPr>
        <p:txBody>
          <a:bodyPr>
            <a:normAutofit fontScale="90000"/>
          </a:bodyPr>
          <a:lstStyle/>
          <a:p>
            <a:pPr algn="ctr"/>
            <a:r>
              <a:rPr lang="en-GB" sz="11100" b="1" dirty="0">
                <a:solidFill>
                  <a:srgbClr val="115076"/>
                </a:solidFill>
                <a:cs typeface="Calibri" panose="020F0502020204030204" pitchFamily="34" charset="0"/>
              </a:rPr>
              <a:t>(a)in</a:t>
            </a:r>
            <a:br>
              <a:rPr lang="en-GB" sz="9600" b="1" dirty="0">
                <a:solidFill>
                  <a:srgbClr val="115076"/>
                </a:solidFill>
                <a:cs typeface="Calibri" panose="020F0502020204030204" pitchFamily="34" charset="0"/>
              </a:rPr>
            </a:br>
            <a:endParaRPr lang="en-GB" dirty="0"/>
          </a:p>
        </p:txBody>
      </p:sp>
      <p:sp>
        <p:nvSpPr>
          <p:cNvPr id="6" name="Rounded Rectangle 5" descr="rectangle"/>
          <p:cNvSpPr/>
          <p:nvPr/>
        </p:nvSpPr>
        <p:spPr>
          <a:xfrm>
            <a:off x="4117427" y="1748868"/>
            <a:ext cx="3957145" cy="2792925"/>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5" name="Picture 2" descr="steam train"/>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943110" y="1821767"/>
            <a:ext cx="2009311" cy="1707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0521" y="3457127"/>
            <a:ext cx="27786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tr</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ain</a:t>
            </a:r>
          </a:p>
        </p:txBody>
      </p:sp>
      <p:sp>
        <p:nvSpPr>
          <p:cNvPr id="14" name="TextBox 13"/>
          <p:cNvSpPr txBox="1"/>
          <p:nvPr/>
        </p:nvSpPr>
        <p:spPr>
          <a:xfrm rot="10800000" flipV="1">
            <a:off x="643495" y="516861"/>
            <a:ext cx="22465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in</a:t>
            </a:r>
          </a:p>
        </p:txBody>
      </p:sp>
      <p:sp>
        <p:nvSpPr>
          <p:cNvPr id="2" name="Rectangle 1"/>
          <p:cNvSpPr/>
          <p:nvPr/>
        </p:nvSpPr>
        <p:spPr>
          <a:xfrm>
            <a:off x="1063810" y="1275019"/>
            <a:ext cx="140615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[end]</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739094" y="3429000"/>
            <a:ext cx="21509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v</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in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gt</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17" name="Picture 16" descr="the number twenty"/>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0074" y="4541793"/>
            <a:ext cx="1769915" cy="1371684"/>
          </a:xfrm>
          <a:prstGeom prst="rect">
            <a:avLst/>
          </a:prstGeom>
          <a:effectLst>
            <a:outerShdw blurRad="50800" dist="38100" dir="5400000" algn="t" rotWithShape="0">
              <a:prstClr val="black">
                <a:alpha val="40000"/>
              </a:prstClr>
            </a:outerShdw>
          </a:effectLst>
        </p:spPr>
      </p:pic>
      <p:sp>
        <p:nvSpPr>
          <p:cNvPr id="7" name="TextBox 6"/>
          <p:cNvSpPr txBox="1"/>
          <p:nvPr/>
        </p:nvSpPr>
        <p:spPr>
          <a:xfrm>
            <a:off x="3499883" y="4635813"/>
            <a:ext cx="513955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ain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tenant</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 name="Rectangle 2"/>
          <p:cNvSpPr/>
          <p:nvPr/>
        </p:nvSpPr>
        <p:spPr>
          <a:xfrm>
            <a:off x="5240283" y="5397205"/>
            <a:ext cx="147668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[now]</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0" name="TextBox 9"/>
          <p:cNvSpPr txBox="1"/>
          <p:nvPr/>
        </p:nvSpPr>
        <p:spPr>
          <a:xfrm>
            <a:off x="8869345" y="468424"/>
            <a:ext cx="26712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in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21" name="Picture 20" descr="sun rising up from the cloud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22035" y="1408081"/>
            <a:ext cx="1061130" cy="1486046"/>
          </a:xfrm>
          <a:prstGeom prst="rect">
            <a:avLst/>
          </a:prstGeom>
        </p:spPr>
      </p:pic>
      <p:sp>
        <p:nvSpPr>
          <p:cNvPr id="9" name="TextBox 8"/>
          <p:cNvSpPr txBox="1"/>
          <p:nvPr/>
        </p:nvSpPr>
        <p:spPr>
          <a:xfrm>
            <a:off x="8988988" y="3559061"/>
            <a:ext cx="273086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ain</a:t>
            </a:r>
          </a:p>
        </p:txBody>
      </p:sp>
      <p:pic>
        <p:nvPicPr>
          <p:cNvPr id="20" name="Picture 19" descr="an open hand"/>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47851" y="4551963"/>
            <a:ext cx="2272004" cy="1606378"/>
          </a:xfrm>
          <a:prstGeom prst="rect">
            <a:avLst/>
          </a:prstGeom>
        </p:spPr>
      </p:pic>
    </p:spTree>
    <p:extLst>
      <p:ext uri="{BB962C8B-B14F-4D97-AF65-F5344CB8AC3E}">
        <p14:creationId xmlns:p14="http://schemas.microsoft.com/office/powerpoint/2010/main" val="32535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in_ain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train.wav"/>
                                        </p:tgtEl>
                                      </p:cMediaNode>
                                    </p:audio>
                                  </p:sub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5" name="fin.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6" name="matin.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vingt.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subTnLst>
                                    <p:audio>
                                      <p:cMediaNode>
                                        <p:cTn display="0" masterRel="sameClick">
                                          <p:stCondLst>
                                            <p:cond evt="begin" delay="0">
                                              <p:tn val="51"/>
                                            </p:cond>
                                          </p:stCondLst>
                                          <p:endCondLst>
                                            <p:cond evt="onStopAudio" delay="0">
                                              <p:tgtEl>
                                                <p:sldTgt/>
                                              </p:tgtEl>
                                            </p:cond>
                                          </p:endCondLst>
                                        </p:cTn>
                                        <p:tgtEl>
                                          <p:sndTgt r:embed="rId8" name="maintenant.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subTnLst>
                                    <p:audio>
                                      <p:cMediaNode>
                                        <p:cTn display="0" masterRel="sameClick">
                                          <p:stCondLst>
                                            <p:cond evt="begin" delay="0">
                                              <p:tn val="61"/>
                                            </p:cond>
                                          </p:stCondLst>
                                          <p:endCondLst>
                                            <p:cond evt="onStopAudio" delay="0">
                                              <p:tgtEl>
                                                <p:sldTgt/>
                                              </p:tgtEl>
                                            </p:cond>
                                          </p:endCondLst>
                                        </p:cTn>
                                        <p:tgtEl>
                                          <p:sndTgt r:embed="rId9" name="main.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4" grpId="0"/>
      <p:bldP spid="14" grpId="0"/>
      <p:bldP spid="2" grpId="0"/>
      <p:bldP spid="8" grpId="0"/>
      <p:bldP spid="7" grpId="0"/>
      <p:bldP spid="3" grpId="0"/>
      <p:bldP spid="10"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62" y="361910"/>
            <a:ext cx="10515600" cy="1325563"/>
          </a:xfrm>
        </p:spPr>
        <p:txBody>
          <a:bodyPr>
            <a:normAutofit fontScale="90000"/>
          </a:bodyPr>
          <a:lstStyle/>
          <a:p>
            <a:pPr algn="ctr"/>
            <a:r>
              <a:rPr lang="en-GB" sz="11100" b="1" dirty="0">
                <a:solidFill>
                  <a:srgbClr val="115076"/>
                </a:solidFill>
                <a:cs typeface="Calibri" panose="020F0502020204030204" pitchFamily="34" charset="0"/>
              </a:rPr>
              <a:t>(a)in</a:t>
            </a:r>
            <a:br>
              <a:rPr lang="en-GB" sz="9600" b="1" dirty="0">
                <a:solidFill>
                  <a:srgbClr val="115076"/>
                </a:solidFill>
                <a:cs typeface="Calibri" panose="020F0502020204030204" pitchFamily="34" charset="0"/>
              </a:rPr>
            </a:br>
            <a:endParaRPr lang="en-GB" dirty="0"/>
          </a:p>
        </p:txBody>
      </p:sp>
      <p:sp>
        <p:nvSpPr>
          <p:cNvPr id="6" name="Rounded Rectangle 5" descr="rectangle"/>
          <p:cNvSpPr/>
          <p:nvPr/>
        </p:nvSpPr>
        <p:spPr>
          <a:xfrm>
            <a:off x="4117427" y="1748868"/>
            <a:ext cx="3957145" cy="2792925"/>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p:cNvSpPr txBox="1"/>
          <p:nvPr/>
        </p:nvSpPr>
        <p:spPr>
          <a:xfrm>
            <a:off x="4680521" y="3457127"/>
            <a:ext cx="27786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tr</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ain</a:t>
            </a:r>
          </a:p>
        </p:txBody>
      </p:sp>
      <p:sp>
        <p:nvSpPr>
          <p:cNvPr id="14" name="TextBox 13"/>
          <p:cNvSpPr txBox="1"/>
          <p:nvPr/>
        </p:nvSpPr>
        <p:spPr>
          <a:xfrm rot="10800000" flipV="1">
            <a:off x="643495" y="516861"/>
            <a:ext cx="22465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in</a:t>
            </a:r>
          </a:p>
        </p:txBody>
      </p:sp>
      <p:sp>
        <p:nvSpPr>
          <p:cNvPr id="8" name="TextBox 7"/>
          <p:cNvSpPr txBox="1"/>
          <p:nvPr/>
        </p:nvSpPr>
        <p:spPr>
          <a:xfrm>
            <a:off x="739094" y="3429000"/>
            <a:ext cx="21509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v</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in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gt</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3499883" y="4635813"/>
            <a:ext cx="513955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ain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tenant</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0" name="TextBox 9"/>
          <p:cNvSpPr txBox="1"/>
          <p:nvPr/>
        </p:nvSpPr>
        <p:spPr>
          <a:xfrm>
            <a:off x="8869345" y="468424"/>
            <a:ext cx="26712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in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8988988" y="3559061"/>
            <a:ext cx="273086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ain</a:t>
            </a:r>
          </a:p>
        </p:txBody>
      </p:sp>
    </p:spTree>
    <p:extLst>
      <p:ext uri="{BB962C8B-B14F-4D97-AF65-F5344CB8AC3E}">
        <p14:creationId xmlns:p14="http://schemas.microsoft.com/office/powerpoint/2010/main" val="220052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in_ain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train.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5" name="fi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6" name="mati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vingt.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8" name="maintenant.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9" name="m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4" grpId="0"/>
      <p:bldP spid="14" grpId="0"/>
      <p:bldP spid="8" grpId="0"/>
      <p:bldP spid="7" grpId="0"/>
      <p:bldP spid="1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6B4A80B-BA05-0247-972E-90383493C562}"/>
              </a:ext>
            </a:extLst>
          </p:cNvPr>
          <p:cNvSpPr>
            <a:spLocks noGrp="1"/>
          </p:cNvSpPr>
          <p:nvPr>
            <p:ph type="title"/>
          </p:nvPr>
        </p:nvSpPr>
        <p:spPr/>
        <p:txBody>
          <a:bodyPr>
            <a:normAutofit fontScale="90000"/>
          </a:bodyPr>
          <a:lstStyle/>
          <a:p>
            <a:pPr algn="ctr"/>
            <a:r>
              <a:rPr lang="en-GB" sz="11100" b="1" dirty="0">
                <a:solidFill>
                  <a:srgbClr val="115076"/>
                </a:solidFill>
                <a:cs typeface="Calibri" panose="020F0502020204030204" pitchFamily="34" charset="0"/>
              </a:rPr>
              <a:t>(a)in</a:t>
            </a:r>
            <a:br>
              <a:rPr lang="en-GB" sz="9600" b="1" dirty="0">
                <a:solidFill>
                  <a:srgbClr val="115076"/>
                </a:solidFill>
                <a:cs typeface="Calibri" panose="020F0502020204030204" pitchFamily="34" charset="0"/>
              </a:rPr>
            </a:br>
            <a:endParaRPr lang="en-US" dirty="0"/>
          </a:p>
        </p:txBody>
      </p:sp>
      <p:sp>
        <p:nvSpPr>
          <p:cNvPr id="6" name="Rounded Rectangle 5" descr="rectangle">
            <a:extLst>
              <a:ext uri="{C183D7F6-B498-43B3-948B-1728B52AA6E4}">
                <adec:decorative xmlns:adec="http://schemas.microsoft.com/office/drawing/2017/decorative" val="1"/>
              </a:ext>
            </a:extLst>
          </p:cNvPr>
          <p:cNvSpPr/>
          <p:nvPr/>
        </p:nvSpPr>
        <p:spPr>
          <a:xfrm>
            <a:off x="4117427" y="1748868"/>
            <a:ext cx="3957145" cy="2792925"/>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5" name="Picture 2" descr="steam trai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43110" y="1821767"/>
            <a:ext cx="2009311" cy="1707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0521" y="3457127"/>
            <a:ext cx="27786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tr</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ain</a:t>
            </a:r>
          </a:p>
        </p:txBody>
      </p:sp>
      <p:sp>
        <p:nvSpPr>
          <p:cNvPr id="14" name="TextBox 13"/>
          <p:cNvSpPr txBox="1"/>
          <p:nvPr/>
        </p:nvSpPr>
        <p:spPr>
          <a:xfrm rot="10800000" flipV="1">
            <a:off x="643495" y="516861"/>
            <a:ext cx="22465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in</a:t>
            </a:r>
          </a:p>
        </p:txBody>
      </p:sp>
      <p:sp>
        <p:nvSpPr>
          <p:cNvPr id="2" name="Rectangle 1"/>
          <p:cNvSpPr/>
          <p:nvPr/>
        </p:nvSpPr>
        <p:spPr>
          <a:xfrm>
            <a:off x="1063810" y="1275019"/>
            <a:ext cx="140615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[end]</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739094" y="3429000"/>
            <a:ext cx="21509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v</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in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gt</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17" name="Picture 16" descr="the number twent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547" y="4444663"/>
            <a:ext cx="1769915" cy="1371684"/>
          </a:xfrm>
          <a:prstGeom prst="rect">
            <a:avLst/>
          </a:prstGeom>
          <a:effectLst>
            <a:outerShdw blurRad="50800" dist="38100" dir="5400000" algn="t" rotWithShape="0">
              <a:prstClr val="black">
                <a:alpha val="40000"/>
              </a:prstClr>
            </a:outerShdw>
          </a:effectLst>
        </p:spPr>
      </p:pic>
      <p:sp>
        <p:nvSpPr>
          <p:cNvPr id="7" name="TextBox 6"/>
          <p:cNvSpPr txBox="1"/>
          <p:nvPr/>
        </p:nvSpPr>
        <p:spPr>
          <a:xfrm>
            <a:off x="3499883" y="4635813"/>
            <a:ext cx="513955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ain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tenant</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 name="Rectangle 2"/>
          <p:cNvSpPr/>
          <p:nvPr/>
        </p:nvSpPr>
        <p:spPr>
          <a:xfrm>
            <a:off x="5240283" y="5397205"/>
            <a:ext cx="147668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[now]</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0" name="TextBox 9"/>
          <p:cNvSpPr txBox="1"/>
          <p:nvPr/>
        </p:nvSpPr>
        <p:spPr>
          <a:xfrm>
            <a:off x="8869345" y="468424"/>
            <a:ext cx="26712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in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21" name="Picture 20" descr="sun rising up from the cloud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2035" y="1408081"/>
            <a:ext cx="1061130" cy="1486046"/>
          </a:xfrm>
          <a:prstGeom prst="rect">
            <a:avLst/>
          </a:prstGeom>
        </p:spPr>
      </p:pic>
      <p:sp>
        <p:nvSpPr>
          <p:cNvPr id="9" name="TextBox 8"/>
          <p:cNvSpPr txBox="1"/>
          <p:nvPr/>
        </p:nvSpPr>
        <p:spPr>
          <a:xfrm>
            <a:off x="8988988" y="3559061"/>
            <a:ext cx="273086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ain</a:t>
            </a:r>
          </a:p>
        </p:txBody>
      </p:sp>
      <p:pic>
        <p:nvPicPr>
          <p:cNvPr id="20" name="Picture 19" descr="an open ha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5863" y="4635813"/>
            <a:ext cx="2272004" cy="1606378"/>
          </a:xfrm>
          <a:prstGeom prst="rect">
            <a:avLst/>
          </a:prstGeom>
        </p:spPr>
      </p:pic>
    </p:spTree>
    <p:extLst>
      <p:ext uri="{BB962C8B-B14F-4D97-AF65-F5344CB8AC3E}">
        <p14:creationId xmlns:p14="http://schemas.microsoft.com/office/powerpoint/2010/main" val="200613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4" grpId="0"/>
      <p:bldP spid="14" grpId="0"/>
      <p:bldP spid="2" grpId="0"/>
      <p:bldP spid="8" grpId="0"/>
      <p:bldP spid="7" grpId="0"/>
      <p:bldP spid="3" grpId="0"/>
      <p:bldP spid="10"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Phonétique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55" name="Table 54">
            <a:extLst>
              <a:ext uri="{FF2B5EF4-FFF2-40B4-BE49-F238E27FC236}">
                <a16:creationId xmlns:a16="http://schemas.microsoft.com/office/drawing/2014/main" id="{2BC9D1A6-1C94-4E70-A64E-0E4BFCD16A35}"/>
              </a:ext>
            </a:extLst>
          </p:cNvPr>
          <p:cNvGraphicFramePr>
            <a:graphicFrameLocks noGrp="1"/>
          </p:cNvGraphicFramePr>
          <p:nvPr/>
        </p:nvGraphicFramePr>
        <p:xfrm>
          <a:off x="5037688" y="1213709"/>
          <a:ext cx="7020000" cy="504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1872463234"/>
                    </a:ext>
                  </a:extLst>
                </a:gridCol>
                <a:gridCol w="900000">
                  <a:extLst>
                    <a:ext uri="{9D8B030D-6E8A-4147-A177-3AD203B41FA5}">
                      <a16:colId xmlns:a16="http://schemas.microsoft.com/office/drawing/2014/main" val="1022452947"/>
                    </a:ext>
                  </a:extLst>
                </a:gridCol>
                <a:gridCol w="900000">
                  <a:extLst>
                    <a:ext uri="{9D8B030D-6E8A-4147-A177-3AD203B41FA5}">
                      <a16:colId xmlns:a16="http://schemas.microsoft.com/office/drawing/2014/main" val="2134987520"/>
                    </a:ext>
                  </a:extLst>
                </a:gridCol>
                <a:gridCol w="2160000">
                  <a:extLst>
                    <a:ext uri="{9D8B030D-6E8A-4147-A177-3AD203B41FA5}">
                      <a16:colId xmlns:a16="http://schemas.microsoft.com/office/drawing/2014/main" val="2366166548"/>
                    </a:ext>
                  </a:extLst>
                </a:gridCol>
                <a:gridCol w="2160000">
                  <a:extLst>
                    <a:ext uri="{9D8B030D-6E8A-4147-A177-3AD203B41FA5}">
                      <a16:colId xmlns:a16="http://schemas.microsoft.com/office/drawing/2014/main" val="460869971"/>
                    </a:ext>
                  </a:extLst>
                </a:gridCol>
              </a:tblGrid>
              <a:tr h="540000">
                <a:tc>
                  <a:txBody>
                    <a:bodyPr/>
                    <a:lstStyle/>
                    <a:p>
                      <a:pPr algn="ctr"/>
                      <a:endParaRPr lang="en-GB" sz="2000" dirty="0">
                        <a:latin typeface="Century Gothic" panose="020B0502020202020204" pitchFamily="34" charset="0"/>
                      </a:endParaRPr>
                    </a:p>
                  </a:txBody>
                  <a:tcPr/>
                </a:tc>
                <a:tc>
                  <a:txBody>
                    <a:bodyPr/>
                    <a:lstStyle/>
                    <a:p>
                      <a:pPr algn="ctr"/>
                      <a:r>
                        <a:rPr lang="en-GB" sz="2400" dirty="0">
                          <a:latin typeface="Century Gothic" panose="020B0502020202020204" pitchFamily="34" charset="0"/>
                        </a:rPr>
                        <a:t>(a)in</a:t>
                      </a:r>
                    </a:p>
                  </a:txBody>
                  <a:tcPr/>
                </a:tc>
                <a:tc>
                  <a:txBody>
                    <a:bodyPr/>
                    <a:lstStyle/>
                    <a:p>
                      <a:pPr algn="ctr"/>
                      <a:r>
                        <a:rPr lang="en-GB" sz="2400" dirty="0">
                          <a:latin typeface="Century Gothic" panose="020B0502020202020204" pitchFamily="34" charset="0"/>
                        </a:rPr>
                        <a:t>a</a:t>
                      </a:r>
                    </a:p>
                  </a:txBody>
                  <a:tcPr/>
                </a:tc>
                <a:tc>
                  <a:txBody>
                    <a:bodyPr/>
                    <a:lstStyle/>
                    <a:p>
                      <a:pPr algn="ctr"/>
                      <a:endParaRPr lang="en-GB" sz="2400" dirty="0">
                        <a:latin typeface="Century Gothic" panose="020B0502020202020204" pitchFamily="34" charset="0"/>
                      </a:endParaRPr>
                    </a:p>
                  </a:txBody>
                  <a:tcPr/>
                </a:tc>
                <a:tc>
                  <a:txBody>
                    <a:bodyPr/>
                    <a:lstStyle/>
                    <a:p>
                      <a:pPr algn="ctr"/>
                      <a:endParaRPr lang="en-GB" sz="2400" dirty="0">
                        <a:latin typeface="Century Gothic" panose="020B0502020202020204" pitchFamily="34" charset="0"/>
                      </a:endParaRPr>
                    </a:p>
                  </a:txBody>
                  <a:tcPr/>
                </a:tc>
                <a:extLst>
                  <a:ext uri="{0D108BD9-81ED-4DB2-BD59-A6C34878D82A}">
                    <a16:rowId xmlns:a16="http://schemas.microsoft.com/office/drawing/2014/main" val="3918632448"/>
                  </a:ext>
                </a:extLst>
              </a:tr>
              <a:tr h="450000">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pPr algn="ctr"/>
                      <a:endParaRPr lang="en-GB" sz="2000" b="1" dirty="0">
                        <a:solidFill>
                          <a:schemeClr val="accent5">
                            <a:lumMod val="50000"/>
                          </a:schemeClr>
                        </a:solidFill>
                        <a:latin typeface="Century Gothic" panose="020B0502020202020204" pitchFamily="34" charset="0"/>
                      </a:endParaRPr>
                    </a:p>
                  </a:txBody>
                  <a:tcPr anchor="ctr"/>
                </a:tc>
                <a:tc>
                  <a:txBody>
                    <a:bodyPr/>
                    <a:lstStyle/>
                    <a:p>
                      <a:pPr algn="ctr"/>
                      <a:endParaRPr lang="en-GB" sz="2000" b="1"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995536236"/>
                  </a:ext>
                </a:extLst>
              </a:tr>
              <a:tr h="450000">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pPr algn="ctr"/>
                      <a:endParaRPr lang="en-GB" sz="2000" b="1" dirty="0">
                        <a:solidFill>
                          <a:schemeClr val="accent5">
                            <a:lumMod val="50000"/>
                          </a:schemeClr>
                        </a:solidFill>
                        <a:latin typeface="Century Gothic" panose="020B0502020202020204" pitchFamily="34" charset="0"/>
                      </a:endParaRPr>
                    </a:p>
                  </a:txBody>
                  <a:tcPr anchor="ctr"/>
                </a:tc>
                <a:tc>
                  <a:txBody>
                    <a:bodyPr/>
                    <a:lstStyle/>
                    <a:p>
                      <a:pPr algn="ctr"/>
                      <a:endParaRPr lang="en-GB" sz="2000" b="1"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733962052"/>
                  </a:ext>
                </a:extLst>
              </a:tr>
              <a:tr h="450000">
                <a:tc>
                  <a:txBody>
                    <a:bodyPr/>
                    <a:lstStyle/>
                    <a:p>
                      <a:endParaRPr lang="en-GB" sz="2000">
                        <a:latin typeface="Century Gothic" panose="020B0502020202020204" pitchFamily="34" charset="0"/>
                      </a:endParaRPr>
                    </a:p>
                  </a:txBody>
                  <a:tcPr/>
                </a:tc>
                <a:tc>
                  <a:txBody>
                    <a:bodyPr/>
                    <a:lstStyle/>
                    <a:p>
                      <a:endParaRPr lang="en-GB" sz="200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pPr algn="ctr"/>
                      <a:endParaRPr lang="en-GB" sz="2000" b="1" dirty="0">
                        <a:solidFill>
                          <a:schemeClr val="accent2"/>
                        </a:solidFill>
                        <a:latin typeface="Century Gothic" panose="020B0502020202020204" pitchFamily="34" charset="0"/>
                      </a:endParaRPr>
                    </a:p>
                  </a:txBody>
                  <a:tcPr anchor="ctr"/>
                </a:tc>
                <a:tc>
                  <a:txBody>
                    <a:bodyPr/>
                    <a:lstStyle/>
                    <a:p>
                      <a:pPr algn="ctr"/>
                      <a:endParaRPr lang="en-GB" sz="2000" b="1"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556231613"/>
                  </a:ext>
                </a:extLst>
              </a:tr>
              <a:tr h="450000">
                <a:tc>
                  <a:txBody>
                    <a:bodyPr/>
                    <a:lstStyle/>
                    <a:p>
                      <a:endParaRPr lang="en-GB" sz="2000">
                        <a:latin typeface="Century Gothic" panose="020B0502020202020204" pitchFamily="34" charset="0"/>
                      </a:endParaRPr>
                    </a:p>
                  </a:txBody>
                  <a:tcPr/>
                </a:tc>
                <a:tc>
                  <a:txBody>
                    <a:bodyPr/>
                    <a:lstStyle/>
                    <a:p>
                      <a:endParaRPr lang="en-GB" sz="200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pPr algn="ctr"/>
                      <a:endParaRPr lang="en-GB" sz="2000" b="1" dirty="0">
                        <a:solidFill>
                          <a:schemeClr val="accent5">
                            <a:lumMod val="50000"/>
                          </a:schemeClr>
                        </a:solidFill>
                        <a:latin typeface="Century Gothic" panose="020B0502020202020204" pitchFamily="34" charset="0"/>
                      </a:endParaRPr>
                    </a:p>
                  </a:txBody>
                  <a:tcPr anchor="ctr"/>
                </a:tc>
                <a:tc>
                  <a:txBody>
                    <a:bodyPr/>
                    <a:lstStyle/>
                    <a:p>
                      <a:pPr algn="ctr"/>
                      <a:endParaRPr lang="en-GB" sz="2000" b="1"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62971951"/>
                  </a:ext>
                </a:extLst>
              </a:tr>
              <a:tr h="450000">
                <a:tc>
                  <a:txBody>
                    <a:bodyPr/>
                    <a:lstStyle/>
                    <a:p>
                      <a:endParaRPr lang="en-GB" sz="2000">
                        <a:latin typeface="Century Gothic" panose="020B0502020202020204" pitchFamily="34" charset="0"/>
                      </a:endParaRPr>
                    </a:p>
                  </a:txBody>
                  <a:tcPr/>
                </a:tc>
                <a:tc>
                  <a:txBody>
                    <a:bodyPr/>
                    <a:lstStyle/>
                    <a:p>
                      <a:endParaRPr lang="en-GB" sz="200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pPr algn="ctr"/>
                      <a:endParaRPr lang="en-GB" sz="2000" b="1" dirty="0">
                        <a:solidFill>
                          <a:schemeClr val="accent2"/>
                        </a:solidFill>
                        <a:latin typeface="Century Gothic" panose="020B0502020202020204" pitchFamily="34" charset="0"/>
                      </a:endParaRPr>
                    </a:p>
                  </a:txBody>
                  <a:tcPr anchor="ctr"/>
                </a:tc>
                <a:tc>
                  <a:txBody>
                    <a:bodyPr/>
                    <a:lstStyle/>
                    <a:p>
                      <a:pPr algn="ctr"/>
                      <a:endParaRPr lang="en-GB" sz="2000" b="1"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2520654546"/>
                  </a:ext>
                </a:extLst>
              </a:tr>
              <a:tr h="450000">
                <a:tc>
                  <a:txBody>
                    <a:bodyPr/>
                    <a:lstStyle/>
                    <a:p>
                      <a:endParaRPr lang="en-GB" sz="200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pPr algn="ctr"/>
                      <a:endParaRPr lang="en-GB" sz="2000" b="1" dirty="0">
                        <a:solidFill>
                          <a:schemeClr val="accent2"/>
                        </a:solidFill>
                        <a:latin typeface="Century Gothic" panose="020B0502020202020204" pitchFamily="34" charset="0"/>
                      </a:endParaRPr>
                    </a:p>
                  </a:txBody>
                  <a:tcPr anchor="ctr"/>
                </a:tc>
                <a:tc>
                  <a:txBody>
                    <a:bodyPr/>
                    <a:lstStyle/>
                    <a:p>
                      <a:pPr algn="ctr"/>
                      <a:endParaRPr lang="en-GB" sz="2000" b="1"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4034790097"/>
                  </a:ext>
                </a:extLst>
              </a:tr>
              <a:tr h="450000">
                <a:tc>
                  <a:txBody>
                    <a:bodyPr/>
                    <a:lstStyle/>
                    <a:p>
                      <a:endParaRPr lang="en-GB" sz="2000">
                        <a:latin typeface="Century Gothic" panose="020B0502020202020204" pitchFamily="34" charset="0"/>
                      </a:endParaRPr>
                    </a:p>
                  </a:txBody>
                  <a:tcPr/>
                </a:tc>
                <a:tc>
                  <a:txBody>
                    <a:bodyPr/>
                    <a:lstStyle/>
                    <a:p>
                      <a:endParaRPr lang="en-GB" sz="200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pPr algn="ctr"/>
                      <a:endParaRPr lang="en-GB" sz="2000" b="1" dirty="0">
                        <a:solidFill>
                          <a:schemeClr val="accent2"/>
                        </a:solidFill>
                        <a:latin typeface="Century Gothic" panose="020B0502020202020204" pitchFamily="34" charset="0"/>
                      </a:endParaRPr>
                    </a:p>
                  </a:txBody>
                  <a:tcPr anchor="ctr"/>
                </a:tc>
                <a:tc>
                  <a:txBody>
                    <a:bodyPr/>
                    <a:lstStyle/>
                    <a:p>
                      <a:pPr algn="ctr"/>
                      <a:endParaRPr lang="en-GB" sz="2000" b="1"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905252345"/>
                  </a:ext>
                </a:extLst>
              </a:tr>
              <a:tr h="450000">
                <a:tc>
                  <a:txBody>
                    <a:bodyPr/>
                    <a:lstStyle/>
                    <a:p>
                      <a:endParaRPr lang="en-GB" sz="2000">
                        <a:latin typeface="Century Gothic" panose="020B0502020202020204" pitchFamily="34" charset="0"/>
                      </a:endParaRPr>
                    </a:p>
                  </a:txBody>
                  <a:tcPr/>
                </a:tc>
                <a:tc>
                  <a:txBody>
                    <a:bodyPr/>
                    <a:lstStyle/>
                    <a:p>
                      <a:endParaRPr lang="en-GB" sz="200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pPr algn="ctr"/>
                      <a:endParaRPr lang="en-GB" sz="2000" b="1" dirty="0">
                        <a:solidFill>
                          <a:schemeClr val="accent2"/>
                        </a:solidFill>
                        <a:latin typeface="Century Gothic" panose="020B0502020202020204" pitchFamily="34" charset="0"/>
                      </a:endParaRPr>
                    </a:p>
                  </a:txBody>
                  <a:tcPr anchor="ctr"/>
                </a:tc>
                <a:tc>
                  <a:txBody>
                    <a:bodyPr/>
                    <a:lstStyle/>
                    <a:p>
                      <a:pPr algn="ctr"/>
                      <a:endParaRPr lang="en-GB" sz="2000" b="1"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946667121"/>
                  </a:ext>
                </a:extLst>
              </a:tr>
              <a:tr h="450000">
                <a:tc>
                  <a:txBody>
                    <a:bodyPr/>
                    <a:lstStyle/>
                    <a:p>
                      <a:endParaRPr lang="en-GB" sz="2000">
                        <a:latin typeface="Century Gothic" panose="020B0502020202020204" pitchFamily="34" charset="0"/>
                      </a:endParaRPr>
                    </a:p>
                  </a:txBody>
                  <a:tcPr/>
                </a:tc>
                <a:tc>
                  <a:txBody>
                    <a:bodyPr/>
                    <a:lstStyle/>
                    <a:p>
                      <a:endParaRPr lang="en-GB" sz="200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chemeClr val="accent2"/>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4059352546"/>
                  </a:ext>
                </a:extLst>
              </a:tr>
              <a:tr h="450000">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chemeClr val="accent5">
                            <a:lumMod val="50000"/>
                          </a:schemeClr>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2362783568"/>
                  </a:ext>
                </a:extLst>
              </a:tr>
            </a:tbl>
          </a:graphicData>
        </a:graphic>
      </p:graphicFrame>
      <p:sp>
        <p:nvSpPr>
          <p:cNvPr id="67" name="Action Button: Custom 66" descr="number 1">
            <a:hlinkClick r:id="" action="ppaction://noaction" highlightClick="1">
              <a:snd r:embed="rId4" name="canada.wav"/>
            </a:hlinkClick>
            <a:extLst>
              <a:ext uri="{FF2B5EF4-FFF2-40B4-BE49-F238E27FC236}">
                <a16:creationId xmlns:a16="http://schemas.microsoft.com/office/drawing/2014/main" id="{B6CF8C8C-B3A3-4F88-A61B-B3AE718F833D}"/>
              </a:ext>
            </a:extLst>
          </p:cNvPr>
          <p:cNvSpPr/>
          <p:nvPr/>
        </p:nvSpPr>
        <p:spPr>
          <a:xfrm>
            <a:off x="5208423" y="1790438"/>
            <a:ext cx="54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1</a:t>
            </a:r>
          </a:p>
        </p:txBody>
      </p:sp>
      <p:sp>
        <p:nvSpPr>
          <p:cNvPr id="68" name="Action Button: Custom 69" descr="number 2">
            <a:hlinkClick r:id="" action="ppaction://noaction" highlightClick="1">
              <a:snd r:embed="rId5" name="americain.wav"/>
            </a:hlinkClick>
            <a:extLst>
              <a:ext uri="{FF2B5EF4-FFF2-40B4-BE49-F238E27FC236}">
                <a16:creationId xmlns:a16="http://schemas.microsoft.com/office/drawing/2014/main" id="{A48BA7A7-CCB4-4E19-9344-467F96ABB95C}"/>
              </a:ext>
            </a:extLst>
          </p:cNvPr>
          <p:cNvSpPr/>
          <p:nvPr/>
        </p:nvSpPr>
        <p:spPr>
          <a:xfrm>
            <a:off x="5211089" y="2240184"/>
            <a:ext cx="54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2</a:t>
            </a:r>
          </a:p>
        </p:txBody>
      </p:sp>
      <p:sp>
        <p:nvSpPr>
          <p:cNvPr id="69" name="Action Button: Custom 72" descr="number 3">
            <a:hlinkClick r:id="" action="ppaction://noaction" highlightClick="1">
              <a:snd r:embed="rId6" name="grain.wav"/>
            </a:hlinkClick>
            <a:extLst>
              <a:ext uri="{FF2B5EF4-FFF2-40B4-BE49-F238E27FC236}">
                <a16:creationId xmlns:a16="http://schemas.microsoft.com/office/drawing/2014/main" id="{FE3C069D-9B1E-4CF2-A87B-5757F23BE81A}"/>
              </a:ext>
            </a:extLst>
          </p:cNvPr>
          <p:cNvSpPr/>
          <p:nvPr/>
        </p:nvSpPr>
        <p:spPr>
          <a:xfrm>
            <a:off x="5211089" y="2689930"/>
            <a:ext cx="54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3</a:t>
            </a:r>
          </a:p>
        </p:txBody>
      </p:sp>
      <p:sp>
        <p:nvSpPr>
          <p:cNvPr id="70" name="Action Button: Custom 75" descr="number 4">
            <a:hlinkClick r:id="" action="ppaction://noaction" highlightClick="1">
              <a:snd r:embed="rId7" name="saint.wav"/>
            </a:hlinkClick>
            <a:extLst>
              <a:ext uri="{FF2B5EF4-FFF2-40B4-BE49-F238E27FC236}">
                <a16:creationId xmlns:a16="http://schemas.microsoft.com/office/drawing/2014/main" id="{8B4ED1B7-CE77-41C3-AB46-130006C8D570}"/>
              </a:ext>
            </a:extLst>
          </p:cNvPr>
          <p:cNvSpPr/>
          <p:nvPr/>
        </p:nvSpPr>
        <p:spPr>
          <a:xfrm>
            <a:off x="5208629" y="3139676"/>
            <a:ext cx="54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4</a:t>
            </a:r>
          </a:p>
        </p:txBody>
      </p:sp>
      <p:sp>
        <p:nvSpPr>
          <p:cNvPr id="71" name="Action Button: Custom 78" descr="number 5">
            <a:hlinkClick r:id="" action="ppaction://noaction" highlightClick="1">
              <a:snd r:embed="rId8" name="cas.wav"/>
            </a:hlinkClick>
            <a:extLst>
              <a:ext uri="{FF2B5EF4-FFF2-40B4-BE49-F238E27FC236}">
                <a16:creationId xmlns:a16="http://schemas.microsoft.com/office/drawing/2014/main" id="{4FF8966F-2E68-4FF2-B5CE-47E44FA34D37}"/>
              </a:ext>
            </a:extLst>
          </p:cNvPr>
          <p:cNvSpPr/>
          <p:nvPr/>
        </p:nvSpPr>
        <p:spPr>
          <a:xfrm>
            <a:off x="5208423" y="3589422"/>
            <a:ext cx="54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5</a:t>
            </a:r>
          </a:p>
        </p:txBody>
      </p:sp>
      <p:sp>
        <p:nvSpPr>
          <p:cNvPr id="72" name="Action Button: Custom 81" descr="number 6">
            <a:hlinkClick r:id="" action="ppaction://noaction" highlightClick="1">
              <a:snd r:embed="rId9" name="assez.wav"/>
            </a:hlinkClick>
            <a:extLst>
              <a:ext uri="{FF2B5EF4-FFF2-40B4-BE49-F238E27FC236}">
                <a16:creationId xmlns:a16="http://schemas.microsoft.com/office/drawing/2014/main" id="{F436986E-F9B7-4C8D-A6B5-89F12B1FCAEC}"/>
              </a:ext>
            </a:extLst>
          </p:cNvPr>
          <p:cNvSpPr/>
          <p:nvPr/>
        </p:nvSpPr>
        <p:spPr>
          <a:xfrm>
            <a:off x="5208629" y="4039168"/>
            <a:ext cx="54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6</a:t>
            </a:r>
          </a:p>
        </p:txBody>
      </p:sp>
      <p:sp>
        <p:nvSpPr>
          <p:cNvPr id="73" name="Action Button: Custom 84" descr="number 7">
            <a:hlinkClick r:id="" action="ppaction://noaction" highlightClick="1">
              <a:snd r:embed="rId10" name="quinze.wav"/>
            </a:hlinkClick>
            <a:extLst>
              <a:ext uri="{FF2B5EF4-FFF2-40B4-BE49-F238E27FC236}">
                <a16:creationId xmlns:a16="http://schemas.microsoft.com/office/drawing/2014/main" id="{69D6869A-7612-4206-9D7A-814D8329AA95}"/>
              </a:ext>
            </a:extLst>
          </p:cNvPr>
          <p:cNvSpPr/>
          <p:nvPr/>
        </p:nvSpPr>
        <p:spPr>
          <a:xfrm>
            <a:off x="5208423" y="4488914"/>
            <a:ext cx="54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7</a:t>
            </a:r>
          </a:p>
        </p:txBody>
      </p:sp>
      <p:sp>
        <p:nvSpPr>
          <p:cNvPr id="74" name="Action Button: Custom 87" descr="number 8">
            <a:hlinkClick r:id="" action="ppaction://noaction" highlightClick="1">
              <a:snd r:embed="rId11" name="enfin.wav"/>
            </a:hlinkClick>
            <a:extLst>
              <a:ext uri="{FF2B5EF4-FFF2-40B4-BE49-F238E27FC236}">
                <a16:creationId xmlns:a16="http://schemas.microsoft.com/office/drawing/2014/main" id="{1C453D55-75A0-4492-9622-465BCF149D2C}"/>
              </a:ext>
            </a:extLst>
          </p:cNvPr>
          <p:cNvSpPr/>
          <p:nvPr/>
        </p:nvSpPr>
        <p:spPr>
          <a:xfrm>
            <a:off x="5208423" y="4938660"/>
            <a:ext cx="54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8</a:t>
            </a:r>
          </a:p>
        </p:txBody>
      </p:sp>
      <p:sp>
        <p:nvSpPr>
          <p:cNvPr id="75" name="Action Button: Custom 90" descr="number 9">
            <a:hlinkClick r:id="" action="ppaction://noaction" highlightClick="1">
              <a:snd r:embed="rId12" name="ainsi.wav"/>
            </a:hlinkClick>
            <a:extLst>
              <a:ext uri="{FF2B5EF4-FFF2-40B4-BE49-F238E27FC236}">
                <a16:creationId xmlns:a16="http://schemas.microsoft.com/office/drawing/2014/main" id="{F1EEF115-2BA5-4F8E-ADA9-C7B0A1FFAFE9}"/>
              </a:ext>
            </a:extLst>
          </p:cNvPr>
          <p:cNvSpPr/>
          <p:nvPr/>
        </p:nvSpPr>
        <p:spPr>
          <a:xfrm>
            <a:off x="5208423" y="5388406"/>
            <a:ext cx="54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9</a:t>
            </a:r>
          </a:p>
        </p:txBody>
      </p:sp>
      <p:sp>
        <p:nvSpPr>
          <p:cNvPr id="76" name="Action Button: Custom 93" descr="number 10">
            <a:hlinkClick r:id="" action="ppaction://noaction" highlightClick="1">
              <a:snd r:embed="rId13" name="afin de.wav"/>
            </a:hlinkClick>
            <a:extLst>
              <a:ext uri="{FF2B5EF4-FFF2-40B4-BE49-F238E27FC236}">
                <a16:creationId xmlns:a16="http://schemas.microsoft.com/office/drawing/2014/main" id="{2C5B8C78-8A36-45AF-A6CA-7E9B412812D0}"/>
              </a:ext>
            </a:extLst>
          </p:cNvPr>
          <p:cNvSpPr/>
          <p:nvPr/>
        </p:nvSpPr>
        <p:spPr>
          <a:xfrm>
            <a:off x="5208423" y="5838151"/>
            <a:ext cx="54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Tw Cen MT" panose="020B0602020104020603"/>
                <a:ea typeface="+mn-ea"/>
                <a:cs typeface="+mn-cs"/>
              </a:rPr>
              <a:t>10</a:t>
            </a:r>
          </a:p>
        </p:txBody>
      </p:sp>
      <p:pic>
        <p:nvPicPr>
          <p:cNvPr id="77" name="Picture 76">
            <a:extLst>
              <a:ext uri="{FF2B5EF4-FFF2-40B4-BE49-F238E27FC236}">
                <a16:creationId xmlns:a16="http://schemas.microsoft.com/office/drawing/2014/main" id="{B61009F5-75C9-4EF9-9D6C-2A0CA2DBBA4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57800" y="1753306"/>
            <a:ext cx="432000" cy="450000"/>
          </a:xfrm>
          <a:prstGeom prst="rect">
            <a:avLst/>
          </a:prstGeom>
        </p:spPr>
      </p:pic>
      <p:pic>
        <p:nvPicPr>
          <p:cNvPr id="79" name="Picture 78">
            <a:extLst>
              <a:ext uri="{FF2B5EF4-FFF2-40B4-BE49-F238E27FC236}">
                <a16:creationId xmlns:a16="http://schemas.microsoft.com/office/drawing/2014/main" id="{AA657FC0-582B-4CA3-B8D6-8F3BB9C187F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60260" y="2178475"/>
            <a:ext cx="432000" cy="450000"/>
          </a:xfrm>
          <a:prstGeom prst="rect">
            <a:avLst/>
          </a:prstGeom>
        </p:spPr>
      </p:pic>
      <p:pic>
        <p:nvPicPr>
          <p:cNvPr id="80" name="Picture 79">
            <a:extLst>
              <a:ext uri="{FF2B5EF4-FFF2-40B4-BE49-F238E27FC236}">
                <a16:creationId xmlns:a16="http://schemas.microsoft.com/office/drawing/2014/main" id="{0DD97E31-1434-4E85-B061-6054501D458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40642" y="2658020"/>
            <a:ext cx="432000" cy="450000"/>
          </a:xfrm>
          <a:prstGeom prst="rect">
            <a:avLst/>
          </a:prstGeom>
        </p:spPr>
      </p:pic>
      <p:pic>
        <p:nvPicPr>
          <p:cNvPr id="81" name="Picture 80">
            <a:extLst>
              <a:ext uri="{FF2B5EF4-FFF2-40B4-BE49-F238E27FC236}">
                <a16:creationId xmlns:a16="http://schemas.microsoft.com/office/drawing/2014/main" id="{0F62011B-839A-499A-AF22-ECB60724A25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69273" y="3075421"/>
            <a:ext cx="432000" cy="450000"/>
          </a:xfrm>
          <a:prstGeom prst="rect">
            <a:avLst/>
          </a:prstGeom>
        </p:spPr>
      </p:pic>
      <p:pic>
        <p:nvPicPr>
          <p:cNvPr id="82" name="Picture 81">
            <a:extLst>
              <a:ext uri="{FF2B5EF4-FFF2-40B4-BE49-F238E27FC236}">
                <a16:creationId xmlns:a16="http://schemas.microsoft.com/office/drawing/2014/main" id="{85FFC6EB-3DB5-4FE7-8852-98CEA14A1E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85980" y="3563073"/>
            <a:ext cx="432000" cy="450000"/>
          </a:xfrm>
          <a:prstGeom prst="rect">
            <a:avLst/>
          </a:prstGeom>
        </p:spPr>
      </p:pic>
      <p:pic>
        <p:nvPicPr>
          <p:cNvPr id="83" name="Picture 82">
            <a:extLst>
              <a:ext uri="{FF2B5EF4-FFF2-40B4-BE49-F238E27FC236}">
                <a16:creationId xmlns:a16="http://schemas.microsoft.com/office/drawing/2014/main" id="{E31F4DCF-A21A-4A7B-9E6B-2441074F349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69273" y="4909538"/>
            <a:ext cx="432000" cy="450000"/>
          </a:xfrm>
          <a:prstGeom prst="rect">
            <a:avLst/>
          </a:prstGeom>
        </p:spPr>
      </p:pic>
      <p:pic>
        <p:nvPicPr>
          <p:cNvPr id="84" name="Picture 83">
            <a:extLst>
              <a:ext uri="{FF2B5EF4-FFF2-40B4-BE49-F238E27FC236}">
                <a16:creationId xmlns:a16="http://schemas.microsoft.com/office/drawing/2014/main" id="{5EC22DFF-0C88-4C83-93F2-000307B7A47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57800" y="4052916"/>
            <a:ext cx="432000" cy="450000"/>
          </a:xfrm>
          <a:prstGeom prst="rect">
            <a:avLst/>
          </a:prstGeom>
        </p:spPr>
      </p:pic>
      <p:pic>
        <p:nvPicPr>
          <p:cNvPr id="86" name="Picture 85">
            <a:extLst>
              <a:ext uri="{FF2B5EF4-FFF2-40B4-BE49-F238E27FC236}">
                <a16:creationId xmlns:a16="http://schemas.microsoft.com/office/drawing/2014/main" id="{F0C9DC52-6D23-40E2-BE51-21AC20D6254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73709" y="4409821"/>
            <a:ext cx="432000" cy="450000"/>
          </a:xfrm>
          <a:prstGeom prst="rect">
            <a:avLst/>
          </a:prstGeom>
        </p:spPr>
      </p:pic>
      <p:pic>
        <p:nvPicPr>
          <p:cNvPr id="87" name="Picture 86">
            <a:extLst>
              <a:ext uri="{FF2B5EF4-FFF2-40B4-BE49-F238E27FC236}">
                <a16:creationId xmlns:a16="http://schemas.microsoft.com/office/drawing/2014/main" id="{229019FA-836C-4F41-A0B4-8BDADC2A4DD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41433" y="2195397"/>
            <a:ext cx="432000" cy="450000"/>
          </a:xfrm>
          <a:prstGeom prst="rect">
            <a:avLst/>
          </a:prstGeom>
        </p:spPr>
      </p:pic>
      <p:pic>
        <p:nvPicPr>
          <p:cNvPr id="88" name="Picture 87">
            <a:extLst>
              <a:ext uri="{FF2B5EF4-FFF2-40B4-BE49-F238E27FC236}">
                <a16:creationId xmlns:a16="http://schemas.microsoft.com/office/drawing/2014/main" id="{76A6B87F-FC03-48B1-BC4A-27A0D41376A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69273" y="5334907"/>
            <a:ext cx="432000" cy="450000"/>
          </a:xfrm>
          <a:prstGeom prst="rect">
            <a:avLst/>
          </a:prstGeom>
        </p:spPr>
      </p:pic>
      <p:pic>
        <p:nvPicPr>
          <p:cNvPr id="89" name="Picture 88">
            <a:extLst>
              <a:ext uri="{FF2B5EF4-FFF2-40B4-BE49-F238E27FC236}">
                <a16:creationId xmlns:a16="http://schemas.microsoft.com/office/drawing/2014/main" id="{32A2B172-8F21-46E9-8449-BBA4AA7B6D9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69273" y="5803709"/>
            <a:ext cx="432000" cy="450000"/>
          </a:xfrm>
          <a:prstGeom prst="rect">
            <a:avLst/>
          </a:prstGeom>
        </p:spPr>
      </p:pic>
      <p:sp>
        <p:nvSpPr>
          <p:cNvPr id="93" name="TextBox 92">
            <a:extLst>
              <a:ext uri="{FF2B5EF4-FFF2-40B4-BE49-F238E27FC236}">
                <a16:creationId xmlns:a16="http://schemas.microsoft.com/office/drawing/2014/main" id="{ED478D95-7617-45D7-9B8D-21ECE73AAB69}"/>
              </a:ext>
            </a:extLst>
          </p:cNvPr>
          <p:cNvSpPr txBox="1"/>
          <p:nvPr/>
        </p:nvSpPr>
        <p:spPr>
          <a:xfrm>
            <a:off x="261520" y="2708139"/>
            <a:ext cx="4422082" cy="783193"/>
          </a:xfrm>
          <a:prstGeom prst="roundRect">
            <a:avLst/>
          </a:prstGeom>
          <a:solidFill>
            <a:srgbClr val="115076"/>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Attention!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Some words contain both sounds.</a:t>
            </a:r>
          </a:p>
        </p:txBody>
      </p:sp>
      <p:sp>
        <p:nvSpPr>
          <p:cNvPr id="100" name="TextBox 99">
            <a:extLst>
              <a:ext uri="{FF2B5EF4-FFF2-40B4-BE49-F238E27FC236}">
                <a16:creationId xmlns:a16="http://schemas.microsoft.com/office/drawing/2014/main" id="{07F9DD18-B515-4FCE-A9A2-A97B7E2B7809}"/>
              </a:ext>
            </a:extLst>
          </p:cNvPr>
          <p:cNvSpPr txBox="1"/>
          <p:nvPr/>
        </p:nvSpPr>
        <p:spPr>
          <a:xfrm>
            <a:off x="7951247" y="2502735"/>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4" name="TextBox 103">
            <a:extLst>
              <a:ext uri="{FF2B5EF4-FFF2-40B4-BE49-F238E27FC236}">
                <a16:creationId xmlns:a16="http://schemas.microsoft.com/office/drawing/2014/main" id="{2B4B5209-5E10-467A-B4B5-1FA10681EAC8}"/>
              </a:ext>
            </a:extLst>
          </p:cNvPr>
          <p:cNvSpPr txBox="1"/>
          <p:nvPr/>
        </p:nvSpPr>
        <p:spPr>
          <a:xfrm>
            <a:off x="8336181" y="3620475"/>
            <a:ext cx="8451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c___s</a:t>
            </a:r>
            <a:endPar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05" name="TextBox 104">
            <a:extLst>
              <a:ext uri="{FF2B5EF4-FFF2-40B4-BE49-F238E27FC236}">
                <a16:creationId xmlns:a16="http://schemas.microsoft.com/office/drawing/2014/main" id="{E436FB22-6C4A-4A91-B5DD-4CC70FAD02ED}"/>
              </a:ext>
            </a:extLst>
          </p:cNvPr>
          <p:cNvSpPr txBox="1"/>
          <p:nvPr/>
        </p:nvSpPr>
        <p:spPr>
          <a:xfrm>
            <a:off x="8167174" y="4088335"/>
            <a:ext cx="10759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___</a:t>
            </a:r>
            <a:r>
              <a:rPr kumimoji="0" lang="en-GB"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ssez</a:t>
            </a:r>
            <a:endPar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07" name="TextBox 106">
            <a:extLst>
              <a:ext uri="{FF2B5EF4-FFF2-40B4-BE49-F238E27FC236}">
                <a16:creationId xmlns:a16="http://schemas.microsoft.com/office/drawing/2014/main" id="{0460FE95-2E17-4930-9093-8523AC296F4C}"/>
              </a:ext>
            </a:extLst>
          </p:cNvPr>
          <p:cNvSpPr txBox="1"/>
          <p:nvPr/>
        </p:nvSpPr>
        <p:spPr>
          <a:xfrm>
            <a:off x="7916740" y="2208661"/>
            <a:ext cx="166423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___</a:t>
            </a:r>
            <a:r>
              <a:rPr kumimoji="0" lang="en-GB"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méric</a:t>
            </a: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___</a:t>
            </a:r>
          </a:p>
        </p:txBody>
      </p:sp>
      <p:sp>
        <p:nvSpPr>
          <p:cNvPr id="108" name="TextBox 107">
            <a:extLst>
              <a:ext uri="{FF2B5EF4-FFF2-40B4-BE49-F238E27FC236}">
                <a16:creationId xmlns:a16="http://schemas.microsoft.com/office/drawing/2014/main" id="{A32DC4F8-D48D-468B-9123-8AF9F9712387}"/>
              </a:ext>
            </a:extLst>
          </p:cNvPr>
          <p:cNvSpPr txBox="1"/>
          <p:nvPr/>
        </p:nvSpPr>
        <p:spPr>
          <a:xfrm>
            <a:off x="8395287" y="2666047"/>
            <a:ext cx="82105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gr___</a:t>
            </a:r>
          </a:p>
        </p:txBody>
      </p:sp>
      <p:sp>
        <p:nvSpPr>
          <p:cNvPr id="109" name="TextBox 108">
            <a:extLst>
              <a:ext uri="{FF2B5EF4-FFF2-40B4-BE49-F238E27FC236}">
                <a16:creationId xmlns:a16="http://schemas.microsoft.com/office/drawing/2014/main" id="{A49D1A79-7C1A-4A84-98C1-B96A3698AC0B}"/>
              </a:ext>
            </a:extLst>
          </p:cNvPr>
          <p:cNvSpPr txBox="1"/>
          <p:nvPr/>
        </p:nvSpPr>
        <p:spPr>
          <a:xfrm>
            <a:off x="8412659" y="3145263"/>
            <a:ext cx="7585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s___t</a:t>
            </a:r>
            <a:endPar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11" name="TextBox 110">
            <a:extLst>
              <a:ext uri="{FF2B5EF4-FFF2-40B4-BE49-F238E27FC236}">
                <a16:creationId xmlns:a16="http://schemas.microsoft.com/office/drawing/2014/main" id="{528D9048-6955-44F3-8AC3-ADF84A52BD08}"/>
              </a:ext>
            </a:extLst>
          </p:cNvPr>
          <p:cNvSpPr txBox="1"/>
          <p:nvPr/>
        </p:nvSpPr>
        <p:spPr>
          <a:xfrm>
            <a:off x="8581440" y="3607902"/>
            <a:ext cx="3545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a</a:t>
            </a:r>
          </a:p>
        </p:txBody>
      </p:sp>
      <p:sp>
        <p:nvSpPr>
          <p:cNvPr id="112" name="TextBox 111">
            <a:extLst>
              <a:ext uri="{FF2B5EF4-FFF2-40B4-BE49-F238E27FC236}">
                <a16:creationId xmlns:a16="http://schemas.microsoft.com/office/drawing/2014/main" id="{C12B978A-193C-4A02-81D8-0D9BCB0A4B66}"/>
              </a:ext>
            </a:extLst>
          </p:cNvPr>
          <p:cNvSpPr txBox="1"/>
          <p:nvPr/>
        </p:nvSpPr>
        <p:spPr>
          <a:xfrm>
            <a:off x="8265903" y="4077861"/>
            <a:ext cx="3545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a</a:t>
            </a:r>
          </a:p>
        </p:txBody>
      </p:sp>
      <p:sp>
        <p:nvSpPr>
          <p:cNvPr id="125" name="TextBox 124">
            <a:extLst>
              <a:ext uri="{FF2B5EF4-FFF2-40B4-BE49-F238E27FC236}">
                <a16:creationId xmlns:a16="http://schemas.microsoft.com/office/drawing/2014/main" id="{2B523984-9F5A-4536-B83C-6E096B31C8D8}"/>
              </a:ext>
            </a:extLst>
          </p:cNvPr>
          <p:cNvSpPr txBox="1"/>
          <p:nvPr/>
        </p:nvSpPr>
        <p:spPr>
          <a:xfrm>
            <a:off x="8045021" y="2208661"/>
            <a:ext cx="3738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A</a:t>
            </a:r>
          </a:p>
        </p:txBody>
      </p:sp>
      <p:sp>
        <p:nvSpPr>
          <p:cNvPr id="126" name="TextBox 125">
            <a:extLst>
              <a:ext uri="{FF2B5EF4-FFF2-40B4-BE49-F238E27FC236}">
                <a16:creationId xmlns:a16="http://schemas.microsoft.com/office/drawing/2014/main" id="{CCF7CD3A-7A6F-43C4-AF53-4340E95805A1}"/>
              </a:ext>
            </a:extLst>
          </p:cNvPr>
          <p:cNvSpPr txBox="1"/>
          <p:nvPr/>
        </p:nvSpPr>
        <p:spPr>
          <a:xfrm>
            <a:off x="8999638" y="2208661"/>
            <a:ext cx="56938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mn-cs"/>
              </a:rPr>
              <a:t>ain</a:t>
            </a:r>
            <a:endPar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endParaRPr>
          </a:p>
        </p:txBody>
      </p:sp>
      <p:sp>
        <p:nvSpPr>
          <p:cNvPr id="127" name="TextBox 126">
            <a:extLst>
              <a:ext uri="{FF2B5EF4-FFF2-40B4-BE49-F238E27FC236}">
                <a16:creationId xmlns:a16="http://schemas.microsoft.com/office/drawing/2014/main" id="{A8E7CCFA-5AE3-4436-9AE2-C3E69EFD0E8C}"/>
              </a:ext>
            </a:extLst>
          </p:cNvPr>
          <p:cNvSpPr txBox="1"/>
          <p:nvPr/>
        </p:nvSpPr>
        <p:spPr>
          <a:xfrm>
            <a:off x="8646959" y="2666047"/>
            <a:ext cx="56938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mn-cs"/>
              </a:rPr>
              <a:t>ain</a:t>
            </a:r>
            <a:endPar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endParaRPr>
          </a:p>
        </p:txBody>
      </p:sp>
      <p:sp>
        <p:nvSpPr>
          <p:cNvPr id="128" name="TextBox 127">
            <a:extLst>
              <a:ext uri="{FF2B5EF4-FFF2-40B4-BE49-F238E27FC236}">
                <a16:creationId xmlns:a16="http://schemas.microsoft.com/office/drawing/2014/main" id="{76F6972C-0063-417D-81D1-DCD4D2A3B82D}"/>
              </a:ext>
            </a:extLst>
          </p:cNvPr>
          <p:cNvSpPr txBox="1"/>
          <p:nvPr/>
        </p:nvSpPr>
        <p:spPr>
          <a:xfrm>
            <a:off x="8524034" y="3145263"/>
            <a:ext cx="5693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mn-cs"/>
              </a:rPr>
              <a:t>ain</a:t>
            </a:r>
            <a:endPar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endParaRPr>
          </a:p>
        </p:txBody>
      </p:sp>
      <p:sp>
        <p:nvSpPr>
          <p:cNvPr id="129" name="TextBox 128">
            <a:extLst>
              <a:ext uri="{FF2B5EF4-FFF2-40B4-BE49-F238E27FC236}">
                <a16:creationId xmlns:a16="http://schemas.microsoft.com/office/drawing/2014/main" id="{188623FB-3097-4B40-AB3F-388BF18632B1}"/>
              </a:ext>
            </a:extLst>
          </p:cNvPr>
          <p:cNvSpPr txBox="1"/>
          <p:nvPr/>
        </p:nvSpPr>
        <p:spPr>
          <a:xfrm>
            <a:off x="10055649" y="1255558"/>
            <a:ext cx="190308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anglais</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134" name="TextBox 133">
            <a:extLst>
              <a:ext uri="{FF2B5EF4-FFF2-40B4-BE49-F238E27FC236}">
                <a16:creationId xmlns:a16="http://schemas.microsoft.com/office/drawing/2014/main" id="{5D542F15-F422-4EFE-96C9-5A80C3E5E941}"/>
              </a:ext>
            </a:extLst>
          </p:cNvPr>
          <p:cNvSpPr txBox="1"/>
          <p:nvPr/>
        </p:nvSpPr>
        <p:spPr>
          <a:xfrm>
            <a:off x="10567756" y="3607159"/>
            <a:ext cx="7938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case</a:t>
            </a:r>
          </a:p>
        </p:txBody>
      </p:sp>
      <p:sp>
        <p:nvSpPr>
          <p:cNvPr id="135" name="TextBox 134">
            <a:extLst>
              <a:ext uri="{FF2B5EF4-FFF2-40B4-BE49-F238E27FC236}">
                <a16:creationId xmlns:a16="http://schemas.microsoft.com/office/drawing/2014/main" id="{6998E12A-ED1E-48E7-BA28-9128296DF8F8}"/>
              </a:ext>
            </a:extLst>
          </p:cNvPr>
          <p:cNvSpPr txBox="1"/>
          <p:nvPr/>
        </p:nvSpPr>
        <p:spPr>
          <a:xfrm>
            <a:off x="10405537" y="4064794"/>
            <a:ext cx="114326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enough</a:t>
            </a:r>
          </a:p>
        </p:txBody>
      </p:sp>
      <p:sp>
        <p:nvSpPr>
          <p:cNvPr id="137" name="TextBox 136">
            <a:extLst>
              <a:ext uri="{FF2B5EF4-FFF2-40B4-BE49-F238E27FC236}">
                <a16:creationId xmlns:a16="http://schemas.microsoft.com/office/drawing/2014/main" id="{F5DF3A30-B7AE-48FE-8670-664560E8643B}"/>
              </a:ext>
            </a:extLst>
          </p:cNvPr>
          <p:cNvSpPr txBox="1"/>
          <p:nvPr/>
        </p:nvSpPr>
        <p:spPr>
          <a:xfrm>
            <a:off x="10266941" y="2227057"/>
            <a:ext cx="14077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American</a:t>
            </a:r>
          </a:p>
        </p:txBody>
      </p:sp>
      <p:sp>
        <p:nvSpPr>
          <p:cNvPr id="138" name="TextBox 137">
            <a:extLst>
              <a:ext uri="{FF2B5EF4-FFF2-40B4-BE49-F238E27FC236}">
                <a16:creationId xmlns:a16="http://schemas.microsoft.com/office/drawing/2014/main" id="{466D04D1-DDDC-4715-8822-AFB40801E0E9}"/>
              </a:ext>
            </a:extLst>
          </p:cNvPr>
          <p:cNvSpPr txBox="1"/>
          <p:nvPr/>
        </p:nvSpPr>
        <p:spPr>
          <a:xfrm>
            <a:off x="10560290" y="2689680"/>
            <a:ext cx="82105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grain</a:t>
            </a:r>
          </a:p>
        </p:txBody>
      </p:sp>
      <p:sp>
        <p:nvSpPr>
          <p:cNvPr id="139" name="TextBox 138">
            <a:extLst>
              <a:ext uri="{FF2B5EF4-FFF2-40B4-BE49-F238E27FC236}">
                <a16:creationId xmlns:a16="http://schemas.microsoft.com/office/drawing/2014/main" id="{D09E23D2-E0E3-4F74-A8FF-6E76A2AC240B}"/>
              </a:ext>
            </a:extLst>
          </p:cNvPr>
          <p:cNvSpPr txBox="1"/>
          <p:nvPr/>
        </p:nvSpPr>
        <p:spPr>
          <a:xfrm>
            <a:off x="10585227" y="3167783"/>
            <a:ext cx="7585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saint</a:t>
            </a:r>
          </a:p>
        </p:txBody>
      </p:sp>
      <p:sp>
        <p:nvSpPr>
          <p:cNvPr id="90" name="Title 3">
            <a:extLst>
              <a:ext uri="{FF2B5EF4-FFF2-40B4-BE49-F238E27FC236}">
                <a16:creationId xmlns:a16="http://schemas.microsoft.com/office/drawing/2014/main" id="{672F411E-84FD-4FA1-B232-F2B4774A7E9E}"/>
              </a:ext>
            </a:extLst>
          </p:cNvPr>
          <p:cNvSpPr txBox="1">
            <a:spLocks/>
          </p:cNvSpPr>
          <p:nvPr/>
        </p:nvSpPr>
        <p:spPr>
          <a:xfrm>
            <a:off x="217070" y="1753306"/>
            <a:ext cx="4806453"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j-ea"/>
                <a:cs typeface="+mj-cs"/>
              </a:rPr>
              <a:t>Écoute</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j-ea"/>
                <a:cs typeface="+mj-cs"/>
              </a:rPr>
              <a:t>. </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j-ea"/>
                <a:cs typeface="+mj-cs"/>
              </a:rPr>
              <a:t>C’est</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j-ea"/>
                <a:cs typeface="+mj-cs"/>
              </a:rPr>
              <a:t>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j-ea"/>
                <a:cs typeface="+mj-cs"/>
              </a:rPr>
              <a:t>(a)in</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j-ea"/>
                <a:cs typeface="+mj-cs"/>
              </a:rPr>
              <a:t>” </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j-ea"/>
                <a:cs typeface="+mj-cs"/>
              </a:rPr>
              <a:t>ou</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j-ea"/>
                <a:cs typeface="+mj-cs"/>
              </a:rPr>
              <a:t>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j-ea"/>
                <a:cs typeface="+mj-cs"/>
              </a:rPr>
              <a:t>a</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j-ea"/>
                <a:cs typeface="+mj-cs"/>
              </a:rPr>
              <a:t>” ? </a:t>
            </a:r>
            <a:b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j-ea"/>
                <a:cs typeface="+mj-cs"/>
              </a:rPr>
            </a:b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j-ea"/>
                <a:cs typeface="+mj-cs"/>
              </a:rPr>
              <a:t>Coche</a:t>
            </a:r>
            <a:r>
              <a:rPr kumimoji="0" lang="en-GB" sz="2400" b="1" i="0" u="none" strike="noStrike" kern="1200" cap="none" spc="0" normalizeH="0" baseline="0" noProof="0" dirty="0" err="1">
                <a:ln>
                  <a:noFill/>
                </a:ln>
                <a:solidFill>
                  <a:srgbClr val="115076"/>
                </a:solidFill>
                <a:effectLst/>
                <a:uLnTx/>
                <a:uFillTx/>
                <a:latin typeface="Bookshelf Symbol 7" panose="05010101010101010101" pitchFamily="2" charset="2"/>
                <a:ea typeface="+mj-ea"/>
                <a:cs typeface="+mj-cs"/>
              </a:rPr>
              <a:t>p</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j-ea"/>
                <a:cs typeface="+mj-cs"/>
              </a:rPr>
              <a:t>.</a:t>
            </a:r>
            <a:endPar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j-ea"/>
              <a:cs typeface="+mj-cs"/>
            </a:endParaRPr>
          </a:p>
        </p:txBody>
      </p:sp>
      <p:sp>
        <p:nvSpPr>
          <p:cNvPr id="91" name="TextBox 90">
            <a:extLst>
              <a:ext uri="{FF2B5EF4-FFF2-40B4-BE49-F238E27FC236}">
                <a16:creationId xmlns:a16="http://schemas.microsoft.com/office/drawing/2014/main" id="{EF7C684E-981C-496C-BCB6-ED8AA3A92776}"/>
              </a:ext>
            </a:extLst>
          </p:cNvPr>
          <p:cNvSpPr txBox="1"/>
          <p:nvPr/>
        </p:nvSpPr>
        <p:spPr>
          <a:xfrm>
            <a:off x="7886369" y="1793171"/>
            <a:ext cx="18630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C___n___d</a:t>
            </a: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___</a:t>
            </a:r>
          </a:p>
        </p:txBody>
      </p:sp>
      <p:sp>
        <p:nvSpPr>
          <p:cNvPr id="92" name="TextBox 91">
            <a:extLst>
              <a:ext uri="{FF2B5EF4-FFF2-40B4-BE49-F238E27FC236}">
                <a16:creationId xmlns:a16="http://schemas.microsoft.com/office/drawing/2014/main" id="{F8A3277C-251C-4939-9B95-0E9E8EA29645}"/>
              </a:ext>
            </a:extLst>
          </p:cNvPr>
          <p:cNvSpPr txBox="1"/>
          <p:nvPr/>
        </p:nvSpPr>
        <p:spPr>
          <a:xfrm>
            <a:off x="8164843" y="1795810"/>
            <a:ext cx="3545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a</a:t>
            </a:r>
          </a:p>
        </p:txBody>
      </p:sp>
      <p:sp>
        <p:nvSpPr>
          <p:cNvPr id="94" name="TextBox 93">
            <a:extLst>
              <a:ext uri="{FF2B5EF4-FFF2-40B4-BE49-F238E27FC236}">
                <a16:creationId xmlns:a16="http://schemas.microsoft.com/office/drawing/2014/main" id="{6749F613-BFE1-4D24-9C46-DFB9B320475A}"/>
              </a:ext>
            </a:extLst>
          </p:cNvPr>
          <p:cNvSpPr txBox="1"/>
          <p:nvPr/>
        </p:nvSpPr>
        <p:spPr>
          <a:xfrm>
            <a:off x="8753754" y="1795810"/>
            <a:ext cx="3545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a</a:t>
            </a:r>
          </a:p>
        </p:txBody>
      </p:sp>
      <p:sp>
        <p:nvSpPr>
          <p:cNvPr id="95" name="TextBox 94">
            <a:extLst>
              <a:ext uri="{FF2B5EF4-FFF2-40B4-BE49-F238E27FC236}">
                <a16:creationId xmlns:a16="http://schemas.microsoft.com/office/drawing/2014/main" id="{948D1C23-BE0F-4CD4-9200-6D6AF020FC0B}"/>
              </a:ext>
            </a:extLst>
          </p:cNvPr>
          <p:cNvSpPr txBox="1"/>
          <p:nvPr/>
        </p:nvSpPr>
        <p:spPr>
          <a:xfrm>
            <a:off x="9226935" y="1795810"/>
            <a:ext cx="3545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a</a:t>
            </a:r>
          </a:p>
        </p:txBody>
      </p:sp>
      <p:sp>
        <p:nvSpPr>
          <p:cNvPr id="97" name="TextBox 96">
            <a:extLst>
              <a:ext uri="{FF2B5EF4-FFF2-40B4-BE49-F238E27FC236}">
                <a16:creationId xmlns:a16="http://schemas.microsoft.com/office/drawing/2014/main" id="{B3A78B27-F3D1-43B0-9E64-04A0826134FF}"/>
              </a:ext>
            </a:extLst>
          </p:cNvPr>
          <p:cNvSpPr txBox="1"/>
          <p:nvPr/>
        </p:nvSpPr>
        <p:spPr>
          <a:xfrm>
            <a:off x="10367867" y="1779736"/>
            <a:ext cx="1218602"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Canada</a:t>
            </a:r>
          </a:p>
        </p:txBody>
      </p:sp>
      <p:sp>
        <p:nvSpPr>
          <p:cNvPr id="98" name="TextBox 97">
            <a:extLst>
              <a:ext uri="{FF2B5EF4-FFF2-40B4-BE49-F238E27FC236}">
                <a16:creationId xmlns:a16="http://schemas.microsoft.com/office/drawing/2014/main" id="{D2620F69-410A-409A-B013-5B4F7C026B23}"/>
              </a:ext>
            </a:extLst>
          </p:cNvPr>
          <p:cNvSpPr txBox="1"/>
          <p:nvPr/>
        </p:nvSpPr>
        <p:spPr>
          <a:xfrm>
            <a:off x="8171071" y="4480333"/>
            <a:ext cx="117532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qu</a:t>
            </a: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___ze</a:t>
            </a:r>
          </a:p>
        </p:txBody>
      </p:sp>
      <p:sp>
        <p:nvSpPr>
          <p:cNvPr id="117" name="TextBox 116">
            <a:extLst>
              <a:ext uri="{FF2B5EF4-FFF2-40B4-BE49-F238E27FC236}">
                <a16:creationId xmlns:a16="http://schemas.microsoft.com/office/drawing/2014/main" id="{AF09D892-77A0-4ABA-94D9-F0F4E5FB252E}"/>
              </a:ext>
            </a:extLst>
          </p:cNvPr>
          <p:cNvSpPr txBox="1"/>
          <p:nvPr/>
        </p:nvSpPr>
        <p:spPr>
          <a:xfrm>
            <a:off x="8575414" y="4480333"/>
            <a:ext cx="3994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in</a:t>
            </a:r>
          </a:p>
        </p:txBody>
      </p:sp>
      <p:sp>
        <p:nvSpPr>
          <p:cNvPr id="140" name="TextBox 139">
            <a:extLst>
              <a:ext uri="{FF2B5EF4-FFF2-40B4-BE49-F238E27FC236}">
                <a16:creationId xmlns:a16="http://schemas.microsoft.com/office/drawing/2014/main" id="{C7BAA426-A2A2-4B48-9B75-FC543D148D09}"/>
              </a:ext>
            </a:extLst>
          </p:cNvPr>
          <p:cNvSpPr txBox="1"/>
          <p:nvPr/>
        </p:nvSpPr>
        <p:spPr>
          <a:xfrm>
            <a:off x="10546461" y="4497992"/>
            <a:ext cx="9476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fifteen</a:t>
            </a:r>
          </a:p>
        </p:txBody>
      </p:sp>
      <p:sp>
        <p:nvSpPr>
          <p:cNvPr id="141" name="TextBox 140">
            <a:extLst>
              <a:ext uri="{FF2B5EF4-FFF2-40B4-BE49-F238E27FC236}">
                <a16:creationId xmlns:a16="http://schemas.microsoft.com/office/drawing/2014/main" id="{E2955261-4640-41D1-A35A-5D9C5030B467}"/>
              </a:ext>
            </a:extLst>
          </p:cNvPr>
          <p:cNvSpPr txBox="1"/>
          <p:nvPr/>
        </p:nvSpPr>
        <p:spPr>
          <a:xfrm>
            <a:off x="8312470" y="4969829"/>
            <a:ext cx="95891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enf</a:t>
            </a: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___</a:t>
            </a:r>
          </a:p>
        </p:txBody>
      </p:sp>
      <p:sp>
        <p:nvSpPr>
          <p:cNvPr id="142" name="TextBox 141">
            <a:extLst>
              <a:ext uri="{FF2B5EF4-FFF2-40B4-BE49-F238E27FC236}">
                <a16:creationId xmlns:a16="http://schemas.microsoft.com/office/drawing/2014/main" id="{F468004A-9537-4BC1-9665-AFF81178156A}"/>
              </a:ext>
            </a:extLst>
          </p:cNvPr>
          <p:cNvSpPr txBox="1"/>
          <p:nvPr/>
        </p:nvSpPr>
        <p:spPr>
          <a:xfrm>
            <a:off x="10551145" y="4943410"/>
            <a:ext cx="9124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finally</a:t>
            </a:r>
          </a:p>
        </p:txBody>
      </p:sp>
      <p:sp>
        <p:nvSpPr>
          <p:cNvPr id="144" name="TextBox 143">
            <a:extLst>
              <a:ext uri="{FF2B5EF4-FFF2-40B4-BE49-F238E27FC236}">
                <a16:creationId xmlns:a16="http://schemas.microsoft.com/office/drawing/2014/main" id="{ABA0DD2E-F3F5-4514-BDDF-68FC0745C2C9}"/>
              </a:ext>
            </a:extLst>
          </p:cNvPr>
          <p:cNvSpPr txBox="1"/>
          <p:nvPr/>
        </p:nvSpPr>
        <p:spPr>
          <a:xfrm>
            <a:off x="8810740" y="4969401"/>
            <a:ext cx="3994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in</a:t>
            </a:r>
          </a:p>
        </p:txBody>
      </p:sp>
      <p:sp>
        <p:nvSpPr>
          <p:cNvPr id="145" name="TextBox 144">
            <a:extLst>
              <a:ext uri="{FF2B5EF4-FFF2-40B4-BE49-F238E27FC236}">
                <a16:creationId xmlns:a16="http://schemas.microsoft.com/office/drawing/2014/main" id="{B1B85F2D-13FC-40C5-8798-7C62164A53DE}"/>
              </a:ext>
            </a:extLst>
          </p:cNvPr>
          <p:cNvSpPr txBox="1"/>
          <p:nvPr/>
        </p:nvSpPr>
        <p:spPr>
          <a:xfrm>
            <a:off x="8275703" y="5384797"/>
            <a:ext cx="7425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___</a:t>
            </a:r>
            <a:r>
              <a:rPr kumimoji="0" lang="en-GB"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si</a:t>
            </a:r>
            <a:endPar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46" name="TextBox 145">
            <a:extLst>
              <a:ext uri="{FF2B5EF4-FFF2-40B4-BE49-F238E27FC236}">
                <a16:creationId xmlns:a16="http://schemas.microsoft.com/office/drawing/2014/main" id="{8D26746D-798B-4437-A525-51C502E355DD}"/>
              </a:ext>
            </a:extLst>
          </p:cNvPr>
          <p:cNvSpPr txBox="1"/>
          <p:nvPr/>
        </p:nvSpPr>
        <p:spPr>
          <a:xfrm>
            <a:off x="8262846" y="5384797"/>
            <a:ext cx="56938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mn-cs"/>
              </a:rPr>
              <a:t>ain</a:t>
            </a:r>
            <a:endPar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endParaRPr>
          </a:p>
        </p:txBody>
      </p:sp>
      <p:sp>
        <p:nvSpPr>
          <p:cNvPr id="147" name="TextBox 146">
            <a:extLst>
              <a:ext uri="{FF2B5EF4-FFF2-40B4-BE49-F238E27FC236}">
                <a16:creationId xmlns:a16="http://schemas.microsoft.com/office/drawing/2014/main" id="{6F7E0509-5A45-4496-9F18-A4946ADB231D}"/>
              </a:ext>
            </a:extLst>
          </p:cNvPr>
          <p:cNvSpPr txBox="1"/>
          <p:nvPr/>
        </p:nvSpPr>
        <p:spPr>
          <a:xfrm>
            <a:off x="10420328" y="5414363"/>
            <a:ext cx="10951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like this</a:t>
            </a:r>
          </a:p>
        </p:txBody>
      </p:sp>
      <p:sp>
        <p:nvSpPr>
          <p:cNvPr id="148" name="TextBox 147">
            <a:extLst>
              <a:ext uri="{FF2B5EF4-FFF2-40B4-BE49-F238E27FC236}">
                <a16:creationId xmlns:a16="http://schemas.microsoft.com/office/drawing/2014/main" id="{6C575B4A-95DC-444F-A074-827EFFE1DF91}"/>
              </a:ext>
            </a:extLst>
          </p:cNvPr>
          <p:cNvSpPr txBox="1"/>
          <p:nvPr/>
        </p:nvSpPr>
        <p:spPr>
          <a:xfrm>
            <a:off x="8023179" y="5903094"/>
            <a:ext cx="164820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___f ___   de</a:t>
            </a:r>
          </a:p>
        </p:txBody>
      </p:sp>
      <p:sp>
        <p:nvSpPr>
          <p:cNvPr id="149" name="TextBox 148">
            <a:extLst>
              <a:ext uri="{FF2B5EF4-FFF2-40B4-BE49-F238E27FC236}">
                <a16:creationId xmlns:a16="http://schemas.microsoft.com/office/drawing/2014/main" id="{5B2AD09D-279A-4F69-B18B-C71647656858}"/>
              </a:ext>
            </a:extLst>
          </p:cNvPr>
          <p:cNvSpPr txBox="1"/>
          <p:nvPr/>
        </p:nvSpPr>
        <p:spPr>
          <a:xfrm>
            <a:off x="10297995" y="5902531"/>
            <a:ext cx="144462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in order to</a:t>
            </a:r>
          </a:p>
        </p:txBody>
      </p:sp>
      <p:pic>
        <p:nvPicPr>
          <p:cNvPr id="150" name="Picture 149">
            <a:extLst>
              <a:ext uri="{FF2B5EF4-FFF2-40B4-BE49-F238E27FC236}">
                <a16:creationId xmlns:a16="http://schemas.microsoft.com/office/drawing/2014/main" id="{01CDC350-344F-48C3-9F2D-130A24E87FF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57800" y="5793151"/>
            <a:ext cx="432000" cy="450000"/>
          </a:xfrm>
          <a:prstGeom prst="rect">
            <a:avLst/>
          </a:prstGeom>
        </p:spPr>
      </p:pic>
      <p:sp>
        <p:nvSpPr>
          <p:cNvPr id="152" name="TextBox 151">
            <a:extLst>
              <a:ext uri="{FF2B5EF4-FFF2-40B4-BE49-F238E27FC236}">
                <a16:creationId xmlns:a16="http://schemas.microsoft.com/office/drawing/2014/main" id="{6F575DF6-B2B6-45B8-AC05-C6619146AB6F}"/>
              </a:ext>
            </a:extLst>
          </p:cNvPr>
          <p:cNvSpPr txBox="1"/>
          <p:nvPr/>
        </p:nvSpPr>
        <p:spPr>
          <a:xfrm>
            <a:off x="8135978" y="5885812"/>
            <a:ext cx="3545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a</a:t>
            </a:r>
          </a:p>
        </p:txBody>
      </p:sp>
      <p:sp>
        <p:nvSpPr>
          <p:cNvPr id="153" name="TextBox 152">
            <a:extLst>
              <a:ext uri="{FF2B5EF4-FFF2-40B4-BE49-F238E27FC236}">
                <a16:creationId xmlns:a16="http://schemas.microsoft.com/office/drawing/2014/main" id="{0AE257F0-4651-4C13-8831-D61C7E38D7D1}"/>
              </a:ext>
            </a:extLst>
          </p:cNvPr>
          <p:cNvSpPr txBox="1"/>
          <p:nvPr/>
        </p:nvSpPr>
        <p:spPr>
          <a:xfrm>
            <a:off x="8645931" y="5885812"/>
            <a:ext cx="3994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in</a:t>
            </a:r>
          </a:p>
        </p:txBody>
      </p:sp>
    </p:spTree>
    <p:extLst>
      <p:ext uri="{BB962C8B-B14F-4D97-AF65-F5344CB8AC3E}">
        <p14:creationId xmlns:p14="http://schemas.microsoft.com/office/powerpoint/2010/main" val="2849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4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4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4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4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4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5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8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5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53"/>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25" grpId="0"/>
      <p:bldP spid="126" grpId="0"/>
      <p:bldP spid="127" grpId="0"/>
      <p:bldP spid="128" grpId="0"/>
      <p:bldP spid="134" grpId="0"/>
      <p:bldP spid="135" grpId="0"/>
      <p:bldP spid="138" grpId="0"/>
      <p:bldP spid="139" grpId="0"/>
      <p:bldP spid="92" grpId="0"/>
      <p:bldP spid="94" grpId="0"/>
      <p:bldP spid="95" grpId="0"/>
      <p:bldP spid="97" grpId="0"/>
      <p:bldP spid="117" grpId="0"/>
      <p:bldP spid="140" grpId="0"/>
      <p:bldP spid="142" grpId="0"/>
      <p:bldP spid="144" grpId="0"/>
      <p:bldP spid="146" grpId="0"/>
      <p:bldP spid="147" grpId="0"/>
      <p:bldP spid="149" grpId="0"/>
      <p:bldP spid="152" grpId="0"/>
      <p:bldP spid="1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Phonétique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8183B0E8-4E33-461F-9CFD-6C093384ECBC}"/>
              </a:ext>
            </a:extLst>
          </p:cNvPr>
          <p:cNvSpPr txBox="1"/>
          <p:nvPr/>
        </p:nvSpPr>
        <p:spPr>
          <a:xfrm rot="10800000" flipV="1">
            <a:off x="484463" y="1235568"/>
            <a:ext cx="257678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terrain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85" name="TextBox 84">
            <a:extLst>
              <a:ext uri="{FF2B5EF4-FFF2-40B4-BE49-F238E27FC236}">
                <a16:creationId xmlns:a16="http://schemas.microsoft.com/office/drawing/2014/main" id="{2B66E772-704E-47A5-A995-7F674DB8A481}"/>
              </a:ext>
            </a:extLst>
          </p:cNvPr>
          <p:cNvSpPr txBox="1"/>
          <p:nvPr/>
        </p:nvSpPr>
        <p:spPr>
          <a:xfrm rot="10800000" flipV="1">
            <a:off x="66157" y="2649079"/>
            <a:ext cx="46507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information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96" name="TextBox 95">
            <a:extLst>
              <a:ext uri="{FF2B5EF4-FFF2-40B4-BE49-F238E27FC236}">
                <a16:creationId xmlns:a16="http://schemas.microsoft.com/office/drawing/2014/main" id="{5A5C647A-F062-43D7-8277-BD610EE124E6}"/>
              </a:ext>
            </a:extLst>
          </p:cNvPr>
          <p:cNvSpPr txBox="1"/>
          <p:nvPr/>
        </p:nvSpPr>
        <p:spPr>
          <a:xfrm rot="10800000" flipV="1">
            <a:off x="8598694" y="2619874"/>
            <a:ext cx="31117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certain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99" name="TextBox 98">
            <a:extLst>
              <a:ext uri="{FF2B5EF4-FFF2-40B4-BE49-F238E27FC236}">
                <a16:creationId xmlns:a16="http://schemas.microsoft.com/office/drawing/2014/main" id="{025CB521-152C-42C2-9961-869BA59207AB}"/>
              </a:ext>
            </a:extLst>
          </p:cNvPr>
          <p:cNvSpPr txBox="1"/>
          <p:nvPr/>
        </p:nvSpPr>
        <p:spPr>
          <a:xfrm rot="10800000" flipV="1">
            <a:off x="101681" y="4409123"/>
            <a:ext cx="36899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instant</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01" name="TextBox 100">
            <a:extLst>
              <a:ext uri="{FF2B5EF4-FFF2-40B4-BE49-F238E27FC236}">
                <a16:creationId xmlns:a16="http://schemas.microsoft.com/office/drawing/2014/main" id="{93C79398-F0FC-493E-9695-AF82840BA423}"/>
              </a:ext>
            </a:extLst>
          </p:cNvPr>
          <p:cNvSpPr txBox="1"/>
          <p:nvPr/>
        </p:nvSpPr>
        <p:spPr>
          <a:xfrm rot="10800000" flipV="1">
            <a:off x="7787279" y="3901291"/>
            <a:ext cx="27274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latin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02" name="TextBox 101">
            <a:extLst>
              <a:ext uri="{FF2B5EF4-FFF2-40B4-BE49-F238E27FC236}">
                <a16:creationId xmlns:a16="http://schemas.microsoft.com/office/drawing/2014/main" id="{1FB29075-4EA3-406C-9972-FA7942EFA45B}"/>
              </a:ext>
            </a:extLst>
          </p:cNvPr>
          <p:cNvSpPr txBox="1"/>
          <p:nvPr/>
        </p:nvSpPr>
        <p:spPr>
          <a:xfrm rot="10800000" flipV="1">
            <a:off x="3861115" y="3521510"/>
            <a:ext cx="35714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combat</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03" name="TextBox 102">
            <a:extLst>
              <a:ext uri="{FF2B5EF4-FFF2-40B4-BE49-F238E27FC236}">
                <a16:creationId xmlns:a16="http://schemas.microsoft.com/office/drawing/2014/main" id="{05D5B343-B6B2-4B11-B787-C25BDCBD05FA}"/>
              </a:ext>
            </a:extLst>
          </p:cNvPr>
          <p:cNvSpPr txBox="1"/>
          <p:nvPr/>
        </p:nvSpPr>
        <p:spPr>
          <a:xfrm rot="10800000" flipV="1">
            <a:off x="4501073" y="4916954"/>
            <a:ext cx="257678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phase</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06" name="TextBox 105">
            <a:extLst>
              <a:ext uri="{FF2B5EF4-FFF2-40B4-BE49-F238E27FC236}">
                <a16:creationId xmlns:a16="http://schemas.microsoft.com/office/drawing/2014/main" id="{937824C1-2488-4EF5-A37E-428DE2255AD6}"/>
              </a:ext>
            </a:extLst>
          </p:cNvPr>
          <p:cNvSpPr txBox="1"/>
          <p:nvPr/>
        </p:nvSpPr>
        <p:spPr>
          <a:xfrm rot="10800000" flipV="1">
            <a:off x="8020505" y="5146630"/>
            <a:ext cx="36899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menace</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10" name="TextBox 109">
            <a:extLst>
              <a:ext uri="{FF2B5EF4-FFF2-40B4-BE49-F238E27FC236}">
                <a16:creationId xmlns:a16="http://schemas.microsoft.com/office/drawing/2014/main" id="{AC6C07DD-A2C2-4670-B2D9-963AC2A20AE6}"/>
              </a:ext>
            </a:extLst>
          </p:cNvPr>
          <p:cNvSpPr txBox="1"/>
          <p:nvPr/>
        </p:nvSpPr>
        <p:spPr>
          <a:xfrm rot="10800000" flipV="1">
            <a:off x="4989971" y="1808126"/>
            <a:ext cx="257678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trace</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13" name="TextBox 112">
            <a:extLst>
              <a:ext uri="{FF2B5EF4-FFF2-40B4-BE49-F238E27FC236}">
                <a16:creationId xmlns:a16="http://schemas.microsoft.com/office/drawing/2014/main" id="{B0CDDCC2-54B5-488C-989D-C7040ADA6A90}"/>
              </a:ext>
            </a:extLst>
          </p:cNvPr>
          <p:cNvSpPr txBox="1"/>
          <p:nvPr/>
        </p:nvSpPr>
        <p:spPr>
          <a:xfrm rot="10800000" flipV="1">
            <a:off x="7884922" y="1257534"/>
            <a:ext cx="430707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assurance</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906010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 id="{A584392A-2C27-EF4E-BE7A-23E569A15FEE}" vid="{0F4D3EAD-005C-D745-BD1E-0E7FB5CD2B5B}"/>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40</TotalTime>
  <Words>1048</Words>
  <Application>Microsoft Office PowerPoint</Application>
  <PresentationFormat>Widescreen</PresentationFormat>
  <Paragraphs>152</Paragraphs>
  <Slides>9</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Arial</vt:lpstr>
      <vt:lpstr>Bookshelf Symbol 7</vt:lpstr>
      <vt:lpstr>Calibri</vt:lpstr>
      <vt:lpstr>Calibri Light</vt:lpstr>
      <vt:lpstr>Century Gothic</vt:lpstr>
      <vt:lpstr>Tw Cen MT</vt:lpstr>
      <vt:lpstr>Office Theme</vt:lpstr>
      <vt:lpstr>4_Office Theme</vt:lpstr>
      <vt:lpstr>NCELP Theme</vt:lpstr>
      <vt:lpstr>5_Office Theme</vt:lpstr>
      <vt:lpstr>Phonics</vt:lpstr>
      <vt:lpstr>ain/in </vt:lpstr>
      <vt:lpstr>ain/in </vt:lpstr>
      <vt:lpstr>ain/in </vt:lpstr>
      <vt:lpstr>(a)in </vt:lpstr>
      <vt:lpstr>(a)in </vt:lpstr>
      <vt:lpstr>(a)in </vt:lpstr>
      <vt:lpstr>Phonétique</vt:lpstr>
      <vt:lpstr>Phonétique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Kirsten Somerville</dc:creator>
  <cp:lastModifiedBy>Kirsten Somerville</cp:lastModifiedBy>
  <cp:revision>1</cp:revision>
  <dcterms:created xsi:type="dcterms:W3CDTF">2020-04-15T14:06:31Z</dcterms:created>
  <dcterms:modified xsi:type="dcterms:W3CDTF">2020-04-15T14:46:50Z</dcterms:modified>
</cp:coreProperties>
</file>