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705" r:id="rId4"/>
  </p:sldMasterIdLst>
  <p:notesMasterIdLst>
    <p:notesMasterId r:id="rId22"/>
  </p:notesMasterIdLst>
  <p:sldIdLst>
    <p:sldId id="256" r:id="rId5"/>
    <p:sldId id="363" r:id="rId6"/>
    <p:sldId id="522" r:id="rId7"/>
    <p:sldId id="517" r:id="rId8"/>
    <p:sldId id="518" r:id="rId9"/>
    <p:sldId id="381" r:id="rId10"/>
    <p:sldId id="380" r:id="rId11"/>
    <p:sldId id="383" r:id="rId12"/>
    <p:sldId id="384" r:id="rId13"/>
    <p:sldId id="385" r:id="rId14"/>
    <p:sldId id="386" r:id="rId15"/>
    <p:sldId id="387" r:id="rId16"/>
    <p:sldId id="389" r:id="rId17"/>
    <p:sldId id="529" r:id="rId18"/>
    <p:sldId id="533" r:id="rId19"/>
    <p:sldId id="530" r:id="rId20"/>
    <p:sldId id="53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" panose="02040604050505020304" pitchFamily="18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Tw Cen MT" panose="020B06020201040206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hyzp5ubtSqGLKGVDCAHg6RTo/u3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Finlayson" initials="NF" lastIdx="16" clrIdx="0">
    <p:extLst>
      <p:ext uri="{19B8F6BF-5375-455C-9EA6-DF929625EA0E}">
        <p15:presenceInfo xmlns:p15="http://schemas.microsoft.com/office/powerpoint/2012/main" userId="Natalie Finlayson" providerId="None"/>
      </p:ext>
    </p:extLst>
  </p:cmAuthor>
  <p:cmAuthor id="2" name="Stephen Owen" initials="SO" lastIdx="18" clrIdx="1">
    <p:extLst>
      <p:ext uri="{19B8F6BF-5375-455C-9EA6-DF929625EA0E}">
        <p15:presenceInfo xmlns:p15="http://schemas.microsoft.com/office/powerpoint/2012/main" userId="Stephen Owen" providerId="None"/>
      </p:ext>
    </p:extLst>
  </p:cmAuthor>
  <p:cmAuthor id="3" name="Emma Marsden" initials="EM" lastIdx="54" clrIdx="2">
    <p:extLst>
      <p:ext uri="{19B8F6BF-5375-455C-9EA6-DF929625EA0E}">
        <p15:presenceInfo xmlns:p15="http://schemas.microsoft.com/office/powerpoint/2012/main" userId="Emma Marsden" providerId="None"/>
      </p:ext>
    </p:extLst>
  </p:cmAuthor>
  <p:cmAuthor id="4" name="Natalie Finlayson" initials="NF [2]" lastIdx="6" clrIdx="3">
    <p:extLst>
      <p:ext uri="{19B8F6BF-5375-455C-9EA6-DF929625EA0E}">
        <p15:presenceInfo xmlns:p15="http://schemas.microsoft.com/office/powerpoint/2012/main" userId="63f56afcdd2336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500"/>
    <a:srgbClr val="EE6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36B53B-AF2B-4ED9-AE7D-DA19A883150E}">
  <a:tblStyle styleId="{7436B53B-AF2B-4ED9-AE7D-DA19A883150E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C2DEB4-D931-4B4B-B03F-5F9228FB7861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3" autoAdjust="0"/>
    <p:restoredTop sz="76190" autoAdjust="0"/>
  </p:normalViewPr>
  <p:slideViewPr>
    <p:cSldViewPr snapToGrid="0">
      <p:cViewPr varScale="1">
        <p:scale>
          <a:sx n="51" d="100"/>
          <a:sy n="51" d="100"/>
        </p:scale>
        <p:origin x="97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89" Type="http://customschemas.google.com/relationships/presentationmetadata" Target="metadata"/><Relationship Id="rId7" Type="http://schemas.openxmlformats.org/officeDocument/2006/relationships/slide" Target="slides/slide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90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9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Learning outcomes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aseline="0" dirty="0"/>
              <a:t>- introduce the preposition </a:t>
            </a:r>
            <a:r>
              <a:rPr lang="fr-FR" i="1" dirty="0">
                <a:solidFill>
                  <a:srgbClr val="FFFFFF"/>
                </a:solidFill>
              </a:rPr>
              <a:t>à</a:t>
            </a:r>
            <a:r>
              <a:rPr lang="fr-FR" dirty="0">
                <a:solidFill>
                  <a:srgbClr val="FFFFFF"/>
                </a:solidFill>
              </a:rPr>
              <a:t> as </a:t>
            </a:r>
            <a:r>
              <a:rPr lang="fr-FR" dirty="0" err="1">
                <a:solidFill>
                  <a:srgbClr val="FFFFFF"/>
                </a:solidFill>
              </a:rPr>
              <a:t>combined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with</a:t>
            </a:r>
            <a:r>
              <a:rPr lang="fr-FR" dirty="0">
                <a:solidFill>
                  <a:srgbClr val="FFFFFF"/>
                </a:solidFill>
              </a:rPr>
              <a:t> the </a:t>
            </a:r>
            <a:r>
              <a:rPr lang="fr-FR" dirty="0" err="1">
                <a:solidFill>
                  <a:srgbClr val="FFFFFF"/>
                </a:solidFill>
              </a:rPr>
              <a:t>definite</a:t>
            </a:r>
            <a:r>
              <a:rPr lang="fr-FR" dirty="0">
                <a:solidFill>
                  <a:srgbClr val="FFFFFF"/>
                </a:solidFill>
              </a:rPr>
              <a:t> article (au, à </a:t>
            </a:r>
            <a:r>
              <a:rPr lang="fr-FR">
                <a:solidFill>
                  <a:srgbClr val="FFFFFF"/>
                </a:solidFill>
              </a:rPr>
              <a:t>la)</a:t>
            </a:r>
            <a:endParaRPr lang="fr-FR" dirty="0"/>
          </a:p>
        </p:txBody>
      </p:sp>
      <p:sp>
        <p:nvSpPr>
          <p:cNvPr id="126" name="Google Shape;12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A second</a:t>
            </a:r>
            <a:r>
              <a:rPr lang="en-GB" baseline="0" dirty="0"/>
              <a:t> version of the task now follows, so that partners may swap roles.</a:t>
            </a:r>
          </a:p>
          <a:p>
            <a:pPr marL="0" indent="0"/>
            <a:r>
              <a:rPr lang="en-GB" dirty="0"/>
              <a:t>Partner</a:t>
            </a:r>
            <a:r>
              <a:rPr lang="en-GB" baseline="0" dirty="0"/>
              <a:t> B first asks Partner A ‘Je </a:t>
            </a:r>
            <a:r>
              <a:rPr lang="en-GB" baseline="0" dirty="0" err="1"/>
              <a:t>vais</a:t>
            </a:r>
            <a:r>
              <a:rPr lang="en-GB" baseline="0" dirty="0"/>
              <a:t> </a:t>
            </a:r>
            <a:r>
              <a:rPr lang="en-GB" baseline="0" dirty="0" err="1"/>
              <a:t>où</a:t>
            </a:r>
            <a:r>
              <a:rPr lang="en-GB" baseline="0" dirty="0"/>
              <a:t> ?’ to elicit the places where s/he is going. S/he then asks ‘</a:t>
            </a:r>
            <a:r>
              <a:rPr lang="en-GB" baseline="0" dirty="0" err="1"/>
              <a:t>Tu</a:t>
            </a:r>
            <a:r>
              <a:rPr lang="en-GB" baseline="0" dirty="0"/>
              <a:t> vas </a:t>
            </a:r>
            <a:r>
              <a:rPr lang="en-GB" baseline="0" dirty="0" err="1"/>
              <a:t>où</a:t>
            </a:r>
            <a:r>
              <a:rPr lang="en-GB" baseline="0" dirty="0"/>
              <a:t> ?’ to elicit the places where Partner A is going.</a:t>
            </a:r>
          </a:p>
          <a:p>
            <a:pPr marL="0" indent="0"/>
            <a:r>
              <a:rPr lang="en-GB" baseline="0" dirty="0"/>
              <a:t>Partner B fills in the correct details in English (answers follow on a subsequent slide).</a:t>
            </a: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0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In response to Partner B’s questions, Partner</a:t>
            </a:r>
            <a:r>
              <a:rPr lang="en-GB" baseline="0" dirty="0"/>
              <a:t> A first tells Partner B the places where Partner B is going (</a:t>
            </a:r>
            <a:r>
              <a:rPr lang="en-GB" baseline="0" dirty="0" err="1"/>
              <a:t>Tu</a:t>
            </a:r>
            <a:r>
              <a:rPr lang="en-GB" baseline="0" dirty="0"/>
              <a:t> vas...).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aseline="0" dirty="0"/>
              <a:t>S/he then tells Partner B the places where s/he is going (Je </a:t>
            </a:r>
            <a:r>
              <a:rPr lang="en-GB" baseline="0" dirty="0" err="1"/>
              <a:t>vais</a:t>
            </a:r>
            <a:r>
              <a:rPr lang="en-GB" baseline="0" dirty="0"/>
              <a:t>...). </a:t>
            </a:r>
          </a:p>
          <a:p>
            <a:pPr marL="0" indent="0"/>
            <a:r>
              <a:rPr lang="en-GB" baseline="0" dirty="0"/>
              <a:t>Partner A will be able to check what s/he should have said in the answers which follow on a subsequent slide.</a:t>
            </a: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46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This slide shows what Partner B should have written down.</a:t>
            </a:r>
          </a:p>
          <a:p>
            <a:pPr marL="0" inden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0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This slide shows what Partner A should have said.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92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This writing activity challenges</a:t>
            </a:r>
            <a:r>
              <a:rPr lang="en-GB" baseline="0" dirty="0"/>
              <a:t> students to write some of the things they have been practising in this lesson in French.</a:t>
            </a:r>
          </a:p>
          <a:p>
            <a:pPr marL="0" indent="0"/>
            <a:r>
              <a:rPr lang="en-GB" baseline="0" dirty="0"/>
              <a:t>It requires the appropriate form of the verb </a:t>
            </a:r>
            <a:r>
              <a:rPr lang="en-GB" i="1" baseline="0" dirty="0" err="1"/>
              <a:t>aller</a:t>
            </a:r>
            <a:r>
              <a:rPr lang="en-GB" i="0" baseline="0" dirty="0"/>
              <a:t> and the correct form of the preposition </a:t>
            </a:r>
            <a:r>
              <a:rPr lang="en-GB" sz="1200" b="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the definite article.</a:t>
            </a:r>
          </a:p>
          <a:p>
            <a:pPr marL="0" indent="0"/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answers are animated and appear upon successive mouse clicks.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653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This paired speaking activity practices asking</a:t>
            </a:r>
            <a:r>
              <a:rPr lang="en-US" baseline="0" dirty="0"/>
              <a:t> and answering questions using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comment ?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quand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The answers involve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the correct use of the previously-presented vocabulary and the preposition à with the definite article, as practised earlier.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Partner A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asks Partner B the following questions (allowing Partner B to answer each time):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vais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ù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 Je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vais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comment ? Je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vais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quand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Partner A then writes down Partner B’s answers to each question in turn, in note form in English, in the spaces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provided in the table </a:t>
            </a:r>
            <a:r>
              <a:rPr lang="en-US" baseline="0" dirty="0"/>
              <a:t>(see Partner B’s information on the next slide).</a:t>
            </a:r>
            <a:endParaRPr lang="en-GB" sz="1200" b="0" baseline="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Partner A then does the same with the second row of the table, asking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vas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ù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 (etc.)</a:t>
            </a:r>
            <a:endParaRPr lang="en-GB" sz="1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Partner</a:t>
            </a:r>
            <a:r>
              <a:rPr lang="en-US" baseline="0" dirty="0"/>
              <a:t> B then asks the same questions about the third and fourth lines of the table, saying </a:t>
            </a:r>
            <a:r>
              <a:rPr lang="en-US" b="1" baseline="0" dirty="0"/>
              <a:t>Il </a:t>
            </a:r>
            <a:r>
              <a:rPr lang="en-US" b="1" baseline="0" dirty="0" err="1"/>
              <a:t>va</a:t>
            </a:r>
            <a:r>
              <a:rPr lang="en-US" b="1" baseline="0" dirty="0"/>
              <a:t>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ù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ù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, for example.</a:t>
            </a:r>
          </a:p>
          <a:p>
            <a:pPr marL="0" indent="0"/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Partner A gives the relevant information as shown on this slide,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which Partner B writes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1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This activity is explained on the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531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This writing activity challenges</a:t>
            </a:r>
            <a:r>
              <a:rPr lang="en-GB" baseline="0" dirty="0"/>
              <a:t> students to write the questions indicated, using the new question words presented this lesson.</a:t>
            </a:r>
          </a:p>
          <a:p>
            <a:pPr marL="0" indent="0"/>
            <a:endParaRPr lang="en-GB" sz="1200" b="0" baseline="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/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answers are animated and appear upon successive mouse clicks.</a:t>
            </a:r>
          </a:p>
          <a:p>
            <a:pPr marL="0" indent="0"/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Point out that, in French, there is a space before the question mark (and also with exclamation marks), whereas there is no such space in English!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8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i="0" dirty="0"/>
              <a:t>Reading task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rubric includes ‘O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ù’ as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it’s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part of the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vocabulary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set for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week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elicit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to prompt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them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to use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English options, and to have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opportunity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to translate ‘Do’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questions 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b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</a:b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Where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Lea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going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? 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Where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does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Lea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go?</a:t>
            </a:r>
            <a:b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Wingdings" panose="05000000000000000000" pitchFamily="2" charset="2"/>
              </a:rPr>
            </a:br>
            <a:b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Teachers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to highlight the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difference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n-GB" sz="1200" b="0" i="0" u="none" strike="noStrike" cap="none" baseline="0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Arial"/>
              </a:rPr>
              <a:t>o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ù’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‘ou’ in French,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appear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rubric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confuse.</a:t>
            </a:r>
            <a:endParaRPr lang="en-GB" b="0" i="0" dirty="0"/>
          </a:p>
        </p:txBody>
      </p:sp>
      <p:sp>
        <p:nvSpPr>
          <p:cNvPr id="143" name="Google Shape;1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14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dirty="0"/>
              <a:t>Audio (with noun obscured) plays on clicking individual numbers.</a:t>
            </a:r>
          </a:p>
          <a:p>
            <a:endParaRPr lang="en-GB" b="1" dirty="0"/>
          </a:p>
          <a:p>
            <a:pPr marL="0"/>
            <a:r>
              <a:rPr lang="en-GB" b="1" dirty="0"/>
              <a:t>Transcript</a:t>
            </a:r>
          </a:p>
          <a:p>
            <a:pPr marL="0"/>
            <a:endParaRPr lang="en-GB" b="1" dirty="0"/>
          </a:p>
          <a:p>
            <a:pPr marL="228600" indent="-228600">
              <a:buAutoNum type="arabicParenR"/>
            </a:pPr>
            <a:r>
              <a:rPr lang="en-GB" dirty="0"/>
              <a:t>Je </a:t>
            </a:r>
            <a:r>
              <a:rPr lang="en-GB" dirty="0" err="1"/>
              <a:t>vais</a:t>
            </a:r>
            <a:r>
              <a:rPr lang="en-GB" dirty="0"/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 la [poste]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 [travail]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vais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[tableau]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[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déjeuner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1200" baseline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 la [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caisse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</a:p>
          <a:p>
            <a:pPr marL="228600" indent="-228600">
              <a:buAutoNum type="arabicParenR"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1200" baseline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 la [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maison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  <a:endParaRPr lang="en-GB" dirty="0"/>
          </a:p>
        </p:txBody>
      </p:sp>
      <p:sp>
        <p:nvSpPr>
          <p:cNvPr id="143" name="Google Shape;1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0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dirty="0"/>
              <a:t>Audio (with noun included) plays on clicking individual numbers.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0" dirty="0"/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dirty="0"/>
              <a:t>Answers revealed on clicks.</a:t>
            </a:r>
          </a:p>
          <a:p>
            <a:endParaRPr lang="en-GB" b="1" dirty="0"/>
          </a:p>
          <a:p>
            <a:pPr marL="0"/>
            <a:r>
              <a:rPr lang="en-GB" b="1" dirty="0"/>
              <a:t>Transcript</a:t>
            </a:r>
          </a:p>
          <a:p>
            <a:pPr marL="0"/>
            <a:endParaRPr lang="en-GB" b="1" dirty="0"/>
          </a:p>
          <a:p>
            <a:pPr marL="228600" indent="-228600">
              <a:buAutoNum type="arabicParenR"/>
            </a:pPr>
            <a:r>
              <a:rPr lang="en-GB" dirty="0"/>
              <a:t>Je </a:t>
            </a:r>
            <a:r>
              <a:rPr lang="en-GB" dirty="0" err="1"/>
              <a:t>vais</a:t>
            </a:r>
            <a:r>
              <a:rPr lang="en-GB" dirty="0"/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 la [poste]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 [travail]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aseline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vais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[tableau]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[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déjeuner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R"/>
              <a:tabLst/>
              <a:defRPr/>
            </a:pP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1200" baseline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 la [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caisse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</a:p>
          <a:p>
            <a:pPr marL="228600" indent="-228600">
              <a:buAutoNum type="arabicParenR"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1200" baseline="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1200" baseline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à la [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maison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  <a:endParaRPr lang="en-GB" dirty="0"/>
          </a:p>
        </p:txBody>
      </p:sp>
      <p:sp>
        <p:nvSpPr>
          <p:cNvPr id="143" name="Google Shape;1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00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Partner</a:t>
            </a:r>
            <a:r>
              <a:rPr lang="en-GB" baseline="0" dirty="0"/>
              <a:t> A first asks Partner B ‘Je </a:t>
            </a:r>
            <a:r>
              <a:rPr lang="en-GB" baseline="0" dirty="0" err="1"/>
              <a:t>vais</a:t>
            </a:r>
            <a:r>
              <a:rPr lang="en-GB" baseline="0" dirty="0"/>
              <a:t> </a:t>
            </a:r>
            <a:r>
              <a:rPr lang="en-GB" baseline="0" dirty="0" err="1"/>
              <a:t>où</a:t>
            </a:r>
            <a:r>
              <a:rPr lang="en-GB" baseline="0" dirty="0"/>
              <a:t> ?’ to elicit the places where s/he is going. S/he then asks ‘</a:t>
            </a:r>
            <a:r>
              <a:rPr lang="en-GB" baseline="0" dirty="0" err="1"/>
              <a:t>Tu</a:t>
            </a:r>
            <a:r>
              <a:rPr lang="en-GB" baseline="0" dirty="0"/>
              <a:t> vas </a:t>
            </a:r>
            <a:r>
              <a:rPr lang="en-GB" baseline="0" dirty="0" err="1"/>
              <a:t>où</a:t>
            </a:r>
            <a:r>
              <a:rPr lang="en-GB" baseline="0" dirty="0"/>
              <a:t> ?’ to elicit the places where Partner B is going.</a:t>
            </a:r>
          </a:p>
          <a:p>
            <a:pPr marL="0" indent="0"/>
            <a:r>
              <a:rPr lang="en-GB" baseline="0" dirty="0"/>
              <a:t>Partner A fills in the correct details in English (answers follow on a subsequent slide).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6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In response to Partner A’s questions, Partner</a:t>
            </a:r>
            <a:r>
              <a:rPr lang="en-GB" baseline="0" dirty="0"/>
              <a:t> B first tells Partner A the places where Partner A is going (</a:t>
            </a:r>
            <a:r>
              <a:rPr lang="en-GB" baseline="0" dirty="0" err="1"/>
              <a:t>Tu</a:t>
            </a:r>
            <a:r>
              <a:rPr lang="en-GB" baseline="0" dirty="0"/>
              <a:t> vas...).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aseline="0" dirty="0"/>
              <a:t>S/he then tells Partner A the places where s/he is going (Je </a:t>
            </a:r>
            <a:r>
              <a:rPr lang="en-GB" baseline="0" dirty="0" err="1"/>
              <a:t>vais</a:t>
            </a:r>
            <a:r>
              <a:rPr lang="en-GB" baseline="0" dirty="0"/>
              <a:t>...). </a:t>
            </a:r>
          </a:p>
          <a:p>
            <a:pPr marL="0" indent="0"/>
            <a:r>
              <a:rPr lang="en-GB" baseline="0" dirty="0"/>
              <a:t>Partner B will be able to check what s/he should have said in the answers which follow on a subsequent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42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This slide shows what Partner A should have written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42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dirty="0"/>
              <a:t>This slide shows what Partner B should have said.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1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9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88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7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7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7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3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6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3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93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2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59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833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">
  <p:cSld name="2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12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59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8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767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909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27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60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243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52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689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1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37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40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92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27/05/2021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0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27/05/2021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22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27/05/2021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27/05/2021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92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27/05/2021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8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79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9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4.png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audio" Target="../media/audio1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"/>
          <p:cNvGrpSpPr/>
          <p:nvPr/>
        </p:nvGrpSpPr>
        <p:grpSpPr>
          <a:xfrm>
            <a:off x="0" y="0"/>
            <a:ext cx="12192000" cy="6858000"/>
            <a:chOff x="-56445" y="0"/>
            <a:chExt cx="12192000" cy="6858000"/>
          </a:xfrm>
        </p:grpSpPr>
        <p:grpSp>
          <p:nvGrpSpPr>
            <p:cNvPr id="129" name="Google Shape;129;p1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</p:grpSpPr>
          <p:sp>
            <p:nvSpPr>
              <p:cNvPr id="130" name="Google Shape;130;p1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solidFill>
                <a:srgbClr val="E3EA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solidFill>
                <a:srgbClr val="E3EA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32" name="Google Shape;132;p1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32431" y="1883962"/>
            <a:ext cx="7308549" cy="106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GB" sz="4400" b="1" dirty="0">
                <a:solidFill>
                  <a:srgbClr val="FFFFFF"/>
                </a:solidFill>
              </a:rPr>
              <a:t>Grammar</a:t>
            </a:r>
            <a:br>
              <a:rPr lang="en-GB" sz="3600" b="1" dirty="0">
                <a:solidFill>
                  <a:srgbClr val="FFFFFF"/>
                </a:solidFill>
              </a:rPr>
            </a:br>
            <a:endParaRPr sz="3600" dirty="0"/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266770" y="2605971"/>
            <a:ext cx="5441266" cy="125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</a:pPr>
            <a:r>
              <a:rPr lang="fr-FR" dirty="0" err="1">
                <a:solidFill>
                  <a:srgbClr val="FFFFFF"/>
                </a:solidFill>
              </a:rPr>
              <a:t>Preposition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i="1" dirty="0">
                <a:solidFill>
                  <a:srgbClr val="FFFFFF"/>
                </a:solidFill>
              </a:rPr>
              <a:t>à</a:t>
            </a:r>
            <a:r>
              <a:rPr lang="fr-FR" dirty="0">
                <a:solidFill>
                  <a:srgbClr val="FFFFFF"/>
                </a:solidFill>
              </a:rPr>
              <a:t> plus </a:t>
            </a:r>
            <a:r>
              <a:rPr lang="fr-FR" dirty="0" err="1">
                <a:solidFill>
                  <a:srgbClr val="FFFFFF"/>
                </a:solidFill>
              </a:rPr>
              <a:t>definite</a:t>
            </a:r>
            <a:r>
              <a:rPr lang="fr-FR" dirty="0">
                <a:solidFill>
                  <a:srgbClr val="FFFFFF"/>
                </a:solidFill>
              </a:rPr>
              <a:t> article (au, à la)</a:t>
            </a:r>
          </a:p>
        </p:txBody>
      </p:sp>
      <p:sp>
        <p:nvSpPr>
          <p:cNvPr id="136" name="Google Shape;136;p1"/>
          <p:cNvSpPr txBox="1"/>
          <p:nvPr/>
        </p:nvSpPr>
        <p:spPr>
          <a:xfrm>
            <a:off x="266807" y="4946214"/>
            <a:ext cx="57849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Y7 French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 2.2 - Week </a:t>
            </a:r>
            <a:r>
              <a:rPr lang="en-GB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266770" y="5801705"/>
            <a:ext cx="5784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</a:pPr>
            <a:r>
              <a:rPr lang="en-GB" sz="14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Stephen Owen / Natalie Finlayson / Rachel Hawkes</a:t>
            </a:r>
            <a:br>
              <a:rPr lang="en-GB" sz="16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266770" y="6152230"/>
            <a:ext cx="5784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</a:pPr>
            <a:r>
              <a:rPr lang="en-GB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 updated</a:t>
            </a: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27/05/21</a:t>
            </a:r>
            <a:br>
              <a:rPr lang="en-GB" sz="16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241" y="2723748"/>
            <a:ext cx="374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Your partner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91286" y="2723748"/>
            <a:ext cx="140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307" y="1199562"/>
            <a:ext cx="1140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B. 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Ask your partner where s/he is going and where you are going. 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Note in English the 3 places mentioned in each case.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6202" y="3710016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6202" y="4636154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6202" y="5528336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1549" y="3701990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1548" y="4615163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1548" y="5528336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pic>
        <p:nvPicPr>
          <p:cNvPr id="12" name="Picture 11" descr="background rectangle ">
            <a:extLst>
              <a:ext uri="{FF2B5EF4-FFF2-40B4-BE49-F238E27FC236}">
                <a16:creationId xmlns:a16="http://schemas.microsoft.com/office/drawing/2014/main" id="{774264CD-D3E6-43C6-96F5-94494D0D8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3EC3A-DEE5-134F-AB50-FC19E82B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9" y="296864"/>
            <a:ext cx="2607012" cy="76350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</a:rPr>
              <a:t>Tu vas </a:t>
            </a:r>
            <a:r>
              <a:rPr lang="en-GB" sz="3600" b="1" dirty="0" err="1">
                <a:solidFill>
                  <a:srgbClr val="FFFFFF"/>
                </a:solidFill>
              </a:rPr>
              <a:t>où</a:t>
            </a:r>
            <a:r>
              <a:rPr lang="en-GB" sz="3600" b="1" dirty="0">
                <a:solidFill>
                  <a:srgbClr val="FFFFFF"/>
                </a:solidFill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53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773" y="1614456"/>
            <a:ext cx="1258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Tu...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58554" y="1614456"/>
            <a:ext cx="146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36" y="124478"/>
            <a:ext cx="1140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A.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Tell your partner where s/he is going and 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where you are going. Remember to use the correct form of </a:t>
            </a:r>
            <a:r>
              <a:rPr lang="en-GB" sz="28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aller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and either </a:t>
            </a:r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or </a:t>
            </a:r>
            <a:r>
              <a:rPr lang="en-GB" sz="2800" i="1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à la </a:t>
            </a:r>
            <a:r>
              <a:rPr lang="en-GB" sz="28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according to the gender of the place!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74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558" y="4094647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558" y="5386350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908" y="5288705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0168" y="4062211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0168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38" y="3771367"/>
            <a:ext cx="1735641" cy="13279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22" y="4216257"/>
            <a:ext cx="581539" cy="8844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38" y="5128128"/>
            <a:ext cx="1848761" cy="1232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" y="3662000"/>
            <a:ext cx="1564764" cy="117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8" y="4945082"/>
            <a:ext cx="1703470" cy="136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78" y="2284272"/>
            <a:ext cx="1368995" cy="1300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89" y="2266387"/>
            <a:ext cx="1950632" cy="1462974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CF1B3E-1DE9-6440-881F-AE0AB3AD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speaking exercise</a:t>
            </a:r>
          </a:p>
        </p:txBody>
      </p:sp>
    </p:spTree>
    <p:extLst>
      <p:ext uri="{BB962C8B-B14F-4D97-AF65-F5344CB8AC3E}">
        <p14:creationId xmlns:p14="http://schemas.microsoft.com/office/powerpoint/2010/main" val="8187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26887" y="4123766"/>
            <a:ext cx="266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</a:t>
            </a:r>
            <a:r>
              <a:rPr lang="en-GB" sz="2000" kern="1200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post office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6193" y="2785022"/>
            <a:ext cx="385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shop.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6887" y="5350260"/>
            <a:ext cx="306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board / school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6193" y="5386350"/>
            <a:ext cx="282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house / home.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6193" y="4156202"/>
            <a:ext cx="359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checkout.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9315" y="2785022"/>
            <a:ext cx="281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221" y="1751475"/>
            <a:ext cx="33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am going...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16110" y="1751475"/>
            <a:ext cx="443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 are going...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36" y="124478"/>
            <a:ext cx="1140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B. 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Réponses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474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558" y="4094647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558" y="5386350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908" y="5288705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0168" y="4062211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0168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C5B4D6-F4AB-1547-9080-48CFCD9F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responses</a:t>
            </a:r>
          </a:p>
        </p:txBody>
      </p:sp>
    </p:spTree>
    <p:extLst>
      <p:ext uri="{BB962C8B-B14F-4D97-AF65-F5344CB8AC3E}">
        <p14:creationId xmlns:p14="http://schemas.microsoft.com/office/powerpoint/2010/main" val="6921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773" y="1330519"/>
            <a:ext cx="1258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Tu...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58554" y="1280565"/>
            <a:ext cx="1299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36" y="124478"/>
            <a:ext cx="1140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A. </a:t>
            </a:r>
          </a:p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Réponses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74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558" y="4094647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558" y="5386350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908" y="5288705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0168" y="4062211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0168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61" y="3710751"/>
            <a:ext cx="1735641" cy="13279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45" y="4155641"/>
            <a:ext cx="581539" cy="8844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61" y="5099307"/>
            <a:ext cx="1848761" cy="1232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" y="3662000"/>
            <a:ext cx="1564764" cy="117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8" y="4945082"/>
            <a:ext cx="1703470" cy="136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78" y="2284272"/>
            <a:ext cx="1368995" cy="1300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23" y="2180397"/>
            <a:ext cx="1950632" cy="14629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9669" y="2911884"/>
            <a:ext cx="266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vas 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magasin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9574" y="4067644"/>
            <a:ext cx="221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la poste.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5886" y="2741219"/>
            <a:ext cx="231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au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parc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7011" y="4197780"/>
            <a:ext cx="22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vas à la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caisse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4838" y="5368086"/>
            <a:ext cx="359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 tableau/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collège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8130" y="5509460"/>
            <a:ext cx="281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vas à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FD497C-8112-ED43-8929-6063002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</a:t>
            </a:r>
            <a:r>
              <a:rPr lang="en-US" baseline="0" dirty="0"/>
              <a:t>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écrire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39" y="2083682"/>
            <a:ext cx="6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8055" y="2093381"/>
            <a:ext cx="67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 are going to the park.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339" y="1163992"/>
            <a:ext cx="1140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Translate these sentences into French: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9787" y="2094274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vas au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parc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9786" y="2810536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vais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magasin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9784" y="3508948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à la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caisse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9784" y="4192636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Elle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coll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ège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9784" y="5632109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vas à la poste.</a:t>
            </a:r>
          </a:p>
        </p:txBody>
      </p:sp>
      <p:pic>
        <p:nvPicPr>
          <p:cNvPr id="12" name="Picture 11" descr="background rectangle ">
            <a:extLst>
              <a:ext uri="{FF2B5EF4-FFF2-40B4-BE49-F238E27FC236}">
                <a16:creationId xmlns:a16="http://schemas.microsoft.com/office/drawing/2014/main" id="{774264CD-D3E6-43C6-96F5-94494D0D8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794" y="2801234"/>
            <a:ext cx="6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510" y="2810933"/>
            <a:ext cx="67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am going to the shop.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794" y="3495511"/>
            <a:ext cx="6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510" y="3505210"/>
            <a:ext cx="67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He is going to the checkout.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339" y="4267152"/>
            <a:ext cx="6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8055" y="4276851"/>
            <a:ext cx="67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She is going to school.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339" y="4938541"/>
            <a:ext cx="6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8055" y="4948240"/>
            <a:ext cx="67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am going home.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223" y="5693095"/>
            <a:ext cx="6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939" y="5702794"/>
            <a:ext cx="67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 are going to the post office.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79784" y="4933300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vais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à la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maison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12718-C8D5-4345-A326-6BBD69D0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9" y="296864"/>
            <a:ext cx="4330881" cy="71895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Écris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en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fran</a:t>
            </a:r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çais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7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1" grpId="0"/>
      <p:bldP spid="22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46" descr="background rectangle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8824442" y="-21584"/>
            <a:ext cx="3367558" cy="57054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24" descr="Table for exercises">
            <a:extLst>
              <a:ext uri="{FF2B5EF4-FFF2-40B4-BE49-F238E27FC236}">
                <a16:creationId xmlns:a16="http://schemas.microsoft.com/office/drawing/2014/main" id="{1E39B82F-41F3-4CE0-B621-32FEC7913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74156"/>
              </p:ext>
            </p:extLst>
          </p:nvPr>
        </p:nvGraphicFramePr>
        <p:xfrm>
          <a:off x="4108019" y="989001"/>
          <a:ext cx="7531975" cy="5245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45078">
                  <a:extLst>
                    <a:ext uri="{9D8B030D-6E8A-4147-A177-3AD203B41FA5}">
                      <a16:colId xmlns:a16="http://schemas.microsoft.com/office/drawing/2014/main" val="2218395770"/>
                    </a:ext>
                  </a:extLst>
                </a:gridCol>
                <a:gridCol w="3386897">
                  <a:extLst>
                    <a:ext uri="{9D8B030D-6E8A-4147-A177-3AD203B41FA5}">
                      <a16:colId xmlns:a16="http://schemas.microsoft.com/office/drawing/2014/main" val="4057324009"/>
                    </a:ext>
                  </a:extLst>
                </a:gridCol>
              </a:tblGrid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dirty="0"/>
                        <a:t>      </a:t>
                      </a: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55753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31294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64831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84148"/>
                  </a:ext>
                </a:extLst>
              </a:tr>
            </a:tbl>
          </a:graphicData>
        </a:graphic>
      </p:graphicFrame>
      <p:graphicFrame>
        <p:nvGraphicFramePr>
          <p:cNvPr id="5" name="Table 24" descr="Table for exercises">
            <a:extLst>
              <a:ext uri="{FF2B5EF4-FFF2-40B4-BE49-F238E27FC236}">
                <a16:creationId xmlns:a16="http://schemas.microsoft.com/office/drawing/2014/main" id="{1E39B82F-41F3-4CE0-B621-32FEC7913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17728"/>
              </p:ext>
            </p:extLst>
          </p:nvPr>
        </p:nvGraphicFramePr>
        <p:xfrm>
          <a:off x="213262" y="994610"/>
          <a:ext cx="3865247" cy="5245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389">
                  <a:extLst>
                    <a:ext uri="{9D8B030D-6E8A-4147-A177-3AD203B41FA5}">
                      <a16:colId xmlns:a16="http://schemas.microsoft.com/office/drawing/2014/main" val="2218395770"/>
                    </a:ext>
                  </a:extLst>
                </a:gridCol>
                <a:gridCol w="2630858">
                  <a:extLst>
                    <a:ext uri="{9D8B030D-6E8A-4147-A177-3AD203B41FA5}">
                      <a16:colId xmlns:a16="http://schemas.microsoft.com/office/drawing/2014/main" val="4057324009"/>
                    </a:ext>
                  </a:extLst>
                </a:gridCol>
              </a:tblGrid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dirty="0"/>
                        <a:t>       </a:t>
                      </a: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55753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31294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64831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84148"/>
                  </a:ext>
                </a:extLst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449430" y="1282162"/>
            <a:ext cx="77977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6248" y="2602888"/>
            <a:ext cx="7821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1932" y="3923614"/>
            <a:ext cx="79493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il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9658" y="5239425"/>
            <a:ext cx="128129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elle</a:t>
            </a:r>
            <a:endParaRPr lang="en-GB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9658" y="-35308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Partenaire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50914" y="575409"/>
            <a:ext cx="126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Qui 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30850" y="554904"/>
            <a:ext cx="158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89694" y="548965"/>
            <a:ext cx="296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Comment ?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955145" y="535089"/>
            <a:ext cx="252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Quand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69" y="4929398"/>
            <a:ext cx="1735641" cy="13279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53" y="5374288"/>
            <a:ext cx="581539" cy="88449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93" y="3638955"/>
            <a:ext cx="1848761" cy="123250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955145" y="4078603"/>
            <a:ext cx="203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each week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01398" y="5342004"/>
            <a:ext cx="203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today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21F42D-80B5-41FB-BEDA-8A177280C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94" y="3777605"/>
            <a:ext cx="2618634" cy="7980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50" y="4982626"/>
            <a:ext cx="1274712" cy="127471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E80F86C4-99FC-7443-A605-C9F1CE10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666" y="66347"/>
            <a:ext cx="2717110" cy="40567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GB" sz="1600" b="1" dirty="0" err="1">
                <a:solidFill>
                  <a:schemeClr val="bg1"/>
                </a:solidFill>
                <a:ea typeface="+mn-ea"/>
                <a:cs typeface="+mn-cs"/>
              </a:rPr>
              <a:t>écouter</a:t>
            </a:r>
            <a:r>
              <a:rPr lang="en-GB" sz="1600" b="1" dirty="0">
                <a:solidFill>
                  <a:schemeClr val="bg1"/>
                </a:solidFill>
                <a:ea typeface="+mn-ea"/>
                <a:cs typeface="+mn-cs"/>
              </a:rPr>
              <a:t> / </a:t>
            </a:r>
            <a:r>
              <a:rPr lang="en-GB" sz="1600" b="1" dirty="0" err="1">
                <a:solidFill>
                  <a:schemeClr val="bg1"/>
                </a:solidFill>
                <a:ea typeface="+mn-ea"/>
                <a:cs typeface="+mn-cs"/>
              </a:rPr>
              <a:t>parler</a:t>
            </a:r>
            <a:r>
              <a:rPr lang="en-GB" sz="1600" b="1" dirty="0">
                <a:solidFill>
                  <a:schemeClr val="bg1"/>
                </a:solidFill>
                <a:ea typeface="+mn-ea"/>
                <a:cs typeface="+mn-cs"/>
              </a:rPr>
              <a:t> /</a:t>
            </a:r>
            <a:r>
              <a:rPr lang="en-GB" sz="16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écrire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9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 descr="background rectangle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8800156" y="-33516"/>
            <a:ext cx="3367558" cy="57054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24" descr="Table for exercises">
            <a:extLst>
              <a:ext uri="{FF2B5EF4-FFF2-40B4-BE49-F238E27FC236}">
                <a16:creationId xmlns:a16="http://schemas.microsoft.com/office/drawing/2014/main" id="{1E39B82F-41F3-4CE0-B621-32FEC7913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84684"/>
              </p:ext>
            </p:extLst>
          </p:nvPr>
        </p:nvGraphicFramePr>
        <p:xfrm>
          <a:off x="4108019" y="989001"/>
          <a:ext cx="7531975" cy="5245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45078">
                  <a:extLst>
                    <a:ext uri="{9D8B030D-6E8A-4147-A177-3AD203B41FA5}">
                      <a16:colId xmlns:a16="http://schemas.microsoft.com/office/drawing/2014/main" val="2218395770"/>
                    </a:ext>
                  </a:extLst>
                </a:gridCol>
                <a:gridCol w="3386897">
                  <a:extLst>
                    <a:ext uri="{9D8B030D-6E8A-4147-A177-3AD203B41FA5}">
                      <a16:colId xmlns:a16="http://schemas.microsoft.com/office/drawing/2014/main" val="4057324009"/>
                    </a:ext>
                  </a:extLst>
                </a:gridCol>
              </a:tblGrid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dirty="0"/>
                        <a:t>      </a:t>
                      </a: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55753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31294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64831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84148"/>
                  </a:ext>
                </a:extLst>
              </a:tr>
            </a:tbl>
          </a:graphicData>
        </a:graphic>
      </p:graphicFrame>
      <p:graphicFrame>
        <p:nvGraphicFramePr>
          <p:cNvPr id="5" name="Table 24" descr="Table for exercises">
            <a:extLst>
              <a:ext uri="{FF2B5EF4-FFF2-40B4-BE49-F238E27FC236}">
                <a16:creationId xmlns:a16="http://schemas.microsoft.com/office/drawing/2014/main" id="{1E39B82F-41F3-4CE0-B621-32FEC7913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17728"/>
              </p:ext>
            </p:extLst>
          </p:nvPr>
        </p:nvGraphicFramePr>
        <p:xfrm>
          <a:off x="213262" y="994610"/>
          <a:ext cx="3865247" cy="5245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389">
                  <a:extLst>
                    <a:ext uri="{9D8B030D-6E8A-4147-A177-3AD203B41FA5}">
                      <a16:colId xmlns:a16="http://schemas.microsoft.com/office/drawing/2014/main" val="2218395770"/>
                    </a:ext>
                  </a:extLst>
                </a:gridCol>
                <a:gridCol w="2630858">
                  <a:extLst>
                    <a:ext uri="{9D8B030D-6E8A-4147-A177-3AD203B41FA5}">
                      <a16:colId xmlns:a16="http://schemas.microsoft.com/office/drawing/2014/main" val="4057324009"/>
                    </a:ext>
                  </a:extLst>
                </a:gridCol>
              </a:tblGrid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dirty="0"/>
                        <a:t>       </a:t>
                      </a: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55753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31294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64831"/>
                  </a:ext>
                </a:extLst>
              </a:tr>
              <a:tr h="13114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84148"/>
                  </a:ext>
                </a:extLst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449430" y="1282162"/>
            <a:ext cx="77977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6248" y="2602888"/>
            <a:ext cx="7821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1932" y="3923614"/>
            <a:ext cx="79493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il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9658" y="5244340"/>
            <a:ext cx="126775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elle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9658" y="-35308"/>
            <a:ext cx="31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Partenaire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7775" y="1413433"/>
            <a:ext cx="203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each week</a:t>
            </a: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61" y="2212565"/>
            <a:ext cx="1703470" cy="136845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99" y="1011187"/>
            <a:ext cx="1368995" cy="13005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464925" y="2719908"/>
            <a:ext cx="203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today</a:t>
            </a: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21F42D-80B5-41FB-BEDA-8A177280C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89" y="1134366"/>
            <a:ext cx="2618634" cy="7980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78" y="2311732"/>
            <a:ext cx="1896400" cy="126426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4988" y="-167787"/>
            <a:ext cx="2617894" cy="8390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600" b="1" dirty="0" err="1">
                <a:solidFill>
                  <a:schemeClr val="bg1"/>
                </a:solidFill>
              </a:rPr>
              <a:t>écouter</a:t>
            </a:r>
            <a:r>
              <a:rPr lang="en-GB" sz="1600" b="1" dirty="0">
                <a:solidFill>
                  <a:schemeClr val="bg1"/>
                </a:solidFill>
              </a:rPr>
              <a:t> / </a:t>
            </a:r>
            <a:r>
              <a:rPr lang="en-GB" sz="1600" b="1" dirty="0" err="1">
                <a:solidFill>
                  <a:schemeClr val="bg1"/>
                </a:solidFill>
              </a:rPr>
              <a:t>parler</a:t>
            </a:r>
            <a:r>
              <a:rPr lang="en-GB" sz="1600" b="1" dirty="0">
                <a:solidFill>
                  <a:schemeClr val="bg1"/>
                </a:solidFill>
              </a:rPr>
              <a:t> /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écrire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914" y="575409"/>
            <a:ext cx="126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Qui 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30850" y="554904"/>
            <a:ext cx="158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89694" y="548965"/>
            <a:ext cx="296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Comment 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55145" y="535089"/>
            <a:ext cx="252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Quand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6547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écrire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39" y="2083682"/>
            <a:ext cx="6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8055" y="2093381"/>
            <a:ext cx="6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How do you go to school?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339" y="1163992"/>
            <a:ext cx="1140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Translate these questions into French: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304" y="2093381"/>
            <a:ext cx="477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vas au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coll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ège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 comment 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4305" y="2810139"/>
            <a:ext cx="476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vas au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magasin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quand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4304" y="3509187"/>
            <a:ext cx="476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à la poste comment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4304" y="4193686"/>
            <a:ext cx="477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où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aujourd’hui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4305" y="5619629"/>
            <a:ext cx="48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au parc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quand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?</a:t>
            </a:r>
          </a:p>
        </p:txBody>
      </p:sp>
      <p:pic>
        <p:nvPicPr>
          <p:cNvPr id="12" name="Picture 11" descr="background rectangle ">
            <a:extLst>
              <a:ext uri="{FF2B5EF4-FFF2-40B4-BE49-F238E27FC236}">
                <a16:creationId xmlns:a16="http://schemas.microsoft.com/office/drawing/2014/main" id="{774264CD-D3E6-43C6-96F5-94494D0D8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794" y="2801234"/>
            <a:ext cx="6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510" y="2810933"/>
            <a:ext cx="6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When are you going to the shop?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794" y="3495511"/>
            <a:ext cx="6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510" y="3505210"/>
            <a:ext cx="6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How is she going to the post office?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339" y="4267152"/>
            <a:ext cx="6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8055" y="4276851"/>
            <a:ext cx="6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Where is he going today?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339" y="4938541"/>
            <a:ext cx="6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8055" y="4948240"/>
            <a:ext cx="6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Where do you go each week?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223" y="5693095"/>
            <a:ext cx="62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6.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939" y="5702794"/>
            <a:ext cx="6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When am I going to the park?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04305" y="4936311"/>
            <a:ext cx="47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vas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où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chaque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semaine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7BDB2-A5C7-1240-9E7A-57BB5FD4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9" y="19072"/>
            <a:ext cx="4300901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Écris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en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fran</a:t>
            </a:r>
            <a:r>
              <a:rPr lang="en-GB" sz="3600" b="1" dirty="0" err="1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çais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89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1" grpId="0"/>
      <p:bldP spid="2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34611" y="337561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caisse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204" y="3384751"/>
            <a:ext cx="2379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collège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074" y="389139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11" y="443041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frère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2021" y="3394542"/>
            <a:ext cx="21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school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7481" y="3891394"/>
            <a:ext cx="21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7481" y="4410834"/>
            <a:ext cx="2811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brother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36084" y="337561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checkout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6084" y="391187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post office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6084" y="442946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sister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578110" y="4104273"/>
            <a:ext cx="4067175" cy="2172642"/>
          </a:xfrm>
          <a:prstGeom prst="wedgeEllipseCallout">
            <a:avLst>
              <a:gd name="adj1" fmla="val 14775"/>
              <a:gd name="adj2" fmla="val -63044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874207" y="2225641"/>
            <a:ext cx="3972622" cy="3155287"/>
          </a:xfrm>
          <a:prstGeom prst="wedgeEllipseCallout">
            <a:avLst>
              <a:gd name="adj1" fmla="val -8978"/>
              <a:gd name="adj2" fmla="val -61751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6864"/>
            <a:ext cx="6853733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5265384" cy="707849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Saying ‘to (the)..’ in French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038" y="1456722"/>
            <a:ext cx="1137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we say 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(the)...’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French before a noun, we use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la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depending </a:t>
            </a:r>
            <a:r>
              <a:rPr lang="en-GB" sz="2400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whether the noun is masculine or feminine: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0432" y="8726548"/>
            <a:ext cx="31350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Stephen Owen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074" y="2794223"/>
            <a:ext cx="20954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4192" y="2842467"/>
            <a:ext cx="18726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Feminine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3331" y="4440275"/>
            <a:ext cx="2808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 in English we don’t say ‘the’, e.g., ‘I’m going to school’ (not ‘I’m going to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school’)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6558" y="3891394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poste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4611" y="443041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sœur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6474" y="2636049"/>
            <a:ext cx="28088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also mean ‘at (the)’, so we can translate ‘au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collège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as ‘to (the) school’ or ‘at (the) school’.  We will cover this second meaning later.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1536" y="5407755"/>
            <a:ext cx="5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+ le = au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31536" y="5427126"/>
            <a:ext cx="1288309" cy="64633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238566" y="177536"/>
            <a:ext cx="1702891" cy="361888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grammaire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  <p:bldP spid="24" grpId="0"/>
      <p:bldP spid="25" grpId="0"/>
      <p:bldP spid="20" grpId="0"/>
      <p:bldP spid="28" grpId="0"/>
      <p:bldP spid="29" grpId="0"/>
      <p:bldP spid="26" grpId="0" animBg="1"/>
      <p:bldP spid="7" grpId="0" animBg="1"/>
      <p:bldP spid="11" grpId="0"/>
      <p:bldP spid="18" grpId="0"/>
      <p:bldP spid="27" grpId="0"/>
      <p:bldP spid="17" grpId="0"/>
      <p:bldP spid="19" grpId="0"/>
      <p:bldP spid="2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46">
            <a:extLst>
              <a:ext uri="{FF2B5EF4-FFF2-40B4-BE49-F238E27FC236}">
                <a16:creationId xmlns:a16="http://schemas.microsoft.com/office/drawing/2014/main" id="{01F03E95-CC49-4EA3-ADA4-970425A076B5}"/>
              </a:ext>
            </a:extLst>
          </p:cNvPr>
          <p:cNvSpPr/>
          <p:nvPr/>
        </p:nvSpPr>
        <p:spPr>
          <a:xfrm>
            <a:off x="10716118" y="104993"/>
            <a:ext cx="1281351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lire</a:t>
            </a:r>
          </a:p>
        </p:txBody>
      </p:sp>
      <p:pic>
        <p:nvPicPr>
          <p:cNvPr id="40" name="Picture 39" descr="background rectangle ">
            <a:extLst>
              <a:ext uri="{FF2B5EF4-FFF2-40B4-BE49-F238E27FC236}">
                <a16:creationId xmlns:a16="http://schemas.microsoft.com/office/drawing/2014/main" id="{8F651EDD-0D3A-49F3-86B2-F868EFCA6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6864"/>
            <a:ext cx="7269805" cy="8671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8157123-3466-44C7-93E7-072D17C9197F}"/>
              </a:ext>
            </a:extLst>
          </p:cNvPr>
          <p:cNvSpPr txBox="1"/>
          <p:nvPr/>
        </p:nvSpPr>
        <p:spPr>
          <a:xfrm>
            <a:off x="203308" y="1207033"/>
            <a:ext cx="117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Léa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écrit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Léa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Amir?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Sophie?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à la</a:t>
            </a:r>
            <a:r>
              <a:rPr lang="en-GB" sz="24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346B565-3E54-4499-9A38-988B18DD3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98535"/>
              </p:ext>
            </p:extLst>
          </p:nvPr>
        </p:nvGraphicFramePr>
        <p:xfrm>
          <a:off x="239039" y="1935919"/>
          <a:ext cx="5726070" cy="4070479"/>
        </p:xfrm>
        <a:graphic>
          <a:graphicData uri="http://schemas.openxmlformats.org/drawingml/2006/table">
            <a:tbl>
              <a:tblPr firstRow="1" bandRow="1"/>
              <a:tblGrid>
                <a:gridCol w="624655">
                  <a:extLst>
                    <a:ext uri="{9D8B030D-6E8A-4147-A177-3AD203B41FA5}">
                      <a16:colId xmlns:a16="http://schemas.microsoft.com/office/drawing/2014/main" val="1977934646"/>
                    </a:ext>
                  </a:extLst>
                </a:gridCol>
                <a:gridCol w="3449549">
                  <a:extLst>
                    <a:ext uri="{9D8B030D-6E8A-4147-A177-3AD203B41FA5}">
                      <a16:colId xmlns:a16="http://schemas.microsoft.com/office/drawing/2014/main" val="2869389137"/>
                    </a:ext>
                  </a:extLst>
                </a:gridCol>
                <a:gridCol w="825933">
                  <a:extLst>
                    <a:ext uri="{9D8B030D-6E8A-4147-A177-3AD203B41FA5}">
                      <a16:colId xmlns:a16="http://schemas.microsoft.com/office/drawing/2014/main" val="2602992058"/>
                    </a:ext>
                  </a:extLst>
                </a:gridCol>
                <a:gridCol w="825933">
                  <a:extLst>
                    <a:ext uri="{9D8B030D-6E8A-4147-A177-3AD203B41FA5}">
                      <a16:colId xmlns:a16="http://schemas.microsoft.com/office/drawing/2014/main" val="815285107"/>
                    </a:ext>
                  </a:extLst>
                </a:gridCol>
              </a:tblGrid>
              <a:tr h="948163">
                <a:tc gridSpan="2"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à 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48471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01140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14137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29213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29551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F18D2EE-1B26-453A-9F66-BD8D3DEAE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73454"/>
              </p:ext>
            </p:extLst>
          </p:nvPr>
        </p:nvGraphicFramePr>
        <p:xfrm>
          <a:off x="6096000" y="1935919"/>
          <a:ext cx="5726070" cy="4070479"/>
        </p:xfrm>
        <a:graphic>
          <a:graphicData uri="http://schemas.openxmlformats.org/drawingml/2006/table">
            <a:tbl>
              <a:tblPr firstRow="1" bandRow="1"/>
              <a:tblGrid>
                <a:gridCol w="624655">
                  <a:extLst>
                    <a:ext uri="{9D8B030D-6E8A-4147-A177-3AD203B41FA5}">
                      <a16:colId xmlns:a16="http://schemas.microsoft.com/office/drawing/2014/main" val="1977934646"/>
                    </a:ext>
                  </a:extLst>
                </a:gridCol>
                <a:gridCol w="3449549">
                  <a:extLst>
                    <a:ext uri="{9D8B030D-6E8A-4147-A177-3AD203B41FA5}">
                      <a16:colId xmlns:a16="http://schemas.microsoft.com/office/drawing/2014/main" val="2869389137"/>
                    </a:ext>
                  </a:extLst>
                </a:gridCol>
                <a:gridCol w="825933">
                  <a:extLst>
                    <a:ext uri="{9D8B030D-6E8A-4147-A177-3AD203B41FA5}">
                      <a16:colId xmlns:a16="http://schemas.microsoft.com/office/drawing/2014/main" val="2602992058"/>
                    </a:ext>
                  </a:extLst>
                </a:gridCol>
                <a:gridCol w="825933">
                  <a:extLst>
                    <a:ext uri="{9D8B030D-6E8A-4147-A177-3AD203B41FA5}">
                      <a16:colId xmlns:a16="http://schemas.microsoft.com/office/drawing/2014/main" val="815285107"/>
                    </a:ext>
                  </a:extLst>
                </a:gridCol>
              </a:tblGrid>
              <a:tr h="948163">
                <a:tc gridSpan="2"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à 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48471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01140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14137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29213"/>
                  </a:ext>
                </a:extLst>
              </a:tr>
              <a:tr h="7805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429551"/>
                  </a:ext>
                </a:extLst>
              </a:tr>
            </a:tbl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0C9B2F7C-5506-4E0E-A3F9-524F8304854C}"/>
              </a:ext>
            </a:extLst>
          </p:cNvPr>
          <p:cNvSpPr txBox="1"/>
          <p:nvPr/>
        </p:nvSpPr>
        <p:spPr>
          <a:xfrm>
            <a:off x="1103115" y="3062090"/>
            <a:ext cx="3061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vais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caisse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en-GB" sz="2000" kern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FB67F86-03D4-4C5F-AF62-A690FF4AD321}"/>
              </a:ext>
            </a:extLst>
          </p:cNvPr>
          <p:cNvSpPr txBox="1"/>
          <p:nvPr/>
        </p:nvSpPr>
        <p:spPr>
          <a:xfrm>
            <a:off x="1103115" y="5392093"/>
            <a:ext cx="306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vais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college. </a:t>
            </a:r>
            <a:endParaRPr lang="en-GB" sz="2000" kern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6B92CD1-FA91-4988-98C5-F5462FD7B5B4}"/>
              </a:ext>
            </a:extLst>
          </p:cNvPr>
          <p:cNvSpPr txBox="1"/>
          <p:nvPr/>
        </p:nvSpPr>
        <p:spPr>
          <a:xfrm>
            <a:off x="1103115" y="4615426"/>
            <a:ext cx="297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Elle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poste.</a:t>
            </a:r>
            <a:endParaRPr lang="en-GB" sz="2000" kern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9BD8B6B-0CBC-48CA-AC87-BFA5BC174B15}"/>
              </a:ext>
            </a:extLst>
          </p:cNvPr>
          <p:cNvSpPr txBox="1"/>
          <p:nvPr/>
        </p:nvSpPr>
        <p:spPr>
          <a:xfrm>
            <a:off x="1103115" y="3838758"/>
            <a:ext cx="367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parc.</a:t>
            </a:r>
            <a:endParaRPr lang="en-GB" sz="2000" kern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B91BC87-6812-48E0-B0EC-83E5056E8D51}"/>
              </a:ext>
            </a:extLst>
          </p:cNvPr>
          <p:cNvSpPr txBox="1"/>
          <p:nvPr/>
        </p:nvSpPr>
        <p:spPr>
          <a:xfrm>
            <a:off x="6913770" y="3062090"/>
            <a:ext cx="310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Elle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tableau. </a:t>
            </a:r>
            <a:endParaRPr lang="en-GB" sz="2000" kern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2EE5BD8-9112-4DA0-A109-C8AC9B7B7C69}"/>
              </a:ext>
            </a:extLst>
          </p:cNvPr>
          <p:cNvSpPr txBox="1"/>
          <p:nvPr/>
        </p:nvSpPr>
        <p:spPr>
          <a:xfrm>
            <a:off x="6997590" y="5392093"/>
            <a:ext cx="301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vais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magasin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en-GB" sz="2000" kern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0629A2-52BE-4BAC-9FE6-1709BCC00A14}"/>
              </a:ext>
            </a:extLst>
          </p:cNvPr>
          <p:cNvSpPr txBox="1"/>
          <p:nvPr/>
        </p:nvSpPr>
        <p:spPr>
          <a:xfrm>
            <a:off x="6913770" y="4615426"/>
            <a:ext cx="301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vais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maison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en-GB" sz="2000" kern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905228E-A348-4897-BE5F-751710160F04}"/>
              </a:ext>
            </a:extLst>
          </p:cNvPr>
          <p:cNvSpPr txBox="1"/>
          <p:nvPr/>
        </p:nvSpPr>
        <p:spPr>
          <a:xfrm>
            <a:off x="6913770" y="3838758"/>
            <a:ext cx="3712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...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porte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en-GB" sz="2000" kern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A13F04-DE09-4000-B0A1-5CC096962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44" y="2995873"/>
            <a:ext cx="498794" cy="519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1F3C9E-5782-4BE3-82DF-E6C265ED8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4" y="3807640"/>
            <a:ext cx="498794" cy="519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9AD292-0834-47CF-9928-5800E8911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78" y="4544979"/>
            <a:ext cx="498794" cy="5195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2A1E99-BC61-4561-82EF-6D725F7C0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4" y="5330814"/>
            <a:ext cx="498794" cy="5195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A46CE3-458E-4199-9C29-4EFAE210B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76" y="3021056"/>
            <a:ext cx="498794" cy="5195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C3C7C1-60E8-4ABA-8099-D0CF63459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14" y="3774315"/>
            <a:ext cx="498794" cy="5195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245673-03B2-4101-BD4C-A7FE50B55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636" y="4544979"/>
            <a:ext cx="498794" cy="5195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BEC483-7C89-4721-A1BE-5286D723B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76" y="5330814"/>
            <a:ext cx="498794" cy="519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B5118-3969-E04D-9C46-01E88A84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4" y="296864"/>
            <a:ext cx="4720503" cy="754161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rgbClr val="FFFFFF"/>
                </a:solidFill>
              </a:rPr>
              <a:t>Qui </a:t>
            </a:r>
            <a:r>
              <a:rPr lang="en-GB" sz="3400" b="1" dirty="0" err="1">
                <a:solidFill>
                  <a:srgbClr val="FFFFFF"/>
                </a:solidFill>
              </a:rPr>
              <a:t>va</a:t>
            </a:r>
            <a:r>
              <a:rPr lang="en-GB" sz="3400" b="1" dirty="0">
                <a:solidFill>
                  <a:srgbClr val="FFFFFF"/>
                </a:solidFill>
              </a:rPr>
              <a:t> </a:t>
            </a:r>
            <a:r>
              <a:rPr lang="en-GB" sz="3400" b="1" dirty="0" err="1">
                <a:solidFill>
                  <a:srgbClr val="FFFFFF"/>
                </a:solidFill>
              </a:rPr>
              <a:t>où</a:t>
            </a:r>
            <a:r>
              <a:rPr lang="en-GB" sz="3400" b="1" dirty="0">
                <a:solidFill>
                  <a:srgbClr val="FFFFFF"/>
                </a:solidFill>
              </a:rPr>
              <a:t> ? (au/</a:t>
            </a:r>
            <a:r>
              <a:rPr lang="en-GB" sz="3400" b="1" dirty="0" err="1">
                <a:solidFill>
                  <a:srgbClr val="FFFFFF"/>
                </a:solidFill>
              </a:rPr>
              <a:t>à</a:t>
            </a:r>
            <a:r>
              <a:rPr lang="en-GB" sz="3400" b="1" dirty="0">
                <a:solidFill>
                  <a:srgbClr val="FFFFFF"/>
                </a:solidFill>
              </a:rPr>
              <a:t> la)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758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6" grpId="0"/>
      <p:bldP spid="107" grpId="0"/>
      <p:bldP spid="108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9B12EC-1F98-4A2E-B616-2C71C8AFE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55223"/>
              </p:ext>
            </p:extLst>
          </p:nvPr>
        </p:nvGraphicFramePr>
        <p:xfrm>
          <a:off x="271098" y="2084813"/>
          <a:ext cx="11603133" cy="3991734"/>
        </p:xfrm>
        <a:graphic>
          <a:graphicData uri="http://schemas.openxmlformats.org/drawingml/2006/table">
            <a:tbl>
              <a:tblPr firstRow="1" bandRow="1">
                <a:tableStyleId>{7436B53B-AF2B-4ED9-AE7D-DA19A883150E}</a:tableStyleId>
              </a:tblPr>
              <a:tblGrid>
                <a:gridCol w="1421515">
                  <a:extLst>
                    <a:ext uri="{9D8B030D-6E8A-4147-A177-3AD203B41FA5}">
                      <a16:colId xmlns:a16="http://schemas.microsoft.com/office/drawing/2014/main" val="1931816666"/>
                    </a:ext>
                  </a:extLst>
                </a:gridCol>
                <a:gridCol w="5090809">
                  <a:extLst>
                    <a:ext uri="{9D8B030D-6E8A-4147-A177-3AD203B41FA5}">
                      <a16:colId xmlns:a16="http://schemas.microsoft.com/office/drawing/2014/main" val="153532063"/>
                    </a:ext>
                  </a:extLst>
                </a:gridCol>
                <a:gridCol w="5090809">
                  <a:extLst>
                    <a:ext uri="{9D8B030D-6E8A-4147-A177-3AD203B41FA5}">
                      <a16:colId xmlns:a16="http://schemas.microsoft.com/office/drawing/2014/main" val="106828240"/>
                    </a:ext>
                  </a:extLst>
                </a:gridCol>
              </a:tblGrid>
              <a:tr h="665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1237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61316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71605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856457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799463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70803"/>
                  </a:ext>
                </a:extLst>
              </a:tr>
            </a:tbl>
          </a:graphicData>
        </a:graphic>
      </p:graphicFrame>
      <p:sp>
        <p:nvSpPr>
          <p:cNvPr id="23" name="Rounded Rectangle 46">
            <a:extLst>
              <a:ext uri="{FF2B5EF4-FFF2-40B4-BE49-F238E27FC236}">
                <a16:creationId xmlns:a16="http://schemas.microsoft.com/office/drawing/2014/main" id="{01F03E95-CC49-4EA3-ADA4-970425A076B5}"/>
              </a:ext>
            </a:extLst>
          </p:cNvPr>
          <p:cNvSpPr/>
          <p:nvPr/>
        </p:nvSpPr>
        <p:spPr>
          <a:xfrm>
            <a:off x="10716118" y="104993"/>
            <a:ext cx="1281351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GB" sz="1800" b="1" kern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0" name="Picture 39" descr="background rectangle ">
            <a:extLst>
              <a:ext uri="{FF2B5EF4-FFF2-40B4-BE49-F238E27FC236}">
                <a16:creationId xmlns:a16="http://schemas.microsoft.com/office/drawing/2014/main" id="{8F651EDD-0D3A-49F3-86B2-F868EFCA6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6864"/>
            <a:ext cx="7269805" cy="8671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8157123-3466-44C7-93E7-072D17C9197F}"/>
              </a:ext>
            </a:extLst>
          </p:cNvPr>
          <p:cNvSpPr txBox="1"/>
          <p:nvPr/>
        </p:nvSpPr>
        <p:spPr>
          <a:xfrm>
            <a:off x="203308" y="1426734"/>
            <a:ext cx="117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Léa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parle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Léa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Amir?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Sophie? 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à la</a:t>
            </a:r>
            <a:r>
              <a:rPr lang="en-GB" sz="24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Action Button: Custom 21">
            <a:hlinkClick r:id="" action="ppaction://noaction" highlightClick="1">
              <a:snd r:embed="rId4" name="1. Je vais à la [beep] (liaison).wav"/>
            </a:hlinkClick>
            <a:extLst>
              <a:ext uri="{FF2B5EF4-FFF2-40B4-BE49-F238E27FC236}">
                <a16:creationId xmlns:a16="http://schemas.microsoft.com/office/drawing/2014/main" id="{9B8DD0CF-B6B8-460B-B44C-809C55C6AC3E}"/>
              </a:ext>
            </a:extLst>
          </p:cNvPr>
          <p:cNvSpPr/>
          <p:nvPr/>
        </p:nvSpPr>
        <p:spPr>
          <a:xfrm>
            <a:off x="764125" y="2179138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48" name="Action Button: Custom 22">
            <a:hlinkClick r:id="" action="ppaction://noaction" highlightClick="1">
              <a:snd r:embed="rId5" name="2. Il va au [beep].wav"/>
            </a:hlinkClick>
            <a:extLst>
              <a:ext uri="{FF2B5EF4-FFF2-40B4-BE49-F238E27FC236}">
                <a16:creationId xmlns:a16="http://schemas.microsoft.com/office/drawing/2014/main" id="{89A4D9CF-17A8-412C-98C2-998446E963EB}"/>
              </a:ext>
            </a:extLst>
          </p:cNvPr>
          <p:cNvSpPr/>
          <p:nvPr/>
        </p:nvSpPr>
        <p:spPr>
          <a:xfrm>
            <a:off x="758977" y="2828479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52" name="Action Button: Custom 23">
            <a:hlinkClick r:id="" action="ppaction://noaction" highlightClick="1">
              <a:snd r:embed="rId6" name="3. Je vais au [beep] (liaison).wav"/>
            </a:hlinkClick>
            <a:extLst>
              <a:ext uri="{FF2B5EF4-FFF2-40B4-BE49-F238E27FC236}">
                <a16:creationId xmlns:a16="http://schemas.microsoft.com/office/drawing/2014/main" id="{5401D5C7-7DCA-461C-A233-1693EA8DB4B1}"/>
              </a:ext>
            </a:extLst>
          </p:cNvPr>
          <p:cNvSpPr/>
          <p:nvPr/>
        </p:nvSpPr>
        <p:spPr>
          <a:xfrm>
            <a:off x="765413" y="3501716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94" name="Action Button: Custom 21">
            <a:hlinkClick r:id="" action="ppaction://noaction" highlightClick="1">
              <a:snd r:embed="rId7" name="5. Elle va à la [beep].wav"/>
            </a:hlinkClick>
            <a:extLst>
              <a:ext uri="{FF2B5EF4-FFF2-40B4-BE49-F238E27FC236}">
                <a16:creationId xmlns:a16="http://schemas.microsoft.com/office/drawing/2014/main" id="{5D469A5D-0737-477F-8298-135610EE275B}"/>
              </a:ext>
            </a:extLst>
          </p:cNvPr>
          <p:cNvSpPr/>
          <p:nvPr/>
        </p:nvSpPr>
        <p:spPr>
          <a:xfrm>
            <a:off x="761551" y="4822900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95" name="Action Button: Custom 22">
            <a:hlinkClick r:id="" action="ppaction://noaction" highlightClick="1">
              <a:snd r:embed="rId8" name="6. Il va à la [beep].wav"/>
            </a:hlinkClick>
            <a:extLst>
              <a:ext uri="{FF2B5EF4-FFF2-40B4-BE49-F238E27FC236}">
                <a16:creationId xmlns:a16="http://schemas.microsoft.com/office/drawing/2014/main" id="{7FA936DE-0B73-4B20-A6AC-6211E1413943}"/>
              </a:ext>
            </a:extLst>
          </p:cNvPr>
          <p:cNvSpPr/>
          <p:nvPr/>
        </p:nvSpPr>
        <p:spPr>
          <a:xfrm>
            <a:off x="762838" y="5495364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96" name="Action Button: Custom 23">
            <a:hlinkClick r:id="" action="ppaction://noaction" highlightClick="1">
              <a:snd r:embed="rId9" name="4. Elle va au [beep].wav"/>
            </a:hlinkClick>
            <a:extLst>
              <a:ext uri="{FF2B5EF4-FFF2-40B4-BE49-F238E27FC236}">
                <a16:creationId xmlns:a16="http://schemas.microsoft.com/office/drawing/2014/main" id="{0FEA9B2C-907B-4472-ACF7-ECEA9EF756C0}"/>
              </a:ext>
            </a:extLst>
          </p:cNvPr>
          <p:cNvSpPr/>
          <p:nvPr/>
        </p:nvSpPr>
        <p:spPr>
          <a:xfrm>
            <a:off x="760264" y="4162308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b="1" dirty="0">
                <a:solidFill>
                  <a:srgbClr val="FFFFFF"/>
                </a:solidFill>
                <a:latin typeface="Arial"/>
              </a:rPr>
              <a:t>4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8C3D7F-0541-4574-944E-AFF994C6289A}"/>
              </a:ext>
            </a:extLst>
          </p:cNvPr>
          <p:cNvSpPr txBox="1"/>
          <p:nvPr/>
        </p:nvSpPr>
        <p:spPr>
          <a:xfrm>
            <a:off x="7104547" y="2159379"/>
            <a:ext cx="467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poste / parc</a:t>
            </a:r>
            <a:endParaRPr lang="en-GB" sz="2600" kern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B97B92-62B0-4946-9DCA-663FA38F4A8A}"/>
              </a:ext>
            </a:extLst>
          </p:cNvPr>
          <p:cNvSpPr txBox="1"/>
          <p:nvPr/>
        </p:nvSpPr>
        <p:spPr>
          <a:xfrm>
            <a:off x="7055510" y="2828951"/>
            <a:ext cx="467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salle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/ travail</a:t>
            </a:r>
            <a:endParaRPr lang="en-GB" sz="2600" kern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B2AA5C-483D-44E9-BDEC-0FF9B55C31EF}"/>
              </a:ext>
            </a:extLst>
          </p:cNvPr>
          <p:cNvSpPr txBox="1"/>
          <p:nvPr/>
        </p:nvSpPr>
        <p:spPr>
          <a:xfrm>
            <a:off x="7071023" y="4168959"/>
            <a:ext cx="47328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fenêtre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/ </a:t>
            </a:r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déjeuner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pPr lvl="0" algn="ctr">
              <a:buClrTx/>
              <a:defRPr/>
            </a:pPr>
            <a:endParaRPr lang="en-GB" sz="2600" kern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5A7B18-2271-4A54-A3C5-68D4C3D11403}"/>
              </a:ext>
            </a:extLst>
          </p:cNvPr>
          <p:cNvSpPr txBox="1"/>
          <p:nvPr/>
        </p:nvSpPr>
        <p:spPr>
          <a:xfrm>
            <a:off x="7104547" y="5507238"/>
            <a:ext cx="467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magasin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/ </a:t>
            </a:r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maison</a:t>
            </a:r>
            <a:endParaRPr lang="en-GB" sz="2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CB306D-99A0-481A-ABB0-88BE6B864938}"/>
              </a:ext>
            </a:extLst>
          </p:cNvPr>
          <p:cNvSpPr txBox="1"/>
          <p:nvPr/>
        </p:nvSpPr>
        <p:spPr>
          <a:xfrm>
            <a:off x="7073597" y="4837667"/>
            <a:ext cx="46709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collège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/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caisse</a:t>
            </a:r>
            <a:endParaRPr lang="en-GB" sz="2600" kern="12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D6F0F4-FB5A-4437-B0F5-AFD96D4A9A96}"/>
              </a:ext>
            </a:extLst>
          </p:cNvPr>
          <p:cNvSpPr txBox="1"/>
          <p:nvPr/>
        </p:nvSpPr>
        <p:spPr>
          <a:xfrm>
            <a:off x="7073595" y="3498523"/>
            <a:ext cx="4670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tableau /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porte</a:t>
            </a:r>
            <a:endParaRPr lang="en-GB" sz="2600" kern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4FC039-8875-C74C-A4DD-4A0B4637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1" y="296864"/>
            <a:ext cx="5027655" cy="713619"/>
          </a:xfrm>
        </p:spPr>
        <p:txBody>
          <a:bodyPr>
            <a:normAutofit/>
          </a:bodyPr>
          <a:lstStyle/>
          <a:p>
            <a:r>
              <a:rPr lang="en-GB" sz="32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Qui </a:t>
            </a:r>
            <a:r>
              <a:rPr lang="en-GB" sz="3200" b="1" kern="0" dirty="0" err="1">
                <a:solidFill>
                  <a:srgbClr val="FFFFFF"/>
                </a:solidFill>
                <a:latin typeface="Century Gothic"/>
                <a:sym typeface="Century Gothic"/>
              </a:rPr>
              <a:t>va</a:t>
            </a:r>
            <a:r>
              <a:rPr lang="en-GB" sz="32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r>
              <a:rPr lang="en-GB" sz="3200" b="1" kern="0" dirty="0" err="1">
                <a:solidFill>
                  <a:srgbClr val="FFFFFF"/>
                </a:solidFill>
                <a:latin typeface="Century Gothic"/>
                <a:sym typeface="Century Gothic"/>
              </a:rPr>
              <a:t>où</a:t>
            </a:r>
            <a:r>
              <a:rPr lang="en-GB" sz="32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r>
              <a:rPr lang="en-GB" sz="3200" b="1" dirty="0">
                <a:solidFill>
                  <a:srgbClr val="FFFFFF"/>
                </a:solidFill>
              </a:rPr>
              <a:t>? (au/</a:t>
            </a:r>
            <a:r>
              <a:rPr lang="en-GB" sz="3200" b="1" dirty="0" err="1">
                <a:solidFill>
                  <a:srgbClr val="FFFFFF"/>
                </a:solidFill>
              </a:rPr>
              <a:t>à</a:t>
            </a:r>
            <a:r>
              <a:rPr lang="en-GB" sz="3200" b="1" dirty="0">
                <a:solidFill>
                  <a:srgbClr val="FFFFFF"/>
                </a:solidFill>
              </a:rPr>
              <a:t> la)</a:t>
            </a:r>
            <a:r>
              <a:rPr lang="en-GB" sz="32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28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9B12EC-1F98-4A2E-B616-2C71C8AFE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9225"/>
              </p:ext>
            </p:extLst>
          </p:nvPr>
        </p:nvGraphicFramePr>
        <p:xfrm>
          <a:off x="271098" y="2084813"/>
          <a:ext cx="11603133" cy="3991734"/>
        </p:xfrm>
        <a:graphic>
          <a:graphicData uri="http://schemas.openxmlformats.org/drawingml/2006/table">
            <a:tbl>
              <a:tblPr firstRow="1" bandRow="1">
                <a:tableStyleId>{7436B53B-AF2B-4ED9-AE7D-DA19A883150E}</a:tableStyleId>
              </a:tblPr>
              <a:tblGrid>
                <a:gridCol w="1421515">
                  <a:extLst>
                    <a:ext uri="{9D8B030D-6E8A-4147-A177-3AD203B41FA5}">
                      <a16:colId xmlns:a16="http://schemas.microsoft.com/office/drawing/2014/main" val="1931816666"/>
                    </a:ext>
                  </a:extLst>
                </a:gridCol>
                <a:gridCol w="5090809">
                  <a:extLst>
                    <a:ext uri="{9D8B030D-6E8A-4147-A177-3AD203B41FA5}">
                      <a16:colId xmlns:a16="http://schemas.microsoft.com/office/drawing/2014/main" val="153532063"/>
                    </a:ext>
                  </a:extLst>
                </a:gridCol>
                <a:gridCol w="5090809">
                  <a:extLst>
                    <a:ext uri="{9D8B030D-6E8A-4147-A177-3AD203B41FA5}">
                      <a16:colId xmlns:a16="http://schemas.microsoft.com/office/drawing/2014/main" val="106828240"/>
                    </a:ext>
                  </a:extLst>
                </a:gridCol>
              </a:tblGrid>
              <a:tr h="665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1237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61316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71605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856457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799463"/>
                  </a:ext>
                </a:extLst>
              </a:tr>
              <a:tr h="6652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70803"/>
                  </a:ext>
                </a:extLst>
              </a:tr>
            </a:tbl>
          </a:graphicData>
        </a:graphic>
      </p:graphicFrame>
      <p:sp>
        <p:nvSpPr>
          <p:cNvPr id="23" name="Rounded Rectangle 46">
            <a:extLst>
              <a:ext uri="{FF2B5EF4-FFF2-40B4-BE49-F238E27FC236}">
                <a16:creationId xmlns:a16="http://schemas.microsoft.com/office/drawing/2014/main" id="{01F03E95-CC49-4EA3-ADA4-970425A076B5}"/>
              </a:ext>
            </a:extLst>
          </p:cNvPr>
          <p:cNvSpPr/>
          <p:nvPr/>
        </p:nvSpPr>
        <p:spPr>
          <a:xfrm>
            <a:off x="10716118" y="104993"/>
            <a:ext cx="1281351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GB" sz="1800" b="1" kern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0" name="Picture 39" descr="background rectangle ">
            <a:extLst>
              <a:ext uri="{FF2B5EF4-FFF2-40B4-BE49-F238E27FC236}">
                <a16:creationId xmlns:a16="http://schemas.microsoft.com/office/drawing/2014/main" id="{8F651EDD-0D3A-49F3-86B2-F868EFCA6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6864"/>
            <a:ext cx="7269805" cy="8671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8157123-3466-44C7-93E7-072D17C9197F}"/>
              </a:ext>
            </a:extLst>
          </p:cNvPr>
          <p:cNvSpPr txBox="1"/>
          <p:nvPr/>
        </p:nvSpPr>
        <p:spPr>
          <a:xfrm>
            <a:off x="179972" y="1353336"/>
            <a:ext cx="117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Léa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parle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Léa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Amir? O</a:t>
            </a:r>
            <a:r>
              <a:rPr lang="fr-FR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ù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va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Sophie? 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à la</a:t>
            </a:r>
            <a:r>
              <a:rPr lang="en-GB" sz="24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Action Button: Custom 21">
            <a:hlinkClick r:id="" action="ppaction://noaction" highlightClick="1">
              <a:snd r:embed="rId4" name="1. Je vais à la Poste (liaison).wav"/>
            </a:hlinkClick>
            <a:extLst>
              <a:ext uri="{FF2B5EF4-FFF2-40B4-BE49-F238E27FC236}">
                <a16:creationId xmlns:a16="http://schemas.microsoft.com/office/drawing/2014/main" id="{9B8DD0CF-B6B8-460B-B44C-809C55C6AC3E}"/>
              </a:ext>
            </a:extLst>
          </p:cNvPr>
          <p:cNvSpPr/>
          <p:nvPr/>
        </p:nvSpPr>
        <p:spPr>
          <a:xfrm>
            <a:off x="764125" y="2179138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48" name="Action Button: Custom 22">
            <a:hlinkClick r:id="" action="ppaction://noaction" highlightClick="1">
              <a:snd r:embed="rId5" name="2. Il va au travail.wav"/>
            </a:hlinkClick>
            <a:extLst>
              <a:ext uri="{FF2B5EF4-FFF2-40B4-BE49-F238E27FC236}">
                <a16:creationId xmlns:a16="http://schemas.microsoft.com/office/drawing/2014/main" id="{89A4D9CF-17A8-412C-98C2-998446E963EB}"/>
              </a:ext>
            </a:extLst>
          </p:cNvPr>
          <p:cNvSpPr/>
          <p:nvPr/>
        </p:nvSpPr>
        <p:spPr>
          <a:xfrm>
            <a:off x="758977" y="2828479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52" name="Action Button: Custom 23">
            <a:hlinkClick r:id="" action="ppaction://noaction" highlightClick="1">
              <a:snd r:embed="rId6" name="3. Je vais au tableau (liaison).wav"/>
            </a:hlinkClick>
            <a:extLst>
              <a:ext uri="{FF2B5EF4-FFF2-40B4-BE49-F238E27FC236}">
                <a16:creationId xmlns:a16="http://schemas.microsoft.com/office/drawing/2014/main" id="{5401D5C7-7DCA-461C-A233-1693EA8DB4B1}"/>
              </a:ext>
            </a:extLst>
          </p:cNvPr>
          <p:cNvSpPr/>
          <p:nvPr/>
        </p:nvSpPr>
        <p:spPr>
          <a:xfrm>
            <a:off x="765413" y="3501716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94" name="Action Button: Custom 21">
            <a:hlinkClick r:id="" action="ppaction://noaction" highlightClick="1">
              <a:snd r:embed="rId7" name="5. Elle va à la caisse.wav"/>
            </a:hlinkClick>
            <a:extLst>
              <a:ext uri="{FF2B5EF4-FFF2-40B4-BE49-F238E27FC236}">
                <a16:creationId xmlns:a16="http://schemas.microsoft.com/office/drawing/2014/main" id="{5D469A5D-0737-477F-8298-135610EE275B}"/>
              </a:ext>
            </a:extLst>
          </p:cNvPr>
          <p:cNvSpPr/>
          <p:nvPr/>
        </p:nvSpPr>
        <p:spPr>
          <a:xfrm>
            <a:off x="761551" y="4822900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95" name="Action Button: Custom 22">
            <a:hlinkClick r:id="" action="ppaction://noaction" highlightClick="1">
              <a:snd r:embed="rId8" name="6. Il va à la maison.wav"/>
            </a:hlinkClick>
            <a:extLst>
              <a:ext uri="{FF2B5EF4-FFF2-40B4-BE49-F238E27FC236}">
                <a16:creationId xmlns:a16="http://schemas.microsoft.com/office/drawing/2014/main" id="{7FA936DE-0B73-4B20-A6AC-6211E1413943}"/>
              </a:ext>
            </a:extLst>
          </p:cNvPr>
          <p:cNvSpPr/>
          <p:nvPr/>
        </p:nvSpPr>
        <p:spPr>
          <a:xfrm>
            <a:off x="762838" y="5495364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96" name="Action Button: Custom 23">
            <a:hlinkClick r:id="" action="ppaction://noaction" highlightClick="1">
              <a:snd r:embed="rId9" name="4. Elle va au déjeuner.wav"/>
            </a:hlinkClick>
            <a:extLst>
              <a:ext uri="{FF2B5EF4-FFF2-40B4-BE49-F238E27FC236}">
                <a16:creationId xmlns:a16="http://schemas.microsoft.com/office/drawing/2014/main" id="{0FEA9B2C-907B-4472-ACF7-ECEA9EF756C0}"/>
              </a:ext>
            </a:extLst>
          </p:cNvPr>
          <p:cNvSpPr/>
          <p:nvPr/>
        </p:nvSpPr>
        <p:spPr>
          <a:xfrm>
            <a:off x="760264" y="4162308"/>
            <a:ext cx="453788" cy="452927"/>
          </a:xfrm>
          <a:prstGeom prst="actionButtonBlank">
            <a:avLst/>
          </a:prstGeom>
          <a:solidFill>
            <a:srgbClr val="115076"/>
          </a:solidFill>
          <a:ln w="28575">
            <a:solidFill>
              <a:srgbClr val="E3EAF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b="1" dirty="0">
                <a:solidFill>
                  <a:srgbClr val="FFFFFF"/>
                </a:solidFill>
                <a:latin typeface="Arial"/>
              </a:rPr>
              <a:t>4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D8F928-1DA0-45F7-ABB9-0ADE7DE02B10}"/>
              </a:ext>
            </a:extLst>
          </p:cNvPr>
          <p:cNvSpPr txBox="1"/>
          <p:nvPr/>
        </p:nvSpPr>
        <p:spPr>
          <a:xfrm>
            <a:off x="1825764" y="2155988"/>
            <a:ext cx="467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vais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à la ...</a:t>
            </a:r>
            <a:endParaRPr lang="en-GB" sz="2600" kern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B4F9F7-5370-47F5-AC73-A5241BB224EE}"/>
              </a:ext>
            </a:extLst>
          </p:cNvPr>
          <p:cNvSpPr txBox="1"/>
          <p:nvPr/>
        </p:nvSpPr>
        <p:spPr>
          <a:xfrm>
            <a:off x="1780622" y="2827662"/>
            <a:ext cx="467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au ...</a:t>
            </a:r>
            <a:endParaRPr lang="en-GB" sz="2600" kern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3AEF95-46FA-44CE-B91E-CA85C8B4B3B6}"/>
              </a:ext>
            </a:extLst>
          </p:cNvPr>
          <p:cNvSpPr txBox="1"/>
          <p:nvPr/>
        </p:nvSpPr>
        <p:spPr>
          <a:xfrm>
            <a:off x="1798708" y="5514356"/>
            <a:ext cx="467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à la ...</a:t>
            </a:r>
            <a:endParaRPr lang="en-GB" sz="2600" kern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CF6470-AC1A-4B4F-B4F7-4D220DDC4886}"/>
              </a:ext>
            </a:extLst>
          </p:cNvPr>
          <p:cNvSpPr txBox="1"/>
          <p:nvPr/>
        </p:nvSpPr>
        <p:spPr>
          <a:xfrm>
            <a:off x="1798709" y="4842684"/>
            <a:ext cx="467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Elle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à la ... </a:t>
            </a:r>
            <a:endParaRPr lang="en-GB" sz="2600" kern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94A523-3575-4A14-881F-5E28C464DEFB}"/>
              </a:ext>
            </a:extLst>
          </p:cNvPr>
          <p:cNvSpPr txBox="1"/>
          <p:nvPr/>
        </p:nvSpPr>
        <p:spPr>
          <a:xfrm>
            <a:off x="1798707" y="3499336"/>
            <a:ext cx="4670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Je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vais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au ...</a:t>
            </a:r>
            <a:endParaRPr lang="en-GB" sz="2600" kern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5E1493-D3FD-4868-853F-2068511CE087}"/>
              </a:ext>
            </a:extLst>
          </p:cNvPr>
          <p:cNvSpPr txBox="1"/>
          <p:nvPr/>
        </p:nvSpPr>
        <p:spPr>
          <a:xfrm>
            <a:off x="7104547" y="2159379"/>
            <a:ext cx="467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poste / parc</a:t>
            </a:r>
            <a:endParaRPr lang="en-GB" sz="2600" kern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2FEF24-791B-4225-817F-970D4BB3C927}"/>
              </a:ext>
            </a:extLst>
          </p:cNvPr>
          <p:cNvSpPr txBox="1"/>
          <p:nvPr/>
        </p:nvSpPr>
        <p:spPr>
          <a:xfrm>
            <a:off x="7055510" y="2828951"/>
            <a:ext cx="4670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salle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/ travail</a:t>
            </a:r>
            <a:endParaRPr lang="en-GB" sz="2600" kern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959D66-C309-48FF-9C56-752E33028DA5}"/>
              </a:ext>
            </a:extLst>
          </p:cNvPr>
          <p:cNvSpPr txBox="1"/>
          <p:nvPr/>
        </p:nvSpPr>
        <p:spPr>
          <a:xfrm>
            <a:off x="7104547" y="5507238"/>
            <a:ext cx="467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magasin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/ </a:t>
            </a:r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maison</a:t>
            </a:r>
            <a:endParaRPr lang="en-GB" sz="2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108594-CD2B-41B0-AFF9-9642CF85690E}"/>
              </a:ext>
            </a:extLst>
          </p:cNvPr>
          <p:cNvSpPr txBox="1"/>
          <p:nvPr/>
        </p:nvSpPr>
        <p:spPr>
          <a:xfrm>
            <a:off x="7073597" y="4837667"/>
            <a:ext cx="4670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collège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/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caisse</a:t>
            </a:r>
            <a:endParaRPr lang="en-GB" sz="2600" kern="12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BD9230-CF22-466C-8382-E3538FF2F0C4}"/>
              </a:ext>
            </a:extLst>
          </p:cNvPr>
          <p:cNvSpPr txBox="1"/>
          <p:nvPr/>
        </p:nvSpPr>
        <p:spPr>
          <a:xfrm>
            <a:off x="7073595" y="3498523"/>
            <a:ext cx="4670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tableau /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porte</a:t>
            </a:r>
            <a:endParaRPr lang="en-GB" sz="2600" kern="1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A99195-E8CA-4BFE-BFB6-EEF594986306}"/>
              </a:ext>
            </a:extLst>
          </p:cNvPr>
          <p:cNvCxnSpPr>
            <a:cxnSpLocks/>
          </p:cNvCxnSpPr>
          <p:nvPr/>
        </p:nvCxnSpPr>
        <p:spPr>
          <a:xfrm flipV="1">
            <a:off x="9689502" y="2430211"/>
            <a:ext cx="782918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8439733-C966-4F98-A324-AC417A24EA16}"/>
              </a:ext>
            </a:extLst>
          </p:cNvPr>
          <p:cNvCxnSpPr>
            <a:cxnSpLocks/>
          </p:cNvCxnSpPr>
          <p:nvPr/>
        </p:nvCxnSpPr>
        <p:spPr>
          <a:xfrm flipV="1">
            <a:off x="8393020" y="3101002"/>
            <a:ext cx="782918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02656C-1390-4D07-8DA2-F8961BD45C6C}"/>
              </a:ext>
            </a:extLst>
          </p:cNvPr>
          <p:cNvCxnSpPr>
            <a:cxnSpLocks/>
          </p:cNvCxnSpPr>
          <p:nvPr/>
        </p:nvCxnSpPr>
        <p:spPr>
          <a:xfrm flipV="1">
            <a:off x="9689502" y="3750552"/>
            <a:ext cx="118931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321A4E8-4F14-4800-AB68-D7FBAEAA1769}"/>
              </a:ext>
            </a:extLst>
          </p:cNvPr>
          <p:cNvCxnSpPr>
            <a:cxnSpLocks/>
          </p:cNvCxnSpPr>
          <p:nvPr/>
        </p:nvCxnSpPr>
        <p:spPr>
          <a:xfrm flipV="1">
            <a:off x="7892716" y="4431751"/>
            <a:ext cx="1453441" cy="549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F7F22E0-5441-4784-9091-4B064E6091AC}"/>
              </a:ext>
            </a:extLst>
          </p:cNvPr>
          <p:cNvCxnSpPr>
            <a:cxnSpLocks/>
          </p:cNvCxnSpPr>
          <p:nvPr/>
        </p:nvCxnSpPr>
        <p:spPr>
          <a:xfrm flipV="1">
            <a:off x="8160644" y="5096712"/>
            <a:ext cx="1189319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058B47-B851-4171-A7D9-115DA50DE0CC}"/>
              </a:ext>
            </a:extLst>
          </p:cNvPr>
          <p:cNvCxnSpPr>
            <a:cxnSpLocks/>
          </p:cNvCxnSpPr>
          <p:nvPr/>
        </p:nvCxnSpPr>
        <p:spPr>
          <a:xfrm flipV="1">
            <a:off x="7997248" y="5786225"/>
            <a:ext cx="1393728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18009" y="4171008"/>
            <a:ext cx="307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Elle </a:t>
            </a:r>
            <a:r>
              <a:rPr lang="en-GB" sz="26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</a:t>
            </a:r>
            <a:r>
              <a:rPr lang="en-GB" sz="26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au ...</a:t>
            </a:r>
            <a:endParaRPr lang="en-GB" sz="2600" kern="12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45078" y="4171365"/>
            <a:ext cx="3189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fenêtre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/ </a:t>
            </a:r>
            <a:r>
              <a:rPr lang="en-GB" sz="26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déjeuner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491A0B-2A70-474C-8B15-7ADE6BDE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" y="296865"/>
            <a:ext cx="6257639" cy="786660"/>
          </a:xfrm>
        </p:spPr>
        <p:txBody>
          <a:bodyPr>
            <a:normAutofit/>
          </a:bodyPr>
          <a:lstStyle/>
          <a:p>
            <a:r>
              <a:rPr lang="en-GB" sz="31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Qui </a:t>
            </a:r>
            <a:r>
              <a:rPr lang="en-GB" sz="3100" b="1" kern="0" dirty="0" err="1">
                <a:solidFill>
                  <a:srgbClr val="FFFFFF"/>
                </a:solidFill>
                <a:latin typeface="Century Gothic"/>
                <a:sym typeface="Century Gothic"/>
              </a:rPr>
              <a:t>va</a:t>
            </a:r>
            <a:r>
              <a:rPr lang="en-GB" sz="31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r>
              <a:rPr lang="en-GB" sz="3100" b="1" kern="0" dirty="0" err="1">
                <a:solidFill>
                  <a:srgbClr val="FFFFFF"/>
                </a:solidFill>
                <a:latin typeface="Century Gothic"/>
                <a:sym typeface="Century Gothic"/>
              </a:rPr>
              <a:t>où</a:t>
            </a:r>
            <a:r>
              <a:rPr lang="en-GB" sz="31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r>
              <a:rPr lang="en-GB" sz="3100" b="1" dirty="0">
                <a:solidFill>
                  <a:srgbClr val="FFFFFF"/>
                </a:solidFill>
              </a:rPr>
              <a:t>? (au/</a:t>
            </a:r>
            <a:r>
              <a:rPr lang="en-GB" sz="3100" b="1" dirty="0" err="1">
                <a:solidFill>
                  <a:srgbClr val="FFFFFF"/>
                </a:solidFill>
              </a:rPr>
              <a:t>à</a:t>
            </a:r>
            <a:r>
              <a:rPr lang="en-GB" sz="3100" b="1" dirty="0">
                <a:solidFill>
                  <a:srgbClr val="FFFFFF"/>
                </a:solidFill>
              </a:rPr>
              <a:t> la, </a:t>
            </a:r>
            <a:r>
              <a:rPr lang="en-GB" sz="3100" b="1" dirty="0" err="1">
                <a:solidFill>
                  <a:srgbClr val="FFFFFF"/>
                </a:solidFill>
              </a:rPr>
              <a:t>réponses</a:t>
            </a:r>
            <a:r>
              <a:rPr lang="en-GB" sz="3100" b="1" dirty="0">
                <a:solidFill>
                  <a:srgbClr val="FFFFFF"/>
                </a:solidFill>
              </a:rPr>
              <a:t>)</a:t>
            </a:r>
            <a:r>
              <a:rPr lang="en-GB" sz="3100" b="1" kern="0" dirty="0">
                <a:solidFill>
                  <a:srgbClr val="FFFFFF"/>
                </a:solidFill>
                <a:latin typeface="Century Gothic"/>
                <a:sym typeface="Century Gothic"/>
              </a:rPr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317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43" grpId="0"/>
      <p:bldP spid="4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0777" y="2597203"/>
            <a:ext cx="374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Your partner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93331" y="2597203"/>
            <a:ext cx="140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8393" y="3671599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8393" y="4597737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8393" y="5489919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3740" y="3663573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3739" y="4576746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3739" y="5489919"/>
            <a:ext cx="413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</a:t>
            </a:r>
          </a:p>
        </p:txBody>
      </p:sp>
      <p:pic>
        <p:nvPicPr>
          <p:cNvPr id="12" name="Picture 11" descr="background rectangle ">
            <a:extLst>
              <a:ext uri="{FF2B5EF4-FFF2-40B4-BE49-F238E27FC236}">
                <a16:creationId xmlns:a16="http://schemas.microsoft.com/office/drawing/2014/main" id="{774264CD-D3E6-43C6-96F5-94494D0D8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1307" y="1199562"/>
            <a:ext cx="1140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A. 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Ask your partner where s/he is going and where you are going. 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Note in English the 3 places mentioned in each case.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681FE-6CC4-7045-8744-ED36E360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9" y="296865"/>
            <a:ext cx="2786894" cy="73568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</a:rPr>
              <a:t>Tu vas </a:t>
            </a:r>
            <a:r>
              <a:rPr lang="en-GB" sz="3600" b="1" dirty="0" err="1">
                <a:solidFill>
                  <a:srgbClr val="FFFFFF"/>
                </a:solidFill>
              </a:rPr>
              <a:t>où</a:t>
            </a:r>
            <a:r>
              <a:rPr lang="en-GB" sz="3600" b="1" dirty="0">
                <a:solidFill>
                  <a:srgbClr val="FFFFFF"/>
                </a:solidFill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07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537" y="1751475"/>
            <a:ext cx="144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Tu...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5583" y="1751475"/>
            <a:ext cx="161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36" y="124478"/>
            <a:ext cx="1140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B.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Tell your partner where s/he is going and 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where you are going. Use the correct form of </a:t>
            </a:r>
            <a:r>
              <a:rPr lang="en-GB" sz="28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aller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or </a:t>
            </a:r>
            <a:r>
              <a:rPr lang="en-GB" sz="2800" b="1" i="1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à la </a:t>
            </a:r>
            <a:r>
              <a:rPr lang="en-GB" sz="28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according to the gender of the place!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74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558" y="4094647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558" y="5386350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908" y="5288705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0168" y="4062211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0168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49" y="4896295"/>
            <a:ext cx="1950632" cy="14629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5" y="2321107"/>
            <a:ext cx="1735641" cy="13279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09" y="2765997"/>
            <a:ext cx="581539" cy="8844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6" y="3791109"/>
            <a:ext cx="1848761" cy="1232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4" y="5120733"/>
            <a:ext cx="1564764" cy="117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19" y="2222389"/>
            <a:ext cx="1703470" cy="136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05" y="3562176"/>
            <a:ext cx="1368995" cy="1300545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F5F6F3-EB7B-B049-9307-1E58294A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speaking exercise</a:t>
            </a:r>
          </a:p>
        </p:txBody>
      </p:sp>
    </p:spTree>
    <p:extLst>
      <p:ext uri="{BB962C8B-B14F-4D97-AF65-F5344CB8AC3E}">
        <p14:creationId xmlns:p14="http://schemas.microsoft.com/office/powerpoint/2010/main" val="200681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26887" y="4123766"/>
            <a:ext cx="266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</a:t>
            </a:r>
            <a:r>
              <a:rPr lang="en-GB" sz="2000" kern="1200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shop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6193" y="2785022"/>
            <a:ext cx="385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post office.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6887" y="5350260"/>
            <a:ext cx="231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park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6193" y="5386350"/>
            <a:ext cx="22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checkout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6193" y="4156202"/>
            <a:ext cx="359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board/school.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9315" y="2785022"/>
            <a:ext cx="281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house / home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221" y="1751475"/>
            <a:ext cx="33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am going...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16110" y="1751475"/>
            <a:ext cx="443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 are going...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36" y="124478"/>
            <a:ext cx="1140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A. 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Réponses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474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558" y="4094647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558" y="5386350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908" y="5288705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0168" y="4062211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0168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95CC9-4F3B-C142-B980-38966C47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</a:t>
            </a:r>
            <a:r>
              <a:rPr lang="en-US" baseline="0" dirty="0"/>
              <a:t>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20004" y="4104937"/>
            <a:ext cx="266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magasin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10970" y="2785022"/>
            <a:ext cx="221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vas à la poste.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0837" y="5427727"/>
            <a:ext cx="231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au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parc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6330" y="5386350"/>
            <a:ext cx="224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vas à la </a:t>
            </a:r>
            <a:r>
              <a:rPr lang="en-GB" sz="2000" kern="12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caisse</a:t>
            </a:r>
            <a:r>
              <a:rPr lang="en-GB" sz="20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4476" y="4094647"/>
            <a:ext cx="359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vas au tableau/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collège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20004" y="2802774"/>
            <a:ext cx="281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CB238838-6A9D-47A3-BE4F-676D1EC3BD53}"/>
              </a:ext>
            </a:extLst>
          </p:cNvPr>
          <p:cNvSpPr/>
          <p:nvPr/>
        </p:nvSpPr>
        <p:spPr>
          <a:xfrm>
            <a:off x="10836067" y="104993"/>
            <a:ext cx="1161402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298" y="1315713"/>
            <a:ext cx="125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Tu...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51231" y="1315713"/>
            <a:ext cx="124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Je...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36" y="124478"/>
            <a:ext cx="1140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Partenaire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B. </a:t>
            </a:r>
          </a:p>
          <a:p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Réponses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74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558" y="4094647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558" y="5386350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908" y="5288705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0168" y="4062211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0168" y="2679664"/>
            <a:ext cx="42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49" y="4896295"/>
            <a:ext cx="1950632" cy="14629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5" y="2321107"/>
            <a:ext cx="1735641" cy="13279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09" y="2765997"/>
            <a:ext cx="581539" cy="8844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6" y="3791109"/>
            <a:ext cx="1848761" cy="1232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4" y="5120733"/>
            <a:ext cx="1564764" cy="117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19" y="2222389"/>
            <a:ext cx="1703470" cy="136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05" y="3562176"/>
            <a:ext cx="1368995" cy="1300545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4F2386-E1E4-5E49-81C0-220F726C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responses</a:t>
            </a:r>
          </a:p>
        </p:txBody>
      </p:sp>
    </p:spTree>
    <p:extLst>
      <p:ext uri="{BB962C8B-B14F-4D97-AF65-F5344CB8AC3E}">
        <p14:creationId xmlns:p14="http://schemas.microsoft.com/office/powerpoint/2010/main" val="8271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Resources" id="{11A74820-D49C-4102-A547-EA352E383B78}" vid="{F925F16B-5C62-4A9E-8DE9-3F9C4922FCE2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10191</TotalTime>
  <Words>1953</Words>
  <Application>Microsoft Office PowerPoint</Application>
  <PresentationFormat>Widescreen</PresentationFormat>
  <Paragraphs>354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Century Gothic</vt:lpstr>
      <vt:lpstr>Arial</vt:lpstr>
      <vt:lpstr>Century</vt:lpstr>
      <vt:lpstr>Calibri</vt:lpstr>
      <vt:lpstr>Tw Cen MT</vt:lpstr>
      <vt:lpstr>1_Office Theme</vt:lpstr>
      <vt:lpstr>2_Office Theme</vt:lpstr>
      <vt:lpstr>4_Office Theme</vt:lpstr>
      <vt:lpstr>5_Office Theme</vt:lpstr>
      <vt:lpstr>Grammar </vt:lpstr>
      <vt:lpstr>Saying ‘to (the)..’ in French</vt:lpstr>
      <vt:lpstr>Qui va où ? (au/à la) </vt:lpstr>
      <vt:lpstr>Qui va où ? (au/à la) </vt:lpstr>
      <vt:lpstr>Qui va où ? (au/à la, réponses) </vt:lpstr>
      <vt:lpstr>Tu vas où? </vt:lpstr>
      <vt:lpstr>Partner speaking exercise</vt:lpstr>
      <vt:lpstr>Speaking responses</vt:lpstr>
      <vt:lpstr>Speaking responses</vt:lpstr>
      <vt:lpstr>Tu vas où? </vt:lpstr>
      <vt:lpstr>Partner speaking exercise</vt:lpstr>
      <vt:lpstr>Partner responses</vt:lpstr>
      <vt:lpstr>Speaking responses</vt:lpstr>
      <vt:lpstr>Écris en français !</vt:lpstr>
      <vt:lpstr>écouter / parler / écrire</vt:lpstr>
      <vt:lpstr>écouter / parler / écrire</vt:lpstr>
      <vt:lpstr>Écris en français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Rachel Hawkes</dc:creator>
  <cp:lastModifiedBy>Natalie Finlayson</cp:lastModifiedBy>
  <cp:revision>734</cp:revision>
  <dcterms:created xsi:type="dcterms:W3CDTF">2019-03-27T07:30:03Z</dcterms:created>
  <dcterms:modified xsi:type="dcterms:W3CDTF">2021-05-27T17:08:53Z</dcterms:modified>
</cp:coreProperties>
</file>