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1" r:id="rId4"/>
    <p:sldMasterId id="2147483743" r:id="rId5"/>
  </p:sldMasterIdLst>
  <p:notesMasterIdLst>
    <p:notesMasterId r:id="rId29"/>
  </p:notesMasterIdLst>
  <p:sldIdLst>
    <p:sldId id="258" r:id="rId6"/>
    <p:sldId id="516" r:id="rId7"/>
    <p:sldId id="550" r:id="rId8"/>
    <p:sldId id="697" r:id="rId9"/>
    <p:sldId id="514" r:id="rId10"/>
    <p:sldId id="699" r:id="rId11"/>
    <p:sldId id="529" r:id="rId12"/>
    <p:sldId id="663" r:id="rId13"/>
    <p:sldId id="700" r:id="rId14"/>
    <p:sldId id="706" r:id="rId15"/>
    <p:sldId id="331" r:id="rId16"/>
    <p:sldId id="705" r:id="rId17"/>
    <p:sldId id="678" r:id="rId18"/>
    <p:sldId id="702" r:id="rId19"/>
    <p:sldId id="680" r:id="rId20"/>
    <p:sldId id="691" r:id="rId21"/>
    <p:sldId id="690" r:id="rId22"/>
    <p:sldId id="703" r:id="rId23"/>
    <p:sldId id="701" r:id="rId24"/>
    <p:sldId id="693" r:id="rId25"/>
    <p:sldId id="694" r:id="rId26"/>
    <p:sldId id="704" r:id="rId27"/>
    <p:sldId id="7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87D1E"/>
    <a:srgbClr val="EE6000"/>
    <a:srgbClr val="FCECE8"/>
    <a:srgbClr val="F8D7CD"/>
    <a:srgbClr val="104F75"/>
    <a:srgbClr val="E3EAFD"/>
    <a:srgbClr val="000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35" autoAdjust="0"/>
    <p:restoredTop sz="84349" autoAdjust="0"/>
  </p:normalViewPr>
  <p:slideViewPr>
    <p:cSldViewPr snapToGrid="0">
      <p:cViewPr varScale="1">
        <p:scale>
          <a:sx n="65" d="100"/>
          <a:sy n="65" d="100"/>
        </p:scale>
        <p:origin x="1094"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08/08/2022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esources.ncelp.org/concern/resources/5712m861h?locale=e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fr-FR" sz="1200" b="0" i="0" u="none" strike="noStrike" kern="1200" noProof="0" dirty="0">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fr-FR" sz="1200" b="0" i="0" u="none" strike="noStrike" kern="1200" noProof="0" dirty="0">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Calibri" panose="020F0502020204030204" pitchFamily="34" charset="0"/>
              </a:rPr>
              <a:t>With thanks to Rachel Hawkes for her input on the lesson material.</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Consolidation of SSC [h]</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Introduction of direct object pronouns </a:t>
            </a:r>
            <a:r>
              <a:rPr lang="en-GB" i="1" baseline="0" dirty="0"/>
              <a:t>me</a:t>
            </a:r>
            <a:r>
              <a:rPr lang="en-GB" i="0" baseline="0" dirty="0"/>
              <a:t> and </a:t>
            </a:r>
            <a:r>
              <a:rPr lang="en-GB" i="1" baseline="0" dirty="0" err="1"/>
              <a:t>te</a:t>
            </a:r>
            <a:r>
              <a:rPr lang="en-GB" i="0" baseline="0" dirty="0"/>
              <a:t> in the preverbal position with –er verbs</a:t>
            </a:r>
            <a:endParaRPr lang="en-GB" baseline="0" dirty="0"/>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encourager [1434], obliger [499],  me [61], te [207], difficulté [564], objectif [518], recherche [357], résultat [428], clair [335], supplémentaire [1267], presque [481]</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US" b="0" i="0" dirty="0">
              <a:solidFill>
                <a:srgbClr val="000000"/>
              </a:solidFill>
              <a:effectLst/>
              <a:latin typeface="Arial" panose="020B0604020202020204" pitchFamily="34" charset="0"/>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a:t>
            </a:r>
            <a:endParaRPr lang="en-US" sz="1200" b="0" i="0" u="none" strike="noStrike" kern="1200" dirty="0">
              <a:solidFill>
                <a:srgbClr val="000000"/>
              </a:solidFill>
              <a:effectLst/>
              <a:latin typeface="Arial" panose="020B0604020202020204" pitchFamily="34" charset="0"/>
              <a:ea typeface="+mn-ea"/>
              <a:cs typeface="+mn-cs"/>
            </a:endParaRPr>
          </a:p>
          <a:p>
            <a:r>
              <a:rPr lang="en-US" sz="1200" b="0" i="0" u="none" strike="noStrike" kern="1200" dirty="0" err="1">
                <a:solidFill>
                  <a:srgbClr val="000000"/>
                </a:solidFill>
                <a:effectLst/>
                <a:latin typeface="Arial" panose="020B0604020202020204" pitchFamily="34" charset="0"/>
                <a:ea typeface="+mn-ea"/>
                <a:cs typeface="+mn-cs"/>
              </a:rPr>
              <a:t>presque</a:t>
            </a:r>
            <a:r>
              <a:rPr lang="en-US" sz="1200" b="0" i="0" u="none" strike="noStrike" kern="1200" dirty="0">
                <a:solidFill>
                  <a:srgbClr val="000000"/>
                </a:solidFill>
                <a:effectLst/>
                <a:latin typeface="Arial" panose="020B0604020202020204" pitchFamily="34" charset="0"/>
                <a:ea typeface="+mn-ea"/>
                <a:cs typeface="+mn-cs"/>
              </a:rPr>
              <a:t> – almost, </a:t>
            </a:r>
            <a:r>
              <a:rPr lang="en-US" sz="1200" b="0" i="1" u="none" strike="noStrike" kern="1200" dirty="0">
                <a:solidFill>
                  <a:srgbClr val="000000"/>
                </a:solidFill>
                <a:effectLst/>
                <a:latin typeface="Arial" panose="020B0604020202020204" pitchFamily="34" charset="0"/>
                <a:ea typeface="+mn-ea"/>
                <a:cs typeface="+mn-cs"/>
              </a:rPr>
              <a:t>nearly</a:t>
            </a:r>
            <a:endParaRPr lang="en-CA" sz="1200" b="0" i="1"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accent5">
                    <a:lumMod val="50000"/>
                  </a:schemeClr>
                </a:solidFill>
              </a:rPr>
              <a:t>Slide 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70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Written recognition of direct objects and direct object pronouns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write 1-10 and tick which boxes cover </a:t>
            </a:r>
            <a:r>
              <a:rPr lang="en-GB" b="0" i="1" baseline="0" dirty="0"/>
              <a:t>me</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For the phrases that don’t require </a:t>
            </a:r>
            <a:r>
              <a:rPr lang="en-GB" b="0" i="1" baseline="0" dirty="0"/>
              <a:t>me</a:t>
            </a:r>
            <a:r>
              <a:rPr lang="en-GB" b="0" i="0" baseline="0" dirty="0"/>
              <a:t>, students find the direct object in the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Ensure understanding.</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sinon</a:t>
            </a:r>
            <a:r>
              <a:rPr lang="en-GB" b="0" baseline="0" dirty="0"/>
              <a:t> [1170]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production of direct object pronoun </a:t>
            </a:r>
            <a:r>
              <a:rPr lang="en-GB" b="0" i="1" baseline="0" dirty="0" err="1"/>
              <a:t>te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Print </a:t>
            </a:r>
            <a:r>
              <a:rPr lang="en-GB" b="0" baseline="0" dirty="0" err="1"/>
              <a:t>rolecards</a:t>
            </a:r>
            <a:r>
              <a:rPr lang="en-GB" b="0" baseline="0" dirty="0"/>
              <a:t> from next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Model task with this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work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Partner A describes their situation.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Partner B chooses a suitable response.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Partners swop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Suggested answers on slide 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promesse</a:t>
            </a:r>
            <a:r>
              <a:rPr lang="en-GB" b="0" baseline="0" dirty="0"/>
              <a:t> [1184], </a:t>
            </a:r>
            <a:r>
              <a:rPr lang="en-GB" b="0" baseline="0" dirty="0" err="1"/>
              <a:t>amitié</a:t>
            </a:r>
            <a:r>
              <a:rPr lang="en-GB" b="0" baseline="0" dirty="0"/>
              <a:t> [2272]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687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ROLECARDS FOR PRINTING</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297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SUGGESTED ANSWERS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396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Brichory.</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Calibri" panose="020F0502020204030204" pitchFamily="34" charset="0"/>
              </a:rPr>
              <a:t>With thanks to Rachel Hawkes for her input on the lesson material.</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Consolidation of SSC [h]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Introduction of contractions of direct object pronouns </a:t>
            </a:r>
            <a:r>
              <a:rPr lang="en-GB" b="0" i="1" baseline="0" dirty="0"/>
              <a:t>me</a:t>
            </a:r>
            <a:r>
              <a:rPr lang="en-GB" b="0" i="0" baseline="0" dirty="0"/>
              <a:t> and </a:t>
            </a:r>
            <a:r>
              <a:rPr lang="en-GB" b="0" i="1" baseline="0" dirty="0" err="1"/>
              <a:t>te</a:t>
            </a:r>
            <a:r>
              <a:rPr lang="en-GB" b="0" i="1" baseline="0" dirty="0"/>
              <a:t> </a:t>
            </a:r>
            <a:r>
              <a:rPr lang="en-GB" b="0" i="0" baseline="0" dirty="0"/>
              <a:t>in the preverbal position with –er verbs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encourager [1434], obliger [499],  me [61], te [207], difficulté [564], objectif [518], recherche [357], résultat [428], clair [335], supplémentaire [1267], presque [481]</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a:t>
            </a:r>
            <a:endParaRPr lang="en-US" sz="1200" b="0" i="0" u="none" strike="noStrike" kern="1200" dirty="0">
              <a:solidFill>
                <a:srgbClr val="000000"/>
              </a:solidFill>
              <a:effectLst/>
              <a:latin typeface="Arial" panose="020B0604020202020204" pitchFamily="34" charset="0"/>
              <a:ea typeface="+mn-ea"/>
              <a:cs typeface="+mn-cs"/>
            </a:endParaRPr>
          </a:p>
          <a:p>
            <a:r>
              <a:rPr lang="en-US" sz="1200" b="0" i="0" u="none" strike="noStrike" kern="1200" dirty="0" err="1">
                <a:solidFill>
                  <a:srgbClr val="000000"/>
                </a:solidFill>
                <a:effectLst/>
                <a:latin typeface="Arial" panose="020B0604020202020204" pitchFamily="34" charset="0"/>
                <a:ea typeface="+mn-ea"/>
                <a:cs typeface="+mn-cs"/>
              </a:rPr>
              <a:t>presque</a:t>
            </a:r>
            <a:r>
              <a:rPr lang="en-US" sz="1200" b="0" i="0" u="none" strike="noStrike" kern="1200" dirty="0">
                <a:solidFill>
                  <a:srgbClr val="000000"/>
                </a:solidFill>
                <a:effectLst/>
                <a:latin typeface="Arial" panose="020B0604020202020204" pitchFamily="34" charset="0"/>
                <a:ea typeface="+mn-ea"/>
                <a:cs typeface="+mn-cs"/>
              </a:rPr>
              <a:t> – almost, </a:t>
            </a:r>
            <a:r>
              <a:rPr lang="en-US" sz="1200" b="0" i="1" u="none" strike="noStrike" kern="1200" dirty="0">
                <a:solidFill>
                  <a:srgbClr val="000000"/>
                </a:solidFill>
                <a:effectLst/>
                <a:latin typeface="Arial" panose="020B0604020202020204" pitchFamily="34" charset="0"/>
                <a:ea typeface="+mn-ea"/>
                <a:cs typeface="+mn-cs"/>
              </a:rPr>
              <a:t>nearly</a:t>
            </a:r>
            <a:endParaRPr lang="en-CA" sz="1200" b="0" i="1"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76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Introduction of contraction of </a:t>
            </a:r>
            <a:r>
              <a:rPr lang="en-GB" b="0" i="1" baseline="0" dirty="0"/>
              <a:t>me</a:t>
            </a:r>
            <a:r>
              <a:rPr lang="en-GB" b="0" i="0" baseline="0" dirty="0"/>
              <a:t> and </a:t>
            </a:r>
            <a:r>
              <a:rPr lang="en-GB" b="0" i="1" baseline="0" dirty="0" err="1"/>
              <a:t>te</a:t>
            </a:r>
            <a:r>
              <a:rPr lang="en-GB" b="0" i="0" baseline="0" dirty="0"/>
              <a:t> before a verb beginning with a vowel</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explanations and examples, eliciting English translations where possible.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Ensure understanding.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687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12 minutes [slide 1/2]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Written recognition of where contractions of </a:t>
            </a:r>
            <a:r>
              <a:rPr lang="en-GB" b="0" i="1" baseline="0" dirty="0"/>
              <a:t>me</a:t>
            </a:r>
            <a:r>
              <a:rPr lang="en-GB" b="0" i="0" baseline="0" dirty="0"/>
              <a:t> and </a:t>
            </a:r>
            <a:r>
              <a:rPr lang="en-GB" b="0" i="1" baseline="0" dirty="0" err="1"/>
              <a:t>te</a:t>
            </a:r>
            <a:r>
              <a:rPr lang="en-GB" b="0" i="0" baseline="0" dirty="0"/>
              <a:t> are required before verbs beginning with a vowel</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choose the contracted or uncontracted form of the direct object pronouns.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re-read the text on the next slide and complete the sentences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the answers.</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fin [111]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continuer [113]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dirty="0"/>
          </a:p>
        </p:txBody>
      </p:sp>
    </p:spTree>
    <p:extLst>
      <p:ext uri="{BB962C8B-B14F-4D97-AF65-F5344CB8AC3E}">
        <p14:creationId xmlns:p14="http://schemas.microsoft.com/office/powerpoint/2010/main" val="4167486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12 minutes [slide 2/2]</a:t>
            </a:r>
            <a:endParaRPr lang="en-GB" b="0"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dirty="0"/>
          </a:p>
        </p:txBody>
      </p:sp>
    </p:spTree>
    <p:extLst>
      <p:ext uri="{BB962C8B-B14F-4D97-AF65-F5344CB8AC3E}">
        <p14:creationId xmlns:p14="http://schemas.microsoft.com/office/powerpoint/2010/main" val="3412648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Aural recognition of where contractions of </a:t>
            </a:r>
            <a:r>
              <a:rPr lang="en-GB" b="0" i="1" baseline="0" dirty="0"/>
              <a:t>me</a:t>
            </a:r>
            <a:r>
              <a:rPr lang="en-GB" b="0" i="0" baseline="0" dirty="0"/>
              <a:t> and </a:t>
            </a:r>
            <a:r>
              <a:rPr lang="en-GB" b="0" i="1" baseline="0" dirty="0" err="1"/>
              <a:t>te</a:t>
            </a:r>
            <a:r>
              <a:rPr lang="en-GB" b="0" i="0" baseline="0" dirty="0"/>
              <a:t> are required</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buttons on the left to play audio.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listen and choose whether the beep is covering </a:t>
            </a:r>
            <a:r>
              <a:rPr lang="en-GB" b="0" i="1" baseline="0" dirty="0"/>
              <a:t>me</a:t>
            </a:r>
            <a:r>
              <a:rPr lang="en-GB" b="0" i="0" baseline="0" dirty="0"/>
              <a:t>, </a:t>
            </a:r>
            <a:r>
              <a:rPr lang="en-GB" b="0" i="1" baseline="0" dirty="0"/>
              <a:t>m’</a:t>
            </a:r>
            <a:r>
              <a:rPr lang="en-GB" b="0" i="0" baseline="0" dirty="0"/>
              <a:t>, </a:t>
            </a:r>
            <a:r>
              <a:rPr lang="en-GB" b="0" i="1" baseline="0" dirty="0" err="1"/>
              <a:t>te</a:t>
            </a:r>
            <a:r>
              <a:rPr lang="en-GB" b="0" i="0" baseline="0" dirty="0"/>
              <a:t>, or </a:t>
            </a:r>
            <a:r>
              <a:rPr lang="en-GB" b="0" i="1" baseline="0" dirty="0"/>
              <a:t>t’</a:t>
            </a:r>
            <a:r>
              <a:rPr lang="en-GB" b="0" i="0" baseline="0" dirty="0"/>
              <a:t>. Each item is a choice between me/m’ OR </a:t>
            </a:r>
            <a:r>
              <a:rPr lang="en-GB" b="0" i="0" baseline="0" dirty="0" err="1"/>
              <a:t>te</a:t>
            </a:r>
            <a:r>
              <a:rPr lang="en-GB" b="0" i="0" baseline="0" dirty="0"/>
              <a:t>/t’ – the greyed out boxes are not part of the corresponding questions.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Click buttons on the right to play full audio.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Students make notes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Click to reveal English.</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dirty="0"/>
            </a:br>
            <a:endParaRPr lang="en-GB" b="0" dirty="0"/>
          </a:p>
          <a:p>
            <a:pPr marL="457200" indent="-457200">
              <a:buFontTx/>
              <a:buAutoNum type="arabicPeriod"/>
            </a:pPr>
            <a:r>
              <a:rPr lang="fr-FR" sz="1200" b="1" dirty="0">
                <a:solidFill>
                  <a:schemeClr val="accent5">
                    <a:lumMod val="50000"/>
                  </a:schemeClr>
                </a:solidFill>
                <a:latin typeface="Century Gothic" panose="020B0502020202020204" pitchFamily="34" charset="0"/>
              </a:rPr>
              <a:t>[Sophie]: </a:t>
            </a:r>
            <a:r>
              <a:rPr lang="fr-FR" sz="1200" dirty="0">
                <a:solidFill>
                  <a:schemeClr val="accent5">
                    <a:lumMod val="50000"/>
                  </a:schemeClr>
                </a:solidFill>
                <a:latin typeface="Century Gothic" panose="020B0502020202020204" pitchFamily="34" charset="0"/>
              </a:rPr>
              <a:t>Ma mère [me] trouve très intelligente.</a:t>
            </a:r>
            <a:endParaRPr lang="fr-FR" sz="1200" dirty="0">
              <a:solidFill>
                <a:schemeClr val="accent5">
                  <a:lumMod val="50000"/>
                </a:schemeClr>
              </a:solidFill>
            </a:endParaRPr>
          </a:p>
          <a:p>
            <a:pPr marL="457200" indent="-457200">
              <a:buFontTx/>
              <a:buAutoNum type="arabicPeriod"/>
            </a:pPr>
            <a:r>
              <a:rPr lang="fr-FR" sz="1200" b="1" dirty="0">
                <a:solidFill>
                  <a:schemeClr val="accent5">
                    <a:lumMod val="50000"/>
                  </a:schemeClr>
                </a:solidFill>
              </a:rPr>
              <a:t>[Sophie]: </a:t>
            </a:r>
            <a:r>
              <a:rPr lang="fr-FR" sz="1200" dirty="0">
                <a:solidFill>
                  <a:schemeClr val="accent5">
                    <a:lumMod val="50000"/>
                  </a:schemeClr>
                </a:solidFill>
              </a:rPr>
              <a:t>Elle [m’]écoute si j’ai des difficultés</a:t>
            </a:r>
            <a:r>
              <a:rPr lang="fr-FR" sz="1200" dirty="0">
                <a:solidFill>
                  <a:schemeClr val="accent5">
                    <a:lumMod val="50000"/>
                  </a:schemeClr>
                </a:solidFill>
                <a:latin typeface="Century Gothic" panose="020B0502020202020204" pitchFamily="34" charset="0"/>
              </a:rPr>
              <a:t>.</a:t>
            </a:r>
          </a:p>
          <a:p>
            <a:pPr marL="457200" indent="-457200">
              <a:buFontTx/>
              <a:buAutoNum type="arabicPeriod"/>
            </a:pPr>
            <a:r>
              <a:rPr lang="fr-FR" sz="1200" b="1" dirty="0">
                <a:solidFill>
                  <a:schemeClr val="accent5">
                    <a:lumMod val="50000"/>
                  </a:schemeClr>
                </a:solidFill>
              </a:rPr>
              <a:t>[Léa]: </a:t>
            </a:r>
            <a:r>
              <a:rPr lang="fr-FR" sz="1200" dirty="0">
                <a:solidFill>
                  <a:schemeClr val="accent5">
                    <a:lumMod val="50000"/>
                  </a:schemeClr>
                </a:solidFill>
              </a:rPr>
              <a:t>Elle [te] prépare pour les examens ?</a:t>
            </a:r>
          </a:p>
          <a:p>
            <a:pPr marL="457200" indent="-457200" algn="l">
              <a:buAutoNum type="arabicPeriod"/>
            </a:pPr>
            <a:r>
              <a:rPr lang="fr-FR" sz="1200" b="1" dirty="0">
                <a:solidFill>
                  <a:schemeClr val="accent5">
                    <a:lumMod val="50000"/>
                  </a:schemeClr>
                </a:solidFill>
              </a:rPr>
              <a:t>[Sophie]: </a:t>
            </a:r>
            <a:r>
              <a:rPr lang="fr-FR" sz="1200" dirty="0">
                <a:solidFill>
                  <a:schemeClr val="accent5">
                    <a:lumMod val="50000"/>
                  </a:schemeClr>
                </a:solidFill>
              </a:rPr>
              <a:t>Elle [m’]aide avec la recherche nécessaire.</a:t>
            </a:r>
          </a:p>
          <a:p>
            <a:pPr marL="457200" indent="-457200" algn="l">
              <a:buAutoNum type="arabicPeriod"/>
            </a:pPr>
            <a:r>
              <a:rPr lang="fr-FR" sz="1200" b="1" dirty="0">
                <a:solidFill>
                  <a:schemeClr val="accent5">
                    <a:lumMod val="50000"/>
                  </a:schemeClr>
                </a:solidFill>
              </a:rPr>
              <a:t>[Léa]: </a:t>
            </a:r>
            <a:r>
              <a:rPr lang="fr-FR" sz="1200" dirty="0">
                <a:solidFill>
                  <a:schemeClr val="accent5">
                    <a:lumMod val="50000"/>
                  </a:schemeClr>
                </a:solidFill>
              </a:rPr>
              <a:t>Elle [t’]oblige </a:t>
            </a:r>
            <a:r>
              <a:rPr lang="fr-FR" sz="1200" dirty="0">
                <a:solidFill>
                  <a:schemeClr val="accent5">
                    <a:lumMod val="50000"/>
                  </a:schemeClr>
                </a:solidFill>
                <a:latin typeface="Century Gothic" panose="020B0502020202020204" pitchFamily="34" charset="0"/>
              </a:rPr>
              <a:t>à</a:t>
            </a:r>
            <a:r>
              <a:rPr lang="fr-FR" sz="1200" dirty="0">
                <a:solidFill>
                  <a:schemeClr val="accent5">
                    <a:lumMod val="50000"/>
                  </a:schemeClr>
                </a:solidFill>
              </a:rPr>
              <a:t> faire des exercices supplémentaires ?</a:t>
            </a:r>
          </a:p>
          <a:p>
            <a:pPr marL="457200" indent="-457200" algn="l">
              <a:buAutoNum type="arabicPeriod"/>
            </a:pPr>
            <a:r>
              <a:rPr lang="fr-FR" sz="1200" b="1" dirty="0">
                <a:solidFill>
                  <a:schemeClr val="accent5">
                    <a:lumMod val="50000"/>
                  </a:schemeClr>
                </a:solidFill>
              </a:rPr>
              <a:t>[Sophie]: </a:t>
            </a:r>
            <a:r>
              <a:rPr lang="fr-FR" sz="1200" dirty="0">
                <a:solidFill>
                  <a:schemeClr val="accent5">
                    <a:lumMod val="50000"/>
                  </a:schemeClr>
                </a:solidFill>
              </a:rPr>
              <a:t>Elle [m’]encourage à travailler dur.</a:t>
            </a:r>
          </a:p>
          <a:p>
            <a:pPr marL="457200" indent="-457200" algn="l">
              <a:buAutoNum type="arabicPeriod"/>
            </a:pPr>
            <a:r>
              <a:rPr lang="fr-FR" sz="1200" b="1" dirty="0">
                <a:solidFill>
                  <a:schemeClr val="accent5">
                    <a:lumMod val="50000"/>
                  </a:schemeClr>
                </a:solidFill>
              </a:rPr>
              <a:t>[Léa]: </a:t>
            </a:r>
            <a:r>
              <a:rPr lang="fr-FR" sz="1200" dirty="0">
                <a:solidFill>
                  <a:schemeClr val="accent5">
                    <a:lumMod val="50000"/>
                  </a:schemeClr>
                </a:solidFill>
              </a:rPr>
              <a:t>Elle [t’]emp</a:t>
            </a:r>
            <a:r>
              <a:rPr lang="fr-FR" sz="1200" dirty="0">
                <a:solidFill>
                  <a:schemeClr val="accent5">
                    <a:lumMod val="50000"/>
                  </a:schemeClr>
                </a:solidFill>
                <a:latin typeface="Century Gothic" panose="020B0502020202020204" pitchFamily="34" charset="0"/>
              </a:rPr>
              <a:t>êche de sortir ?</a:t>
            </a:r>
          </a:p>
          <a:p>
            <a:pPr marL="457200" indent="-457200" algn="l">
              <a:buAutoNum type="arabicPeriod"/>
            </a:pPr>
            <a:r>
              <a:rPr lang="fr-FR" sz="1200" b="1" dirty="0">
                <a:solidFill>
                  <a:schemeClr val="accent5">
                    <a:lumMod val="50000"/>
                  </a:schemeClr>
                </a:solidFill>
                <a:latin typeface="Century Gothic" panose="020B0502020202020204" pitchFamily="34" charset="0"/>
              </a:rPr>
              <a:t>[Sophie]: </a:t>
            </a:r>
            <a:r>
              <a:rPr lang="fr-FR" sz="1200" dirty="0">
                <a:solidFill>
                  <a:schemeClr val="accent5">
                    <a:lumMod val="50000"/>
                  </a:schemeClr>
                </a:solidFill>
                <a:latin typeface="Century Gothic" panose="020B0502020202020204" pitchFamily="34" charset="0"/>
              </a:rPr>
              <a:t>Non, mais elle ne [me] laisse pas revenir tard.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101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the </a:t>
            </a:r>
            <a:r>
              <a:rPr lang="en-GB" b="1" baseline="0" dirty="0"/>
              <a:t>[h</a:t>
            </a:r>
            <a:r>
              <a:rPr lang="en-GB" b="1" dirty="0"/>
              <a:t>] </a:t>
            </a:r>
            <a:r>
              <a:rPr lang="en-GB" b="0" dirty="0"/>
              <a:t>first, on its own. As there is no sound, put a finger to your lips instead.</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heure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tap a watch/wrist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[h</a:t>
            </a:r>
            <a:r>
              <a:rPr lang="en-GB" b="1" dirty="0"/>
              <a:t>] </a:t>
            </a:r>
            <a:r>
              <a:rPr lang="en-GB" baseline="0" dirty="0"/>
              <a:t>sound, pronouncing </a:t>
            </a:r>
            <a:r>
              <a:rPr lang="en-GB" b="0" baseline="0" dirty="0"/>
              <a:t>”</a:t>
            </a:r>
            <a:r>
              <a:rPr lang="en-GB" b="1" baseline="0" dirty="0" err="1"/>
              <a:t>heure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heure</a:t>
            </a:r>
            <a:r>
              <a:rPr lang="en-GB" b="1" dirty="0"/>
              <a:t> </a:t>
            </a:r>
            <a:r>
              <a:rPr lang="en-GB" b="0"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1002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12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Written recognition of direct object pronoun </a:t>
            </a:r>
            <a:r>
              <a:rPr lang="en-GB" b="0" i="1" baseline="0" dirty="0" err="1"/>
              <a:t>te</a:t>
            </a:r>
            <a:r>
              <a:rPr lang="en-GB" b="0" i="0" baseline="0" dirty="0"/>
              <a:t> in context and comprehension of unknown vocabulary in context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read the text and find the French for the words listed.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make notes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Discuss differences between their school and </a:t>
            </a:r>
            <a:r>
              <a:rPr lang="en-GB" b="0" baseline="0" dirty="0" err="1"/>
              <a:t>Léa’s</a:t>
            </a:r>
            <a:r>
              <a:rPr lang="en-GB" b="0" baseline="0" dirty="0"/>
              <a:t> school.</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redaction [2225], permanence [2808], surveillant [&gt;5000], </a:t>
            </a:r>
            <a:r>
              <a:rPr lang="en-GB" b="0" baseline="0" dirty="0" err="1"/>
              <a:t>gronder</a:t>
            </a:r>
            <a:r>
              <a:rPr lang="en-GB" b="0" baseline="0" dirty="0"/>
              <a:t> [&gt;5000], </a:t>
            </a:r>
            <a:r>
              <a:rPr lang="en-GB" b="0" baseline="0" dirty="0" err="1"/>
              <a:t>retenue</a:t>
            </a:r>
            <a:r>
              <a:rPr lang="en-GB" b="0" baseline="0" dirty="0"/>
              <a:t> [4762], CPE (</a:t>
            </a:r>
            <a:r>
              <a:rPr lang="en-GB" b="0" baseline="0" dirty="0" err="1"/>
              <a:t>conseiller</a:t>
            </a:r>
            <a:r>
              <a:rPr lang="en-GB" b="0" baseline="0" dirty="0"/>
              <a:t> [970], principal [458], </a:t>
            </a:r>
            <a:r>
              <a:rPr lang="en-GB" b="0" baseline="0" dirty="0" err="1"/>
              <a:t>éducation</a:t>
            </a:r>
            <a:r>
              <a:rPr lang="en-GB" b="0" baseline="0" dirty="0"/>
              <a:t> [995], </a:t>
            </a:r>
            <a:r>
              <a:rPr lang="en-GB" b="0" baseline="0" dirty="0" err="1"/>
              <a:t>tricher</a:t>
            </a:r>
            <a:r>
              <a:rPr lang="en-GB" b="0" baseline="0" dirty="0"/>
              <a:t> [&gt;5000], </a:t>
            </a:r>
            <a:r>
              <a:rPr lang="en-GB" b="0" baseline="0" dirty="0" err="1"/>
              <a:t>redoubler</a:t>
            </a:r>
            <a:r>
              <a:rPr lang="en-GB" b="0"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pause [2647]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61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12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Written production of direct object pronouns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write a message to ask for the information listed. Students are likely to use intonation questions rather than </a:t>
            </a:r>
            <a:r>
              <a:rPr lang="en-GB" b="0" baseline="0"/>
              <a:t>attempting inversion.</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Suggested answers on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212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327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9.3.1.3 vocabulary learning homework is here: </a:t>
            </a:r>
            <a:r>
              <a:rPr lang="en-US" dirty="0">
                <a:hlinkClick r:id="rId3"/>
              </a:rPr>
              <a:t>Resource | French SOW Y9 Term 3.1 Week 3 - vocabulary learning homework answers | ID: 5712m861h | NCELP</a:t>
            </a:r>
            <a:r>
              <a:rPr lang="en-US" dirty="0"/>
              <a:t>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a:t>
            </a:r>
            <a:r>
              <a:rPr lang="en-GB" b="1" baseline="0" dirty="0"/>
              <a:t> [h]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[h] </a:t>
            </a:r>
            <a:r>
              <a:rPr lang="en-GB" baseline="0" dirty="0"/>
              <a:t>and then the </a:t>
            </a:r>
            <a:r>
              <a:rPr lang="en-GB" b="1" baseline="0" dirty="0"/>
              <a:t>source</a:t>
            </a:r>
            <a:r>
              <a:rPr lang="en-GB" baseline="0" dirty="0"/>
              <a:t> word again ‘</a:t>
            </a:r>
            <a:r>
              <a:rPr lang="en-GB" b="1" baseline="0" dirty="0" err="1"/>
              <a:t>heure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histoire</a:t>
            </a:r>
            <a:r>
              <a:rPr lang="en-GB" baseline="0" dirty="0"/>
              <a:t> [263]; </a:t>
            </a:r>
            <a:r>
              <a:rPr lang="en-GB" b="1" baseline="0" dirty="0" err="1"/>
              <a:t>huit</a:t>
            </a:r>
            <a:r>
              <a:rPr lang="en-GB" b="1" baseline="0" dirty="0"/>
              <a:t> </a:t>
            </a:r>
            <a:r>
              <a:rPr lang="en-GB" b="0" baseline="0" dirty="0"/>
              <a:t>[877];</a:t>
            </a:r>
            <a:r>
              <a:rPr lang="en-GB" baseline="0" dirty="0"/>
              <a:t> </a:t>
            </a:r>
            <a:r>
              <a:rPr lang="en-GB" b="1" baseline="0" dirty="0" err="1"/>
              <a:t>hôpital</a:t>
            </a:r>
            <a:r>
              <a:rPr lang="en-GB" baseline="0" dirty="0"/>
              <a:t> [1308]; </a:t>
            </a:r>
            <a:r>
              <a:rPr lang="en-GB" b="1" baseline="0" dirty="0" err="1"/>
              <a:t>hôtel</a:t>
            </a:r>
            <a:r>
              <a:rPr lang="en-GB" baseline="0" dirty="0"/>
              <a:t> [1774]; </a:t>
            </a:r>
            <a:r>
              <a:rPr lang="en-GB" b="1" baseline="0" dirty="0"/>
              <a:t>hiver</a:t>
            </a:r>
            <a:r>
              <a:rPr lang="en-GB" baseline="0" dirty="0"/>
              <a:t> [1586]; </a:t>
            </a:r>
            <a:r>
              <a:rPr lang="en-GB" b="1" baseline="0" dirty="0" err="1"/>
              <a:t>heure</a:t>
            </a:r>
            <a:r>
              <a:rPr lang="en-GB" b="1" baseline="0" dirty="0"/>
              <a:t> </a:t>
            </a:r>
            <a:r>
              <a:rPr lang="en-GB" baseline="0" dirty="0"/>
              <a:t>[99].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6666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practise pronunciation of words beginning with silent [h].</a:t>
            </a:r>
            <a:endParaRPr lang="en-US" b="1" dirty="0"/>
          </a:p>
          <a:p>
            <a:endParaRPr lang="en-US" b="1" dirty="0"/>
          </a:p>
          <a:p>
            <a:r>
              <a:rPr lang="en-US" b="1" dirty="0"/>
              <a:t>Procedure:</a:t>
            </a:r>
          </a:p>
          <a:p>
            <a:r>
              <a:rPr lang="en-US" b="0" dirty="0"/>
              <a:t>1. Elicit pronunciation from students, reminding them of the silent [h].</a:t>
            </a:r>
          </a:p>
          <a:p>
            <a:r>
              <a:rPr lang="en-US" b="0" dirty="0"/>
              <a:t>2. Click on the pictures to hear the words said by a native speaker.</a:t>
            </a:r>
          </a:p>
          <a:p>
            <a:endParaRPr lang="en-US" b="0" dirty="0"/>
          </a:p>
          <a:p>
            <a:r>
              <a:rPr lang="en-US" b="1" dirty="0"/>
              <a:t>Transcript:</a:t>
            </a:r>
          </a:p>
          <a:p>
            <a:pPr marL="228600" indent="-228600">
              <a:buFont typeface="+mj-lt"/>
              <a:buAutoNum type="arabicPeriod"/>
            </a:pPr>
            <a:r>
              <a:rPr lang="fr-FR" b="0" noProof="0" dirty="0"/>
              <a:t>hiver</a:t>
            </a:r>
          </a:p>
          <a:p>
            <a:pPr marL="228600" indent="-228600">
              <a:buFont typeface="+mj-lt"/>
              <a:buAutoNum type="arabicPeriod"/>
            </a:pPr>
            <a:r>
              <a:rPr lang="fr-FR" b="0" noProof="0" dirty="0"/>
              <a:t>herbe</a:t>
            </a:r>
          </a:p>
          <a:p>
            <a:pPr marL="228600" indent="-228600">
              <a:buFont typeface="+mj-lt"/>
              <a:buAutoNum type="arabicPeriod"/>
            </a:pPr>
            <a:r>
              <a:rPr lang="fr-FR" b="0" noProof="0" dirty="0"/>
              <a:t>halloween</a:t>
            </a:r>
          </a:p>
          <a:p>
            <a:pPr marL="228600" indent="-228600">
              <a:buFont typeface="+mj-lt"/>
              <a:buAutoNum type="arabicPeriod"/>
            </a:pPr>
            <a:r>
              <a:rPr lang="fr-FR" b="0" noProof="0" dirty="0"/>
              <a:t>hélicoptère</a:t>
            </a:r>
          </a:p>
          <a:p>
            <a:pPr marL="228600" indent="-228600">
              <a:buFont typeface="+mj-lt"/>
              <a:buAutoNum type="arabicPeriod"/>
            </a:pPr>
            <a:r>
              <a:rPr lang="fr-FR" b="0" noProof="0" dirty="0"/>
              <a:t>histoire</a:t>
            </a:r>
          </a:p>
          <a:p>
            <a:pPr marL="228600" indent="-228600">
              <a:buFont typeface="+mj-lt"/>
              <a:buAutoNum type="arabicPeriod"/>
            </a:pPr>
            <a:r>
              <a:rPr lang="fr-FR" b="0" noProof="0" dirty="0"/>
              <a:t>harmonie</a:t>
            </a:r>
          </a:p>
          <a:p>
            <a:pPr marL="228600" indent="-228600">
              <a:buFont typeface="+mj-lt"/>
              <a:buAutoNum type="arabicPeriod"/>
            </a:pPr>
            <a:r>
              <a:rPr lang="fr-FR" b="0" noProof="0" dirty="0"/>
              <a:t>héroïne</a:t>
            </a:r>
          </a:p>
          <a:p>
            <a:pPr marL="228600" indent="-228600">
              <a:buFont typeface="+mj-lt"/>
              <a:buAutoNum type="arabicPeriod"/>
            </a:pPr>
            <a:r>
              <a:rPr lang="fr-FR" b="0" noProof="0" dirty="0"/>
              <a:t>hôtel</a:t>
            </a:r>
          </a:p>
          <a:p>
            <a:pPr marL="228600" indent="-228600">
              <a:buFont typeface="+mj-lt"/>
              <a:buAutoNum type="arabicPeriod"/>
            </a:pPr>
            <a:r>
              <a:rPr lang="fr-FR" b="0" noProof="0" dirty="0"/>
              <a:t>horizon</a:t>
            </a:r>
          </a:p>
          <a:p>
            <a:pPr marL="228600" indent="-228600">
              <a:buFont typeface="+mj-lt"/>
              <a:buAutoNum type="arabicPeriod"/>
            </a:pPr>
            <a:r>
              <a:rPr lang="fr-FR" b="0" noProof="0" dirty="0"/>
              <a:t>homme</a:t>
            </a:r>
          </a:p>
          <a:p>
            <a:pPr marL="228600" indent="-228600">
              <a:buFont typeface="+mj-lt"/>
              <a:buAutoNum type="arabicPeriod"/>
            </a:pPr>
            <a:r>
              <a:rPr lang="fr-FR" b="0" noProof="0" dirty="0"/>
              <a:t>humidité</a:t>
            </a:r>
          </a:p>
          <a:p>
            <a:pPr marL="228600" indent="-228600">
              <a:buFont typeface="+mj-lt"/>
              <a:buAutoNum type="arabicPeriod"/>
            </a:pPr>
            <a:r>
              <a:rPr lang="fr-FR" b="0" noProof="0" dirty="0"/>
              <a:t>horloge</a:t>
            </a:r>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aseline="0" noProof="0" dirty="0"/>
              <a:t>herbe [3562], horloge [&gt;50000], horreur [2565], histoire [263]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noProof="0" dirty="0"/>
              <a:t>hélicoptère [2978], harmonie [4584], héroïne [3467], horizon [2502], humidité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56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endParaRPr lang="en-US" b="0" dirty="0"/>
          </a:p>
          <a:p>
            <a:endParaRPr lang="en-US" b="0" dirty="0"/>
          </a:p>
          <a:p>
            <a:r>
              <a:rPr lang="en-US" b="1" dirty="0"/>
              <a:t>Aim: </a:t>
            </a:r>
            <a:r>
              <a:rPr lang="en-US" b="0" dirty="0"/>
              <a:t>To practise pronouncing sentences with [h-] </a:t>
            </a:r>
            <a:r>
              <a:rPr lang="en-US" b="0" dirty="0" err="1"/>
              <a:t>muet</a:t>
            </a:r>
            <a:r>
              <a:rPr lang="en-US" b="0" dirty="0"/>
              <a:t> and liaisons.</a:t>
            </a:r>
          </a:p>
          <a:p>
            <a:endParaRPr lang="en-US" b="0" dirty="0"/>
          </a:p>
          <a:p>
            <a:r>
              <a:rPr lang="en-US" b="1" dirty="0"/>
              <a:t>Procedure: </a:t>
            </a:r>
          </a:p>
          <a:p>
            <a:pPr marL="228600" indent="-228600">
              <a:buFont typeface="+mj-lt"/>
              <a:buAutoNum type="arabicPeriod"/>
            </a:pPr>
            <a:r>
              <a:rPr lang="en-US" b="0" dirty="0"/>
              <a:t>Click through the example to hear the native speaker say the two sentences, one with a liaison, one without.</a:t>
            </a:r>
          </a:p>
          <a:p>
            <a:pPr marL="228600" indent="-228600">
              <a:buFont typeface="+mj-lt"/>
              <a:buAutoNum type="arabicPeriod"/>
            </a:pPr>
            <a:r>
              <a:rPr lang="en-US" b="0" dirty="0"/>
              <a:t>Ask students to say the sentences, following the pronunciation rules.</a:t>
            </a:r>
          </a:p>
          <a:p>
            <a:pPr marL="228600" indent="-228600">
              <a:buFont typeface="+mj-lt"/>
              <a:buAutoNum type="arabicPeriod"/>
            </a:pPr>
            <a:r>
              <a:rPr lang="en-US" b="0" dirty="0"/>
              <a:t>Click on the images to hear the native speaker.</a:t>
            </a:r>
          </a:p>
          <a:p>
            <a:endParaRPr lang="en-US" b="0" dirty="0"/>
          </a:p>
          <a:p>
            <a:r>
              <a:rPr lang="en-US" b="1" dirty="0"/>
              <a:t>Transcript:</a:t>
            </a:r>
          </a:p>
          <a:p>
            <a:pPr marL="228600" indent="-228600">
              <a:buFont typeface="+mj-lt"/>
              <a:buAutoNum type="arabicPeriod"/>
            </a:pPr>
            <a:r>
              <a:rPr lang="fr-FR" b="0" noProof="0" dirty="0"/>
              <a:t>C’est triste!</a:t>
            </a:r>
          </a:p>
          <a:p>
            <a:pPr marL="228600" indent="-228600">
              <a:buFont typeface="+mj-lt"/>
              <a:buAutoNum type="arabicPeriod"/>
            </a:pPr>
            <a:r>
              <a:rPr lang="fr-FR" b="0" noProof="0" dirty="0"/>
              <a:t>C’est horrible!</a:t>
            </a:r>
          </a:p>
          <a:p>
            <a:pPr marL="228600" indent="-228600">
              <a:buFont typeface="+mj-lt"/>
              <a:buAutoNum type="arabicPeriod"/>
            </a:pPr>
            <a:r>
              <a:rPr lang="fr-FR" b="0" noProof="0" dirty="0"/>
              <a:t>Tu voyages dans ton hélicoptère.</a:t>
            </a:r>
          </a:p>
          <a:p>
            <a:pPr marL="228600" indent="-228600">
              <a:buFont typeface="+mj-lt"/>
              <a:buAutoNum type="arabicPeriod"/>
            </a:pPr>
            <a:r>
              <a:rPr lang="fr-FR" b="0" noProof="0" dirty="0"/>
              <a:t>Il a acheté mes horloges.</a:t>
            </a:r>
          </a:p>
          <a:p>
            <a:pPr marL="228600" indent="-228600">
              <a:buFont typeface="+mj-lt"/>
              <a:buAutoNum type="arabicPeriod"/>
            </a:pPr>
            <a:r>
              <a:rPr lang="fr-FR" b="0" noProof="0" dirty="0"/>
              <a:t>Elles chantant en harmonie.</a:t>
            </a:r>
          </a:p>
          <a:p>
            <a:pPr marL="228600" indent="-228600">
              <a:buFont typeface="+mj-lt"/>
              <a:buAutoNum type="arabicPeriod"/>
            </a:pPr>
            <a:r>
              <a:rPr lang="fr-FR" b="0" noProof="0" dirty="0"/>
              <a:t>Les enfants sont heureux.</a:t>
            </a:r>
          </a:p>
          <a:p>
            <a:pPr marL="228600" indent="-228600">
              <a:buFont typeface="+mj-lt"/>
              <a:buAutoNum type="arabicPeriod"/>
            </a:pP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046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endParaRPr lang="en-US" b="0" dirty="0"/>
          </a:p>
          <a:p>
            <a:endParaRPr lang="en-US" b="0" dirty="0"/>
          </a:p>
          <a:p>
            <a:r>
              <a:rPr lang="en-US" b="1" dirty="0"/>
              <a:t>Aim: </a:t>
            </a:r>
            <a:r>
              <a:rPr lang="en-US" b="0" dirty="0"/>
              <a:t>To practise pronouncing sentences with [h-] </a:t>
            </a:r>
            <a:r>
              <a:rPr lang="en-US" b="0" dirty="0" err="1"/>
              <a:t>muet</a:t>
            </a:r>
            <a:r>
              <a:rPr lang="en-US" b="0" dirty="0"/>
              <a:t> and elision/liaison</a:t>
            </a:r>
          </a:p>
          <a:p>
            <a:endParaRPr lang="en-US" b="0" dirty="0"/>
          </a:p>
          <a:p>
            <a:r>
              <a:rPr lang="en-US" b="1" dirty="0"/>
              <a:t>Procedure: </a:t>
            </a:r>
          </a:p>
          <a:p>
            <a:pPr marL="228600" indent="-228600">
              <a:buFont typeface="+mj-lt"/>
              <a:buAutoNum type="arabicPeriod"/>
            </a:pPr>
            <a:r>
              <a:rPr lang="en-US" b="0" dirty="0"/>
              <a:t>Click through the example to hear the native speaker say the sentence with an elision and liaison.</a:t>
            </a:r>
          </a:p>
          <a:p>
            <a:pPr marL="228600" indent="-228600">
              <a:buFont typeface="+mj-lt"/>
              <a:buAutoNum type="arabicPeriod"/>
            </a:pPr>
            <a:r>
              <a:rPr lang="en-US" b="0" dirty="0"/>
              <a:t>Ask students to say the sentences, following the pronunciation rules.</a:t>
            </a:r>
          </a:p>
          <a:p>
            <a:pPr marL="228600" indent="-228600">
              <a:buFont typeface="+mj-lt"/>
              <a:buAutoNum type="arabicPeriod"/>
            </a:pPr>
            <a:r>
              <a:rPr lang="en-US" b="0" dirty="0"/>
              <a:t>Click on the images to hear the native speaker.</a:t>
            </a:r>
          </a:p>
          <a:p>
            <a:endParaRPr lang="en-US" b="0" dirty="0"/>
          </a:p>
          <a:p>
            <a:r>
              <a:rPr lang="en-US" b="1" dirty="0"/>
              <a:t>Transcript:</a:t>
            </a:r>
          </a:p>
          <a:p>
            <a:pPr marL="228600" indent="-228600">
              <a:buFont typeface="+mj-lt"/>
              <a:buAutoNum type="arabicPeriod"/>
            </a:pPr>
            <a:r>
              <a:rPr lang="fr-FR" b="0" noProof="0" dirty="0"/>
              <a:t>J’habite à Paris.</a:t>
            </a:r>
          </a:p>
          <a:p>
            <a:pPr marL="228600" indent="-228600">
              <a:buFont typeface="+mj-lt"/>
              <a:buAutoNum type="arabicPeriod"/>
            </a:pPr>
            <a:r>
              <a:rPr lang="fr-FR" b="0" noProof="0" dirty="0"/>
              <a:t>Il n’y a pas d’humains dans l’espace.</a:t>
            </a:r>
          </a:p>
          <a:p>
            <a:pPr marL="228600" indent="-228600">
              <a:buFont typeface="+mj-lt"/>
              <a:buAutoNum type="arabicPeriod"/>
            </a:pPr>
            <a:r>
              <a:rPr lang="fr-FR" b="0" noProof="0" dirty="0"/>
              <a:t>Hugo est plus grand qu’Henri.</a:t>
            </a:r>
          </a:p>
          <a:p>
            <a:pPr marL="228600" indent="-228600">
              <a:buFont typeface="+mj-lt"/>
              <a:buAutoNum type="arabicPeriod"/>
            </a:pPr>
            <a:r>
              <a:rPr lang="fr-FR" b="0" noProof="0" dirty="0"/>
              <a:t>Le soleil est sur l’horizon.</a:t>
            </a:r>
          </a:p>
          <a:p>
            <a:pPr marL="228600" indent="-228600">
              <a:buFont typeface="+mj-lt"/>
              <a:buAutoNum type="arabicPeriod"/>
            </a:pPr>
            <a:r>
              <a:rPr lang="fr-FR" b="0" noProof="0" dirty="0"/>
              <a:t>Je n’habite pas en France.</a:t>
            </a:r>
          </a:p>
          <a:p>
            <a:pPr marL="0" indent="0">
              <a:buFont typeface="+mj-lt"/>
              <a:buNone/>
            </a:pPr>
            <a:endParaRPr lang="fr-FR"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noProof="0" dirty="0"/>
              <a:t>humain [286]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fr-FR" b="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767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aural comprehension of this week’s new vocabulary set.</a:t>
            </a:r>
            <a:br>
              <a:rPr lang="en-GB" b="0" dirty="0"/>
            </a:br>
            <a:br>
              <a:rPr lang="en-GB" dirty="0"/>
            </a:br>
            <a:r>
              <a:rPr lang="en-GB" b="1" dirty="0"/>
              <a:t>Procedure:</a:t>
            </a:r>
            <a:br>
              <a:rPr lang="en-GB" dirty="0"/>
            </a:br>
            <a:r>
              <a:rPr lang="en-GB" dirty="0"/>
              <a:t>1. Click to play the audio.</a:t>
            </a:r>
          </a:p>
          <a:p>
            <a:r>
              <a:rPr lang="en-GB" dirty="0"/>
              <a:t>2. Students write the corresponding letter.</a:t>
            </a:r>
          </a:p>
          <a:p>
            <a:r>
              <a:rPr lang="en-GB" dirty="0"/>
              <a:t>3. Click to check responses.</a:t>
            </a:r>
          </a:p>
          <a:p>
            <a:r>
              <a:rPr lang="en-GB" dirty="0"/>
              <a:t>4. Teachers may then also seek to practise oral recall by using the letters, e.g. “</a:t>
            </a:r>
            <a:r>
              <a:rPr lang="fr-FR" noProof="0" dirty="0"/>
              <a:t>Comment dit-on C en français?” “Supplémentaire.” “Oui, c’est ça!’</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a:t>
            </a:r>
            <a:r>
              <a:rPr lang="fr-FR" noProof="0" dirty="0"/>
              <a:t>. </a:t>
            </a:r>
            <a:r>
              <a:rPr lang="fr-FR" sz="1200" b="0" i="0" kern="1200" noProof="0" dirty="0">
                <a:solidFill>
                  <a:schemeClr val="tx1"/>
                </a:solidFill>
                <a:effectLst/>
                <a:latin typeface="+mn-lt"/>
                <a:ea typeface="+mn-ea"/>
                <a:cs typeface="+mn-cs"/>
              </a:rPr>
              <a:t>encourager</a:t>
            </a:r>
            <a:br>
              <a:rPr lang="fr-FR" noProof="0" dirty="0"/>
            </a:br>
            <a:r>
              <a:rPr lang="fr-FR" noProof="0" dirty="0"/>
              <a:t>2. obliger</a:t>
            </a:r>
            <a:br>
              <a:rPr lang="fr-FR" noProof="0" dirty="0"/>
            </a:br>
            <a:r>
              <a:rPr lang="fr-FR" noProof="0" dirty="0"/>
              <a:t>3. rappeler</a:t>
            </a:r>
            <a:br>
              <a:rPr lang="fr-FR" noProof="0" dirty="0"/>
            </a:br>
            <a:r>
              <a:rPr lang="fr-FR" noProof="0" dirty="0"/>
              <a:t>4. difficulté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5. objectif</a:t>
            </a:r>
            <a:br>
              <a:rPr lang="fr-FR" noProof="0" dirty="0"/>
            </a:br>
            <a:r>
              <a:rPr lang="fr-FR" noProof="0" dirty="0"/>
              <a:t>6. recherche</a:t>
            </a:r>
            <a:br>
              <a:rPr lang="fr-FR" noProof="0" dirty="0"/>
            </a:br>
            <a:r>
              <a:rPr lang="fr-FR" noProof="0" dirty="0"/>
              <a:t>7. résultat</a:t>
            </a:r>
            <a:br>
              <a:rPr lang="fr-FR" noProof="0" dirty="0"/>
            </a:br>
            <a:r>
              <a:rPr lang="fr-FR" noProof="0" dirty="0"/>
              <a:t>8. clair</a:t>
            </a:r>
            <a:br>
              <a:rPr lang="fr-FR" noProof="0" dirty="0"/>
            </a:br>
            <a:r>
              <a:rPr lang="fr-FR" noProof="0" dirty="0"/>
              <a:t>9. nécessaire</a:t>
            </a:r>
            <a:br>
              <a:rPr lang="fr-FR" noProof="0" dirty="0"/>
            </a:br>
            <a:r>
              <a:rPr lang="fr-FR" noProof="0" dirty="0"/>
              <a:t>10. presque</a:t>
            </a:r>
            <a:br>
              <a:rPr lang="fr-FR" noProof="0" dirty="0"/>
            </a:br>
            <a:r>
              <a:rPr lang="fr-FR" noProof="0" dirty="0"/>
              <a:t>11. supplémentaire</a:t>
            </a:r>
            <a:br>
              <a:rPr lang="fr-FR" noProof="0" dirty="0"/>
            </a:br>
            <a:r>
              <a:rPr lang="fr-FR" noProof="0" dirty="0"/>
              <a:t>12. tard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13. 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14. 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655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Introduction of direct object pronouns </a:t>
            </a:r>
            <a:r>
              <a:rPr lang="en-GB" b="0" i="1" baseline="0" dirty="0"/>
              <a:t>me</a:t>
            </a:r>
            <a:r>
              <a:rPr lang="en-GB" b="0" i="0" baseline="0" dirty="0"/>
              <a:t> and </a:t>
            </a:r>
            <a:r>
              <a:rPr lang="en-GB" b="0" i="1" baseline="0" dirty="0" err="1"/>
              <a:t>te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explanations and examples, eliciting English translations where possible.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Ensure understanding.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30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 minutes [slide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Aural recognition of the direct object pronouns </a:t>
            </a:r>
            <a:r>
              <a:rPr lang="en-GB" b="0" i="1" baseline="0" dirty="0"/>
              <a:t>me</a:t>
            </a:r>
            <a:r>
              <a:rPr lang="en-GB" b="0" i="0" baseline="0" dirty="0"/>
              <a:t> and </a:t>
            </a:r>
            <a:r>
              <a:rPr lang="en-GB" b="0" i="1" baseline="0" dirty="0" err="1"/>
              <a:t>te</a:t>
            </a:r>
            <a:r>
              <a:rPr lang="en-GB" b="0" i="1" baseline="0" dirty="0"/>
              <a:t> </a:t>
            </a:r>
            <a:r>
              <a:rPr lang="en-GB" b="0" i="0" baseline="0" dirty="0"/>
              <a:t>and connecting these with meaning.</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the buttons on the left to play audio.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listen and tick the correct translation.</a:t>
            </a:r>
            <a:endParaRPr lang="en-GB" b="0" i="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Repeat for numbers 6-10 on next slide.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dirty="0"/>
            </a:br>
            <a:endParaRPr lang="en-GB" b="0" dirty="0"/>
          </a:p>
          <a:p>
            <a:pPr marL="457200" indent="-457200" algn="l">
              <a:buAutoNum type="arabicPeriod"/>
            </a:pPr>
            <a:r>
              <a:rPr lang="fr-FR" sz="1200" dirty="0">
                <a:solidFill>
                  <a:schemeClr val="accent5">
                    <a:lumMod val="50000"/>
                  </a:schemeClr>
                </a:solidFill>
              </a:rPr>
              <a:t>Tu […] restes au coll</a:t>
            </a:r>
            <a:r>
              <a:rPr lang="fr-FR" sz="1200" dirty="0">
                <a:solidFill>
                  <a:schemeClr val="accent5">
                    <a:lumMod val="50000"/>
                  </a:schemeClr>
                </a:solidFill>
                <a:latin typeface="Century Gothic" panose="020B0502020202020204" pitchFamily="34" charset="0"/>
              </a:rPr>
              <a:t>ège après les cours.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fr-FR" sz="1200" dirty="0">
                <a:solidFill>
                  <a:schemeClr val="accent5">
                    <a:lumMod val="50000"/>
                  </a:schemeClr>
                </a:solidFill>
                <a:latin typeface="Century Gothic" panose="020B0502020202020204" pitchFamily="34" charset="0"/>
              </a:rPr>
              <a:t>À midi je [te] trouve dans la bibliothèque.</a:t>
            </a:r>
          </a:p>
          <a:p>
            <a:pPr marL="457200" indent="-457200" algn="l">
              <a:buAutoNum type="arabicPeriod"/>
            </a:pPr>
            <a:r>
              <a:rPr lang="fr-FR" sz="1200" dirty="0">
                <a:solidFill>
                  <a:schemeClr val="accent5">
                    <a:lumMod val="50000"/>
                  </a:schemeClr>
                </a:solidFill>
              </a:rPr>
              <a:t>Tu [me] cherches quand je dois étudier.</a:t>
            </a:r>
          </a:p>
          <a:p>
            <a:pPr marL="457200" indent="-457200" algn="l">
              <a:buAutoNum type="arabicPeriod"/>
            </a:pPr>
            <a:r>
              <a:rPr lang="fr-FR" sz="1200" dirty="0">
                <a:solidFill>
                  <a:schemeClr val="accent5">
                    <a:lumMod val="50000"/>
                  </a:schemeClr>
                </a:solidFill>
              </a:rPr>
              <a:t>Tu […] regardes mes devoirs.</a:t>
            </a:r>
          </a:p>
          <a:p>
            <a:pPr marL="457200" indent="-457200" algn="l">
              <a:buAutoNum type="arabicPeriod"/>
            </a:pPr>
            <a:r>
              <a:rPr lang="fr-FR" sz="1200" dirty="0">
                <a:solidFill>
                  <a:schemeClr val="accent5">
                    <a:lumMod val="50000"/>
                  </a:schemeClr>
                </a:solidFill>
              </a:rPr>
              <a:t>Tu [me] corriges.</a:t>
            </a:r>
          </a:p>
          <a:p>
            <a:pPr marL="457200" indent="-457200" algn="l">
              <a:buAutoNum type="arabicPeriod"/>
            </a:pPr>
            <a:r>
              <a:rPr lang="fr-FR" sz="1200" dirty="0">
                <a:solidFill>
                  <a:schemeClr val="accent5">
                    <a:lumMod val="50000"/>
                  </a:schemeClr>
                </a:solidFill>
              </a:rPr>
              <a:t>Tu […] sais toujours les réponses.</a:t>
            </a:r>
          </a:p>
          <a:p>
            <a:pPr marL="457200" indent="-457200" algn="l">
              <a:buAutoNum type="arabicPeriod"/>
            </a:pPr>
            <a:r>
              <a:rPr lang="fr-FR" sz="1200" dirty="0">
                <a:solidFill>
                  <a:schemeClr val="accent5">
                    <a:lumMod val="50000"/>
                  </a:schemeClr>
                </a:solidFill>
              </a:rPr>
              <a:t>Tu ne [me] laisses pas seul quand j’ai besoin de toi.</a:t>
            </a:r>
          </a:p>
          <a:p>
            <a:pPr marL="457200" indent="-457200" algn="l">
              <a:buAutoNum type="arabicPeriod"/>
            </a:pPr>
            <a:r>
              <a:rPr lang="fr-FR" sz="1200" dirty="0">
                <a:solidFill>
                  <a:schemeClr val="accent5">
                    <a:lumMod val="50000"/>
                  </a:schemeClr>
                </a:solidFill>
              </a:rPr>
              <a:t> Tu […] comprends tous les exercices supplémentaires.</a:t>
            </a:r>
          </a:p>
          <a:p>
            <a:pPr marL="457200" indent="-457200" algn="l">
              <a:buAutoNum type="arabicPeriod"/>
            </a:pPr>
            <a:r>
              <a:rPr lang="fr-FR" sz="1200" dirty="0">
                <a:solidFill>
                  <a:schemeClr val="accent5">
                    <a:lumMod val="50000"/>
                  </a:schemeClr>
                </a:solidFill>
              </a:rPr>
              <a:t>Je [te] respecte beaucoup.</a:t>
            </a:r>
          </a:p>
          <a:p>
            <a:pPr marL="457200" indent="-457200" algn="l">
              <a:buAutoNum type="arabicPeriod"/>
            </a:pPr>
            <a:r>
              <a:rPr lang="fr-FR" sz="1200" dirty="0">
                <a:solidFill>
                  <a:schemeClr val="accent5">
                    <a:lumMod val="50000"/>
                  </a:schemeClr>
                </a:solidFill>
              </a:rPr>
              <a:t>Tu [me] connais tr</a:t>
            </a:r>
            <a:r>
              <a:rPr lang="fr-FR" sz="1200" dirty="0">
                <a:solidFill>
                  <a:schemeClr val="accent5">
                    <a:lumMod val="50000"/>
                  </a:schemeClr>
                </a:solidFill>
                <a:latin typeface="Century Gothic" panose="020B0502020202020204" pitchFamily="34" charset="0"/>
              </a:rPr>
              <a:t>ès bien.</a:t>
            </a:r>
            <a:endParaRPr lang="fr-FR" sz="1200" dirty="0">
              <a:solidFill>
                <a:schemeClr val="accent5">
                  <a:lumMod val="50000"/>
                </a:scheme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240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8118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6540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38473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471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3925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71332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541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07696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1555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801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72644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469660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6363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11651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449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2631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878670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64046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89401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9578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535078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15585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16653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04669197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image" Target="../media/image10.png"/><Relationship Id="rId7" Type="http://schemas.openxmlformats.org/officeDocument/2006/relationships/audio" Target="../media/audio46.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45.wav"/><Relationship Id="rId11"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audio" Target="../media/audio49.wav"/><Relationship Id="rId4" Type="http://schemas.openxmlformats.org/officeDocument/2006/relationships/image" Target="../media/image46.png"/><Relationship Id="rId9" Type="http://schemas.openxmlformats.org/officeDocument/2006/relationships/audio" Target="../media/audio48.wav"/></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18" Type="http://schemas.openxmlformats.org/officeDocument/2006/relationships/audio" Target="../media/audio64.wav"/><Relationship Id="rId3" Type="http://schemas.openxmlformats.org/officeDocument/2006/relationships/image" Target="../media/image10.png"/><Relationship Id="rId21" Type="http://schemas.openxmlformats.org/officeDocument/2006/relationships/image" Target="../media/image52.png"/><Relationship Id="rId7" Type="http://schemas.openxmlformats.org/officeDocument/2006/relationships/audio" Target="../media/audio53.wav"/><Relationship Id="rId12" Type="http://schemas.openxmlformats.org/officeDocument/2006/relationships/audio" Target="../media/audio58.wav"/><Relationship Id="rId17" Type="http://schemas.openxmlformats.org/officeDocument/2006/relationships/audio" Target="../media/audio63.wav"/><Relationship Id="rId2" Type="http://schemas.openxmlformats.org/officeDocument/2006/relationships/notesSlide" Target="../notesSlides/notesSlide19.xml"/><Relationship Id="rId16" Type="http://schemas.openxmlformats.org/officeDocument/2006/relationships/audio" Target="../media/audio62.wav"/><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audio" Target="../media/audio52.wav"/><Relationship Id="rId11" Type="http://schemas.openxmlformats.org/officeDocument/2006/relationships/audio" Target="../media/audio57.wav"/><Relationship Id="rId5" Type="http://schemas.openxmlformats.org/officeDocument/2006/relationships/audio" Target="../media/audio51.wav"/><Relationship Id="rId15" Type="http://schemas.openxmlformats.org/officeDocument/2006/relationships/audio" Target="../media/audio61.wav"/><Relationship Id="rId10" Type="http://schemas.openxmlformats.org/officeDocument/2006/relationships/audio" Target="../media/audio56.wav"/><Relationship Id="rId19" Type="http://schemas.openxmlformats.org/officeDocument/2006/relationships/audio" Target="../media/audio65.wav"/><Relationship Id="rId4" Type="http://schemas.openxmlformats.org/officeDocument/2006/relationships/audio" Target="../media/audio50.wav"/><Relationship Id="rId9" Type="http://schemas.openxmlformats.org/officeDocument/2006/relationships/audio" Target="../media/audio55.wav"/><Relationship Id="rId14" Type="http://schemas.openxmlformats.org/officeDocument/2006/relationships/audio" Target="../media/audio60.wav"/><Relationship Id="rId22"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quizlet.com/gb/681937431/year-9-french-term-31-week-3-flash-cards/" TargetMode="External"/><Relationship Id="rId3" Type="http://schemas.openxmlformats.org/officeDocument/2006/relationships/image" Target="../media/image10.png"/><Relationship Id="rId7" Type="http://schemas.openxmlformats.org/officeDocument/2006/relationships/hyperlink" Target="https://resources.ncelp.org/concern/resources/1c18dh99t?locale=en" TargetMode="External"/><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hyperlink" Target="https://drive.google.com/file/d/19q11keoNt9UHzQoTvrd3Z1KPyuONqJMB/view?usp=sharing" TargetMode="External"/><Relationship Id="rId5" Type="http://schemas.openxmlformats.org/officeDocument/2006/relationships/image" Target="../media/image56.pn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5.jpeg"/><Relationship Id="rId18" Type="http://schemas.openxmlformats.org/officeDocument/2006/relationships/audio" Target="../media/audio14.wav"/><Relationship Id="rId26" Type="http://schemas.openxmlformats.org/officeDocument/2006/relationships/audio" Target="../media/audio18.wav"/><Relationship Id="rId3" Type="http://schemas.openxmlformats.org/officeDocument/2006/relationships/image" Target="../media/image10.png"/><Relationship Id="rId21" Type="http://schemas.openxmlformats.org/officeDocument/2006/relationships/image" Target="../media/image19.jpeg"/><Relationship Id="rId7" Type="http://schemas.openxmlformats.org/officeDocument/2006/relationships/image" Target="../media/image12.jpeg"/><Relationship Id="rId12" Type="http://schemas.openxmlformats.org/officeDocument/2006/relationships/audio" Target="../media/audio11.wav"/><Relationship Id="rId17" Type="http://schemas.openxmlformats.org/officeDocument/2006/relationships/image" Target="../media/image17.jpeg"/><Relationship Id="rId25" Type="http://schemas.openxmlformats.org/officeDocument/2006/relationships/image" Target="../media/image21.jpeg"/><Relationship Id="rId2" Type="http://schemas.openxmlformats.org/officeDocument/2006/relationships/notesSlide" Target="../notesSlides/notesSlide4.xml"/><Relationship Id="rId16" Type="http://schemas.openxmlformats.org/officeDocument/2006/relationships/audio" Target="../media/audio13.wav"/><Relationship Id="rId20" Type="http://schemas.openxmlformats.org/officeDocument/2006/relationships/audio" Target="../media/audio15.wav"/><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image" Target="../media/image14.jpeg"/><Relationship Id="rId24" Type="http://schemas.openxmlformats.org/officeDocument/2006/relationships/audio" Target="../media/audio17.wav"/><Relationship Id="rId5" Type="http://schemas.openxmlformats.org/officeDocument/2006/relationships/image" Target="../media/image11.jpeg"/><Relationship Id="rId15" Type="http://schemas.openxmlformats.org/officeDocument/2006/relationships/image" Target="../media/image16.jpeg"/><Relationship Id="rId23" Type="http://schemas.openxmlformats.org/officeDocument/2006/relationships/image" Target="../media/image20.jpeg"/><Relationship Id="rId10" Type="http://schemas.openxmlformats.org/officeDocument/2006/relationships/audio" Target="../media/audio10.wav"/><Relationship Id="rId19" Type="http://schemas.openxmlformats.org/officeDocument/2006/relationships/image" Target="../media/image18.jpeg"/><Relationship Id="rId4" Type="http://schemas.openxmlformats.org/officeDocument/2006/relationships/audio" Target="../media/audio7.wav"/><Relationship Id="rId9" Type="http://schemas.openxmlformats.org/officeDocument/2006/relationships/image" Target="../media/image13.jpeg"/><Relationship Id="rId14" Type="http://schemas.openxmlformats.org/officeDocument/2006/relationships/audio" Target="../media/audio12.wav"/><Relationship Id="rId22" Type="http://schemas.openxmlformats.org/officeDocument/2006/relationships/audio" Target="../media/audio16.wav"/><Relationship Id="rId27" Type="http://schemas.openxmlformats.org/officeDocument/2006/relationships/image" Target="../media/image22.jpeg"/></Relationships>
</file>

<file path=ppt/slides/_rels/slide5.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27.png"/><Relationship Id="rId3" Type="http://schemas.openxmlformats.org/officeDocument/2006/relationships/audio" Target="../media/audio19.wav"/><Relationship Id="rId7" Type="http://schemas.openxmlformats.org/officeDocument/2006/relationships/image" Target="../media/image24.png"/><Relationship Id="rId12" Type="http://schemas.openxmlformats.org/officeDocument/2006/relationships/audio" Target="../media/audio23.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audio" Target="../media/audio22.wav"/><Relationship Id="rId4" Type="http://schemas.openxmlformats.org/officeDocument/2006/relationships/image" Target="../media/image10.png"/><Relationship Id="rId9" Type="http://schemas.openxmlformats.org/officeDocument/2006/relationships/image" Target="../media/image25.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32.png"/><Relationship Id="rId3" Type="http://schemas.openxmlformats.org/officeDocument/2006/relationships/audio" Target="../media/audio24.wav"/><Relationship Id="rId7" Type="http://schemas.openxmlformats.org/officeDocument/2006/relationships/image" Target="../media/image29.png"/><Relationship Id="rId12" Type="http://schemas.openxmlformats.org/officeDocument/2006/relationships/audio" Target="../media/audio28.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image" Target="../media/image31.png"/><Relationship Id="rId5" Type="http://schemas.openxmlformats.org/officeDocument/2006/relationships/image" Target="../media/image23.png"/><Relationship Id="rId10" Type="http://schemas.openxmlformats.org/officeDocument/2006/relationships/audio" Target="../media/audio27.wav"/><Relationship Id="rId4" Type="http://schemas.openxmlformats.org/officeDocument/2006/relationships/image" Target="../media/image10.png"/><Relationship Id="rId9" Type="http://schemas.openxmlformats.org/officeDocument/2006/relationships/image" Target="../media/image30.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audio" Target="../media/audio34.wav"/><Relationship Id="rId3" Type="http://schemas.openxmlformats.org/officeDocument/2006/relationships/image" Target="../media/image10.png"/><Relationship Id="rId21" Type="http://schemas.openxmlformats.org/officeDocument/2006/relationships/audio" Target="../media/audio37.wav"/><Relationship Id="rId7" Type="http://schemas.openxmlformats.org/officeDocument/2006/relationships/audio" Target="../media/audio32.wav"/><Relationship Id="rId12" Type="http://schemas.openxmlformats.org/officeDocument/2006/relationships/image" Target="../media/image38.png"/><Relationship Id="rId17" Type="http://schemas.openxmlformats.org/officeDocument/2006/relationships/audio" Target="../media/audio33.wav"/><Relationship Id="rId25" Type="http://schemas.openxmlformats.org/officeDocument/2006/relationships/image" Target="../media/image44.png"/><Relationship Id="rId2" Type="http://schemas.openxmlformats.org/officeDocument/2006/relationships/notesSlide" Target="../notesSlides/notesSlide7.xml"/><Relationship Id="rId16" Type="http://schemas.openxmlformats.org/officeDocument/2006/relationships/image" Target="../media/image42.png"/><Relationship Id="rId20" Type="http://schemas.openxmlformats.org/officeDocument/2006/relationships/audio" Target="../media/audio36.wav"/><Relationship Id="rId1" Type="http://schemas.openxmlformats.org/officeDocument/2006/relationships/slideLayout" Target="../slideLayouts/slideLayout2.xml"/><Relationship Id="rId6" Type="http://schemas.openxmlformats.org/officeDocument/2006/relationships/audio" Target="../media/audio31.wav"/><Relationship Id="rId11" Type="http://schemas.openxmlformats.org/officeDocument/2006/relationships/image" Target="../media/image37.png"/><Relationship Id="rId24" Type="http://schemas.openxmlformats.org/officeDocument/2006/relationships/image" Target="../media/image43.png"/><Relationship Id="rId5" Type="http://schemas.openxmlformats.org/officeDocument/2006/relationships/audio" Target="../media/audio30.wav"/><Relationship Id="rId15" Type="http://schemas.openxmlformats.org/officeDocument/2006/relationships/image" Target="../media/image41.png"/><Relationship Id="rId23" Type="http://schemas.openxmlformats.org/officeDocument/2006/relationships/audio" Target="../media/audio39.wav"/><Relationship Id="rId10" Type="http://schemas.openxmlformats.org/officeDocument/2006/relationships/image" Target="../media/image36.png"/><Relationship Id="rId19"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audio" Target="../media/audio38.wav"/></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10.png"/><Relationship Id="rId7" Type="http://schemas.openxmlformats.org/officeDocument/2006/relationships/audio" Target="../media/audio41.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40.wav"/><Relationship Id="rId11"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audio" Target="../media/audio44.wav"/><Relationship Id="rId4" Type="http://schemas.openxmlformats.org/officeDocument/2006/relationships/image" Target="../media/image46.png"/><Relationship Id="rId9" Type="http://schemas.openxmlformats.org/officeDocument/2006/relationships/audio" Target="../media/audio4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347733" y="547152"/>
            <a:ext cx="7308549" cy="640111"/>
          </a:xfrm>
        </p:spPr>
        <p:txBody>
          <a:bodyPr>
            <a:normAutofit fontScale="90000"/>
          </a:bodyPr>
          <a:lstStyle/>
          <a:p>
            <a:pPr algn="l"/>
            <a:r>
              <a:rPr lang="en-GB" sz="4000" b="1" dirty="0">
                <a:solidFill>
                  <a:prstClr val="white"/>
                </a:solidFill>
              </a:rPr>
              <a:t>Helping each other at school</a:t>
            </a: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300038" y="1300122"/>
            <a:ext cx="6840991" cy="1364788"/>
          </a:xfrm>
        </p:spPr>
        <p:txBody>
          <a:bodyPr>
            <a:noAutofit/>
          </a:bodyPr>
          <a:lstStyle/>
          <a:p>
            <a:pPr algn="l"/>
            <a:r>
              <a:rPr lang="en-US" sz="3000" dirty="0">
                <a:solidFill>
                  <a:prstClr val="white"/>
                </a:solidFill>
              </a:rPr>
              <a:t>direct object pronouns / (me, </a:t>
            </a:r>
            <a:r>
              <a:rPr lang="fr-FR" sz="3000" dirty="0">
                <a:solidFill>
                  <a:prstClr val="white"/>
                </a:solidFill>
              </a:rPr>
              <a:t>te</a:t>
            </a:r>
            <a:r>
              <a:rPr lang="en-US" sz="3000" dirty="0">
                <a:solidFill>
                  <a:prstClr val="white"/>
                </a:solidFill>
              </a:rPr>
              <a:t>) (preverbal position) / with -ER verbs (present)</a:t>
            </a: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347733" y="475824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2 - Lesson 49</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367509" y="5741741"/>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Catherine Salkeld / Louise Bibbey</a:t>
            </a:r>
          </a:p>
          <a:p>
            <a:pPr>
              <a:defRPr/>
            </a:pPr>
            <a:r>
              <a:rPr lang="en-GB" sz="1400" dirty="0">
                <a:solidFill>
                  <a:prstClr val="white"/>
                </a:solidFill>
                <a:latin typeface="Century Gothic" panose="020B0502020202020204" pitchFamily="34" charset="0"/>
              </a:rPr>
              <a:t>Artwork by: Chloé </a:t>
            </a:r>
            <a:r>
              <a:rPr lang="fr-FR" sz="1400" dirty="0">
                <a:solidFill>
                  <a:prstClr val="white"/>
                </a:solidFill>
                <a:latin typeface="Century Gothic" panose="020B0502020202020204" pitchFamily="34" charset="0"/>
              </a:rPr>
              <a:t>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08/08/22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4" name="Subtitle 5">
            <a:extLst>
              <a:ext uri="{FF2B5EF4-FFF2-40B4-BE49-F238E27FC236}">
                <a16:creationId xmlns:a16="http://schemas.microsoft.com/office/drawing/2014/main" id="{73FA6A76-D198-40BC-A5BA-51171DF2FF42}"/>
              </a:ext>
            </a:extLst>
          </p:cNvPr>
          <p:cNvSpPr txBox="1">
            <a:spLocks/>
          </p:cNvSpPr>
          <p:nvPr/>
        </p:nvSpPr>
        <p:spPr>
          <a:xfrm>
            <a:off x="359629" y="2229216"/>
            <a:ext cx="7193587" cy="19593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3000" dirty="0">
              <a:solidFill>
                <a:prstClr val="white"/>
              </a:solidFill>
            </a:endParaRPr>
          </a:p>
          <a:p>
            <a:pPr algn="l"/>
            <a:r>
              <a:rPr lang="en-US" sz="3000" dirty="0">
                <a:solidFill>
                  <a:prstClr val="white"/>
                </a:solidFill>
              </a:rPr>
              <a:t>Contraction of pronouns  (me ➜ m’, </a:t>
            </a:r>
            <a:r>
              <a:rPr lang="fr-FR" sz="3000" dirty="0">
                <a:solidFill>
                  <a:prstClr val="white"/>
                </a:solidFill>
              </a:rPr>
              <a:t>te</a:t>
            </a:r>
            <a:r>
              <a:rPr lang="en-US" sz="3000" dirty="0">
                <a:solidFill>
                  <a:prstClr val="white"/>
                </a:solidFill>
              </a:rPr>
              <a:t> ➜ t’) before a vowel or h </a:t>
            </a:r>
            <a:r>
              <a:rPr lang="fr-FR" sz="3000" dirty="0">
                <a:solidFill>
                  <a:prstClr val="white"/>
                </a:solidFill>
              </a:rPr>
              <a:t>muet</a:t>
            </a:r>
          </a:p>
          <a:p>
            <a:pPr algn="l"/>
            <a:r>
              <a:rPr lang="en-US" sz="3000" dirty="0">
                <a:solidFill>
                  <a:prstClr val="white"/>
                </a:solidFill>
              </a:rPr>
              <a:t>SSC: [h]</a:t>
            </a:r>
          </a:p>
        </p:txBody>
      </p:sp>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7B291152-E177-48F0-B07A-5281E7058871}"/>
              </a:ext>
            </a:extLst>
          </p:cNvPr>
          <p:cNvGraphicFramePr>
            <a:graphicFrameLocks noGrp="1"/>
          </p:cNvGraphicFramePr>
          <p:nvPr>
            <p:extLst>
              <p:ext uri="{D42A27DB-BD31-4B8C-83A1-F6EECF244321}">
                <p14:modId xmlns:p14="http://schemas.microsoft.com/office/powerpoint/2010/main" val="3559444062"/>
              </p:ext>
            </p:extLst>
          </p:nvPr>
        </p:nvGraphicFramePr>
        <p:xfrm>
          <a:off x="122097" y="2065888"/>
          <a:ext cx="9360000" cy="42062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1737834999"/>
                    </a:ext>
                  </a:extLst>
                </a:gridCol>
                <a:gridCol w="2880000">
                  <a:extLst>
                    <a:ext uri="{9D8B030D-6E8A-4147-A177-3AD203B41FA5}">
                      <a16:colId xmlns:a16="http://schemas.microsoft.com/office/drawing/2014/main" val="3046422816"/>
                    </a:ext>
                  </a:extLst>
                </a:gridCol>
                <a:gridCol w="2880000">
                  <a:extLst>
                    <a:ext uri="{9D8B030D-6E8A-4147-A177-3AD203B41FA5}">
                      <a16:colId xmlns:a16="http://schemas.microsoft.com/office/drawing/2014/main" val="1140920819"/>
                    </a:ext>
                  </a:extLst>
                </a:gridCol>
                <a:gridCol w="2880000">
                  <a:extLst>
                    <a:ext uri="{9D8B030D-6E8A-4147-A177-3AD203B41FA5}">
                      <a16:colId xmlns:a16="http://schemas.microsoft.com/office/drawing/2014/main" val="3683235478"/>
                    </a:ext>
                  </a:extLst>
                </a:gridCol>
              </a:tblGrid>
              <a:tr h="0">
                <a:tc>
                  <a:txBody>
                    <a:bodyPr/>
                    <a:lstStyle/>
                    <a:p>
                      <a:pPr algn="ctr"/>
                      <a:r>
                        <a:rPr lang="fr-FR" sz="2000" dirty="0"/>
                        <a:t>Q</a:t>
                      </a:r>
                    </a:p>
                  </a:txBody>
                  <a:tcPr/>
                </a:tc>
                <a:tc>
                  <a:txBody>
                    <a:bodyPr/>
                    <a:lstStyle/>
                    <a:p>
                      <a:pPr algn="ctr"/>
                      <a:r>
                        <a:rPr lang="fr-FR" sz="2000" dirty="0"/>
                        <a:t>A</a:t>
                      </a:r>
                    </a:p>
                  </a:txBody>
                  <a:tcPr/>
                </a:tc>
                <a:tc>
                  <a:txBody>
                    <a:bodyPr/>
                    <a:lstStyle/>
                    <a:p>
                      <a:pPr algn="ctr"/>
                      <a:r>
                        <a:rPr lang="fr-FR" sz="2000" dirty="0"/>
                        <a:t>B</a:t>
                      </a:r>
                    </a:p>
                  </a:txBody>
                  <a:tcPr/>
                </a:tc>
                <a:tc>
                  <a:txBody>
                    <a:bodyPr/>
                    <a:lstStyle/>
                    <a:p>
                      <a:pPr algn="ctr"/>
                      <a:r>
                        <a:rPr lang="fr-FR" sz="2000" dirty="0"/>
                        <a:t>C</a:t>
                      </a:r>
                    </a:p>
                  </a:txBody>
                  <a:tcPr/>
                </a:tc>
                <a:extLst>
                  <a:ext uri="{0D108BD9-81ED-4DB2-BD59-A6C34878D82A}">
                    <a16:rowId xmlns:a16="http://schemas.microsoft.com/office/drawing/2014/main" val="676691721"/>
                  </a:ext>
                </a:extLst>
              </a:tr>
              <a:tr h="370840">
                <a:tc>
                  <a:txBody>
                    <a:bodyPr/>
                    <a:lstStyle/>
                    <a:p>
                      <a:pPr algn="ctr"/>
                      <a:endParaRPr lang="fr-FR" sz="2000"/>
                    </a:p>
                  </a:txBody>
                  <a:tcPr/>
                </a:tc>
                <a:tc>
                  <a:txBody>
                    <a:bodyPr/>
                    <a:lstStyle/>
                    <a:p>
                      <a:pPr algn="ctr"/>
                      <a:r>
                        <a:rPr lang="en-GB" sz="2000" noProof="0" dirty="0">
                          <a:solidFill>
                            <a:srgbClr val="115076"/>
                          </a:solidFill>
                        </a:rPr>
                        <a:t>I always know the answers.</a:t>
                      </a:r>
                    </a:p>
                  </a:txBody>
                  <a:tcPr/>
                </a:tc>
                <a:tc>
                  <a:txBody>
                    <a:bodyPr/>
                    <a:lstStyle/>
                    <a:p>
                      <a:pPr algn="ctr"/>
                      <a:r>
                        <a:rPr lang="en-GB" sz="2000" noProof="0" dirty="0">
                          <a:solidFill>
                            <a:srgbClr val="115076"/>
                          </a:solidFill>
                        </a:rPr>
                        <a:t>You always know the answers.</a:t>
                      </a:r>
                    </a:p>
                  </a:txBody>
                  <a:tcPr/>
                </a:tc>
                <a:tc>
                  <a:txBody>
                    <a:bodyPr/>
                    <a:lstStyle/>
                    <a:p>
                      <a:pPr algn="ctr"/>
                      <a:r>
                        <a:rPr lang="en-GB" sz="2000" noProof="0" dirty="0">
                          <a:solidFill>
                            <a:srgbClr val="115076"/>
                          </a:solidFill>
                        </a:rPr>
                        <a:t>You often know my answers.</a:t>
                      </a:r>
                    </a:p>
                  </a:txBody>
                  <a:tcPr/>
                </a:tc>
                <a:extLst>
                  <a:ext uri="{0D108BD9-81ED-4DB2-BD59-A6C34878D82A}">
                    <a16:rowId xmlns:a16="http://schemas.microsoft.com/office/drawing/2014/main" val="2320869189"/>
                  </a:ext>
                </a:extLst>
              </a:tr>
              <a:tr h="370840">
                <a:tc>
                  <a:txBody>
                    <a:bodyPr/>
                    <a:lstStyle/>
                    <a:p>
                      <a:pPr algn="ctr"/>
                      <a:endParaRPr lang="fr-FR" sz="2000"/>
                    </a:p>
                  </a:txBody>
                  <a:tcPr/>
                </a:tc>
                <a:tc>
                  <a:txBody>
                    <a:bodyPr/>
                    <a:lstStyle/>
                    <a:p>
                      <a:pPr algn="ctr"/>
                      <a:r>
                        <a:rPr lang="en-GB" sz="2000" noProof="0" dirty="0">
                          <a:solidFill>
                            <a:srgbClr val="115076"/>
                          </a:solidFill>
                        </a:rPr>
                        <a:t>You don’t leave me alone when I need you.</a:t>
                      </a:r>
                    </a:p>
                  </a:txBody>
                  <a:tcPr/>
                </a:tc>
                <a:tc>
                  <a:txBody>
                    <a:bodyPr/>
                    <a:lstStyle/>
                    <a:p>
                      <a:pPr algn="ctr"/>
                      <a:r>
                        <a:rPr lang="en-GB" sz="2000" noProof="0" dirty="0">
                          <a:solidFill>
                            <a:srgbClr val="115076"/>
                          </a:solidFill>
                        </a:rPr>
                        <a:t>You don’t leave me alone when you need me.</a:t>
                      </a:r>
                    </a:p>
                  </a:txBody>
                  <a:tcPr/>
                </a:tc>
                <a:tc>
                  <a:txBody>
                    <a:bodyPr/>
                    <a:lstStyle/>
                    <a:p>
                      <a:pPr algn="ctr"/>
                      <a:r>
                        <a:rPr lang="en-GB" sz="2000" noProof="0" dirty="0">
                          <a:solidFill>
                            <a:srgbClr val="115076"/>
                          </a:solidFill>
                        </a:rPr>
                        <a:t>I don’t leave you alone when you need me.</a:t>
                      </a:r>
                    </a:p>
                  </a:txBody>
                  <a:tcPr/>
                </a:tc>
                <a:extLst>
                  <a:ext uri="{0D108BD9-81ED-4DB2-BD59-A6C34878D82A}">
                    <a16:rowId xmlns:a16="http://schemas.microsoft.com/office/drawing/2014/main" val="3125264742"/>
                  </a:ext>
                </a:extLst>
              </a:tr>
              <a:tr h="370840">
                <a:tc>
                  <a:txBody>
                    <a:bodyPr/>
                    <a:lstStyle/>
                    <a:p>
                      <a:pPr algn="ctr"/>
                      <a:endParaRPr lang="fr-FR" sz="2000"/>
                    </a:p>
                  </a:txBody>
                  <a:tcPr/>
                </a:tc>
                <a:tc>
                  <a:txBody>
                    <a:bodyPr/>
                    <a:lstStyle/>
                    <a:p>
                      <a:pPr algn="ctr"/>
                      <a:r>
                        <a:rPr lang="en-GB" sz="2000" noProof="0" dirty="0">
                          <a:solidFill>
                            <a:srgbClr val="115076"/>
                          </a:solidFill>
                        </a:rPr>
                        <a:t>I understand all the extra exercises.</a:t>
                      </a:r>
                    </a:p>
                  </a:txBody>
                  <a:tcPr/>
                </a:tc>
                <a:tc>
                  <a:txBody>
                    <a:bodyPr/>
                    <a:lstStyle/>
                    <a:p>
                      <a:pPr algn="ctr"/>
                      <a:r>
                        <a:rPr lang="en-GB" sz="2000" noProof="0" dirty="0">
                          <a:solidFill>
                            <a:srgbClr val="115076"/>
                          </a:solidFill>
                        </a:rPr>
                        <a:t>You understand me.</a:t>
                      </a:r>
                    </a:p>
                  </a:txBody>
                  <a:tcPr/>
                </a:tc>
                <a:tc>
                  <a:txBody>
                    <a:bodyPr/>
                    <a:lstStyle/>
                    <a:p>
                      <a:pPr algn="ctr"/>
                      <a:r>
                        <a:rPr lang="en-GB" sz="2000" noProof="0" dirty="0">
                          <a:solidFill>
                            <a:srgbClr val="115076"/>
                          </a:solidFill>
                        </a:rPr>
                        <a:t>You understand all the extra exercises.</a:t>
                      </a:r>
                    </a:p>
                  </a:txBody>
                  <a:tcPr/>
                </a:tc>
                <a:extLst>
                  <a:ext uri="{0D108BD9-81ED-4DB2-BD59-A6C34878D82A}">
                    <a16:rowId xmlns:a16="http://schemas.microsoft.com/office/drawing/2014/main" val="2429375313"/>
                  </a:ext>
                </a:extLst>
              </a:tr>
              <a:tr h="370840">
                <a:tc>
                  <a:txBody>
                    <a:bodyPr/>
                    <a:lstStyle/>
                    <a:p>
                      <a:pPr algn="ctr"/>
                      <a:endParaRPr lang="fr-FR" sz="2000"/>
                    </a:p>
                  </a:txBody>
                  <a:tcPr/>
                </a:tc>
                <a:tc>
                  <a:txBody>
                    <a:bodyPr/>
                    <a:lstStyle/>
                    <a:p>
                      <a:pPr algn="ctr"/>
                      <a:r>
                        <a:rPr lang="en-GB" sz="2000" noProof="0" dirty="0">
                          <a:solidFill>
                            <a:srgbClr val="115076"/>
                          </a:solidFill>
                        </a:rPr>
                        <a:t>You respect me a lot.</a:t>
                      </a:r>
                    </a:p>
                  </a:txBody>
                  <a:tcPr/>
                </a:tc>
                <a:tc>
                  <a:txBody>
                    <a:bodyPr/>
                    <a:lstStyle/>
                    <a:p>
                      <a:pPr algn="ctr"/>
                      <a:r>
                        <a:rPr lang="en-GB" sz="2000" noProof="0" dirty="0">
                          <a:solidFill>
                            <a:srgbClr val="115076"/>
                          </a:solidFill>
                        </a:rPr>
                        <a:t>I respect you a lot.</a:t>
                      </a:r>
                    </a:p>
                  </a:txBody>
                  <a:tcPr/>
                </a:tc>
                <a:tc>
                  <a:txBody>
                    <a:bodyPr/>
                    <a:lstStyle/>
                    <a:p>
                      <a:pPr algn="ctr"/>
                      <a:r>
                        <a:rPr lang="en-GB" sz="2000" noProof="0" dirty="0">
                          <a:solidFill>
                            <a:srgbClr val="115076"/>
                          </a:solidFill>
                        </a:rPr>
                        <a:t>I respect your knowledge.</a:t>
                      </a:r>
                    </a:p>
                  </a:txBody>
                  <a:tcPr/>
                </a:tc>
                <a:extLst>
                  <a:ext uri="{0D108BD9-81ED-4DB2-BD59-A6C34878D82A}">
                    <a16:rowId xmlns:a16="http://schemas.microsoft.com/office/drawing/2014/main" val="2241474874"/>
                  </a:ext>
                </a:extLst>
              </a:tr>
              <a:tr h="370840">
                <a:tc>
                  <a:txBody>
                    <a:bodyPr/>
                    <a:lstStyle/>
                    <a:p>
                      <a:pPr algn="ctr"/>
                      <a:endParaRPr lang="fr-FR" sz="2000"/>
                    </a:p>
                  </a:txBody>
                  <a:tcPr/>
                </a:tc>
                <a:tc>
                  <a:txBody>
                    <a:bodyPr/>
                    <a:lstStyle/>
                    <a:p>
                      <a:pPr algn="ctr"/>
                      <a:r>
                        <a:rPr lang="en-GB" sz="2000" noProof="0" dirty="0">
                          <a:solidFill>
                            <a:srgbClr val="115076"/>
                          </a:solidFill>
                        </a:rPr>
                        <a:t>You know me very well.</a:t>
                      </a:r>
                    </a:p>
                  </a:txBody>
                  <a:tcPr/>
                </a:tc>
                <a:tc>
                  <a:txBody>
                    <a:bodyPr/>
                    <a:lstStyle/>
                    <a:p>
                      <a:pPr algn="ctr"/>
                      <a:r>
                        <a:rPr lang="en-GB" sz="2000" noProof="0" dirty="0">
                          <a:solidFill>
                            <a:srgbClr val="115076"/>
                          </a:solidFill>
                        </a:rPr>
                        <a:t>I know you very well.</a:t>
                      </a:r>
                    </a:p>
                  </a:txBody>
                  <a:tcPr/>
                </a:tc>
                <a:tc>
                  <a:txBody>
                    <a:bodyPr/>
                    <a:lstStyle/>
                    <a:p>
                      <a:pPr algn="ctr"/>
                      <a:r>
                        <a:rPr lang="en-GB" sz="2000" noProof="0" dirty="0">
                          <a:solidFill>
                            <a:srgbClr val="115076"/>
                          </a:solidFill>
                        </a:rPr>
                        <a:t>You know my skills very well.</a:t>
                      </a:r>
                    </a:p>
                  </a:txBody>
                  <a:tcPr/>
                </a:tc>
                <a:extLst>
                  <a:ext uri="{0D108BD9-81ED-4DB2-BD59-A6C34878D82A}">
                    <a16:rowId xmlns:a16="http://schemas.microsoft.com/office/drawing/2014/main" val="215618662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737" y="376503"/>
            <a:ext cx="5886450" cy="707849"/>
          </a:xfrm>
        </p:spPr>
        <p:txBody>
          <a:bodyPr>
            <a:normAutofit/>
          </a:bodyPr>
          <a:lstStyle/>
          <a:p>
            <a:r>
              <a:rPr lang="fr-FR" sz="3600" b="1" dirty="0">
                <a:solidFill>
                  <a:schemeClr val="bg1"/>
                </a:solidFill>
              </a:rPr>
              <a:t>Au collège</a:t>
            </a:r>
          </a:p>
        </p:txBody>
      </p:sp>
      <p:sp>
        <p:nvSpPr>
          <p:cNvPr id="6" name="Rounded Rectangle 46">
            <a:extLst>
              <a:ext uri="{FF2B5EF4-FFF2-40B4-BE49-F238E27FC236}">
                <a16:creationId xmlns:a16="http://schemas.microsoft.com/office/drawing/2014/main" id="{4D8CAAFD-4E4C-4FF1-8DD5-062D2E84D196}"/>
              </a:ext>
            </a:extLst>
          </p:cNvPr>
          <p:cNvSpPr/>
          <p:nvPr/>
        </p:nvSpPr>
        <p:spPr>
          <a:xfrm>
            <a:off x="10272588" y="244272"/>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2" name="TextBox 1">
            <a:extLst>
              <a:ext uri="{FF2B5EF4-FFF2-40B4-BE49-F238E27FC236}">
                <a16:creationId xmlns:a16="http://schemas.microsoft.com/office/drawing/2014/main" id="{D600A8F2-77BA-4B59-B505-CFB078B8E6AF}"/>
              </a:ext>
            </a:extLst>
          </p:cNvPr>
          <p:cNvSpPr txBox="1"/>
          <p:nvPr/>
        </p:nvSpPr>
        <p:spPr>
          <a:xfrm>
            <a:off x="43616" y="1265203"/>
            <a:ext cx="94384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Océane aide Amir au coll</a:t>
            </a: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ège. Il décrit les choses qu’elle fait. Écoute et coche </a:t>
            </a:r>
            <a:r>
              <a:rPr lang="fr-FR" sz="2000" dirty="0">
                <a:solidFill>
                  <a:srgbClr val="115076"/>
                </a:solidFill>
                <a:latin typeface="Century Gothic" panose="020B0502020202020204" pitchFamily="34" charset="0"/>
              </a:rPr>
              <a:t>la bonne phrase en anglais.</a:t>
            </a:r>
            <a:endPar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3825565F-D4E7-4ACA-85A0-BED0B9605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5538" y="4108791"/>
            <a:ext cx="1890620" cy="1890620"/>
          </a:xfrm>
          <a:prstGeom prst="rect">
            <a:avLst/>
          </a:prstGeom>
        </p:spPr>
      </p:pic>
      <p:pic>
        <p:nvPicPr>
          <p:cNvPr id="10" name="Picture 9">
            <a:extLst>
              <a:ext uri="{FF2B5EF4-FFF2-40B4-BE49-F238E27FC236}">
                <a16:creationId xmlns:a16="http://schemas.microsoft.com/office/drawing/2014/main" id="{3B4FD1AA-5490-4D72-9FCD-9850E27E9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0986" y="2148966"/>
            <a:ext cx="1890621" cy="1890621"/>
          </a:xfrm>
          <a:prstGeom prst="rect">
            <a:avLst/>
          </a:prstGeom>
        </p:spPr>
      </p:pic>
      <p:sp>
        <p:nvSpPr>
          <p:cNvPr id="26" name="Action Button: Custom 16">
            <a:hlinkClick r:id="" action="ppaction://noaction" highlightClick="1">
              <a:snd r:embed="rId6" name="slide 9_5 no beep.wav"/>
            </a:hlinkClick>
            <a:extLst>
              <a:ext uri="{FF2B5EF4-FFF2-40B4-BE49-F238E27FC236}">
                <a16:creationId xmlns:a16="http://schemas.microsoft.com/office/drawing/2014/main" id="{C8C9D780-5F1B-4E17-A660-085084928ACC}"/>
              </a:ext>
            </a:extLst>
          </p:cNvPr>
          <p:cNvSpPr/>
          <p:nvPr/>
        </p:nvSpPr>
        <p:spPr>
          <a:xfrm>
            <a:off x="284561" y="25626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Action Button: Custom 16">
            <a:hlinkClick r:id="" action="ppaction://noaction" highlightClick="1">
              <a:snd r:embed="rId7" name="slide 9_6 no beep.wav"/>
            </a:hlinkClick>
            <a:extLst>
              <a:ext uri="{FF2B5EF4-FFF2-40B4-BE49-F238E27FC236}">
                <a16:creationId xmlns:a16="http://schemas.microsoft.com/office/drawing/2014/main" id="{7112C399-1C4B-43C9-8F82-7F746CE6313E}"/>
              </a:ext>
            </a:extLst>
          </p:cNvPr>
          <p:cNvSpPr/>
          <p:nvPr/>
        </p:nvSpPr>
        <p:spPr>
          <a:xfrm>
            <a:off x="310657" y="499985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Action Button: Custom 16">
            <a:hlinkClick r:id="" action="ppaction://noaction" highlightClick="1">
              <a:snd r:embed="rId8" name="slide 9_7 no beep.wav"/>
            </a:hlinkClick>
            <a:extLst>
              <a:ext uri="{FF2B5EF4-FFF2-40B4-BE49-F238E27FC236}">
                <a16:creationId xmlns:a16="http://schemas.microsoft.com/office/drawing/2014/main" id="{6A5B52B2-2AC9-42AE-85FF-D2BEC6AD3D7B}"/>
              </a:ext>
            </a:extLst>
          </p:cNvPr>
          <p:cNvSpPr/>
          <p:nvPr/>
        </p:nvSpPr>
        <p:spPr>
          <a:xfrm>
            <a:off x="310657" y="57505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30" name="Action Button: Custom 16">
            <a:hlinkClick r:id="" action="ppaction://noaction" highlightClick="1">
              <a:snd r:embed="rId9" name="slide 9_9 no beep.wav"/>
            </a:hlinkClick>
            <a:extLst>
              <a:ext uri="{FF2B5EF4-FFF2-40B4-BE49-F238E27FC236}">
                <a16:creationId xmlns:a16="http://schemas.microsoft.com/office/drawing/2014/main" id="{2D0A8CAB-0078-4FC7-ACD9-772DF437F0E9}"/>
              </a:ext>
            </a:extLst>
          </p:cNvPr>
          <p:cNvSpPr/>
          <p:nvPr/>
        </p:nvSpPr>
        <p:spPr>
          <a:xfrm>
            <a:off x="284561" y="345546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0" name="slide 9_10 no beep.wav"/>
            </a:hlinkClick>
            <a:extLst>
              <a:ext uri="{FF2B5EF4-FFF2-40B4-BE49-F238E27FC236}">
                <a16:creationId xmlns:a16="http://schemas.microsoft.com/office/drawing/2014/main" id="{D465993A-C611-4A58-A09A-BF9487FD4EAA}"/>
              </a:ext>
            </a:extLst>
          </p:cNvPr>
          <p:cNvSpPr/>
          <p:nvPr/>
        </p:nvSpPr>
        <p:spPr>
          <a:xfrm>
            <a:off x="284561" y="43482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36" descr="green checkmark">
            <a:extLst>
              <a:ext uri="{FF2B5EF4-FFF2-40B4-BE49-F238E27FC236}">
                <a16:creationId xmlns:a16="http://schemas.microsoft.com/office/drawing/2014/main" id="{EC7C127B-DA75-4C9C-9EFB-443DECB73A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74723" y="2797823"/>
            <a:ext cx="282522" cy="294294"/>
          </a:xfrm>
          <a:prstGeom prst="rect">
            <a:avLst/>
          </a:prstGeom>
        </p:spPr>
      </p:pic>
      <p:pic>
        <p:nvPicPr>
          <p:cNvPr id="38" name="Picture 37" descr="green checkmark">
            <a:extLst>
              <a:ext uri="{FF2B5EF4-FFF2-40B4-BE49-F238E27FC236}">
                <a16:creationId xmlns:a16="http://schemas.microsoft.com/office/drawing/2014/main" id="{BEA6406B-B0AD-45CC-B261-52E169DB27A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37801" y="3800682"/>
            <a:ext cx="282522" cy="294294"/>
          </a:xfrm>
          <a:prstGeom prst="rect">
            <a:avLst/>
          </a:prstGeom>
        </p:spPr>
      </p:pic>
      <p:pic>
        <p:nvPicPr>
          <p:cNvPr id="39" name="Picture 38" descr="green checkmark">
            <a:extLst>
              <a:ext uri="{FF2B5EF4-FFF2-40B4-BE49-F238E27FC236}">
                <a16:creationId xmlns:a16="http://schemas.microsoft.com/office/drawing/2014/main" id="{81A4B568-69AA-43DE-9525-975C566E105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50034" y="4523244"/>
            <a:ext cx="282522" cy="294294"/>
          </a:xfrm>
          <a:prstGeom prst="rect">
            <a:avLst/>
          </a:prstGeom>
        </p:spPr>
      </p:pic>
      <p:pic>
        <p:nvPicPr>
          <p:cNvPr id="40" name="Picture 39" descr="green checkmark">
            <a:extLst>
              <a:ext uri="{FF2B5EF4-FFF2-40B4-BE49-F238E27FC236}">
                <a16:creationId xmlns:a16="http://schemas.microsoft.com/office/drawing/2014/main" id="{1C63B99C-9B74-4E8A-B1FC-BF00A5133E6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74723" y="5205274"/>
            <a:ext cx="282522" cy="294294"/>
          </a:xfrm>
          <a:prstGeom prst="rect">
            <a:avLst/>
          </a:prstGeom>
        </p:spPr>
      </p:pic>
      <p:pic>
        <p:nvPicPr>
          <p:cNvPr id="41" name="Picture 40" descr="green checkmark">
            <a:extLst>
              <a:ext uri="{FF2B5EF4-FFF2-40B4-BE49-F238E27FC236}">
                <a16:creationId xmlns:a16="http://schemas.microsoft.com/office/drawing/2014/main" id="{FF22B70E-151F-4020-A005-FB345EF243F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37801" y="5852264"/>
            <a:ext cx="282522" cy="294294"/>
          </a:xfrm>
          <a:prstGeom prst="rect">
            <a:avLst/>
          </a:prstGeom>
        </p:spPr>
      </p:pic>
    </p:spTree>
    <p:extLst>
      <p:ext uri="{BB962C8B-B14F-4D97-AF65-F5344CB8AC3E}">
        <p14:creationId xmlns:p14="http://schemas.microsoft.com/office/powerpoint/2010/main" val="355250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7394446" cy="867128"/>
          </a:xfrm>
          <a:prstGeom prst="rect">
            <a:avLst/>
          </a:prstGeom>
        </p:spPr>
      </p:pic>
      <p:sp>
        <p:nvSpPr>
          <p:cNvPr id="4" name="Title 3"/>
          <p:cNvSpPr>
            <a:spLocks noGrp="1"/>
          </p:cNvSpPr>
          <p:nvPr>
            <p:ph type="title"/>
          </p:nvPr>
        </p:nvSpPr>
        <p:spPr>
          <a:xfrm>
            <a:off x="-1" y="296864"/>
            <a:ext cx="6674211" cy="707849"/>
          </a:xfrm>
        </p:spPr>
        <p:txBody>
          <a:bodyPr>
            <a:normAutofit fontScale="90000"/>
          </a:bodyPr>
          <a:lstStyle/>
          <a:p>
            <a:r>
              <a:rPr lang="fr-FR" sz="3200" b="1" dirty="0">
                <a:solidFill>
                  <a:schemeClr val="bg1"/>
                </a:solidFill>
              </a:rPr>
              <a:t>Un message pour une professeure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16520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B3C12F69-0132-4890-9CF7-2914C99BBC80}"/>
              </a:ext>
            </a:extLst>
          </p:cNvPr>
          <p:cNvSpPr txBox="1"/>
          <p:nvPr/>
        </p:nvSpPr>
        <p:spPr>
          <a:xfrm>
            <a:off x="141039" y="1651733"/>
            <a:ext cx="10007007" cy="4650440"/>
          </a:xfrm>
          <a:prstGeom prst="rect">
            <a:avLst/>
          </a:prstGeom>
          <a:solidFill>
            <a:schemeClr val="accent5">
              <a:lumMod val="20000"/>
              <a:lumOff val="80000"/>
            </a:schemeClr>
          </a:solidFill>
          <a:ln>
            <a:solidFill>
              <a:srgbClr val="115076"/>
            </a:solidFill>
          </a:ln>
        </p:spPr>
        <p:txBody>
          <a:bodyPr wrap="square" rtlCol="0">
            <a:spAutoFit/>
          </a:bodyPr>
          <a:lstStyle/>
          <a:p>
            <a:pPr algn="l">
              <a:lnSpc>
                <a:spcPct val="150000"/>
              </a:lnSpc>
            </a:pPr>
            <a:r>
              <a:rPr lang="fr-FR" sz="2000" dirty="0">
                <a:solidFill>
                  <a:srgbClr val="115076"/>
                </a:solidFill>
              </a:rPr>
              <a:t>Madame Dubois,</a:t>
            </a:r>
          </a:p>
          <a:p>
            <a:pPr>
              <a:lnSpc>
                <a:spcPct val="150000"/>
              </a:lnSpc>
            </a:pPr>
            <a:r>
              <a:rPr lang="fr-FR" sz="2000" dirty="0">
                <a:solidFill>
                  <a:srgbClr val="115076"/>
                </a:solidFill>
              </a:rPr>
              <a:t>Quand vous            expliquez mes devoirs, les réponses sont claires. Les él</a:t>
            </a:r>
            <a:r>
              <a:rPr lang="fr-FR" sz="2000" dirty="0">
                <a:solidFill>
                  <a:srgbClr val="115076"/>
                </a:solidFill>
                <a:latin typeface="Century Gothic" panose="020B0502020202020204" pitchFamily="34" charset="0"/>
              </a:rPr>
              <a:t>èves            comprennent les exercices très bien.</a:t>
            </a:r>
            <a:r>
              <a:rPr lang="fr-FR" sz="2000" dirty="0">
                <a:solidFill>
                  <a:srgbClr val="115076"/>
                </a:solidFill>
              </a:rPr>
              <a:t> Vous           changez   la vie de tous les él</a:t>
            </a:r>
            <a:r>
              <a:rPr lang="fr-FR" sz="2000" dirty="0">
                <a:solidFill>
                  <a:srgbClr val="115076"/>
                </a:solidFill>
                <a:latin typeface="Century Gothic" panose="020B0502020202020204" pitchFamily="34" charset="0"/>
              </a:rPr>
              <a:t>èves. Vous    </a:t>
            </a:r>
            <a:r>
              <a:rPr lang="fr-FR" sz="2000" b="1" dirty="0">
                <a:solidFill>
                  <a:srgbClr val="115076"/>
                </a:solidFill>
                <a:latin typeface="Century Gothic" panose="020B0502020202020204" pitchFamily="34" charset="0"/>
              </a:rPr>
              <a:t>me   </a:t>
            </a:r>
            <a:r>
              <a:rPr lang="fr-FR" sz="2000" dirty="0">
                <a:solidFill>
                  <a:srgbClr val="115076"/>
                </a:solidFill>
                <a:latin typeface="Century Gothic" panose="020B0502020202020204" pitchFamily="34" charset="0"/>
              </a:rPr>
              <a:t> cherchez si j’arrive en retard. V</a:t>
            </a:r>
            <a:r>
              <a:rPr lang="fr-FR" sz="2000" dirty="0">
                <a:solidFill>
                  <a:srgbClr val="115076"/>
                </a:solidFill>
              </a:rPr>
              <a:t>ous            regardez souvent mes cahiers. C’est tr</a:t>
            </a:r>
            <a:r>
              <a:rPr lang="fr-FR" sz="2000" dirty="0">
                <a:solidFill>
                  <a:srgbClr val="115076"/>
                </a:solidFill>
                <a:latin typeface="Century Gothic" panose="020B0502020202020204" pitchFamily="34" charset="0"/>
              </a:rPr>
              <a:t>ès utile quand vous              corrigez mes erreurs. Vous    </a:t>
            </a:r>
            <a:r>
              <a:rPr lang="fr-FR" sz="2000" b="1" dirty="0">
                <a:solidFill>
                  <a:srgbClr val="115076"/>
                </a:solidFill>
                <a:latin typeface="Century Gothic" panose="020B0502020202020204" pitchFamily="34" charset="0"/>
              </a:rPr>
              <a:t>me    </a:t>
            </a:r>
            <a:r>
              <a:rPr lang="fr-FR" sz="2000" dirty="0">
                <a:solidFill>
                  <a:srgbClr val="115076"/>
                </a:solidFill>
                <a:latin typeface="Century Gothic" panose="020B0502020202020204" pitchFamily="34" charset="0"/>
              </a:rPr>
              <a:t> préparez très bien pour les examens. Vous   </a:t>
            </a:r>
            <a:r>
              <a:rPr lang="fr-FR" sz="2000" b="1" dirty="0">
                <a:solidFill>
                  <a:srgbClr val="115076"/>
                </a:solidFill>
                <a:latin typeface="Century Gothic" panose="020B0502020202020204" pitchFamily="34" charset="0"/>
              </a:rPr>
              <a:t>me    </a:t>
            </a:r>
            <a:r>
              <a:rPr lang="fr-FR" sz="2000" dirty="0">
                <a:solidFill>
                  <a:srgbClr val="115076"/>
                </a:solidFill>
                <a:latin typeface="Century Gothic" panose="020B0502020202020204" pitchFamily="34" charset="0"/>
              </a:rPr>
              <a:t>trouvez travailleur ? Vous     </a:t>
            </a:r>
            <a:r>
              <a:rPr lang="fr-FR" sz="2000" b="1" dirty="0">
                <a:solidFill>
                  <a:srgbClr val="115076"/>
                </a:solidFill>
                <a:latin typeface="Century Gothic" panose="020B0502020202020204" pitchFamily="34" charset="0"/>
              </a:rPr>
              <a:t>me</a:t>
            </a:r>
            <a:r>
              <a:rPr lang="fr-FR" sz="2000" dirty="0">
                <a:solidFill>
                  <a:srgbClr val="115076"/>
                </a:solidFill>
                <a:latin typeface="Century Gothic" panose="020B0502020202020204" pitchFamily="34" charset="0"/>
              </a:rPr>
              <a:t>     respectez toujours et c’est très gentil. Vous ne    </a:t>
            </a:r>
            <a:r>
              <a:rPr lang="fr-FR" sz="2000" b="1" dirty="0">
                <a:solidFill>
                  <a:srgbClr val="115076"/>
                </a:solidFill>
                <a:latin typeface="Century Gothic" panose="020B0502020202020204" pitchFamily="34" charset="0"/>
              </a:rPr>
              <a:t>me   </a:t>
            </a:r>
            <a:r>
              <a:rPr lang="fr-FR" sz="2000" dirty="0">
                <a:solidFill>
                  <a:srgbClr val="115076"/>
                </a:solidFill>
                <a:latin typeface="Century Gothic" panose="020B0502020202020204" pitchFamily="34" charset="0"/>
              </a:rPr>
              <a:t>laissez jamais en difficulté.</a:t>
            </a:r>
          </a:p>
          <a:p>
            <a:pPr algn="l">
              <a:lnSpc>
                <a:spcPct val="150000"/>
              </a:lnSpc>
            </a:pPr>
            <a:r>
              <a:rPr lang="fr-FR" sz="2000" dirty="0">
                <a:solidFill>
                  <a:srgbClr val="115076"/>
                </a:solidFill>
                <a:latin typeface="Century Gothic" panose="020B0502020202020204" pitchFamily="34" charset="0"/>
              </a:rPr>
              <a:t>Merci pour tout !</a:t>
            </a:r>
          </a:p>
          <a:p>
            <a:pPr algn="l">
              <a:lnSpc>
                <a:spcPct val="150000"/>
              </a:lnSpc>
            </a:pPr>
            <a:r>
              <a:rPr lang="fr-FR" sz="2000" dirty="0">
                <a:solidFill>
                  <a:srgbClr val="115076"/>
                </a:solidFill>
                <a:latin typeface="Century Gothic" panose="020B0502020202020204" pitchFamily="34" charset="0"/>
              </a:rPr>
              <a:t>Amir</a:t>
            </a:r>
            <a:endParaRPr lang="fr-FR" sz="2000" dirty="0">
              <a:solidFill>
                <a:srgbClr val="115076"/>
              </a:solidFill>
            </a:endParaRPr>
          </a:p>
        </p:txBody>
      </p:sp>
      <p:sp>
        <p:nvSpPr>
          <p:cNvPr id="9" name="TextBox 8">
            <a:extLst>
              <a:ext uri="{FF2B5EF4-FFF2-40B4-BE49-F238E27FC236}">
                <a16:creationId xmlns:a16="http://schemas.microsoft.com/office/drawing/2014/main" id="{E54E9C98-0291-486F-9565-847D6426130B}"/>
              </a:ext>
            </a:extLst>
          </p:cNvPr>
          <p:cNvSpPr txBox="1"/>
          <p:nvPr/>
        </p:nvSpPr>
        <p:spPr>
          <a:xfrm>
            <a:off x="7394445" y="187679"/>
            <a:ext cx="3056471" cy="1015663"/>
          </a:xfrm>
          <a:prstGeom prst="rect">
            <a:avLst/>
          </a:prstGeom>
          <a:noFill/>
        </p:spPr>
        <p:txBody>
          <a:bodyPr wrap="square">
            <a:spAutoFit/>
          </a:bodyPr>
          <a:lstStyle/>
          <a:p>
            <a:pPr algn="l"/>
            <a:r>
              <a:rPr lang="fr-FR" sz="2000" dirty="0">
                <a:solidFill>
                  <a:srgbClr val="115076"/>
                </a:solidFill>
              </a:rPr>
              <a:t>Amir écrit un message pour dire merci </a:t>
            </a:r>
            <a:r>
              <a:rPr lang="fr-FR" sz="2000" dirty="0">
                <a:solidFill>
                  <a:srgbClr val="115076"/>
                </a:solidFill>
                <a:latin typeface="Century Gothic" panose="020B0502020202020204" pitchFamily="34" charset="0"/>
              </a:rPr>
              <a:t>à sa professeure de maths.</a:t>
            </a:r>
            <a:endParaRPr lang="fr-FR" sz="2000" dirty="0">
              <a:solidFill>
                <a:srgbClr val="115076"/>
              </a:solidFill>
            </a:endParaRPr>
          </a:p>
        </p:txBody>
      </p:sp>
      <p:sp>
        <p:nvSpPr>
          <p:cNvPr id="10" name="TextBox 9">
            <a:extLst>
              <a:ext uri="{FF2B5EF4-FFF2-40B4-BE49-F238E27FC236}">
                <a16:creationId xmlns:a16="http://schemas.microsoft.com/office/drawing/2014/main" id="{9D539E58-6D30-4155-85D8-0E4FE213D152}"/>
              </a:ext>
            </a:extLst>
          </p:cNvPr>
          <p:cNvSpPr txBox="1"/>
          <p:nvPr/>
        </p:nvSpPr>
        <p:spPr>
          <a:xfrm>
            <a:off x="141040" y="1220846"/>
            <a:ext cx="10821928" cy="430887"/>
          </a:xfrm>
          <a:prstGeom prst="rect">
            <a:avLst/>
          </a:prstGeom>
          <a:noFill/>
        </p:spPr>
        <p:txBody>
          <a:bodyPr wrap="square">
            <a:spAutoFit/>
          </a:bodyPr>
          <a:lstStyle/>
          <a:p>
            <a:pPr algn="l"/>
            <a:r>
              <a:rPr lang="fr-FR" sz="2200" dirty="0">
                <a:solidFill>
                  <a:srgbClr val="115076"/>
                </a:solidFill>
              </a:rPr>
              <a:t>On a besoin du complément d’objet direct </a:t>
            </a:r>
            <a:r>
              <a:rPr lang="fr-FR" sz="2200" b="1" dirty="0">
                <a:solidFill>
                  <a:srgbClr val="115076"/>
                </a:solidFill>
              </a:rPr>
              <a:t>me</a:t>
            </a:r>
            <a:r>
              <a:rPr lang="fr-FR" sz="2200" dirty="0">
                <a:solidFill>
                  <a:srgbClr val="115076"/>
                </a:solidFill>
              </a:rPr>
              <a:t> ? Sinon, o</a:t>
            </a:r>
            <a:r>
              <a:rPr lang="fr-FR" sz="2200" dirty="0">
                <a:solidFill>
                  <a:srgbClr val="115076"/>
                </a:solidFill>
                <a:latin typeface="Century Gothic" panose="020B0502020202020204" pitchFamily="34" charset="0"/>
              </a:rPr>
              <a:t>ù est l’objet direct ?</a:t>
            </a:r>
            <a:endParaRPr lang="fr-FR" sz="2200" dirty="0">
              <a:solidFill>
                <a:srgbClr val="115076"/>
              </a:solidFill>
            </a:endParaRPr>
          </a:p>
        </p:txBody>
      </p:sp>
      <p:sp>
        <p:nvSpPr>
          <p:cNvPr id="11" name="Rounded Rectangle 46">
            <a:extLst>
              <a:ext uri="{FF2B5EF4-FFF2-40B4-BE49-F238E27FC236}">
                <a16:creationId xmlns:a16="http://schemas.microsoft.com/office/drawing/2014/main" id="{6FA696B3-142F-4DA2-82F4-F3AB8DD575A4}"/>
              </a:ext>
            </a:extLst>
          </p:cNvPr>
          <p:cNvSpPr/>
          <p:nvPr/>
        </p:nvSpPr>
        <p:spPr>
          <a:xfrm>
            <a:off x="1820764" y="2197470"/>
            <a:ext cx="678798" cy="43088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ounded Rectangle 46">
            <a:extLst>
              <a:ext uri="{FF2B5EF4-FFF2-40B4-BE49-F238E27FC236}">
                <a16:creationId xmlns:a16="http://schemas.microsoft.com/office/drawing/2014/main" id="{EC4C6036-485B-4ECF-85F1-800A6B065F52}"/>
              </a:ext>
            </a:extLst>
          </p:cNvPr>
          <p:cNvSpPr/>
          <p:nvPr/>
        </p:nvSpPr>
        <p:spPr>
          <a:xfrm>
            <a:off x="1917576" y="3134300"/>
            <a:ext cx="678798" cy="43088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Rounded Rectangle 46">
            <a:extLst>
              <a:ext uri="{FF2B5EF4-FFF2-40B4-BE49-F238E27FC236}">
                <a16:creationId xmlns:a16="http://schemas.microsoft.com/office/drawing/2014/main" id="{8EE6B43A-A064-45D4-B429-C98FDAEE107B}"/>
              </a:ext>
            </a:extLst>
          </p:cNvPr>
          <p:cNvSpPr/>
          <p:nvPr/>
        </p:nvSpPr>
        <p:spPr>
          <a:xfrm>
            <a:off x="7013609" y="3116077"/>
            <a:ext cx="678798" cy="43088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le 46">
            <a:extLst>
              <a:ext uri="{FF2B5EF4-FFF2-40B4-BE49-F238E27FC236}">
                <a16:creationId xmlns:a16="http://schemas.microsoft.com/office/drawing/2014/main" id="{CCA36955-FF90-41B8-98E5-E4C66C136F58}"/>
              </a:ext>
            </a:extLst>
          </p:cNvPr>
          <p:cNvSpPr/>
          <p:nvPr/>
        </p:nvSpPr>
        <p:spPr>
          <a:xfrm>
            <a:off x="5269770" y="3565187"/>
            <a:ext cx="678798" cy="43088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Rounded Rectangle 46">
            <a:extLst>
              <a:ext uri="{FF2B5EF4-FFF2-40B4-BE49-F238E27FC236}">
                <a16:creationId xmlns:a16="http://schemas.microsoft.com/office/drawing/2014/main" id="{8EFBD654-9F90-4378-BF72-DF256BC4AEDB}"/>
              </a:ext>
            </a:extLst>
          </p:cNvPr>
          <p:cNvSpPr/>
          <p:nvPr/>
        </p:nvSpPr>
        <p:spPr>
          <a:xfrm>
            <a:off x="9261949" y="3571233"/>
            <a:ext cx="678798" cy="43088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Rounded Rectangle 46">
            <a:extLst>
              <a:ext uri="{FF2B5EF4-FFF2-40B4-BE49-F238E27FC236}">
                <a16:creationId xmlns:a16="http://schemas.microsoft.com/office/drawing/2014/main" id="{FFC89105-9E0B-442A-8D4C-1435EB8E7151}"/>
              </a:ext>
            </a:extLst>
          </p:cNvPr>
          <p:cNvSpPr/>
          <p:nvPr/>
        </p:nvSpPr>
        <p:spPr>
          <a:xfrm>
            <a:off x="5523914" y="4013165"/>
            <a:ext cx="678798" cy="43088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7" name="Rounded Rectangle 46">
            <a:extLst>
              <a:ext uri="{FF2B5EF4-FFF2-40B4-BE49-F238E27FC236}">
                <a16:creationId xmlns:a16="http://schemas.microsoft.com/office/drawing/2014/main" id="{36BC2449-63B9-404B-B322-8831FD34DFB4}"/>
              </a:ext>
            </a:extLst>
          </p:cNvPr>
          <p:cNvSpPr/>
          <p:nvPr/>
        </p:nvSpPr>
        <p:spPr>
          <a:xfrm>
            <a:off x="6674210" y="4443353"/>
            <a:ext cx="678798" cy="43088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8" name="Rounded Rectangle 46">
            <a:extLst>
              <a:ext uri="{FF2B5EF4-FFF2-40B4-BE49-F238E27FC236}">
                <a16:creationId xmlns:a16="http://schemas.microsoft.com/office/drawing/2014/main" id="{FA6E1E42-8A04-4621-BB49-18C6A49CE1F7}"/>
              </a:ext>
            </a:extLst>
          </p:cNvPr>
          <p:cNvSpPr/>
          <p:nvPr/>
        </p:nvSpPr>
        <p:spPr>
          <a:xfrm>
            <a:off x="158966" y="4443353"/>
            <a:ext cx="678798" cy="43088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9" name="Rectangle 18">
            <a:extLst>
              <a:ext uri="{FF2B5EF4-FFF2-40B4-BE49-F238E27FC236}">
                <a16:creationId xmlns:a16="http://schemas.microsoft.com/office/drawing/2014/main" id="{F755E6C1-5889-4F69-9BCE-DBBEEAF63D5E}"/>
              </a:ext>
            </a:extLst>
          </p:cNvPr>
          <p:cNvSpPr/>
          <p:nvPr/>
        </p:nvSpPr>
        <p:spPr>
          <a:xfrm>
            <a:off x="3758881" y="2197470"/>
            <a:ext cx="1512000" cy="374033"/>
          </a:xfrm>
          <a:prstGeom prst="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5D9C6195-B97C-4087-AC7C-18BABAC9B645}"/>
              </a:ext>
            </a:extLst>
          </p:cNvPr>
          <p:cNvSpPr/>
          <p:nvPr/>
        </p:nvSpPr>
        <p:spPr>
          <a:xfrm>
            <a:off x="1951898" y="2644672"/>
            <a:ext cx="1679725" cy="374033"/>
          </a:xfrm>
          <a:prstGeom prst="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ounded Rectangle 46">
            <a:extLst>
              <a:ext uri="{FF2B5EF4-FFF2-40B4-BE49-F238E27FC236}">
                <a16:creationId xmlns:a16="http://schemas.microsoft.com/office/drawing/2014/main" id="{22B96711-A2BC-4E64-BECA-C85CABA77B7C}"/>
              </a:ext>
            </a:extLst>
          </p:cNvPr>
          <p:cNvSpPr/>
          <p:nvPr/>
        </p:nvSpPr>
        <p:spPr>
          <a:xfrm>
            <a:off x="9754998" y="2197470"/>
            <a:ext cx="678798" cy="43088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Rounded Rectangle 46">
            <a:extLst>
              <a:ext uri="{FF2B5EF4-FFF2-40B4-BE49-F238E27FC236}">
                <a16:creationId xmlns:a16="http://schemas.microsoft.com/office/drawing/2014/main" id="{332EB52A-0400-4CE2-9E85-21E26D964E27}"/>
              </a:ext>
            </a:extLst>
          </p:cNvPr>
          <p:cNvSpPr/>
          <p:nvPr/>
        </p:nvSpPr>
        <p:spPr>
          <a:xfrm>
            <a:off x="5468177" y="2644672"/>
            <a:ext cx="678798" cy="43088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9A04B383-8256-49CF-AF05-D5FCC25B8101}"/>
              </a:ext>
            </a:extLst>
          </p:cNvPr>
          <p:cNvSpPr/>
          <p:nvPr/>
        </p:nvSpPr>
        <p:spPr>
          <a:xfrm>
            <a:off x="162458" y="3147503"/>
            <a:ext cx="972000" cy="374400"/>
          </a:xfrm>
          <a:prstGeom prst="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FE59782C-7370-441D-A197-F1E42D0ABFC9}"/>
              </a:ext>
            </a:extLst>
          </p:cNvPr>
          <p:cNvSpPr/>
          <p:nvPr/>
        </p:nvSpPr>
        <p:spPr>
          <a:xfrm>
            <a:off x="163691" y="3581212"/>
            <a:ext cx="1584000" cy="374400"/>
          </a:xfrm>
          <a:prstGeom prst="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17499CA3-EF0E-47A6-88F9-CE25E8B7F1B2}"/>
              </a:ext>
            </a:extLst>
          </p:cNvPr>
          <p:cNvSpPr/>
          <p:nvPr/>
        </p:nvSpPr>
        <p:spPr>
          <a:xfrm>
            <a:off x="7071999" y="3596631"/>
            <a:ext cx="1440000" cy="374033"/>
          </a:xfrm>
          <a:prstGeom prst="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Picture 28">
            <a:extLst>
              <a:ext uri="{FF2B5EF4-FFF2-40B4-BE49-F238E27FC236}">
                <a16:creationId xmlns:a16="http://schemas.microsoft.com/office/drawing/2014/main" id="{E6F25BEF-22AB-4FED-97F9-8489102029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1393" y="4411553"/>
            <a:ext cx="1890620" cy="1890620"/>
          </a:xfrm>
          <a:prstGeom prst="rect">
            <a:avLst/>
          </a:prstGeom>
        </p:spPr>
      </p:pic>
      <p:sp>
        <p:nvSpPr>
          <p:cNvPr id="28" name="Rectangle 27">
            <a:extLst>
              <a:ext uri="{FF2B5EF4-FFF2-40B4-BE49-F238E27FC236}">
                <a16:creationId xmlns:a16="http://schemas.microsoft.com/office/drawing/2014/main" id="{AB1CA77B-2C1E-4DF6-9A17-406894F59D6B}"/>
              </a:ext>
            </a:extLst>
          </p:cNvPr>
          <p:cNvSpPr/>
          <p:nvPr/>
        </p:nvSpPr>
        <p:spPr>
          <a:xfrm>
            <a:off x="7394446" y="2688740"/>
            <a:ext cx="2160000" cy="374400"/>
          </a:xfrm>
          <a:prstGeom prst="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15000" cy="707849"/>
          </a:xfrm>
        </p:spPr>
        <p:txBody>
          <a:bodyPr>
            <a:normAutofit fontScale="90000"/>
          </a:bodyPr>
          <a:lstStyle/>
          <a:p>
            <a:r>
              <a:rPr lang="fr-FR" sz="3600" b="1" dirty="0">
                <a:solidFill>
                  <a:schemeClr val="bg1"/>
                </a:solidFill>
              </a:rPr>
              <a:t>Les promesses* de l’amitié*</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endParaRPr lang="en-US" sz="2400" dirty="0">
              <a:solidFill>
                <a:schemeClr val="accent5">
                  <a:lumMod val="50000"/>
                </a:schemeClr>
              </a:solidFill>
            </a:endParaRPr>
          </a:p>
        </p:txBody>
      </p:sp>
      <p:pic>
        <p:nvPicPr>
          <p:cNvPr id="9" name="Picture 8">
            <a:extLst>
              <a:ext uri="{FF2B5EF4-FFF2-40B4-BE49-F238E27FC236}">
                <a16:creationId xmlns:a16="http://schemas.microsoft.com/office/drawing/2014/main" id="{2A08E218-34A6-4CD9-BAB4-1091D8EE77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27043"/>
            <a:ext cx="3073791" cy="3073791"/>
          </a:xfrm>
          <a:prstGeom prst="rect">
            <a:avLst/>
          </a:prstGeom>
        </p:spPr>
      </p:pic>
      <p:pic>
        <p:nvPicPr>
          <p:cNvPr id="12" name="Picture 11">
            <a:extLst>
              <a:ext uri="{FF2B5EF4-FFF2-40B4-BE49-F238E27FC236}">
                <a16:creationId xmlns:a16="http://schemas.microsoft.com/office/drawing/2014/main" id="{C9C6E586-AC00-491F-BFFD-2E40569D4F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8212" y="2927042"/>
            <a:ext cx="3073791" cy="3073791"/>
          </a:xfrm>
          <a:prstGeom prst="rect">
            <a:avLst/>
          </a:prstGeom>
        </p:spPr>
      </p:pic>
      <p:sp>
        <p:nvSpPr>
          <p:cNvPr id="13" name="TextBox 12">
            <a:extLst>
              <a:ext uri="{FF2B5EF4-FFF2-40B4-BE49-F238E27FC236}">
                <a16:creationId xmlns:a16="http://schemas.microsoft.com/office/drawing/2014/main" id="{B060E037-B3E8-4257-B461-F8A622165253}"/>
              </a:ext>
            </a:extLst>
          </p:cNvPr>
          <p:cNvSpPr txBox="1"/>
          <p:nvPr/>
        </p:nvSpPr>
        <p:spPr>
          <a:xfrm>
            <a:off x="180000" y="1296000"/>
            <a:ext cx="11729920" cy="461665"/>
          </a:xfrm>
          <a:prstGeom prst="rect">
            <a:avLst/>
          </a:prstGeom>
          <a:noFill/>
        </p:spPr>
        <p:txBody>
          <a:bodyPr wrap="square" rtlCol="0">
            <a:spAutoFit/>
          </a:bodyPr>
          <a:lstStyle/>
          <a:p>
            <a:pPr algn="l"/>
            <a:r>
              <a:rPr lang="fr-FR" sz="2400" dirty="0">
                <a:solidFill>
                  <a:srgbClr val="115076"/>
                </a:solidFill>
              </a:rPr>
              <a:t>Tu parles de comment tu peux aider ton/ta partenaire.</a:t>
            </a:r>
          </a:p>
        </p:txBody>
      </p:sp>
      <p:sp>
        <p:nvSpPr>
          <p:cNvPr id="14" name="Speech Bubble: Rectangle with Corners Rounded 13">
            <a:extLst>
              <a:ext uri="{FF2B5EF4-FFF2-40B4-BE49-F238E27FC236}">
                <a16:creationId xmlns:a16="http://schemas.microsoft.com/office/drawing/2014/main" id="{6044CFF3-BB5E-4709-9064-95E9BCB35E53}"/>
              </a:ext>
            </a:extLst>
          </p:cNvPr>
          <p:cNvSpPr/>
          <p:nvPr/>
        </p:nvSpPr>
        <p:spPr>
          <a:xfrm>
            <a:off x="3228622" y="2565870"/>
            <a:ext cx="3073791" cy="1200329"/>
          </a:xfrm>
          <a:prstGeom prst="wedgeRoundRectCallout">
            <a:avLst>
              <a:gd name="adj1" fmla="val -72892"/>
              <a:gd name="adj2" fmla="val 4996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dirty="0">
                <a:solidFill>
                  <a:srgbClr val="115076"/>
                </a:solidFill>
              </a:rPr>
              <a:t>J’ai soif.</a:t>
            </a:r>
          </a:p>
        </p:txBody>
      </p:sp>
      <p:sp>
        <p:nvSpPr>
          <p:cNvPr id="15" name="Speech Bubble: Rectangle with Corners Rounded 14">
            <a:extLst>
              <a:ext uri="{FF2B5EF4-FFF2-40B4-BE49-F238E27FC236}">
                <a16:creationId xmlns:a16="http://schemas.microsoft.com/office/drawing/2014/main" id="{F5EB89E4-686D-45F5-B074-DF94F42513EE}"/>
              </a:ext>
            </a:extLst>
          </p:cNvPr>
          <p:cNvSpPr/>
          <p:nvPr/>
        </p:nvSpPr>
        <p:spPr>
          <a:xfrm>
            <a:off x="5715000" y="4500171"/>
            <a:ext cx="3073791" cy="1200330"/>
          </a:xfrm>
          <a:prstGeom prst="wedgeRoundRectCallout">
            <a:avLst>
              <a:gd name="adj1" fmla="val 89980"/>
              <a:gd name="adj2" fmla="val 678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solidFill>
                  <a:srgbClr val="115076"/>
                </a:solidFill>
              </a:rPr>
              <a:t>Je te conduis au café.</a:t>
            </a:r>
          </a:p>
        </p:txBody>
      </p:sp>
      <p:sp>
        <p:nvSpPr>
          <p:cNvPr id="16" name="TextBox 15">
            <a:extLst>
              <a:ext uri="{FF2B5EF4-FFF2-40B4-BE49-F238E27FC236}">
                <a16:creationId xmlns:a16="http://schemas.microsoft.com/office/drawing/2014/main" id="{6A1CFDB9-BC1E-4DF3-8A0E-F0E8CCEA9B40}"/>
              </a:ext>
            </a:extLst>
          </p:cNvPr>
          <p:cNvSpPr txBox="1"/>
          <p:nvPr/>
        </p:nvSpPr>
        <p:spPr>
          <a:xfrm>
            <a:off x="272854" y="2704370"/>
            <a:ext cx="2528079" cy="461665"/>
          </a:xfrm>
          <a:prstGeom prst="rect">
            <a:avLst/>
          </a:prstGeom>
          <a:noFill/>
          <a:ln>
            <a:solidFill>
              <a:srgbClr val="002060"/>
            </a:solidFill>
          </a:ln>
        </p:spPr>
        <p:txBody>
          <a:bodyPr wrap="square" rtlCol="0">
            <a:spAutoFit/>
          </a:bodyPr>
          <a:lstStyle/>
          <a:p>
            <a:pPr algn="l"/>
            <a:r>
              <a:rPr lang="fr-FR" sz="2400" dirty="0">
                <a:solidFill>
                  <a:srgbClr val="115076"/>
                </a:solidFill>
              </a:rPr>
              <a:t>[</a:t>
            </a:r>
            <a:r>
              <a:rPr lang="en-GB" sz="2400" dirty="0">
                <a:solidFill>
                  <a:srgbClr val="115076"/>
                </a:solidFill>
              </a:rPr>
              <a:t>thirsty</a:t>
            </a:r>
            <a:r>
              <a:rPr lang="fr-FR" sz="2400" dirty="0">
                <a:solidFill>
                  <a:srgbClr val="115076"/>
                </a:solidFill>
              </a:rPr>
              <a:t>]</a:t>
            </a:r>
          </a:p>
        </p:txBody>
      </p:sp>
      <p:sp>
        <p:nvSpPr>
          <p:cNvPr id="17" name="TextBox 16">
            <a:extLst>
              <a:ext uri="{FF2B5EF4-FFF2-40B4-BE49-F238E27FC236}">
                <a16:creationId xmlns:a16="http://schemas.microsoft.com/office/drawing/2014/main" id="{114AEEA5-CD98-4145-A463-37A52DF0DA69}"/>
              </a:ext>
            </a:extLst>
          </p:cNvPr>
          <p:cNvSpPr txBox="1"/>
          <p:nvPr/>
        </p:nvSpPr>
        <p:spPr>
          <a:xfrm>
            <a:off x="9179507" y="2704370"/>
            <a:ext cx="2528079" cy="830997"/>
          </a:xfrm>
          <a:prstGeom prst="rect">
            <a:avLst/>
          </a:prstGeom>
          <a:noFill/>
          <a:ln>
            <a:solidFill>
              <a:srgbClr val="002060"/>
            </a:solidFill>
          </a:ln>
        </p:spPr>
        <p:txBody>
          <a:bodyPr wrap="square" rtlCol="0">
            <a:spAutoFit/>
          </a:bodyPr>
          <a:lstStyle/>
          <a:p>
            <a:pPr algn="l"/>
            <a:r>
              <a:rPr lang="fr-FR" sz="2400" dirty="0">
                <a:solidFill>
                  <a:srgbClr val="115076"/>
                </a:solidFill>
              </a:rPr>
              <a:t>[drive </a:t>
            </a:r>
            <a:r>
              <a:rPr lang="en-GB" sz="2400" dirty="0">
                <a:solidFill>
                  <a:srgbClr val="115076"/>
                </a:solidFill>
              </a:rPr>
              <a:t>you</a:t>
            </a:r>
            <a:r>
              <a:rPr lang="fr-FR" sz="2400" dirty="0">
                <a:solidFill>
                  <a:srgbClr val="115076"/>
                </a:solidFill>
              </a:rPr>
              <a:t> to the café]</a:t>
            </a:r>
          </a:p>
        </p:txBody>
      </p:sp>
      <p:sp>
        <p:nvSpPr>
          <p:cNvPr id="18" name="TextBox 17">
            <a:extLst>
              <a:ext uri="{FF2B5EF4-FFF2-40B4-BE49-F238E27FC236}">
                <a16:creationId xmlns:a16="http://schemas.microsoft.com/office/drawing/2014/main" id="{EBF4FE85-4060-47BA-9B9F-159F5B7B13E3}"/>
              </a:ext>
            </a:extLst>
          </p:cNvPr>
          <p:cNvSpPr txBox="1"/>
          <p:nvPr/>
        </p:nvSpPr>
        <p:spPr>
          <a:xfrm>
            <a:off x="6477002" y="271288"/>
            <a:ext cx="3601694" cy="707886"/>
          </a:xfrm>
          <a:prstGeom prst="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prstClr val="white"/>
                </a:solidFill>
                <a:effectLst/>
                <a:uLnTx/>
                <a:uFillTx/>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*la promesse </a:t>
            </a:r>
            <a:r>
              <a:rPr lang="fr-FR" b="0" dirty="0"/>
              <a:t>= promise</a:t>
            </a:r>
          </a:p>
          <a:p>
            <a:r>
              <a:rPr lang="fr-FR" dirty="0"/>
              <a:t>*l’amitié (f.) </a:t>
            </a:r>
            <a:r>
              <a:rPr lang="fr-FR" b="0" dirty="0"/>
              <a:t>= </a:t>
            </a:r>
            <a:r>
              <a:rPr lang="en-GB" b="0" dirty="0"/>
              <a:t>friendship</a:t>
            </a:r>
          </a:p>
        </p:txBody>
      </p:sp>
    </p:spTree>
    <p:extLst>
      <p:ext uri="{BB962C8B-B14F-4D97-AF65-F5344CB8AC3E}">
        <p14:creationId xmlns:p14="http://schemas.microsoft.com/office/powerpoint/2010/main" val="16140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Les promesses de l’amitié</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endParaRPr lang="en-US" sz="2400" dirty="0">
              <a:solidFill>
                <a:schemeClr val="accent5">
                  <a:lumMod val="50000"/>
                </a:schemeClr>
              </a:solidFill>
            </a:endParaRPr>
          </a:p>
        </p:txBody>
      </p:sp>
      <p:sp>
        <p:nvSpPr>
          <p:cNvPr id="3" name="TextBox 2">
            <a:extLst>
              <a:ext uri="{FF2B5EF4-FFF2-40B4-BE49-F238E27FC236}">
                <a16:creationId xmlns:a16="http://schemas.microsoft.com/office/drawing/2014/main" id="{5A3765B2-FDC0-4130-B756-86BD02253854}"/>
              </a:ext>
            </a:extLst>
          </p:cNvPr>
          <p:cNvSpPr txBox="1"/>
          <p:nvPr/>
        </p:nvSpPr>
        <p:spPr>
          <a:xfrm>
            <a:off x="180000" y="1296000"/>
            <a:ext cx="5916000" cy="3970318"/>
          </a:xfrm>
          <a:prstGeom prst="rect">
            <a:avLst/>
          </a:prstGeom>
          <a:noFill/>
          <a:ln>
            <a:solidFill>
              <a:srgbClr val="002060"/>
            </a:solidFill>
            <a:prstDash val="dash"/>
          </a:ln>
        </p:spPr>
        <p:txBody>
          <a:bodyPr wrap="square" rtlCol="0">
            <a:spAutoFit/>
          </a:bodyPr>
          <a:lstStyle/>
          <a:p>
            <a:pPr algn="l"/>
            <a:r>
              <a:rPr lang="fr-FR" b="1" dirty="0">
                <a:solidFill>
                  <a:srgbClr val="115076"/>
                </a:solidFill>
              </a:rPr>
              <a:t>PARTENAIRE A</a:t>
            </a:r>
          </a:p>
          <a:p>
            <a:pPr algn="l"/>
            <a:r>
              <a:rPr lang="fr-FR" dirty="0">
                <a:solidFill>
                  <a:srgbClr val="115076"/>
                </a:solidFill>
              </a:rPr>
              <a:t>Décris ta situation </a:t>
            </a:r>
            <a:r>
              <a:rPr lang="fr-FR" dirty="0">
                <a:solidFill>
                  <a:srgbClr val="115076"/>
                </a:solidFill>
                <a:latin typeface="Century Gothic" panose="020B0502020202020204" pitchFamily="34" charset="0"/>
              </a:rPr>
              <a:t>à ton/ta partenaire.</a:t>
            </a:r>
          </a:p>
          <a:p>
            <a:pPr algn="l"/>
            <a:endParaRPr lang="fr-FR" dirty="0">
              <a:solidFill>
                <a:srgbClr val="115076"/>
              </a:solidFill>
              <a:latin typeface="Century Gothic" panose="020B0502020202020204" pitchFamily="34" charset="0"/>
            </a:endParaRPr>
          </a:p>
          <a:p>
            <a:pPr algn="l"/>
            <a:r>
              <a:rPr lang="fr-FR" dirty="0">
                <a:solidFill>
                  <a:srgbClr val="115076"/>
                </a:solidFill>
                <a:latin typeface="Century Gothic" panose="020B0502020202020204" pitchFamily="34" charset="0"/>
              </a:rPr>
              <a:t>1. </a:t>
            </a:r>
            <a:r>
              <a:rPr lang="en-GB" dirty="0">
                <a:solidFill>
                  <a:srgbClr val="115076"/>
                </a:solidFill>
                <a:latin typeface="Century Gothic" panose="020B0502020202020204" pitchFamily="34" charset="0"/>
              </a:rPr>
              <a:t>[hungry]</a:t>
            </a:r>
          </a:p>
          <a:p>
            <a:pPr algn="l"/>
            <a:r>
              <a:rPr lang="en-GB" dirty="0">
                <a:solidFill>
                  <a:srgbClr val="115076"/>
                </a:solidFill>
                <a:latin typeface="Century Gothic" panose="020B0502020202020204" pitchFamily="34" charset="0"/>
              </a:rPr>
              <a:t>2. [right]</a:t>
            </a:r>
          </a:p>
          <a:p>
            <a:pPr algn="l"/>
            <a:r>
              <a:rPr lang="en-GB" dirty="0">
                <a:solidFill>
                  <a:srgbClr val="115076"/>
                </a:solidFill>
                <a:latin typeface="Century Gothic" panose="020B0502020202020204" pitchFamily="34" charset="0"/>
              </a:rPr>
              <a:t>3. [don’t know where I am]</a:t>
            </a:r>
          </a:p>
          <a:p>
            <a:pPr algn="l"/>
            <a:r>
              <a:rPr lang="en-GB" dirty="0">
                <a:solidFill>
                  <a:srgbClr val="115076"/>
                </a:solidFill>
                <a:latin typeface="Century Gothic" panose="020B0502020202020204" pitchFamily="34" charset="0"/>
              </a:rPr>
              <a:t>4. [scared of exams]</a:t>
            </a:r>
          </a:p>
          <a:p>
            <a:pPr algn="l"/>
            <a:endParaRPr lang="fr-FR" dirty="0">
              <a:solidFill>
                <a:srgbClr val="115076"/>
              </a:solidFill>
              <a:latin typeface="Century Gothic" panose="020B0502020202020204" pitchFamily="34" charset="0"/>
            </a:endParaRPr>
          </a:p>
          <a:p>
            <a:pPr algn="l"/>
            <a:r>
              <a:rPr lang="fr-FR" dirty="0">
                <a:solidFill>
                  <a:srgbClr val="115076"/>
                </a:solidFill>
                <a:latin typeface="Century Gothic" panose="020B0502020202020204" pitchFamily="34" charset="0"/>
              </a:rPr>
              <a:t>Écoute ton/ta partenaire et choisis une réponse.</a:t>
            </a:r>
          </a:p>
          <a:p>
            <a:pPr algn="l"/>
            <a:endParaRPr lang="fr-FR" dirty="0">
              <a:solidFill>
                <a:srgbClr val="115076"/>
              </a:solidFill>
              <a:latin typeface="Century Gothic" panose="020B0502020202020204" pitchFamily="34" charset="0"/>
            </a:endParaRPr>
          </a:p>
          <a:p>
            <a:r>
              <a:rPr lang="fr-FR" dirty="0">
                <a:solidFill>
                  <a:srgbClr val="115076"/>
                </a:solidFill>
                <a:latin typeface="Century Gothic" panose="020B0502020202020204" pitchFamily="34" charset="0"/>
              </a:rPr>
              <a:t>[</a:t>
            </a:r>
            <a:r>
              <a:rPr lang="en-GB" dirty="0">
                <a:solidFill>
                  <a:srgbClr val="115076"/>
                </a:solidFill>
                <a:latin typeface="Century Gothic" panose="020B0502020202020204" pitchFamily="34" charset="0"/>
              </a:rPr>
              <a:t>drive you to the doctor]</a:t>
            </a:r>
          </a:p>
          <a:p>
            <a:pPr algn="l"/>
            <a:r>
              <a:rPr lang="en-GB" dirty="0">
                <a:solidFill>
                  <a:srgbClr val="115076"/>
                </a:solidFill>
                <a:latin typeface="Century Gothic" panose="020B0502020202020204" pitchFamily="34" charset="0"/>
              </a:rPr>
              <a:t>[watch you]</a:t>
            </a:r>
          </a:p>
          <a:p>
            <a:pPr algn="l"/>
            <a:r>
              <a:rPr lang="en-GB" dirty="0">
                <a:solidFill>
                  <a:srgbClr val="115076"/>
                </a:solidFill>
                <a:latin typeface="Century Gothic" panose="020B0502020202020204" pitchFamily="34" charset="0"/>
              </a:rPr>
              <a:t>[don’t leave you alone]</a:t>
            </a:r>
          </a:p>
          <a:p>
            <a:pPr algn="l"/>
            <a:r>
              <a:rPr lang="en-GB" dirty="0">
                <a:solidFill>
                  <a:srgbClr val="115076"/>
                </a:solidFill>
                <a:latin typeface="Century Gothic" panose="020B0502020202020204" pitchFamily="34" charset="0"/>
              </a:rPr>
              <a:t>[correct you]</a:t>
            </a:r>
            <a:endParaRPr lang="en-GB" dirty="0">
              <a:solidFill>
                <a:srgbClr val="115076"/>
              </a:solidFill>
            </a:endParaRPr>
          </a:p>
        </p:txBody>
      </p:sp>
      <p:sp>
        <p:nvSpPr>
          <p:cNvPr id="10" name="TextBox 9">
            <a:extLst>
              <a:ext uri="{FF2B5EF4-FFF2-40B4-BE49-F238E27FC236}">
                <a16:creationId xmlns:a16="http://schemas.microsoft.com/office/drawing/2014/main" id="{0C6C5754-1C92-4393-8D4C-508DFD14CA20}"/>
              </a:ext>
            </a:extLst>
          </p:cNvPr>
          <p:cNvSpPr txBox="1"/>
          <p:nvPr/>
        </p:nvSpPr>
        <p:spPr>
          <a:xfrm>
            <a:off x="6096000" y="1296000"/>
            <a:ext cx="5916000" cy="3970318"/>
          </a:xfrm>
          <a:prstGeom prst="rect">
            <a:avLst/>
          </a:prstGeom>
          <a:noFill/>
          <a:ln>
            <a:solidFill>
              <a:srgbClr val="002060"/>
            </a:solidFill>
            <a:prstDash val="dash"/>
          </a:ln>
        </p:spPr>
        <p:txBody>
          <a:bodyPr wrap="square" rtlCol="0">
            <a:spAutoFit/>
          </a:bodyPr>
          <a:lstStyle/>
          <a:p>
            <a:pPr algn="l"/>
            <a:r>
              <a:rPr lang="fr-FR" b="1" dirty="0">
                <a:solidFill>
                  <a:srgbClr val="115076"/>
                </a:solidFill>
              </a:rPr>
              <a:t>PARTENAIRE B</a:t>
            </a:r>
          </a:p>
          <a:p>
            <a:pPr algn="l"/>
            <a:r>
              <a:rPr lang="fr-FR" dirty="0">
                <a:solidFill>
                  <a:srgbClr val="115076"/>
                </a:solidFill>
              </a:rPr>
              <a:t>Décris ta situation </a:t>
            </a:r>
            <a:r>
              <a:rPr lang="fr-FR" dirty="0">
                <a:solidFill>
                  <a:srgbClr val="115076"/>
                </a:solidFill>
                <a:latin typeface="Century Gothic" panose="020B0502020202020204" pitchFamily="34" charset="0"/>
              </a:rPr>
              <a:t>à ton/ta partenaire.</a:t>
            </a:r>
          </a:p>
          <a:p>
            <a:pPr algn="l"/>
            <a:endParaRPr lang="fr-FR" dirty="0">
              <a:solidFill>
                <a:srgbClr val="115076"/>
              </a:solidFill>
              <a:latin typeface="Century Gothic" panose="020B0502020202020204" pitchFamily="34" charset="0"/>
            </a:endParaRPr>
          </a:p>
          <a:p>
            <a:pPr marL="457200" indent="-457200" algn="l">
              <a:buAutoNum type="arabicPeriod"/>
            </a:pPr>
            <a:r>
              <a:rPr lang="fr-FR" dirty="0">
                <a:solidFill>
                  <a:srgbClr val="115076"/>
                </a:solidFill>
                <a:latin typeface="Century Gothic" panose="020B0502020202020204" pitchFamily="34" charset="0"/>
              </a:rPr>
              <a:t>[</a:t>
            </a:r>
            <a:r>
              <a:rPr lang="en-GB" dirty="0">
                <a:solidFill>
                  <a:srgbClr val="115076"/>
                </a:solidFill>
                <a:latin typeface="Century Gothic" panose="020B0502020202020204" pitchFamily="34" charset="0"/>
              </a:rPr>
              <a:t>backache]</a:t>
            </a:r>
          </a:p>
          <a:p>
            <a:pPr marL="457200" indent="-457200" algn="l">
              <a:buAutoNum type="arabicPeriod"/>
            </a:pPr>
            <a:r>
              <a:rPr lang="en-GB" dirty="0">
                <a:solidFill>
                  <a:srgbClr val="115076"/>
                </a:solidFill>
                <a:latin typeface="Century Gothic" panose="020B0502020202020204" pitchFamily="34" charset="0"/>
              </a:rPr>
              <a:t>[doing a show]</a:t>
            </a:r>
          </a:p>
          <a:p>
            <a:pPr marL="457200" indent="-457200" algn="l">
              <a:buAutoNum type="arabicPeriod"/>
            </a:pPr>
            <a:r>
              <a:rPr lang="en-GB" dirty="0">
                <a:solidFill>
                  <a:srgbClr val="115076"/>
                </a:solidFill>
                <a:latin typeface="Century Gothic" panose="020B0502020202020204" pitchFamily="34" charset="0"/>
              </a:rPr>
              <a:t>[wrong]</a:t>
            </a:r>
          </a:p>
          <a:p>
            <a:pPr marL="457200" indent="-457200" algn="l">
              <a:buAutoNum type="arabicPeriod"/>
            </a:pPr>
            <a:r>
              <a:rPr lang="en-GB" dirty="0">
                <a:solidFill>
                  <a:srgbClr val="115076"/>
                </a:solidFill>
                <a:latin typeface="Century Gothic" panose="020B0502020202020204" pitchFamily="34" charset="0"/>
              </a:rPr>
              <a:t>[studying at midnight]</a:t>
            </a:r>
          </a:p>
          <a:p>
            <a:pPr marL="457200" indent="-457200" algn="l">
              <a:buAutoNum type="arabicPeriod"/>
            </a:pPr>
            <a:endParaRPr lang="fr-FR" dirty="0">
              <a:solidFill>
                <a:srgbClr val="115076"/>
              </a:solidFill>
              <a:latin typeface="Century Gothic" panose="020B0502020202020204" pitchFamily="34" charset="0"/>
            </a:endParaRPr>
          </a:p>
          <a:p>
            <a:pPr algn="l"/>
            <a:r>
              <a:rPr lang="fr-FR" dirty="0">
                <a:solidFill>
                  <a:srgbClr val="115076"/>
                </a:solidFill>
                <a:latin typeface="Century Gothic" panose="020B0502020202020204" pitchFamily="34" charset="0"/>
              </a:rPr>
              <a:t>Écoute ton/ta partenaire et choisis une réponse.</a:t>
            </a:r>
          </a:p>
          <a:p>
            <a:pPr algn="l"/>
            <a:endParaRPr lang="fr-FR" dirty="0">
              <a:solidFill>
                <a:srgbClr val="115076"/>
              </a:solidFill>
              <a:latin typeface="Century Gothic" panose="020B0502020202020204" pitchFamily="34" charset="0"/>
            </a:endParaRPr>
          </a:p>
          <a:p>
            <a:r>
              <a:rPr lang="fr-FR" dirty="0">
                <a:solidFill>
                  <a:srgbClr val="115076"/>
                </a:solidFill>
                <a:latin typeface="Century Gothic" panose="020B0502020202020204" pitchFamily="34" charset="0"/>
              </a:rPr>
              <a:t>[</a:t>
            </a:r>
            <a:r>
              <a:rPr lang="en-GB" dirty="0">
                <a:solidFill>
                  <a:srgbClr val="115076"/>
                </a:solidFill>
                <a:latin typeface="Century Gothic" panose="020B0502020202020204" pitchFamily="34" charset="0"/>
              </a:rPr>
              <a:t>prepare you]</a:t>
            </a:r>
          </a:p>
          <a:p>
            <a:pPr algn="l"/>
            <a:r>
              <a:rPr lang="en-GB" dirty="0">
                <a:solidFill>
                  <a:srgbClr val="115076"/>
                </a:solidFill>
                <a:latin typeface="Century Gothic" panose="020B0502020202020204" pitchFamily="34" charset="0"/>
              </a:rPr>
              <a:t>[find you]</a:t>
            </a:r>
          </a:p>
          <a:p>
            <a:pPr algn="l"/>
            <a:r>
              <a:rPr lang="en-GB" dirty="0">
                <a:solidFill>
                  <a:srgbClr val="115076"/>
                </a:solidFill>
                <a:latin typeface="Century Gothic" panose="020B0502020202020204" pitchFamily="34" charset="0"/>
              </a:rPr>
              <a:t>[feed you]</a:t>
            </a:r>
          </a:p>
          <a:p>
            <a:pPr algn="l"/>
            <a:r>
              <a:rPr lang="en-GB" dirty="0">
                <a:solidFill>
                  <a:srgbClr val="115076"/>
                </a:solidFill>
                <a:latin typeface="Century Gothic" panose="020B0502020202020204" pitchFamily="34" charset="0"/>
              </a:rPr>
              <a:t>[don’t correct you]</a:t>
            </a:r>
          </a:p>
        </p:txBody>
      </p:sp>
    </p:spTree>
    <p:extLst>
      <p:ext uri="{BB962C8B-B14F-4D97-AF65-F5344CB8AC3E}">
        <p14:creationId xmlns:p14="http://schemas.microsoft.com/office/powerpoint/2010/main" val="1158145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Les promesses de l’amitié</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endParaRPr lang="en-US" sz="2400" dirty="0">
              <a:solidFill>
                <a:schemeClr val="accent5">
                  <a:lumMod val="50000"/>
                </a:schemeClr>
              </a:solidFill>
            </a:endParaRPr>
          </a:p>
        </p:txBody>
      </p:sp>
      <p:sp>
        <p:nvSpPr>
          <p:cNvPr id="2" name="TextBox 1">
            <a:extLst>
              <a:ext uri="{FF2B5EF4-FFF2-40B4-BE49-F238E27FC236}">
                <a16:creationId xmlns:a16="http://schemas.microsoft.com/office/drawing/2014/main" id="{70CD5682-1909-4001-86FC-48BFC0EE8D4A}"/>
              </a:ext>
            </a:extLst>
          </p:cNvPr>
          <p:cNvSpPr txBox="1"/>
          <p:nvPr/>
        </p:nvSpPr>
        <p:spPr>
          <a:xfrm>
            <a:off x="484414" y="1757665"/>
            <a:ext cx="6946687" cy="3416320"/>
          </a:xfrm>
          <a:prstGeom prst="rect">
            <a:avLst/>
          </a:prstGeom>
          <a:noFill/>
        </p:spPr>
        <p:txBody>
          <a:bodyPr wrap="square" rtlCol="0">
            <a:spAutoFit/>
          </a:bodyPr>
          <a:lstStyle/>
          <a:p>
            <a:pPr algn="l"/>
            <a:r>
              <a:rPr lang="fr-FR" sz="2400" dirty="0">
                <a:solidFill>
                  <a:srgbClr val="115076"/>
                </a:solidFill>
              </a:rPr>
              <a:t>J’ai faim - je te nourris</a:t>
            </a:r>
          </a:p>
          <a:p>
            <a:pPr algn="l"/>
            <a:r>
              <a:rPr lang="fr-FR" sz="2400" dirty="0">
                <a:solidFill>
                  <a:srgbClr val="115076"/>
                </a:solidFill>
              </a:rPr>
              <a:t>J’ai raison – je ne te corrige pas</a:t>
            </a:r>
          </a:p>
          <a:p>
            <a:pPr algn="l"/>
            <a:r>
              <a:rPr lang="fr-FR" sz="2400" dirty="0">
                <a:solidFill>
                  <a:srgbClr val="115076"/>
                </a:solidFill>
              </a:rPr>
              <a:t>Je ne sais pas o</a:t>
            </a:r>
            <a:r>
              <a:rPr lang="fr-FR" sz="2400" dirty="0">
                <a:solidFill>
                  <a:srgbClr val="115076"/>
                </a:solidFill>
                <a:latin typeface="Century Gothic" panose="020B0502020202020204" pitchFamily="34" charset="0"/>
              </a:rPr>
              <a:t>ù je suis – je te trouve</a:t>
            </a:r>
          </a:p>
          <a:p>
            <a:pPr algn="l"/>
            <a:r>
              <a:rPr lang="fr-FR" sz="2400" dirty="0">
                <a:solidFill>
                  <a:srgbClr val="115076"/>
                </a:solidFill>
                <a:latin typeface="Century Gothic" panose="020B0502020202020204" pitchFamily="34" charset="0"/>
              </a:rPr>
              <a:t>J’ai peur des examens  – je te prépare</a:t>
            </a:r>
          </a:p>
          <a:p>
            <a:pPr algn="l"/>
            <a:endParaRPr lang="fr-FR" sz="2400" dirty="0">
              <a:solidFill>
                <a:srgbClr val="115076"/>
              </a:solidFill>
              <a:latin typeface="Century Gothic" panose="020B0502020202020204" pitchFamily="34" charset="0"/>
            </a:endParaRPr>
          </a:p>
          <a:p>
            <a:pPr algn="l"/>
            <a:r>
              <a:rPr lang="fr-FR" sz="2400" dirty="0">
                <a:solidFill>
                  <a:srgbClr val="115076"/>
                </a:solidFill>
                <a:latin typeface="Century Gothic" panose="020B0502020202020204" pitchFamily="34" charset="0"/>
              </a:rPr>
              <a:t>J’ai mal au dos – je te conduis au médecin</a:t>
            </a:r>
          </a:p>
          <a:p>
            <a:pPr algn="l"/>
            <a:r>
              <a:rPr lang="fr-FR" sz="2400" dirty="0">
                <a:solidFill>
                  <a:srgbClr val="115076"/>
                </a:solidFill>
                <a:latin typeface="Century Gothic" panose="020B0502020202020204" pitchFamily="34" charset="0"/>
              </a:rPr>
              <a:t>Je fais un spectacle – je te regarde</a:t>
            </a:r>
          </a:p>
          <a:p>
            <a:pPr algn="l"/>
            <a:r>
              <a:rPr lang="fr-FR" sz="2400" dirty="0">
                <a:solidFill>
                  <a:srgbClr val="115076"/>
                </a:solidFill>
                <a:latin typeface="Century Gothic" panose="020B0502020202020204" pitchFamily="34" charset="0"/>
              </a:rPr>
              <a:t>J’ai tort – je te corrige</a:t>
            </a:r>
          </a:p>
          <a:p>
            <a:pPr algn="l"/>
            <a:r>
              <a:rPr lang="fr-FR" sz="2400" dirty="0">
                <a:solidFill>
                  <a:srgbClr val="115076"/>
                </a:solidFill>
                <a:latin typeface="Century Gothic" panose="020B0502020202020204" pitchFamily="34" charset="0"/>
              </a:rPr>
              <a:t>J’étudie à minuit – je ne te laisse pas seul(e)</a:t>
            </a:r>
            <a:endParaRPr lang="fr-FR" sz="24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90736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359629" y="490409"/>
            <a:ext cx="7308549" cy="1062010"/>
          </a:xfrm>
        </p:spPr>
        <p:txBody>
          <a:bodyPr>
            <a:normAutofit fontScale="90000"/>
          </a:bodyPr>
          <a:lstStyle/>
          <a:p>
            <a:pPr algn="l"/>
            <a:r>
              <a:rPr lang="en-GB" sz="4000" b="1" dirty="0">
                <a:solidFill>
                  <a:prstClr val="white"/>
                </a:solidFill>
              </a:rPr>
              <a:t>Helping each other at school</a:t>
            </a:r>
            <a:br>
              <a:rPr lang="en-GB" sz="4000" b="1" dirty="0">
                <a:solidFill>
                  <a:prstClr val="white"/>
                </a:solidFill>
              </a:rPr>
            </a:br>
            <a:endParaRPr lang="en-US" sz="40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2 - Lesson 50</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Catherine Salkeld / Louise Bibbey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08/08/22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8" name="Subtitle 5">
            <a:extLst>
              <a:ext uri="{FF2B5EF4-FFF2-40B4-BE49-F238E27FC236}">
                <a16:creationId xmlns:a16="http://schemas.microsoft.com/office/drawing/2014/main" id="{55A270C5-6ED0-42B3-BA9E-DAAA8191BDD5}"/>
              </a:ext>
            </a:extLst>
          </p:cNvPr>
          <p:cNvSpPr txBox="1">
            <a:spLocks/>
          </p:cNvSpPr>
          <p:nvPr/>
        </p:nvSpPr>
        <p:spPr>
          <a:xfrm>
            <a:off x="300038" y="1300122"/>
            <a:ext cx="6840991" cy="1364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000" dirty="0">
                <a:solidFill>
                  <a:prstClr val="white"/>
                </a:solidFill>
              </a:rPr>
              <a:t>direct object pronouns / (me, </a:t>
            </a:r>
            <a:r>
              <a:rPr lang="en-US" sz="3000" dirty="0" err="1">
                <a:solidFill>
                  <a:prstClr val="white"/>
                </a:solidFill>
              </a:rPr>
              <a:t>te</a:t>
            </a:r>
            <a:r>
              <a:rPr lang="en-US" sz="3000" dirty="0">
                <a:solidFill>
                  <a:prstClr val="white"/>
                </a:solidFill>
              </a:rPr>
              <a:t>) (preverbal position) / with -ER verbs (present)</a:t>
            </a:r>
          </a:p>
        </p:txBody>
      </p:sp>
      <p:sp>
        <p:nvSpPr>
          <p:cNvPr id="19" name="Subtitle 5">
            <a:extLst>
              <a:ext uri="{FF2B5EF4-FFF2-40B4-BE49-F238E27FC236}">
                <a16:creationId xmlns:a16="http://schemas.microsoft.com/office/drawing/2014/main" id="{8F95AB36-41F2-4DE4-B81D-9DCA4B90500F}"/>
              </a:ext>
            </a:extLst>
          </p:cNvPr>
          <p:cNvSpPr txBox="1">
            <a:spLocks/>
          </p:cNvSpPr>
          <p:nvPr/>
        </p:nvSpPr>
        <p:spPr>
          <a:xfrm>
            <a:off x="359629" y="2229216"/>
            <a:ext cx="7193587" cy="19593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3000" dirty="0">
              <a:solidFill>
                <a:prstClr val="white"/>
              </a:solidFill>
            </a:endParaRPr>
          </a:p>
          <a:p>
            <a:pPr algn="l"/>
            <a:r>
              <a:rPr lang="en-US" sz="3000" dirty="0">
                <a:solidFill>
                  <a:prstClr val="white"/>
                </a:solidFill>
              </a:rPr>
              <a:t>Contraction of pronouns  (me ➜ m’, </a:t>
            </a:r>
            <a:r>
              <a:rPr lang="en-US" sz="3000" dirty="0" err="1">
                <a:solidFill>
                  <a:prstClr val="white"/>
                </a:solidFill>
              </a:rPr>
              <a:t>te</a:t>
            </a:r>
            <a:r>
              <a:rPr lang="en-US" sz="3000" dirty="0">
                <a:solidFill>
                  <a:prstClr val="white"/>
                </a:solidFill>
              </a:rPr>
              <a:t> ➜ t’) before a vowel or h </a:t>
            </a:r>
            <a:r>
              <a:rPr lang="en-US" sz="3000" dirty="0" err="1">
                <a:solidFill>
                  <a:prstClr val="white"/>
                </a:solidFill>
              </a:rPr>
              <a:t>muet</a:t>
            </a:r>
            <a:endParaRPr lang="en-US" sz="3000" dirty="0">
              <a:solidFill>
                <a:prstClr val="white"/>
              </a:solidFill>
            </a:endParaRPr>
          </a:p>
          <a:p>
            <a:pPr algn="l"/>
            <a:r>
              <a:rPr lang="en-US" sz="3000" dirty="0">
                <a:solidFill>
                  <a:prstClr val="white"/>
                </a:solidFill>
              </a:rPr>
              <a:t>SSC: [h]</a:t>
            </a:r>
          </a:p>
        </p:txBody>
      </p:sp>
    </p:spTree>
    <p:extLst>
      <p:ext uri="{BB962C8B-B14F-4D97-AF65-F5344CB8AC3E}">
        <p14:creationId xmlns:p14="http://schemas.microsoft.com/office/powerpoint/2010/main" val="2533872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Me → m’ and te → 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10" name="TextBox 9">
            <a:extLst>
              <a:ext uri="{FF2B5EF4-FFF2-40B4-BE49-F238E27FC236}">
                <a16:creationId xmlns:a16="http://schemas.microsoft.com/office/drawing/2014/main" id="{E34103C6-C9D7-4554-A6E9-8B9AEBEB8A7E}"/>
              </a:ext>
            </a:extLst>
          </p:cNvPr>
          <p:cNvSpPr txBox="1"/>
          <p:nvPr/>
        </p:nvSpPr>
        <p:spPr>
          <a:xfrm>
            <a:off x="409222" y="1598431"/>
            <a:ext cx="10327604" cy="461665"/>
          </a:xfrm>
          <a:prstGeom prst="rect">
            <a:avLst/>
          </a:prstGeom>
          <a:noFill/>
        </p:spPr>
        <p:txBody>
          <a:bodyPr wrap="square">
            <a:spAutoFit/>
          </a:bodyPr>
          <a:lstStyle/>
          <a:p>
            <a:pPr algn="l"/>
            <a:r>
              <a:rPr lang="en-GB" sz="2400" dirty="0">
                <a:solidFill>
                  <a:srgbClr val="115076"/>
                </a:solidFill>
              </a:rPr>
              <a:t>When </a:t>
            </a:r>
            <a:r>
              <a:rPr lang="en-GB" sz="2400" b="1" dirty="0">
                <a:solidFill>
                  <a:srgbClr val="115076"/>
                </a:solidFill>
              </a:rPr>
              <a:t>me</a:t>
            </a:r>
            <a:r>
              <a:rPr lang="en-GB" sz="2400" dirty="0">
                <a:solidFill>
                  <a:srgbClr val="115076"/>
                </a:solidFill>
              </a:rPr>
              <a:t> is before a verb beginning with a vowel, it becomes </a:t>
            </a:r>
            <a:r>
              <a:rPr lang="en-GB" sz="2400" b="1" dirty="0">
                <a:solidFill>
                  <a:srgbClr val="115076"/>
                </a:solidFill>
              </a:rPr>
              <a:t>m’</a:t>
            </a:r>
            <a:r>
              <a:rPr lang="en-GB" sz="2400" dirty="0">
                <a:solidFill>
                  <a:srgbClr val="115076"/>
                </a:solidFill>
              </a:rPr>
              <a:t>.</a:t>
            </a:r>
          </a:p>
        </p:txBody>
      </p:sp>
      <p:sp>
        <p:nvSpPr>
          <p:cNvPr id="11" name="TextBox 10">
            <a:extLst>
              <a:ext uri="{FF2B5EF4-FFF2-40B4-BE49-F238E27FC236}">
                <a16:creationId xmlns:a16="http://schemas.microsoft.com/office/drawing/2014/main" id="{C5E03ADD-43FB-4129-B199-E36C5CADB3B5}"/>
              </a:ext>
            </a:extLst>
          </p:cNvPr>
          <p:cNvSpPr txBox="1"/>
          <p:nvPr/>
        </p:nvSpPr>
        <p:spPr>
          <a:xfrm>
            <a:off x="409222" y="2300765"/>
            <a:ext cx="8371840" cy="461665"/>
          </a:xfrm>
          <a:prstGeom prst="rect">
            <a:avLst/>
          </a:prstGeom>
          <a:noFill/>
        </p:spPr>
        <p:txBody>
          <a:bodyPr wrap="square">
            <a:spAutoFit/>
          </a:bodyPr>
          <a:lstStyle/>
          <a:p>
            <a:pPr algn="l"/>
            <a:r>
              <a:rPr lang="fr-FR" sz="2400" dirty="0">
                <a:solidFill>
                  <a:srgbClr val="115076"/>
                </a:solidFill>
              </a:rPr>
              <a:t>Tu </a:t>
            </a:r>
            <a:r>
              <a:rPr lang="fr-FR" sz="2400" b="1" dirty="0">
                <a:solidFill>
                  <a:srgbClr val="115076"/>
                </a:solidFill>
              </a:rPr>
              <a:t>m’</a:t>
            </a:r>
            <a:r>
              <a:rPr lang="fr-FR" sz="2400" dirty="0">
                <a:solidFill>
                  <a:srgbClr val="115076"/>
                </a:solidFill>
              </a:rPr>
              <a:t>encourages </a:t>
            </a:r>
            <a:r>
              <a:rPr lang="fr-FR" sz="2400" dirty="0">
                <a:solidFill>
                  <a:srgbClr val="115076"/>
                </a:solidFill>
                <a:latin typeface="Century Gothic" panose="020B0502020202020204" pitchFamily="34" charset="0"/>
              </a:rPr>
              <a:t>dans les cours de sport.</a:t>
            </a:r>
          </a:p>
        </p:txBody>
      </p:sp>
      <p:sp>
        <p:nvSpPr>
          <p:cNvPr id="13" name="TextBox 12">
            <a:extLst>
              <a:ext uri="{FF2B5EF4-FFF2-40B4-BE49-F238E27FC236}">
                <a16:creationId xmlns:a16="http://schemas.microsoft.com/office/drawing/2014/main" id="{23393546-E047-4A21-8339-B96A3582F6F0}"/>
              </a:ext>
            </a:extLst>
          </p:cNvPr>
          <p:cNvSpPr txBox="1"/>
          <p:nvPr/>
        </p:nvSpPr>
        <p:spPr>
          <a:xfrm>
            <a:off x="409222" y="3705433"/>
            <a:ext cx="9898785" cy="461665"/>
          </a:xfrm>
          <a:prstGeom prst="rect">
            <a:avLst/>
          </a:prstGeom>
          <a:noFill/>
        </p:spPr>
        <p:txBody>
          <a:bodyPr wrap="square">
            <a:spAutoFit/>
          </a:bodyPr>
          <a:lstStyle/>
          <a:p>
            <a:pPr algn="l"/>
            <a:r>
              <a:rPr lang="en-GB" sz="2400" dirty="0">
                <a:solidFill>
                  <a:srgbClr val="115076"/>
                </a:solidFill>
                <a:latin typeface="Century Gothic" panose="020B0502020202020204" pitchFamily="34" charset="0"/>
              </a:rPr>
              <a:t>When </a:t>
            </a:r>
            <a:r>
              <a:rPr lang="fr-FR" sz="2400" b="1" dirty="0">
                <a:solidFill>
                  <a:srgbClr val="115076"/>
                </a:solidFill>
                <a:latin typeface="Century Gothic" panose="020B0502020202020204" pitchFamily="34" charset="0"/>
              </a:rPr>
              <a:t>te</a:t>
            </a:r>
            <a:r>
              <a:rPr lang="en-GB" sz="2400" dirty="0">
                <a:solidFill>
                  <a:srgbClr val="115076"/>
                </a:solidFill>
                <a:latin typeface="Century Gothic" panose="020B0502020202020204" pitchFamily="34" charset="0"/>
              </a:rPr>
              <a:t> is before a verb beginning with a vowel, it becomes </a:t>
            </a:r>
            <a:r>
              <a:rPr lang="en-GB" sz="2400" b="1" dirty="0">
                <a:solidFill>
                  <a:srgbClr val="115076"/>
                </a:solidFill>
                <a:latin typeface="Century Gothic" panose="020B0502020202020204" pitchFamily="34" charset="0"/>
              </a:rPr>
              <a:t>t’</a:t>
            </a:r>
            <a:r>
              <a:rPr lang="en-GB" sz="2400" dirty="0">
                <a:solidFill>
                  <a:srgbClr val="115076"/>
                </a:solidFill>
                <a:latin typeface="Century Gothic" panose="020B0502020202020204" pitchFamily="34" charset="0"/>
              </a:rPr>
              <a:t>.</a:t>
            </a:r>
          </a:p>
        </p:txBody>
      </p:sp>
      <p:sp>
        <p:nvSpPr>
          <p:cNvPr id="15" name="TextBox 14">
            <a:extLst>
              <a:ext uri="{FF2B5EF4-FFF2-40B4-BE49-F238E27FC236}">
                <a16:creationId xmlns:a16="http://schemas.microsoft.com/office/drawing/2014/main" id="{09D0946C-7832-427E-8107-9F45B9E847A3}"/>
              </a:ext>
            </a:extLst>
          </p:cNvPr>
          <p:cNvSpPr txBox="1"/>
          <p:nvPr/>
        </p:nvSpPr>
        <p:spPr>
          <a:xfrm>
            <a:off x="409222" y="4407767"/>
            <a:ext cx="8371840" cy="461665"/>
          </a:xfrm>
          <a:prstGeom prst="rect">
            <a:avLst/>
          </a:prstGeom>
          <a:noFill/>
        </p:spPr>
        <p:txBody>
          <a:bodyPr wrap="square">
            <a:spAutoFit/>
          </a:bodyPr>
          <a:lstStyle/>
          <a:p>
            <a:r>
              <a:rPr lang="fr-FR" sz="2400" dirty="0">
                <a:solidFill>
                  <a:srgbClr val="115076"/>
                </a:solidFill>
                <a:latin typeface="Century Gothic" panose="020B0502020202020204" pitchFamily="34" charset="0"/>
              </a:rPr>
              <a:t>Elle </a:t>
            </a:r>
            <a:r>
              <a:rPr lang="fr-FR" sz="2400" b="1" dirty="0">
                <a:solidFill>
                  <a:srgbClr val="115076"/>
                </a:solidFill>
                <a:latin typeface="Century Gothic" panose="020B0502020202020204" pitchFamily="34" charset="0"/>
              </a:rPr>
              <a:t>t’</a:t>
            </a:r>
            <a:r>
              <a:rPr lang="fr-FR" sz="2400" dirty="0">
                <a:solidFill>
                  <a:srgbClr val="115076"/>
                </a:solidFill>
                <a:latin typeface="Century Gothic" panose="020B0502020202020204" pitchFamily="34" charset="0"/>
              </a:rPr>
              <a:t>envoie au directeur.</a:t>
            </a:r>
            <a:endParaRPr lang="fr-FR" sz="2400" dirty="0">
              <a:solidFill>
                <a:srgbClr val="115076"/>
              </a:solidFill>
            </a:endParaRPr>
          </a:p>
        </p:txBody>
      </p:sp>
      <p:sp>
        <p:nvSpPr>
          <p:cNvPr id="9" name="TextBox 8">
            <a:extLst>
              <a:ext uri="{FF2B5EF4-FFF2-40B4-BE49-F238E27FC236}">
                <a16:creationId xmlns:a16="http://schemas.microsoft.com/office/drawing/2014/main" id="{8C1D7CBE-2493-4A28-9A5A-8372D309A0DF}"/>
              </a:ext>
            </a:extLst>
          </p:cNvPr>
          <p:cNvSpPr txBox="1"/>
          <p:nvPr/>
        </p:nvSpPr>
        <p:spPr>
          <a:xfrm>
            <a:off x="409222" y="3003099"/>
            <a:ext cx="8371840" cy="461665"/>
          </a:xfrm>
          <a:prstGeom prst="rect">
            <a:avLst/>
          </a:prstGeom>
          <a:noFill/>
        </p:spPr>
        <p:txBody>
          <a:bodyPr wrap="square">
            <a:spAutoFit/>
          </a:bodyPr>
          <a:lstStyle/>
          <a:p>
            <a:pPr algn="l"/>
            <a:r>
              <a:rPr lang="en-GB" sz="2400" dirty="0">
                <a:solidFill>
                  <a:srgbClr val="115076"/>
                </a:solidFill>
              </a:rPr>
              <a:t>You encourage </a:t>
            </a:r>
            <a:r>
              <a:rPr lang="en-GB" sz="2400" b="1" dirty="0">
                <a:solidFill>
                  <a:srgbClr val="115076"/>
                </a:solidFill>
              </a:rPr>
              <a:t>me</a:t>
            </a:r>
            <a:r>
              <a:rPr lang="en-GB" sz="2400" dirty="0">
                <a:solidFill>
                  <a:srgbClr val="115076"/>
                </a:solidFill>
              </a:rPr>
              <a:t> in sport lessons.</a:t>
            </a:r>
            <a:endParaRPr lang="en-GB" sz="2400" dirty="0">
              <a:solidFill>
                <a:srgbClr val="115076"/>
              </a:solidFill>
              <a:latin typeface="Century Gothic" panose="020B0502020202020204" pitchFamily="34" charset="0"/>
            </a:endParaRPr>
          </a:p>
        </p:txBody>
      </p:sp>
      <p:sp>
        <p:nvSpPr>
          <p:cNvPr id="12" name="TextBox 11">
            <a:extLst>
              <a:ext uri="{FF2B5EF4-FFF2-40B4-BE49-F238E27FC236}">
                <a16:creationId xmlns:a16="http://schemas.microsoft.com/office/drawing/2014/main" id="{694B01C7-7C93-44DB-BE1B-E85D8955CEFE}"/>
              </a:ext>
            </a:extLst>
          </p:cNvPr>
          <p:cNvSpPr txBox="1"/>
          <p:nvPr/>
        </p:nvSpPr>
        <p:spPr>
          <a:xfrm>
            <a:off x="409222" y="5110101"/>
            <a:ext cx="8371840" cy="461665"/>
          </a:xfrm>
          <a:prstGeom prst="rect">
            <a:avLst/>
          </a:prstGeom>
          <a:noFill/>
        </p:spPr>
        <p:txBody>
          <a:bodyPr wrap="square">
            <a:spAutoFit/>
          </a:bodyPr>
          <a:lstStyle/>
          <a:p>
            <a:r>
              <a:rPr lang="en-GB" sz="2400" dirty="0">
                <a:solidFill>
                  <a:srgbClr val="115076"/>
                </a:solidFill>
                <a:latin typeface="Century Gothic" panose="020B0502020202020204" pitchFamily="34" charset="0"/>
              </a:rPr>
              <a:t>She sends </a:t>
            </a:r>
            <a:r>
              <a:rPr lang="en-GB" sz="2400" b="1" dirty="0">
                <a:solidFill>
                  <a:srgbClr val="115076"/>
                </a:solidFill>
                <a:latin typeface="Century Gothic" panose="020B0502020202020204" pitchFamily="34" charset="0"/>
              </a:rPr>
              <a:t>you</a:t>
            </a:r>
            <a:r>
              <a:rPr lang="en-GB" sz="2400" dirty="0">
                <a:solidFill>
                  <a:srgbClr val="115076"/>
                </a:solidFill>
                <a:latin typeface="Century Gothic" panose="020B0502020202020204" pitchFamily="34" charset="0"/>
              </a:rPr>
              <a:t> to the headteacher.</a:t>
            </a:r>
            <a:endParaRPr lang="en-GB" sz="2400" dirty="0">
              <a:solidFill>
                <a:srgbClr val="115076"/>
              </a:solidFill>
            </a:endParaRPr>
          </a:p>
        </p:txBody>
      </p:sp>
    </p:spTree>
    <p:extLst>
      <p:ext uri="{BB962C8B-B14F-4D97-AF65-F5344CB8AC3E}">
        <p14:creationId xmlns:p14="http://schemas.microsoft.com/office/powerpoint/2010/main" val="190418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P spid="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91440" y="318624"/>
            <a:ext cx="5265384" cy="707849"/>
          </a:xfrm>
        </p:spPr>
        <p:txBody>
          <a:bodyPr>
            <a:normAutofit/>
          </a:bodyPr>
          <a:lstStyle/>
          <a:p>
            <a:r>
              <a:rPr lang="en-GB" sz="3600" b="1" dirty="0">
                <a:solidFill>
                  <a:schemeClr val="bg1"/>
                </a:solidFill>
              </a:rPr>
              <a:t>Le </a:t>
            </a:r>
            <a:r>
              <a:rPr lang="fr-FR" sz="3600" b="1" dirty="0">
                <a:solidFill>
                  <a:schemeClr val="bg1"/>
                </a:solidFill>
              </a:rPr>
              <a:t>collège</a:t>
            </a:r>
          </a:p>
        </p:txBody>
      </p:sp>
      <p:sp>
        <p:nvSpPr>
          <p:cNvPr id="2" name="TextBox 1">
            <a:extLst>
              <a:ext uri="{FF2B5EF4-FFF2-40B4-BE49-F238E27FC236}">
                <a16:creationId xmlns:a16="http://schemas.microsoft.com/office/drawing/2014/main" id="{812DABED-45FC-4622-8994-142C1C795A9D}"/>
              </a:ext>
            </a:extLst>
          </p:cNvPr>
          <p:cNvSpPr txBox="1"/>
          <p:nvPr/>
        </p:nvSpPr>
        <p:spPr>
          <a:xfrm>
            <a:off x="0" y="1189766"/>
            <a:ext cx="9448800" cy="5112105"/>
          </a:xfrm>
          <a:prstGeom prst="rect">
            <a:avLst/>
          </a:prstGeom>
          <a:solidFill>
            <a:schemeClr val="accent5">
              <a:lumMod val="20000"/>
              <a:lumOff val="80000"/>
            </a:schemeClr>
          </a:solidFill>
          <a:ln>
            <a:solidFill>
              <a:srgbClr val="002060"/>
            </a:solidFill>
          </a:ln>
        </p:spPr>
        <p:txBody>
          <a:bodyPr wrap="square" rtlCol="0">
            <a:spAutoFit/>
          </a:bodyPr>
          <a:lstStyle/>
          <a:p>
            <a:pPr algn="l">
              <a:lnSpc>
                <a:spcPct val="150000"/>
              </a:lnSpc>
            </a:pPr>
            <a:r>
              <a:rPr lang="fr-FR" sz="2000" dirty="0">
                <a:solidFill>
                  <a:srgbClr val="115076"/>
                </a:solidFill>
                <a:latin typeface="Century Gothic" panose="020B0502020202020204" pitchFamily="34" charset="0"/>
              </a:rPr>
              <a:t>Salut Léa !</a:t>
            </a:r>
          </a:p>
          <a:p>
            <a:pPr>
              <a:lnSpc>
                <a:spcPct val="150000"/>
              </a:lnSpc>
            </a:pPr>
            <a:r>
              <a:rPr lang="fr-FR" sz="2000" dirty="0">
                <a:solidFill>
                  <a:srgbClr val="115076"/>
                </a:solidFill>
                <a:latin typeface="Century Gothic" panose="020B0502020202020204" pitchFamily="34" charset="0"/>
              </a:rPr>
              <a:t>C’est presque la fin* de l’école primaire, donc j’ai peur ! Je vais au collège en septembre, et je veux poser beaucoup de questions ! Amir ne </a:t>
            </a:r>
            <a:r>
              <a:rPr lang="fr-FR" sz="2000" b="1" dirty="0">
                <a:solidFill>
                  <a:srgbClr val="115076"/>
                </a:solidFill>
                <a:latin typeface="Century Gothic" panose="020B0502020202020204" pitchFamily="34" charset="0"/>
              </a:rPr>
              <a:t>m’/me </a:t>
            </a:r>
            <a:r>
              <a:rPr lang="fr-FR" sz="2000" dirty="0">
                <a:solidFill>
                  <a:srgbClr val="115076"/>
                </a:solidFill>
                <a:latin typeface="Century Gothic" panose="020B0502020202020204" pitchFamily="34" charset="0"/>
              </a:rPr>
              <a:t>aide pas beaucoup, mais tu </a:t>
            </a:r>
            <a:r>
              <a:rPr lang="fr-FR" sz="2000" b="1" dirty="0">
                <a:solidFill>
                  <a:srgbClr val="115076"/>
                </a:solidFill>
                <a:latin typeface="Century Gothic" panose="020B0502020202020204" pitchFamily="34" charset="0"/>
              </a:rPr>
              <a:t>m’/me </a:t>
            </a:r>
            <a:r>
              <a:rPr lang="fr-FR" sz="2000" dirty="0">
                <a:solidFill>
                  <a:srgbClr val="115076"/>
                </a:solidFill>
                <a:latin typeface="Century Gothic" panose="020B0502020202020204" pitchFamily="34" charset="0"/>
              </a:rPr>
              <a:t>écoutes toujours. Je </a:t>
            </a:r>
            <a:r>
              <a:rPr lang="fr-FR" sz="2000" b="1" dirty="0">
                <a:solidFill>
                  <a:srgbClr val="115076"/>
                </a:solidFill>
                <a:latin typeface="Century Gothic" panose="020B0502020202020204" pitchFamily="34" charset="0"/>
              </a:rPr>
              <a:t>t’/te</a:t>
            </a:r>
            <a:r>
              <a:rPr lang="fr-FR" sz="2000" dirty="0">
                <a:solidFill>
                  <a:srgbClr val="115076"/>
                </a:solidFill>
                <a:latin typeface="Century Gothic" panose="020B0502020202020204" pitchFamily="34" charset="0"/>
              </a:rPr>
              <a:t> respecte, parce que tu as toujours raison. Être en quatrième </a:t>
            </a:r>
            <a:r>
              <a:rPr lang="fr-FR" sz="2000" b="1" dirty="0">
                <a:solidFill>
                  <a:srgbClr val="115076"/>
                </a:solidFill>
                <a:latin typeface="Century Gothic" panose="020B0502020202020204" pitchFamily="34" charset="0"/>
              </a:rPr>
              <a:t>t’/te </a:t>
            </a:r>
            <a:r>
              <a:rPr lang="fr-FR" sz="2000" dirty="0">
                <a:solidFill>
                  <a:srgbClr val="115076"/>
                </a:solidFill>
                <a:latin typeface="Century Gothic" panose="020B0502020202020204" pitchFamily="34" charset="0"/>
              </a:rPr>
              <a:t>change ? Je </a:t>
            </a:r>
            <a:r>
              <a:rPr lang="fr-FR" sz="2000" b="1" dirty="0">
                <a:solidFill>
                  <a:srgbClr val="115076"/>
                </a:solidFill>
                <a:latin typeface="Century Gothic" panose="020B0502020202020204" pitchFamily="34" charset="0"/>
              </a:rPr>
              <a:t>t’/te </a:t>
            </a:r>
            <a:r>
              <a:rPr lang="fr-FR" sz="2000" dirty="0">
                <a:solidFill>
                  <a:srgbClr val="115076"/>
                </a:solidFill>
                <a:latin typeface="Century Gothic" panose="020B0502020202020204" pitchFamily="34" charset="0"/>
              </a:rPr>
              <a:t>trouve très intelligente et responsable. Les professeurs </a:t>
            </a:r>
            <a:r>
              <a:rPr lang="fr-FR" sz="2000" b="1" dirty="0">
                <a:solidFill>
                  <a:srgbClr val="115076"/>
                </a:solidFill>
                <a:latin typeface="Century Gothic" panose="020B0502020202020204" pitchFamily="34" charset="0"/>
              </a:rPr>
              <a:t>t’/te </a:t>
            </a:r>
            <a:r>
              <a:rPr lang="fr-FR" sz="2000" dirty="0">
                <a:solidFill>
                  <a:srgbClr val="115076"/>
                </a:solidFill>
                <a:latin typeface="Century Gothic" panose="020B0502020202020204" pitchFamily="34" charset="0"/>
              </a:rPr>
              <a:t>aident beaucoup ? Ils </a:t>
            </a:r>
            <a:r>
              <a:rPr lang="fr-FR" sz="2000" b="1" dirty="0">
                <a:solidFill>
                  <a:srgbClr val="115076"/>
                </a:solidFill>
                <a:latin typeface="Century Gothic" panose="020B0502020202020204" pitchFamily="34" charset="0"/>
              </a:rPr>
              <a:t>t’/te</a:t>
            </a:r>
            <a:r>
              <a:rPr lang="fr-FR" sz="2000" dirty="0">
                <a:solidFill>
                  <a:srgbClr val="115076"/>
                </a:solidFill>
                <a:latin typeface="Century Gothic" panose="020B0502020202020204" pitchFamily="34" charset="0"/>
              </a:rPr>
              <a:t> corrigent souvent, ou ils </a:t>
            </a:r>
            <a:r>
              <a:rPr lang="fr-FR" sz="2000" b="1" dirty="0">
                <a:solidFill>
                  <a:srgbClr val="115076"/>
                </a:solidFill>
                <a:latin typeface="Century Gothic" panose="020B0502020202020204" pitchFamily="34" charset="0"/>
              </a:rPr>
              <a:t>t’/te</a:t>
            </a:r>
            <a:r>
              <a:rPr lang="fr-FR" sz="2000" dirty="0">
                <a:solidFill>
                  <a:srgbClr val="115076"/>
                </a:solidFill>
                <a:latin typeface="Century Gothic" panose="020B0502020202020204" pitchFamily="34" charset="0"/>
              </a:rPr>
              <a:t> laissent travailler seule ? Les contrôles sont difficiles ? Le directeur </a:t>
            </a:r>
            <a:r>
              <a:rPr lang="fr-FR" sz="2000" b="1" dirty="0">
                <a:solidFill>
                  <a:srgbClr val="115076"/>
                </a:solidFill>
                <a:latin typeface="Century Gothic" panose="020B0502020202020204" pitchFamily="34" charset="0"/>
              </a:rPr>
              <a:t>t’/te </a:t>
            </a:r>
            <a:r>
              <a:rPr lang="fr-FR" sz="2000" dirty="0">
                <a:solidFill>
                  <a:srgbClr val="115076"/>
                </a:solidFill>
                <a:latin typeface="Century Gothic" panose="020B0502020202020204" pitchFamily="34" charset="0"/>
              </a:rPr>
              <a:t>empêche de continuer si tu n’as pas de bonnes notes ? Que font-ils si le comportement des élèves est mauvais ? Il y a un système clair qui </a:t>
            </a:r>
            <a:r>
              <a:rPr lang="fr-FR" sz="2000" b="1" dirty="0">
                <a:solidFill>
                  <a:srgbClr val="115076"/>
                </a:solidFill>
                <a:latin typeface="Century Gothic" panose="020B0502020202020204" pitchFamily="34" charset="0"/>
              </a:rPr>
              <a:t>t’/te </a:t>
            </a:r>
            <a:r>
              <a:rPr lang="fr-FR" sz="2000" dirty="0">
                <a:solidFill>
                  <a:srgbClr val="115076"/>
                </a:solidFill>
                <a:latin typeface="Century Gothic" panose="020B0502020202020204" pitchFamily="34" charset="0"/>
              </a:rPr>
              <a:t>encourage à travailler dur ?</a:t>
            </a:r>
          </a:p>
          <a:p>
            <a:pPr>
              <a:lnSpc>
                <a:spcPct val="150000"/>
              </a:lnSpc>
            </a:pPr>
            <a:r>
              <a:rPr lang="fr-FR" sz="2000" dirty="0">
                <a:solidFill>
                  <a:srgbClr val="115076"/>
                </a:solidFill>
                <a:latin typeface="Century Gothic" panose="020B0502020202020204" pitchFamily="34" charset="0"/>
              </a:rPr>
              <a:t>Merci, Noura</a:t>
            </a:r>
            <a:endParaRPr lang="fr-FR" sz="2000" dirty="0">
              <a:solidFill>
                <a:srgbClr val="115076"/>
              </a:solidFill>
            </a:endParaRPr>
          </a:p>
        </p:txBody>
      </p:sp>
      <p:sp>
        <p:nvSpPr>
          <p:cNvPr id="10" name="Rounded Rectangle 46">
            <a:extLst>
              <a:ext uri="{FF2B5EF4-FFF2-40B4-BE49-F238E27FC236}">
                <a16:creationId xmlns:a16="http://schemas.microsoft.com/office/drawing/2014/main" id="{25D14F1C-6A53-431C-BF20-C84D6D7B9FEA}"/>
              </a:ext>
            </a:extLst>
          </p:cNvPr>
          <p:cNvSpPr/>
          <p:nvPr/>
        </p:nvSpPr>
        <p:spPr>
          <a:xfrm>
            <a:off x="10812162" y="16520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1" name="TextBox 10">
            <a:extLst>
              <a:ext uri="{FF2B5EF4-FFF2-40B4-BE49-F238E27FC236}">
                <a16:creationId xmlns:a16="http://schemas.microsoft.com/office/drawing/2014/main" id="{EE189815-2BBD-409D-8114-4A6724D6690E}"/>
              </a:ext>
            </a:extLst>
          </p:cNvPr>
          <p:cNvSpPr txBox="1"/>
          <p:nvPr/>
        </p:nvSpPr>
        <p:spPr>
          <a:xfrm>
            <a:off x="6457245" y="312128"/>
            <a:ext cx="4190435" cy="769441"/>
          </a:xfrm>
          <a:prstGeom prst="rect">
            <a:avLst/>
          </a:prstGeom>
          <a:noFill/>
        </p:spPr>
        <p:txBody>
          <a:bodyPr wrap="square">
            <a:spAutoFit/>
          </a:bodyPr>
          <a:lstStyle/>
          <a:p>
            <a:pPr algn="l"/>
            <a:r>
              <a:rPr lang="fr-FR" sz="2200" dirty="0">
                <a:solidFill>
                  <a:srgbClr val="115076"/>
                </a:solidFill>
              </a:rPr>
              <a:t>Noura écrit un message </a:t>
            </a:r>
            <a:r>
              <a:rPr lang="fr-FR" sz="2200" dirty="0">
                <a:solidFill>
                  <a:srgbClr val="115076"/>
                </a:solidFill>
                <a:latin typeface="Century Gothic" panose="020B0502020202020204" pitchFamily="34" charset="0"/>
              </a:rPr>
              <a:t>à</a:t>
            </a:r>
            <a:r>
              <a:rPr lang="fr-FR" sz="2200" dirty="0">
                <a:solidFill>
                  <a:srgbClr val="115076"/>
                </a:solidFill>
              </a:rPr>
              <a:t> Léa. Choisis </a:t>
            </a:r>
            <a:r>
              <a:rPr lang="fr-FR" sz="2200" b="1" dirty="0">
                <a:solidFill>
                  <a:srgbClr val="115076"/>
                </a:solidFill>
              </a:rPr>
              <a:t>me/m’/te/t’</a:t>
            </a:r>
            <a:r>
              <a:rPr lang="fr-FR" sz="2200" dirty="0">
                <a:solidFill>
                  <a:srgbClr val="115076"/>
                </a:solidFill>
              </a:rPr>
              <a:t>.</a:t>
            </a:r>
          </a:p>
        </p:txBody>
      </p:sp>
      <p:pic>
        <p:nvPicPr>
          <p:cNvPr id="13" name="Picture 12" descr="green checkmark">
            <a:extLst>
              <a:ext uri="{FF2B5EF4-FFF2-40B4-BE49-F238E27FC236}">
                <a16:creationId xmlns:a16="http://schemas.microsoft.com/office/drawing/2014/main" id="{0DA9AC01-DBB9-4186-B7D4-EC6B2FACDC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8340" y="2010338"/>
            <a:ext cx="282522" cy="294294"/>
          </a:xfrm>
          <a:prstGeom prst="rect">
            <a:avLst/>
          </a:prstGeom>
        </p:spPr>
      </p:pic>
      <p:pic>
        <p:nvPicPr>
          <p:cNvPr id="14" name="Picture 13" descr="green checkmark">
            <a:extLst>
              <a:ext uri="{FF2B5EF4-FFF2-40B4-BE49-F238E27FC236}">
                <a16:creationId xmlns:a16="http://schemas.microsoft.com/office/drawing/2014/main" id="{C35EA738-8A7E-4CAE-8DBD-232A919621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2452" y="2477698"/>
            <a:ext cx="282522" cy="294294"/>
          </a:xfrm>
          <a:prstGeom prst="rect">
            <a:avLst/>
          </a:prstGeom>
        </p:spPr>
      </p:pic>
      <p:pic>
        <p:nvPicPr>
          <p:cNvPr id="15" name="Picture 14" descr="green checkmark">
            <a:extLst>
              <a:ext uri="{FF2B5EF4-FFF2-40B4-BE49-F238E27FC236}">
                <a16:creationId xmlns:a16="http://schemas.microsoft.com/office/drawing/2014/main" id="{A90B6DFF-B94C-4144-9135-D5BF5BB7D7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6165" y="2477698"/>
            <a:ext cx="282522" cy="294294"/>
          </a:xfrm>
          <a:prstGeom prst="rect">
            <a:avLst/>
          </a:prstGeom>
        </p:spPr>
      </p:pic>
      <p:pic>
        <p:nvPicPr>
          <p:cNvPr id="16" name="Picture 15" descr="green checkmark">
            <a:extLst>
              <a:ext uri="{FF2B5EF4-FFF2-40B4-BE49-F238E27FC236}">
                <a16:creationId xmlns:a16="http://schemas.microsoft.com/office/drawing/2014/main" id="{490C249B-71FB-481B-AC39-BB297CA73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8647" y="2939978"/>
            <a:ext cx="282522" cy="294294"/>
          </a:xfrm>
          <a:prstGeom prst="rect">
            <a:avLst/>
          </a:prstGeom>
        </p:spPr>
      </p:pic>
      <p:pic>
        <p:nvPicPr>
          <p:cNvPr id="17" name="Picture 16" descr="green checkmark">
            <a:extLst>
              <a:ext uri="{FF2B5EF4-FFF2-40B4-BE49-F238E27FC236}">
                <a16:creationId xmlns:a16="http://schemas.microsoft.com/office/drawing/2014/main" id="{6591F33F-144B-4628-8417-CB6EA64FBF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9812" y="3376512"/>
            <a:ext cx="282522" cy="294294"/>
          </a:xfrm>
          <a:prstGeom prst="rect">
            <a:avLst/>
          </a:prstGeom>
        </p:spPr>
      </p:pic>
      <p:pic>
        <p:nvPicPr>
          <p:cNvPr id="18" name="Picture 17" descr="green checkmark">
            <a:extLst>
              <a:ext uri="{FF2B5EF4-FFF2-40B4-BE49-F238E27FC236}">
                <a16:creationId xmlns:a16="http://schemas.microsoft.com/office/drawing/2014/main" id="{D570C57F-9DC6-4654-82CC-FDB54125E7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0010" y="3827098"/>
            <a:ext cx="282522" cy="294294"/>
          </a:xfrm>
          <a:prstGeom prst="rect">
            <a:avLst/>
          </a:prstGeom>
        </p:spPr>
      </p:pic>
      <p:pic>
        <p:nvPicPr>
          <p:cNvPr id="19" name="Picture 18" descr="green checkmark">
            <a:extLst>
              <a:ext uri="{FF2B5EF4-FFF2-40B4-BE49-F238E27FC236}">
                <a16:creationId xmlns:a16="http://schemas.microsoft.com/office/drawing/2014/main" id="{B4D7CFD5-1A89-4285-BB0E-0FD62C760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3478" y="3827098"/>
            <a:ext cx="282522" cy="294294"/>
          </a:xfrm>
          <a:prstGeom prst="rect">
            <a:avLst/>
          </a:prstGeom>
        </p:spPr>
      </p:pic>
      <p:pic>
        <p:nvPicPr>
          <p:cNvPr id="20" name="Picture 19" descr="green checkmark">
            <a:extLst>
              <a:ext uri="{FF2B5EF4-FFF2-40B4-BE49-F238E27FC236}">
                <a16:creationId xmlns:a16="http://schemas.microsoft.com/office/drawing/2014/main" id="{286E851B-0342-4B95-8408-7924096CC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4302" y="4265858"/>
            <a:ext cx="282522" cy="294294"/>
          </a:xfrm>
          <a:prstGeom prst="rect">
            <a:avLst/>
          </a:prstGeom>
        </p:spPr>
      </p:pic>
      <p:pic>
        <p:nvPicPr>
          <p:cNvPr id="21" name="Picture 20" descr="green checkmark">
            <a:extLst>
              <a:ext uri="{FF2B5EF4-FFF2-40B4-BE49-F238E27FC236}">
                <a16:creationId xmlns:a16="http://schemas.microsoft.com/office/drawing/2014/main" id="{C1598204-E866-4EB7-B03D-F4CD1E9FE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878" y="5157547"/>
            <a:ext cx="282522" cy="294294"/>
          </a:xfrm>
          <a:prstGeom prst="rect">
            <a:avLst/>
          </a:prstGeom>
        </p:spPr>
      </p:pic>
      <p:pic>
        <p:nvPicPr>
          <p:cNvPr id="22" name="Picture 21" descr="green checkmark">
            <a:extLst>
              <a:ext uri="{FF2B5EF4-FFF2-40B4-BE49-F238E27FC236}">
                <a16:creationId xmlns:a16="http://schemas.microsoft.com/office/drawing/2014/main" id="{33C9A630-860D-42EE-8D93-773BCECA1F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1717" y="2939978"/>
            <a:ext cx="282522" cy="294294"/>
          </a:xfrm>
          <a:prstGeom prst="rect">
            <a:avLst/>
          </a:prstGeom>
        </p:spPr>
      </p:pic>
      <p:pic>
        <p:nvPicPr>
          <p:cNvPr id="24" name="Picture 23">
            <a:extLst>
              <a:ext uri="{FF2B5EF4-FFF2-40B4-BE49-F238E27FC236}">
                <a16:creationId xmlns:a16="http://schemas.microsoft.com/office/drawing/2014/main" id="{2FFAAE49-40F5-4D21-92D4-52B65536BA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7122" y="3574598"/>
            <a:ext cx="2689822" cy="2689822"/>
          </a:xfrm>
          <a:prstGeom prst="rect">
            <a:avLst/>
          </a:prstGeom>
        </p:spPr>
      </p:pic>
      <p:sp>
        <p:nvSpPr>
          <p:cNvPr id="3" name="Speech Bubble: Rectangle with Corners Rounded 2">
            <a:extLst>
              <a:ext uri="{FF2B5EF4-FFF2-40B4-BE49-F238E27FC236}">
                <a16:creationId xmlns:a16="http://schemas.microsoft.com/office/drawing/2014/main" id="{21517C08-8D02-4E08-B503-CA06C95F8195}"/>
              </a:ext>
            </a:extLst>
          </p:cNvPr>
          <p:cNvSpPr/>
          <p:nvPr/>
        </p:nvSpPr>
        <p:spPr>
          <a:xfrm>
            <a:off x="9692261" y="3289979"/>
            <a:ext cx="2239801" cy="761654"/>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*la fin</a:t>
            </a:r>
            <a:r>
              <a:rPr lang="fr-FR" sz="2000" dirty="0">
                <a:solidFill>
                  <a:prstClr val="white"/>
                </a:solidFill>
                <a:latin typeface="Century Gothic" panose="020B0502020202020204" pitchFamily="34" charset="0"/>
              </a:rPr>
              <a:t> = end</a:t>
            </a:r>
            <a:endParaRPr lang="fr-FR"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7363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91440" y="318624"/>
            <a:ext cx="5265384" cy="707849"/>
          </a:xfrm>
        </p:spPr>
        <p:txBody>
          <a:bodyPr>
            <a:normAutofit/>
          </a:bodyPr>
          <a:lstStyle/>
          <a:p>
            <a:r>
              <a:rPr lang="en-GB" sz="3600" b="1" dirty="0">
                <a:solidFill>
                  <a:schemeClr val="bg1"/>
                </a:solidFill>
              </a:rPr>
              <a:t>Le </a:t>
            </a:r>
            <a:r>
              <a:rPr lang="fr-FR" sz="3600" b="1" dirty="0">
                <a:solidFill>
                  <a:schemeClr val="bg1"/>
                </a:solidFill>
              </a:rPr>
              <a:t>collège</a:t>
            </a:r>
          </a:p>
        </p:txBody>
      </p:sp>
      <p:sp>
        <p:nvSpPr>
          <p:cNvPr id="2" name="TextBox 1">
            <a:extLst>
              <a:ext uri="{FF2B5EF4-FFF2-40B4-BE49-F238E27FC236}">
                <a16:creationId xmlns:a16="http://schemas.microsoft.com/office/drawing/2014/main" id="{812DABED-45FC-4622-8994-142C1C795A9D}"/>
              </a:ext>
            </a:extLst>
          </p:cNvPr>
          <p:cNvSpPr txBox="1"/>
          <p:nvPr/>
        </p:nvSpPr>
        <p:spPr>
          <a:xfrm>
            <a:off x="0" y="1189766"/>
            <a:ext cx="11909920" cy="2862322"/>
          </a:xfrm>
          <a:prstGeom prst="rect">
            <a:avLst/>
          </a:prstGeom>
          <a:solidFill>
            <a:schemeClr val="accent5">
              <a:lumMod val="20000"/>
              <a:lumOff val="80000"/>
            </a:schemeClr>
          </a:solidFill>
          <a:ln>
            <a:solidFill>
              <a:srgbClr val="002060"/>
            </a:solidFill>
          </a:ln>
        </p:spPr>
        <p:txBody>
          <a:bodyPr wrap="square" rtlCol="0">
            <a:spAutoFit/>
          </a:bodyPr>
          <a:lstStyle/>
          <a:p>
            <a:pPr algn="l"/>
            <a:r>
              <a:rPr lang="fr-FR" sz="2000" dirty="0">
                <a:solidFill>
                  <a:srgbClr val="115076"/>
                </a:solidFill>
                <a:latin typeface="Century Gothic" panose="020B0502020202020204" pitchFamily="34" charset="0"/>
              </a:rPr>
              <a:t>Salut Léa !</a:t>
            </a:r>
          </a:p>
          <a:p>
            <a:r>
              <a:rPr lang="fr-FR" sz="2000" dirty="0">
                <a:solidFill>
                  <a:srgbClr val="115076"/>
                </a:solidFill>
                <a:latin typeface="Century Gothic" panose="020B0502020202020204" pitchFamily="34" charset="0"/>
              </a:rPr>
              <a:t>C’est presque la fin de l’école primaire, donc j’ai peur ! Je vais au collège en septembre, et je veux poser beaucoup de questions ! Amir ne </a:t>
            </a:r>
            <a:r>
              <a:rPr lang="fr-FR" sz="2000" b="1" dirty="0">
                <a:solidFill>
                  <a:srgbClr val="115076"/>
                </a:solidFill>
                <a:latin typeface="Century Gothic" panose="020B0502020202020204" pitchFamily="34" charset="0"/>
              </a:rPr>
              <a:t>m’</a:t>
            </a:r>
            <a:r>
              <a:rPr lang="fr-FR" sz="2000" dirty="0">
                <a:solidFill>
                  <a:srgbClr val="115076"/>
                </a:solidFill>
                <a:latin typeface="Century Gothic" panose="020B0502020202020204" pitchFamily="34" charset="0"/>
              </a:rPr>
              <a:t>aide pas beaucoup, mais tu </a:t>
            </a:r>
            <a:r>
              <a:rPr lang="fr-FR" sz="2000" b="1" dirty="0">
                <a:solidFill>
                  <a:srgbClr val="115076"/>
                </a:solidFill>
                <a:latin typeface="Century Gothic" panose="020B0502020202020204" pitchFamily="34" charset="0"/>
              </a:rPr>
              <a:t>m’</a:t>
            </a:r>
            <a:r>
              <a:rPr lang="fr-FR" sz="2000" dirty="0">
                <a:solidFill>
                  <a:srgbClr val="115076"/>
                </a:solidFill>
                <a:latin typeface="Century Gothic" panose="020B0502020202020204" pitchFamily="34" charset="0"/>
              </a:rPr>
              <a:t>écoutes toujours. Je </a:t>
            </a:r>
            <a:r>
              <a:rPr lang="fr-FR" sz="2000" b="1" dirty="0">
                <a:solidFill>
                  <a:srgbClr val="115076"/>
                </a:solidFill>
                <a:latin typeface="Century Gothic" panose="020B0502020202020204" pitchFamily="34" charset="0"/>
              </a:rPr>
              <a:t>te</a:t>
            </a:r>
            <a:r>
              <a:rPr lang="fr-FR" sz="2000" dirty="0">
                <a:solidFill>
                  <a:srgbClr val="115076"/>
                </a:solidFill>
                <a:latin typeface="Century Gothic" panose="020B0502020202020204" pitchFamily="34" charset="0"/>
              </a:rPr>
              <a:t> respecte, parce que tu as toujours raison. Être en quatrième </a:t>
            </a:r>
            <a:r>
              <a:rPr lang="fr-FR" sz="2000" b="1" dirty="0">
                <a:solidFill>
                  <a:srgbClr val="115076"/>
                </a:solidFill>
                <a:latin typeface="Century Gothic" panose="020B0502020202020204" pitchFamily="34" charset="0"/>
              </a:rPr>
              <a:t>te </a:t>
            </a:r>
            <a:r>
              <a:rPr lang="fr-FR" sz="2000" dirty="0">
                <a:solidFill>
                  <a:srgbClr val="115076"/>
                </a:solidFill>
                <a:latin typeface="Century Gothic" panose="020B0502020202020204" pitchFamily="34" charset="0"/>
              </a:rPr>
              <a:t>change ? Je </a:t>
            </a:r>
            <a:r>
              <a:rPr lang="fr-FR" sz="2000" b="1" dirty="0">
                <a:solidFill>
                  <a:srgbClr val="115076"/>
                </a:solidFill>
                <a:latin typeface="Century Gothic" panose="020B0502020202020204" pitchFamily="34" charset="0"/>
              </a:rPr>
              <a:t>te </a:t>
            </a:r>
            <a:r>
              <a:rPr lang="fr-FR" sz="2000" dirty="0">
                <a:solidFill>
                  <a:srgbClr val="115076"/>
                </a:solidFill>
                <a:latin typeface="Century Gothic" panose="020B0502020202020204" pitchFamily="34" charset="0"/>
              </a:rPr>
              <a:t>trouve très intelligente et responsable. Les professeurs </a:t>
            </a:r>
            <a:r>
              <a:rPr lang="fr-FR" sz="2000" b="1" dirty="0">
                <a:solidFill>
                  <a:srgbClr val="115076"/>
                </a:solidFill>
                <a:latin typeface="Century Gothic" panose="020B0502020202020204" pitchFamily="34" charset="0"/>
              </a:rPr>
              <a:t>t’</a:t>
            </a:r>
            <a:r>
              <a:rPr lang="fr-FR" sz="2000" dirty="0">
                <a:solidFill>
                  <a:srgbClr val="115076"/>
                </a:solidFill>
                <a:latin typeface="Century Gothic" panose="020B0502020202020204" pitchFamily="34" charset="0"/>
              </a:rPr>
              <a:t>aident beaucoup ? Ils </a:t>
            </a:r>
            <a:r>
              <a:rPr lang="fr-FR" sz="2000" b="1" dirty="0">
                <a:solidFill>
                  <a:srgbClr val="115076"/>
                </a:solidFill>
                <a:latin typeface="Century Gothic" panose="020B0502020202020204" pitchFamily="34" charset="0"/>
              </a:rPr>
              <a:t>te</a:t>
            </a:r>
            <a:r>
              <a:rPr lang="fr-FR" sz="2000" dirty="0">
                <a:solidFill>
                  <a:srgbClr val="115076"/>
                </a:solidFill>
                <a:latin typeface="Century Gothic" panose="020B0502020202020204" pitchFamily="34" charset="0"/>
              </a:rPr>
              <a:t> corrigent souvent, ou ils </a:t>
            </a:r>
            <a:r>
              <a:rPr lang="fr-FR" sz="2000" b="1" dirty="0">
                <a:solidFill>
                  <a:srgbClr val="115076"/>
                </a:solidFill>
                <a:latin typeface="Century Gothic" panose="020B0502020202020204" pitchFamily="34" charset="0"/>
              </a:rPr>
              <a:t>te</a:t>
            </a:r>
            <a:r>
              <a:rPr lang="fr-FR" sz="2000" dirty="0">
                <a:solidFill>
                  <a:srgbClr val="115076"/>
                </a:solidFill>
                <a:latin typeface="Century Gothic" panose="020B0502020202020204" pitchFamily="34" charset="0"/>
              </a:rPr>
              <a:t> laissent travailler seule ? Les contrôles sont difficiles ? Le directeur </a:t>
            </a:r>
            <a:r>
              <a:rPr lang="fr-FR" sz="2000" b="1" dirty="0">
                <a:solidFill>
                  <a:srgbClr val="115076"/>
                </a:solidFill>
                <a:latin typeface="Century Gothic" panose="020B0502020202020204" pitchFamily="34" charset="0"/>
              </a:rPr>
              <a:t>t’</a:t>
            </a:r>
            <a:r>
              <a:rPr lang="fr-FR" sz="2000" dirty="0">
                <a:solidFill>
                  <a:srgbClr val="115076"/>
                </a:solidFill>
                <a:latin typeface="Century Gothic" panose="020B0502020202020204" pitchFamily="34" charset="0"/>
              </a:rPr>
              <a:t>empêche de continuer si tu n’as pas de bonnes notes ? Que font-ils si le comportement des élèves est mauvais ? Il y a un bon système qui </a:t>
            </a:r>
            <a:r>
              <a:rPr lang="fr-FR" sz="2000" b="1" dirty="0">
                <a:solidFill>
                  <a:srgbClr val="115076"/>
                </a:solidFill>
                <a:latin typeface="Century Gothic" panose="020B0502020202020204" pitchFamily="34" charset="0"/>
              </a:rPr>
              <a:t>t’</a:t>
            </a:r>
            <a:r>
              <a:rPr lang="fr-FR" sz="2000" dirty="0">
                <a:solidFill>
                  <a:srgbClr val="115076"/>
                </a:solidFill>
                <a:latin typeface="Century Gothic" panose="020B0502020202020204" pitchFamily="34" charset="0"/>
              </a:rPr>
              <a:t>encourage à travailler dur ?</a:t>
            </a:r>
          </a:p>
          <a:p>
            <a:r>
              <a:rPr lang="fr-FR" sz="2000" dirty="0">
                <a:solidFill>
                  <a:srgbClr val="115076"/>
                </a:solidFill>
                <a:latin typeface="Century Gothic" panose="020B0502020202020204" pitchFamily="34" charset="0"/>
              </a:rPr>
              <a:t>Merci, Noura</a:t>
            </a:r>
            <a:endParaRPr lang="fr-FR" sz="2000" dirty="0">
              <a:solidFill>
                <a:srgbClr val="115076"/>
              </a:solidFill>
            </a:endParaRPr>
          </a:p>
        </p:txBody>
      </p:sp>
      <p:sp>
        <p:nvSpPr>
          <p:cNvPr id="10" name="Rounded Rectangle 46">
            <a:extLst>
              <a:ext uri="{FF2B5EF4-FFF2-40B4-BE49-F238E27FC236}">
                <a16:creationId xmlns:a16="http://schemas.microsoft.com/office/drawing/2014/main" id="{25D14F1C-6A53-431C-BF20-C84D6D7B9FEA}"/>
              </a:ext>
            </a:extLst>
          </p:cNvPr>
          <p:cNvSpPr/>
          <p:nvPr/>
        </p:nvSpPr>
        <p:spPr>
          <a:xfrm>
            <a:off x="10812162" y="16520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1" name="TextBox 10">
            <a:extLst>
              <a:ext uri="{FF2B5EF4-FFF2-40B4-BE49-F238E27FC236}">
                <a16:creationId xmlns:a16="http://schemas.microsoft.com/office/drawing/2014/main" id="{EE189815-2BBD-409D-8114-4A6724D6690E}"/>
              </a:ext>
            </a:extLst>
          </p:cNvPr>
          <p:cNvSpPr txBox="1"/>
          <p:nvPr/>
        </p:nvSpPr>
        <p:spPr>
          <a:xfrm>
            <a:off x="6457245" y="312128"/>
            <a:ext cx="4190435" cy="769441"/>
          </a:xfrm>
          <a:prstGeom prst="rect">
            <a:avLst/>
          </a:prstGeom>
          <a:noFill/>
        </p:spPr>
        <p:txBody>
          <a:bodyPr wrap="square">
            <a:spAutoFit/>
          </a:bodyPr>
          <a:lstStyle/>
          <a:p>
            <a:pPr algn="l"/>
            <a:r>
              <a:rPr lang="fr-FR" sz="2200" dirty="0">
                <a:solidFill>
                  <a:srgbClr val="115076"/>
                </a:solidFill>
              </a:rPr>
              <a:t>Compl</a:t>
            </a:r>
            <a:r>
              <a:rPr lang="fr-FR" sz="2200" dirty="0">
                <a:solidFill>
                  <a:srgbClr val="115076"/>
                </a:solidFill>
                <a:latin typeface="Century Gothic" panose="020B0502020202020204" pitchFamily="34" charset="0"/>
              </a:rPr>
              <a:t>ète les phrases en anglais.</a:t>
            </a:r>
            <a:endParaRPr lang="fr-FR" sz="2200" dirty="0">
              <a:solidFill>
                <a:srgbClr val="115076"/>
              </a:solidFill>
            </a:endParaRPr>
          </a:p>
        </p:txBody>
      </p:sp>
      <p:pic>
        <p:nvPicPr>
          <p:cNvPr id="24" name="Picture 23">
            <a:extLst>
              <a:ext uri="{FF2B5EF4-FFF2-40B4-BE49-F238E27FC236}">
                <a16:creationId xmlns:a16="http://schemas.microsoft.com/office/drawing/2014/main" id="{2FFAAE49-40F5-4D21-92D4-52B65536BA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7122" y="3574598"/>
            <a:ext cx="2689822" cy="2689822"/>
          </a:xfrm>
          <a:prstGeom prst="rect">
            <a:avLst/>
          </a:prstGeom>
        </p:spPr>
      </p:pic>
      <p:sp>
        <p:nvSpPr>
          <p:cNvPr id="3" name="TextBox 2">
            <a:extLst>
              <a:ext uri="{FF2B5EF4-FFF2-40B4-BE49-F238E27FC236}">
                <a16:creationId xmlns:a16="http://schemas.microsoft.com/office/drawing/2014/main" id="{FFB615B6-3C05-4895-808C-353F5189C3A3}"/>
              </a:ext>
            </a:extLst>
          </p:cNvPr>
          <p:cNvSpPr txBox="1"/>
          <p:nvPr/>
        </p:nvSpPr>
        <p:spPr>
          <a:xfrm>
            <a:off x="-1" y="4040176"/>
            <a:ext cx="9692640" cy="2308324"/>
          </a:xfrm>
          <a:prstGeom prst="rect">
            <a:avLst/>
          </a:prstGeom>
          <a:solidFill>
            <a:srgbClr val="FFFF00"/>
          </a:solidFill>
          <a:ln>
            <a:solidFill>
              <a:srgbClr val="002060"/>
            </a:solidFill>
          </a:ln>
        </p:spPr>
        <p:txBody>
          <a:bodyPr wrap="square" rtlCol="0">
            <a:spAutoFit/>
          </a:bodyPr>
          <a:lstStyle/>
          <a:p>
            <a:pPr marL="457200" indent="-457200" algn="l">
              <a:buAutoNum type="arabicPeriod"/>
            </a:pPr>
            <a:r>
              <a:rPr lang="fr-FR" sz="2400" dirty="0">
                <a:solidFill>
                  <a:schemeClr val="accent5">
                    <a:lumMod val="50000"/>
                  </a:schemeClr>
                </a:solidFill>
              </a:rPr>
              <a:t>In </a:t>
            </a:r>
            <a:r>
              <a:rPr lang="fr-FR" sz="2400" dirty="0" err="1">
                <a:solidFill>
                  <a:schemeClr val="accent5">
                    <a:lumMod val="50000"/>
                  </a:schemeClr>
                </a:solidFill>
              </a:rPr>
              <a:t>September</a:t>
            </a:r>
            <a:r>
              <a:rPr lang="fr-FR" sz="2400" dirty="0">
                <a:solidFill>
                  <a:schemeClr val="accent5">
                    <a:lumMod val="50000"/>
                  </a:schemeClr>
                </a:solidFill>
              </a:rPr>
              <a:t>, Noura </a:t>
            </a:r>
            <a:r>
              <a:rPr lang="fr-FR" sz="2400" dirty="0" err="1">
                <a:solidFill>
                  <a:schemeClr val="accent5">
                    <a:lumMod val="50000"/>
                  </a:schemeClr>
                </a:solidFill>
              </a:rPr>
              <a:t>will</a:t>
            </a:r>
            <a:r>
              <a:rPr lang="fr-FR" sz="2400" dirty="0">
                <a:solidFill>
                  <a:schemeClr val="accent5">
                    <a:lumMod val="50000"/>
                  </a:schemeClr>
                </a:solidFill>
              </a:rPr>
              <a:t>…</a:t>
            </a:r>
          </a:p>
          <a:p>
            <a:pPr marL="457200" indent="-457200" algn="l">
              <a:buAutoNum type="arabicPeriod"/>
            </a:pPr>
            <a:r>
              <a:rPr lang="fr-FR" sz="2400" dirty="0">
                <a:solidFill>
                  <a:schemeClr val="accent5">
                    <a:lumMod val="50000"/>
                  </a:schemeClr>
                </a:solidFill>
              </a:rPr>
              <a:t>Amir </a:t>
            </a:r>
            <a:r>
              <a:rPr lang="fr-FR" sz="2400" dirty="0" err="1">
                <a:solidFill>
                  <a:schemeClr val="accent5">
                    <a:lumMod val="50000"/>
                  </a:schemeClr>
                </a:solidFill>
              </a:rPr>
              <a:t>doesn’t</a:t>
            </a:r>
            <a:r>
              <a:rPr lang="fr-FR" sz="2400" dirty="0">
                <a:solidFill>
                  <a:schemeClr val="accent5">
                    <a:lumMod val="50000"/>
                  </a:schemeClr>
                </a:solidFill>
              </a:rPr>
              <a:t>…</a:t>
            </a:r>
          </a:p>
          <a:p>
            <a:pPr marL="457200" indent="-457200" algn="l">
              <a:buAutoNum type="arabicPeriod"/>
            </a:pPr>
            <a:r>
              <a:rPr lang="fr-FR" sz="2400" dirty="0">
                <a:solidFill>
                  <a:schemeClr val="accent5">
                    <a:lumMod val="50000"/>
                  </a:schemeClr>
                </a:solidFill>
              </a:rPr>
              <a:t>Noura </a:t>
            </a:r>
            <a:r>
              <a:rPr lang="fr-FR" sz="2400" dirty="0" err="1">
                <a:solidFill>
                  <a:schemeClr val="accent5">
                    <a:lumMod val="50000"/>
                  </a:schemeClr>
                </a:solidFill>
              </a:rPr>
              <a:t>thinks</a:t>
            </a:r>
            <a:r>
              <a:rPr lang="fr-FR" sz="2400" dirty="0">
                <a:solidFill>
                  <a:schemeClr val="accent5">
                    <a:lumMod val="50000"/>
                  </a:schemeClr>
                </a:solidFill>
              </a:rPr>
              <a:t> Léa </a:t>
            </a:r>
            <a:r>
              <a:rPr lang="fr-FR" sz="2400" dirty="0" err="1">
                <a:solidFill>
                  <a:schemeClr val="accent5">
                    <a:lumMod val="50000"/>
                  </a:schemeClr>
                </a:solidFill>
              </a:rPr>
              <a:t>is</a:t>
            </a:r>
            <a:r>
              <a:rPr lang="fr-FR" sz="2400" dirty="0">
                <a:solidFill>
                  <a:schemeClr val="accent5">
                    <a:lumMod val="50000"/>
                  </a:schemeClr>
                </a:solidFill>
              </a:rPr>
              <a:t>… (3 </a:t>
            </a:r>
            <a:r>
              <a:rPr lang="fr-FR" sz="2400" dirty="0" err="1">
                <a:solidFill>
                  <a:schemeClr val="accent5">
                    <a:lumMod val="50000"/>
                  </a:schemeClr>
                </a:solidFill>
              </a:rPr>
              <a:t>details</a:t>
            </a:r>
            <a:r>
              <a:rPr lang="fr-FR" sz="2400" dirty="0">
                <a:solidFill>
                  <a:schemeClr val="accent5">
                    <a:lumMod val="50000"/>
                  </a:schemeClr>
                </a:solidFill>
              </a:rPr>
              <a:t>)</a:t>
            </a:r>
          </a:p>
          <a:p>
            <a:pPr marL="457200" indent="-457200" algn="l">
              <a:buAutoNum type="arabicPeriod"/>
            </a:pPr>
            <a:r>
              <a:rPr lang="fr-FR" sz="2400" dirty="0">
                <a:solidFill>
                  <a:schemeClr val="accent5">
                    <a:lumMod val="50000"/>
                  </a:schemeClr>
                </a:solidFill>
              </a:rPr>
              <a:t>Noura </a:t>
            </a:r>
            <a:r>
              <a:rPr lang="fr-FR" sz="2400" dirty="0" err="1">
                <a:solidFill>
                  <a:schemeClr val="accent5">
                    <a:lumMod val="50000"/>
                  </a:schemeClr>
                </a:solidFill>
              </a:rPr>
              <a:t>asks</a:t>
            </a:r>
            <a:r>
              <a:rPr lang="fr-FR" sz="2400" dirty="0">
                <a:solidFill>
                  <a:schemeClr val="accent5">
                    <a:lumMod val="50000"/>
                  </a:schemeClr>
                </a:solidFill>
              </a:rPr>
              <a:t> if </a:t>
            </a:r>
            <a:r>
              <a:rPr lang="fr-FR" sz="2400" dirty="0" err="1">
                <a:solidFill>
                  <a:schemeClr val="accent5">
                    <a:lumMod val="50000"/>
                  </a:schemeClr>
                </a:solidFill>
              </a:rPr>
              <a:t>Léa’s</a:t>
            </a:r>
            <a:r>
              <a:rPr lang="fr-FR" sz="2400" dirty="0">
                <a:solidFill>
                  <a:schemeClr val="accent5">
                    <a:lumMod val="50000"/>
                  </a:schemeClr>
                </a:solidFill>
              </a:rPr>
              <a:t> </a:t>
            </a:r>
            <a:r>
              <a:rPr lang="fr-FR" sz="2400" dirty="0" err="1">
                <a:solidFill>
                  <a:schemeClr val="accent5">
                    <a:lumMod val="50000"/>
                  </a:schemeClr>
                </a:solidFill>
              </a:rPr>
              <a:t>teachers</a:t>
            </a:r>
            <a:r>
              <a:rPr lang="fr-FR" sz="2400" dirty="0">
                <a:solidFill>
                  <a:schemeClr val="accent5">
                    <a:lumMod val="50000"/>
                  </a:schemeClr>
                </a:solidFill>
              </a:rPr>
              <a:t>… (3 </a:t>
            </a:r>
            <a:r>
              <a:rPr lang="fr-FR" sz="2400" dirty="0" err="1">
                <a:solidFill>
                  <a:schemeClr val="accent5">
                    <a:lumMod val="50000"/>
                  </a:schemeClr>
                </a:solidFill>
              </a:rPr>
              <a:t>details</a:t>
            </a:r>
            <a:r>
              <a:rPr lang="fr-FR" sz="2400" dirty="0">
                <a:solidFill>
                  <a:schemeClr val="accent5">
                    <a:lumMod val="50000"/>
                  </a:schemeClr>
                </a:solidFill>
              </a:rPr>
              <a:t>)</a:t>
            </a:r>
          </a:p>
          <a:p>
            <a:pPr marL="457200" indent="-457200" algn="l">
              <a:buAutoNum type="arabicPeriod"/>
            </a:pPr>
            <a:r>
              <a:rPr lang="fr-FR" sz="2400" dirty="0">
                <a:solidFill>
                  <a:schemeClr val="accent5">
                    <a:lumMod val="50000"/>
                  </a:schemeClr>
                </a:solidFill>
              </a:rPr>
              <a:t>Noura </a:t>
            </a:r>
            <a:r>
              <a:rPr lang="fr-FR" sz="2400" dirty="0" err="1">
                <a:solidFill>
                  <a:schemeClr val="accent5">
                    <a:lumMod val="50000"/>
                  </a:schemeClr>
                </a:solidFill>
              </a:rPr>
              <a:t>wants</a:t>
            </a:r>
            <a:r>
              <a:rPr lang="fr-FR" sz="2400" dirty="0">
                <a:solidFill>
                  <a:schemeClr val="accent5">
                    <a:lumMod val="50000"/>
                  </a:schemeClr>
                </a:solidFill>
              </a:rPr>
              <a:t> to know </a:t>
            </a:r>
            <a:r>
              <a:rPr lang="fr-FR" sz="2400" dirty="0" err="1">
                <a:solidFill>
                  <a:schemeClr val="accent5">
                    <a:lumMod val="50000"/>
                  </a:schemeClr>
                </a:solidFill>
              </a:rPr>
              <a:t>what</a:t>
            </a:r>
            <a:r>
              <a:rPr lang="fr-FR" sz="2400" dirty="0">
                <a:solidFill>
                  <a:schemeClr val="accent5">
                    <a:lumMod val="50000"/>
                  </a:schemeClr>
                </a:solidFill>
              </a:rPr>
              <a:t> the </a:t>
            </a:r>
            <a:r>
              <a:rPr lang="fr-FR" sz="2400" dirty="0" err="1">
                <a:solidFill>
                  <a:schemeClr val="accent5">
                    <a:lumMod val="50000"/>
                  </a:schemeClr>
                </a:solidFill>
              </a:rPr>
              <a:t>headteacher</a:t>
            </a:r>
            <a:r>
              <a:rPr lang="fr-FR" sz="2400" dirty="0">
                <a:solidFill>
                  <a:schemeClr val="accent5">
                    <a:lumMod val="50000"/>
                  </a:schemeClr>
                </a:solidFill>
              </a:rPr>
              <a:t> </a:t>
            </a:r>
            <a:r>
              <a:rPr lang="fr-FR" sz="2400" dirty="0" err="1">
                <a:solidFill>
                  <a:schemeClr val="accent5">
                    <a:lumMod val="50000"/>
                  </a:schemeClr>
                </a:solidFill>
              </a:rPr>
              <a:t>does</a:t>
            </a:r>
            <a:r>
              <a:rPr lang="fr-FR" sz="2400" dirty="0">
                <a:solidFill>
                  <a:schemeClr val="accent5">
                    <a:lumMod val="50000"/>
                  </a:schemeClr>
                </a:solidFill>
              </a:rPr>
              <a:t> if…</a:t>
            </a:r>
          </a:p>
          <a:p>
            <a:pPr marL="457200" indent="-457200" algn="l">
              <a:buAutoNum type="arabicPeriod"/>
            </a:pPr>
            <a:r>
              <a:rPr lang="fr-FR" sz="2400" dirty="0" err="1">
                <a:solidFill>
                  <a:schemeClr val="accent5">
                    <a:lumMod val="50000"/>
                  </a:schemeClr>
                </a:solidFill>
              </a:rPr>
              <a:t>She</a:t>
            </a:r>
            <a:r>
              <a:rPr lang="fr-FR" sz="2400" dirty="0">
                <a:solidFill>
                  <a:schemeClr val="accent5">
                    <a:lumMod val="50000"/>
                  </a:schemeClr>
                </a:solidFill>
              </a:rPr>
              <a:t> </a:t>
            </a:r>
            <a:r>
              <a:rPr lang="fr-FR" sz="2400" dirty="0" err="1">
                <a:solidFill>
                  <a:schemeClr val="accent5">
                    <a:lumMod val="50000"/>
                  </a:schemeClr>
                </a:solidFill>
              </a:rPr>
              <a:t>asks</a:t>
            </a:r>
            <a:r>
              <a:rPr lang="fr-FR" sz="2400" dirty="0">
                <a:solidFill>
                  <a:schemeClr val="accent5">
                    <a:lumMod val="50000"/>
                  </a:schemeClr>
                </a:solidFill>
              </a:rPr>
              <a:t> </a:t>
            </a:r>
            <a:r>
              <a:rPr lang="fr-FR" sz="2400" dirty="0" err="1">
                <a:solidFill>
                  <a:schemeClr val="accent5">
                    <a:lumMod val="50000"/>
                  </a:schemeClr>
                </a:solidFill>
              </a:rPr>
              <a:t>what</a:t>
            </a:r>
            <a:r>
              <a:rPr lang="fr-FR" sz="2400" dirty="0">
                <a:solidFill>
                  <a:schemeClr val="accent5">
                    <a:lumMod val="50000"/>
                  </a:schemeClr>
                </a:solidFill>
              </a:rPr>
              <a:t> the </a:t>
            </a:r>
            <a:r>
              <a:rPr lang="fr-FR" sz="2400" dirty="0" err="1">
                <a:solidFill>
                  <a:schemeClr val="accent5">
                    <a:lumMod val="50000"/>
                  </a:schemeClr>
                </a:solidFill>
              </a:rPr>
              <a:t>teachers</a:t>
            </a:r>
            <a:r>
              <a:rPr lang="fr-FR" sz="2400" dirty="0">
                <a:solidFill>
                  <a:schemeClr val="accent5">
                    <a:lumMod val="50000"/>
                  </a:schemeClr>
                </a:solidFill>
              </a:rPr>
              <a:t> do if…</a:t>
            </a:r>
          </a:p>
        </p:txBody>
      </p:sp>
      <p:sp>
        <p:nvSpPr>
          <p:cNvPr id="23" name="TextBox 22">
            <a:extLst>
              <a:ext uri="{FF2B5EF4-FFF2-40B4-BE49-F238E27FC236}">
                <a16:creationId xmlns:a16="http://schemas.microsoft.com/office/drawing/2014/main" id="{4AA50817-30E5-4B87-AA1F-640FF547A6A1}"/>
              </a:ext>
            </a:extLst>
          </p:cNvPr>
          <p:cNvSpPr txBox="1"/>
          <p:nvPr/>
        </p:nvSpPr>
        <p:spPr>
          <a:xfrm>
            <a:off x="-1" y="4047802"/>
            <a:ext cx="11909920" cy="2246769"/>
          </a:xfrm>
          <a:prstGeom prst="rect">
            <a:avLst/>
          </a:prstGeom>
          <a:solidFill>
            <a:srgbClr val="FFFF00"/>
          </a:solidFill>
          <a:ln>
            <a:solidFill>
              <a:srgbClr val="002060"/>
            </a:solidFill>
          </a:ln>
        </p:spPr>
        <p:txBody>
          <a:bodyPr wrap="square" rtlCol="0">
            <a:spAutoFit/>
          </a:bodyPr>
          <a:lstStyle/>
          <a:p>
            <a:pPr marL="457200" indent="-457200" algn="l">
              <a:buAutoNum type="arabicPeriod"/>
            </a:pPr>
            <a:r>
              <a:rPr lang="en-GB" sz="2000" dirty="0">
                <a:solidFill>
                  <a:srgbClr val="115076"/>
                </a:solidFill>
              </a:rPr>
              <a:t>In September, Noura will </a:t>
            </a:r>
            <a:r>
              <a:rPr lang="en-GB" sz="2000" b="1" dirty="0">
                <a:solidFill>
                  <a:srgbClr val="115076"/>
                </a:solidFill>
              </a:rPr>
              <a:t>start secondary school.</a:t>
            </a:r>
            <a:endParaRPr lang="en-GB" sz="2000" dirty="0">
              <a:solidFill>
                <a:srgbClr val="115076"/>
              </a:solidFill>
            </a:endParaRPr>
          </a:p>
          <a:p>
            <a:pPr marL="457200" indent="-457200" algn="l">
              <a:buAutoNum type="arabicPeriod"/>
            </a:pPr>
            <a:r>
              <a:rPr lang="en-GB" sz="2000" dirty="0">
                <a:solidFill>
                  <a:srgbClr val="115076"/>
                </a:solidFill>
              </a:rPr>
              <a:t>Amir doesn’t </a:t>
            </a:r>
            <a:r>
              <a:rPr lang="en-GB" sz="2000" b="1" dirty="0">
                <a:solidFill>
                  <a:srgbClr val="115076"/>
                </a:solidFill>
              </a:rPr>
              <a:t>help Noura much.</a:t>
            </a:r>
            <a:endParaRPr lang="en-GB" sz="2000" dirty="0">
              <a:solidFill>
                <a:srgbClr val="115076"/>
              </a:solidFill>
            </a:endParaRPr>
          </a:p>
          <a:p>
            <a:pPr marL="457200" indent="-457200" algn="l">
              <a:buAutoNum type="arabicPeriod"/>
            </a:pPr>
            <a:r>
              <a:rPr lang="en-GB" sz="2000" dirty="0">
                <a:solidFill>
                  <a:srgbClr val="115076"/>
                </a:solidFill>
              </a:rPr>
              <a:t>Noura thinks Léa is </a:t>
            </a:r>
            <a:r>
              <a:rPr lang="en-GB" sz="2000" b="1" dirty="0">
                <a:solidFill>
                  <a:srgbClr val="115076"/>
                </a:solidFill>
              </a:rPr>
              <a:t>always right, very intelligent, and responsible.</a:t>
            </a:r>
            <a:endParaRPr lang="en-GB" sz="2000" dirty="0">
              <a:solidFill>
                <a:srgbClr val="115076"/>
              </a:solidFill>
            </a:endParaRPr>
          </a:p>
          <a:p>
            <a:pPr marL="457200" indent="-457200" algn="l">
              <a:buAutoNum type="arabicPeriod"/>
            </a:pPr>
            <a:r>
              <a:rPr lang="en-GB" sz="2000" dirty="0">
                <a:solidFill>
                  <a:srgbClr val="115076"/>
                </a:solidFill>
              </a:rPr>
              <a:t>Noura asks if Léa’s teachers </a:t>
            </a:r>
            <a:r>
              <a:rPr lang="en-GB" sz="2000" b="1" dirty="0">
                <a:solidFill>
                  <a:srgbClr val="115076"/>
                </a:solidFill>
              </a:rPr>
              <a:t>help her a lot, correct her often, leave her to work alone.</a:t>
            </a:r>
            <a:endParaRPr lang="en-GB" sz="2000" dirty="0">
              <a:solidFill>
                <a:srgbClr val="115076"/>
              </a:solidFill>
            </a:endParaRPr>
          </a:p>
          <a:p>
            <a:pPr marL="457200" indent="-457200" algn="l">
              <a:buAutoNum type="arabicPeriod"/>
            </a:pPr>
            <a:r>
              <a:rPr lang="en-GB" sz="2000" dirty="0">
                <a:solidFill>
                  <a:srgbClr val="115076"/>
                </a:solidFill>
              </a:rPr>
              <a:t>Noura wants to know what the headteacher does if </a:t>
            </a:r>
            <a:r>
              <a:rPr lang="en-GB" sz="2000" b="1" dirty="0">
                <a:solidFill>
                  <a:srgbClr val="115076"/>
                </a:solidFill>
              </a:rPr>
              <a:t>you don’t have good marks.</a:t>
            </a:r>
            <a:endParaRPr lang="en-GB" sz="2000" dirty="0">
              <a:solidFill>
                <a:srgbClr val="115076"/>
              </a:solidFill>
            </a:endParaRPr>
          </a:p>
          <a:p>
            <a:pPr marL="457200" indent="-457200" algn="l">
              <a:buAutoNum type="arabicPeriod"/>
            </a:pPr>
            <a:r>
              <a:rPr lang="en-GB" sz="2000" dirty="0">
                <a:solidFill>
                  <a:srgbClr val="115076"/>
                </a:solidFill>
              </a:rPr>
              <a:t>She asks what the teachers do if </a:t>
            </a:r>
            <a:r>
              <a:rPr lang="en-GB" sz="2000" b="1" dirty="0">
                <a:solidFill>
                  <a:srgbClr val="115076"/>
                </a:solidFill>
              </a:rPr>
              <a:t>the behaviour is bad.</a:t>
            </a:r>
          </a:p>
          <a:p>
            <a:pPr algn="l"/>
            <a:endParaRPr lang="en-GB" sz="2000" dirty="0">
              <a:solidFill>
                <a:srgbClr val="115076"/>
              </a:solidFill>
            </a:endParaRPr>
          </a:p>
        </p:txBody>
      </p:sp>
    </p:spTree>
    <p:extLst>
      <p:ext uri="{BB962C8B-B14F-4D97-AF65-F5344CB8AC3E}">
        <p14:creationId xmlns:p14="http://schemas.microsoft.com/office/powerpoint/2010/main" val="19027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737" y="376503"/>
            <a:ext cx="5886450" cy="707849"/>
          </a:xfrm>
        </p:spPr>
        <p:txBody>
          <a:bodyPr>
            <a:normAutofit/>
          </a:bodyPr>
          <a:lstStyle/>
          <a:p>
            <a:r>
              <a:rPr lang="fr-FR" sz="3600" b="1" dirty="0">
                <a:solidFill>
                  <a:schemeClr val="bg1"/>
                </a:solidFill>
              </a:rPr>
              <a:t>La mère de Sophie</a:t>
            </a:r>
          </a:p>
        </p:txBody>
      </p:sp>
      <p:sp>
        <p:nvSpPr>
          <p:cNvPr id="6" name="Rounded Rectangle 46">
            <a:extLst>
              <a:ext uri="{FF2B5EF4-FFF2-40B4-BE49-F238E27FC236}">
                <a16:creationId xmlns:a16="http://schemas.microsoft.com/office/drawing/2014/main" id="{4D8CAAFD-4E4C-4FF1-8DD5-062D2E84D19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2" name="TextBox 1">
            <a:extLst>
              <a:ext uri="{FF2B5EF4-FFF2-40B4-BE49-F238E27FC236}">
                <a16:creationId xmlns:a16="http://schemas.microsoft.com/office/drawing/2014/main" id="{36D42FF4-757C-497E-A8F0-6977505797E1}"/>
              </a:ext>
            </a:extLst>
          </p:cNvPr>
          <p:cNvSpPr txBox="1"/>
          <p:nvPr/>
        </p:nvSpPr>
        <p:spPr>
          <a:xfrm>
            <a:off x="219456" y="1243631"/>
            <a:ext cx="116904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Sophie parle de sa m</a:t>
            </a:r>
            <a:r>
              <a:rPr kumimoji="0" lang="fr-FR"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ère avec Léa. Écoute et coche </a:t>
            </a:r>
            <a:r>
              <a:rPr kumimoji="0" lang="fr-FR"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me</a:t>
            </a:r>
            <a:r>
              <a:rPr kumimoji="0" lang="fr-FR"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a:t>
            </a:r>
            <a:r>
              <a:rPr kumimoji="0" lang="fr-FR"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te</a:t>
            </a:r>
            <a:r>
              <a:rPr kumimoji="0" lang="fr-FR"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ou </a:t>
            </a:r>
            <a:r>
              <a:rPr kumimoji="0" lang="fr-FR"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a:t>
            </a:r>
            <a:r>
              <a:rPr kumimoji="0" lang="fr-FR"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3" name="Table 4">
            <a:extLst>
              <a:ext uri="{FF2B5EF4-FFF2-40B4-BE49-F238E27FC236}">
                <a16:creationId xmlns:a16="http://schemas.microsoft.com/office/drawing/2014/main" id="{2AD6F053-8B4B-40DC-9D3F-E6CB07456E6C}"/>
              </a:ext>
            </a:extLst>
          </p:cNvPr>
          <p:cNvGraphicFramePr>
            <a:graphicFrameLocks noGrp="1"/>
          </p:cNvGraphicFramePr>
          <p:nvPr>
            <p:extLst>
              <p:ext uri="{D42A27DB-BD31-4B8C-83A1-F6EECF244321}">
                <p14:modId xmlns:p14="http://schemas.microsoft.com/office/powerpoint/2010/main" val="460260750"/>
              </p:ext>
            </p:extLst>
          </p:nvPr>
        </p:nvGraphicFramePr>
        <p:xfrm>
          <a:off x="219456" y="1784935"/>
          <a:ext cx="9900000" cy="356616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4063752121"/>
                    </a:ext>
                  </a:extLst>
                </a:gridCol>
                <a:gridCol w="900000">
                  <a:extLst>
                    <a:ext uri="{9D8B030D-6E8A-4147-A177-3AD203B41FA5}">
                      <a16:colId xmlns:a16="http://schemas.microsoft.com/office/drawing/2014/main" val="3021002161"/>
                    </a:ext>
                  </a:extLst>
                </a:gridCol>
                <a:gridCol w="900000">
                  <a:extLst>
                    <a:ext uri="{9D8B030D-6E8A-4147-A177-3AD203B41FA5}">
                      <a16:colId xmlns:a16="http://schemas.microsoft.com/office/drawing/2014/main" val="3969869755"/>
                    </a:ext>
                  </a:extLst>
                </a:gridCol>
                <a:gridCol w="900000">
                  <a:extLst>
                    <a:ext uri="{9D8B030D-6E8A-4147-A177-3AD203B41FA5}">
                      <a16:colId xmlns:a16="http://schemas.microsoft.com/office/drawing/2014/main" val="1357682662"/>
                    </a:ext>
                  </a:extLst>
                </a:gridCol>
                <a:gridCol w="900000">
                  <a:extLst>
                    <a:ext uri="{9D8B030D-6E8A-4147-A177-3AD203B41FA5}">
                      <a16:colId xmlns:a16="http://schemas.microsoft.com/office/drawing/2014/main" val="2417751676"/>
                    </a:ext>
                  </a:extLst>
                </a:gridCol>
                <a:gridCol w="4860000">
                  <a:extLst>
                    <a:ext uri="{9D8B030D-6E8A-4147-A177-3AD203B41FA5}">
                      <a16:colId xmlns:a16="http://schemas.microsoft.com/office/drawing/2014/main" val="2704536439"/>
                    </a:ext>
                  </a:extLst>
                </a:gridCol>
                <a:gridCol w="720000">
                  <a:extLst>
                    <a:ext uri="{9D8B030D-6E8A-4147-A177-3AD203B41FA5}">
                      <a16:colId xmlns:a16="http://schemas.microsoft.com/office/drawing/2014/main" val="2881056595"/>
                    </a:ext>
                  </a:extLst>
                </a:gridCol>
              </a:tblGrid>
              <a:tr h="370840">
                <a:tc>
                  <a:txBody>
                    <a:bodyPr/>
                    <a:lstStyle/>
                    <a:p>
                      <a:pPr algn="ctr"/>
                      <a:r>
                        <a:rPr lang="fr-FR" sz="2000" dirty="0"/>
                        <a:t>Q</a:t>
                      </a:r>
                    </a:p>
                  </a:txBody>
                  <a:tcPr/>
                </a:tc>
                <a:tc>
                  <a:txBody>
                    <a:bodyPr/>
                    <a:lstStyle/>
                    <a:p>
                      <a:pPr algn="ctr"/>
                      <a:r>
                        <a:rPr lang="fr-FR" sz="2000" dirty="0"/>
                        <a:t>me</a:t>
                      </a:r>
                    </a:p>
                  </a:txBody>
                  <a:tcPr/>
                </a:tc>
                <a:tc>
                  <a:txBody>
                    <a:bodyPr/>
                    <a:lstStyle/>
                    <a:p>
                      <a:pPr algn="ctr"/>
                      <a:r>
                        <a:rPr lang="fr-FR" sz="2000" dirty="0"/>
                        <a:t>m’</a:t>
                      </a:r>
                    </a:p>
                  </a:txBody>
                  <a:tcPr/>
                </a:tc>
                <a:tc>
                  <a:txBody>
                    <a:bodyPr/>
                    <a:lstStyle/>
                    <a:p>
                      <a:pPr algn="ctr"/>
                      <a:r>
                        <a:rPr lang="fr-FR" sz="2000" dirty="0"/>
                        <a:t>te</a:t>
                      </a:r>
                    </a:p>
                  </a:txBody>
                  <a:tcPr/>
                </a:tc>
                <a:tc>
                  <a:txBody>
                    <a:bodyPr/>
                    <a:lstStyle/>
                    <a:p>
                      <a:pPr algn="ctr"/>
                      <a:r>
                        <a:rPr lang="fr-FR" sz="2000" dirty="0"/>
                        <a:t>t’</a:t>
                      </a:r>
                    </a:p>
                  </a:txBody>
                  <a:tcPr/>
                </a:tc>
                <a:tc>
                  <a:txBody>
                    <a:bodyPr/>
                    <a:lstStyle/>
                    <a:p>
                      <a:pPr algn="ctr"/>
                      <a:r>
                        <a:rPr lang="fr-FR" sz="2000" dirty="0"/>
                        <a:t>anglais</a:t>
                      </a:r>
                    </a:p>
                  </a:txBody>
                  <a:tcPr/>
                </a:tc>
                <a:tc>
                  <a:txBody>
                    <a:bodyPr/>
                    <a:lstStyle/>
                    <a:p>
                      <a:pPr algn="ctr"/>
                      <a:r>
                        <a:rPr lang="fr-FR" sz="2000" dirty="0"/>
                        <a:t>R</a:t>
                      </a:r>
                    </a:p>
                  </a:txBody>
                  <a:tcPr/>
                </a:tc>
                <a:extLst>
                  <a:ext uri="{0D108BD9-81ED-4DB2-BD59-A6C34878D82A}">
                    <a16:rowId xmlns:a16="http://schemas.microsoft.com/office/drawing/2014/main" val="1179479919"/>
                  </a:ext>
                </a:extLst>
              </a:tr>
              <a:tr h="370840">
                <a:tc>
                  <a:txBody>
                    <a:bodyPr/>
                    <a:lstStyle/>
                    <a:p>
                      <a:pPr algn="ctr"/>
                      <a:endParaRPr lang="fr-FR" sz="2000"/>
                    </a:p>
                  </a:txBody>
                  <a:tcPr/>
                </a:tc>
                <a:tc>
                  <a:txBody>
                    <a:bodyPr/>
                    <a:lstStyle/>
                    <a:p>
                      <a:pPr algn="ctr"/>
                      <a:endParaRPr lang="fr-FR" sz="2000">
                        <a:solidFill>
                          <a:srgbClr val="115076"/>
                        </a:solidFill>
                      </a:endParaRPr>
                    </a:p>
                  </a:txBody>
                  <a:tcPr/>
                </a:tc>
                <a:tc>
                  <a:txBody>
                    <a:bodyPr/>
                    <a:lstStyle/>
                    <a:p>
                      <a:pPr algn="ctr"/>
                      <a:endParaRPr lang="fr-FR" sz="2000">
                        <a:solidFill>
                          <a:srgbClr val="115076"/>
                        </a:solidFill>
                      </a:endParaRPr>
                    </a:p>
                  </a:txBody>
                  <a:tcPr/>
                </a:tc>
                <a:tc>
                  <a:txBody>
                    <a:bodyPr/>
                    <a:lstStyle/>
                    <a:p>
                      <a:pPr algn="ctr"/>
                      <a:endParaRPr lang="fr-FR" sz="2000" dirty="0">
                        <a:solidFill>
                          <a:srgbClr val="115076"/>
                        </a:solidFill>
                      </a:endParaRPr>
                    </a:p>
                  </a:txBody>
                  <a:tcPr>
                    <a:solidFill>
                      <a:schemeClr val="bg1">
                        <a:lumMod val="50000"/>
                      </a:schemeClr>
                    </a:solidFill>
                  </a:tcPr>
                </a:tc>
                <a:tc>
                  <a:txBody>
                    <a:bodyPr/>
                    <a:lstStyle/>
                    <a:p>
                      <a:pPr algn="ctr"/>
                      <a:endParaRPr lang="fr-FR" sz="2000" dirty="0">
                        <a:solidFill>
                          <a:srgbClr val="115076"/>
                        </a:solidFill>
                      </a:endParaRPr>
                    </a:p>
                  </a:txBody>
                  <a:tcPr>
                    <a:solidFill>
                      <a:schemeClr val="bg1">
                        <a:lumMod val="50000"/>
                      </a:schemeClr>
                    </a:solidFill>
                  </a:tcPr>
                </a:tc>
                <a:tc>
                  <a:txBody>
                    <a:bodyPr/>
                    <a:lstStyle/>
                    <a:p>
                      <a:pPr algn="ctr"/>
                      <a:r>
                        <a:rPr lang="fr-FR" sz="2000" dirty="0" err="1">
                          <a:solidFill>
                            <a:srgbClr val="115076"/>
                          </a:solidFill>
                        </a:rPr>
                        <a:t>finds</a:t>
                      </a:r>
                      <a:r>
                        <a:rPr lang="fr-FR" sz="2000" dirty="0">
                          <a:solidFill>
                            <a:srgbClr val="115076"/>
                          </a:solidFill>
                        </a:rPr>
                        <a:t> me </a:t>
                      </a:r>
                      <a:r>
                        <a:rPr lang="fr-FR" sz="2000" dirty="0" err="1">
                          <a:solidFill>
                            <a:srgbClr val="115076"/>
                          </a:solidFill>
                        </a:rPr>
                        <a:t>very</a:t>
                      </a:r>
                      <a:r>
                        <a:rPr lang="fr-FR" sz="2000" dirty="0">
                          <a:solidFill>
                            <a:srgbClr val="115076"/>
                          </a:solidFill>
                        </a:rPr>
                        <a:t> intelligent</a:t>
                      </a:r>
                    </a:p>
                  </a:txBody>
                  <a:tcPr/>
                </a:tc>
                <a:tc>
                  <a:txBody>
                    <a:bodyPr/>
                    <a:lstStyle/>
                    <a:p>
                      <a:pPr algn="ctr"/>
                      <a:endParaRPr lang="fr-FR" sz="2000"/>
                    </a:p>
                  </a:txBody>
                  <a:tcPr/>
                </a:tc>
                <a:extLst>
                  <a:ext uri="{0D108BD9-81ED-4DB2-BD59-A6C34878D82A}">
                    <a16:rowId xmlns:a16="http://schemas.microsoft.com/office/drawing/2014/main" val="392362077"/>
                  </a:ext>
                </a:extLst>
              </a:tr>
              <a:tr h="370840">
                <a:tc>
                  <a:txBody>
                    <a:bodyPr/>
                    <a:lstStyle/>
                    <a:p>
                      <a:pPr algn="ctr"/>
                      <a:endParaRPr lang="fr-FR" sz="2000"/>
                    </a:p>
                  </a:txBody>
                  <a:tcPr/>
                </a:tc>
                <a:tc>
                  <a:txBody>
                    <a:bodyPr/>
                    <a:lstStyle/>
                    <a:p>
                      <a:pPr algn="ctr"/>
                      <a:endParaRPr lang="fr-FR" sz="2000">
                        <a:solidFill>
                          <a:srgbClr val="115076"/>
                        </a:solidFill>
                      </a:endParaRPr>
                    </a:p>
                  </a:txBody>
                  <a:tcPr/>
                </a:tc>
                <a:tc>
                  <a:txBody>
                    <a:bodyPr/>
                    <a:lstStyle/>
                    <a:p>
                      <a:pPr algn="ctr"/>
                      <a:endParaRPr lang="fr-FR" sz="2000">
                        <a:solidFill>
                          <a:srgbClr val="115076"/>
                        </a:solidFill>
                      </a:endParaRPr>
                    </a:p>
                  </a:txBody>
                  <a:tcPr/>
                </a:tc>
                <a:tc>
                  <a:txBody>
                    <a:bodyPr/>
                    <a:lstStyle/>
                    <a:p>
                      <a:pPr algn="ctr"/>
                      <a:endParaRPr lang="fr-FR" sz="2000">
                        <a:solidFill>
                          <a:srgbClr val="115076"/>
                        </a:solidFill>
                      </a:endParaRPr>
                    </a:p>
                  </a:txBody>
                  <a:tcPr>
                    <a:solidFill>
                      <a:schemeClr val="bg1">
                        <a:lumMod val="50000"/>
                      </a:schemeClr>
                    </a:solidFill>
                  </a:tcPr>
                </a:tc>
                <a:tc>
                  <a:txBody>
                    <a:bodyPr/>
                    <a:lstStyle/>
                    <a:p>
                      <a:pPr algn="ctr"/>
                      <a:endParaRPr lang="fr-FR" sz="2000" dirty="0">
                        <a:solidFill>
                          <a:srgbClr val="115076"/>
                        </a:solidFill>
                      </a:endParaRPr>
                    </a:p>
                  </a:txBody>
                  <a:tcPr>
                    <a:solidFill>
                      <a:schemeClr val="bg1">
                        <a:lumMod val="50000"/>
                      </a:schemeClr>
                    </a:solidFill>
                  </a:tcPr>
                </a:tc>
                <a:tc>
                  <a:txBody>
                    <a:bodyPr/>
                    <a:lstStyle/>
                    <a:p>
                      <a:pPr algn="ctr"/>
                      <a:r>
                        <a:rPr lang="fr-FR" sz="2000" dirty="0" err="1">
                          <a:solidFill>
                            <a:srgbClr val="115076"/>
                          </a:solidFill>
                        </a:rPr>
                        <a:t>listens</a:t>
                      </a:r>
                      <a:r>
                        <a:rPr lang="fr-FR" sz="2000" dirty="0">
                          <a:solidFill>
                            <a:srgbClr val="115076"/>
                          </a:solidFill>
                        </a:rPr>
                        <a:t> if I have </a:t>
                      </a:r>
                      <a:r>
                        <a:rPr lang="fr-FR" sz="2000" dirty="0" err="1">
                          <a:solidFill>
                            <a:srgbClr val="115076"/>
                          </a:solidFill>
                        </a:rPr>
                        <a:t>difficulties</a:t>
                      </a:r>
                      <a:endParaRPr lang="fr-FR" sz="2000" dirty="0">
                        <a:solidFill>
                          <a:srgbClr val="115076"/>
                        </a:solidFill>
                      </a:endParaRPr>
                    </a:p>
                  </a:txBody>
                  <a:tcPr/>
                </a:tc>
                <a:tc>
                  <a:txBody>
                    <a:bodyPr/>
                    <a:lstStyle/>
                    <a:p>
                      <a:pPr algn="ctr"/>
                      <a:endParaRPr lang="fr-FR" sz="2000"/>
                    </a:p>
                  </a:txBody>
                  <a:tcPr/>
                </a:tc>
                <a:extLst>
                  <a:ext uri="{0D108BD9-81ED-4DB2-BD59-A6C34878D82A}">
                    <a16:rowId xmlns:a16="http://schemas.microsoft.com/office/drawing/2014/main" val="4056056349"/>
                  </a:ext>
                </a:extLst>
              </a:tr>
              <a:tr h="370840">
                <a:tc>
                  <a:txBody>
                    <a:bodyPr/>
                    <a:lstStyle/>
                    <a:p>
                      <a:pPr algn="ctr"/>
                      <a:endParaRPr lang="fr-FR" sz="2000"/>
                    </a:p>
                  </a:txBody>
                  <a:tcPr/>
                </a:tc>
                <a:tc>
                  <a:txBody>
                    <a:bodyPr/>
                    <a:lstStyle/>
                    <a:p>
                      <a:pPr algn="ctr"/>
                      <a:endParaRPr lang="fr-FR" sz="2000">
                        <a:solidFill>
                          <a:srgbClr val="115076"/>
                        </a:solidFill>
                      </a:endParaRPr>
                    </a:p>
                  </a:txBody>
                  <a:tcPr>
                    <a:solidFill>
                      <a:schemeClr val="bg1">
                        <a:lumMod val="50000"/>
                      </a:schemeClr>
                    </a:solidFill>
                  </a:tcPr>
                </a:tc>
                <a:tc>
                  <a:txBody>
                    <a:bodyPr/>
                    <a:lstStyle/>
                    <a:p>
                      <a:pPr algn="ctr"/>
                      <a:endParaRPr lang="fr-FR" sz="2000" dirty="0">
                        <a:solidFill>
                          <a:srgbClr val="115076"/>
                        </a:solidFill>
                      </a:endParaRPr>
                    </a:p>
                  </a:txBody>
                  <a:tcPr>
                    <a:solidFill>
                      <a:schemeClr val="bg1">
                        <a:lumMod val="50000"/>
                      </a:schemeClr>
                    </a:solidFill>
                  </a:tcPr>
                </a:tc>
                <a:tc>
                  <a:txBody>
                    <a:bodyPr/>
                    <a:lstStyle/>
                    <a:p>
                      <a:pPr algn="ctr"/>
                      <a:endParaRPr lang="fr-FR" sz="2000">
                        <a:solidFill>
                          <a:srgbClr val="115076"/>
                        </a:solidFill>
                      </a:endParaRPr>
                    </a:p>
                  </a:txBody>
                  <a:tcPr/>
                </a:tc>
                <a:tc>
                  <a:txBody>
                    <a:bodyPr/>
                    <a:lstStyle/>
                    <a:p>
                      <a:pPr algn="ctr"/>
                      <a:endParaRPr lang="fr-FR" sz="2000">
                        <a:solidFill>
                          <a:srgbClr val="115076"/>
                        </a:solidFill>
                      </a:endParaRPr>
                    </a:p>
                  </a:txBody>
                  <a:tcPr/>
                </a:tc>
                <a:tc>
                  <a:txBody>
                    <a:bodyPr/>
                    <a:lstStyle/>
                    <a:p>
                      <a:pPr algn="ctr"/>
                      <a:r>
                        <a:rPr lang="fr-FR" sz="2000" dirty="0" err="1">
                          <a:solidFill>
                            <a:srgbClr val="115076"/>
                          </a:solidFill>
                        </a:rPr>
                        <a:t>prepare</a:t>
                      </a:r>
                      <a:r>
                        <a:rPr lang="fr-FR" sz="2000" dirty="0">
                          <a:solidFill>
                            <a:srgbClr val="115076"/>
                          </a:solidFill>
                        </a:rPr>
                        <a:t> </a:t>
                      </a:r>
                      <a:r>
                        <a:rPr lang="fr-FR" sz="2000" dirty="0" err="1">
                          <a:solidFill>
                            <a:srgbClr val="115076"/>
                          </a:solidFill>
                        </a:rPr>
                        <a:t>you</a:t>
                      </a:r>
                      <a:r>
                        <a:rPr lang="fr-FR" sz="2000" dirty="0">
                          <a:solidFill>
                            <a:srgbClr val="115076"/>
                          </a:solidFill>
                        </a:rPr>
                        <a:t> for exams</a:t>
                      </a:r>
                    </a:p>
                  </a:txBody>
                  <a:tcPr/>
                </a:tc>
                <a:tc>
                  <a:txBody>
                    <a:bodyPr/>
                    <a:lstStyle/>
                    <a:p>
                      <a:pPr algn="ctr"/>
                      <a:endParaRPr lang="fr-FR" sz="2000"/>
                    </a:p>
                  </a:txBody>
                  <a:tcPr/>
                </a:tc>
                <a:extLst>
                  <a:ext uri="{0D108BD9-81ED-4DB2-BD59-A6C34878D82A}">
                    <a16:rowId xmlns:a16="http://schemas.microsoft.com/office/drawing/2014/main" val="2395132670"/>
                  </a:ext>
                </a:extLst>
              </a:tr>
              <a:tr h="370840">
                <a:tc>
                  <a:txBody>
                    <a:bodyPr/>
                    <a:lstStyle/>
                    <a:p>
                      <a:pPr algn="ctr"/>
                      <a:endParaRPr lang="fr-FR" sz="2000"/>
                    </a:p>
                  </a:txBody>
                  <a:tcPr/>
                </a:tc>
                <a:tc>
                  <a:txBody>
                    <a:bodyPr/>
                    <a:lstStyle/>
                    <a:p>
                      <a:pPr algn="ctr"/>
                      <a:endParaRPr lang="fr-FR" sz="2000">
                        <a:solidFill>
                          <a:srgbClr val="115076"/>
                        </a:solidFill>
                      </a:endParaRPr>
                    </a:p>
                  </a:txBody>
                  <a:tcPr/>
                </a:tc>
                <a:tc>
                  <a:txBody>
                    <a:bodyPr/>
                    <a:lstStyle/>
                    <a:p>
                      <a:pPr algn="ctr"/>
                      <a:endParaRPr lang="fr-FR" sz="2000">
                        <a:solidFill>
                          <a:srgbClr val="115076"/>
                        </a:solidFill>
                      </a:endParaRPr>
                    </a:p>
                  </a:txBody>
                  <a:tcPr/>
                </a:tc>
                <a:tc>
                  <a:txBody>
                    <a:bodyPr/>
                    <a:lstStyle/>
                    <a:p>
                      <a:pPr algn="ctr"/>
                      <a:endParaRPr lang="fr-FR" sz="2000">
                        <a:solidFill>
                          <a:srgbClr val="115076"/>
                        </a:solidFill>
                      </a:endParaRPr>
                    </a:p>
                  </a:txBody>
                  <a:tcPr>
                    <a:solidFill>
                      <a:schemeClr val="bg1">
                        <a:lumMod val="50000"/>
                      </a:schemeClr>
                    </a:solidFill>
                  </a:tcPr>
                </a:tc>
                <a:tc>
                  <a:txBody>
                    <a:bodyPr/>
                    <a:lstStyle/>
                    <a:p>
                      <a:pPr algn="ctr"/>
                      <a:endParaRPr lang="fr-FR" sz="2000" dirty="0">
                        <a:solidFill>
                          <a:srgbClr val="115076"/>
                        </a:solidFill>
                      </a:endParaRPr>
                    </a:p>
                  </a:txBody>
                  <a:tcPr>
                    <a:solidFill>
                      <a:schemeClr val="bg1">
                        <a:lumMod val="50000"/>
                      </a:schemeClr>
                    </a:solidFill>
                  </a:tcPr>
                </a:tc>
                <a:tc>
                  <a:txBody>
                    <a:bodyPr/>
                    <a:lstStyle/>
                    <a:p>
                      <a:pPr algn="ctr"/>
                      <a:r>
                        <a:rPr lang="fr-FR" sz="2000" dirty="0" err="1">
                          <a:solidFill>
                            <a:srgbClr val="115076"/>
                          </a:solidFill>
                        </a:rPr>
                        <a:t>helps</a:t>
                      </a:r>
                      <a:r>
                        <a:rPr lang="fr-FR" sz="2000" dirty="0">
                          <a:solidFill>
                            <a:srgbClr val="115076"/>
                          </a:solidFill>
                        </a:rPr>
                        <a:t> me </a:t>
                      </a:r>
                      <a:r>
                        <a:rPr lang="fr-FR" sz="2000" dirty="0" err="1">
                          <a:solidFill>
                            <a:srgbClr val="115076"/>
                          </a:solidFill>
                        </a:rPr>
                        <a:t>with</a:t>
                      </a:r>
                      <a:r>
                        <a:rPr lang="fr-FR" sz="2000" dirty="0">
                          <a:solidFill>
                            <a:srgbClr val="115076"/>
                          </a:solidFill>
                        </a:rPr>
                        <a:t> the </a:t>
                      </a:r>
                      <a:r>
                        <a:rPr lang="fr-FR" sz="2000" dirty="0" err="1">
                          <a:solidFill>
                            <a:srgbClr val="115076"/>
                          </a:solidFill>
                        </a:rPr>
                        <a:t>necessary</a:t>
                      </a:r>
                      <a:r>
                        <a:rPr lang="fr-FR" sz="2000" dirty="0">
                          <a:solidFill>
                            <a:srgbClr val="115076"/>
                          </a:solidFill>
                        </a:rPr>
                        <a:t> </a:t>
                      </a:r>
                      <a:r>
                        <a:rPr lang="fr-FR" sz="2000" dirty="0" err="1">
                          <a:solidFill>
                            <a:srgbClr val="115076"/>
                          </a:solidFill>
                        </a:rPr>
                        <a:t>research</a:t>
                      </a:r>
                      <a:endParaRPr lang="fr-FR" sz="2000" dirty="0">
                        <a:solidFill>
                          <a:srgbClr val="115076"/>
                        </a:solidFill>
                      </a:endParaRPr>
                    </a:p>
                  </a:txBody>
                  <a:tcPr/>
                </a:tc>
                <a:tc>
                  <a:txBody>
                    <a:bodyPr/>
                    <a:lstStyle/>
                    <a:p>
                      <a:pPr algn="ctr"/>
                      <a:endParaRPr lang="fr-FR" sz="2000"/>
                    </a:p>
                  </a:txBody>
                  <a:tcPr/>
                </a:tc>
                <a:extLst>
                  <a:ext uri="{0D108BD9-81ED-4DB2-BD59-A6C34878D82A}">
                    <a16:rowId xmlns:a16="http://schemas.microsoft.com/office/drawing/2014/main" val="2360118819"/>
                  </a:ext>
                </a:extLst>
              </a:tr>
              <a:tr h="370840">
                <a:tc>
                  <a:txBody>
                    <a:bodyPr/>
                    <a:lstStyle/>
                    <a:p>
                      <a:pPr algn="ctr"/>
                      <a:endParaRPr lang="fr-FR" sz="2000"/>
                    </a:p>
                  </a:txBody>
                  <a:tcPr/>
                </a:tc>
                <a:tc>
                  <a:txBody>
                    <a:bodyPr/>
                    <a:lstStyle/>
                    <a:p>
                      <a:pPr algn="ctr"/>
                      <a:endParaRPr lang="fr-FR" sz="2000">
                        <a:solidFill>
                          <a:srgbClr val="115076"/>
                        </a:solidFill>
                      </a:endParaRPr>
                    </a:p>
                  </a:txBody>
                  <a:tcPr>
                    <a:solidFill>
                      <a:schemeClr val="bg1">
                        <a:lumMod val="50000"/>
                      </a:schemeClr>
                    </a:solidFill>
                  </a:tcPr>
                </a:tc>
                <a:tc>
                  <a:txBody>
                    <a:bodyPr/>
                    <a:lstStyle/>
                    <a:p>
                      <a:pPr algn="ctr"/>
                      <a:endParaRPr lang="fr-FR" sz="2000" dirty="0">
                        <a:solidFill>
                          <a:srgbClr val="115076"/>
                        </a:solidFill>
                      </a:endParaRPr>
                    </a:p>
                  </a:txBody>
                  <a:tcPr>
                    <a:solidFill>
                      <a:schemeClr val="bg1">
                        <a:lumMod val="50000"/>
                      </a:schemeClr>
                    </a:solidFill>
                  </a:tcPr>
                </a:tc>
                <a:tc>
                  <a:txBody>
                    <a:bodyPr/>
                    <a:lstStyle/>
                    <a:p>
                      <a:pPr algn="ctr"/>
                      <a:endParaRPr lang="fr-FR" sz="2000">
                        <a:solidFill>
                          <a:srgbClr val="115076"/>
                        </a:solidFill>
                      </a:endParaRPr>
                    </a:p>
                  </a:txBody>
                  <a:tcPr/>
                </a:tc>
                <a:tc>
                  <a:txBody>
                    <a:bodyPr/>
                    <a:lstStyle/>
                    <a:p>
                      <a:pPr algn="ctr"/>
                      <a:endParaRPr lang="fr-FR" sz="2000">
                        <a:solidFill>
                          <a:srgbClr val="115076"/>
                        </a:solidFill>
                      </a:endParaRPr>
                    </a:p>
                  </a:txBody>
                  <a:tcPr/>
                </a:tc>
                <a:tc>
                  <a:txBody>
                    <a:bodyPr/>
                    <a:lstStyle/>
                    <a:p>
                      <a:pPr algn="ctr"/>
                      <a:r>
                        <a:rPr lang="fr-FR" sz="2000" dirty="0">
                          <a:solidFill>
                            <a:srgbClr val="115076"/>
                          </a:solidFill>
                        </a:rPr>
                        <a:t>force </a:t>
                      </a:r>
                      <a:r>
                        <a:rPr lang="fr-FR" sz="2000" dirty="0" err="1">
                          <a:solidFill>
                            <a:srgbClr val="115076"/>
                          </a:solidFill>
                        </a:rPr>
                        <a:t>you</a:t>
                      </a:r>
                      <a:r>
                        <a:rPr lang="fr-FR" sz="2000" dirty="0">
                          <a:solidFill>
                            <a:srgbClr val="115076"/>
                          </a:solidFill>
                        </a:rPr>
                        <a:t> to do extra </a:t>
                      </a:r>
                      <a:r>
                        <a:rPr lang="fr-FR" sz="2000" dirty="0" err="1">
                          <a:solidFill>
                            <a:srgbClr val="115076"/>
                          </a:solidFill>
                        </a:rPr>
                        <a:t>exercises</a:t>
                      </a:r>
                      <a:endParaRPr lang="fr-FR" sz="2000" dirty="0">
                        <a:solidFill>
                          <a:srgbClr val="115076"/>
                        </a:solidFill>
                      </a:endParaRPr>
                    </a:p>
                  </a:txBody>
                  <a:tcPr/>
                </a:tc>
                <a:tc>
                  <a:txBody>
                    <a:bodyPr/>
                    <a:lstStyle/>
                    <a:p>
                      <a:pPr algn="ctr"/>
                      <a:endParaRPr lang="fr-FR" sz="2000"/>
                    </a:p>
                  </a:txBody>
                  <a:tcPr/>
                </a:tc>
                <a:extLst>
                  <a:ext uri="{0D108BD9-81ED-4DB2-BD59-A6C34878D82A}">
                    <a16:rowId xmlns:a16="http://schemas.microsoft.com/office/drawing/2014/main" val="1460780325"/>
                  </a:ext>
                </a:extLst>
              </a:tr>
              <a:tr h="370840">
                <a:tc>
                  <a:txBody>
                    <a:bodyPr/>
                    <a:lstStyle/>
                    <a:p>
                      <a:pPr algn="ctr"/>
                      <a:endParaRPr lang="fr-FR" sz="2000"/>
                    </a:p>
                  </a:txBody>
                  <a:tcPr/>
                </a:tc>
                <a:tc>
                  <a:txBody>
                    <a:bodyPr/>
                    <a:lstStyle/>
                    <a:p>
                      <a:pPr algn="ctr"/>
                      <a:endParaRPr lang="fr-FR" sz="2000">
                        <a:solidFill>
                          <a:srgbClr val="115076"/>
                        </a:solidFill>
                      </a:endParaRPr>
                    </a:p>
                  </a:txBody>
                  <a:tcPr/>
                </a:tc>
                <a:tc>
                  <a:txBody>
                    <a:bodyPr/>
                    <a:lstStyle/>
                    <a:p>
                      <a:pPr algn="ctr"/>
                      <a:endParaRPr lang="fr-FR" sz="2000">
                        <a:solidFill>
                          <a:srgbClr val="115076"/>
                        </a:solidFill>
                      </a:endParaRPr>
                    </a:p>
                  </a:txBody>
                  <a:tcPr/>
                </a:tc>
                <a:tc>
                  <a:txBody>
                    <a:bodyPr/>
                    <a:lstStyle/>
                    <a:p>
                      <a:pPr algn="ctr"/>
                      <a:endParaRPr lang="fr-FR" sz="2000">
                        <a:solidFill>
                          <a:srgbClr val="115076"/>
                        </a:solidFill>
                      </a:endParaRPr>
                    </a:p>
                  </a:txBody>
                  <a:tcPr>
                    <a:solidFill>
                      <a:schemeClr val="bg1">
                        <a:lumMod val="50000"/>
                      </a:schemeClr>
                    </a:solidFill>
                  </a:tcPr>
                </a:tc>
                <a:tc>
                  <a:txBody>
                    <a:bodyPr/>
                    <a:lstStyle/>
                    <a:p>
                      <a:pPr algn="ctr"/>
                      <a:endParaRPr lang="fr-FR" sz="2000" dirty="0">
                        <a:solidFill>
                          <a:srgbClr val="115076"/>
                        </a:solidFill>
                      </a:endParaRPr>
                    </a:p>
                  </a:txBody>
                  <a:tcPr>
                    <a:solidFill>
                      <a:schemeClr val="bg1">
                        <a:lumMod val="50000"/>
                      </a:schemeClr>
                    </a:solidFill>
                  </a:tcPr>
                </a:tc>
                <a:tc>
                  <a:txBody>
                    <a:bodyPr/>
                    <a:lstStyle/>
                    <a:p>
                      <a:pPr algn="ctr"/>
                      <a:r>
                        <a:rPr lang="fr-FR" sz="2000" dirty="0">
                          <a:solidFill>
                            <a:srgbClr val="115076"/>
                          </a:solidFill>
                        </a:rPr>
                        <a:t>encourages me to </a:t>
                      </a:r>
                      <a:r>
                        <a:rPr lang="fr-FR" sz="2000" dirty="0" err="1">
                          <a:solidFill>
                            <a:srgbClr val="115076"/>
                          </a:solidFill>
                        </a:rPr>
                        <a:t>work</a:t>
                      </a:r>
                      <a:r>
                        <a:rPr lang="fr-FR" sz="2000" dirty="0">
                          <a:solidFill>
                            <a:srgbClr val="115076"/>
                          </a:solidFill>
                        </a:rPr>
                        <a:t> hard</a:t>
                      </a:r>
                    </a:p>
                  </a:txBody>
                  <a:tcPr/>
                </a:tc>
                <a:tc>
                  <a:txBody>
                    <a:bodyPr/>
                    <a:lstStyle/>
                    <a:p>
                      <a:pPr algn="ctr"/>
                      <a:endParaRPr lang="fr-FR" sz="2000"/>
                    </a:p>
                  </a:txBody>
                  <a:tcPr/>
                </a:tc>
                <a:extLst>
                  <a:ext uri="{0D108BD9-81ED-4DB2-BD59-A6C34878D82A}">
                    <a16:rowId xmlns:a16="http://schemas.microsoft.com/office/drawing/2014/main" val="3880372274"/>
                  </a:ext>
                </a:extLst>
              </a:tr>
              <a:tr h="370840">
                <a:tc>
                  <a:txBody>
                    <a:bodyPr/>
                    <a:lstStyle/>
                    <a:p>
                      <a:pPr algn="ctr"/>
                      <a:endParaRPr lang="fr-FR" sz="2000"/>
                    </a:p>
                  </a:txBody>
                  <a:tcPr/>
                </a:tc>
                <a:tc>
                  <a:txBody>
                    <a:bodyPr/>
                    <a:lstStyle/>
                    <a:p>
                      <a:pPr algn="ctr"/>
                      <a:endParaRPr lang="fr-FR" sz="2000">
                        <a:solidFill>
                          <a:srgbClr val="115076"/>
                        </a:solidFill>
                      </a:endParaRPr>
                    </a:p>
                  </a:txBody>
                  <a:tcPr>
                    <a:solidFill>
                      <a:schemeClr val="bg1">
                        <a:lumMod val="50000"/>
                      </a:schemeClr>
                    </a:solidFill>
                  </a:tcPr>
                </a:tc>
                <a:tc>
                  <a:txBody>
                    <a:bodyPr/>
                    <a:lstStyle/>
                    <a:p>
                      <a:pPr algn="ctr"/>
                      <a:endParaRPr lang="fr-FR" sz="2000" dirty="0">
                        <a:solidFill>
                          <a:srgbClr val="115076"/>
                        </a:solidFill>
                      </a:endParaRPr>
                    </a:p>
                  </a:txBody>
                  <a:tcPr>
                    <a:solidFill>
                      <a:schemeClr val="bg1">
                        <a:lumMod val="50000"/>
                      </a:schemeClr>
                    </a:solidFill>
                  </a:tcPr>
                </a:tc>
                <a:tc>
                  <a:txBody>
                    <a:bodyPr/>
                    <a:lstStyle/>
                    <a:p>
                      <a:pPr algn="ctr"/>
                      <a:endParaRPr lang="fr-FR" sz="2000">
                        <a:solidFill>
                          <a:srgbClr val="115076"/>
                        </a:solidFill>
                      </a:endParaRPr>
                    </a:p>
                  </a:txBody>
                  <a:tcPr/>
                </a:tc>
                <a:tc>
                  <a:txBody>
                    <a:bodyPr/>
                    <a:lstStyle/>
                    <a:p>
                      <a:pPr algn="ctr"/>
                      <a:endParaRPr lang="fr-FR" sz="2000">
                        <a:solidFill>
                          <a:srgbClr val="115076"/>
                        </a:solidFill>
                      </a:endParaRPr>
                    </a:p>
                  </a:txBody>
                  <a:tcPr/>
                </a:tc>
                <a:tc>
                  <a:txBody>
                    <a:bodyPr/>
                    <a:lstStyle/>
                    <a:p>
                      <a:pPr algn="ctr"/>
                      <a:r>
                        <a:rPr lang="fr-FR" sz="2000" dirty="0" err="1">
                          <a:solidFill>
                            <a:srgbClr val="115076"/>
                          </a:solidFill>
                        </a:rPr>
                        <a:t>prevent</a:t>
                      </a:r>
                      <a:r>
                        <a:rPr lang="fr-FR" sz="2000" dirty="0">
                          <a:solidFill>
                            <a:srgbClr val="115076"/>
                          </a:solidFill>
                        </a:rPr>
                        <a:t> </a:t>
                      </a:r>
                      <a:r>
                        <a:rPr lang="fr-FR" sz="2000" dirty="0" err="1">
                          <a:solidFill>
                            <a:srgbClr val="115076"/>
                          </a:solidFill>
                        </a:rPr>
                        <a:t>you</a:t>
                      </a:r>
                      <a:r>
                        <a:rPr lang="fr-FR" sz="2000" dirty="0">
                          <a:solidFill>
                            <a:srgbClr val="115076"/>
                          </a:solidFill>
                        </a:rPr>
                        <a:t> </a:t>
                      </a:r>
                      <a:r>
                        <a:rPr lang="fr-FR" sz="2000" dirty="0" err="1">
                          <a:solidFill>
                            <a:srgbClr val="115076"/>
                          </a:solidFill>
                        </a:rPr>
                        <a:t>from</a:t>
                      </a:r>
                      <a:r>
                        <a:rPr lang="fr-FR" sz="2000" dirty="0">
                          <a:solidFill>
                            <a:srgbClr val="115076"/>
                          </a:solidFill>
                        </a:rPr>
                        <a:t> </a:t>
                      </a:r>
                      <a:r>
                        <a:rPr lang="fr-FR" sz="2000" dirty="0" err="1">
                          <a:solidFill>
                            <a:srgbClr val="115076"/>
                          </a:solidFill>
                        </a:rPr>
                        <a:t>going</a:t>
                      </a:r>
                      <a:r>
                        <a:rPr lang="fr-FR" sz="2000" dirty="0">
                          <a:solidFill>
                            <a:srgbClr val="115076"/>
                          </a:solidFill>
                        </a:rPr>
                        <a:t> out</a:t>
                      </a:r>
                    </a:p>
                  </a:txBody>
                  <a:tcPr/>
                </a:tc>
                <a:tc>
                  <a:txBody>
                    <a:bodyPr/>
                    <a:lstStyle/>
                    <a:p>
                      <a:pPr algn="ctr"/>
                      <a:endParaRPr lang="fr-FR" sz="2000" dirty="0"/>
                    </a:p>
                  </a:txBody>
                  <a:tcPr/>
                </a:tc>
                <a:extLst>
                  <a:ext uri="{0D108BD9-81ED-4DB2-BD59-A6C34878D82A}">
                    <a16:rowId xmlns:a16="http://schemas.microsoft.com/office/drawing/2014/main" val="1846851286"/>
                  </a:ext>
                </a:extLst>
              </a:tr>
              <a:tr h="370840">
                <a:tc>
                  <a:txBody>
                    <a:bodyPr/>
                    <a:lstStyle/>
                    <a:p>
                      <a:pPr algn="ctr"/>
                      <a:endParaRPr lang="fr-FR" sz="2000" dirty="0"/>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solidFill>
                      <a:schemeClr val="bg1">
                        <a:lumMod val="50000"/>
                      </a:schemeClr>
                    </a:solidFill>
                  </a:tcPr>
                </a:tc>
                <a:tc>
                  <a:txBody>
                    <a:bodyPr/>
                    <a:lstStyle/>
                    <a:p>
                      <a:pPr algn="ctr"/>
                      <a:endParaRPr lang="fr-FR" sz="2000" dirty="0">
                        <a:solidFill>
                          <a:srgbClr val="115076"/>
                        </a:solidFill>
                      </a:endParaRPr>
                    </a:p>
                  </a:txBody>
                  <a:tcPr>
                    <a:solidFill>
                      <a:schemeClr val="bg1">
                        <a:lumMod val="50000"/>
                      </a:schemeClr>
                    </a:solidFill>
                  </a:tcPr>
                </a:tc>
                <a:tc>
                  <a:txBody>
                    <a:bodyPr/>
                    <a:lstStyle/>
                    <a:p>
                      <a:pPr algn="ctr"/>
                      <a:r>
                        <a:rPr lang="fr-FR" sz="2000" dirty="0" err="1">
                          <a:solidFill>
                            <a:srgbClr val="115076"/>
                          </a:solidFill>
                        </a:rPr>
                        <a:t>doesn’t</a:t>
                      </a:r>
                      <a:r>
                        <a:rPr lang="fr-FR" sz="2000" dirty="0">
                          <a:solidFill>
                            <a:srgbClr val="115076"/>
                          </a:solidFill>
                        </a:rPr>
                        <a:t> let me return </a:t>
                      </a:r>
                      <a:r>
                        <a:rPr lang="fr-FR" sz="2000" dirty="0" err="1">
                          <a:solidFill>
                            <a:srgbClr val="115076"/>
                          </a:solidFill>
                        </a:rPr>
                        <a:t>late</a:t>
                      </a:r>
                      <a:endParaRPr lang="fr-FR" sz="2000" dirty="0">
                        <a:solidFill>
                          <a:srgbClr val="115076"/>
                        </a:solidFill>
                      </a:endParaRPr>
                    </a:p>
                  </a:txBody>
                  <a:tcPr/>
                </a:tc>
                <a:tc>
                  <a:txBody>
                    <a:bodyPr/>
                    <a:lstStyle/>
                    <a:p>
                      <a:pPr algn="ctr"/>
                      <a:endParaRPr lang="fr-FR" sz="2000" dirty="0"/>
                    </a:p>
                  </a:txBody>
                  <a:tcPr/>
                </a:tc>
                <a:extLst>
                  <a:ext uri="{0D108BD9-81ED-4DB2-BD59-A6C34878D82A}">
                    <a16:rowId xmlns:a16="http://schemas.microsoft.com/office/drawing/2014/main" val="1135124735"/>
                  </a:ext>
                </a:extLst>
              </a:tr>
            </a:tbl>
          </a:graphicData>
        </a:graphic>
      </p:graphicFrame>
      <p:sp>
        <p:nvSpPr>
          <p:cNvPr id="9" name="Action Button: Custom 16">
            <a:hlinkClick r:id="" action="ppaction://noaction" highlightClick="1">
              <a:snd r:embed="rId4" name="slide 16_1 with beep.wav"/>
            </a:hlinkClick>
            <a:extLst>
              <a:ext uri="{FF2B5EF4-FFF2-40B4-BE49-F238E27FC236}">
                <a16:creationId xmlns:a16="http://schemas.microsoft.com/office/drawing/2014/main" id="{FECA0F74-A467-43B4-BE36-AB5388538B48}"/>
              </a:ext>
            </a:extLst>
          </p:cNvPr>
          <p:cNvSpPr/>
          <p:nvPr/>
        </p:nvSpPr>
        <p:spPr>
          <a:xfrm>
            <a:off x="368856" y="21590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slide 16_2 with beep.wav"/>
            </a:hlinkClick>
            <a:extLst>
              <a:ext uri="{FF2B5EF4-FFF2-40B4-BE49-F238E27FC236}">
                <a16:creationId xmlns:a16="http://schemas.microsoft.com/office/drawing/2014/main" id="{60A27859-9812-4789-9078-C0B821CF164F}"/>
              </a:ext>
            </a:extLst>
          </p:cNvPr>
          <p:cNvSpPr/>
          <p:nvPr/>
        </p:nvSpPr>
        <p:spPr>
          <a:xfrm>
            <a:off x="368856" y="25518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slide 16_3 with beep.wav"/>
            </a:hlinkClick>
            <a:extLst>
              <a:ext uri="{FF2B5EF4-FFF2-40B4-BE49-F238E27FC236}">
                <a16:creationId xmlns:a16="http://schemas.microsoft.com/office/drawing/2014/main" id="{65E4F4A7-6E23-4FB1-B72A-48A395870D5A}"/>
              </a:ext>
            </a:extLst>
          </p:cNvPr>
          <p:cNvSpPr/>
          <p:nvPr/>
        </p:nvSpPr>
        <p:spPr>
          <a:xfrm>
            <a:off x="368856" y="29446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slide 16_4 with beep.wav"/>
            </a:hlinkClick>
            <a:extLst>
              <a:ext uri="{FF2B5EF4-FFF2-40B4-BE49-F238E27FC236}">
                <a16:creationId xmlns:a16="http://schemas.microsoft.com/office/drawing/2014/main" id="{1BE7BD97-B69F-4723-811A-74D44B52611E}"/>
              </a:ext>
            </a:extLst>
          </p:cNvPr>
          <p:cNvSpPr/>
          <p:nvPr/>
        </p:nvSpPr>
        <p:spPr>
          <a:xfrm>
            <a:off x="368856" y="33373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slide 16_5 with beep.wav"/>
            </a:hlinkClick>
            <a:extLst>
              <a:ext uri="{FF2B5EF4-FFF2-40B4-BE49-F238E27FC236}">
                <a16:creationId xmlns:a16="http://schemas.microsoft.com/office/drawing/2014/main" id="{17336249-3751-4EA6-8F6B-89C464B33C98}"/>
              </a:ext>
            </a:extLst>
          </p:cNvPr>
          <p:cNvSpPr/>
          <p:nvPr/>
        </p:nvSpPr>
        <p:spPr>
          <a:xfrm>
            <a:off x="368856" y="37301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slide 16_6 with beep.wav"/>
            </a:hlinkClick>
            <a:extLst>
              <a:ext uri="{FF2B5EF4-FFF2-40B4-BE49-F238E27FC236}">
                <a16:creationId xmlns:a16="http://schemas.microsoft.com/office/drawing/2014/main" id="{4784A630-BF2C-4A64-A853-7557E67AECE5}"/>
              </a:ext>
            </a:extLst>
          </p:cNvPr>
          <p:cNvSpPr/>
          <p:nvPr/>
        </p:nvSpPr>
        <p:spPr>
          <a:xfrm>
            <a:off x="368856" y="41229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slide 16_7 with beep.wav"/>
            </a:hlinkClick>
            <a:extLst>
              <a:ext uri="{FF2B5EF4-FFF2-40B4-BE49-F238E27FC236}">
                <a16:creationId xmlns:a16="http://schemas.microsoft.com/office/drawing/2014/main" id="{58176C11-4815-43B4-B4A4-647E1B83127D}"/>
              </a:ext>
            </a:extLst>
          </p:cNvPr>
          <p:cNvSpPr/>
          <p:nvPr/>
        </p:nvSpPr>
        <p:spPr>
          <a:xfrm>
            <a:off x="368856" y="45157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non mais BEEP 9.3.1.2-slide16.wav"/>
            </a:hlinkClick>
            <a:extLst>
              <a:ext uri="{FF2B5EF4-FFF2-40B4-BE49-F238E27FC236}">
                <a16:creationId xmlns:a16="http://schemas.microsoft.com/office/drawing/2014/main" id="{6E60C7FE-785B-4A5F-A223-DEA1854C19BF}"/>
              </a:ext>
            </a:extLst>
          </p:cNvPr>
          <p:cNvSpPr/>
          <p:nvPr/>
        </p:nvSpPr>
        <p:spPr>
          <a:xfrm>
            <a:off x="368856" y="49084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9" name="Action Button: Custom 16">
            <a:hlinkClick r:id="" action="ppaction://noaction" highlightClick="1">
              <a:snd r:embed="rId12" name="slide 16_1 no beep.wav"/>
            </a:hlinkClick>
            <a:extLst>
              <a:ext uri="{FF2B5EF4-FFF2-40B4-BE49-F238E27FC236}">
                <a16:creationId xmlns:a16="http://schemas.microsoft.com/office/drawing/2014/main" id="{93B1ECCF-892B-429A-B543-45AD2C3A9823}"/>
              </a:ext>
            </a:extLst>
          </p:cNvPr>
          <p:cNvSpPr/>
          <p:nvPr/>
        </p:nvSpPr>
        <p:spPr>
          <a:xfrm>
            <a:off x="9580590" y="21590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Action Button: Custom 16">
            <a:hlinkClick r:id="" action="ppaction://noaction" highlightClick="1">
              <a:snd r:embed="rId13" name="slide 16_2 no beep.wav"/>
            </a:hlinkClick>
            <a:extLst>
              <a:ext uri="{FF2B5EF4-FFF2-40B4-BE49-F238E27FC236}">
                <a16:creationId xmlns:a16="http://schemas.microsoft.com/office/drawing/2014/main" id="{26B8234D-7097-41DE-94A9-94AE291A9493}"/>
              </a:ext>
            </a:extLst>
          </p:cNvPr>
          <p:cNvSpPr/>
          <p:nvPr/>
        </p:nvSpPr>
        <p:spPr>
          <a:xfrm>
            <a:off x="9580590" y="25518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16">
            <a:hlinkClick r:id="" action="ppaction://noaction" highlightClick="1">
              <a:snd r:embed="rId14" name="slide 16_3 no beep.wav"/>
            </a:hlinkClick>
            <a:extLst>
              <a:ext uri="{FF2B5EF4-FFF2-40B4-BE49-F238E27FC236}">
                <a16:creationId xmlns:a16="http://schemas.microsoft.com/office/drawing/2014/main" id="{159D3CA1-CCA5-413E-93F4-27610DD5CBB3}"/>
              </a:ext>
            </a:extLst>
          </p:cNvPr>
          <p:cNvSpPr/>
          <p:nvPr/>
        </p:nvSpPr>
        <p:spPr>
          <a:xfrm>
            <a:off x="9580590" y="29446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Action Button: Custom 16">
            <a:hlinkClick r:id="" action="ppaction://noaction" highlightClick="1">
              <a:snd r:embed="rId15" name="slide 16_4 no beep.wav"/>
            </a:hlinkClick>
            <a:extLst>
              <a:ext uri="{FF2B5EF4-FFF2-40B4-BE49-F238E27FC236}">
                <a16:creationId xmlns:a16="http://schemas.microsoft.com/office/drawing/2014/main" id="{64F3E49F-C3A0-473B-AF9E-5D22DA8B1FA6}"/>
              </a:ext>
            </a:extLst>
          </p:cNvPr>
          <p:cNvSpPr/>
          <p:nvPr/>
        </p:nvSpPr>
        <p:spPr>
          <a:xfrm>
            <a:off x="9580590" y="33373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3" name="Action Button: Custom 16">
            <a:hlinkClick r:id="" action="ppaction://noaction" highlightClick="1">
              <a:snd r:embed="rId16" name="slide 16_5 no beep.wav"/>
            </a:hlinkClick>
            <a:extLst>
              <a:ext uri="{FF2B5EF4-FFF2-40B4-BE49-F238E27FC236}">
                <a16:creationId xmlns:a16="http://schemas.microsoft.com/office/drawing/2014/main" id="{22FB64DF-5B45-4F02-94D1-ECD4BA8B7E85}"/>
              </a:ext>
            </a:extLst>
          </p:cNvPr>
          <p:cNvSpPr/>
          <p:nvPr/>
        </p:nvSpPr>
        <p:spPr>
          <a:xfrm>
            <a:off x="9580590" y="37301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4" name="Action Button: Custom 16">
            <a:hlinkClick r:id="" action="ppaction://noaction" highlightClick="1">
              <a:snd r:embed="rId17" name="slide 16_6 no beep.wav"/>
            </a:hlinkClick>
            <a:extLst>
              <a:ext uri="{FF2B5EF4-FFF2-40B4-BE49-F238E27FC236}">
                <a16:creationId xmlns:a16="http://schemas.microsoft.com/office/drawing/2014/main" id="{087C60C1-8045-4E34-9C45-5F3D4DBD8890}"/>
              </a:ext>
            </a:extLst>
          </p:cNvPr>
          <p:cNvSpPr/>
          <p:nvPr/>
        </p:nvSpPr>
        <p:spPr>
          <a:xfrm>
            <a:off x="9580590" y="41229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5" name="Action Button: Custom 16">
            <a:hlinkClick r:id="" action="ppaction://noaction" highlightClick="1">
              <a:snd r:embed="rId18" name="slide 16_7 no beep.wav"/>
            </a:hlinkClick>
            <a:extLst>
              <a:ext uri="{FF2B5EF4-FFF2-40B4-BE49-F238E27FC236}">
                <a16:creationId xmlns:a16="http://schemas.microsoft.com/office/drawing/2014/main" id="{EF3B6C2F-BF6A-4286-9F0C-E3C4EF5FFAA9}"/>
              </a:ext>
            </a:extLst>
          </p:cNvPr>
          <p:cNvSpPr/>
          <p:nvPr/>
        </p:nvSpPr>
        <p:spPr>
          <a:xfrm>
            <a:off x="9580590" y="45157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6" name="Action Button: Custom 16">
            <a:hlinkClick r:id="" action="ppaction://noaction" highlightClick="1">
              <a:snd r:embed="rId19" name="non mais elle 9.3.1.2-slide16.wav"/>
            </a:hlinkClick>
            <a:extLst>
              <a:ext uri="{FF2B5EF4-FFF2-40B4-BE49-F238E27FC236}">
                <a16:creationId xmlns:a16="http://schemas.microsoft.com/office/drawing/2014/main" id="{13932760-9DBF-4A48-B1FD-3F1D95D995BC}"/>
              </a:ext>
            </a:extLst>
          </p:cNvPr>
          <p:cNvSpPr/>
          <p:nvPr/>
        </p:nvSpPr>
        <p:spPr>
          <a:xfrm>
            <a:off x="9580590" y="49084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7" name="Picture 26" descr="green checkmark">
            <a:extLst>
              <a:ext uri="{FF2B5EF4-FFF2-40B4-BE49-F238E27FC236}">
                <a16:creationId xmlns:a16="http://schemas.microsoft.com/office/drawing/2014/main" id="{0C9994B9-B2E8-4DBA-AF37-D5397E923A8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234052" y="2233858"/>
            <a:ext cx="282522" cy="294294"/>
          </a:xfrm>
          <a:prstGeom prst="rect">
            <a:avLst/>
          </a:prstGeom>
        </p:spPr>
      </p:pic>
      <p:pic>
        <p:nvPicPr>
          <p:cNvPr id="28" name="Picture 27" descr="green checkmark">
            <a:extLst>
              <a:ext uri="{FF2B5EF4-FFF2-40B4-BE49-F238E27FC236}">
                <a16:creationId xmlns:a16="http://schemas.microsoft.com/office/drawing/2014/main" id="{79E5761C-3EC2-46EB-B91E-DDE87A34FDA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172063" y="2602709"/>
            <a:ext cx="282522" cy="294294"/>
          </a:xfrm>
          <a:prstGeom prst="rect">
            <a:avLst/>
          </a:prstGeom>
        </p:spPr>
      </p:pic>
      <p:pic>
        <p:nvPicPr>
          <p:cNvPr id="29" name="Picture 28" descr="green checkmark">
            <a:extLst>
              <a:ext uri="{FF2B5EF4-FFF2-40B4-BE49-F238E27FC236}">
                <a16:creationId xmlns:a16="http://schemas.microsoft.com/office/drawing/2014/main" id="{AC59F36A-6A42-434F-B503-4DB9A743577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15962" y="3043100"/>
            <a:ext cx="282522" cy="294294"/>
          </a:xfrm>
          <a:prstGeom prst="rect">
            <a:avLst/>
          </a:prstGeom>
        </p:spPr>
      </p:pic>
      <p:pic>
        <p:nvPicPr>
          <p:cNvPr id="30" name="Picture 29" descr="green checkmark">
            <a:extLst>
              <a:ext uri="{FF2B5EF4-FFF2-40B4-BE49-F238E27FC236}">
                <a16:creationId xmlns:a16="http://schemas.microsoft.com/office/drawing/2014/main" id="{6AED5333-9953-439E-AC1A-2BF63E56FE4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172063" y="3420868"/>
            <a:ext cx="282522" cy="294294"/>
          </a:xfrm>
          <a:prstGeom prst="rect">
            <a:avLst/>
          </a:prstGeom>
        </p:spPr>
      </p:pic>
      <p:pic>
        <p:nvPicPr>
          <p:cNvPr id="31" name="Picture 30" descr="green checkmark">
            <a:extLst>
              <a:ext uri="{FF2B5EF4-FFF2-40B4-BE49-F238E27FC236}">
                <a16:creationId xmlns:a16="http://schemas.microsoft.com/office/drawing/2014/main" id="{01930D16-5109-4B56-AF30-57C03EF7100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26453" y="3828638"/>
            <a:ext cx="282522" cy="294294"/>
          </a:xfrm>
          <a:prstGeom prst="rect">
            <a:avLst/>
          </a:prstGeom>
        </p:spPr>
      </p:pic>
      <p:pic>
        <p:nvPicPr>
          <p:cNvPr id="32" name="Picture 31" descr="green checkmark">
            <a:extLst>
              <a:ext uri="{FF2B5EF4-FFF2-40B4-BE49-F238E27FC236}">
                <a16:creationId xmlns:a16="http://schemas.microsoft.com/office/drawing/2014/main" id="{519CF749-0855-45B9-AD5C-C009643956C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172063" y="4223498"/>
            <a:ext cx="282522" cy="294294"/>
          </a:xfrm>
          <a:prstGeom prst="rect">
            <a:avLst/>
          </a:prstGeom>
        </p:spPr>
      </p:pic>
      <p:pic>
        <p:nvPicPr>
          <p:cNvPr id="33" name="Picture 32" descr="green checkmark">
            <a:extLst>
              <a:ext uri="{FF2B5EF4-FFF2-40B4-BE49-F238E27FC236}">
                <a16:creationId xmlns:a16="http://schemas.microsoft.com/office/drawing/2014/main" id="{02063563-2E28-49C3-AB7C-31C472C4596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26453" y="4582401"/>
            <a:ext cx="282522" cy="294294"/>
          </a:xfrm>
          <a:prstGeom prst="rect">
            <a:avLst/>
          </a:prstGeom>
        </p:spPr>
      </p:pic>
      <p:pic>
        <p:nvPicPr>
          <p:cNvPr id="34" name="Picture 33" descr="green checkmark">
            <a:extLst>
              <a:ext uri="{FF2B5EF4-FFF2-40B4-BE49-F238E27FC236}">
                <a16:creationId xmlns:a16="http://schemas.microsoft.com/office/drawing/2014/main" id="{AE106354-EB2F-4FD0-BE2F-54001F09324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234052" y="5010176"/>
            <a:ext cx="282522" cy="294294"/>
          </a:xfrm>
          <a:prstGeom prst="rect">
            <a:avLst/>
          </a:prstGeom>
        </p:spPr>
      </p:pic>
      <p:pic>
        <p:nvPicPr>
          <p:cNvPr id="35" name="Picture 34">
            <a:extLst>
              <a:ext uri="{FF2B5EF4-FFF2-40B4-BE49-F238E27FC236}">
                <a16:creationId xmlns:a16="http://schemas.microsoft.com/office/drawing/2014/main" id="{0EA08BDE-8AEA-40B5-9029-F66F5D492B2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986586" y="2271091"/>
            <a:ext cx="2342299" cy="2342299"/>
          </a:xfrm>
          <a:prstGeom prst="rect">
            <a:avLst/>
          </a:prstGeom>
        </p:spPr>
      </p:pic>
      <p:pic>
        <p:nvPicPr>
          <p:cNvPr id="37" name="Picture 36">
            <a:extLst>
              <a:ext uri="{FF2B5EF4-FFF2-40B4-BE49-F238E27FC236}">
                <a16:creationId xmlns:a16="http://schemas.microsoft.com/office/drawing/2014/main" id="{6F3D3006-251E-4D67-B712-20495D59C32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019937" y="4122932"/>
            <a:ext cx="2275599" cy="2275599"/>
          </a:xfrm>
          <a:prstGeom prst="rect">
            <a:avLst/>
          </a:prstGeom>
        </p:spPr>
      </p:pic>
      <p:sp>
        <p:nvSpPr>
          <p:cNvPr id="38" name="Rectangle 37">
            <a:extLst>
              <a:ext uri="{FF2B5EF4-FFF2-40B4-BE49-F238E27FC236}">
                <a16:creationId xmlns:a16="http://schemas.microsoft.com/office/drawing/2014/main" id="{1A7A7734-D14F-4A6C-9780-5A4CD156F4D6}"/>
              </a:ext>
            </a:extLst>
          </p:cNvPr>
          <p:cNvSpPr/>
          <p:nvPr/>
        </p:nvSpPr>
        <p:spPr>
          <a:xfrm>
            <a:off x="4577171" y="2233858"/>
            <a:ext cx="4748163"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E5B6CD3B-6551-4012-AD3C-0B3EFD1A2489}"/>
              </a:ext>
            </a:extLst>
          </p:cNvPr>
          <p:cNvSpPr/>
          <p:nvPr/>
        </p:nvSpPr>
        <p:spPr>
          <a:xfrm>
            <a:off x="4577171" y="2626627"/>
            <a:ext cx="4748163"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374B422E-E007-44B1-A4EC-27E50F2BAAD4}"/>
              </a:ext>
            </a:extLst>
          </p:cNvPr>
          <p:cNvSpPr/>
          <p:nvPr/>
        </p:nvSpPr>
        <p:spPr>
          <a:xfrm>
            <a:off x="4577171" y="3028676"/>
            <a:ext cx="4748163"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2DA3ACF4-28A2-4695-BAA4-AA14F7239EF8}"/>
              </a:ext>
            </a:extLst>
          </p:cNvPr>
          <p:cNvSpPr/>
          <p:nvPr/>
        </p:nvSpPr>
        <p:spPr>
          <a:xfrm>
            <a:off x="4577171" y="3429093"/>
            <a:ext cx="4748163"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64194B69-0E80-4F9E-A9F7-BBD4A3001F0C}"/>
              </a:ext>
            </a:extLst>
          </p:cNvPr>
          <p:cNvSpPr/>
          <p:nvPr/>
        </p:nvSpPr>
        <p:spPr>
          <a:xfrm>
            <a:off x="4578717" y="3828638"/>
            <a:ext cx="4748163"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94515DA8-AED4-4C75-A83B-07F22F094174}"/>
              </a:ext>
            </a:extLst>
          </p:cNvPr>
          <p:cNvSpPr/>
          <p:nvPr/>
        </p:nvSpPr>
        <p:spPr>
          <a:xfrm>
            <a:off x="4577171" y="4221407"/>
            <a:ext cx="4748163"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E2378405-B12F-45BF-AD79-3A8912A1164C}"/>
              </a:ext>
            </a:extLst>
          </p:cNvPr>
          <p:cNvSpPr/>
          <p:nvPr/>
        </p:nvSpPr>
        <p:spPr>
          <a:xfrm>
            <a:off x="4578717" y="4620952"/>
            <a:ext cx="4748163"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3E0FF18E-8AC2-4D14-B9E5-36CA45F26A46}"/>
              </a:ext>
            </a:extLst>
          </p:cNvPr>
          <p:cNvSpPr/>
          <p:nvPr/>
        </p:nvSpPr>
        <p:spPr>
          <a:xfrm>
            <a:off x="4577171" y="5010176"/>
            <a:ext cx="4748163"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Speech Bubble: Rectangle with Corners Rounded 6">
            <a:extLst>
              <a:ext uri="{FF2B5EF4-FFF2-40B4-BE49-F238E27FC236}">
                <a16:creationId xmlns:a16="http://schemas.microsoft.com/office/drawing/2014/main" id="{4B18762B-2525-4270-8101-7DBA9251A620}"/>
              </a:ext>
            </a:extLst>
          </p:cNvPr>
          <p:cNvSpPr/>
          <p:nvPr/>
        </p:nvSpPr>
        <p:spPr>
          <a:xfrm>
            <a:off x="10198138" y="1906776"/>
            <a:ext cx="1827475" cy="990227"/>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*nécessaire</a:t>
            </a:r>
            <a:r>
              <a:rPr lang="fr-FR" sz="2000" dirty="0">
                <a:solidFill>
                  <a:prstClr val="white"/>
                </a:solidFill>
                <a:latin typeface="Century Gothic" panose="020B0502020202020204" pitchFamily="34" charset="0"/>
              </a:rPr>
              <a:t> = </a:t>
            </a:r>
            <a:r>
              <a:rPr lang="en-GB" sz="2000" dirty="0">
                <a:solidFill>
                  <a:prstClr val="white"/>
                </a:solidFill>
                <a:latin typeface="Century Gothic" panose="020B0502020202020204" pitchFamily="34" charset="0"/>
              </a:rPr>
              <a:t>necessary</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16732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91383" y="0"/>
            <a:ext cx="6096661" cy="2152807"/>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h</a:t>
            </a:r>
            <a:endParaRPr lang="en-US" sz="16600" dirty="0"/>
          </a:p>
        </p:txBody>
      </p:sp>
      <p:sp>
        <p:nvSpPr>
          <p:cNvPr id="4" name="TextBox 3"/>
          <p:cNvSpPr txBox="1"/>
          <p:nvPr/>
        </p:nvSpPr>
        <p:spPr>
          <a:xfrm>
            <a:off x="4034061" y="4406005"/>
            <a:ext cx="45079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1" i="0" u="none" strike="noStrike" kern="1200" cap="none" spc="0" normalizeH="0" baseline="0" dirty="0">
                <a:ln>
                  <a:noFill/>
                </a:ln>
                <a:solidFill>
                  <a:srgbClr val="E87D1E"/>
                </a:solidFill>
                <a:effectLst/>
                <a:uLnTx/>
                <a:uFillTx/>
                <a:latin typeface="Century Gothic" panose="020F0302020204030204"/>
                <a:ea typeface="+mn-ea"/>
                <a:cs typeface="Calibri" panose="020F0502020204030204" pitchFamily="34" charset="0"/>
              </a:rPr>
              <a:t>h</a:t>
            </a:r>
            <a:r>
              <a:rPr kumimoji="0" lang="fr-FR" sz="12000" b="0" i="0" u="none" strike="noStrike" kern="1200" cap="none" spc="0" normalizeH="0" baseline="0" dirty="0">
                <a:ln>
                  <a:noFill/>
                </a:ln>
                <a:solidFill>
                  <a:srgbClr val="1F4E79"/>
                </a:solidFill>
                <a:effectLst/>
                <a:uLnTx/>
                <a:uFillTx/>
                <a:latin typeface="Century Gothic" panose="020F0302020204030204"/>
                <a:ea typeface="+mn-ea"/>
                <a:cs typeface="Calibri" panose="020F0502020204030204" pitchFamily="34" charset="0"/>
              </a:rPr>
              <a:t>eure</a:t>
            </a:r>
            <a:endParaRPr kumimoji="0" lang="fr-FR" sz="12000" b="1" i="0" u="none" strike="noStrike" kern="1200" cap="none" spc="0" normalizeH="0" baseline="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hourglass">
            <a:extLst>
              <a:ext uri="{FF2B5EF4-FFF2-40B4-BE49-F238E27FC236}">
                <a16:creationId xmlns:a16="http://schemas.microsoft.com/office/drawing/2014/main" id="{60A9B632-08EC-4C45-8EF1-9DF9B1C55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192" y="893851"/>
            <a:ext cx="2195616" cy="369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89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h heu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 heu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403691" cy="867128"/>
          </a:xfrm>
          <a:prstGeom prst="rect">
            <a:avLst/>
          </a:prstGeom>
        </p:spPr>
      </p:pic>
      <p:sp>
        <p:nvSpPr>
          <p:cNvPr id="4" name="Title 3"/>
          <p:cNvSpPr>
            <a:spLocks noGrp="1"/>
          </p:cNvSpPr>
          <p:nvPr>
            <p:ph type="title"/>
          </p:nvPr>
        </p:nvSpPr>
        <p:spPr>
          <a:xfrm>
            <a:off x="-1" y="296864"/>
            <a:ext cx="6567949" cy="707849"/>
          </a:xfrm>
        </p:spPr>
        <p:txBody>
          <a:bodyPr>
            <a:normAutofit/>
          </a:bodyPr>
          <a:lstStyle/>
          <a:p>
            <a:r>
              <a:rPr lang="fr-FR" sz="2800" b="1" dirty="0">
                <a:solidFill>
                  <a:schemeClr val="bg1"/>
                </a:solidFill>
              </a:rPr>
              <a:t>Léa répond aux questions de Noura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16520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06EE3433-4646-40C1-8BDD-D0B899742052}"/>
              </a:ext>
            </a:extLst>
          </p:cNvPr>
          <p:cNvSpPr txBox="1"/>
          <p:nvPr/>
        </p:nvSpPr>
        <p:spPr>
          <a:xfrm>
            <a:off x="0" y="1295652"/>
            <a:ext cx="8231632" cy="5016758"/>
          </a:xfrm>
          <a:prstGeom prst="rect">
            <a:avLst/>
          </a:prstGeom>
          <a:solidFill>
            <a:schemeClr val="accent5">
              <a:lumMod val="20000"/>
              <a:lumOff val="80000"/>
            </a:schemeClr>
          </a:solidFill>
          <a:ln>
            <a:solidFill>
              <a:srgbClr val="002060"/>
            </a:solidFill>
          </a:ln>
        </p:spPr>
        <p:txBody>
          <a:bodyPr wrap="square" rtlCol="0">
            <a:spAutoFit/>
          </a:bodyPr>
          <a:lstStyle/>
          <a:p>
            <a:pPr algn="l"/>
            <a:r>
              <a:rPr lang="fr-FR" sz="2000" dirty="0">
                <a:solidFill>
                  <a:srgbClr val="115076"/>
                </a:solidFill>
              </a:rPr>
              <a:t>Salut, Noura !</a:t>
            </a:r>
          </a:p>
          <a:p>
            <a:pPr algn="l"/>
            <a:r>
              <a:rPr lang="fr-FR" sz="2000" dirty="0">
                <a:solidFill>
                  <a:srgbClr val="115076"/>
                </a:solidFill>
              </a:rPr>
              <a:t>Tu vas bient</a:t>
            </a:r>
            <a:r>
              <a:rPr lang="fr-FR" sz="2000" dirty="0">
                <a:solidFill>
                  <a:srgbClr val="115076"/>
                </a:solidFill>
                <a:latin typeface="Century Gothic" panose="020B0502020202020204" pitchFamily="34" charset="0"/>
              </a:rPr>
              <a:t>ôt être en sixième ! Et je vais être en troisième ! Le collège est différent, mais tu ne dois pas avoir peur. Faire </a:t>
            </a:r>
            <a:r>
              <a:rPr lang="fr-FR" sz="2000" b="1" dirty="0">
                <a:solidFill>
                  <a:srgbClr val="115076"/>
                </a:solidFill>
                <a:latin typeface="Century Gothic" panose="020B0502020202020204" pitchFamily="34" charset="0"/>
              </a:rPr>
              <a:t>une rédaction</a:t>
            </a:r>
            <a:r>
              <a:rPr lang="fr-FR" sz="2000" dirty="0">
                <a:solidFill>
                  <a:srgbClr val="115076"/>
                </a:solidFill>
                <a:latin typeface="Century Gothic" panose="020B0502020202020204" pitchFamily="34" charset="0"/>
              </a:rPr>
              <a:t>, c’est difficile, mais tu peux apprendre de nouvelles compétences et connaissances. On reste au collège plus longtemps, parce que la pause-déjeuner dure une heure et quarante minutes, et on a des </a:t>
            </a:r>
            <a:r>
              <a:rPr lang="fr-FR" sz="2000" b="1" dirty="0">
                <a:solidFill>
                  <a:srgbClr val="115076"/>
                </a:solidFill>
                <a:latin typeface="Century Gothic" panose="020B0502020202020204" pitchFamily="34" charset="0"/>
              </a:rPr>
              <a:t>heures de permanence</a:t>
            </a:r>
            <a:r>
              <a:rPr lang="fr-FR" sz="2000" dirty="0">
                <a:solidFill>
                  <a:srgbClr val="115076"/>
                </a:solidFill>
                <a:latin typeface="Century Gothic" panose="020B0502020202020204" pitchFamily="34" charset="0"/>
              </a:rPr>
              <a:t> où on travaille sans parler aux autres. Il y a </a:t>
            </a:r>
            <a:r>
              <a:rPr lang="fr-FR" sz="2000" b="1" dirty="0">
                <a:solidFill>
                  <a:srgbClr val="115076"/>
                </a:solidFill>
                <a:latin typeface="Century Gothic" panose="020B0502020202020204" pitchFamily="34" charset="0"/>
              </a:rPr>
              <a:t>un surveillant </a:t>
            </a:r>
            <a:r>
              <a:rPr lang="fr-FR" sz="2000" dirty="0">
                <a:solidFill>
                  <a:srgbClr val="115076"/>
                </a:solidFill>
                <a:latin typeface="Century Gothic" panose="020B0502020202020204" pitchFamily="34" charset="0"/>
              </a:rPr>
              <a:t>qui te regarde, mais il ne t’aide pas avec les exercices. S’il y a des mauvais comportements, le surveillant peut </a:t>
            </a:r>
            <a:r>
              <a:rPr lang="fr-FR" sz="2000" b="1" dirty="0">
                <a:solidFill>
                  <a:srgbClr val="115076"/>
                </a:solidFill>
                <a:latin typeface="Century Gothic" panose="020B0502020202020204" pitchFamily="34" charset="0"/>
              </a:rPr>
              <a:t>gronder </a:t>
            </a:r>
            <a:r>
              <a:rPr lang="fr-FR" sz="2000" dirty="0">
                <a:solidFill>
                  <a:srgbClr val="115076"/>
                </a:solidFill>
                <a:latin typeface="Century Gothic" panose="020B0502020202020204" pitchFamily="34" charset="0"/>
              </a:rPr>
              <a:t>l’élève et donner </a:t>
            </a:r>
            <a:r>
              <a:rPr lang="fr-FR" sz="2000" b="1" dirty="0">
                <a:solidFill>
                  <a:srgbClr val="115076"/>
                </a:solidFill>
                <a:latin typeface="Century Gothic" panose="020B0502020202020204" pitchFamily="34" charset="0"/>
              </a:rPr>
              <a:t>une retenue </a:t>
            </a:r>
            <a:r>
              <a:rPr lang="fr-FR" sz="2000" dirty="0">
                <a:solidFill>
                  <a:srgbClr val="115076"/>
                </a:solidFill>
                <a:latin typeface="Century Gothic" panose="020B0502020202020204" pitchFamily="34" charset="0"/>
              </a:rPr>
              <a:t>de cinquante minutes après les cours. Si ton comportement est très mauvais, il t’envoie au</a:t>
            </a:r>
            <a:r>
              <a:rPr lang="fr-FR" sz="2000" b="1" dirty="0">
                <a:solidFill>
                  <a:srgbClr val="115076"/>
                </a:solidFill>
                <a:latin typeface="Century Gothic" panose="020B0502020202020204" pitchFamily="34" charset="0"/>
              </a:rPr>
              <a:t> CPE</a:t>
            </a:r>
            <a:r>
              <a:rPr lang="fr-FR" sz="2000" dirty="0">
                <a:solidFill>
                  <a:srgbClr val="115076"/>
                </a:solidFill>
                <a:latin typeface="Century Gothic" panose="020B0502020202020204" pitchFamily="34" charset="0"/>
              </a:rPr>
              <a:t>. Les contrôles sont difficiles, et il ne faut pas </a:t>
            </a:r>
            <a:r>
              <a:rPr lang="fr-FR" sz="2000" b="1" dirty="0">
                <a:solidFill>
                  <a:srgbClr val="115076"/>
                </a:solidFill>
                <a:latin typeface="Century Gothic" panose="020B0502020202020204" pitchFamily="34" charset="0"/>
              </a:rPr>
              <a:t>tricher</a:t>
            </a:r>
            <a:r>
              <a:rPr lang="fr-FR" sz="2000" dirty="0">
                <a:solidFill>
                  <a:srgbClr val="115076"/>
                </a:solidFill>
                <a:latin typeface="Century Gothic" panose="020B0502020202020204" pitchFamily="34" charset="0"/>
              </a:rPr>
              <a:t> ! Il faut travailler dur, parce que si tu ne réussis pas les examens, ils t’obligent à </a:t>
            </a:r>
            <a:r>
              <a:rPr lang="fr-FR" sz="2000" b="1" dirty="0">
                <a:solidFill>
                  <a:srgbClr val="115076"/>
                </a:solidFill>
                <a:latin typeface="Century Gothic" panose="020B0502020202020204" pitchFamily="34" charset="0"/>
              </a:rPr>
              <a:t>redoubler</a:t>
            </a:r>
            <a:r>
              <a:rPr lang="fr-FR" sz="2000" dirty="0">
                <a:solidFill>
                  <a:srgbClr val="115076"/>
                </a:solidFill>
                <a:latin typeface="Century Gothic" panose="020B0502020202020204" pitchFamily="34" charset="0"/>
              </a:rPr>
              <a:t>. Mais je sais que tu vas travailler dur ! Tu vas continuer à la deuxième année – la cinquième - sans difficulté ! À bientôt, Léa</a:t>
            </a:r>
            <a:endParaRPr lang="fr-FR" sz="2400" dirty="0">
              <a:solidFill>
                <a:srgbClr val="115076"/>
              </a:solidFill>
            </a:endParaRPr>
          </a:p>
        </p:txBody>
      </p:sp>
      <p:sp>
        <p:nvSpPr>
          <p:cNvPr id="11" name="TextBox 10">
            <a:extLst>
              <a:ext uri="{FF2B5EF4-FFF2-40B4-BE49-F238E27FC236}">
                <a16:creationId xmlns:a16="http://schemas.microsoft.com/office/drawing/2014/main" id="{5B3C03F4-2992-4D01-9813-CDDA59A935E0}"/>
              </a:ext>
            </a:extLst>
          </p:cNvPr>
          <p:cNvSpPr txBox="1"/>
          <p:nvPr/>
        </p:nvSpPr>
        <p:spPr>
          <a:xfrm>
            <a:off x="7318455" y="222596"/>
            <a:ext cx="4299953" cy="1015663"/>
          </a:xfrm>
          <a:prstGeom prst="rect">
            <a:avLst/>
          </a:prstGeom>
          <a:noFill/>
        </p:spPr>
        <p:txBody>
          <a:bodyPr wrap="square">
            <a:spAutoFit/>
          </a:bodyPr>
          <a:lstStyle/>
          <a:p>
            <a:pPr algn="l"/>
            <a:r>
              <a:rPr lang="fr-FR" sz="2000" dirty="0">
                <a:solidFill>
                  <a:srgbClr val="115076"/>
                </a:solidFill>
              </a:rPr>
              <a:t>Léa répond au message </a:t>
            </a:r>
          </a:p>
          <a:p>
            <a:pPr algn="l"/>
            <a:r>
              <a:rPr lang="fr-FR" sz="2000" dirty="0">
                <a:solidFill>
                  <a:srgbClr val="115076"/>
                </a:solidFill>
              </a:rPr>
              <a:t>de Noura. Trouve le </a:t>
            </a:r>
          </a:p>
          <a:p>
            <a:pPr algn="l"/>
            <a:r>
              <a:rPr lang="fr-FR" sz="2000" dirty="0">
                <a:solidFill>
                  <a:srgbClr val="115076"/>
                </a:solidFill>
              </a:rPr>
              <a:t>fran</a:t>
            </a:r>
            <a:r>
              <a:rPr lang="fr-FR" sz="2000" dirty="0">
                <a:solidFill>
                  <a:srgbClr val="115076"/>
                </a:solidFill>
                <a:latin typeface="Century Gothic" panose="020B0502020202020204" pitchFamily="34" charset="0"/>
              </a:rPr>
              <a:t>çais pour les mots sur la liste.</a:t>
            </a:r>
          </a:p>
        </p:txBody>
      </p:sp>
      <p:sp>
        <p:nvSpPr>
          <p:cNvPr id="12" name="TextBox 11">
            <a:extLst>
              <a:ext uri="{FF2B5EF4-FFF2-40B4-BE49-F238E27FC236}">
                <a16:creationId xmlns:a16="http://schemas.microsoft.com/office/drawing/2014/main" id="{353698AD-490F-4425-A1C3-1D74E5B3032C}"/>
              </a:ext>
            </a:extLst>
          </p:cNvPr>
          <p:cNvSpPr txBox="1"/>
          <p:nvPr/>
        </p:nvSpPr>
        <p:spPr>
          <a:xfrm>
            <a:off x="8231632" y="1295652"/>
            <a:ext cx="3960368" cy="2554545"/>
          </a:xfrm>
          <a:prstGeom prst="rect">
            <a:avLst/>
          </a:prstGeom>
          <a:solidFill>
            <a:srgbClr val="FFFF00"/>
          </a:solidFill>
          <a:ln>
            <a:solidFill>
              <a:srgbClr val="002060"/>
            </a:solidFill>
          </a:ln>
        </p:spPr>
        <p:txBody>
          <a:bodyPr wrap="square" rtlCol="0">
            <a:spAutoFit/>
          </a:bodyPr>
          <a:lstStyle/>
          <a:p>
            <a:pPr marL="457200" indent="-457200" algn="l">
              <a:buAutoNum type="arabicPeriod"/>
            </a:pPr>
            <a:r>
              <a:rPr lang="en-GB" sz="2000" dirty="0">
                <a:solidFill>
                  <a:srgbClr val="115076"/>
                </a:solidFill>
              </a:rPr>
              <a:t>detention</a:t>
            </a:r>
          </a:p>
          <a:p>
            <a:pPr marL="457200" indent="-457200" algn="l">
              <a:buAutoNum type="arabicPeriod"/>
            </a:pPr>
            <a:r>
              <a:rPr lang="en-GB" sz="2000" dirty="0">
                <a:solidFill>
                  <a:srgbClr val="115076"/>
                </a:solidFill>
              </a:rPr>
              <a:t>to cheat</a:t>
            </a:r>
          </a:p>
          <a:p>
            <a:pPr marL="457200" indent="-457200" algn="l">
              <a:buAutoNum type="arabicPeriod"/>
            </a:pPr>
            <a:r>
              <a:rPr lang="en-GB" sz="2000" dirty="0">
                <a:solidFill>
                  <a:srgbClr val="115076"/>
                </a:solidFill>
              </a:rPr>
              <a:t>essay</a:t>
            </a:r>
          </a:p>
          <a:p>
            <a:pPr marL="457200" indent="-457200" algn="l">
              <a:buAutoNum type="arabicPeriod"/>
            </a:pPr>
            <a:r>
              <a:rPr lang="en-GB" sz="2000" dirty="0">
                <a:solidFill>
                  <a:srgbClr val="115076"/>
                </a:solidFill>
              </a:rPr>
              <a:t>head of behaviour</a:t>
            </a:r>
          </a:p>
          <a:p>
            <a:pPr marL="457200" indent="-457200" algn="l">
              <a:buAutoNum type="arabicPeriod"/>
            </a:pPr>
            <a:r>
              <a:rPr lang="en-GB" sz="2000" dirty="0">
                <a:solidFill>
                  <a:srgbClr val="115076"/>
                </a:solidFill>
              </a:rPr>
              <a:t>to tell off</a:t>
            </a:r>
          </a:p>
          <a:p>
            <a:pPr marL="457200" indent="-457200" algn="l">
              <a:buAutoNum type="arabicPeriod"/>
            </a:pPr>
            <a:r>
              <a:rPr lang="en-GB" sz="2000" dirty="0">
                <a:solidFill>
                  <a:srgbClr val="115076"/>
                </a:solidFill>
              </a:rPr>
              <a:t>to repeat a year</a:t>
            </a:r>
          </a:p>
          <a:p>
            <a:pPr marL="457200" indent="-457200" algn="l">
              <a:buAutoNum type="arabicPeriod"/>
            </a:pPr>
            <a:r>
              <a:rPr lang="en-GB" sz="2000" dirty="0">
                <a:solidFill>
                  <a:srgbClr val="115076"/>
                </a:solidFill>
              </a:rPr>
              <a:t>study periods</a:t>
            </a:r>
          </a:p>
          <a:p>
            <a:pPr marL="457200" indent="-457200" algn="l">
              <a:buAutoNum type="arabicPeriod"/>
            </a:pPr>
            <a:r>
              <a:rPr lang="en-GB" sz="2000" dirty="0">
                <a:solidFill>
                  <a:srgbClr val="115076"/>
                </a:solidFill>
              </a:rPr>
              <a:t>supervisor</a:t>
            </a:r>
          </a:p>
        </p:txBody>
      </p:sp>
      <p:pic>
        <p:nvPicPr>
          <p:cNvPr id="14" name="Picture 13">
            <a:extLst>
              <a:ext uri="{FF2B5EF4-FFF2-40B4-BE49-F238E27FC236}">
                <a16:creationId xmlns:a16="http://schemas.microsoft.com/office/drawing/2014/main" id="{DB2A682E-AE92-446C-809F-BA625A7CE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9842" y="3804031"/>
            <a:ext cx="2342299" cy="2342299"/>
          </a:xfrm>
          <a:prstGeom prst="rect">
            <a:avLst/>
          </a:prstGeom>
        </p:spPr>
      </p:pic>
      <p:sp>
        <p:nvSpPr>
          <p:cNvPr id="13" name="TextBox 12">
            <a:extLst>
              <a:ext uri="{FF2B5EF4-FFF2-40B4-BE49-F238E27FC236}">
                <a16:creationId xmlns:a16="http://schemas.microsoft.com/office/drawing/2014/main" id="{E99A1E8E-4881-4D7F-8B74-F7DE8240C3F3}"/>
              </a:ext>
            </a:extLst>
          </p:cNvPr>
          <p:cNvSpPr txBox="1"/>
          <p:nvPr/>
        </p:nvSpPr>
        <p:spPr>
          <a:xfrm>
            <a:off x="8231632" y="3804031"/>
            <a:ext cx="3960368" cy="2554545"/>
          </a:xfrm>
          <a:prstGeom prst="rect">
            <a:avLst/>
          </a:prstGeom>
          <a:solidFill>
            <a:srgbClr val="FFFF00"/>
          </a:solidFill>
          <a:ln>
            <a:solidFill>
              <a:srgbClr val="002060"/>
            </a:solidFill>
          </a:ln>
        </p:spPr>
        <p:txBody>
          <a:bodyPr wrap="square" rtlCol="0">
            <a:spAutoFit/>
          </a:bodyPr>
          <a:lstStyle/>
          <a:p>
            <a:pPr marL="457200" indent="-457200" algn="l">
              <a:buAutoNum type="arabicPeriod"/>
            </a:pPr>
            <a:r>
              <a:rPr lang="fr-FR" sz="2000" dirty="0">
                <a:solidFill>
                  <a:srgbClr val="115076"/>
                </a:solidFill>
              </a:rPr>
              <a:t>une retenue</a:t>
            </a:r>
          </a:p>
          <a:p>
            <a:pPr marL="457200" indent="-457200" algn="l">
              <a:buAutoNum type="arabicPeriod"/>
            </a:pPr>
            <a:r>
              <a:rPr lang="fr-FR" sz="2000" dirty="0">
                <a:solidFill>
                  <a:srgbClr val="115076"/>
                </a:solidFill>
              </a:rPr>
              <a:t>tricher</a:t>
            </a:r>
          </a:p>
          <a:p>
            <a:pPr marL="457200" indent="-457200" algn="l">
              <a:buAutoNum type="arabicPeriod"/>
            </a:pPr>
            <a:r>
              <a:rPr lang="fr-FR" sz="2000" dirty="0">
                <a:solidFill>
                  <a:srgbClr val="115076"/>
                </a:solidFill>
              </a:rPr>
              <a:t>une rédaction</a:t>
            </a:r>
          </a:p>
          <a:p>
            <a:pPr marL="457200" indent="-457200" algn="l">
              <a:buAutoNum type="arabicPeriod"/>
            </a:pPr>
            <a:r>
              <a:rPr lang="fr-FR" sz="2000" dirty="0">
                <a:solidFill>
                  <a:srgbClr val="115076"/>
                </a:solidFill>
              </a:rPr>
              <a:t>le/la CPE</a:t>
            </a:r>
          </a:p>
          <a:p>
            <a:pPr marL="457200" indent="-457200" algn="l">
              <a:buAutoNum type="arabicPeriod"/>
            </a:pPr>
            <a:r>
              <a:rPr lang="fr-FR" sz="2000" dirty="0">
                <a:solidFill>
                  <a:srgbClr val="115076"/>
                </a:solidFill>
              </a:rPr>
              <a:t>gronder</a:t>
            </a:r>
          </a:p>
          <a:p>
            <a:pPr marL="457200" indent="-457200" algn="l">
              <a:buAutoNum type="arabicPeriod"/>
            </a:pPr>
            <a:r>
              <a:rPr lang="fr-FR" sz="2000" dirty="0">
                <a:solidFill>
                  <a:srgbClr val="115076"/>
                </a:solidFill>
              </a:rPr>
              <a:t>redoubler</a:t>
            </a:r>
          </a:p>
          <a:p>
            <a:pPr marL="457200" indent="-457200" algn="l">
              <a:buAutoNum type="arabicPeriod"/>
            </a:pPr>
            <a:r>
              <a:rPr lang="fr-FR" sz="2000" dirty="0">
                <a:solidFill>
                  <a:srgbClr val="115076"/>
                </a:solidFill>
              </a:rPr>
              <a:t>les heures de permanence</a:t>
            </a:r>
          </a:p>
          <a:p>
            <a:pPr marL="457200" indent="-457200" algn="l">
              <a:buAutoNum type="arabicPeriod"/>
            </a:pPr>
            <a:r>
              <a:rPr lang="fr-FR" sz="2000" dirty="0">
                <a:solidFill>
                  <a:srgbClr val="115076"/>
                </a:solidFill>
              </a:rPr>
              <a:t>le surveillant</a:t>
            </a:r>
          </a:p>
        </p:txBody>
      </p:sp>
      <p:sp>
        <p:nvSpPr>
          <p:cNvPr id="5" name="Speech Bubble: Rectangle with Corners Rounded 4">
            <a:extLst>
              <a:ext uri="{FF2B5EF4-FFF2-40B4-BE49-F238E27FC236}">
                <a16:creationId xmlns:a16="http://schemas.microsoft.com/office/drawing/2014/main" id="{B3113093-E414-40BC-B6B0-D2EAA517CEED}"/>
              </a:ext>
            </a:extLst>
          </p:cNvPr>
          <p:cNvSpPr/>
          <p:nvPr/>
        </p:nvSpPr>
        <p:spPr>
          <a:xfrm>
            <a:off x="1897291" y="3609031"/>
            <a:ext cx="5752242" cy="2133348"/>
          </a:xfrm>
          <a:prstGeom prst="wedgeRoundRectCallout">
            <a:avLst>
              <a:gd name="adj1" fmla="val 60145"/>
              <a:gd name="adj2" fmla="val 14575"/>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The</a:t>
            </a:r>
            <a:r>
              <a:rPr lang="en-GB" sz="2000" b="1" dirty="0">
                <a:solidFill>
                  <a:prstClr val="white"/>
                </a:solidFill>
                <a:latin typeface="Century Gothic" panose="020B0502020202020204" pitchFamily="34" charset="0"/>
              </a:rPr>
              <a:t> CPE (</a:t>
            </a:r>
            <a:r>
              <a:rPr lang="en-GB" sz="2000" b="1" dirty="0" err="1">
                <a:solidFill>
                  <a:prstClr val="white"/>
                </a:solidFill>
                <a:latin typeface="Century Gothic" panose="020B0502020202020204" pitchFamily="34" charset="0"/>
              </a:rPr>
              <a:t>Conseiller</a:t>
            </a:r>
            <a:r>
              <a:rPr lang="en-GB" sz="2000" b="1" dirty="0">
                <a:solidFill>
                  <a:prstClr val="white"/>
                </a:solidFill>
                <a:latin typeface="Century Gothic" panose="020B0502020202020204" pitchFamily="34" charset="0"/>
              </a:rPr>
              <a:t>/</a:t>
            </a:r>
            <a:r>
              <a:rPr lang="en-GB" sz="2000" b="1" dirty="0" err="1">
                <a:solidFill>
                  <a:prstClr val="white"/>
                </a:solidFill>
                <a:latin typeface="Century Gothic" panose="020B0502020202020204" pitchFamily="34" charset="0"/>
              </a:rPr>
              <a:t>Conseillère</a:t>
            </a:r>
            <a:r>
              <a:rPr lang="en-GB" sz="2000" b="1" dirty="0">
                <a:solidFill>
                  <a:prstClr val="white"/>
                </a:solidFill>
                <a:latin typeface="Century Gothic" panose="020B0502020202020204" pitchFamily="34" charset="0"/>
              </a:rPr>
              <a:t> Principal(e) </a:t>
            </a:r>
            <a:r>
              <a:rPr lang="en-GB" sz="2000" b="1" dirty="0" err="1">
                <a:solidFill>
                  <a:prstClr val="white"/>
                </a:solidFill>
                <a:latin typeface="Century Gothic" panose="020B0502020202020204" pitchFamily="34" charset="0"/>
              </a:rPr>
              <a:t>d’Éducation</a:t>
            </a:r>
            <a:r>
              <a:rPr lang="en-GB" sz="2000" b="1"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is in charge of behaviour, attendance, and student welfare in French secondary schools. Their role is similar to a head of year in a UK school, but there’s only one for the whole school.</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790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La vie à l’université</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endParaRPr lang="en-US" sz="2400" dirty="0">
              <a:solidFill>
                <a:schemeClr val="accent5">
                  <a:lumMod val="50000"/>
                </a:schemeClr>
              </a:solidFill>
            </a:endParaRPr>
          </a:p>
        </p:txBody>
      </p:sp>
      <p:sp>
        <p:nvSpPr>
          <p:cNvPr id="2" name="TextBox 1">
            <a:extLst>
              <a:ext uri="{FF2B5EF4-FFF2-40B4-BE49-F238E27FC236}">
                <a16:creationId xmlns:a16="http://schemas.microsoft.com/office/drawing/2014/main" id="{409F7C1B-5521-4951-BC4F-51158C3D80E2}"/>
              </a:ext>
            </a:extLst>
          </p:cNvPr>
          <p:cNvSpPr txBox="1"/>
          <p:nvPr/>
        </p:nvSpPr>
        <p:spPr>
          <a:xfrm>
            <a:off x="282080" y="1296000"/>
            <a:ext cx="11627840" cy="4524315"/>
          </a:xfrm>
          <a:prstGeom prst="rect">
            <a:avLst/>
          </a:prstGeom>
          <a:noFill/>
        </p:spPr>
        <p:txBody>
          <a:bodyPr wrap="square" rtlCol="0">
            <a:spAutoFit/>
          </a:bodyPr>
          <a:lstStyle/>
          <a:p>
            <a:pPr algn="l"/>
            <a:r>
              <a:rPr lang="fr-FR" sz="2400" dirty="0">
                <a:solidFill>
                  <a:srgbClr val="115076"/>
                </a:solidFill>
              </a:rPr>
              <a:t>Écris un message </a:t>
            </a:r>
            <a:r>
              <a:rPr lang="fr-FR" sz="2400" dirty="0">
                <a:solidFill>
                  <a:srgbClr val="115076"/>
                </a:solidFill>
                <a:latin typeface="Century Gothic" panose="020B0502020202020204" pitchFamily="34" charset="0"/>
              </a:rPr>
              <a:t>à Abdel pour poser des questions sur la vie à l’université.</a:t>
            </a:r>
            <a:endParaRPr lang="fr-FR" sz="2400" dirty="0">
              <a:solidFill>
                <a:srgbClr val="115076"/>
              </a:solidFill>
            </a:endParaRPr>
          </a:p>
          <a:p>
            <a:pPr algn="l"/>
            <a:endParaRPr lang="fr-FR" sz="2400" dirty="0">
              <a:solidFill>
                <a:srgbClr val="115076"/>
              </a:solidFill>
            </a:endParaRPr>
          </a:p>
          <a:p>
            <a:pPr algn="l"/>
            <a:r>
              <a:rPr lang="en-GB" sz="2400" dirty="0">
                <a:solidFill>
                  <a:srgbClr val="115076"/>
                </a:solidFill>
              </a:rPr>
              <a:t>Ask:</a:t>
            </a:r>
          </a:p>
          <a:p>
            <a:pPr algn="l"/>
            <a:endParaRPr lang="en-GB" sz="2400" dirty="0">
              <a:solidFill>
                <a:srgbClr val="115076"/>
              </a:solidFill>
            </a:endParaRPr>
          </a:p>
          <a:p>
            <a:pPr marL="342900" indent="-342900" algn="l">
              <a:buFont typeface="Arial" panose="020B0604020202020204" pitchFamily="34" charset="0"/>
              <a:buChar char="•"/>
            </a:pPr>
            <a:r>
              <a:rPr lang="en-GB" sz="2400" dirty="0">
                <a:solidFill>
                  <a:srgbClr val="115076"/>
                </a:solidFill>
              </a:rPr>
              <a:t>if the lessons always last sixty minutes</a:t>
            </a:r>
          </a:p>
          <a:p>
            <a:pPr marL="342900" indent="-342900" algn="l">
              <a:buFont typeface="Arial" panose="020B0604020202020204" pitchFamily="34" charset="0"/>
              <a:buChar char="•"/>
            </a:pPr>
            <a:r>
              <a:rPr lang="en-GB" sz="2400" dirty="0">
                <a:solidFill>
                  <a:srgbClr val="115076"/>
                </a:solidFill>
              </a:rPr>
              <a:t>how the teachers encourage him to work hard</a:t>
            </a:r>
          </a:p>
          <a:p>
            <a:pPr marL="342900" indent="-342900" algn="l">
              <a:buFont typeface="Arial" panose="020B0604020202020204" pitchFamily="34" charset="0"/>
              <a:buChar char="•"/>
            </a:pPr>
            <a:r>
              <a:rPr lang="en-GB" sz="2400" dirty="0">
                <a:solidFill>
                  <a:srgbClr val="115076"/>
                </a:solidFill>
              </a:rPr>
              <a:t>if the teachers listen to him when he has difficulties</a:t>
            </a:r>
          </a:p>
          <a:p>
            <a:pPr marL="342900" indent="-342900" algn="l">
              <a:buFont typeface="Arial" panose="020B0604020202020204" pitchFamily="34" charset="0"/>
              <a:buChar char="•"/>
            </a:pPr>
            <a:r>
              <a:rPr lang="en-GB" sz="2400" dirty="0">
                <a:solidFill>
                  <a:srgbClr val="115076"/>
                </a:solidFill>
              </a:rPr>
              <a:t>if the university forces him to wear a uniform</a:t>
            </a:r>
          </a:p>
          <a:p>
            <a:pPr marL="342900" indent="-342900" algn="l">
              <a:buFont typeface="Arial" panose="020B0604020202020204" pitchFamily="34" charset="0"/>
              <a:buChar char="•"/>
            </a:pPr>
            <a:r>
              <a:rPr lang="en-GB" sz="2400" dirty="0">
                <a:solidFill>
                  <a:srgbClr val="115076"/>
                </a:solidFill>
              </a:rPr>
              <a:t>if the university prevents him from eating in lessons</a:t>
            </a:r>
          </a:p>
          <a:p>
            <a:pPr marL="342900" indent="-342900" algn="l">
              <a:buFont typeface="Arial" panose="020B0604020202020204" pitchFamily="34" charset="0"/>
              <a:buChar char="•"/>
            </a:pPr>
            <a:r>
              <a:rPr lang="en-GB" sz="2400" dirty="0">
                <a:solidFill>
                  <a:srgbClr val="115076"/>
                </a:solidFill>
              </a:rPr>
              <a:t>if he finds you hardworking</a:t>
            </a:r>
          </a:p>
          <a:p>
            <a:pPr marL="342900" indent="-342900" algn="l">
              <a:buFont typeface="Arial" panose="020B0604020202020204" pitchFamily="34" charset="0"/>
              <a:buChar char="•"/>
            </a:pPr>
            <a:r>
              <a:rPr lang="en-GB" sz="2400" dirty="0">
                <a:solidFill>
                  <a:srgbClr val="115076"/>
                </a:solidFill>
              </a:rPr>
              <a:t>if he encourages you to go to university</a:t>
            </a:r>
          </a:p>
          <a:p>
            <a:pPr algn="l"/>
            <a:endParaRPr lang="fr-FR" sz="2400" dirty="0">
              <a:solidFill>
                <a:srgbClr val="115076"/>
              </a:solidFill>
            </a:endParaRPr>
          </a:p>
        </p:txBody>
      </p:sp>
      <p:pic>
        <p:nvPicPr>
          <p:cNvPr id="5" name="Picture 4">
            <a:extLst>
              <a:ext uri="{FF2B5EF4-FFF2-40B4-BE49-F238E27FC236}">
                <a16:creationId xmlns:a16="http://schemas.microsoft.com/office/drawing/2014/main" id="{68C94DD8-8091-4BC0-8AA5-A2551BA00A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4635" y="3876653"/>
            <a:ext cx="2447365" cy="2447365"/>
          </a:xfrm>
          <a:prstGeom prst="rect">
            <a:avLst/>
          </a:prstGeom>
        </p:spPr>
      </p:pic>
    </p:spTree>
    <p:extLst>
      <p:ext uri="{BB962C8B-B14F-4D97-AF65-F5344CB8AC3E}">
        <p14:creationId xmlns:p14="http://schemas.microsoft.com/office/powerpoint/2010/main" val="3502250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La vie à l’université</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endParaRPr lang="en-US" sz="2400" dirty="0">
              <a:solidFill>
                <a:schemeClr val="accent5">
                  <a:lumMod val="50000"/>
                </a:schemeClr>
              </a:solidFill>
            </a:endParaRPr>
          </a:p>
        </p:txBody>
      </p:sp>
      <p:sp>
        <p:nvSpPr>
          <p:cNvPr id="2" name="TextBox 1">
            <a:extLst>
              <a:ext uri="{FF2B5EF4-FFF2-40B4-BE49-F238E27FC236}">
                <a16:creationId xmlns:a16="http://schemas.microsoft.com/office/drawing/2014/main" id="{409F7C1B-5521-4951-BC4F-51158C3D80E2}"/>
              </a:ext>
            </a:extLst>
          </p:cNvPr>
          <p:cNvSpPr txBox="1"/>
          <p:nvPr/>
        </p:nvSpPr>
        <p:spPr>
          <a:xfrm>
            <a:off x="282080" y="1296000"/>
            <a:ext cx="11627840" cy="3416320"/>
          </a:xfrm>
          <a:prstGeom prst="rect">
            <a:avLst/>
          </a:prstGeom>
          <a:noFill/>
        </p:spPr>
        <p:txBody>
          <a:bodyPr wrap="square" rtlCol="0">
            <a:spAutoFit/>
          </a:bodyPr>
          <a:lstStyle/>
          <a:p>
            <a:pPr algn="l"/>
            <a:r>
              <a:rPr lang="fr-FR" sz="2400" dirty="0">
                <a:solidFill>
                  <a:srgbClr val="115076"/>
                </a:solidFill>
              </a:rPr>
              <a:t>Salut Abdel!</a:t>
            </a:r>
          </a:p>
          <a:p>
            <a:pPr algn="l"/>
            <a:endParaRPr lang="fr-FR" sz="2400" dirty="0">
              <a:solidFill>
                <a:srgbClr val="115076"/>
              </a:solidFill>
            </a:endParaRPr>
          </a:p>
          <a:p>
            <a:pPr algn="l"/>
            <a:r>
              <a:rPr lang="fr-FR" sz="2400" dirty="0">
                <a:solidFill>
                  <a:srgbClr val="115076"/>
                </a:solidFill>
              </a:rPr>
              <a:t>J’ai des questions sur l’université. Les cours durent toujours soixante minutes ? Comment les professeurs t’encouragent </a:t>
            </a:r>
            <a:r>
              <a:rPr lang="fr-FR" sz="2400" dirty="0">
                <a:solidFill>
                  <a:srgbClr val="115076"/>
                </a:solidFill>
                <a:latin typeface="Century Gothic" panose="020B0502020202020204" pitchFamily="34" charset="0"/>
              </a:rPr>
              <a:t>à</a:t>
            </a:r>
            <a:r>
              <a:rPr lang="fr-FR" sz="2400" dirty="0">
                <a:solidFill>
                  <a:srgbClr val="115076"/>
                </a:solidFill>
              </a:rPr>
              <a:t> travailler dur ? Ils t’écoutent quand tu as des difficultés ? L’université t’oblige </a:t>
            </a:r>
            <a:r>
              <a:rPr lang="fr-FR" sz="2400" dirty="0">
                <a:solidFill>
                  <a:srgbClr val="115076"/>
                </a:solidFill>
                <a:latin typeface="Century Gothic" panose="020B0502020202020204" pitchFamily="34" charset="0"/>
              </a:rPr>
              <a:t>à</a:t>
            </a:r>
            <a:r>
              <a:rPr lang="fr-FR" sz="2400" dirty="0">
                <a:solidFill>
                  <a:srgbClr val="115076"/>
                </a:solidFill>
              </a:rPr>
              <a:t> porter un uniforme ? Elle t’emp</a:t>
            </a:r>
            <a:r>
              <a:rPr lang="fr-FR" sz="2400" dirty="0">
                <a:solidFill>
                  <a:srgbClr val="115076"/>
                </a:solidFill>
                <a:latin typeface="Century Gothic" panose="020B0502020202020204" pitchFamily="34" charset="0"/>
              </a:rPr>
              <a:t>êche de manger dans les cours ? Tu me trouves travailleur/travailleuse ? Tu m’encourages à aller à l’université ?</a:t>
            </a:r>
          </a:p>
          <a:p>
            <a:pPr algn="l"/>
            <a:endParaRPr lang="fr-FR" sz="2400" dirty="0">
              <a:solidFill>
                <a:srgbClr val="115076"/>
              </a:solidFill>
              <a:latin typeface="Century Gothic" panose="020B0502020202020204" pitchFamily="34" charset="0"/>
            </a:endParaRPr>
          </a:p>
          <a:p>
            <a:pPr algn="l"/>
            <a:r>
              <a:rPr lang="fr-FR" sz="2400" dirty="0">
                <a:solidFill>
                  <a:srgbClr val="115076"/>
                </a:solidFill>
                <a:latin typeface="Century Gothic" panose="020B0502020202020204" pitchFamily="34" charset="0"/>
              </a:rPr>
              <a:t>Merci !</a:t>
            </a:r>
            <a:endParaRPr lang="fr-FR" sz="2400" dirty="0">
              <a:solidFill>
                <a:srgbClr val="115076"/>
              </a:solidFill>
            </a:endParaRPr>
          </a:p>
        </p:txBody>
      </p:sp>
    </p:spTree>
    <p:extLst>
      <p:ext uri="{BB962C8B-B14F-4D97-AF65-F5344CB8AC3E}">
        <p14:creationId xmlns:p14="http://schemas.microsoft.com/office/powerpoint/2010/main" val="971970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04F75"/>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04F75"/>
                </a:solidFill>
                <a:effectLst/>
                <a:uLnTx/>
                <a:uFillTx/>
                <a:latin typeface="Century Gothic" panose="020F0302020204030204"/>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04F75"/>
                </a:solidFill>
                <a:effectLst/>
                <a:uLnTx/>
                <a:uFillTx/>
                <a:latin typeface="Century Gothic" panose="020F0302020204030204"/>
                <a:ea typeface="Calibri" panose="020F0502020204030204" pitchFamily="34" charset="0"/>
                <a:cs typeface="Calibri" panose="020F0502020204030204" pitchFamily="34" charset="0"/>
              </a:rPr>
              <a:t>Term 3.1, Week 3)</a:t>
            </a:r>
            <a:endParaRPr kumimoji="0" lang="en-GB" sz="2800" b="0" i="0" u="none" strike="noStrike" kern="1200" cap="none" spc="0" normalizeH="0" baseline="0" noProof="0" dirty="0">
              <a:ln>
                <a:noFill/>
              </a:ln>
              <a:solidFill>
                <a:srgbClr val="104F75"/>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229274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hlinkClick r:id="rId6">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77741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02042"/>
            <a:ext cx="377741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hlinkClick r:id="rId7">
                  <a:extLst>
                    <a:ext uri="{A12FA001-AC4F-418D-AE19-62706E023703}">
                      <ahyp:hlinkClr xmlns:ahyp="http://schemas.microsoft.com/office/drawing/2018/hyperlinkcolor" val="tx"/>
                    </a:ext>
                  </a:extLst>
                </a:hlinkClick>
              </a:rPr>
              <a:t>Student worksheet link</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0" name="TextBox 9">
            <a:extLst>
              <a:ext uri="{FF2B5EF4-FFF2-40B4-BE49-F238E27FC236}">
                <a16:creationId xmlns:a16="http://schemas.microsoft.com/office/drawing/2014/main" id="{99D3DB3D-063A-44FB-9C93-A65627A6E32C}"/>
              </a:ext>
            </a:extLst>
          </p:cNvPr>
          <p:cNvSpPr txBox="1"/>
          <p:nvPr/>
        </p:nvSpPr>
        <p:spPr>
          <a:xfrm>
            <a:off x="175149" y="4503068"/>
            <a:ext cx="229274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hlinkClick r:id="rId8">
                  <a:extLst>
                    <a:ext uri="{A12FA001-AC4F-418D-AE19-62706E023703}">
                      <ahyp:hlinkClr xmlns:ahyp="http://schemas.microsoft.com/office/drawing/2018/hyperlinkcolor" val="tx"/>
                    </a:ext>
                  </a:extLst>
                </a:hlinkClick>
              </a:rPr>
              <a:t>Quizlet link</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4FB17609-EF2F-FF71-7326-6D8C395E12C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7771" y="4094843"/>
            <a:ext cx="1090151" cy="1090151"/>
          </a:xfrm>
          <a:prstGeom prst="rect">
            <a:avLst/>
          </a:prstGeom>
        </p:spPr>
      </p:pic>
      <p:sp>
        <p:nvSpPr>
          <p:cNvPr id="23" name="TextBox 9">
            <a:extLst>
              <a:ext uri="{FF2B5EF4-FFF2-40B4-BE49-F238E27FC236}">
                <a16:creationId xmlns:a16="http://schemas.microsoft.com/office/drawing/2014/main" id="{2F123ED9-82BB-DC0E-A2CD-7F6E1FAB880B}"/>
              </a:ext>
            </a:extLst>
          </p:cNvPr>
          <p:cNvSpPr txBox="1"/>
          <p:nvPr/>
        </p:nvSpPr>
        <p:spPr>
          <a:xfrm>
            <a:off x="4250620" y="4439716"/>
            <a:ext cx="330055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Quizlet QR code</a:t>
            </a:r>
          </a:p>
        </p:txBody>
      </p:sp>
      <p:pic>
        <p:nvPicPr>
          <p:cNvPr id="4" name="Picture 3">
            <a:extLst>
              <a:ext uri="{FF2B5EF4-FFF2-40B4-BE49-F238E27FC236}">
                <a16:creationId xmlns:a16="http://schemas.microsoft.com/office/drawing/2014/main" id="{00BEDBE4-A9E3-29E0-8C3D-3977523D7A3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495067" y="2300575"/>
            <a:ext cx="1128426" cy="1128426"/>
          </a:xfrm>
          <a:prstGeom prst="rect">
            <a:avLst/>
          </a:prstGeom>
        </p:spPr>
      </p:pic>
    </p:spTree>
    <p:extLst>
      <p:ext uri="{BB962C8B-B14F-4D97-AF65-F5344CB8AC3E}">
        <p14:creationId xmlns:p14="http://schemas.microsoft.com/office/powerpoint/2010/main" val="4070869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0A55426-29DB-E24E-9AE9-0BE30E4C7E6A}"/>
              </a:ext>
            </a:extLst>
          </p:cNvPr>
          <p:cNvSpPr>
            <a:spLocks noGrp="1"/>
          </p:cNvSpPr>
          <p:nvPr>
            <p:ph type="title"/>
          </p:nvPr>
        </p:nvSpPr>
        <p:spPr>
          <a:xfrm>
            <a:off x="4981224" y="253273"/>
            <a:ext cx="2354953" cy="1741436"/>
          </a:xfrm>
        </p:spPr>
        <p:txBody>
          <a:bodyPr>
            <a:noAutofit/>
          </a:bodyPr>
          <a:lstStyle/>
          <a:p>
            <a:pPr algn="ctr"/>
            <a:r>
              <a:rPr lang="en-GB" sz="12000" b="1" dirty="0">
                <a:solidFill>
                  <a:srgbClr val="1F4E79"/>
                </a:solidFill>
              </a:rPr>
              <a:t>h</a:t>
            </a:r>
            <a:endParaRPr lang="en-US" sz="12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2" descr="hourglass">
            <a:extLst>
              <a:ext uri="{FF2B5EF4-FFF2-40B4-BE49-F238E27FC236}">
                <a16:creationId xmlns:a16="http://schemas.microsoft.com/office/drawing/2014/main" id="{3FC8F668-5418-4766-A93B-1D7CD5E314F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8748" y="2393879"/>
            <a:ext cx="814503" cy="13701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19232" y="3594940"/>
            <a:ext cx="235352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eure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4412" y="459480"/>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ôtel</a:t>
            </a:r>
          </a:p>
        </p:txBody>
      </p:sp>
      <p:pic>
        <p:nvPicPr>
          <p:cNvPr id="22" name="Picture 21" descr="hotel"/>
          <p:cNvPicPr>
            <a:picLocks noChangeAspect="1"/>
          </p:cNvPicPr>
          <p:nvPr/>
        </p:nvPicPr>
        <p:blipFill rotWithShape="1">
          <a:blip r:embed="rId10" cstate="print">
            <a:extLst>
              <a:ext uri="{28A0092B-C50C-407E-A947-70E740481C1C}">
                <a14:useLocalDpi xmlns:a14="http://schemas.microsoft.com/office/drawing/2010/main" val="0"/>
              </a:ext>
            </a:extLst>
          </a:blip>
          <a:srcRect r="70595"/>
          <a:stretch/>
        </p:blipFill>
        <p:spPr>
          <a:xfrm>
            <a:off x="1376904" y="1475235"/>
            <a:ext cx="1092505" cy="2027991"/>
          </a:xfrm>
          <a:prstGeom prst="rect">
            <a:avLst/>
          </a:prstGeom>
        </p:spPr>
      </p:pic>
      <p:sp>
        <p:nvSpPr>
          <p:cNvPr id="15" name="TextBox 14"/>
          <p:cNvSpPr txBox="1"/>
          <p:nvPr/>
        </p:nvSpPr>
        <p:spPr>
          <a:xfrm>
            <a:off x="533931" y="3184283"/>
            <a:ext cx="30748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ôpital</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4" name="Picture 13" descr="hospital"/>
          <p:cNvPicPr>
            <a:picLocks noChangeAspect="1"/>
          </p:cNvPicPr>
          <p:nvPr/>
        </p:nvPicPr>
        <p:blipFill rotWithShape="1">
          <a:blip r:embed="rId11" cstate="print">
            <a:extLst>
              <a:ext uri="{28A0092B-C50C-407E-A947-70E740481C1C}">
                <a14:useLocalDpi xmlns:a14="http://schemas.microsoft.com/office/drawing/2010/main" val="0"/>
              </a:ext>
            </a:extLst>
          </a:blip>
          <a:srcRect b="24762"/>
          <a:stretch/>
        </p:blipFill>
        <p:spPr>
          <a:xfrm>
            <a:off x="770990" y="4200667"/>
            <a:ext cx="2732415" cy="2055817"/>
          </a:xfrm>
          <a:prstGeom prst="rect">
            <a:avLst/>
          </a:prstGeom>
        </p:spPr>
      </p:pic>
      <p:sp>
        <p:nvSpPr>
          <p:cNvPr id="4" name="Rectangle 3"/>
          <p:cNvSpPr/>
          <p:nvPr/>
        </p:nvSpPr>
        <p:spPr>
          <a:xfrm>
            <a:off x="4758554" y="4646016"/>
            <a:ext cx="27558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istoire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DF55CC76-FF9C-224F-97DB-596F6EA4100B}"/>
              </a:ext>
            </a:extLst>
          </p:cNvPr>
          <p:cNvSpPr/>
          <p:nvPr/>
        </p:nvSpPr>
        <p:spPr>
          <a:xfrm>
            <a:off x="4540545" y="5615185"/>
            <a:ext cx="319189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[history, story]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uit</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Rectangle 5" descr="the number 8"/>
          <p:cNvSpPr/>
          <p:nvPr/>
        </p:nvSpPr>
        <p:spPr>
          <a:xfrm>
            <a:off x="7992881" y="1309175"/>
            <a:ext cx="3723153" cy="221599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w Cen MT" panose="020B0602020104020603"/>
                <a:ea typeface="+mn-ea"/>
                <a:cs typeface="+mn-cs"/>
              </a:rPr>
              <a:t>8</a:t>
            </a:r>
            <a:endParaRPr kumimoji="0" lang="en-US" sz="5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w Cen MT" panose="020B0602020104020603"/>
              <a:ea typeface="+mn-ea"/>
              <a:cs typeface="+mn-cs"/>
            </a:endParaRPr>
          </a:p>
        </p:txBody>
      </p:sp>
      <p:sp>
        <p:nvSpPr>
          <p:cNvPr id="10" name="Rectangle 9"/>
          <p:cNvSpPr/>
          <p:nvPr/>
        </p:nvSpPr>
        <p:spPr>
          <a:xfrm>
            <a:off x="8871655" y="3429000"/>
            <a:ext cx="196560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iver</a:t>
            </a:r>
            <a:endParaRPr kumimoji="0" lang="fr-FR" sz="6000" b="0" i="0" u="none" strike="noStrike" kern="1200" cap="none" spc="0" normalizeH="0" baseline="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2DA9B437-9595-4652-BEB9-37D08073F2C5}"/>
              </a:ext>
            </a:extLst>
          </p:cNvPr>
          <p:cNvSpPr/>
          <p:nvPr/>
        </p:nvSpPr>
        <p:spPr>
          <a:xfrm>
            <a:off x="8415913" y="4287437"/>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[winter]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9" name="Picture 18" descr="snowflake">
            <a:extLst>
              <a:ext uri="{FF2B5EF4-FFF2-40B4-BE49-F238E27FC236}">
                <a16:creationId xmlns:a16="http://schemas.microsoft.com/office/drawing/2014/main" id="{A3F3E44D-F269-064A-80D1-996673ED20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1633" y="5029882"/>
            <a:ext cx="1019401" cy="1170606"/>
          </a:xfrm>
          <a:prstGeom prst="rect">
            <a:avLst/>
          </a:prstGeom>
        </p:spPr>
      </p:pic>
    </p:spTree>
    <p:extLst>
      <p:ext uri="{BB962C8B-B14F-4D97-AF65-F5344CB8AC3E}">
        <p14:creationId xmlns:p14="http://schemas.microsoft.com/office/powerpoint/2010/main" val="254007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h heur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4" name="h hote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4" name="h hote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5" name="h hu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5" name="h hu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h hopit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6" name="h hopit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7" name="h histoi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7" name="h histoi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8" name="h hiv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8" name="h hiver.wav"/>
                                        </p:tgtEl>
                                      </p:cMediaNode>
                                    </p:audio>
                                  </p:sub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5" grpId="0"/>
      <p:bldP spid="7" grpId="0"/>
      <p:bldP spid="15" grpId="0"/>
      <p:bldP spid="4" grpId="0"/>
      <p:bldP spid="16" grpId="0"/>
      <p:bldP spid="8" grpId="0"/>
      <p:bldP spid="6" grpId="0"/>
      <p:bldP spid="10"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9981"/>
            <a:ext cx="5551402" cy="867128"/>
          </a:xfrm>
          <a:prstGeom prst="rect">
            <a:avLst/>
          </a:prstGeom>
        </p:spPr>
      </p:pic>
      <p:sp>
        <p:nvSpPr>
          <p:cNvPr id="4" name="Title 3"/>
          <p:cNvSpPr>
            <a:spLocks noGrp="1"/>
          </p:cNvSpPr>
          <p:nvPr>
            <p:ph type="title"/>
          </p:nvPr>
        </p:nvSpPr>
        <p:spPr>
          <a:xfrm>
            <a:off x="0" y="169981"/>
            <a:ext cx="5265384" cy="707849"/>
          </a:xfrm>
        </p:spPr>
        <p:txBody>
          <a:bodyPr>
            <a:normAutofit/>
          </a:bodyPr>
          <a:lstStyle/>
          <a:p>
            <a:r>
              <a:rPr lang="fr-FR" sz="3600" b="1" dirty="0">
                <a:solidFill>
                  <a:schemeClr val="bg1"/>
                </a:solidFill>
              </a:rPr>
              <a:t>Phonétique [h-] muet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3" name="TextBox 2">
            <a:extLst>
              <a:ext uri="{FF2B5EF4-FFF2-40B4-BE49-F238E27FC236}">
                <a16:creationId xmlns:a16="http://schemas.microsoft.com/office/drawing/2014/main" id="{ACFBCF3E-6C76-4C39-BD67-0C61FDF03FFD}"/>
              </a:ext>
            </a:extLst>
          </p:cNvPr>
          <p:cNvSpPr txBox="1"/>
          <p:nvPr/>
        </p:nvSpPr>
        <p:spPr>
          <a:xfrm>
            <a:off x="2425597" y="1158797"/>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ver</a:t>
            </a:r>
          </a:p>
        </p:txBody>
      </p:sp>
      <p:sp>
        <p:nvSpPr>
          <p:cNvPr id="9" name="TextBox 8">
            <a:extLst>
              <a:ext uri="{FF2B5EF4-FFF2-40B4-BE49-F238E27FC236}">
                <a16:creationId xmlns:a16="http://schemas.microsoft.com/office/drawing/2014/main" id="{43BB193A-FDD5-4CFA-8087-143A461685D6}"/>
              </a:ext>
            </a:extLst>
          </p:cNvPr>
          <p:cNvSpPr txBox="1"/>
          <p:nvPr/>
        </p:nvSpPr>
        <p:spPr>
          <a:xfrm>
            <a:off x="2425597" y="2838661"/>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stoire</a:t>
            </a:r>
          </a:p>
        </p:txBody>
      </p:sp>
      <p:sp>
        <p:nvSpPr>
          <p:cNvPr id="10" name="TextBox 9">
            <a:extLst>
              <a:ext uri="{FF2B5EF4-FFF2-40B4-BE49-F238E27FC236}">
                <a16:creationId xmlns:a16="http://schemas.microsoft.com/office/drawing/2014/main" id="{836F6C62-FD85-40F0-B006-F9D59DF31F43}"/>
              </a:ext>
            </a:extLst>
          </p:cNvPr>
          <p:cNvSpPr txBox="1"/>
          <p:nvPr/>
        </p:nvSpPr>
        <p:spPr>
          <a:xfrm>
            <a:off x="4813076" y="1158797"/>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rbe</a:t>
            </a:r>
          </a:p>
        </p:txBody>
      </p:sp>
      <p:sp>
        <p:nvSpPr>
          <p:cNvPr id="12" name="TextBox 11">
            <a:extLst>
              <a:ext uri="{FF2B5EF4-FFF2-40B4-BE49-F238E27FC236}">
                <a16:creationId xmlns:a16="http://schemas.microsoft.com/office/drawing/2014/main" id="{CDB3964B-6F81-4C9E-92F2-06449CBA2CA6}"/>
              </a:ext>
            </a:extLst>
          </p:cNvPr>
          <p:cNvSpPr txBox="1"/>
          <p:nvPr/>
        </p:nvSpPr>
        <p:spPr>
          <a:xfrm>
            <a:off x="4813076" y="2838661"/>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rmonie</a:t>
            </a:r>
          </a:p>
        </p:txBody>
      </p:sp>
      <p:sp>
        <p:nvSpPr>
          <p:cNvPr id="13" name="TextBox 12">
            <a:extLst>
              <a:ext uri="{FF2B5EF4-FFF2-40B4-BE49-F238E27FC236}">
                <a16:creationId xmlns:a16="http://schemas.microsoft.com/office/drawing/2014/main" id="{17978481-0F0B-461F-8C75-44053B3F3B7E}"/>
              </a:ext>
            </a:extLst>
          </p:cNvPr>
          <p:cNvSpPr txBox="1"/>
          <p:nvPr/>
        </p:nvSpPr>
        <p:spPr>
          <a:xfrm>
            <a:off x="7203542" y="1158797"/>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lloween</a:t>
            </a:r>
          </a:p>
        </p:txBody>
      </p:sp>
      <p:sp>
        <p:nvSpPr>
          <p:cNvPr id="14" name="TextBox 13">
            <a:extLst>
              <a:ext uri="{FF2B5EF4-FFF2-40B4-BE49-F238E27FC236}">
                <a16:creationId xmlns:a16="http://schemas.microsoft.com/office/drawing/2014/main" id="{9E2E7CFC-14C4-454A-9406-4FB7211C8F3F}"/>
              </a:ext>
            </a:extLst>
          </p:cNvPr>
          <p:cNvSpPr txBox="1"/>
          <p:nvPr/>
        </p:nvSpPr>
        <p:spPr>
          <a:xfrm>
            <a:off x="2425597" y="4539909"/>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rizon</a:t>
            </a:r>
          </a:p>
        </p:txBody>
      </p:sp>
      <p:sp>
        <p:nvSpPr>
          <p:cNvPr id="15" name="TextBox 14">
            <a:extLst>
              <a:ext uri="{FF2B5EF4-FFF2-40B4-BE49-F238E27FC236}">
                <a16:creationId xmlns:a16="http://schemas.microsoft.com/office/drawing/2014/main" id="{7CDD3BB1-F1DD-457C-BFF4-5E10E3354FD2}"/>
              </a:ext>
            </a:extLst>
          </p:cNvPr>
          <p:cNvSpPr txBox="1"/>
          <p:nvPr/>
        </p:nvSpPr>
        <p:spPr>
          <a:xfrm>
            <a:off x="9594008" y="2838661"/>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ô</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tel</a:t>
            </a:r>
          </a:p>
        </p:txBody>
      </p:sp>
      <p:sp>
        <p:nvSpPr>
          <p:cNvPr id="17" name="TextBox 16">
            <a:extLst>
              <a:ext uri="{FF2B5EF4-FFF2-40B4-BE49-F238E27FC236}">
                <a16:creationId xmlns:a16="http://schemas.microsoft.com/office/drawing/2014/main" id="{DF4790A5-1C60-456E-8227-0B60B553E7B4}"/>
              </a:ext>
            </a:extLst>
          </p:cNvPr>
          <p:cNvSpPr txBox="1"/>
          <p:nvPr/>
        </p:nvSpPr>
        <p:spPr>
          <a:xfrm>
            <a:off x="4813076" y="4539909"/>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mme</a:t>
            </a:r>
          </a:p>
        </p:txBody>
      </p:sp>
      <p:sp>
        <p:nvSpPr>
          <p:cNvPr id="18" name="TextBox 17">
            <a:extLst>
              <a:ext uri="{FF2B5EF4-FFF2-40B4-BE49-F238E27FC236}">
                <a16:creationId xmlns:a16="http://schemas.microsoft.com/office/drawing/2014/main" id="{DB40B301-9952-47B3-A09A-E186E1A4A6C7}"/>
              </a:ext>
            </a:extLst>
          </p:cNvPr>
          <p:cNvSpPr txBox="1"/>
          <p:nvPr/>
        </p:nvSpPr>
        <p:spPr>
          <a:xfrm>
            <a:off x="7203542" y="4539909"/>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u</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midité</a:t>
            </a:r>
          </a:p>
        </p:txBody>
      </p:sp>
      <p:sp>
        <p:nvSpPr>
          <p:cNvPr id="19" name="TextBox 18">
            <a:extLst>
              <a:ext uri="{FF2B5EF4-FFF2-40B4-BE49-F238E27FC236}">
                <a16:creationId xmlns:a16="http://schemas.microsoft.com/office/drawing/2014/main" id="{90C17F2C-CAB1-43EF-8F5B-4C36BCCC6A19}"/>
              </a:ext>
            </a:extLst>
          </p:cNvPr>
          <p:cNvSpPr txBox="1"/>
          <p:nvPr/>
        </p:nvSpPr>
        <p:spPr>
          <a:xfrm>
            <a:off x="7203542" y="2838661"/>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é</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roïne</a:t>
            </a:r>
          </a:p>
        </p:txBody>
      </p:sp>
      <p:sp>
        <p:nvSpPr>
          <p:cNvPr id="20" name="TextBox 19">
            <a:extLst>
              <a:ext uri="{FF2B5EF4-FFF2-40B4-BE49-F238E27FC236}">
                <a16:creationId xmlns:a16="http://schemas.microsoft.com/office/drawing/2014/main" id="{942C2404-570A-41D9-964F-1CD9681AE0F9}"/>
              </a:ext>
            </a:extLst>
          </p:cNvPr>
          <p:cNvSpPr txBox="1"/>
          <p:nvPr/>
        </p:nvSpPr>
        <p:spPr>
          <a:xfrm>
            <a:off x="9594008" y="4539909"/>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rloge</a:t>
            </a:r>
          </a:p>
        </p:txBody>
      </p:sp>
      <p:sp>
        <p:nvSpPr>
          <p:cNvPr id="21" name="TextBox 20">
            <a:extLst>
              <a:ext uri="{FF2B5EF4-FFF2-40B4-BE49-F238E27FC236}">
                <a16:creationId xmlns:a16="http://schemas.microsoft.com/office/drawing/2014/main" id="{A4F17648-2370-4335-84D8-23C17F0FEA1B}"/>
              </a:ext>
            </a:extLst>
          </p:cNvPr>
          <p:cNvSpPr txBox="1"/>
          <p:nvPr/>
        </p:nvSpPr>
        <p:spPr>
          <a:xfrm>
            <a:off x="9594008" y="1158797"/>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é</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licoptère</a:t>
            </a:r>
          </a:p>
        </p:txBody>
      </p:sp>
      <p:pic>
        <p:nvPicPr>
          <p:cNvPr id="7" name="Picture 6" descr="A picture containing indoor, watch&#10;&#10;Description automatically generated">
            <a:hlinkClick r:id="" action="ppaction://noaction">
              <a:snd r:embed="rId4" name="horloge.wav"/>
            </a:hlinkClick>
            <a:extLst>
              <a:ext uri="{FF2B5EF4-FFF2-40B4-BE49-F238E27FC236}">
                <a16:creationId xmlns:a16="http://schemas.microsoft.com/office/drawing/2014/main" id="{A0A81836-8A6F-4013-A4AA-36CF0F67EC34}"/>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9957629" y="5030573"/>
            <a:ext cx="2026845" cy="1152000"/>
          </a:xfrm>
          <a:prstGeom prst="rect">
            <a:avLst/>
          </a:prstGeom>
          <a:ln w="22225">
            <a:solidFill>
              <a:srgbClr val="104F75"/>
            </a:solidFill>
          </a:ln>
        </p:spPr>
      </p:pic>
      <p:pic>
        <p:nvPicPr>
          <p:cNvPr id="23" name="Picture 22" descr="A building with blue shutters&#10;&#10;Description automatically generated with low confidence">
            <a:hlinkClick r:id="" action="ppaction://noaction">
              <a:snd r:embed="rId6" name="hotel.wav"/>
            </a:hlinkClick>
            <a:extLst>
              <a:ext uri="{FF2B5EF4-FFF2-40B4-BE49-F238E27FC236}">
                <a16:creationId xmlns:a16="http://schemas.microsoft.com/office/drawing/2014/main" id="{479195D2-18D9-40ED-B431-24322F6AF0B7}"/>
              </a:ext>
            </a:extLst>
          </p:cNvPr>
          <p:cNvPicPr>
            <a:picLocks/>
          </p:cNvPicPr>
          <p:nvPr/>
        </p:nvPicPr>
        <p:blipFill rotWithShape="1">
          <a:blip r:embed="rId7" cstate="print">
            <a:extLst>
              <a:ext uri="{28A0092B-C50C-407E-A947-70E740481C1C}">
                <a14:useLocalDpi xmlns:a14="http://schemas.microsoft.com/office/drawing/2010/main" val="0"/>
              </a:ext>
            </a:extLst>
          </a:blip>
          <a:srcRect t="31037"/>
          <a:stretch/>
        </p:blipFill>
        <p:spPr>
          <a:xfrm>
            <a:off x="9957628" y="3292617"/>
            <a:ext cx="2026846" cy="1152000"/>
          </a:xfrm>
          <a:prstGeom prst="rect">
            <a:avLst/>
          </a:prstGeom>
          <a:ln w="22225">
            <a:solidFill>
              <a:srgbClr val="104F75"/>
            </a:solidFill>
          </a:ln>
        </p:spPr>
      </p:pic>
      <p:pic>
        <p:nvPicPr>
          <p:cNvPr id="25" name="Picture 24" descr="A red helicopter in the air&#10;&#10;Description automatically generated with low confidence">
            <a:hlinkClick r:id="" action="ppaction://noaction">
              <a:snd r:embed="rId8" name="helicoptere.wav"/>
            </a:hlinkClick>
            <a:extLst>
              <a:ext uri="{FF2B5EF4-FFF2-40B4-BE49-F238E27FC236}">
                <a16:creationId xmlns:a16="http://schemas.microsoft.com/office/drawing/2014/main" id="{93DB5EF7-4FAA-42E8-9B99-C6BFB57827D8}"/>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9957628" y="1625311"/>
            <a:ext cx="2026847" cy="1152000"/>
          </a:xfrm>
          <a:prstGeom prst="rect">
            <a:avLst/>
          </a:prstGeom>
          <a:ln w="22225">
            <a:solidFill>
              <a:srgbClr val="104F75"/>
            </a:solidFill>
          </a:ln>
        </p:spPr>
      </p:pic>
      <p:pic>
        <p:nvPicPr>
          <p:cNvPr id="27" name="Picture 26" descr="A picture containing water, outdoor, plant, owl&#10;&#10;Description automatically generated">
            <a:hlinkClick r:id="" action="ppaction://noaction">
              <a:snd r:embed="rId10" name="humidite.wav"/>
            </a:hlinkClick>
            <a:extLst>
              <a:ext uri="{FF2B5EF4-FFF2-40B4-BE49-F238E27FC236}">
                <a16:creationId xmlns:a16="http://schemas.microsoft.com/office/drawing/2014/main" id="{73AA39C7-0933-4AE6-A92E-F180E9A28252}"/>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7567162" y="5030573"/>
            <a:ext cx="2026846" cy="1152000"/>
          </a:xfrm>
          <a:prstGeom prst="rect">
            <a:avLst/>
          </a:prstGeom>
          <a:ln w="22225">
            <a:solidFill>
              <a:srgbClr val="104F75"/>
            </a:solidFill>
          </a:ln>
        </p:spPr>
      </p:pic>
      <p:pic>
        <p:nvPicPr>
          <p:cNvPr id="29" name="Picture 28" descr="A statue of a person holding a sword and a child on a horse&#10;&#10;Description automatically generated with low confidence">
            <a:hlinkClick r:id="" action="ppaction://noaction">
              <a:snd r:embed="rId12" name="heroine.wav"/>
            </a:hlinkClick>
            <a:extLst>
              <a:ext uri="{FF2B5EF4-FFF2-40B4-BE49-F238E27FC236}">
                <a16:creationId xmlns:a16="http://schemas.microsoft.com/office/drawing/2014/main" id="{B5D793D1-5E5B-4305-A524-1CD91E4F934E}"/>
              </a:ext>
            </a:extLst>
          </p:cNvPr>
          <p:cNvPicPr>
            <a:picLocks/>
          </p:cNvPicPr>
          <p:nvPr/>
        </p:nvPicPr>
        <p:blipFill rotWithShape="1">
          <a:blip r:embed="rId13" cstate="print">
            <a:extLst>
              <a:ext uri="{28A0092B-C50C-407E-A947-70E740481C1C}">
                <a14:useLocalDpi xmlns:a14="http://schemas.microsoft.com/office/drawing/2010/main" val="0"/>
              </a:ext>
            </a:extLst>
          </a:blip>
          <a:srcRect t="5431" b="11207"/>
          <a:stretch/>
        </p:blipFill>
        <p:spPr>
          <a:xfrm>
            <a:off x="7567162" y="3292617"/>
            <a:ext cx="2026847" cy="1152000"/>
          </a:xfrm>
          <a:prstGeom prst="rect">
            <a:avLst/>
          </a:prstGeom>
          <a:ln w="22225">
            <a:solidFill>
              <a:srgbClr val="104F75"/>
            </a:solidFill>
          </a:ln>
        </p:spPr>
      </p:pic>
      <p:pic>
        <p:nvPicPr>
          <p:cNvPr id="31" name="Picture 30" descr="A picture containing close&#10;&#10;Description automatically generated">
            <a:hlinkClick r:id="" action="ppaction://noaction">
              <a:snd r:embed="rId14" name="halloween.wav"/>
            </a:hlinkClick>
            <a:extLst>
              <a:ext uri="{FF2B5EF4-FFF2-40B4-BE49-F238E27FC236}">
                <a16:creationId xmlns:a16="http://schemas.microsoft.com/office/drawing/2014/main" id="{B0AF845C-2031-4345-99F1-52F4F818CB4D}"/>
              </a:ext>
            </a:extLst>
          </p:cNvPr>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7567161" y="1625311"/>
            <a:ext cx="2026848" cy="1152000"/>
          </a:xfrm>
          <a:prstGeom prst="rect">
            <a:avLst/>
          </a:prstGeom>
          <a:ln w="22225">
            <a:solidFill>
              <a:srgbClr val="104F75"/>
            </a:solidFill>
          </a:ln>
        </p:spPr>
      </p:pic>
      <p:pic>
        <p:nvPicPr>
          <p:cNvPr id="33" name="Picture 32" descr="A person with a beard&#10;&#10;Description automatically generated with medium confidence">
            <a:hlinkClick r:id="" action="ppaction://noaction">
              <a:snd r:embed="rId16" name="homme.wav"/>
            </a:hlinkClick>
            <a:extLst>
              <a:ext uri="{FF2B5EF4-FFF2-40B4-BE49-F238E27FC236}">
                <a16:creationId xmlns:a16="http://schemas.microsoft.com/office/drawing/2014/main" id="{686CD2AE-7DC3-4129-8502-1CCA15F07F30}"/>
              </a:ext>
            </a:extLst>
          </p:cNvPr>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5176696" y="5030573"/>
            <a:ext cx="2026846" cy="1152000"/>
          </a:xfrm>
          <a:prstGeom prst="rect">
            <a:avLst/>
          </a:prstGeom>
          <a:ln w="22225">
            <a:solidFill>
              <a:srgbClr val="104F75"/>
            </a:solidFill>
          </a:ln>
        </p:spPr>
      </p:pic>
      <p:pic>
        <p:nvPicPr>
          <p:cNvPr id="35" name="Picture 34" descr="A group of small figurines on a log&#10;&#10;Description automatically generated with low confidence">
            <a:hlinkClick r:id="" action="ppaction://noaction">
              <a:snd r:embed="rId18" name="harmonie.wav"/>
            </a:hlinkClick>
            <a:extLst>
              <a:ext uri="{FF2B5EF4-FFF2-40B4-BE49-F238E27FC236}">
                <a16:creationId xmlns:a16="http://schemas.microsoft.com/office/drawing/2014/main" id="{AB7084F0-F740-4ECC-8215-34B66314DCEC}"/>
              </a:ext>
            </a:extLst>
          </p:cNvPr>
          <p:cNvPicPr>
            <a:picLocks/>
          </p:cNvPicPr>
          <p:nvPr/>
        </p:nvPicPr>
        <p:blipFill>
          <a:blip r:embed="rId19" cstate="print">
            <a:extLst>
              <a:ext uri="{28A0092B-C50C-407E-A947-70E740481C1C}">
                <a14:useLocalDpi xmlns:a14="http://schemas.microsoft.com/office/drawing/2010/main" val="0"/>
              </a:ext>
            </a:extLst>
          </a:blip>
          <a:stretch>
            <a:fillRect/>
          </a:stretch>
        </p:blipFill>
        <p:spPr>
          <a:xfrm>
            <a:off x="5176696" y="3292617"/>
            <a:ext cx="2026847" cy="1152000"/>
          </a:xfrm>
          <a:prstGeom prst="rect">
            <a:avLst/>
          </a:prstGeom>
          <a:ln w="22225">
            <a:solidFill>
              <a:srgbClr val="104F75"/>
            </a:solidFill>
          </a:ln>
        </p:spPr>
      </p:pic>
      <p:pic>
        <p:nvPicPr>
          <p:cNvPr id="37" name="Picture 36" descr="A close-up of some grass&#10;&#10;Description automatically generated with medium confidence">
            <a:hlinkClick r:id="" action="ppaction://noaction">
              <a:snd r:embed="rId20" name="herbe.wav"/>
            </a:hlinkClick>
            <a:extLst>
              <a:ext uri="{FF2B5EF4-FFF2-40B4-BE49-F238E27FC236}">
                <a16:creationId xmlns:a16="http://schemas.microsoft.com/office/drawing/2014/main" id="{EB0D61E2-E6F3-4007-8370-3D81ADD7B33A}"/>
              </a:ext>
            </a:extLst>
          </p:cNvPr>
          <p:cNvPicPr>
            <a:picLocks/>
          </p:cNvPicPr>
          <p:nvPr/>
        </p:nvPicPr>
        <p:blipFill>
          <a:blip r:embed="rId21" cstate="print">
            <a:extLst>
              <a:ext uri="{28A0092B-C50C-407E-A947-70E740481C1C}">
                <a14:useLocalDpi xmlns:a14="http://schemas.microsoft.com/office/drawing/2010/main" val="0"/>
              </a:ext>
            </a:extLst>
          </a:blip>
          <a:stretch>
            <a:fillRect/>
          </a:stretch>
        </p:blipFill>
        <p:spPr>
          <a:xfrm>
            <a:off x="5176695" y="1625311"/>
            <a:ext cx="2026848" cy="1152000"/>
          </a:xfrm>
          <a:prstGeom prst="rect">
            <a:avLst/>
          </a:prstGeom>
          <a:ln w="22225">
            <a:solidFill>
              <a:srgbClr val="104F75"/>
            </a:solidFill>
          </a:ln>
        </p:spPr>
      </p:pic>
      <p:pic>
        <p:nvPicPr>
          <p:cNvPr id="39" name="Picture 38" descr="A road with grass on the side&#10;&#10;Description automatically generated with low confidence">
            <a:hlinkClick r:id="" action="ppaction://noaction">
              <a:snd r:embed="rId22" name="horizon.wav"/>
            </a:hlinkClick>
            <a:extLst>
              <a:ext uri="{FF2B5EF4-FFF2-40B4-BE49-F238E27FC236}">
                <a16:creationId xmlns:a16="http://schemas.microsoft.com/office/drawing/2014/main" id="{D54FFF8A-C1E7-436D-8861-BB5A2B1B2326}"/>
              </a:ext>
            </a:extLst>
          </p:cNvPr>
          <p:cNvPicPr>
            <a:picLocks/>
          </p:cNvPicPr>
          <p:nvPr/>
        </p:nvPicPr>
        <p:blipFill>
          <a:blip r:embed="rId23" cstate="print">
            <a:extLst>
              <a:ext uri="{28A0092B-C50C-407E-A947-70E740481C1C}">
                <a14:useLocalDpi xmlns:a14="http://schemas.microsoft.com/office/drawing/2010/main" val="0"/>
              </a:ext>
            </a:extLst>
          </a:blip>
          <a:stretch>
            <a:fillRect/>
          </a:stretch>
        </p:blipFill>
        <p:spPr>
          <a:xfrm>
            <a:off x="2789216" y="5030573"/>
            <a:ext cx="2026848" cy="1152000"/>
          </a:xfrm>
          <a:prstGeom prst="rect">
            <a:avLst/>
          </a:prstGeom>
          <a:ln w="22225">
            <a:solidFill>
              <a:srgbClr val="104F75"/>
            </a:solidFill>
          </a:ln>
        </p:spPr>
      </p:pic>
      <p:pic>
        <p:nvPicPr>
          <p:cNvPr id="41" name="Picture 40" descr="A group of people wearing clothing&#10;&#10;Description automatically generated with low confidence">
            <a:hlinkClick r:id="" action="ppaction://noaction">
              <a:snd r:embed="rId24" name="histoire.wav"/>
            </a:hlinkClick>
            <a:extLst>
              <a:ext uri="{FF2B5EF4-FFF2-40B4-BE49-F238E27FC236}">
                <a16:creationId xmlns:a16="http://schemas.microsoft.com/office/drawing/2014/main" id="{81C04C37-47FC-4A5C-AAF8-AA76C53510B5}"/>
              </a:ext>
            </a:extLst>
          </p:cNvPr>
          <p:cNvPicPr>
            <a:picLocks/>
          </p:cNvPicPr>
          <p:nvPr/>
        </p:nvPicPr>
        <p:blipFill>
          <a:blip r:embed="rId25" cstate="print">
            <a:extLst>
              <a:ext uri="{28A0092B-C50C-407E-A947-70E740481C1C}">
                <a14:useLocalDpi xmlns:a14="http://schemas.microsoft.com/office/drawing/2010/main" val="0"/>
              </a:ext>
            </a:extLst>
          </a:blip>
          <a:stretch>
            <a:fillRect/>
          </a:stretch>
        </p:blipFill>
        <p:spPr>
          <a:xfrm>
            <a:off x="2789216" y="3292617"/>
            <a:ext cx="2026848" cy="1152000"/>
          </a:xfrm>
          <a:prstGeom prst="rect">
            <a:avLst/>
          </a:prstGeom>
          <a:ln w="22225">
            <a:solidFill>
              <a:srgbClr val="104F75"/>
            </a:solidFill>
          </a:ln>
        </p:spPr>
      </p:pic>
      <p:pic>
        <p:nvPicPr>
          <p:cNvPr id="43" name="Picture 42" descr="A snowman in the snow&#10;&#10;Description automatically generated">
            <a:hlinkClick r:id="" action="ppaction://noaction">
              <a:snd r:embed="rId26" name="hiver.wav"/>
            </a:hlinkClick>
            <a:extLst>
              <a:ext uri="{FF2B5EF4-FFF2-40B4-BE49-F238E27FC236}">
                <a16:creationId xmlns:a16="http://schemas.microsoft.com/office/drawing/2014/main" id="{F7912E23-8FB7-4EF7-AA3A-2994243BB434}"/>
              </a:ext>
            </a:extLst>
          </p:cNvPr>
          <p:cNvPicPr>
            <a:picLocks/>
          </p:cNvPicPr>
          <p:nvPr/>
        </p:nvPicPr>
        <p:blipFill>
          <a:blip r:embed="rId27" cstate="print">
            <a:extLst>
              <a:ext uri="{28A0092B-C50C-407E-A947-70E740481C1C}">
                <a14:useLocalDpi xmlns:a14="http://schemas.microsoft.com/office/drawing/2010/main" val="0"/>
              </a:ext>
            </a:extLst>
          </a:blip>
          <a:stretch>
            <a:fillRect/>
          </a:stretch>
        </p:blipFill>
        <p:spPr>
          <a:xfrm>
            <a:off x="2789216" y="1625311"/>
            <a:ext cx="2026849" cy="1152000"/>
          </a:xfrm>
          <a:prstGeom prst="rect">
            <a:avLst/>
          </a:prstGeom>
          <a:ln w="22225">
            <a:solidFill>
              <a:srgbClr val="104F75"/>
            </a:solidFill>
          </a:ln>
        </p:spPr>
      </p:pic>
      <p:sp>
        <p:nvSpPr>
          <p:cNvPr id="44" name="TextBox 43">
            <a:extLst>
              <a:ext uri="{FF2B5EF4-FFF2-40B4-BE49-F238E27FC236}">
                <a16:creationId xmlns:a16="http://schemas.microsoft.com/office/drawing/2014/main" id="{D3B97CE5-951C-4193-8170-254DB5614B4D}"/>
              </a:ext>
            </a:extLst>
          </p:cNvPr>
          <p:cNvSpPr txBox="1"/>
          <p:nvPr/>
        </p:nvSpPr>
        <p:spPr>
          <a:xfrm>
            <a:off x="61478" y="1040075"/>
            <a:ext cx="2555669"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Remember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[h-]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is normally silent.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This means it follows the pronunciation rules of the </a:t>
            </a: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vowel that comes after it.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Practise this rule by saying these words.</a:t>
            </a:r>
          </a:p>
        </p:txBody>
      </p:sp>
    </p:spTree>
    <p:extLst>
      <p:ext uri="{BB962C8B-B14F-4D97-AF65-F5344CB8AC3E}">
        <p14:creationId xmlns:p14="http://schemas.microsoft.com/office/powerpoint/2010/main" val="2814912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peech Bubble: Rectangle with Corners Rounded 19">
            <a:extLst>
              <a:ext uri="{FF2B5EF4-FFF2-40B4-BE49-F238E27FC236}">
                <a16:creationId xmlns:a16="http://schemas.microsoft.com/office/drawing/2014/main" id="{BE555FA5-B51B-4394-A72D-41829E153ADA}"/>
              </a:ext>
            </a:extLst>
          </p:cNvPr>
          <p:cNvSpPr/>
          <p:nvPr/>
        </p:nvSpPr>
        <p:spPr>
          <a:xfrm>
            <a:off x="378596" y="2773526"/>
            <a:ext cx="2603463" cy="1131093"/>
          </a:xfrm>
          <a:prstGeom prst="wedgeRoundRectCallout">
            <a:avLst>
              <a:gd name="adj1" fmla="val -26775"/>
              <a:gd name="adj2" fmla="val 89424"/>
              <a:gd name="adj3" fmla="val 16667"/>
            </a:avLst>
          </a:prstGeom>
          <a:solidFill>
            <a:srgbClr val="E87D1E"/>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triste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C’est horrible ! </a:t>
            </a:r>
          </a:p>
        </p:txBody>
      </p:sp>
      <p:sp>
        <p:nvSpPr>
          <p:cNvPr id="21" name="Speech Bubble: Rectangle with Corners Rounded 20">
            <a:extLst>
              <a:ext uri="{FF2B5EF4-FFF2-40B4-BE49-F238E27FC236}">
                <a16:creationId xmlns:a16="http://schemas.microsoft.com/office/drawing/2014/main" id="{2DD90584-0A81-42FD-8564-748A69E3C5AC}"/>
              </a:ext>
            </a:extLst>
          </p:cNvPr>
          <p:cNvSpPr/>
          <p:nvPr/>
        </p:nvSpPr>
        <p:spPr>
          <a:xfrm>
            <a:off x="370114" y="2773526"/>
            <a:ext cx="2620427" cy="1131093"/>
          </a:xfrm>
          <a:prstGeom prst="wedgeRoundRectCallout">
            <a:avLst>
              <a:gd name="adj1" fmla="val -26774"/>
              <a:gd name="adj2" fmla="val 89651"/>
              <a:gd name="adj3" fmla="val 16667"/>
            </a:avLst>
          </a:prstGeom>
          <a:solidFill>
            <a:srgbClr val="E3EAFD"/>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triste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C’es</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t</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h</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rrible ! </a:t>
            </a:r>
          </a:p>
        </p:txBody>
      </p:sp>
      <p:sp>
        <p:nvSpPr>
          <p:cNvPr id="22" name="Arc 21">
            <a:extLst>
              <a:ext uri="{FF2B5EF4-FFF2-40B4-BE49-F238E27FC236}">
                <a16:creationId xmlns:a16="http://schemas.microsoft.com/office/drawing/2014/main" id="{A98C60E4-317B-4C06-8315-107CE4410C40}"/>
              </a:ext>
            </a:extLst>
          </p:cNvPr>
          <p:cNvSpPr/>
          <p:nvPr/>
        </p:nvSpPr>
        <p:spPr>
          <a:xfrm rot="8131890">
            <a:off x="1302301" y="3250135"/>
            <a:ext cx="544148" cy="541412"/>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03800" y="1250719"/>
            <a:ext cx="100090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Remember that when a word with a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Silent Final Consonant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comes before a word beginning with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[h-]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muet</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there is a </a:t>
            </a: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liaison</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651172" cy="867128"/>
          </a:xfrm>
          <a:prstGeom prst="rect">
            <a:avLst/>
          </a:prstGeom>
        </p:spPr>
      </p:pic>
      <p:sp>
        <p:nvSpPr>
          <p:cNvPr id="4" name="Title 3"/>
          <p:cNvSpPr>
            <a:spLocks noGrp="1"/>
          </p:cNvSpPr>
          <p:nvPr>
            <p:ph type="title"/>
          </p:nvPr>
        </p:nvSpPr>
        <p:spPr>
          <a:xfrm>
            <a:off x="-1" y="296864"/>
            <a:ext cx="5758543" cy="707849"/>
          </a:xfrm>
        </p:spPr>
        <p:txBody>
          <a:bodyPr>
            <a:normAutofit fontScale="90000"/>
          </a:bodyPr>
          <a:lstStyle/>
          <a:p>
            <a:r>
              <a:rPr lang="fr-FR" sz="3600" b="1" dirty="0">
                <a:solidFill>
                  <a:schemeClr val="bg1"/>
                </a:solidFill>
              </a:rPr>
              <a:t>La liaison avec le [h-] muet</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ABBB93A0-BE05-4BA3-9C24-07F021677EB1}"/>
              </a:ext>
            </a:extLst>
          </p:cNvPr>
          <p:cNvSpPr txBox="1"/>
          <p:nvPr/>
        </p:nvSpPr>
        <p:spPr>
          <a:xfrm>
            <a:off x="103800" y="2033534"/>
            <a:ext cx="1024851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Look at the</a:t>
            </a:r>
            <a:r>
              <a:rPr kumimoji="0" lang="en-US" sz="2400" b="0" i="0" u="none" strike="noStrike" kern="1200" cap="none" spc="0" normalizeH="0" noProof="0" dirty="0">
                <a:ln>
                  <a:noFill/>
                </a:ln>
                <a:solidFill>
                  <a:srgbClr val="104F75"/>
                </a:solidFill>
                <a:effectLst/>
                <a:uLnTx/>
                <a:uFillTx/>
                <a:latin typeface="Century Gothic" panose="020F0302020204030204"/>
                <a:ea typeface="+mn-ea"/>
                <a:cs typeface="+mn-cs"/>
              </a:rPr>
              <a:t> example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How is the last letter in </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pronounced?</a:t>
            </a:r>
          </a:p>
        </p:txBody>
      </p:sp>
      <p:pic>
        <p:nvPicPr>
          <p:cNvPr id="16" name="Picture 15">
            <a:extLst>
              <a:ext uri="{FF2B5EF4-FFF2-40B4-BE49-F238E27FC236}">
                <a16:creationId xmlns:a16="http://schemas.microsoft.com/office/drawing/2014/main" id="{E55036CB-4BA2-49A1-B4A9-5AA5FCC9D1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408" t="20041" r="12462"/>
          <a:stretch/>
        </p:blipFill>
        <p:spPr>
          <a:xfrm>
            <a:off x="115689" y="4336454"/>
            <a:ext cx="1458686" cy="1687164"/>
          </a:xfrm>
          <a:prstGeom prst="rect">
            <a:avLst/>
          </a:prstGeom>
        </p:spPr>
      </p:pic>
      <p:sp>
        <p:nvSpPr>
          <p:cNvPr id="2" name="Rectangle: Rounded Corners 1">
            <a:extLst>
              <a:ext uri="{FF2B5EF4-FFF2-40B4-BE49-F238E27FC236}">
                <a16:creationId xmlns:a16="http://schemas.microsoft.com/office/drawing/2014/main" id="{D1FE80DF-2A40-483F-BADF-9025499C8F0E}"/>
              </a:ext>
            </a:extLst>
          </p:cNvPr>
          <p:cNvSpPr/>
          <p:nvPr/>
        </p:nvSpPr>
        <p:spPr>
          <a:xfrm>
            <a:off x="8112391" y="2773527"/>
            <a:ext cx="2849513" cy="150318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Il a acheté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rloges.</a:t>
            </a:r>
          </a:p>
        </p:txBody>
      </p:sp>
      <p:sp>
        <p:nvSpPr>
          <p:cNvPr id="27" name="Rectangle: Rounded Corners 26">
            <a:extLst>
              <a:ext uri="{FF2B5EF4-FFF2-40B4-BE49-F238E27FC236}">
                <a16:creationId xmlns:a16="http://schemas.microsoft.com/office/drawing/2014/main" id="{B37BE63E-9FBC-41F7-8CAF-46CF08E6875A}"/>
              </a:ext>
            </a:extLst>
          </p:cNvPr>
          <p:cNvSpPr/>
          <p:nvPr/>
        </p:nvSpPr>
        <p:spPr>
          <a:xfrm>
            <a:off x="3828408" y="2773527"/>
            <a:ext cx="2849513" cy="150318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Tu voyages dans to</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é</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licoptère.</a:t>
            </a:r>
          </a:p>
        </p:txBody>
      </p:sp>
      <p:sp>
        <p:nvSpPr>
          <p:cNvPr id="28" name="Rectangle: Rounded Corners 27">
            <a:extLst>
              <a:ext uri="{FF2B5EF4-FFF2-40B4-BE49-F238E27FC236}">
                <a16:creationId xmlns:a16="http://schemas.microsoft.com/office/drawing/2014/main" id="{DF673A26-9054-4B66-8A3E-C2C26D3E12E8}"/>
              </a:ext>
            </a:extLst>
          </p:cNvPr>
          <p:cNvSpPr/>
          <p:nvPr/>
        </p:nvSpPr>
        <p:spPr>
          <a:xfrm>
            <a:off x="3819926" y="4439641"/>
            <a:ext cx="2849513" cy="150318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Elles chantent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rmonie.</a:t>
            </a:r>
          </a:p>
        </p:txBody>
      </p:sp>
      <p:sp>
        <p:nvSpPr>
          <p:cNvPr id="29" name="Rectangle: Rounded Corners 28">
            <a:extLst>
              <a:ext uri="{FF2B5EF4-FFF2-40B4-BE49-F238E27FC236}">
                <a16:creationId xmlns:a16="http://schemas.microsoft.com/office/drawing/2014/main" id="{3E522F5F-D9F7-4053-8424-540ABA8E5A55}"/>
              </a:ext>
            </a:extLst>
          </p:cNvPr>
          <p:cNvSpPr/>
          <p:nvPr/>
        </p:nvSpPr>
        <p:spPr>
          <a:xfrm>
            <a:off x="8112391" y="4452981"/>
            <a:ext cx="2849513" cy="150318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Les enfants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son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ureux.</a:t>
            </a:r>
          </a:p>
        </p:txBody>
      </p:sp>
      <p:sp>
        <p:nvSpPr>
          <p:cNvPr id="33" name="Arc 32">
            <a:extLst>
              <a:ext uri="{FF2B5EF4-FFF2-40B4-BE49-F238E27FC236}">
                <a16:creationId xmlns:a16="http://schemas.microsoft.com/office/drawing/2014/main" id="{8B8B2776-ECBD-4705-B9DA-18BF984F954D}"/>
              </a:ext>
            </a:extLst>
          </p:cNvPr>
          <p:cNvSpPr/>
          <p:nvPr/>
        </p:nvSpPr>
        <p:spPr>
          <a:xfrm rot="8131890">
            <a:off x="8911550" y="3317600"/>
            <a:ext cx="659847" cy="652653"/>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4" name="Arc 33">
            <a:extLst>
              <a:ext uri="{FF2B5EF4-FFF2-40B4-BE49-F238E27FC236}">
                <a16:creationId xmlns:a16="http://schemas.microsoft.com/office/drawing/2014/main" id="{764B83F9-F8AD-4ACD-B044-FD078410237A}"/>
              </a:ext>
            </a:extLst>
          </p:cNvPr>
          <p:cNvSpPr/>
          <p:nvPr/>
        </p:nvSpPr>
        <p:spPr>
          <a:xfrm rot="8161806">
            <a:off x="8997276" y="5002869"/>
            <a:ext cx="659847" cy="652653"/>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5" name="Arc 34">
            <a:extLst>
              <a:ext uri="{FF2B5EF4-FFF2-40B4-BE49-F238E27FC236}">
                <a16:creationId xmlns:a16="http://schemas.microsoft.com/office/drawing/2014/main" id="{8A595636-130F-4BD8-ACA2-EEFFDFC8E566}"/>
              </a:ext>
            </a:extLst>
          </p:cNvPr>
          <p:cNvSpPr/>
          <p:nvPr/>
        </p:nvSpPr>
        <p:spPr>
          <a:xfrm rot="8131890">
            <a:off x="4509216" y="4989606"/>
            <a:ext cx="659847" cy="652653"/>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6" name="Arc 35">
            <a:extLst>
              <a:ext uri="{FF2B5EF4-FFF2-40B4-BE49-F238E27FC236}">
                <a16:creationId xmlns:a16="http://schemas.microsoft.com/office/drawing/2014/main" id="{83A6A092-EF92-4220-BDCC-49224FCC2DCE}"/>
              </a:ext>
            </a:extLst>
          </p:cNvPr>
          <p:cNvSpPr/>
          <p:nvPr/>
        </p:nvSpPr>
        <p:spPr>
          <a:xfrm rot="8131890">
            <a:off x="4355438" y="3317600"/>
            <a:ext cx="659847" cy="652653"/>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03F38340-A6B9-4B65-AEF1-A7553D3A5263}"/>
              </a:ext>
            </a:extLst>
          </p:cNvPr>
          <p:cNvSpPr/>
          <p:nvPr/>
        </p:nvSpPr>
        <p:spPr>
          <a:xfrm>
            <a:off x="3819926" y="2773526"/>
            <a:ext cx="2849513" cy="1503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Tu voyages dans ton hélicoptère.</a:t>
            </a:r>
          </a:p>
        </p:txBody>
      </p:sp>
      <p:sp>
        <p:nvSpPr>
          <p:cNvPr id="38" name="Rectangle: Rounded Corners 37">
            <a:extLst>
              <a:ext uri="{FF2B5EF4-FFF2-40B4-BE49-F238E27FC236}">
                <a16:creationId xmlns:a16="http://schemas.microsoft.com/office/drawing/2014/main" id="{9F50CB1D-9101-4FE5-BEF2-A280358FDA33}"/>
              </a:ext>
            </a:extLst>
          </p:cNvPr>
          <p:cNvSpPr/>
          <p:nvPr/>
        </p:nvSpPr>
        <p:spPr>
          <a:xfrm>
            <a:off x="8112391" y="2773526"/>
            <a:ext cx="2849513" cy="1503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Il a acheté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mes horloges.</a:t>
            </a:r>
          </a:p>
        </p:txBody>
      </p:sp>
      <p:sp>
        <p:nvSpPr>
          <p:cNvPr id="39" name="Rectangle: Rounded Corners 38">
            <a:extLst>
              <a:ext uri="{FF2B5EF4-FFF2-40B4-BE49-F238E27FC236}">
                <a16:creationId xmlns:a16="http://schemas.microsoft.com/office/drawing/2014/main" id="{C6E16EA0-634D-4183-B718-C29B03B83363}"/>
              </a:ext>
            </a:extLst>
          </p:cNvPr>
          <p:cNvSpPr/>
          <p:nvPr/>
        </p:nvSpPr>
        <p:spPr>
          <a:xfrm>
            <a:off x="3821043" y="4439638"/>
            <a:ext cx="2849513" cy="1503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Elles chantent en harmonie.</a:t>
            </a:r>
          </a:p>
        </p:txBody>
      </p:sp>
      <p:sp>
        <p:nvSpPr>
          <p:cNvPr id="40" name="Rectangle: Rounded Corners 39">
            <a:extLst>
              <a:ext uri="{FF2B5EF4-FFF2-40B4-BE49-F238E27FC236}">
                <a16:creationId xmlns:a16="http://schemas.microsoft.com/office/drawing/2014/main" id="{327D9B8F-CE25-431A-A1E9-A3541BADA0F7}"/>
              </a:ext>
            </a:extLst>
          </p:cNvPr>
          <p:cNvSpPr/>
          <p:nvPr/>
        </p:nvSpPr>
        <p:spPr>
          <a:xfrm>
            <a:off x="8098026" y="4439639"/>
            <a:ext cx="2849513" cy="1503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Les enfants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sont heureux.</a:t>
            </a:r>
          </a:p>
        </p:txBody>
      </p:sp>
      <p:pic>
        <p:nvPicPr>
          <p:cNvPr id="10" name="Picture 9" descr="A picture containing text, clock&#10;&#10;Description automatically generated">
            <a:hlinkClick r:id="" action="ppaction://noaction">
              <a:snd r:embed="rId6" name="il a achete mes horloges.wav"/>
            </a:hlinkClick>
            <a:extLst>
              <a:ext uri="{FF2B5EF4-FFF2-40B4-BE49-F238E27FC236}">
                <a16:creationId xmlns:a16="http://schemas.microsoft.com/office/drawing/2014/main" id="{5D117D06-DA0A-4F4D-804E-A8D096C14B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79325" y="2548453"/>
            <a:ext cx="657595" cy="852808"/>
          </a:xfrm>
          <a:prstGeom prst="rect">
            <a:avLst/>
          </a:prstGeom>
        </p:spPr>
      </p:pic>
      <p:pic>
        <p:nvPicPr>
          <p:cNvPr id="42" name="Picture 41" descr="A picture containing toy, doll, vector graphics&#10;&#10;Description automatically generated">
            <a:hlinkClick r:id="" action="ppaction://noaction">
              <a:snd r:embed="rId8" name="elles chantent en harmonie.wav"/>
            </a:hlinkClick>
            <a:extLst>
              <a:ext uri="{FF2B5EF4-FFF2-40B4-BE49-F238E27FC236}">
                <a16:creationId xmlns:a16="http://schemas.microsoft.com/office/drawing/2014/main" id="{BE616FDF-B52D-4B8E-A3EC-25F459BAEDF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508" t="57713" r="36203"/>
          <a:stretch/>
        </p:blipFill>
        <p:spPr>
          <a:xfrm>
            <a:off x="6378403" y="5075627"/>
            <a:ext cx="1301660" cy="1021208"/>
          </a:xfrm>
          <a:prstGeom prst="rect">
            <a:avLst/>
          </a:prstGeom>
        </p:spPr>
      </p:pic>
      <p:pic>
        <p:nvPicPr>
          <p:cNvPr id="44" name="Picture 43" descr="A picture containing diagram&#10;&#10;Description automatically generated">
            <a:hlinkClick r:id="" action="ppaction://noaction">
              <a:snd r:embed="rId10" name="les enfants sont heureux.wav"/>
            </a:hlinkClick>
            <a:extLst>
              <a:ext uri="{FF2B5EF4-FFF2-40B4-BE49-F238E27FC236}">
                <a16:creationId xmlns:a16="http://schemas.microsoft.com/office/drawing/2014/main" id="{79E94E65-7CA4-4839-95F7-0445ADE631A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666545" y="4931909"/>
            <a:ext cx="1390957" cy="1208236"/>
          </a:xfrm>
          <a:prstGeom prst="rect">
            <a:avLst/>
          </a:prstGeom>
        </p:spPr>
      </p:pic>
      <p:pic>
        <p:nvPicPr>
          <p:cNvPr id="46" name="Picture 45" descr="A picture containing text, device&#10;&#10;Description automatically generated">
            <a:hlinkClick r:id="" action="ppaction://noaction">
              <a:snd r:embed="rId12" name="tu voyages dans ton helicoptere.wav"/>
            </a:hlinkClick>
            <a:extLst>
              <a:ext uri="{FF2B5EF4-FFF2-40B4-BE49-F238E27FC236}">
                <a16:creationId xmlns:a16="http://schemas.microsoft.com/office/drawing/2014/main" id="{A6E5F9AD-2AA5-4DE2-A31C-77B8D49BA9D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13006" y="2665486"/>
            <a:ext cx="1889783" cy="1202248"/>
          </a:xfrm>
          <a:prstGeom prst="rect">
            <a:avLst/>
          </a:prstGeom>
        </p:spPr>
      </p:pic>
      <p:pic>
        <p:nvPicPr>
          <p:cNvPr id="5" name="Picture 4" descr="Icon&#10;&#10;Description automatically generated">
            <a:hlinkClick r:id="" action="ppaction://noaction">
              <a:snd r:embed="rId6" name="il a achete mes horloges.wav"/>
            </a:hlinkClick>
            <a:extLst>
              <a:ext uri="{FF2B5EF4-FFF2-40B4-BE49-F238E27FC236}">
                <a16:creationId xmlns:a16="http://schemas.microsoft.com/office/drawing/2014/main" id="{A209A493-6C80-471B-8344-4BD04EAD41E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86350" y="3214321"/>
            <a:ext cx="805509" cy="859210"/>
          </a:xfrm>
          <a:prstGeom prst="rect">
            <a:avLst/>
          </a:prstGeom>
        </p:spPr>
      </p:pic>
      <p:sp>
        <p:nvSpPr>
          <p:cNvPr id="48" name="Speech Bubble: Rectangle with Corners Rounded 47">
            <a:extLst>
              <a:ext uri="{FF2B5EF4-FFF2-40B4-BE49-F238E27FC236}">
                <a16:creationId xmlns:a16="http://schemas.microsoft.com/office/drawing/2014/main" id="{016EAD2A-2454-4BD7-8979-14936E926900}"/>
              </a:ext>
            </a:extLst>
          </p:cNvPr>
          <p:cNvSpPr/>
          <p:nvPr/>
        </p:nvSpPr>
        <p:spPr>
          <a:xfrm>
            <a:off x="1421519" y="4202085"/>
            <a:ext cx="2039477" cy="1424335"/>
          </a:xfrm>
          <a:prstGeom prst="wedgeRoundRectCallout">
            <a:avLst>
              <a:gd name="adj1" fmla="val -59859"/>
              <a:gd name="adj2" fmla="val 21320"/>
              <a:gd name="adj3" fmla="val 16667"/>
            </a:avLst>
          </a:prstGeom>
          <a:solidFill>
            <a:srgbClr val="104F7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Now try saying these sentences…</a:t>
            </a:r>
          </a:p>
        </p:txBody>
      </p:sp>
    </p:spTree>
    <p:extLst>
      <p:ext uri="{BB962C8B-B14F-4D97-AF65-F5344CB8AC3E}">
        <p14:creationId xmlns:p14="http://schemas.microsoft.com/office/powerpoint/2010/main" val="107605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est triste cest horrible.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par>
                          <p:cTn id="37" fill="hold">
                            <p:stCondLst>
                              <p:cond delay="0"/>
                            </p:stCondLst>
                            <p:childTnLst>
                              <p:par>
                                <p:cTn id="38" presetID="1" presetClass="exit" presetSubtype="0" fill="hold" grpId="1" nodeType="afterEffect">
                                  <p:stCondLst>
                                    <p:cond delay="0"/>
                                  </p:stCondLst>
                                  <p:childTnLst>
                                    <p:set>
                                      <p:cBhvr>
                                        <p:cTn id="39" dur="1" fill="hold">
                                          <p:stCondLst>
                                            <p:cond delay="0"/>
                                          </p:stCondLst>
                                        </p:cTn>
                                        <p:tgtEl>
                                          <p:spTgt spid="3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childTnLst>
                                </p:cTn>
                              </p:par>
                            </p:childTnLst>
                          </p:cTn>
                        </p:par>
                        <p:par>
                          <p:cTn id="54" fill="hold">
                            <p:stCondLst>
                              <p:cond delay="0"/>
                            </p:stCondLst>
                            <p:childTnLst>
                              <p:par>
                                <p:cTn id="55" presetID="1" presetClass="exit" presetSubtype="0" fill="hold" grpId="1" nodeType="afterEffect">
                                  <p:stCondLst>
                                    <p:cond delay="0"/>
                                  </p:stCondLst>
                                  <p:childTnLst>
                                    <p:set>
                                      <p:cBhvr>
                                        <p:cTn id="56" dur="1" fill="hold">
                                          <p:stCondLst>
                                            <p:cond delay="0"/>
                                          </p:stCondLst>
                                        </p:cTn>
                                        <p:tgtEl>
                                          <p:spTgt spid="3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0"/>
                            </p:stCondLst>
                            <p:childTnLst>
                              <p:par>
                                <p:cTn id="70" presetID="1" presetClass="exit" presetSubtype="0" fill="hold" grpId="1" nodeType="afterEffect">
                                  <p:stCondLst>
                                    <p:cond delay="0"/>
                                  </p:stCondLst>
                                  <p:childTnLst>
                                    <p:set>
                                      <p:cBhvr>
                                        <p:cTn id="71" dur="1" fill="hold">
                                          <p:stCondLst>
                                            <p:cond delay="0"/>
                                          </p:stCondLst>
                                        </p:cTn>
                                        <p:tgtEl>
                                          <p:spTgt spid="3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0"/>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childTnLst>
                          </p:cTn>
                        </p:par>
                        <p:par>
                          <p:cTn id="84" fill="hold">
                            <p:stCondLst>
                              <p:cond delay="0"/>
                            </p:stCondLst>
                            <p:childTnLst>
                              <p:par>
                                <p:cTn id="85" presetID="1" presetClass="exit" presetSubtype="0" fill="hold" grpId="1" nodeType="afterEffect">
                                  <p:stCondLst>
                                    <p:cond delay="0"/>
                                  </p:stCondLst>
                                  <p:childTnLst>
                                    <p:set>
                                      <p:cBhvr>
                                        <p:cTn id="86"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17" grpId="0"/>
      <p:bldP spid="2" grpId="0" animBg="1"/>
      <p:bldP spid="27" grpId="0" animBg="1"/>
      <p:bldP spid="28" grpId="0" animBg="1"/>
      <p:bldP spid="29" grpId="0" animBg="1"/>
      <p:bldP spid="33" grpId="0" animBg="1"/>
      <p:bldP spid="34" grpId="0" animBg="1"/>
      <p:bldP spid="35" grpId="0" animBg="1"/>
      <p:bldP spid="36" grpId="0" animBg="1"/>
      <p:bldP spid="37" grpId="0" animBg="1"/>
      <p:bldP spid="37" grpId="1" animBg="1"/>
      <p:bldP spid="38" grpId="0" animBg="1"/>
      <p:bldP spid="38" grpId="1" animBg="1"/>
      <p:bldP spid="39" grpId="0" animBg="1"/>
      <p:bldP spid="39" grpId="1" animBg="1"/>
      <p:bldP spid="40" grpId="0" animBg="1"/>
      <p:bldP spid="40" grpId="1"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peech Bubble: Rectangle with Corners Rounded 20">
            <a:extLst>
              <a:ext uri="{FF2B5EF4-FFF2-40B4-BE49-F238E27FC236}">
                <a16:creationId xmlns:a16="http://schemas.microsoft.com/office/drawing/2014/main" id="{2DD90584-0A81-42FD-8564-748A69E3C5AC}"/>
              </a:ext>
            </a:extLst>
          </p:cNvPr>
          <p:cNvSpPr/>
          <p:nvPr/>
        </p:nvSpPr>
        <p:spPr>
          <a:xfrm>
            <a:off x="496982" y="2722609"/>
            <a:ext cx="2039477" cy="1131093"/>
          </a:xfrm>
          <a:prstGeom prst="wedgeRoundRectCallout">
            <a:avLst>
              <a:gd name="adj1" fmla="val -26774"/>
              <a:gd name="adj2" fmla="val 89651"/>
              <a:gd name="adj3" fmla="val 16667"/>
            </a:avLst>
          </a:prstGeom>
          <a:solidFill>
            <a:srgbClr val="E3EAFD"/>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J</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bite à Paris.</a:t>
            </a:r>
          </a:p>
        </p:txBody>
      </p:sp>
      <p:sp>
        <p:nvSpPr>
          <p:cNvPr id="6" name="TextBox 5">
            <a:extLst>
              <a:ext uri="{FF2B5EF4-FFF2-40B4-BE49-F238E27FC236}">
                <a16:creationId xmlns:a16="http://schemas.microsoft.com/office/drawing/2014/main" id="{28084BE4-A4AF-364C-B8E5-ED6D583A6685}"/>
              </a:ext>
            </a:extLst>
          </p:cNvPr>
          <p:cNvSpPr txBox="1"/>
          <p:nvPr/>
        </p:nvSpPr>
        <p:spPr>
          <a:xfrm>
            <a:off x="115689" y="1230705"/>
            <a:ext cx="117942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Remember that words like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le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la</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je, de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ne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replace their final letter with an apostrophe before a word beginning with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This is called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elision</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651172" cy="867128"/>
          </a:xfrm>
          <a:prstGeom prst="rect">
            <a:avLst/>
          </a:prstGeom>
        </p:spPr>
      </p:pic>
      <p:sp>
        <p:nvSpPr>
          <p:cNvPr id="4" name="Title 3"/>
          <p:cNvSpPr>
            <a:spLocks noGrp="1"/>
          </p:cNvSpPr>
          <p:nvPr>
            <p:ph type="title"/>
          </p:nvPr>
        </p:nvSpPr>
        <p:spPr>
          <a:xfrm>
            <a:off x="-1" y="296864"/>
            <a:ext cx="5758543" cy="707849"/>
          </a:xfrm>
        </p:spPr>
        <p:txBody>
          <a:bodyPr>
            <a:normAutofit fontScale="90000"/>
          </a:bodyPr>
          <a:lstStyle/>
          <a:p>
            <a:r>
              <a:rPr lang="fr-FR" sz="3600" b="1" dirty="0">
                <a:solidFill>
                  <a:schemeClr val="bg1"/>
                </a:solidFill>
              </a:rPr>
              <a:t>La liaison avec le [h-] muet</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pic>
        <p:nvPicPr>
          <p:cNvPr id="16" name="Picture 15">
            <a:extLst>
              <a:ext uri="{FF2B5EF4-FFF2-40B4-BE49-F238E27FC236}">
                <a16:creationId xmlns:a16="http://schemas.microsoft.com/office/drawing/2014/main" id="{E55036CB-4BA2-49A1-B4A9-5AA5FCC9D1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408" t="20041" r="12462"/>
          <a:stretch/>
        </p:blipFill>
        <p:spPr>
          <a:xfrm>
            <a:off x="115689" y="4336454"/>
            <a:ext cx="1458686" cy="1687164"/>
          </a:xfrm>
          <a:prstGeom prst="rect">
            <a:avLst/>
          </a:prstGeom>
        </p:spPr>
      </p:pic>
      <p:sp>
        <p:nvSpPr>
          <p:cNvPr id="2" name="Rectangle: Rounded Corners 1">
            <a:extLst>
              <a:ext uri="{FF2B5EF4-FFF2-40B4-BE49-F238E27FC236}">
                <a16:creationId xmlns:a16="http://schemas.microsoft.com/office/drawing/2014/main" id="{D1FE80DF-2A40-483F-BADF-9025499C8F0E}"/>
              </a:ext>
            </a:extLst>
          </p:cNvPr>
          <p:cNvSpPr/>
          <p:nvPr/>
        </p:nvSpPr>
        <p:spPr>
          <a:xfrm>
            <a:off x="8112391" y="2773527"/>
            <a:ext cx="2849513" cy="150318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Hugo est plus grand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qu</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nri.</a:t>
            </a:r>
          </a:p>
        </p:txBody>
      </p:sp>
      <p:sp>
        <p:nvSpPr>
          <p:cNvPr id="27" name="Rectangle: Rounded Corners 26">
            <a:extLst>
              <a:ext uri="{FF2B5EF4-FFF2-40B4-BE49-F238E27FC236}">
                <a16:creationId xmlns:a16="http://schemas.microsoft.com/office/drawing/2014/main" id="{B37BE63E-9FBC-41F7-8CAF-46CF08E6875A}"/>
              </a:ext>
            </a:extLst>
          </p:cNvPr>
          <p:cNvSpPr/>
          <p:nvPr/>
        </p:nvSpPr>
        <p:spPr>
          <a:xfrm>
            <a:off x="3828408" y="2773527"/>
            <a:ext cx="2849513" cy="150318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Il n’y a pas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d</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u</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mains dans l’espace.</a:t>
            </a:r>
          </a:p>
        </p:txBody>
      </p:sp>
      <p:sp>
        <p:nvSpPr>
          <p:cNvPr id="28" name="Rectangle: Rounded Corners 27">
            <a:extLst>
              <a:ext uri="{FF2B5EF4-FFF2-40B4-BE49-F238E27FC236}">
                <a16:creationId xmlns:a16="http://schemas.microsoft.com/office/drawing/2014/main" id="{DF673A26-9054-4B66-8A3E-C2C26D3E12E8}"/>
              </a:ext>
            </a:extLst>
          </p:cNvPr>
          <p:cNvSpPr/>
          <p:nvPr/>
        </p:nvSpPr>
        <p:spPr>
          <a:xfrm>
            <a:off x="3819926" y="4439641"/>
            <a:ext cx="2849513" cy="150318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Le soleil est sur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l</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rizon.</a:t>
            </a:r>
          </a:p>
        </p:txBody>
      </p:sp>
      <p:sp>
        <p:nvSpPr>
          <p:cNvPr id="29" name="Rectangle: Rounded Corners 28">
            <a:extLst>
              <a:ext uri="{FF2B5EF4-FFF2-40B4-BE49-F238E27FC236}">
                <a16:creationId xmlns:a16="http://schemas.microsoft.com/office/drawing/2014/main" id="{3E522F5F-D9F7-4053-8424-540ABA8E5A55}"/>
              </a:ext>
            </a:extLst>
          </p:cNvPr>
          <p:cNvSpPr/>
          <p:nvPr/>
        </p:nvSpPr>
        <p:spPr>
          <a:xfrm>
            <a:off x="8112391" y="4452981"/>
            <a:ext cx="2849513" cy="150318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Je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n</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bite pas en France.</a:t>
            </a:r>
          </a:p>
        </p:txBody>
      </p:sp>
      <p:sp>
        <p:nvSpPr>
          <p:cNvPr id="37" name="Rectangle: Rounded Corners 36">
            <a:extLst>
              <a:ext uri="{FF2B5EF4-FFF2-40B4-BE49-F238E27FC236}">
                <a16:creationId xmlns:a16="http://schemas.microsoft.com/office/drawing/2014/main" id="{03F38340-A6B9-4B65-AEF1-A7553D3A5263}"/>
              </a:ext>
            </a:extLst>
          </p:cNvPr>
          <p:cNvSpPr/>
          <p:nvPr/>
        </p:nvSpPr>
        <p:spPr>
          <a:xfrm>
            <a:off x="3828407" y="2774460"/>
            <a:ext cx="2849513" cy="1503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Il n’y a pas d’humains dans l’espace.</a:t>
            </a:r>
          </a:p>
        </p:txBody>
      </p:sp>
      <p:sp>
        <p:nvSpPr>
          <p:cNvPr id="38" name="Rectangle: Rounded Corners 37">
            <a:extLst>
              <a:ext uri="{FF2B5EF4-FFF2-40B4-BE49-F238E27FC236}">
                <a16:creationId xmlns:a16="http://schemas.microsoft.com/office/drawing/2014/main" id="{9F50CB1D-9101-4FE5-BEF2-A280358FDA33}"/>
              </a:ext>
            </a:extLst>
          </p:cNvPr>
          <p:cNvSpPr/>
          <p:nvPr/>
        </p:nvSpPr>
        <p:spPr>
          <a:xfrm>
            <a:off x="8112391" y="2759954"/>
            <a:ext cx="2849513" cy="1503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Hugo est plus grand qu’Henri.</a:t>
            </a:r>
          </a:p>
        </p:txBody>
      </p:sp>
      <p:sp>
        <p:nvSpPr>
          <p:cNvPr id="39" name="Rectangle: Rounded Corners 38">
            <a:extLst>
              <a:ext uri="{FF2B5EF4-FFF2-40B4-BE49-F238E27FC236}">
                <a16:creationId xmlns:a16="http://schemas.microsoft.com/office/drawing/2014/main" id="{C6E16EA0-634D-4183-B718-C29B03B83363}"/>
              </a:ext>
            </a:extLst>
          </p:cNvPr>
          <p:cNvSpPr/>
          <p:nvPr/>
        </p:nvSpPr>
        <p:spPr>
          <a:xfrm>
            <a:off x="3819925" y="4439640"/>
            <a:ext cx="2849513" cy="1503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Le soleil est sur l’horizon.</a:t>
            </a:r>
          </a:p>
        </p:txBody>
      </p:sp>
      <p:sp>
        <p:nvSpPr>
          <p:cNvPr id="40" name="Rectangle: Rounded Corners 39">
            <a:extLst>
              <a:ext uri="{FF2B5EF4-FFF2-40B4-BE49-F238E27FC236}">
                <a16:creationId xmlns:a16="http://schemas.microsoft.com/office/drawing/2014/main" id="{327D9B8F-CE25-431A-A1E9-A3541BADA0F7}"/>
              </a:ext>
            </a:extLst>
          </p:cNvPr>
          <p:cNvSpPr/>
          <p:nvPr/>
        </p:nvSpPr>
        <p:spPr>
          <a:xfrm>
            <a:off x="8112391" y="4449126"/>
            <a:ext cx="2849513" cy="1503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Je n’habite pas en France.</a:t>
            </a:r>
          </a:p>
        </p:txBody>
      </p:sp>
      <p:pic>
        <p:nvPicPr>
          <p:cNvPr id="42" name="Picture 41">
            <a:hlinkClick r:id="" action="ppaction://noaction">
              <a:snd r:embed="rId6" name="le soleil est sur lhorizon.wav"/>
            </a:hlinkClick>
            <a:extLst>
              <a:ext uri="{FF2B5EF4-FFF2-40B4-BE49-F238E27FC236}">
                <a16:creationId xmlns:a16="http://schemas.microsoft.com/office/drawing/2014/main" id="{BE616FDF-B52D-4B8E-A3EC-25F459BAEDF8}"/>
              </a:ext>
            </a:extLst>
          </p:cNvPr>
          <p:cNvPicPr>
            <a:picLocks noChangeAspect="1"/>
          </p:cNvPicPr>
          <p:nvPr/>
        </p:nvPicPr>
        <p:blipFill>
          <a:blip r:embed="rId7" cstate="print">
            <a:extLst>
              <a:ext uri="{28A0092B-C50C-407E-A947-70E740481C1C}">
                <a14:useLocalDpi xmlns:a14="http://schemas.microsoft.com/office/drawing/2010/main" val="0"/>
              </a:ext>
            </a:extLst>
          </a:blip>
          <a:srcRect t="3893" b="3893"/>
          <a:stretch/>
        </p:blipFill>
        <p:spPr>
          <a:xfrm>
            <a:off x="6227009" y="4823540"/>
            <a:ext cx="1598318" cy="1253949"/>
          </a:xfrm>
          <a:prstGeom prst="rect">
            <a:avLst/>
          </a:prstGeom>
        </p:spPr>
      </p:pic>
      <p:pic>
        <p:nvPicPr>
          <p:cNvPr id="44" name="Picture 43">
            <a:hlinkClick r:id="" action="ppaction://noaction">
              <a:snd r:embed="rId8" name="je nhabite pas en france.wav"/>
            </a:hlinkClick>
            <a:extLst>
              <a:ext uri="{FF2B5EF4-FFF2-40B4-BE49-F238E27FC236}">
                <a16:creationId xmlns:a16="http://schemas.microsoft.com/office/drawing/2014/main" id="{79E94E65-7CA4-4839-95F7-0445ADE631A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0857"/>
          <a:stretch/>
        </p:blipFill>
        <p:spPr>
          <a:xfrm>
            <a:off x="10563775" y="4961391"/>
            <a:ext cx="1276659" cy="1220411"/>
          </a:xfrm>
          <a:prstGeom prst="rect">
            <a:avLst/>
          </a:prstGeom>
        </p:spPr>
      </p:pic>
      <p:pic>
        <p:nvPicPr>
          <p:cNvPr id="46" name="Picture 45">
            <a:hlinkClick r:id="" action="ppaction://noaction">
              <a:snd r:embed="rId10" name="il n y a pas dhumains dans lespace.wav"/>
            </a:hlinkClick>
            <a:extLst>
              <a:ext uri="{FF2B5EF4-FFF2-40B4-BE49-F238E27FC236}">
                <a16:creationId xmlns:a16="http://schemas.microsoft.com/office/drawing/2014/main" id="{A6E5F9AD-2AA5-4DE2-A31C-77B8D49BA9D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170498" y="2608530"/>
            <a:ext cx="1598318" cy="927991"/>
          </a:xfrm>
          <a:prstGeom prst="rect">
            <a:avLst/>
          </a:prstGeom>
        </p:spPr>
      </p:pic>
      <p:pic>
        <p:nvPicPr>
          <p:cNvPr id="5" name="Picture 4">
            <a:hlinkClick r:id="" action="ppaction://noaction">
              <a:snd r:embed="rId12" name="hugo est plus grand quhenri.wav"/>
            </a:hlinkClick>
            <a:extLst>
              <a:ext uri="{FF2B5EF4-FFF2-40B4-BE49-F238E27FC236}">
                <a16:creationId xmlns:a16="http://schemas.microsoft.com/office/drawing/2014/main" id="{A209A493-6C80-471B-8344-4BD04EAD41E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4656" r="-2446" b="44515"/>
          <a:stretch/>
        </p:blipFill>
        <p:spPr>
          <a:xfrm>
            <a:off x="10618241" y="2061702"/>
            <a:ext cx="875005" cy="1842098"/>
          </a:xfrm>
          <a:prstGeom prst="rect">
            <a:avLst/>
          </a:prstGeom>
        </p:spPr>
      </p:pic>
      <p:pic>
        <p:nvPicPr>
          <p:cNvPr id="10" name="Picture 9">
            <a:hlinkClick r:id="" action="ppaction://noaction">
              <a:snd r:embed="rId12" name="hugo est plus grand quhenri.wav"/>
            </a:hlinkClick>
            <a:extLst>
              <a:ext uri="{FF2B5EF4-FFF2-40B4-BE49-F238E27FC236}">
                <a16:creationId xmlns:a16="http://schemas.microsoft.com/office/drawing/2014/main" id="{5D117D06-DA0A-4F4D-804E-A8D096C14B5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 t="47913" r="64252"/>
          <a:stretch/>
        </p:blipFill>
        <p:spPr>
          <a:xfrm>
            <a:off x="11202105" y="2545761"/>
            <a:ext cx="846946" cy="1301113"/>
          </a:xfrm>
          <a:prstGeom prst="rect">
            <a:avLst/>
          </a:prstGeom>
        </p:spPr>
      </p:pic>
      <p:sp>
        <p:nvSpPr>
          <p:cNvPr id="32" name="Arc 31">
            <a:extLst>
              <a:ext uri="{FF2B5EF4-FFF2-40B4-BE49-F238E27FC236}">
                <a16:creationId xmlns:a16="http://schemas.microsoft.com/office/drawing/2014/main" id="{28AC8BF6-DAE1-4EFA-A7CF-BF10E23FB5C0}"/>
              </a:ext>
            </a:extLst>
          </p:cNvPr>
          <p:cNvSpPr/>
          <p:nvPr/>
        </p:nvSpPr>
        <p:spPr>
          <a:xfrm rot="8131890">
            <a:off x="4178031" y="3227824"/>
            <a:ext cx="544148" cy="541412"/>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Arc 40">
            <a:extLst>
              <a:ext uri="{FF2B5EF4-FFF2-40B4-BE49-F238E27FC236}">
                <a16:creationId xmlns:a16="http://schemas.microsoft.com/office/drawing/2014/main" id="{529AFBB5-D320-42E1-9699-52610CE897DF}"/>
              </a:ext>
            </a:extLst>
          </p:cNvPr>
          <p:cNvSpPr/>
          <p:nvPr/>
        </p:nvSpPr>
        <p:spPr>
          <a:xfrm rot="8131890">
            <a:off x="811827" y="2774516"/>
            <a:ext cx="544148" cy="541412"/>
          </a:xfrm>
          <a:prstGeom prst="arc">
            <a:avLst>
              <a:gd name="adj1" fmla="val 16371000"/>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3" name="Arc 42">
            <a:extLst>
              <a:ext uri="{FF2B5EF4-FFF2-40B4-BE49-F238E27FC236}">
                <a16:creationId xmlns:a16="http://schemas.microsoft.com/office/drawing/2014/main" id="{8D2EF452-022C-47AB-94D7-967C44382F29}"/>
              </a:ext>
            </a:extLst>
          </p:cNvPr>
          <p:cNvSpPr/>
          <p:nvPr/>
        </p:nvSpPr>
        <p:spPr>
          <a:xfrm rot="8131890">
            <a:off x="9618797" y="3401227"/>
            <a:ext cx="544148" cy="541412"/>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5" name="Arc 44">
            <a:extLst>
              <a:ext uri="{FF2B5EF4-FFF2-40B4-BE49-F238E27FC236}">
                <a16:creationId xmlns:a16="http://schemas.microsoft.com/office/drawing/2014/main" id="{1EED9254-D2C8-440D-AAF1-41C8A9D2E553}"/>
              </a:ext>
            </a:extLst>
          </p:cNvPr>
          <p:cNvSpPr/>
          <p:nvPr/>
        </p:nvSpPr>
        <p:spPr>
          <a:xfrm rot="8131890">
            <a:off x="4599811" y="5097716"/>
            <a:ext cx="544148" cy="541412"/>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Arc 46">
            <a:extLst>
              <a:ext uri="{FF2B5EF4-FFF2-40B4-BE49-F238E27FC236}">
                <a16:creationId xmlns:a16="http://schemas.microsoft.com/office/drawing/2014/main" id="{B3B6640F-F85A-40DA-BE9B-4CF32514D87F}"/>
              </a:ext>
            </a:extLst>
          </p:cNvPr>
          <p:cNvSpPr/>
          <p:nvPr/>
        </p:nvSpPr>
        <p:spPr>
          <a:xfrm rot="8131890">
            <a:off x="8866242" y="4721595"/>
            <a:ext cx="544148" cy="541412"/>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Speech Bubble: Rectangle with Corners Rounded 48">
            <a:extLst>
              <a:ext uri="{FF2B5EF4-FFF2-40B4-BE49-F238E27FC236}">
                <a16:creationId xmlns:a16="http://schemas.microsoft.com/office/drawing/2014/main" id="{BECD165A-47AE-4D42-9627-584FB1BFBF14}"/>
              </a:ext>
            </a:extLst>
          </p:cNvPr>
          <p:cNvSpPr/>
          <p:nvPr/>
        </p:nvSpPr>
        <p:spPr>
          <a:xfrm>
            <a:off x="1421519" y="4202085"/>
            <a:ext cx="2039477" cy="1424335"/>
          </a:xfrm>
          <a:prstGeom prst="wedgeRoundRectCallout">
            <a:avLst>
              <a:gd name="adj1" fmla="val -59859"/>
              <a:gd name="adj2" fmla="val 21320"/>
              <a:gd name="adj3" fmla="val 16667"/>
            </a:avLst>
          </a:prstGeom>
          <a:solidFill>
            <a:srgbClr val="104F7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Now try saying these sentences…</a:t>
            </a:r>
          </a:p>
        </p:txBody>
      </p:sp>
    </p:spTree>
    <p:extLst>
      <p:ext uri="{BB962C8B-B14F-4D97-AF65-F5344CB8AC3E}">
        <p14:creationId xmlns:p14="http://schemas.microsoft.com/office/powerpoint/2010/main" val="103841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habite a paris.wav"/>
                                        </p:tgtEl>
                                      </p:cMediaNode>
                                    </p:audio>
                                  </p:sub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par>
                          <p:cTn id="27" fill="hold">
                            <p:stCondLst>
                              <p:cond delay="0"/>
                            </p:stCondLst>
                            <p:childTnLst>
                              <p:par>
                                <p:cTn id="28" presetID="1" presetClass="exit" presetSubtype="0" fill="hold" grpId="1" nodeType="afterEffect">
                                  <p:stCondLst>
                                    <p:cond delay="0"/>
                                  </p:stCondLst>
                                  <p:childTnLst>
                                    <p:set>
                                      <p:cBhvr>
                                        <p:cTn id="29" dur="1" fill="hold">
                                          <p:stCondLst>
                                            <p:cond delay="0"/>
                                          </p:stCondLst>
                                        </p:cTn>
                                        <p:tgtEl>
                                          <p:spTgt spid="37"/>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childTnLst>
                                </p:cTn>
                              </p:par>
                            </p:childTnLst>
                          </p:cTn>
                        </p:par>
                        <p:par>
                          <p:cTn id="44" fill="hold">
                            <p:stCondLst>
                              <p:cond delay="0"/>
                            </p:stCondLst>
                            <p:childTnLst>
                              <p:par>
                                <p:cTn id="45" presetID="1" presetClass="exit" presetSubtype="0" fill="hold" grpId="1" nodeType="afterEffect">
                                  <p:stCondLst>
                                    <p:cond delay="0"/>
                                  </p:stCondLst>
                                  <p:childTnLst>
                                    <p:set>
                                      <p:cBhvr>
                                        <p:cTn id="46" dur="1" fill="hold">
                                          <p:stCondLst>
                                            <p:cond delay="0"/>
                                          </p:stCondLst>
                                        </p:cTn>
                                        <p:tgtEl>
                                          <p:spTgt spid="38"/>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par>
                          <p:cTn id="59" fill="hold">
                            <p:stCondLst>
                              <p:cond delay="0"/>
                            </p:stCondLst>
                            <p:childTnLst>
                              <p:par>
                                <p:cTn id="60" presetID="1" presetClass="exit" presetSubtype="0" fill="hold" grpId="1" nodeType="afterEffect">
                                  <p:stCondLst>
                                    <p:cond delay="0"/>
                                  </p:stCondLst>
                                  <p:childTnLst>
                                    <p:set>
                                      <p:cBhvr>
                                        <p:cTn id="61" dur="1" fill="hold">
                                          <p:stCondLst>
                                            <p:cond delay="0"/>
                                          </p:stCondLst>
                                        </p:cTn>
                                        <p:tgtEl>
                                          <p:spTgt spid="39"/>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par>
                          <p:cTn id="74" fill="hold">
                            <p:stCondLst>
                              <p:cond delay="0"/>
                            </p:stCondLst>
                            <p:childTnLst>
                              <p:par>
                                <p:cTn id="75" presetID="1" presetClass="exit" presetSubtype="0" fill="hold" grpId="1" nodeType="after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27" grpId="0" animBg="1"/>
      <p:bldP spid="28" grpId="0" animBg="1"/>
      <p:bldP spid="29" grpId="0" animBg="1"/>
      <p:bldP spid="37" grpId="0" animBg="1"/>
      <p:bldP spid="37" grpId="1" animBg="1"/>
      <p:bldP spid="38" grpId="0" animBg="1"/>
      <p:bldP spid="38" grpId="1" animBg="1"/>
      <p:bldP spid="39" grpId="0" animBg="1"/>
      <p:bldP spid="39" grpId="1" animBg="1"/>
      <p:bldP spid="40" grpId="0" animBg="1"/>
      <p:bldP spid="40" grpId="1" animBg="1"/>
      <p:bldP spid="32" grpId="0" animBg="1"/>
      <p:bldP spid="41" grpId="0" animBg="1"/>
      <p:bldP spid="43" grpId="0" animBg="1"/>
      <p:bldP spid="45" grpId="0" animBg="1"/>
      <p:bldP spid="47"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 name="Table 6">
            <a:extLst>
              <a:ext uri="{FF2B5EF4-FFF2-40B4-BE49-F238E27FC236}">
                <a16:creationId xmlns:a16="http://schemas.microsoft.com/office/drawing/2014/main" id="{DD0D1666-2D85-2A4A-BFD5-0A32B85EDEA6}"/>
              </a:ext>
            </a:extLst>
          </p:cNvPr>
          <p:cNvGraphicFramePr>
            <a:graphicFrameLocks noGrp="1"/>
          </p:cNvGraphicFramePr>
          <p:nvPr>
            <p:extLst>
              <p:ext uri="{D42A27DB-BD31-4B8C-83A1-F6EECF244321}">
                <p14:modId xmlns:p14="http://schemas.microsoft.com/office/powerpoint/2010/main" val="1956682104"/>
              </p:ext>
            </p:extLst>
          </p:nvPr>
        </p:nvGraphicFramePr>
        <p:xfrm>
          <a:off x="174167" y="1652122"/>
          <a:ext cx="1381934" cy="3749292"/>
        </p:xfrm>
        <a:graphic>
          <a:graphicData uri="http://schemas.openxmlformats.org/drawingml/2006/table">
            <a:tbl>
              <a:tblPr firstRow="1" bandRow="1">
                <a:tableStyleId>{5940675A-B579-460E-94D1-54222C63F5DA}</a:tableStyleId>
              </a:tblPr>
              <a:tblGrid>
                <a:gridCol w="690967">
                  <a:extLst>
                    <a:ext uri="{9D8B030D-6E8A-4147-A177-3AD203B41FA5}">
                      <a16:colId xmlns:a16="http://schemas.microsoft.com/office/drawing/2014/main" val="1316868272"/>
                    </a:ext>
                  </a:extLst>
                </a:gridCol>
                <a:gridCol w="690967">
                  <a:extLst>
                    <a:ext uri="{9D8B030D-6E8A-4147-A177-3AD203B41FA5}">
                      <a16:colId xmlns:a16="http://schemas.microsoft.com/office/drawing/2014/main" val="3685865465"/>
                    </a:ext>
                  </a:extLst>
                </a:gridCol>
              </a:tblGrid>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276433099"/>
                  </a:ext>
                </a:extLst>
              </a:tr>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388929078"/>
                  </a:ext>
                </a:extLst>
              </a:tr>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689615802"/>
                  </a:ext>
                </a:extLst>
              </a:tr>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303514066"/>
                  </a:ext>
                </a:extLst>
              </a:tr>
              <a:tr h="624882">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550598668"/>
                  </a:ext>
                </a:extLst>
              </a:tr>
              <a:tr h="624882">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228310"/>
                  </a:ext>
                </a:extLst>
              </a:tr>
            </a:tbl>
          </a:graphicData>
        </a:graphic>
      </p:graphicFrame>
      <p:sp>
        <p:nvSpPr>
          <p:cNvPr id="4" name="Title 3">
            <a:extLst>
              <a:ext uri="{FF2B5EF4-FFF2-40B4-BE49-F238E27FC236}">
                <a16:creationId xmlns:a16="http://schemas.microsoft.com/office/drawing/2014/main" id="{E30EEC81-5B60-1F47-ABF8-B374BEFA3347}"/>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Devoirs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 name="Picture 4" descr="background rectangle">
            <a:extLst>
              <a:ext uri="{FF2B5EF4-FFF2-40B4-BE49-F238E27FC236}">
                <a16:creationId xmlns:a16="http://schemas.microsoft.com/office/drawing/2014/main" id="{3B764019-81EA-3E4A-8717-3BC62A9EF84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318079" cy="867128"/>
          </a:xfrm>
          <a:prstGeom prst="rect">
            <a:avLst/>
          </a:prstGeom>
        </p:spPr>
      </p:pic>
      <p:sp>
        <p:nvSpPr>
          <p:cNvPr id="6" name="Title 3">
            <a:extLst>
              <a:ext uri="{FF2B5EF4-FFF2-40B4-BE49-F238E27FC236}">
                <a16:creationId xmlns:a16="http://schemas.microsoft.com/office/drawing/2014/main" id="{B81B89B0-A3F6-E84E-8CA8-E799159B072E}"/>
              </a:ext>
            </a:extLst>
          </p:cNvPr>
          <p:cNvSpPr>
            <a:spLocks noGrp="1"/>
          </p:cNvSpPr>
          <p:nvPr>
            <p:ph type="title"/>
          </p:nvPr>
        </p:nvSpPr>
        <p:spPr>
          <a:xfrm>
            <a:off x="7333" y="376503"/>
            <a:ext cx="5265384" cy="707849"/>
          </a:xfrm>
        </p:spPr>
        <p:txBody>
          <a:bodyPr>
            <a:normAutofit/>
          </a:bodyPr>
          <a:lstStyle/>
          <a:p>
            <a:r>
              <a:rPr lang="fr-FR" sz="3600" b="1" dirty="0">
                <a:solidFill>
                  <a:schemeClr val="bg1"/>
                </a:solidFill>
              </a:rPr>
              <a:t>Vocabulaire</a:t>
            </a:r>
          </a:p>
        </p:txBody>
      </p:sp>
      <p:sp>
        <p:nvSpPr>
          <p:cNvPr id="7" name="Rounded Rectangle 46">
            <a:extLst>
              <a:ext uri="{FF2B5EF4-FFF2-40B4-BE49-F238E27FC236}">
                <a16:creationId xmlns:a16="http://schemas.microsoft.com/office/drawing/2014/main" id="{A3A29216-023A-2544-84D5-8A010982A1D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14" name="TextBox 13">
            <a:extLst>
              <a:ext uri="{FF2B5EF4-FFF2-40B4-BE49-F238E27FC236}">
                <a16:creationId xmlns:a16="http://schemas.microsoft.com/office/drawing/2014/main" id="{E022482D-B4D7-5046-88C6-8998776C8117}"/>
              </a:ext>
            </a:extLst>
          </p:cNvPr>
          <p:cNvSpPr txBox="1"/>
          <p:nvPr/>
        </p:nvSpPr>
        <p:spPr>
          <a:xfrm>
            <a:off x="992976" y="1721220"/>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D</a:t>
            </a:r>
          </a:p>
        </p:txBody>
      </p:sp>
      <p:graphicFrame>
        <p:nvGraphicFramePr>
          <p:cNvPr id="18" name="Table 6">
            <a:extLst>
              <a:ext uri="{FF2B5EF4-FFF2-40B4-BE49-F238E27FC236}">
                <a16:creationId xmlns:a16="http://schemas.microsoft.com/office/drawing/2014/main" id="{4DDF8226-0284-B445-B7FD-FEF92B875A65}"/>
              </a:ext>
            </a:extLst>
          </p:cNvPr>
          <p:cNvGraphicFramePr>
            <a:graphicFrameLocks noGrp="1"/>
          </p:cNvGraphicFramePr>
          <p:nvPr>
            <p:extLst>
              <p:ext uri="{D42A27DB-BD31-4B8C-83A1-F6EECF244321}">
                <p14:modId xmlns:p14="http://schemas.microsoft.com/office/powerpoint/2010/main" val="1729639217"/>
              </p:ext>
            </p:extLst>
          </p:nvPr>
        </p:nvGraphicFramePr>
        <p:xfrm>
          <a:off x="1642465" y="1652122"/>
          <a:ext cx="1381934" cy="3124410"/>
        </p:xfrm>
        <a:graphic>
          <a:graphicData uri="http://schemas.openxmlformats.org/drawingml/2006/table">
            <a:tbl>
              <a:tblPr firstRow="1" bandRow="1">
                <a:tableStyleId>{5940675A-B579-460E-94D1-54222C63F5DA}</a:tableStyleId>
              </a:tblPr>
              <a:tblGrid>
                <a:gridCol w="690967">
                  <a:extLst>
                    <a:ext uri="{9D8B030D-6E8A-4147-A177-3AD203B41FA5}">
                      <a16:colId xmlns:a16="http://schemas.microsoft.com/office/drawing/2014/main" val="1316868272"/>
                    </a:ext>
                  </a:extLst>
                </a:gridCol>
                <a:gridCol w="690967">
                  <a:extLst>
                    <a:ext uri="{9D8B030D-6E8A-4147-A177-3AD203B41FA5}">
                      <a16:colId xmlns:a16="http://schemas.microsoft.com/office/drawing/2014/main" val="3685865465"/>
                    </a:ext>
                  </a:extLst>
                </a:gridCol>
              </a:tblGrid>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276433099"/>
                  </a:ext>
                </a:extLst>
              </a:tr>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388929078"/>
                  </a:ext>
                </a:extLst>
              </a:tr>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689615802"/>
                  </a:ext>
                </a:extLst>
              </a:tr>
              <a:tr h="624882">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303514066"/>
                  </a:ext>
                </a:extLst>
              </a:tr>
              <a:tr h="624882">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550598668"/>
                  </a:ext>
                </a:extLst>
              </a:tr>
            </a:tbl>
          </a:graphicData>
        </a:graphic>
      </p:graphicFrame>
      <p:sp>
        <p:nvSpPr>
          <p:cNvPr id="20" name="Action Button: Custom 19">
            <a:hlinkClick r:id="" action="ppaction://noaction" highlightClick="1">
              <a:snd r:embed="rId4" name="presque.wav"/>
            </a:hlinkClick>
            <a:extLst>
              <a:ext uri="{FF2B5EF4-FFF2-40B4-BE49-F238E27FC236}">
                <a16:creationId xmlns:a16="http://schemas.microsoft.com/office/drawing/2014/main" id="{CC9AA325-464F-8C41-A3AD-752FADB8DEF3}"/>
              </a:ext>
            </a:extLst>
          </p:cNvPr>
          <p:cNvSpPr/>
          <p:nvPr/>
        </p:nvSpPr>
        <p:spPr>
          <a:xfrm>
            <a:off x="1792927" y="236417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Action Button: Custom 16">
            <a:hlinkClick r:id="" action="ppaction://noaction" highlightClick="1">
              <a:snd r:embed="rId5" name="supplementaire.wav"/>
            </a:hlinkClick>
            <a:extLst>
              <a:ext uri="{FF2B5EF4-FFF2-40B4-BE49-F238E27FC236}">
                <a16:creationId xmlns:a16="http://schemas.microsoft.com/office/drawing/2014/main" id="{181BFEB5-4E33-2E42-9D61-F812F6F42046}"/>
              </a:ext>
            </a:extLst>
          </p:cNvPr>
          <p:cNvSpPr/>
          <p:nvPr/>
        </p:nvSpPr>
        <p:spPr>
          <a:xfrm>
            <a:off x="1792927" y="301794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Action Button: Custom 16">
            <a:hlinkClick r:id="" action="ppaction://noaction" highlightClick="1">
              <a:snd r:embed="rId6" name="me.wav"/>
            </a:hlinkClick>
            <a:extLst>
              <a:ext uri="{FF2B5EF4-FFF2-40B4-BE49-F238E27FC236}">
                <a16:creationId xmlns:a16="http://schemas.microsoft.com/office/drawing/2014/main" id="{3B43C776-A0DB-384B-8059-DB959516606A}"/>
              </a:ext>
            </a:extLst>
          </p:cNvPr>
          <p:cNvSpPr/>
          <p:nvPr/>
        </p:nvSpPr>
        <p:spPr>
          <a:xfrm>
            <a:off x="1792927" y="365266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4" name="Action Button: Custom 16">
            <a:hlinkClick r:id="" action="ppaction://noaction" highlightClick="1">
              <a:snd r:embed="rId7" name="te.wav"/>
            </a:hlinkClick>
            <a:extLst>
              <a:ext uri="{FF2B5EF4-FFF2-40B4-BE49-F238E27FC236}">
                <a16:creationId xmlns:a16="http://schemas.microsoft.com/office/drawing/2014/main" id="{E43387C6-DFD1-3748-AEF1-66556229BEBD}"/>
              </a:ext>
            </a:extLst>
          </p:cNvPr>
          <p:cNvSpPr/>
          <p:nvPr/>
        </p:nvSpPr>
        <p:spPr>
          <a:xfrm>
            <a:off x="1792927" y="42499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11</a:t>
            </a:r>
          </a:p>
        </p:txBody>
      </p:sp>
      <p:pic>
        <p:nvPicPr>
          <p:cNvPr id="34" name="Picture 4">
            <a:extLst>
              <a:ext uri="{FF2B5EF4-FFF2-40B4-BE49-F238E27FC236}">
                <a16:creationId xmlns:a16="http://schemas.microsoft.com/office/drawing/2014/main" id="{5B61A4E0-6EAA-7444-BD62-0E2D1081D16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6674309" y="2463279"/>
            <a:ext cx="757148" cy="1275197"/>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F93DAB08-E81E-C34E-9570-198DADE59B40}"/>
              </a:ext>
            </a:extLst>
          </p:cNvPr>
          <p:cNvSpPr/>
          <p:nvPr/>
        </p:nvSpPr>
        <p:spPr>
          <a:xfrm>
            <a:off x="3132115" y="1692319"/>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36" name="Rectangle 35">
            <a:extLst>
              <a:ext uri="{FF2B5EF4-FFF2-40B4-BE49-F238E27FC236}">
                <a16:creationId xmlns:a16="http://schemas.microsoft.com/office/drawing/2014/main" id="{1B4B6D41-82D7-1A4D-B6BB-96A9D21BC1B9}"/>
              </a:ext>
            </a:extLst>
          </p:cNvPr>
          <p:cNvSpPr/>
          <p:nvPr/>
        </p:nvSpPr>
        <p:spPr>
          <a:xfrm>
            <a:off x="6079319" y="1718981"/>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37" name="Rectangle 36">
            <a:extLst>
              <a:ext uri="{FF2B5EF4-FFF2-40B4-BE49-F238E27FC236}">
                <a16:creationId xmlns:a16="http://schemas.microsoft.com/office/drawing/2014/main" id="{D31B4461-0389-8646-ACB0-17339F438DCE}"/>
              </a:ext>
            </a:extLst>
          </p:cNvPr>
          <p:cNvSpPr/>
          <p:nvPr/>
        </p:nvSpPr>
        <p:spPr>
          <a:xfrm>
            <a:off x="3108673" y="4959320"/>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38" name="Rectangle 37">
            <a:extLst>
              <a:ext uri="{FF2B5EF4-FFF2-40B4-BE49-F238E27FC236}">
                <a16:creationId xmlns:a16="http://schemas.microsoft.com/office/drawing/2014/main" id="{9B858650-C4BA-8548-883D-675611AF53AF}"/>
              </a:ext>
            </a:extLst>
          </p:cNvPr>
          <p:cNvSpPr/>
          <p:nvPr/>
        </p:nvSpPr>
        <p:spPr>
          <a:xfrm>
            <a:off x="3103905" y="3953566"/>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39" name="Rectangle 38">
            <a:extLst>
              <a:ext uri="{FF2B5EF4-FFF2-40B4-BE49-F238E27FC236}">
                <a16:creationId xmlns:a16="http://schemas.microsoft.com/office/drawing/2014/main" id="{CF1804D8-C6F3-FE49-9EEC-64E208AF4289}"/>
              </a:ext>
            </a:extLst>
          </p:cNvPr>
          <p:cNvSpPr/>
          <p:nvPr/>
        </p:nvSpPr>
        <p:spPr>
          <a:xfrm>
            <a:off x="3118909" y="2924406"/>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40" name="Rectangle 39">
            <a:extLst>
              <a:ext uri="{FF2B5EF4-FFF2-40B4-BE49-F238E27FC236}">
                <a16:creationId xmlns:a16="http://schemas.microsoft.com/office/drawing/2014/main" id="{739A4D88-8B72-F247-848D-B87793244D6C}"/>
              </a:ext>
            </a:extLst>
          </p:cNvPr>
          <p:cNvSpPr/>
          <p:nvPr/>
        </p:nvSpPr>
        <p:spPr>
          <a:xfrm>
            <a:off x="6070269" y="2881477"/>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1" name="Rectangle 40">
            <a:extLst>
              <a:ext uri="{FF2B5EF4-FFF2-40B4-BE49-F238E27FC236}">
                <a16:creationId xmlns:a16="http://schemas.microsoft.com/office/drawing/2014/main" id="{638FFA3E-AACF-8044-985B-C89C7C15F3F7}"/>
              </a:ext>
            </a:extLst>
          </p:cNvPr>
          <p:cNvSpPr/>
          <p:nvPr/>
        </p:nvSpPr>
        <p:spPr>
          <a:xfrm>
            <a:off x="9042397" y="3641557"/>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2" name="Rectangle 41">
            <a:extLst>
              <a:ext uri="{FF2B5EF4-FFF2-40B4-BE49-F238E27FC236}">
                <a16:creationId xmlns:a16="http://schemas.microsoft.com/office/drawing/2014/main" id="{BB16FDF6-5198-C040-835A-DF68FD2F66B5}"/>
              </a:ext>
            </a:extLst>
          </p:cNvPr>
          <p:cNvSpPr/>
          <p:nvPr/>
        </p:nvSpPr>
        <p:spPr>
          <a:xfrm>
            <a:off x="9056444" y="2161213"/>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43" name="Rectangle 42">
            <a:extLst>
              <a:ext uri="{FF2B5EF4-FFF2-40B4-BE49-F238E27FC236}">
                <a16:creationId xmlns:a16="http://schemas.microsoft.com/office/drawing/2014/main" id="{25532783-360F-B54F-87E8-9C0BF45359F1}"/>
              </a:ext>
            </a:extLst>
          </p:cNvPr>
          <p:cNvSpPr/>
          <p:nvPr/>
        </p:nvSpPr>
        <p:spPr>
          <a:xfrm>
            <a:off x="6068220" y="4946716"/>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44" name="Rectangle 43">
            <a:extLst>
              <a:ext uri="{FF2B5EF4-FFF2-40B4-BE49-F238E27FC236}">
                <a16:creationId xmlns:a16="http://schemas.microsoft.com/office/drawing/2014/main" id="{0FB8BD79-A78C-2D4B-91EA-407DA233FC05}"/>
              </a:ext>
            </a:extLst>
          </p:cNvPr>
          <p:cNvSpPr/>
          <p:nvPr/>
        </p:nvSpPr>
        <p:spPr>
          <a:xfrm>
            <a:off x="6068421" y="3952316"/>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48" name="TextBox 47">
            <a:extLst>
              <a:ext uri="{FF2B5EF4-FFF2-40B4-BE49-F238E27FC236}">
                <a16:creationId xmlns:a16="http://schemas.microsoft.com/office/drawing/2014/main" id="{65EDCECF-8E3A-C642-8D9D-696E91E8CDB0}"/>
              </a:ext>
            </a:extLst>
          </p:cNvPr>
          <p:cNvSpPr txBox="1"/>
          <p:nvPr/>
        </p:nvSpPr>
        <p:spPr>
          <a:xfrm>
            <a:off x="7426840" y="2954166"/>
            <a:ext cx="11772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[you]</a:t>
            </a:r>
          </a:p>
        </p:txBody>
      </p:sp>
      <p:pic>
        <p:nvPicPr>
          <p:cNvPr id="49" name="Picture 6">
            <a:extLst>
              <a:ext uri="{FF2B5EF4-FFF2-40B4-BE49-F238E27FC236}">
                <a16:creationId xmlns:a16="http://schemas.microsoft.com/office/drawing/2014/main" id="{EF0FA11D-92D8-2C45-AA40-F4AB77F42A1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3300717" y="1626673"/>
            <a:ext cx="1618038" cy="85958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90FC275B-0F19-D64E-83D4-1104BA2B5D5E}"/>
              </a:ext>
            </a:extLst>
          </p:cNvPr>
          <p:cNvSpPr txBox="1"/>
          <p:nvPr/>
        </p:nvSpPr>
        <p:spPr>
          <a:xfrm>
            <a:off x="4582905" y="1766147"/>
            <a:ext cx="11772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[result]</a:t>
            </a:r>
          </a:p>
        </p:txBody>
      </p:sp>
      <p:pic>
        <p:nvPicPr>
          <p:cNvPr id="52" name="Picture 10">
            <a:extLst>
              <a:ext uri="{FF2B5EF4-FFF2-40B4-BE49-F238E27FC236}">
                <a16:creationId xmlns:a16="http://schemas.microsoft.com/office/drawing/2014/main" id="{FB1EC26C-147A-994D-B111-C05D6E8B2B6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9657350" y="4638605"/>
            <a:ext cx="878579" cy="865909"/>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F651C0B8-7D4A-C146-8F69-6011222827F2}"/>
              </a:ext>
            </a:extLst>
          </p:cNvPr>
          <p:cNvSpPr txBox="1"/>
          <p:nvPr/>
        </p:nvSpPr>
        <p:spPr>
          <a:xfrm>
            <a:off x="10070114" y="4939330"/>
            <a:ext cx="21076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[to force]</a:t>
            </a:r>
          </a:p>
        </p:txBody>
      </p:sp>
      <p:pic>
        <p:nvPicPr>
          <p:cNvPr id="54" name="Picture 14">
            <a:extLst>
              <a:ext uri="{FF2B5EF4-FFF2-40B4-BE49-F238E27FC236}">
                <a16:creationId xmlns:a16="http://schemas.microsoft.com/office/drawing/2014/main" id="{6EC166CA-8118-884D-8BF7-F4DBB185AD7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3706786" y="4698977"/>
            <a:ext cx="668419" cy="94643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D515B247-A34E-F44E-A29B-86B6C0488350}"/>
              </a:ext>
            </a:extLst>
          </p:cNvPr>
          <p:cNvSpPr txBox="1"/>
          <p:nvPr/>
        </p:nvSpPr>
        <p:spPr>
          <a:xfrm>
            <a:off x="4602273" y="3892354"/>
            <a:ext cx="10832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[extra]</a:t>
            </a:r>
          </a:p>
        </p:txBody>
      </p:sp>
      <p:pic>
        <p:nvPicPr>
          <p:cNvPr id="56" name="Picture 16">
            <a:extLst>
              <a:ext uri="{FF2B5EF4-FFF2-40B4-BE49-F238E27FC236}">
                <a16:creationId xmlns:a16="http://schemas.microsoft.com/office/drawing/2014/main" id="{CCE10E2C-5C26-FA40-8F18-E65C0C3F4B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6645823" y="4689804"/>
            <a:ext cx="811131" cy="923709"/>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752B2042-4329-3F43-85C3-105B46FD5211}"/>
              </a:ext>
            </a:extLst>
          </p:cNvPr>
          <p:cNvSpPr txBox="1"/>
          <p:nvPr/>
        </p:nvSpPr>
        <p:spPr>
          <a:xfrm>
            <a:off x="7283738" y="1653553"/>
            <a:ext cx="16676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[clear]</a:t>
            </a:r>
          </a:p>
        </p:txBody>
      </p:sp>
      <p:sp>
        <p:nvSpPr>
          <p:cNvPr id="59" name="Rectangle 58">
            <a:extLst>
              <a:ext uri="{FF2B5EF4-FFF2-40B4-BE49-F238E27FC236}">
                <a16:creationId xmlns:a16="http://schemas.microsoft.com/office/drawing/2014/main" id="{87ED3DD3-3F99-594C-9E3C-D16A377BDD90}"/>
              </a:ext>
            </a:extLst>
          </p:cNvPr>
          <p:cNvSpPr/>
          <p:nvPr/>
        </p:nvSpPr>
        <p:spPr>
          <a:xfrm>
            <a:off x="9062820" y="4866625"/>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pic>
        <p:nvPicPr>
          <p:cNvPr id="60" name="Picture 22">
            <a:extLst>
              <a:ext uri="{FF2B5EF4-FFF2-40B4-BE49-F238E27FC236}">
                <a16:creationId xmlns:a16="http://schemas.microsoft.com/office/drawing/2014/main" id="{37C17067-8E08-1E4A-9558-0CFAEA0708B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3758780" y="3852520"/>
            <a:ext cx="789686" cy="789686"/>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F4BF1C8C-CD95-B54C-BF84-73663AA7298A}"/>
              </a:ext>
            </a:extLst>
          </p:cNvPr>
          <p:cNvSpPr txBox="1"/>
          <p:nvPr/>
        </p:nvSpPr>
        <p:spPr>
          <a:xfrm>
            <a:off x="4312026" y="4720707"/>
            <a:ext cx="16676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[to encourage]</a:t>
            </a:r>
          </a:p>
        </p:txBody>
      </p:sp>
      <p:pic>
        <p:nvPicPr>
          <p:cNvPr id="62" name="Picture 24">
            <a:extLst>
              <a:ext uri="{FF2B5EF4-FFF2-40B4-BE49-F238E27FC236}">
                <a16:creationId xmlns:a16="http://schemas.microsoft.com/office/drawing/2014/main" id="{F4E51FAD-BECA-0240-A9DB-50B22960F57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a:off x="9663508" y="1892801"/>
            <a:ext cx="898042" cy="88401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6">
            <a:extLst>
              <a:ext uri="{FF2B5EF4-FFF2-40B4-BE49-F238E27FC236}">
                <a16:creationId xmlns:a16="http://schemas.microsoft.com/office/drawing/2014/main" id="{D5BEB5E8-CF02-3B4D-91CB-899F8971597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a:off x="6834477" y="3894768"/>
            <a:ext cx="748715" cy="547497"/>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8B0B17A9-CD9D-7745-86DC-6C023A2664D7}"/>
              </a:ext>
            </a:extLst>
          </p:cNvPr>
          <p:cNvSpPr txBox="1"/>
          <p:nvPr/>
        </p:nvSpPr>
        <p:spPr>
          <a:xfrm>
            <a:off x="7205443" y="3914143"/>
            <a:ext cx="16653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[me]</a:t>
            </a:r>
          </a:p>
        </p:txBody>
      </p:sp>
      <p:sp>
        <p:nvSpPr>
          <p:cNvPr id="67" name="TextBox 66">
            <a:extLst>
              <a:ext uri="{FF2B5EF4-FFF2-40B4-BE49-F238E27FC236}">
                <a16:creationId xmlns:a16="http://schemas.microsoft.com/office/drawing/2014/main" id="{ABC7E764-CF79-3A48-B698-9FA448110699}"/>
              </a:ext>
            </a:extLst>
          </p:cNvPr>
          <p:cNvSpPr txBox="1"/>
          <p:nvPr/>
        </p:nvSpPr>
        <p:spPr>
          <a:xfrm>
            <a:off x="4337427" y="2954166"/>
            <a:ext cx="164183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[research]</a:t>
            </a:r>
          </a:p>
        </p:txBody>
      </p:sp>
      <p:pic>
        <p:nvPicPr>
          <p:cNvPr id="68" name="Picture 34">
            <a:extLst>
              <a:ext uri="{FF2B5EF4-FFF2-40B4-BE49-F238E27FC236}">
                <a16:creationId xmlns:a16="http://schemas.microsoft.com/office/drawing/2014/main" id="{F96A1835-FC59-7247-B4F9-C4F8FCC42E2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p:blipFill>
        <p:spPr bwMode="auto">
          <a:xfrm>
            <a:off x="9740384" y="3347802"/>
            <a:ext cx="841160" cy="1004371"/>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0D6C462F-C483-CD4D-9FA3-3CDAEE69464A}"/>
              </a:ext>
            </a:extLst>
          </p:cNvPr>
          <p:cNvSpPr txBox="1"/>
          <p:nvPr/>
        </p:nvSpPr>
        <p:spPr>
          <a:xfrm>
            <a:off x="10346952" y="2338604"/>
            <a:ext cx="17901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[objective]</a:t>
            </a:r>
          </a:p>
        </p:txBody>
      </p:sp>
      <p:sp>
        <p:nvSpPr>
          <p:cNvPr id="70" name="TextBox 69">
            <a:extLst>
              <a:ext uri="{FF2B5EF4-FFF2-40B4-BE49-F238E27FC236}">
                <a16:creationId xmlns:a16="http://schemas.microsoft.com/office/drawing/2014/main" id="{E814A38C-EB26-6A45-BEC5-10C46D9EE551}"/>
              </a:ext>
            </a:extLst>
          </p:cNvPr>
          <p:cNvSpPr txBox="1"/>
          <p:nvPr/>
        </p:nvSpPr>
        <p:spPr>
          <a:xfrm>
            <a:off x="7310220" y="4861925"/>
            <a:ext cx="15800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[difficulty]</a:t>
            </a:r>
          </a:p>
        </p:txBody>
      </p:sp>
      <p:sp>
        <p:nvSpPr>
          <p:cNvPr id="73" name="TextBox 72">
            <a:extLst>
              <a:ext uri="{FF2B5EF4-FFF2-40B4-BE49-F238E27FC236}">
                <a16:creationId xmlns:a16="http://schemas.microsoft.com/office/drawing/2014/main" id="{9AF5ADFD-B50D-D647-81D6-F42BEBF6F755}"/>
              </a:ext>
            </a:extLst>
          </p:cNvPr>
          <p:cNvSpPr txBox="1"/>
          <p:nvPr/>
        </p:nvSpPr>
        <p:spPr>
          <a:xfrm>
            <a:off x="10438245" y="3714088"/>
            <a:ext cx="14026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[almost/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nearly]</a:t>
            </a:r>
          </a:p>
        </p:txBody>
      </p:sp>
      <p:sp>
        <p:nvSpPr>
          <p:cNvPr id="75" name="Action Button: Custom 16">
            <a:hlinkClick r:id="" action="ppaction://noaction" highlightClick="1">
              <a:snd r:embed="rId17" name="encourager.wav"/>
            </a:hlinkClick>
            <a:extLst>
              <a:ext uri="{FF2B5EF4-FFF2-40B4-BE49-F238E27FC236}">
                <a16:creationId xmlns:a16="http://schemas.microsoft.com/office/drawing/2014/main" id="{A5EDA75D-4FC5-D540-BD12-C297E6B714CC}"/>
              </a:ext>
            </a:extLst>
          </p:cNvPr>
          <p:cNvSpPr/>
          <p:nvPr/>
        </p:nvSpPr>
        <p:spPr>
          <a:xfrm>
            <a:off x="365693" y="182494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6" name="Action Button: Custom 16">
            <a:hlinkClick r:id="" action="ppaction://noaction" highlightClick="1">
              <a:snd r:embed="rId18" name="obliger.wav"/>
            </a:hlinkClick>
            <a:extLst>
              <a:ext uri="{FF2B5EF4-FFF2-40B4-BE49-F238E27FC236}">
                <a16:creationId xmlns:a16="http://schemas.microsoft.com/office/drawing/2014/main" id="{2B1C96A2-75F0-984C-ACCB-50292A55F097}"/>
              </a:ext>
            </a:extLst>
          </p:cNvPr>
          <p:cNvSpPr/>
          <p:nvPr/>
        </p:nvSpPr>
        <p:spPr>
          <a:xfrm>
            <a:off x="365693" y="24421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8" name="Action Button: Custom 16">
            <a:hlinkClick r:id="" action="ppaction://noaction" highlightClick="1">
              <a:snd r:embed="rId19" name="la difficulte.wav"/>
            </a:hlinkClick>
            <a:extLst>
              <a:ext uri="{FF2B5EF4-FFF2-40B4-BE49-F238E27FC236}">
                <a16:creationId xmlns:a16="http://schemas.microsoft.com/office/drawing/2014/main" id="{7092C1D1-C615-9B48-9847-463EC732FA1A}"/>
              </a:ext>
            </a:extLst>
          </p:cNvPr>
          <p:cNvSpPr/>
          <p:nvPr/>
        </p:nvSpPr>
        <p:spPr>
          <a:xfrm>
            <a:off x="365693" y="302152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9" name="Action Button: Custom 16">
            <a:hlinkClick r:id="" action="ppaction://noaction" highlightClick="1">
              <a:snd r:embed="rId20" name="lobjectif.wav"/>
            </a:hlinkClick>
            <a:extLst>
              <a:ext uri="{FF2B5EF4-FFF2-40B4-BE49-F238E27FC236}">
                <a16:creationId xmlns:a16="http://schemas.microsoft.com/office/drawing/2014/main" id="{AA82780F-FB59-4F40-BF6D-04A37A802EC9}"/>
              </a:ext>
            </a:extLst>
          </p:cNvPr>
          <p:cNvSpPr/>
          <p:nvPr/>
        </p:nvSpPr>
        <p:spPr>
          <a:xfrm>
            <a:off x="365693" y="363940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0" name="Action Button: Custom 16">
            <a:hlinkClick r:id="" action="ppaction://noaction" highlightClick="1">
              <a:snd r:embed="rId21" name="la recherche.wav"/>
            </a:hlinkClick>
            <a:extLst>
              <a:ext uri="{FF2B5EF4-FFF2-40B4-BE49-F238E27FC236}">
                <a16:creationId xmlns:a16="http://schemas.microsoft.com/office/drawing/2014/main" id="{5D6BC414-AD6C-2346-ACC4-5E162201A364}"/>
              </a:ext>
            </a:extLst>
          </p:cNvPr>
          <p:cNvSpPr/>
          <p:nvPr/>
        </p:nvSpPr>
        <p:spPr>
          <a:xfrm>
            <a:off x="365693" y="424141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1" name="Action Button: Custom 16">
            <a:hlinkClick r:id="" action="ppaction://noaction" highlightClick="1">
              <a:snd r:embed="rId22" name="le resultat.wav"/>
            </a:hlinkClick>
            <a:extLst>
              <a:ext uri="{FF2B5EF4-FFF2-40B4-BE49-F238E27FC236}">
                <a16:creationId xmlns:a16="http://schemas.microsoft.com/office/drawing/2014/main" id="{809A0207-E5DF-7A46-8FBF-995C594E7D6D}"/>
              </a:ext>
            </a:extLst>
          </p:cNvPr>
          <p:cNvSpPr/>
          <p:nvPr/>
        </p:nvSpPr>
        <p:spPr>
          <a:xfrm>
            <a:off x="365693" y="484793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4" name="Action Button: Custom 16">
            <a:hlinkClick r:id="" action="ppaction://noaction" highlightClick="1">
              <a:snd r:embed="rId23" name="clair.wav"/>
            </a:hlinkClick>
            <a:extLst>
              <a:ext uri="{FF2B5EF4-FFF2-40B4-BE49-F238E27FC236}">
                <a16:creationId xmlns:a16="http://schemas.microsoft.com/office/drawing/2014/main" id="{5435B408-E46F-524C-A7E9-00250CC65F57}"/>
              </a:ext>
            </a:extLst>
          </p:cNvPr>
          <p:cNvSpPr/>
          <p:nvPr/>
        </p:nvSpPr>
        <p:spPr>
          <a:xfrm>
            <a:off x="1792927" y="179801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86" name="TextBox 85">
            <a:extLst>
              <a:ext uri="{FF2B5EF4-FFF2-40B4-BE49-F238E27FC236}">
                <a16:creationId xmlns:a16="http://schemas.microsoft.com/office/drawing/2014/main" id="{EE5466B8-8C23-5045-9B06-508E4CCEE148}"/>
              </a:ext>
            </a:extLst>
          </p:cNvPr>
          <p:cNvSpPr txBox="1"/>
          <p:nvPr/>
        </p:nvSpPr>
        <p:spPr>
          <a:xfrm>
            <a:off x="999865" y="2328684"/>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E87D1E"/>
                </a:solidFill>
                <a:latin typeface="Century Gothic" panose="020F0302020204030204"/>
              </a:rPr>
              <a:t>K</a:t>
            </a:r>
            <a:endPar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88" name="TextBox 87">
            <a:extLst>
              <a:ext uri="{FF2B5EF4-FFF2-40B4-BE49-F238E27FC236}">
                <a16:creationId xmlns:a16="http://schemas.microsoft.com/office/drawing/2014/main" id="{36C25D27-F96D-FF48-BEC9-2F800C538CBD}"/>
              </a:ext>
            </a:extLst>
          </p:cNvPr>
          <p:cNvSpPr txBox="1"/>
          <p:nvPr/>
        </p:nvSpPr>
        <p:spPr>
          <a:xfrm>
            <a:off x="966294" y="2984374"/>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E87D1E"/>
                </a:solidFill>
                <a:latin typeface="Century Gothic" panose="020F0302020204030204"/>
              </a:rPr>
              <a:t>H</a:t>
            </a:r>
            <a:endPar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9342DD12-3318-5745-884E-0B4054777D58}"/>
              </a:ext>
            </a:extLst>
          </p:cNvPr>
          <p:cNvSpPr txBox="1"/>
          <p:nvPr/>
        </p:nvSpPr>
        <p:spPr>
          <a:xfrm>
            <a:off x="948952" y="3636459"/>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E87D1E"/>
                </a:solidFill>
                <a:latin typeface="Century Gothic" panose="020F0302020204030204"/>
              </a:rPr>
              <a:t>I</a:t>
            </a:r>
            <a:endPar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90" name="TextBox 89">
            <a:extLst>
              <a:ext uri="{FF2B5EF4-FFF2-40B4-BE49-F238E27FC236}">
                <a16:creationId xmlns:a16="http://schemas.microsoft.com/office/drawing/2014/main" id="{2C9A01F0-C29A-FC41-8711-1D24F329BF91}"/>
              </a:ext>
            </a:extLst>
          </p:cNvPr>
          <p:cNvSpPr txBox="1"/>
          <p:nvPr/>
        </p:nvSpPr>
        <p:spPr>
          <a:xfrm>
            <a:off x="966294" y="4191503"/>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B</a:t>
            </a:r>
          </a:p>
        </p:txBody>
      </p:sp>
      <p:sp>
        <p:nvSpPr>
          <p:cNvPr id="91" name="TextBox 90">
            <a:extLst>
              <a:ext uri="{FF2B5EF4-FFF2-40B4-BE49-F238E27FC236}">
                <a16:creationId xmlns:a16="http://schemas.microsoft.com/office/drawing/2014/main" id="{C393105B-502D-834B-9C08-A7EA05058575}"/>
              </a:ext>
            </a:extLst>
          </p:cNvPr>
          <p:cNvSpPr txBox="1"/>
          <p:nvPr/>
        </p:nvSpPr>
        <p:spPr>
          <a:xfrm>
            <a:off x="948952" y="4810537"/>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p>
        </p:txBody>
      </p:sp>
      <p:sp>
        <p:nvSpPr>
          <p:cNvPr id="92" name="TextBox 91">
            <a:extLst>
              <a:ext uri="{FF2B5EF4-FFF2-40B4-BE49-F238E27FC236}">
                <a16:creationId xmlns:a16="http://schemas.microsoft.com/office/drawing/2014/main" id="{0C7FD2DE-2BDD-9E47-B5ED-F2312D514969}"/>
              </a:ext>
            </a:extLst>
          </p:cNvPr>
          <p:cNvSpPr txBox="1"/>
          <p:nvPr/>
        </p:nvSpPr>
        <p:spPr>
          <a:xfrm>
            <a:off x="2384534" y="1742725"/>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p>
        </p:txBody>
      </p:sp>
      <p:sp>
        <p:nvSpPr>
          <p:cNvPr id="94" name="TextBox 93">
            <a:extLst>
              <a:ext uri="{FF2B5EF4-FFF2-40B4-BE49-F238E27FC236}">
                <a16:creationId xmlns:a16="http://schemas.microsoft.com/office/drawing/2014/main" id="{06EABDD1-F699-D042-91F9-DCBB974B9795}"/>
              </a:ext>
            </a:extLst>
          </p:cNvPr>
          <p:cNvSpPr txBox="1"/>
          <p:nvPr/>
        </p:nvSpPr>
        <p:spPr>
          <a:xfrm>
            <a:off x="2401865" y="2364175"/>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E87D1E"/>
                </a:solidFill>
                <a:latin typeface="Century Gothic" panose="020F0302020204030204"/>
              </a:rPr>
              <a:t>J</a:t>
            </a:r>
            <a:endPar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95" name="TextBox 94">
            <a:extLst>
              <a:ext uri="{FF2B5EF4-FFF2-40B4-BE49-F238E27FC236}">
                <a16:creationId xmlns:a16="http://schemas.microsoft.com/office/drawing/2014/main" id="{7E6E3089-1D31-E343-9156-650672DF4D54}"/>
              </a:ext>
            </a:extLst>
          </p:cNvPr>
          <p:cNvSpPr txBox="1"/>
          <p:nvPr/>
        </p:nvSpPr>
        <p:spPr>
          <a:xfrm>
            <a:off x="2401865" y="2984373"/>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p>
        </p:txBody>
      </p:sp>
      <p:sp>
        <p:nvSpPr>
          <p:cNvPr id="97" name="TextBox 96">
            <a:extLst>
              <a:ext uri="{FF2B5EF4-FFF2-40B4-BE49-F238E27FC236}">
                <a16:creationId xmlns:a16="http://schemas.microsoft.com/office/drawing/2014/main" id="{D68165E7-09FD-3242-AB3D-F91CAEE14A96}"/>
              </a:ext>
            </a:extLst>
          </p:cNvPr>
          <p:cNvSpPr txBox="1"/>
          <p:nvPr/>
        </p:nvSpPr>
        <p:spPr>
          <a:xfrm>
            <a:off x="2451967" y="3636458"/>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E87D1E"/>
                </a:solidFill>
                <a:latin typeface="Century Gothic" panose="020F0302020204030204"/>
              </a:rPr>
              <a:t>G</a:t>
            </a:r>
            <a:endPar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636CA780-318D-7B49-92B7-CCC98DEF43F7}"/>
              </a:ext>
            </a:extLst>
          </p:cNvPr>
          <p:cNvSpPr txBox="1"/>
          <p:nvPr/>
        </p:nvSpPr>
        <p:spPr>
          <a:xfrm>
            <a:off x="2384534" y="4198056"/>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E87D1E"/>
                </a:solidFill>
                <a:latin typeface="Century Gothic" panose="020F0302020204030204"/>
              </a:rPr>
              <a:t>F</a:t>
            </a:r>
            <a:endPar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pic>
        <p:nvPicPr>
          <p:cNvPr id="99" name="Picture 14">
            <a:extLst>
              <a:ext uri="{FF2B5EF4-FFF2-40B4-BE49-F238E27FC236}">
                <a16:creationId xmlns:a16="http://schemas.microsoft.com/office/drawing/2014/main" id="{931E1932-914B-D145-AC2F-F4DFB34F3E6C}"/>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p:blipFill>
        <p:spPr bwMode="auto">
          <a:xfrm>
            <a:off x="3719268" y="2743185"/>
            <a:ext cx="757148" cy="94643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2">
            <a:extLst>
              <a:ext uri="{FF2B5EF4-FFF2-40B4-BE49-F238E27FC236}">
                <a16:creationId xmlns:a16="http://schemas.microsoft.com/office/drawing/2014/main" id="{0F439DC8-CB65-8943-9B4F-1AF18E9DF6B6}"/>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p:blipFill>
        <p:spPr bwMode="auto">
          <a:xfrm>
            <a:off x="6610632" y="1622005"/>
            <a:ext cx="984557" cy="67072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59C8CB27-EAFA-478E-B23A-B3A7EAB621F0}"/>
              </a:ext>
            </a:extLst>
          </p:cNvPr>
          <p:cNvCxnSpPr/>
          <p:nvPr/>
        </p:nvCxnSpPr>
        <p:spPr>
          <a:xfrm>
            <a:off x="5895975" y="1314450"/>
            <a:ext cx="0" cy="4448175"/>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52738C5-3F3D-4C66-B90D-82B2866C0D55}"/>
              </a:ext>
            </a:extLst>
          </p:cNvPr>
          <p:cNvCxnSpPr/>
          <p:nvPr/>
        </p:nvCxnSpPr>
        <p:spPr>
          <a:xfrm>
            <a:off x="8870826" y="1314450"/>
            <a:ext cx="0" cy="4448175"/>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33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6" grpId="0"/>
      <p:bldP spid="88" grpId="0"/>
      <p:bldP spid="89" grpId="0"/>
      <p:bldP spid="90" grpId="0"/>
      <p:bldP spid="91" grpId="0"/>
      <p:bldP spid="92" grpId="0"/>
      <p:bldP spid="94" grpId="0"/>
      <p:bldP spid="95" grpId="0"/>
      <p:bldP spid="97" grpId="0"/>
      <p:bldP spid="9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drawing of a person with a mustache&#10;&#10;Description automatically generated with medium confidence">
            <a:extLst>
              <a:ext uri="{FF2B5EF4-FFF2-40B4-BE49-F238E27FC236}">
                <a16:creationId xmlns:a16="http://schemas.microsoft.com/office/drawing/2014/main" id="{8560EEC3-BAEF-4F70-0A2A-D5B2B7404D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33" b="6906"/>
          <a:stretch/>
        </p:blipFill>
        <p:spPr>
          <a:xfrm>
            <a:off x="10190782" y="3429000"/>
            <a:ext cx="1954701" cy="2852995"/>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Direct object pronouns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3A28F05D-2373-4E8B-9279-D40120501D48}"/>
              </a:ext>
            </a:extLst>
          </p:cNvPr>
          <p:cNvSpPr txBox="1"/>
          <p:nvPr/>
        </p:nvSpPr>
        <p:spPr>
          <a:xfrm>
            <a:off x="300877" y="1600413"/>
            <a:ext cx="7093547" cy="461665"/>
          </a:xfrm>
          <a:prstGeom prst="rect">
            <a:avLst/>
          </a:prstGeom>
          <a:noFill/>
        </p:spPr>
        <p:txBody>
          <a:bodyPr wrap="square">
            <a:spAutoFit/>
          </a:bodyPr>
          <a:lstStyle/>
          <a:p>
            <a:pPr algn="l"/>
            <a:r>
              <a:rPr lang="en-GB" sz="2400" dirty="0">
                <a:solidFill>
                  <a:srgbClr val="115076"/>
                </a:solidFill>
              </a:rPr>
              <a:t>Remember, some verbs take direct objects.</a:t>
            </a:r>
          </a:p>
        </p:txBody>
      </p:sp>
      <p:sp>
        <p:nvSpPr>
          <p:cNvPr id="10" name="TextBox 9">
            <a:extLst>
              <a:ext uri="{FF2B5EF4-FFF2-40B4-BE49-F238E27FC236}">
                <a16:creationId xmlns:a16="http://schemas.microsoft.com/office/drawing/2014/main" id="{0C2A1775-7CDC-414E-B238-BB0542C432C3}"/>
              </a:ext>
            </a:extLst>
          </p:cNvPr>
          <p:cNvSpPr txBox="1"/>
          <p:nvPr/>
        </p:nvSpPr>
        <p:spPr>
          <a:xfrm>
            <a:off x="300877" y="2182633"/>
            <a:ext cx="3312856" cy="461665"/>
          </a:xfrm>
          <a:prstGeom prst="rect">
            <a:avLst/>
          </a:prstGeom>
          <a:noFill/>
        </p:spPr>
        <p:txBody>
          <a:bodyPr wrap="square">
            <a:spAutoFit/>
          </a:bodyPr>
          <a:lstStyle/>
          <a:p>
            <a:pPr algn="l"/>
            <a:r>
              <a:rPr lang="fr-FR" sz="2400" dirty="0">
                <a:solidFill>
                  <a:srgbClr val="115076"/>
                </a:solidFill>
              </a:rPr>
              <a:t>Je regarde </a:t>
            </a:r>
            <a:r>
              <a:rPr lang="fr-FR" sz="2400" b="1" dirty="0">
                <a:solidFill>
                  <a:srgbClr val="115076"/>
                </a:solidFill>
              </a:rPr>
              <a:t>le chat</a:t>
            </a:r>
            <a:r>
              <a:rPr lang="fr-FR" sz="2400" dirty="0">
                <a:solidFill>
                  <a:srgbClr val="115076"/>
                </a:solidFill>
              </a:rPr>
              <a:t>.</a:t>
            </a:r>
          </a:p>
        </p:txBody>
      </p:sp>
      <p:sp>
        <p:nvSpPr>
          <p:cNvPr id="11" name="TextBox 10">
            <a:extLst>
              <a:ext uri="{FF2B5EF4-FFF2-40B4-BE49-F238E27FC236}">
                <a16:creationId xmlns:a16="http://schemas.microsoft.com/office/drawing/2014/main" id="{5A645BD0-D1FD-41AA-8CA6-3E2AA6FCD4C3}"/>
              </a:ext>
            </a:extLst>
          </p:cNvPr>
          <p:cNvSpPr txBox="1"/>
          <p:nvPr/>
        </p:nvSpPr>
        <p:spPr>
          <a:xfrm>
            <a:off x="300876" y="2742011"/>
            <a:ext cx="10733563" cy="461665"/>
          </a:xfrm>
          <a:prstGeom prst="rect">
            <a:avLst/>
          </a:prstGeom>
          <a:noFill/>
        </p:spPr>
        <p:txBody>
          <a:bodyPr wrap="square">
            <a:spAutoFit/>
          </a:bodyPr>
          <a:lstStyle/>
          <a:p>
            <a:pPr algn="l"/>
            <a:r>
              <a:rPr lang="en-GB" sz="2400" dirty="0">
                <a:solidFill>
                  <a:srgbClr val="115076"/>
                </a:solidFill>
              </a:rPr>
              <a:t>When the direct object is ‘me’, we use the direct object pronoun </a:t>
            </a:r>
            <a:r>
              <a:rPr lang="en-GB" sz="2400" b="1" dirty="0">
                <a:solidFill>
                  <a:srgbClr val="115076"/>
                </a:solidFill>
              </a:rPr>
              <a:t>me</a:t>
            </a:r>
            <a:r>
              <a:rPr lang="en-GB" sz="2400" dirty="0">
                <a:solidFill>
                  <a:srgbClr val="115076"/>
                </a:solidFill>
              </a:rPr>
              <a:t>.</a:t>
            </a:r>
          </a:p>
        </p:txBody>
      </p:sp>
      <p:sp>
        <p:nvSpPr>
          <p:cNvPr id="13" name="TextBox 12">
            <a:extLst>
              <a:ext uri="{FF2B5EF4-FFF2-40B4-BE49-F238E27FC236}">
                <a16:creationId xmlns:a16="http://schemas.microsoft.com/office/drawing/2014/main" id="{420FC41E-BCFC-4B2F-9C1B-2AEBED3846E2}"/>
              </a:ext>
            </a:extLst>
          </p:cNvPr>
          <p:cNvSpPr txBox="1"/>
          <p:nvPr/>
        </p:nvSpPr>
        <p:spPr>
          <a:xfrm>
            <a:off x="300876" y="3293317"/>
            <a:ext cx="7605346" cy="461665"/>
          </a:xfrm>
          <a:prstGeom prst="rect">
            <a:avLst/>
          </a:prstGeom>
          <a:noFill/>
        </p:spPr>
        <p:txBody>
          <a:bodyPr wrap="square">
            <a:spAutoFit/>
          </a:bodyPr>
          <a:lstStyle/>
          <a:p>
            <a:pPr algn="l"/>
            <a:r>
              <a:rPr lang="fr-FR" sz="2400" dirty="0">
                <a:solidFill>
                  <a:srgbClr val="115076"/>
                </a:solidFill>
              </a:rPr>
              <a:t>Il </a:t>
            </a:r>
            <a:r>
              <a:rPr lang="fr-FR" sz="2400" b="1" dirty="0">
                <a:solidFill>
                  <a:srgbClr val="115076"/>
                </a:solidFill>
              </a:rPr>
              <a:t>me </a:t>
            </a:r>
            <a:r>
              <a:rPr lang="fr-FR" sz="2400" dirty="0">
                <a:solidFill>
                  <a:srgbClr val="115076"/>
                </a:solidFill>
              </a:rPr>
              <a:t>cherche.</a:t>
            </a:r>
          </a:p>
        </p:txBody>
      </p:sp>
      <p:sp>
        <p:nvSpPr>
          <p:cNvPr id="15" name="TextBox 14">
            <a:extLst>
              <a:ext uri="{FF2B5EF4-FFF2-40B4-BE49-F238E27FC236}">
                <a16:creationId xmlns:a16="http://schemas.microsoft.com/office/drawing/2014/main" id="{7A08470B-86D7-423F-9BAD-A1CD895FB8CD}"/>
              </a:ext>
            </a:extLst>
          </p:cNvPr>
          <p:cNvSpPr txBox="1"/>
          <p:nvPr/>
        </p:nvSpPr>
        <p:spPr>
          <a:xfrm>
            <a:off x="300876" y="3844623"/>
            <a:ext cx="10733562" cy="461665"/>
          </a:xfrm>
          <a:prstGeom prst="rect">
            <a:avLst/>
          </a:prstGeom>
          <a:noFill/>
        </p:spPr>
        <p:txBody>
          <a:bodyPr wrap="square">
            <a:spAutoFit/>
          </a:bodyPr>
          <a:lstStyle/>
          <a:p>
            <a:pPr algn="l"/>
            <a:r>
              <a:rPr lang="en-GB" sz="2400" dirty="0">
                <a:solidFill>
                  <a:srgbClr val="115076"/>
                </a:solidFill>
              </a:rPr>
              <a:t>When the direct object is ‘you’, we use the direct object pronoun </a:t>
            </a:r>
            <a:r>
              <a:rPr lang="fr-FR" sz="2400" b="1" dirty="0">
                <a:solidFill>
                  <a:srgbClr val="115076"/>
                </a:solidFill>
              </a:rPr>
              <a:t>te</a:t>
            </a:r>
            <a:r>
              <a:rPr lang="en-GB" sz="2400" dirty="0">
                <a:solidFill>
                  <a:srgbClr val="115076"/>
                </a:solidFill>
              </a:rPr>
              <a:t>.</a:t>
            </a:r>
          </a:p>
        </p:txBody>
      </p:sp>
      <p:sp>
        <p:nvSpPr>
          <p:cNvPr id="17" name="TextBox 16">
            <a:extLst>
              <a:ext uri="{FF2B5EF4-FFF2-40B4-BE49-F238E27FC236}">
                <a16:creationId xmlns:a16="http://schemas.microsoft.com/office/drawing/2014/main" id="{793E58C0-695C-4080-9A4E-F785825D12F3}"/>
              </a:ext>
            </a:extLst>
          </p:cNvPr>
          <p:cNvSpPr txBox="1"/>
          <p:nvPr/>
        </p:nvSpPr>
        <p:spPr>
          <a:xfrm>
            <a:off x="329802" y="4392710"/>
            <a:ext cx="7666892" cy="461665"/>
          </a:xfrm>
          <a:prstGeom prst="rect">
            <a:avLst/>
          </a:prstGeom>
          <a:noFill/>
        </p:spPr>
        <p:txBody>
          <a:bodyPr wrap="square">
            <a:spAutoFit/>
          </a:bodyPr>
          <a:lstStyle/>
          <a:p>
            <a:pPr algn="l"/>
            <a:r>
              <a:rPr lang="fr-FR" sz="2400" dirty="0">
                <a:solidFill>
                  <a:srgbClr val="115076"/>
                </a:solidFill>
              </a:rPr>
              <a:t>Je </a:t>
            </a:r>
            <a:r>
              <a:rPr lang="fr-FR" sz="2400" b="1" dirty="0">
                <a:solidFill>
                  <a:srgbClr val="115076"/>
                </a:solidFill>
              </a:rPr>
              <a:t>te</a:t>
            </a:r>
            <a:r>
              <a:rPr lang="fr-FR" sz="2400" dirty="0">
                <a:solidFill>
                  <a:srgbClr val="115076"/>
                </a:solidFill>
              </a:rPr>
              <a:t> respecte.</a:t>
            </a:r>
          </a:p>
        </p:txBody>
      </p:sp>
      <p:sp>
        <p:nvSpPr>
          <p:cNvPr id="12" name="TextBox 11">
            <a:extLst>
              <a:ext uri="{FF2B5EF4-FFF2-40B4-BE49-F238E27FC236}">
                <a16:creationId xmlns:a16="http://schemas.microsoft.com/office/drawing/2014/main" id="{9D2ACA3E-69E0-410E-A94E-A391ADC8232C}"/>
              </a:ext>
            </a:extLst>
          </p:cNvPr>
          <p:cNvSpPr txBox="1"/>
          <p:nvPr/>
        </p:nvSpPr>
        <p:spPr>
          <a:xfrm>
            <a:off x="329802" y="4947235"/>
            <a:ext cx="7666892" cy="461665"/>
          </a:xfrm>
          <a:prstGeom prst="rect">
            <a:avLst/>
          </a:prstGeom>
          <a:noFill/>
        </p:spPr>
        <p:txBody>
          <a:bodyPr wrap="square">
            <a:spAutoFit/>
          </a:bodyPr>
          <a:lstStyle/>
          <a:p>
            <a:pPr algn="l"/>
            <a:r>
              <a:rPr lang="en-GB" sz="2400" dirty="0">
                <a:solidFill>
                  <a:srgbClr val="115076"/>
                </a:solidFill>
              </a:rPr>
              <a:t>Direct object pronouns go </a:t>
            </a:r>
            <a:r>
              <a:rPr lang="en-GB" sz="2400" b="1" dirty="0">
                <a:solidFill>
                  <a:srgbClr val="115076"/>
                </a:solidFill>
              </a:rPr>
              <a:t>before the verb</a:t>
            </a:r>
            <a:r>
              <a:rPr lang="en-GB" sz="2400" dirty="0">
                <a:solidFill>
                  <a:srgbClr val="115076"/>
                </a:solidFill>
              </a:rPr>
              <a:t>.</a:t>
            </a:r>
            <a:endParaRPr lang="en-GB" sz="2400" b="1" dirty="0">
              <a:solidFill>
                <a:srgbClr val="115076"/>
              </a:solidFill>
            </a:endParaRPr>
          </a:p>
        </p:txBody>
      </p:sp>
      <p:sp>
        <p:nvSpPr>
          <p:cNvPr id="14" name="TextBox 13">
            <a:extLst>
              <a:ext uri="{FF2B5EF4-FFF2-40B4-BE49-F238E27FC236}">
                <a16:creationId xmlns:a16="http://schemas.microsoft.com/office/drawing/2014/main" id="{43AEE875-AF05-40A9-A151-1B1929E35156}"/>
              </a:ext>
            </a:extLst>
          </p:cNvPr>
          <p:cNvSpPr txBox="1"/>
          <p:nvPr/>
        </p:nvSpPr>
        <p:spPr>
          <a:xfrm>
            <a:off x="6340266" y="2190705"/>
            <a:ext cx="3312856" cy="461665"/>
          </a:xfrm>
          <a:prstGeom prst="rect">
            <a:avLst/>
          </a:prstGeom>
          <a:noFill/>
        </p:spPr>
        <p:txBody>
          <a:bodyPr wrap="square">
            <a:spAutoFit/>
          </a:bodyPr>
          <a:lstStyle/>
          <a:p>
            <a:pPr algn="l"/>
            <a:r>
              <a:rPr lang="fr-FR" sz="2400" dirty="0">
                <a:solidFill>
                  <a:srgbClr val="115076"/>
                </a:solidFill>
              </a:rPr>
              <a:t>I look at </a:t>
            </a:r>
            <a:r>
              <a:rPr lang="fr-FR" sz="2400" b="1" dirty="0">
                <a:solidFill>
                  <a:srgbClr val="115076"/>
                </a:solidFill>
              </a:rPr>
              <a:t>the cat</a:t>
            </a:r>
            <a:r>
              <a:rPr lang="fr-FR" sz="2400" dirty="0">
                <a:solidFill>
                  <a:srgbClr val="115076"/>
                </a:solidFill>
              </a:rPr>
              <a:t>.</a:t>
            </a:r>
          </a:p>
        </p:txBody>
      </p:sp>
      <p:sp>
        <p:nvSpPr>
          <p:cNvPr id="16" name="TextBox 15">
            <a:extLst>
              <a:ext uri="{FF2B5EF4-FFF2-40B4-BE49-F238E27FC236}">
                <a16:creationId xmlns:a16="http://schemas.microsoft.com/office/drawing/2014/main" id="{D3BDDC9A-6783-4DCF-991D-BBC3BA1DFD48}"/>
              </a:ext>
            </a:extLst>
          </p:cNvPr>
          <p:cNvSpPr txBox="1"/>
          <p:nvPr/>
        </p:nvSpPr>
        <p:spPr>
          <a:xfrm>
            <a:off x="6340266" y="3341129"/>
            <a:ext cx="3312856" cy="461665"/>
          </a:xfrm>
          <a:prstGeom prst="rect">
            <a:avLst/>
          </a:prstGeom>
          <a:noFill/>
        </p:spPr>
        <p:txBody>
          <a:bodyPr wrap="square">
            <a:spAutoFit/>
          </a:bodyPr>
          <a:lstStyle/>
          <a:p>
            <a:pPr algn="l"/>
            <a:r>
              <a:rPr lang="en-GB" sz="2400" dirty="0">
                <a:solidFill>
                  <a:srgbClr val="115076"/>
                </a:solidFill>
              </a:rPr>
              <a:t>He looks for</a:t>
            </a:r>
            <a:r>
              <a:rPr lang="en-GB" sz="2400" b="1" dirty="0">
                <a:solidFill>
                  <a:srgbClr val="115076"/>
                </a:solidFill>
              </a:rPr>
              <a:t> me</a:t>
            </a:r>
            <a:r>
              <a:rPr lang="en-GB" sz="2400" dirty="0">
                <a:solidFill>
                  <a:srgbClr val="115076"/>
                </a:solidFill>
              </a:rPr>
              <a:t>.</a:t>
            </a:r>
          </a:p>
        </p:txBody>
      </p:sp>
      <p:sp>
        <p:nvSpPr>
          <p:cNvPr id="18" name="TextBox 17">
            <a:extLst>
              <a:ext uri="{FF2B5EF4-FFF2-40B4-BE49-F238E27FC236}">
                <a16:creationId xmlns:a16="http://schemas.microsoft.com/office/drawing/2014/main" id="{CC404A07-0C34-4446-92E2-92F2E57CD9B6}"/>
              </a:ext>
            </a:extLst>
          </p:cNvPr>
          <p:cNvSpPr txBox="1"/>
          <p:nvPr/>
        </p:nvSpPr>
        <p:spPr>
          <a:xfrm>
            <a:off x="6340266" y="4437566"/>
            <a:ext cx="3312856" cy="461665"/>
          </a:xfrm>
          <a:prstGeom prst="rect">
            <a:avLst/>
          </a:prstGeom>
          <a:noFill/>
        </p:spPr>
        <p:txBody>
          <a:bodyPr wrap="square">
            <a:spAutoFit/>
          </a:bodyPr>
          <a:lstStyle/>
          <a:p>
            <a:pPr algn="l"/>
            <a:r>
              <a:rPr lang="en-GB" sz="2400" dirty="0">
                <a:solidFill>
                  <a:srgbClr val="115076"/>
                </a:solidFill>
              </a:rPr>
              <a:t>I respect </a:t>
            </a:r>
            <a:r>
              <a:rPr lang="en-GB" sz="2400" b="1" dirty="0">
                <a:solidFill>
                  <a:srgbClr val="115076"/>
                </a:solidFill>
              </a:rPr>
              <a:t>you</a:t>
            </a:r>
            <a:r>
              <a:rPr lang="en-GB" sz="2400" dirty="0">
                <a:solidFill>
                  <a:srgbClr val="115076"/>
                </a:solidFill>
              </a:rPr>
              <a:t>.</a:t>
            </a:r>
          </a:p>
        </p:txBody>
      </p:sp>
    </p:spTree>
    <p:extLst>
      <p:ext uri="{BB962C8B-B14F-4D97-AF65-F5344CB8AC3E}">
        <p14:creationId xmlns:p14="http://schemas.microsoft.com/office/powerpoint/2010/main" val="41341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P spid="12" grpId="0"/>
      <p:bldP spid="14"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7B291152-E177-48F0-B07A-5281E7058871}"/>
              </a:ext>
            </a:extLst>
          </p:cNvPr>
          <p:cNvGraphicFramePr>
            <a:graphicFrameLocks noGrp="1"/>
          </p:cNvGraphicFramePr>
          <p:nvPr>
            <p:extLst>
              <p:ext uri="{D42A27DB-BD31-4B8C-83A1-F6EECF244321}">
                <p14:modId xmlns:p14="http://schemas.microsoft.com/office/powerpoint/2010/main" val="2145814482"/>
              </p:ext>
            </p:extLst>
          </p:nvPr>
        </p:nvGraphicFramePr>
        <p:xfrm>
          <a:off x="122097" y="2210267"/>
          <a:ext cx="9360000" cy="35966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1737834999"/>
                    </a:ext>
                  </a:extLst>
                </a:gridCol>
                <a:gridCol w="2880000">
                  <a:extLst>
                    <a:ext uri="{9D8B030D-6E8A-4147-A177-3AD203B41FA5}">
                      <a16:colId xmlns:a16="http://schemas.microsoft.com/office/drawing/2014/main" val="3046422816"/>
                    </a:ext>
                  </a:extLst>
                </a:gridCol>
                <a:gridCol w="2880000">
                  <a:extLst>
                    <a:ext uri="{9D8B030D-6E8A-4147-A177-3AD203B41FA5}">
                      <a16:colId xmlns:a16="http://schemas.microsoft.com/office/drawing/2014/main" val="1140920819"/>
                    </a:ext>
                  </a:extLst>
                </a:gridCol>
                <a:gridCol w="2880000">
                  <a:extLst>
                    <a:ext uri="{9D8B030D-6E8A-4147-A177-3AD203B41FA5}">
                      <a16:colId xmlns:a16="http://schemas.microsoft.com/office/drawing/2014/main" val="3683235478"/>
                    </a:ext>
                  </a:extLst>
                </a:gridCol>
              </a:tblGrid>
              <a:tr h="0">
                <a:tc>
                  <a:txBody>
                    <a:bodyPr/>
                    <a:lstStyle/>
                    <a:p>
                      <a:pPr algn="ctr"/>
                      <a:r>
                        <a:rPr lang="fr-FR" sz="2000" dirty="0"/>
                        <a:t>Q</a:t>
                      </a:r>
                    </a:p>
                  </a:txBody>
                  <a:tcPr/>
                </a:tc>
                <a:tc>
                  <a:txBody>
                    <a:bodyPr/>
                    <a:lstStyle/>
                    <a:p>
                      <a:pPr algn="ctr"/>
                      <a:r>
                        <a:rPr lang="fr-FR" sz="2000" dirty="0"/>
                        <a:t>A</a:t>
                      </a:r>
                    </a:p>
                  </a:txBody>
                  <a:tcPr/>
                </a:tc>
                <a:tc>
                  <a:txBody>
                    <a:bodyPr/>
                    <a:lstStyle/>
                    <a:p>
                      <a:pPr algn="ctr"/>
                      <a:r>
                        <a:rPr lang="fr-FR" sz="2000" dirty="0"/>
                        <a:t>B</a:t>
                      </a:r>
                    </a:p>
                  </a:txBody>
                  <a:tcPr/>
                </a:tc>
                <a:tc>
                  <a:txBody>
                    <a:bodyPr/>
                    <a:lstStyle/>
                    <a:p>
                      <a:pPr algn="ctr"/>
                      <a:r>
                        <a:rPr lang="fr-FR" sz="2000" dirty="0"/>
                        <a:t>C</a:t>
                      </a:r>
                    </a:p>
                  </a:txBody>
                  <a:tcPr/>
                </a:tc>
                <a:extLst>
                  <a:ext uri="{0D108BD9-81ED-4DB2-BD59-A6C34878D82A}">
                    <a16:rowId xmlns:a16="http://schemas.microsoft.com/office/drawing/2014/main" val="676691721"/>
                  </a:ext>
                </a:extLst>
              </a:tr>
              <a:tr h="370840">
                <a:tc>
                  <a:txBody>
                    <a:bodyPr/>
                    <a:lstStyle/>
                    <a:p>
                      <a:pPr algn="ctr"/>
                      <a:endParaRPr lang="fr-FR" sz="2000"/>
                    </a:p>
                  </a:txBody>
                  <a:tcPr/>
                </a:tc>
                <a:tc>
                  <a:txBody>
                    <a:bodyPr/>
                    <a:lstStyle/>
                    <a:p>
                      <a:pPr algn="ctr"/>
                      <a:r>
                        <a:rPr lang="en-GB" sz="2000" noProof="0" dirty="0">
                          <a:solidFill>
                            <a:srgbClr val="115076"/>
                          </a:solidFill>
                        </a:rPr>
                        <a:t>You stay with me after lessons.</a:t>
                      </a:r>
                    </a:p>
                  </a:txBody>
                  <a:tcPr/>
                </a:tc>
                <a:tc>
                  <a:txBody>
                    <a:bodyPr/>
                    <a:lstStyle/>
                    <a:p>
                      <a:pPr algn="ctr"/>
                      <a:r>
                        <a:rPr lang="en-GB" sz="2000" noProof="0" dirty="0">
                          <a:solidFill>
                            <a:srgbClr val="115076"/>
                          </a:solidFill>
                        </a:rPr>
                        <a:t>You stay at school after lessons.</a:t>
                      </a:r>
                    </a:p>
                  </a:txBody>
                  <a:tcPr/>
                </a:tc>
                <a:tc>
                  <a:txBody>
                    <a:bodyPr/>
                    <a:lstStyle/>
                    <a:p>
                      <a:pPr algn="ctr"/>
                      <a:r>
                        <a:rPr lang="en-GB" sz="2000" noProof="0" dirty="0">
                          <a:solidFill>
                            <a:srgbClr val="115076"/>
                          </a:solidFill>
                        </a:rPr>
                        <a:t>You stay in my lessons.</a:t>
                      </a:r>
                    </a:p>
                  </a:txBody>
                  <a:tcPr/>
                </a:tc>
                <a:extLst>
                  <a:ext uri="{0D108BD9-81ED-4DB2-BD59-A6C34878D82A}">
                    <a16:rowId xmlns:a16="http://schemas.microsoft.com/office/drawing/2014/main" val="2320869189"/>
                  </a:ext>
                </a:extLst>
              </a:tr>
              <a:tr h="370840">
                <a:tc>
                  <a:txBody>
                    <a:bodyPr/>
                    <a:lstStyle/>
                    <a:p>
                      <a:pPr algn="ctr"/>
                      <a:endParaRPr lang="fr-FR" sz="2000"/>
                    </a:p>
                  </a:txBody>
                  <a:tcPr/>
                </a:tc>
                <a:tc>
                  <a:txBody>
                    <a:bodyPr/>
                    <a:lstStyle/>
                    <a:p>
                      <a:pPr algn="ctr"/>
                      <a:r>
                        <a:rPr lang="en-GB" sz="2000" noProof="0" dirty="0">
                          <a:solidFill>
                            <a:srgbClr val="115076"/>
                          </a:solidFill>
                        </a:rPr>
                        <a:t>At 12 I find you in the library.</a:t>
                      </a:r>
                    </a:p>
                  </a:txBody>
                  <a:tcPr/>
                </a:tc>
                <a:tc>
                  <a:txBody>
                    <a:bodyPr/>
                    <a:lstStyle/>
                    <a:p>
                      <a:pPr algn="ctr"/>
                      <a:r>
                        <a:rPr lang="en-GB" sz="2000" noProof="0" dirty="0">
                          <a:solidFill>
                            <a:srgbClr val="115076"/>
                          </a:solidFill>
                        </a:rPr>
                        <a:t>At 12 you find me in the library.</a:t>
                      </a:r>
                    </a:p>
                  </a:txBody>
                  <a:tcPr/>
                </a:tc>
                <a:tc>
                  <a:txBody>
                    <a:bodyPr/>
                    <a:lstStyle/>
                    <a:p>
                      <a:pPr algn="ctr"/>
                      <a:r>
                        <a:rPr lang="en-GB" sz="2000" noProof="0" dirty="0">
                          <a:solidFill>
                            <a:srgbClr val="115076"/>
                          </a:solidFill>
                        </a:rPr>
                        <a:t>At 12 you find my books in the library.</a:t>
                      </a:r>
                    </a:p>
                  </a:txBody>
                  <a:tcPr/>
                </a:tc>
                <a:extLst>
                  <a:ext uri="{0D108BD9-81ED-4DB2-BD59-A6C34878D82A}">
                    <a16:rowId xmlns:a16="http://schemas.microsoft.com/office/drawing/2014/main" val="3125264742"/>
                  </a:ext>
                </a:extLst>
              </a:tr>
              <a:tr h="370840">
                <a:tc>
                  <a:txBody>
                    <a:bodyPr/>
                    <a:lstStyle/>
                    <a:p>
                      <a:pPr algn="ctr"/>
                      <a:endParaRPr lang="fr-FR" sz="2000"/>
                    </a:p>
                  </a:txBody>
                  <a:tcPr/>
                </a:tc>
                <a:tc>
                  <a:txBody>
                    <a:bodyPr/>
                    <a:lstStyle/>
                    <a:p>
                      <a:pPr algn="ctr"/>
                      <a:r>
                        <a:rPr lang="en-GB" sz="2000" noProof="0" dirty="0">
                          <a:solidFill>
                            <a:srgbClr val="115076"/>
                          </a:solidFill>
                        </a:rPr>
                        <a:t>I look for you when I must study.</a:t>
                      </a:r>
                    </a:p>
                  </a:txBody>
                  <a:tcPr/>
                </a:tc>
                <a:tc>
                  <a:txBody>
                    <a:bodyPr/>
                    <a:lstStyle/>
                    <a:p>
                      <a:pPr algn="ctr"/>
                      <a:r>
                        <a:rPr lang="en-GB" sz="2000" noProof="0" dirty="0">
                          <a:solidFill>
                            <a:srgbClr val="115076"/>
                          </a:solidFill>
                        </a:rPr>
                        <a:t>You look for my books when I must study.</a:t>
                      </a:r>
                    </a:p>
                  </a:txBody>
                  <a:tcPr/>
                </a:tc>
                <a:tc>
                  <a:txBody>
                    <a:bodyPr/>
                    <a:lstStyle/>
                    <a:p>
                      <a:pPr algn="ctr"/>
                      <a:r>
                        <a:rPr lang="en-GB" sz="2000" noProof="0" dirty="0">
                          <a:solidFill>
                            <a:srgbClr val="115076"/>
                          </a:solidFill>
                        </a:rPr>
                        <a:t>You look for me when I must study.</a:t>
                      </a:r>
                    </a:p>
                  </a:txBody>
                  <a:tcPr/>
                </a:tc>
                <a:extLst>
                  <a:ext uri="{0D108BD9-81ED-4DB2-BD59-A6C34878D82A}">
                    <a16:rowId xmlns:a16="http://schemas.microsoft.com/office/drawing/2014/main" val="2429375313"/>
                  </a:ext>
                </a:extLst>
              </a:tr>
              <a:tr h="370840">
                <a:tc>
                  <a:txBody>
                    <a:bodyPr/>
                    <a:lstStyle/>
                    <a:p>
                      <a:pPr algn="ctr"/>
                      <a:endParaRPr lang="fr-FR" sz="2000"/>
                    </a:p>
                  </a:txBody>
                  <a:tcPr/>
                </a:tc>
                <a:tc>
                  <a:txBody>
                    <a:bodyPr/>
                    <a:lstStyle/>
                    <a:p>
                      <a:pPr algn="ctr"/>
                      <a:r>
                        <a:rPr lang="en-GB" sz="2000" noProof="0" dirty="0">
                          <a:solidFill>
                            <a:srgbClr val="115076"/>
                          </a:solidFill>
                        </a:rPr>
                        <a:t>I look at my homework.</a:t>
                      </a:r>
                    </a:p>
                  </a:txBody>
                  <a:tcPr/>
                </a:tc>
                <a:tc>
                  <a:txBody>
                    <a:bodyPr/>
                    <a:lstStyle/>
                    <a:p>
                      <a:pPr algn="ctr"/>
                      <a:r>
                        <a:rPr lang="en-GB" sz="2000" noProof="0" dirty="0">
                          <a:solidFill>
                            <a:srgbClr val="115076"/>
                          </a:solidFill>
                        </a:rPr>
                        <a:t>You look at my homework.</a:t>
                      </a:r>
                    </a:p>
                  </a:txBody>
                  <a:tcPr/>
                </a:tc>
                <a:tc>
                  <a:txBody>
                    <a:bodyPr/>
                    <a:lstStyle/>
                    <a:p>
                      <a:pPr algn="ctr"/>
                      <a:r>
                        <a:rPr lang="en-GB" sz="2000" noProof="0" dirty="0">
                          <a:solidFill>
                            <a:srgbClr val="115076"/>
                          </a:solidFill>
                        </a:rPr>
                        <a:t>You look at me.</a:t>
                      </a:r>
                    </a:p>
                  </a:txBody>
                  <a:tcPr/>
                </a:tc>
                <a:extLst>
                  <a:ext uri="{0D108BD9-81ED-4DB2-BD59-A6C34878D82A}">
                    <a16:rowId xmlns:a16="http://schemas.microsoft.com/office/drawing/2014/main" val="2241474874"/>
                  </a:ext>
                </a:extLst>
              </a:tr>
              <a:tr h="370840">
                <a:tc>
                  <a:txBody>
                    <a:bodyPr/>
                    <a:lstStyle/>
                    <a:p>
                      <a:pPr algn="ctr"/>
                      <a:endParaRPr lang="fr-FR" sz="2000"/>
                    </a:p>
                  </a:txBody>
                  <a:tcPr/>
                </a:tc>
                <a:tc>
                  <a:txBody>
                    <a:bodyPr/>
                    <a:lstStyle/>
                    <a:p>
                      <a:pPr algn="ctr"/>
                      <a:r>
                        <a:rPr lang="en-GB" sz="2000" noProof="0" dirty="0">
                          <a:solidFill>
                            <a:srgbClr val="115076"/>
                          </a:solidFill>
                        </a:rPr>
                        <a:t>You correct my work.</a:t>
                      </a:r>
                    </a:p>
                  </a:txBody>
                  <a:tcPr/>
                </a:tc>
                <a:tc>
                  <a:txBody>
                    <a:bodyPr/>
                    <a:lstStyle/>
                    <a:p>
                      <a:pPr algn="ctr"/>
                      <a:r>
                        <a:rPr lang="en-GB" sz="2000" noProof="0" dirty="0">
                          <a:solidFill>
                            <a:srgbClr val="115076"/>
                          </a:solidFill>
                        </a:rPr>
                        <a:t>I correct your work.</a:t>
                      </a:r>
                    </a:p>
                  </a:txBody>
                  <a:tcPr/>
                </a:tc>
                <a:tc>
                  <a:txBody>
                    <a:bodyPr/>
                    <a:lstStyle/>
                    <a:p>
                      <a:pPr algn="ctr"/>
                      <a:r>
                        <a:rPr lang="en-GB" sz="2000" noProof="0" dirty="0">
                          <a:solidFill>
                            <a:srgbClr val="115076"/>
                          </a:solidFill>
                        </a:rPr>
                        <a:t>You correct me.</a:t>
                      </a:r>
                    </a:p>
                  </a:txBody>
                  <a:tcPr/>
                </a:tc>
                <a:extLst>
                  <a:ext uri="{0D108BD9-81ED-4DB2-BD59-A6C34878D82A}">
                    <a16:rowId xmlns:a16="http://schemas.microsoft.com/office/drawing/2014/main" val="215618662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737" y="376503"/>
            <a:ext cx="5886450" cy="707849"/>
          </a:xfrm>
        </p:spPr>
        <p:txBody>
          <a:bodyPr>
            <a:normAutofit/>
          </a:bodyPr>
          <a:lstStyle/>
          <a:p>
            <a:r>
              <a:rPr lang="fr-FR" sz="3600" b="1" dirty="0">
                <a:solidFill>
                  <a:schemeClr val="bg1"/>
                </a:solidFill>
              </a:rPr>
              <a:t>Au collège</a:t>
            </a:r>
          </a:p>
        </p:txBody>
      </p:sp>
      <p:sp>
        <p:nvSpPr>
          <p:cNvPr id="6" name="Rounded Rectangle 46">
            <a:extLst>
              <a:ext uri="{FF2B5EF4-FFF2-40B4-BE49-F238E27FC236}">
                <a16:creationId xmlns:a16="http://schemas.microsoft.com/office/drawing/2014/main" id="{4D8CAAFD-4E4C-4FF1-8DD5-062D2E84D196}"/>
              </a:ext>
            </a:extLst>
          </p:cNvPr>
          <p:cNvSpPr/>
          <p:nvPr/>
        </p:nvSpPr>
        <p:spPr>
          <a:xfrm>
            <a:off x="10272588" y="244272"/>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2" name="TextBox 1">
            <a:extLst>
              <a:ext uri="{FF2B5EF4-FFF2-40B4-BE49-F238E27FC236}">
                <a16:creationId xmlns:a16="http://schemas.microsoft.com/office/drawing/2014/main" id="{D600A8F2-77BA-4B59-B505-CFB078B8E6AF}"/>
              </a:ext>
            </a:extLst>
          </p:cNvPr>
          <p:cNvSpPr txBox="1"/>
          <p:nvPr/>
        </p:nvSpPr>
        <p:spPr>
          <a:xfrm>
            <a:off x="43616" y="1265203"/>
            <a:ext cx="94384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Océane aide Amir au coll</a:t>
            </a: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ège. Il décrit les choses qu’elle fait. Écoute et coche </a:t>
            </a:r>
            <a:r>
              <a:rPr lang="fr-FR" sz="2000" dirty="0">
                <a:solidFill>
                  <a:srgbClr val="115076"/>
                </a:solidFill>
                <a:latin typeface="Century Gothic" panose="020B0502020202020204" pitchFamily="34" charset="0"/>
              </a:rPr>
              <a:t>la bonne phrase en anglais.</a:t>
            </a:r>
            <a:endPar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3825565F-D4E7-4ACA-85A0-BED0B9605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5538" y="4108791"/>
            <a:ext cx="1890620" cy="1890620"/>
          </a:xfrm>
          <a:prstGeom prst="rect">
            <a:avLst/>
          </a:prstGeom>
        </p:spPr>
      </p:pic>
      <p:pic>
        <p:nvPicPr>
          <p:cNvPr id="10" name="Picture 9">
            <a:extLst>
              <a:ext uri="{FF2B5EF4-FFF2-40B4-BE49-F238E27FC236}">
                <a16:creationId xmlns:a16="http://schemas.microsoft.com/office/drawing/2014/main" id="{3B4FD1AA-5490-4D72-9FCD-9850E27E9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0986" y="2148966"/>
            <a:ext cx="1890621" cy="1890621"/>
          </a:xfrm>
          <a:prstGeom prst="rect">
            <a:avLst/>
          </a:prstGeom>
        </p:spPr>
      </p:pic>
      <p:sp>
        <p:nvSpPr>
          <p:cNvPr id="22" name="Action Button: Custom 16">
            <a:hlinkClick r:id="" action="ppaction://noaction" highlightClick="1">
              <a:snd r:embed="rId6" name="slide 9_1 no beep.wav"/>
            </a:hlinkClick>
            <a:extLst>
              <a:ext uri="{FF2B5EF4-FFF2-40B4-BE49-F238E27FC236}">
                <a16:creationId xmlns:a16="http://schemas.microsoft.com/office/drawing/2014/main" id="{695ADB91-8362-440C-BD32-F2BE96A73743}"/>
              </a:ext>
            </a:extLst>
          </p:cNvPr>
          <p:cNvSpPr/>
          <p:nvPr/>
        </p:nvSpPr>
        <p:spPr>
          <a:xfrm>
            <a:off x="299663" y="27493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Action Button: Custom 16">
            <a:hlinkClick r:id="" action="ppaction://noaction" highlightClick="1">
              <a:snd r:embed="rId7" name="slide 9_2 no beep.wav"/>
            </a:hlinkClick>
            <a:extLst>
              <a:ext uri="{FF2B5EF4-FFF2-40B4-BE49-F238E27FC236}">
                <a16:creationId xmlns:a16="http://schemas.microsoft.com/office/drawing/2014/main" id="{FE04B610-08B8-4019-8890-0E7AF28892F0}"/>
              </a:ext>
            </a:extLst>
          </p:cNvPr>
          <p:cNvSpPr/>
          <p:nvPr/>
        </p:nvSpPr>
        <p:spPr>
          <a:xfrm>
            <a:off x="299663" y="41247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Action Button: Custom 16">
            <a:hlinkClick r:id="" action="ppaction://noaction" highlightClick="1">
              <a:snd r:embed="rId8" name="slide 9_3 no beep.wav"/>
            </a:hlinkClick>
            <a:extLst>
              <a:ext uri="{FF2B5EF4-FFF2-40B4-BE49-F238E27FC236}">
                <a16:creationId xmlns:a16="http://schemas.microsoft.com/office/drawing/2014/main" id="{1569D185-9774-4E4F-9706-9719AFE2A45F}"/>
              </a:ext>
            </a:extLst>
          </p:cNvPr>
          <p:cNvSpPr/>
          <p:nvPr/>
        </p:nvSpPr>
        <p:spPr>
          <a:xfrm>
            <a:off x="299663" y="47744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Action Button: Custom 16">
            <a:hlinkClick r:id="" action="ppaction://noaction" highlightClick="1">
              <a:snd r:embed="rId9" name="slide 9_4 no beep.wav"/>
            </a:hlinkClick>
            <a:extLst>
              <a:ext uri="{FF2B5EF4-FFF2-40B4-BE49-F238E27FC236}">
                <a16:creationId xmlns:a16="http://schemas.microsoft.com/office/drawing/2014/main" id="{E0B20B97-FE68-427C-8F4C-BFBA9594BA45}"/>
              </a:ext>
            </a:extLst>
          </p:cNvPr>
          <p:cNvSpPr/>
          <p:nvPr/>
        </p:nvSpPr>
        <p:spPr>
          <a:xfrm>
            <a:off x="299663" y="538533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16">
            <a:hlinkClick r:id="" action="ppaction://noaction" highlightClick="1">
              <a:snd r:embed="rId10" name="slide 9_8 no beep.wav"/>
            </a:hlinkClick>
            <a:extLst>
              <a:ext uri="{FF2B5EF4-FFF2-40B4-BE49-F238E27FC236}">
                <a16:creationId xmlns:a16="http://schemas.microsoft.com/office/drawing/2014/main" id="{475D39E0-47F6-4AAA-B427-5EA6132F1CD5}"/>
              </a:ext>
            </a:extLst>
          </p:cNvPr>
          <p:cNvSpPr/>
          <p:nvPr/>
        </p:nvSpPr>
        <p:spPr>
          <a:xfrm>
            <a:off x="299663" y="34750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Picture 31" descr="green checkmark">
            <a:extLst>
              <a:ext uri="{FF2B5EF4-FFF2-40B4-BE49-F238E27FC236}">
                <a16:creationId xmlns:a16="http://schemas.microsoft.com/office/drawing/2014/main" id="{C27FE22C-67AA-4624-BC3D-02EDB04CFCB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9983" y="2902776"/>
            <a:ext cx="282522" cy="294294"/>
          </a:xfrm>
          <a:prstGeom prst="rect">
            <a:avLst/>
          </a:prstGeom>
        </p:spPr>
      </p:pic>
      <p:pic>
        <p:nvPicPr>
          <p:cNvPr id="33" name="Picture 32" descr="green checkmark">
            <a:extLst>
              <a:ext uri="{FF2B5EF4-FFF2-40B4-BE49-F238E27FC236}">
                <a16:creationId xmlns:a16="http://schemas.microsoft.com/office/drawing/2014/main" id="{C95529D4-AB0F-42E4-9EA3-6CAA0B0513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9581" y="3639967"/>
            <a:ext cx="282522" cy="294294"/>
          </a:xfrm>
          <a:prstGeom prst="rect">
            <a:avLst/>
          </a:prstGeom>
        </p:spPr>
      </p:pic>
      <p:pic>
        <p:nvPicPr>
          <p:cNvPr id="34" name="Picture 33" descr="green checkmark">
            <a:extLst>
              <a:ext uri="{FF2B5EF4-FFF2-40B4-BE49-F238E27FC236}">
                <a16:creationId xmlns:a16="http://schemas.microsoft.com/office/drawing/2014/main" id="{FB16F697-3085-4142-AAFD-52949864761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72968" y="4373616"/>
            <a:ext cx="282522" cy="294294"/>
          </a:xfrm>
          <a:prstGeom prst="rect">
            <a:avLst/>
          </a:prstGeom>
        </p:spPr>
      </p:pic>
      <p:pic>
        <p:nvPicPr>
          <p:cNvPr id="35" name="Picture 34" descr="green checkmark">
            <a:extLst>
              <a:ext uri="{FF2B5EF4-FFF2-40B4-BE49-F238E27FC236}">
                <a16:creationId xmlns:a16="http://schemas.microsoft.com/office/drawing/2014/main" id="{59A377E6-CBD6-47B5-BC2F-512CFC8D6A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9983" y="5041657"/>
            <a:ext cx="282522" cy="294294"/>
          </a:xfrm>
          <a:prstGeom prst="rect">
            <a:avLst/>
          </a:prstGeom>
        </p:spPr>
      </p:pic>
      <p:pic>
        <p:nvPicPr>
          <p:cNvPr id="36" name="Picture 35" descr="green checkmark">
            <a:extLst>
              <a:ext uri="{FF2B5EF4-FFF2-40B4-BE49-F238E27FC236}">
                <a16:creationId xmlns:a16="http://schemas.microsoft.com/office/drawing/2014/main" id="{AB6D6920-7052-4B8C-A12B-7128669AF8D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72968" y="5436187"/>
            <a:ext cx="282522" cy="294294"/>
          </a:xfrm>
          <a:prstGeom prst="rect">
            <a:avLst/>
          </a:prstGeom>
        </p:spPr>
      </p:pic>
    </p:spTree>
    <p:extLst>
      <p:ext uri="{BB962C8B-B14F-4D97-AF65-F5344CB8AC3E}">
        <p14:creationId xmlns:p14="http://schemas.microsoft.com/office/powerpoint/2010/main" val="265766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4894</Words>
  <Application>Microsoft Office PowerPoint</Application>
  <PresentationFormat>Widescreen</PresentationFormat>
  <Paragraphs>661</Paragraphs>
  <Slides>23</Slides>
  <Notes>23</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23</vt:i4>
      </vt:variant>
    </vt:vector>
  </HeadingPairs>
  <TitlesOfParts>
    <vt:vector size="32" baseType="lpstr">
      <vt:lpstr>Arial</vt:lpstr>
      <vt:lpstr>Calibri</vt:lpstr>
      <vt:lpstr>Century Gothic</vt:lpstr>
      <vt:lpstr>Tw Cen MT</vt:lpstr>
      <vt:lpstr>1_Office Theme</vt:lpstr>
      <vt:lpstr>NCELP Theme</vt:lpstr>
      <vt:lpstr>2_Office Theme</vt:lpstr>
      <vt:lpstr>4_Office Theme</vt:lpstr>
      <vt:lpstr>6_Office Theme</vt:lpstr>
      <vt:lpstr>Helping each other at school</vt:lpstr>
      <vt:lpstr>h</vt:lpstr>
      <vt:lpstr>h</vt:lpstr>
      <vt:lpstr>Phonétique [h-] muet </vt:lpstr>
      <vt:lpstr>La liaison avec le [h-] muet</vt:lpstr>
      <vt:lpstr>La liaison avec le [h-] muet</vt:lpstr>
      <vt:lpstr>Vocabulaire</vt:lpstr>
      <vt:lpstr>Direct object pronouns</vt:lpstr>
      <vt:lpstr>Au collège</vt:lpstr>
      <vt:lpstr>Au collège</vt:lpstr>
      <vt:lpstr>Un message pour une professeure</vt:lpstr>
      <vt:lpstr>Les promesses* de l’amitié*</vt:lpstr>
      <vt:lpstr>Les promesses de l’amitié</vt:lpstr>
      <vt:lpstr>Les promesses de l’amitié</vt:lpstr>
      <vt:lpstr>Helping each other at school </vt:lpstr>
      <vt:lpstr>Me → m’ and te → t’</vt:lpstr>
      <vt:lpstr>Le collège</vt:lpstr>
      <vt:lpstr>Le collège</vt:lpstr>
      <vt:lpstr>La mère de Sophie</vt:lpstr>
      <vt:lpstr>Léa répond aux questions de Noura</vt:lpstr>
      <vt:lpstr>La vie à l’université</vt:lpstr>
      <vt:lpstr>La vie à l’université</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1044</cp:revision>
  <dcterms:created xsi:type="dcterms:W3CDTF">2020-06-12T14:19:03Z</dcterms:created>
  <dcterms:modified xsi:type="dcterms:W3CDTF">2022-08-08T14:58:08Z</dcterms:modified>
</cp:coreProperties>
</file>