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23" r:id="rId3"/>
  </p:sldMasterIdLst>
  <p:notesMasterIdLst>
    <p:notesMasterId r:id="rId47"/>
  </p:notesMasterIdLst>
  <p:sldIdLst>
    <p:sldId id="259" r:id="rId4"/>
    <p:sldId id="256" r:id="rId5"/>
    <p:sldId id="494" r:id="rId6"/>
    <p:sldId id="467" r:id="rId7"/>
    <p:sldId id="468" r:id="rId8"/>
    <p:sldId id="469" r:id="rId9"/>
    <p:sldId id="470" r:id="rId10"/>
    <p:sldId id="471" r:id="rId11"/>
    <p:sldId id="472" r:id="rId12"/>
    <p:sldId id="495" r:id="rId13"/>
    <p:sldId id="462" r:id="rId14"/>
    <p:sldId id="464" r:id="rId15"/>
    <p:sldId id="496" r:id="rId16"/>
    <p:sldId id="504" r:id="rId17"/>
    <p:sldId id="280" r:id="rId18"/>
    <p:sldId id="503" r:id="rId19"/>
    <p:sldId id="473" r:id="rId20"/>
    <p:sldId id="474" r:id="rId21"/>
    <p:sldId id="367" r:id="rId22"/>
    <p:sldId id="455" r:id="rId23"/>
    <p:sldId id="497" r:id="rId24"/>
    <p:sldId id="475" r:id="rId25"/>
    <p:sldId id="476" r:id="rId26"/>
    <p:sldId id="477" r:id="rId27"/>
    <p:sldId id="478" r:id="rId28"/>
    <p:sldId id="479" r:id="rId29"/>
    <p:sldId id="480" r:id="rId30"/>
    <p:sldId id="491" r:id="rId31"/>
    <p:sldId id="282" r:id="rId32"/>
    <p:sldId id="368" r:id="rId33"/>
    <p:sldId id="499" r:id="rId34"/>
    <p:sldId id="501" r:id="rId35"/>
    <p:sldId id="489" r:id="rId36"/>
    <p:sldId id="275" r:id="rId37"/>
    <p:sldId id="500" r:id="rId38"/>
    <p:sldId id="485" r:id="rId39"/>
    <p:sldId id="440" r:id="rId40"/>
    <p:sldId id="486" r:id="rId41"/>
    <p:sldId id="493" r:id="rId42"/>
    <p:sldId id="276" r:id="rId43"/>
    <p:sldId id="492" r:id="rId44"/>
    <p:sldId id="490" r:id="rId45"/>
    <p:sldId id="50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FF4E7"/>
    <a:srgbClr val="E3EAFD"/>
    <a:srgbClr val="DAA520"/>
    <a:srgbClr val="EBEFF7"/>
    <a:srgbClr val="FBF0D5"/>
    <a:srgbClr val="FFE8CB"/>
    <a:srgbClr val="D1D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09" autoAdjust="0"/>
    <p:restoredTop sz="64266" autoAdjust="0"/>
  </p:normalViewPr>
  <p:slideViewPr>
    <p:cSldViewPr snapToGrid="0">
      <p:cViewPr varScale="1">
        <p:scale>
          <a:sx n="79" d="100"/>
          <a:sy n="79" d="100"/>
        </p:scale>
        <p:origin x="1728" y="19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60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06/09/2021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[o] </a:t>
            </a:r>
            <a:r>
              <a:rPr lang="en-GB" sz="1200" b="0" dirty="0"/>
              <a:t>and </a:t>
            </a:r>
            <a:r>
              <a:rPr lang="en-GB" sz="1200" b="1" dirty="0"/>
              <a:t>[ö]</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separable verbs in the present tense</a:t>
            </a:r>
            <a:r>
              <a:rPr lang="en-GB" sz="1200" b="0" dirty="0"/>
              <a:t>: 1</a:t>
            </a:r>
            <a:r>
              <a:rPr lang="en-GB" sz="1200" b="0" baseline="30000" dirty="0"/>
              <a:t>st</a:t>
            </a:r>
            <a:r>
              <a:rPr lang="en-GB" sz="1200" b="0" dirty="0"/>
              <a:t>,</a:t>
            </a:r>
            <a:r>
              <a:rPr lang="en-GB" sz="1200" b="0" baseline="0" dirty="0"/>
              <a:t> </a:t>
            </a:r>
            <a:r>
              <a:rPr lang="en-GB" sz="1200" b="0" dirty="0"/>
              <a:t>2</a:t>
            </a:r>
            <a:r>
              <a:rPr lang="en-GB" sz="1200" b="0" baseline="30000" dirty="0"/>
              <a:t>nd</a:t>
            </a:r>
            <a:r>
              <a:rPr lang="en-GB" sz="1200" b="0" baseline="0" dirty="0"/>
              <a:t>, 3</a:t>
            </a:r>
            <a:r>
              <a:rPr lang="en-GB" sz="1200" b="0" baseline="30000" dirty="0"/>
              <a:t>rd</a:t>
            </a:r>
            <a:r>
              <a:rPr lang="en-GB" sz="1200" b="0" dirty="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anfangen</a:t>
            </a:r>
            <a:r>
              <a:rPr lang="en-GB" sz="1200" kern="1200" dirty="0">
                <a:solidFill>
                  <a:schemeClr val="tx1"/>
                </a:solidFill>
                <a:effectLst/>
                <a:latin typeface="+mn-lt"/>
                <a:ea typeface="+mn-ea"/>
                <a:cs typeface="+mn-cs"/>
              </a:rPr>
              <a:t> [497] </a:t>
            </a:r>
            <a:r>
              <a:rPr lang="en-GB" sz="1200" kern="1200" dirty="0" err="1">
                <a:solidFill>
                  <a:schemeClr val="tx1"/>
                </a:solidFill>
                <a:effectLst/>
                <a:latin typeface="+mn-lt"/>
                <a:ea typeface="+mn-ea"/>
                <a:cs typeface="+mn-cs"/>
              </a:rPr>
              <a:t>ankommen</a:t>
            </a:r>
            <a:r>
              <a:rPr lang="en-GB" sz="1200" kern="1200" dirty="0">
                <a:solidFill>
                  <a:schemeClr val="tx1"/>
                </a:solidFill>
                <a:effectLst/>
                <a:latin typeface="+mn-lt"/>
                <a:ea typeface="+mn-ea"/>
                <a:cs typeface="+mn-cs"/>
              </a:rPr>
              <a:t> [653] </a:t>
            </a:r>
            <a:r>
              <a:rPr lang="en-GB" sz="1200" kern="1200" dirty="0" err="1">
                <a:solidFill>
                  <a:schemeClr val="tx1"/>
                </a:solidFill>
                <a:effectLst/>
                <a:latin typeface="+mn-lt"/>
                <a:ea typeface="+mn-ea"/>
                <a:cs typeface="+mn-cs"/>
              </a:rPr>
              <a:t>anrufen</a:t>
            </a:r>
            <a:r>
              <a:rPr lang="en-GB" sz="1200" kern="1200" dirty="0">
                <a:solidFill>
                  <a:schemeClr val="tx1"/>
                </a:solidFill>
                <a:effectLst/>
                <a:latin typeface="+mn-lt"/>
                <a:ea typeface="+mn-ea"/>
                <a:cs typeface="+mn-cs"/>
              </a:rPr>
              <a:t> [1146] </a:t>
            </a:r>
            <a:r>
              <a:rPr lang="en-GB" sz="1200" kern="1200" dirty="0" err="1">
                <a:solidFill>
                  <a:schemeClr val="tx1"/>
                </a:solidFill>
                <a:effectLst/>
                <a:latin typeface="+mn-lt"/>
                <a:ea typeface="+mn-ea"/>
                <a:cs typeface="+mn-cs"/>
              </a:rPr>
              <a:t>einkaufen</a:t>
            </a:r>
            <a:r>
              <a:rPr lang="en-GB" sz="1200" kern="1200" dirty="0">
                <a:solidFill>
                  <a:schemeClr val="tx1"/>
                </a:solidFill>
                <a:effectLst/>
                <a:latin typeface="+mn-lt"/>
                <a:ea typeface="+mn-ea"/>
                <a:cs typeface="+mn-cs"/>
              </a:rPr>
              <a:t> [2877] </a:t>
            </a:r>
            <a:r>
              <a:rPr lang="en-GB" sz="1200" kern="1200" dirty="0" err="1">
                <a:solidFill>
                  <a:schemeClr val="tx1"/>
                </a:solidFill>
                <a:effectLst/>
                <a:latin typeface="+mn-lt"/>
                <a:ea typeface="+mn-ea"/>
                <a:cs typeface="+mn-cs"/>
              </a:rPr>
              <a:t>mitbringen</a:t>
            </a:r>
            <a:r>
              <a:rPr lang="en-GB" sz="1200" kern="1200" dirty="0">
                <a:solidFill>
                  <a:schemeClr val="tx1"/>
                </a:solidFill>
                <a:effectLst/>
                <a:latin typeface="+mn-lt"/>
                <a:ea typeface="+mn-ea"/>
                <a:cs typeface="+mn-cs"/>
              </a:rPr>
              <a:t> [1828] </a:t>
            </a:r>
            <a:r>
              <a:rPr lang="en-GB" sz="1200" kern="1200" dirty="0" err="1">
                <a:solidFill>
                  <a:schemeClr val="tx1"/>
                </a:solidFill>
                <a:effectLst/>
                <a:latin typeface="+mn-lt"/>
                <a:ea typeface="+mn-ea"/>
                <a:cs typeface="+mn-cs"/>
              </a:rPr>
              <a:t>setzen</a:t>
            </a:r>
            <a:r>
              <a:rPr lang="en-GB" sz="1200" kern="1200" dirty="0">
                <a:solidFill>
                  <a:schemeClr val="tx1"/>
                </a:solidFill>
                <a:effectLst/>
                <a:latin typeface="+mn-lt"/>
                <a:ea typeface="+mn-ea"/>
                <a:cs typeface="+mn-cs"/>
              </a:rPr>
              <a:t> [228] </a:t>
            </a:r>
            <a:r>
              <a:rPr lang="en-GB" sz="1200" kern="1200" dirty="0" err="1">
                <a:solidFill>
                  <a:schemeClr val="tx1"/>
                </a:solidFill>
                <a:effectLst/>
                <a:latin typeface="+mn-lt"/>
                <a:ea typeface="+mn-ea"/>
                <a:cs typeface="+mn-cs"/>
              </a:rPr>
              <a:t>stattfinden</a:t>
            </a:r>
            <a:r>
              <a:rPr lang="en-GB" sz="1200" kern="1200" dirty="0">
                <a:solidFill>
                  <a:schemeClr val="tx1"/>
                </a:solidFill>
                <a:effectLst/>
                <a:latin typeface="+mn-lt"/>
                <a:ea typeface="+mn-ea"/>
                <a:cs typeface="+mn-cs"/>
              </a:rPr>
              <a:t> [652] </a:t>
            </a:r>
            <a:r>
              <a:rPr lang="en-GB" sz="1200" kern="1200" dirty="0" err="1">
                <a:solidFill>
                  <a:schemeClr val="tx1"/>
                </a:solidFill>
                <a:effectLst/>
                <a:latin typeface="+mn-lt"/>
                <a:ea typeface="+mn-ea"/>
                <a:cs typeface="+mn-cs"/>
              </a:rPr>
              <a:t>stellen</a:t>
            </a:r>
            <a:r>
              <a:rPr lang="en-GB" sz="1200" kern="1200" dirty="0">
                <a:solidFill>
                  <a:schemeClr val="tx1"/>
                </a:solidFill>
                <a:effectLst/>
                <a:latin typeface="+mn-lt"/>
                <a:ea typeface="+mn-ea"/>
                <a:cs typeface="+mn-cs"/>
              </a:rPr>
              <a:t> [135] </a:t>
            </a:r>
            <a:r>
              <a:rPr lang="en-GB" sz="1200" kern="1200" dirty="0" err="1">
                <a:solidFill>
                  <a:schemeClr val="tx1"/>
                </a:solidFill>
                <a:effectLst/>
                <a:latin typeface="+mn-lt"/>
                <a:ea typeface="+mn-ea"/>
                <a:cs typeface="+mn-cs"/>
              </a:rPr>
              <a:t>vorbereiten</a:t>
            </a:r>
            <a:r>
              <a:rPr lang="en-GB" sz="1200" kern="1200" dirty="0">
                <a:solidFill>
                  <a:schemeClr val="tx1"/>
                </a:solidFill>
                <a:effectLst/>
                <a:latin typeface="+mn-lt"/>
                <a:ea typeface="+mn-ea"/>
                <a:cs typeface="+mn-cs"/>
              </a:rPr>
              <a:t> [1421] </a:t>
            </a:r>
            <a:r>
              <a:rPr lang="en-GB" sz="1200" kern="1200" dirty="0" err="1">
                <a:solidFill>
                  <a:schemeClr val="tx1"/>
                </a:solidFill>
                <a:effectLst/>
                <a:latin typeface="+mn-lt"/>
                <a:ea typeface="+mn-ea"/>
                <a:cs typeface="+mn-cs"/>
              </a:rPr>
              <a:t>Geburtstag</a:t>
            </a:r>
            <a:r>
              <a:rPr lang="en-GB" sz="1200" kern="1200" dirty="0">
                <a:solidFill>
                  <a:schemeClr val="tx1"/>
                </a:solidFill>
                <a:effectLst/>
                <a:latin typeface="+mn-lt"/>
                <a:ea typeface="+mn-ea"/>
                <a:cs typeface="+mn-cs"/>
              </a:rPr>
              <a:t> [1766]  </a:t>
            </a:r>
            <a:r>
              <a:rPr lang="en-GB" sz="1200" kern="1200" dirty="0" err="1">
                <a:solidFill>
                  <a:schemeClr val="tx1"/>
                </a:solidFill>
                <a:effectLst/>
                <a:latin typeface="+mn-lt"/>
                <a:ea typeface="+mn-ea"/>
                <a:cs typeface="+mn-cs"/>
              </a:rPr>
              <a:t>weiterer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weitere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weiteres</a:t>
            </a:r>
            <a:r>
              <a:rPr lang="en-GB" sz="1200" kern="1200" dirty="0">
                <a:solidFill>
                  <a:schemeClr val="tx1"/>
                </a:solidFill>
                <a:effectLst/>
                <a:latin typeface="+mn-lt"/>
                <a:ea typeface="+mn-ea"/>
                <a:cs typeface="+mn-cs"/>
              </a:rPr>
              <a:t> [182]  </a:t>
            </a:r>
            <a:r>
              <a:rPr lang="en-GB" sz="1200" kern="1200" dirty="0" err="1">
                <a:solidFill>
                  <a:schemeClr val="tx1"/>
                </a:solidFill>
                <a:effectLst/>
                <a:latin typeface="+mn-lt"/>
                <a:ea typeface="+mn-ea"/>
                <a:cs typeface="+mn-cs"/>
              </a:rPr>
              <a:t>für</a:t>
            </a:r>
            <a:r>
              <a:rPr lang="en-GB" sz="1200" kern="1200" dirty="0">
                <a:solidFill>
                  <a:schemeClr val="tx1"/>
                </a:solidFill>
                <a:effectLst/>
                <a:latin typeface="+mn-lt"/>
                <a:ea typeface="+mn-ea"/>
                <a:cs typeface="+mn-cs"/>
              </a:rPr>
              <a:t> [17] </a:t>
            </a:r>
            <a:r>
              <a:rPr lang="en-GB" sz="1200" kern="1200" dirty="0" err="1">
                <a:solidFill>
                  <a:schemeClr val="tx1"/>
                </a:solidFill>
                <a:effectLst/>
                <a:latin typeface="+mn-lt"/>
                <a:ea typeface="+mn-ea"/>
                <a:cs typeface="+mn-cs"/>
              </a:rPr>
              <a:t>während</a:t>
            </a:r>
            <a:r>
              <a:rPr lang="en-GB" sz="1200" kern="1200" dirty="0">
                <a:solidFill>
                  <a:schemeClr val="tx1"/>
                </a:solidFill>
                <a:effectLst/>
                <a:latin typeface="+mn-lt"/>
                <a:ea typeface="+mn-ea"/>
                <a:cs typeface="+mn-cs"/>
              </a:rPr>
              <a:t> [173]</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8.1.2.3 (revisit)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gegangen</a:t>
            </a:r>
            <a:r>
              <a:rPr lang="en-GB" sz="1200" kern="1200" dirty="0">
                <a:solidFill>
                  <a:schemeClr val="tx1"/>
                </a:solidFill>
                <a:effectLst/>
                <a:latin typeface="+mn-lt"/>
                <a:ea typeface="+mn-ea"/>
                <a:cs typeface="+mn-cs"/>
              </a:rPr>
              <a:t> [66] </a:t>
            </a: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a:t>
            </a:r>
            <a:r>
              <a:rPr lang="en-GB" sz="1200" kern="1200" dirty="0" err="1">
                <a:solidFill>
                  <a:schemeClr val="tx1"/>
                </a:solidFill>
                <a:effectLst/>
                <a:latin typeface="+mn-lt"/>
                <a:ea typeface="+mn-ea"/>
                <a:cs typeface="+mn-cs"/>
              </a:rPr>
              <a:t>fliegen</a:t>
            </a:r>
            <a:r>
              <a:rPr lang="en-GB" sz="1200" kern="1200" dirty="0">
                <a:solidFill>
                  <a:schemeClr val="tx1"/>
                </a:solidFill>
                <a:effectLst/>
                <a:latin typeface="+mn-lt"/>
                <a:ea typeface="+mn-ea"/>
                <a:cs typeface="+mn-cs"/>
              </a:rPr>
              <a:t> [824] </a:t>
            </a:r>
            <a:r>
              <a:rPr lang="en-GB" sz="1200" kern="1200" dirty="0" err="1">
                <a:solidFill>
                  <a:schemeClr val="tx1"/>
                </a:solidFill>
                <a:effectLst/>
                <a:latin typeface="+mn-lt"/>
                <a:ea typeface="+mn-ea"/>
                <a:cs typeface="+mn-cs"/>
              </a:rPr>
              <a:t>geflogen</a:t>
            </a:r>
            <a:r>
              <a:rPr lang="en-GB" sz="1200" kern="1200" dirty="0">
                <a:solidFill>
                  <a:schemeClr val="tx1"/>
                </a:solidFill>
                <a:effectLst/>
                <a:latin typeface="+mn-lt"/>
                <a:ea typeface="+mn-ea"/>
                <a:cs typeface="+mn-cs"/>
              </a:rPr>
              <a:t> [824] Bahn [1415] </a:t>
            </a:r>
            <a:r>
              <a:rPr lang="en-GB" sz="1200" kern="1200" dirty="0" err="1">
                <a:solidFill>
                  <a:schemeClr val="tx1"/>
                </a:solidFill>
                <a:effectLst/>
                <a:latin typeface="+mn-lt"/>
                <a:ea typeface="+mn-ea"/>
                <a:cs typeface="+mn-cs"/>
              </a:rPr>
              <a:t>Flugzeug</a:t>
            </a:r>
            <a:r>
              <a:rPr lang="en-GB" sz="1200" kern="1200" dirty="0">
                <a:solidFill>
                  <a:schemeClr val="tx1"/>
                </a:solidFill>
                <a:effectLst/>
                <a:latin typeface="+mn-lt"/>
                <a:ea typeface="+mn-ea"/>
                <a:cs typeface="+mn-cs"/>
              </a:rPr>
              <a:t> [1776] </a:t>
            </a:r>
            <a:r>
              <a:rPr lang="en-GB" sz="1200" kern="1200" dirty="0" err="1">
                <a:solidFill>
                  <a:schemeClr val="tx1"/>
                </a:solidFill>
                <a:effectLst/>
                <a:latin typeface="+mn-lt"/>
                <a:ea typeface="+mn-ea"/>
                <a:cs typeface="+mn-cs"/>
              </a:rPr>
              <a:t>Geschichte</a:t>
            </a:r>
            <a:r>
              <a:rPr lang="en-GB" sz="1200" kern="1200" dirty="0">
                <a:solidFill>
                  <a:schemeClr val="tx1"/>
                </a:solidFill>
                <a:effectLst/>
                <a:latin typeface="+mn-lt"/>
                <a:ea typeface="+mn-ea"/>
                <a:cs typeface="+mn-cs"/>
              </a:rPr>
              <a:t> [262] Norden [1516]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[1832] </a:t>
            </a:r>
            <a:r>
              <a:rPr lang="en-GB" sz="1200" kern="1200" dirty="0" err="1">
                <a:solidFill>
                  <a:schemeClr val="tx1"/>
                </a:solidFill>
                <a:effectLst/>
                <a:latin typeface="+mn-lt"/>
                <a:ea typeface="+mn-ea"/>
                <a:cs typeface="+mn-cs"/>
              </a:rPr>
              <a:t>Osten</a:t>
            </a:r>
            <a:r>
              <a:rPr lang="en-GB" sz="1200" kern="1200" dirty="0">
                <a:solidFill>
                  <a:schemeClr val="tx1"/>
                </a:solidFill>
                <a:effectLst/>
                <a:latin typeface="+mn-lt"/>
                <a:ea typeface="+mn-ea"/>
                <a:cs typeface="+mn-cs"/>
              </a:rPr>
              <a:t> [1208]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[2023] </a:t>
            </a:r>
            <a:r>
              <a:rPr lang="en-GB" sz="1200" kern="1200" dirty="0" err="1">
                <a:solidFill>
                  <a:schemeClr val="tx1"/>
                </a:solidFill>
                <a:effectLst/>
                <a:latin typeface="+mn-lt"/>
                <a:ea typeface="+mn-ea"/>
                <a:cs typeface="+mn-cs"/>
              </a:rPr>
              <a:t>Süden</a:t>
            </a:r>
            <a:r>
              <a:rPr lang="en-GB" sz="1200" kern="1200" dirty="0">
                <a:solidFill>
                  <a:schemeClr val="tx1"/>
                </a:solidFill>
                <a:effectLst/>
                <a:latin typeface="+mn-lt"/>
                <a:ea typeface="+mn-ea"/>
                <a:cs typeface="+mn-cs"/>
              </a:rPr>
              <a:t> [1771]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[1826] Schiff [1176] </a:t>
            </a:r>
            <a:r>
              <a:rPr lang="en-GB" sz="1200" kern="1200" dirty="0" err="1">
                <a:solidFill>
                  <a:schemeClr val="tx1"/>
                </a:solidFill>
                <a:effectLst/>
                <a:latin typeface="+mn-lt"/>
                <a:ea typeface="+mn-ea"/>
                <a:cs typeface="+mn-cs"/>
              </a:rPr>
              <a:t>Westen</a:t>
            </a:r>
            <a:r>
              <a:rPr lang="en-GB" sz="1200" kern="1200" dirty="0">
                <a:solidFill>
                  <a:schemeClr val="tx1"/>
                </a:solidFill>
                <a:effectLst/>
                <a:latin typeface="+mn-lt"/>
                <a:ea typeface="+mn-ea"/>
                <a:cs typeface="+mn-cs"/>
              </a:rPr>
              <a:t> [1010] </a:t>
            </a:r>
            <a:r>
              <a:rPr lang="en-GB" sz="1200" kern="1200" dirty="0" err="1">
                <a:solidFill>
                  <a:schemeClr val="tx1"/>
                </a:solidFill>
                <a:effectLst/>
                <a:latin typeface="+mn-lt"/>
                <a:ea typeface="+mn-ea"/>
                <a:cs typeface="+mn-cs"/>
              </a:rPr>
              <a:t>polnisch</a:t>
            </a:r>
            <a:r>
              <a:rPr lang="en-GB" sz="1200" kern="1200" dirty="0">
                <a:solidFill>
                  <a:schemeClr val="tx1"/>
                </a:solidFill>
                <a:effectLst/>
                <a:latin typeface="+mn-lt"/>
                <a:ea typeface="+mn-ea"/>
                <a:cs typeface="+mn-cs"/>
              </a:rPr>
              <a:t> [3237]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8.1.1.3 (revisit)</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gefunden</a:t>
            </a:r>
            <a:r>
              <a:rPr lang="en-GB" sz="1200" kern="1200" dirty="0">
                <a:solidFill>
                  <a:schemeClr val="tx1"/>
                </a:solidFill>
                <a:effectLst/>
                <a:latin typeface="+mn-lt"/>
                <a:ea typeface="+mn-ea"/>
                <a:cs typeface="+mn-cs"/>
              </a:rPr>
              <a:t> [103] Sie [10] Bad [1577] Brief [813] Hunger [2097] </a:t>
            </a:r>
            <a:r>
              <a:rPr lang="en-GB" sz="1200" kern="1200" dirty="0" err="1">
                <a:solidFill>
                  <a:schemeClr val="tx1"/>
                </a:solidFill>
                <a:effectLst/>
                <a:latin typeface="+mn-lt"/>
                <a:ea typeface="+mn-ea"/>
                <a:cs typeface="+mn-cs"/>
              </a:rPr>
              <a:t>Kaffee</a:t>
            </a:r>
            <a:r>
              <a:rPr lang="en-GB" sz="1200" kern="1200" dirty="0">
                <a:solidFill>
                  <a:schemeClr val="tx1"/>
                </a:solidFill>
                <a:effectLst/>
                <a:latin typeface="+mn-lt"/>
                <a:ea typeface="+mn-ea"/>
                <a:cs typeface="+mn-cs"/>
              </a:rPr>
              <a:t> [1299] </a:t>
            </a:r>
            <a:r>
              <a:rPr lang="en-GB" sz="1200" kern="1200" dirty="0" err="1">
                <a:solidFill>
                  <a:schemeClr val="tx1"/>
                </a:solidFill>
                <a:effectLst/>
                <a:latin typeface="+mn-lt"/>
                <a:ea typeface="+mn-ea"/>
                <a:cs typeface="+mn-cs"/>
              </a:rPr>
              <a:t>Küche</a:t>
            </a:r>
            <a:r>
              <a:rPr lang="en-GB" sz="1200" kern="1200" dirty="0">
                <a:solidFill>
                  <a:schemeClr val="tx1"/>
                </a:solidFill>
                <a:effectLst/>
                <a:latin typeface="+mn-lt"/>
                <a:ea typeface="+mn-ea"/>
                <a:cs typeface="+mn-cs"/>
              </a:rPr>
              <a:t> [960] Lust [1407]  </a:t>
            </a:r>
            <a:r>
              <a:rPr lang="en-GB" sz="1200" kern="1200" dirty="0" err="1">
                <a:solidFill>
                  <a:schemeClr val="tx1"/>
                </a:solidFill>
                <a:effectLst/>
                <a:latin typeface="+mn-lt"/>
                <a:ea typeface="+mn-ea"/>
                <a:cs typeface="+mn-cs"/>
              </a:rPr>
              <a:t>Schmerz</a:t>
            </a:r>
            <a:r>
              <a:rPr lang="en-GB" sz="1200" kern="1200" dirty="0">
                <a:solidFill>
                  <a:schemeClr val="tx1"/>
                </a:solidFill>
                <a:effectLst/>
                <a:latin typeface="+mn-lt"/>
                <a:ea typeface="+mn-ea"/>
                <a:cs typeface="+mn-cs"/>
              </a:rPr>
              <a:t> [1483]  </a:t>
            </a:r>
            <a:r>
              <a:rPr lang="en-GB" sz="1200" kern="1200" dirty="0" err="1">
                <a:solidFill>
                  <a:schemeClr val="tx1"/>
                </a:solidFill>
                <a:effectLst/>
                <a:latin typeface="+mn-lt"/>
                <a:ea typeface="+mn-ea"/>
                <a:cs typeface="+mn-cs"/>
              </a:rPr>
              <a:t>Wohnung</a:t>
            </a:r>
            <a:r>
              <a:rPr lang="en-GB" sz="1200" kern="1200" dirty="0">
                <a:solidFill>
                  <a:schemeClr val="tx1"/>
                </a:solidFill>
                <a:effectLst/>
                <a:latin typeface="+mn-lt"/>
                <a:ea typeface="+mn-ea"/>
                <a:cs typeface="+mn-cs"/>
              </a:rPr>
              <a:t> [418] </a:t>
            </a:r>
            <a:r>
              <a:rPr lang="en-GB" sz="1200" kern="1200" dirty="0" err="1">
                <a:solidFill>
                  <a:schemeClr val="tx1"/>
                </a:solidFill>
                <a:effectLst/>
                <a:latin typeface="+mn-lt"/>
                <a:ea typeface="+mn-ea"/>
                <a:cs typeface="+mn-cs"/>
              </a:rPr>
              <a:t>müde</a:t>
            </a:r>
            <a:r>
              <a:rPr lang="en-GB" sz="1200" kern="1200" dirty="0">
                <a:solidFill>
                  <a:schemeClr val="tx1"/>
                </a:solidFill>
                <a:effectLst/>
                <a:latin typeface="+mn-lt"/>
                <a:ea typeface="+mn-ea"/>
                <a:cs typeface="+mn-cs"/>
              </a:rPr>
              <a:t> [2000] noch1 [33] </a:t>
            </a:r>
            <a:r>
              <a:rPr lang="en-GB" sz="1200" kern="1200" dirty="0" err="1">
                <a:solidFill>
                  <a:schemeClr val="tx1"/>
                </a:solidFill>
                <a:effectLst/>
                <a:latin typeface="+mn-lt"/>
                <a:ea typeface="+mn-ea"/>
                <a:cs typeface="+mn-cs"/>
              </a:rPr>
              <a:t>oben</a:t>
            </a:r>
            <a:r>
              <a:rPr lang="en-GB" sz="1200" kern="1200" dirty="0">
                <a:solidFill>
                  <a:schemeClr val="tx1"/>
                </a:solidFill>
                <a:effectLst/>
                <a:latin typeface="+mn-lt"/>
                <a:ea typeface="+mn-ea"/>
                <a:cs typeface="+mn-cs"/>
              </a:rPr>
              <a:t> [100] </a:t>
            </a:r>
            <a:r>
              <a:rPr lang="en-GB" sz="1200" kern="1200" dirty="0" err="1">
                <a:solidFill>
                  <a:schemeClr val="tx1"/>
                </a:solidFill>
                <a:effectLst/>
                <a:latin typeface="+mn-lt"/>
                <a:ea typeface="+mn-ea"/>
                <a:cs typeface="+mn-cs"/>
              </a:rPr>
              <a:t>unten</a:t>
            </a:r>
            <a:r>
              <a:rPr lang="en-GB" sz="1200" kern="1200" dirty="0">
                <a:solidFill>
                  <a:schemeClr val="tx1"/>
                </a:solidFill>
                <a:effectLst/>
                <a:latin typeface="+mn-lt"/>
                <a:ea typeface="+mn-ea"/>
                <a:cs typeface="+mn-cs"/>
              </a:rPr>
              <a:t> [590]</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a:t>
            </a:r>
            <a:r>
              <a:rPr lang="en-GB" b="0" baseline="0" dirty="0"/>
              <a:t> practise comprehension and production of most of this week’s revisited vocabulary in sentences.</a:t>
            </a:r>
            <a:br>
              <a:rPr lang="en-GB" dirty="0"/>
            </a:br>
            <a:br>
              <a:rPr lang="en-GB" dirty="0"/>
            </a:br>
            <a:r>
              <a:rPr lang="en-GB" b="1" dirty="0"/>
              <a:t>Procedure:</a:t>
            </a:r>
            <a:br>
              <a:rPr lang="en-GB" dirty="0"/>
            </a:br>
            <a:r>
              <a:rPr lang="en-GB" dirty="0"/>
              <a:t>1. Encourage students to recall the vocabulary to predict what they will hear.  In number one words that differentiate one sentence from another have been put in bold to facilitate task modelling.  </a:t>
            </a:r>
          </a:p>
          <a:p>
            <a:r>
              <a:rPr lang="en-GB" dirty="0"/>
              <a:t>2. Click</a:t>
            </a:r>
            <a:r>
              <a:rPr lang="en-GB" baseline="0" dirty="0"/>
              <a:t> the action buttons to play each sentence. Students pick which column (A, B or C) is correct.</a:t>
            </a:r>
            <a:endParaRPr lang="en-GB" dirty="0"/>
          </a:p>
          <a:p>
            <a:r>
              <a:rPr lang="en-GB" dirty="0"/>
              <a:t>3. Clicking</a:t>
            </a:r>
            <a:r>
              <a:rPr lang="en-GB" baseline="0" dirty="0"/>
              <a:t> reveals the answers.</a:t>
            </a:r>
            <a:br>
              <a:rPr lang="en-GB" baseline="0" dirty="0"/>
            </a:br>
            <a:r>
              <a:rPr lang="en-GB" baseline="0" dirty="0"/>
              <a:t>4. Elicit the German for the other two answers each time, to practise productive recall of the vocabulary.</a:t>
            </a:r>
          </a:p>
          <a:p>
            <a:endParaRPr lang="en-GB" baseline="0" dirty="0"/>
          </a:p>
          <a:p>
            <a:endParaRPr lang="en-GB" dirty="0"/>
          </a:p>
          <a:p>
            <a:r>
              <a:rPr lang="en-GB" b="1" dirty="0"/>
              <a:t>Transcript:</a:t>
            </a:r>
            <a:br>
              <a:rPr lang="en-GB" dirty="0"/>
            </a:br>
            <a:r>
              <a:rPr lang="en-GB" dirty="0"/>
              <a:t>1. </a:t>
            </a:r>
            <a:r>
              <a:rPr lang="en-GB" dirty="0" err="1"/>
              <a:t>Oben</a:t>
            </a:r>
            <a:r>
              <a:rPr lang="en-GB" dirty="0"/>
              <a:t> </a:t>
            </a:r>
            <a:r>
              <a:rPr lang="en-GB" dirty="0" err="1"/>
              <a:t>i</a:t>
            </a:r>
            <a:r>
              <a:rPr lang="de-DE" sz="1200" kern="1200" dirty="0">
                <a:solidFill>
                  <a:schemeClr val="tx1"/>
                </a:solidFill>
                <a:effectLst/>
                <a:latin typeface="+mn-lt"/>
                <a:ea typeface="+mn-ea"/>
                <a:cs typeface="+mn-cs"/>
              </a:rPr>
              <a:t>n meiner Wohnung findet eine Geburtstagsparty statt.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a:t>
            </a:r>
            <a:r>
              <a:rPr lang="en-GB" sz="1200" dirty="0">
                <a:solidFill>
                  <a:srgbClr val="115076"/>
                </a:solidFill>
              </a:rPr>
              <a:t>Mia </a:t>
            </a:r>
            <a:r>
              <a:rPr lang="en-GB" sz="1200" dirty="0" err="1">
                <a:solidFill>
                  <a:srgbClr val="115076"/>
                </a:solidFill>
              </a:rPr>
              <a:t>ist</a:t>
            </a:r>
            <a:r>
              <a:rPr lang="en-GB" sz="1200" dirty="0">
                <a:solidFill>
                  <a:srgbClr val="115076"/>
                </a:solidFill>
              </a:rPr>
              <a:t> </a:t>
            </a:r>
            <a:r>
              <a:rPr lang="en-GB" sz="1200" dirty="0" err="1">
                <a:solidFill>
                  <a:srgbClr val="115076"/>
                </a:solidFill>
              </a:rPr>
              <a:t>müde</a:t>
            </a:r>
            <a:r>
              <a:rPr lang="en-GB" sz="1200" dirty="0">
                <a:solidFill>
                  <a:srgbClr val="115076"/>
                </a:solidFill>
              </a:rPr>
              <a:t>, und </a:t>
            </a:r>
            <a:r>
              <a:rPr lang="en-GB" sz="1200" dirty="0" err="1">
                <a:solidFill>
                  <a:srgbClr val="115076"/>
                </a:solidFill>
              </a:rPr>
              <a:t>sie</a:t>
            </a:r>
            <a:r>
              <a:rPr lang="en-GB" sz="1200" dirty="0">
                <a:solidFill>
                  <a:srgbClr val="115076"/>
                </a:solidFill>
              </a:rPr>
              <a:t> </a:t>
            </a:r>
            <a:r>
              <a:rPr lang="en-GB" sz="1200" dirty="0" err="1">
                <a:solidFill>
                  <a:srgbClr val="115076"/>
                </a:solidFill>
              </a:rPr>
              <a:t>kommt</a:t>
            </a:r>
            <a:r>
              <a:rPr lang="en-GB" sz="1200" dirty="0">
                <a:solidFill>
                  <a:srgbClr val="115076"/>
                </a:solidFill>
              </a:rPr>
              <a:t> </a:t>
            </a:r>
            <a:r>
              <a:rPr lang="en-GB" sz="1200" dirty="0" err="1">
                <a:solidFill>
                  <a:srgbClr val="115076"/>
                </a:solidFill>
              </a:rPr>
              <a:t>später</a:t>
            </a:r>
            <a:r>
              <a:rPr lang="en-GB" sz="1200" dirty="0">
                <a:solidFill>
                  <a:srgbClr val="115076"/>
                </a:solidFill>
              </a:rPr>
              <a:t>.</a:t>
            </a:r>
          </a:p>
          <a:p>
            <a:r>
              <a:rPr lang="de-DE" sz="1200" kern="1200" dirty="0">
                <a:solidFill>
                  <a:schemeClr val="tx1"/>
                </a:solidFill>
                <a:effectLst/>
                <a:latin typeface="+mn-lt"/>
                <a:ea typeface="+mn-ea"/>
                <a:cs typeface="+mn-cs"/>
              </a:rPr>
              <a:t>3. Mehmet ist mit dem Flugzeug vom Süden aus losgeflogen.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Katjas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und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fliegen</a:t>
            </a:r>
            <a:r>
              <a:rPr lang="en-GB" sz="1200" kern="1200" dirty="0">
                <a:solidFill>
                  <a:schemeClr val="tx1"/>
                </a:solidFill>
                <a:effectLst/>
                <a:latin typeface="+mn-lt"/>
                <a:ea typeface="+mn-ea"/>
                <a:cs typeface="+mn-cs"/>
              </a:rPr>
              <a:t> von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aus</a:t>
            </a:r>
            <a:r>
              <a:rPr lang="en-GB" sz="1200" kern="1200" dirty="0">
                <a:solidFill>
                  <a:schemeClr val="tx1"/>
                </a:solidFill>
                <a:effectLst/>
                <a:latin typeface="+mn-lt"/>
                <a:ea typeface="+mn-ea"/>
                <a:cs typeface="+mn-cs"/>
              </a:rPr>
              <a:t> los und </a:t>
            </a:r>
            <a:r>
              <a:rPr lang="en-GB" sz="1200" kern="1200" dirty="0" err="1">
                <a:solidFill>
                  <a:schemeClr val="tx1"/>
                </a:solidFill>
                <a:effectLst/>
                <a:latin typeface="+mn-lt"/>
                <a:ea typeface="+mn-ea"/>
                <a:cs typeface="+mn-cs"/>
              </a:rPr>
              <a:t>essen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gern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polnisches</a:t>
            </a:r>
            <a:r>
              <a:rPr lang="en-GB" sz="1200" kern="1200" dirty="0">
                <a:solidFill>
                  <a:schemeClr val="tx1"/>
                </a:solidFill>
                <a:effectLst/>
                <a:latin typeface="+mn-lt"/>
                <a:ea typeface="+mn-ea"/>
                <a:cs typeface="+mn-cs"/>
              </a:rPr>
              <a:t> Essen.</a:t>
            </a:r>
          </a:p>
          <a:p>
            <a:r>
              <a:rPr lang="de-DE" sz="1200" kern="1200" dirty="0">
                <a:solidFill>
                  <a:schemeClr val="tx1"/>
                </a:solidFill>
                <a:effectLst/>
                <a:latin typeface="+mn-lt"/>
                <a:ea typeface="+mn-ea"/>
                <a:cs typeface="+mn-cs"/>
              </a:rPr>
              <a:t>5. Katja bereitet das Essen vor, aber sie hat die Küche nicht gefunden.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Wir sind einkaufen gegangen, aber wir haben noch Lust, mit Mia zu tanzen!</a:t>
            </a:r>
            <a:endParaRPr lang="en-GB" sz="1200" kern="1200" dirty="0">
              <a:solidFill>
                <a:schemeClr val="tx1"/>
              </a:solidFill>
              <a:effectLst/>
              <a:latin typeface="+mn-lt"/>
              <a:ea typeface="+mn-ea"/>
              <a:cs typeface="+mn-cs"/>
            </a:endParaRPr>
          </a:p>
          <a:p>
            <a:br>
              <a:rPr lang="en-GB" dirty="0"/>
            </a:br>
            <a:br>
              <a:rPr lang="en-GB" dirty="0"/>
            </a:br>
            <a:r>
              <a:rPr lang="en-GB" b="1" baseline="0" dirty="0"/>
              <a:t>Word frequency (1 is the most frequent word in German): </a:t>
            </a:r>
            <a:endParaRPr lang="en-GB" sz="1200" kern="1200" dirty="0">
              <a:solidFill>
                <a:schemeClr val="tx1"/>
              </a:solidFill>
              <a:effectLst/>
              <a:latin typeface="+mn-lt"/>
              <a:ea typeface="+mn-ea"/>
              <a:cs typeface="+mn-cs"/>
            </a:endParaRPr>
          </a:p>
          <a:p>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einkaufen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[2877]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mitbringen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[1828]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stattfinden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[652]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vorbereiten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[1421]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Geburtstag</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[1766] </a:t>
            </a:r>
            <a:b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b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gegangen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[66]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gefahren</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[215]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fliegen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[824]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geflogen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[824]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Bahn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[1415]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Flugzeug</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[1776]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Geschichte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[262]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Onkel</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[1832]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Polen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[2023]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Süden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[1771]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Tante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[1826]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Schiff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[1176]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polnisch</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[3237]</a:t>
            </a:r>
          </a:p>
          <a:p>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gefunden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[103]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Hunger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[2097]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Kaffee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[1299]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Küche</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[960]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Lust</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[1407]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Schmerz</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[1483]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Wohnung</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[418]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müde</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[2000] </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noch1</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[33]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oben</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[100] </a:t>
            </a:r>
            <a:r>
              <a:rPr lang="en-GB" sz="1200" b="1" dirty="0" err="1">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unten</a:t>
            </a:r>
            <a:r>
              <a:rPr lang="en-GB" sz="1200" b="1"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 </a:t>
            </a:r>
            <a: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[590]</a:t>
            </a:r>
            <a:br>
              <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br>
            <a:endParaRPr lang="en-GB" sz="12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endParaRPr>
          </a:p>
          <a:p>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496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introduce and illustrate separable verbs.</a:t>
            </a:r>
            <a:br>
              <a:rPr lang="en-GB" dirty="0"/>
            </a:br>
            <a:br>
              <a:rPr lang="en-GB" dirty="0"/>
            </a:br>
            <a:r>
              <a:rPr lang="en-GB" b="1" dirty="0"/>
              <a:t>Procedure:</a:t>
            </a:r>
            <a:br>
              <a:rPr lang="en-GB" dirty="0"/>
            </a:br>
            <a:r>
              <a:rPr lang="en-GB" dirty="0"/>
              <a:t>1. Cycle through the information on the slide using the animation sequence.</a:t>
            </a:r>
            <a:br>
              <a:rPr lang="en-GB" dirty="0"/>
            </a:br>
            <a:br>
              <a:rPr lang="en-GB" dirty="0"/>
            </a:b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ankommen</a:t>
            </a:r>
            <a:r>
              <a:rPr lang="en-GB" sz="1200" kern="1200" dirty="0">
                <a:solidFill>
                  <a:schemeClr val="tx1"/>
                </a:solidFill>
                <a:effectLst/>
                <a:latin typeface="+mn-lt"/>
                <a:ea typeface="+mn-ea"/>
                <a:cs typeface="+mn-cs"/>
              </a:rPr>
              <a:t> [653] </a:t>
            </a:r>
            <a:r>
              <a:rPr lang="en-GB" sz="1200" kern="1200" dirty="0" err="1">
                <a:solidFill>
                  <a:schemeClr val="tx1"/>
                </a:solidFill>
                <a:effectLst/>
                <a:latin typeface="+mn-lt"/>
                <a:ea typeface="+mn-ea"/>
                <a:cs typeface="+mn-cs"/>
              </a:rPr>
              <a:t>mitbringen</a:t>
            </a:r>
            <a:r>
              <a:rPr lang="en-GB" sz="1200" kern="1200" dirty="0">
                <a:solidFill>
                  <a:schemeClr val="tx1"/>
                </a:solidFill>
                <a:effectLst/>
                <a:latin typeface="+mn-lt"/>
                <a:ea typeface="+mn-ea"/>
                <a:cs typeface="+mn-cs"/>
              </a:rPr>
              <a:t> [1828] </a:t>
            </a:r>
            <a:r>
              <a:rPr lang="en-GB" sz="1200" kern="1200" dirty="0" err="1">
                <a:solidFill>
                  <a:schemeClr val="tx1"/>
                </a:solidFill>
                <a:effectLst/>
                <a:latin typeface="+mn-lt"/>
                <a:ea typeface="+mn-ea"/>
                <a:cs typeface="+mn-cs"/>
              </a:rPr>
              <a:t>vorbereiten</a:t>
            </a:r>
            <a:r>
              <a:rPr lang="en-GB" sz="1200" kern="1200" dirty="0">
                <a:solidFill>
                  <a:schemeClr val="tx1"/>
                </a:solidFill>
                <a:effectLst/>
                <a:latin typeface="+mn-lt"/>
                <a:ea typeface="+mn-ea"/>
                <a:cs typeface="+mn-cs"/>
              </a:rPr>
              <a:t> [1421]</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248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separable and inseparable verbs.</a:t>
            </a:r>
            <a:br>
              <a:rPr lang="en-GB" dirty="0"/>
            </a:br>
            <a:br>
              <a:rPr lang="en-GB" dirty="0"/>
            </a:br>
            <a:r>
              <a:rPr lang="en-GB" b="1" dirty="0"/>
              <a:t>Procedure:</a:t>
            </a:r>
            <a:br>
              <a:rPr lang="en-GB" dirty="0"/>
            </a:br>
            <a:r>
              <a:rPr lang="en-GB" dirty="0"/>
              <a:t>1. Read the items on Mia’s list. For each item say whether the verb is separable or not.</a:t>
            </a:r>
          </a:p>
          <a:p>
            <a:r>
              <a:rPr lang="en-GB" dirty="0"/>
              <a:t>2. Click to reveal  and check answers.</a:t>
            </a:r>
          </a:p>
          <a:p>
            <a:r>
              <a:rPr lang="en-GB" dirty="0"/>
              <a:t>3. For each item write the English translation of the verb.</a:t>
            </a:r>
          </a:p>
          <a:p>
            <a:r>
              <a:rPr lang="en-GB" dirty="0"/>
              <a:t>4. Click to reveal and check answers.</a:t>
            </a:r>
          </a:p>
          <a:p>
            <a:endParaRPr lang="en-GB" dirty="0"/>
          </a:p>
          <a:p>
            <a:r>
              <a:rPr lang="en-GB" b="1" dirty="0"/>
              <a:t>Full sentences:</a:t>
            </a:r>
            <a:br>
              <a:rPr lang="en-GB" dirty="0"/>
            </a:br>
            <a:r>
              <a:rPr lang="en-US" sz="1200" kern="1200" dirty="0">
                <a:solidFill>
                  <a:schemeClr val="tx1"/>
                </a:solidFill>
                <a:effectLst/>
                <a:latin typeface="+mn-lt"/>
                <a:ea typeface="+mn-ea"/>
                <a:cs typeface="+mn-cs"/>
              </a:rPr>
              <a:t>Ich </a:t>
            </a:r>
            <a:r>
              <a:rPr lang="en-US" sz="1200" kern="1200" dirty="0" err="1">
                <a:solidFill>
                  <a:schemeClr val="tx1"/>
                </a:solidFill>
                <a:effectLst/>
                <a:latin typeface="+mn-lt"/>
                <a:ea typeface="+mn-ea"/>
                <a:cs typeface="+mn-cs"/>
              </a:rPr>
              <a:t>bereite</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Gästeliste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vor</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Ich </a:t>
            </a:r>
            <a:r>
              <a:rPr lang="en-US" sz="1200" kern="1200" dirty="0" err="1">
                <a:solidFill>
                  <a:schemeClr val="tx1"/>
                </a:solidFill>
                <a:effectLst/>
                <a:latin typeface="+mn-lt"/>
                <a:ea typeface="+mn-ea"/>
                <a:cs typeface="+mn-cs"/>
              </a:rPr>
              <a:t>rufe</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Gäste</a:t>
            </a:r>
            <a:r>
              <a:rPr lang="en-US" sz="1200" kern="1200" dirty="0">
                <a:solidFill>
                  <a:schemeClr val="tx1"/>
                </a:solidFill>
                <a:effectLst/>
                <a:latin typeface="+mn-lt"/>
                <a:ea typeface="+mn-ea"/>
                <a:cs typeface="+mn-cs"/>
              </a:rPr>
              <a:t> 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Ich </a:t>
            </a:r>
            <a:r>
              <a:rPr lang="en-US" sz="1200" kern="1200" dirty="0" err="1">
                <a:solidFill>
                  <a:schemeClr val="tx1"/>
                </a:solidFill>
                <a:effectLst/>
                <a:latin typeface="+mn-lt"/>
                <a:ea typeface="+mn-ea"/>
                <a:cs typeface="+mn-cs"/>
              </a:rPr>
              <a:t>schreibe</a:t>
            </a:r>
            <a:r>
              <a:rPr lang="en-US" sz="1200" kern="1200" dirty="0">
                <a:solidFill>
                  <a:schemeClr val="tx1"/>
                </a:solidFill>
                <a:effectLst/>
                <a:latin typeface="+mn-lt"/>
                <a:ea typeface="+mn-ea"/>
                <a:cs typeface="+mn-cs"/>
              </a:rPr>
              <a:t> Emails.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Ich </a:t>
            </a:r>
            <a:r>
              <a:rPr lang="en-GB" sz="1200" kern="1200" dirty="0" err="1">
                <a:solidFill>
                  <a:schemeClr val="tx1"/>
                </a:solidFill>
                <a:effectLst/>
                <a:latin typeface="+mn-lt"/>
                <a:ea typeface="+mn-ea"/>
                <a:cs typeface="+mn-cs"/>
              </a:rPr>
              <a:t>finde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einen</a:t>
            </a:r>
            <a:r>
              <a:rPr lang="en-GB" sz="1200" kern="1200" dirty="0">
                <a:solidFill>
                  <a:schemeClr val="tx1"/>
                </a:solidFill>
                <a:effectLst/>
                <a:latin typeface="+mn-lt"/>
                <a:ea typeface="+mn-ea"/>
                <a:cs typeface="+mn-cs"/>
              </a:rPr>
              <a:t> DJ.</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Ich </a:t>
            </a:r>
            <a:r>
              <a:rPr lang="en-GB" sz="1200" kern="1200" dirty="0" err="1">
                <a:solidFill>
                  <a:schemeClr val="tx1"/>
                </a:solidFill>
                <a:effectLst/>
                <a:latin typeface="+mn-lt"/>
                <a:ea typeface="+mn-ea"/>
                <a:cs typeface="+mn-cs"/>
              </a:rPr>
              <a:t>suche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Rezepte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im</a:t>
            </a:r>
            <a:r>
              <a:rPr lang="en-GB" sz="1200" kern="1200" dirty="0">
                <a:solidFill>
                  <a:schemeClr val="tx1"/>
                </a:solidFill>
                <a:effectLst/>
                <a:latin typeface="+mn-lt"/>
                <a:ea typeface="+mn-ea"/>
                <a:cs typeface="+mn-cs"/>
              </a:rPr>
              <a:t> Internet.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Ich </a:t>
            </a:r>
            <a:r>
              <a:rPr lang="en-GB" sz="1200" kern="1200" dirty="0" err="1">
                <a:solidFill>
                  <a:schemeClr val="tx1"/>
                </a:solidFill>
                <a:effectLst/>
                <a:latin typeface="+mn-lt"/>
                <a:ea typeface="+mn-ea"/>
                <a:cs typeface="+mn-cs"/>
              </a:rPr>
              <a:t>kaufe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im</a:t>
            </a:r>
            <a:r>
              <a:rPr lang="en-GB" sz="1200" kern="1200" dirty="0">
                <a:solidFill>
                  <a:schemeClr val="tx1"/>
                </a:solidFill>
                <a:effectLst/>
                <a:latin typeface="+mn-lt"/>
                <a:ea typeface="+mn-ea"/>
                <a:cs typeface="+mn-cs"/>
              </a:rPr>
              <a:t> Supermarket </a:t>
            </a:r>
            <a:r>
              <a:rPr lang="en-GB" sz="1200" kern="1200" dirty="0" err="1">
                <a:solidFill>
                  <a:schemeClr val="tx1"/>
                </a:solidFill>
                <a:effectLst/>
                <a:latin typeface="+mn-lt"/>
                <a:ea typeface="+mn-ea"/>
                <a:cs typeface="+mn-cs"/>
              </a:rPr>
              <a:t>ein</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Ich </a:t>
            </a:r>
            <a:r>
              <a:rPr lang="en-GB" sz="1200" kern="1200" dirty="0" err="1">
                <a:solidFill>
                  <a:schemeClr val="tx1"/>
                </a:solidFill>
                <a:effectLst/>
                <a:latin typeface="+mn-lt"/>
                <a:ea typeface="+mn-ea"/>
                <a:cs typeface="+mn-cs"/>
              </a:rPr>
              <a:t>komme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sehr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früh</a:t>
            </a:r>
            <a:r>
              <a:rPr lang="en-GB" sz="1200" kern="1200" dirty="0">
                <a:solidFill>
                  <a:schemeClr val="tx1"/>
                </a:solidFill>
                <a:effectLst/>
                <a:latin typeface="+mn-lt"/>
                <a:ea typeface="+mn-ea"/>
                <a:cs typeface="+mn-cs"/>
              </a:rPr>
              <a:t> an.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Ich </a:t>
            </a:r>
            <a:r>
              <a:rPr lang="en-GB" sz="1200" kern="1200" dirty="0" err="1">
                <a:solidFill>
                  <a:schemeClr val="tx1"/>
                </a:solidFill>
                <a:effectLst/>
                <a:latin typeface="+mn-lt"/>
                <a:ea typeface="+mn-ea"/>
                <a:cs typeface="+mn-cs"/>
              </a:rPr>
              <a:t>bringe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alles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mit</a:t>
            </a:r>
            <a:r>
              <a:rPr lang="en-GB" sz="1200" kern="1200" dirty="0">
                <a:solidFill>
                  <a:schemeClr val="tx1"/>
                </a:solidFill>
                <a:effectLst/>
                <a:latin typeface="+mn-lt"/>
                <a:ea typeface="+mn-ea"/>
                <a:cs typeface="+mn-cs"/>
              </a:rPr>
              <a:t>.</a:t>
            </a:r>
            <a:r>
              <a:rPr lang="en-GB" dirty="0">
                <a:effectLst/>
              </a:rPr>
              <a:t> </a:t>
            </a:r>
            <a:br>
              <a:rPr lang="en-GB" dirty="0"/>
            </a:br>
            <a:br>
              <a:rPr lang="en-GB" dirty="0"/>
            </a:br>
            <a:r>
              <a:rPr lang="en-GB" b="1" baseline="0" dirty="0"/>
              <a:t>Word frequency (1 is the most frequent word in German): </a:t>
            </a:r>
            <a:br>
              <a:rPr lang="en-GB" baseline="0" dirty="0"/>
            </a:br>
            <a:r>
              <a:rPr lang="en-GB" sz="1200" kern="1200" dirty="0" err="1">
                <a:solidFill>
                  <a:schemeClr val="tx1"/>
                </a:solidFill>
                <a:effectLst/>
                <a:latin typeface="+mn-lt"/>
                <a:ea typeface="+mn-ea"/>
                <a:cs typeface="+mn-cs"/>
              </a:rPr>
              <a:t>ankommen</a:t>
            </a:r>
            <a:r>
              <a:rPr lang="en-GB" sz="1200" kern="1200" dirty="0">
                <a:solidFill>
                  <a:schemeClr val="tx1"/>
                </a:solidFill>
                <a:effectLst/>
                <a:latin typeface="+mn-lt"/>
                <a:ea typeface="+mn-ea"/>
                <a:cs typeface="+mn-cs"/>
              </a:rPr>
              <a:t> [653] </a:t>
            </a:r>
            <a:r>
              <a:rPr lang="en-GB" sz="1200" kern="1200" dirty="0" err="1">
                <a:solidFill>
                  <a:schemeClr val="tx1"/>
                </a:solidFill>
                <a:effectLst/>
                <a:latin typeface="+mn-lt"/>
                <a:ea typeface="+mn-ea"/>
                <a:cs typeface="+mn-cs"/>
              </a:rPr>
              <a:t>anrufen</a:t>
            </a:r>
            <a:r>
              <a:rPr lang="en-GB" sz="1200" kern="1200" dirty="0">
                <a:solidFill>
                  <a:schemeClr val="tx1"/>
                </a:solidFill>
                <a:effectLst/>
                <a:latin typeface="+mn-lt"/>
                <a:ea typeface="+mn-ea"/>
                <a:cs typeface="+mn-cs"/>
              </a:rPr>
              <a:t> [1146] </a:t>
            </a:r>
            <a:r>
              <a:rPr lang="en-GB" sz="1200" kern="1200" dirty="0" err="1">
                <a:solidFill>
                  <a:schemeClr val="tx1"/>
                </a:solidFill>
                <a:effectLst/>
                <a:latin typeface="+mn-lt"/>
                <a:ea typeface="+mn-ea"/>
                <a:cs typeface="+mn-cs"/>
              </a:rPr>
              <a:t>einkaufen</a:t>
            </a:r>
            <a:r>
              <a:rPr lang="en-GB" sz="1200" kern="1200" dirty="0">
                <a:solidFill>
                  <a:schemeClr val="tx1"/>
                </a:solidFill>
                <a:effectLst/>
                <a:latin typeface="+mn-lt"/>
                <a:ea typeface="+mn-ea"/>
                <a:cs typeface="+mn-cs"/>
              </a:rPr>
              <a:t> [2877] </a:t>
            </a:r>
            <a:r>
              <a:rPr lang="en-GB" sz="1200" kern="1200" dirty="0" err="1">
                <a:solidFill>
                  <a:schemeClr val="tx1"/>
                </a:solidFill>
                <a:effectLst/>
                <a:latin typeface="+mn-lt"/>
                <a:ea typeface="+mn-ea"/>
                <a:cs typeface="+mn-cs"/>
              </a:rPr>
              <a:t>mitbringen</a:t>
            </a:r>
            <a:r>
              <a:rPr lang="en-GB" sz="1200" kern="1200" dirty="0">
                <a:solidFill>
                  <a:schemeClr val="tx1"/>
                </a:solidFill>
                <a:effectLst/>
                <a:latin typeface="+mn-lt"/>
                <a:ea typeface="+mn-ea"/>
                <a:cs typeface="+mn-cs"/>
              </a:rPr>
              <a:t> [1828] </a:t>
            </a:r>
            <a:r>
              <a:rPr lang="en-GB" sz="1200" kern="1200" dirty="0" err="1">
                <a:solidFill>
                  <a:schemeClr val="tx1"/>
                </a:solidFill>
                <a:effectLst/>
                <a:latin typeface="+mn-lt"/>
                <a:ea typeface="+mn-ea"/>
                <a:cs typeface="+mn-cs"/>
              </a:rPr>
              <a:t>vorbereiten</a:t>
            </a:r>
            <a:r>
              <a:rPr lang="en-GB" sz="1200" kern="1200" dirty="0">
                <a:solidFill>
                  <a:schemeClr val="tx1"/>
                </a:solidFill>
                <a:effectLst/>
                <a:latin typeface="+mn-lt"/>
                <a:ea typeface="+mn-ea"/>
                <a:cs typeface="+mn-cs"/>
              </a:rPr>
              <a:t> [1421] </a:t>
            </a:r>
            <a:r>
              <a:rPr lang="en-GB" sz="1200" kern="1200" dirty="0" err="1">
                <a:solidFill>
                  <a:schemeClr val="tx1"/>
                </a:solidFill>
                <a:effectLst/>
                <a:latin typeface="+mn-lt"/>
                <a:ea typeface="+mn-ea"/>
                <a:cs typeface="+mn-cs"/>
              </a:rPr>
              <a:t>Geburtstag</a:t>
            </a:r>
            <a:r>
              <a:rPr lang="en-GB" sz="1200" kern="1200" dirty="0">
                <a:solidFill>
                  <a:schemeClr val="tx1"/>
                </a:solidFill>
                <a:effectLst/>
                <a:latin typeface="+mn-lt"/>
                <a:ea typeface="+mn-ea"/>
                <a:cs typeface="+mn-cs"/>
              </a:rPr>
              <a:t> [1766]</a:t>
            </a:r>
            <a:endParaRPr lang="en-GB" sz="1200" b="0" i="0" u="none" strike="noStrike" kern="1200" cap="none" baseline="0" dirty="0">
              <a:solidFill>
                <a:schemeClr val="tx1"/>
              </a:solidFill>
              <a:effectLst/>
              <a:latin typeface="+mn-lt"/>
              <a:ea typeface="Calibri"/>
              <a:cs typeface="Calibri"/>
              <a:sym typeface="Calibri"/>
            </a:endParaRPr>
          </a:p>
          <a:p>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118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listening for and attending to </a:t>
            </a:r>
            <a:r>
              <a:rPr lang="en-GB" b="1" i="1" dirty="0"/>
              <a:t>du </a:t>
            </a:r>
            <a:r>
              <a:rPr lang="en-GB" b="0" dirty="0"/>
              <a:t>and formal </a:t>
            </a:r>
            <a:r>
              <a:rPr lang="en-GB" b="1" i="1" dirty="0"/>
              <a:t>Sie</a:t>
            </a:r>
            <a:r>
              <a:rPr lang="en-GB" b="0" dirty="0"/>
              <a:t> verb endings. This activity uses separable verbs in sentences.</a:t>
            </a:r>
            <a:br>
              <a:rPr lang="en-GB" dirty="0"/>
            </a:br>
            <a:br>
              <a:rPr lang="en-GB" dirty="0"/>
            </a:br>
            <a:r>
              <a:rPr lang="en-GB" b="1" dirty="0"/>
              <a:t>Procedure:</a:t>
            </a:r>
            <a:br>
              <a:rPr lang="en-GB" dirty="0"/>
            </a:br>
            <a:r>
              <a:rPr lang="en-GB" dirty="0"/>
              <a:t>1. Click on a number to play the sound. For each item say whether Mia is talking to Wolfgang (du) or Frau Nowak (Sie).</a:t>
            </a:r>
          </a:p>
          <a:p>
            <a:r>
              <a:rPr lang="en-GB" dirty="0"/>
              <a:t>2. Click to reveal and check answers.</a:t>
            </a:r>
          </a:p>
          <a:p>
            <a:endParaRPr lang="en-GB" dirty="0"/>
          </a:p>
          <a:p>
            <a:r>
              <a:rPr lang="en-GB" b="1" dirty="0"/>
              <a:t>Transcript:</a:t>
            </a:r>
            <a:br>
              <a:rPr lang="en-GB" b="1" dirty="0"/>
            </a:br>
            <a:r>
              <a:rPr lang="en-GB" b="0" dirty="0"/>
              <a:t>1. [</a:t>
            </a:r>
            <a:r>
              <a:rPr lang="en-US" sz="1200" b="0" kern="1200" dirty="0">
                <a:solidFill>
                  <a:schemeClr val="tx1"/>
                </a:solidFill>
                <a:effectLst/>
                <a:latin typeface="+mn-lt"/>
                <a:ea typeface="+mn-ea"/>
                <a:cs typeface="+mn-cs"/>
              </a:rPr>
              <a:t>Sie] </a:t>
            </a:r>
            <a:r>
              <a:rPr lang="en-US" sz="1200" b="0" kern="1200" dirty="0" err="1">
                <a:solidFill>
                  <a:schemeClr val="tx1"/>
                </a:solidFill>
                <a:effectLst/>
                <a:latin typeface="+mn-lt"/>
                <a:ea typeface="+mn-ea"/>
                <a:cs typeface="+mn-cs"/>
              </a:rPr>
              <a:t>kaufen</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online </a:t>
            </a:r>
            <a:r>
              <a:rPr lang="en-US" sz="1200" kern="1200" dirty="0" err="1">
                <a:solidFill>
                  <a:schemeClr val="tx1"/>
                </a:solidFill>
                <a:effectLst/>
                <a:latin typeface="+mn-lt"/>
                <a:ea typeface="+mn-ea"/>
                <a:cs typeface="+mn-cs"/>
              </a:rPr>
              <a:t>ein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2. [Du] </a:t>
            </a:r>
            <a:r>
              <a:rPr lang="en-US" sz="1200" kern="1200" dirty="0" err="1">
                <a:solidFill>
                  <a:schemeClr val="tx1"/>
                </a:solidFill>
                <a:effectLst/>
                <a:latin typeface="+mn-lt"/>
                <a:ea typeface="+mn-ea"/>
                <a:cs typeface="+mn-cs"/>
              </a:rPr>
              <a:t>kaufst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Geschäft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ein</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 [Sie] </a:t>
            </a:r>
            <a:r>
              <a:rPr lang="en-US" sz="1200" kern="1200" dirty="0" err="1">
                <a:solidFill>
                  <a:schemeClr val="tx1"/>
                </a:solidFill>
                <a:effectLst/>
                <a:latin typeface="+mn-lt"/>
                <a:ea typeface="+mn-ea"/>
                <a:cs typeface="+mn-cs"/>
              </a:rPr>
              <a:t>backen</a:t>
            </a:r>
            <a:r>
              <a:rPr lang="en-US" sz="1200" kern="1200" dirty="0">
                <a:solidFill>
                  <a:schemeClr val="tx1"/>
                </a:solidFill>
                <a:effectLst/>
                <a:latin typeface="+mn-lt"/>
                <a:ea typeface="+mn-ea"/>
                <a:cs typeface="+mn-cs"/>
              </a:rPr>
              <a:t> den Kuchen.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4. [Du] </a:t>
            </a:r>
            <a:r>
              <a:rPr lang="en-US" sz="1200" kern="1200" dirty="0" err="1">
                <a:solidFill>
                  <a:schemeClr val="tx1"/>
                </a:solidFill>
                <a:effectLst/>
                <a:latin typeface="+mn-lt"/>
                <a:ea typeface="+mn-ea"/>
                <a:cs typeface="+mn-cs"/>
              </a:rPr>
              <a:t>bereitest</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anderen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Rezepte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vor</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5. [Du] </a:t>
            </a:r>
            <a:r>
              <a:rPr lang="en-US" sz="1200" kern="1200" dirty="0" err="1">
                <a:solidFill>
                  <a:schemeClr val="tx1"/>
                </a:solidFill>
                <a:effectLst/>
                <a:latin typeface="+mn-lt"/>
                <a:ea typeface="+mn-ea"/>
                <a:cs typeface="+mn-cs"/>
              </a:rPr>
              <a:t>organisierst</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Musik</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 [Sie] </a:t>
            </a:r>
            <a:r>
              <a:rPr lang="en-US" sz="1200" kern="1200" dirty="0" err="1">
                <a:solidFill>
                  <a:schemeClr val="tx1"/>
                </a:solidFill>
                <a:effectLst/>
                <a:latin typeface="+mn-lt"/>
                <a:ea typeface="+mn-ea"/>
                <a:cs typeface="+mn-cs"/>
              </a:rPr>
              <a:t>kommen</a:t>
            </a:r>
            <a:r>
              <a:rPr lang="en-US" sz="1200" kern="1200" dirty="0">
                <a:solidFill>
                  <a:schemeClr val="tx1"/>
                </a:solidFill>
                <a:effectLst/>
                <a:latin typeface="+mn-lt"/>
                <a:ea typeface="+mn-ea"/>
                <a:cs typeface="+mn-cs"/>
              </a:rPr>
              <a:t> um </a:t>
            </a:r>
            <a:r>
              <a:rPr lang="en-US" sz="1200" kern="1200" dirty="0" err="1">
                <a:solidFill>
                  <a:schemeClr val="tx1"/>
                </a:solidFill>
                <a:effectLst/>
                <a:latin typeface="+mn-lt"/>
                <a:ea typeface="+mn-ea"/>
                <a:cs typeface="+mn-cs"/>
              </a:rPr>
              <a:t>zwei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Uhr</a:t>
            </a:r>
            <a:r>
              <a:rPr lang="en-US" sz="1200" kern="1200" dirty="0">
                <a:solidFill>
                  <a:schemeClr val="tx1"/>
                </a:solidFill>
                <a:effectLst/>
                <a:latin typeface="+mn-lt"/>
                <a:ea typeface="+mn-ea"/>
                <a:cs typeface="+mn-cs"/>
              </a:rPr>
              <a:t> 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7. [Sie] </a:t>
            </a:r>
            <a:r>
              <a:rPr lang="en-US" sz="1200" kern="1200" dirty="0" err="1">
                <a:solidFill>
                  <a:schemeClr val="tx1"/>
                </a:solidFill>
                <a:effectLst/>
                <a:latin typeface="+mn-lt"/>
                <a:ea typeface="+mn-ea"/>
                <a:cs typeface="+mn-cs"/>
              </a:rPr>
              <a:t>rufen</a:t>
            </a:r>
            <a:r>
              <a:rPr lang="en-US" sz="1200" kern="1200" dirty="0">
                <a:solidFill>
                  <a:schemeClr val="tx1"/>
                </a:solidFill>
                <a:effectLst/>
                <a:latin typeface="+mn-lt"/>
                <a:ea typeface="+mn-ea"/>
                <a:cs typeface="+mn-cs"/>
              </a:rPr>
              <a:t> den DJ 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8. [Du] </a:t>
            </a:r>
            <a:r>
              <a:rPr lang="en-US" sz="1200" kern="1200" dirty="0" err="1">
                <a:solidFill>
                  <a:schemeClr val="tx1"/>
                </a:solidFill>
                <a:effectLst/>
                <a:latin typeface="+mn-lt"/>
                <a:ea typeface="+mn-ea"/>
                <a:cs typeface="+mn-cs"/>
              </a:rPr>
              <a:t>bringst</a:t>
            </a:r>
            <a:r>
              <a:rPr lang="en-US" sz="1200" kern="1200" dirty="0">
                <a:solidFill>
                  <a:schemeClr val="tx1"/>
                </a:solidFill>
                <a:effectLst/>
                <a:latin typeface="+mn-lt"/>
                <a:ea typeface="+mn-ea"/>
                <a:cs typeface="+mn-cs"/>
              </a:rPr>
              <a:t> das Banner </a:t>
            </a:r>
            <a:r>
              <a:rPr lang="en-US" sz="1200" kern="1200" dirty="0" err="1">
                <a:solidFill>
                  <a:schemeClr val="tx1"/>
                </a:solidFill>
                <a:effectLst/>
                <a:latin typeface="+mn-lt"/>
                <a:ea typeface="+mn-ea"/>
                <a:cs typeface="+mn-cs"/>
              </a:rPr>
              <a:t>mit</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9. [Sie] </a:t>
            </a:r>
            <a:r>
              <a:rPr lang="en-US" sz="1200" kern="1200" dirty="0" err="1">
                <a:solidFill>
                  <a:schemeClr val="tx1"/>
                </a:solidFill>
                <a:effectLst/>
                <a:latin typeface="+mn-lt"/>
                <a:ea typeface="+mn-ea"/>
                <a:cs typeface="+mn-cs"/>
              </a:rPr>
              <a:t>bereiten</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Dekoration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vor</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10. [Sie] </a:t>
            </a:r>
            <a:r>
              <a:rPr lang="en-US" sz="1200" kern="1200" dirty="0" err="1">
                <a:solidFill>
                  <a:schemeClr val="tx1"/>
                </a:solidFill>
                <a:effectLst/>
                <a:latin typeface="+mn-lt"/>
                <a:ea typeface="+mn-ea"/>
                <a:cs typeface="+mn-cs"/>
              </a:rPr>
              <a:t>bringen</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Geschenke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mit</a:t>
            </a:r>
            <a:r>
              <a:rPr lang="en-US" sz="1200" kern="1200" dirty="0">
                <a:solidFill>
                  <a:schemeClr val="tx1"/>
                </a:solidFill>
                <a:effectLst/>
                <a:latin typeface="+mn-lt"/>
                <a:ea typeface="+mn-ea"/>
                <a:cs typeface="+mn-cs"/>
              </a:rPr>
              <a:t>.</a:t>
            </a:r>
            <a:br>
              <a:rPr lang="en-GB" dirty="0"/>
            </a:b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ankommen</a:t>
            </a:r>
            <a:r>
              <a:rPr lang="en-GB" sz="1200" kern="1200" dirty="0">
                <a:solidFill>
                  <a:schemeClr val="tx1"/>
                </a:solidFill>
                <a:effectLst/>
                <a:latin typeface="+mn-lt"/>
                <a:ea typeface="+mn-ea"/>
                <a:cs typeface="+mn-cs"/>
              </a:rPr>
              <a:t> [653] </a:t>
            </a:r>
            <a:r>
              <a:rPr lang="en-GB" sz="1200" kern="1200" dirty="0" err="1">
                <a:solidFill>
                  <a:schemeClr val="tx1"/>
                </a:solidFill>
                <a:effectLst/>
                <a:latin typeface="+mn-lt"/>
                <a:ea typeface="+mn-ea"/>
                <a:cs typeface="+mn-cs"/>
              </a:rPr>
              <a:t>anrufen</a:t>
            </a:r>
            <a:r>
              <a:rPr lang="en-GB" sz="1200" kern="1200" dirty="0">
                <a:solidFill>
                  <a:schemeClr val="tx1"/>
                </a:solidFill>
                <a:effectLst/>
                <a:latin typeface="+mn-lt"/>
                <a:ea typeface="+mn-ea"/>
                <a:cs typeface="+mn-cs"/>
              </a:rPr>
              <a:t> [1146] </a:t>
            </a:r>
            <a:r>
              <a:rPr lang="en-GB" sz="1200" kern="1200" dirty="0" err="1">
                <a:solidFill>
                  <a:schemeClr val="tx1"/>
                </a:solidFill>
                <a:effectLst/>
                <a:latin typeface="+mn-lt"/>
                <a:ea typeface="+mn-ea"/>
                <a:cs typeface="+mn-cs"/>
              </a:rPr>
              <a:t>einkaufen</a:t>
            </a:r>
            <a:r>
              <a:rPr lang="en-GB" sz="1200" kern="1200" dirty="0">
                <a:solidFill>
                  <a:schemeClr val="tx1"/>
                </a:solidFill>
                <a:effectLst/>
                <a:latin typeface="+mn-lt"/>
                <a:ea typeface="+mn-ea"/>
                <a:cs typeface="+mn-cs"/>
              </a:rPr>
              <a:t> [2877] </a:t>
            </a:r>
            <a:r>
              <a:rPr lang="en-GB" sz="1200" kern="1200" dirty="0" err="1">
                <a:solidFill>
                  <a:schemeClr val="tx1"/>
                </a:solidFill>
                <a:effectLst/>
                <a:latin typeface="+mn-lt"/>
                <a:ea typeface="+mn-ea"/>
                <a:cs typeface="+mn-cs"/>
              </a:rPr>
              <a:t>mitbringen</a:t>
            </a:r>
            <a:r>
              <a:rPr lang="en-GB" sz="1200" kern="1200" dirty="0">
                <a:solidFill>
                  <a:schemeClr val="tx1"/>
                </a:solidFill>
                <a:effectLst/>
                <a:latin typeface="+mn-lt"/>
                <a:ea typeface="+mn-ea"/>
                <a:cs typeface="+mn-cs"/>
              </a:rPr>
              <a:t> [1828] </a:t>
            </a:r>
            <a:r>
              <a:rPr lang="en-GB" sz="1200" kern="1200" dirty="0" err="1">
                <a:solidFill>
                  <a:schemeClr val="tx1"/>
                </a:solidFill>
                <a:effectLst/>
                <a:latin typeface="+mn-lt"/>
                <a:ea typeface="+mn-ea"/>
                <a:cs typeface="+mn-cs"/>
              </a:rPr>
              <a:t>vorbereiten</a:t>
            </a:r>
            <a:r>
              <a:rPr lang="en-GB" sz="1200" kern="1200" dirty="0">
                <a:solidFill>
                  <a:schemeClr val="tx1"/>
                </a:solidFill>
                <a:effectLst/>
                <a:latin typeface="+mn-lt"/>
                <a:ea typeface="+mn-ea"/>
                <a:cs typeface="+mn-cs"/>
              </a:rPr>
              <a:t> [1421]  Sie [10]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595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 full audio to use when checking answers</a:t>
            </a:r>
            <a:endParaRPr lang="en-GB" dirty="0"/>
          </a:p>
          <a:p>
            <a:endParaRPr lang="en-GB" dirty="0"/>
          </a:p>
          <a:p>
            <a:r>
              <a:rPr lang="en-GB" b="1" dirty="0"/>
              <a:t>Transcript:</a:t>
            </a:r>
            <a:br>
              <a:rPr lang="en-GB" b="1" dirty="0"/>
            </a:br>
            <a:r>
              <a:rPr lang="en-GB" b="0" dirty="0"/>
              <a:t>1. </a:t>
            </a:r>
            <a:r>
              <a:rPr lang="en-US" sz="1200" b="0" kern="1200" dirty="0">
                <a:solidFill>
                  <a:schemeClr val="tx1"/>
                </a:solidFill>
                <a:effectLst/>
                <a:latin typeface="+mn-lt"/>
                <a:ea typeface="+mn-ea"/>
                <a:cs typeface="+mn-cs"/>
              </a:rPr>
              <a:t>Sie </a:t>
            </a:r>
            <a:r>
              <a:rPr lang="en-US" sz="1200" b="0" kern="1200" dirty="0" err="1">
                <a:solidFill>
                  <a:schemeClr val="tx1"/>
                </a:solidFill>
                <a:effectLst/>
                <a:latin typeface="+mn-lt"/>
                <a:ea typeface="+mn-ea"/>
                <a:cs typeface="+mn-cs"/>
              </a:rPr>
              <a:t>kaufen</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online </a:t>
            </a:r>
            <a:r>
              <a:rPr lang="en-US" sz="1200" kern="1200" dirty="0" err="1">
                <a:solidFill>
                  <a:schemeClr val="tx1"/>
                </a:solidFill>
                <a:effectLst/>
                <a:latin typeface="+mn-lt"/>
                <a:ea typeface="+mn-ea"/>
                <a:cs typeface="+mn-cs"/>
              </a:rPr>
              <a:t>ein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2. Du </a:t>
            </a:r>
            <a:r>
              <a:rPr lang="en-US" sz="1200" kern="1200" dirty="0" err="1">
                <a:solidFill>
                  <a:schemeClr val="tx1"/>
                </a:solidFill>
                <a:effectLst/>
                <a:latin typeface="+mn-lt"/>
                <a:ea typeface="+mn-ea"/>
                <a:cs typeface="+mn-cs"/>
              </a:rPr>
              <a:t>kaufst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Geschäft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ein</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 Sie </a:t>
            </a:r>
            <a:r>
              <a:rPr lang="en-US" sz="1200" kern="1200" dirty="0" err="1">
                <a:solidFill>
                  <a:schemeClr val="tx1"/>
                </a:solidFill>
                <a:effectLst/>
                <a:latin typeface="+mn-lt"/>
                <a:ea typeface="+mn-ea"/>
                <a:cs typeface="+mn-cs"/>
              </a:rPr>
              <a:t>backen</a:t>
            </a:r>
            <a:r>
              <a:rPr lang="en-US" sz="1200" kern="1200" dirty="0">
                <a:solidFill>
                  <a:schemeClr val="tx1"/>
                </a:solidFill>
                <a:effectLst/>
                <a:latin typeface="+mn-lt"/>
                <a:ea typeface="+mn-ea"/>
                <a:cs typeface="+mn-cs"/>
              </a:rPr>
              <a:t> den Kuchen.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4. Du </a:t>
            </a:r>
            <a:r>
              <a:rPr lang="en-US" sz="1200" kern="1200" dirty="0" err="1">
                <a:solidFill>
                  <a:schemeClr val="tx1"/>
                </a:solidFill>
                <a:effectLst/>
                <a:latin typeface="+mn-lt"/>
                <a:ea typeface="+mn-ea"/>
                <a:cs typeface="+mn-cs"/>
              </a:rPr>
              <a:t>bereitest</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anderen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Rezepte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vor</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5. Du </a:t>
            </a:r>
            <a:r>
              <a:rPr lang="en-US" sz="1200" kern="1200" dirty="0" err="1">
                <a:solidFill>
                  <a:schemeClr val="tx1"/>
                </a:solidFill>
                <a:effectLst/>
                <a:latin typeface="+mn-lt"/>
                <a:ea typeface="+mn-ea"/>
                <a:cs typeface="+mn-cs"/>
              </a:rPr>
              <a:t>organisierst</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Musik</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 Sie </a:t>
            </a:r>
            <a:r>
              <a:rPr lang="en-US" sz="1200" kern="1200" dirty="0" err="1">
                <a:solidFill>
                  <a:schemeClr val="tx1"/>
                </a:solidFill>
                <a:effectLst/>
                <a:latin typeface="+mn-lt"/>
                <a:ea typeface="+mn-ea"/>
                <a:cs typeface="+mn-cs"/>
              </a:rPr>
              <a:t>kommen</a:t>
            </a:r>
            <a:r>
              <a:rPr lang="en-US" sz="1200" kern="1200" dirty="0">
                <a:solidFill>
                  <a:schemeClr val="tx1"/>
                </a:solidFill>
                <a:effectLst/>
                <a:latin typeface="+mn-lt"/>
                <a:ea typeface="+mn-ea"/>
                <a:cs typeface="+mn-cs"/>
              </a:rPr>
              <a:t> um </a:t>
            </a:r>
            <a:r>
              <a:rPr lang="en-US" sz="1200" kern="1200" dirty="0" err="1">
                <a:solidFill>
                  <a:schemeClr val="tx1"/>
                </a:solidFill>
                <a:effectLst/>
                <a:latin typeface="+mn-lt"/>
                <a:ea typeface="+mn-ea"/>
                <a:cs typeface="+mn-cs"/>
              </a:rPr>
              <a:t>zwei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Uhr</a:t>
            </a:r>
            <a:r>
              <a:rPr lang="en-US" sz="1200" kern="1200" dirty="0">
                <a:solidFill>
                  <a:schemeClr val="tx1"/>
                </a:solidFill>
                <a:effectLst/>
                <a:latin typeface="+mn-lt"/>
                <a:ea typeface="+mn-ea"/>
                <a:cs typeface="+mn-cs"/>
              </a:rPr>
              <a:t> 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7. Sie </a:t>
            </a:r>
            <a:r>
              <a:rPr lang="en-US" sz="1200" kern="1200" dirty="0" err="1">
                <a:solidFill>
                  <a:schemeClr val="tx1"/>
                </a:solidFill>
                <a:effectLst/>
                <a:latin typeface="+mn-lt"/>
                <a:ea typeface="+mn-ea"/>
                <a:cs typeface="+mn-cs"/>
              </a:rPr>
              <a:t>rufen</a:t>
            </a:r>
            <a:r>
              <a:rPr lang="en-US" sz="1200" kern="1200" dirty="0">
                <a:solidFill>
                  <a:schemeClr val="tx1"/>
                </a:solidFill>
                <a:effectLst/>
                <a:latin typeface="+mn-lt"/>
                <a:ea typeface="+mn-ea"/>
                <a:cs typeface="+mn-cs"/>
              </a:rPr>
              <a:t> den DJ an.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8. Du </a:t>
            </a:r>
            <a:r>
              <a:rPr lang="en-US" sz="1200" kern="1200" dirty="0" err="1">
                <a:solidFill>
                  <a:schemeClr val="tx1"/>
                </a:solidFill>
                <a:effectLst/>
                <a:latin typeface="+mn-lt"/>
                <a:ea typeface="+mn-ea"/>
                <a:cs typeface="+mn-cs"/>
              </a:rPr>
              <a:t>bringst</a:t>
            </a:r>
            <a:r>
              <a:rPr lang="en-US" sz="1200" kern="1200" dirty="0">
                <a:solidFill>
                  <a:schemeClr val="tx1"/>
                </a:solidFill>
                <a:effectLst/>
                <a:latin typeface="+mn-lt"/>
                <a:ea typeface="+mn-ea"/>
                <a:cs typeface="+mn-cs"/>
              </a:rPr>
              <a:t> das Banner </a:t>
            </a:r>
            <a:r>
              <a:rPr lang="en-US" sz="1200" kern="1200" dirty="0" err="1">
                <a:solidFill>
                  <a:schemeClr val="tx1"/>
                </a:solidFill>
                <a:effectLst/>
                <a:latin typeface="+mn-lt"/>
                <a:ea typeface="+mn-ea"/>
                <a:cs typeface="+mn-cs"/>
              </a:rPr>
              <a:t>mit</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9. Sie </a:t>
            </a:r>
            <a:r>
              <a:rPr lang="en-US" sz="1200" kern="1200" dirty="0" err="1">
                <a:solidFill>
                  <a:schemeClr val="tx1"/>
                </a:solidFill>
                <a:effectLst/>
                <a:latin typeface="+mn-lt"/>
                <a:ea typeface="+mn-ea"/>
                <a:cs typeface="+mn-cs"/>
              </a:rPr>
              <a:t>bereiten</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Dekoration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vor</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10. Sie </a:t>
            </a:r>
            <a:r>
              <a:rPr lang="en-US" sz="1200" kern="1200" dirty="0" err="1">
                <a:solidFill>
                  <a:schemeClr val="tx1"/>
                </a:solidFill>
                <a:effectLst/>
                <a:latin typeface="+mn-lt"/>
                <a:ea typeface="+mn-ea"/>
                <a:cs typeface="+mn-cs"/>
              </a:rPr>
              <a:t>bringen</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Geschenke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mit</a:t>
            </a:r>
            <a:r>
              <a:rPr lang="en-US" sz="1200" kern="1200" dirty="0">
                <a:solidFill>
                  <a:schemeClr val="tx1"/>
                </a:solidFill>
                <a:effectLst/>
                <a:latin typeface="+mn-lt"/>
                <a:ea typeface="+mn-ea"/>
                <a:cs typeface="+mn-cs"/>
              </a:rPr>
              <a:t>.</a:t>
            </a:r>
            <a:br>
              <a:rPr lang="en-GB" dirty="0"/>
            </a:b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ankommen</a:t>
            </a:r>
            <a:r>
              <a:rPr lang="en-GB" sz="1200" kern="1200" dirty="0">
                <a:solidFill>
                  <a:schemeClr val="tx1"/>
                </a:solidFill>
                <a:effectLst/>
                <a:latin typeface="+mn-lt"/>
                <a:ea typeface="+mn-ea"/>
                <a:cs typeface="+mn-cs"/>
              </a:rPr>
              <a:t> [653] </a:t>
            </a:r>
            <a:r>
              <a:rPr lang="en-GB" sz="1200" kern="1200" dirty="0" err="1">
                <a:solidFill>
                  <a:schemeClr val="tx1"/>
                </a:solidFill>
                <a:effectLst/>
                <a:latin typeface="+mn-lt"/>
                <a:ea typeface="+mn-ea"/>
                <a:cs typeface="+mn-cs"/>
              </a:rPr>
              <a:t>anrufen</a:t>
            </a:r>
            <a:r>
              <a:rPr lang="en-GB" sz="1200" kern="1200" dirty="0">
                <a:solidFill>
                  <a:schemeClr val="tx1"/>
                </a:solidFill>
                <a:effectLst/>
                <a:latin typeface="+mn-lt"/>
                <a:ea typeface="+mn-ea"/>
                <a:cs typeface="+mn-cs"/>
              </a:rPr>
              <a:t> [1146] </a:t>
            </a:r>
            <a:r>
              <a:rPr lang="en-GB" sz="1200" kern="1200" dirty="0" err="1">
                <a:solidFill>
                  <a:schemeClr val="tx1"/>
                </a:solidFill>
                <a:effectLst/>
                <a:latin typeface="+mn-lt"/>
                <a:ea typeface="+mn-ea"/>
                <a:cs typeface="+mn-cs"/>
              </a:rPr>
              <a:t>einkaufen</a:t>
            </a:r>
            <a:r>
              <a:rPr lang="en-GB" sz="1200" kern="1200" dirty="0">
                <a:solidFill>
                  <a:schemeClr val="tx1"/>
                </a:solidFill>
                <a:effectLst/>
                <a:latin typeface="+mn-lt"/>
                <a:ea typeface="+mn-ea"/>
                <a:cs typeface="+mn-cs"/>
              </a:rPr>
              <a:t> [2877] </a:t>
            </a:r>
            <a:r>
              <a:rPr lang="en-GB" sz="1200" kern="1200" dirty="0" err="1">
                <a:solidFill>
                  <a:schemeClr val="tx1"/>
                </a:solidFill>
                <a:effectLst/>
                <a:latin typeface="+mn-lt"/>
                <a:ea typeface="+mn-ea"/>
                <a:cs typeface="+mn-cs"/>
              </a:rPr>
              <a:t>mitbringen</a:t>
            </a:r>
            <a:r>
              <a:rPr lang="en-GB" sz="1200" kern="1200" dirty="0">
                <a:solidFill>
                  <a:schemeClr val="tx1"/>
                </a:solidFill>
                <a:effectLst/>
                <a:latin typeface="+mn-lt"/>
                <a:ea typeface="+mn-ea"/>
                <a:cs typeface="+mn-cs"/>
              </a:rPr>
              <a:t> [1828] </a:t>
            </a:r>
            <a:r>
              <a:rPr lang="en-GB" sz="1200" kern="1200" dirty="0" err="1">
                <a:solidFill>
                  <a:schemeClr val="tx1"/>
                </a:solidFill>
                <a:effectLst/>
                <a:latin typeface="+mn-lt"/>
                <a:ea typeface="+mn-ea"/>
                <a:cs typeface="+mn-cs"/>
              </a:rPr>
              <a:t>vorbereiten</a:t>
            </a:r>
            <a:r>
              <a:rPr lang="en-GB" sz="1200" kern="1200" dirty="0">
                <a:solidFill>
                  <a:schemeClr val="tx1"/>
                </a:solidFill>
                <a:effectLst/>
                <a:latin typeface="+mn-lt"/>
                <a:ea typeface="+mn-ea"/>
                <a:cs typeface="+mn-cs"/>
              </a:rPr>
              <a:t> [1421]  Sie [10]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242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Explain and illustrate whole sentence negation with separable and non-separable verbs (in neutral sentences). </a:t>
            </a:r>
            <a:br>
              <a:rPr lang="en-GB" dirty="0"/>
            </a:br>
            <a:br>
              <a:rPr lang="en-GB" dirty="0"/>
            </a:br>
            <a:r>
              <a:rPr lang="en-GB" b="1" dirty="0"/>
              <a:t>Procedure:</a:t>
            </a:r>
            <a:br>
              <a:rPr lang="en-GB" dirty="0"/>
            </a:br>
            <a:r>
              <a:rPr lang="en-GB" dirty="0"/>
              <a:t>1. Cycle through the information on the slide using the animation sequence.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practise understanding the placement of </a:t>
            </a:r>
            <a:r>
              <a:rPr lang="en-GB" b="0" i="1" dirty="0" err="1"/>
              <a:t>nicht</a:t>
            </a:r>
            <a:r>
              <a:rPr lang="en-GB" b="0" i="1" dirty="0"/>
              <a:t> </a:t>
            </a:r>
            <a:r>
              <a:rPr lang="en-GB" b="0" dirty="0"/>
              <a:t>in sentence negation in the written modality with separable and non-separable verbs.</a:t>
            </a:r>
            <a:br>
              <a:rPr lang="en-GB" b="0" dirty="0"/>
            </a:br>
            <a:br>
              <a:rPr lang="en-GB" dirty="0"/>
            </a:br>
            <a:r>
              <a:rPr lang="en-GB" b="1" dirty="0"/>
              <a:t>Procedure:</a:t>
            </a:r>
            <a:br>
              <a:rPr lang="en-GB" dirty="0"/>
            </a:br>
            <a:r>
              <a:rPr lang="en-GB" dirty="0"/>
              <a:t>1. Remind students that </a:t>
            </a:r>
            <a:r>
              <a:rPr lang="en-GB" i="1" dirty="0" err="1"/>
              <a:t>nicht</a:t>
            </a:r>
            <a:r>
              <a:rPr lang="en-GB" i="1" dirty="0"/>
              <a:t> </a:t>
            </a:r>
            <a:r>
              <a:rPr lang="en-GB" dirty="0"/>
              <a:t>comes before the particle with separable verbs and at the end of the sentence with non-separable verbs.</a:t>
            </a:r>
          </a:p>
          <a:p>
            <a:r>
              <a:rPr lang="en-GB" dirty="0"/>
              <a:t>2. Students write 1-3 and Wolfgang’s reply with the </a:t>
            </a:r>
            <a:r>
              <a:rPr lang="en-GB" dirty="0" err="1"/>
              <a:t>nicht</a:t>
            </a:r>
            <a:r>
              <a:rPr lang="en-GB" dirty="0"/>
              <a:t> in the correct position.</a:t>
            </a:r>
            <a:br>
              <a:rPr lang="en-GB" dirty="0"/>
            </a:br>
            <a:r>
              <a:rPr lang="en-GB" dirty="0"/>
              <a:t>3. 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712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asking questions with formal and informal you, and to practise using separable verbs with questions and answers </a:t>
            </a:r>
            <a:r>
              <a:rPr lang="en-GB" b="0" i="0" dirty="0"/>
              <a:t>in the affirmative and negative.</a:t>
            </a:r>
            <a:br>
              <a:rPr lang="en-GB" dirty="0"/>
            </a:br>
            <a:br>
              <a:rPr lang="en-GB" dirty="0"/>
            </a:br>
            <a:r>
              <a:rPr lang="en-GB" b="1" dirty="0"/>
              <a:t>Procedure:</a:t>
            </a:r>
            <a:br>
              <a:rPr lang="en-GB" dirty="0"/>
            </a:br>
            <a:r>
              <a:rPr lang="en-GB" dirty="0"/>
              <a:t>1. Partner A decides that s/he is talking to an older person or a friend, and uses the formal or informal form of </a:t>
            </a:r>
            <a:r>
              <a:rPr lang="en-GB" i="0" dirty="0"/>
              <a:t>the verbs </a:t>
            </a:r>
            <a:r>
              <a:rPr lang="en-GB" dirty="0"/>
              <a:t>to ask the question.</a:t>
            </a:r>
            <a:br>
              <a:rPr lang="en-GB" dirty="0"/>
            </a:br>
            <a:r>
              <a:rPr lang="en-GB" dirty="0"/>
              <a:t>2. Partner B listens and responds according to the indicated answer, as in the example modelled here.</a:t>
            </a:r>
            <a:br>
              <a:rPr lang="en-GB" dirty="0"/>
            </a:br>
            <a:r>
              <a:rPr lang="en-GB" dirty="0"/>
              <a:t>3. Then do the same process with the other five sets of pictures.  Note that the infinitive phrases are provided to scaffold the task and enable students to focus their full attention on forming questions with separable verbs in the ‘du’ and ‘Sie’ forms, and responding with affirmative and negative answers.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 the next slide students swap roles.</a:t>
            </a:r>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606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291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produce in written form some revisited vocabulary from this week’s sets.</a:t>
            </a:r>
            <a:br>
              <a:rPr lang="en-GB" b="0" dirty="0"/>
            </a:br>
            <a:br>
              <a:rPr lang="en-GB" b="0" dirty="0"/>
            </a:br>
            <a:r>
              <a:rPr lang="en-GB" b="1" dirty="0"/>
              <a:t>Procedure:</a:t>
            </a:r>
            <a:br>
              <a:rPr lang="en-GB" b="1" dirty="0"/>
            </a:br>
            <a:r>
              <a:rPr lang="en-GB" b="0" dirty="0"/>
              <a:t>1. Write 1-7 and the missing German words.</a:t>
            </a:r>
            <a:br>
              <a:rPr lang="en-GB" b="0" dirty="0"/>
            </a:br>
            <a:r>
              <a:rPr lang="en-GB" b="0" dirty="0"/>
              <a:t>2. Click to reveal answers.</a:t>
            </a:r>
            <a:br>
              <a:rPr lang="en-GB" b="0" dirty="0"/>
            </a:br>
            <a:r>
              <a:rPr lang="en-GB" b="0" dirty="0"/>
              <a:t>3. If time, elicit English sentence meanings orally.</a:t>
            </a:r>
            <a:br>
              <a:rPr lang="en-GB" dirty="0"/>
            </a:br>
            <a:br>
              <a:rPr lang="en-GB" dirty="0"/>
            </a:br>
            <a:r>
              <a:rPr lang="en-GB" b="1" baseline="0" dirty="0"/>
              <a:t>Word frequency of cognates used (1 is the most frequent word in German): </a:t>
            </a:r>
            <a:br>
              <a:rPr lang="en-GB" baseline="0" dirty="0"/>
            </a:br>
            <a:r>
              <a:rPr lang="en-GB" baseline="0" dirty="0"/>
              <a:t>E-Mail [2172],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Geschichte</a:t>
            </a:r>
            <a:r>
              <a:rPr lang="en-GB" sz="1200" kern="1200" dirty="0">
                <a:solidFill>
                  <a:schemeClr val="tx1"/>
                </a:solidFill>
                <a:effectLst/>
                <a:latin typeface="+mn-lt"/>
                <a:ea typeface="+mn-ea"/>
                <a:cs typeface="+mn-cs"/>
              </a:rPr>
              <a:t> [262] Norden [1516]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[1832] </a:t>
            </a:r>
            <a:r>
              <a:rPr lang="en-GB" sz="1200" kern="1200" dirty="0" err="1">
                <a:solidFill>
                  <a:schemeClr val="tx1"/>
                </a:solidFill>
                <a:effectLst/>
                <a:latin typeface="+mn-lt"/>
                <a:ea typeface="+mn-ea"/>
                <a:cs typeface="+mn-cs"/>
              </a:rPr>
              <a:t>Osten</a:t>
            </a:r>
            <a:r>
              <a:rPr lang="en-GB" sz="1200" kern="1200" dirty="0">
                <a:solidFill>
                  <a:schemeClr val="tx1"/>
                </a:solidFill>
                <a:effectLst/>
                <a:latin typeface="+mn-lt"/>
                <a:ea typeface="+mn-ea"/>
                <a:cs typeface="+mn-cs"/>
              </a:rPr>
              <a:t> [1208]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[1826] </a:t>
            </a:r>
            <a:r>
              <a:rPr lang="en-GB" sz="1200" kern="1200" dirty="0" err="1">
                <a:solidFill>
                  <a:schemeClr val="tx1"/>
                </a:solidFill>
                <a:effectLst/>
                <a:latin typeface="+mn-lt"/>
                <a:ea typeface="+mn-ea"/>
                <a:cs typeface="+mn-cs"/>
              </a:rPr>
              <a:t>Westen</a:t>
            </a:r>
            <a:r>
              <a:rPr lang="en-GB" sz="1200" kern="1200" dirty="0">
                <a:solidFill>
                  <a:schemeClr val="tx1"/>
                </a:solidFill>
                <a:effectLst/>
                <a:latin typeface="+mn-lt"/>
                <a:ea typeface="+mn-ea"/>
                <a:cs typeface="+mn-cs"/>
              </a:rPr>
              <a:t> [1010] </a:t>
            </a:r>
            <a:endParaRPr lang="en-GB" sz="1200" b="1"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Sie [10] Bad [1577] Brief [813] </a:t>
            </a:r>
            <a:r>
              <a:rPr lang="en-GB" sz="1200" kern="1200" dirty="0" err="1">
                <a:solidFill>
                  <a:schemeClr val="tx1"/>
                </a:solidFill>
                <a:effectLst/>
                <a:latin typeface="+mn-lt"/>
                <a:ea typeface="+mn-ea"/>
                <a:cs typeface="+mn-cs"/>
              </a:rPr>
              <a:t>Küche</a:t>
            </a:r>
            <a:r>
              <a:rPr lang="en-GB" sz="1200" kern="1200" dirty="0">
                <a:solidFill>
                  <a:schemeClr val="tx1"/>
                </a:solidFill>
                <a:effectLst/>
                <a:latin typeface="+mn-lt"/>
                <a:ea typeface="+mn-ea"/>
                <a:cs typeface="+mn-cs"/>
              </a:rPr>
              <a:t> [960] Lust [1407]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45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1 minute</a:t>
            </a:r>
            <a:br>
              <a:rPr lang="en-GB" dirty="0"/>
            </a:br>
            <a:br>
              <a:rPr lang="en-GB" b="1" dirty="0"/>
            </a:br>
            <a:r>
              <a:rPr lang="en-GB" b="1" dirty="0"/>
              <a:t>Aim: </a:t>
            </a:r>
            <a:r>
              <a:rPr lang="en-GB" b="0" baseline="0" dirty="0"/>
              <a:t>To introduce/consolidate SSC long and short </a:t>
            </a:r>
            <a:r>
              <a:rPr lang="en-GB" b="1" baseline="0" dirty="0"/>
              <a:t>[o] and [ö]</a:t>
            </a:r>
            <a:br>
              <a:rPr lang="en-GB" dirty="0"/>
            </a:br>
            <a:br>
              <a:rPr lang="en-GB" dirty="0"/>
            </a:br>
            <a:r>
              <a:rPr lang="en-GB" b="1" dirty="0"/>
              <a:t>Procedure:</a:t>
            </a:r>
            <a:br>
              <a:rPr lang="en-GB" dirty="0"/>
            </a:br>
            <a:r>
              <a:rPr lang="en-GB" b="0" dirty="0"/>
              <a:t>1. Present the letter(s) and say the </a:t>
            </a:r>
            <a:r>
              <a:rPr lang="en-GB" b="1" dirty="0"/>
              <a:t>[o] </a:t>
            </a:r>
            <a:r>
              <a:rPr lang="en-GB" b="0" dirty="0"/>
              <a:t>sound first, on its own. Students repeat it with you.</a:t>
            </a:r>
            <a:br>
              <a:rPr lang="en-GB" b="0" dirty="0"/>
            </a:br>
            <a:r>
              <a:rPr lang="en-GB" b="0" dirty="0"/>
              <a:t>2. Bring up the source word </a:t>
            </a:r>
            <a:r>
              <a:rPr lang="en-GB" b="0" baseline="0" dirty="0"/>
              <a:t>”</a:t>
            </a:r>
            <a:r>
              <a:rPr lang="en-GB" sz="1200" b="1" baseline="0" dirty="0">
                <a:solidFill>
                  <a:srgbClr val="002060"/>
                </a:solidFill>
                <a:latin typeface="Century Gothic" panose="020B0502020202020204" pitchFamily="34" charset="0"/>
              </a:rPr>
              <a:t>wo?</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out directly in front of you.</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Repeat for the other three source words, with gesture suggestions as follows:</a:t>
            </a:r>
            <a:br>
              <a:rPr lang="en-GB" dirty="0"/>
            </a:br>
            <a:r>
              <a:rPr lang="en-GB" dirty="0"/>
              <a:t>short </a:t>
            </a:r>
            <a:r>
              <a:rPr lang="en-GB" b="1" dirty="0"/>
              <a:t>[o] </a:t>
            </a:r>
            <a:r>
              <a:rPr lang="en-GB" dirty="0"/>
              <a:t>– </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long</a:t>
            </a:r>
            <a:r>
              <a:rPr lang="en-GB" b="1" dirty="0"/>
              <a:t> [ö] </a:t>
            </a:r>
            <a:r>
              <a:rPr lang="en-GB" dirty="0"/>
              <a:t>–</a:t>
            </a:r>
            <a:r>
              <a:rPr lang="en-GB"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short </a:t>
            </a:r>
            <a:r>
              <a:rPr lang="en-GB" b="1" dirty="0"/>
              <a:t>[ö] </a:t>
            </a:r>
            <a:r>
              <a:rPr lang="en-GB" dirty="0"/>
              <a:t>-</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sz="1200" b="1" baseline="0" dirty="0" err="1"/>
              <a:t>schön</a:t>
            </a:r>
            <a:r>
              <a:rPr lang="en-GB" sz="1200" b="1" baseline="0" dirty="0"/>
              <a:t> </a:t>
            </a:r>
            <a:r>
              <a:rPr lang="en-GB" sz="1200" baseline="0" dirty="0"/>
              <a:t>[164] </a:t>
            </a:r>
            <a:r>
              <a:rPr lang="en-GB" sz="1200" b="1" baseline="0" dirty="0" err="1"/>
              <a:t>zwölf</a:t>
            </a:r>
            <a:r>
              <a:rPr lang="en-GB" sz="1200" b="1" baseline="0" dirty="0"/>
              <a:t> </a:t>
            </a:r>
            <a:r>
              <a:rPr lang="en-GB" sz="1200" baseline="0" dirty="0"/>
              <a:t>[882] </a:t>
            </a:r>
            <a:r>
              <a:rPr lang="en-GB" b="1" baseline="0" dirty="0"/>
              <a:t>wo? </a:t>
            </a:r>
            <a:r>
              <a:rPr lang="en-GB" baseline="0" dirty="0"/>
              <a:t>[94] </a:t>
            </a:r>
            <a:r>
              <a:rPr lang="en-GB" b="1" baseline="0" dirty="0" err="1"/>
              <a:t>holen</a:t>
            </a:r>
            <a:r>
              <a:rPr lang="en-GB" b="1" baseline="0" dirty="0"/>
              <a:t> </a:t>
            </a:r>
            <a:r>
              <a:rPr lang="en-GB" baseline="0" dirty="0"/>
              <a:t>[640]</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a:t>
            </a:fld>
            <a:endParaRPr lang="en-GB">
              <a:solidFill>
                <a:prstClr val="black"/>
              </a:solidFill>
            </a:endParaRPr>
          </a:p>
        </p:txBody>
      </p:sp>
    </p:spTree>
    <p:extLst>
      <p:ext uri="{BB962C8B-B14F-4D97-AF65-F5344CB8AC3E}">
        <p14:creationId xmlns:p14="http://schemas.microsoft.com/office/powerpoint/2010/main" val="687753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[o] </a:t>
            </a:r>
            <a:r>
              <a:rPr lang="en-GB" sz="1200" b="0" dirty="0"/>
              <a:t>and </a:t>
            </a:r>
            <a:r>
              <a:rPr lang="en-GB" sz="1200" b="1" dirty="0"/>
              <a:t>[ö]</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separable verbs in the present tense</a:t>
            </a:r>
            <a:br>
              <a:rPr lang="en-GB" sz="1200" b="0" baseline="0" dirty="0"/>
            </a:br>
            <a:r>
              <a:rPr lang="en-GB" sz="1200" b="0" baseline="0" dirty="0"/>
              <a:t>Introduction to three verbs ‘to put’: </a:t>
            </a:r>
            <a:r>
              <a:rPr lang="en-GB" sz="1200" b="0" baseline="0" dirty="0" err="1"/>
              <a:t>stellen</a:t>
            </a:r>
            <a:r>
              <a:rPr lang="en-GB" sz="1200" b="0" baseline="0" dirty="0"/>
              <a:t>, </a:t>
            </a:r>
            <a:r>
              <a:rPr lang="en-GB" sz="1200" b="0" baseline="0" dirty="0" err="1"/>
              <a:t>setzen</a:t>
            </a:r>
            <a:r>
              <a:rPr lang="en-GB" sz="1200" b="0" baseline="0" dirty="0"/>
              <a:t>, </a:t>
            </a:r>
            <a:r>
              <a:rPr lang="en-GB" sz="1200" b="0" baseline="0" dirty="0" err="1"/>
              <a:t>legen</a:t>
            </a: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8.1.2.7</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anfangen</a:t>
            </a:r>
            <a:r>
              <a:rPr lang="en-GB" sz="1200" kern="1200" dirty="0">
                <a:solidFill>
                  <a:schemeClr val="tx1"/>
                </a:solidFill>
                <a:effectLst/>
                <a:latin typeface="+mn-lt"/>
                <a:ea typeface="+mn-ea"/>
                <a:cs typeface="+mn-cs"/>
              </a:rPr>
              <a:t> [497] </a:t>
            </a:r>
            <a:r>
              <a:rPr lang="en-GB" sz="1200" kern="1200" dirty="0" err="1">
                <a:solidFill>
                  <a:schemeClr val="tx1"/>
                </a:solidFill>
                <a:effectLst/>
                <a:latin typeface="+mn-lt"/>
                <a:ea typeface="+mn-ea"/>
                <a:cs typeface="+mn-cs"/>
              </a:rPr>
              <a:t>ankommen</a:t>
            </a:r>
            <a:r>
              <a:rPr lang="en-GB" sz="1200" kern="1200" dirty="0">
                <a:solidFill>
                  <a:schemeClr val="tx1"/>
                </a:solidFill>
                <a:effectLst/>
                <a:latin typeface="+mn-lt"/>
                <a:ea typeface="+mn-ea"/>
                <a:cs typeface="+mn-cs"/>
              </a:rPr>
              <a:t> [653] </a:t>
            </a:r>
            <a:r>
              <a:rPr lang="en-GB" sz="1200" kern="1200" dirty="0" err="1">
                <a:solidFill>
                  <a:schemeClr val="tx1"/>
                </a:solidFill>
                <a:effectLst/>
                <a:latin typeface="+mn-lt"/>
                <a:ea typeface="+mn-ea"/>
                <a:cs typeface="+mn-cs"/>
              </a:rPr>
              <a:t>anrufen</a:t>
            </a:r>
            <a:r>
              <a:rPr lang="en-GB" sz="1200" kern="1200" dirty="0">
                <a:solidFill>
                  <a:schemeClr val="tx1"/>
                </a:solidFill>
                <a:effectLst/>
                <a:latin typeface="+mn-lt"/>
                <a:ea typeface="+mn-ea"/>
                <a:cs typeface="+mn-cs"/>
              </a:rPr>
              <a:t> [1146] </a:t>
            </a:r>
            <a:r>
              <a:rPr lang="en-GB" sz="1200" kern="1200" dirty="0" err="1">
                <a:solidFill>
                  <a:schemeClr val="tx1"/>
                </a:solidFill>
                <a:effectLst/>
                <a:latin typeface="+mn-lt"/>
                <a:ea typeface="+mn-ea"/>
                <a:cs typeface="+mn-cs"/>
              </a:rPr>
              <a:t>einkaufen</a:t>
            </a:r>
            <a:r>
              <a:rPr lang="en-GB" sz="1200" kern="1200" dirty="0">
                <a:solidFill>
                  <a:schemeClr val="tx1"/>
                </a:solidFill>
                <a:effectLst/>
                <a:latin typeface="+mn-lt"/>
                <a:ea typeface="+mn-ea"/>
                <a:cs typeface="+mn-cs"/>
              </a:rPr>
              <a:t> [2877] </a:t>
            </a:r>
            <a:r>
              <a:rPr lang="en-GB" sz="1200" kern="1200" dirty="0" err="1">
                <a:solidFill>
                  <a:schemeClr val="tx1"/>
                </a:solidFill>
                <a:effectLst/>
                <a:latin typeface="+mn-lt"/>
                <a:ea typeface="+mn-ea"/>
                <a:cs typeface="+mn-cs"/>
              </a:rPr>
              <a:t>mitbringen</a:t>
            </a:r>
            <a:r>
              <a:rPr lang="en-GB" sz="1200" kern="1200" dirty="0">
                <a:solidFill>
                  <a:schemeClr val="tx1"/>
                </a:solidFill>
                <a:effectLst/>
                <a:latin typeface="+mn-lt"/>
                <a:ea typeface="+mn-ea"/>
                <a:cs typeface="+mn-cs"/>
              </a:rPr>
              <a:t> [1828] </a:t>
            </a:r>
            <a:r>
              <a:rPr lang="en-GB" sz="1200" kern="1200" dirty="0" err="1">
                <a:solidFill>
                  <a:schemeClr val="tx1"/>
                </a:solidFill>
                <a:effectLst/>
                <a:latin typeface="+mn-lt"/>
                <a:ea typeface="+mn-ea"/>
                <a:cs typeface="+mn-cs"/>
              </a:rPr>
              <a:t>setzen</a:t>
            </a:r>
            <a:r>
              <a:rPr lang="en-GB" sz="1200" kern="1200" dirty="0">
                <a:solidFill>
                  <a:schemeClr val="tx1"/>
                </a:solidFill>
                <a:effectLst/>
                <a:latin typeface="+mn-lt"/>
                <a:ea typeface="+mn-ea"/>
                <a:cs typeface="+mn-cs"/>
              </a:rPr>
              <a:t> [228] </a:t>
            </a:r>
            <a:r>
              <a:rPr lang="en-GB" sz="1200" kern="1200" dirty="0" err="1">
                <a:solidFill>
                  <a:schemeClr val="tx1"/>
                </a:solidFill>
                <a:effectLst/>
                <a:latin typeface="+mn-lt"/>
                <a:ea typeface="+mn-ea"/>
                <a:cs typeface="+mn-cs"/>
              </a:rPr>
              <a:t>stattfinden</a:t>
            </a:r>
            <a:r>
              <a:rPr lang="en-GB" sz="1200" kern="1200" dirty="0">
                <a:solidFill>
                  <a:schemeClr val="tx1"/>
                </a:solidFill>
                <a:effectLst/>
                <a:latin typeface="+mn-lt"/>
                <a:ea typeface="+mn-ea"/>
                <a:cs typeface="+mn-cs"/>
              </a:rPr>
              <a:t> [652] </a:t>
            </a:r>
            <a:r>
              <a:rPr lang="en-GB" sz="1200" kern="1200" dirty="0" err="1">
                <a:solidFill>
                  <a:schemeClr val="tx1"/>
                </a:solidFill>
                <a:effectLst/>
                <a:latin typeface="+mn-lt"/>
                <a:ea typeface="+mn-ea"/>
                <a:cs typeface="+mn-cs"/>
              </a:rPr>
              <a:t>stellen</a:t>
            </a:r>
            <a:r>
              <a:rPr lang="en-GB" sz="1200" kern="1200" dirty="0">
                <a:solidFill>
                  <a:schemeClr val="tx1"/>
                </a:solidFill>
                <a:effectLst/>
                <a:latin typeface="+mn-lt"/>
                <a:ea typeface="+mn-ea"/>
                <a:cs typeface="+mn-cs"/>
              </a:rPr>
              <a:t> [135] </a:t>
            </a:r>
            <a:r>
              <a:rPr lang="en-GB" sz="1200" kern="1200" dirty="0" err="1">
                <a:solidFill>
                  <a:schemeClr val="tx1"/>
                </a:solidFill>
                <a:effectLst/>
                <a:latin typeface="+mn-lt"/>
                <a:ea typeface="+mn-ea"/>
                <a:cs typeface="+mn-cs"/>
              </a:rPr>
              <a:t>vorbereiten</a:t>
            </a:r>
            <a:r>
              <a:rPr lang="en-GB" sz="1200" kern="1200" dirty="0">
                <a:solidFill>
                  <a:schemeClr val="tx1"/>
                </a:solidFill>
                <a:effectLst/>
                <a:latin typeface="+mn-lt"/>
                <a:ea typeface="+mn-ea"/>
                <a:cs typeface="+mn-cs"/>
              </a:rPr>
              <a:t> [1421] </a:t>
            </a:r>
            <a:r>
              <a:rPr lang="en-GB" sz="1200" kern="1200" dirty="0" err="1">
                <a:solidFill>
                  <a:schemeClr val="tx1"/>
                </a:solidFill>
                <a:effectLst/>
                <a:latin typeface="+mn-lt"/>
                <a:ea typeface="+mn-ea"/>
                <a:cs typeface="+mn-cs"/>
              </a:rPr>
              <a:t>Geburtstag</a:t>
            </a:r>
            <a:r>
              <a:rPr lang="en-GB" sz="1200" kern="1200" dirty="0">
                <a:solidFill>
                  <a:schemeClr val="tx1"/>
                </a:solidFill>
                <a:effectLst/>
                <a:latin typeface="+mn-lt"/>
                <a:ea typeface="+mn-ea"/>
                <a:cs typeface="+mn-cs"/>
              </a:rPr>
              <a:t> [1766]  </a:t>
            </a:r>
            <a:r>
              <a:rPr lang="en-GB" sz="1200" kern="1200" dirty="0" err="1">
                <a:solidFill>
                  <a:schemeClr val="tx1"/>
                </a:solidFill>
                <a:effectLst/>
                <a:latin typeface="+mn-lt"/>
                <a:ea typeface="+mn-ea"/>
                <a:cs typeface="+mn-cs"/>
              </a:rPr>
              <a:t>weiterer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weitere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weiteres</a:t>
            </a:r>
            <a:r>
              <a:rPr lang="en-GB" sz="1200" kern="1200" dirty="0">
                <a:solidFill>
                  <a:schemeClr val="tx1"/>
                </a:solidFill>
                <a:effectLst/>
                <a:latin typeface="+mn-lt"/>
                <a:ea typeface="+mn-ea"/>
                <a:cs typeface="+mn-cs"/>
              </a:rPr>
              <a:t> [182]  </a:t>
            </a:r>
            <a:r>
              <a:rPr lang="en-GB" sz="1200" kern="1200" dirty="0" err="1">
                <a:solidFill>
                  <a:schemeClr val="tx1"/>
                </a:solidFill>
                <a:effectLst/>
                <a:latin typeface="+mn-lt"/>
                <a:ea typeface="+mn-ea"/>
                <a:cs typeface="+mn-cs"/>
              </a:rPr>
              <a:t>für</a:t>
            </a:r>
            <a:r>
              <a:rPr lang="en-GB" sz="1200" kern="1200" dirty="0">
                <a:solidFill>
                  <a:schemeClr val="tx1"/>
                </a:solidFill>
                <a:effectLst/>
                <a:latin typeface="+mn-lt"/>
                <a:ea typeface="+mn-ea"/>
                <a:cs typeface="+mn-cs"/>
              </a:rPr>
              <a:t> [17] </a:t>
            </a:r>
            <a:r>
              <a:rPr lang="en-GB" sz="1200" kern="1200" dirty="0" err="1">
                <a:solidFill>
                  <a:schemeClr val="tx1"/>
                </a:solidFill>
                <a:effectLst/>
                <a:latin typeface="+mn-lt"/>
                <a:ea typeface="+mn-ea"/>
                <a:cs typeface="+mn-cs"/>
              </a:rPr>
              <a:t>während</a:t>
            </a:r>
            <a:r>
              <a:rPr lang="en-GB" sz="1200" kern="1200" dirty="0">
                <a:solidFill>
                  <a:schemeClr val="tx1"/>
                </a:solidFill>
                <a:effectLst/>
                <a:latin typeface="+mn-lt"/>
                <a:ea typeface="+mn-ea"/>
                <a:cs typeface="+mn-cs"/>
              </a:rPr>
              <a:t> [173]</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8.1.2.3 (revisit)</a:t>
            </a:r>
            <a:r>
              <a:rPr lang="en-GB" sz="1200" b="1"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gegangen</a:t>
            </a:r>
            <a:r>
              <a:rPr lang="en-GB" sz="1200" kern="1200" dirty="0">
                <a:solidFill>
                  <a:schemeClr val="tx1"/>
                </a:solidFill>
                <a:effectLst/>
                <a:latin typeface="+mn-lt"/>
                <a:ea typeface="+mn-ea"/>
                <a:cs typeface="+mn-cs"/>
              </a:rPr>
              <a:t> [66] </a:t>
            </a: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a:t>
            </a:r>
            <a:r>
              <a:rPr lang="en-GB" sz="1200" kern="1200" dirty="0" err="1">
                <a:solidFill>
                  <a:schemeClr val="tx1"/>
                </a:solidFill>
                <a:effectLst/>
                <a:latin typeface="+mn-lt"/>
                <a:ea typeface="+mn-ea"/>
                <a:cs typeface="+mn-cs"/>
              </a:rPr>
              <a:t>fliegen</a:t>
            </a:r>
            <a:r>
              <a:rPr lang="en-GB" sz="1200" kern="1200" dirty="0">
                <a:solidFill>
                  <a:schemeClr val="tx1"/>
                </a:solidFill>
                <a:effectLst/>
                <a:latin typeface="+mn-lt"/>
                <a:ea typeface="+mn-ea"/>
                <a:cs typeface="+mn-cs"/>
              </a:rPr>
              <a:t> [824] </a:t>
            </a:r>
            <a:r>
              <a:rPr lang="en-GB" sz="1200" kern="1200" dirty="0" err="1">
                <a:solidFill>
                  <a:schemeClr val="tx1"/>
                </a:solidFill>
                <a:effectLst/>
                <a:latin typeface="+mn-lt"/>
                <a:ea typeface="+mn-ea"/>
                <a:cs typeface="+mn-cs"/>
              </a:rPr>
              <a:t>geflogen</a:t>
            </a:r>
            <a:r>
              <a:rPr lang="en-GB" sz="1200" kern="1200" dirty="0">
                <a:solidFill>
                  <a:schemeClr val="tx1"/>
                </a:solidFill>
                <a:effectLst/>
                <a:latin typeface="+mn-lt"/>
                <a:ea typeface="+mn-ea"/>
                <a:cs typeface="+mn-cs"/>
              </a:rPr>
              <a:t> [824] Bahn [1415] </a:t>
            </a:r>
            <a:r>
              <a:rPr lang="en-GB" sz="1200" kern="1200" dirty="0" err="1">
                <a:solidFill>
                  <a:schemeClr val="tx1"/>
                </a:solidFill>
                <a:effectLst/>
                <a:latin typeface="+mn-lt"/>
                <a:ea typeface="+mn-ea"/>
                <a:cs typeface="+mn-cs"/>
              </a:rPr>
              <a:t>Flugzeug</a:t>
            </a:r>
            <a:r>
              <a:rPr lang="en-GB" sz="1200" kern="1200" dirty="0">
                <a:solidFill>
                  <a:schemeClr val="tx1"/>
                </a:solidFill>
                <a:effectLst/>
                <a:latin typeface="+mn-lt"/>
                <a:ea typeface="+mn-ea"/>
                <a:cs typeface="+mn-cs"/>
              </a:rPr>
              <a:t> [1776] </a:t>
            </a:r>
            <a:r>
              <a:rPr lang="en-GB" sz="1200" kern="1200" dirty="0" err="1">
                <a:solidFill>
                  <a:schemeClr val="tx1"/>
                </a:solidFill>
                <a:effectLst/>
                <a:latin typeface="+mn-lt"/>
                <a:ea typeface="+mn-ea"/>
                <a:cs typeface="+mn-cs"/>
              </a:rPr>
              <a:t>Geschichte</a:t>
            </a:r>
            <a:r>
              <a:rPr lang="en-GB" sz="1200" kern="1200" dirty="0">
                <a:solidFill>
                  <a:schemeClr val="tx1"/>
                </a:solidFill>
                <a:effectLst/>
                <a:latin typeface="+mn-lt"/>
                <a:ea typeface="+mn-ea"/>
                <a:cs typeface="+mn-cs"/>
              </a:rPr>
              <a:t> [262] Norden [1516]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[1832] </a:t>
            </a:r>
            <a:r>
              <a:rPr lang="en-GB" sz="1200" kern="1200" dirty="0" err="1">
                <a:solidFill>
                  <a:schemeClr val="tx1"/>
                </a:solidFill>
                <a:effectLst/>
                <a:latin typeface="+mn-lt"/>
                <a:ea typeface="+mn-ea"/>
                <a:cs typeface="+mn-cs"/>
              </a:rPr>
              <a:t>Osten</a:t>
            </a:r>
            <a:r>
              <a:rPr lang="en-GB" sz="1200" kern="1200" dirty="0">
                <a:solidFill>
                  <a:schemeClr val="tx1"/>
                </a:solidFill>
                <a:effectLst/>
                <a:latin typeface="+mn-lt"/>
                <a:ea typeface="+mn-ea"/>
                <a:cs typeface="+mn-cs"/>
              </a:rPr>
              <a:t> [1208]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[2023] </a:t>
            </a:r>
            <a:r>
              <a:rPr lang="en-GB" sz="1200" kern="1200" dirty="0" err="1">
                <a:solidFill>
                  <a:schemeClr val="tx1"/>
                </a:solidFill>
                <a:effectLst/>
                <a:latin typeface="+mn-lt"/>
                <a:ea typeface="+mn-ea"/>
                <a:cs typeface="+mn-cs"/>
              </a:rPr>
              <a:t>Süden</a:t>
            </a:r>
            <a:r>
              <a:rPr lang="en-GB" sz="1200" kern="1200" dirty="0">
                <a:solidFill>
                  <a:schemeClr val="tx1"/>
                </a:solidFill>
                <a:effectLst/>
                <a:latin typeface="+mn-lt"/>
                <a:ea typeface="+mn-ea"/>
                <a:cs typeface="+mn-cs"/>
              </a:rPr>
              <a:t> [1771]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[1826] Schiff [1176] </a:t>
            </a:r>
            <a:r>
              <a:rPr lang="en-GB" sz="1200" kern="1200" dirty="0" err="1">
                <a:solidFill>
                  <a:schemeClr val="tx1"/>
                </a:solidFill>
                <a:effectLst/>
                <a:latin typeface="+mn-lt"/>
                <a:ea typeface="+mn-ea"/>
                <a:cs typeface="+mn-cs"/>
              </a:rPr>
              <a:t>Westen</a:t>
            </a:r>
            <a:r>
              <a:rPr lang="en-GB" sz="1200" kern="1200" dirty="0">
                <a:solidFill>
                  <a:schemeClr val="tx1"/>
                </a:solidFill>
                <a:effectLst/>
                <a:latin typeface="+mn-lt"/>
                <a:ea typeface="+mn-ea"/>
                <a:cs typeface="+mn-cs"/>
              </a:rPr>
              <a:t> [1010] </a:t>
            </a:r>
            <a:r>
              <a:rPr lang="en-GB" sz="1200" kern="1200" dirty="0" err="1">
                <a:solidFill>
                  <a:schemeClr val="tx1"/>
                </a:solidFill>
                <a:effectLst/>
                <a:latin typeface="+mn-lt"/>
                <a:ea typeface="+mn-ea"/>
                <a:cs typeface="+mn-cs"/>
              </a:rPr>
              <a:t>polnisch</a:t>
            </a:r>
            <a:r>
              <a:rPr lang="en-GB" sz="1200" kern="1200" dirty="0">
                <a:solidFill>
                  <a:schemeClr val="tx1"/>
                </a:solidFill>
                <a:effectLst/>
                <a:latin typeface="+mn-lt"/>
                <a:ea typeface="+mn-ea"/>
                <a:cs typeface="+mn-cs"/>
              </a:rPr>
              <a:t> [3237]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8.1.1.3 (revisit)</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gefunden</a:t>
            </a:r>
            <a:r>
              <a:rPr lang="en-GB" sz="1200" kern="1200" dirty="0">
                <a:solidFill>
                  <a:schemeClr val="tx1"/>
                </a:solidFill>
                <a:effectLst/>
                <a:latin typeface="+mn-lt"/>
                <a:ea typeface="+mn-ea"/>
                <a:cs typeface="+mn-cs"/>
              </a:rPr>
              <a:t> [103] Sie [10] Bad [1577] Brief [813] Hunger [2097] </a:t>
            </a:r>
            <a:r>
              <a:rPr lang="en-GB" sz="1200" kern="1200" dirty="0" err="1">
                <a:solidFill>
                  <a:schemeClr val="tx1"/>
                </a:solidFill>
                <a:effectLst/>
                <a:latin typeface="+mn-lt"/>
                <a:ea typeface="+mn-ea"/>
                <a:cs typeface="+mn-cs"/>
              </a:rPr>
              <a:t>Kaffee</a:t>
            </a:r>
            <a:r>
              <a:rPr lang="en-GB" sz="1200" kern="1200" dirty="0">
                <a:solidFill>
                  <a:schemeClr val="tx1"/>
                </a:solidFill>
                <a:effectLst/>
                <a:latin typeface="+mn-lt"/>
                <a:ea typeface="+mn-ea"/>
                <a:cs typeface="+mn-cs"/>
              </a:rPr>
              <a:t> [1299] </a:t>
            </a:r>
            <a:r>
              <a:rPr lang="en-GB" sz="1200" kern="1200" dirty="0" err="1">
                <a:solidFill>
                  <a:schemeClr val="tx1"/>
                </a:solidFill>
                <a:effectLst/>
                <a:latin typeface="+mn-lt"/>
                <a:ea typeface="+mn-ea"/>
                <a:cs typeface="+mn-cs"/>
              </a:rPr>
              <a:t>Küche</a:t>
            </a:r>
            <a:r>
              <a:rPr lang="en-GB" sz="1200" kern="1200" dirty="0">
                <a:solidFill>
                  <a:schemeClr val="tx1"/>
                </a:solidFill>
                <a:effectLst/>
                <a:latin typeface="+mn-lt"/>
                <a:ea typeface="+mn-ea"/>
                <a:cs typeface="+mn-cs"/>
              </a:rPr>
              <a:t> [960] Lust [1407]  </a:t>
            </a:r>
            <a:r>
              <a:rPr lang="en-GB" sz="1200" kern="1200" dirty="0" err="1">
                <a:solidFill>
                  <a:schemeClr val="tx1"/>
                </a:solidFill>
                <a:effectLst/>
                <a:latin typeface="+mn-lt"/>
                <a:ea typeface="+mn-ea"/>
                <a:cs typeface="+mn-cs"/>
              </a:rPr>
              <a:t>Schmerz</a:t>
            </a:r>
            <a:r>
              <a:rPr lang="en-GB" sz="1200" kern="1200" dirty="0">
                <a:solidFill>
                  <a:schemeClr val="tx1"/>
                </a:solidFill>
                <a:effectLst/>
                <a:latin typeface="+mn-lt"/>
                <a:ea typeface="+mn-ea"/>
                <a:cs typeface="+mn-cs"/>
              </a:rPr>
              <a:t> [1483]  </a:t>
            </a:r>
            <a:r>
              <a:rPr lang="en-GB" sz="1200" kern="1200" dirty="0" err="1">
                <a:solidFill>
                  <a:schemeClr val="tx1"/>
                </a:solidFill>
                <a:effectLst/>
                <a:latin typeface="+mn-lt"/>
                <a:ea typeface="+mn-ea"/>
                <a:cs typeface="+mn-cs"/>
              </a:rPr>
              <a:t>Wohnung</a:t>
            </a:r>
            <a:r>
              <a:rPr lang="en-GB" sz="1200" kern="1200" dirty="0">
                <a:solidFill>
                  <a:schemeClr val="tx1"/>
                </a:solidFill>
                <a:effectLst/>
                <a:latin typeface="+mn-lt"/>
                <a:ea typeface="+mn-ea"/>
                <a:cs typeface="+mn-cs"/>
              </a:rPr>
              <a:t> [418] </a:t>
            </a:r>
            <a:r>
              <a:rPr lang="en-GB" sz="1200" kern="1200" dirty="0" err="1">
                <a:solidFill>
                  <a:schemeClr val="tx1"/>
                </a:solidFill>
                <a:effectLst/>
                <a:latin typeface="+mn-lt"/>
                <a:ea typeface="+mn-ea"/>
                <a:cs typeface="+mn-cs"/>
              </a:rPr>
              <a:t>müde</a:t>
            </a:r>
            <a:r>
              <a:rPr lang="en-GB" sz="1200" kern="1200" dirty="0">
                <a:solidFill>
                  <a:schemeClr val="tx1"/>
                </a:solidFill>
                <a:effectLst/>
                <a:latin typeface="+mn-lt"/>
                <a:ea typeface="+mn-ea"/>
                <a:cs typeface="+mn-cs"/>
              </a:rPr>
              <a:t> [2000] noch1 [33] </a:t>
            </a:r>
            <a:r>
              <a:rPr lang="en-GB" sz="1200" kern="1200" dirty="0" err="1">
                <a:solidFill>
                  <a:schemeClr val="tx1"/>
                </a:solidFill>
                <a:effectLst/>
                <a:latin typeface="+mn-lt"/>
                <a:ea typeface="+mn-ea"/>
                <a:cs typeface="+mn-cs"/>
              </a:rPr>
              <a:t>oben</a:t>
            </a:r>
            <a:r>
              <a:rPr lang="en-GB" sz="1200" kern="1200" dirty="0">
                <a:solidFill>
                  <a:schemeClr val="tx1"/>
                </a:solidFill>
                <a:effectLst/>
                <a:latin typeface="+mn-lt"/>
                <a:ea typeface="+mn-ea"/>
                <a:cs typeface="+mn-cs"/>
              </a:rPr>
              <a:t> [100] </a:t>
            </a:r>
            <a:r>
              <a:rPr lang="en-GB" sz="1200" kern="1200" dirty="0" err="1">
                <a:solidFill>
                  <a:schemeClr val="tx1"/>
                </a:solidFill>
                <a:effectLst/>
                <a:latin typeface="+mn-lt"/>
                <a:ea typeface="+mn-ea"/>
                <a:cs typeface="+mn-cs"/>
              </a:rPr>
              <a:t>unten</a:t>
            </a:r>
            <a:r>
              <a:rPr lang="en-GB" sz="1200" kern="1200" dirty="0">
                <a:solidFill>
                  <a:schemeClr val="tx1"/>
                </a:solidFill>
                <a:effectLst/>
                <a:latin typeface="+mn-lt"/>
                <a:ea typeface="+mn-ea"/>
                <a:cs typeface="+mn-cs"/>
              </a:rPr>
              <a:t> [590]</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018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Phonics</a:t>
            </a:r>
            <a:br>
              <a:rPr lang="en-GB" b="1" dirty="0"/>
            </a:br>
            <a:r>
              <a:rPr lang="en-GB" b="1" dirty="0"/>
              <a:t>Timing: </a:t>
            </a:r>
            <a:r>
              <a:rPr lang="en-GB" b="0" dirty="0"/>
              <a:t>5 minutes</a:t>
            </a:r>
            <a:br>
              <a:rPr lang="en-GB" b="1" dirty="0"/>
            </a:br>
            <a:br>
              <a:rPr lang="en-GB" b="1" dirty="0"/>
            </a:br>
            <a:r>
              <a:rPr lang="en-GB" b="1" dirty="0"/>
              <a:t>Aim:  </a:t>
            </a:r>
            <a:r>
              <a:rPr lang="en-GB" b="0" dirty="0"/>
              <a:t>To differentiate between pairs of words that differ</a:t>
            </a:r>
            <a:r>
              <a:rPr lang="en-GB" b="0" baseline="0" dirty="0"/>
              <a:t> primarily</a:t>
            </a:r>
            <a:r>
              <a:rPr lang="en-GB" b="0" dirty="0"/>
              <a:t> by one phoneme (one SSC that changes the meaning). These words are near-minimal pairs.</a:t>
            </a:r>
            <a:br>
              <a:rPr lang="en-GB" b="0" dirty="0"/>
            </a:br>
            <a:br>
              <a:rPr lang="en-GB" b="0" dirty="0"/>
            </a:br>
            <a:r>
              <a:rPr lang="en-GB" b="1" dirty="0"/>
              <a:t>Procedure:</a:t>
            </a:r>
            <a:br>
              <a:rPr lang="en-GB" b="1" dirty="0"/>
            </a:br>
            <a:r>
              <a:rPr lang="en-GB" b="1" dirty="0"/>
              <a:t>1. </a:t>
            </a:r>
            <a:r>
              <a:rPr lang="en-GB" b="0" dirty="0"/>
              <a:t>Click to listen.</a:t>
            </a:r>
            <a:br>
              <a:rPr lang="en-GB" b="0" dirty="0"/>
            </a:br>
            <a:r>
              <a:rPr lang="en-GB" b="1" dirty="0"/>
              <a:t>2. </a:t>
            </a:r>
            <a:r>
              <a:rPr lang="en-GB" b="0" dirty="0"/>
              <a:t>Write 1, 2 or 2, 1 depending on the order in which the words are spoken.</a:t>
            </a:r>
            <a:br>
              <a:rPr lang="en-GB" b="1" dirty="0"/>
            </a:br>
            <a:r>
              <a:rPr lang="en-GB" b="1" dirty="0"/>
              <a:t>3. </a:t>
            </a:r>
            <a:r>
              <a:rPr lang="en-GB" b="0" dirty="0"/>
              <a:t>Click to see the answers.</a:t>
            </a:r>
          </a:p>
          <a:p>
            <a:r>
              <a:rPr lang="en-GB" b="1" dirty="0"/>
              <a:t>4.</a:t>
            </a:r>
            <a:r>
              <a:rPr lang="en-GB" b="1" baseline="0" dirty="0"/>
              <a:t> </a:t>
            </a:r>
            <a:r>
              <a:rPr lang="en-GB" b="0" baseline="0" dirty="0"/>
              <a:t>Students can then partner up. Partner A reads one side aloud while partner B reads the other, word-by-word. They can then switch.</a:t>
            </a:r>
            <a:endParaRPr lang="en-GB" b="1" dirty="0"/>
          </a:p>
          <a:p>
            <a:endParaRPr lang="en-GB" b="1" dirty="0"/>
          </a:p>
          <a:p>
            <a:r>
              <a:rPr lang="en-GB" b="1" dirty="0"/>
              <a:t>Transcript</a:t>
            </a:r>
          </a:p>
          <a:p>
            <a:pPr marL="228600" indent="-228600">
              <a:buAutoNum type="alphaLcPeriod"/>
            </a:pPr>
            <a:r>
              <a:rPr lang="en-GB" b="0" baseline="0" dirty="0" err="1"/>
              <a:t>fordern</a:t>
            </a:r>
            <a:r>
              <a:rPr lang="en-GB" b="0" baseline="0" dirty="0"/>
              <a:t>, </a:t>
            </a:r>
            <a:r>
              <a:rPr lang="en-GB" b="0" baseline="0" dirty="0" err="1"/>
              <a:t>fördern</a:t>
            </a:r>
            <a:endParaRPr lang="en-GB" b="0" baseline="0" dirty="0"/>
          </a:p>
          <a:p>
            <a:pPr marL="228600" indent="-228600">
              <a:buAutoNum type="alphaLcPeriod"/>
            </a:pPr>
            <a:r>
              <a:rPr lang="en-GB" b="0" baseline="0" dirty="0" err="1"/>
              <a:t>östlich</a:t>
            </a:r>
            <a:r>
              <a:rPr lang="en-GB" b="0" baseline="0" dirty="0"/>
              <a:t>, </a:t>
            </a:r>
            <a:r>
              <a:rPr lang="en-GB" b="0" baseline="0" dirty="0" err="1"/>
              <a:t>Osten</a:t>
            </a:r>
            <a:endParaRPr lang="en-GB" b="0" baseline="0" dirty="0"/>
          </a:p>
          <a:p>
            <a:pPr marL="228600" indent="-228600">
              <a:buAutoNum type="alphaLcPeriod"/>
            </a:pPr>
            <a:r>
              <a:rPr lang="en-GB" b="0" baseline="0" dirty="0" err="1"/>
              <a:t>Pönale</a:t>
            </a:r>
            <a:r>
              <a:rPr lang="en-GB" b="0" baseline="0" dirty="0"/>
              <a:t>, </a:t>
            </a:r>
            <a:r>
              <a:rPr lang="en-GB" b="0" baseline="0" dirty="0" err="1"/>
              <a:t>Polen</a:t>
            </a:r>
            <a:endParaRPr lang="en-GB" b="0" baseline="0" dirty="0"/>
          </a:p>
          <a:p>
            <a:pPr marL="228600" indent="-228600">
              <a:buAutoNum type="alphaLcPeriod"/>
            </a:pPr>
            <a:r>
              <a:rPr lang="en-GB" b="0" baseline="0" dirty="0" err="1"/>
              <a:t>Noch</a:t>
            </a:r>
            <a:r>
              <a:rPr lang="en-GB" b="0" baseline="0" dirty="0"/>
              <a:t>, Nock</a:t>
            </a:r>
          </a:p>
          <a:p>
            <a:pPr marL="228600" indent="-228600">
              <a:buAutoNum type="alphaLcPeriod"/>
            </a:pPr>
            <a:r>
              <a:rPr lang="en-GB" b="0" baseline="0" dirty="0" err="1"/>
              <a:t>Flöte</a:t>
            </a:r>
            <a:r>
              <a:rPr lang="en-GB" b="0" baseline="0" dirty="0"/>
              <a:t>, </a:t>
            </a:r>
            <a:r>
              <a:rPr lang="en-GB" b="0" baseline="0" dirty="0" err="1"/>
              <a:t>flott</a:t>
            </a:r>
            <a:endParaRPr lang="en-GB" b="0" baseline="0" dirty="0"/>
          </a:p>
          <a:p>
            <a:pPr marL="228600" indent="-228600">
              <a:buAutoNum type="alphaLcPeriod"/>
            </a:pPr>
            <a:r>
              <a:rPr lang="en-GB" b="0" baseline="0" dirty="0" err="1"/>
              <a:t>Kode</a:t>
            </a:r>
            <a:r>
              <a:rPr lang="en-GB" b="0" baseline="0" dirty="0"/>
              <a:t>, </a:t>
            </a:r>
            <a:r>
              <a:rPr lang="en-GB" b="0" baseline="0" dirty="0" err="1"/>
              <a:t>Köder</a:t>
            </a:r>
            <a:endParaRPr lang="en-GB" b="0" baseline="0" dirty="0"/>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de-DE" sz="1200" kern="1200" dirty="0">
                <a:solidFill>
                  <a:schemeClr val="tx1"/>
                </a:solidFill>
                <a:effectLst/>
                <a:latin typeface="+mn-lt"/>
                <a:ea typeface="+mn-ea"/>
                <a:cs typeface="+mn-cs"/>
              </a:rPr>
              <a:t>fordern [599], fördern [1089], Osten [1208], östlich [4883], Polen [2023], Pönale [&gt;5000], noch [33], Nöck [&gt;5000], flott [&gt;5000], Flöte [&gt;5000], Code [&gt;5000], Köder [&gt;5000]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545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for sequence of six verb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To present one of the separable verbs from this week’s new vocabulary.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stattfinden</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st</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as a key SSC.</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findet</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statt</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the fact that because the stem ends in –t, an addition ‘e’ is added to the short form, to make it easier to say.</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532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158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443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864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155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87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https://</a:t>
            </a:r>
            <a:r>
              <a:rPr lang="en-GB" b="1" dirty="0" err="1"/>
              <a:t>www.chateau-doex.ch</a:t>
            </a:r>
            <a:r>
              <a:rPr lang="en-GB" b="1" dirty="0"/>
              <a:t>/de/P1152/das-</a:t>
            </a:r>
            <a:r>
              <a:rPr lang="en-GB" b="1" dirty="0" err="1"/>
              <a:t>internationale</a:t>
            </a:r>
            <a:r>
              <a:rPr lang="en-GB" b="1" dirty="0"/>
              <a:t>-</a:t>
            </a:r>
            <a:r>
              <a:rPr lang="en-GB" b="1" dirty="0" err="1"/>
              <a:t>ballonfestival</a:t>
            </a:r>
            <a:endParaRPr lang="en-GB" b="1" dirty="0"/>
          </a:p>
          <a:p>
            <a:r>
              <a:rPr lang="en-GB" b="1" dirty="0"/>
              <a:t>Timing: 5 minutes</a:t>
            </a:r>
            <a:br>
              <a:rPr lang="en-GB" dirty="0"/>
            </a:br>
            <a:br>
              <a:rPr lang="en-GB" b="1" dirty="0"/>
            </a:br>
            <a:r>
              <a:rPr lang="en-GB" b="1" dirty="0"/>
              <a:t>Aim: </a:t>
            </a:r>
            <a:r>
              <a:rPr lang="en-GB" b="0" dirty="0"/>
              <a:t>To practise separable verbs in context.</a:t>
            </a:r>
            <a:br>
              <a:rPr lang="en-GB" dirty="0"/>
            </a:br>
            <a:br>
              <a:rPr lang="en-GB" dirty="0"/>
            </a:br>
            <a:r>
              <a:rPr lang="en-GB" b="1" dirty="0"/>
              <a:t>Procedure:</a:t>
            </a:r>
            <a:br>
              <a:rPr lang="en-GB" dirty="0"/>
            </a:br>
            <a:r>
              <a:rPr lang="en-GB" dirty="0"/>
              <a:t>1. Read the text and fill in fitting particles.</a:t>
            </a:r>
          </a:p>
          <a:p>
            <a:r>
              <a:rPr lang="en-GB" dirty="0"/>
              <a:t>2. Click to reveal answers.</a:t>
            </a:r>
          </a:p>
          <a:p>
            <a:endParaRPr lang="en-GB" dirty="0"/>
          </a:p>
          <a:p>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anfangen</a:t>
            </a:r>
            <a:r>
              <a:rPr lang="en-GB" sz="1200" kern="1200" dirty="0">
                <a:solidFill>
                  <a:schemeClr val="tx1"/>
                </a:solidFill>
                <a:effectLst/>
                <a:latin typeface="+mn-lt"/>
                <a:ea typeface="+mn-ea"/>
                <a:cs typeface="+mn-cs"/>
              </a:rPr>
              <a:t> [497] </a:t>
            </a:r>
            <a:r>
              <a:rPr lang="en-GB" sz="1200" kern="1200" dirty="0" err="1">
                <a:solidFill>
                  <a:schemeClr val="tx1"/>
                </a:solidFill>
                <a:effectLst/>
                <a:latin typeface="+mn-lt"/>
                <a:ea typeface="+mn-ea"/>
                <a:cs typeface="+mn-cs"/>
              </a:rPr>
              <a:t>ankommen</a:t>
            </a:r>
            <a:r>
              <a:rPr lang="en-GB" sz="1200" kern="1200" dirty="0">
                <a:solidFill>
                  <a:schemeClr val="tx1"/>
                </a:solidFill>
                <a:effectLst/>
                <a:latin typeface="+mn-lt"/>
                <a:ea typeface="+mn-ea"/>
                <a:cs typeface="+mn-cs"/>
              </a:rPr>
              <a:t> [653] </a:t>
            </a:r>
            <a:r>
              <a:rPr lang="en-GB" sz="1200" kern="1200" dirty="0" err="1">
                <a:solidFill>
                  <a:schemeClr val="tx1"/>
                </a:solidFill>
                <a:effectLst/>
                <a:latin typeface="+mn-lt"/>
                <a:ea typeface="+mn-ea"/>
                <a:cs typeface="+mn-cs"/>
              </a:rPr>
              <a:t>mitbringen</a:t>
            </a:r>
            <a:r>
              <a:rPr lang="en-GB" sz="1200" kern="1200" dirty="0">
                <a:solidFill>
                  <a:schemeClr val="tx1"/>
                </a:solidFill>
                <a:effectLst/>
                <a:latin typeface="+mn-lt"/>
                <a:ea typeface="+mn-ea"/>
                <a:cs typeface="+mn-cs"/>
              </a:rPr>
              <a:t> [1828] </a:t>
            </a:r>
            <a:r>
              <a:rPr lang="en-GB" sz="1200" kern="1200" dirty="0" err="1">
                <a:solidFill>
                  <a:schemeClr val="tx1"/>
                </a:solidFill>
                <a:effectLst/>
                <a:latin typeface="+mn-lt"/>
                <a:ea typeface="+mn-ea"/>
                <a:cs typeface="+mn-cs"/>
              </a:rPr>
              <a:t>stattfinden</a:t>
            </a:r>
            <a:r>
              <a:rPr lang="en-GB" sz="1200" kern="1200" dirty="0">
                <a:solidFill>
                  <a:schemeClr val="tx1"/>
                </a:solidFill>
                <a:effectLst/>
                <a:latin typeface="+mn-lt"/>
                <a:ea typeface="+mn-ea"/>
                <a:cs typeface="+mn-cs"/>
              </a:rPr>
              <a:t> [652] </a:t>
            </a:r>
            <a:r>
              <a:rPr lang="en-GB" sz="1200" kern="1200" dirty="0" err="1">
                <a:solidFill>
                  <a:schemeClr val="tx1"/>
                </a:solidFill>
                <a:effectLst/>
                <a:latin typeface="+mn-lt"/>
                <a:ea typeface="+mn-ea"/>
                <a:cs typeface="+mn-cs"/>
              </a:rPr>
              <a:t>stellen</a:t>
            </a:r>
            <a:r>
              <a:rPr lang="en-GB" sz="1200" kern="1200" dirty="0">
                <a:solidFill>
                  <a:schemeClr val="tx1"/>
                </a:solidFill>
                <a:effectLst/>
                <a:latin typeface="+mn-lt"/>
                <a:ea typeface="+mn-ea"/>
                <a:cs typeface="+mn-cs"/>
              </a:rPr>
              <a:t> [135] </a:t>
            </a:r>
            <a:r>
              <a:rPr lang="en-GB" sz="1200" kern="1200" dirty="0" err="1">
                <a:solidFill>
                  <a:schemeClr val="tx1"/>
                </a:solidFill>
                <a:effectLst/>
                <a:latin typeface="+mn-lt"/>
                <a:ea typeface="+mn-ea"/>
                <a:cs typeface="+mn-cs"/>
              </a:rPr>
              <a:t>vorbereiten</a:t>
            </a:r>
            <a:r>
              <a:rPr lang="en-GB" sz="1200" kern="1200" dirty="0">
                <a:solidFill>
                  <a:schemeClr val="tx1"/>
                </a:solidFill>
                <a:effectLst/>
                <a:latin typeface="+mn-lt"/>
                <a:ea typeface="+mn-ea"/>
                <a:cs typeface="+mn-cs"/>
              </a:rPr>
              <a:t> [1421]</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fliegen</a:t>
            </a:r>
            <a:r>
              <a:rPr lang="en-GB" sz="1200" kern="1200" dirty="0">
                <a:solidFill>
                  <a:schemeClr val="tx1"/>
                </a:solidFill>
                <a:effectLst/>
                <a:latin typeface="+mn-lt"/>
                <a:ea typeface="+mn-ea"/>
                <a:cs typeface="+mn-cs"/>
              </a:rPr>
              <a:t> [824]</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492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br>
              <a:rPr lang="en-GB" dirty="0"/>
            </a:br>
            <a:br>
              <a:rPr lang="en-GB" b="1" dirty="0"/>
            </a:br>
            <a:r>
              <a:rPr lang="en-GB" b="1" dirty="0"/>
              <a:t>Aim: </a:t>
            </a:r>
            <a:r>
              <a:rPr lang="en-GB" b="0" dirty="0"/>
              <a:t>To explain and illustrate placement verbs </a:t>
            </a:r>
            <a:r>
              <a:rPr lang="en-GB" b="0" dirty="0" err="1"/>
              <a:t>stellen</a:t>
            </a:r>
            <a:r>
              <a:rPr lang="en-GB" b="0" dirty="0"/>
              <a:t> / </a:t>
            </a:r>
            <a:r>
              <a:rPr lang="en-GB" b="0" dirty="0" err="1"/>
              <a:t>legen</a:t>
            </a:r>
            <a:r>
              <a:rPr lang="en-GB" b="0" dirty="0"/>
              <a:t> / </a:t>
            </a:r>
            <a:r>
              <a:rPr lang="en-GB" b="0" dirty="0" err="1"/>
              <a:t>setzen</a:t>
            </a:r>
            <a:r>
              <a:rPr lang="en-GB" b="0" dirty="0"/>
              <a:t>.</a:t>
            </a:r>
            <a:br>
              <a:rPr lang="en-GB" dirty="0"/>
            </a:br>
            <a:br>
              <a:rPr lang="en-GB" dirty="0"/>
            </a:br>
            <a:r>
              <a:rPr lang="en-GB" b="1" dirty="0"/>
              <a:t>Procedure:</a:t>
            </a:r>
            <a:br>
              <a:rPr lang="en-GB" dirty="0"/>
            </a:br>
            <a:r>
              <a:rPr lang="en-GB" dirty="0"/>
              <a:t>1. Cycle through the information on the slide using the animation sequence.</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Practise</a:t>
            </a:r>
            <a:r>
              <a:rPr lang="en-GB" b="0" baseline="0" dirty="0"/>
              <a:t> the phonetics of plural o </a:t>
            </a:r>
            <a:r>
              <a:rPr lang="en-GB" b="0" baseline="0" dirty="0">
                <a:sym typeface="Wingdings" panose="05000000000000000000" pitchFamily="2" charset="2"/>
              </a:rPr>
              <a:t> ö.</a:t>
            </a:r>
            <a:br>
              <a:rPr lang="en-GB" dirty="0"/>
            </a:br>
            <a:br>
              <a:rPr lang="en-GB" dirty="0"/>
            </a:br>
            <a:r>
              <a:rPr lang="en-GB" b="1" dirty="0"/>
              <a:t>Procedure:</a:t>
            </a:r>
            <a:br>
              <a:rPr lang="en-GB" dirty="0"/>
            </a:br>
            <a:r>
              <a:rPr lang="en-GB" dirty="0"/>
              <a:t>1. Students can initially be asked to</a:t>
            </a:r>
            <a:r>
              <a:rPr lang="en-GB" baseline="0" dirty="0"/>
              <a:t> fill in the grid without any audio.</a:t>
            </a:r>
            <a:endParaRPr lang="en-GB" dirty="0"/>
          </a:p>
          <a:p>
            <a:r>
              <a:rPr lang="en-GB" dirty="0"/>
              <a:t>2. Clicking</a:t>
            </a:r>
            <a:r>
              <a:rPr lang="en-GB" baseline="0" dirty="0"/>
              <a:t> the buttons plays both the singular and plural words. Students write and/or check their written versions of the singular nouns.</a:t>
            </a:r>
            <a:endParaRPr lang="en-GB" dirty="0"/>
          </a:p>
          <a:p>
            <a:r>
              <a:rPr lang="en-GB" dirty="0"/>
              <a:t>3. Clicking reveals the</a:t>
            </a:r>
            <a:r>
              <a:rPr lang="en-GB" baseline="0" dirty="0"/>
              <a:t> singular nouns.</a:t>
            </a:r>
            <a:br>
              <a:rPr lang="en-GB" baseline="0" dirty="0"/>
            </a:br>
            <a:r>
              <a:rPr lang="en-GB" baseline="0" dirty="0"/>
              <a:t>4. Students read aloud/pronounce all of the nouns in pairs, taking it in turns to say whichever the ‘matching’ plural or singular, depending on the word their partner says first.</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lvl="0"/>
            <a:r>
              <a:rPr lang="de-DE" sz="1200" kern="1200" dirty="0">
                <a:solidFill>
                  <a:schemeClr val="tx1"/>
                </a:solidFill>
                <a:effectLst/>
                <a:latin typeface="+mn-lt"/>
                <a:ea typeface="+mn-ea"/>
                <a:cs typeface="+mn-cs"/>
              </a:rPr>
              <a:t>1. Wort – Wörter</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2. Chor – Chöre</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3. Bahnhof – Bahnhöfe</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4. Dorf – Dörfer</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5.</a:t>
            </a:r>
            <a:r>
              <a:rPr lang="de-DE" sz="1200" kern="1200" baseline="0" dirty="0">
                <a:solidFill>
                  <a:schemeClr val="tx1"/>
                </a:solidFill>
                <a:effectLst/>
                <a:latin typeface="+mn-lt"/>
                <a:ea typeface="+mn-ea"/>
                <a:cs typeface="+mn-cs"/>
              </a:rPr>
              <a:t> B</a:t>
            </a:r>
            <a:r>
              <a:rPr lang="de-DE" sz="1200" kern="1200" dirty="0">
                <a:solidFill>
                  <a:schemeClr val="tx1"/>
                </a:solidFill>
                <a:effectLst/>
                <a:latin typeface="+mn-lt"/>
                <a:ea typeface="+mn-ea"/>
                <a:cs typeface="+mn-cs"/>
              </a:rPr>
              <a:t>oden – Böden</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6. Kopf – Köpfe</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7. Gott – Götter</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8. Sohn - Söhne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de-DE" sz="1200" kern="1200" dirty="0">
                <a:solidFill>
                  <a:schemeClr val="tx1"/>
                </a:solidFill>
                <a:effectLst/>
                <a:latin typeface="+mn-lt"/>
                <a:ea typeface="+mn-ea"/>
                <a:cs typeface="+mn-cs"/>
              </a:rPr>
              <a:t>Wort [194], Chor [&gt;5000], Bahnhof [2027], Dorf [959], Boden [536], Kopf [250], Gott [514], Sohn [596]</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3950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reinforce understanding of the differences in meaning between the three verbs meaning ‘put’, and to provide the additional challenge to produce the verbs in writing.</a:t>
            </a:r>
            <a:br>
              <a:rPr lang="en-GB" b="0" dirty="0"/>
            </a:br>
            <a:br>
              <a:rPr lang="en-GB" dirty="0"/>
            </a:br>
            <a:r>
              <a:rPr lang="en-GB" b="1" dirty="0"/>
              <a:t>Procedure:</a:t>
            </a:r>
            <a:br>
              <a:rPr lang="en-GB" dirty="0"/>
            </a:br>
            <a:r>
              <a:rPr lang="en-GB" dirty="0"/>
              <a:t>1. Students write 1-8.  They either identify the verb infinitive, or write the missing form (taking their cue from the subject (pronoun)).</a:t>
            </a:r>
          </a:p>
          <a:p>
            <a:r>
              <a:rPr lang="en-GB" dirty="0"/>
              <a:t>2. Click to trigger a picture clue as to the choice of verb (Some students will find it easier to identify which verb to choose when they see a picture of the position).</a:t>
            </a:r>
          </a:p>
          <a:p>
            <a:r>
              <a:rPr lang="en-GB" dirty="0"/>
              <a:t>3. Click again to reveal the answer for each.</a:t>
            </a:r>
          </a:p>
          <a:p>
            <a:endParaRPr lang="en-GB" dirty="0"/>
          </a:p>
          <a:p>
            <a:r>
              <a:rPr lang="en-GB" b="1" dirty="0"/>
              <a:t>Note</a:t>
            </a:r>
            <a:r>
              <a:rPr lang="en-GB" dirty="0"/>
              <a:t>: If the laptop is closed, we would say ‘</a:t>
            </a:r>
            <a:r>
              <a:rPr lang="en-GB" dirty="0" err="1"/>
              <a:t>legen</a:t>
            </a:r>
            <a:r>
              <a:rPr lang="en-GB" dirty="0"/>
              <a:t>’.  If the laptop has the lid open, then we could also say ‘</a:t>
            </a:r>
            <a:r>
              <a:rPr lang="en-GB" dirty="0" err="1"/>
              <a:t>setzen</a:t>
            </a:r>
            <a:r>
              <a:rPr lang="en-GB" dirty="0"/>
              <a:t>’.</a:t>
            </a:r>
            <a:br>
              <a:rPr lang="en-GB" dirty="0"/>
            </a:br>
            <a:endParaRPr lang="en-GB" dirty="0"/>
          </a:p>
          <a:p>
            <a:r>
              <a:rPr lang="en-GB" b="1" baseline="0" dirty="0"/>
              <a:t>Word frequency (1 is the most frequent word in German): </a:t>
            </a:r>
            <a:endParaRPr lang="en-GB" dirty="0"/>
          </a:p>
          <a:p>
            <a:r>
              <a:rPr lang="en-GB" sz="1200" kern="1200" dirty="0" err="1">
                <a:solidFill>
                  <a:schemeClr val="tx1"/>
                </a:solidFill>
                <a:effectLst/>
                <a:latin typeface="+mn-lt"/>
                <a:ea typeface="+mn-ea"/>
                <a:cs typeface="+mn-cs"/>
              </a:rPr>
              <a:t>setzen</a:t>
            </a:r>
            <a:r>
              <a:rPr lang="en-GB" sz="1200" kern="1200" dirty="0">
                <a:solidFill>
                  <a:schemeClr val="tx1"/>
                </a:solidFill>
                <a:effectLst/>
                <a:latin typeface="+mn-lt"/>
                <a:ea typeface="+mn-ea"/>
                <a:cs typeface="+mn-cs"/>
              </a:rPr>
              <a:t> [228] </a:t>
            </a:r>
            <a:r>
              <a:rPr lang="en-GB" sz="1200" kern="1200" dirty="0" err="1">
                <a:solidFill>
                  <a:schemeClr val="tx1"/>
                </a:solidFill>
                <a:effectLst/>
                <a:latin typeface="+mn-lt"/>
                <a:ea typeface="+mn-ea"/>
                <a:cs typeface="+mn-cs"/>
              </a:rPr>
              <a:t>stellen</a:t>
            </a:r>
            <a:r>
              <a:rPr lang="en-GB" sz="1200" kern="1200" dirty="0">
                <a:solidFill>
                  <a:schemeClr val="tx1"/>
                </a:solidFill>
                <a:effectLst/>
                <a:latin typeface="+mn-lt"/>
                <a:ea typeface="+mn-ea"/>
                <a:cs typeface="+mn-cs"/>
              </a:rPr>
              <a:t> [135]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393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Practise </a:t>
            </a:r>
            <a:r>
              <a:rPr lang="en-GB" b="0" dirty="0" err="1"/>
              <a:t>stellen</a:t>
            </a:r>
            <a:r>
              <a:rPr lang="en-GB" b="0" dirty="0"/>
              <a:t> / </a:t>
            </a:r>
            <a:r>
              <a:rPr lang="en-GB" b="0" dirty="0" err="1"/>
              <a:t>legen</a:t>
            </a:r>
            <a:r>
              <a:rPr lang="en-GB" b="0" dirty="0"/>
              <a:t> / </a:t>
            </a:r>
            <a:r>
              <a:rPr lang="en-GB" b="0" dirty="0" err="1"/>
              <a:t>setzen</a:t>
            </a:r>
            <a:r>
              <a:rPr lang="en-GB" b="0" dirty="0"/>
              <a:t> in sentence context in the oral modality.</a:t>
            </a:r>
            <a:br>
              <a:rPr lang="en-GB" dirty="0"/>
            </a:br>
            <a:br>
              <a:rPr lang="en-GB" dirty="0"/>
            </a:br>
            <a:r>
              <a:rPr lang="en-GB" b="1" dirty="0"/>
              <a:t>Procedure:</a:t>
            </a:r>
            <a:br>
              <a:rPr lang="en-GB" dirty="0"/>
            </a:br>
            <a:r>
              <a:rPr lang="en-GB" dirty="0"/>
              <a:t>1. Click on a number to hear the recording.</a:t>
            </a:r>
          </a:p>
          <a:p>
            <a:r>
              <a:rPr lang="en-GB" dirty="0"/>
              <a:t>2. Decide which verb fits.</a:t>
            </a:r>
            <a:br>
              <a:rPr lang="en-GB" dirty="0"/>
            </a:br>
            <a:r>
              <a:rPr lang="en-GB" dirty="0"/>
              <a:t>3. Optional – listen again and note the additional details in English.</a:t>
            </a:r>
          </a:p>
          <a:p>
            <a:r>
              <a:rPr lang="en-GB" dirty="0"/>
              <a:t>4. Click to reveal and check answers. Note: the following slide also has the answers, and full version of the audio for each sentence, if preferred.</a:t>
            </a:r>
          </a:p>
          <a:p>
            <a:endParaRPr lang="en-GB" dirty="0"/>
          </a:p>
          <a:p>
            <a:r>
              <a:rPr lang="en-GB" b="1" dirty="0"/>
              <a:t>Transcript:</a:t>
            </a:r>
            <a:br>
              <a:rPr lang="en-GB" dirty="0"/>
            </a:br>
            <a:r>
              <a:rPr lang="de-DE" sz="1200" kern="1200" dirty="0">
                <a:solidFill>
                  <a:schemeClr val="tx1"/>
                </a:solidFill>
                <a:effectLst/>
                <a:latin typeface="+mn-lt"/>
                <a:ea typeface="+mn-ea"/>
                <a:cs typeface="+mn-cs"/>
              </a:rPr>
              <a:t>1. Ich [stelle] einen großen Tisch in den Garten...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Ich [lege] die Servietten auf die Teller...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Ich [stelle] Extra-stühle in die Küche...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Ich [setze] den Kuchen in den Ofen...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Ich [lege] das Gästebuch offen auf den Tisch...</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Ich [lege] auch einen neuen Kuli auf den Tisch...</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7. Ich [setze] die Katze auf ihren Lieblingsstuhl...</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8. Ich [stelle] die Flaschen in die Tür vom Kühlschrank...</a:t>
            </a: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31</a:t>
            </a:fld>
            <a:endParaRPr lang="en-GB">
              <a:solidFill>
                <a:prstClr val="black"/>
              </a:solidFill>
            </a:endParaRPr>
          </a:p>
        </p:txBody>
      </p:sp>
    </p:spTree>
    <p:extLst>
      <p:ext uri="{BB962C8B-B14F-4D97-AF65-F5344CB8AC3E}">
        <p14:creationId xmlns:p14="http://schemas.microsoft.com/office/powerpoint/2010/main" val="80265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additional slides with full audio for the sentences</a:t>
            </a:r>
          </a:p>
          <a:p>
            <a:endParaRPr lang="en-GB" b="1" dirty="0"/>
          </a:p>
          <a:p>
            <a:r>
              <a:rPr lang="en-GB" b="1" dirty="0"/>
              <a:t>Transcript:</a:t>
            </a:r>
            <a:br>
              <a:rPr lang="en-GB" dirty="0"/>
            </a:br>
            <a:r>
              <a:rPr lang="de-DE" sz="1200" kern="1200" dirty="0">
                <a:solidFill>
                  <a:schemeClr val="tx1"/>
                </a:solidFill>
                <a:effectLst/>
                <a:latin typeface="+mn-lt"/>
                <a:ea typeface="+mn-ea"/>
                <a:cs typeface="+mn-cs"/>
              </a:rPr>
              <a:t>1. Ich stelle einen großen Tisch in den Garten...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Ich lege die Servietten auf die Teller...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Ich stelle Extra-stühle in die Küche...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Ich setze den Kuchen in den Ofen...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Ich lege das Gästebuch offen auf den Tisch...</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Ich lege auch einen neuen Kuli auf den Tisch...</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7. Ich setze die Katze auf ihren Lieblingsstuhl...</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8. Ich stelle die Flaschen in die Tür vom Kühlschrank...</a:t>
            </a:r>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32</a:t>
            </a:fld>
            <a:endParaRPr lang="en-GB">
              <a:solidFill>
                <a:prstClr val="black"/>
              </a:solidFill>
            </a:endParaRPr>
          </a:p>
        </p:txBody>
      </p:sp>
    </p:spTree>
    <p:extLst>
      <p:ext uri="{BB962C8B-B14F-4D97-AF65-F5344CB8AC3E}">
        <p14:creationId xmlns:p14="http://schemas.microsoft.com/office/powerpoint/2010/main" val="3303725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br>
              <a:rPr lang="en-GB" dirty="0"/>
            </a:br>
            <a:br>
              <a:rPr lang="en-GB" b="1" dirty="0"/>
            </a:br>
            <a:r>
              <a:rPr lang="en-GB" b="1" dirty="0"/>
              <a:t>Aim: </a:t>
            </a:r>
            <a:r>
              <a:rPr lang="en-GB" b="0" dirty="0"/>
              <a:t>To explain and illustrate placement verbs (</a:t>
            </a:r>
            <a:r>
              <a:rPr lang="en-GB" b="0" dirty="0" err="1"/>
              <a:t>stellen</a:t>
            </a:r>
            <a:r>
              <a:rPr lang="en-GB" b="0" dirty="0"/>
              <a:t> / </a:t>
            </a:r>
            <a:r>
              <a:rPr lang="en-GB" b="0" dirty="0" err="1"/>
              <a:t>legen</a:t>
            </a:r>
            <a:r>
              <a:rPr lang="en-GB" b="0" dirty="0"/>
              <a:t> / </a:t>
            </a:r>
            <a:r>
              <a:rPr lang="en-GB" b="0" dirty="0" err="1"/>
              <a:t>setzen</a:t>
            </a:r>
            <a:r>
              <a:rPr lang="en-GB" b="0" dirty="0"/>
              <a:t>) vs positional verbs (</a:t>
            </a:r>
            <a:r>
              <a:rPr lang="en-GB" b="0" dirty="0" err="1"/>
              <a:t>stehen</a:t>
            </a:r>
            <a:r>
              <a:rPr lang="en-GB" b="0" dirty="0"/>
              <a:t> / </a:t>
            </a:r>
            <a:r>
              <a:rPr lang="en-GB" b="0" dirty="0" err="1"/>
              <a:t>liegen</a:t>
            </a:r>
            <a:r>
              <a:rPr lang="en-GB" b="0" dirty="0"/>
              <a:t> / </a:t>
            </a:r>
            <a:r>
              <a:rPr lang="en-GB" b="0" dirty="0" err="1"/>
              <a:t>sitzen</a:t>
            </a:r>
            <a:r>
              <a:rPr lang="en-GB" b="0" dirty="0"/>
              <a:t>)</a:t>
            </a:r>
            <a:br>
              <a:rPr lang="en-GB" dirty="0"/>
            </a:br>
            <a:br>
              <a:rPr lang="en-GB" dirty="0"/>
            </a:br>
            <a:r>
              <a:rPr lang="en-GB" b="1" dirty="0"/>
              <a:t>Procedure:</a:t>
            </a:r>
            <a:br>
              <a:rPr lang="en-GB" dirty="0"/>
            </a:br>
            <a:r>
              <a:rPr lang="en-GB" dirty="0"/>
              <a:t>1. Cycle through the information on the slide using the animation sequence.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501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positional verbs (</a:t>
            </a:r>
            <a:r>
              <a:rPr lang="en-GB" b="0" dirty="0" err="1"/>
              <a:t>stehen</a:t>
            </a:r>
            <a:r>
              <a:rPr lang="en-GB" b="0" dirty="0"/>
              <a:t> / </a:t>
            </a:r>
            <a:r>
              <a:rPr lang="en-GB" b="0" dirty="0" err="1"/>
              <a:t>leigen</a:t>
            </a:r>
            <a:r>
              <a:rPr lang="en-GB" b="0" dirty="0"/>
              <a:t> / </a:t>
            </a:r>
            <a:r>
              <a:rPr lang="en-GB" b="0" dirty="0" err="1"/>
              <a:t>sitzen</a:t>
            </a:r>
            <a:r>
              <a:rPr lang="en-GB" b="0" dirty="0"/>
              <a:t>) and placement verbs (</a:t>
            </a:r>
            <a:r>
              <a:rPr lang="en-GB" b="0" dirty="0" err="1"/>
              <a:t>stellen</a:t>
            </a:r>
            <a:r>
              <a:rPr lang="en-GB" b="0" dirty="0"/>
              <a:t> / </a:t>
            </a:r>
            <a:r>
              <a:rPr lang="en-GB" b="0" dirty="0" err="1"/>
              <a:t>legen</a:t>
            </a:r>
            <a:r>
              <a:rPr lang="en-GB" b="0" dirty="0"/>
              <a:t> / </a:t>
            </a:r>
            <a:r>
              <a:rPr lang="en-GB" b="0" dirty="0" err="1"/>
              <a:t>setzen</a:t>
            </a:r>
            <a:r>
              <a:rPr lang="en-GB" b="0" dirty="0"/>
              <a:t>) and R2/R3 prepositional phrases.</a:t>
            </a:r>
            <a:br>
              <a:rPr lang="en-GB" dirty="0"/>
            </a:br>
            <a:br>
              <a:rPr lang="en-GB" dirty="0"/>
            </a:br>
            <a:r>
              <a:rPr lang="en-GB" b="1" dirty="0"/>
              <a:t>Procedure:</a:t>
            </a:r>
            <a:br>
              <a:rPr lang="en-GB" dirty="0"/>
            </a:br>
            <a:r>
              <a:rPr lang="en-GB" dirty="0"/>
              <a:t>1. For each sentence say whether the positional verb or the placement verb fits. Remember to look at the R2 / R3 prepositions to decide which one fits.</a:t>
            </a:r>
          </a:p>
          <a:p>
            <a:r>
              <a:rPr lang="en-GB" dirty="0"/>
              <a:t>2. Click to reveal and check the answers.</a:t>
            </a:r>
          </a:p>
          <a:p>
            <a:r>
              <a:rPr lang="en-GB" dirty="0"/>
              <a:t>3. The first item can be done as example.</a:t>
            </a:r>
          </a:p>
          <a:p>
            <a:r>
              <a:rPr lang="en-GB" dirty="0"/>
              <a:t>4. Check understanding of the meaning.</a:t>
            </a:r>
          </a:p>
          <a:p>
            <a:endParaRPr lang="en-GB" dirty="0"/>
          </a:p>
          <a:p>
            <a:r>
              <a:rPr lang="en-GB" b="1" baseline="0" dirty="0"/>
              <a:t>Word frequency (1 is the most frequent word in German): </a:t>
            </a:r>
            <a:br>
              <a:rPr lang="en-GB" baseline="0" dirty="0"/>
            </a:br>
            <a:r>
              <a:rPr lang="en-GB" sz="1200" kern="1200" dirty="0" err="1">
                <a:solidFill>
                  <a:schemeClr val="tx1"/>
                </a:solidFill>
                <a:effectLst/>
                <a:latin typeface="+mn-lt"/>
                <a:ea typeface="+mn-ea"/>
                <a:cs typeface="+mn-cs"/>
              </a:rPr>
              <a:t>setzen</a:t>
            </a:r>
            <a:r>
              <a:rPr lang="en-GB" sz="1200" kern="1200" dirty="0">
                <a:solidFill>
                  <a:schemeClr val="tx1"/>
                </a:solidFill>
                <a:effectLst/>
                <a:latin typeface="+mn-lt"/>
                <a:ea typeface="+mn-ea"/>
                <a:cs typeface="+mn-cs"/>
              </a:rPr>
              <a:t> [228] </a:t>
            </a:r>
            <a:r>
              <a:rPr lang="en-GB" sz="1200" kern="1200" dirty="0" err="1">
                <a:solidFill>
                  <a:schemeClr val="tx1"/>
                </a:solidFill>
                <a:effectLst/>
                <a:latin typeface="+mn-lt"/>
                <a:ea typeface="+mn-ea"/>
                <a:cs typeface="+mn-cs"/>
              </a:rPr>
              <a:t>stellen</a:t>
            </a:r>
            <a:r>
              <a:rPr lang="en-GB" sz="1200" kern="1200" dirty="0">
                <a:solidFill>
                  <a:schemeClr val="tx1"/>
                </a:solidFill>
                <a:effectLst/>
                <a:latin typeface="+mn-lt"/>
                <a:ea typeface="+mn-ea"/>
                <a:cs typeface="+mn-cs"/>
              </a:rPr>
              <a:t> [135]</a:t>
            </a:r>
            <a:r>
              <a:rPr lang="en-GB" sz="1200" b="0" i="0" u="none" strike="noStrike" kern="1200" cap="none" baseline="0" dirty="0">
                <a:solidFill>
                  <a:schemeClr val="tx1"/>
                </a:solidFill>
                <a:effectLst/>
                <a:latin typeface="+mn-lt"/>
                <a:ea typeface="+mn-ea"/>
                <a:cs typeface="Calibri"/>
                <a:sym typeface="Calibri"/>
              </a:rPr>
              <a:t> </a:t>
            </a:r>
            <a:r>
              <a:rPr lang="en-GB" sz="1200" kern="1200" dirty="0" err="1">
                <a:solidFill>
                  <a:schemeClr val="tx1"/>
                </a:solidFill>
                <a:effectLst/>
                <a:latin typeface="+mn-lt"/>
                <a:ea typeface="+mn-ea"/>
                <a:cs typeface="+mn-cs"/>
              </a:rPr>
              <a:t>Onkel</a:t>
            </a:r>
            <a:r>
              <a:rPr lang="en-GB" sz="1200" kern="1200" dirty="0">
                <a:solidFill>
                  <a:schemeClr val="tx1"/>
                </a:solidFill>
                <a:effectLst/>
                <a:latin typeface="+mn-lt"/>
                <a:ea typeface="+mn-ea"/>
                <a:cs typeface="+mn-cs"/>
              </a:rPr>
              <a:t> [1832]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[1826]  Bad [1577] </a:t>
            </a:r>
            <a:r>
              <a:rPr lang="en-GB" sz="1200" kern="1200" dirty="0" err="1">
                <a:solidFill>
                  <a:schemeClr val="tx1"/>
                </a:solidFill>
                <a:effectLst/>
                <a:latin typeface="+mn-lt"/>
                <a:ea typeface="+mn-ea"/>
                <a:cs typeface="+mn-cs"/>
              </a:rPr>
              <a:t>Küche</a:t>
            </a:r>
            <a:r>
              <a:rPr lang="en-GB" sz="1200" kern="1200" dirty="0">
                <a:solidFill>
                  <a:schemeClr val="tx1"/>
                </a:solidFill>
                <a:effectLst/>
                <a:latin typeface="+mn-lt"/>
                <a:ea typeface="+mn-ea"/>
                <a:cs typeface="+mn-cs"/>
              </a:rPr>
              <a:t> [960] </a:t>
            </a:r>
            <a:r>
              <a:rPr lang="en-GB" sz="1200" kern="1200" dirty="0" err="1">
                <a:solidFill>
                  <a:schemeClr val="tx1"/>
                </a:solidFill>
                <a:effectLst/>
                <a:latin typeface="+mn-lt"/>
                <a:ea typeface="+mn-ea"/>
                <a:cs typeface="+mn-cs"/>
              </a:rPr>
              <a:t>Wohnung</a:t>
            </a:r>
            <a:r>
              <a:rPr lang="en-GB" sz="1200" kern="1200" dirty="0">
                <a:solidFill>
                  <a:schemeClr val="tx1"/>
                </a:solidFill>
                <a:effectLst/>
                <a:latin typeface="+mn-lt"/>
                <a:ea typeface="+mn-ea"/>
                <a:cs typeface="+mn-cs"/>
              </a:rPr>
              <a:t> [418]</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Practise </a:t>
            </a:r>
            <a:r>
              <a:rPr lang="en-GB" b="0" i="1" dirty="0" err="1"/>
              <a:t>während</a:t>
            </a:r>
            <a:r>
              <a:rPr lang="en-GB" b="0" dirty="0"/>
              <a:t> and </a:t>
            </a:r>
            <a:r>
              <a:rPr lang="en-GB" b="0" i="1" dirty="0" err="1"/>
              <a:t>denn</a:t>
            </a:r>
            <a:r>
              <a:rPr lang="en-GB" b="0" dirty="0"/>
              <a:t> in sentence context.</a:t>
            </a:r>
            <a:br>
              <a:rPr lang="en-GB" b="0" dirty="0"/>
            </a:br>
            <a:br>
              <a:rPr lang="en-GB" b="0" dirty="0"/>
            </a:br>
            <a:r>
              <a:rPr lang="en-GB" b="1" i="1" dirty="0"/>
              <a:t>Note: </a:t>
            </a:r>
            <a:r>
              <a:rPr lang="en-GB" b="0" dirty="0"/>
              <a:t>this task re-uses the first halves of sentences students have already heard and understood.  This will help them to focus more of their attention on the second halves of the sentences.</a:t>
            </a:r>
            <a:br>
              <a:rPr lang="en-GB" dirty="0"/>
            </a:br>
            <a:br>
              <a:rPr lang="en-GB" dirty="0"/>
            </a:br>
            <a:r>
              <a:rPr lang="en-GB" b="1" dirty="0"/>
              <a:t>Procedure:</a:t>
            </a:r>
            <a:br>
              <a:rPr lang="en-GB" dirty="0"/>
            </a:br>
            <a:r>
              <a:rPr lang="en-GB" dirty="0"/>
              <a:t>1. Click on a number to hear the recording.</a:t>
            </a:r>
          </a:p>
          <a:p>
            <a:r>
              <a:rPr lang="en-GB" dirty="0"/>
              <a:t>2. Decide which word fits in the gap, using the word order to help decide.</a:t>
            </a:r>
            <a:br>
              <a:rPr lang="en-GB" dirty="0"/>
            </a:br>
            <a:r>
              <a:rPr lang="en-GB" dirty="0"/>
              <a:t>3. Listen again to write down what Wolfgang is doing. </a:t>
            </a:r>
            <a:r>
              <a:rPr lang="en-GB" b="1" i="1" dirty="0"/>
              <a:t>Note:</a:t>
            </a:r>
            <a:r>
              <a:rPr lang="en-GB" dirty="0"/>
              <a:t> the actions buttons on the left have the full sentences without beeps, which can be used here.</a:t>
            </a:r>
          </a:p>
          <a:p>
            <a:r>
              <a:rPr lang="en-GB" dirty="0"/>
              <a:t>4. Click to reveal and check answers.</a:t>
            </a:r>
          </a:p>
          <a:p>
            <a:endParaRPr lang="en-GB" dirty="0"/>
          </a:p>
          <a:p>
            <a:endParaRPr lang="en-GB" dirty="0"/>
          </a:p>
          <a:p>
            <a:r>
              <a:rPr lang="en-GB" b="1" dirty="0"/>
              <a:t>Transcript:</a:t>
            </a:r>
            <a:br>
              <a:rPr lang="en-GB" dirty="0"/>
            </a:br>
            <a:r>
              <a:rPr lang="de-DE" sz="1200" kern="1200" dirty="0">
                <a:solidFill>
                  <a:schemeClr val="tx1"/>
                </a:solidFill>
                <a:effectLst/>
                <a:latin typeface="+mn-lt"/>
                <a:ea typeface="+mn-ea"/>
                <a:cs typeface="+mn-cs"/>
              </a:rPr>
              <a:t>1. Ich stelle einen großen Tisch in den Garten, [während] Wolfgang Gitarre spielt.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Ich lege die Servietten auf die Teller, [während] Wolfgang ein Bad nimmt.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Ich stelle Extra-stühle in die Küche, [denn] Wolfgang hat keine Lust.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Ich setze den Kuchen in den Ofen, [während] Wolfgang Heidi eine SMS schreibt.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Ich lege das Gästebuch offen auf den Tisch, [denn] Wolfgang hat das vergessen.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Ich lege auch einen neuen Kuli auf den Tisch, [während] Wolfgang mit dem anderen Kuli schreibt.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7. Ich setze die Katze auf ihren Lieblingsstuhl, [denn] Wolfgang ruft Mehmet an.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8. Ich stelle die Flaschen in die Tür vom Kühlschrank, [denn] Wolfgang hat sie in die Sonne gesetzt.</a:t>
            </a:r>
            <a:endParaRPr lang="en-GB" sz="1200" kern="1200" dirty="0">
              <a:solidFill>
                <a:schemeClr val="tx1"/>
              </a:solidFill>
              <a:effectLst/>
              <a:latin typeface="+mn-lt"/>
              <a:ea typeface="+mn-ea"/>
              <a:cs typeface="+mn-cs"/>
            </a:endParaRPr>
          </a:p>
          <a:p>
            <a:br>
              <a:rPr lang="en-GB" dirty="0"/>
            </a:br>
            <a:br>
              <a:rPr lang="en-GB" dirty="0"/>
            </a:br>
            <a:r>
              <a:rPr lang="en-GB" b="1" baseline="0" dirty="0"/>
              <a:t>Word frequency (1 is the most frequent word in German): </a:t>
            </a:r>
            <a:br>
              <a:rPr lang="en-GB" baseline="0" dirty="0"/>
            </a:br>
            <a:r>
              <a:rPr lang="en-GB" sz="1200" kern="1200" dirty="0" err="1">
                <a:solidFill>
                  <a:schemeClr val="tx1"/>
                </a:solidFill>
                <a:effectLst/>
                <a:latin typeface="+mn-lt"/>
                <a:ea typeface="+mn-ea"/>
                <a:cs typeface="+mn-cs"/>
              </a:rPr>
              <a:t>setzen</a:t>
            </a:r>
            <a:r>
              <a:rPr lang="en-GB" sz="1200" kern="1200" dirty="0">
                <a:solidFill>
                  <a:schemeClr val="tx1"/>
                </a:solidFill>
                <a:effectLst/>
                <a:latin typeface="+mn-lt"/>
                <a:ea typeface="+mn-ea"/>
                <a:cs typeface="+mn-cs"/>
              </a:rPr>
              <a:t> [228] </a:t>
            </a:r>
            <a:r>
              <a:rPr lang="en-GB" sz="1200" kern="1200" dirty="0" err="1">
                <a:solidFill>
                  <a:schemeClr val="tx1"/>
                </a:solidFill>
                <a:effectLst/>
                <a:latin typeface="+mn-lt"/>
                <a:ea typeface="+mn-ea"/>
                <a:cs typeface="+mn-cs"/>
              </a:rPr>
              <a:t>stellen</a:t>
            </a:r>
            <a:r>
              <a:rPr lang="en-GB" sz="1200" kern="1200" dirty="0">
                <a:solidFill>
                  <a:schemeClr val="tx1"/>
                </a:solidFill>
                <a:effectLst/>
                <a:latin typeface="+mn-lt"/>
                <a:ea typeface="+mn-ea"/>
                <a:cs typeface="+mn-cs"/>
              </a:rPr>
              <a:t> [135] </a:t>
            </a:r>
            <a:r>
              <a:rPr lang="en-GB" sz="1200" kern="1200" dirty="0" err="1">
                <a:solidFill>
                  <a:schemeClr val="tx1"/>
                </a:solidFill>
                <a:effectLst/>
                <a:latin typeface="+mn-lt"/>
                <a:ea typeface="+mn-ea"/>
                <a:cs typeface="+mn-cs"/>
              </a:rPr>
              <a:t>vorbereiten</a:t>
            </a:r>
            <a:r>
              <a:rPr lang="en-GB" sz="1200" kern="1200" dirty="0">
                <a:solidFill>
                  <a:schemeClr val="tx1"/>
                </a:solidFill>
                <a:effectLst/>
                <a:latin typeface="+mn-lt"/>
                <a:ea typeface="+mn-ea"/>
                <a:cs typeface="+mn-cs"/>
              </a:rPr>
              <a:t> [1421] </a:t>
            </a:r>
            <a:r>
              <a:rPr lang="en-GB" sz="1200" kern="1200" dirty="0" err="1">
                <a:solidFill>
                  <a:schemeClr val="tx1"/>
                </a:solidFill>
                <a:effectLst/>
                <a:latin typeface="+mn-lt"/>
                <a:ea typeface="+mn-ea"/>
                <a:cs typeface="+mn-cs"/>
              </a:rPr>
              <a:t>während</a:t>
            </a:r>
            <a:r>
              <a:rPr lang="en-GB" sz="1200" kern="1200" dirty="0">
                <a:solidFill>
                  <a:schemeClr val="tx1"/>
                </a:solidFill>
                <a:effectLst/>
                <a:latin typeface="+mn-lt"/>
                <a:ea typeface="+mn-ea"/>
                <a:cs typeface="+mn-cs"/>
              </a:rPr>
              <a:t> [173]</a:t>
            </a:r>
            <a:r>
              <a:rPr lang="en-GB" sz="1200" b="0" i="0" u="none" strike="noStrike" kern="1200" cap="none" baseline="0" dirty="0">
                <a:solidFill>
                  <a:schemeClr val="tx1"/>
                </a:solidFill>
                <a:effectLst/>
                <a:latin typeface="+mn-lt"/>
                <a:ea typeface="+mn-ea"/>
                <a:cs typeface="Calibri"/>
                <a:sym typeface="Calibri"/>
              </a:rPr>
              <a:t> </a:t>
            </a:r>
            <a:r>
              <a:rPr lang="en-GB" sz="1200" kern="1200" dirty="0" err="1">
                <a:solidFill>
                  <a:schemeClr val="tx1"/>
                </a:solidFill>
                <a:effectLst/>
                <a:latin typeface="+mn-lt"/>
                <a:ea typeface="+mn-ea"/>
                <a:cs typeface="+mn-cs"/>
              </a:rPr>
              <a:t>Küche</a:t>
            </a:r>
            <a:r>
              <a:rPr lang="en-GB" sz="1200" kern="1200" dirty="0">
                <a:solidFill>
                  <a:schemeClr val="tx1"/>
                </a:solidFill>
                <a:effectLst/>
                <a:latin typeface="+mn-lt"/>
                <a:ea typeface="+mn-ea"/>
                <a:cs typeface="+mn-cs"/>
              </a:rPr>
              <a:t> [960] Bad [1577] Lust [1407] </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8730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0" dirty="0"/>
              <a:t> To practice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Person a starts the sentence (cued in English)</a:t>
            </a:r>
          </a:p>
          <a:p>
            <a:pPr marL="228600" indent="-228600">
              <a:buAutoNum type="arabicPeriod"/>
            </a:pPr>
            <a:r>
              <a:rPr lang="en-US" b="0" dirty="0"/>
              <a:t>Person B chooses which ending fits and completes the sentence.</a:t>
            </a:r>
          </a:p>
          <a:p>
            <a:pPr marL="228600" indent="-228600">
              <a:buAutoNum type="arabicPeriod"/>
            </a:pPr>
            <a:r>
              <a:rPr lang="en-US" b="0" dirty="0"/>
              <a:t>For round 2 person A and B swap roles.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Brief [813] </a:t>
            </a:r>
            <a:r>
              <a:rPr lang="en-GB" sz="1200" kern="1200" dirty="0" err="1">
                <a:solidFill>
                  <a:schemeClr val="tx1"/>
                </a:solidFill>
                <a:effectLst/>
                <a:latin typeface="+mn-lt"/>
                <a:ea typeface="+mn-ea"/>
                <a:cs typeface="+mn-cs"/>
              </a:rPr>
              <a:t>setzen</a:t>
            </a:r>
            <a:r>
              <a:rPr lang="en-GB" sz="1200" kern="1200" dirty="0">
                <a:solidFill>
                  <a:schemeClr val="tx1"/>
                </a:solidFill>
                <a:effectLst/>
                <a:latin typeface="+mn-lt"/>
                <a:ea typeface="+mn-ea"/>
                <a:cs typeface="+mn-cs"/>
              </a:rPr>
              <a:t> [228] </a:t>
            </a:r>
            <a:r>
              <a:rPr lang="en-GB" sz="1200" kern="1200" dirty="0" err="1">
                <a:solidFill>
                  <a:schemeClr val="tx1"/>
                </a:solidFill>
                <a:effectLst/>
                <a:latin typeface="+mn-lt"/>
                <a:ea typeface="+mn-ea"/>
                <a:cs typeface="+mn-cs"/>
              </a:rPr>
              <a:t>stellen</a:t>
            </a:r>
            <a:r>
              <a:rPr lang="en-GB" sz="1200" kern="1200" dirty="0">
                <a:solidFill>
                  <a:schemeClr val="tx1"/>
                </a:solidFill>
                <a:effectLst/>
                <a:latin typeface="+mn-lt"/>
                <a:ea typeface="+mn-ea"/>
                <a:cs typeface="+mn-cs"/>
              </a:rPr>
              <a:t> [135] </a:t>
            </a:r>
            <a:r>
              <a:rPr lang="en-GB" sz="1200" kern="1200" dirty="0" err="1">
                <a:solidFill>
                  <a:schemeClr val="tx1"/>
                </a:solidFill>
                <a:effectLst/>
                <a:latin typeface="+mn-lt"/>
                <a:ea typeface="+mn-ea"/>
                <a:cs typeface="+mn-cs"/>
              </a:rPr>
              <a:t>Wohnung</a:t>
            </a:r>
            <a:r>
              <a:rPr lang="en-GB" sz="1200" kern="1200" dirty="0">
                <a:solidFill>
                  <a:schemeClr val="tx1"/>
                </a:solidFill>
                <a:effectLst/>
                <a:latin typeface="+mn-lt"/>
                <a:ea typeface="+mn-ea"/>
                <a:cs typeface="+mn-cs"/>
              </a:rPr>
              <a:t> [418] </a:t>
            </a:r>
            <a:r>
              <a:rPr lang="en-GB" sz="1200" kern="1200" dirty="0" err="1">
                <a:solidFill>
                  <a:schemeClr val="tx1"/>
                </a:solidFill>
                <a:effectLst/>
                <a:latin typeface="+mn-lt"/>
                <a:ea typeface="+mn-ea"/>
                <a:cs typeface="+mn-cs"/>
              </a:rPr>
              <a:t>Flugzeug</a:t>
            </a:r>
            <a:r>
              <a:rPr lang="en-GB" sz="1200" kern="1200" dirty="0">
                <a:solidFill>
                  <a:schemeClr val="tx1"/>
                </a:solidFill>
                <a:effectLst/>
                <a:latin typeface="+mn-lt"/>
                <a:ea typeface="+mn-ea"/>
                <a:cs typeface="+mn-cs"/>
              </a:rPr>
              <a:t> [1776]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4948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(There is a handout for this task)</a:t>
            </a:r>
          </a:p>
          <a:p>
            <a:r>
              <a:rPr lang="en-GB" b="1" dirty="0"/>
              <a:t>Cues for person 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8880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(There is a handout for this task)</a:t>
            </a:r>
          </a:p>
          <a:p>
            <a:r>
              <a:rPr lang="en-GB" b="1" dirty="0"/>
              <a:t>Cues for person B</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023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Antworten</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46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for sequence of six verb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To present one of the separable verbs from this week’s new vocabulary.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vorbereiten</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ei</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and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[v]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and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[r]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as key SSC present in the word.</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bereitet</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vor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the fact that because the stem ends in –t, an addition ‘e’ is added to the short form, to make it easier to say.</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a:p>
            <a:pPr algn="l" rtl="0">
              <a:spcBef>
                <a:spcPts val="0"/>
              </a:spcBef>
              <a:spcAft>
                <a:spcPts val="0"/>
              </a:spcAft>
            </a:pPr>
            <a:endParaRPr lang="en-GB" b="0" i="0" dirty="0">
              <a:solidFill>
                <a:srgbClr val="000000"/>
              </a:solidFill>
              <a:effectLst/>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8917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ADDITIONAL ACTIVITY OR HOMEWORK</a:t>
            </a:r>
          </a:p>
          <a:p>
            <a:r>
              <a:rPr lang="en-GB" b="1" dirty="0"/>
              <a:t>Timing: 10 minutes</a:t>
            </a:r>
            <a:br>
              <a:rPr lang="en-GB" dirty="0"/>
            </a:br>
            <a:br>
              <a:rPr lang="en-GB" b="1" dirty="0"/>
            </a:br>
            <a:r>
              <a:rPr lang="en-GB" b="1" dirty="0"/>
              <a:t>Aim: </a:t>
            </a:r>
            <a:r>
              <a:rPr lang="en-GB" b="0" dirty="0"/>
              <a:t>To practise producing in writing the vocabulary and grammar introduced. </a:t>
            </a:r>
            <a:br>
              <a:rPr lang="en-GB" dirty="0"/>
            </a:br>
            <a:br>
              <a:rPr lang="en-GB" dirty="0"/>
            </a:br>
            <a:r>
              <a:rPr lang="en-GB" b="1" dirty="0"/>
              <a:t>Procedure:</a:t>
            </a:r>
            <a:br>
              <a:rPr lang="en-GB" dirty="0"/>
            </a:br>
            <a:r>
              <a:rPr lang="en-GB" dirty="0"/>
              <a:t>1. Write Mia’s messages in German.</a:t>
            </a:r>
          </a:p>
          <a:p>
            <a:r>
              <a:rPr lang="en-GB" dirty="0"/>
              <a:t>2. Check answers on the next slide.</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anfangen</a:t>
            </a:r>
            <a:r>
              <a:rPr lang="en-GB" sz="1200" kern="1200" dirty="0">
                <a:solidFill>
                  <a:schemeClr val="tx1"/>
                </a:solidFill>
                <a:effectLst/>
                <a:latin typeface="+mn-lt"/>
                <a:ea typeface="+mn-ea"/>
                <a:cs typeface="+mn-cs"/>
              </a:rPr>
              <a:t> [497] </a:t>
            </a:r>
            <a:r>
              <a:rPr lang="en-GB" sz="1200" kern="1200" dirty="0" err="1">
                <a:solidFill>
                  <a:schemeClr val="tx1"/>
                </a:solidFill>
                <a:effectLst/>
                <a:latin typeface="+mn-lt"/>
                <a:ea typeface="+mn-ea"/>
                <a:cs typeface="+mn-cs"/>
              </a:rPr>
              <a:t>einkaufen</a:t>
            </a:r>
            <a:r>
              <a:rPr lang="en-GB" sz="1200" kern="1200" dirty="0">
                <a:solidFill>
                  <a:schemeClr val="tx1"/>
                </a:solidFill>
                <a:effectLst/>
                <a:latin typeface="+mn-lt"/>
                <a:ea typeface="+mn-ea"/>
                <a:cs typeface="+mn-cs"/>
              </a:rPr>
              <a:t> [2877] </a:t>
            </a:r>
            <a:r>
              <a:rPr lang="en-GB" sz="1200" kern="1200" dirty="0" err="1">
                <a:solidFill>
                  <a:schemeClr val="tx1"/>
                </a:solidFill>
                <a:effectLst/>
                <a:latin typeface="+mn-lt"/>
                <a:ea typeface="+mn-ea"/>
                <a:cs typeface="+mn-cs"/>
              </a:rPr>
              <a:t>mitbringen</a:t>
            </a:r>
            <a:r>
              <a:rPr lang="en-GB" sz="1200" kern="1200" dirty="0">
                <a:solidFill>
                  <a:schemeClr val="tx1"/>
                </a:solidFill>
                <a:effectLst/>
                <a:latin typeface="+mn-lt"/>
                <a:ea typeface="+mn-ea"/>
                <a:cs typeface="+mn-cs"/>
              </a:rPr>
              <a:t> [1828] </a:t>
            </a:r>
            <a:r>
              <a:rPr lang="en-GB" sz="1200" kern="1200" dirty="0" err="1">
                <a:solidFill>
                  <a:schemeClr val="tx1"/>
                </a:solidFill>
                <a:effectLst/>
                <a:latin typeface="+mn-lt"/>
                <a:ea typeface="+mn-ea"/>
                <a:cs typeface="+mn-cs"/>
              </a:rPr>
              <a:t>stellen</a:t>
            </a:r>
            <a:r>
              <a:rPr lang="en-GB" sz="1200" kern="1200" dirty="0">
                <a:solidFill>
                  <a:schemeClr val="tx1"/>
                </a:solidFill>
                <a:effectLst/>
                <a:latin typeface="+mn-lt"/>
                <a:ea typeface="+mn-ea"/>
                <a:cs typeface="+mn-cs"/>
              </a:rPr>
              <a:t> [135] </a:t>
            </a:r>
            <a:r>
              <a:rPr lang="en-GB" sz="1200" kern="1200" dirty="0" err="1">
                <a:solidFill>
                  <a:schemeClr val="tx1"/>
                </a:solidFill>
                <a:effectLst/>
                <a:latin typeface="+mn-lt"/>
                <a:ea typeface="+mn-ea"/>
                <a:cs typeface="+mn-cs"/>
              </a:rPr>
              <a:t>vorbereiten</a:t>
            </a:r>
            <a:r>
              <a:rPr lang="en-GB" sz="1200" kern="1200" dirty="0">
                <a:solidFill>
                  <a:schemeClr val="tx1"/>
                </a:solidFill>
                <a:effectLst/>
                <a:latin typeface="+mn-lt"/>
                <a:ea typeface="+mn-ea"/>
                <a:cs typeface="+mn-cs"/>
              </a:rPr>
              <a:t> [1421] </a:t>
            </a:r>
            <a:r>
              <a:rPr lang="en-GB" sz="1200" kern="1200" dirty="0" err="1">
                <a:solidFill>
                  <a:schemeClr val="tx1"/>
                </a:solidFill>
                <a:effectLst/>
                <a:latin typeface="+mn-lt"/>
                <a:ea typeface="+mn-ea"/>
                <a:cs typeface="+mn-cs"/>
              </a:rPr>
              <a:t>während</a:t>
            </a:r>
            <a:r>
              <a:rPr lang="en-GB" sz="1200" kern="1200" dirty="0">
                <a:solidFill>
                  <a:schemeClr val="tx1"/>
                </a:solidFill>
                <a:effectLst/>
                <a:latin typeface="+mn-lt"/>
                <a:ea typeface="+mn-ea"/>
                <a:cs typeface="+mn-cs"/>
              </a:rPr>
              <a:t> [173]</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Bad [1577] </a:t>
            </a:r>
            <a:r>
              <a:rPr lang="en-GB" sz="1200" kern="1200" dirty="0" err="1">
                <a:solidFill>
                  <a:schemeClr val="tx1"/>
                </a:solidFill>
                <a:effectLst/>
                <a:latin typeface="+mn-lt"/>
                <a:ea typeface="+mn-ea"/>
                <a:cs typeface="+mn-cs"/>
              </a:rPr>
              <a:t>Schmerz</a:t>
            </a:r>
            <a:r>
              <a:rPr lang="en-GB" sz="1200" kern="1200" dirty="0">
                <a:solidFill>
                  <a:schemeClr val="tx1"/>
                </a:solidFill>
                <a:effectLst/>
                <a:latin typeface="+mn-lt"/>
                <a:ea typeface="+mn-ea"/>
                <a:cs typeface="+mn-cs"/>
              </a:rPr>
              <a:t> [1483]</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Antworten</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1373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Link to Student Worksheet answers</a:t>
            </a:r>
            <a:r>
              <a:rPr lang="en-GB" sz="1200" b="0" i="0">
                <a:latin typeface="+mn-lt"/>
                <a:ea typeface="Calibri"/>
                <a:cs typeface="Calibri"/>
                <a:sym typeface="Calibri"/>
              </a:rPr>
              <a:t>: https://resources.ncelp.org/concern/resources/sq87bv25s?locale=en</a:t>
            </a:r>
            <a:endParaRPr lang="en-GB" sz="1200" b="0" i="0" dirty="0">
              <a:latin typeface="+mn-lt"/>
              <a:ea typeface="Calibri"/>
              <a:cs typeface="Calibri"/>
              <a:sym typeface="Calibri"/>
            </a:endParaRPr>
          </a:p>
          <a:p>
            <a:pPr marL="0" lvl="0" indent="0" algn="l" rtl="0">
              <a:spcBef>
                <a:spcPts val="0"/>
              </a:spcBef>
              <a:spcAft>
                <a:spcPts val="0"/>
              </a:spcAft>
              <a:buNone/>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710191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262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750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997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272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016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554839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3934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85163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2769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2960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5722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360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84147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995595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1400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3849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52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880954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6588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86958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311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3060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75985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0839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109233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253335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42460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14932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82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033418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048162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3.png"/><Relationship Id="rId7" Type="http://schemas.openxmlformats.org/officeDocument/2006/relationships/audio" Target="../media/audio20.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19.wav"/><Relationship Id="rId5" Type="http://schemas.openxmlformats.org/officeDocument/2006/relationships/audio" Target="../media/audio18.wav"/><Relationship Id="rId10" Type="http://schemas.openxmlformats.org/officeDocument/2006/relationships/image" Target="../media/image19.png"/><Relationship Id="rId4" Type="http://schemas.openxmlformats.org/officeDocument/2006/relationships/audio" Target="../media/audio17.wav"/><Relationship Id="rId9" Type="http://schemas.openxmlformats.org/officeDocument/2006/relationships/audio" Target="../media/audio22.wav"/></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18.gif"/><Relationship Id="rId3" Type="http://schemas.openxmlformats.org/officeDocument/2006/relationships/image" Target="../media/image3.png"/><Relationship Id="rId7" Type="http://schemas.openxmlformats.org/officeDocument/2006/relationships/audio" Target="../media/audio25.wav"/><Relationship Id="rId12" Type="http://schemas.openxmlformats.org/officeDocument/2006/relationships/audio" Target="../media/audio30.wav"/><Relationship Id="rId17" Type="http://schemas.openxmlformats.org/officeDocument/2006/relationships/audio" Target="../media/audio32.wav"/><Relationship Id="rId2" Type="http://schemas.openxmlformats.org/officeDocument/2006/relationships/notesSlide" Target="../notesSlides/notesSlide13.xml"/><Relationship Id="rId16" Type="http://schemas.openxmlformats.org/officeDocument/2006/relationships/audio" Target="../media/audio31.wav"/><Relationship Id="rId1" Type="http://schemas.openxmlformats.org/officeDocument/2006/relationships/slideLayout" Target="../slideLayouts/slideLayout2.xml"/><Relationship Id="rId6" Type="http://schemas.openxmlformats.org/officeDocument/2006/relationships/audio" Target="../media/audio24.wav"/><Relationship Id="rId11" Type="http://schemas.openxmlformats.org/officeDocument/2006/relationships/audio" Target="../media/audio29.wav"/><Relationship Id="rId5" Type="http://schemas.openxmlformats.org/officeDocument/2006/relationships/image" Target="../media/image19.png"/><Relationship Id="rId15" Type="http://schemas.openxmlformats.org/officeDocument/2006/relationships/image" Target="../media/image26.gif"/><Relationship Id="rId10" Type="http://schemas.openxmlformats.org/officeDocument/2006/relationships/audio" Target="../media/audio28.wav"/><Relationship Id="rId4" Type="http://schemas.openxmlformats.org/officeDocument/2006/relationships/audio" Target="../media/audio23.wav"/><Relationship Id="rId9" Type="http://schemas.openxmlformats.org/officeDocument/2006/relationships/audio" Target="../media/audio27.wav"/><Relationship Id="rId14" Type="http://schemas.openxmlformats.org/officeDocument/2006/relationships/image" Target="../media/image25.gif"/></Relationships>
</file>

<file path=ppt/slides/_rels/slide14.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38.wav"/><Relationship Id="rId3" Type="http://schemas.openxmlformats.org/officeDocument/2006/relationships/image" Target="../media/image3.png"/><Relationship Id="rId7" Type="http://schemas.openxmlformats.org/officeDocument/2006/relationships/image" Target="../media/image26.gif"/><Relationship Id="rId12" Type="http://schemas.openxmlformats.org/officeDocument/2006/relationships/audio" Target="../media/audio37.wav"/><Relationship Id="rId17" Type="http://schemas.openxmlformats.org/officeDocument/2006/relationships/audio" Target="../media/audio42.wav"/><Relationship Id="rId2" Type="http://schemas.openxmlformats.org/officeDocument/2006/relationships/notesSlide" Target="../notesSlides/notesSlide14.xml"/><Relationship Id="rId16" Type="http://schemas.openxmlformats.org/officeDocument/2006/relationships/audio" Target="../media/audio41.wav"/><Relationship Id="rId1" Type="http://schemas.openxmlformats.org/officeDocument/2006/relationships/slideLayout" Target="../slideLayouts/slideLayout2.xml"/><Relationship Id="rId6" Type="http://schemas.openxmlformats.org/officeDocument/2006/relationships/image" Target="../media/image25.gif"/><Relationship Id="rId11" Type="http://schemas.openxmlformats.org/officeDocument/2006/relationships/audio" Target="../media/audio36.wav"/><Relationship Id="rId5" Type="http://schemas.openxmlformats.org/officeDocument/2006/relationships/image" Target="../media/image18.gif"/><Relationship Id="rId15" Type="http://schemas.openxmlformats.org/officeDocument/2006/relationships/audio" Target="../media/audio40.wav"/><Relationship Id="rId10" Type="http://schemas.openxmlformats.org/officeDocument/2006/relationships/audio" Target="../media/audio35.wav"/><Relationship Id="rId4" Type="http://schemas.openxmlformats.org/officeDocument/2006/relationships/image" Target="../media/image19.png"/><Relationship Id="rId9" Type="http://schemas.openxmlformats.org/officeDocument/2006/relationships/audio" Target="../media/audio34.wav"/><Relationship Id="rId14" Type="http://schemas.openxmlformats.org/officeDocument/2006/relationships/audio" Target="../media/audio39.wav"/></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26.gif"/><Relationship Id="rId12"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gif"/><Relationship Id="rId11" Type="http://schemas.openxmlformats.org/officeDocument/2006/relationships/image" Target="../media/image31.png"/><Relationship Id="rId5" Type="http://schemas.openxmlformats.org/officeDocument/2006/relationships/image" Target="../media/image19.png"/><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image" Target="../media/image29.png"/><Relationship Id="rId1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26.gif"/><Relationship Id="rId12"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gif"/><Relationship Id="rId11" Type="http://schemas.openxmlformats.org/officeDocument/2006/relationships/image" Target="../media/image37.png"/><Relationship Id="rId5" Type="http://schemas.openxmlformats.org/officeDocument/2006/relationships/image" Target="../media/image19.png"/><Relationship Id="rId10" Type="http://schemas.openxmlformats.org/officeDocument/2006/relationships/image" Target="../media/image36.png"/><Relationship Id="rId4" Type="http://schemas.openxmlformats.org/officeDocument/2006/relationships/image" Target="../media/image28.png"/><Relationship Id="rId9" Type="http://schemas.openxmlformats.org/officeDocument/2006/relationships/image" Target="../media/image35.png"/><Relationship Id="rId1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5.jpe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audio" Target="../media/audio4.wav"/><Relationship Id="rId11" Type="http://schemas.openxmlformats.org/officeDocument/2006/relationships/image" Target="../media/image3.png"/><Relationship Id="rId5" Type="http://schemas.openxmlformats.org/officeDocument/2006/relationships/audio" Target="../media/audio3.wav"/><Relationship Id="rId15" Type="http://schemas.openxmlformats.org/officeDocument/2006/relationships/image" Target="../media/image7.jpe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audio" Target="../media/audio48.wav"/><Relationship Id="rId3" Type="http://schemas.openxmlformats.org/officeDocument/2006/relationships/audio" Target="../media/audio43.wav"/><Relationship Id="rId7" Type="http://schemas.openxmlformats.org/officeDocument/2006/relationships/audio" Target="../media/audio47.wav"/><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audio" Target="../media/audio46.wav"/><Relationship Id="rId5" Type="http://schemas.openxmlformats.org/officeDocument/2006/relationships/audio" Target="../media/audio45.wav"/><Relationship Id="rId4" Type="http://schemas.openxmlformats.org/officeDocument/2006/relationships/audio" Target="../media/audio44.wav"/><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jpg"/><Relationship Id="rId7"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3.pn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image" Target="../media/image3.png"/><Relationship Id="rId21" Type="http://schemas.openxmlformats.org/officeDocument/2006/relationships/image" Target="../media/image17.png"/><Relationship Id="rId7" Type="http://schemas.openxmlformats.org/officeDocument/2006/relationships/audio" Target="../media/audio12.wav"/><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3.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26.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5" Type="http://schemas.openxmlformats.org/officeDocument/2006/relationships/image" Target="../media/image11.png"/><Relationship Id="rId10" Type="http://schemas.openxmlformats.org/officeDocument/2006/relationships/audio" Target="../media/audio15.wav"/><Relationship Id="rId19" Type="http://schemas.openxmlformats.org/officeDocument/2006/relationships/image" Target="../media/image15.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1.jpg"/><Relationship Id="rId7" Type="http://schemas.openxmlformats.org/officeDocument/2006/relationships/image" Target="../media/image52.gif"/><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notesSlide" Target="../notesSlides/notesSlide30.xml"/><Relationship Id="rId16" Type="http://schemas.openxmlformats.org/officeDocument/2006/relationships/image" Target="../media/image61.tiff"/><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6.gif"/><Relationship Id="rId5" Type="http://schemas.openxmlformats.org/officeDocument/2006/relationships/image" Target="../media/image19.png"/><Relationship Id="rId15" Type="http://schemas.openxmlformats.org/officeDocument/2006/relationships/image" Target="../media/image60.png"/><Relationship Id="rId10" Type="http://schemas.openxmlformats.org/officeDocument/2006/relationships/image" Target="../media/image55.gif"/><Relationship Id="rId19" Type="http://schemas.openxmlformats.org/officeDocument/2006/relationships/image" Target="../media/image64.png"/><Relationship Id="rId4" Type="http://schemas.openxmlformats.org/officeDocument/2006/relationships/image" Target="../media/image3.png"/><Relationship Id="rId9" Type="http://schemas.openxmlformats.org/officeDocument/2006/relationships/image" Target="../media/image54.png"/><Relationship Id="rId14" Type="http://schemas.openxmlformats.org/officeDocument/2006/relationships/image" Target="../media/image59.tiff"/></Relationships>
</file>

<file path=ppt/slides/_rels/slide31.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image" Target="../media/image27.gif"/><Relationship Id="rId3" Type="http://schemas.openxmlformats.org/officeDocument/2006/relationships/image" Target="../media/image3.png"/><Relationship Id="rId7" Type="http://schemas.openxmlformats.org/officeDocument/2006/relationships/audio" Target="../media/audio51.wav"/><Relationship Id="rId12" Type="http://schemas.openxmlformats.org/officeDocument/2006/relationships/audio" Target="../media/audio56.wav"/><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audio" Target="../media/audio50.wav"/><Relationship Id="rId11" Type="http://schemas.openxmlformats.org/officeDocument/2006/relationships/audio" Target="../media/audio55.wav"/><Relationship Id="rId5" Type="http://schemas.openxmlformats.org/officeDocument/2006/relationships/image" Target="../media/image19.png"/><Relationship Id="rId10" Type="http://schemas.openxmlformats.org/officeDocument/2006/relationships/audio" Target="../media/audio54.wav"/><Relationship Id="rId4" Type="http://schemas.openxmlformats.org/officeDocument/2006/relationships/audio" Target="../media/audio49.wav"/><Relationship Id="rId9" Type="http://schemas.openxmlformats.org/officeDocument/2006/relationships/audio" Target="../media/audio53.wav"/></Relationships>
</file>

<file path=ppt/slides/_rels/slide32.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audio" Target="../media/audio64.wav"/><Relationship Id="rId3" Type="http://schemas.openxmlformats.org/officeDocument/2006/relationships/image" Target="../media/image3.png"/><Relationship Id="rId7" Type="http://schemas.openxmlformats.org/officeDocument/2006/relationships/audio" Target="../media/audio58.wav"/><Relationship Id="rId12" Type="http://schemas.openxmlformats.org/officeDocument/2006/relationships/audio" Target="../media/audio63.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audio" Target="../media/audio57.wav"/><Relationship Id="rId11" Type="http://schemas.openxmlformats.org/officeDocument/2006/relationships/audio" Target="../media/audio62.wav"/><Relationship Id="rId5" Type="http://schemas.openxmlformats.org/officeDocument/2006/relationships/image" Target="../media/image27.gif"/><Relationship Id="rId10" Type="http://schemas.openxmlformats.org/officeDocument/2006/relationships/audio" Target="../media/audio61.wav"/><Relationship Id="rId4" Type="http://schemas.openxmlformats.org/officeDocument/2006/relationships/image" Target="../media/image19.png"/><Relationship Id="rId9" Type="http://schemas.openxmlformats.org/officeDocument/2006/relationships/audio" Target="../media/audio60.wav"/></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audio" Target="../media/audio68.wav"/><Relationship Id="rId13" Type="http://schemas.openxmlformats.org/officeDocument/2006/relationships/image" Target="../media/image27.gif"/><Relationship Id="rId18" Type="http://schemas.openxmlformats.org/officeDocument/2006/relationships/audio" Target="../media/audio76.wav"/><Relationship Id="rId3" Type="http://schemas.openxmlformats.org/officeDocument/2006/relationships/image" Target="../media/image3.png"/><Relationship Id="rId21" Type="http://schemas.openxmlformats.org/officeDocument/2006/relationships/audio" Target="../media/audio79.wav"/><Relationship Id="rId7" Type="http://schemas.openxmlformats.org/officeDocument/2006/relationships/audio" Target="../media/audio67.wav"/><Relationship Id="rId12" Type="http://schemas.openxmlformats.org/officeDocument/2006/relationships/audio" Target="../media/audio72.wav"/><Relationship Id="rId17" Type="http://schemas.openxmlformats.org/officeDocument/2006/relationships/audio" Target="../media/audio75.wav"/><Relationship Id="rId2" Type="http://schemas.openxmlformats.org/officeDocument/2006/relationships/notesSlide" Target="../notesSlides/notesSlide35.xml"/><Relationship Id="rId16" Type="http://schemas.openxmlformats.org/officeDocument/2006/relationships/audio" Target="../media/audio74.wav"/><Relationship Id="rId20" Type="http://schemas.openxmlformats.org/officeDocument/2006/relationships/audio" Target="../media/audio78.wav"/><Relationship Id="rId1" Type="http://schemas.openxmlformats.org/officeDocument/2006/relationships/slideLayout" Target="../slideLayouts/slideLayout2.xml"/><Relationship Id="rId6" Type="http://schemas.openxmlformats.org/officeDocument/2006/relationships/audio" Target="../media/audio66.wav"/><Relationship Id="rId11" Type="http://schemas.openxmlformats.org/officeDocument/2006/relationships/audio" Target="../media/audio71.wav"/><Relationship Id="rId5" Type="http://schemas.openxmlformats.org/officeDocument/2006/relationships/image" Target="../media/image19.png"/><Relationship Id="rId15" Type="http://schemas.openxmlformats.org/officeDocument/2006/relationships/audio" Target="../media/audio73.wav"/><Relationship Id="rId10" Type="http://schemas.openxmlformats.org/officeDocument/2006/relationships/audio" Target="../media/audio70.wav"/><Relationship Id="rId19" Type="http://schemas.openxmlformats.org/officeDocument/2006/relationships/audio" Target="../media/audio77.wav"/><Relationship Id="rId4" Type="http://schemas.openxmlformats.org/officeDocument/2006/relationships/audio" Target="../media/audio65.wav"/><Relationship Id="rId9" Type="http://schemas.openxmlformats.org/officeDocument/2006/relationships/audio" Target="../media/audio69.wav"/><Relationship Id="rId14" Type="http://schemas.openxmlformats.org/officeDocument/2006/relationships/image" Target="../media/image66.gif"/><Relationship Id="rId22" Type="http://schemas.openxmlformats.org/officeDocument/2006/relationships/audio" Target="../media/audio80.wav"/></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3.png"/><Relationship Id="rId4" Type="http://schemas.openxmlformats.org/officeDocument/2006/relationships/image" Target="../media/image67.gif"/></Relationships>
</file>

<file path=ppt/slides/_rels/slide41.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8" Type="http://schemas.openxmlformats.org/officeDocument/2006/relationships/hyperlink" Target="https://quizlet.com/gb/515026799/year-8-german-term-12-week-3-flash-cards/" TargetMode="External"/><Relationship Id="rId3" Type="http://schemas.openxmlformats.org/officeDocument/2006/relationships/image" Target="../media/image3.png"/><Relationship Id="rId7" Type="http://schemas.openxmlformats.org/officeDocument/2006/relationships/hyperlink" Target="https://quizlet.com/gb/518181010/year-8-german-term-21-week-1-flash-card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resources.ncelp.org/concern/resources/1c18dg352?locale=en" TargetMode="External"/><Relationship Id="rId11" Type="http://schemas.openxmlformats.org/officeDocument/2006/relationships/image" Target="../media/image73.png"/><Relationship Id="rId5" Type="http://schemas.openxmlformats.org/officeDocument/2006/relationships/hyperlink" Target="https://drive.google.com/file/d/1vRtd4l2urwVHW5Fs2KG5xg1KeSsmzo-B/view?usp=sharing" TargetMode="External"/><Relationship Id="rId10"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hyperlink" Target="https://quizlet.com/gb/514904253/year-8-german-term-11-week-3-flash-card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1929" y="2342993"/>
            <a:ext cx="7735533" cy="1485422"/>
          </a:xfrm>
        </p:spPr>
        <p:txBody>
          <a:bodyPr>
            <a:normAutofit/>
          </a:bodyPr>
          <a:lstStyle/>
          <a:p>
            <a:pPr algn="l"/>
            <a:r>
              <a:rPr lang="en-GB" sz="4000" b="1" dirty="0">
                <a:solidFill>
                  <a:prstClr val="white"/>
                </a:solidFill>
              </a:rPr>
              <a:t>Eine </a:t>
            </a:r>
            <a:r>
              <a:rPr lang="en-GB" sz="4000" b="1" dirty="0" err="1">
                <a:solidFill>
                  <a:prstClr val="white"/>
                </a:solidFill>
              </a:rPr>
              <a:t>Geburtstagsparty</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Separable verbs in the present tense</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long and short [o] and [ö]</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7 - Lesson 27</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432647"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Inge Alferink / Rachel Hawkes / Ciaran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9/11/20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90547"/>
            <a:ext cx="4871803" cy="732504"/>
          </a:xfrm>
          <a:prstGeom prst="rect">
            <a:avLst/>
          </a:prstGeom>
        </p:spPr>
      </p:pic>
      <p:sp>
        <p:nvSpPr>
          <p:cNvPr id="4" name="Title 3"/>
          <p:cNvSpPr>
            <a:spLocks noGrp="1"/>
          </p:cNvSpPr>
          <p:nvPr>
            <p:ph type="title"/>
          </p:nvPr>
        </p:nvSpPr>
        <p:spPr>
          <a:xfrm>
            <a:off x="0" y="209832"/>
            <a:ext cx="4257207" cy="596014"/>
          </a:xfrm>
        </p:spPr>
        <p:txBody>
          <a:bodyPr>
            <a:normAutofit/>
          </a:bodyPr>
          <a:lstStyle/>
          <a:p>
            <a:r>
              <a:rPr lang="en-GB" sz="3600" b="1" dirty="0" err="1">
                <a:solidFill>
                  <a:schemeClr val="bg1"/>
                </a:solidFill>
              </a:rPr>
              <a:t>eine</a:t>
            </a:r>
            <a:r>
              <a:rPr lang="en-GB" sz="3600" b="1" dirty="0">
                <a:solidFill>
                  <a:schemeClr val="bg1"/>
                </a:solidFill>
              </a:rPr>
              <a:t> </a:t>
            </a:r>
            <a:r>
              <a:rPr lang="en-GB" sz="3600" b="1" dirty="0" err="1">
                <a:solidFill>
                  <a:schemeClr val="bg1"/>
                </a:solidFill>
              </a:rPr>
              <a:t>Geschichte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08695" y="247046"/>
            <a:ext cx="234863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5" name="Table 24">
            <a:extLst>
              <a:ext uri="{FF2B5EF4-FFF2-40B4-BE49-F238E27FC236}">
                <a16:creationId xmlns:a16="http://schemas.microsoft.com/office/drawing/2014/main" id="{F8C50E69-CF20-0448-B212-064565527774}"/>
              </a:ext>
            </a:extLst>
          </p:cNvPr>
          <p:cNvGraphicFramePr>
            <a:graphicFrameLocks noGrp="1"/>
          </p:cNvGraphicFramePr>
          <p:nvPr>
            <p:extLst>
              <p:ext uri="{D42A27DB-BD31-4B8C-83A1-F6EECF244321}">
                <p14:modId xmlns:p14="http://schemas.microsoft.com/office/powerpoint/2010/main" val="612465086"/>
              </p:ext>
            </p:extLst>
          </p:nvPr>
        </p:nvGraphicFramePr>
        <p:xfrm>
          <a:off x="0" y="1180458"/>
          <a:ext cx="12168000" cy="5019832"/>
        </p:xfrm>
        <a:graphic>
          <a:graphicData uri="http://schemas.openxmlformats.org/drawingml/2006/table">
            <a:tbl>
              <a:tblPr firstRow="1" bandRow="1">
                <a:tableStyleId>{5940675A-B579-460E-94D1-54222C63F5DA}</a:tableStyleId>
              </a:tblPr>
              <a:tblGrid>
                <a:gridCol w="341194">
                  <a:extLst>
                    <a:ext uri="{9D8B030D-6E8A-4147-A177-3AD203B41FA5}">
                      <a16:colId xmlns:a16="http://schemas.microsoft.com/office/drawing/2014/main" val="20000"/>
                    </a:ext>
                  </a:extLst>
                </a:gridCol>
                <a:gridCol w="4005954">
                  <a:extLst>
                    <a:ext uri="{9D8B030D-6E8A-4147-A177-3AD203B41FA5}">
                      <a16:colId xmlns:a16="http://schemas.microsoft.com/office/drawing/2014/main" val="20001"/>
                    </a:ext>
                  </a:extLst>
                </a:gridCol>
                <a:gridCol w="3927422">
                  <a:extLst>
                    <a:ext uri="{9D8B030D-6E8A-4147-A177-3AD203B41FA5}">
                      <a16:colId xmlns:a16="http://schemas.microsoft.com/office/drawing/2014/main" val="20002"/>
                    </a:ext>
                  </a:extLst>
                </a:gridCol>
                <a:gridCol w="3893430">
                  <a:extLst>
                    <a:ext uri="{9D8B030D-6E8A-4147-A177-3AD203B41FA5}">
                      <a16:colId xmlns:a16="http://schemas.microsoft.com/office/drawing/2014/main" val="20003"/>
                    </a:ext>
                  </a:extLst>
                </a:gridCol>
              </a:tblGrid>
              <a:tr h="673726">
                <a:tc>
                  <a:txBody>
                    <a:bodyPr/>
                    <a:lstStyle/>
                    <a:p>
                      <a:endParaRPr lang="en-GB" sz="2000" dirty="0">
                        <a:solidFill>
                          <a:srgbClr val="115076"/>
                        </a:solidFill>
                      </a:endParaRPr>
                    </a:p>
                  </a:txBody>
                  <a:tcPr/>
                </a:tc>
                <a:tc>
                  <a:txBody>
                    <a:bodyPr/>
                    <a:lstStyle/>
                    <a:p>
                      <a:r>
                        <a:rPr lang="en-GB" sz="2000" dirty="0">
                          <a:solidFill>
                            <a:srgbClr val="115076"/>
                          </a:solidFill>
                        </a:rPr>
                        <a:t>A party</a:t>
                      </a:r>
                      <a:r>
                        <a:rPr lang="en-GB" sz="2000" baseline="0" dirty="0">
                          <a:solidFill>
                            <a:srgbClr val="115076"/>
                          </a:solidFill>
                        </a:rPr>
                        <a:t> is taking place </a:t>
                      </a:r>
                      <a:r>
                        <a:rPr lang="en-GB" sz="2000" b="1" baseline="0" dirty="0">
                          <a:solidFill>
                            <a:srgbClr val="115076"/>
                          </a:solidFill>
                        </a:rPr>
                        <a:t>upstairs</a:t>
                      </a:r>
                      <a:r>
                        <a:rPr lang="en-GB" sz="2000" baseline="0" dirty="0">
                          <a:solidFill>
                            <a:srgbClr val="115076"/>
                          </a:solidFill>
                        </a:rPr>
                        <a:t> in </a:t>
                      </a:r>
                      <a:r>
                        <a:rPr lang="en-GB" sz="2000" b="1" baseline="0" dirty="0">
                          <a:solidFill>
                            <a:srgbClr val="115076"/>
                          </a:solidFill>
                        </a:rPr>
                        <a:t>my flat</a:t>
                      </a:r>
                      <a:r>
                        <a:rPr lang="en-GB" sz="2000" baseline="0" dirty="0">
                          <a:solidFill>
                            <a:srgbClr val="115076"/>
                          </a:solidFill>
                        </a:rPr>
                        <a:t>.</a:t>
                      </a:r>
                      <a:endParaRPr lang="en-GB" sz="2000" dirty="0">
                        <a:solidFill>
                          <a:srgbClr val="115076"/>
                        </a:solidFill>
                      </a:endParaRPr>
                    </a:p>
                  </a:txBody>
                  <a:tcPr anchor="ctr"/>
                </a:tc>
                <a:tc>
                  <a:txBody>
                    <a:bodyPr/>
                    <a:lstStyle/>
                    <a:p>
                      <a:r>
                        <a:rPr lang="en-GB" sz="2000" dirty="0">
                          <a:solidFill>
                            <a:srgbClr val="115076"/>
                          </a:solidFill>
                        </a:rPr>
                        <a:t>A </a:t>
                      </a:r>
                      <a:r>
                        <a:rPr lang="en-GB" sz="2000" b="1" dirty="0">
                          <a:solidFill>
                            <a:srgbClr val="115076"/>
                          </a:solidFill>
                        </a:rPr>
                        <a:t>birthday</a:t>
                      </a:r>
                      <a:r>
                        <a:rPr lang="en-GB" sz="2000" dirty="0">
                          <a:solidFill>
                            <a:srgbClr val="115076"/>
                          </a:solidFill>
                        </a:rPr>
                        <a:t> party is taking place </a:t>
                      </a:r>
                      <a:r>
                        <a:rPr lang="en-GB" sz="2000" b="1" dirty="0">
                          <a:solidFill>
                            <a:srgbClr val="115076"/>
                          </a:solidFill>
                        </a:rPr>
                        <a:t>downstairs</a:t>
                      </a:r>
                      <a:r>
                        <a:rPr lang="en-GB" sz="2000" dirty="0">
                          <a:solidFill>
                            <a:srgbClr val="115076"/>
                          </a:solidFill>
                        </a:rPr>
                        <a:t> in </a:t>
                      </a:r>
                      <a:r>
                        <a:rPr lang="en-GB" sz="2000" b="1" dirty="0">
                          <a:solidFill>
                            <a:srgbClr val="115076"/>
                          </a:solidFill>
                        </a:rPr>
                        <a:t>my house</a:t>
                      </a:r>
                      <a:r>
                        <a:rPr lang="en-GB" sz="2000" dirty="0">
                          <a:solidFill>
                            <a:srgbClr val="115076"/>
                          </a:solidFill>
                        </a:rPr>
                        <a:t>.</a:t>
                      </a:r>
                    </a:p>
                  </a:txBody>
                  <a:tcPr anchor="ctr"/>
                </a:tc>
                <a:tc>
                  <a:txBody>
                    <a:bodyPr/>
                    <a:lstStyle/>
                    <a:p>
                      <a:r>
                        <a:rPr lang="en-GB" sz="2000" dirty="0">
                          <a:solidFill>
                            <a:srgbClr val="115076"/>
                          </a:solidFill>
                        </a:rPr>
                        <a:t>A </a:t>
                      </a:r>
                      <a:r>
                        <a:rPr lang="en-GB" sz="2000" b="1" dirty="0">
                          <a:solidFill>
                            <a:srgbClr val="115076"/>
                          </a:solidFill>
                        </a:rPr>
                        <a:t>birthday </a:t>
                      </a:r>
                      <a:r>
                        <a:rPr lang="en-GB" sz="2000" dirty="0">
                          <a:solidFill>
                            <a:srgbClr val="115076"/>
                          </a:solidFill>
                        </a:rPr>
                        <a:t>party is taking place </a:t>
                      </a:r>
                      <a:r>
                        <a:rPr lang="en-GB" sz="2000" b="1" dirty="0">
                          <a:solidFill>
                            <a:srgbClr val="115076"/>
                          </a:solidFill>
                        </a:rPr>
                        <a:t>upstairs</a:t>
                      </a:r>
                      <a:r>
                        <a:rPr lang="en-GB" sz="2000" dirty="0">
                          <a:solidFill>
                            <a:srgbClr val="115076"/>
                          </a:solidFill>
                        </a:rPr>
                        <a:t> in </a:t>
                      </a:r>
                      <a:r>
                        <a:rPr lang="en-GB" sz="2000" b="1" dirty="0">
                          <a:solidFill>
                            <a:srgbClr val="115076"/>
                          </a:solidFill>
                        </a:rPr>
                        <a:t>my flat</a:t>
                      </a:r>
                      <a:r>
                        <a:rPr lang="en-GB" sz="2000" dirty="0">
                          <a:solidFill>
                            <a:srgbClr val="115076"/>
                          </a:solidFill>
                        </a:rPr>
                        <a:t>.</a:t>
                      </a:r>
                    </a:p>
                  </a:txBody>
                  <a:tcPr anchor="ctr"/>
                </a:tc>
                <a:extLst>
                  <a:ext uri="{0D108BD9-81ED-4DB2-BD59-A6C34878D82A}">
                    <a16:rowId xmlns:a16="http://schemas.microsoft.com/office/drawing/2014/main" val="10000"/>
                  </a:ext>
                </a:extLst>
              </a:tr>
              <a:tr h="711849">
                <a:tc>
                  <a:txBody>
                    <a:bodyPr/>
                    <a:lstStyle/>
                    <a:p>
                      <a:endParaRPr lang="en-GB" sz="2000">
                        <a:solidFill>
                          <a:srgbClr val="115076"/>
                        </a:solidFill>
                      </a:endParaRPr>
                    </a:p>
                  </a:txBody>
                  <a:tcPr/>
                </a:tc>
                <a:tc>
                  <a:txBody>
                    <a:bodyPr/>
                    <a:lstStyle/>
                    <a:p>
                      <a:r>
                        <a:rPr lang="en-GB" sz="2000" dirty="0">
                          <a:solidFill>
                            <a:srgbClr val="115076"/>
                          </a:solidFill>
                        </a:rPr>
                        <a:t>Mia is hungry and she is coming later.</a:t>
                      </a:r>
                    </a:p>
                  </a:txBody>
                  <a:tcPr anchor="ctr"/>
                </a:tc>
                <a:tc>
                  <a:txBody>
                    <a:bodyPr/>
                    <a:lstStyle/>
                    <a:p>
                      <a:r>
                        <a:rPr lang="en-GB" sz="2000" dirty="0">
                          <a:solidFill>
                            <a:srgbClr val="115076"/>
                          </a:solidFill>
                        </a:rPr>
                        <a:t>Mia is tired and she is coming later.</a:t>
                      </a:r>
                    </a:p>
                  </a:txBody>
                  <a:tcPr anchor="ctr"/>
                </a:tc>
                <a:tc>
                  <a:txBody>
                    <a:bodyPr/>
                    <a:lstStyle/>
                    <a:p>
                      <a:r>
                        <a:rPr lang="en-GB" sz="2000" dirty="0">
                          <a:solidFill>
                            <a:srgbClr val="115076"/>
                          </a:solidFill>
                        </a:rPr>
                        <a:t>Mia hat a headache and she is coming later.</a:t>
                      </a:r>
                    </a:p>
                  </a:txBody>
                  <a:tcPr anchor="ctr"/>
                </a:tc>
                <a:extLst>
                  <a:ext uri="{0D108BD9-81ED-4DB2-BD59-A6C34878D82A}">
                    <a16:rowId xmlns:a16="http://schemas.microsoft.com/office/drawing/2014/main" val="10001"/>
                  </a:ext>
                </a:extLst>
              </a:tr>
              <a:tr h="673726">
                <a:tc>
                  <a:txBody>
                    <a:bodyPr/>
                    <a:lstStyle/>
                    <a:p>
                      <a:endParaRPr lang="en-GB" sz="2000">
                        <a:solidFill>
                          <a:srgbClr val="115076"/>
                        </a:solidFill>
                      </a:endParaRPr>
                    </a:p>
                  </a:txBody>
                  <a:tcPr/>
                </a:tc>
                <a:tc>
                  <a:txBody>
                    <a:bodyPr/>
                    <a:lstStyle/>
                    <a:p>
                      <a:r>
                        <a:rPr lang="en-GB" sz="2000" dirty="0">
                          <a:solidFill>
                            <a:srgbClr val="115076"/>
                          </a:solidFill>
                        </a:rPr>
                        <a:t>Mehmet</a:t>
                      </a:r>
                      <a:r>
                        <a:rPr lang="en-GB" sz="2000" baseline="0" dirty="0">
                          <a:solidFill>
                            <a:srgbClr val="115076"/>
                          </a:solidFill>
                        </a:rPr>
                        <a:t> flew by plane from Poland.</a:t>
                      </a:r>
                      <a:endParaRPr lang="en-GB" sz="2000" dirty="0">
                        <a:solidFill>
                          <a:srgbClr val="115076"/>
                        </a:solidFill>
                      </a:endParaRPr>
                    </a:p>
                  </a:txBody>
                  <a:tcPr anchor="ctr"/>
                </a:tc>
                <a:tc>
                  <a:txBody>
                    <a:bodyPr/>
                    <a:lstStyle/>
                    <a:p>
                      <a:r>
                        <a:rPr lang="en-GB" sz="2000" dirty="0">
                          <a:solidFill>
                            <a:srgbClr val="115076"/>
                          </a:solidFill>
                        </a:rPr>
                        <a:t>Mehmet</a:t>
                      </a:r>
                      <a:r>
                        <a:rPr lang="en-GB" sz="2000" baseline="0" dirty="0">
                          <a:solidFill>
                            <a:srgbClr val="115076"/>
                          </a:solidFill>
                        </a:rPr>
                        <a:t> travelled by train from Switzerland.</a:t>
                      </a:r>
                      <a:endParaRPr lang="en-GB" sz="2000" dirty="0">
                        <a:solidFill>
                          <a:srgbClr val="115076"/>
                        </a:solidFill>
                      </a:endParaRPr>
                    </a:p>
                  </a:txBody>
                  <a:tcPr anchor="ctr"/>
                </a:tc>
                <a:tc>
                  <a:txBody>
                    <a:bodyPr/>
                    <a:lstStyle/>
                    <a:p>
                      <a:r>
                        <a:rPr lang="en-GB" sz="2000" dirty="0">
                          <a:solidFill>
                            <a:srgbClr val="115076"/>
                          </a:solidFill>
                        </a:rPr>
                        <a:t>Mehmet</a:t>
                      </a:r>
                      <a:r>
                        <a:rPr lang="en-GB" sz="2000" baseline="0" dirty="0">
                          <a:solidFill>
                            <a:srgbClr val="115076"/>
                          </a:solidFill>
                        </a:rPr>
                        <a:t> flew by plane from the south.</a:t>
                      </a:r>
                      <a:endParaRPr lang="en-GB" sz="2000" dirty="0">
                        <a:solidFill>
                          <a:srgbClr val="115076"/>
                        </a:solidFill>
                      </a:endParaRPr>
                    </a:p>
                  </a:txBody>
                  <a:tcPr anchor="ctr"/>
                </a:tc>
                <a:extLst>
                  <a:ext uri="{0D108BD9-81ED-4DB2-BD59-A6C34878D82A}">
                    <a16:rowId xmlns:a16="http://schemas.microsoft.com/office/drawing/2014/main" val="10002"/>
                  </a:ext>
                </a:extLst>
              </a:tr>
              <a:tr h="966650">
                <a:tc>
                  <a:txBody>
                    <a:bodyPr/>
                    <a:lstStyle/>
                    <a:p>
                      <a:endParaRPr lang="en-GB" sz="2000">
                        <a:solidFill>
                          <a:srgbClr val="115076"/>
                        </a:solidFill>
                      </a:endParaRPr>
                    </a:p>
                  </a:txBody>
                  <a:tcPr/>
                </a:tc>
                <a:tc>
                  <a:txBody>
                    <a:bodyPr/>
                    <a:lstStyle/>
                    <a:p>
                      <a:r>
                        <a:rPr lang="en-GB" sz="2000" dirty="0">
                          <a:solidFill>
                            <a:srgbClr val="115076"/>
                          </a:solidFill>
                        </a:rPr>
                        <a:t>Katja’s aunt and uncle live in Poland and are bringing Polish food.</a:t>
                      </a:r>
                    </a:p>
                  </a:txBody>
                  <a:tcPr anchor="ctr"/>
                </a:tc>
                <a:tc>
                  <a:txBody>
                    <a:bodyPr/>
                    <a:lstStyle/>
                    <a:p>
                      <a:r>
                        <a:rPr lang="en-GB" sz="2000" dirty="0">
                          <a:solidFill>
                            <a:srgbClr val="115076"/>
                          </a:solidFill>
                        </a:rPr>
                        <a:t>Katja’s aunt and uncle are flying from Poland and like eating Polish food.</a:t>
                      </a:r>
                    </a:p>
                  </a:txBody>
                  <a:tcPr anchor="ctr"/>
                </a:tc>
                <a:tc>
                  <a:txBody>
                    <a:bodyPr/>
                    <a:lstStyle/>
                    <a:p>
                      <a:r>
                        <a:rPr lang="en-GB" sz="2000" dirty="0">
                          <a:solidFill>
                            <a:srgbClr val="115076"/>
                          </a:solidFill>
                        </a:rPr>
                        <a:t>Katja’s aunt and uncle are coming from Poland and can’t travel by boat.</a:t>
                      </a:r>
                    </a:p>
                  </a:txBody>
                  <a:tcPr anchor="ctr"/>
                </a:tc>
                <a:extLst>
                  <a:ext uri="{0D108BD9-81ED-4DB2-BD59-A6C34878D82A}">
                    <a16:rowId xmlns:a16="http://schemas.microsoft.com/office/drawing/2014/main" val="10003"/>
                  </a:ext>
                </a:extLst>
              </a:tr>
              <a:tr h="966650">
                <a:tc>
                  <a:txBody>
                    <a:bodyPr/>
                    <a:lstStyle/>
                    <a:p>
                      <a:endParaRPr lang="en-GB" sz="2000">
                        <a:solidFill>
                          <a:srgbClr val="115076"/>
                        </a:solidFill>
                      </a:endParaRPr>
                    </a:p>
                  </a:txBody>
                  <a:tcPr/>
                </a:tc>
                <a:tc>
                  <a:txBody>
                    <a:bodyPr/>
                    <a:lstStyle/>
                    <a:p>
                      <a:r>
                        <a:rPr lang="en-GB" sz="2000" dirty="0">
                          <a:solidFill>
                            <a:srgbClr val="115076"/>
                          </a:solidFill>
                        </a:rPr>
                        <a:t>Katja is preparing the food,</a:t>
                      </a:r>
                      <a:r>
                        <a:rPr lang="en-GB" sz="2000" baseline="0" dirty="0">
                          <a:solidFill>
                            <a:srgbClr val="115076"/>
                          </a:solidFill>
                        </a:rPr>
                        <a:t> but she hasn’t found the kitchen.</a:t>
                      </a:r>
                      <a:endParaRPr lang="en-GB" sz="2000" dirty="0">
                        <a:solidFill>
                          <a:srgbClr val="115076"/>
                        </a:solidFill>
                      </a:endParaRPr>
                    </a:p>
                  </a:txBody>
                  <a:tcPr anchor="ctr"/>
                </a:tc>
                <a:tc>
                  <a:txBody>
                    <a:bodyPr/>
                    <a:lstStyle/>
                    <a:p>
                      <a:r>
                        <a:rPr lang="en-GB" sz="2000" dirty="0">
                          <a:solidFill>
                            <a:srgbClr val="115076"/>
                          </a:solidFill>
                        </a:rPr>
                        <a:t>Katja is preparing the food,</a:t>
                      </a:r>
                      <a:r>
                        <a:rPr lang="en-GB" sz="2000" baseline="0" dirty="0">
                          <a:solidFill>
                            <a:srgbClr val="115076"/>
                          </a:solidFill>
                        </a:rPr>
                        <a:t> but she hasn’t found the coffee.</a:t>
                      </a:r>
                      <a:endParaRPr lang="en-GB" sz="2000" dirty="0">
                        <a:solidFill>
                          <a:srgbClr val="115076"/>
                        </a:solidFill>
                      </a:endParaRPr>
                    </a:p>
                  </a:txBody>
                  <a:tcPr anchor="ctr"/>
                </a:tc>
                <a:tc>
                  <a:txBody>
                    <a:bodyPr/>
                    <a:lstStyle/>
                    <a:p>
                      <a:r>
                        <a:rPr lang="en-GB" sz="2000" dirty="0">
                          <a:solidFill>
                            <a:srgbClr val="115076"/>
                          </a:solidFill>
                        </a:rPr>
                        <a:t>Katja is preparing the party,</a:t>
                      </a:r>
                      <a:r>
                        <a:rPr lang="en-GB" sz="2000" baseline="0" dirty="0">
                          <a:solidFill>
                            <a:srgbClr val="115076"/>
                          </a:solidFill>
                        </a:rPr>
                        <a:t> but she hasn’t found the food.</a:t>
                      </a:r>
                      <a:endParaRPr lang="en-GB" sz="2000" dirty="0">
                        <a:solidFill>
                          <a:srgbClr val="115076"/>
                        </a:solidFill>
                      </a:endParaRPr>
                    </a:p>
                  </a:txBody>
                  <a:tcPr anchor="ctr"/>
                </a:tc>
                <a:extLst>
                  <a:ext uri="{0D108BD9-81ED-4DB2-BD59-A6C34878D82A}">
                    <a16:rowId xmlns:a16="http://schemas.microsoft.com/office/drawing/2014/main" val="10004"/>
                  </a:ext>
                </a:extLst>
              </a:tr>
              <a:tr h="894223">
                <a:tc>
                  <a:txBody>
                    <a:bodyPr/>
                    <a:lstStyle/>
                    <a:p>
                      <a:endParaRPr lang="en-GB" sz="2000">
                        <a:solidFill>
                          <a:srgbClr val="115076"/>
                        </a:solidFill>
                      </a:endParaRPr>
                    </a:p>
                  </a:txBody>
                  <a:tcPr/>
                </a:tc>
                <a:tc>
                  <a:txBody>
                    <a:bodyPr/>
                    <a:lstStyle/>
                    <a:p>
                      <a:r>
                        <a:rPr lang="en-GB" sz="2000" dirty="0">
                          <a:solidFill>
                            <a:srgbClr val="115076"/>
                          </a:solidFill>
                        </a:rPr>
                        <a:t>We walke</a:t>
                      </a:r>
                      <a:r>
                        <a:rPr lang="en-GB" sz="2000" baseline="0" dirty="0">
                          <a:solidFill>
                            <a:srgbClr val="115076"/>
                          </a:solidFill>
                        </a:rPr>
                        <a:t>d to town, but we still want to dance with Mia!</a:t>
                      </a:r>
                      <a:endParaRPr lang="en-GB" sz="2000" dirty="0">
                        <a:solidFill>
                          <a:srgbClr val="115076"/>
                        </a:solidFill>
                      </a:endParaRPr>
                    </a:p>
                  </a:txBody>
                  <a:tcPr anchor="ctr"/>
                </a:tc>
                <a:tc>
                  <a:txBody>
                    <a:bodyPr/>
                    <a:lstStyle/>
                    <a:p>
                      <a:r>
                        <a:rPr lang="en-GB" sz="2000" dirty="0">
                          <a:solidFill>
                            <a:srgbClr val="115076"/>
                          </a:solidFill>
                        </a:rPr>
                        <a:t>We went shopping,</a:t>
                      </a:r>
                      <a:r>
                        <a:rPr lang="en-GB" sz="2000" baseline="0" dirty="0">
                          <a:solidFill>
                            <a:srgbClr val="115076"/>
                          </a:solidFill>
                        </a:rPr>
                        <a:t> but now we want to dance with Mia!</a:t>
                      </a:r>
                      <a:endParaRPr lang="en-GB" sz="2000" dirty="0">
                        <a:solidFill>
                          <a:srgbClr val="115076"/>
                        </a:solidFill>
                      </a:endParaRPr>
                    </a:p>
                  </a:txBody>
                  <a:tcPr anchor="ctr"/>
                </a:tc>
                <a:tc>
                  <a:txBody>
                    <a:bodyPr/>
                    <a:lstStyle/>
                    <a:p>
                      <a:r>
                        <a:rPr lang="en-GB" sz="2000" dirty="0">
                          <a:solidFill>
                            <a:srgbClr val="115076"/>
                          </a:solidFill>
                        </a:rPr>
                        <a:t>We went shopping, but we still want to dance with Mia.</a:t>
                      </a:r>
                    </a:p>
                  </a:txBody>
                  <a:tcPr anchor="ctr"/>
                </a:tc>
                <a:extLst>
                  <a:ext uri="{0D108BD9-81ED-4DB2-BD59-A6C34878D82A}">
                    <a16:rowId xmlns:a16="http://schemas.microsoft.com/office/drawing/2014/main" val="10005"/>
                  </a:ext>
                </a:extLst>
              </a:tr>
            </a:tbl>
          </a:graphicData>
        </a:graphic>
      </p:graphicFrame>
      <p:sp>
        <p:nvSpPr>
          <p:cNvPr id="26" name="TextBox 25">
            <a:extLst>
              <a:ext uri="{FF2B5EF4-FFF2-40B4-BE49-F238E27FC236}">
                <a16:creationId xmlns:a16="http://schemas.microsoft.com/office/drawing/2014/main" id="{3933EC8A-A80F-B845-A3E0-5E098C9FD6D1}"/>
              </a:ext>
            </a:extLst>
          </p:cNvPr>
          <p:cNvSpPr txBox="1"/>
          <p:nvPr/>
        </p:nvSpPr>
        <p:spPr>
          <a:xfrm>
            <a:off x="4631628" y="354932"/>
            <a:ext cx="4320567" cy="461665"/>
          </a:xfrm>
          <a:prstGeom prst="rect">
            <a:avLst/>
          </a:prstGeom>
          <a:noFill/>
        </p:spPr>
        <p:txBody>
          <a:bodyPr wrap="square" rtlCol="0">
            <a:spAutoFit/>
          </a:bodyPr>
          <a:lstStyle/>
          <a:p>
            <a:pPr algn="l"/>
            <a:r>
              <a:rPr lang="en-GB" sz="2400" dirty="0" err="1">
                <a:solidFill>
                  <a:schemeClr val="accent5">
                    <a:lumMod val="50000"/>
                  </a:schemeClr>
                </a:solidFill>
              </a:rPr>
              <a:t>Welcher</a:t>
            </a:r>
            <a:r>
              <a:rPr lang="en-GB" sz="2400" dirty="0">
                <a:solidFill>
                  <a:schemeClr val="accent5">
                    <a:lumMod val="50000"/>
                  </a:schemeClr>
                </a:solidFill>
              </a:rPr>
              <a:t> </a:t>
            </a:r>
            <a:r>
              <a:rPr lang="en-GB" sz="2400" dirty="0" err="1">
                <a:solidFill>
                  <a:schemeClr val="accent5">
                    <a:lumMod val="50000"/>
                  </a:schemeClr>
                </a:solidFill>
              </a:rPr>
              <a:t>Satz</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richtig</a:t>
            </a:r>
            <a:r>
              <a:rPr lang="en-GB" sz="2400" dirty="0">
                <a:solidFill>
                  <a:schemeClr val="accent5">
                    <a:lumMod val="50000"/>
                  </a:schemeClr>
                </a:solidFill>
              </a:rPr>
              <a:t>?</a:t>
            </a:r>
          </a:p>
        </p:txBody>
      </p:sp>
      <p:sp>
        <p:nvSpPr>
          <p:cNvPr id="27" name="Rectangle 26">
            <a:hlinkClick r:id="" action="ppaction://noaction">
              <a:snd r:embed="rId4" name="10. 1. Oben.wav"/>
            </a:hlinkClick>
            <a:extLst>
              <a:ext uri="{FF2B5EF4-FFF2-40B4-BE49-F238E27FC236}">
                <a16:creationId xmlns:a16="http://schemas.microsoft.com/office/drawing/2014/main" id="{168E5AD5-FD98-ED41-ABC7-9683CB559CB8}"/>
              </a:ext>
            </a:extLst>
          </p:cNvPr>
          <p:cNvSpPr/>
          <p:nvPr/>
        </p:nvSpPr>
        <p:spPr>
          <a:xfrm>
            <a:off x="0" y="1325185"/>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8" name="Rectangle 27">
            <a:hlinkClick r:id="" action="ppaction://noaction">
              <a:snd r:embed="rId5" name="10. 2. Mia.wav"/>
            </a:hlinkClick>
            <a:extLst>
              <a:ext uri="{FF2B5EF4-FFF2-40B4-BE49-F238E27FC236}">
                <a16:creationId xmlns:a16="http://schemas.microsoft.com/office/drawing/2014/main" id="{827C196A-36DC-C04A-94B6-41FE806E30F4}"/>
              </a:ext>
            </a:extLst>
          </p:cNvPr>
          <p:cNvSpPr/>
          <p:nvPr/>
        </p:nvSpPr>
        <p:spPr>
          <a:xfrm>
            <a:off x="0" y="2005460"/>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9" name="Rectangle 28">
            <a:hlinkClick r:id="" action="ppaction://noaction">
              <a:snd r:embed="rId6" name="10. 3. Mehmet.wav"/>
            </a:hlinkClick>
            <a:extLst>
              <a:ext uri="{FF2B5EF4-FFF2-40B4-BE49-F238E27FC236}">
                <a16:creationId xmlns:a16="http://schemas.microsoft.com/office/drawing/2014/main" id="{18FA223D-DDFA-1644-8396-5F0E7A4F1BA9}"/>
              </a:ext>
            </a:extLst>
          </p:cNvPr>
          <p:cNvSpPr/>
          <p:nvPr/>
        </p:nvSpPr>
        <p:spPr>
          <a:xfrm>
            <a:off x="0" y="2756156"/>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0" name="Rectangle 29">
            <a:hlinkClick r:id="" action="ppaction://noaction">
              <a:snd r:embed="rId7" name="10. 4. Katja.wav"/>
            </a:hlinkClick>
            <a:extLst>
              <a:ext uri="{FF2B5EF4-FFF2-40B4-BE49-F238E27FC236}">
                <a16:creationId xmlns:a16="http://schemas.microsoft.com/office/drawing/2014/main" id="{C43D7BDD-B7DE-0446-A119-B2D584C177E9}"/>
              </a:ext>
            </a:extLst>
          </p:cNvPr>
          <p:cNvSpPr/>
          <p:nvPr/>
        </p:nvSpPr>
        <p:spPr>
          <a:xfrm>
            <a:off x="0" y="3555394"/>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1" name="Rectangle 30">
            <a:hlinkClick r:id="" action="ppaction://noaction">
              <a:snd r:embed="rId8" name="10. 5. Katja bereitet.wav"/>
            </a:hlinkClick>
            <a:extLst>
              <a:ext uri="{FF2B5EF4-FFF2-40B4-BE49-F238E27FC236}">
                <a16:creationId xmlns:a16="http://schemas.microsoft.com/office/drawing/2014/main" id="{18A26402-D9E5-6648-8517-A054F452F126}"/>
              </a:ext>
            </a:extLst>
          </p:cNvPr>
          <p:cNvSpPr/>
          <p:nvPr/>
        </p:nvSpPr>
        <p:spPr>
          <a:xfrm>
            <a:off x="-1" y="4619976"/>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2" name="Rectangle 31">
            <a:hlinkClick r:id="" action="ppaction://noaction">
              <a:snd r:embed="rId9" name="10. 6.wav"/>
            </a:hlinkClick>
            <a:extLst>
              <a:ext uri="{FF2B5EF4-FFF2-40B4-BE49-F238E27FC236}">
                <a16:creationId xmlns:a16="http://schemas.microsoft.com/office/drawing/2014/main" id="{8D6B492D-98B3-B149-9584-E3E6BF88D2EE}"/>
              </a:ext>
            </a:extLst>
          </p:cNvPr>
          <p:cNvSpPr/>
          <p:nvPr/>
        </p:nvSpPr>
        <p:spPr>
          <a:xfrm>
            <a:off x="0" y="5506487"/>
            <a:ext cx="335902" cy="36592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pic>
        <p:nvPicPr>
          <p:cNvPr id="21" name="Picture 20" descr="green checkmark">
            <a:extLst>
              <a:ext uri="{FF2B5EF4-FFF2-40B4-BE49-F238E27FC236}">
                <a16:creationId xmlns:a16="http://schemas.microsoft.com/office/drawing/2014/main" id="{8964A022-C428-4B6C-B8FB-C71E1659E7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91774" y="1336496"/>
            <a:ext cx="422500" cy="440105"/>
          </a:xfrm>
          <a:prstGeom prst="rect">
            <a:avLst/>
          </a:prstGeom>
        </p:spPr>
      </p:pic>
      <p:pic>
        <p:nvPicPr>
          <p:cNvPr id="22" name="Picture 21" descr="green checkmark">
            <a:extLst>
              <a:ext uri="{FF2B5EF4-FFF2-40B4-BE49-F238E27FC236}">
                <a16:creationId xmlns:a16="http://schemas.microsoft.com/office/drawing/2014/main" id="{7D8EBF60-2F7C-4764-98B9-CC876DFD14A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11820" y="2076263"/>
            <a:ext cx="422500" cy="440105"/>
          </a:xfrm>
          <a:prstGeom prst="rect">
            <a:avLst/>
          </a:prstGeom>
        </p:spPr>
      </p:pic>
      <p:pic>
        <p:nvPicPr>
          <p:cNvPr id="39" name="Picture 38" descr="green checkmark">
            <a:extLst>
              <a:ext uri="{FF2B5EF4-FFF2-40B4-BE49-F238E27FC236}">
                <a16:creationId xmlns:a16="http://schemas.microsoft.com/office/drawing/2014/main" id="{3F52A067-3C0A-4213-A53B-4714716937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91774" y="2768367"/>
            <a:ext cx="422500" cy="440105"/>
          </a:xfrm>
          <a:prstGeom prst="rect">
            <a:avLst/>
          </a:prstGeom>
        </p:spPr>
      </p:pic>
      <p:pic>
        <p:nvPicPr>
          <p:cNvPr id="40" name="Picture 39" descr="green checkmark">
            <a:extLst>
              <a:ext uri="{FF2B5EF4-FFF2-40B4-BE49-F238E27FC236}">
                <a16:creationId xmlns:a16="http://schemas.microsoft.com/office/drawing/2014/main" id="{48B0E237-5C40-467E-A3CF-2530141A39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14042" y="3776098"/>
            <a:ext cx="422500" cy="440105"/>
          </a:xfrm>
          <a:prstGeom prst="rect">
            <a:avLst/>
          </a:prstGeom>
        </p:spPr>
      </p:pic>
      <p:pic>
        <p:nvPicPr>
          <p:cNvPr id="41" name="Picture 40" descr="green checkmark">
            <a:extLst>
              <a:ext uri="{FF2B5EF4-FFF2-40B4-BE49-F238E27FC236}">
                <a16:creationId xmlns:a16="http://schemas.microsoft.com/office/drawing/2014/main" id="{9D7C0249-AD64-430E-8060-87E1312F02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34707" y="4765847"/>
            <a:ext cx="422500" cy="440105"/>
          </a:xfrm>
          <a:prstGeom prst="rect">
            <a:avLst/>
          </a:prstGeom>
        </p:spPr>
      </p:pic>
      <p:pic>
        <p:nvPicPr>
          <p:cNvPr id="42" name="Picture 41" descr="green checkmark">
            <a:extLst>
              <a:ext uri="{FF2B5EF4-FFF2-40B4-BE49-F238E27FC236}">
                <a16:creationId xmlns:a16="http://schemas.microsoft.com/office/drawing/2014/main" id="{D64D58A6-B4B5-4FEA-B586-25AE0FD453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769500" y="5432306"/>
            <a:ext cx="422500" cy="440105"/>
          </a:xfrm>
          <a:prstGeom prst="rect">
            <a:avLst/>
          </a:prstGeom>
        </p:spPr>
      </p:pic>
    </p:spTree>
    <p:extLst>
      <p:ext uri="{BB962C8B-B14F-4D97-AF65-F5344CB8AC3E}">
        <p14:creationId xmlns:p14="http://schemas.microsoft.com/office/powerpoint/2010/main" val="50156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44ABF15-D3A0-974B-9336-82AE6E47B82E}"/>
              </a:ext>
            </a:extLst>
          </p:cNvPr>
          <p:cNvSpPr/>
          <p:nvPr/>
        </p:nvSpPr>
        <p:spPr>
          <a:xfrm>
            <a:off x="442961" y="5578922"/>
            <a:ext cx="5211266" cy="503744"/>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A88ABB9-9DF8-714A-B3C9-6C0E9F34BA56}"/>
              </a:ext>
            </a:extLst>
          </p:cNvPr>
          <p:cNvSpPr/>
          <p:nvPr/>
        </p:nvSpPr>
        <p:spPr>
          <a:xfrm>
            <a:off x="456940" y="4771792"/>
            <a:ext cx="5211266" cy="503744"/>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9F9E62D-F6CE-EE4B-89D1-4021A44DFAE9}"/>
              </a:ext>
            </a:extLst>
          </p:cNvPr>
          <p:cNvSpPr/>
          <p:nvPr/>
        </p:nvSpPr>
        <p:spPr>
          <a:xfrm>
            <a:off x="460380" y="3964662"/>
            <a:ext cx="5211266" cy="503744"/>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4456091" cy="869950"/>
          </a:xfrm>
          <a:prstGeom prst="rect">
            <a:avLst/>
          </a:prstGeom>
        </p:spPr>
      </p:pic>
      <p:sp>
        <p:nvSpPr>
          <p:cNvPr id="4" name="Title 3"/>
          <p:cNvSpPr>
            <a:spLocks noGrp="1"/>
          </p:cNvSpPr>
          <p:nvPr>
            <p:ph type="title"/>
          </p:nvPr>
        </p:nvSpPr>
        <p:spPr>
          <a:xfrm>
            <a:off x="0" y="294041"/>
            <a:ext cx="7469746" cy="707849"/>
          </a:xfrm>
        </p:spPr>
        <p:txBody>
          <a:bodyPr>
            <a:noAutofit/>
          </a:bodyPr>
          <a:lstStyle/>
          <a:p>
            <a:r>
              <a:rPr lang="en-GB" sz="3600" b="1" dirty="0">
                <a:solidFill>
                  <a:schemeClr val="bg1"/>
                </a:solidFill>
              </a:rPr>
              <a:t>Separable verbs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1338" y="1389710"/>
            <a:ext cx="123769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dirty="0">
                <a:solidFill>
                  <a:srgbClr val="002060"/>
                </a:solidFill>
                <a:latin typeface="Century Gothic" panose="020F0302020204030204"/>
              </a:rPr>
              <a:t>In German </a:t>
            </a:r>
            <a:r>
              <a:rPr lang="de-DE" sz="2400" dirty="0" err="1">
                <a:solidFill>
                  <a:srgbClr val="002060"/>
                </a:solidFill>
                <a:latin typeface="Century Gothic" panose="020F0302020204030204"/>
              </a:rPr>
              <a:t>some</a:t>
            </a:r>
            <a:r>
              <a:rPr lang="de-DE" sz="2400" dirty="0">
                <a:solidFill>
                  <a:srgbClr val="002060"/>
                </a:solidFill>
                <a:latin typeface="Century Gothic" panose="020F0302020204030204"/>
              </a:rPr>
              <a:t> </a:t>
            </a:r>
            <a:r>
              <a:rPr lang="de-DE" sz="2400" dirty="0" err="1">
                <a:solidFill>
                  <a:srgbClr val="002060"/>
                </a:solidFill>
                <a:latin typeface="Century Gothic" panose="020F0302020204030204"/>
              </a:rPr>
              <a:t>verbs</a:t>
            </a:r>
            <a:r>
              <a:rPr lang="de-DE" sz="2400" dirty="0">
                <a:solidFill>
                  <a:srgbClr val="002060"/>
                </a:solidFill>
                <a:latin typeface="Century Gothic" panose="020F0302020204030204"/>
              </a:rPr>
              <a:t> </a:t>
            </a:r>
            <a:r>
              <a:rPr lang="de-DE" sz="2400" dirty="0" err="1">
                <a:solidFill>
                  <a:srgbClr val="002060"/>
                </a:solidFill>
                <a:latin typeface="Century Gothic" panose="020F0302020204030204"/>
              </a:rPr>
              <a:t>are</a:t>
            </a:r>
            <a:r>
              <a:rPr lang="de-DE" sz="2400" dirty="0">
                <a:solidFill>
                  <a:srgbClr val="002060"/>
                </a:solidFill>
                <a:latin typeface="Century Gothic" panose="020F0302020204030204"/>
              </a:rPr>
              <a:t> </a:t>
            </a:r>
            <a:r>
              <a:rPr lang="de-DE" sz="2400" dirty="0" err="1">
                <a:solidFill>
                  <a:srgbClr val="002060"/>
                </a:solidFill>
                <a:latin typeface="Century Gothic" panose="020F0302020204030204"/>
              </a:rPr>
              <a:t>made</a:t>
            </a:r>
            <a:r>
              <a:rPr lang="de-DE" sz="2400" dirty="0">
                <a:solidFill>
                  <a:srgbClr val="002060"/>
                </a:solidFill>
                <a:latin typeface="Century Gothic" panose="020F0302020204030204"/>
              </a:rPr>
              <a:t> </a:t>
            </a:r>
            <a:r>
              <a:rPr lang="de-DE" sz="2400" dirty="0" err="1">
                <a:solidFill>
                  <a:srgbClr val="002060"/>
                </a:solidFill>
                <a:latin typeface="Century Gothic" panose="020F0302020204030204"/>
              </a:rPr>
              <a:t>up</a:t>
            </a:r>
            <a:r>
              <a:rPr lang="de-DE" sz="2400" dirty="0">
                <a:solidFill>
                  <a:srgbClr val="002060"/>
                </a:solidFill>
                <a:latin typeface="Century Gothic" panose="020F0302020204030204"/>
              </a:rPr>
              <a:t> </a:t>
            </a:r>
            <a:r>
              <a:rPr lang="de-DE" sz="2400" dirty="0" err="1">
                <a:solidFill>
                  <a:srgbClr val="002060"/>
                </a:solidFill>
                <a:latin typeface="Century Gothic" panose="020F0302020204030204"/>
              </a:rPr>
              <a:t>of</a:t>
            </a:r>
            <a:r>
              <a:rPr lang="de-DE" sz="2400" dirty="0">
                <a:solidFill>
                  <a:srgbClr val="002060"/>
                </a:solidFill>
                <a:latin typeface="Century Gothic" panose="020F0302020204030204"/>
              </a:rPr>
              <a:t> </a:t>
            </a:r>
            <a:r>
              <a:rPr lang="de-DE" sz="2400" dirty="0" err="1">
                <a:solidFill>
                  <a:srgbClr val="002060"/>
                </a:solidFill>
                <a:latin typeface="Century Gothic" panose="020F0302020204030204"/>
              </a:rPr>
              <a:t>two</a:t>
            </a:r>
            <a:r>
              <a:rPr lang="de-DE" sz="2400" dirty="0">
                <a:solidFill>
                  <a:srgbClr val="002060"/>
                </a:solidFill>
                <a:latin typeface="Century Gothic" panose="020F0302020204030204"/>
              </a:rPr>
              <a:t> </a:t>
            </a:r>
            <a:r>
              <a:rPr lang="de-DE" sz="2400" dirty="0" err="1">
                <a:solidFill>
                  <a:srgbClr val="002060"/>
                </a:solidFill>
                <a:latin typeface="Century Gothic" panose="020F0302020204030204"/>
              </a:rPr>
              <a:t>parts</a:t>
            </a:r>
            <a:r>
              <a:rPr lang="de-DE" sz="2400" dirty="0">
                <a:solidFill>
                  <a:srgbClr val="002060"/>
                </a:solidFill>
                <a:latin typeface="Century Gothic" panose="020F0302020204030204"/>
              </a:rPr>
              <a:t>: a </a:t>
            </a:r>
            <a:r>
              <a:rPr lang="de-DE" sz="2400" dirty="0" err="1">
                <a:solidFill>
                  <a:srgbClr val="002060"/>
                </a:solidFill>
                <a:latin typeface="Century Gothic" panose="020F0302020204030204"/>
              </a:rPr>
              <a:t>particle</a:t>
            </a:r>
            <a:r>
              <a:rPr lang="de-DE" sz="2400" dirty="0">
                <a:solidFill>
                  <a:srgbClr val="002060"/>
                </a:solidFill>
                <a:latin typeface="Century Gothic" panose="020F0302020204030204"/>
              </a:rPr>
              <a:t> </a:t>
            </a:r>
            <a:r>
              <a:rPr lang="de-DE" sz="2400" dirty="0" err="1">
                <a:solidFill>
                  <a:srgbClr val="002060"/>
                </a:solidFill>
                <a:latin typeface="Century Gothic" panose="020F0302020204030204"/>
              </a:rPr>
              <a:t>and</a:t>
            </a:r>
            <a:r>
              <a:rPr lang="de-DE" sz="2400" dirty="0">
                <a:solidFill>
                  <a:srgbClr val="002060"/>
                </a:solidFill>
                <a:latin typeface="Century Gothic" panose="020F0302020204030204"/>
              </a:rPr>
              <a:t> </a:t>
            </a:r>
            <a:r>
              <a:rPr lang="de-DE" sz="2400" dirty="0" err="1">
                <a:solidFill>
                  <a:srgbClr val="002060"/>
                </a:solidFill>
                <a:latin typeface="Century Gothic" panose="020F0302020204030204"/>
              </a:rPr>
              <a:t>the</a:t>
            </a:r>
            <a:r>
              <a:rPr lang="de-DE" sz="2400" dirty="0">
                <a:solidFill>
                  <a:srgbClr val="002060"/>
                </a:solidFill>
                <a:latin typeface="Century Gothic" panose="020F0302020204030204"/>
              </a:rPr>
              <a:t> </a:t>
            </a:r>
            <a:r>
              <a:rPr lang="de-DE" sz="2400" dirty="0" err="1">
                <a:solidFill>
                  <a:srgbClr val="002060"/>
                </a:solidFill>
                <a:latin typeface="Century Gothic" panose="020F0302020204030204"/>
              </a:rPr>
              <a:t>main</a:t>
            </a:r>
            <a:r>
              <a:rPr lang="de-DE" sz="2400" dirty="0">
                <a:solidFill>
                  <a:srgbClr val="002060"/>
                </a:solidFill>
                <a:latin typeface="Century Gothic" panose="020F0302020204030204"/>
              </a:rPr>
              <a:t> verb</a:t>
            </a:r>
            <a:r>
              <a:rPr lang="de-DE" dirty="0">
                <a:solidFill>
                  <a:srgbClr val="002060"/>
                </a:solidFill>
                <a:latin typeface="Century Gothic" panose="020F0302020204030204"/>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0" name="TextBox 9">
            <a:extLst>
              <a:ext uri="{FF2B5EF4-FFF2-40B4-BE49-F238E27FC236}">
                <a16:creationId xmlns:a16="http://schemas.microsoft.com/office/drawing/2014/main" id="{5920C352-3A19-8D44-88BA-4DB008545E78}"/>
              </a:ext>
            </a:extLst>
          </p:cNvPr>
          <p:cNvSpPr txBox="1"/>
          <p:nvPr/>
        </p:nvSpPr>
        <p:spPr>
          <a:xfrm>
            <a:off x="493116" y="2085598"/>
            <a:ext cx="649537" cy="461665"/>
          </a:xfrm>
          <a:prstGeom prst="rect">
            <a:avLst/>
          </a:prstGeom>
          <a:noFill/>
        </p:spPr>
        <p:txBody>
          <a:bodyPr wrap="none" rtlCol="0">
            <a:spAutoFit/>
          </a:bodyPr>
          <a:lstStyle/>
          <a:p>
            <a:pPr algn="l"/>
            <a:r>
              <a:rPr lang="en-US" sz="2400" b="1" dirty="0" err="1">
                <a:solidFill>
                  <a:srgbClr val="DAA520"/>
                </a:solidFill>
              </a:rPr>
              <a:t>vor</a:t>
            </a:r>
            <a:endParaRPr lang="en-US" sz="2400" b="1" dirty="0">
              <a:solidFill>
                <a:srgbClr val="DAA520"/>
              </a:solidFill>
            </a:endParaRPr>
          </a:p>
        </p:txBody>
      </p:sp>
      <p:sp>
        <p:nvSpPr>
          <p:cNvPr id="11" name="TextBox 10">
            <a:extLst>
              <a:ext uri="{FF2B5EF4-FFF2-40B4-BE49-F238E27FC236}">
                <a16:creationId xmlns:a16="http://schemas.microsoft.com/office/drawing/2014/main" id="{34B044DF-3E3D-644F-8CE7-F63F16697C35}"/>
              </a:ext>
            </a:extLst>
          </p:cNvPr>
          <p:cNvSpPr txBox="1"/>
          <p:nvPr/>
        </p:nvSpPr>
        <p:spPr>
          <a:xfrm>
            <a:off x="983140" y="2091993"/>
            <a:ext cx="1441420" cy="461665"/>
          </a:xfrm>
          <a:prstGeom prst="rect">
            <a:avLst/>
          </a:prstGeom>
          <a:noFill/>
        </p:spPr>
        <p:txBody>
          <a:bodyPr wrap="none" rtlCol="0">
            <a:spAutoFit/>
          </a:bodyPr>
          <a:lstStyle/>
          <a:p>
            <a:pPr algn="l"/>
            <a:r>
              <a:rPr lang="en-US" sz="2400" dirty="0" err="1">
                <a:solidFill>
                  <a:schemeClr val="accent5">
                    <a:lumMod val="50000"/>
                  </a:schemeClr>
                </a:solidFill>
              </a:rPr>
              <a:t>bereiten</a:t>
            </a:r>
            <a:endParaRPr lang="en-US" sz="2400" dirty="0">
              <a:solidFill>
                <a:schemeClr val="accent5">
                  <a:lumMod val="50000"/>
                </a:schemeClr>
              </a:solidFill>
            </a:endParaRPr>
          </a:p>
        </p:txBody>
      </p:sp>
      <p:sp>
        <p:nvSpPr>
          <p:cNvPr id="12" name="TextBox 11">
            <a:extLst>
              <a:ext uri="{FF2B5EF4-FFF2-40B4-BE49-F238E27FC236}">
                <a16:creationId xmlns:a16="http://schemas.microsoft.com/office/drawing/2014/main" id="{59853CB8-1CCC-D24C-B912-7C0EA2F703DD}"/>
              </a:ext>
            </a:extLst>
          </p:cNvPr>
          <p:cNvSpPr txBox="1"/>
          <p:nvPr/>
        </p:nvSpPr>
        <p:spPr>
          <a:xfrm>
            <a:off x="2892197" y="2108136"/>
            <a:ext cx="582211" cy="461665"/>
          </a:xfrm>
          <a:prstGeom prst="rect">
            <a:avLst/>
          </a:prstGeom>
          <a:noFill/>
        </p:spPr>
        <p:txBody>
          <a:bodyPr wrap="none" rtlCol="0">
            <a:spAutoFit/>
          </a:bodyPr>
          <a:lstStyle/>
          <a:p>
            <a:pPr algn="l"/>
            <a:r>
              <a:rPr lang="en-US" sz="2400" b="1" dirty="0">
                <a:solidFill>
                  <a:srgbClr val="DAA520"/>
                </a:solidFill>
              </a:rPr>
              <a:t>an</a:t>
            </a:r>
          </a:p>
        </p:txBody>
      </p:sp>
      <p:sp>
        <p:nvSpPr>
          <p:cNvPr id="13" name="TextBox 12">
            <a:extLst>
              <a:ext uri="{FF2B5EF4-FFF2-40B4-BE49-F238E27FC236}">
                <a16:creationId xmlns:a16="http://schemas.microsoft.com/office/drawing/2014/main" id="{25A2CC84-24CB-AF44-ADDA-5CAEFEF311D6}"/>
              </a:ext>
            </a:extLst>
          </p:cNvPr>
          <p:cNvSpPr txBox="1"/>
          <p:nvPr/>
        </p:nvSpPr>
        <p:spPr>
          <a:xfrm>
            <a:off x="3271298" y="2100676"/>
            <a:ext cx="1505540" cy="461665"/>
          </a:xfrm>
          <a:prstGeom prst="rect">
            <a:avLst/>
          </a:prstGeom>
          <a:noFill/>
        </p:spPr>
        <p:txBody>
          <a:bodyPr wrap="none" rtlCol="0">
            <a:spAutoFit/>
          </a:bodyPr>
          <a:lstStyle/>
          <a:p>
            <a:pPr algn="l"/>
            <a:r>
              <a:rPr lang="en-US" sz="2400" dirty="0" err="1">
                <a:solidFill>
                  <a:schemeClr val="accent5">
                    <a:lumMod val="50000"/>
                  </a:schemeClr>
                </a:solidFill>
              </a:rPr>
              <a:t>kommen</a:t>
            </a:r>
            <a:endParaRPr lang="en-US" sz="2400" dirty="0">
              <a:solidFill>
                <a:schemeClr val="accent5">
                  <a:lumMod val="50000"/>
                </a:schemeClr>
              </a:solidFill>
            </a:endParaRPr>
          </a:p>
        </p:txBody>
      </p:sp>
      <p:sp>
        <p:nvSpPr>
          <p:cNvPr id="14" name="TextBox 13">
            <a:extLst>
              <a:ext uri="{FF2B5EF4-FFF2-40B4-BE49-F238E27FC236}">
                <a16:creationId xmlns:a16="http://schemas.microsoft.com/office/drawing/2014/main" id="{5EED5631-91EB-EC4D-B9CF-5B5767C23F17}"/>
              </a:ext>
            </a:extLst>
          </p:cNvPr>
          <p:cNvSpPr txBox="1"/>
          <p:nvPr/>
        </p:nvSpPr>
        <p:spPr>
          <a:xfrm>
            <a:off x="5264418" y="2100676"/>
            <a:ext cx="638316" cy="461665"/>
          </a:xfrm>
          <a:prstGeom prst="rect">
            <a:avLst/>
          </a:prstGeom>
          <a:noFill/>
        </p:spPr>
        <p:txBody>
          <a:bodyPr wrap="square" rtlCol="0">
            <a:spAutoFit/>
          </a:bodyPr>
          <a:lstStyle/>
          <a:p>
            <a:pPr algn="l"/>
            <a:r>
              <a:rPr lang="en-US" sz="2400" b="1" dirty="0" err="1">
                <a:solidFill>
                  <a:srgbClr val="DAA520"/>
                </a:solidFill>
              </a:rPr>
              <a:t>mit</a:t>
            </a:r>
            <a:endParaRPr lang="en-US" sz="2400" b="1" dirty="0">
              <a:solidFill>
                <a:srgbClr val="DAA520"/>
              </a:solidFill>
            </a:endParaRPr>
          </a:p>
        </p:txBody>
      </p:sp>
      <p:sp>
        <p:nvSpPr>
          <p:cNvPr id="15" name="TextBox 14">
            <a:extLst>
              <a:ext uri="{FF2B5EF4-FFF2-40B4-BE49-F238E27FC236}">
                <a16:creationId xmlns:a16="http://schemas.microsoft.com/office/drawing/2014/main" id="{04E65E9D-40CC-7F4B-A249-6CF7E57A535A}"/>
              </a:ext>
            </a:extLst>
          </p:cNvPr>
          <p:cNvSpPr txBox="1"/>
          <p:nvPr/>
        </p:nvSpPr>
        <p:spPr>
          <a:xfrm>
            <a:off x="5704382" y="2100677"/>
            <a:ext cx="1330814" cy="461665"/>
          </a:xfrm>
          <a:prstGeom prst="rect">
            <a:avLst/>
          </a:prstGeom>
          <a:noFill/>
        </p:spPr>
        <p:txBody>
          <a:bodyPr wrap="none" rtlCol="0">
            <a:spAutoFit/>
          </a:bodyPr>
          <a:lstStyle/>
          <a:p>
            <a:pPr algn="l"/>
            <a:r>
              <a:rPr lang="en-US" sz="2400" dirty="0" err="1">
                <a:solidFill>
                  <a:schemeClr val="accent5">
                    <a:lumMod val="50000"/>
                  </a:schemeClr>
                </a:solidFill>
              </a:rPr>
              <a:t>bringen</a:t>
            </a:r>
            <a:endParaRPr lang="en-US" sz="2400" dirty="0">
              <a:solidFill>
                <a:schemeClr val="accent5">
                  <a:lumMod val="50000"/>
                </a:schemeClr>
              </a:solidFill>
            </a:endParaRPr>
          </a:p>
        </p:txBody>
      </p:sp>
      <p:sp>
        <p:nvSpPr>
          <p:cNvPr id="17" name="TextBox 16">
            <a:extLst>
              <a:ext uri="{FF2B5EF4-FFF2-40B4-BE49-F238E27FC236}">
                <a16:creationId xmlns:a16="http://schemas.microsoft.com/office/drawing/2014/main" id="{0C50463C-9EE3-0943-8A68-05EFC6775BE4}"/>
              </a:ext>
            </a:extLst>
          </p:cNvPr>
          <p:cNvSpPr txBox="1"/>
          <p:nvPr/>
        </p:nvSpPr>
        <p:spPr>
          <a:xfrm>
            <a:off x="493116" y="3964665"/>
            <a:ext cx="737702" cy="461665"/>
          </a:xfrm>
          <a:prstGeom prst="rect">
            <a:avLst/>
          </a:prstGeom>
          <a:noFill/>
        </p:spPr>
        <p:txBody>
          <a:bodyPr wrap="none" rtlCol="0">
            <a:spAutoFit/>
          </a:bodyPr>
          <a:lstStyle/>
          <a:p>
            <a:pPr algn="l"/>
            <a:r>
              <a:rPr lang="en-US" sz="2400" dirty="0">
                <a:solidFill>
                  <a:schemeClr val="accent5">
                    <a:lumMod val="50000"/>
                  </a:schemeClr>
                </a:solidFill>
              </a:rPr>
              <a:t>Mia</a:t>
            </a:r>
          </a:p>
        </p:txBody>
      </p:sp>
      <p:sp>
        <p:nvSpPr>
          <p:cNvPr id="18" name="TextBox 17">
            <a:extLst>
              <a:ext uri="{FF2B5EF4-FFF2-40B4-BE49-F238E27FC236}">
                <a16:creationId xmlns:a16="http://schemas.microsoft.com/office/drawing/2014/main" id="{F4CDC21A-2B11-8F49-A327-0AF8091EE8A5}"/>
              </a:ext>
            </a:extLst>
          </p:cNvPr>
          <p:cNvSpPr txBox="1"/>
          <p:nvPr/>
        </p:nvSpPr>
        <p:spPr>
          <a:xfrm>
            <a:off x="1345047" y="3964664"/>
            <a:ext cx="1358064" cy="461665"/>
          </a:xfrm>
          <a:prstGeom prst="rect">
            <a:avLst/>
          </a:prstGeom>
          <a:noFill/>
        </p:spPr>
        <p:txBody>
          <a:bodyPr wrap="none" rtlCol="0">
            <a:spAutoFit/>
          </a:bodyPr>
          <a:lstStyle/>
          <a:p>
            <a:pPr algn="l"/>
            <a:r>
              <a:rPr lang="en-US" sz="2400" b="1" dirty="0" err="1">
                <a:solidFill>
                  <a:schemeClr val="accent5">
                    <a:lumMod val="50000"/>
                  </a:schemeClr>
                </a:solidFill>
              </a:rPr>
              <a:t>bereitet</a:t>
            </a:r>
            <a:endParaRPr lang="en-US" sz="2400" b="1" dirty="0">
              <a:solidFill>
                <a:schemeClr val="accent5">
                  <a:lumMod val="50000"/>
                </a:schemeClr>
              </a:solidFill>
            </a:endParaRPr>
          </a:p>
        </p:txBody>
      </p:sp>
      <p:sp>
        <p:nvSpPr>
          <p:cNvPr id="19" name="TextBox 18">
            <a:extLst>
              <a:ext uri="{FF2B5EF4-FFF2-40B4-BE49-F238E27FC236}">
                <a16:creationId xmlns:a16="http://schemas.microsoft.com/office/drawing/2014/main" id="{FBACEC03-D6F3-5D4F-B930-4E82695721F0}"/>
              </a:ext>
            </a:extLst>
          </p:cNvPr>
          <p:cNvSpPr txBox="1"/>
          <p:nvPr/>
        </p:nvSpPr>
        <p:spPr>
          <a:xfrm>
            <a:off x="2951702" y="3964663"/>
            <a:ext cx="1673856" cy="461665"/>
          </a:xfrm>
          <a:prstGeom prst="rect">
            <a:avLst/>
          </a:prstGeom>
          <a:noFill/>
        </p:spPr>
        <p:txBody>
          <a:bodyPr wrap="none" rtlCol="0">
            <a:spAutoFit/>
          </a:bodyPr>
          <a:lstStyle/>
          <a:p>
            <a:pPr algn="l"/>
            <a:r>
              <a:rPr lang="en-US" sz="2400" dirty="0" err="1">
                <a:solidFill>
                  <a:schemeClr val="accent5">
                    <a:lumMod val="50000"/>
                  </a:schemeClr>
                </a:solidFill>
              </a:rPr>
              <a:t>eine</a:t>
            </a:r>
            <a:r>
              <a:rPr lang="en-US" sz="2400" dirty="0">
                <a:solidFill>
                  <a:schemeClr val="accent5">
                    <a:lumMod val="50000"/>
                  </a:schemeClr>
                </a:solidFill>
              </a:rPr>
              <a:t> Party</a:t>
            </a:r>
          </a:p>
        </p:txBody>
      </p:sp>
      <p:sp>
        <p:nvSpPr>
          <p:cNvPr id="20" name="TextBox 19">
            <a:extLst>
              <a:ext uri="{FF2B5EF4-FFF2-40B4-BE49-F238E27FC236}">
                <a16:creationId xmlns:a16="http://schemas.microsoft.com/office/drawing/2014/main" id="{BE8E447B-3048-5243-941D-E77AAE2277A6}"/>
              </a:ext>
            </a:extLst>
          </p:cNvPr>
          <p:cNvSpPr txBox="1"/>
          <p:nvPr/>
        </p:nvSpPr>
        <p:spPr>
          <a:xfrm>
            <a:off x="4874149" y="3964662"/>
            <a:ext cx="739305" cy="461665"/>
          </a:xfrm>
          <a:prstGeom prst="rect">
            <a:avLst/>
          </a:prstGeom>
          <a:noFill/>
        </p:spPr>
        <p:txBody>
          <a:bodyPr wrap="none" rtlCol="0">
            <a:spAutoFit/>
          </a:bodyPr>
          <a:lstStyle/>
          <a:p>
            <a:pPr algn="l"/>
            <a:r>
              <a:rPr lang="en-US" sz="2400" b="1" dirty="0" err="1">
                <a:solidFill>
                  <a:srgbClr val="DAA520"/>
                </a:solidFill>
              </a:rPr>
              <a:t>vor</a:t>
            </a:r>
            <a:r>
              <a:rPr lang="en-US" sz="2400" dirty="0">
                <a:solidFill>
                  <a:srgbClr val="115076"/>
                </a:solidFill>
              </a:rPr>
              <a:t>.</a:t>
            </a:r>
          </a:p>
        </p:txBody>
      </p:sp>
      <p:sp>
        <p:nvSpPr>
          <p:cNvPr id="21" name="TextBox 20">
            <a:extLst>
              <a:ext uri="{FF2B5EF4-FFF2-40B4-BE49-F238E27FC236}">
                <a16:creationId xmlns:a16="http://schemas.microsoft.com/office/drawing/2014/main" id="{4114FA77-318F-BF40-BA2A-EC0F516783FF}"/>
              </a:ext>
            </a:extLst>
          </p:cNvPr>
          <p:cNvSpPr txBox="1"/>
          <p:nvPr/>
        </p:nvSpPr>
        <p:spPr>
          <a:xfrm>
            <a:off x="496742" y="4771796"/>
            <a:ext cx="639919" cy="461665"/>
          </a:xfrm>
          <a:prstGeom prst="rect">
            <a:avLst/>
          </a:prstGeom>
          <a:noFill/>
        </p:spPr>
        <p:txBody>
          <a:bodyPr wrap="none" rtlCol="0">
            <a:spAutoFit/>
          </a:bodyPr>
          <a:lstStyle/>
          <a:p>
            <a:pPr algn="l"/>
            <a:r>
              <a:rPr lang="en-US" sz="2400" dirty="0">
                <a:solidFill>
                  <a:schemeClr val="accent5">
                    <a:lumMod val="50000"/>
                  </a:schemeClr>
                </a:solidFill>
              </a:rPr>
              <a:t>Ich</a:t>
            </a:r>
          </a:p>
        </p:txBody>
      </p:sp>
      <p:sp>
        <p:nvSpPr>
          <p:cNvPr id="22" name="TextBox 21">
            <a:extLst>
              <a:ext uri="{FF2B5EF4-FFF2-40B4-BE49-F238E27FC236}">
                <a16:creationId xmlns:a16="http://schemas.microsoft.com/office/drawing/2014/main" id="{5BE48C4E-8F7B-8F42-9CE4-FECBEF46EB44}"/>
              </a:ext>
            </a:extLst>
          </p:cNvPr>
          <p:cNvSpPr txBox="1"/>
          <p:nvPr/>
        </p:nvSpPr>
        <p:spPr>
          <a:xfrm>
            <a:off x="1348673" y="4771795"/>
            <a:ext cx="1334020" cy="461665"/>
          </a:xfrm>
          <a:prstGeom prst="rect">
            <a:avLst/>
          </a:prstGeom>
          <a:noFill/>
        </p:spPr>
        <p:txBody>
          <a:bodyPr wrap="none" rtlCol="0">
            <a:spAutoFit/>
          </a:bodyPr>
          <a:lstStyle/>
          <a:p>
            <a:pPr algn="l"/>
            <a:r>
              <a:rPr lang="en-US" sz="2400" b="1" dirty="0" err="1">
                <a:solidFill>
                  <a:schemeClr val="accent5">
                    <a:lumMod val="50000"/>
                  </a:schemeClr>
                </a:solidFill>
              </a:rPr>
              <a:t>komme</a:t>
            </a:r>
            <a:endParaRPr lang="en-US" sz="2400" b="1" dirty="0">
              <a:solidFill>
                <a:schemeClr val="accent5">
                  <a:lumMod val="50000"/>
                </a:schemeClr>
              </a:solidFill>
            </a:endParaRPr>
          </a:p>
        </p:txBody>
      </p:sp>
      <p:sp>
        <p:nvSpPr>
          <p:cNvPr id="23" name="TextBox 22">
            <a:extLst>
              <a:ext uri="{FF2B5EF4-FFF2-40B4-BE49-F238E27FC236}">
                <a16:creationId xmlns:a16="http://schemas.microsoft.com/office/drawing/2014/main" id="{B2072863-C8E1-B44C-9848-9E78534D5A49}"/>
              </a:ext>
            </a:extLst>
          </p:cNvPr>
          <p:cNvSpPr txBox="1"/>
          <p:nvPr/>
        </p:nvSpPr>
        <p:spPr>
          <a:xfrm>
            <a:off x="2955328" y="4771794"/>
            <a:ext cx="748923" cy="461665"/>
          </a:xfrm>
          <a:prstGeom prst="rect">
            <a:avLst/>
          </a:prstGeom>
          <a:noFill/>
        </p:spPr>
        <p:txBody>
          <a:bodyPr wrap="none" rtlCol="0">
            <a:spAutoFit/>
          </a:bodyPr>
          <a:lstStyle/>
          <a:p>
            <a:pPr algn="l"/>
            <a:r>
              <a:rPr lang="en-US" sz="2400" dirty="0" err="1">
                <a:solidFill>
                  <a:schemeClr val="accent5">
                    <a:lumMod val="50000"/>
                  </a:schemeClr>
                </a:solidFill>
              </a:rPr>
              <a:t>früh</a:t>
            </a:r>
            <a:endParaRPr lang="en-US" sz="2400" dirty="0">
              <a:solidFill>
                <a:schemeClr val="accent5">
                  <a:lumMod val="50000"/>
                </a:schemeClr>
              </a:solidFill>
            </a:endParaRPr>
          </a:p>
        </p:txBody>
      </p:sp>
      <p:sp>
        <p:nvSpPr>
          <p:cNvPr id="24" name="TextBox 23">
            <a:extLst>
              <a:ext uri="{FF2B5EF4-FFF2-40B4-BE49-F238E27FC236}">
                <a16:creationId xmlns:a16="http://schemas.microsoft.com/office/drawing/2014/main" id="{BEE2B0B7-5C9E-B345-A040-85B62CB40E04}"/>
              </a:ext>
            </a:extLst>
          </p:cNvPr>
          <p:cNvSpPr txBox="1"/>
          <p:nvPr/>
        </p:nvSpPr>
        <p:spPr>
          <a:xfrm>
            <a:off x="4877775" y="4771793"/>
            <a:ext cx="657552" cy="461665"/>
          </a:xfrm>
          <a:prstGeom prst="rect">
            <a:avLst/>
          </a:prstGeom>
          <a:noFill/>
        </p:spPr>
        <p:txBody>
          <a:bodyPr wrap="none" rtlCol="0">
            <a:spAutoFit/>
          </a:bodyPr>
          <a:lstStyle/>
          <a:p>
            <a:r>
              <a:rPr lang="en-US" sz="2400" b="1" dirty="0">
                <a:solidFill>
                  <a:srgbClr val="DAA520"/>
                </a:solidFill>
              </a:rPr>
              <a:t>an</a:t>
            </a:r>
            <a:r>
              <a:rPr lang="en-US" sz="2400" dirty="0">
                <a:solidFill>
                  <a:srgbClr val="115076"/>
                </a:solidFill>
              </a:rPr>
              <a:t>.</a:t>
            </a:r>
            <a:endParaRPr lang="en-US" sz="2400" b="1" dirty="0">
              <a:solidFill>
                <a:srgbClr val="DAA520"/>
              </a:solidFill>
            </a:endParaRPr>
          </a:p>
        </p:txBody>
      </p:sp>
      <p:sp>
        <p:nvSpPr>
          <p:cNvPr id="26" name="TextBox 25">
            <a:extLst>
              <a:ext uri="{FF2B5EF4-FFF2-40B4-BE49-F238E27FC236}">
                <a16:creationId xmlns:a16="http://schemas.microsoft.com/office/drawing/2014/main" id="{B3F05CE2-1076-C747-BCCB-C5CFC8AA2A24}"/>
              </a:ext>
            </a:extLst>
          </p:cNvPr>
          <p:cNvSpPr txBox="1"/>
          <p:nvPr/>
        </p:nvSpPr>
        <p:spPr>
          <a:xfrm>
            <a:off x="448695" y="5621004"/>
            <a:ext cx="950901" cy="461665"/>
          </a:xfrm>
          <a:prstGeom prst="rect">
            <a:avLst/>
          </a:prstGeom>
          <a:noFill/>
        </p:spPr>
        <p:txBody>
          <a:bodyPr wrap="square" rtlCol="0">
            <a:spAutoFit/>
          </a:bodyPr>
          <a:lstStyle/>
          <a:p>
            <a:pPr algn="l"/>
            <a:r>
              <a:rPr lang="en-US" sz="2400" dirty="0" err="1">
                <a:solidFill>
                  <a:schemeClr val="accent5">
                    <a:lumMod val="50000"/>
                  </a:schemeClr>
                </a:solidFill>
              </a:rPr>
              <a:t>Wir</a:t>
            </a:r>
            <a:endParaRPr lang="en-US" sz="2400" dirty="0">
              <a:solidFill>
                <a:schemeClr val="accent5">
                  <a:lumMod val="50000"/>
                </a:schemeClr>
              </a:solidFill>
            </a:endParaRPr>
          </a:p>
        </p:txBody>
      </p:sp>
      <p:sp>
        <p:nvSpPr>
          <p:cNvPr id="27" name="TextBox 26">
            <a:extLst>
              <a:ext uri="{FF2B5EF4-FFF2-40B4-BE49-F238E27FC236}">
                <a16:creationId xmlns:a16="http://schemas.microsoft.com/office/drawing/2014/main" id="{F67EF48A-A7AB-8640-98AC-95A1FE9B4C61}"/>
              </a:ext>
            </a:extLst>
          </p:cNvPr>
          <p:cNvSpPr txBox="1"/>
          <p:nvPr/>
        </p:nvSpPr>
        <p:spPr>
          <a:xfrm>
            <a:off x="1300625" y="5621003"/>
            <a:ext cx="1399059" cy="461665"/>
          </a:xfrm>
          <a:prstGeom prst="rect">
            <a:avLst/>
          </a:prstGeom>
          <a:noFill/>
        </p:spPr>
        <p:txBody>
          <a:bodyPr wrap="square" rtlCol="0">
            <a:spAutoFit/>
          </a:bodyPr>
          <a:lstStyle/>
          <a:p>
            <a:pPr algn="l"/>
            <a:r>
              <a:rPr lang="en-US" sz="2400" b="1" dirty="0" err="1">
                <a:solidFill>
                  <a:schemeClr val="accent5">
                    <a:lumMod val="50000"/>
                  </a:schemeClr>
                </a:solidFill>
              </a:rPr>
              <a:t>bringen</a:t>
            </a:r>
            <a:endParaRPr lang="en-US" sz="2400" b="1" dirty="0">
              <a:solidFill>
                <a:schemeClr val="accent5">
                  <a:lumMod val="50000"/>
                </a:schemeClr>
              </a:solidFill>
            </a:endParaRPr>
          </a:p>
        </p:txBody>
      </p:sp>
      <p:sp>
        <p:nvSpPr>
          <p:cNvPr id="28" name="TextBox 27">
            <a:extLst>
              <a:ext uri="{FF2B5EF4-FFF2-40B4-BE49-F238E27FC236}">
                <a16:creationId xmlns:a16="http://schemas.microsoft.com/office/drawing/2014/main" id="{6B27ED48-AE00-E546-903C-989092852300}"/>
              </a:ext>
            </a:extLst>
          </p:cNvPr>
          <p:cNvSpPr txBox="1"/>
          <p:nvPr/>
        </p:nvSpPr>
        <p:spPr>
          <a:xfrm>
            <a:off x="2907281" y="5621002"/>
            <a:ext cx="1327608" cy="461665"/>
          </a:xfrm>
          <a:prstGeom prst="rect">
            <a:avLst/>
          </a:prstGeom>
          <a:noFill/>
        </p:spPr>
        <p:txBody>
          <a:bodyPr wrap="square" rtlCol="0">
            <a:spAutoFit/>
          </a:bodyPr>
          <a:lstStyle/>
          <a:p>
            <a:pPr algn="l"/>
            <a:r>
              <a:rPr lang="en-US" sz="2400" dirty="0">
                <a:solidFill>
                  <a:schemeClr val="accent5">
                    <a:lumMod val="50000"/>
                  </a:schemeClr>
                </a:solidFill>
              </a:rPr>
              <a:t>Kuchen</a:t>
            </a:r>
          </a:p>
        </p:txBody>
      </p:sp>
      <p:sp>
        <p:nvSpPr>
          <p:cNvPr id="29" name="TextBox 28">
            <a:extLst>
              <a:ext uri="{FF2B5EF4-FFF2-40B4-BE49-F238E27FC236}">
                <a16:creationId xmlns:a16="http://schemas.microsoft.com/office/drawing/2014/main" id="{E5DEEEA6-7E5F-9D41-A8D3-4369A7AF7F2A}"/>
              </a:ext>
            </a:extLst>
          </p:cNvPr>
          <p:cNvSpPr txBox="1"/>
          <p:nvPr/>
        </p:nvSpPr>
        <p:spPr>
          <a:xfrm>
            <a:off x="4829727" y="5621001"/>
            <a:ext cx="824499" cy="461665"/>
          </a:xfrm>
          <a:prstGeom prst="rect">
            <a:avLst/>
          </a:prstGeom>
          <a:noFill/>
        </p:spPr>
        <p:txBody>
          <a:bodyPr wrap="square" rtlCol="0">
            <a:spAutoFit/>
          </a:bodyPr>
          <a:lstStyle/>
          <a:p>
            <a:r>
              <a:rPr lang="en-US" sz="2400" b="1" dirty="0" err="1">
                <a:solidFill>
                  <a:srgbClr val="DAA520"/>
                </a:solidFill>
              </a:rPr>
              <a:t>mit</a:t>
            </a:r>
            <a:r>
              <a:rPr lang="en-US" sz="2400" dirty="0">
                <a:solidFill>
                  <a:srgbClr val="115076"/>
                </a:solidFill>
              </a:rPr>
              <a:t>.</a:t>
            </a:r>
            <a:endParaRPr lang="en-US" sz="2400" b="1" dirty="0">
              <a:solidFill>
                <a:srgbClr val="DAA520"/>
              </a:solidFill>
            </a:endParaRPr>
          </a:p>
        </p:txBody>
      </p:sp>
      <p:sp>
        <p:nvSpPr>
          <p:cNvPr id="30" name="TextBox 29">
            <a:extLst>
              <a:ext uri="{FF2B5EF4-FFF2-40B4-BE49-F238E27FC236}">
                <a16:creationId xmlns:a16="http://schemas.microsoft.com/office/drawing/2014/main" id="{24B6C677-2526-DE44-9BB0-9F514A37D8E0}"/>
              </a:ext>
            </a:extLst>
          </p:cNvPr>
          <p:cNvSpPr txBox="1"/>
          <p:nvPr/>
        </p:nvSpPr>
        <p:spPr>
          <a:xfrm>
            <a:off x="337065" y="3378565"/>
            <a:ext cx="123769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In </a:t>
            </a:r>
            <a:r>
              <a:rPr kumimoji="0" lang="de-DE"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the</a:t>
            </a: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present</a:t>
            </a: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de-DE"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tense</a:t>
            </a:r>
            <a:r>
              <a:rPr kumimoji="0" lang="de-DE"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de-DE" sz="2400" dirty="0" err="1">
                <a:solidFill>
                  <a:srgbClr val="002060"/>
                </a:solidFill>
                <a:latin typeface="Century Gothic" panose="020F0302020204030204"/>
              </a:rPr>
              <a:t>the</a:t>
            </a:r>
            <a:r>
              <a:rPr lang="de-DE" sz="2400" dirty="0">
                <a:solidFill>
                  <a:srgbClr val="002060"/>
                </a:solidFill>
                <a:latin typeface="Century Gothic" panose="020F0302020204030204"/>
              </a:rPr>
              <a:t> </a:t>
            </a:r>
            <a:r>
              <a:rPr lang="de-DE" sz="2400" b="1" dirty="0" err="1">
                <a:solidFill>
                  <a:srgbClr val="DAA520"/>
                </a:solidFill>
                <a:latin typeface="Century Gothic" panose="020F0302020204030204"/>
              </a:rPr>
              <a:t>particle</a:t>
            </a:r>
            <a:r>
              <a:rPr lang="de-DE" sz="2400" dirty="0">
                <a:solidFill>
                  <a:srgbClr val="002060"/>
                </a:solidFill>
                <a:latin typeface="Century Gothic" panose="020F0302020204030204"/>
              </a:rPr>
              <a:t> </a:t>
            </a:r>
            <a:r>
              <a:rPr lang="de-DE" sz="2400" dirty="0" err="1">
                <a:solidFill>
                  <a:srgbClr val="002060"/>
                </a:solidFill>
                <a:latin typeface="Century Gothic" panose="020F0302020204030204"/>
              </a:rPr>
              <a:t>moves</a:t>
            </a:r>
            <a:r>
              <a:rPr lang="de-DE" sz="2400" dirty="0">
                <a:solidFill>
                  <a:srgbClr val="002060"/>
                </a:solidFill>
                <a:latin typeface="Century Gothic" panose="020F0302020204030204"/>
              </a:rPr>
              <a:t> </a:t>
            </a:r>
            <a:r>
              <a:rPr lang="de-DE" sz="2400" dirty="0" err="1">
                <a:solidFill>
                  <a:srgbClr val="002060"/>
                </a:solidFill>
                <a:latin typeface="Century Gothic" panose="020F0302020204030204"/>
              </a:rPr>
              <a:t>to</a:t>
            </a:r>
            <a:r>
              <a:rPr lang="de-DE" sz="2400" dirty="0">
                <a:solidFill>
                  <a:srgbClr val="002060"/>
                </a:solidFill>
                <a:latin typeface="Century Gothic" panose="020F0302020204030204"/>
              </a:rPr>
              <a:t> </a:t>
            </a:r>
            <a:r>
              <a:rPr lang="de-DE" sz="2400" dirty="0" err="1">
                <a:solidFill>
                  <a:srgbClr val="002060"/>
                </a:solidFill>
                <a:latin typeface="Century Gothic" panose="020F0302020204030204"/>
              </a:rPr>
              <a:t>the</a:t>
            </a:r>
            <a:r>
              <a:rPr lang="de-DE" sz="2400" dirty="0">
                <a:solidFill>
                  <a:srgbClr val="002060"/>
                </a:solidFill>
                <a:latin typeface="Century Gothic" panose="020F0302020204030204"/>
              </a:rPr>
              <a:t> end </a:t>
            </a:r>
            <a:r>
              <a:rPr lang="de-DE" sz="2400" dirty="0" err="1">
                <a:solidFill>
                  <a:srgbClr val="002060"/>
                </a:solidFill>
                <a:latin typeface="Century Gothic" panose="020F0302020204030204"/>
              </a:rPr>
              <a:t>of</a:t>
            </a:r>
            <a:r>
              <a:rPr lang="de-DE" sz="2400" dirty="0">
                <a:solidFill>
                  <a:srgbClr val="002060"/>
                </a:solidFill>
                <a:latin typeface="Century Gothic" panose="020F0302020204030204"/>
              </a:rPr>
              <a:t> </a:t>
            </a:r>
            <a:r>
              <a:rPr lang="de-DE" sz="2400" dirty="0" err="1">
                <a:solidFill>
                  <a:srgbClr val="002060"/>
                </a:solidFill>
                <a:latin typeface="Century Gothic" panose="020F0302020204030204"/>
              </a:rPr>
              <a:t>the</a:t>
            </a:r>
            <a:r>
              <a:rPr lang="de-DE" sz="2400" dirty="0">
                <a:solidFill>
                  <a:srgbClr val="002060"/>
                </a:solidFill>
                <a:latin typeface="Century Gothic" panose="020F0302020204030204"/>
              </a:rPr>
              <a:t> </a:t>
            </a:r>
            <a:r>
              <a:rPr lang="de-DE" sz="2400" dirty="0" err="1">
                <a:solidFill>
                  <a:srgbClr val="002060"/>
                </a:solidFill>
                <a:latin typeface="Century Gothic" panose="020F0302020204030204"/>
              </a:rPr>
              <a:t>clause</a:t>
            </a:r>
            <a:r>
              <a:rPr lang="de-DE" sz="2400" dirty="0">
                <a:solidFill>
                  <a:srgbClr val="002060"/>
                </a:solidFill>
                <a:latin typeface="Century Gothic" panose="020F0302020204030204"/>
              </a:rPr>
              <a:t>:</a:t>
            </a:r>
            <a:endParaRPr kumimoji="0" lang="en-US" sz="24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1" name="Speech Bubble: Rectangle with Corners Rounded 19">
            <a:extLst>
              <a:ext uri="{FF2B5EF4-FFF2-40B4-BE49-F238E27FC236}">
                <a16:creationId xmlns:a16="http://schemas.microsoft.com/office/drawing/2014/main" id="{2CFA984C-0277-E842-AC75-7681E130A7D3}"/>
              </a:ext>
            </a:extLst>
          </p:cNvPr>
          <p:cNvSpPr/>
          <p:nvPr/>
        </p:nvSpPr>
        <p:spPr>
          <a:xfrm>
            <a:off x="6462584" y="561213"/>
            <a:ext cx="3393665" cy="665873"/>
          </a:xfrm>
          <a:prstGeom prst="wedgeRoundRectCallout">
            <a:avLst>
              <a:gd name="adj1" fmla="val -8352"/>
              <a:gd name="adj2" fmla="val 72183"/>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prstClr val="white"/>
                </a:solidFill>
                <a:latin typeface="Century Gothic" panose="020F0302020204030204"/>
              </a:rPr>
              <a:t>These verbs are called </a:t>
            </a:r>
            <a:r>
              <a:rPr lang="en-GB" sz="2200" b="1" dirty="0">
                <a:solidFill>
                  <a:srgbClr val="DAA520"/>
                </a:solidFill>
                <a:latin typeface="Century Gothic" panose="020F0302020204030204"/>
              </a:rPr>
              <a:t>separable</a:t>
            </a:r>
            <a:r>
              <a:rPr lang="en-GB" sz="2200" dirty="0">
                <a:solidFill>
                  <a:prstClr val="white"/>
                </a:solidFill>
                <a:latin typeface="Century Gothic" panose="020F0302020204030204"/>
              </a:rPr>
              <a:t> verbs.</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Speech Bubble: Rectangle with Corners Rounded 19">
            <a:extLst>
              <a:ext uri="{FF2B5EF4-FFF2-40B4-BE49-F238E27FC236}">
                <a16:creationId xmlns:a16="http://schemas.microsoft.com/office/drawing/2014/main" id="{A5935794-2A4C-8E42-BA8C-4AD5C2E8D54E}"/>
              </a:ext>
            </a:extLst>
          </p:cNvPr>
          <p:cNvSpPr/>
          <p:nvPr/>
        </p:nvSpPr>
        <p:spPr>
          <a:xfrm>
            <a:off x="7469746" y="2181304"/>
            <a:ext cx="4471320" cy="777676"/>
          </a:xfrm>
          <a:prstGeom prst="wedgeRoundRectCallout">
            <a:avLst>
              <a:gd name="adj1" fmla="val -58039"/>
              <a:gd name="adj2" fmla="val -30051"/>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prstClr val="white"/>
                </a:solidFill>
                <a:latin typeface="Century Gothic" panose="020F0302020204030204"/>
              </a:rPr>
              <a:t>The </a:t>
            </a:r>
            <a:r>
              <a:rPr lang="en-GB" sz="2200" b="1" dirty="0">
                <a:solidFill>
                  <a:srgbClr val="DAA520"/>
                </a:solidFill>
                <a:latin typeface="Century Gothic" panose="020F0302020204030204"/>
              </a:rPr>
              <a:t>particle</a:t>
            </a:r>
            <a:r>
              <a:rPr lang="en-GB" sz="2200" dirty="0">
                <a:solidFill>
                  <a:prstClr val="white"/>
                </a:solidFill>
                <a:latin typeface="Century Gothic" panose="020F0302020204030204"/>
              </a:rPr>
              <a:t> often changes the meaning of the verb slightly. </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BF79AB45-E121-6549-80B8-4550D038E943}"/>
              </a:ext>
            </a:extLst>
          </p:cNvPr>
          <p:cNvSpPr txBox="1"/>
          <p:nvPr/>
        </p:nvSpPr>
        <p:spPr>
          <a:xfrm>
            <a:off x="5991373" y="3955476"/>
            <a:ext cx="3807453" cy="461665"/>
          </a:xfrm>
          <a:prstGeom prst="rect">
            <a:avLst/>
          </a:prstGeom>
          <a:noFill/>
        </p:spPr>
        <p:txBody>
          <a:bodyPr wrap="none" rtlCol="0">
            <a:spAutoFit/>
          </a:bodyPr>
          <a:lstStyle/>
          <a:p>
            <a:pPr algn="l"/>
            <a:r>
              <a:rPr lang="en-US" sz="2400" i="1" dirty="0">
                <a:solidFill>
                  <a:schemeClr val="accent5">
                    <a:lumMod val="50000"/>
                  </a:schemeClr>
                </a:solidFill>
              </a:rPr>
              <a:t>Mia is preparing a party</a:t>
            </a:r>
            <a:r>
              <a:rPr lang="en-US" sz="2400" dirty="0">
                <a:solidFill>
                  <a:schemeClr val="accent5">
                    <a:lumMod val="50000"/>
                  </a:schemeClr>
                </a:solidFill>
              </a:rPr>
              <a:t>.</a:t>
            </a:r>
          </a:p>
        </p:txBody>
      </p:sp>
      <p:sp>
        <p:nvSpPr>
          <p:cNvPr id="40" name="TextBox 39">
            <a:extLst>
              <a:ext uri="{FF2B5EF4-FFF2-40B4-BE49-F238E27FC236}">
                <a16:creationId xmlns:a16="http://schemas.microsoft.com/office/drawing/2014/main" id="{A7D0FE98-08DA-A94E-9A80-F083DD5AC2C2}"/>
              </a:ext>
            </a:extLst>
          </p:cNvPr>
          <p:cNvSpPr txBox="1"/>
          <p:nvPr/>
        </p:nvSpPr>
        <p:spPr>
          <a:xfrm>
            <a:off x="6002618" y="4771793"/>
            <a:ext cx="2715808" cy="461665"/>
          </a:xfrm>
          <a:prstGeom prst="rect">
            <a:avLst/>
          </a:prstGeom>
          <a:noFill/>
        </p:spPr>
        <p:txBody>
          <a:bodyPr wrap="none" rtlCol="0">
            <a:spAutoFit/>
          </a:bodyPr>
          <a:lstStyle/>
          <a:p>
            <a:pPr algn="l"/>
            <a:r>
              <a:rPr lang="en-US" sz="2400" i="1" dirty="0">
                <a:solidFill>
                  <a:schemeClr val="accent5">
                    <a:lumMod val="50000"/>
                  </a:schemeClr>
                </a:solidFill>
              </a:rPr>
              <a:t>I’m arriving early</a:t>
            </a:r>
            <a:r>
              <a:rPr lang="en-US" sz="2400" dirty="0">
                <a:solidFill>
                  <a:schemeClr val="accent5">
                    <a:lumMod val="50000"/>
                  </a:schemeClr>
                </a:solidFill>
              </a:rPr>
              <a:t>.</a:t>
            </a:r>
          </a:p>
        </p:txBody>
      </p:sp>
      <p:sp>
        <p:nvSpPr>
          <p:cNvPr id="41" name="TextBox 40">
            <a:extLst>
              <a:ext uri="{FF2B5EF4-FFF2-40B4-BE49-F238E27FC236}">
                <a16:creationId xmlns:a16="http://schemas.microsoft.com/office/drawing/2014/main" id="{F1B4711B-2A6B-6D49-B7E0-5A447AFBD588}"/>
              </a:ext>
            </a:extLst>
          </p:cNvPr>
          <p:cNvSpPr txBox="1"/>
          <p:nvPr/>
        </p:nvSpPr>
        <p:spPr>
          <a:xfrm>
            <a:off x="5961670" y="5578922"/>
            <a:ext cx="4626588" cy="461665"/>
          </a:xfrm>
          <a:prstGeom prst="rect">
            <a:avLst/>
          </a:prstGeom>
          <a:noFill/>
        </p:spPr>
        <p:txBody>
          <a:bodyPr wrap="none" rtlCol="0">
            <a:spAutoFit/>
          </a:bodyPr>
          <a:lstStyle/>
          <a:p>
            <a:pPr algn="l"/>
            <a:r>
              <a:rPr lang="en-US" sz="2400" i="1" dirty="0">
                <a:solidFill>
                  <a:schemeClr val="accent5">
                    <a:lumMod val="50000"/>
                  </a:schemeClr>
                </a:solidFill>
              </a:rPr>
              <a:t>We’re bringing cake (with us)</a:t>
            </a:r>
            <a:r>
              <a:rPr lang="en-US" sz="2400" dirty="0">
                <a:solidFill>
                  <a:schemeClr val="accent5">
                    <a:lumMod val="50000"/>
                  </a:schemeClr>
                </a:solidFill>
              </a:rPr>
              <a:t>.</a:t>
            </a:r>
          </a:p>
        </p:txBody>
      </p:sp>
      <p:pic>
        <p:nvPicPr>
          <p:cNvPr id="43" name="Picture 42" descr="A birthday cake&#10;&#10;Description automatically generated">
            <a:extLst>
              <a:ext uri="{FF2B5EF4-FFF2-40B4-BE49-F238E27FC236}">
                <a16:creationId xmlns:a16="http://schemas.microsoft.com/office/drawing/2014/main" id="{B4C5E921-40DD-D543-B4E3-61775D8490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0042" y="3452962"/>
            <a:ext cx="2915505" cy="2090964"/>
          </a:xfrm>
          <a:prstGeom prst="rect">
            <a:avLst/>
          </a:prstGeom>
        </p:spPr>
      </p:pic>
    </p:spTree>
    <p:extLst>
      <p:ext uri="{BB962C8B-B14F-4D97-AF65-F5344CB8AC3E}">
        <p14:creationId xmlns:p14="http://schemas.microsoft.com/office/powerpoint/2010/main" val="70684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6" grpId="0" animBg="1"/>
      <p:bldP spid="35" grpId="0" animBg="1"/>
      <p:bldP spid="7" grpId="0"/>
      <p:bldP spid="10" grpId="0"/>
      <p:bldP spid="11" grpId="0"/>
      <p:bldP spid="12" grpId="0"/>
      <p:bldP spid="13" grpId="0"/>
      <p:bldP spid="14" grpId="0"/>
      <p:bldP spid="15" grpId="0"/>
      <p:bldP spid="17" grpId="0"/>
      <p:bldP spid="18" grpId="0"/>
      <p:bldP spid="19" grpId="0"/>
      <p:bldP spid="20" grpId="0"/>
      <p:bldP spid="21" grpId="0"/>
      <p:bldP spid="22" grpId="0"/>
      <p:bldP spid="23" grpId="0"/>
      <p:bldP spid="24" grpId="0"/>
      <p:bldP spid="26" grpId="0"/>
      <p:bldP spid="27" grpId="0"/>
      <p:bldP spid="28" grpId="0"/>
      <p:bldP spid="29" grpId="0"/>
      <p:bldP spid="30" grpId="0"/>
      <p:bldP spid="31" grpId="0" animBg="1"/>
      <p:bldP spid="32" grpId="0" animBg="1"/>
      <p:bldP spid="38" grpId="0"/>
      <p:bldP spid="40"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Opa</a:t>
            </a:r>
            <a:r>
              <a:rPr lang="en-GB" sz="3600" b="1" dirty="0">
                <a:solidFill>
                  <a:schemeClr val="bg1"/>
                </a:solidFill>
              </a:rPr>
              <a:t> </a:t>
            </a:r>
            <a:r>
              <a:rPr lang="en-GB" sz="3600" b="1" dirty="0" err="1">
                <a:solidFill>
                  <a:schemeClr val="bg1"/>
                </a:solidFill>
              </a:rPr>
              <a:t>wird</a:t>
            </a:r>
            <a:r>
              <a:rPr lang="en-GB" sz="3600" b="1" dirty="0">
                <a:solidFill>
                  <a:schemeClr val="bg1"/>
                </a:solidFill>
              </a:rPr>
              <a:t> 70!</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extLst>
              <p:ext uri="{D42A27DB-BD31-4B8C-83A1-F6EECF244321}">
                <p14:modId xmlns:p14="http://schemas.microsoft.com/office/powerpoint/2010/main" val="2723673452"/>
              </p:ext>
            </p:extLst>
          </p:nvPr>
        </p:nvGraphicFramePr>
        <p:xfrm>
          <a:off x="259042" y="2529563"/>
          <a:ext cx="11678457" cy="3566160"/>
        </p:xfrm>
        <a:graphic>
          <a:graphicData uri="http://schemas.openxmlformats.org/drawingml/2006/table">
            <a:tbl>
              <a:tblPr firstRow="1" bandRow="1">
                <a:tableStyleId>{00A15C55-8517-42AA-B614-E9B94910E393}</a:tableStyleId>
              </a:tblPr>
              <a:tblGrid>
                <a:gridCol w="620356">
                  <a:extLst>
                    <a:ext uri="{9D8B030D-6E8A-4147-A177-3AD203B41FA5}">
                      <a16:colId xmlns:a16="http://schemas.microsoft.com/office/drawing/2014/main" val="2607353726"/>
                    </a:ext>
                  </a:extLst>
                </a:gridCol>
                <a:gridCol w="5783625">
                  <a:extLst>
                    <a:ext uri="{9D8B030D-6E8A-4147-A177-3AD203B41FA5}">
                      <a16:colId xmlns:a16="http://schemas.microsoft.com/office/drawing/2014/main" val="1600817978"/>
                    </a:ext>
                  </a:extLst>
                </a:gridCol>
                <a:gridCol w="1494075">
                  <a:extLst>
                    <a:ext uri="{9D8B030D-6E8A-4147-A177-3AD203B41FA5}">
                      <a16:colId xmlns:a16="http://schemas.microsoft.com/office/drawing/2014/main" val="4128092149"/>
                    </a:ext>
                  </a:extLst>
                </a:gridCol>
                <a:gridCol w="1973436">
                  <a:extLst>
                    <a:ext uri="{9D8B030D-6E8A-4147-A177-3AD203B41FA5}">
                      <a16:colId xmlns:a16="http://schemas.microsoft.com/office/drawing/2014/main" val="2609792770"/>
                    </a:ext>
                  </a:extLst>
                </a:gridCol>
                <a:gridCol w="1806965">
                  <a:extLst>
                    <a:ext uri="{9D8B030D-6E8A-4147-A177-3AD203B41FA5}">
                      <a16:colId xmlns:a16="http://schemas.microsoft.com/office/drawing/2014/main" val="1747934294"/>
                    </a:ext>
                  </a:extLst>
                </a:gridCol>
              </a:tblGrid>
              <a:tr h="370840">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separable</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not separable</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English</a:t>
                      </a:r>
                    </a:p>
                  </a:txBody>
                  <a:tcPr anchor="ctr"/>
                </a:tc>
                <a:extLst>
                  <a:ext uri="{0D108BD9-81ED-4DB2-BD59-A6C34878D82A}">
                    <a16:rowId xmlns:a16="http://schemas.microsoft.com/office/drawing/2014/main" val="1153431983"/>
                  </a:ext>
                </a:extLst>
              </a:tr>
              <a:tr h="370840">
                <a:tc>
                  <a:txBody>
                    <a:bodyPr/>
                    <a:lstStyle/>
                    <a:p>
                      <a:pPr algn="ctr"/>
                      <a:r>
                        <a:rPr lang="en-GB" sz="2000" dirty="0">
                          <a:solidFill>
                            <a:srgbClr val="115076"/>
                          </a:solidFill>
                        </a:rPr>
                        <a:t>1.</a:t>
                      </a:r>
                    </a:p>
                  </a:txBody>
                  <a:tcPr/>
                </a:tc>
                <a:tc>
                  <a:txBody>
                    <a:bodyPr/>
                    <a:lstStyle/>
                    <a:p>
                      <a:r>
                        <a:rPr lang="en-GB" sz="2000" dirty="0">
                          <a:solidFill>
                            <a:srgbClr val="115076"/>
                          </a:solidFill>
                        </a:rPr>
                        <a:t>Ich </a:t>
                      </a:r>
                      <a:r>
                        <a:rPr lang="en-GB" sz="2000" dirty="0" err="1">
                          <a:solidFill>
                            <a:srgbClr val="115076"/>
                          </a:solidFill>
                        </a:rPr>
                        <a:t>bereite</a:t>
                      </a:r>
                      <a:r>
                        <a:rPr lang="en-GB" sz="2000" dirty="0">
                          <a:solidFill>
                            <a:srgbClr val="115076"/>
                          </a:solidFill>
                        </a:rPr>
                        <a:t> die </a:t>
                      </a:r>
                      <a:r>
                        <a:rPr lang="en-GB" sz="2000" dirty="0" err="1">
                          <a:solidFill>
                            <a:srgbClr val="115076"/>
                          </a:solidFill>
                        </a:rPr>
                        <a:t>Gästeliste</a:t>
                      </a:r>
                      <a:r>
                        <a:rPr lang="en-GB" sz="2000" dirty="0">
                          <a:solidFill>
                            <a:srgbClr val="115076"/>
                          </a:solidFill>
                        </a:rPr>
                        <a:t> </a:t>
                      </a:r>
                      <a:r>
                        <a:rPr lang="en-GB" sz="2000" dirty="0" err="1">
                          <a:solidFill>
                            <a:srgbClr val="115076"/>
                          </a:solidFill>
                        </a:rPr>
                        <a:t>vor</a:t>
                      </a:r>
                      <a:endParaRPr lang="en-GB" sz="200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prepare</a:t>
                      </a:r>
                    </a:p>
                  </a:txBody>
                  <a:tcPr/>
                </a:tc>
                <a:extLst>
                  <a:ext uri="{0D108BD9-81ED-4DB2-BD59-A6C34878D82A}">
                    <a16:rowId xmlns:a16="http://schemas.microsoft.com/office/drawing/2014/main" val="1171492714"/>
                  </a:ext>
                </a:extLst>
              </a:tr>
              <a:tr h="370840">
                <a:tc>
                  <a:txBody>
                    <a:bodyPr/>
                    <a:lstStyle/>
                    <a:p>
                      <a:pPr algn="ctr"/>
                      <a:r>
                        <a:rPr lang="en-GB" sz="2000">
                          <a:solidFill>
                            <a:srgbClr val="115076"/>
                          </a:solidFill>
                        </a:rPr>
                        <a:t>2.</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Ich </a:t>
                      </a:r>
                      <a:r>
                        <a:rPr lang="en-GB" sz="2000" dirty="0" err="1">
                          <a:solidFill>
                            <a:srgbClr val="115076"/>
                          </a:solidFill>
                        </a:rPr>
                        <a:t>schreibe</a:t>
                      </a:r>
                      <a:r>
                        <a:rPr lang="en-GB" sz="2000" dirty="0">
                          <a:solidFill>
                            <a:srgbClr val="115076"/>
                          </a:solidFill>
                        </a:rPr>
                        <a:t> Emails</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write</a:t>
                      </a:r>
                    </a:p>
                  </a:txBody>
                  <a:tcPr/>
                </a:tc>
                <a:extLst>
                  <a:ext uri="{0D108BD9-81ED-4DB2-BD59-A6C34878D82A}">
                    <a16:rowId xmlns:a16="http://schemas.microsoft.com/office/drawing/2014/main" val="1961458278"/>
                  </a:ext>
                </a:extLst>
              </a:tr>
              <a:tr h="370840">
                <a:tc>
                  <a:txBody>
                    <a:bodyPr/>
                    <a:lstStyle/>
                    <a:p>
                      <a:pPr algn="ctr"/>
                      <a:r>
                        <a:rPr lang="en-GB" sz="2000">
                          <a:solidFill>
                            <a:srgbClr val="115076"/>
                          </a:solidFill>
                        </a:rPr>
                        <a:t>3.</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Ich </a:t>
                      </a:r>
                      <a:r>
                        <a:rPr lang="en-GB" sz="2000" dirty="0" err="1">
                          <a:solidFill>
                            <a:srgbClr val="115076"/>
                          </a:solidFill>
                        </a:rPr>
                        <a:t>rufe</a:t>
                      </a:r>
                      <a:r>
                        <a:rPr lang="en-GB" sz="2000" dirty="0">
                          <a:solidFill>
                            <a:srgbClr val="115076"/>
                          </a:solidFill>
                        </a:rPr>
                        <a:t> die </a:t>
                      </a:r>
                      <a:r>
                        <a:rPr lang="en-GB" sz="2000" dirty="0" err="1">
                          <a:solidFill>
                            <a:srgbClr val="115076"/>
                          </a:solidFill>
                        </a:rPr>
                        <a:t>Gäste</a:t>
                      </a:r>
                      <a:r>
                        <a:rPr lang="en-GB" sz="2000" dirty="0">
                          <a:solidFill>
                            <a:srgbClr val="115076"/>
                          </a:solidFill>
                        </a:rPr>
                        <a:t> an</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call</a:t>
                      </a:r>
                    </a:p>
                  </a:txBody>
                  <a:tcPr/>
                </a:tc>
                <a:extLst>
                  <a:ext uri="{0D108BD9-81ED-4DB2-BD59-A6C34878D82A}">
                    <a16:rowId xmlns:a16="http://schemas.microsoft.com/office/drawing/2014/main" val="2189313960"/>
                  </a:ext>
                </a:extLst>
              </a:tr>
              <a:tr h="370840">
                <a:tc>
                  <a:txBody>
                    <a:bodyPr/>
                    <a:lstStyle/>
                    <a:p>
                      <a:pPr algn="ctr"/>
                      <a:r>
                        <a:rPr lang="en-GB" sz="2000">
                          <a:solidFill>
                            <a:srgbClr val="115076"/>
                          </a:solidFill>
                        </a:rPr>
                        <a:t>4.</a:t>
                      </a:r>
                      <a:endParaRPr lang="en-GB" sz="2000" dirty="0">
                        <a:solidFill>
                          <a:srgbClr val="115076"/>
                        </a:solidFill>
                      </a:endParaRPr>
                    </a:p>
                  </a:txBody>
                  <a:tcPr/>
                </a:tc>
                <a:tc>
                  <a:txBody>
                    <a:bodyPr/>
                    <a:lstStyle/>
                    <a:p>
                      <a:r>
                        <a:rPr lang="en-GB" sz="2000" dirty="0">
                          <a:solidFill>
                            <a:srgbClr val="115076"/>
                          </a:solidFill>
                        </a:rPr>
                        <a:t>Ich </a:t>
                      </a:r>
                      <a:r>
                        <a:rPr lang="en-GB" sz="2000" dirty="0" err="1">
                          <a:solidFill>
                            <a:srgbClr val="115076"/>
                          </a:solidFill>
                        </a:rPr>
                        <a:t>brauche</a:t>
                      </a:r>
                      <a:r>
                        <a:rPr lang="en-GB" sz="2000" dirty="0">
                          <a:solidFill>
                            <a:srgbClr val="115076"/>
                          </a:solidFill>
                        </a:rPr>
                        <a:t> </a:t>
                      </a:r>
                      <a:r>
                        <a:rPr lang="en-GB" sz="2000" dirty="0" err="1">
                          <a:solidFill>
                            <a:srgbClr val="115076"/>
                          </a:solidFill>
                        </a:rPr>
                        <a:t>einen</a:t>
                      </a:r>
                      <a:r>
                        <a:rPr lang="en-GB" sz="2000" dirty="0">
                          <a:solidFill>
                            <a:srgbClr val="115076"/>
                          </a:solidFill>
                        </a:rPr>
                        <a:t> DJ</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need</a:t>
                      </a:r>
                    </a:p>
                  </a:txBody>
                  <a:tcPr/>
                </a:tc>
                <a:extLst>
                  <a:ext uri="{0D108BD9-81ED-4DB2-BD59-A6C34878D82A}">
                    <a16:rowId xmlns:a16="http://schemas.microsoft.com/office/drawing/2014/main" val="2344197191"/>
                  </a:ext>
                </a:extLst>
              </a:tr>
              <a:tr h="370840">
                <a:tc>
                  <a:txBody>
                    <a:bodyPr/>
                    <a:lstStyle/>
                    <a:p>
                      <a:pPr algn="ctr"/>
                      <a:r>
                        <a:rPr lang="en-GB" sz="2000">
                          <a:solidFill>
                            <a:srgbClr val="115076"/>
                          </a:solidFill>
                        </a:rPr>
                        <a:t>5.</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Ich </a:t>
                      </a:r>
                      <a:r>
                        <a:rPr lang="en-GB" sz="2000" dirty="0" err="1">
                          <a:solidFill>
                            <a:srgbClr val="115076"/>
                          </a:solidFill>
                        </a:rPr>
                        <a:t>suche</a:t>
                      </a:r>
                      <a:r>
                        <a:rPr lang="en-GB" sz="2000" dirty="0">
                          <a:solidFill>
                            <a:srgbClr val="115076"/>
                          </a:solidFill>
                        </a:rPr>
                        <a:t> </a:t>
                      </a:r>
                      <a:r>
                        <a:rPr lang="en-GB" sz="2000" dirty="0" err="1">
                          <a:solidFill>
                            <a:srgbClr val="115076"/>
                          </a:solidFill>
                        </a:rPr>
                        <a:t>Rezepte</a:t>
                      </a:r>
                      <a:r>
                        <a:rPr lang="en-GB" sz="2000" dirty="0">
                          <a:solidFill>
                            <a:srgbClr val="115076"/>
                          </a:solidFill>
                        </a:rPr>
                        <a:t> </a:t>
                      </a:r>
                      <a:r>
                        <a:rPr lang="en-GB" sz="2000" dirty="0" err="1">
                          <a:solidFill>
                            <a:srgbClr val="115076"/>
                          </a:solidFill>
                        </a:rPr>
                        <a:t>im</a:t>
                      </a:r>
                      <a:r>
                        <a:rPr lang="en-GB" sz="2000" dirty="0">
                          <a:solidFill>
                            <a:srgbClr val="115076"/>
                          </a:solidFill>
                        </a:rPr>
                        <a:t> Internet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look for</a:t>
                      </a:r>
                    </a:p>
                  </a:txBody>
                  <a:tcPr/>
                </a:tc>
                <a:extLst>
                  <a:ext uri="{0D108BD9-81ED-4DB2-BD59-A6C34878D82A}">
                    <a16:rowId xmlns:a16="http://schemas.microsoft.com/office/drawing/2014/main" val="1972389626"/>
                  </a:ext>
                </a:extLst>
              </a:tr>
              <a:tr h="370840">
                <a:tc>
                  <a:txBody>
                    <a:bodyPr/>
                    <a:lstStyle/>
                    <a:p>
                      <a:pPr algn="ctr"/>
                      <a:r>
                        <a:rPr lang="en-GB" sz="2000">
                          <a:solidFill>
                            <a:srgbClr val="115076"/>
                          </a:solidFill>
                        </a:rPr>
                        <a:t>6.</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Ich </a:t>
                      </a:r>
                      <a:r>
                        <a:rPr lang="en-GB" sz="2000" dirty="0" err="1">
                          <a:solidFill>
                            <a:srgbClr val="115076"/>
                          </a:solidFill>
                        </a:rPr>
                        <a:t>kaufe</a:t>
                      </a:r>
                      <a:r>
                        <a:rPr lang="en-GB" sz="2000" dirty="0">
                          <a:solidFill>
                            <a:srgbClr val="115076"/>
                          </a:solidFill>
                        </a:rPr>
                        <a:t> </a:t>
                      </a:r>
                      <a:r>
                        <a:rPr lang="en-GB" sz="2000" dirty="0" err="1">
                          <a:solidFill>
                            <a:srgbClr val="115076"/>
                          </a:solidFill>
                        </a:rPr>
                        <a:t>im</a:t>
                      </a:r>
                      <a:r>
                        <a:rPr lang="en-GB" sz="2000" dirty="0">
                          <a:solidFill>
                            <a:srgbClr val="115076"/>
                          </a:solidFill>
                        </a:rPr>
                        <a:t> Supermarket </a:t>
                      </a:r>
                      <a:r>
                        <a:rPr lang="en-GB" sz="2000" dirty="0" err="1">
                          <a:solidFill>
                            <a:srgbClr val="115076"/>
                          </a:solidFill>
                        </a:rPr>
                        <a:t>ein</a:t>
                      </a:r>
                      <a:endParaRPr lang="en-GB" sz="200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shop</a:t>
                      </a:r>
                    </a:p>
                  </a:txBody>
                  <a:tcPr/>
                </a:tc>
                <a:extLst>
                  <a:ext uri="{0D108BD9-81ED-4DB2-BD59-A6C34878D82A}">
                    <a16:rowId xmlns:a16="http://schemas.microsoft.com/office/drawing/2014/main" val="664931564"/>
                  </a:ext>
                </a:extLst>
              </a:tr>
              <a:tr h="370840">
                <a:tc>
                  <a:txBody>
                    <a:bodyPr/>
                    <a:lstStyle/>
                    <a:p>
                      <a:pPr algn="ctr"/>
                      <a:r>
                        <a:rPr lang="en-GB" sz="2000">
                          <a:solidFill>
                            <a:srgbClr val="115076"/>
                          </a:solidFill>
                        </a:rPr>
                        <a:t>7.</a:t>
                      </a: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Ich </a:t>
                      </a:r>
                      <a:r>
                        <a:rPr lang="en-GB" sz="2000" dirty="0" err="1">
                          <a:solidFill>
                            <a:srgbClr val="115076"/>
                          </a:solidFill>
                        </a:rPr>
                        <a:t>komme</a:t>
                      </a:r>
                      <a:r>
                        <a:rPr lang="en-GB" sz="2000" dirty="0">
                          <a:solidFill>
                            <a:srgbClr val="115076"/>
                          </a:solidFill>
                        </a:rPr>
                        <a:t> </a:t>
                      </a:r>
                      <a:r>
                        <a:rPr lang="en-GB" sz="2000" dirty="0" err="1">
                          <a:solidFill>
                            <a:srgbClr val="115076"/>
                          </a:solidFill>
                        </a:rPr>
                        <a:t>sehr</a:t>
                      </a:r>
                      <a:r>
                        <a:rPr lang="en-GB" sz="2000" dirty="0">
                          <a:solidFill>
                            <a:srgbClr val="115076"/>
                          </a:solidFill>
                        </a:rPr>
                        <a:t> </a:t>
                      </a:r>
                      <a:r>
                        <a:rPr lang="en-GB" sz="2000" dirty="0" err="1">
                          <a:solidFill>
                            <a:srgbClr val="115076"/>
                          </a:solidFill>
                        </a:rPr>
                        <a:t>früh</a:t>
                      </a:r>
                      <a:r>
                        <a:rPr lang="en-GB" sz="2000" dirty="0">
                          <a:solidFill>
                            <a:srgbClr val="115076"/>
                          </a:solidFill>
                        </a:rPr>
                        <a:t> an</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arrive</a:t>
                      </a:r>
                    </a:p>
                  </a:txBody>
                  <a:tcPr/>
                </a:tc>
                <a:extLst>
                  <a:ext uri="{0D108BD9-81ED-4DB2-BD59-A6C34878D82A}">
                    <a16:rowId xmlns:a16="http://schemas.microsoft.com/office/drawing/2014/main" val="2371851735"/>
                  </a:ext>
                </a:extLst>
              </a:tr>
              <a:tr h="0">
                <a:tc>
                  <a:txBody>
                    <a:bodyPr/>
                    <a:lstStyle/>
                    <a:p>
                      <a:pPr algn="ctr"/>
                      <a:r>
                        <a:rPr lang="en-GB" sz="2000" dirty="0">
                          <a:solidFill>
                            <a:srgbClr val="115076"/>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u="none" dirty="0">
                          <a:solidFill>
                            <a:srgbClr val="115076"/>
                          </a:solidFill>
                        </a:rPr>
                        <a:t>Ich </a:t>
                      </a:r>
                      <a:r>
                        <a:rPr lang="en-GB" sz="2000" u="none" dirty="0" err="1">
                          <a:solidFill>
                            <a:srgbClr val="115076"/>
                          </a:solidFill>
                        </a:rPr>
                        <a:t>bringe</a:t>
                      </a:r>
                      <a:r>
                        <a:rPr lang="en-GB" sz="2000" u="none" dirty="0">
                          <a:solidFill>
                            <a:srgbClr val="115076"/>
                          </a:solidFill>
                        </a:rPr>
                        <a:t> </a:t>
                      </a:r>
                      <a:r>
                        <a:rPr lang="en-GB" sz="2000" u="none" dirty="0" err="1">
                          <a:solidFill>
                            <a:srgbClr val="115076"/>
                          </a:solidFill>
                        </a:rPr>
                        <a:t>alles</a:t>
                      </a:r>
                      <a:r>
                        <a:rPr lang="en-GB" sz="2000" u="none" dirty="0">
                          <a:solidFill>
                            <a:srgbClr val="115076"/>
                          </a:solidFill>
                        </a:rPr>
                        <a:t> </a:t>
                      </a:r>
                      <a:r>
                        <a:rPr lang="en-GB" sz="2000" u="none" dirty="0" err="1">
                          <a:solidFill>
                            <a:srgbClr val="115076"/>
                          </a:solidFill>
                        </a:rPr>
                        <a:t>mit</a:t>
                      </a:r>
                      <a:endParaRPr lang="en-GB" sz="2000" u="none"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bring</a:t>
                      </a:r>
                    </a:p>
                  </a:txBody>
                  <a:tcPr/>
                </a:tc>
                <a:extLst>
                  <a:ext uri="{0D108BD9-81ED-4DB2-BD59-A6C34878D82A}">
                    <a16:rowId xmlns:a16="http://schemas.microsoft.com/office/drawing/2014/main" val="1736239533"/>
                  </a:ext>
                </a:extLst>
              </a:tr>
            </a:tbl>
          </a:graphicData>
        </a:graphic>
      </p:graphicFrame>
      <p:sp>
        <p:nvSpPr>
          <p:cNvPr id="8" name="TextBox 7">
            <a:extLst>
              <a:ext uri="{FF2B5EF4-FFF2-40B4-BE49-F238E27FC236}">
                <a16:creationId xmlns:a16="http://schemas.microsoft.com/office/drawing/2014/main" id="{EAA42553-EED2-814B-8E2B-603AF1806B6A}"/>
              </a:ext>
            </a:extLst>
          </p:cNvPr>
          <p:cNvSpPr txBox="1"/>
          <p:nvPr/>
        </p:nvSpPr>
        <p:spPr>
          <a:xfrm>
            <a:off x="4072739" y="2975068"/>
            <a:ext cx="518732"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a:t>
            </a:r>
          </a:p>
        </p:txBody>
      </p:sp>
      <p:pic>
        <p:nvPicPr>
          <p:cNvPr id="9" name="Picture 8" descr="green checkmark">
            <a:extLst>
              <a:ext uri="{FF2B5EF4-FFF2-40B4-BE49-F238E27FC236}">
                <a16:creationId xmlns:a16="http://schemas.microsoft.com/office/drawing/2014/main" id="{FD1B9A7C-AE9C-D347-A445-65E5E455E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6047" y="2973368"/>
            <a:ext cx="282522" cy="294294"/>
          </a:xfrm>
          <a:prstGeom prst="rect">
            <a:avLst/>
          </a:prstGeom>
        </p:spPr>
      </p:pic>
      <p:sp>
        <p:nvSpPr>
          <p:cNvPr id="10" name="TextBox 9">
            <a:extLst>
              <a:ext uri="{FF2B5EF4-FFF2-40B4-BE49-F238E27FC236}">
                <a16:creationId xmlns:a16="http://schemas.microsoft.com/office/drawing/2014/main" id="{D65AF10B-C8C7-1742-AEAF-0C4ABCD583B5}"/>
              </a:ext>
            </a:extLst>
          </p:cNvPr>
          <p:cNvSpPr txBox="1"/>
          <p:nvPr/>
        </p:nvSpPr>
        <p:spPr>
          <a:xfrm>
            <a:off x="3354006" y="3353572"/>
            <a:ext cx="785612"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a:t>
            </a:r>
          </a:p>
        </p:txBody>
      </p:sp>
      <p:sp>
        <p:nvSpPr>
          <p:cNvPr id="12" name="TextBox 11">
            <a:extLst>
              <a:ext uri="{FF2B5EF4-FFF2-40B4-BE49-F238E27FC236}">
                <a16:creationId xmlns:a16="http://schemas.microsoft.com/office/drawing/2014/main" id="{89D20417-3880-8B47-9106-D0FBC70FD073}"/>
              </a:ext>
            </a:extLst>
          </p:cNvPr>
          <p:cNvSpPr txBox="1"/>
          <p:nvPr/>
        </p:nvSpPr>
        <p:spPr>
          <a:xfrm>
            <a:off x="3218254" y="3750606"/>
            <a:ext cx="96382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a:t>
            </a:r>
          </a:p>
        </p:txBody>
      </p:sp>
      <p:sp>
        <p:nvSpPr>
          <p:cNvPr id="14" name="TextBox 13">
            <a:extLst>
              <a:ext uri="{FF2B5EF4-FFF2-40B4-BE49-F238E27FC236}">
                <a16:creationId xmlns:a16="http://schemas.microsoft.com/office/drawing/2014/main" id="{811CCD47-9317-7845-85BE-339B7B349857}"/>
              </a:ext>
            </a:extLst>
          </p:cNvPr>
          <p:cNvSpPr txBox="1"/>
          <p:nvPr/>
        </p:nvSpPr>
        <p:spPr>
          <a:xfrm>
            <a:off x="3249965" y="4124685"/>
            <a:ext cx="963823"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a:t>
            </a:r>
          </a:p>
        </p:txBody>
      </p:sp>
      <p:pic>
        <p:nvPicPr>
          <p:cNvPr id="15" name="Picture 14" descr="green checkmark">
            <a:extLst>
              <a:ext uri="{FF2B5EF4-FFF2-40B4-BE49-F238E27FC236}">
                <a16:creationId xmlns:a16="http://schemas.microsoft.com/office/drawing/2014/main" id="{5811DF6B-DD60-2A40-905D-ACE1138B99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1077" y="3751145"/>
            <a:ext cx="282522" cy="294294"/>
          </a:xfrm>
          <a:prstGeom prst="rect">
            <a:avLst/>
          </a:prstGeom>
        </p:spPr>
      </p:pic>
      <p:sp>
        <p:nvSpPr>
          <p:cNvPr id="16" name="TextBox 15">
            <a:extLst>
              <a:ext uri="{FF2B5EF4-FFF2-40B4-BE49-F238E27FC236}">
                <a16:creationId xmlns:a16="http://schemas.microsoft.com/office/drawing/2014/main" id="{33FA9EEC-8DB7-214F-8654-ACE8246EA402}"/>
              </a:ext>
            </a:extLst>
          </p:cNvPr>
          <p:cNvSpPr txBox="1"/>
          <p:nvPr/>
        </p:nvSpPr>
        <p:spPr>
          <a:xfrm>
            <a:off x="4591471" y="4533907"/>
            <a:ext cx="570591"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a:t>
            </a:r>
          </a:p>
        </p:txBody>
      </p:sp>
      <p:pic>
        <p:nvPicPr>
          <p:cNvPr id="17" name="Picture 16" descr="green checkmark">
            <a:extLst>
              <a:ext uri="{FF2B5EF4-FFF2-40B4-BE49-F238E27FC236}">
                <a16:creationId xmlns:a16="http://schemas.microsoft.com/office/drawing/2014/main" id="{860303EE-833C-2049-92F9-4612C8118B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0013" y="3353572"/>
            <a:ext cx="282522" cy="294294"/>
          </a:xfrm>
          <a:prstGeom prst="rect">
            <a:avLst/>
          </a:prstGeom>
        </p:spPr>
      </p:pic>
      <p:sp>
        <p:nvSpPr>
          <p:cNvPr id="18" name="TextBox 17">
            <a:extLst>
              <a:ext uri="{FF2B5EF4-FFF2-40B4-BE49-F238E27FC236}">
                <a16:creationId xmlns:a16="http://schemas.microsoft.com/office/drawing/2014/main" id="{7AEDC32A-6F89-FC41-9B31-8868B4D0E6DD}"/>
              </a:ext>
            </a:extLst>
          </p:cNvPr>
          <p:cNvSpPr txBox="1"/>
          <p:nvPr/>
        </p:nvSpPr>
        <p:spPr>
          <a:xfrm>
            <a:off x="4104324" y="4948555"/>
            <a:ext cx="108679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a:t>
            </a:r>
          </a:p>
        </p:txBody>
      </p:sp>
      <p:pic>
        <p:nvPicPr>
          <p:cNvPr id="19" name="Picture 18" descr="green checkmark">
            <a:extLst>
              <a:ext uri="{FF2B5EF4-FFF2-40B4-BE49-F238E27FC236}">
                <a16:creationId xmlns:a16="http://schemas.microsoft.com/office/drawing/2014/main" id="{95F58D83-949A-B249-A963-43C6722FA5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1077" y="4958570"/>
            <a:ext cx="282522" cy="294294"/>
          </a:xfrm>
          <a:prstGeom prst="rect">
            <a:avLst/>
          </a:prstGeom>
        </p:spPr>
      </p:pic>
      <p:sp>
        <p:nvSpPr>
          <p:cNvPr id="20" name="TextBox 19">
            <a:extLst>
              <a:ext uri="{FF2B5EF4-FFF2-40B4-BE49-F238E27FC236}">
                <a16:creationId xmlns:a16="http://schemas.microsoft.com/office/drawing/2014/main" id="{37820058-9630-5D4E-AB5F-384B4BC2E448}"/>
              </a:ext>
            </a:extLst>
          </p:cNvPr>
          <p:cNvSpPr txBox="1"/>
          <p:nvPr/>
        </p:nvSpPr>
        <p:spPr>
          <a:xfrm>
            <a:off x="3481864" y="5352946"/>
            <a:ext cx="714391"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a:t>
            </a:r>
          </a:p>
        </p:txBody>
      </p:sp>
      <p:pic>
        <p:nvPicPr>
          <p:cNvPr id="21" name="Picture 20" descr="green checkmark">
            <a:extLst>
              <a:ext uri="{FF2B5EF4-FFF2-40B4-BE49-F238E27FC236}">
                <a16:creationId xmlns:a16="http://schemas.microsoft.com/office/drawing/2014/main" id="{2BBA5A24-2F1F-B24A-A489-C2E80D872F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1077" y="5397379"/>
            <a:ext cx="282522" cy="294294"/>
          </a:xfrm>
          <a:prstGeom prst="rect">
            <a:avLst/>
          </a:prstGeom>
        </p:spPr>
      </p:pic>
      <p:sp>
        <p:nvSpPr>
          <p:cNvPr id="22" name="TextBox 21">
            <a:extLst>
              <a:ext uri="{FF2B5EF4-FFF2-40B4-BE49-F238E27FC236}">
                <a16:creationId xmlns:a16="http://schemas.microsoft.com/office/drawing/2014/main" id="{2FBBE658-F1AE-4D43-B821-127A5C85D89C}"/>
              </a:ext>
            </a:extLst>
          </p:cNvPr>
          <p:cNvSpPr txBox="1"/>
          <p:nvPr/>
        </p:nvSpPr>
        <p:spPr>
          <a:xfrm>
            <a:off x="2846400" y="5772425"/>
            <a:ext cx="99265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a:t>
            </a:r>
          </a:p>
        </p:txBody>
      </p:sp>
      <p:sp>
        <p:nvSpPr>
          <p:cNvPr id="24" name="TextBox 23">
            <a:extLst>
              <a:ext uri="{FF2B5EF4-FFF2-40B4-BE49-F238E27FC236}">
                <a16:creationId xmlns:a16="http://schemas.microsoft.com/office/drawing/2014/main" id="{B8D11237-0733-4FF9-A070-7111BE3E07CA}"/>
              </a:ext>
            </a:extLst>
          </p:cNvPr>
          <p:cNvSpPr txBox="1"/>
          <p:nvPr/>
        </p:nvSpPr>
        <p:spPr>
          <a:xfrm>
            <a:off x="232799" y="1873484"/>
            <a:ext cx="62424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plant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selber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Geburtstags</a:t>
            </a:r>
            <a:r>
              <a:rPr lang="en-US" sz="2400" dirty="0">
                <a:solidFill>
                  <a:srgbClr val="4472C4">
                    <a:lumMod val="50000"/>
                  </a:srgbClr>
                </a:solidFill>
                <a:latin typeface="Century Gothic" panose="020F0302020204030204"/>
              </a:rPr>
              <a:t>party </a:t>
            </a:r>
            <a:r>
              <a:rPr lang="en-US" sz="2400" dirty="0" err="1">
                <a:solidFill>
                  <a:srgbClr val="4472C4">
                    <a:lumMod val="50000"/>
                  </a:srgbClr>
                </a:solidFill>
                <a:latin typeface="Century Gothic" panose="020F0302020204030204"/>
              </a:rPr>
              <a:t>für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Opa</a:t>
            </a:r>
            <a:r>
              <a:rPr lang="en-US" sz="2400" dirty="0">
                <a:solidFill>
                  <a:srgbClr val="4472C4">
                    <a:lumMod val="50000"/>
                  </a:srgbClr>
                </a:solidFill>
                <a:latin typeface="Century Gothic" panose="020F0302020204030204"/>
              </a:rPr>
              <a:t>. Sie </a:t>
            </a:r>
            <a:r>
              <a:rPr lang="en-US" sz="2400" dirty="0" err="1">
                <a:solidFill>
                  <a:srgbClr val="4472C4">
                    <a:lumMod val="50000"/>
                  </a:srgbClr>
                </a:solidFill>
                <a:latin typeface="Century Gothic" panose="020F0302020204030204"/>
              </a:rPr>
              <a:t>schreibt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eine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Liste</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3" name="Picture 22" descr="green checkmark">
            <a:extLst>
              <a:ext uri="{FF2B5EF4-FFF2-40B4-BE49-F238E27FC236}">
                <a16:creationId xmlns:a16="http://schemas.microsoft.com/office/drawing/2014/main" id="{F1B8D7E2-0EE4-4247-9827-4BAA5928AC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0038" y="4157084"/>
            <a:ext cx="282522" cy="294294"/>
          </a:xfrm>
          <a:prstGeom prst="rect">
            <a:avLst/>
          </a:prstGeom>
        </p:spPr>
      </p:pic>
      <p:pic>
        <p:nvPicPr>
          <p:cNvPr id="25" name="Picture 24" descr="green checkmark">
            <a:extLst>
              <a:ext uri="{FF2B5EF4-FFF2-40B4-BE49-F238E27FC236}">
                <a16:creationId xmlns:a16="http://schemas.microsoft.com/office/drawing/2014/main" id="{92C33425-7A5D-7D40-894C-1F3F759726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0013" y="4563204"/>
            <a:ext cx="282522" cy="294294"/>
          </a:xfrm>
          <a:prstGeom prst="rect">
            <a:avLst/>
          </a:prstGeom>
        </p:spPr>
      </p:pic>
      <p:pic>
        <p:nvPicPr>
          <p:cNvPr id="26" name="Picture 25" descr="green checkmark">
            <a:extLst>
              <a:ext uri="{FF2B5EF4-FFF2-40B4-BE49-F238E27FC236}">
                <a16:creationId xmlns:a16="http://schemas.microsoft.com/office/drawing/2014/main" id="{54283524-CFEE-914E-B646-2CC3ACA2F4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1077" y="5800616"/>
            <a:ext cx="282522" cy="294294"/>
          </a:xfrm>
          <a:prstGeom prst="rect">
            <a:avLst/>
          </a:prstGeom>
        </p:spPr>
      </p:pic>
      <p:sp>
        <p:nvSpPr>
          <p:cNvPr id="27" name="TextBox 26">
            <a:extLst>
              <a:ext uri="{FF2B5EF4-FFF2-40B4-BE49-F238E27FC236}">
                <a16:creationId xmlns:a16="http://schemas.microsoft.com/office/drawing/2014/main" id="{F14BD397-3947-B841-B196-6F4BC7848043}"/>
              </a:ext>
            </a:extLst>
          </p:cNvPr>
          <p:cNvSpPr txBox="1"/>
          <p:nvPr/>
        </p:nvSpPr>
        <p:spPr>
          <a:xfrm>
            <a:off x="10162834" y="2975068"/>
            <a:ext cx="1292655"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804B174B-136B-CB49-A7CC-4A935985E2B4}"/>
              </a:ext>
            </a:extLst>
          </p:cNvPr>
          <p:cNvSpPr txBox="1"/>
          <p:nvPr/>
        </p:nvSpPr>
        <p:spPr>
          <a:xfrm>
            <a:off x="10167147" y="3772403"/>
            <a:ext cx="1292655"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83AE6037-16F3-CB47-A539-860F58F13A58}"/>
              </a:ext>
            </a:extLst>
          </p:cNvPr>
          <p:cNvSpPr txBox="1"/>
          <p:nvPr/>
        </p:nvSpPr>
        <p:spPr>
          <a:xfrm>
            <a:off x="10162834" y="4568783"/>
            <a:ext cx="1292655"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1C0648E6-506B-AC4E-A53A-350A3AD56F02}"/>
              </a:ext>
            </a:extLst>
          </p:cNvPr>
          <p:cNvSpPr txBox="1"/>
          <p:nvPr/>
        </p:nvSpPr>
        <p:spPr>
          <a:xfrm>
            <a:off x="10162834" y="5365163"/>
            <a:ext cx="1292655"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76E687BB-8704-4640-9706-123236B134E5}"/>
              </a:ext>
            </a:extLst>
          </p:cNvPr>
          <p:cNvSpPr txBox="1"/>
          <p:nvPr/>
        </p:nvSpPr>
        <p:spPr>
          <a:xfrm>
            <a:off x="10194676" y="3373258"/>
            <a:ext cx="1477745"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AFD631A4-082D-7B4B-AACA-892AA9B2C2D4}"/>
              </a:ext>
            </a:extLst>
          </p:cNvPr>
          <p:cNvSpPr txBox="1"/>
          <p:nvPr/>
        </p:nvSpPr>
        <p:spPr>
          <a:xfrm>
            <a:off x="10194675" y="4143601"/>
            <a:ext cx="1477745"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936D2E0C-36FF-0745-A59C-19A474CEDC82}"/>
              </a:ext>
            </a:extLst>
          </p:cNvPr>
          <p:cNvSpPr txBox="1"/>
          <p:nvPr/>
        </p:nvSpPr>
        <p:spPr>
          <a:xfrm>
            <a:off x="10162834" y="4957867"/>
            <a:ext cx="1477745"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D6FB0CE8-0C31-084F-AC63-6B2605994F8A}"/>
              </a:ext>
            </a:extLst>
          </p:cNvPr>
          <p:cNvSpPr txBox="1"/>
          <p:nvPr/>
        </p:nvSpPr>
        <p:spPr>
          <a:xfrm>
            <a:off x="10194675" y="5767457"/>
            <a:ext cx="1477745"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D0B7082F-2E45-D440-8227-D6B98C926F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46215" y="27091"/>
            <a:ext cx="1284231" cy="1308693"/>
          </a:xfrm>
          <a:prstGeom prst="rect">
            <a:avLst/>
          </a:prstGeom>
        </p:spPr>
      </p:pic>
      <p:pic>
        <p:nvPicPr>
          <p:cNvPr id="13" name="Picture 12" descr="A close up of a logo&#10;&#10;Description automatically generated">
            <a:extLst>
              <a:ext uri="{FF2B5EF4-FFF2-40B4-BE49-F238E27FC236}">
                <a16:creationId xmlns:a16="http://schemas.microsoft.com/office/drawing/2014/main" id="{2541FC29-DB1F-A648-A9B4-62BCAFD49C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2482" y="303340"/>
            <a:ext cx="929879" cy="1001890"/>
          </a:xfrm>
          <a:prstGeom prst="rect">
            <a:avLst/>
          </a:prstGeom>
        </p:spPr>
      </p:pic>
      <p:pic>
        <p:nvPicPr>
          <p:cNvPr id="11" name="Picture 10" descr="A picture containing aircraft, transport, balloon&#10;&#10;Description automatically generated">
            <a:extLst>
              <a:ext uri="{FF2B5EF4-FFF2-40B4-BE49-F238E27FC236}">
                <a16:creationId xmlns:a16="http://schemas.microsoft.com/office/drawing/2014/main" id="{49AA7F02-7D34-49B5-8852-70197F877A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34993" y="-19723"/>
            <a:ext cx="1647436" cy="1853003"/>
          </a:xfrm>
          <a:prstGeom prst="rect">
            <a:avLst/>
          </a:prstGeom>
        </p:spPr>
      </p:pic>
      <p:sp>
        <p:nvSpPr>
          <p:cNvPr id="35" name="TextBox 34">
            <a:extLst>
              <a:ext uri="{FF2B5EF4-FFF2-40B4-BE49-F238E27FC236}">
                <a16:creationId xmlns:a16="http://schemas.microsoft.com/office/drawing/2014/main" id="{2F8D489D-57F8-4AEF-9911-2C39DB270286}"/>
              </a:ext>
            </a:extLst>
          </p:cNvPr>
          <p:cNvSpPr txBox="1"/>
          <p:nvPr/>
        </p:nvSpPr>
        <p:spPr>
          <a:xfrm>
            <a:off x="6244163" y="1344248"/>
            <a:ext cx="619124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1-8. Is the verb separable or not?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Verb auf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6" name="Picture 35">
            <a:extLst>
              <a:ext uri="{FF2B5EF4-FFF2-40B4-BE49-F238E27FC236}">
                <a16:creationId xmlns:a16="http://schemas.microsoft.com/office/drawing/2014/main" id="{F822214B-AB28-4C7B-9990-04023EA476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12824" y="141288"/>
            <a:ext cx="676436" cy="849972"/>
          </a:xfrm>
          <a:prstGeom prst="rect">
            <a:avLst/>
          </a:prstGeom>
        </p:spPr>
      </p:pic>
    </p:spTree>
    <p:extLst>
      <p:ext uri="{BB962C8B-B14F-4D97-AF65-F5344CB8AC3E}">
        <p14:creationId xmlns:p14="http://schemas.microsoft.com/office/powerpoint/2010/main" val="303935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P spid="18" grpId="0" animBg="1"/>
      <p:bldP spid="20" grpId="0" animBg="1"/>
      <p:bldP spid="22"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184282"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macht</a:t>
            </a:r>
            <a:r>
              <a:rPr lang="en-GB" sz="3600" b="1" dirty="0">
                <a:solidFill>
                  <a:schemeClr val="bg1"/>
                </a:solidFill>
              </a:rPr>
              <a:t> was?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28208" y="1228201"/>
            <a:ext cx="4017160" cy="2123658"/>
          </a:xfrm>
          <a:prstGeom prst="rect">
            <a:avLst/>
          </a:prstGeom>
          <a:noFill/>
        </p:spPr>
        <p:txBody>
          <a:bodyPr wrap="square" rtlCol="0">
            <a:spAutoFit/>
          </a:bodyPr>
          <a:lstStyle/>
          <a:p>
            <a:pPr lvl="0">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r>
              <a:rPr lang="en-US" sz="2200" dirty="0">
                <a:solidFill>
                  <a:srgbClr val="4472C4">
                    <a:lumMod val="50000"/>
                  </a:srgbClr>
                </a:solidFill>
              </a:rPr>
              <a:t> </a:t>
            </a:r>
            <a:r>
              <a:rPr lang="en-US" sz="2200" dirty="0" err="1">
                <a:solidFill>
                  <a:srgbClr val="4472C4">
                    <a:lumMod val="50000"/>
                  </a:srgbClr>
                </a:solidFill>
              </a:rPr>
              <a:t>nicht</a:t>
            </a:r>
            <a:r>
              <a:rPr lang="en-US" sz="2200" dirty="0">
                <a:solidFill>
                  <a:srgbClr val="4472C4">
                    <a:lumMod val="50000"/>
                  </a:srgbClr>
                </a:solidFill>
              </a:rPr>
              <a:t> </a:t>
            </a:r>
            <a:r>
              <a:rPr lang="en-US" sz="2200" dirty="0" err="1">
                <a:solidFill>
                  <a:srgbClr val="4472C4">
                    <a:lumMod val="50000"/>
                  </a:srgbClr>
                </a:solidFill>
              </a:rPr>
              <a:t>selber</a:t>
            </a:r>
            <a:r>
              <a:rPr lang="en-US" sz="2200" dirty="0">
                <a:solidFill>
                  <a:srgbClr val="4472C4">
                    <a:lumMod val="50000"/>
                  </a:srgbClr>
                </a:solidFill>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Wolfgang und Frau Nowak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Katjas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Mutter)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Zoom</a:t>
            </a:r>
            <a:r>
              <a:rPr lang="en-US" sz="2200" dirty="0">
                <a:solidFill>
                  <a:srgbClr val="4472C4">
                    <a:lumMod val="50000"/>
                  </a:srgbClr>
                </a:solidFill>
                <a:latin typeface="Century Gothic" panose="020F0302020204030204"/>
              </a:rPr>
              <a: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nvGraphicFramePr>
        <p:xfrm>
          <a:off x="4248242" y="816730"/>
          <a:ext cx="7776636" cy="5467737"/>
        </p:xfrm>
        <a:graphic>
          <a:graphicData uri="http://schemas.openxmlformats.org/drawingml/2006/table">
            <a:tbl>
              <a:tblPr firstRow="1" bandRow="1">
                <a:tableStyleId>{00A15C55-8517-42AA-B614-E9B94910E393}</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19949">
                  <a:extLst>
                    <a:ext uri="{9D8B030D-6E8A-4147-A177-3AD203B41FA5}">
                      <a16:colId xmlns:a16="http://schemas.microsoft.com/office/drawing/2014/main" val="4128092149"/>
                    </a:ext>
                  </a:extLst>
                </a:gridCol>
                <a:gridCol w="2279560">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Wolfgang (du)</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Frau Nowak (Sie)</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shop online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shop in the shop</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bake the cake</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err="1"/>
                        <a:t>te</a:t>
                      </a:r>
                      <a:endParaRPr lang="en-GB" sz="2000" dirty="0">
                        <a:solidFill>
                          <a:schemeClr val="accent1">
                            <a:lumMod val="50000"/>
                          </a:schemeClr>
                        </a:solidFill>
                      </a:endParaRPr>
                    </a:p>
                  </a:txBody>
                  <a:tcPr/>
                </a:tc>
                <a:tc>
                  <a:txBody>
                    <a:bodyPr/>
                    <a:lstStyle/>
                    <a:p>
                      <a:r>
                        <a:rPr lang="en-GB" sz="2000" dirty="0">
                          <a:solidFill>
                            <a:srgbClr val="115076"/>
                          </a:solidFill>
                        </a:rPr>
                        <a:t>prepare recipes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organise music</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arrive at 2 o’clock</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ring the DJ</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bring the banner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prepare the deco</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25566922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bring the presents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46143261"/>
                  </a:ext>
                </a:extLst>
              </a:tr>
            </a:tbl>
          </a:graphicData>
        </a:graphic>
      </p:graphicFrame>
      <p:sp>
        <p:nvSpPr>
          <p:cNvPr id="8" name="Action Button: Custom 16">
            <a:hlinkClick r:id="" action="ppaction://noaction" highlightClick="1">
              <a:snd r:embed="rId4" name="13. 1. kaufen.wav"/>
            </a:hlinkClick>
            <a:extLst>
              <a:ext uri="{FF2B5EF4-FFF2-40B4-BE49-F238E27FC236}">
                <a16:creationId xmlns:a16="http://schemas.microsoft.com/office/drawing/2014/main" id="{3B418770-1E72-B240-9307-3BBF955557C6}"/>
              </a:ext>
            </a:extLst>
          </p:cNvPr>
          <p:cNvSpPr/>
          <p:nvPr/>
        </p:nvSpPr>
        <p:spPr>
          <a:xfrm>
            <a:off x="4468691" y="136882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5141663" y="1435033"/>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3437" y="1396125"/>
            <a:ext cx="282522" cy="294294"/>
          </a:xfrm>
          <a:prstGeom prst="rect">
            <a:avLst/>
          </a:prstGeom>
        </p:spPr>
      </p:pic>
      <p:sp>
        <p:nvSpPr>
          <p:cNvPr id="11" name="Action Button: Custom 16">
            <a:hlinkClick r:id="" action="ppaction://noaction" highlightClick="1">
              <a:snd r:embed="rId6" name="13. 2. kaufst.wav"/>
            </a:hlinkClick>
            <a:extLst>
              <a:ext uri="{FF2B5EF4-FFF2-40B4-BE49-F238E27FC236}">
                <a16:creationId xmlns:a16="http://schemas.microsoft.com/office/drawing/2014/main" id="{F18D09F0-0D24-5B4F-A26E-132DCCD8073A}"/>
              </a:ext>
            </a:extLst>
          </p:cNvPr>
          <p:cNvSpPr/>
          <p:nvPr/>
        </p:nvSpPr>
        <p:spPr>
          <a:xfrm>
            <a:off x="4468691" y="184146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5109481" y="1901615"/>
            <a:ext cx="2349153" cy="33584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7481" y="1901615"/>
            <a:ext cx="282522" cy="294294"/>
          </a:xfrm>
          <a:prstGeom prst="rect">
            <a:avLst/>
          </a:prstGeom>
        </p:spPr>
      </p:pic>
      <p:sp>
        <p:nvSpPr>
          <p:cNvPr id="14" name="Action Button: Custom 16">
            <a:hlinkClick r:id="" action="ppaction://noaction" highlightClick="1">
              <a:snd r:embed="rId7" name="13. 3. backen.wav"/>
            </a:hlinkClick>
            <a:extLst>
              <a:ext uri="{FF2B5EF4-FFF2-40B4-BE49-F238E27FC236}">
                <a16:creationId xmlns:a16="http://schemas.microsoft.com/office/drawing/2014/main" id="{747EFDEF-0DCF-DB44-BBF0-27990DDE521B}"/>
              </a:ext>
            </a:extLst>
          </p:cNvPr>
          <p:cNvSpPr/>
          <p:nvPr/>
        </p:nvSpPr>
        <p:spPr>
          <a:xfrm>
            <a:off x="4466613" y="235215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5109480" y="2406229"/>
            <a:ext cx="2008495" cy="306976"/>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9528" y="2459670"/>
            <a:ext cx="282522" cy="294294"/>
          </a:xfrm>
          <a:prstGeom prst="rect">
            <a:avLst/>
          </a:prstGeom>
        </p:spPr>
      </p:pic>
      <p:sp>
        <p:nvSpPr>
          <p:cNvPr id="17" name="Action Button: Custom 16">
            <a:hlinkClick r:id="" action="ppaction://noaction" highlightClick="1">
              <a:snd r:embed="rId8" name="13. 4. bereitest.wav"/>
            </a:hlinkClick>
            <a:extLst>
              <a:ext uri="{FF2B5EF4-FFF2-40B4-BE49-F238E27FC236}">
                <a16:creationId xmlns:a16="http://schemas.microsoft.com/office/drawing/2014/main" id="{408DED6B-8D00-7843-820C-3A35CED50594}"/>
              </a:ext>
            </a:extLst>
          </p:cNvPr>
          <p:cNvSpPr/>
          <p:nvPr/>
        </p:nvSpPr>
        <p:spPr>
          <a:xfrm>
            <a:off x="4466613" y="283432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5109480" y="2918833"/>
            <a:ext cx="2219909" cy="306976"/>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0079" y="2896134"/>
            <a:ext cx="282522" cy="294294"/>
          </a:xfrm>
          <a:prstGeom prst="rect">
            <a:avLst/>
          </a:prstGeom>
        </p:spPr>
      </p:pic>
      <p:sp>
        <p:nvSpPr>
          <p:cNvPr id="20" name="Action Button: Custom 16">
            <a:hlinkClick r:id="" action="ppaction://noaction" highlightClick="1">
              <a:snd r:embed="rId9" name="13. 5. organisierst.wav"/>
            </a:hlinkClick>
            <a:extLst>
              <a:ext uri="{FF2B5EF4-FFF2-40B4-BE49-F238E27FC236}">
                <a16:creationId xmlns:a16="http://schemas.microsoft.com/office/drawing/2014/main" id="{25121CCC-82F7-F14F-B30E-8A5AD31BE634}"/>
              </a:ext>
            </a:extLst>
          </p:cNvPr>
          <p:cNvSpPr/>
          <p:nvPr/>
        </p:nvSpPr>
        <p:spPr>
          <a:xfrm>
            <a:off x="4466613" y="335185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5109480" y="3429000"/>
            <a:ext cx="2219909" cy="29429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0079" y="3422292"/>
            <a:ext cx="282522" cy="294294"/>
          </a:xfrm>
          <a:prstGeom prst="rect">
            <a:avLst/>
          </a:prstGeom>
        </p:spPr>
      </p:pic>
      <p:sp>
        <p:nvSpPr>
          <p:cNvPr id="23" name="Action Button: Custom 16">
            <a:hlinkClick r:id="" action="ppaction://noaction" highlightClick="1">
              <a:snd r:embed="rId10" name="13. 6. kommen.wav"/>
            </a:hlinkClick>
            <a:extLst>
              <a:ext uri="{FF2B5EF4-FFF2-40B4-BE49-F238E27FC236}">
                <a16:creationId xmlns:a16="http://schemas.microsoft.com/office/drawing/2014/main" id="{DA5FAA28-0FFE-FD44-82BD-8BEA8CA05A2D}"/>
              </a:ext>
            </a:extLst>
          </p:cNvPr>
          <p:cNvSpPr/>
          <p:nvPr/>
        </p:nvSpPr>
        <p:spPr>
          <a:xfrm>
            <a:off x="4471407" y="383778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5153324" y="3926487"/>
            <a:ext cx="2305310"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6359" y="3904422"/>
            <a:ext cx="282522" cy="294294"/>
          </a:xfrm>
          <a:prstGeom prst="rect">
            <a:avLst/>
          </a:prstGeom>
        </p:spPr>
      </p:pic>
      <p:sp>
        <p:nvSpPr>
          <p:cNvPr id="26" name="Action Button: Custom 16">
            <a:hlinkClick r:id="" action="ppaction://noaction" highlightClick="1">
              <a:snd r:embed="rId11" name="13. 7. er legt auf.wav"/>
            </a:hlinkClick>
            <a:extLst>
              <a:ext uri="{FF2B5EF4-FFF2-40B4-BE49-F238E27FC236}">
                <a16:creationId xmlns:a16="http://schemas.microsoft.com/office/drawing/2014/main" id="{B941CF18-9FF3-084E-9E12-F82721CE7509}"/>
              </a:ext>
            </a:extLst>
          </p:cNvPr>
          <p:cNvSpPr/>
          <p:nvPr/>
        </p:nvSpPr>
        <p:spPr>
          <a:xfrm>
            <a:off x="4476807" y="43441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5153324" y="4414589"/>
            <a:ext cx="1570205" cy="29429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95075" y="4414588"/>
            <a:ext cx="282522" cy="294294"/>
          </a:xfrm>
          <a:prstGeom prst="rect">
            <a:avLst/>
          </a:prstGeom>
        </p:spPr>
      </p:pic>
      <p:sp>
        <p:nvSpPr>
          <p:cNvPr id="29" name="Action Button: Custom 16">
            <a:hlinkClick r:id="" action="ppaction://noaction" highlightClick="1">
              <a:snd r:embed="rId12" name="13. 8. bringst.wav"/>
            </a:hlinkClick>
            <a:extLst>
              <a:ext uri="{FF2B5EF4-FFF2-40B4-BE49-F238E27FC236}">
                <a16:creationId xmlns:a16="http://schemas.microsoft.com/office/drawing/2014/main" id="{13F9AB66-2DAB-A849-89C4-7AF59987F5A8}"/>
              </a:ext>
            </a:extLst>
          </p:cNvPr>
          <p:cNvSpPr/>
          <p:nvPr/>
        </p:nvSpPr>
        <p:spPr>
          <a:xfrm>
            <a:off x="4466613" y="483129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5173845" y="4930515"/>
            <a:ext cx="2305309" cy="26196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7481" y="4898185"/>
            <a:ext cx="282522" cy="294294"/>
          </a:xfrm>
          <a:prstGeom prst="rect">
            <a:avLst/>
          </a:prstGeom>
        </p:spPr>
      </p:pic>
      <p:sp>
        <p:nvSpPr>
          <p:cNvPr id="32" name="TextBox 31">
            <a:extLst>
              <a:ext uri="{FF2B5EF4-FFF2-40B4-BE49-F238E27FC236}">
                <a16:creationId xmlns:a16="http://schemas.microsoft.com/office/drawing/2014/main" id="{A79AE881-4FDC-45F7-A05C-6CF23CCE9D45}"/>
              </a:ext>
            </a:extLst>
          </p:cNvPr>
          <p:cNvSpPr txBox="1"/>
          <p:nvPr/>
        </p:nvSpPr>
        <p:spPr>
          <a:xfrm>
            <a:off x="86642" y="3491067"/>
            <a:ext cx="41842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Wolfgang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 Nowak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3" name="Picture 32" descr="A drawing of a cartoon character&#10;&#10;Description automatically generated">
            <a:extLst>
              <a:ext uri="{FF2B5EF4-FFF2-40B4-BE49-F238E27FC236}">
                <a16:creationId xmlns:a16="http://schemas.microsoft.com/office/drawing/2014/main" id="{37DAC04E-E0A7-40B0-86D6-C7B0F378636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642" y="4431684"/>
            <a:ext cx="2396649" cy="1901541"/>
          </a:xfrm>
          <a:prstGeom prst="rect">
            <a:avLst/>
          </a:prstGeom>
        </p:spPr>
      </p:pic>
      <p:pic>
        <p:nvPicPr>
          <p:cNvPr id="34" name="Picture 33" descr="A close up of a logo&#10;&#10;Description automatically generated">
            <a:extLst>
              <a:ext uri="{FF2B5EF4-FFF2-40B4-BE49-F238E27FC236}">
                <a16:creationId xmlns:a16="http://schemas.microsoft.com/office/drawing/2014/main" id="{61DA0E32-5F26-4937-96AA-B2FD09E3446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42435" y="64153"/>
            <a:ext cx="593901" cy="766704"/>
          </a:xfrm>
          <a:prstGeom prst="rect">
            <a:avLst/>
          </a:prstGeom>
        </p:spPr>
      </p:pic>
      <p:pic>
        <p:nvPicPr>
          <p:cNvPr id="35" name="Picture 34" descr="A close up of a logo&#10;&#10;Description automatically generated">
            <a:extLst>
              <a:ext uri="{FF2B5EF4-FFF2-40B4-BE49-F238E27FC236}">
                <a16:creationId xmlns:a16="http://schemas.microsoft.com/office/drawing/2014/main" id="{6F90491C-92C5-45E2-9DF3-2D873873244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89218" y="146489"/>
            <a:ext cx="696525" cy="670241"/>
          </a:xfrm>
          <a:prstGeom prst="rect">
            <a:avLst/>
          </a:prstGeom>
        </p:spPr>
      </p:pic>
      <p:sp>
        <p:nvSpPr>
          <p:cNvPr id="36" name="Action Button: Custom 16">
            <a:hlinkClick r:id="" action="ppaction://noaction" highlightClick="1">
              <a:snd r:embed="rId16" name="13. 9. bereiten.wav"/>
            </a:hlinkClick>
            <a:extLst>
              <a:ext uri="{FF2B5EF4-FFF2-40B4-BE49-F238E27FC236}">
                <a16:creationId xmlns:a16="http://schemas.microsoft.com/office/drawing/2014/main" id="{BFCFCA2E-5632-084F-8FF3-3ED568F45987}"/>
              </a:ext>
            </a:extLst>
          </p:cNvPr>
          <p:cNvSpPr/>
          <p:nvPr/>
        </p:nvSpPr>
        <p:spPr>
          <a:xfrm>
            <a:off x="4466613" y="531430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Action Button: Custom 16">
            <a:hlinkClick r:id="" action="ppaction://noaction" highlightClick="1">
              <a:snd r:embed="rId17" name="13. 10. bringen.wav"/>
            </a:hlinkClick>
            <a:extLst>
              <a:ext uri="{FF2B5EF4-FFF2-40B4-BE49-F238E27FC236}">
                <a16:creationId xmlns:a16="http://schemas.microsoft.com/office/drawing/2014/main" id="{4A379BDE-04AC-D140-8965-0FD8C219D51B}"/>
              </a:ext>
            </a:extLst>
          </p:cNvPr>
          <p:cNvSpPr/>
          <p:nvPr/>
        </p:nvSpPr>
        <p:spPr>
          <a:xfrm>
            <a:off x="4476807" y="581373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8" name="Picture 37" descr="green checkmark">
            <a:extLst>
              <a:ext uri="{FF2B5EF4-FFF2-40B4-BE49-F238E27FC236}">
                <a16:creationId xmlns:a16="http://schemas.microsoft.com/office/drawing/2014/main" id="{641655F1-44BE-2547-933A-B7803967E4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1319" y="5396070"/>
            <a:ext cx="282522" cy="294294"/>
          </a:xfrm>
          <a:prstGeom prst="rect">
            <a:avLst/>
          </a:prstGeom>
        </p:spPr>
      </p:pic>
      <p:pic>
        <p:nvPicPr>
          <p:cNvPr id="39" name="Picture 38" descr="green checkmark">
            <a:extLst>
              <a:ext uri="{FF2B5EF4-FFF2-40B4-BE49-F238E27FC236}">
                <a16:creationId xmlns:a16="http://schemas.microsoft.com/office/drawing/2014/main" id="{8A83DBDC-3962-EA46-BA40-991D3E874B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1319" y="5864589"/>
            <a:ext cx="282522" cy="294294"/>
          </a:xfrm>
          <a:prstGeom prst="rect">
            <a:avLst/>
          </a:prstGeom>
        </p:spPr>
      </p:pic>
      <p:sp>
        <p:nvSpPr>
          <p:cNvPr id="40" name="TextBox 39" descr="text box hiding answer">
            <a:extLst>
              <a:ext uri="{FF2B5EF4-FFF2-40B4-BE49-F238E27FC236}">
                <a16:creationId xmlns:a16="http://schemas.microsoft.com/office/drawing/2014/main" id="{E05726FD-2E63-499A-B0B1-C0ACDFD86F0F}"/>
              </a:ext>
            </a:extLst>
          </p:cNvPr>
          <p:cNvSpPr txBox="1"/>
          <p:nvPr/>
        </p:nvSpPr>
        <p:spPr>
          <a:xfrm>
            <a:off x="5153323" y="5427783"/>
            <a:ext cx="2325831" cy="26196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8ED3D46E-F211-4612-BE20-914DB977087E}"/>
              </a:ext>
            </a:extLst>
          </p:cNvPr>
          <p:cNvSpPr txBox="1"/>
          <p:nvPr/>
        </p:nvSpPr>
        <p:spPr>
          <a:xfrm>
            <a:off x="5183846" y="5920805"/>
            <a:ext cx="2305309" cy="26196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653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40" grpId="0" animBg="1"/>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18428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28208" y="1228201"/>
            <a:ext cx="4017160" cy="2123658"/>
          </a:xfrm>
          <a:prstGeom prst="rect">
            <a:avLst/>
          </a:prstGeom>
          <a:noFill/>
        </p:spPr>
        <p:txBody>
          <a:bodyPr wrap="square" rtlCol="0">
            <a:spAutoFit/>
          </a:bodyPr>
          <a:lstStyle/>
          <a:p>
            <a:pPr lvl="0">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kann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r>
              <a:rPr lang="en-US" sz="2200" dirty="0">
                <a:solidFill>
                  <a:srgbClr val="4472C4">
                    <a:lumMod val="50000"/>
                  </a:srgbClr>
                </a:solidFill>
              </a:rPr>
              <a:t> </a:t>
            </a:r>
            <a:r>
              <a:rPr lang="en-US" sz="2200" dirty="0" err="1">
                <a:solidFill>
                  <a:srgbClr val="4472C4">
                    <a:lumMod val="50000"/>
                  </a:srgbClr>
                </a:solidFill>
              </a:rPr>
              <a:t>nicht</a:t>
            </a:r>
            <a:r>
              <a:rPr lang="en-US" sz="2200" dirty="0">
                <a:solidFill>
                  <a:srgbClr val="4472C4">
                    <a:lumMod val="50000"/>
                  </a:srgbClr>
                </a:solidFill>
              </a:rPr>
              <a:t> </a:t>
            </a:r>
            <a:r>
              <a:rPr lang="en-US" sz="2200" dirty="0" err="1">
                <a:solidFill>
                  <a:srgbClr val="4472C4">
                    <a:lumMod val="50000"/>
                  </a:srgbClr>
                </a:solidFill>
              </a:rPr>
              <a:t>selber</a:t>
            </a:r>
            <a:r>
              <a:rPr lang="en-US" sz="2200" dirty="0">
                <a:solidFill>
                  <a:srgbClr val="4472C4">
                    <a:lumMod val="50000"/>
                  </a:srgbClr>
                </a:solidFill>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Wolfgang und Frau Nowak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Katjas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Mutter)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Zoom</a:t>
            </a:r>
            <a:r>
              <a:rPr lang="en-US" sz="2200" dirty="0">
                <a:solidFill>
                  <a:srgbClr val="4472C4">
                    <a:lumMod val="50000"/>
                  </a:srgbClr>
                </a:solidFill>
                <a:latin typeface="Century Gothic" panose="020F0302020204030204"/>
              </a:rPr>
              <a: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947109473"/>
              </p:ext>
            </p:extLst>
          </p:nvPr>
        </p:nvGraphicFramePr>
        <p:xfrm>
          <a:off x="4248242" y="816730"/>
          <a:ext cx="7776636" cy="5467737"/>
        </p:xfrm>
        <a:graphic>
          <a:graphicData uri="http://schemas.openxmlformats.org/drawingml/2006/table">
            <a:tbl>
              <a:tblPr firstRow="1" bandRow="1">
                <a:tableStyleId>{00A15C55-8517-42AA-B614-E9B94910E393}</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19949">
                  <a:extLst>
                    <a:ext uri="{9D8B030D-6E8A-4147-A177-3AD203B41FA5}">
                      <a16:colId xmlns:a16="http://schemas.microsoft.com/office/drawing/2014/main" val="4128092149"/>
                    </a:ext>
                  </a:extLst>
                </a:gridCol>
                <a:gridCol w="2279560">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Wolfgang (du)</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Frau Nowak (Sie)</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shop online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shop in the shop</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bake the cake</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prepare recipes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organise music</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arrive at 2 o’clock</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ring the DJ</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bring the banner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prepare the deco</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25566922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bring the presents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46143261"/>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5141663" y="1435033"/>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3437" y="1396125"/>
            <a:ext cx="282522" cy="294294"/>
          </a:xfrm>
          <a:prstGeom prst="rect">
            <a:avLst/>
          </a:prstGeom>
        </p:spPr>
      </p:pic>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5109481" y="1901615"/>
            <a:ext cx="2349153" cy="33584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7481" y="1901615"/>
            <a:ext cx="282522" cy="294294"/>
          </a:xfrm>
          <a:prstGeom prst="rect">
            <a:avLst/>
          </a:prstGeom>
        </p:spPr>
      </p:pic>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5109480" y="2406229"/>
            <a:ext cx="2008495" cy="306976"/>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9528" y="2418911"/>
            <a:ext cx="282522" cy="294294"/>
          </a:xfrm>
          <a:prstGeom prst="rect">
            <a:avLst/>
          </a:prstGeom>
        </p:spPr>
      </p:pic>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5109480" y="2918833"/>
            <a:ext cx="2219909" cy="306976"/>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7481" y="2888288"/>
            <a:ext cx="282522" cy="294294"/>
          </a:xfrm>
          <a:prstGeom prst="rect">
            <a:avLst/>
          </a:prstGeom>
        </p:spPr>
      </p:pic>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5109480" y="3429000"/>
            <a:ext cx="2219909" cy="29429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7480" y="3392947"/>
            <a:ext cx="282522" cy="294294"/>
          </a:xfrm>
          <a:prstGeom prst="rect">
            <a:avLst/>
          </a:prstGeom>
        </p:spPr>
      </p:pic>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5153324" y="3926487"/>
            <a:ext cx="2305310"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8169" y="3912806"/>
            <a:ext cx="282522" cy="294294"/>
          </a:xfrm>
          <a:prstGeom prst="rect">
            <a:avLst/>
          </a:prstGeom>
        </p:spPr>
      </p:pic>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5153324" y="4414589"/>
            <a:ext cx="1570205" cy="29429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5075" y="4414588"/>
            <a:ext cx="282522" cy="294294"/>
          </a:xfrm>
          <a:prstGeom prst="rect">
            <a:avLst/>
          </a:prstGeom>
        </p:spPr>
      </p:pic>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5173845" y="4930515"/>
            <a:ext cx="2305309" cy="26196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7481" y="4898185"/>
            <a:ext cx="282522" cy="294294"/>
          </a:xfrm>
          <a:prstGeom prst="rect">
            <a:avLst/>
          </a:prstGeom>
        </p:spPr>
      </p:pic>
      <p:sp>
        <p:nvSpPr>
          <p:cNvPr id="32" name="TextBox 31">
            <a:extLst>
              <a:ext uri="{FF2B5EF4-FFF2-40B4-BE49-F238E27FC236}">
                <a16:creationId xmlns:a16="http://schemas.microsoft.com/office/drawing/2014/main" id="{A79AE881-4FDC-45F7-A05C-6CF23CCE9D45}"/>
              </a:ext>
            </a:extLst>
          </p:cNvPr>
          <p:cNvSpPr txBox="1"/>
          <p:nvPr/>
        </p:nvSpPr>
        <p:spPr>
          <a:xfrm>
            <a:off x="86642" y="3491067"/>
            <a:ext cx="41842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Wolfgang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 Nowak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3" name="Picture 32" descr="A drawing of a cartoon character&#10;&#10;Description automatically generated">
            <a:extLst>
              <a:ext uri="{FF2B5EF4-FFF2-40B4-BE49-F238E27FC236}">
                <a16:creationId xmlns:a16="http://schemas.microsoft.com/office/drawing/2014/main" id="{37DAC04E-E0A7-40B0-86D6-C7B0F37863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642" y="4431684"/>
            <a:ext cx="2396649" cy="1901541"/>
          </a:xfrm>
          <a:prstGeom prst="rect">
            <a:avLst/>
          </a:prstGeom>
        </p:spPr>
      </p:pic>
      <p:pic>
        <p:nvPicPr>
          <p:cNvPr id="34" name="Picture 33" descr="A close up of a logo&#10;&#10;Description automatically generated">
            <a:extLst>
              <a:ext uri="{FF2B5EF4-FFF2-40B4-BE49-F238E27FC236}">
                <a16:creationId xmlns:a16="http://schemas.microsoft.com/office/drawing/2014/main" id="{61DA0E32-5F26-4937-96AA-B2FD09E344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42435" y="64153"/>
            <a:ext cx="593901" cy="766704"/>
          </a:xfrm>
          <a:prstGeom prst="rect">
            <a:avLst/>
          </a:prstGeom>
        </p:spPr>
      </p:pic>
      <p:pic>
        <p:nvPicPr>
          <p:cNvPr id="35" name="Picture 34" descr="A close up of a logo&#10;&#10;Description automatically generated">
            <a:extLst>
              <a:ext uri="{FF2B5EF4-FFF2-40B4-BE49-F238E27FC236}">
                <a16:creationId xmlns:a16="http://schemas.microsoft.com/office/drawing/2014/main" id="{6F90491C-92C5-45E2-9DF3-2D87387324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89218" y="146489"/>
            <a:ext cx="696525" cy="670241"/>
          </a:xfrm>
          <a:prstGeom prst="rect">
            <a:avLst/>
          </a:prstGeom>
        </p:spPr>
      </p:pic>
      <p:pic>
        <p:nvPicPr>
          <p:cNvPr id="38" name="Picture 37" descr="green checkmark">
            <a:extLst>
              <a:ext uri="{FF2B5EF4-FFF2-40B4-BE49-F238E27FC236}">
                <a16:creationId xmlns:a16="http://schemas.microsoft.com/office/drawing/2014/main" id="{641655F1-44BE-2547-933A-B7803967E4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9152" y="5379123"/>
            <a:ext cx="282522" cy="294294"/>
          </a:xfrm>
          <a:prstGeom prst="rect">
            <a:avLst/>
          </a:prstGeom>
        </p:spPr>
      </p:pic>
      <p:pic>
        <p:nvPicPr>
          <p:cNvPr id="39" name="Picture 38" descr="green checkmark">
            <a:extLst>
              <a:ext uri="{FF2B5EF4-FFF2-40B4-BE49-F238E27FC236}">
                <a16:creationId xmlns:a16="http://schemas.microsoft.com/office/drawing/2014/main" id="{8A83DBDC-3962-EA46-BA40-991D3E874B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9152" y="5866075"/>
            <a:ext cx="282522" cy="294294"/>
          </a:xfrm>
          <a:prstGeom prst="rect">
            <a:avLst/>
          </a:prstGeom>
        </p:spPr>
      </p:pic>
      <p:sp>
        <p:nvSpPr>
          <p:cNvPr id="40" name="TextBox 39" descr="text box hiding answer">
            <a:extLst>
              <a:ext uri="{FF2B5EF4-FFF2-40B4-BE49-F238E27FC236}">
                <a16:creationId xmlns:a16="http://schemas.microsoft.com/office/drawing/2014/main" id="{E05726FD-2E63-499A-B0B1-C0ACDFD86F0F}"/>
              </a:ext>
            </a:extLst>
          </p:cNvPr>
          <p:cNvSpPr txBox="1"/>
          <p:nvPr/>
        </p:nvSpPr>
        <p:spPr>
          <a:xfrm>
            <a:off x="5153323" y="5427783"/>
            <a:ext cx="2325831" cy="26196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8ED3D46E-F211-4612-BE20-914DB977087E}"/>
              </a:ext>
            </a:extLst>
          </p:cNvPr>
          <p:cNvSpPr txBox="1"/>
          <p:nvPr/>
        </p:nvSpPr>
        <p:spPr>
          <a:xfrm>
            <a:off x="5183846" y="5920805"/>
            <a:ext cx="2305309" cy="26196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Action Button: Custom 16">
            <a:hlinkClick r:id="" action="ppaction://noaction" highlightClick="1">
              <a:snd r:embed="rId8" name="13.ANS. 1. kaufen.wav"/>
            </a:hlinkClick>
            <a:extLst>
              <a:ext uri="{FF2B5EF4-FFF2-40B4-BE49-F238E27FC236}">
                <a16:creationId xmlns:a16="http://schemas.microsoft.com/office/drawing/2014/main" id="{3B418770-1E72-B240-9307-3BBF955557C6}"/>
              </a:ext>
            </a:extLst>
          </p:cNvPr>
          <p:cNvSpPr/>
          <p:nvPr/>
        </p:nvSpPr>
        <p:spPr>
          <a:xfrm>
            <a:off x="4411024" y="139610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3" name="Action Button: Custom 16">
            <a:hlinkClick r:id="" action="ppaction://noaction" highlightClick="1">
              <a:snd r:embed="rId9" name="13.ANS. 2. kaufst.wav"/>
            </a:hlinkClick>
            <a:extLst>
              <a:ext uri="{FF2B5EF4-FFF2-40B4-BE49-F238E27FC236}">
                <a16:creationId xmlns:a16="http://schemas.microsoft.com/office/drawing/2014/main" id="{F18D09F0-0D24-5B4F-A26E-132DCCD8073A}"/>
              </a:ext>
            </a:extLst>
          </p:cNvPr>
          <p:cNvSpPr/>
          <p:nvPr/>
        </p:nvSpPr>
        <p:spPr>
          <a:xfrm>
            <a:off x="4411024" y="186874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4" name="Action Button: Custom 16">
            <a:hlinkClick r:id="" action="ppaction://noaction" highlightClick="1">
              <a:snd r:embed="rId10" name="13.ANS. 3. backen.wav"/>
            </a:hlinkClick>
            <a:extLst>
              <a:ext uri="{FF2B5EF4-FFF2-40B4-BE49-F238E27FC236}">
                <a16:creationId xmlns:a16="http://schemas.microsoft.com/office/drawing/2014/main" id="{747EFDEF-0DCF-DB44-BBF0-27990DDE521B}"/>
              </a:ext>
            </a:extLst>
          </p:cNvPr>
          <p:cNvSpPr/>
          <p:nvPr/>
        </p:nvSpPr>
        <p:spPr>
          <a:xfrm>
            <a:off x="4408946" y="237943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5" name="Action Button: Custom 44">
            <a:hlinkClick r:id="" action="ppaction://noaction" highlightClick="1">
              <a:snd r:embed="rId11" name="13.ANS. 4. bereitest.wav"/>
            </a:hlinkClick>
            <a:extLst>
              <a:ext uri="{FF2B5EF4-FFF2-40B4-BE49-F238E27FC236}">
                <a16:creationId xmlns:a16="http://schemas.microsoft.com/office/drawing/2014/main" id="{408DED6B-8D00-7843-820C-3A35CED50594}"/>
              </a:ext>
            </a:extLst>
          </p:cNvPr>
          <p:cNvSpPr/>
          <p:nvPr/>
        </p:nvSpPr>
        <p:spPr>
          <a:xfrm>
            <a:off x="4408946" y="286160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6" name="Action Button: Custom 16">
            <a:hlinkClick r:id="" action="ppaction://noaction" highlightClick="1">
              <a:snd r:embed="rId12" name="13.ANS. 5. organisierst.wav"/>
            </a:hlinkClick>
            <a:extLst>
              <a:ext uri="{FF2B5EF4-FFF2-40B4-BE49-F238E27FC236}">
                <a16:creationId xmlns:a16="http://schemas.microsoft.com/office/drawing/2014/main" id="{25121CCC-82F7-F14F-B30E-8A5AD31BE634}"/>
              </a:ext>
            </a:extLst>
          </p:cNvPr>
          <p:cNvSpPr/>
          <p:nvPr/>
        </p:nvSpPr>
        <p:spPr>
          <a:xfrm>
            <a:off x="4408946" y="33791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7" name="Action Button: Custom 16">
            <a:hlinkClick r:id="" action="ppaction://noaction" highlightClick="1">
              <a:snd r:embed="rId13" name="13.ANS. 6. kommen.wav"/>
            </a:hlinkClick>
            <a:extLst>
              <a:ext uri="{FF2B5EF4-FFF2-40B4-BE49-F238E27FC236}">
                <a16:creationId xmlns:a16="http://schemas.microsoft.com/office/drawing/2014/main" id="{DA5FAA28-0FFE-FD44-82BD-8BEA8CA05A2D}"/>
              </a:ext>
            </a:extLst>
          </p:cNvPr>
          <p:cNvSpPr/>
          <p:nvPr/>
        </p:nvSpPr>
        <p:spPr>
          <a:xfrm>
            <a:off x="4413740" y="386506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8" name="Action Button: Custom 16">
            <a:hlinkClick r:id="" action="ppaction://noaction" highlightClick="1">
              <a:snd r:embed="rId14" name="13.ANS. 7. er legt auf.wav"/>
            </a:hlinkClick>
            <a:extLst>
              <a:ext uri="{FF2B5EF4-FFF2-40B4-BE49-F238E27FC236}">
                <a16:creationId xmlns:a16="http://schemas.microsoft.com/office/drawing/2014/main" id="{B941CF18-9FF3-084E-9E12-F82721CE7509}"/>
              </a:ext>
            </a:extLst>
          </p:cNvPr>
          <p:cNvSpPr/>
          <p:nvPr/>
        </p:nvSpPr>
        <p:spPr>
          <a:xfrm>
            <a:off x="4419140" y="437143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9" name="Action Button: Custom 16">
            <a:hlinkClick r:id="" action="ppaction://noaction" highlightClick="1">
              <a:snd r:embed="rId15" name="13.ANS. 8. bringst.wav"/>
            </a:hlinkClick>
            <a:extLst>
              <a:ext uri="{FF2B5EF4-FFF2-40B4-BE49-F238E27FC236}">
                <a16:creationId xmlns:a16="http://schemas.microsoft.com/office/drawing/2014/main" id="{13F9AB66-2DAB-A849-89C4-7AF59987F5A8}"/>
              </a:ext>
            </a:extLst>
          </p:cNvPr>
          <p:cNvSpPr/>
          <p:nvPr/>
        </p:nvSpPr>
        <p:spPr>
          <a:xfrm>
            <a:off x="4408946" y="485857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0" name="Action Button: Custom 16">
            <a:hlinkClick r:id="" action="ppaction://noaction" highlightClick="1">
              <a:snd r:embed="rId16" name="13.ANS. 9. bereiten.wav"/>
            </a:hlinkClick>
            <a:extLst>
              <a:ext uri="{FF2B5EF4-FFF2-40B4-BE49-F238E27FC236}">
                <a16:creationId xmlns:a16="http://schemas.microsoft.com/office/drawing/2014/main" id="{BFCFCA2E-5632-084F-8FF3-3ED568F45987}"/>
              </a:ext>
            </a:extLst>
          </p:cNvPr>
          <p:cNvSpPr/>
          <p:nvPr/>
        </p:nvSpPr>
        <p:spPr>
          <a:xfrm>
            <a:off x="4408946" y="53415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Action Button: Custom 16">
            <a:hlinkClick r:id="" action="ppaction://noaction" highlightClick="1">
              <a:snd r:embed="rId17" name="13.ANS. 10. bringen.wav"/>
            </a:hlinkClick>
            <a:extLst>
              <a:ext uri="{FF2B5EF4-FFF2-40B4-BE49-F238E27FC236}">
                <a16:creationId xmlns:a16="http://schemas.microsoft.com/office/drawing/2014/main" id="{4A379BDE-04AC-D140-8965-0FD8C219D51B}"/>
              </a:ext>
            </a:extLst>
          </p:cNvPr>
          <p:cNvSpPr/>
          <p:nvPr/>
        </p:nvSpPr>
        <p:spPr>
          <a:xfrm>
            <a:off x="4419140" y="584101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5141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40" grpId="0" animBg="1"/>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140242" cy="869950"/>
          </a:xfrm>
          <a:prstGeom prst="rect">
            <a:avLst/>
          </a:prstGeom>
        </p:spPr>
      </p:pic>
      <p:sp>
        <p:nvSpPr>
          <p:cNvPr id="4" name="Title 3"/>
          <p:cNvSpPr>
            <a:spLocks noGrp="1"/>
          </p:cNvSpPr>
          <p:nvPr>
            <p:ph type="title"/>
          </p:nvPr>
        </p:nvSpPr>
        <p:spPr>
          <a:xfrm>
            <a:off x="0" y="294041"/>
            <a:ext cx="5283200" cy="707849"/>
          </a:xfrm>
        </p:spPr>
        <p:txBody>
          <a:bodyPr>
            <a:normAutofit/>
          </a:bodyPr>
          <a:lstStyle/>
          <a:p>
            <a:r>
              <a:rPr lang="en-GB" sz="3600" b="1" dirty="0">
                <a:solidFill>
                  <a:schemeClr val="bg1"/>
                </a:solidFill>
              </a:rPr>
              <a:t>Using </a:t>
            </a:r>
            <a:r>
              <a:rPr lang="en-GB" sz="3600" b="1" i="1" dirty="0" err="1">
                <a:solidFill>
                  <a:schemeClr val="bg1"/>
                </a:solidFill>
              </a:rPr>
              <a:t>nicht</a:t>
            </a:r>
            <a:endParaRPr lang="en-GB" sz="3600" b="1" dirty="0">
              <a:solidFill>
                <a:schemeClr val="bg1"/>
              </a:solidFill>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293829" y="1282215"/>
            <a:ext cx="11761812" cy="461665"/>
          </a:xfrm>
          <a:prstGeom prst="rect">
            <a:avLst/>
          </a:prstGeom>
          <a:noFill/>
        </p:spPr>
        <p:txBody>
          <a:bodyPr wrap="square" rtlCol="0">
            <a:spAutoFit/>
          </a:bodyPr>
          <a:lstStyle/>
          <a:p>
            <a:r>
              <a:rPr lang="en-US" sz="2400" dirty="0">
                <a:solidFill>
                  <a:schemeClr val="accent5">
                    <a:lumMod val="50000"/>
                  </a:schemeClr>
                </a:solidFill>
              </a:rPr>
              <a:t>You know that to negate the whole sentence, </a:t>
            </a:r>
            <a:r>
              <a:rPr lang="en-US" sz="2400" b="1" i="1" dirty="0" err="1">
                <a:solidFill>
                  <a:schemeClr val="accent5">
                    <a:lumMod val="50000"/>
                  </a:schemeClr>
                </a:solidFill>
              </a:rPr>
              <a:t>nicht</a:t>
            </a:r>
            <a:r>
              <a:rPr lang="en-US" sz="2400" dirty="0">
                <a:solidFill>
                  <a:schemeClr val="accent5">
                    <a:lumMod val="50000"/>
                  </a:schemeClr>
                </a:solidFill>
              </a:rPr>
              <a:t> usually goes at the end:</a:t>
            </a:r>
          </a:p>
        </p:txBody>
      </p:sp>
      <p:sp>
        <p:nvSpPr>
          <p:cNvPr id="8" name="Rounded Rectangle 11">
            <a:extLst>
              <a:ext uri="{FF2B5EF4-FFF2-40B4-BE49-F238E27FC236}">
                <a16:creationId xmlns:a16="http://schemas.microsoft.com/office/drawing/2014/main" id="{6D43F1E1-F870-D247-9745-57B22DEA159B}"/>
              </a:ext>
            </a:extLst>
          </p:cNvPr>
          <p:cNvSpPr/>
          <p:nvPr/>
        </p:nvSpPr>
        <p:spPr>
          <a:xfrm>
            <a:off x="10290220" y="247046"/>
            <a:ext cx="166710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8" name="Flowchart: Alternate Process 27">
            <a:extLst>
              <a:ext uri="{FF2B5EF4-FFF2-40B4-BE49-F238E27FC236}">
                <a16:creationId xmlns:a16="http://schemas.microsoft.com/office/drawing/2014/main" id="{BFCBF636-90EB-4DE1-A408-E755E7876F59}"/>
              </a:ext>
            </a:extLst>
          </p:cNvPr>
          <p:cNvSpPr/>
          <p:nvPr/>
        </p:nvSpPr>
        <p:spPr>
          <a:xfrm>
            <a:off x="293829" y="2160958"/>
            <a:ext cx="5445765" cy="461665"/>
          </a:xfrm>
          <a:prstGeom prst="flowChartAlternateProcess">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Wolfgang </a:t>
            </a:r>
            <a:r>
              <a:rPr lang="en-GB" sz="2400" dirty="0" err="1">
                <a:solidFill>
                  <a:srgbClr val="002060"/>
                </a:solidFill>
              </a:rPr>
              <a:t>backt</a:t>
            </a:r>
            <a:r>
              <a:rPr lang="en-GB" sz="2400" dirty="0">
                <a:solidFill>
                  <a:srgbClr val="002060"/>
                </a:solidFill>
              </a:rPr>
              <a:t> den Kuchen </a:t>
            </a:r>
            <a:r>
              <a:rPr lang="en-GB" sz="2400" b="1" dirty="0" err="1">
                <a:solidFill>
                  <a:srgbClr val="002060"/>
                </a:solidFill>
              </a:rPr>
              <a:t>nicht</a:t>
            </a:r>
            <a:r>
              <a:rPr lang="en-GB" sz="2400" dirty="0">
                <a:solidFill>
                  <a:srgbClr val="002060"/>
                </a:solidFill>
              </a:rPr>
              <a:t>.</a:t>
            </a:r>
          </a:p>
        </p:txBody>
      </p:sp>
      <p:sp>
        <p:nvSpPr>
          <p:cNvPr id="37" name="TextBox 36">
            <a:extLst>
              <a:ext uri="{FF2B5EF4-FFF2-40B4-BE49-F238E27FC236}">
                <a16:creationId xmlns:a16="http://schemas.microsoft.com/office/drawing/2014/main" id="{4A4F1D13-759C-427D-801B-79D877F97F7E}"/>
              </a:ext>
            </a:extLst>
          </p:cNvPr>
          <p:cNvSpPr txBox="1"/>
          <p:nvPr/>
        </p:nvSpPr>
        <p:spPr>
          <a:xfrm>
            <a:off x="293829" y="3347035"/>
            <a:ext cx="10395235" cy="461665"/>
          </a:xfrm>
          <a:prstGeom prst="rect">
            <a:avLst/>
          </a:prstGeom>
          <a:noFill/>
        </p:spPr>
        <p:txBody>
          <a:bodyPr wrap="square" rtlCol="0">
            <a:spAutoFit/>
          </a:bodyPr>
          <a:lstStyle/>
          <a:p>
            <a:r>
              <a:rPr lang="en-US" sz="2400" dirty="0">
                <a:solidFill>
                  <a:schemeClr val="accent5">
                    <a:lumMod val="50000"/>
                  </a:schemeClr>
                </a:solidFill>
              </a:rPr>
              <a:t>To negate a separable verb put </a:t>
            </a:r>
            <a:r>
              <a:rPr lang="en-US" sz="2400" b="1" i="1" dirty="0" err="1">
                <a:solidFill>
                  <a:schemeClr val="accent5">
                    <a:lumMod val="50000"/>
                  </a:schemeClr>
                </a:solidFill>
              </a:rPr>
              <a:t>nicht</a:t>
            </a:r>
            <a:r>
              <a:rPr lang="en-US" sz="2400" i="1" dirty="0">
                <a:solidFill>
                  <a:schemeClr val="accent5">
                    <a:lumMod val="50000"/>
                  </a:schemeClr>
                </a:solidFill>
              </a:rPr>
              <a:t> </a:t>
            </a:r>
            <a:r>
              <a:rPr lang="en-US" sz="2400" dirty="0">
                <a:solidFill>
                  <a:schemeClr val="accent5">
                    <a:lumMod val="50000"/>
                  </a:schemeClr>
                </a:solidFill>
              </a:rPr>
              <a:t>in front of the particle: </a:t>
            </a:r>
          </a:p>
        </p:txBody>
      </p:sp>
      <p:sp>
        <p:nvSpPr>
          <p:cNvPr id="39" name="TextBox 38">
            <a:extLst>
              <a:ext uri="{FF2B5EF4-FFF2-40B4-BE49-F238E27FC236}">
                <a16:creationId xmlns:a16="http://schemas.microsoft.com/office/drawing/2014/main" id="{D178C7FD-3FF4-4B4A-8215-7C5ED391403D}"/>
              </a:ext>
            </a:extLst>
          </p:cNvPr>
          <p:cNvSpPr txBox="1"/>
          <p:nvPr/>
        </p:nvSpPr>
        <p:spPr>
          <a:xfrm>
            <a:off x="5848776" y="3920655"/>
            <a:ext cx="5251759" cy="461665"/>
          </a:xfrm>
          <a:prstGeom prst="rect">
            <a:avLst/>
          </a:prstGeom>
          <a:noFill/>
        </p:spPr>
        <p:txBody>
          <a:bodyPr wrap="none" rtlCol="0">
            <a:spAutoFit/>
          </a:bodyPr>
          <a:lstStyle/>
          <a:p>
            <a:pPr algn="l"/>
            <a:r>
              <a:rPr lang="en-US" sz="2400" i="1" dirty="0">
                <a:solidFill>
                  <a:schemeClr val="accent5">
                    <a:lumMod val="50000"/>
                  </a:schemeClr>
                </a:solidFill>
              </a:rPr>
              <a:t>Wolfgang is not calling the guests.</a:t>
            </a:r>
          </a:p>
        </p:txBody>
      </p:sp>
      <p:sp>
        <p:nvSpPr>
          <p:cNvPr id="40" name="Flowchart: Alternate Process 39">
            <a:extLst>
              <a:ext uri="{FF2B5EF4-FFF2-40B4-BE49-F238E27FC236}">
                <a16:creationId xmlns:a16="http://schemas.microsoft.com/office/drawing/2014/main" id="{2236FC85-A918-4FEE-B966-CBACDB41AA21}"/>
              </a:ext>
            </a:extLst>
          </p:cNvPr>
          <p:cNvSpPr/>
          <p:nvPr/>
        </p:nvSpPr>
        <p:spPr>
          <a:xfrm>
            <a:off x="392434" y="3920656"/>
            <a:ext cx="5248553" cy="461665"/>
          </a:xfrm>
          <a:prstGeom prst="flowChartAlternateProcess">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dirty="0">
              <a:solidFill>
                <a:srgbClr val="115076"/>
              </a:solidFill>
            </a:endParaRPr>
          </a:p>
        </p:txBody>
      </p:sp>
      <p:sp>
        <p:nvSpPr>
          <p:cNvPr id="38" name="TextBox 37">
            <a:extLst>
              <a:ext uri="{FF2B5EF4-FFF2-40B4-BE49-F238E27FC236}">
                <a16:creationId xmlns:a16="http://schemas.microsoft.com/office/drawing/2014/main" id="{3580D66C-2493-4A35-ACE7-A68E422B3881}"/>
              </a:ext>
            </a:extLst>
          </p:cNvPr>
          <p:cNvSpPr txBox="1"/>
          <p:nvPr/>
        </p:nvSpPr>
        <p:spPr>
          <a:xfrm>
            <a:off x="491041" y="3920655"/>
            <a:ext cx="5248553" cy="461665"/>
          </a:xfrm>
          <a:prstGeom prst="rect">
            <a:avLst/>
          </a:prstGeom>
          <a:noFill/>
        </p:spPr>
        <p:txBody>
          <a:bodyPr wrap="none" rtlCol="0">
            <a:spAutoFit/>
          </a:bodyPr>
          <a:lstStyle/>
          <a:p>
            <a:pPr algn="l"/>
            <a:r>
              <a:rPr lang="de-DE" sz="2400" dirty="0">
                <a:solidFill>
                  <a:schemeClr val="accent5">
                    <a:lumMod val="50000"/>
                  </a:schemeClr>
                </a:solidFill>
              </a:rPr>
              <a:t>Wolfgang ruft die Gäste </a:t>
            </a:r>
            <a:r>
              <a:rPr lang="de-DE" sz="2400" b="1" dirty="0">
                <a:solidFill>
                  <a:schemeClr val="accent5">
                    <a:lumMod val="50000"/>
                  </a:schemeClr>
                </a:solidFill>
              </a:rPr>
              <a:t>nicht</a:t>
            </a:r>
            <a:r>
              <a:rPr lang="de-DE" sz="2400" dirty="0">
                <a:solidFill>
                  <a:schemeClr val="accent5">
                    <a:lumMod val="50000"/>
                  </a:schemeClr>
                </a:solidFill>
              </a:rPr>
              <a:t> an.</a:t>
            </a:r>
          </a:p>
        </p:txBody>
      </p:sp>
      <p:sp>
        <p:nvSpPr>
          <p:cNvPr id="5" name="Rectangle 4">
            <a:extLst>
              <a:ext uri="{FF2B5EF4-FFF2-40B4-BE49-F238E27FC236}">
                <a16:creationId xmlns:a16="http://schemas.microsoft.com/office/drawing/2014/main" id="{6C4172A3-20C8-4305-A7B2-A3B538F21763}"/>
              </a:ext>
            </a:extLst>
          </p:cNvPr>
          <p:cNvSpPr/>
          <p:nvPr/>
        </p:nvSpPr>
        <p:spPr>
          <a:xfrm>
            <a:off x="5739594" y="2160957"/>
            <a:ext cx="5751821" cy="461665"/>
          </a:xfrm>
          <a:prstGeom prst="rect">
            <a:avLst/>
          </a:prstGeom>
        </p:spPr>
        <p:txBody>
          <a:bodyPr wrap="square">
            <a:spAutoFit/>
          </a:bodyPr>
          <a:lstStyle/>
          <a:p>
            <a:pPr lvl="0"/>
            <a:r>
              <a:rPr lang="en-GB" sz="2400" i="1" dirty="0">
                <a:solidFill>
                  <a:srgbClr val="002060"/>
                </a:solidFill>
              </a:rPr>
              <a:t>Wolfgang is not baking the cake.</a:t>
            </a:r>
          </a:p>
        </p:txBody>
      </p:sp>
    </p:spTree>
    <p:extLst>
      <p:ext uri="{BB962C8B-B14F-4D97-AF65-F5344CB8AC3E}">
        <p14:creationId xmlns:p14="http://schemas.microsoft.com/office/powerpoint/2010/main" val="1576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8" grpId="0" animBg="1"/>
      <p:bldP spid="37" grpId="0"/>
      <p:bldP spid="39" grpId="0"/>
      <p:bldP spid="40" grpId="0" animBg="1"/>
      <p:bldP spid="38"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5599"/>
            <a:ext cx="5835316" cy="690966"/>
          </a:xfrm>
          <a:prstGeom prst="rect">
            <a:avLst/>
          </a:prstGeom>
        </p:spPr>
      </p:pic>
      <p:sp>
        <p:nvSpPr>
          <p:cNvPr id="4" name="Title 3"/>
          <p:cNvSpPr>
            <a:spLocks noGrp="1"/>
          </p:cNvSpPr>
          <p:nvPr>
            <p:ph type="title"/>
          </p:nvPr>
        </p:nvSpPr>
        <p:spPr>
          <a:xfrm>
            <a:off x="0" y="89503"/>
            <a:ext cx="5283200" cy="707849"/>
          </a:xfrm>
        </p:spPr>
        <p:txBody>
          <a:bodyPr>
            <a:normAutofit/>
          </a:bodyPr>
          <a:lstStyle/>
          <a:p>
            <a:r>
              <a:rPr lang="en-GB" sz="3600" b="1" dirty="0">
                <a:solidFill>
                  <a:schemeClr val="bg1"/>
                </a:solidFill>
              </a:rPr>
              <a:t>Wolfgang </a:t>
            </a:r>
            <a:r>
              <a:rPr lang="en-GB" sz="3600" b="1" dirty="0" err="1">
                <a:solidFill>
                  <a:schemeClr val="bg1"/>
                </a:solidFill>
              </a:rPr>
              <a:t>hilft</a:t>
            </a:r>
            <a:r>
              <a:rPr lang="en-GB" sz="3600" b="1" dirty="0">
                <a:solidFill>
                  <a:schemeClr val="bg1"/>
                </a:solidFill>
              </a:rPr>
              <a:t> </a:t>
            </a:r>
            <a:r>
              <a:rPr lang="en-GB" sz="3600" b="1" dirty="0" err="1">
                <a:solidFill>
                  <a:schemeClr val="bg1"/>
                </a:solidFill>
              </a:rPr>
              <a:t>nicht</a:t>
            </a:r>
            <a:r>
              <a:rPr lang="en-GB" sz="3600" b="1" dirty="0">
                <a:solidFill>
                  <a:schemeClr val="bg1"/>
                </a:solidFill>
              </a:rPr>
              <a:t>!</a:t>
            </a:r>
          </a:p>
        </p:txBody>
      </p:sp>
      <p:sp>
        <p:nvSpPr>
          <p:cNvPr id="8" name="Rounded Rectangle 11">
            <a:extLst>
              <a:ext uri="{FF2B5EF4-FFF2-40B4-BE49-F238E27FC236}">
                <a16:creationId xmlns:a16="http://schemas.microsoft.com/office/drawing/2014/main" id="{6D43F1E1-F870-D247-9745-57B22DEA159B}"/>
              </a:ext>
            </a:extLst>
          </p:cNvPr>
          <p:cNvSpPr/>
          <p:nvPr/>
        </p:nvSpPr>
        <p:spPr>
          <a:xfrm>
            <a:off x="10912642" y="247046"/>
            <a:ext cx="1044685"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5" name="Group 14">
            <a:extLst>
              <a:ext uri="{FF2B5EF4-FFF2-40B4-BE49-F238E27FC236}">
                <a16:creationId xmlns:a16="http://schemas.microsoft.com/office/drawing/2014/main" id="{854CE7BE-C8A6-42CA-A731-045D0FC3E8B5}"/>
              </a:ext>
            </a:extLst>
          </p:cNvPr>
          <p:cNvGrpSpPr/>
          <p:nvPr/>
        </p:nvGrpSpPr>
        <p:grpSpPr>
          <a:xfrm>
            <a:off x="384435" y="1572732"/>
            <a:ext cx="3152078" cy="4386210"/>
            <a:chOff x="4719331" y="2191837"/>
            <a:chExt cx="2314515" cy="4003200"/>
          </a:xfrm>
        </p:grpSpPr>
        <p:grpSp>
          <p:nvGrpSpPr>
            <p:cNvPr id="16" name="Group 15">
              <a:extLst>
                <a:ext uri="{FF2B5EF4-FFF2-40B4-BE49-F238E27FC236}">
                  <a16:creationId xmlns:a16="http://schemas.microsoft.com/office/drawing/2014/main" id="{A0E206D1-4A2C-45D9-9D7B-A645D7071E2A}"/>
                </a:ext>
              </a:extLst>
            </p:cNvPr>
            <p:cNvGrpSpPr/>
            <p:nvPr/>
          </p:nvGrpSpPr>
          <p:grpSpPr>
            <a:xfrm>
              <a:off x="4719331" y="2191837"/>
              <a:ext cx="2314515" cy="4003200"/>
              <a:chOff x="4719331" y="2191837"/>
              <a:chExt cx="2198943" cy="4003200"/>
            </a:xfrm>
          </p:grpSpPr>
          <p:grpSp>
            <p:nvGrpSpPr>
              <p:cNvPr id="19" name="Group 18">
                <a:extLst>
                  <a:ext uri="{FF2B5EF4-FFF2-40B4-BE49-F238E27FC236}">
                    <a16:creationId xmlns:a16="http://schemas.microsoft.com/office/drawing/2014/main" id="{4FAFC5B2-CFE3-4022-BDC3-60085CA95DD5}"/>
                  </a:ext>
                </a:extLst>
              </p:cNvPr>
              <p:cNvGrpSpPr/>
              <p:nvPr/>
            </p:nvGrpSpPr>
            <p:grpSpPr>
              <a:xfrm>
                <a:off x="4719331" y="2191837"/>
                <a:ext cx="2198943" cy="4003200"/>
                <a:chOff x="-30479" y="22860"/>
                <a:chExt cx="3394710" cy="6004560"/>
              </a:xfrm>
            </p:grpSpPr>
            <p:grpSp>
              <p:nvGrpSpPr>
                <p:cNvPr id="21" name="Group 20">
                  <a:extLst>
                    <a:ext uri="{FF2B5EF4-FFF2-40B4-BE49-F238E27FC236}">
                      <a16:creationId xmlns:a16="http://schemas.microsoft.com/office/drawing/2014/main" id="{303966EF-A5A5-4035-B5BD-404951B794FE}"/>
                    </a:ext>
                  </a:extLst>
                </p:cNvPr>
                <p:cNvGrpSpPr/>
                <p:nvPr/>
              </p:nvGrpSpPr>
              <p:grpSpPr>
                <a:xfrm>
                  <a:off x="-30479" y="22860"/>
                  <a:ext cx="3394710" cy="6004560"/>
                  <a:chOff x="-30479" y="22860"/>
                  <a:chExt cx="3394710" cy="6004560"/>
                </a:xfrm>
              </p:grpSpPr>
              <p:grpSp>
                <p:nvGrpSpPr>
                  <p:cNvPr id="23" name="Group 22">
                    <a:extLst>
                      <a:ext uri="{FF2B5EF4-FFF2-40B4-BE49-F238E27FC236}">
                        <a16:creationId xmlns:a16="http://schemas.microsoft.com/office/drawing/2014/main" id="{F824412F-F531-4ABE-B961-67725304A62C}"/>
                      </a:ext>
                    </a:extLst>
                  </p:cNvPr>
                  <p:cNvGrpSpPr/>
                  <p:nvPr/>
                </p:nvGrpSpPr>
                <p:grpSpPr>
                  <a:xfrm>
                    <a:off x="-30479" y="22860"/>
                    <a:ext cx="3394710" cy="6004560"/>
                    <a:chOff x="-30479" y="22860"/>
                    <a:chExt cx="3394710" cy="6004560"/>
                  </a:xfrm>
                </p:grpSpPr>
                <p:sp>
                  <p:nvSpPr>
                    <p:cNvPr id="25" name="Rectangle: Rounded Corners 59">
                      <a:extLst>
                        <a:ext uri="{FF2B5EF4-FFF2-40B4-BE49-F238E27FC236}">
                          <a16:creationId xmlns:a16="http://schemas.microsoft.com/office/drawing/2014/main" id="{B2BA70A6-7FAB-4FC2-9E74-A58303A61689}"/>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F51229AD-D229-4298-9611-59E05E1C2089}"/>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4" name="Oval 23">
                    <a:extLst>
                      <a:ext uri="{FF2B5EF4-FFF2-40B4-BE49-F238E27FC236}">
                        <a16:creationId xmlns:a16="http://schemas.microsoft.com/office/drawing/2014/main" id="{14A3CCCB-6C2F-4434-8319-D38EA448FAF1}"/>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22" name="Speech Bubble: Rectangle with Corners Rounded 56">
                  <a:extLst>
                    <a:ext uri="{FF2B5EF4-FFF2-40B4-BE49-F238E27FC236}">
                      <a16:creationId xmlns:a16="http://schemas.microsoft.com/office/drawing/2014/main" id="{72C23F89-6216-4EEA-AACD-E5F44DEEFF39}"/>
                    </a:ext>
                  </a:extLst>
                </p:cNvPr>
                <p:cNvSpPr/>
                <p:nvPr/>
              </p:nvSpPr>
              <p:spPr>
                <a:xfrm>
                  <a:off x="251530" y="805205"/>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20" name="TextBox 19">
                <a:extLst>
                  <a:ext uri="{FF2B5EF4-FFF2-40B4-BE49-F238E27FC236}">
                    <a16:creationId xmlns:a16="http://schemas.microsoft.com/office/drawing/2014/main" id="{7219FFAE-B3D0-4B1F-B7C9-024B622CC1FF}"/>
                  </a:ext>
                </a:extLst>
              </p:cNvPr>
              <p:cNvSpPr txBox="1"/>
              <p:nvPr/>
            </p:nvSpPr>
            <p:spPr>
              <a:xfrm>
                <a:off x="4910366" y="2760544"/>
                <a:ext cx="1906490" cy="8005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Mia: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Kannst</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du um 9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Uhr</a:t>
                </a:r>
                <a:r>
                  <a:rPr lang="en-GB" sz="1700" dirty="0">
                    <a:solidFill>
                      <a:srgbClr val="1F4E79"/>
                    </a:solidFill>
                    <a:latin typeface="Century Gothic" panose="020B0502020202020204" pitchFamily="34" charset="0"/>
                  </a:rPr>
                  <a:t> </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das Restaurant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anrufen</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sp>
          <p:nvSpPr>
            <p:cNvPr id="17" name="Speech Bubble: Rectangle with Corners Rounded 49">
              <a:extLst>
                <a:ext uri="{FF2B5EF4-FFF2-40B4-BE49-F238E27FC236}">
                  <a16:creationId xmlns:a16="http://schemas.microsoft.com/office/drawing/2014/main" id="{528F6B5E-90A9-4717-94E3-9A7B268E4628}"/>
                </a:ext>
              </a:extLst>
            </p:cNvPr>
            <p:cNvSpPr/>
            <p:nvPr/>
          </p:nvSpPr>
          <p:spPr>
            <a:xfrm>
              <a:off x="4911525" y="4500180"/>
              <a:ext cx="1929967" cy="1212014"/>
            </a:xfrm>
            <a:prstGeom prst="wedgeRoundRectCallout">
              <a:avLst>
                <a:gd name="adj1" fmla="val 43942"/>
                <a:gd name="adj2" fmla="val 6377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5FD721DD-F3E3-4459-9C09-E696E83107E4}"/>
                </a:ext>
              </a:extLst>
            </p:cNvPr>
            <p:cNvSpPr txBox="1"/>
            <p:nvPr/>
          </p:nvSpPr>
          <p:spPr>
            <a:xfrm>
              <a:off x="4960282" y="4656129"/>
              <a:ext cx="1801581" cy="8005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Wolfgang: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Nein</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ich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rufe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das Restaurant ______ an _______</a:t>
              </a:r>
            </a:p>
          </p:txBody>
        </p:sp>
      </p:grpSp>
      <p:sp>
        <p:nvSpPr>
          <p:cNvPr id="35" name="TextBox 34">
            <a:extLst>
              <a:ext uri="{FF2B5EF4-FFF2-40B4-BE49-F238E27FC236}">
                <a16:creationId xmlns:a16="http://schemas.microsoft.com/office/drawing/2014/main" id="{2C0E8C51-B328-4491-BC66-8EB2EF481A7A}"/>
              </a:ext>
            </a:extLst>
          </p:cNvPr>
          <p:cNvSpPr txBox="1"/>
          <p:nvPr/>
        </p:nvSpPr>
        <p:spPr>
          <a:xfrm>
            <a:off x="2676649" y="1831481"/>
            <a:ext cx="704039" cy="338554"/>
          </a:xfrm>
          <a:prstGeom prst="rect">
            <a:avLst/>
          </a:prstGeom>
          <a:noFill/>
        </p:spPr>
        <p:txBody>
          <a:bodyPr wrap="none" rtlCol="0">
            <a:spAutoFit/>
          </a:bodyPr>
          <a:lstStyle/>
          <a:p>
            <a:pPr algn="l"/>
            <a:r>
              <a:rPr lang="en-US" sz="1600" b="1" dirty="0">
                <a:solidFill>
                  <a:srgbClr val="92D050"/>
                </a:solidFill>
              </a:rPr>
              <a:t>08:30</a:t>
            </a:r>
          </a:p>
        </p:txBody>
      </p:sp>
      <p:sp>
        <p:nvSpPr>
          <p:cNvPr id="36" name="TextBox 35">
            <a:extLst>
              <a:ext uri="{FF2B5EF4-FFF2-40B4-BE49-F238E27FC236}">
                <a16:creationId xmlns:a16="http://schemas.microsoft.com/office/drawing/2014/main" id="{B27C257F-A6A1-4B61-A3A0-1D8041315EEB}"/>
              </a:ext>
            </a:extLst>
          </p:cNvPr>
          <p:cNvSpPr txBox="1"/>
          <p:nvPr/>
        </p:nvSpPr>
        <p:spPr>
          <a:xfrm>
            <a:off x="2666202" y="3796278"/>
            <a:ext cx="704039" cy="338554"/>
          </a:xfrm>
          <a:prstGeom prst="rect">
            <a:avLst/>
          </a:prstGeom>
          <a:noFill/>
        </p:spPr>
        <p:txBody>
          <a:bodyPr wrap="none" rtlCol="0">
            <a:spAutoFit/>
          </a:bodyPr>
          <a:lstStyle/>
          <a:p>
            <a:pPr algn="l"/>
            <a:r>
              <a:rPr lang="en-US" sz="1600" b="1" dirty="0">
                <a:solidFill>
                  <a:srgbClr val="92D050"/>
                </a:solidFill>
              </a:rPr>
              <a:t>08:32</a:t>
            </a:r>
          </a:p>
        </p:txBody>
      </p:sp>
      <p:grpSp>
        <p:nvGrpSpPr>
          <p:cNvPr id="37" name="Group 36">
            <a:extLst>
              <a:ext uri="{FF2B5EF4-FFF2-40B4-BE49-F238E27FC236}">
                <a16:creationId xmlns:a16="http://schemas.microsoft.com/office/drawing/2014/main" id="{30781EA1-8C05-4D4C-965B-6AD1C16DB564}"/>
              </a:ext>
            </a:extLst>
          </p:cNvPr>
          <p:cNvGrpSpPr/>
          <p:nvPr/>
        </p:nvGrpSpPr>
        <p:grpSpPr>
          <a:xfrm>
            <a:off x="4578725" y="1543868"/>
            <a:ext cx="3152078" cy="4386210"/>
            <a:chOff x="4719331" y="2191837"/>
            <a:chExt cx="2314515" cy="4003200"/>
          </a:xfrm>
        </p:grpSpPr>
        <p:grpSp>
          <p:nvGrpSpPr>
            <p:cNvPr id="38" name="Group 37">
              <a:extLst>
                <a:ext uri="{FF2B5EF4-FFF2-40B4-BE49-F238E27FC236}">
                  <a16:creationId xmlns:a16="http://schemas.microsoft.com/office/drawing/2014/main" id="{3CABDF12-77CB-4F2E-AC8B-91F143681EC1}"/>
                </a:ext>
              </a:extLst>
            </p:cNvPr>
            <p:cNvGrpSpPr/>
            <p:nvPr/>
          </p:nvGrpSpPr>
          <p:grpSpPr>
            <a:xfrm>
              <a:off x="4719331" y="2191837"/>
              <a:ext cx="2314515" cy="4003200"/>
              <a:chOff x="4719331" y="2191837"/>
              <a:chExt cx="2198943" cy="4003200"/>
            </a:xfrm>
          </p:grpSpPr>
          <p:grpSp>
            <p:nvGrpSpPr>
              <p:cNvPr id="41" name="Group 40">
                <a:extLst>
                  <a:ext uri="{FF2B5EF4-FFF2-40B4-BE49-F238E27FC236}">
                    <a16:creationId xmlns:a16="http://schemas.microsoft.com/office/drawing/2014/main" id="{B3CB7F1B-3496-45CC-BF01-9D9A489AE7B8}"/>
                  </a:ext>
                </a:extLst>
              </p:cNvPr>
              <p:cNvGrpSpPr/>
              <p:nvPr/>
            </p:nvGrpSpPr>
            <p:grpSpPr>
              <a:xfrm>
                <a:off x="4719331" y="2191837"/>
                <a:ext cx="2198943" cy="4003200"/>
                <a:chOff x="-30479" y="22860"/>
                <a:chExt cx="3394710" cy="6004560"/>
              </a:xfrm>
            </p:grpSpPr>
            <p:grpSp>
              <p:nvGrpSpPr>
                <p:cNvPr id="43" name="Group 42">
                  <a:extLst>
                    <a:ext uri="{FF2B5EF4-FFF2-40B4-BE49-F238E27FC236}">
                      <a16:creationId xmlns:a16="http://schemas.microsoft.com/office/drawing/2014/main" id="{DEF5DB2A-72B5-44CC-9BA4-0F0ED0485D9E}"/>
                    </a:ext>
                  </a:extLst>
                </p:cNvPr>
                <p:cNvGrpSpPr/>
                <p:nvPr/>
              </p:nvGrpSpPr>
              <p:grpSpPr>
                <a:xfrm>
                  <a:off x="-30479" y="22860"/>
                  <a:ext cx="3394710" cy="6004560"/>
                  <a:chOff x="-30479" y="22860"/>
                  <a:chExt cx="3394710" cy="6004560"/>
                </a:xfrm>
              </p:grpSpPr>
              <p:grpSp>
                <p:nvGrpSpPr>
                  <p:cNvPr id="45" name="Group 44">
                    <a:extLst>
                      <a:ext uri="{FF2B5EF4-FFF2-40B4-BE49-F238E27FC236}">
                        <a16:creationId xmlns:a16="http://schemas.microsoft.com/office/drawing/2014/main" id="{CEF2244F-2D8F-45A9-95D4-15BE171C5EF9}"/>
                      </a:ext>
                    </a:extLst>
                  </p:cNvPr>
                  <p:cNvGrpSpPr/>
                  <p:nvPr/>
                </p:nvGrpSpPr>
                <p:grpSpPr>
                  <a:xfrm>
                    <a:off x="-30479" y="22860"/>
                    <a:ext cx="3394710" cy="6004560"/>
                    <a:chOff x="-30479" y="22860"/>
                    <a:chExt cx="3394710" cy="6004560"/>
                  </a:xfrm>
                </p:grpSpPr>
                <p:sp>
                  <p:nvSpPr>
                    <p:cNvPr id="47" name="Rectangle: Rounded Corners 59">
                      <a:extLst>
                        <a:ext uri="{FF2B5EF4-FFF2-40B4-BE49-F238E27FC236}">
                          <a16:creationId xmlns:a16="http://schemas.microsoft.com/office/drawing/2014/main" id="{9A424A80-D58F-4025-9E8B-4C70F7066A90}"/>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771C91F9-AD26-4939-94A4-769FFC7209E7}"/>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6" name="Oval 45">
                    <a:extLst>
                      <a:ext uri="{FF2B5EF4-FFF2-40B4-BE49-F238E27FC236}">
                        <a16:creationId xmlns:a16="http://schemas.microsoft.com/office/drawing/2014/main" id="{82740879-7D74-4205-933E-D1184E07E5FE}"/>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4" name="Speech Bubble: Rectangle with Corners Rounded 56">
                  <a:extLst>
                    <a:ext uri="{FF2B5EF4-FFF2-40B4-BE49-F238E27FC236}">
                      <a16:creationId xmlns:a16="http://schemas.microsoft.com/office/drawing/2014/main" id="{BC97785C-A6EE-400F-9302-31979AD06FB1}"/>
                    </a:ext>
                  </a:extLst>
                </p:cNvPr>
                <p:cNvSpPr/>
                <p:nvPr/>
              </p:nvSpPr>
              <p:spPr>
                <a:xfrm>
                  <a:off x="251530" y="805205"/>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42" name="TextBox 41">
                <a:extLst>
                  <a:ext uri="{FF2B5EF4-FFF2-40B4-BE49-F238E27FC236}">
                    <a16:creationId xmlns:a16="http://schemas.microsoft.com/office/drawing/2014/main" id="{001B0136-A98A-40F5-BA69-1245D0644307}"/>
                  </a:ext>
                </a:extLst>
              </p:cNvPr>
              <p:cNvSpPr txBox="1"/>
              <p:nvPr/>
            </p:nvSpPr>
            <p:spPr>
              <a:xfrm>
                <a:off x="4910366" y="2760544"/>
                <a:ext cx="1906490" cy="5618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Mia: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Kannst</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du den Garten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vorbereiten</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sp>
          <p:nvSpPr>
            <p:cNvPr id="39" name="Speech Bubble: Rectangle with Corners Rounded 49">
              <a:extLst>
                <a:ext uri="{FF2B5EF4-FFF2-40B4-BE49-F238E27FC236}">
                  <a16:creationId xmlns:a16="http://schemas.microsoft.com/office/drawing/2014/main" id="{67B2E5E2-D5C6-42AF-AA8D-FCAE4EDCFF9A}"/>
                </a:ext>
              </a:extLst>
            </p:cNvPr>
            <p:cNvSpPr/>
            <p:nvPr/>
          </p:nvSpPr>
          <p:spPr>
            <a:xfrm>
              <a:off x="4911525" y="4500180"/>
              <a:ext cx="1929967" cy="1212014"/>
            </a:xfrm>
            <a:prstGeom prst="wedgeRoundRectCallout">
              <a:avLst>
                <a:gd name="adj1" fmla="val 43942"/>
                <a:gd name="adj2" fmla="val 6377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7865FA82-F660-47B8-B30C-BF0F84C962E2}"/>
                </a:ext>
              </a:extLst>
            </p:cNvPr>
            <p:cNvSpPr txBox="1"/>
            <p:nvPr/>
          </p:nvSpPr>
          <p:spPr>
            <a:xfrm>
              <a:off x="4920325" y="4566884"/>
              <a:ext cx="1998831" cy="8005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Wolfgang: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Nein</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ich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bereite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den Garten _______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vor</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________</a:t>
              </a:r>
            </a:p>
          </p:txBody>
        </p:sp>
      </p:grpSp>
      <p:sp>
        <p:nvSpPr>
          <p:cNvPr id="49" name="TextBox 48">
            <a:extLst>
              <a:ext uri="{FF2B5EF4-FFF2-40B4-BE49-F238E27FC236}">
                <a16:creationId xmlns:a16="http://schemas.microsoft.com/office/drawing/2014/main" id="{A6CDDEBB-106E-476E-86D2-91D7CB9B8B94}"/>
              </a:ext>
            </a:extLst>
          </p:cNvPr>
          <p:cNvSpPr txBox="1"/>
          <p:nvPr/>
        </p:nvSpPr>
        <p:spPr>
          <a:xfrm>
            <a:off x="6814930" y="1802617"/>
            <a:ext cx="704039" cy="338554"/>
          </a:xfrm>
          <a:prstGeom prst="rect">
            <a:avLst/>
          </a:prstGeom>
          <a:noFill/>
        </p:spPr>
        <p:txBody>
          <a:bodyPr wrap="none" rtlCol="0">
            <a:spAutoFit/>
          </a:bodyPr>
          <a:lstStyle/>
          <a:p>
            <a:pPr algn="l"/>
            <a:r>
              <a:rPr lang="en-US" sz="1600" b="1" dirty="0">
                <a:solidFill>
                  <a:srgbClr val="92D050"/>
                </a:solidFill>
              </a:rPr>
              <a:t>09:30</a:t>
            </a:r>
          </a:p>
        </p:txBody>
      </p:sp>
      <p:sp>
        <p:nvSpPr>
          <p:cNvPr id="50" name="TextBox 49">
            <a:extLst>
              <a:ext uri="{FF2B5EF4-FFF2-40B4-BE49-F238E27FC236}">
                <a16:creationId xmlns:a16="http://schemas.microsoft.com/office/drawing/2014/main" id="{CED7A0C0-6840-4A5E-A6AB-949CE0EB2C94}"/>
              </a:ext>
            </a:extLst>
          </p:cNvPr>
          <p:cNvSpPr txBox="1"/>
          <p:nvPr/>
        </p:nvSpPr>
        <p:spPr>
          <a:xfrm>
            <a:off x="6769841" y="3766897"/>
            <a:ext cx="704039" cy="338554"/>
          </a:xfrm>
          <a:prstGeom prst="rect">
            <a:avLst/>
          </a:prstGeom>
          <a:noFill/>
        </p:spPr>
        <p:txBody>
          <a:bodyPr wrap="none" rtlCol="0">
            <a:spAutoFit/>
          </a:bodyPr>
          <a:lstStyle/>
          <a:p>
            <a:pPr algn="l"/>
            <a:r>
              <a:rPr lang="en-US" sz="1600" b="1" dirty="0">
                <a:solidFill>
                  <a:srgbClr val="92D050"/>
                </a:solidFill>
              </a:rPr>
              <a:t>09:31</a:t>
            </a:r>
          </a:p>
        </p:txBody>
      </p:sp>
      <p:grpSp>
        <p:nvGrpSpPr>
          <p:cNvPr id="51" name="Group 50">
            <a:extLst>
              <a:ext uri="{FF2B5EF4-FFF2-40B4-BE49-F238E27FC236}">
                <a16:creationId xmlns:a16="http://schemas.microsoft.com/office/drawing/2014/main" id="{0DBCCE45-8CD4-4625-B6DC-AE8AA57C67D2}"/>
              </a:ext>
            </a:extLst>
          </p:cNvPr>
          <p:cNvGrpSpPr/>
          <p:nvPr/>
        </p:nvGrpSpPr>
        <p:grpSpPr>
          <a:xfrm>
            <a:off x="8658352" y="1492085"/>
            <a:ext cx="3152078" cy="4386210"/>
            <a:chOff x="4719331" y="2191837"/>
            <a:chExt cx="2314515" cy="4003200"/>
          </a:xfrm>
        </p:grpSpPr>
        <p:grpSp>
          <p:nvGrpSpPr>
            <p:cNvPr id="52" name="Group 51">
              <a:extLst>
                <a:ext uri="{FF2B5EF4-FFF2-40B4-BE49-F238E27FC236}">
                  <a16:creationId xmlns:a16="http://schemas.microsoft.com/office/drawing/2014/main" id="{85A4EED3-68F2-444C-ACF6-126D7700CD1D}"/>
                </a:ext>
              </a:extLst>
            </p:cNvPr>
            <p:cNvGrpSpPr/>
            <p:nvPr/>
          </p:nvGrpSpPr>
          <p:grpSpPr>
            <a:xfrm>
              <a:off x="4719331" y="2191837"/>
              <a:ext cx="2314515" cy="4003200"/>
              <a:chOff x="4719331" y="2191837"/>
              <a:chExt cx="2198943" cy="4003200"/>
            </a:xfrm>
          </p:grpSpPr>
          <p:grpSp>
            <p:nvGrpSpPr>
              <p:cNvPr id="55" name="Group 54">
                <a:extLst>
                  <a:ext uri="{FF2B5EF4-FFF2-40B4-BE49-F238E27FC236}">
                    <a16:creationId xmlns:a16="http://schemas.microsoft.com/office/drawing/2014/main" id="{35D1A2C6-05FD-4758-8625-9E89D93BD832}"/>
                  </a:ext>
                </a:extLst>
              </p:cNvPr>
              <p:cNvGrpSpPr/>
              <p:nvPr/>
            </p:nvGrpSpPr>
            <p:grpSpPr>
              <a:xfrm>
                <a:off x="4719331" y="2191837"/>
                <a:ext cx="2198943" cy="4003200"/>
                <a:chOff x="-30479" y="22860"/>
                <a:chExt cx="3394710" cy="6004560"/>
              </a:xfrm>
            </p:grpSpPr>
            <p:grpSp>
              <p:nvGrpSpPr>
                <p:cNvPr id="57" name="Group 56">
                  <a:extLst>
                    <a:ext uri="{FF2B5EF4-FFF2-40B4-BE49-F238E27FC236}">
                      <a16:creationId xmlns:a16="http://schemas.microsoft.com/office/drawing/2014/main" id="{BF5D7400-0DCF-43BF-B920-9D54B5B06C04}"/>
                    </a:ext>
                  </a:extLst>
                </p:cNvPr>
                <p:cNvGrpSpPr/>
                <p:nvPr/>
              </p:nvGrpSpPr>
              <p:grpSpPr>
                <a:xfrm>
                  <a:off x="-30479" y="22860"/>
                  <a:ext cx="3394710" cy="6004560"/>
                  <a:chOff x="-30479" y="22860"/>
                  <a:chExt cx="3394710" cy="6004560"/>
                </a:xfrm>
              </p:grpSpPr>
              <p:grpSp>
                <p:nvGrpSpPr>
                  <p:cNvPr id="59" name="Group 58">
                    <a:extLst>
                      <a:ext uri="{FF2B5EF4-FFF2-40B4-BE49-F238E27FC236}">
                        <a16:creationId xmlns:a16="http://schemas.microsoft.com/office/drawing/2014/main" id="{5E12C5A3-8200-44F3-A10A-BE46EB55E5F2}"/>
                      </a:ext>
                    </a:extLst>
                  </p:cNvPr>
                  <p:cNvGrpSpPr/>
                  <p:nvPr/>
                </p:nvGrpSpPr>
                <p:grpSpPr>
                  <a:xfrm>
                    <a:off x="-30479" y="22860"/>
                    <a:ext cx="3394710" cy="6004560"/>
                    <a:chOff x="-30479" y="22860"/>
                    <a:chExt cx="3394710" cy="6004560"/>
                  </a:xfrm>
                </p:grpSpPr>
                <p:sp>
                  <p:nvSpPr>
                    <p:cNvPr id="61" name="Rectangle: Rounded Corners 59">
                      <a:extLst>
                        <a:ext uri="{FF2B5EF4-FFF2-40B4-BE49-F238E27FC236}">
                          <a16:creationId xmlns:a16="http://schemas.microsoft.com/office/drawing/2014/main" id="{F5011BD9-B91F-4F3A-97AD-726CA7482947}"/>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6F1EF5F4-396B-47B0-8F19-D3993ABEC633}"/>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0" name="Oval 59">
                    <a:extLst>
                      <a:ext uri="{FF2B5EF4-FFF2-40B4-BE49-F238E27FC236}">
                        <a16:creationId xmlns:a16="http://schemas.microsoft.com/office/drawing/2014/main" id="{8AEBB669-8E6D-4431-B544-310CBF0F016B}"/>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58" name="Speech Bubble: Rectangle with Corners Rounded 56">
                  <a:extLst>
                    <a:ext uri="{FF2B5EF4-FFF2-40B4-BE49-F238E27FC236}">
                      <a16:creationId xmlns:a16="http://schemas.microsoft.com/office/drawing/2014/main" id="{DC67842B-31EE-4943-9E77-72ABD888D6B0}"/>
                    </a:ext>
                  </a:extLst>
                </p:cNvPr>
                <p:cNvSpPr/>
                <p:nvPr/>
              </p:nvSpPr>
              <p:spPr>
                <a:xfrm>
                  <a:off x="251530" y="805205"/>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56" name="TextBox 55">
                <a:extLst>
                  <a:ext uri="{FF2B5EF4-FFF2-40B4-BE49-F238E27FC236}">
                    <a16:creationId xmlns:a16="http://schemas.microsoft.com/office/drawing/2014/main" id="{2374F18E-34D1-4FCB-A96C-21C2486EC780}"/>
                  </a:ext>
                </a:extLst>
              </p:cNvPr>
              <p:cNvSpPr txBox="1"/>
              <p:nvPr/>
            </p:nvSpPr>
            <p:spPr>
              <a:xfrm>
                <a:off x="4910366" y="2760544"/>
                <a:ext cx="1906490" cy="8005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Mia: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Kannst</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du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im</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Restaurant die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Musik</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organisieren</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sp>
          <p:nvSpPr>
            <p:cNvPr id="53" name="Speech Bubble: Rectangle with Corners Rounded 49">
              <a:extLst>
                <a:ext uri="{FF2B5EF4-FFF2-40B4-BE49-F238E27FC236}">
                  <a16:creationId xmlns:a16="http://schemas.microsoft.com/office/drawing/2014/main" id="{863D6467-7449-4812-8B24-3DAF2B8FD59D}"/>
                </a:ext>
              </a:extLst>
            </p:cNvPr>
            <p:cNvSpPr/>
            <p:nvPr/>
          </p:nvSpPr>
          <p:spPr>
            <a:xfrm>
              <a:off x="4911525" y="4500180"/>
              <a:ext cx="1929967" cy="1212014"/>
            </a:xfrm>
            <a:prstGeom prst="wedgeRoundRectCallout">
              <a:avLst>
                <a:gd name="adj1" fmla="val 43942"/>
                <a:gd name="adj2" fmla="val 6377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4" name="TextBox 53">
              <a:extLst>
                <a:ext uri="{FF2B5EF4-FFF2-40B4-BE49-F238E27FC236}">
                  <a16:creationId xmlns:a16="http://schemas.microsoft.com/office/drawing/2014/main" id="{5531E86C-A18D-45F3-8D32-0A3AAF43A694}"/>
                </a:ext>
              </a:extLst>
            </p:cNvPr>
            <p:cNvSpPr txBox="1"/>
            <p:nvPr/>
          </p:nvSpPr>
          <p:spPr>
            <a:xfrm>
              <a:off x="4935604" y="4514398"/>
              <a:ext cx="1998831" cy="8005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Wolfgang: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Nein</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Ich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organisiere</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____ die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Musik</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________</a:t>
              </a:r>
            </a:p>
          </p:txBody>
        </p:sp>
      </p:grpSp>
      <p:sp>
        <p:nvSpPr>
          <p:cNvPr id="63" name="TextBox 62">
            <a:extLst>
              <a:ext uri="{FF2B5EF4-FFF2-40B4-BE49-F238E27FC236}">
                <a16:creationId xmlns:a16="http://schemas.microsoft.com/office/drawing/2014/main" id="{C63FF8EF-D9D1-48A6-9CB0-E62C80994D64}"/>
              </a:ext>
            </a:extLst>
          </p:cNvPr>
          <p:cNvSpPr txBox="1"/>
          <p:nvPr/>
        </p:nvSpPr>
        <p:spPr>
          <a:xfrm>
            <a:off x="10950566" y="1782757"/>
            <a:ext cx="704039" cy="338554"/>
          </a:xfrm>
          <a:prstGeom prst="rect">
            <a:avLst/>
          </a:prstGeom>
          <a:noFill/>
        </p:spPr>
        <p:txBody>
          <a:bodyPr wrap="none" rtlCol="0">
            <a:spAutoFit/>
          </a:bodyPr>
          <a:lstStyle/>
          <a:p>
            <a:pPr algn="l"/>
            <a:r>
              <a:rPr lang="en-US" sz="1600" b="1" dirty="0">
                <a:solidFill>
                  <a:srgbClr val="92D050"/>
                </a:solidFill>
              </a:rPr>
              <a:t>10:00</a:t>
            </a:r>
          </a:p>
        </p:txBody>
      </p:sp>
      <p:sp>
        <p:nvSpPr>
          <p:cNvPr id="64" name="TextBox 63">
            <a:extLst>
              <a:ext uri="{FF2B5EF4-FFF2-40B4-BE49-F238E27FC236}">
                <a16:creationId xmlns:a16="http://schemas.microsoft.com/office/drawing/2014/main" id="{5A35664B-117E-47A0-971B-45FCF012F032}"/>
              </a:ext>
            </a:extLst>
          </p:cNvPr>
          <p:cNvSpPr txBox="1"/>
          <p:nvPr/>
        </p:nvSpPr>
        <p:spPr>
          <a:xfrm>
            <a:off x="10939969" y="3738850"/>
            <a:ext cx="704039" cy="338554"/>
          </a:xfrm>
          <a:prstGeom prst="rect">
            <a:avLst/>
          </a:prstGeom>
          <a:noFill/>
        </p:spPr>
        <p:txBody>
          <a:bodyPr wrap="none" rtlCol="0">
            <a:spAutoFit/>
          </a:bodyPr>
          <a:lstStyle/>
          <a:p>
            <a:pPr algn="l"/>
            <a:r>
              <a:rPr lang="en-US" sz="1600" b="1" dirty="0">
                <a:solidFill>
                  <a:srgbClr val="92D050"/>
                </a:solidFill>
              </a:rPr>
              <a:t>11:00</a:t>
            </a:r>
          </a:p>
        </p:txBody>
      </p:sp>
      <p:pic>
        <p:nvPicPr>
          <p:cNvPr id="67" name="Picture 66" descr="A close up of a logo&#10;&#10;Description automatically generated">
            <a:extLst>
              <a:ext uri="{FF2B5EF4-FFF2-40B4-BE49-F238E27FC236}">
                <a16:creationId xmlns:a16="http://schemas.microsoft.com/office/drawing/2014/main" id="{5A11186B-388C-4E0D-8753-8B98524F56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337" y="644348"/>
            <a:ext cx="910342" cy="929127"/>
          </a:xfrm>
          <a:prstGeom prst="rect">
            <a:avLst/>
          </a:prstGeom>
        </p:spPr>
      </p:pic>
      <p:sp>
        <p:nvSpPr>
          <p:cNvPr id="68" name="TextBox 67">
            <a:extLst>
              <a:ext uri="{FF2B5EF4-FFF2-40B4-BE49-F238E27FC236}">
                <a16:creationId xmlns:a16="http://schemas.microsoft.com/office/drawing/2014/main" id="{3BB2C777-4324-4B58-8EA5-C8CCEC40F9F6}"/>
              </a:ext>
            </a:extLst>
          </p:cNvPr>
          <p:cNvSpPr txBox="1"/>
          <p:nvPr/>
        </p:nvSpPr>
        <p:spPr>
          <a:xfrm>
            <a:off x="1551979" y="749313"/>
            <a:ext cx="10141627" cy="769441"/>
          </a:xfrm>
          <a:prstGeom prst="rect">
            <a:avLst/>
          </a:prstGeom>
          <a:noFill/>
        </p:spPr>
        <p:txBody>
          <a:bodyPr wrap="square" rtlCol="0">
            <a:spAutoFit/>
          </a:bodyPr>
          <a:lstStyle/>
          <a:p>
            <a:pPr algn="l"/>
            <a:r>
              <a:rPr lang="en-GB" sz="2200" dirty="0">
                <a:solidFill>
                  <a:schemeClr val="accent5">
                    <a:lumMod val="50000"/>
                  </a:schemeClr>
                </a:solidFill>
              </a:rPr>
              <a:t>Mia </a:t>
            </a:r>
            <a:r>
              <a:rPr lang="en-GB" sz="2200" dirty="0" err="1">
                <a:solidFill>
                  <a:schemeClr val="accent5">
                    <a:lumMod val="50000"/>
                  </a:schemeClr>
                </a:solidFill>
              </a:rPr>
              <a:t>braucht</a:t>
            </a:r>
            <a:r>
              <a:rPr lang="en-GB" sz="2200" dirty="0">
                <a:solidFill>
                  <a:schemeClr val="accent5">
                    <a:lumMod val="50000"/>
                  </a:schemeClr>
                </a:solidFill>
              </a:rPr>
              <a:t> </a:t>
            </a:r>
            <a:r>
              <a:rPr lang="en-GB" sz="2200" dirty="0" err="1">
                <a:solidFill>
                  <a:schemeClr val="accent5">
                    <a:lumMod val="50000"/>
                  </a:schemeClr>
                </a:solidFill>
              </a:rPr>
              <a:t>Wolfgangs</a:t>
            </a:r>
            <a:r>
              <a:rPr lang="en-GB" sz="2200" dirty="0">
                <a:solidFill>
                  <a:schemeClr val="accent5">
                    <a:lumMod val="50000"/>
                  </a:schemeClr>
                </a:solidFill>
              </a:rPr>
              <a:t> </a:t>
            </a:r>
            <a:r>
              <a:rPr lang="en-GB" sz="2200" dirty="0" err="1">
                <a:solidFill>
                  <a:schemeClr val="accent5">
                    <a:lumMod val="50000"/>
                  </a:schemeClr>
                </a:solidFill>
              </a:rPr>
              <a:t>Hilfe</a:t>
            </a:r>
            <a:r>
              <a:rPr lang="en-GB" sz="2200" dirty="0">
                <a:solidFill>
                  <a:schemeClr val="accent5">
                    <a:lumMod val="50000"/>
                  </a:schemeClr>
                </a:solidFill>
              </a:rPr>
              <a:t> </a:t>
            </a:r>
            <a:r>
              <a:rPr lang="en-GB" sz="2200" dirty="0" err="1">
                <a:solidFill>
                  <a:schemeClr val="accent5">
                    <a:lumMod val="50000"/>
                  </a:schemeClr>
                </a:solidFill>
              </a:rPr>
              <a:t>mit</a:t>
            </a:r>
            <a:r>
              <a:rPr lang="en-GB" sz="2200" dirty="0">
                <a:solidFill>
                  <a:schemeClr val="accent5">
                    <a:lumMod val="50000"/>
                  </a:schemeClr>
                </a:solidFill>
              </a:rPr>
              <a:t> der Party.</a:t>
            </a:r>
            <a:br>
              <a:rPr lang="en-GB" sz="2200" dirty="0">
                <a:solidFill>
                  <a:schemeClr val="accent5">
                    <a:lumMod val="50000"/>
                  </a:schemeClr>
                </a:solidFill>
              </a:rPr>
            </a:br>
            <a:r>
              <a:rPr lang="en-GB" sz="2200" dirty="0">
                <a:solidFill>
                  <a:schemeClr val="accent5">
                    <a:lumMod val="50000"/>
                  </a:schemeClr>
                </a:solidFill>
              </a:rPr>
              <a:t>Wo </a:t>
            </a:r>
            <a:r>
              <a:rPr lang="en-GB" sz="2200" dirty="0" err="1">
                <a:solidFill>
                  <a:schemeClr val="accent5">
                    <a:lumMod val="50000"/>
                  </a:schemeClr>
                </a:solidFill>
              </a:rPr>
              <a:t>kommt</a:t>
            </a:r>
            <a:r>
              <a:rPr lang="en-GB" sz="2200" dirty="0">
                <a:solidFill>
                  <a:schemeClr val="accent5">
                    <a:lumMod val="50000"/>
                  </a:schemeClr>
                </a:solidFill>
              </a:rPr>
              <a:t> das ‘</a:t>
            </a:r>
            <a:r>
              <a:rPr lang="en-GB" sz="2200" i="1" dirty="0" err="1">
                <a:solidFill>
                  <a:schemeClr val="accent5">
                    <a:lumMod val="50000"/>
                  </a:schemeClr>
                </a:solidFill>
              </a:rPr>
              <a:t>nicht</a:t>
            </a:r>
            <a:r>
              <a:rPr lang="en-GB" sz="2200" dirty="0">
                <a:solidFill>
                  <a:schemeClr val="accent5">
                    <a:lumMod val="50000"/>
                  </a:schemeClr>
                </a:solidFill>
              </a:rPr>
              <a:t>’ </a:t>
            </a:r>
            <a:r>
              <a:rPr lang="en-GB" sz="2200" dirty="0" err="1">
                <a:solidFill>
                  <a:schemeClr val="accent5">
                    <a:lumMod val="50000"/>
                  </a:schemeClr>
                </a:solidFill>
              </a:rPr>
              <a:t>hin</a:t>
            </a:r>
            <a:r>
              <a:rPr lang="en-GB" sz="2200" dirty="0">
                <a:solidFill>
                  <a:schemeClr val="accent5">
                    <a:lumMod val="50000"/>
                  </a:schemeClr>
                </a:solidFill>
              </a:rPr>
              <a:t>?  </a:t>
            </a:r>
            <a:r>
              <a:rPr lang="en-GB" sz="2200" dirty="0" err="1">
                <a:solidFill>
                  <a:schemeClr val="accent5">
                    <a:lumMod val="50000"/>
                  </a:schemeClr>
                </a:solidFill>
              </a:rPr>
              <a:t>Schreib</a:t>
            </a:r>
            <a:r>
              <a:rPr lang="en-GB" sz="2200" dirty="0">
                <a:solidFill>
                  <a:schemeClr val="accent5">
                    <a:lumMod val="50000"/>
                  </a:schemeClr>
                </a:solidFill>
              </a:rPr>
              <a:t> </a:t>
            </a:r>
            <a:r>
              <a:rPr lang="en-GB" sz="2200" dirty="0" err="1">
                <a:solidFill>
                  <a:schemeClr val="accent5">
                    <a:lumMod val="50000"/>
                  </a:schemeClr>
                </a:solidFill>
              </a:rPr>
              <a:t>Wolfgangs</a:t>
            </a:r>
            <a:r>
              <a:rPr lang="en-GB" sz="2200" dirty="0">
                <a:solidFill>
                  <a:schemeClr val="accent5">
                    <a:lumMod val="50000"/>
                  </a:schemeClr>
                </a:solidFill>
              </a:rPr>
              <a:t> </a:t>
            </a:r>
            <a:r>
              <a:rPr lang="en-GB" sz="2200" dirty="0" err="1">
                <a:solidFill>
                  <a:schemeClr val="accent5">
                    <a:lumMod val="50000"/>
                  </a:schemeClr>
                </a:solidFill>
              </a:rPr>
              <a:t>Antworten</a:t>
            </a:r>
            <a:r>
              <a:rPr lang="en-GB" sz="2200" dirty="0">
                <a:solidFill>
                  <a:schemeClr val="accent5">
                    <a:lumMod val="50000"/>
                  </a:schemeClr>
                </a:solidFill>
              </a:rPr>
              <a:t> </a:t>
            </a:r>
            <a:r>
              <a:rPr lang="en-GB" sz="2200" dirty="0" err="1">
                <a:solidFill>
                  <a:schemeClr val="accent5">
                    <a:lumMod val="50000"/>
                  </a:schemeClr>
                </a:solidFill>
              </a:rPr>
              <a:t>richtig</a:t>
            </a:r>
            <a:r>
              <a:rPr lang="en-GB" sz="2200" dirty="0">
                <a:solidFill>
                  <a:schemeClr val="accent5">
                    <a:lumMod val="50000"/>
                  </a:schemeClr>
                </a:solidFill>
              </a:rPr>
              <a:t>.</a:t>
            </a:r>
          </a:p>
        </p:txBody>
      </p:sp>
      <p:sp>
        <p:nvSpPr>
          <p:cNvPr id="9" name="TextBox 8">
            <a:extLst>
              <a:ext uri="{FF2B5EF4-FFF2-40B4-BE49-F238E27FC236}">
                <a16:creationId xmlns:a16="http://schemas.microsoft.com/office/drawing/2014/main" id="{7BA5E772-1115-49FE-8794-9857EDCCD127}"/>
              </a:ext>
            </a:extLst>
          </p:cNvPr>
          <p:cNvSpPr txBox="1"/>
          <p:nvPr/>
        </p:nvSpPr>
        <p:spPr>
          <a:xfrm>
            <a:off x="679041" y="4738619"/>
            <a:ext cx="872938" cy="400110"/>
          </a:xfrm>
          <a:prstGeom prst="rect">
            <a:avLst/>
          </a:prstGeom>
          <a:noFill/>
        </p:spPr>
        <p:txBody>
          <a:bodyPr wrap="square" rtlCol="0">
            <a:spAutoFit/>
          </a:bodyPr>
          <a:lstStyle/>
          <a:p>
            <a:pPr algn="l"/>
            <a:r>
              <a:rPr lang="en-GB" sz="2000" b="1" dirty="0" err="1">
                <a:solidFill>
                  <a:schemeClr val="accent5">
                    <a:lumMod val="50000"/>
                  </a:schemeClr>
                </a:solidFill>
              </a:rPr>
              <a:t>nicht</a:t>
            </a:r>
            <a:r>
              <a:rPr lang="en-GB" sz="2000" b="1" dirty="0">
                <a:solidFill>
                  <a:schemeClr val="accent5">
                    <a:lumMod val="50000"/>
                  </a:schemeClr>
                </a:solidFill>
              </a:rPr>
              <a:t>      </a:t>
            </a:r>
          </a:p>
        </p:txBody>
      </p:sp>
      <p:grpSp>
        <p:nvGrpSpPr>
          <p:cNvPr id="12" name="Group 11">
            <a:extLst>
              <a:ext uri="{FF2B5EF4-FFF2-40B4-BE49-F238E27FC236}">
                <a16:creationId xmlns:a16="http://schemas.microsoft.com/office/drawing/2014/main" id="{CC9C36DC-1CA7-44DD-B82B-E8434F810184}"/>
              </a:ext>
            </a:extLst>
          </p:cNvPr>
          <p:cNvGrpSpPr/>
          <p:nvPr/>
        </p:nvGrpSpPr>
        <p:grpSpPr>
          <a:xfrm>
            <a:off x="1705072" y="4677064"/>
            <a:ext cx="1171486" cy="461665"/>
            <a:chOff x="-2006221" y="3073014"/>
            <a:chExt cx="1171486" cy="461665"/>
          </a:xfrm>
        </p:grpSpPr>
        <p:sp>
          <p:nvSpPr>
            <p:cNvPr id="10" name="Flowchart: Alternate Process 9">
              <a:extLst>
                <a:ext uri="{FF2B5EF4-FFF2-40B4-BE49-F238E27FC236}">
                  <a16:creationId xmlns:a16="http://schemas.microsoft.com/office/drawing/2014/main" id="{0D2B70F7-28A3-4B20-AEEF-383D39B44A99}"/>
                </a:ext>
              </a:extLst>
            </p:cNvPr>
            <p:cNvSpPr/>
            <p:nvPr/>
          </p:nvSpPr>
          <p:spPr>
            <a:xfrm>
              <a:off x="-1912908" y="3219847"/>
              <a:ext cx="1078173" cy="258962"/>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solidFill>
                  <a:srgbClr val="002060"/>
                </a:solidFill>
              </a:endParaRPr>
            </a:p>
          </p:txBody>
        </p:sp>
        <p:sp>
          <p:nvSpPr>
            <p:cNvPr id="11" name="TextBox 10">
              <a:extLst>
                <a:ext uri="{FF2B5EF4-FFF2-40B4-BE49-F238E27FC236}">
                  <a16:creationId xmlns:a16="http://schemas.microsoft.com/office/drawing/2014/main" id="{3F258070-1FBB-4BFA-8F5A-F47B881EB45C}"/>
                </a:ext>
              </a:extLst>
            </p:cNvPr>
            <p:cNvSpPr txBox="1"/>
            <p:nvPr/>
          </p:nvSpPr>
          <p:spPr>
            <a:xfrm>
              <a:off x="-2006221" y="3073014"/>
              <a:ext cx="736979" cy="461665"/>
            </a:xfrm>
            <a:prstGeom prst="rect">
              <a:avLst/>
            </a:prstGeom>
            <a:noFill/>
          </p:spPr>
          <p:txBody>
            <a:bodyPr wrap="square" rtlCol="0">
              <a:spAutoFit/>
            </a:bodyPr>
            <a:lstStyle/>
            <a:p>
              <a:pPr algn="l"/>
              <a:r>
                <a:rPr lang="en-GB" sz="2400" dirty="0">
                  <a:solidFill>
                    <a:schemeClr val="accent5">
                      <a:lumMod val="50000"/>
                    </a:schemeClr>
                  </a:solidFill>
                </a:rPr>
                <a:t>.</a:t>
              </a:r>
            </a:p>
          </p:txBody>
        </p:sp>
      </p:grpSp>
      <p:sp>
        <p:nvSpPr>
          <p:cNvPr id="73" name="TextBox 72">
            <a:extLst>
              <a:ext uri="{FF2B5EF4-FFF2-40B4-BE49-F238E27FC236}">
                <a16:creationId xmlns:a16="http://schemas.microsoft.com/office/drawing/2014/main" id="{BFC9A9C8-169E-4A43-8E6F-EBD771B5FDEF}"/>
              </a:ext>
            </a:extLst>
          </p:cNvPr>
          <p:cNvSpPr txBox="1"/>
          <p:nvPr/>
        </p:nvSpPr>
        <p:spPr>
          <a:xfrm>
            <a:off x="5005092" y="4623523"/>
            <a:ext cx="872938" cy="400110"/>
          </a:xfrm>
          <a:prstGeom prst="rect">
            <a:avLst/>
          </a:prstGeom>
          <a:noFill/>
        </p:spPr>
        <p:txBody>
          <a:bodyPr wrap="square" rtlCol="0">
            <a:spAutoFit/>
          </a:bodyPr>
          <a:lstStyle/>
          <a:p>
            <a:pPr algn="l"/>
            <a:r>
              <a:rPr lang="en-GB" sz="2000" b="1" dirty="0" err="1">
                <a:solidFill>
                  <a:schemeClr val="accent5">
                    <a:lumMod val="50000"/>
                  </a:schemeClr>
                </a:solidFill>
              </a:rPr>
              <a:t>nicht</a:t>
            </a:r>
            <a:r>
              <a:rPr lang="en-GB" sz="2000" b="1" dirty="0">
                <a:solidFill>
                  <a:schemeClr val="accent5">
                    <a:lumMod val="50000"/>
                  </a:schemeClr>
                </a:solidFill>
              </a:rPr>
              <a:t>      </a:t>
            </a:r>
          </a:p>
        </p:txBody>
      </p:sp>
      <p:sp>
        <p:nvSpPr>
          <p:cNvPr id="13" name="Flowchart: Alternate Process 12">
            <a:extLst>
              <a:ext uri="{FF2B5EF4-FFF2-40B4-BE49-F238E27FC236}">
                <a16:creationId xmlns:a16="http://schemas.microsoft.com/office/drawing/2014/main" id="{15E4C073-EB3F-4679-8119-ED2134246AF6}"/>
              </a:ext>
            </a:extLst>
          </p:cNvPr>
          <p:cNvSpPr/>
          <p:nvPr/>
        </p:nvSpPr>
        <p:spPr>
          <a:xfrm>
            <a:off x="4920147" y="4999348"/>
            <a:ext cx="1093380" cy="260971"/>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extBox 76">
            <a:extLst>
              <a:ext uri="{FF2B5EF4-FFF2-40B4-BE49-F238E27FC236}">
                <a16:creationId xmlns:a16="http://schemas.microsoft.com/office/drawing/2014/main" id="{1185DC54-5831-4D08-99DF-40B0009A507B}"/>
              </a:ext>
            </a:extLst>
          </p:cNvPr>
          <p:cNvSpPr txBox="1"/>
          <p:nvPr/>
        </p:nvSpPr>
        <p:spPr>
          <a:xfrm>
            <a:off x="9658584" y="4507786"/>
            <a:ext cx="872938" cy="400110"/>
          </a:xfrm>
          <a:prstGeom prst="rect">
            <a:avLst/>
          </a:prstGeom>
          <a:noFill/>
        </p:spPr>
        <p:txBody>
          <a:bodyPr wrap="square" rtlCol="0">
            <a:spAutoFit/>
          </a:bodyPr>
          <a:lstStyle/>
          <a:p>
            <a:pPr algn="l"/>
            <a:r>
              <a:rPr lang="en-GB" sz="2000" b="1" dirty="0" err="1">
                <a:solidFill>
                  <a:schemeClr val="accent5">
                    <a:lumMod val="50000"/>
                  </a:schemeClr>
                </a:solidFill>
              </a:rPr>
              <a:t>nicht</a:t>
            </a:r>
            <a:r>
              <a:rPr lang="en-GB" sz="2000" b="1" dirty="0">
                <a:solidFill>
                  <a:schemeClr val="accent5">
                    <a:lumMod val="50000"/>
                  </a:schemeClr>
                </a:solidFill>
              </a:rPr>
              <a:t>.      </a:t>
            </a:r>
          </a:p>
        </p:txBody>
      </p:sp>
      <p:sp>
        <p:nvSpPr>
          <p:cNvPr id="78" name="Flowchart: Alternate Process 77">
            <a:extLst>
              <a:ext uri="{FF2B5EF4-FFF2-40B4-BE49-F238E27FC236}">
                <a16:creationId xmlns:a16="http://schemas.microsoft.com/office/drawing/2014/main" id="{0FA522B4-D3DE-40BC-8EFF-36351B95AB80}"/>
              </a:ext>
            </a:extLst>
          </p:cNvPr>
          <p:cNvSpPr/>
          <p:nvPr/>
        </p:nvSpPr>
        <p:spPr>
          <a:xfrm>
            <a:off x="10199710" y="4371968"/>
            <a:ext cx="501620" cy="251555"/>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5" name="Group 64">
            <a:extLst>
              <a:ext uri="{FF2B5EF4-FFF2-40B4-BE49-F238E27FC236}">
                <a16:creationId xmlns:a16="http://schemas.microsoft.com/office/drawing/2014/main" id="{C9E57348-DA56-4B15-9871-4FE4C9CB0C48}"/>
              </a:ext>
            </a:extLst>
          </p:cNvPr>
          <p:cNvGrpSpPr/>
          <p:nvPr/>
        </p:nvGrpSpPr>
        <p:grpSpPr>
          <a:xfrm>
            <a:off x="6041267" y="4554664"/>
            <a:ext cx="1171486" cy="461665"/>
            <a:chOff x="-2006221" y="3073014"/>
            <a:chExt cx="1171486" cy="461665"/>
          </a:xfrm>
        </p:grpSpPr>
        <p:sp>
          <p:nvSpPr>
            <p:cNvPr id="66" name="Flowchart: Alternate Process 65">
              <a:extLst>
                <a:ext uri="{FF2B5EF4-FFF2-40B4-BE49-F238E27FC236}">
                  <a16:creationId xmlns:a16="http://schemas.microsoft.com/office/drawing/2014/main" id="{F1760717-BF06-48D9-A696-999A03FDA780}"/>
                </a:ext>
              </a:extLst>
            </p:cNvPr>
            <p:cNvSpPr/>
            <p:nvPr/>
          </p:nvSpPr>
          <p:spPr>
            <a:xfrm>
              <a:off x="-1912908" y="3219847"/>
              <a:ext cx="1078173" cy="258962"/>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solidFill>
                  <a:srgbClr val="002060"/>
                </a:solidFill>
              </a:endParaRPr>
            </a:p>
          </p:txBody>
        </p:sp>
        <p:sp>
          <p:nvSpPr>
            <p:cNvPr id="69" name="TextBox 68">
              <a:extLst>
                <a:ext uri="{FF2B5EF4-FFF2-40B4-BE49-F238E27FC236}">
                  <a16:creationId xmlns:a16="http://schemas.microsoft.com/office/drawing/2014/main" id="{4B74AF8D-621C-443F-885D-E392C391BEB1}"/>
                </a:ext>
              </a:extLst>
            </p:cNvPr>
            <p:cNvSpPr txBox="1"/>
            <p:nvPr/>
          </p:nvSpPr>
          <p:spPr>
            <a:xfrm>
              <a:off x="-2006221" y="3073014"/>
              <a:ext cx="736979" cy="461665"/>
            </a:xfrm>
            <a:prstGeom prst="rect">
              <a:avLst/>
            </a:prstGeom>
            <a:noFill/>
          </p:spPr>
          <p:txBody>
            <a:bodyPr wrap="square" rtlCol="0">
              <a:spAutoFit/>
            </a:bodyPr>
            <a:lstStyle/>
            <a:p>
              <a:pPr algn="l"/>
              <a:r>
                <a:rPr lang="en-GB" sz="2400" dirty="0">
                  <a:solidFill>
                    <a:schemeClr val="accent5">
                      <a:lumMod val="50000"/>
                    </a:schemeClr>
                  </a:solidFill>
                </a:rPr>
                <a:t>.</a:t>
              </a:r>
            </a:p>
          </p:txBody>
        </p:sp>
      </p:grpSp>
    </p:spTree>
    <p:extLst>
      <p:ext uri="{BB962C8B-B14F-4D97-AF65-F5344CB8AC3E}">
        <p14:creationId xmlns:p14="http://schemas.microsoft.com/office/powerpoint/2010/main" val="249317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3" grpId="0"/>
      <p:bldP spid="13" grpId="0" animBg="1"/>
      <p:bldP spid="77" grpId="0"/>
      <p:bldP spid="7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28F0206-3BDD-4559-96C6-C67B437971C8}"/>
              </a:ext>
            </a:extLst>
          </p:cNvPr>
          <p:cNvSpPr/>
          <p:nvPr/>
        </p:nvSpPr>
        <p:spPr>
          <a:xfrm>
            <a:off x="421898" y="1177777"/>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Rounded Corners 49">
            <a:extLst>
              <a:ext uri="{FF2B5EF4-FFF2-40B4-BE49-F238E27FC236}">
                <a16:creationId xmlns:a16="http://schemas.microsoft.com/office/drawing/2014/main" id="{D0AB5E0B-7E53-483D-8D2D-8E88E4A5B56A}"/>
              </a:ext>
            </a:extLst>
          </p:cNvPr>
          <p:cNvSpPr/>
          <p:nvPr/>
        </p:nvSpPr>
        <p:spPr>
          <a:xfrm>
            <a:off x="3258950" y="1163062"/>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Rounded Corners 50">
            <a:extLst>
              <a:ext uri="{FF2B5EF4-FFF2-40B4-BE49-F238E27FC236}">
                <a16:creationId xmlns:a16="http://schemas.microsoft.com/office/drawing/2014/main" id="{3798D0E1-1AAC-4FD3-A748-2A906EC53E39}"/>
              </a:ext>
            </a:extLst>
          </p:cNvPr>
          <p:cNvSpPr/>
          <p:nvPr/>
        </p:nvSpPr>
        <p:spPr>
          <a:xfrm>
            <a:off x="6429128" y="117060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Rounded Corners 51">
            <a:extLst>
              <a:ext uri="{FF2B5EF4-FFF2-40B4-BE49-F238E27FC236}">
                <a16:creationId xmlns:a16="http://schemas.microsoft.com/office/drawing/2014/main" id="{B5E92FF9-7BE0-4A0B-A52A-0B2394541620}"/>
              </a:ext>
            </a:extLst>
          </p:cNvPr>
          <p:cNvSpPr/>
          <p:nvPr/>
        </p:nvSpPr>
        <p:spPr>
          <a:xfrm>
            <a:off x="9250140" y="1165349"/>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Picture 21" descr="background rectangle">
            <a:extLst>
              <a:ext uri="{FF2B5EF4-FFF2-40B4-BE49-F238E27FC236}">
                <a16:creationId xmlns:a16="http://schemas.microsoft.com/office/drawing/2014/main" id="{2FEA8663-37E3-4858-A28A-30C544A21C6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3735"/>
            <a:ext cx="5100034" cy="869950"/>
          </a:xfrm>
          <a:prstGeom prst="rect">
            <a:avLst/>
          </a:prstGeom>
        </p:spPr>
      </p:pic>
      <p:sp>
        <p:nvSpPr>
          <p:cNvPr id="23" name="Title 3">
            <a:extLst>
              <a:ext uri="{FF2B5EF4-FFF2-40B4-BE49-F238E27FC236}">
                <a16:creationId xmlns:a16="http://schemas.microsoft.com/office/drawing/2014/main" id="{2B1175E2-78FF-43DF-A471-037F62CD3CF3}"/>
              </a:ext>
            </a:extLst>
          </p:cNvPr>
          <p:cNvSpPr>
            <a:spLocks noGrp="1"/>
          </p:cNvSpPr>
          <p:nvPr>
            <p:ph type="title"/>
          </p:nvPr>
        </p:nvSpPr>
        <p:spPr>
          <a:xfrm>
            <a:off x="0" y="113735"/>
            <a:ext cx="4896853" cy="707849"/>
          </a:xfrm>
        </p:spPr>
        <p:txBody>
          <a:bodyPr>
            <a:normAutofit fontScale="90000"/>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macht</a:t>
            </a:r>
            <a:r>
              <a:rPr lang="en-GB" sz="3600" b="1" dirty="0">
                <a:solidFill>
                  <a:schemeClr val="bg1"/>
                </a:solidFill>
              </a:rPr>
              <a:t> was? [1/2]</a:t>
            </a:r>
          </a:p>
        </p:txBody>
      </p:sp>
      <p:pic>
        <p:nvPicPr>
          <p:cNvPr id="32" name="Picture 2" descr="Cross Clip Art">
            <a:extLst>
              <a:ext uri="{FF2B5EF4-FFF2-40B4-BE49-F238E27FC236}">
                <a16:creationId xmlns:a16="http://schemas.microsoft.com/office/drawing/2014/main" id="{A20EB8EB-9D27-44CC-A2BC-E393A2503A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3487" y="1389322"/>
            <a:ext cx="422222" cy="42222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green checkmark">
            <a:extLst>
              <a:ext uri="{FF2B5EF4-FFF2-40B4-BE49-F238E27FC236}">
                <a16:creationId xmlns:a16="http://schemas.microsoft.com/office/drawing/2014/main" id="{09A855D1-E95C-4852-BD94-0AC63999A9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4775" y="1335653"/>
            <a:ext cx="508378" cy="529561"/>
          </a:xfrm>
          <a:prstGeom prst="rect">
            <a:avLst/>
          </a:prstGeom>
        </p:spPr>
      </p:pic>
      <p:sp>
        <p:nvSpPr>
          <p:cNvPr id="20" name="Speech Bubble: Rectangle with Corners Rounded 19">
            <a:extLst>
              <a:ext uri="{FF2B5EF4-FFF2-40B4-BE49-F238E27FC236}">
                <a16:creationId xmlns:a16="http://schemas.microsoft.com/office/drawing/2014/main" id="{720BCF74-D48D-4E60-9388-E94BE9C02114}"/>
              </a:ext>
            </a:extLst>
          </p:cNvPr>
          <p:cNvSpPr/>
          <p:nvPr/>
        </p:nvSpPr>
        <p:spPr>
          <a:xfrm>
            <a:off x="2830835" y="5437357"/>
            <a:ext cx="2350264" cy="771367"/>
          </a:xfrm>
          <a:prstGeom prst="wedgeRoundRectCallout">
            <a:avLst>
              <a:gd name="adj1" fmla="val 76800"/>
              <a:gd name="adj2" fmla="val 12192"/>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Kaufen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Sie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ein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66" name="Speech Bubble: Rectangle with Corners Rounded 65">
            <a:extLst>
              <a:ext uri="{FF2B5EF4-FFF2-40B4-BE49-F238E27FC236}">
                <a16:creationId xmlns:a16="http://schemas.microsoft.com/office/drawing/2014/main" id="{747765F8-4D8A-4C88-81A3-389B88C987FE}"/>
              </a:ext>
            </a:extLst>
          </p:cNvPr>
          <p:cNvSpPr/>
          <p:nvPr/>
        </p:nvSpPr>
        <p:spPr>
          <a:xfrm>
            <a:off x="6559787" y="5510697"/>
            <a:ext cx="3181082" cy="771368"/>
          </a:xfrm>
          <a:prstGeom prst="wedgeRoundRectCallout">
            <a:avLst>
              <a:gd name="adj1" fmla="val -64805"/>
              <a:gd name="adj2" fmla="val -17079"/>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Ja</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200" b="0" i="0" u="none" strike="noStrike" kern="1200" cap="none" spc="0" normalizeH="0" noProof="0" dirty="0">
                <a:ln>
                  <a:noFill/>
                </a:ln>
                <a:solidFill>
                  <a:prstClr val="white"/>
                </a:solidFill>
                <a:effectLst/>
                <a:uLnTx/>
                <a:uFillTx/>
                <a:latin typeface="Century Gothic" panose="020F0302020204030204"/>
                <a:ea typeface="+mn-ea"/>
                <a:cs typeface="+mn-cs"/>
              </a:rPr>
              <a:t> ich </a:t>
            </a:r>
            <a:r>
              <a:rPr kumimoji="0" lang="en-GB" sz="2200" b="0" i="0" u="none" strike="noStrike" kern="1200" cap="none" spc="0" normalizeH="0" noProof="0" dirty="0" err="1">
                <a:ln>
                  <a:noFill/>
                </a:ln>
                <a:solidFill>
                  <a:prstClr val="white"/>
                </a:solidFill>
                <a:effectLst/>
                <a:uLnTx/>
                <a:uFillTx/>
                <a:latin typeface="Century Gothic" panose="020F0302020204030204"/>
                <a:ea typeface="+mn-ea"/>
                <a:cs typeface="+mn-cs"/>
              </a:rPr>
              <a:t>kaufe</a:t>
            </a:r>
            <a:r>
              <a:rPr kumimoji="0" lang="en-GB" sz="22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noProof="0" dirty="0" err="1">
                <a:ln>
                  <a:noFill/>
                </a:ln>
                <a:solidFill>
                  <a:prstClr val="white"/>
                </a:solidFill>
                <a:effectLst/>
                <a:uLnTx/>
                <a:uFillTx/>
                <a:latin typeface="Century Gothic" panose="020F0302020204030204"/>
                <a:ea typeface="+mn-ea"/>
                <a:cs typeface="+mn-cs"/>
              </a:rPr>
              <a:t>ein</a:t>
            </a:r>
            <a:r>
              <a:rPr kumimoji="0" lang="en-GB" sz="2200" b="0"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2" name="Picture 41" descr="A close up of a logo&#10;&#10;Description automatically generated">
            <a:extLst>
              <a:ext uri="{FF2B5EF4-FFF2-40B4-BE49-F238E27FC236}">
                <a16:creationId xmlns:a16="http://schemas.microsoft.com/office/drawing/2014/main" id="{8848BFA7-ECFF-4056-9600-782A9B50DE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2066" y="1177777"/>
            <a:ext cx="593901" cy="766704"/>
          </a:xfrm>
          <a:prstGeom prst="rect">
            <a:avLst/>
          </a:prstGeom>
        </p:spPr>
      </p:pic>
      <p:sp>
        <p:nvSpPr>
          <p:cNvPr id="4" name="Rectangle 3">
            <a:extLst>
              <a:ext uri="{FF2B5EF4-FFF2-40B4-BE49-F238E27FC236}">
                <a16:creationId xmlns:a16="http://schemas.microsoft.com/office/drawing/2014/main" id="{170E311F-CB19-4988-90CF-69FBEEFDA71C}"/>
              </a:ext>
            </a:extLst>
          </p:cNvPr>
          <p:cNvSpPr/>
          <p:nvPr/>
        </p:nvSpPr>
        <p:spPr>
          <a:xfrm>
            <a:off x="367054" y="1038420"/>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114B372F-5C76-4847-AE2E-62C1F33DCD62}"/>
              </a:ext>
            </a:extLst>
          </p:cNvPr>
          <p:cNvSpPr/>
          <p:nvPr/>
        </p:nvSpPr>
        <p:spPr>
          <a:xfrm>
            <a:off x="6367821" y="1051029"/>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69" name="Picture 68" descr="A close up of a logo&#10;&#10;Description automatically generated">
            <a:extLst>
              <a:ext uri="{FF2B5EF4-FFF2-40B4-BE49-F238E27FC236}">
                <a16:creationId xmlns:a16="http://schemas.microsoft.com/office/drawing/2014/main" id="{520C1B84-1430-4711-B8C0-805C53AC9F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2000" y="1201822"/>
            <a:ext cx="593901" cy="766704"/>
          </a:xfrm>
          <a:prstGeom prst="rect">
            <a:avLst/>
          </a:prstGeom>
        </p:spPr>
      </p:pic>
      <p:pic>
        <p:nvPicPr>
          <p:cNvPr id="70" name="Picture 2" descr="Cross Clip Art">
            <a:extLst>
              <a:ext uri="{FF2B5EF4-FFF2-40B4-BE49-F238E27FC236}">
                <a16:creationId xmlns:a16="http://schemas.microsoft.com/office/drawing/2014/main" id="{E1B146FA-E9DF-4E26-855C-8428DB0E9C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1533" y="1428540"/>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green checkmark">
            <a:extLst>
              <a:ext uri="{FF2B5EF4-FFF2-40B4-BE49-F238E27FC236}">
                <a16:creationId xmlns:a16="http://schemas.microsoft.com/office/drawing/2014/main" id="{D401905E-EB27-49E6-983D-A71B980683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58126" y="1318629"/>
            <a:ext cx="508378" cy="529561"/>
          </a:xfrm>
          <a:prstGeom prst="rect">
            <a:avLst/>
          </a:prstGeom>
        </p:spPr>
      </p:pic>
      <p:sp>
        <p:nvSpPr>
          <p:cNvPr id="74" name="Rectangle: Rounded Corners 73">
            <a:extLst>
              <a:ext uri="{FF2B5EF4-FFF2-40B4-BE49-F238E27FC236}">
                <a16:creationId xmlns:a16="http://schemas.microsoft.com/office/drawing/2014/main" id="{883ACF4B-F47B-4EB6-967C-38F7118C95A0}"/>
              </a:ext>
            </a:extLst>
          </p:cNvPr>
          <p:cNvSpPr/>
          <p:nvPr/>
        </p:nvSpPr>
        <p:spPr>
          <a:xfrm>
            <a:off x="426715" y="2632874"/>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Rounded Corners 74">
            <a:extLst>
              <a:ext uri="{FF2B5EF4-FFF2-40B4-BE49-F238E27FC236}">
                <a16:creationId xmlns:a16="http://schemas.microsoft.com/office/drawing/2014/main" id="{AFF33DD8-A0D4-40D6-BE57-8D1FD4E594BE}"/>
              </a:ext>
            </a:extLst>
          </p:cNvPr>
          <p:cNvSpPr/>
          <p:nvPr/>
        </p:nvSpPr>
        <p:spPr>
          <a:xfrm>
            <a:off x="3258950" y="2617524"/>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Rounded Corners 75">
            <a:extLst>
              <a:ext uri="{FF2B5EF4-FFF2-40B4-BE49-F238E27FC236}">
                <a16:creationId xmlns:a16="http://schemas.microsoft.com/office/drawing/2014/main" id="{482C8035-B889-45B1-8634-B7944D71964C}"/>
              </a:ext>
            </a:extLst>
          </p:cNvPr>
          <p:cNvSpPr/>
          <p:nvPr/>
        </p:nvSpPr>
        <p:spPr>
          <a:xfrm>
            <a:off x="6429128" y="2625067"/>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Rounded Corners 76">
            <a:extLst>
              <a:ext uri="{FF2B5EF4-FFF2-40B4-BE49-F238E27FC236}">
                <a16:creationId xmlns:a16="http://schemas.microsoft.com/office/drawing/2014/main" id="{E13162AA-23E1-4887-867C-649150E2458E}"/>
              </a:ext>
            </a:extLst>
          </p:cNvPr>
          <p:cNvSpPr/>
          <p:nvPr/>
        </p:nvSpPr>
        <p:spPr>
          <a:xfrm>
            <a:off x="9250140" y="2619811"/>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1" name="Picture 2" descr="Cross Clip Art">
            <a:extLst>
              <a:ext uri="{FF2B5EF4-FFF2-40B4-BE49-F238E27FC236}">
                <a16:creationId xmlns:a16="http://schemas.microsoft.com/office/drawing/2014/main" id="{593D5602-0E22-40D2-924F-0D65259040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0467" y="2883002"/>
            <a:ext cx="433574" cy="43357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green checkmark">
            <a:extLst>
              <a:ext uri="{FF2B5EF4-FFF2-40B4-BE49-F238E27FC236}">
                <a16:creationId xmlns:a16="http://schemas.microsoft.com/office/drawing/2014/main" id="{8351C489-A3B6-44DF-9E83-AD60085839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1950" y="2722957"/>
            <a:ext cx="508378" cy="529561"/>
          </a:xfrm>
          <a:prstGeom prst="rect">
            <a:avLst/>
          </a:prstGeom>
        </p:spPr>
      </p:pic>
      <p:pic>
        <p:nvPicPr>
          <p:cNvPr id="83" name="Picture 82" descr="A close up of a logo&#10;&#10;Description automatically generated">
            <a:extLst>
              <a:ext uri="{FF2B5EF4-FFF2-40B4-BE49-F238E27FC236}">
                <a16:creationId xmlns:a16="http://schemas.microsoft.com/office/drawing/2014/main" id="{78B9ED7E-FB01-40D0-8E72-706603EB27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744" y="2669374"/>
            <a:ext cx="593901" cy="766704"/>
          </a:xfrm>
          <a:prstGeom prst="rect">
            <a:avLst/>
          </a:prstGeom>
        </p:spPr>
      </p:pic>
      <p:sp>
        <p:nvSpPr>
          <p:cNvPr id="85" name="Rectangle 84">
            <a:extLst>
              <a:ext uri="{FF2B5EF4-FFF2-40B4-BE49-F238E27FC236}">
                <a16:creationId xmlns:a16="http://schemas.microsoft.com/office/drawing/2014/main" id="{52BB3508-2D96-4A49-868F-4148371966FD}"/>
              </a:ext>
            </a:extLst>
          </p:cNvPr>
          <p:cNvSpPr/>
          <p:nvPr/>
        </p:nvSpPr>
        <p:spPr>
          <a:xfrm>
            <a:off x="367054" y="2492882"/>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6" name="Rectangle 85">
            <a:extLst>
              <a:ext uri="{FF2B5EF4-FFF2-40B4-BE49-F238E27FC236}">
                <a16:creationId xmlns:a16="http://schemas.microsoft.com/office/drawing/2014/main" id="{D2E0F542-41A3-4380-ACEA-0BB7A16F7EEA}"/>
              </a:ext>
            </a:extLst>
          </p:cNvPr>
          <p:cNvSpPr/>
          <p:nvPr/>
        </p:nvSpPr>
        <p:spPr>
          <a:xfrm>
            <a:off x="6367821" y="2505491"/>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7" name="Picture 86" descr="A close up of a logo&#10;&#10;Description automatically generated">
            <a:extLst>
              <a:ext uri="{FF2B5EF4-FFF2-40B4-BE49-F238E27FC236}">
                <a16:creationId xmlns:a16="http://schemas.microsoft.com/office/drawing/2014/main" id="{DFBB0457-2895-498F-83B8-9F6A525635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2000" y="2656284"/>
            <a:ext cx="593901" cy="766704"/>
          </a:xfrm>
          <a:prstGeom prst="rect">
            <a:avLst/>
          </a:prstGeom>
        </p:spPr>
      </p:pic>
      <p:pic>
        <p:nvPicPr>
          <p:cNvPr id="88" name="Picture 2" descr="Cross Clip Art">
            <a:extLst>
              <a:ext uri="{FF2B5EF4-FFF2-40B4-BE49-F238E27FC236}">
                <a16:creationId xmlns:a16="http://schemas.microsoft.com/office/drawing/2014/main" id="{E3D3AAA1-8F76-4B10-AF4E-F3AE302D6A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1533" y="2883002"/>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green checkmark">
            <a:extLst>
              <a:ext uri="{FF2B5EF4-FFF2-40B4-BE49-F238E27FC236}">
                <a16:creationId xmlns:a16="http://schemas.microsoft.com/office/drawing/2014/main" id="{12001EE5-7CD8-4538-9EC3-076BB18D6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58126" y="2773091"/>
            <a:ext cx="508378" cy="529561"/>
          </a:xfrm>
          <a:prstGeom prst="rect">
            <a:avLst/>
          </a:prstGeom>
        </p:spPr>
      </p:pic>
      <p:sp>
        <p:nvSpPr>
          <p:cNvPr id="110" name="Rectangle: Rounded Corners 109">
            <a:extLst>
              <a:ext uri="{FF2B5EF4-FFF2-40B4-BE49-F238E27FC236}">
                <a16:creationId xmlns:a16="http://schemas.microsoft.com/office/drawing/2014/main" id="{00578FD6-4E4A-4324-8A1B-2F53D496D813}"/>
              </a:ext>
            </a:extLst>
          </p:cNvPr>
          <p:cNvSpPr/>
          <p:nvPr/>
        </p:nvSpPr>
        <p:spPr>
          <a:xfrm>
            <a:off x="425329" y="418516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1" name="Rectangle: Rounded Corners 110">
            <a:extLst>
              <a:ext uri="{FF2B5EF4-FFF2-40B4-BE49-F238E27FC236}">
                <a16:creationId xmlns:a16="http://schemas.microsoft.com/office/drawing/2014/main" id="{91600114-E139-4E86-8313-11D3F15009EA}"/>
              </a:ext>
            </a:extLst>
          </p:cNvPr>
          <p:cNvSpPr/>
          <p:nvPr/>
        </p:nvSpPr>
        <p:spPr>
          <a:xfrm>
            <a:off x="3257564" y="416981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2" name="Rectangle: Rounded Corners 111">
            <a:extLst>
              <a:ext uri="{FF2B5EF4-FFF2-40B4-BE49-F238E27FC236}">
                <a16:creationId xmlns:a16="http://schemas.microsoft.com/office/drawing/2014/main" id="{CAFEBEB7-D528-40C3-A6AE-D935502BFCC4}"/>
              </a:ext>
            </a:extLst>
          </p:cNvPr>
          <p:cNvSpPr/>
          <p:nvPr/>
        </p:nvSpPr>
        <p:spPr>
          <a:xfrm>
            <a:off x="6427742" y="4177358"/>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3" name="Rectangle: Rounded Corners 112">
            <a:extLst>
              <a:ext uri="{FF2B5EF4-FFF2-40B4-BE49-F238E27FC236}">
                <a16:creationId xmlns:a16="http://schemas.microsoft.com/office/drawing/2014/main" id="{F6B237CD-AD1D-4C69-93D5-F432915E3493}"/>
              </a:ext>
            </a:extLst>
          </p:cNvPr>
          <p:cNvSpPr/>
          <p:nvPr/>
        </p:nvSpPr>
        <p:spPr>
          <a:xfrm>
            <a:off x="9248754" y="4172102"/>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17" name="Picture 2" descr="Cross Clip Art">
            <a:extLst>
              <a:ext uri="{FF2B5EF4-FFF2-40B4-BE49-F238E27FC236}">
                <a16:creationId xmlns:a16="http://schemas.microsoft.com/office/drawing/2014/main" id="{4AA2E184-1998-4F23-98DD-9133CD1240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7645" y="4439281"/>
            <a:ext cx="418234" cy="418234"/>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descr="green checkmark">
            <a:extLst>
              <a:ext uri="{FF2B5EF4-FFF2-40B4-BE49-F238E27FC236}">
                <a16:creationId xmlns:a16="http://schemas.microsoft.com/office/drawing/2014/main" id="{846950FD-FA21-4FB7-BF39-F7EE597FAE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8793" y="4317212"/>
            <a:ext cx="508378" cy="529561"/>
          </a:xfrm>
          <a:prstGeom prst="rect">
            <a:avLst/>
          </a:prstGeom>
        </p:spPr>
      </p:pic>
      <p:pic>
        <p:nvPicPr>
          <p:cNvPr id="119" name="Picture 118" descr="A close up of a logo&#10;&#10;Description automatically generated">
            <a:extLst>
              <a:ext uri="{FF2B5EF4-FFF2-40B4-BE49-F238E27FC236}">
                <a16:creationId xmlns:a16="http://schemas.microsoft.com/office/drawing/2014/main" id="{0A5DC032-6803-4836-B757-63CC8AB5C2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394" y="4248908"/>
            <a:ext cx="593901" cy="766704"/>
          </a:xfrm>
          <a:prstGeom prst="rect">
            <a:avLst/>
          </a:prstGeom>
        </p:spPr>
      </p:pic>
      <p:sp>
        <p:nvSpPr>
          <p:cNvPr id="121" name="Rectangle 120">
            <a:extLst>
              <a:ext uri="{FF2B5EF4-FFF2-40B4-BE49-F238E27FC236}">
                <a16:creationId xmlns:a16="http://schemas.microsoft.com/office/drawing/2014/main" id="{69D0039B-6892-4EC6-9CA0-20FD7FD3E9E4}"/>
              </a:ext>
            </a:extLst>
          </p:cNvPr>
          <p:cNvSpPr/>
          <p:nvPr/>
        </p:nvSpPr>
        <p:spPr>
          <a:xfrm>
            <a:off x="365668" y="4045173"/>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2" name="Rectangle 121">
            <a:extLst>
              <a:ext uri="{FF2B5EF4-FFF2-40B4-BE49-F238E27FC236}">
                <a16:creationId xmlns:a16="http://schemas.microsoft.com/office/drawing/2014/main" id="{93EAA0FE-09F0-4318-8BEE-8BDA29C3C8E7}"/>
              </a:ext>
            </a:extLst>
          </p:cNvPr>
          <p:cNvSpPr/>
          <p:nvPr/>
        </p:nvSpPr>
        <p:spPr>
          <a:xfrm>
            <a:off x="6366435" y="4057782"/>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23" name="Picture 122" descr="A close up of a logo&#10;&#10;Description automatically generated">
            <a:extLst>
              <a:ext uri="{FF2B5EF4-FFF2-40B4-BE49-F238E27FC236}">
                <a16:creationId xmlns:a16="http://schemas.microsoft.com/office/drawing/2014/main" id="{BDC21C4D-FB85-4796-B180-55F2E124FD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4697" y="4220185"/>
            <a:ext cx="593901" cy="766704"/>
          </a:xfrm>
          <a:prstGeom prst="rect">
            <a:avLst/>
          </a:prstGeom>
        </p:spPr>
      </p:pic>
      <p:pic>
        <p:nvPicPr>
          <p:cNvPr id="124" name="Picture 2" descr="Cross Clip Art">
            <a:extLst>
              <a:ext uri="{FF2B5EF4-FFF2-40B4-BE49-F238E27FC236}">
                <a16:creationId xmlns:a16="http://schemas.microsoft.com/office/drawing/2014/main" id="{BFE9F005-0601-4CCB-8443-AFA1CB9063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3974" y="4439281"/>
            <a:ext cx="425451" cy="4254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8E85293-54F1-4D0F-99D4-E21A04CE9572}"/>
              </a:ext>
            </a:extLst>
          </p:cNvPr>
          <p:cNvSpPr txBox="1"/>
          <p:nvPr/>
        </p:nvSpPr>
        <p:spPr>
          <a:xfrm>
            <a:off x="1094494" y="5540356"/>
            <a:ext cx="1643105" cy="461665"/>
          </a:xfrm>
          <a:prstGeom prst="rect">
            <a:avLst/>
          </a:prstGeom>
          <a:solidFill>
            <a:srgbClr val="FFF4E7"/>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a:t>
            </a:r>
          </a:p>
        </p:txBody>
      </p:sp>
      <p:sp>
        <p:nvSpPr>
          <p:cNvPr id="131" name="TextBox 130">
            <a:extLst>
              <a:ext uri="{FF2B5EF4-FFF2-40B4-BE49-F238E27FC236}">
                <a16:creationId xmlns:a16="http://schemas.microsoft.com/office/drawing/2014/main" id="{5C901BA2-99AE-4A19-96E2-EC25284A9FC3}"/>
              </a:ext>
            </a:extLst>
          </p:cNvPr>
          <p:cNvSpPr txBox="1"/>
          <p:nvPr/>
        </p:nvSpPr>
        <p:spPr>
          <a:xfrm>
            <a:off x="10016104" y="5532300"/>
            <a:ext cx="1643105" cy="461665"/>
          </a:xfrm>
          <a:prstGeom prst="rect">
            <a:avLst/>
          </a:prstGeom>
          <a:solidFill>
            <a:srgbClr val="FFF4E7"/>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a:t>
            </a:r>
          </a:p>
        </p:txBody>
      </p:sp>
      <p:sp>
        <p:nvSpPr>
          <p:cNvPr id="8" name="Rectangle: Rounded Corners 7">
            <a:extLst>
              <a:ext uri="{FF2B5EF4-FFF2-40B4-BE49-F238E27FC236}">
                <a16:creationId xmlns:a16="http://schemas.microsoft.com/office/drawing/2014/main" id="{47F2C9CB-5C32-4D5B-B1D4-165E1D9A5629}"/>
              </a:ext>
            </a:extLst>
          </p:cNvPr>
          <p:cNvSpPr/>
          <p:nvPr/>
        </p:nvSpPr>
        <p:spPr>
          <a:xfrm>
            <a:off x="3226202" y="1163061"/>
            <a:ext cx="2808751" cy="929913"/>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26" name="Picture 125" descr="green checkmark">
            <a:extLst>
              <a:ext uri="{FF2B5EF4-FFF2-40B4-BE49-F238E27FC236}">
                <a16:creationId xmlns:a16="http://schemas.microsoft.com/office/drawing/2014/main" id="{253F38C3-247D-44D5-80F0-F726E55D7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6331" y="4325382"/>
            <a:ext cx="508378" cy="529561"/>
          </a:xfrm>
          <a:prstGeom prst="rect">
            <a:avLst/>
          </a:prstGeom>
        </p:spPr>
      </p:pic>
      <p:pic>
        <p:nvPicPr>
          <p:cNvPr id="9" name="Picture 8" descr="A close up of a logo&#10;&#10;Description automatically generated">
            <a:extLst>
              <a:ext uri="{FF2B5EF4-FFF2-40B4-BE49-F238E27FC236}">
                <a16:creationId xmlns:a16="http://schemas.microsoft.com/office/drawing/2014/main" id="{C3531F0D-9BB6-4385-ADAD-9513568A40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120" y="1240118"/>
            <a:ext cx="696525" cy="670241"/>
          </a:xfrm>
          <a:prstGeom prst="rect">
            <a:avLst/>
          </a:prstGeom>
        </p:spPr>
      </p:pic>
      <p:pic>
        <p:nvPicPr>
          <p:cNvPr id="79" name="Picture 78" descr="A close up of a logo&#10;&#10;Description automatically generated">
            <a:extLst>
              <a:ext uri="{FF2B5EF4-FFF2-40B4-BE49-F238E27FC236}">
                <a16:creationId xmlns:a16="http://schemas.microsoft.com/office/drawing/2014/main" id="{1D877F5C-5081-481E-8A72-1270751C0C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7116" y="2704514"/>
            <a:ext cx="696525" cy="670241"/>
          </a:xfrm>
          <a:prstGeom prst="rect">
            <a:avLst/>
          </a:prstGeom>
        </p:spPr>
      </p:pic>
      <p:pic>
        <p:nvPicPr>
          <p:cNvPr id="80" name="Picture 79" descr="A close up of a logo&#10;&#10;Description automatically generated">
            <a:extLst>
              <a:ext uri="{FF2B5EF4-FFF2-40B4-BE49-F238E27FC236}">
                <a16:creationId xmlns:a16="http://schemas.microsoft.com/office/drawing/2014/main" id="{10F55ADC-3843-4543-BE71-6AEE6F1612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7512" y="4268416"/>
            <a:ext cx="696525" cy="670241"/>
          </a:xfrm>
          <a:prstGeom prst="rect">
            <a:avLst/>
          </a:prstGeom>
        </p:spPr>
      </p:pic>
      <p:pic>
        <p:nvPicPr>
          <p:cNvPr id="84" name="Picture 83" descr="A close up of a logo&#10;&#10;Description automatically generated">
            <a:extLst>
              <a:ext uri="{FF2B5EF4-FFF2-40B4-BE49-F238E27FC236}">
                <a16:creationId xmlns:a16="http://schemas.microsoft.com/office/drawing/2014/main" id="{F079B899-97E5-41C0-849D-81E9A88B7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8479" y="1277309"/>
            <a:ext cx="696525" cy="670241"/>
          </a:xfrm>
          <a:prstGeom prst="rect">
            <a:avLst/>
          </a:prstGeom>
        </p:spPr>
      </p:pic>
      <p:pic>
        <p:nvPicPr>
          <p:cNvPr id="91" name="Picture 90" descr="A close up of a logo&#10;&#10;Description automatically generated">
            <a:extLst>
              <a:ext uri="{FF2B5EF4-FFF2-40B4-BE49-F238E27FC236}">
                <a16:creationId xmlns:a16="http://schemas.microsoft.com/office/drawing/2014/main" id="{5B5223C4-83F9-492F-96F5-408BC7ACBA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36496" y="2681985"/>
            <a:ext cx="696525" cy="670241"/>
          </a:xfrm>
          <a:prstGeom prst="rect">
            <a:avLst/>
          </a:prstGeom>
        </p:spPr>
      </p:pic>
      <p:pic>
        <p:nvPicPr>
          <p:cNvPr id="92" name="Picture 91" descr="A close up of a logo&#10;&#10;Description automatically generated">
            <a:extLst>
              <a:ext uri="{FF2B5EF4-FFF2-40B4-BE49-F238E27FC236}">
                <a16:creationId xmlns:a16="http://schemas.microsoft.com/office/drawing/2014/main" id="{EF2F9BE3-3CB4-465B-8AEB-2F4DD351FF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9172" y="4268415"/>
            <a:ext cx="696525" cy="670241"/>
          </a:xfrm>
          <a:prstGeom prst="rect">
            <a:avLst/>
          </a:prstGeom>
        </p:spPr>
      </p:pic>
      <p:sp>
        <p:nvSpPr>
          <p:cNvPr id="11" name="TextBox 10">
            <a:extLst>
              <a:ext uri="{FF2B5EF4-FFF2-40B4-BE49-F238E27FC236}">
                <a16:creationId xmlns:a16="http://schemas.microsoft.com/office/drawing/2014/main" id="{A94699F7-9DAA-4B1D-BD57-097A05502413}"/>
              </a:ext>
            </a:extLst>
          </p:cNvPr>
          <p:cNvSpPr txBox="1"/>
          <p:nvPr/>
        </p:nvSpPr>
        <p:spPr>
          <a:xfrm>
            <a:off x="365668" y="2037806"/>
            <a:ext cx="5730332" cy="461665"/>
          </a:xfrm>
          <a:prstGeom prst="rect">
            <a:avLst/>
          </a:prstGeom>
          <a:noFill/>
        </p:spPr>
        <p:txBody>
          <a:bodyPr wrap="square" rtlCol="0">
            <a:spAutoFit/>
          </a:bodyPr>
          <a:lstStyle/>
          <a:p>
            <a:pPr algn="ctr"/>
            <a:r>
              <a:rPr lang="en-GB" sz="2400" dirty="0">
                <a:solidFill>
                  <a:schemeClr val="accent5">
                    <a:lumMod val="50000"/>
                  </a:schemeClr>
                </a:solidFill>
              </a:rPr>
              <a:t>1. </a:t>
            </a:r>
            <a:r>
              <a:rPr lang="en-GB" sz="2400" dirty="0" err="1">
                <a:solidFill>
                  <a:schemeClr val="accent5">
                    <a:lumMod val="50000"/>
                  </a:schemeClr>
                </a:solidFill>
              </a:rPr>
              <a:t>einkaufen</a:t>
            </a:r>
            <a:endParaRPr lang="en-GB" sz="2400" dirty="0">
              <a:solidFill>
                <a:schemeClr val="accent5">
                  <a:lumMod val="50000"/>
                </a:schemeClr>
              </a:solidFill>
            </a:endParaRPr>
          </a:p>
        </p:txBody>
      </p:sp>
      <p:sp>
        <p:nvSpPr>
          <p:cNvPr id="93" name="TextBox 92">
            <a:extLst>
              <a:ext uri="{FF2B5EF4-FFF2-40B4-BE49-F238E27FC236}">
                <a16:creationId xmlns:a16="http://schemas.microsoft.com/office/drawing/2014/main" id="{2AC0BDC3-7F59-4AF2-87AA-EEB1F7D64E18}"/>
              </a:ext>
            </a:extLst>
          </p:cNvPr>
          <p:cNvSpPr txBox="1"/>
          <p:nvPr/>
        </p:nvSpPr>
        <p:spPr>
          <a:xfrm>
            <a:off x="6480074" y="2011822"/>
            <a:ext cx="5730332" cy="461665"/>
          </a:xfrm>
          <a:prstGeom prst="rect">
            <a:avLst/>
          </a:prstGeom>
          <a:noFill/>
        </p:spPr>
        <p:txBody>
          <a:bodyPr wrap="square" rtlCol="0">
            <a:spAutoFit/>
          </a:bodyPr>
          <a:lstStyle/>
          <a:p>
            <a:pPr algn="ctr"/>
            <a:r>
              <a:rPr lang="en-GB" sz="2400" dirty="0">
                <a:solidFill>
                  <a:schemeClr val="accent5">
                    <a:lumMod val="50000"/>
                  </a:schemeClr>
                </a:solidFill>
              </a:rPr>
              <a:t>2. um 2 </a:t>
            </a:r>
            <a:r>
              <a:rPr lang="en-GB" sz="2400" dirty="0" err="1">
                <a:solidFill>
                  <a:schemeClr val="accent5">
                    <a:lumMod val="50000"/>
                  </a:schemeClr>
                </a:solidFill>
              </a:rPr>
              <a:t>Uhr</a:t>
            </a:r>
            <a:r>
              <a:rPr lang="en-GB" sz="2400" dirty="0">
                <a:solidFill>
                  <a:schemeClr val="accent5">
                    <a:lumMod val="50000"/>
                  </a:schemeClr>
                </a:solidFill>
              </a:rPr>
              <a:t> </a:t>
            </a:r>
            <a:r>
              <a:rPr lang="en-GB" sz="2400" dirty="0" err="1">
                <a:solidFill>
                  <a:schemeClr val="accent5">
                    <a:lumMod val="50000"/>
                  </a:schemeClr>
                </a:solidFill>
              </a:rPr>
              <a:t>ankommen</a:t>
            </a:r>
            <a:endParaRPr lang="en-GB" sz="2400" dirty="0">
              <a:solidFill>
                <a:schemeClr val="accent5">
                  <a:lumMod val="50000"/>
                </a:schemeClr>
              </a:solidFill>
            </a:endParaRPr>
          </a:p>
        </p:txBody>
      </p:sp>
      <p:sp>
        <p:nvSpPr>
          <p:cNvPr id="94" name="TextBox 93">
            <a:extLst>
              <a:ext uri="{FF2B5EF4-FFF2-40B4-BE49-F238E27FC236}">
                <a16:creationId xmlns:a16="http://schemas.microsoft.com/office/drawing/2014/main" id="{83BD56E0-29A8-4478-9D70-3EFC37C23DE0}"/>
              </a:ext>
            </a:extLst>
          </p:cNvPr>
          <p:cNvSpPr txBox="1"/>
          <p:nvPr/>
        </p:nvSpPr>
        <p:spPr>
          <a:xfrm>
            <a:off x="387193" y="3503620"/>
            <a:ext cx="5730332" cy="461665"/>
          </a:xfrm>
          <a:prstGeom prst="rect">
            <a:avLst/>
          </a:prstGeom>
          <a:noFill/>
        </p:spPr>
        <p:txBody>
          <a:bodyPr wrap="square" rtlCol="0">
            <a:spAutoFit/>
          </a:bodyPr>
          <a:lstStyle/>
          <a:p>
            <a:pPr algn="ctr"/>
            <a:r>
              <a:rPr lang="en-GB" sz="2400" dirty="0">
                <a:solidFill>
                  <a:schemeClr val="accent5">
                    <a:lumMod val="50000"/>
                  </a:schemeClr>
                </a:solidFill>
              </a:rPr>
              <a:t>3. </a:t>
            </a:r>
            <a:r>
              <a:rPr lang="en-GB" sz="2400" dirty="0" err="1">
                <a:solidFill>
                  <a:schemeClr val="accent5">
                    <a:lumMod val="50000"/>
                  </a:schemeClr>
                </a:solidFill>
              </a:rPr>
              <a:t>Opa</a:t>
            </a:r>
            <a:r>
              <a:rPr lang="en-GB" sz="2400" dirty="0">
                <a:solidFill>
                  <a:schemeClr val="accent5">
                    <a:lumMod val="50000"/>
                  </a:schemeClr>
                </a:solidFill>
              </a:rPr>
              <a:t> und Oma </a:t>
            </a:r>
            <a:r>
              <a:rPr lang="en-GB" sz="2400" dirty="0" err="1">
                <a:solidFill>
                  <a:schemeClr val="accent5">
                    <a:lumMod val="50000"/>
                  </a:schemeClr>
                </a:solidFill>
              </a:rPr>
              <a:t>mitbringen</a:t>
            </a:r>
            <a:endParaRPr lang="en-GB" sz="2400" dirty="0">
              <a:solidFill>
                <a:schemeClr val="accent5">
                  <a:lumMod val="50000"/>
                </a:schemeClr>
              </a:solidFill>
            </a:endParaRPr>
          </a:p>
        </p:txBody>
      </p:sp>
      <p:sp>
        <p:nvSpPr>
          <p:cNvPr id="95" name="TextBox 94">
            <a:extLst>
              <a:ext uri="{FF2B5EF4-FFF2-40B4-BE49-F238E27FC236}">
                <a16:creationId xmlns:a16="http://schemas.microsoft.com/office/drawing/2014/main" id="{37DD74F0-C338-49D5-96F7-0188D7064B22}"/>
              </a:ext>
            </a:extLst>
          </p:cNvPr>
          <p:cNvSpPr txBox="1"/>
          <p:nvPr/>
        </p:nvSpPr>
        <p:spPr>
          <a:xfrm>
            <a:off x="6308160" y="3516069"/>
            <a:ext cx="5730332" cy="461665"/>
          </a:xfrm>
          <a:prstGeom prst="rect">
            <a:avLst/>
          </a:prstGeom>
          <a:noFill/>
        </p:spPr>
        <p:txBody>
          <a:bodyPr wrap="square" rtlCol="0">
            <a:spAutoFit/>
          </a:bodyPr>
          <a:lstStyle/>
          <a:p>
            <a:pPr algn="ctr"/>
            <a:r>
              <a:rPr lang="en-GB" sz="2400" dirty="0">
                <a:solidFill>
                  <a:schemeClr val="accent5">
                    <a:lumMod val="50000"/>
                  </a:schemeClr>
                </a:solidFill>
              </a:rPr>
              <a:t>4. die </a:t>
            </a:r>
            <a:r>
              <a:rPr lang="en-GB" sz="2400" dirty="0" err="1">
                <a:solidFill>
                  <a:schemeClr val="accent5">
                    <a:lumMod val="50000"/>
                  </a:schemeClr>
                </a:solidFill>
              </a:rPr>
              <a:t>Gäste</a:t>
            </a:r>
            <a:r>
              <a:rPr lang="en-GB" sz="2400" dirty="0">
                <a:solidFill>
                  <a:schemeClr val="accent5">
                    <a:lumMod val="50000"/>
                  </a:schemeClr>
                </a:solidFill>
              </a:rPr>
              <a:t> </a:t>
            </a:r>
            <a:r>
              <a:rPr lang="en-GB" sz="2400" dirty="0" err="1">
                <a:solidFill>
                  <a:schemeClr val="accent5">
                    <a:lumMod val="50000"/>
                  </a:schemeClr>
                </a:solidFill>
              </a:rPr>
              <a:t>anrufen</a:t>
            </a:r>
            <a:endParaRPr lang="en-GB" sz="2400" dirty="0">
              <a:solidFill>
                <a:schemeClr val="accent5">
                  <a:lumMod val="50000"/>
                </a:schemeClr>
              </a:solidFill>
            </a:endParaRPr>
          </a:p>
        </p:txBody>
      </p:sp>
      <p:sp>
        <p:nvSpPr>
          <p:cNvPr id="96" name="TextBox 95">
            <a:extLst>
              <a:ext uri="{FF2B5EF4-FFF2-40B4-BE49-F238E27FC236}">
                <a16:creationId xmlns:a16="http://schemas.microsoft.com/office/drawing/2014/main" id="{45832998-461E-4E29-A90D-673E674CCEF9}"/>
              </a:ext>
            </a:extLst>
          </p:cNvPr>
          <p:cNvSpPr txBox="1"/>
          <p:nvPr/>
        </p:nvSpPr>
        <p:spPr>
          <a:xfrm>
            <a:off x="394776" y="5032431"/>
            <a:ext cx="5730332" cy="461665"/>
          </a:xfrm>
          <a:prstGeom prst="rect">
            <a:avLst/>
          </a:prstGeom>
          <a:noFill/>
        </p:spPr>
        <p:txBody>
          <a:bodyPr wrap="square" rtlCol="0">
            <a:spAutoFit/>
          </a:bodyPr>
          <a:lstStyle/>
          <a:p>
            <a:pPr algn="ctr"/>
            <a:r>
              <a:rPr lang="en-GB" sz="2400" dirty="0">
                <a:solidFill>
                  <a:schemeClr val="accent5">
                    <a:lumMod val="50000"/>
                  </a:schemeClr>
                </a:solidFill>
              </a:rPr>
              <a:t>5. die </a:t>
            </a:r>
            <a:r>
              <a:rPr lang="en-GB" sz="2400" dirty="0" err="1">
                <a:solidFill>
                  <a:schemeClr val="accent5">
                    <a:lumMod val="50000"/>
                  </a:schemeClr>
                </a:solidFill>
              </a:rPr>
              <a:t>Geschenke</a:t>
            </a:r>
            <a:r>
              <a:rPr lang="en-GB" sz="2400" dirty="0">
                <a:solidFill>
                  <a:schemeClr val="accent5">
                    <a:lumMod val="50000"/>
                  </a:schemeClr>
                </a:solidFill>
              </a:rPr>
              <a:t> </a:t>
            </a:r>
            <a:r>
              <a:rPr lang="en-GB" sz="2400" dirty="0" err="1">
                <a:solidFill>
                  <a:schemeClr val="accent5">
                    <a:lumMod val="50000"/>
                  </a:schemeClr>
                </a:solidFill>
              </a:rPr>
              <a:t>mitbringen</a:t>
            </a:r>
            <a:endParaRPr lang="en-GB" sz="2400" dirty="0">
              <a:solidFill>
                <a:schemeClr val="accent5">
                  <a:lumMod val="50000"/>
                </a:schemeClr>
              </a:solidFill>
            </a:endParaRPr>
          </a:p>
        </p:txBody>
      </p:sp>
      <p:sp>
        <p:nvSpPr>
          <p:cNvPr id="97" name="TextBox 96">
            <a:extLst>
              <a:ext uri="{FF2B5EF4-FFF2-40B4-BE49-F238E27FC236}">
                <a16:creationId xmlns:a16="http://schemas.microsoft.com/office/drawing/2014/main" id="{2DAF2431-D899-4711-91C0-46AA341CCAF9}"/>
              </a:ext>
            </a:extLst>
          </p:cNvPr>
          <p:cNvSpPr txBox="1"/>
          <p:nvPr/>
        </p:nvSpPr>
        <p:spPr>
          <a:xfrm>
            <a:off x="6315743" y="5044880"/>
            <a:ext cx="5730332" cy="461665"/>
          </a:xfrm>
          <a:prstGeom prst="rect">
            <a:avLst/>
          </a:prstGeom>
          <a:noFill/>
        </p:spPr>
        <p:txBody>
          <a:bodyPr wrap="square" rtlCol="0">
            <a:spAutoFit/>
          </a:bodyPr>
          <a:lstStyle/>
          <a:p>
            <a:pPr algn="ctr"/>
            <a:r>
              <a:rPr lang="en-GB" sz="2400" dirty="0">
                <a:solidFill>
                  <a:schemeClr val="accent5">
                    <a:lumMod val="50000"/>
                  </a:schemeClr>
                </a:solidFill>
              </a:rPr>
              <a:t>6. die </a:t>
            </a:r>
            <a:r>
              <a:rPr lang="en-GB" sz="2400" dirty="0" err="1">
                <a:solidFill>
                  <a:schemeClr val="accent5">
                    <a:lumMod val="50000"/>
                  </a:schemeClr>
                </a:solidFill>
              </a:rPr>
              <a:t>Musik</a:t>
            </a:r>
            <a:r>
              <a:rPr lang="en-GB" sz="2400" dirty="0">
                <a:solidFill>
                  <a:schemeClr val="accent5">
                    <a:lumMod val="50000"/>
                  </a:schemeClr>
                </a:solidFill>
              </a:rPr>
              <a:t> </a:t>
            </a:r>
            <a:r>
              <a:rPr lang="en-GB" sz="2400" dirty="0" err="1">
                <a:solidFill>
                  <a:schemeClr val="accent5">
                    <a:lumMod val="50000"/>
                  </a:schemeClr>
                </a:solidFill>
              </a:rPr>
              <a:t>organisieren</a:t>
            </a:r>
            <a:endParaRPr lang="en-GB" sz="2400" dirty="0">
              <a:solidFill>
                <a:schemeClr val="accent5">
                  <a:lumMod val="50000"/>
                </a:schemeClr>
              </a:solidFill>
            </a:endParaRPr>
          </a:p>
        </p:txBody>
      </p:sp>
      <p:pic>
        <p:nvPicPr>
          <p:cNvPr id="14" name="Picture 13" descr="A close up of a logo&#10;&#10;Description automatically generated">
            <a:extLst>
              <a:ext uri="{FF2B5EF4-FFF2-40B4-BE49-F238E27FC236}">
                <a16:creationId xmlns:a16="http://schemas.microsoft.com/office/drawing/2014/main" id="{51DBA0B9-DC8E-45B5-859A-80A46BE14E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3453" y="113735"/>
            <a:ext cx="910342" cy="929127"/>
          </a:xfrm>
          <a:prstGeom prst="rect">
            <a:avLst/>
          </a:prstGeom>
        </p:spPr>
      </p:pic>
      <p:sp>
        <p:nvSpPr>
          <p:cNvPr id="98" name="TextBox 97">
            <a:extLst>
              <a:ext uri="{FF2B5EF4-FFF2-40B4-BE49-F238E27FC236}">
                <a16:creationId xmlns:a16="http://schemas.microsoft.com/office/drawing/2014/main" id="{2FE85ADB-F164-4A96-8C93-20E043E37D23}"/>
              </a:ext>
            </a:extLst>
          </p:cNvPr>
          <p:cNvSpPr txBox="1"/>
          <p:nvPr/>
        </p:nvSpPr>
        <p:spPr>
          <a:xfrm>
            <a:off x="6198292" y="184088"/>
            <a:ext cx="30504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vergisst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62954" y="1272226"/>
            <a:ext cx="632957" cy="606023"/>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00683" y="2610906"/>
            <a:ext cx="845462" cy="925125"/>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05813" y="4251195"/>
            <a:ext cx="1230624" cy="683253"/>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60941" y="1201822"/>
            <a:ext cx="790253" cy="756231"/>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20588" y="4281051"/>
            <a:ext cx="1156905" cy="618221"/>
          </a:xfrm>
          <a:prstGeom prst="rect">
            <a:avLst/>
          </a:prstGeom>
        </p:spPr>
      </p:pic>
      <p:pic>
        <p:nvPicPr>
          <p:cNvPr id="67" name="Picture 66">
            <a:extLst>
              <a:ext uri="{FF2B5EF4-FFF2-40B4-BE49-F238E27FC236}">
                <a16:creationId xmlns:a16="http://schemas.microsoft.com/office/drawing/2014/main" id="{A3C7027E-8BBC-4001-A27B-04CC9B40BD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84201" y="1279317"/>
            <a:ext cx="632957" cy="606023"/>
          </a:xfrm>
          <a:prstGeom prst="rect">
            <a:avLst/>
          </a:prstGeom>
        </p:spPr>
      </p:pic>
      <p:pic>
        <p:nvPicPr>
          <p:cNvPr id="71" name="Picture 70">
            <a:extLst>
              <a:ext uri="{FF2B5EF4-FFF2-40B4-BE49-F238E27FC236}">
                <a16:creationId xmlns:a16="http://schemas.microsoft.com/office/drawing/2014/main" id="{C7920E75-4920-40B8-AD94-01B18A826B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10064" y="2563347"/>
            <a:ext cx="845462" cy="925125"/>
          </a:xfrm>
          <a:prstGeom prst="rect">
            <a:avLst/>
          </a:prstGeom>
        </p:spPr>
      </p:pic>
      <p:pic>
        <p:nvPicPr>
          <p:cNvPr id="73" name="Picture 72">
            <a:extLst>
              <a:ext uri="{FF2B5EF4-FFF2-40B4-BE49-F238E27FC236}">
                <a16:creationId xmlns:a16="http://schemas.microsoft.com/office/drawing/2014/main" id="{838BC2E0-A534-439D-AEA5-D1232FCF73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63426" y="4244231"/>
            <a:ext cx="1230624" cy="683253"/>
          </a:xfrm>
          <a:prstGeom prst="rect">
            <a:avLst/>
          </a:prstGeom>
        </p:spPr>
      </p:pic>
      <p:pic>
        <p:nvPicPr>
          <p:cNvPr id="78" name="Picture 77">
            <a:extLst>
              <a:ext uri="{FF2B5EF4-FFF2-40B4-BE49-F238E27FC236}">
                <a16:creationId xmlns:a16="http://schemas.microsoft.com/office/drawing/2014/main" id="{7F624883-DB10-4CA4-909C-9CCC6EA7495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16438" y="1217390"/>
            <a:ext cx="790253" cy="756231"/>
          </a:xfrm>
          <a:prstGeom prst="rect">
            <a:avLst/>
          </a:prstGeom>
        </p:spPr>
      </p:pic>
      <p:pic>
        <p:nvPicPr>
          <p:cNvPr id="89" name="Picture 88">
            <a:extLst>
              <a:ext uri="{FF2B5EF4-FFF2-40B4-BE49-F238E27FC236}">
                <a16:creationId xmlns:a16="http://schemas.microsoft.com/office/drawing/2014/main" id="{6C5A8EF7-1EBD-4E16-8B7C-ED54830D96E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22751" y="2628714"/>
            <a:ext cx="957105" cy="957105"/>
          </a:xfrm>
          <a:prstGeom prst="rect">
            <a:avLst/>
          </a:prstGeom>
        </p:spPr>
      </p:pic>
      <p:pic>
        <p:nvPicPr>
          <p:cNvPr id="99" name="Picture 98">
            <a:extLst>
              <a:ext uri="{FF2B5EF4-FFF2-40B4-BE49-F238E27FC236}">
                <a16:creationId xmlns:a16="http://schemas.microsoft.com/office/drawing/2014/main" id="{110D7441-0C03-4ED7-8BBC-7FC16CA8B28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93850" y="2607804"/>
            <a:ext cx="957105" cy="957105"/>
          </a:xfrm>
          <a:prstGeom prst="rect">
            <a:avLst/>
          </a:prstGeom>
        </p:spPr>
      </p:pic>
      <p:pic>
        <p:nvPicPr>
          <p:cNvPr id="100" name="Picture 99">
            <a:extLst>
              <a:ext uri="{FF2B5EF4-FFF2-40B4-BE49-F238E27FC236}">
                <a16:creationId xmlns:a16="http://schemas.microsoft.com/office/drawing/2014/main" id="{3BDCC437-A9B3-49EE-9028-60BDF341EBF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33021" y="4272881"/>
            <a:ext cx="1156905" cy="618221"/>
          </a:xfrm>
          <a:prstGeom prst="rect">
            <a:avLst/>
          </a:prstGeom>
        </p:spPr>
      </p:pic>
    </p:spTree>
    <p:extLst>
      <p:ext uri="{BB962C8B-B14F-4D97-AF65-F5344CB8AC3E}">
        <p14:creationId xmlns:p14="http://schemas.microsoft.com/office/powerpoint/2010/main" val="397016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28F0206-3BDD-4559-96C6-C67B437971C8}"/>
              </a:ext>
            </a:extLst>
          </p:cNvPr>
          <p:cNvSpPr/>
          <p:nvPr/>
        </p:nvSpPr>
        <p:spPr>
          <a:xfrm>
            <a:off x="426715" y="1124822"/>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Rounded Corners 49">
            <a:extLst>
              <a:ext uri="{FF2B5EF4-FFF2-40B4-BE49-F238E27FC236}">
                <a16:creationId xmlns:a16="http://schemas.microsoft.com/office/drawing/2014/main" id="{D0AB5E0B-7E53-483D-8D2D-8E88E4A5B56A}"/>
              </a:ext>
            </a:extLst>
          </p:cNvPr>
          <p:cNvSpPr/>
          <p:nvPr/>
        </p:nvSpPr>
        <p:spPr>
          <a:xfrm>
            <a:off x="3258950" y="1109472"/>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Rounded Corners 50">
            <a:extLst>
              <a:ext uri="{FF2B5EF4-FFF2-40B4-BE49-F238E27FC236}">
                <a16:creationId xmlns:a16="http://schemas.microsoft.com/office/drawing/2014/main" id="{3798D0E1-1AAC-4FD3-A748-2A906EC53E39}"/>
              </a:ext>
            </a:extLst>
          </p:cNvPr>
          <p:cNvSpPr/>
          <p:nvPr/>
        </p:nvSpPr>
        <p:spPr>
          <a:xfrm>
            <a:off x="6429128" y="111701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Rounded Corners 51">
            <a:extLst>
              <a:ext uri="{FF2B5EF4-FFF2-40B4-BE49-F238E27FC236}">
                <a16:creationId xmlns:a16="http://schemas.microsoft.com/office/drawing/2014/main" id="{B5E92FF9-7BE0-4A0B-A52A-0B2394541620}"/>
              </a:ext>
            </a:extLst>
          </p:cNvPr>
          <p:cNvSpPr/>
          <p:nvPr/>
        </p:nvSpPr>
        <p:spPr>
          <a:xfrm>
            <a:off x="9250140" y="1111759"/>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Picture 21" descr="background rectangle">
            <a:extLst>
              <a:ext uri="{FF2B5EF4-FFF2-40B4-BE49-F238E27FC236}">
                <a16:creationId xmlns:a16="http://schemas.microsoft.com/office/drawing/2014/main" id="{2FEA8663-37E3-4858-A28A-30C544A21C6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2079"/>
            <a:ext cx="5074276" cy="869950"/>
          </a:xfrm>
          <a:prstGeom prst="rect">
            <a:avLst/>
          </a:prstGeom>
        </p:spPr>
      </p:pic>
      <p:sp>
        <p:nvSpPr>
          <p:cNvPr id="23" name="Title 3">
            <a:extLst>
              <a:ext uri="{FF2B5EF4-FFF2-40B4-BE49-F238E27FC236}">
                <a16:creationId xmlns:a16="http://schemas.microsoft.com/office/drawing/2014/main" id="{2B1175E2-78FF-43DF-A471-037F62CD3CF3}"/>
              </a:ext>
            </a:extLst>
          </p:cNvPr>
          <p:cNvSpPr>
            <a:spLocks noGrp="1"/>
          </p:cNvSpPr>
          <p:nvPr>
            <p:ph type="title"/>
          </p:nvPr>
        </p:nvSpPr>
        <p:spPr>
          <a:xfrm>
            <a:off x="0" y="102079"/>
            <a:ext cx="4896853" cy="707849"/>
          </a:xfrm>
        </p:spPr>
        <p:txBody>
          <a:bodyPr>
            <a:normAutofit fontScale="90000"/>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macht</a:t>
            </a:r>
            <a:r>
              <a:rPr lang="en-GB" sz="3600" b="1" dirty="0">
                <a:solidFill>
                  <a:schemeClr val="bg1"/>
                </a:solidFill>
              </a:rPr>
              <a:t> was? [2/2]</a:t>
            </a:r>
          </a:p>
        </p:txBody>
      </p:sp>
      <p:sp>
        <p:nvSpPr>
          <p:cNvPr id="28" name="TextBox 27">
            <a:extLst>
              <a:ext uri="{FF2B5EF4-FFF2-40B4-BE49-F238E27FC236}">
                <a16:creationId xmlns:a16="http://schemas.microsoft.com/office/drawing/2014/main" id="{00F7D373-42A8-421B-96B8-A541A0A63D5A}"/>
              </a:ext>
            </a:extLst>
          </p:cNvPr>
          <p:cNvSpPr txBox="1"/>
          <p:nvPr/>
        </p:nvSpPr>
        <p:spPr>
          <a:xfrm>
            <a:off x="5846522" y="144722"/>
            <a:ext cx="30504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vergisst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2" name="Picture 2" descr="Cross Clip Art">
            <a:extLst>
              <a:ext uri="{FF2B5EF4-FFF2-40B4-BE49-F238E27FC236}">
                <a16:creationId xmlns:a16="http://schemas.microsoft.com/office/drawing/2014/main" id="{A20EB8EB-9D27-44CC-A2BC-E393A2503A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887" y="1279699"/>
            <a:ext cx="543485" cy="5434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green checkmark">
            <a:extLst>
              <a:ext uri="{FF2B5EF4-FFF2-40B4-BE49-F238E27FC236}">
                <a16:creationId xmlns:a16="http://schemas.microsoft.com/office/drawing/2014/main" id="{09A855D1-E95C-4852-BD94-0AC63999A9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1950" y="1302398"/>
            <a:ext cx="508378" cy="529561"/>
          </a:xfrm>
          <a:prstGeom prst="rect">
            <a:avLst/>
          </a:prstGeom>
        </p:spPr>
      </p:pic>
      <p:sp>
        <p:nvSpPr>
          <p:cNvPr id="20" name="Speech Bubble: Rectangle with Corners Rounded 19">
            <a:extLst>
              <a:ext uri="{FF2B5EF4-FFF2-40B4-BE49-F238E27FC236}">
                <a16:creationId xmlns:a16="http://schemas.microsoft.com/office/drawing/2014/main" id="{720BCF74-D48D-4E60-9388-E94BE9C02114}"/>
              </a:ext>
            </a:extLst>
          </p:cNvPr>
          <p:cNvSpPr/>
          <p:nvPr/>
        </p:nvSpPr>
        <p:spPr>
          <a:xfrm>
            <a:off x="2893381" y="5477222"/>
            <a:ext cx="2003472" cy="769486"/>
          </a:xfrm>
          <a:prstGeom prst="wedgeRoundRectCallout">
            <a:avLst>
              <a:gd name="adj1" fmla="val 76800"/>
              <a:gd name="adj2" fmla="val 12192"/>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Kaufst</a:t>
            </a:r>
            <a:r>
              <a:rPr kumimoji="0" lang="en-GB" sz="2200" b="0" i="0" u="none" strike="noStrike" kern="1200" cap="none" spc="0" normalizeH="0" noProof="0" dirty="0">
                <a:ln>
                  <a:noFill/>
                </a:ln>
                <a:solidFill>
                  <a:prstClr val="white"/>
                </a:solidFill>
                <a:effectLst/>
                <a:uLnTx/>
                <a:uFillTx/>
                <a:latin typeface="Century Gothic" panose="020F0302020204030204"/>
                <a:ea typeface="+mn-ea"/>
                <a:cs typeface="+mn-cs"/>
              </a:rPr>
              <a:t> du das Essen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66" name="Speech Bubble: Rectangle with Corners Rounded 65">
            <a:extLst>
              <a:ext uri="{FF2B5EF4-FFF2-40B4-BE49-F238E27FC236}">
                <a16:creationId xmlns:a16="http://schemas.microsoft.com/office/drawing/2014/main" id="{747765F8-4D8A-4C88-81A3-389B88C987FE}"/>
              </a:ext>
            </a:extLst>
          </p:cNvPr>
          <p:cNvSpPr/>
          <p:nvPr/>
        </p:nvSpPr>
        <p:spPr>
          <a:xfrm>
            <a:off x="6838950" y="5471509"/>
            <a:ext cx="2752663" cy="769485"/>
          </a:xfrm>
          <a:prstGeom prst="wedgeRoundRectCallout">
            <a:avLst>
              <a:gd name="adj1" fmla="val -64805"/>
              <a:gd name="adj2" fmla="val -17079"/>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Nein</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ich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kaufe</a:t>
            </a:r>
            <a:r>
              <a:rPr lang="en-GB" sz="2200" dirty="0">
                <a:solidFill>
                  <a:prstClr val="white"/>
                </a:solidFill>
              </a:rPr>
              <a:t> das Essen </a:t>
            </a:r>
            <a:r>
              <a:rPr lang="en-GB" sz="2200" dirty="0" err="1">
                <a:solidFill>
                  <a:prstClr val="white"/>
                </a:solidFill>
              </a:rPr>
              <a:t>nicht</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42" name="Picture 41" descr="A close up of a logo&#10;&#10;Description automatically generated">
            <a:extLst>
              <a:ext uri="{FF2B5EF4-FFF2-40B4-BE49-F238E27FC236}">
                <a16:creationId xmlns:a16="http://schemas.microsoft.com/office/drawing/2014/main" id="{8848BFA7-ECFF-4056-9600-782A9B50DE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2066" y="1124187"/>
            <a:ext cx="593901" cy="766704"/>
          </a:xfrm>
          <a:prstGeom prst="rect">
            <a:avLst/>
          </a:prstGeom>
        </p:spPr>
      </p:pic>
      <p:sp>
        <p:nvSpPr>
          <p:cNvPr id="4" name="Rectangle 3">
            <a:extLst>
              <a:ext uri="{FF2B5EF4-FFF2-40B4-BE49-F238E27FC236}">
                <a16:creationId xmlns:a16="http://schemas.microsoft.com/office/drawing/2014/main" id="{170E311F-CB19-4988-90CF-69FBEEFDA71C}"/>
              </a:ext>
            </a:extLst>
          </p:cNvPr>
          <p:cNvSpPr/>
          <p:nvPr/>
        </p:nvSpPr>
        <p:spPr>
          <a:xfrm>
            <a:off x="367054" y="984830"/>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114B372F-5C76-4847-AE2E-62C1F33DCD62}"/>
              </a:ext>
            </a:extLst>
          </p:cNvPr>
          <p:cNvSpPr/>
          <p:nvPr/>
        </p:nvSpPr>
        <p:spPr>
          <a:xfrm>
            <a:off x="6367821" y="997439"/>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69" name="Picture 68" descr="A close up of a logo&#10;&#10;Description automatically generated">
            <a:extLst>
              <a:ext uri="{FF2B5EF4-FFF2-40B4-BE49-F238E27FC236}">
                <a16:creationId xmlns:a16="http://schemas.microsoft.com/office/drawing/2014/main" id="{520C1B84-1430-4711-B8C0-805C53AC9F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2000" y="1148232"/>
            <a:ext cx="593901" cy="766704"/>
          </a:xfrm>
          <a:prstGeom prst="rect">
            <a:avLst/>
          </a:prstGeom>
        </p:spPr>
      </p:pic>
      <p:pic>
        <p:nvPicPr>
          <p:cNvPr id="70" name="Picture 2" descr="Cross Clip Art">
            <a:extLst>
              <a:ext uri="{FF2B5EF4-FFF2-40B4-BE49-F238E27FC236}">
                <a16:creationId xmlns:a16="http://schemas.microsoft.com/office/drawing/2014/main" id="{E1B146FA-E9DF-4E26-855C-8428DB0E9C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1533" y="1374950"/>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green checkmark">
            <a:extLst>
              <a:ext uri="{FF2B5EF4-FFF2-40B4-BE49-F238E27FC236}">
                <a16:creationId xmlns:a16="http://schemas.microsoft.com/office/drawing/2014/main" id="{D401905E-EB27-49E6-983D-A71B980683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58126" y="1265039"/>
            <a:ext cx="508378" cy="529561"/>
          </a:xfrm>
          <a:prstGeom prst="rect">
            <a:avLst/>
          </a:prstGeom>
        </p:spPr>
      </p:pic>
      <p:sp>
        <p:nvSpPr>
          <p:cNvPr id="74" name="Rectangle: Rounded Corners 73">
            <a:extLst>
              <a:ext uri="{FF2B5EF4-FFF2-40B4-BE49-F238E27FC236}">
                <a16:creationId xmlns:a16="http://schemas.microsoft.com/office/drawing/2014/main" id="{883ACF4B-F47B-4EB6-967C-38F7118C95A0}"/>
              </a:ext>
            </a:extLst>
          </p:cNvPr>
          <p:cNvSpPr/>
          <p:nvPr/>
        </p:nvSpPr>
        <p:spPr>
          <a:xfrm>
            <a:off x="426715" y="263067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Rounded Corners 74">
            <a:extLst>
              <a:ext uri="{FF2B5EF4-FFF2-40B4-BE49-F238E27FC236}">
                <a16:creationId xmlns:a16="http://schemas.microsoft.com/office/drawing/2014/main" id="{AFF33DD8-A0D4-40D6-BE57-8D1FD4E594BE}"/>
              </a:ext>
            </a:extLst>
          </p:cNvPr>
          <p:cNvSpPr/>
          <p:nvPr/>
        </p:nvSpPr>
        <p:spPr>
          <a:xfrm>
            <a:off x="3258950" y="261532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Rounded Corners 75">
            <a:extLst>
              <a:ext uri="{FF2B5EF4-FFF2-40B4-BE49-F238E27FC236}">
                <a16:creationId xmlns:a16="http://schemas.microsoft.com/office/drawing/2014/main" id="{482C8035-B889-45B1-8634-B7944D71964C}"/>
              </a:ext>
            </a:extLst>
          </p:cNvPr>
          <p:cNvSpPr/>
          <p:nvPr/>
        </p:nvSpPr>
        <p:spPr>
          <a:xfrm>
            <a:off x="6429128" y="2622868"/>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Rounded Corners 76">
            <a:extLst>
              <a:ext uri="{FF2B5EF4-FFF2-40B4-BE49-F238E27FC236}">
                <a16:creationId xmlns:a16="http://schemas.microsoft.com/office/drawing/2014/main" id="{E13162AA-23E1-4887-867C-649150E2458E}"/>
              </a:ext>
            </a:extLst>
          </p:cNvPr>
          <p:cNvSpPr/>
          <p:nvPr/>
        </p:nvSpPr>
        <p:spPr>
          <a:xfrm>
            <a:off x="9250140" y="2617612"/>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1" name="Picture 2" descr="Cross Clip Art">
            <a:extLst>
              <a:ext uri="{FF2B5EF4-FFF2-40B4-BE49-F238E27FC236}">
                <a16:creationId xmlns:a16="http://schemas.microsoft.com/office/drawing/2014/main" id="{593D5602-0E22-40D2-924F-0D65259040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3339" y="2809074"/>
            <a:ext cx="543485" cy="54348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green checkmark">
            <a:extLst>
              <a:ext uri="{FF2B5EF4-FFF2-40B4-BE49-F238E27FC236}">
                <a16:creationId xmlns:a16="http://schemas.microsoft.com/office/drawing/2014/main" id="{8351C489-A3B6-44DF-9E83-AD60085839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8500" y="2823930"/>
            <a:ext cx="508378" cy="529561"/>
          </a:xfrm>
          <a:prstGeom prst="rect">
            <a:avLst/>
          </a:prstGeom>
        </p:spPr>
      </p:pic>
      <p:pic>
        <p:nvPicPr>
          <p:cNvPr id="83" name="Picture 82" descr="A close up of a logo&#10;&#10;Description automatically generated">
            <a:extLst>
              <a:ext uri="{FF2B5EF4-FFF2-40B4-BE49-F238E27FC236}">
                <a16:creationId xmlns:a16="http://schemas.microsoft.com/office/drawing/2014/main" id="{78B9ED7E-FB01-40D0-8E72-706603EB27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744" y="2667175"/>
            <a:ext cx="593901" cy="766704"/>
          </a:xfrm>
          <a:prstGeom prst="rect">
            <a:avLst/>
          </a:prstGeom>
        </p:spPr>
      </p:pic>
      <p:sp>
        <p:nvSpPr>
          <p:cNvPr id="85" name="Rectangle 84">
            <a:extLst>
              <a:ext uri="{FF2B5EF4-FFF2-40B4-BE49-F238E27FC236}">
                <a16:creationId xmlns:a16="http://schemas.microsoft.com/office/drawing/2014/main" id="{52BB3508-2D96-4A49-868F-4148371966FD}"/>
              </a:ext>
            </a:extLst>
          </p:cNvPr>
          <p:cNvSpPr/>
          <p:nvPr/>
        </p:nvSpPr>
        <p:spPr>
          <a:xfrm>
            <a:off x="367054" y="2567957"/>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6" name="Rectangle 85">
            <a:extLst>
              <a:ext uri="{FF2B5EF4-FFF2-40B4-BE49-F238E27FC236}">
                <a16:creationId xmlns:a16="http://schemas.microsoft.com/office/drawing/2014/main" id="{D2E0F542-41A3-4380-ACEA-0BB7A16F7EEA}"/>
              </a:ext>
            </a:extLst>
          </p:cNvPr>
          <p:cNvSpPr/>
          <p:nvPr/>
        </p:nvSpPr>
        <p:spPr>
          <a:xfrm>
            <a:off x="6367821" y="2580566"/>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7" name="Picture 86" descr="A close up of a logo&#10;&#10;Description automatically generated">
            <a:extLst>
              <a:ext uri="{FF2B5EF4-FFF2-40B4-BE49-F238E27FC236}">
                <a16:creationId xmlns:a16="http://schemas.microsoft.com/office/drawing/2014/main" id="{DFBB0457-2895-498F-83B8-9F6A525635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4126" y="2639038"/>
            <a:ext cx="593901" cy="766704"/>
          </a:xfrm>
          <a:prstGeom prst="rect">
            <a:avLst/>
          </a:prstGeom>
        </p:spPr>
      </p:pic>
      <p:pic>
        <p:nvPicPr>
          <p:cNvPr id="88" name="Picture 2" descr="Cross Clip Art">
            <a:extLst>
              <a:ext uri="{FF2B5EF4-FFF2-40B4-BE49-F238E27FC236}">
                <a16:creationId xmlns:a16="http://schemas.microsoft.com/office/drawing/2014/main" id="{E3D3AAA1-8F76-4B10-AF4E-F3AE302D6A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92570" y="2773492"/>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green checkmark">
            <a:extLst>
              <a:ext uri="{FF2B5EF4-FFF2-40B4-BE49-F238E27FC236}">
                <a16:creationId xmlns:a16="http://schemas.microsoft.com/office/drawing/2014/main" id="{12001EE5-7CD8-4538-9EC3-076BB18D6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1301" y="2797770"/>
            <a:ext cx="508378" cy="529561"/>
          </a:xfrm>
          <a:prstGeom prst="rect">
            <a:avLst/>
          </a:prstGeom>
        </p:spPr>
      </p:pic>
      <p:sp>
        <p:nvSpPr>
          <p:cNvPr id="110" name="Rectangle: Rounded Corners 109">
            <a:extLst>
              <a:ext uri="{FF2B5EF4-FFF2-40B4-BE49-F238E27FC236}">
                <a16:creationId xmlns:a16="http://schemas.microsoft.com/office/drawing/2014/main" id="{00578FD6-4E4A-4324-8A1B-2F53D496D813}"/>
              </a:ext>
            </a:extLst>
          </p:cNvPr>
          <p:cNvSpPr/>
          <p:nvPr/>
        </p:nvSpPr>
        <p:spPr>
          <a:xfrm>
            <a:off x="426715" y="4162057"/>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1" name="Rectangle: Rounded Corners 110">
            <a:extLst>
              <a:ext uri="{FF2B5EF4-FFF2-40B4-BE49-F238E27FC236}">
                <a16:creationId xmlns:a16="http://schemas.microsoft.com/office/drawing/2014/main" id="{91600114-E139-4E86-8313-11D3F15009EA}"/>
              </a:ext>
            </a:extLst>
          </p:cNvPr>
          <p:cNvSpPr/>
          <p:nvPr/>
        </p:nvSpPr>
        <p:spPr>
          <a:xfrm>
            <a:off x="3258950" y="4146707"/>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2" name="Rectangle: Rounded Corners 111">
            <a:extLst>
              <a:ext uri="{FF2B5EF4-FFF2-40B4-BE49-F238E27FC236}">
                <a16:creationId xmlns:a16="http://schemas.microsoft.com/office/drawing/2014/main" id="{CAFEBEB7-D528-40C3-A6AE-D935502BFCC4}"/>
              </a:ext>
            </a:extLst>
          </p:cNvPr>
          <p:cNvSpPr/>
          <p:nvPr/>
        </p:nvSpPr>
        <p:spPr>
          <a:xfrm>
            <a:off x="6429128" y="4154250"/>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3" name="Rectangle: Rounded Corners 112">
            <a:extLst>
              <a:ext uri="{FF2B5EF4-FFF2-40B4-BE49-F238E27FC236}">
                <a16:creationId xmlns:a16="http://schemas.microsoft.com/office/drawing/2014/main" id="{F6B237CD-AD1D-4C69-93D5-F432915E3493}"/>
              </a:ext>
            </a:extLst>
          </p:cNvPr>
          <p:cNvSpPr/>
          <p:nvPr/>
        </p:nvSpPr>
        <p:spPr>
          <a:xfrm>
            <a:off x="9250140" y="4148994"/>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17" name="Picture 2" descr="Cross Clip Art">
            <a:extLst>
              <a:ext uri="{FF2B5EF4-FFF2-40B4-BE49-F238E27FC236}">
                <a16:creationId xmlns:a16="http://schemas.microsoft.com/office/drawing/2014/main" id="{4AA2E184-1998-4F23-98DD-9133CD1240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3780" y="4290922"/>
            <a:ext cx="543485" cy="543485"/>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descr="green checkmark">
            <a:extLst>
              <a:ext uri="{FF2B5EF4-FFF2-40B4-BE49-F238E27FC236}">
                <a16:creationId xmlns:a16="http://schemas.microsoft.com/office/drawing/2014/main" id="{846950FD-FA21-4FB7-BF39-F7EE597FAE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0179" y="4294104"/>
            <a:ext cx="508378" cy="529561"/>
          </a:xfrm>
          <a:prstGeom prst="rect">
            <a:avLst/>
          </a:prstGeom>
        </p:spPr>
      </p:pic>
      <p:pic>
        <p:nvPicPr>
          <p:cNvPr id="119" name="Picture 118" descr="A close up of a logo&#10;&#10;Description automatically generated">
            <a:extLst>
              <a:ext uri="{FF2B5EF4-FFF2-40B4-BE49-F238E27FC236}">
                <a16:creationId xmlns:a16="http://schemas.microsoft.com/office/drawing/2014/main" id="{0A5DC032-6803-4836-B757-63CC8AB5C2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780" y="4225800"/>
            <a:ext cx="593901" cy="766704"/>
          </a:xfrm>
          <a:prstGeom prst="rect">
            <a:avLst/>
          </a:prstGeom>
        </p:spPr>
      </p:pic>
      <p:sp>
        <p:nvSpPr>
          <p:cNvPr id="121" name="Rectangle 120">
            <a:extLst>
              <a:ext uri="{FF2B5EF4-FFF2-40B4-BE49-F238E27FC236}">
                <a16:creationId xmlns:a16="http://schemas.microsoft.com/office/drawing/2014/main" id="{69D0039B-6892-4EC6-9CA0-20FD7FD3E9E4}"/>
              </a:ext>
            </a:extLst>
          </p:cNvPr>
          <p:cNvSpPr/>
          <p:nvPr/>
        </p:nvSpPr>
        <p:spPr>
          <a:xfrm>
            <a:off x="367054" y="4022065"/>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2" name="Rectangle 121">
            <a:extLst>
              <a:ext uri="{FF2B5EF4-FFF2-40B4-BE49-F238E27FC236}">
                <a16:creationId xmlns:a16="http://schemas.microsoft.com/office/drawing/2014/main" id="{93EAA0FE-09F0-4318-8BEE-8BDA29C3C8E7}"/>
              </a:ext>
            </a:extLst>
          </p:cNvPr>
          <p:cNvSpPr/>
          <p:nvPr/>
        </p:nvSpPr>
        <p:spPr>
          <a:xfrm>
            <a:off x="6367821" y="4034674"/>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23" name="Picture 122" descr="A close up of a logo&#10;&#10;Description automatically generated">
            <a:extLst>
              <a:ext uri="{FF2B5EF4-FFF2-40B4-BE49-F238E27FC236}">
                <a16:creationId xmlns:a16="http://schemas.microsoft.com/office/drawing/2014/main" id="{BDC21C4D-FB85-4796-B180-55F2E124FD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6083" y="4197077"/>
            <a:ext cx="593901" cy="766704"/>
          </a:xfrm>
          <a:prstGeom prst="rect">
            <a:avLst/>
          </a:prstGeom>
        </p:spPr>
      </p:pic>
      <p:pic>
        <p:nvPicPr>
          <p:cNvPr id="124" name="Picture 2" descr="Cross Clip Art">
            <a:extLst>
              <a:ext uri="{FF2B5EF4-FFF2-40B4-BE49-F238E27FC236}">
                <a16:creationId xmlns:a16="http://schemas.microsoft.com/office/drawing/2014/main" id="{BFE9F005-0601-4CCB-8443-AFA1CB9063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5360" y="4416173"/>
            <a:ext cx="425451" cy="4254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8E85293-54F1-4D0F-99D4-E21A04CE9572}"/>
              </a:ext>
            </a:extLst>
          </p:cNvPr>
          <p:cNvSpPr txBox="1"/>
          <p:nvPr/>
        </p:nvSpPr>
        <p:spPr>
          <a:xfrm>
            <a:off x="1144524" y="5625420"/>
            <a:ext cx="1643105" cy="461665"/>
          </a:xfrm>
          <a:prstGeom prst="rect">
            <a:avLst/>
          </a:prstGeom>
          <a:solidFill>
            <a:srgbClr val="FFF4E7"/>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a:t>
            </a:r>
          </a:p>
        </p:txBody>
      </p:sp>
      <p:sp>
        <p:nvSpPr>
          <p:cNvPr id="131" name="TextBox 130">
            <a:extLst>
              <a:ext uri="{FF2B5EF4-FFF2-40B4-BE49-F238E27FC236}">
                <a16:creationId xmlns:a16="http://schemas.microsoft.com/office/drawing/2014/main" id="{5C901BA2-99AE-4A19-96E2-EC25284A9FC3}"/>
              </a:ext>
            </a:extLst>
          </p:cNvPr>
          <p:cNvSpPr txBox="1"/>
          <p:nvPr/>
        </p:nvSpPr>
        <p:spPr>
          <a:xfrm>
            <a:off x="10125472" y="5625418"/>
            <a:ext cx="1643105" cy="461665"/>
          </a:xfrm>
          <a:prstGeom prst="rect">
            <a:avLst/>
          </a:prstGeom>
          <a:solidFill>
            <a:srgbClr val="FFF4E7"/>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A</a:t>
            </a:r>
          </a:p>
        </p:txBody>
      </p:sp>
      <p:sp>
        <p:nvSpPr>
          <p:cNvPr id="8" name="Rectangle: Rounded Corners 7">
            <a:extLst>
              <a:ext uri="{FF2B5EF4-FFF2-40B4-BE49-F238E27FC236}">
                <a16:creationId xmlns:a16="http://schemas.microsoft.com/office/drawing/2014/main" id="{47F2C9CB-5C32-4D5B-B1D4-165E1D9A5629}"/>
              </a:ext>
            </a:extLst>
          </p:cNvPr>
          <p:cNvSpPr/>
          <p:nvPr/>
        </p:nvSpPr>
        <p:spPr>
          <a:xfrm>
            <a:off x="433284" y="1085020"/>
            <a:ext cx="2722878" cy="929913"/>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26" name="Picture 125" descr="green checkmark">
            <a:extLst>
              <a:ext uri="{FF2B5EF4-FFF2-40B4-BE49-F238E27FC236}">
                <a16:creationId xmlns:a16="http://schemas.microsoft.com/office/drawing/2014/main" id="{253F38C3-247D-44D5-80F0-F726E55D7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717" y="4302274"/>
            <a:ext cx="508378" cy="529561"/>
          </a:xfrm>
          <a:prstGeom prst="rect">
            <a:avLst/>
          </a:prstGeom>
        </p:spPr>
      </p:pic>
      <p:pic>
        <p:nvPicPr>
          <p:cNvPr id="67" name="Picture 66" descr="A close up of a logo&#10;&#10;Description automatically generated">
            <a:extLst>
              <a:ext uri="{FF2B5EF4-FFF2-40B4-BE49-F238E27FC236}">
                <a16:creationId xmlns:a16="http://schemas.microsoft.com/office/drawing/2014/main" id="{18238204-D426-4855-A2AE-1E8C57126B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120" y="1186528"/>
            <a:ext cx="696525" cy="670241"/>
          </a:xfrm>
          <a:prstGeom prst="rect">
            <a:avLst/>
          </a:prstGeom>
        </p:spPr>
      </p:pic>
      <p:pic>
        <p:nvPicPr>
          <p:cNvPr id="79" name="Picture 78" descr="A close up of a logo&#10;&#10;Description automatically generated">
            <a:extLst>
              <a:ext uri="{FF2B5EF4-FFF2-40B4-BE49-F238E27FC236}">
                <a16:creationId xmlns:a16="http://schemas.microsoft.com/office/drawing/2014/main" id="{42CAEC9F-F975-43DC-A9FE-079E9A7BE9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16445" y="2717184"/>
            <a:ext cx="696525" cy="670241"/>
          </a:xfrm>
          <a:prstGeom prst="rect">
            <a:avLst/>
          </a:prstGeom>
        </p:spPr>
      </p:pic>
      <p:pic>
        <p:nvPicPr>
          <p:cNvPr id="80" name="Picture 79" descr="A close up of a logo&#10;&#10;Description automatically generated">
            <a:extLst>
              <a:ext uri="{FF2B5EF4-FFF2-40B4-BE49-F238E27FC236}">
                <a16:creationId xmlns:a16="http://schemas.microsoft.com/office/drawing/2014/main" id="{85721ACF-D067-46F1-8384-66C74BACDC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1566" y="4245308"/>
            <a:ext cx="696525" cy="670241"/>
          </a:xfrm>
          <a:prstGeom prst="rect">
            <a:avLst/>
          </a:prstGeom>
        </p:spPr>
      </p:pic>
      <p:pic>
        <p:nvPicPr>
          <p:cNvPr id="84" name="Picture 83" descr="A close up of a logo&#10;&#10;Description automatically generated">
            <a:extLst>
              <a:ext uri="{FF2B5EF4-FFF2-40B4-BE49-F238E27FC236}">
                <a16:creationId xmlns:a16="http://schemas.microsoft.com/office/drawing/2014/main" id="{E0D27812-1580-4BB3-A259-C47670EBC1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8947" y="1252554"/>
            <a:ext cx="696525" cy="670241"/>
          </a:xfrm>
          <a:prstGeom prst="rect">
            <a:avLst/>
          </a:prstGeom>
        </p:spPr>
      </p:pic>
      <p:pic>
        <p:nvPicPr>
          <p:cNvPr id="91" name="Picture 90" descr="A close up of a logo&#10;&#10;Description automatically generated">
            <a:extLst>
              <a:ext uri="{FF2B5EF4-FFF2-40B4-BE49-F238E27FC236}">
                <a16:creationId xmlns:a16="http://schemas.microsoft.com/office/drawing/2014/main" id="{795D637D-875A-41BB-BA3F-EEA2454042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0940" y="2716858"/>
            <a:ext cx="696525" cy="670241"/>
          </a:xfrm>
          <a:prstGeom prst="rect">
            <a:avLst/>
          </a:prstGeom>
        </p:spPr>
      </p:pic>
      <p:pic>
        <p:nvPicPr>
          <p:cNvPr id="92" name="Picture 91" descr="A close up of a logo&#10;&#10;Description automatically generated">
            <a:extLst>
              <a:ext uri="{FF2B5EF4-FFF2-40B4-BE49-F238E27FC236}">
                <a16:creationId xmlns:a16="http://schemas.microsoft.com/office/drawing/2014/main" id="{85FAD1A3-CC16-49C6-9CC7-9E42154B90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0784" y="4284513"/>
            <a:ext cx="696525" cy="670241"/>
          </a:xfrm>
          <a:prstGeom prst="rect">
            <a:avLst/>
          </a:prstGeom>
        </p:spPr>
      </p:pic>
      <p:sp>
        <p:nvSpPr>
          <p:cNvPr id="93" name="TextBox 92">
            <a:extLst>
              <a:ext uri="{FF2B5EF4-FFF2-40B4-BE49-F238E27FC236}">
                <a16:creationId xmlns:a16="http://schemas.microsoft.com/office/drawing/2014/main" id="{94B6776B-C107-4C50-A7D6-A1D2DDA2334E}"/>
              </a:ext>
            </a:extLst>
          </p:cNvPr>
          <p:cNvSpPr txBox="1"/>
          <p:nvPr/>
        </p:nvSpPr>
        <p:spPr>
          <a:xfrm>
            <a:off x="365668" y="2037806"/>
            <a:ext cx="5730332" cy="461665"/>
          </a:xfrm>
          <a:prstGeom prst="rect">
            <a:avLst/>
          </a:prstGeom>
          <a:noFill/>
        </p:spPr>
        <p:txBody>
          <a:bodyPr wrap="square" rtlCol="0">
            <a:spAutoFit/>
          </a:bodyPr>
          <a:lstStyle/>
          <a:p>
            <a:pPr algn="ctr"/>
            <a:r>
              <a:rPr lang="en-GB" sz="2400" dirty="0">
                <a:solidFill>
                  <a:schemeClr val="accent5">
                    <a:lumMod val="50000"/>
                  </a:schemeClr>
                </a:solidFill>
              </a:rPr>
              <a:t>1. das Essen </a:t>
            </a:r>
            <a:r>
              <a:rPr lang="en-GB" sz="2400" dirty="0" err="1">
                <a:solidFill>
                  <a:schemeClr val="accent5">
                    <a:lumMod val="50000"/>
                  </a:schemeClr>
                </a:solidFill>
              </a:rPr>
              <a:t>kaufen</a:t>
            </a:r>
            <a:endParaRPr lang="en-GB" sz="2400" dirty="0">
              <a:solidFill>
                <a:schemeClr val="accent5">
                  <a:lumMod val="50000"/>
                </a:schemeClr>
              </a:solidFill>
            </a:endParaRPr>
          </a:p>
        </p:txBody>
      </p:sp>
      <p:sp>
        <p:nvSpPr>
          <p:cNvPr id="94" name="TextBox 93">
            <a:extLst>
              <a:ext uri="{FF2B5EF4-FFF2-40B4-BE49-F238E27FC236}">
                <a16:creationId xmlns:a16="http://schemas.microsoft.com/office/drawing/2014/main" id="{8FD13FC1-F9DE-4F63-A2B1-B4CFDCC6BDC9}"/>
              </a:ext>
            </a:extLst>
          </p:cNvPr>
          <p:cNvSpPr txBox="1"/>
          <p:nvPr/>
        </p:nvSpPr>
        <p:spPr>
          <a:xfrm>
            <a:off x="6480074" y="2011822"/>
            <a:ext cx="5730332" cy="461665"/>
          </a:xfrm>
          <a:prstGeom prst="rect">
            <a:avLst/>
          </a:prstGeom>
          <a:noFill/>
        </p:spPr>
        <p:txBody>
          <a:bodyPr wrap="square" rtlCol="0">
            <a:spAutoFit/>
          </a:bodyPr>
          <a:lstStyle/>
          <a:p>
            <a:pPr algn="ctr"/>
            <a:r>
              <a:rPr lang="en-GB" sz="2400" dirty="0">
                <a:solidFill>
                  <a:schemeClr val="accent5">
                    <a:lumMod val="50000"/>
                  </a:schemeClr>
                </a:solidFill>
              </a:rPr>
              <a:t>2. das Banner </a:t>
            </a:r>
            <a:r>
              <a:rPr lang="en-GB" sz="2400" dirty="0" err="1">
                <a:solidFill>
                  <a:schemeClr val="accent5">
                    <a:lumMod val="50000"/>
                  </a:schemeClr>
                </a:solidFill>
              </a:rPr>
              <a:t>mitbringen</a:t>
            </a:r>
            <a:endParaRPr lang="en-GB" sz="2400" dirty="0">
              <a:solidFill>
                <a:schemeClr val="accent5">
                  <a:lumMod val="50000"/>
                </a:schemeClr>
              </a:solidFill>
            </a:endParaRPr>
          </a:p>
        </p:txBody>
      </p:sp>
      <p:sp>
        <p:nvSpPr>
          <p:cNvPr id="95" name="TextBox 94">
            <a:extLst>
              <a:ext uri="{FF2B5EF4-FFF2-40B4-BE49-F238E27FC236}">
                <a16:creationId xmlns:a16="http://schemas.microsoft.com/office/drawing/2014/main" id="{F240B171-7B00-47D8-BE61-FDD5D46F74FC}"/>
              </a:ext>
            </a:extLst>
          </p:cNvPr>
          <p:cNvSpPr txBox="1"/>
          <p:nvPr/>
        </p:nvSpPr>
        <p:spPr>
          <a:xfrm>
            <a:off x="387193" y="3542257"/>
            <a:ext cx="5730332" cy="461665"/>
          </a:xfrm>
          <a:prstGeom prst="rect">
            <a:avLst/>
          </a:prstGeom>
          <a:noFill/>
        </p:spPr>
        <p:txBody>
          <a:bodyPr wrap="square" rtlCol="0">
            <a:spAutoFit/>
          </a:bodyPr>
          <a:lstStyle/>
          <a:p>
            <a:pPr algn="ctr"/>
            <a:r>
              <a:rPr lang="en-GB" sz="2400" dirty="0">
                <a:solidFill>
                  <a:schemeClr val="accent5">
                    <a:lumMod val="50000"/>
                  </a:schemeClr>
                </a:solidFill>
              </a:rPr>
              <a:t>3. um 5 </a:t>
            </a:r>
            <a:r>
              <a:rPr lang="en-GB" sz="2400" dirty="0" err="1">
                <a:solidFill>
                  <a:schemeClr val="accent5">
                    <a:lumMod val="50000"/>
                  </a:schemeClr>
                </a:solidFill>
              </a:rPr>
              <a:t>Uhr</a:t>
            </a:r>
            <a:r>
              <a:rPr lang="en-GB" sz="2400" dirty="0">
                <a:solidFill>
                  <a:schemeClr val="accent5">
                    <a:lumMod val="50000"/>
                  </a:schemeClr>
                </a:solidFill>
              </a:rPr>
              <a:t> </a:t>
            </a:r>
            <a:r>
              <a:rPr lang="en-GB" sz="2400" dirty="0" err="1">
                <a:solidFill>
                  <a:schemeClr val="accent5">
                    <a:lumMod val="50000"/>
                  </a:schemeClr>
                </a:solidFill>
              </a:rPr>
              <a:t>ankommen</a:t>
            </a:r>
            <a:endParaRPr lang="en-GB" sz="2400" dirty="0">
              <a:solidFill>
                <a:schemeClr val="accent5">
                  <a:lumMod val="50000"/>
                </a:schemeClr>
              </a:solidFill>
            </a:endParaRPr>
          </a:p>
        </p:txBody>
      </p:sp>
      <p:sp>
        <p:nvSpPr>
          <p:cNvPr id="96" name="TextBox 95">
            <a:extLst>
              <a:ext uri="{FF2B5EF4-FFF2-40B4-BE49-F238E27FC236}">
                <a16:creationId xmlns:a16="http://schemas.microsoft.com/office/drawing/2014/main" id="{1C5A1A67-BB89-4772-BB76-4942DF5ACEFD}"/>
              </a:ext>
            </a:extLst>
          </p:cNvPr>
          <p:cNvSpPr txBox="1"/>
          <p:nvPr/>
        </p:nvSpPr>
        <p:spPr>
          <a:xfrm>
            <a:off x="6308160" y="3554706"/>
            <a:ext cx="5730332" cy="461665"/>
          </a:xfrm>
          <a:prstGeom prst="rect">
            <a:avLst/>
          </a:prstGeom>
          <a:noFill/>
        </p:spPr>
        <p:txBody>
          <a:bodyPr wrap="square" rtlCol="0">
            <a:spAutoFit/>
          </a:bodyPr>
          <a:lstStyle/>
          <a:p>
            <a:pPr algn="ctr"/>
            <a:r>
              <a:rPr lang="en-GB" sz="2400" dirty="0">
                <a:solidFill>
                  <a:schemeClr val="accent5">
                    <a:lumMod val="50000"/>
                  </a:schemeClr>
                </a:solidFill>
              </a:rPr>
              <a:t>4. die </a:t>
            </a:r>
            <a:r>
              <a:rPr lang="en-GB" sz="2400" dirty="0" err="1">
                <a:solidFill>
                  <a:schemeClr val="accent5">
                    <a:lumMod val="50000"/>
                  </a:schemeClr>
                </a:solidFill>
              </a:rPr>
              <a:t>Dekoration</a:t>
            </a:r>
            <a:r>
              <a:rPr lang="en-GB" sz="2400" dirty="0">
                <a:solidFill>
                  <a:schemeClr val="accent5">
                    <a:lumMod val="50000"/>
                  </a:schemeClr>
                </a:solidFill>
              </a:rPr>
              <a:t> </a:t>
            </a:r>
            <a:r>
              <a:rPr lang="en-GB" sz="2400" dirty="0" err="1">
                <a:solidFill>
                  <a:schemeClr val="accent5">
                    <a:lumMod val="50000"/>
                  </a:schemeClr>
                </a:solidFill>
              </a:rPr>
              <a:t>vorbereiten</a:t>
            </a:r>
            <a:endParaRPr lang="en-GB" sz="2400" dirty="0">
              <a:solidFill>
                <a:schemeClr val="accent5">
                  <a:lumMod val="50000"/>
                </a:schemeClr>
              </a:solidFill>
            </a:endParaRPr>
          </a:p>
        </p:txBody>
      </p:sp>
      <p:sp>
        <p:nvSpPr>
          <p:cNvPr id="97" name="TextBox 96">
            <a:extLst>
              <a:ext uri="{FF2B5EF4-FFF2-40B4-BE49-F238E27FC236}">
                <a16:creationId xmlns:a16="http://schemas.microsoft.com/office/drawing/2014/main" id="{D3611191-A28C-466C-BF0A-DBBD6EB07433}"/>
              </a:ext>
            </a:extLst>
          </p:cNvPr>
          <p:cNvSpPr txBox="1"/>
          <p:nvPr/>
        </p:nvSpPr>
        <p:spPr>
          <a:xfrm>
            <a:off x="394776" y="5032431"/>
            <a:ext cx="5730332" cy="461665"/>
          </a:xfrm>
          <a:prstGeom prst="rect">
            <a:avLst/>
          </a:prstGeom>
          <a:noFill/>
        </p:spPr>
        <p:txBody>
          <a:bodyPr wrap="square" rtlCol="0">
            <a:spAutoFit/>
          </a:bodyPr>
          <a:lstStyle/>
          <a:p>
            <a:pPr algn="ctr"/>
            <a:r>
              <a:rPr lang="en-GB" sz="2400" dirty="0">
                <a:solidFill>
                  <a:schemeClr val="accent5">
                    <a:lumMod val="50000"/>
                  </a:schemeClr>
                </a:solidFill>
              </a:rPr>
              <a:t>5. den Kuchen </a:t>
            </a:r>
            <a:r>
              <a:rPr lang="en-GB" sz="2400" dirty="0" err="1">
                <a:solidFill>
                  <a:schemeClr val="accent5">
                    <a:lumMod val="50000"/>
                  </a:schemeClr>
                </a:solidFill>
              </a:rPr>
              <a:t>backen</a:t>
            </a:r>
            <a:endParaRPr lang="en-GB" sz="2400" dirty="0">
              <a:solidFill>
                <a:schemeClr val="accent5">
                  <a:lumMod val="50000"/>
                </a:schemeClr>
              </a:solidFill>
            </a:endParaRPr>
          </a:p>
        </p:txBody>
      </p:sp>
      <p:sp>
        <p:nvSpPr>
          <p:cNvPr id="98" name="TextBox 97">
            <a:extLst>
              <a:ext uri="{FF2B5EF4-FFF2-40B4-BE49-F238E27FC236}">
                <a16:creationId xmlns:a16="http://schemas.microsoft.com/office/drawing/2014/main" id="{3448B7CB-DCBB-4029-871C-9F4B224DAC3A}"/>
              </a:ext>
            </a:extLst>
          </p:cNvPr>
          <p:cNvSpPr txBox="1"/>
          <p:nvPr/>
        </p:nvSpPr>
        <p:spPr>
          <a:xfrm>
            <a:off x="6315743" y="5044880"/>
            <a:ext cx="5730332" cy="461665"/>
          </a:xfrm>
          <a:prstGeom prst="rect">
            <a:avLst/>
          </a:prstGeom>
          <a:noFill/>
        </p:spPr>
        <p:txBody>
          <a:bodyPr wrap="square" rtlCol="0">
            <a:spAutoFit/>
          </a:bodyPr>
          <a:lstStyle/>
          <a:p>
            <a:pPr algn="ctr"/>
            <a:r>
              <a:rPr lang="en-GB" sz="2400" dirty="0">
                <a:solidFill>
                  <a:schemeClr val="accent5">
                    <a:lumMod val="50000"/>
                  </a:schemeClr>
                </a:solidFill>
              </a:rPr>
              <a:t>6. die </a:t>
            </a:r>
            <a:r>
              <a:rPr lang="en-GB" sz="2400" dirty="0" err="1">
                <a:solidFill>
                  <a:schemeClr val="accent5">
                    <a:lumMod val="50000"/>
                  </a:schemeClr>
                </a:solidFill>
              </a:rPr>
              <a:t>weiteren</a:t>
            </a:r>
            <a:r>
              <a:rPr lang="en-GB" sz="2400" dirty="0">
                <a:solidFill>
                  <a:schemeClr val="accent5">
                    <a:lumMod val="50000"/>
                  </a:schemeClr>
                </a:solidFill>
              </a:rPr>
              <a:t> </a:t>
            </a:r>
            <a:r>
              <a:rPr lang="en-GB" sz="2400" dirty="0" err="1">
                <a:solidFill>
                  <a:schemeClr val="accent5">
                    <a:lumMod val="50000"/>
                  </a:schemeClr>
                </a:solidFill>
              </a:rPr>
              <a:t>Rezepte</a:t>
            </a:r>
            <a:r>
              <a:rPr lang="en-GB" sz="2400" dirty="0">
                <a:solidFill>
                  <a:schemeClr val="accent5">
                    <a:lumMod val="50000"/>
                  </a:schemeClr>
                </a:solidFill>
              </a:rPr>
              <a:t> </a:t>
            </a:r>
            <a:r>
              <a:rPr lang="en-GB" sz="2400" dirty="0" err="1">
                <a:solidFill>
                  <a:schemeClr val="accent5">
                    <a:lumMod val="50000"/>
                  </a:schemeClr>
                </a:solidFill>
              </a:rPr>
              <a:t>vorbereiten</a:t>
            </a:r>
            <a:endParaRPr lang="en-GB" sz="2400" dirty="0">
              <a:solidFill>
                <a:schemeClr val="accent5">
                  <a:lumMod val="50000"/>
                </a:schemeClr>
              </a:solidFill>
            </a:endParaRPr>
          </a:p>
        </p:txBody>
      </p:sp>
      <p:pic>
        <p:nvPicPr>
          <p:cNvPr id="99" name="Picture 98" descr="A close up of a logo&#10;&#10;Description automatically generated">
            <a:extLst>
              <a:ext uri="{FF2B5EF4-FFF2-40B4-BE49-F238E27FC236}">
                <a16:creationId xmlns:a16="http://schemas.microsoft.com/office/drawing/2014/main" id="{E2261EB3-7F8E-4B6A-9099-179E97C9F1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46779" y="37560"/>
            <a:ext cx="910342" cy="929127"/>
          </a:xfrm>
          <a:prstGeom prst="rect">
            <a:avLst/>
          </a:prstGeom>
        </p:spPr>
      </p:pic>
      <p:pic>
        <p:nvPicPr>
          <p:cNvPr id="61" name="Picture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85611" y="2708237"/>
            <a:ext cx="761006" cy="728243"/>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07427" y="4170944"/>
            <a:ext cx="840958" cy="821560"/>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61723" y="1136108"/>
            <a:ext cx="1618851" cy="809426"/>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39906" y="2562601"/>
            <a:ext cx="649472" cy="1029999"/>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30022" y="4245308"/>
            <a:ext cx="666947" cy="727579"/>
          </a:xfrm>
          <a:prstGeom prst="rect">
            <a:avLst/>
          </a:prstGeom>
        </p:spPr>
      </p:pic>
      <p:pic>
        <p:nvPicPr>
          <p:cNvPr id="73" name="Picture 72">
            <a:extLst>
              <a:ext uri="{FF2B5EF4-FFF2-40B4-BE49-F238E27FC236}">
                <a16:creationId xmlns:a16="http://schemas.microsoft.com/office/drawing/2014/main" id="{FE112CBC-538B-47CA-9EB2-41A628912F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20114" y="2677258"/>
            <a:ext cx="761006" cy="728243"/>
          </a:xfrm>
          <a:prstGeom prst="rect">
            <a:avLst/>
          </a:prstGeom>
        </p:spPr>
      </p:pic>
      <p:pic>
        <p:nvPicPr>
          <p:cNvPr id="78" name="Picture 77">
            <a:extLst>
              <a:ext uri="{FF2B5EF4-FFF2-40B4-BE49-F238E27FC236}">
                <a16:creationId xmlns:a16="http://schemas.microsoft.com/office/drawing/2014/main" id="{659806C8-0276-484D-A3C8-3385DDD179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08384" y="4162547"/>
            <a:ext cx="840958" cy="821560"/>
          </a:xfrm>
          <a:prstGeom prst="rect">
            <a:avLst/>
          </a:prstGeom>
        </p:spPr>
      </p:pic>
      <p:pic>
        <p:nvPicPr>
          <p:cNvPr id="89" name="Picture 88">
            <a:extLst>
              <a:ext uri="{FF2B5EF4-FFF2-40B4-BE49-F238E27FC236}">
                <a16:creationId xmlns:a16="http://schemas.microsoft.com/office/drawing/2014/main" id="{E36CC990-9A1E-4F34-B1CF-41C6430845E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73027" y="4225800"/>
            <a:ext cx="666947" cy="727579"/>
          </a:xfrm>
          <a:prstGeom prst="rect">
            <a:avLst/>
          </a:prstGeom>
        </p:spPr>
      </p:pic>
      <p:pic>
        <p:nvPicPr>
          <p:cNvPr id="100" name="Picture 99">
            <a:extLst>
              <a:ext uri="{FF2B5EF4-FFF2-40B4-BE49-F238E27FC236}">
                <a16:creationId xmlns:a16="http://schemas.microsoft.com/office/drawing/2014/main" id="{2E084330-FE4D-462C-AA14-529C6D27112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31939" y="2583090"/>
            <a:ext cx="649472" cy="1029999"/>
          </a:xfrm>
          <a:prstGeom prst="rect">
            <a:avLst/>
          </a:prstGeom>
        </p:spPr>
      </p:pic>
      <p:pic>
        <p:nvPicPr>
          <p:cNvPr id="101" name="Picture 100">
            <a:extLst>
              <a:ext uri="{FF2B5EF4-FFF2-40B4-BE49-F238E27FC236}">
                <a16:creationId xmlns:a16="http://schemas.microsoft.com/office/drawing/2014/main" id="{3CE88C30-2B91-4208-8A20-8A5F4F1F311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0760" y="1196765"/>
            <a:ext cx="1618851" cy="809426"/>
          </a:xfrm>
          <a:prstGeom prst="rect">
            <a:avLst/>
          </a:prstGeom>
        </p:spPr>
      </p:pic>
      <p:pic>
        <p:nvPicPr>
          <p:cNvPr id="13" name="Picture 12" descr="A close up of a sign&#10;&#10;Description automatically generated">
            <a:extLst>
              <a:ext uri="{FF2B5EF4-FFF2-40B4-BE49-F238E27FC236}">
                <a16:creationId xmlns:a16="http://schemas.microsoft.com/office/drawing/2014/main" id="{A5B0F799-8E6B-4F9B-BF50-B58BD9A022A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44170" y="1230548"/>
            <a:ext cx="632264" cy="677237"/>
          </a:xfrm>
          <a:prstGeom prst="rect">
            <a:avLst/>
          </a:prstGeom>
        </p:spPr>
      </p:pic>
      <p:pic>
        <p:nvPicPr>
          <p:cNvPr id="102" name="Picture 101" descr="A close up of a sign&#10;&#10;Description automatically generated">
            <a:extLst>
              <a:ext uri="{FF2B5EF4-FFF2-40B4-BE49-F238E27FC236}">
                <a16:creationId xmlns:a16="http://schemas.microsoft.com/office/drawing/2014/main" id="{E5A800D3-CBDE-43F8-AA4E-554C37BF6FE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55705" y="1213334"/>
            <a:ext cx="632264" cy="677237"/>
          </a:xfrm>
          <a:prstGeom prst="rect">
            <a:avLst/>
          </a:prstGeom>
        </p:spPr>
      </p:pic>
    </p:spTree>
    <p:extLst>
      <p:ext uri="{BB962C8B-B14F-4D97-AF65-F5344CB8AC3E}">
        <p14:creationId xmlns:p14="http://schemas.microsoft.com/office/powerpoint/2010/main" val="367343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8513"/>
            <a:ext cx="6807200" cy="869950"/>
          </a:xfrm>
          <a:prstGeom prst="rect">
            <a:avLst/>
          </a:prstGeom>
        </p:spPr>
      </p:pic>
      <p:sp>
        <p:nvSpPr>
          <p:cNvPr id="4" name="Title 3"/>
          <p:cNvSpPr>
            <a:spLocks noGrp="1"/>
          </p:cNvSpPr>
          <p:nvPr>
            <p:ph type="title"/>
          </p:nvPr>
        </p:nvSpPr>
        <p:spPr>
          <a:xfrm>
            <a:off x="0" y="108513"/>
            <a:ext cx="5460642" cy="707849"/>
          </a:xfrm>
        </p:spPr>
        <p:txBody>
          <a:bodyPr>
            <a:normAutofit/>
          </a:bodyPr>
          <a:lstStyle/>
          <a:p>
            <a:r>
              <a:rPr lang="en-GB" sz="3600" b="1" dirty="0">
                <a:solidFill>
                  <a:schemeClr val="bg1"/>
                </a:solidFill>
              </a:rPr>
              <a:t>Mia </a:t>
            </a:r>
            <a:r>
              <a:rPr lang="en-GB" sz="3600" b="1" dirty="0" err="1">
                <a:solidFill>
                  <a:schemeClr val="bg1"/>
                </a:solidFill>
              </a:rPr>
              <a:t>schreibt</a:t>
            </a:r>
            <a:r>
              <a:rPr lang="en-GB" sz="3600" b="1" dirty="0">
                <a:solidFill>
                  <a:schemeClr val="bg1"/>
                </a:solidFill>
              </a:rPr>
              <a:t> </a:t>
            </a:r>
            <a:r>
              <a:rPr lang="en-GB" sz="3600" b="1" dirty="0" err="1">
                <a:solidFill>
                  <a:schemeClr val="bg1"/>
                </a:solidFill>
              </a:rPr>
              <a:t>ein</a:t>
            </a:r>
            <a:r>
              <a:rPr lang="en-GB" sz="3600" b="1" dirty="0">
                <a:solidFill>
                  <a:schemeClr val="bg1"/>
                </a:solidFill>
              </a:rPr>
              <a:t> Email.</a:t>
            </a:r>
          </a:p>
        </p:txBody>
      </p:sp>
      <p:sp>
        <p:nvSpPr>
          <p:cNvPr id="6" name="TextBox 5">
            <a:extLst>
              <a:ext uri="{FF2B5EF4-FFF2-40B4-BE49-F238E27FC236}">
                <a16:creationId xmlns:a16="http://schemas.microsoft.com/office/drawing/2014/main" id="{EBF45552-F64E-5344-BB61-2B43714A9308}"/>
              </a:ext>
            </a:extLst>
          </p:cNvPr>
          <p:cNvSpPr txBox="1"/>
          <p:nvPr/>
        </p:nvSpPr>
        <p:spPr>
          <a:xfrm>
            <a:off x="179999" y="977164"/>
            <a:ext cx="12106445"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t>
            </a:r>
            <a:r>
              <a:rPr kumimoji="0" lang="en-US"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sitzt</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oben</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Email. </a:t>
            </a:r>
            <a:r>
              <a:rPr kumimoji="0" lang="en-US"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Laptop </a:t>
            </a:r>
            <a:r>
              <a:rPr kumimoji="0" lang="en-US"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kaputt</a:t>
            </a:r>
            <a:r>
              <a:rPr lang="en-US" sz="2100" dirty="0">
                <a:solidFill>
                  <a:srgbClr val="4472C4">
                    <a:lumMod val="50000"/>
                  </a:srgbClr>
                </a:solidFill>
                <a:latin typeface="Century Gothic" panose="020F0302020204030204"/>
              </a:rPr>
              <a:t>! </a:t>
            </a:r>
            <a:r>
              <a:rPr lang="en-US" sz="2100" dirty="0" err="1">
                <a:solidFill>
                  <a:srgbClr val="4472C4">
                    <a:lumMod val="50000"/>
                  </a:srgbClr>
                </a:solidFill>
                <a:latin typeface="Century Gothic" panose="020F0302020204030204"/>
              </a:rPr>
              <a:t>Schreib</a:t>
            </a:r>
            <a:r>
              <a:rPr lang="en-US" sz="2100" dirty="0">
                <a:solidFill>
                  <a:srgbClr val="4472C4">
                    <a:lumMod val="50000"/>
                  </a:srgbClr>
                </a:solidFill>
                <a:latin typeface="Century Gothic" panose="020F0302020204030204"/>
              </a:rPr>
              <a:t> die </a:t>
            </a:r>
            <a:r>
              <a:rPr lang="en-US" sz="2100" dirty="0" err="1">
                <a:solidFill>
                  <a:srgbClr val="4472C4">
                    <a:lumMod val="50000"/>
                  </a:srgbClr>
                </a:solidFill>
                <a:latin typeface="Century Gothic" panose="020F0302020204030204"/>
              </a:rPr>
              <a:t>Wörter</a:t>
            </a:r>
            <a:r>
              <a:rPr lang="en-US" sz="2100" dirty="0">
                <a:solidFill>
                  <a:srgbClr val="4472C4">
                    <a:lumMod val="50000"/>
                  </a:srgbClr>
                </a:solidFill>
                <a:latin typeface="Century Gothic" panose="020F0302020204030204"/>
              </a:rPr>
              <a:t> auf Deutsch.</a:t>
            </a:r>
            <a:endPar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Rounded Rectangle 11">
            <a:extLst>
              <a:ext uri="{FF2B5EF4-FFF2-40B4-BE49-F238E27FC236}">
                <a16:creationId xmlns:a16="http://schemas.microsoft.com/office/drawing/2014/main" id="{D4DB58E6-B4ED-42F4-834F-E0710404E2A8}"/>
              </a:ext>
            </a:extLst>
          </p:cNvPr>
          <p:cNvSpPr/>
          <p:nvPr/>
        </p:nvSpPr>
        <p:spPr>
          <a:xfrm>
            <a:off x="9478851" y="247046"/>
            <a:ext cx="248034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BF5A0E39-CCB9-4BEA-9306-63E9CEBB3F4C}"/>
              </a:ext>
            </a:extLst>
          </p:cNvPr>
          <p:cNvSpPr/>
          <p:nvPr/>
        </p:nvSpPr>
        <p:spPr>
          <a:xfrm>
            <a:off x="324852" y="1454217"/>
            <a:ext cx="9839565" cy="48405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26014227-3EDD-4514-B87F-B6A4437EE94D}"/>
              </a:ext>
            </a:extLst>
          </p:cNvPr>
          <p:cNvSpPr txBox="1"/>
          <p:nvPr/>
        </p:nvSpPr>
        <p:spPr>
          <a:xfrm>
            <a:off x="481261" y="2074180"/>
            <a:ext cx="9518484" cy="4096442"/>
          </a:xfrm>
          <a:prstGeom prst="rect">
            <a:avLst/>
          </a:prstGeom>
          <a:noFill/>
          <a:ln>
            <a:solidFill>
              <a:schemeClr val="accent1">
                <a:lumMod val="50000"/>
              </a:schemeClr>
            </a:solidFill>
          </a:ln>
        </p:spPr>
        <p:txBody>
          <a:bodyPr wrap="square" tIns="0" bIns="0" rtlCol="0">
            <a:spAutoFit/>
          </a:bodyPr>
          <a:lstStyle/>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Sie _________ [the letter]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Restaurant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bekommen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000" dirty="0" err="1">
                <a:solidFill>
                  <a:srgbClr val="4472C4">
                    <a:lumMod val="50000"/>
                  </a:srgbClr>
                </a:solidFill>
                <a:latin typeface="Century Gothic" panose="020F0302020204030204"/>
              </a:rPr>
              <a:t>Wir</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müssen</a:t>
            </a:r>
            <a:r>
              <a:rPr lang="en-GB" sz="2000" dirty="0">
                <a:solidFill>
                  <a:srgbClr val="4472C4">
                    <a:lumMod val="50000"/>
                  </a:srgbClr>
                </a:solidFill>
                <a:latin typeface="Century Gothic" panose="020F0302020204030204"/>
              </a:rPr>
              <a:t> __________  [the kitchen] </a:t>
            </a:r>
            <a:r>
              <a:rPr lang="en-GB" sz="2000" dirty="0" err="1">
                <a:solidFill>
                  <a:srgbClr val="4472C4">
                    <a:lumMod val="50000"/>
                  </a:srgbClr>
                </a:solidFill>
                <a:latin typeface="Century Gothic" panose="020F0302020204030204"/>
              </a:rPr>
              <a:t>benutzen</a:t>
            </a:r>
            <a:r>
              <a:rPr lang="en-GB" sz="2000" dirty="0">
                <a:solidFill>
                  <a:srgbClr val="4472C4">
                    <a:lumMod val="50000"/>
                  </a:srgbClr>
                </a:solidFill>
                <a:latin typeface="Century Gothic" panose="020F0302020204030204"/>
              </a:rPr>
              <a: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Wann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kommen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Katjas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________ [Uncle] und _______ [Aunt] an?</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_________ </a:t>
            </a:r>
            <a:r>
              <a:rPr lang="en-GB" sz="2000" dirty="0">
                <a:solidFill>
                  <a:srgbClr val="4472C4">
                    <a:lumMod val="50000"/>
                  </a:srgbClr>
                </a:solidFill>
                <a:latin typeface="Century Gothic" panose="020F0302020204030204"/>
              </a:rPr>
              <a:t>_________ [they feel like], </a:t>
            </a:r>
            <a:r>
              <a:rPr lang="en-GB" sz="2000" dirty="0" err="1">
                <a:solidFill>
                  <a:srgbClr val="4472C4">
                    <a:lumMod val="50000"/>
                  </a:srgbClr>
                </a:solidFill>
                <a:latin typeface="Century Gothic" panose="020F0302020204030204"/>
              </a:rPr>
              <a:t>zu</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helfen</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nicht</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wahr</a:t>
            </a:r>
            <a:r>
              <a:rPr lang="en-GB" sz="2000" dirty="0">
                <a:solidFill>
                  <a:srgbClr val="4472C4">
                    <a:lumMod val="50000"/>
                  </a:srgbClr>
                </a:solidFill>
                <a:latin typeface="Century Gothic" panose="020F0302020204030204"/>
              </a:rPr>
              <a: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Restaurant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toll. Es hat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__________ [a bathroom] und _________ [further] Zimmer.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000" dirty="0">
                <a:solidFill>
                  <a:srgbClr val="4472C4">
                    <a:lumMod val="50000"/>
                  </a:srgbClr>
                </a:solidFill>
                <a:latin typeface="Century Gothic" panose="020F0302020204030204"/>
              </a:rPr>
              <a:t>Ich </a:t>
            </a:r>
            <a:r>
              <a:rPr lang="en-GB" sz="2000" dirty="0" err="1">
                <a:solidFill>
                  <a:srgbClr val="4472C4">
                    <a:lumMod val="50000"/>
                  </a:srgbClr>
                </a:solidFill>
                <a:latin typeface="Century Gothic" panose="020F0302020204030204"/>
              </a:rPr>
              <a:t>habe</a:t>
            </a:r>
            <a:r>
              <a:rPr lang="en-GB" sz="2000" dirty="0">
                <a:solidFill>
                  <a:srgbClr val="4472C4">
                    <a:lumMod val="50000"/>
                  </a:srgbClr>
                </a:solidFill>
                <a:latin typeface="Century Gothic" panose="020F0302020204030204"/>
              </a:rPr>
              <a:t> dieses Hotel in </a:t>
            </a:r>
            <a:r>
              <a:rPr lang="en-GB" sz="2000" dirty="0" err="1">
                <a:solidFill>
                  <a:srgbClr val="4472C4">
                    <a:lumMod val="50000"/>
                  </a:srgbClr>
                </a:solidFill>
                <a:latin typeface="Century Gothic" panose="020F0302020204030204"/>
              </a:rPr>
              <a:t>ganz</a:t>
            </a:r>
            <a:r>
              <a:rPr lang="en-GB" sz="2000" dirty="0">
                <a:solidFill>
                  <a:srgbClr val="4472C4">
                    <a:lumMod val="50000"/>
                  </a:srgbClr>
                </a:solidFill>
                <a:latin typeface="Century Gothic" panose="020F0302020204030204"/>
              </a:rPr>
              <a:t> Berlin </a:t>
            </a:r>
            <a:r>
              <a:rPr lang="en-GB" sz="2000" dirty="0" err="1">
                <a:solidFill>
                  <a:srgbClr val="4472C4">
                    <a:lumMod val="50000"/>
                  </a:srgbClr>
                </a:solidFill>
                <a:latin typeface="Century Gothic" panose="020F0302020204030204"/>
              </a:rPr>
              <a:t>gesucht</a:t>
            </a:r>
            <a:r>
              <a:rPr lang="en-GB" sz="2000" dirty="0">
                <a:solidFill>
                  <a:srgbClr val="4472C4">
                    <a:lumMod val="50000"/>
                  </a:srgbClr>
                </a:solidFill>
                <a:latin typeface="Century Gothic" panose="020F0302020204030204"/>
              </a:rPr>
              <a:t>;  ___ ________ [in the north], </a:t>
            </a:r>
            <a:r>
              <a:rPr lang="en-GB" sz="2000" dirty="0" err="1">
                <a:solidFill>
                  <a:srgbClr val="4472C4">
                    <a:lumMod val="50000"/>
                  </a:srgbClr>
                </a:solidFill>
                <a:latin typeface="Century Gothic" panose="020F0302020204030204"/>
              </a:rPr>
              <a:t>im</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Süden</a:t>
            </a:r>
            <a:r>
              <a:rPr lang="en-GB" sz="2000" dirty="0">
                <a:solidFill>
                  <a:srgbClr val="4472C4">
                    <a:lumMod val="50000"/>
                  </a:srgbClr>
                </a:solidFill>
                <a:latin typeface="Century Gothic" panose="020F0302020204030204"/>
              </a:rPr>
              <a:t>, ___ _________ [in the east] und </a:t>
            </a:r>
            <a:r>
              <a:rPr lang="en-GB" sz="2000" dirty="0" err="1">
                <a:solidFill>
                  <a:srgbClr val="4472C4">
                    <a:lumMod val="50000"/>
                  </a:srgbClr>
                </a:solidFill>
                <a:latin typeface="Century Gothic" panose="020F0302020204030204"/>
              </a:rPr>
              <a:t>im</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Westen</a:t>
            </a:r>
            <a:r>
              <a:rPr lang="en-GB" sz="2000" dirty="0">
                <a:solidFill>
                  <a:srgbClr val="4472C4">
                    <a:lumMod val="50000"/>
                  </a:srgbClr>
                </a:solidFill>
                <a:latin typeface="Century Gothic" panose="020F0302020204030204"/>
              </a:rPr>
              <a:t> von der Stadt.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sehr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___________ [story]</a:t>
            </a:r>
          </a:p>
        </p:txBody>
      </p:sp>
      <p:sp>
        <p:nvSpPr>
          <p:cNvPr id="10" name="Rectangle 9">
            <a:extLst>
              <a:ext uri="{FF2B5EF4-FFF2-40B4-BE49-F238E27FC236}">
                <a16:creationId xmlns:a16="http://schemas.microsoft.com/office/drawing/2014/main" id="{9FADE669-428B-4125-A506-64A81ED21851}"/>
              </a:ext>
            </a:extLst>
          </p:cNvPr>
          <p:cNvSpPr/>
          <p:nvPr/>
        </p:nvSpPr>
        <p:spPr>
          <a:xfrm>
            <a:off x="1816768" y="1606618"/>
            <a:ext cx="5462337" cy="3084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FrauNowak@hallo.de</a:t>
            </a:r>
          </a:p>
        </p:txBody>
      </p:sp>
      <p:sp>
        <p:nvSpPr>
          <p:cNvPr id="11" name="Rectangle 10">
            <a:extLst>
              <a:ext uri="{FF2B5EF4-FFF2-40B4-BE49-F238E27FC236}">
                <a16:creationId xmlns:a16="http://schemas.microsoft.com/office/drawing/2014/main" id="{31E26C4B-CEE2-44B8-AB6F-A2A799DE4A98}"/>
              </a:ext>
            </a:extLst>
          </p:cNvPr>
          <p:cNvSpPr/>
          <p:nvPr/>
        </p:nvSpPr>
        <p:spPr>
          <a:xfrm>
            <a:off x="481263" y="1606619"/>
            <a:ext cx="1187115" cy="3084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p>
        </p:txBody>
      </p:sp>
      <p:sp>
        <p:nvSpPr>
          <p:cNvPr id="15" name="Rectangle 14">
            <a:extLst>
              <a:ext uri="{FF2B5EF4-FFF2-40B4-BE49-F238E27FC236}">
                <a16:creationId xmlns:a16="http://schemas.microsoft.com/office/drawing/2014/main" id="{5DA447C7-A2A0-41B9-8F30-070D20AFD1D0}"/>
              </a:ext>
            </a:extLst>
          </p:cNvPr>
          <p:cNvSpPr/>
          <p:nvPr/>
        </p:nvSpPr>
        <p:spPr>
          <a:xfrm>
            <a:off x="8693031" y="1606618"/>
            <a:ext cx="1306713" cy="3084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Party!</a:t>
            </a:r>
          </a:p>
        </p:txBody>
      </p:sp>
      <p:sp>
        <p:nvSpPr>
          <p:cNvPr id="16" name="Rectangle 15">
            <a:extLst>
              <a:ext uri="{FF2B5EF4-FFF2-40B4-BE49-F238E27FC236}">
                <a16:creationId xmlns:a16="http://schemas.microsoft.com/office/drawing/2014/main" id="{B85E0C5A-1BA0-46CF-BDE3-9F3F9F2B307E}"/>
              </a:ext>
            </a:extLst>
          </p:cNvPr>
          <p:cNvSpPr/>
          <p:nvPr/>
        </p:nvSpPr>
        <p:spPr>
          <a:xfrm>
            <a:off x="7392511" y="1606619"/>
            <a:ext cx="1187115" cy="3084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Betreffs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 name="TextBox 4">
            <a:extLst>
              <a:ext uri="{FF2B5EF4-FFF2-40B4-BE49-F238E27FC236}">
                <a16:creationId xmlns:a16="http://schemas.microsoft.com/office/drawing/2014/main" id="{31F4773A-54D5-4DE8-901C-20A639529D3F}"/>
              </a:ext>
            </a:extLst>
          </p:cNvPr>
          <p:cNvSpPr txBox="1"/>
          <p:nvPr/>
        </p:nvSpPr>
        <p:spPr>
          <a:xfrm>
            <a:off x="2305878" y="2100684"/>
            <a:ext cx="1378227" cy="400110"/>
          </a:xfrm>
          <a:prstGeom prst="rect">
            <a:avLst/>
          </a:prstGeom>
          <a:noFill/>
        </p:spPr>
        <p:txBody>
          <a:bodyPr wrap="square" rtlCol="0">
            <a:spAutoFit/>
          </a:bodyPr>
          <a:lstStyle/>
          <a:p>
            <a:pPr algn="l"/>
            <a:r>
              <a:rPr lang="en-GB" sz="2000" b="1" dirty="0">
                <a:solidFill>
                  <a:schemeClr val="accent5">
                    <a:lumMod val="50000"/>
                  </a:schemeClr>
                </a:solidFill>
              </a:rPr>
              <a:t>den Brief</a:t>
            </a:r>
          </a:p>
        </p:txBody>
      </p:sp>
      <p:sp>
        <p:nvSpPr>
          <p:cNvPr id="22" name="TextBox 21">
            <a:extLst>
              <a:ext uri="{FF2B5EF4-FFF2-40B4-BE49-F238E27FC236}">
                <a16:creationId xmlns:a16="http://schemas.microsoft.com/office/drawing/2014/main" id="{3D3D3A86-97D9-4565-AAE6-AA0A1D30E18D}"/>
              </a:ext>
            </a:extLst>
          </p:cNvPr>
          <p:cNvSpPr txBox="1"/>
          <p:nvPr/>
        </p:nvSpPr>
        <p:spPr>
          <a:xfrm>
            <a:off x="2358982" y="2563188"/>
            <a:ext cx="1510748" cy="400110"/>
          </a:xfrm>
          <a:prstGeom prst="rect">
            <a:avLst/>
          </a:prstGeom>
          <a:noFill/>
        </p:spPr>
        <p:txBody>
          <a:bodyPr wrap="square" rtlCol="0">
            <a:spAutoFit/>
          </a:bodyPr>
          <a:lstStyle/>
          <a:p>
            <a:pPr algn="l"/>
            <a:r>
              <a:rPr lang="en-GB" sz="2000" b="1" dirty="0">
                <a:solidFill>
                  <a:schemeClr val="accent5">
                    <a:lumMod val="50000"/>
                  </a:schemeClr>
                </a:solidFill>
              </a:rPr>
              <a:t>die </a:t>
            </a:r>
            <a:r>
              <a:rPr lang="en-GB" sz="2000" b="1" dirty="0" err="1">
                <a:solidFill>
                  <a:schemeClr val="accent5">
                    <a:lumMod val="50000"/>
                  </a:schemeClr>
                </a:solidFill>
              </a:rPr>
              <a:t>Küche</a:t>
            </a:r>
            <a:endParaRPr lang="en-GB" sz="2000" b="1" dirty="0">
              <a:solidFill>
                <a:schemeClr val="accent5">
                  <a:lumMod val="50000"/>
                </a:schemeClr>
              </a:solidFill>
            </a:endParaRPr>
          </a:p>
        </p:txBody>
      </p:sp>
      <p:sp>
        <p:nvSpPr>
          <p:cNvPr id="23" name="TextBox 22">
            <a:extLst>
              <a:ext uri="{FF2B5EF4-FFF2-40B4-BE49-F238E27FC236}">
                <a16:creationId xmlns:a16="http://schemas.microsoft.com/office/drawing/2014/main" id="{10759031-6FA0-4BC8-9F86-2A6ECA77EB9F}"/>
              </a:ext>
            </a:extLst>
          </p:cNvPr>
          <p:cNvSpPr txBox="1"/>
          <p:nvPr/>
        </p:nvSpPr>
        <p:spPr>
          <a:xfrm>
            <a:off x="3684105" y="3028890"/>
            <a:ext cx="1192695" cy="400110"/>
          </a:xfrm>
          <a:prstGeom prst="rect">
            <a:avLst/>
          </a:prstGeom>
          <a:noFill/>
        </p:spPr>
        <p:txBody>
          <a:bodyPr wrap="square" rtlCol="0">
            <a:spAutoFit/>
          </a:bodyPr>
          <a:lstStyle/>
          <a:p>
            <a:pPr algn="ctr"/>
            <a:r>
              <a:rPr lang="en-GB" sz="2000" b="1" dirty="0" err="1">
                <a:solidFill>
                  <a:schemeClr val="accent5">
                    <a:lumMod val="50000"/>
                  </a:schemeClr>
                </a:solidFill>
              </a:rPr>
              <a:t>Onkel</a:t>
            </a:r>
            <a:endParaRPr lang="en-GB" sz="2000" b="1" dirty="0">
              <a:solidFill>
                <a:schemeClr val="accent5">
                  <a:lumMod val="50000"/>
                </a:schemeClr>
              </a:solidFill>
            </a:endParaRPr>
          </a:p>
        </p:txBody>
      </p:sp>
      <p:sp>
        <p:nvSpPr>
          <p:cNvPr id="24" name="TextBox 23">
            <a:extLst>
              <a:ext uri="{FF2B5EF4-FFF2-40B4-BE49-F238E27FC236}">
                <a16:creationId xmlns:a16="http://schemas.microsoft.com/office/drawing/2014/main" id="{1932982D-1924-43FE-BA5C-8630B7D77E3E}"/>
              </a:ext>
            </a:extLst>
          </p:cNvPr>
          <p:cNvSpPr txBox="1"/>
          <p:nvPr/>
        </p:nvSpPr>
        <p:spPr>
          <a:xfrm>
            <a:off x="6245577" y="3028890"/>
            <a:ext cx="1192695" cy="400110"/>
          </a:xfrm>
          <a:prstGeom prst="rect">
            <a:avLst/>
          </a:prstGeom>
          <a:noFill/>
        </p:spPr>
        <p:txBody>
          <a:bodyPr wrap="square" rtlCol="0">
            <a:spAutoFit/>
          </a:bodyPr>
          <a:lstStyle/>
          <a:p>
            <a:pPr algn="ctr"/>
            <a:r>
              <a:rPr lang="en-GB" sz="2000" b="1" dirty="0" err="1">
                <a:solidFill>
                  <a:schemeClr val="accent5">
                    <a:lumMod val="50000"/>
                  </a:schemeClr>
                </a:solidFill>
              </a:rPr>
              <a:t>Tante</a:t>
            </a:r>
            <a:endParaRPr lang="en-GB" sz="2000" b="1" dirty="0">
              <a:solidFill>
                <a:schemeClr val="accent5">
                  <a:lumMod val="50000"/>
                </a:schemeClr>
              </a:solidFill>
            </a:endParaRPr>
          </a:p>
        </p:txBody>
      </p:sp>
      <p:sp>
        <p:nvSpPr>
          <p:cNvPr id="25" name="TextBox 24">
            <a:extLst>
              <a:ext uri="{FF2B5EF4-FFF2-40B4-BE49-F238E27FC236}">
                <a16:creationId xmlns:a16="http://schemas.microsoft.com/office/drawing/2014/main" id="{6B78E0F6-EFF0-4D50-835F-9C0D7023265F}"/>
              </a:ext>
            </a:extLst>
          </p:cNvPr>
          <p:cNvSpPr txBox="1"/>
          <p:nvPr/>
        </p:nvSpPr>
        <p:spPr>
          <a:xfrm>
            <a:off x="1272395" y="3477560"/>
            <a:ext cx="2411710" cy="400110"/>
          </a:xfrm>
          <a:prstGeom prst="rect">
            <a:avLst/>
          </a:prstGeom>
          <a:noFill/>
        </p:spPr>
        <p:txBody>
          <a:bodyPr wrap="square" rtlCol="0">
            <a:spAutoFit/>
          </a:bodyPr>
          <a:lstStyle/>
          <a:p>
            <a:pPr algn="ctr"/>
            <a:r>
              <a:rPr lang="en-GB" sz="2000" b="1" dirty="0" err="1">
                <a:solidFill>
                  <a:schemeClr val="accent5">
                    <a:lumMod val="50000"/>
                  </a:schemeClr>
                </a:solidFill>
              </a:rPr>
              <a:t>haben</a:t>
            </a:r>
            <a:r>
              <a:rPr lang="en-GB" sz="2000" b="1" dirty="0">
                <a:solidFill>
                  <a:schemeClr val="accent5">
                    <a:lumMod val="50000"/>
                  </a:schemeClr>
                </a:solidFill>
              </a:rPr>
              <a:t>      Lust</a:t>
            </a:r>
          </a:p>
        </p:txBody>
      </p:sp>
      <p:sp>
        <p:nvSpPr>
          <p:cNvPr id="26" name="TextBox 25">
            <a:extLst>
              <a:ext uri="{FF2B5EF4-FFF2-40B4-BE49-F238E27FC236}">
                <a16:creationId xmlns:a16="http://schemas.microsoft.com/office/drawing/2014/main" id="{7BF187DA-0ED5-4610-BB4D-36702321308D}"/>
              </a:ext>
            </a:extLst>
          </p:cNvPr>
          <p:cNvSpPr txBox="1"/>
          <p:nvPr/>
        </p:nvSpPr>
        <p:spPr>
          <a:xfrm>
            <a:off x="5253755" y="3922346"/>
            <a:ext cx="1192695" cy="400110"/>
          </a:xfrm>
          <a:prstGeom prst="rect">
            <a:avLst/>
          </a:prstGeom>
          <a:noFill/>
        </p:spPr>
        <p:txBody>
          <a:bodyPr wrap="square" rtlCol="0">
            <a:spAutoFit/>
          </a:bodyPr>
          <a:lstStyle/>
          <a:p>
            <a:pPr algn="ctr"/>
            <a:r>
              <a:rPr lang="en-GB" sz="2000" b="1" dirty="0" err="1">
                <a:solidFill>
                  <a:schemeClr val="accent5">
                    <a:lumMod val="50000"/>
                  </a:schemeClr>
                </a:solidFill>
              </a:rPr>
              <a:t>ein</a:t>
            </a:r>
            <a:r>
              <a:rPr lang="en-GB" sz="2000" b="1" dirty="0">
                <a:solidFill>
                  <a:schemeClr val="accent5">
                    <a:lumMod val="50000"/>
                  </a:schemeClr>
                </a:solidFill>
              </a:rPr>
              <a:t> Bad</a:t>
            </a:r>
          </a:p>
        </p:txBody>
      </p:sp>
      <p:sp>
        <p:nvSpPr>
          <p:cNvPr id="27" name="TextBox 26">
            <a:extLst>
              <a:ext uri="{FF2B5EF4-FFF2-40B4-BE49-F238E27FC236}">
                <a16:creationId xmlns:a16="http://schemas.microsoft.com/office/drawing/2014/main" id="{C1242266-672E-4CEA-B366-615B7813EFB4}"/>
              </a:ext>
            </a:extLst>
          </p:cNvPr>
          <p:cNvSpPr txBox="1"/>
          <p:nvPr/>
        </p:nvSpPr>
        <p:spPr>
          <a:xfrm>
            <a:off x="1072030" y="4397383"/>
            <a:ext cx="1192695" cy="400110"/>
          </a:xfrm>
          <a:prstGeom prst="rect">
            <a:avLst/>
          </a:prstGeom>
          <a:noFill/>
        </p:spPr>
        <p:txBody>
          <a:bodyPr wrap="square" rtlCol="0">
            <a:spAutoFit/>
          </a:bodyPr>
          <a:lstStyle/>
          <a:p>
            <a:pPr algn="ctr"/>
            <a:r>
              <a:rPr lang="en-GB" sz="2000" b="1" dirty="0" err="1">
                <a:solidFill>
                  <a:schemeClr val="accent5">
                    <a:lumMod val="50000"/>
                  </a:schemeClr>
                </a:solidFill>
              </a:rPr>
              <a:t>weitere</a:t>
            </a:r>
            <a:endParaRPr lang="en-GB" sz="2000" b="1" dirty="0">
              <a:solidFill>
                <a:schemeClr val="accent5">
                  <a:lumMod val="50000"/>
                </a:schemeClr>
              </a:solidFill>
            </a:endParaRPr>
          </a:p>
        </p:txBody>
      </p:sp>
      <p:sp>
        <p:nvSpPr>
          <p:cNvPr id="28" name="TextBox 27">
            <a:extLst>
              <a:ext uri="{FF2B5EF4-FFF2-40B4-BE49-F238E27FC236}">
                <a16:creationId xmlns:a16="http://schemas.microsoft.com/office/drawing/2014/main" id="{B39ACABF-9508-4B08-A9E3-D2CCB404787C}"/>
              </a:ext>
            </a:extLst>
          </p:cNvPr>
          <p:cNvSpPr txBox="1"/>
          <p:nvPr/>
        </p:nvSpPr>
        <p:spPr>
          <a:xfrm>
            <a:off x="6415970" y="4846429"/>
            <a:ext cx="1585087" cy="400110"/>
          </a:xfrm>
          <a:prstGeom prst="rect">
            <a:avLst/>
          </a:prstGeom>
          <a:noFill/>
        </p:spPr>
        <p:txBody>
          <a:bodyPr wrap="square" rtlCol="0">
            <a:spAutoFit/>
          </a:bodyPr>
          <a:lstStyle/>
          <a:p>
            <a:pPr algn="ctr"/>
            <a:r>
              <a:rPr lang="en-GB" sz="2000" b="1" dirty="0" err="1">
                <a:solidFill>
                  <a:schemeClr val="accent5">
                    <a:lumMod val="50000"/>
                  </a:schemeClr>
                </a:solidFill>
              </a:rPr>
              <a:t>im</a:t>
            </a:r>
            <a:r>
              <a:rPr lang="en-GB" sz="2000" b="1" dirty="0">
                <a:solidFill>
                  <a:schemeClr val="accent5">
                    <a:lumMod val="50000"/>
                  </a:schemeClr>
                </a:solidFill>
              </a:rPr>
              <a:t> Norden</a:t>
            </a:r>
          </a:p>
        </p:txBody>
      </p:sp>
      <p:sp>
        <p:nvSpPr>
          <p:cNvPr id="29" name="TextBox 28">
            <a:extLst>
              <a:ext uri="{FF2B5EF4-FFF2-40B4-BE49-F238E27FC236}">
                <a16:creationId xmlns:a16="http://schemas.microsoft.com/office/drawing/2014/main" id="{2A47CBF0-08CF-4946-AC3D-9A92EB1DC702}"/>
              </a:ext>
            </a:extLst>
          </p:cNvPr>
          <p:cNvSpPr txBox="1"/>
          <p:nvPr/>
        </p:nvSpPr>
        <p:spPr>
          <a:xfrm>
            <a:off x="2287158" y="5302778"/>
            <a:ext cx="1585087" cy="400110"/>
          </a:xfrm>
          <a:prstGeom prst="rect">
            <a:avLst/>
          </a:prstGeom>
          <a:noFill/>
        </p:spPr>
        <p:txBody>
          <a:bodyPr wrap="square" rtlCol="0">
            <a:spAutoFit/>
          </a:bodyPr>
          <a:lstStyle/>
          <a:p>
            <a:pPr algn="ctr"/>
            <a:r>
              <a:rPr lang="en-GB" sz="2000" b="1" dirty="0" err="1">
                <a:solidFill>
                  <a:schemeClr val="accent5">
                    <a:lumMod val="50000"/>
                  </a:schemeClr>
                </a:solidFill>
              </a:rPr>
              <a:t>im</a:t>
            </a:r>
            <a:r>
              <a:rPr lang="en-GB" sz="2000" b="1" dirty="0">
                <a:solidFill>
                  <a:schemeClr val="accent5">
                    <a:lumMod val="50000"/>
                  </a:schemeClr>
                </a:solidFill>
              </a:rPr>
              <a:t>  </a:t>
            </a:r>
            <a:r>
              <a:rPr lang="en-GB" sz="2000" b="1" dirty="0" err="1">
                <a:solidFill>
                  <a:schemeClr val="accent5">
                    <a:lumMod val="50000"/>
                  </a:schemeClr>
                </a:solidFill>
              </a:rPr>
              <a:t>Osten</a:t>
            </a:r>
            <a:endParaRPr lang="en-GB" sz="2000" b="1" dirty="0">
              <a:solidFill>
                <a:schemeClr val="accent5">
                  <a:lumMod val="50000"/>
                </a:schemeClr>
              </a:solidFill>
            </a:endParaRPr>
          </a:p>
        </p:txBody>
      </p:sp>
      <p:sp>
        <p:nvSpPr>
          <p:cNvPr id="30" name="TextBox 29">
            <a:extLst>
              <a:ext uri="{FF2B5EF4-FFF2-40B4-BE49-F238E27FC236}">
                <a16:creationId xmlns:a16="http://schemas.microsoft.com/office/drawing/2014/main" id="{EAA00743-2BD8-477C-9DB9-7BDBE5280A8E}"/>
              </a:ext>
            </a:extLst>
          </p:cNvPr>
          <p:cNvSpPr txBox="1"/>
          <p:nvPr/>
        </p:nvSpPr>
        <p:spPr>
          <a:xfrm>
            <a:off x="3403600" y="5768480"/>
            <a:ext cx="1765847" cy="400110"/>
          </a:xfrm>
          <a:prstGeom prst="rect">
            <a:avLst/>
          </a:prstGeom>
          <a:noFill/>
        </p:spPr>
        <p:txBody>
          <a:bodyPr wrap="square" rtlCol="0">
            <a:spAutoFit/>
          </a:bodyPr>
          <a:lstStyle/>
          <a:p>
            <a:pPr algn="ctr"/>
            <a:r>
              <a:rPr lang="en-GB" sz="2000" b="1" dirty="0" err="1">
                <a:solidFill>
                  <a:schemeClr val="accent5">
                    <a:lumMod val="50000"/>
                  </a:schemeClr>
                </a:solidFill>
              </a:rPr>
              <a:t>Geschichte</a:t>
            </a:r>
            <a:r>
              <a:rPr lang="en-GB" sz="2000" b="1" dirty="0">
                <a:solidFill>
                  <a:schemeClr val="accent5">
                    <a:lumMod val="50000"/>
                  </a:schemeClr>
                </a:solidFill>
              </a:rPr>
              <a:t>!</a:t>
            </a:r>
          </a:p>
        </p:txBody>
      </p:sp>
    </p:spTree>
    <p:extLst>
      <p:ext uri="{BB962C8B-B14F-4D97-AF65-F5344CB8AC3E}">
        <p14:creationId xmlns:p14="http://schemas.microsoft.com/office/powerpoint/2010/main" val="303147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23" grpId="0"/>
      <p:bldP spid="24" grpId="0"/>
      <p:bldP spid="25" grpId="0"/>
      <p:bldP spid="26" grpId="0"/>
      <p:bldP spid="27" grpId="0"/>
      <p:bldP spid="28" grpId="0"/>
      <p:bldP spid="29"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86300"/>
            <a:ext cx="2767263" cy="726386"/>
          </a:xfrm>
          <a:prstGeom prst="rect">
            <a:avLst/>
          </a:prstGeom>
        </p:spPr>
      </p:pic>
      <p:sp>
        <p:nvSpPr>
          <p:cNvPr id="4" name="Title 3"/>
          <p:cNvSpPr>
            <a:spLocks noGrp="1"/>
          </p:cNvSpPr>
          <p:nvPr>
            <p:ph type="title"/>
          </p:nvPr>
        </p:nvSpPr>
        <p:spPr>
          <a:xfrm>
            <a:off x="39379" y="144770"/>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174310" y="247046"/>
            <a:ext cx="178301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hören</a:t>
            </a:r>
            <a:r>
              <a:rPr lang="en-GB" b="1" dirty="0">
                <a:solidFill>
                  <a:prstClr val="white"/>
                </a:solidFill>
              </a:rPr>
              <a:t> / </a:t>
            </a:r>
            <a:r>
              <a:rPr lang="en-GB" b="1" dirty="0" err="1">
                <a:solidFill>
                  <a:prstClr val="white"/>
                </a:solidFill>
              </a:rPr>
              <a:t>sagen</a:t>
            </a:r>
            <a:endParaRPr lang="en-GB" b="1" dirty="0">
              <a:solidFill>
                <a:prstClr val="white"/>
              </a:solidFill>
            </a:endParaRPr>
          </a:p>
        </p:txBody>
      </p:sp>
      <p:sp>
        <p:nvSpPr>
          <p:cNvPr id="7" name="Rounded Rectangle 3">
            <a:extLst>
              <a:ext uri="{FF2B5EF4-FFF2-40B4-BE49-F238E27FC236}">
                <a16:creationId xmlns:a16="http://schemas.microsoft.com/office/drawing/2014/main" id="{E71C1DA7-1170-4A8A-B777-320F5CBA0E6A}"/>
              </a:ext>
            </a:extLst>
          </p:cNvPr>
          <p:cNvSpPr/>
          <p:nvPr/>
        </p:nvSpPr>
        <p:spPr>
          <a:xfrm>
            <a:off x="2548757" y="1497144"/>
            <a:ext cx="3154418" cy="209880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r>
              <a:rPr lang="en-GB" sz="6600" dirty="0">
                <a:solidFill>
                  <a:srgbClr val="002060"/>
                </a:solidFill>
              </a:rPr>
              <a:t>w</a:t>
            </a:r>
            <a:r>
              <a:rPr lang="en-GB" sz="6600" dirty="0">
                <a:solidFill>
                  <a:srgbClr val="DAA520"/>
                </a:solidFill>
              </a:rPr>
              <a:t>o</a:t>
            </a:r>
            <a:r>
              <a:rPr lang="en-GB" sz="6600" dirty="0">
                <a:solidFill>
                  <a:srgbClr val="002060"/>
                </a:solidFill>
              </a:rPr>
              <a:t>?</a:t>
            </a:r>
          </a:p>
        </p:txBody>
      </p:sp>
      <p:sp>
        <p:nvSpPr>
          <p:cNvPr id="15" name="Rounded Rectangle 3">
            <a:extLst>
              <a:ext uri="{FF2B5EF4-FFF2-40B4-BE49-F238E27FC236}">
                <a16:creationId xmlns:a16="http://schemas.microsoft.com/office/drawing/2014/main" id="{F9DA0A98-AAF2-4C70-901A-9983340A564D}"/>
              </a:ext>
            </a:extLst>
          </p:cNvPr>
          <p:cNvSpPr/>
          <p:nvPr/>
        </p:nvSpPr>
        <p:spPr>
          <a:xfrm>
            <a:off x="2548756" y="4091621"/>
            <a:ext cx="3154417" cy="216835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r>
              <a:rPr lang="en-GB" sz="6600" dirty="0" err="1">
                <a:solidFill>
                  <a:srgbClr val="002060"/>
                </a:solidFill>
              </a:rPr>
              <a:t>sch</a:t>
            </a:r>
            <a:r>
              <a:rPr lang="en-GB" sz="6600" dirty="0" err="1">
                <a:solidFill>
                  <a:srgbClr val="DAA520"/>
                </a:solidFill>
              </a:rPr>
              <a:t>ö</a:t>
            </a:r>
            <a:r>
              <a:rPr lang="en-GB" sz="6600" dirty="0" err="1">
                <a:solidFill>
                  <a:srgbClr val="002060"/>
                </a:solidFill>
              </a:rPr>
              <a:t>n</a:t>
            </a:r>
            <a:endParaRPr lang="en-GB" sz="6600" dirty="0">
              <a:solidFill>
                <a:srgbClr val="002060"/>
              </a:solidFill>
            </a:endParaRPr>
          </a:p>
        </p:txBody>
      </p:sp>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35633" y="1585368"/>
            <a:ext cx="1348933" cy="1146545"/>
          </a:xfrm>
          <a:prstGeom prst="rect">
            <a:avLst/>
          </a:prstGeom>
        </p:spPr>
      </p:pic>
      <p:pic>
        <p:nvPicPr>
          <p:cNvPr id="22" name="Picture 21"/>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28490" y="4087554"/>
            <a:ext cx="822210" cy="1239451"/>
          </a:xfrm>
          <a:prstGeom prst="rect">
            <a:avLst/>
          </a:prstGeom>
        </p:spPr>
      </p:pic>
      <p:sp>
        <p:nvSpPr>
          <p:cNvPr id="18" name="Title 35">
            <a:extLst>
              <a:ext uri="{FF2B5EF4-FFF2-40B4-BE49-F238E27FC236}">
                <a16:creationId xmlns:a16="http://schemas.microsoft.com/office/drawing/2014/main" id="{01E68792-BE69-4EDE-842F-188E0EB154F0}"/>
              </a:ext>
            </a:extLst>
          </p:cNvPr>
          <p:cNvSpPr txBox="1">
            <a:spLocks/>
          </p:cNvSpPr>
          <p:nvPr/>
        </p:nvSpPr>
        <p:spPr>
          <a:xfrm>
            <a:off x="896917" y="889768"/>
            <a:ext cx="2561737" cy="16405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8800" b="1" dirty="0">
                <a:solidFill>
                  <a:srgbClr val="002060"/>
                </a:solidFill>
                <a:cs typeface="Calibri" panose="020F0502020204030204" pitchFamily="34" charset="0"/>
              </a:rPr>
              <a:t>o</a:t>
            </a:r>
            <a:endParaRPr lang="en-US" sz="8800" dirty="0"/>
          </a:p>
        </p:txBody>
      </p:sp>
      <p:sp>
        <p:nvSpPr>
          <p:cNvPr id="23" name="Rounded Rectangle 3">
            <a:extLst>
              <a:ext uri="{FF2B5EF4-FFF2-40B4-BE49-F238E27FC236}">
                <a16:creationId xmlns:a16="http://schemas.microsoft.com/office/drawing/2014/main" id="{1A9B4D61-B7F2-4E77-96B6-D38C853D6A69}"/>
              </a:ext>
            </a:extLst>
          </p:cNvPr>
          <p:cNvSpPr/>
          <p:nvPr/>
        </p:nvSpPr>
        <p:spPr>
          <a:xfrm>
            <a:off x="6668327" y="1497145"/>
            <a:ext cx="3236877" cy="209880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a:solidFill>
                  <a:srgbClr val="002060"/>
                </a:solidFill>
                <a:latin typeface="Century Gothic" panose="020B0502020202020204" pitchFamily="34" charset="0"/>
              </a:rPr>
              <a:t>K</a:t>
            </a:r>
            <a:r>
              <a:rPr lang="en-GB" sz="6600" dirty="0">
                <a:solidFill>
                  <a:srgbClr val="FFCC00"/>
                </a:solidFill>
                <a:latin typeface="Century Gothic" panose="020B0502020202020204" pitchFamily="34" charset="0"/>
              </a:rPr>
              <a:t>o</a:t>
            </a:r>
            <a:r>
              <a:rPr lang="en-GB" sz="6600" dirty="0">
                <a:solidFill>
                  <a:srgbClr val="002060"/>
                </a:solidFill>
                <a:latin typeface="Century Gothic" panose="020B0502020202020204" pitchFamily="34" charset="0"/>
              </a:rPr>
              <a:t>pf</a:t>
            </a:r>
          </a:p>
        </p:txBody>
      </p:sp>
      <p:pic>
        <p:nvPicPr>
          <p:cNvPr id="24" name="Picture 23" descr="back of a man's head">
            <a:extLst>
              <a:ext uri="{FF2B5EF4-FFF2-40B4-BE49-F238E27FC236}">
                <a16:creationId xmlns:a16="http://schemas.microsoft.com/office/drawing/2014/main" id="{BDE06B2E-E81A-4554-A546-736524716B00}"/>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93811" y="1560394"/>
            <a:ext cx="1076050" cy="1196492"/>
          </a:xfrm>
          <a:prstGeom prst="rect">
            <a:avLst/>
          </a:prstGeom>
        </p:spPr>
      </p:pic>
      <p:sp>
        <p:nvSpPr>
          <p:cNvPr id="25" name="Title 18">
            <a:extLst>
              <a:ext uri="{FF2B5EF4-FFF2-40B4-BE49-F238E27FC236}">
                <a16:creationId xmlns:a16="http://schemas.microsoft.com/office/drawing/2014/main" id="{235BBDCE-4703-4E04-94A6-158BEFF7D388}"/>
              </a:ext>
            </a:extLst>
          </p:cNvPr>
          <p:cNvSpPr txBox="1">
            <a:spLocks/>
          </p:cNvSpPr>
          <p:nvPr/>
        </p:nvSpPr>
        <p:spPr>
          <a:xfrm>
            <a:off x="4986551" y="937675"/>
            <a:ext cx="2563835" cy="15926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8800" b="1" dirty="0">
                <a:solidFill>
                  <a:srgbClr val="002060"/>
                </a:solidFill>
                <a:ea typeface="+mn-ea"/>
                <a:cs typeface="Calibri" panose="020F0502020204030204" pitchFamily="34" charset="0"/>
              </a:rPr>
              <a:t>o</a:t>
            </a:r>
            <a:endParaRPr lang="en-US" sz="8800" dirty="0"/>
          </a:p>
        </p:txBody>
      </p:sp>
      <p:sp>
        <p:nvSpPr>
          <p:cNvPr id="26" name="Title 1">
            <a:extLst>
              <a:ext uri="{FF2B5EF4-FFF2-40B4-BE49-F238E27FC236}">
                <a16:creationId xmlns:a16="http://schemas.microsoft.com/office/drawing/2014/main" id="{5BE9E028-A8CF-459E-9A54-7B80B9CB41FD}"/>
              </a:ext>
            </a:extLst>
          </p:cNvPr>
          <p:cNvSpPr txBox="1">
            <a:spLocks/>
          </p:cNvSpPr>
          <p:nvPr/>
        </p:nvSpPr>
        <p:spPr>
          <a:xfrm>
            <a:off x="1223150" y="3595944"/>
            <a:ext cx="179579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8800" b="1" dirty="0">
                <a:solidFill>
                  <a:srgbClr val="002060"/>
                </a:solidFill>
              </a:rPr>
              <a:t>ö</a:t>
            </a:r>
            <a:endParaRPr lang="en-US" sz="8800" dirty="0"/>
          </a:p>
        </p:txBody>
      </p:sp>
      <p:sp>
        <p:nvSpPr>
          <p:cNvPr id="28" name="Title 1">
            <a:extLst>
              <a:ext uri="{FF2B5EF4-FFF2-40B4-BE49-F238E27FC236}">
                <a16:creationId xmlns:a16="http://schemas.microsoft.com/office/drawing/2014/main" id="{DF347813-B83D-427F-BEF6-6A3F77C4C7DB}"/>
              </a:ext>
            </a:extLst>
          </p:cNvPr>
          <p:cNvSpPr txBox="1">
            <a:spLocks/>
          </p:cNvSpPr>
          <p:nvPr/>
        </p:nvSpPr>
        <p:spPr>
          <a:xfrm>
            <a:off x="5334931" y="3646163"/>
            <a:ext cx="1888958" cy="1362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8800" b="1" dirty="0">
                <a:solidFill>
                  <a:srgbClr val="002060"/>
                </a:solidFill>
              </a:rPr>
              <a:t>ö</a:t>
            </a:r>
            <a:endParaRPr lang="en-US" sz="8800" dirty="0"/>
          </a:p>
        </p:txBody>
      </p:sp>
      <p:sp>
        <p:nvSpPr>
          <p:cNvPr id="29" name="Rounded Rectangle 3">
            <a:extLst>
              <a:ext uri="{FF2B5EF4-FFF2-40B4-BE49-F238E27FC236}">
                <a16:creationId xmlns:a16="http://schemas.microsoft.com/office/drawing/2014/main" id="{411C555A-6FD2-4FA9-A3E2-04E20ADA12BA}"/>
              </a:ext>
            </a:extLst>
          </p:cNvPr>
          <p:cNvSpPr/>
          <p:nvPr/>
        </p:nvSpPr>
        <p:spPr>
          <a:xfrm>
            <a:off x="6668327" y="4087554"/>
            <a:ext cx="3236877" cy="217241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5400" dirty="0" err="1">
                <a:solidFill>
                  <a:srgbClr val="002060"/>
                </a:solidFill>
                <a:latin typeface="Century Gothic" panose="020B0502020202020204" pitchFamily="34" charset="0"/>
              </a:rPr>
              <a:t>pl</a:t>
            </a:r>
            <a:r>
              <a:rPr lang="en-GB" sz="5400" dirty="0" err="1">
                <a:solidFill>
                  <a:srgbClr val="FFCC00"/>
                </a:solidFill>
                <a:latin typeface="Century Gothic" panose="020B0502020202020204" pitchFamily="34" charset="0"/>
              </a:rPr>
              <a:t>ö</a:t>
            </a:r>
            <a:r>
              <a:rPr lang="en-GB" sz="5400" dirty="0" err="1">
                <a:solidFill>
                  <a:srgbClr val="002060"/>
                </a:solidFill>
                <a:latin typeface="Century Gothic" panose="020B0502020202020204" pitchFamily="34" charset="0"/>
              </a:rPr>
              <a:t>tzlich</a:t>
            </a:r>
            <a:endParaRPr lang="en-GB" sz="5400" dirty="0">
              <a:solidFill>
                <a:srgbClr val="002060"/>
              </a:solidFill>
              <a:latin typeface="Century Gothic" panose="020B0502020202020204" pitchFamily="34" charset="0"/>
            </a:endParaRPr>
          </a:p>
        </p:txBody>
      </p:sp>
      <p:pic>
        <p:nvPicPr>
          <p:cNvPr id="30" name="Picture 29" descr="man suddenly having to stop">
            <a:extLst>
              <a:ext uri="{FF2B5EF4-FFF2-40B4-BE49-F238E27FC236}">
                <a16:creationId xmlns:a16="http://schemas.microsoft.com/office/drawing/2014/main" id="{F3B6821A-6ECC-480C-B0A6-6D372C5D82C0}"/>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39750" y="4155415"/>
            <a:ext cx="848765" cy="1242316"/>
          </a:xfrm>
          <a:prstGeom prst="rect">
            <a:avLst/>
          </a:prstGeom>
        </p:spPr>
      </p:pic>
    </p:spTree>
    <p:extLst>
      <p:ext uri="{BB962C8B-B14F-4D97-AF65-F5344CB8AC3E}">
        <p14:creationId xmlns:p14="http://schemas.microsoft.com/office/powerpoint/2010/main" val="38029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o_lon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wo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subTnLst>
                                    <p:audio>
                                      <p:cMediaNode>
                                        <p:cTn display="0" masterRel="sameClick">
                                          <p:stCondLst>
                                            <p:cond evt="begin" delay="0">
                                              <p:tn val="15"/>
                                            </p:cond>
                                          </p:stCondLst>
                                          <p:endCondLst>
                                            <p:cond evt="onStopAudio" delay="0">
                                              <p:tgtEl>
                                                <p:sldTgt/>
                                              </p:tgtEl>
                                            </p:cond>
                                          </p:endCondLst>
                                        </p:cTn>
                                        <p:tgtEl>
                                          <p:sndTgt r:embed="rId4" name="wo_sourc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subTnLst>
                                    <p:audio>
                                      <p:cMediaNode>
                                        <p:cTn display="0" masterRel="sameClick">
                                          <p:stCondLst>
                                            <p:cond evt="begin" delay="0">
                                              <p:tn val="20"/>
                                            </p:cond>
                                          </p:stCondLst>
                                          <p:endCondLst>
                                            <p:cond evt="onStopAudio" delay="0">
                                              <p:tgtEl>
                                                <p:sldTgt/>
                                              </p:tgtEl>
                                            </p:cond>
                                          </p:endCondLst>
                                        </p:cTn>
                                        <p:tgtEl>
                                          <p:sndTgt r:embed="rId5" name="o_shor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5" name="o_shor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6" name="Kopf_source.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subTnLst>
                                    <p:audio>
                                      <p:cMediaNode>
                                        <p:cTn display="0" masterRel="sameClick">
                                          <p:stCondLst>
                                            <p:cond evt="begin" delay="0">
                                              <p:tn val="35"/>
                                            </p:cond>
                                          </p:stCondLst>
                                          <p:endCondLst>
                                            <p:cond evt="onStopAudio" delay="0">
                                              <p:tgtEl>
                                                <p:sldTgt/>
                                              </p:tgtEl>
                                            </p:cond>
                                          </p:endCondLst>
                                        </p:cTn>
                                        <p:tgtEl>
                                          <p:sndTgt r:embed="rId7" name="oo SSC.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8" name="schon.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subTnLst>
                                    <p:audio>
                                      <p:cMediaNode>
                                        <p:cTn display="0" masterRel="sameClick">
                                          <p:stCondLst>
                                            <p:cond evt="begin" delay="0">
                                              <p:tn val="45"/>
                                            </p:cond>
                                          </p:stCondLst>
                                          <p:endCondLst>
                                            <p:cond evt="onStopAudio" delay="0">
                                              <p:tgtEl>
                                                <p:sldTgt/>
                                              </p:tgtEl>
                                            </p:cond>
                                          </p:endCondLst>
                                        </p:cTn>
                                        <p:tgtEl>
                                          <p:sndTgt r:embed="rId8" name="schon.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subTnLst>
                                    <p:audio>
                                      <p:cMediaNode>
                                        <p:cTn display="0" masterRel="sameClick">
                                          <p:stCondLst>
                                            <p:cond evt="begin" delay="0">
                                              <p:tn val="50"/>
                                            </p:cond>
                                          </p:stCondLst>
                                          <p:endCondLst>
                                            <p:cond evt="onStopAudio" delay="0">
                                              <p:tgtEl>
                                                <p:sldTgt/>
                                              </p:tgtEl>
                                            </p:cond>
                                          </p:endCondLst>
                                        </p:cTn>
                                        <p:tgtEl>
                                          <p:sndTgt r:embed="rId9" name="oo short SSC.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subTnLst>
                                    <p:audio>
                                      <p:cMediaNode>
                                        <p:cTn display="0" masterRel="sameClick">
                                          <p:stCondLst>
                                            <p:cond evt="begin" delay="0">
                                              <p:tn val="55"/>
                                            </p:cond>
                                          </p:stCondLst>
                                          <p:endCondLst>
                                            <p:cond evt="onStopAudio" delay="0">
                                              <p:tgtEl>
                                                <p:sldTgt/>
                                              </p:tgtEl>
                                            </p:cond>
                                          </p:endCondLst>
                                        </p:cTn>
                                        <p:tgtEl>
                                          <p:sndTgt r:embed="rId10" name="plotzlich.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subTnLst>
                                    <p:audio>
                                      <p:cMediaNode>
                                        <p:cTn display="0" masterRel="sameClick">
                                          <p:stCondLst>
                                            <p:cond evt="begin" delay="0">
                                              <p:tn val="60"/>
                                            </p:cond>
                                          </p:stCondLst>
                                          <p:endCondLst>
                                            <p:cond evt="onStopAudio" delay="0">
                                              <p:tgtEl>
                                                <p:sldTgt/>
                                              </p:tgtEl>
                                            </p:cond>
                                          </p:endCondLst>
                                        </p:cTn>
                                        <p:tgtEl>
                                          <p:sndTgt r:embed="rId9" name="oo short SS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8" grpId="0"/>
      <p:bldP spid="23" grpId="0" animBg="1"/>
      <p:bldP spid="25" grpId="0"/>
      <p:bldP spid="26" grpId="0"/>
      <p:bldP spid="28" grpId="0"/>
      <p:bldP spid="29"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1929" y="2342993"/>
            <a:ext cx="7735533" cy="1485422"/>
          </a:xfrm>
        </p:spPr>
        <p:txBody>
          <a:bodyPr>
            <a:normAutofit/>
          </a:bodyPr>
          <a:lstStyle/>
          <a:p>
            <a:pPr algn="l"/>
            <a:r>
              <a:rPr lang="en-GB" sz="4000" b="1" dirty="0">
                <a:solidFill>
                  <a:prstClr val="white"/>
                </a:solidFill>
              </a:rPr>
              <a:t>Eine </a:t>
            </a:r>
            <a:r>
              <a:rPr lang="en-GB" sz="4000" b="1" dirty="0" err="1">
                <a:solidFill>
                  <a:prstClr val="white"/>
                </a:solidFill>
              </a:rPr>
              <a:t>Geburtstagsparty</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normAutofit fontScale="92500"/>
          </a:bodyPr>
          <a:lstStyle/>
          <a:p>
            <a:pPr algn="l"/>
            <a:r>
              <a:rPr lang="en-GB" sz="3000" dirty="0">
                <a:solidFill>
                  <a:prstClr val="white"/>
                </a:solidFill>
              </a:rPr>
              <a:t>The verbs ‘to put’: </a:t>
            </a:r>
            <a:r>
              <a:rPr lang="en-GB" sz="3000" dirty="0" err="1">
                <a:solidFill>
                  <a:prstClr val="white"/>
                </a:solidFill>
              </a:rPr>
              <a:t>stellen</a:t>
            </a:r>
            <a:r>
              <a:rPr lang="en-GB" sz="3000" dirty="0">
                <a:solidFill>
                  <a:prstClr val="white"/>
                </a:solidFill>
              </a:rPr>
              <a:t>, </a:t>
            </a:r>
            <a:r>
              <a:rPr lang="en-GB" sz="3000" dirty="0" err="1">
                <a:solidFill>
                  <a:prstClr val="white"/>
                </a:solidFill>
              </a:rPr>
              <a:t>setzen</a:t>
            </a:r>
            <a:r>
              <a:rPr lang="en-GB" sz="3000" dirty="0">
                <a:solidFill>
                  <a:prstClr val="white"/>
                </a:solidFill>
              </a:rPr>
              <a:t>, </a:t>
            </a:r>
            <a:r>
              <a:rPr lang="en-GB" sz="3000" dirty="0" err="1">
                <a:solidFill>
                  <a:prstClr val="white"/>
                </a:solidFill>
              </a:rPr>
              <a:t>legen</a:t>
            </a:r>
            <a:endParaRPr lang="en-GB" sz="3000" dirty="0">
              <a:solidFill>
                <a:prstClr val="white"/>
              </a:solidFill>
            </a:endParaRP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long and short [o] and [ö]</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7 - Lesson 28</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432647"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Inge Alferink / Rachel Hawkes / Ciaran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9</a:t>
            </a:r>
            <a:r>
              <a:rPr lang="en-GB" sz="1400" dirty="0">
                <a:solidFill>
                  <a:prstClr val="white"/>
                </a:solidFill>
                <a:latin typeface="Century Gothic" panose="020B0502020202020204" pitchFamily="34" charset="0"/>
              </a:rPr>
              <a:t>/11/20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745530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87896" y="5533356"/>
            <a:ext cx="6546359"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2</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Köder</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lang="en-GB" sz="2800" dirty="0">
                <a:solidFill>
                  <a:srgbClr val="DAA520"/>
                </a:solidFill>
                <a:latin typeface="Century Gothic" panose="020F0302020204030204"/>
                <a:cs typeface="Calibri" panose="020F0502020204030204" pitchFamily="34" charset="0"/>
              </a:rPr>
              <a:t>[b</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ait]</a:t>
            </a:r>
          </a:p>
        </p:txBody>
      </p:sp>
      <p:sp>
        <p:nvSpPr>
          <p:cNvPr id="15" name="TextBox 14"/>
          <p:cNvSpPr txBox="1"/>
          <p:nvPr/>
        </p:nvSpPr>
        <p:spPr>
          <a:xfrm>
            <a:off x="7187897" y="4242268"/>
            <a:ext cx="5752411"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2</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Nöck</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lang="en-GB" sz="2800" dirty="0">
                <a:solidFill>
                  <a:srgbClr val="DAA520"/>
                </a:solidFill>
                <a:latin typeface="Century Gothic" panose="020F0302020204030204"/>
                <a:cs typeface="Calibri" panose="020F0502020204030204" pitchFamily="34" charset="0"/>
              </a:rPr>
              <a:t>[w</a:t>
            </a:r>
            <a:r>
              <a:rPr kumimoji="0" lang="en-GB" sz="2800" b="0" i="0" u="none" strike="noStrike" kern="1200" cap="none" spc="0" normalizeH="0" baseline="0" noProof="0" dirty="0" err="1">
                <a:ln>
                  <a:noFill/>
                </a:ln>
                <a:solidFill>
                  <a:srgbClr val="DAA520"/>
                </a:solidFill>
                <a:effectLst/>
                <a:uLnTx/>
                <a:uFillTx/>
                <a:latin typeface="Century Gothic" panose="020F0302020204030204"/>
                <a:ea typeface="+mn-ea"/>
                <a:cs typeface="Calibri" panose="020F0502020204030204" pitchFamily="34" charset="0"/>
              </a:rPr>
              <a:t>ater</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 sprite]</a:t>
            </a:r>
          </a:p>
        </p:txBody>
      </p:sp>
      <p:sp>
        <p:nvSpPr>
          <p:cNvPr id="20" name="TextBox 19"/>
          <p:cNvSpPr txBox="1"/>
          <p:nvPr/>
        </p:nvSpPr>
        <p:spPr>
          <a:xfrm>
            <a:off x="7187897" y="4887813"/>
            <a:ext cx="540469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1</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Flöte</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lang="en-GB" sz="2800" dirty="0">
                <a:solidFill>
                  <a:srgbClr val="DAA520"/>
                </a:solidFill>
                <a:latin typeface="Century Gothic" panose="020F0302020204030204"/>
                <a:cs typeface="Calibri" panose="020F0502020204030204" pitchFamily="34" charset="0"/>
              </a:rPr>
              <a:t>[f</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lute]</a:t>
            </a:r>
          </a:p>
        </p:txBody>
      </p:sp>
      <p:sp>
        <p:nvSpPr>
          <p:cNvPr id="21" name="TextBox 20"/>
          <p:cNvSpPr txBox="1"/>
          <p:nvPr/>
        </p:nvSpPr>
        <p:spPr>
          <a:xfrm>
            <a:off x="6627168" y="1775626"/>
            <a:ext cx="341996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[ö]</a:t>
            </a:r>
          </a:p>
        </p:txBody>
      </p:sp>
      <p:sp>
        <p:nvSpPr>
          <p:cNvPr id="30" name="TextBox 29"/>
          <p:cNvSpPr txBox="1"/>
          <p:nvPr/>
        </p:nvSpPr>
        <p:spPr>
          <a:xfrm>
            <a:off x="1306507" y="1737965"/>
            <a:ext cx="341046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[o]</a:t>
            </a:r>
          </a:p>
        </p:txBody>
      </p:sp>
      <p:sp>
        <p:nvSpPr>
          <p:cNvPr id="31" name="TextBox 30"/>
          <p:cNvSpPr txBox="1"/>
          <p:nvPr/>
        </p:nvSpPr>
        <p:spPr>
          <a:xfrm>
            <a:off x="123373" y="1232753"/>
            <a:ext cx="118339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Welches Wort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ist</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das?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Schreib</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a-f</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und </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1,2</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oder</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2,1</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a:t>
            </a:r>
          </a:p>
        </p:txBody>
      </p:sp>
      <p:sp>
        <p:nvSpPr>
          <p:cNvPr id="29" name="Action Button: Custom 21">
            <a:hlinkClick r:id="" action="ppaction://noaction" highlightClick="1">
              <a:snd r:embed="rId3" name="20. 6.wav"/>
            </a:hlinkClick>
            <a:extLst>
              <a:ext uri="{FF2B5EF4-FFF2-40B4-BE49-F238E27FC236}">
                <a16:creationId xmlns:a16="http://schemas.microsoft.com/office/drawing/2014/main" id="{9B8DD0CF-B6B8-460B-B44C-809C55C6AC3E}"/>
              </a:ext>
            </a:extLst>
          </p:cNvPr>
          <p:cNvSpPr/>
          <p:nvPr/>
        </p:nvSpPr>
        <p:spPr>
          <a:xfrm>
            <a:off x="863864" y="5735640"/>
            <a:ext cx="453788" cy="452927"/>
          </a:xfrm>
          <a:prstGeom prst="actionButtonBlank">
            <a:avLst/>
          </a:prstGeom>
          <a:solidFill>
            <a:srgbClr val="203864"/>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f</a:t>
            </a:r>
          </a:p>
        </p:txBody>
      </p:sp>
      <p:sp>
        <p:nvSpPr>
          <p:cNvPr id="32" name="Action Button: Custom 21">
            <a:hlinkClick r:id="" action="ppaction://noaction" highlightClick="1">
              <a:snd r:embed="rId4" name="20. 5.wav"/>
            </a:hlinkClick>
            <a:extLst>
              <a:ext uri="{FF2B5EF4-FFF2-40B4-BE49-F238E27FC236}">
                <a16:creationId xmlns:a16="http://schemas.microsoft.com/office/drawing/2014/main" id="{9B8DD0CF-B6B8-460B-B44C-809C55C6AC3E}"/>
              </a:ext>
            </a:extLst>
          </p:cNvPr>
          <p:cNvSpPr/>
          <p:nvPr/>
        </p:nvSpPr>
        <p:spPr>
          <a:xfrm>
            <a:off x="863864" y="5111994"/>
            <a:ext cx="453788" cy="452927"/>
          </a:xfrm>
          <a:prstGeom prst="actionButtonBlank">
            <a:avLst/>
          </a:prstGeom>
          <a:solidFill>
            <a:srgbClr val="203864"/>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panose="020F0302020204030204"/>
                <a:ea typeface="+mn-ea"/>
                <a:cs typeface="+mn-cs"/>
              </a:rPr>
              <a:t>e</a:t>
            </a:r>
          </a:p>
        </p:txBody>
      </p:sp>
      <p:sp>
        <p:nvSpPr>
          <p:cNvPr id="33" name="Action Button: Custom 21">
            <a:hlinkClick r:id="" action="ppaction://noaction" highlightClick="1">
              <a:snd r:embed="rId5" name="20. 4.wav"/>
            </a:hlinkClick>
            <a:extLst>
              <a:ext uri="{FF2B5EF4-FFF2-40B4-BE49-F238E27FC236}">
                <a16:creationId xmlns:a16="http://schemas.microsoft.com/office/drawing/2014/main" id="{9B8DD0CF-B6B8-460B-B44C-809C55C6AC3E}"/>
              </a:ext>
            </a:extLst>
          </p:cNvPr>
          <p:cNvSpPr/>
          <p:nvPr/>
        </p:nvSpPr>
        <p:spPr>
          <a:xfrm>
            <a:off x="863864" y="4444552"/>
            <a:ext cx="453788" cy="452927"/>
          </a:xfrm>
          <a:prstGeom prst="actionButtonBlank">
            <a:avLst/>
          </a:prstGeom>
          <a:solidFill>
            <a:srgbClr val="203864"/>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panose="020F0302020204030204"/>
                <a:ea typeface="+mn-ea"/>
                <a:cs typeface="+mn-cs"/>
              </a:rPr>
              <a:t>d</a:t>
            </a:r>
          </a:p>
        </p:txBody>
      </p:sp>
      <p:sp>
        <p:nvSpPr>
          <p:cNvPr id="34" name="Action Button: Custom 21">
            <a:hlinkClick r:id="" action="ppaction://noaction" highlightClick="1">
              <a:snd r:embed="rId6" name="20. 3.wav"/>
            </a:hlinkClick>
            <a:extLst>
              <a:ext uri="{FF2B5EF4-FFF2-40B4-BE49-F238E27FC236}">
                <a16:creationId xmlns:a16="http://schemas.microsoft.com/office/drawing/2014/main" id="{9B8DD0CF-B6B8-460B-B44C-809C55C6AC3E}"/>
              </a:ext>
            </a:extLst>
          </p:cNvPr>
          <p:cNvSpPr/>
          <p:nvPr/>
        </p:nvSpPr>
        <p:spPr>
          <a:xfrm>
            <a:off x="872214" y="3786750"/>
            <a:ext cx="453788" cy="452927"/>
          </a:xfrm>
          <a:prstGeom prst="actionButtonBlank">
            <a:avLst/>
          </a:prstGeom>
          <a:solidFill>
            <a:srgbClr val="203864"/>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panose="020F0302020204030204"/>
                <a:ea typeface="+mn-ea"/>
                <a:cs typeface="+mn-cs"/>
              </a:rPr>
              <a:t>c</a:t>
            </a:r>
          </a:p>
        </p:txBody>
      </p:sp>
      <p:sp>
        <p:nvSpPr>
          <p:cNvPr id="35" name="Action Button: Custom 21">
            <a:hlinkClick r:id="" action="ppaction://noaction" highlightClick="1">
              <a:snd r:embed="rId7" name="20. 2.wav"/>
            </a:hlinkClick>
            <a:extLst>
              <a:ext uri="{FF2B5EF4-FFF2-40B4-BE49-F238E27FC236}">
                <a16:creationId xmlns:a16="http://schemas.microsoft.com/office/drawing/2014/main" id="{9B8DD0CF-B6B8-460B-B44C-809C55C6AC3E}"/>
              </a:ext>
            </a:extLst>
          </p:cNvPr>
          <p:cNvSpPr/>
          <p:nvPr/>
        </p:nvSpPr>
        <p:spPr>
          <a:xfrm>
            <a:off x="872214" y="3147576"/>
            <a:ext cx="453788" cy="452927"/>
          </a:xfrm>
          <a:prstGeom prst="actionButtonBlank">
            <a:avLst/>
          </a:prstGeom>
          <a:solidFill>
            <a:srgbClr val="203864"/>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panose="020F0302020204030204"/>
                <a:ea typeface="+mn-ea"/>
                <a:cs typeface="+mn-cs"/>
              </a:rPr>
              <a:t>b</a:t>
            </a:r>
          </a:p>
        </p:txBody>
      </p:sp>
      <p:sp>
        <p:nvSpPr>
          <p:cNvPr id="36" name="Action Button: Custom 21">
            <a:hlinkClick r:id="" action="ppaction://noaction" highlightClick="1">
              <a:snd r:embed="rId8" name="20. 1.wav"/>
            </a:hlinkClick>
            <a:extLst>
              <a:ext uri="{FF2B5EF4-FFF2-40B4-BE49-F238E27FC236}">
                <a16:creationId xmlns:a16="http://schemas.microsoft.com/office/drawing/2014/main" id="{9B8DD0CF-B6B8-460B-B44C-809C55C6AC3E}"/>
              </a:ext>
            </a:extLst>
          </p:cNvPr>
          <p:cNvSpPr/>
          <p:nvPr/>
        </p:nvSpPr>
        <p:spPr>
          <a:xfrm>
            <a:off x="863864" y="2522544"/>
            <a:ext cx="453788" cy="452927"/>
          </a:xfrm>
          <a:prstGeom prst="actionButtonBlank">
            <a:avLst/>
          </a:prstGeom>
          <a:solidFill>
            <a:srgbClr val="203864"/>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38" name="TextBox 37"/>
          <p:cNvSpPr txBox="1"/>
          <p:nvPr/>
        </p:nvSpPr>
        <p:spPr>
          <a:xfrm>
            <a:off x="7187898" y="2352950"/>
            <a:ext cx="5004101"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2</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fördern</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lang="en-GB" sz="2800" dirty="0">
                <a:solidFill>
                  <a:srgbClr val="DAA520"/>
                </a:solidFill>
                <a:latin typeface="Century Gothic" panose="020F0302020204030204"/>
                <a:cs typeface="Calibri" panose="020F0502020204030204" pitchFamily="34" charset="0"/>
              </a:rPr>
              <a:t>[t</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o promote]</a:t>
            </a:r>
          </a:p>
        </p:txBody>
      </p:sp>
      <p:sp>
        <p:nvSpPr>
          <p:cNvPr id="43" name="TextBox 42"/>
          <p:cNvSpPr txBox="1"/>
          <p:nvPr/>
        </p:nvSpPr>
        <p:spPr>
          <a:xfrm>
            <a:off x="7187899" y="3596723"/>
            <a:ext cx="426784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1</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Pönale</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lang="en-GB" sz="2800" dirty="0">
                <a:solidFill>
                  <a:srgbClr val="DAA520"/>
                </a:solidFill>
                <a:latin typeface="Century Gothic" panose="020F0302020204030204"/>
                <a:cs typeface="Calibri" panose="020F0502020204030204" pitchFamily="34" charset="0"/>
              </a:rPr>
              <a:t>[p</a:t>
            </a:r>
            <a:r>
              <a:rPr kumimoji="0" lang="en-GB" sz="2800" b="0" i="0" u="none" strike="noStrike" kern="1200" cap="none" spc="0" normalizeH="0" baseline="0" noProof="0" dirty="0" err="1">
                <a:ln>
                  <a:noFill/>
                </a:ln>
                <a:solidFill>
                  <a:srgbClr val="DAA520"/>
                </a:solidFill>
                <a:effectLst/>
                <a:uLnTx/>
                <a:uFillTx/>
                <a:latin typeface="Century Gothic" panose="020F0302020204030204"/>
                <a:ea typeface="+mn-ea"/>
                <a:cs typeface="Calibri" panose="020F0502020204030204" pitchFamily="34" charset="0"/>
              </a:rPr>
              <a:t>enalty</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a:t>
            </a:r>
          </a:p>
        </p:txBody>
      </p:sp>
      <p:sp>
        <p:nvSpPr>
          <p:cNvPr id="46" name="TextBox 45"/>
          <p:cNvSpPr txBox="1"/>
          <p:nvPr/>
        </p:nvSpPr>
        <p:spPr>
          <a:xfrm>
            <a:off x="7187899" y="2951178"/>
            <a:ext cx="432678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1</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östlich</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[easterly]</a:t>
            </a:r>
            <a:endParaRPr kumimoji="0" lang="en-GB" sz="2800" b="0" i="0" u="none" strike="noStrike" kern="1200" cap="none" spc="0" normalizeH="0" baseline="0" noProof="0" dirty="0">
              <a:ln>
                <a:noFill/>
              </a:ln>
              <a:solidFill>
                <a:srgbClr val="DAA520"/>
              </a:solidFill>
              <a:effectLst/>
              <a:uLnTx/>
              <a:uFillTx/>
              <a:latin typeface="Calibri" panose="020F0502020204030204" pitchFamily="34" charset="0"/>
              <a:ea typeface="+mn-ea"/>
              <a:cs typeface="Calibri" panose="020F0502020204030204" pitchFamily="34" charset="0"/>
            </a:endParaRPr>
          </a:p>
        </p:txBody>
      </p:sp>
      <p:sp>
        <p:nvSpPr>
          <p:cNvPr id="47" name="TextBox 46"/>
          <p:cNvSpPr txBox="1"/>
          <p:nvPr/>
        </p:nvSpPr>
        <p:spPr>
          <a:xfrm>
            <a:off x="1686667" y="2405334"/>
            <a:ext cx="515712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1</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fordern</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lang="en-GB" sz="2800" dirty="0">
                <a:solidFill>
                  <a:srgbClr val="DAA520"/>
                </a:solidFill>
                <a:latin typeface="Century Gothic" panose="020F0302020204030204"/>
                <a:cs typeface="Calibri" panose="020F0502020204030204" pitchFamily="34" charset="0"/>
              </a:rPr>
              <a:t>[t</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o encourage]</a:t>
            </a:r>
          </a:p>
        </p:txBody>
      </p:sp>
      <p:sp>
        <p:nvSpPr>
          <p:cNvPr id="55" name="TextBox 54"/>
          <p:cNvSpPr txBox="1"/>
          <p:nvPr/>
        </p:nvSpPr>
        <p:spPr>
          <a:xfrm>
            <a:off x="1686667" y="3040402"/>
            <a:ext cx="4416459"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2</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Osten</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[East]</a:t>
            </a:r>
            <a:endParaRPr kumimoji="0" lang="en-GB" sz="2800" b="0" i="0" u="none" strike="noStrike" kern="1200" cap="none" spc="0" normalizeH="0" baseline="0" noProof="0" dirty="0">
              <a:ln>
                <a:noFill/>
              </a:ln>
              <a:solidFill>
                <a:srgbClr val="DAA520"/>
              </a:solidFill>
              <a:effectLst/>
              <a:uLnTx/>
              <a:uFillTx/>
              <a:latin typeface="Calibri" panose="020F0502020204030204" pitchFamily="34" charset="0"/>
              <a:ea typeface="+mn-ea"/>
              <a:cs typeface="Calibri" panose="020F0502020204030204" pitchFamily="34" charset="0"/>
            </a:endParaRPr>
          </a:p>
        </p:txBody>
      </p:sp>
      <p:sp>
        <p:nvSpPr>
          <p:cNvPr id="56" name="TextBox 55"/>
          <p:cNvSpPr txBox="1"/>
          <p:nvPr/>
        </p:nvSpPr>
        <p:spPr>
          <a:xfrm>
            <a:off x="1686665" y="3628286"/>
            <a:ext cx="450576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2</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Polen</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lang="en-GB" sz="2800" dirty="0">
                <a:solidFill>
                  <a:srgbClr val="DAA520"/>
                </a:solidFill>
                <a:latin typeface="Century Gothic" panose="020F0302020204030204"/>
                <a:cs typeface="Calibri" panose="020F0502020204030204" pitchFamily="34" charset="0"/>
              </a:rPr>
              <a:t>[P</a:t>
            </a:r>
            <a:r>
              <a:rPr kumimoji="0" lang="en-GB" sz="2800" b="0" i="0" u="none" strike="noStrike" kern="1200" cap="none" spc="0" normalizeH="0" baseline="0" noProof="0" dirty="0" err="1">
                <a:ln>
                  <a:noFill/>
                </a:ln>
                <a:solidFill>
                  <a:srgbClr val="DAA520"/>
                </a:solidFill>
                <a:effectLst/>
                <a:uLnTx/>
                <a:uFillTx/>
                <a:latin typeface="Century Gothic" panose="020F0302020204030204"/>
                <a:ea typeface="+mn-ea"/>
                <a:cs typeface="Calibri" panose="020F0502020204030204" pitchFamily="34" charset="0"/>
              </a:rPr>
              <a:t>oland</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a:t>
            </a:r>
          </a:p>
        </p:txBody>
      </p:sp>
      <p:sp>
        <p:nvSpPr>
          <p:cNvPr id="57" name="TextBox 56"/>
          <p:cNvSpPr txBox="1"/>
          <p:nvPr/>
        </p:nvSpPr>
        <p:spPr>
          <a:xfrm>
            <a:off x="1686668" y="4263221"/>
            <a:ext cx="4505764"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1</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lang="en-GB" sz="3800" dirty="0">
                <a:solidFill>
                  <a:srgbClr val="203864"/>
                </a:solidFill>
                <a:latin typeface="Century Gothic" panose="020F0302020204030204"/>
                <a:cs typeface="Calibri" panose="020F0502020204030204" pitchFamily="34" charset="0"/>
              </a:rPr>
              <a:t>n</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och</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lang="en-GB" sz="2800" dirty="0">
                <a:solidFill>
                  <a:srgbClr val="DAA520"/>
                </a:solidFill>
                <a:latin typeface="Century Gothic" panose="020F0302020204030204"/>
                <a:cs typeface="Calibri" panose="020F0502020204030204" pitchFamily="34" charset="0"/>
              </a:rPr>
              <a:t>[s</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till]</a:t>
            </a:r>
          </a:p>
        </p:txBody>
      </p:sp>
      <p:sp>
        <p:nvSpPr>
          <p:cNvPr id="58" name="TextBox 57"/>
          <p:cNvSpPr txBox="1"/>
          <p:nvPr/>
        </p:nvSpPr>
        <p:spPr>
          <a:xfrm>
            <a:off x="1686666" y="4898289"/>
            <a:ext cx="4977655"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2</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flott</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lang="en-GB" sz="2800" dirty="0">
                <a:solidFill>
                  <a:srgbClr val="DAA520"/>
                </a:solidFill>
                <a:latin typeface="Century Gothic" panose="020F0302020204030204"/>
                <a:cs typeface="Calibri" panose="020F0502020204030204" pitchFamily="34" charset="0"/>
              </a:rPr>
              <a:t>[quick]</a:t>
            </a:r>
            <a:endPar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endParaRPr>
          </a:p>
        </p:txBody>
      </p:sp>
      <p:sp>
        <p:nvSpPr>
          <p:cNvPr id="59" name="TextBox 58"/>
          <p:cNvSpPr txBox="1"/>
          <p:nvPr/>
        </p:nvSpPr>
        <p:spPr>
          <a:xfrm>
            <a:off x="1686668" y="5533356"/>
            <a:ext cx="3564099"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1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Kode</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lang="en-GB" sz="2800" dirty="0">
                <a:solidFill>
                  <a:srgbClr val="DAA520"/>
                </a:solidFill>
                <a:latin typeface="Century Gothic" panose="020F0302020204030204"/>
                <a:cs typeface="Calibri" panose="020F0502020204030204" pitchFamily="34" charset="0"/>
              </a:rPr>
              <a:t>[c</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ode]</a:t>
            </a:r>
          </a:p>
        </p:txBody>
      </p:sp>
      <p:pic>
        <p:nvPicPr>
          <p:cNvPr id="62" name="Picture 61" descr="background rectangle">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94041"/>
            <a:ext cx="2849217" cy="869950"/>
          </a:xfrm>
          <a:prstGeom prst="rect">
            <a:avLst/>
          </a:prstGeom>
        </p:spPr>
      </p:pic>
      <p:sp>
        <p:nvSpPr>
          <p:cNvPr id="63"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Phonetik</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67" name="Rounded Rectangle 11">
            <a:extLst>
              <a:ext uri="{FF2B5EF4-FFF2-40B4-BE49-F238E27FC236}">
                <a16:creationId xmlns:a16="http://schemas.microsoft.com/office/drawing/2014/main" id="{483D7EB9-C2AA-4190-98DE-925F861600E9}"/>
              </a:ext>
            </a:extLst>
          </p:cNvPr>
          <p:cNvSpPr/>
          <p:nvPr/>
        </p:nvSpPr>
        <p:spPr>
          <a:xfrm>
            <a:off x="9665973" y="247046"/>
            <a:ext cx="22913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1625013" y="2554422"/>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68" name="TextBox 67"/>
          <p:cNvSpPr txBox="1"/>
          <p:nvPr/>
        </p:nvSpPr>
        <p:spPr>
          <a:xfrm>
            <a:off x="7139771" y="2481010"/>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69" name="TextBox 68"/>
          <p:cNvSpPr txBox="1"/>
          <p:nvPr/>
        </p:nvSpPr>
        <p:spPr>
          <a:xfrm>
            <a:off x="1625012" y="3140766"/>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0" name="TextBox 69"/>
          <p:cNvSpPr txBox="1"/>
          <p:nvPr/>
        </p:nvSpPr>
        <p:spPr>
          <a:xfrm>
            <a:off x="7128967" y="3075438"/>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1" name="TextBox 70"/>
          <p:cNvSpPr txBox="1"/>
          <p:nvPr/>
        </p:nvSpPr>
        <p:spPr>
          <a:xfrm>
            <a:off x="1625012" y="3749842"/>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2" name="TextBox 71"/>
          <p:cNvSpPr txBox="1"/>
          <p:nvPr/>
        </p:nvSpPr>
        <p:spPr>
          <a:xfrm>
            <a:off x="7128966" y="3703115"/>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3" name="TextBox 72"/>
          <p:cNvSpPr txBox="1"/>
          <p:nvPr/>
        </p:nvSpPr>
        <p:spPr>
          <a:xfrm>
            <a:off x="1625011" y="4418269"/>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4" name="TextBox 73"/>
          <p:cNvSpPr txBox="1"/>
          <p:nvPr/>
        </p:nvSpPr>
        <p:spPr>
          <a:xfrm>
            <a:off x="7139770" y="4330792"/>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5" name="TextBox 74"/>
          <p:cNvSpPr txBox="1"/>
          <p:nvPr/>
        </p:nvSpPr>
        <p:spPr>
          <a:xfrm>
            <a:off x="1625010" y="5004613"/>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6" name="TextBox 75"/>
          <p:cNvSpPr txBox="1"/>
          <p:nvPr/>
        </p:nvSpPr>
        <p:spPr>
          <a:xfrm>
            <a:off x="7128965" y="4993236"/>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7" name="TextBox 76"/>
          <p:cNvSpPr txBox="1"/>
          <p:nvPr/>
        </p:nvSpPr>
        <p:spPr>
          <a:xfrm>
            <a:off x="1625010" y="5631320"/>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8" name="TextBox 77"/>
          <p:cNvSpPr txBox="1"/>
          <p:nvPr/>
        </p:nvSpPr>
        <p:spPr>
          <a:xfrm>
            <a:off x="7139769" y="5610300"/>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Tree>
    <p:extLst>
      <p:ext uri="{BB962C8B-B14F-4D97-AF65-F5344CB8AC3E}">
        <p14:creationId xmlns:p14="http://schemas.microsoft.com/office/powerpoint/2010/main" val="358284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8"/>
                                        </p:tgtEl>
                                      </p:cBhvr>
                                    </p:animEffect>
                                    <p:set>
                                      <p:cBhvr>
                                        <p:cTn id="12" dur="1" fill="hold">
                                          <p:stCondLst>
                                            <p:cond delay="499"/>
                                          </p:stCondLst>
                                        </p:cTn>
                                        <p:tgtEl>
                                          <p:spTgt spid="6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9"/>
                                        </p:tgtEl>
                                      </p:cBhvr>
                                    </p:animEffect>
                                    <p:set>
                                      <p:cBhvr>
                                        <p:cTn id="17" dur="1" fill="hold">
                                          <p:stCondLst>
                                            <p:cond delay="499"/>
                                          </p:stCondLst>
                                        </p:cTn>
                                        <p:tgtEl>
                                          <p:spTgt spid="6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0"/>
                                        </p:tgtEl>
                                      </p:cBhvr>
                                    </p:animEffect>
                                    <p:set>
                                      <p:cBhvr>
                                        <p:cTn id="22" dur="1" fill="hold">
                                          <p:stCondLst>
                                            <p:cond delay="499"/>
                                          </p:stCondLst>
                                        </p:cTn>
                                        <p:tgtEl>
                                          <p:spTgt spid="7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1"/>
                                        </p:tgtEl>
                                      </p:cBhvr>
                                    </p:animEffect>
                                    <p:set>
                                      <p:cBhvr>
                                        <p:cTn id="27" dur="1" fill="hold">
                                          <p:stCondLst>
                                            <p:cond delay="499"/>
                                          </p:stCondLst>
                                        </p:cTn>
                                        <p:tgtEl>
                                          <p:spTgt spid="7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72"/>
                                        </p:tgtEl>
                                      </p:cBhvr>
                                    </p:animEffect>
                                    <p:set>
                                      <p:cBhvr>
                                        <p:cTn id="32" dur="1" fill="hold">
                                          <p:stCondLst>
                                            <p:cond delay="499"/>
                                          </p:stCondLst>
                                        </p:cTn>
                                        <p:tgtEl>
                                          <p:spTgt spid="7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3"/>
                                        </p:tgtEl>
                                      </p:cBhvr>
                                    </p:animEffect>
                                    <p:set>
                                      <p:cBhvr>
                                        <p:cTn id="37" dur="1" fill="hold">
                                          <p:stCondLst>
                                            <p:cond delay="499"/>
                                          </p:stCondLst>
                                        </p:cTn>
                                        <p:tgtEl>
                                          <p:spTgt spid="7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74"/>
                                        </p:tgtEl>
                                      </p:cBhvr>
                                    </p:animEffect>
                                    <p:set>
                                      <p:cBhvr>
                                        <p:cTn id="42" dur="1" fill="hold">
                                          <p:stCondLst>
                                            <p:cond delay="499"/>
                                          </p:stCondLst>
                                        </p:cTn>
                                        <p:tgtEl>
                                          <p:spTgt spid="7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75"/>
                                        </p:tgtEl>
                                      </p:cBhvr>
                                    </p:animEffect>
                                    <p:set>
                                      <p:cBhvr>
                                        <p:cTn id="47" dur="1" fill="hold">
                                          <p:stCondLst>
                                            <p:cond delay="499"/>
                                          </p:stCondLst>
                                        </p:cTn>
                                        <p:tgtEl>
                                          <p:spTgt spid="7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76"/>
                                        </p:tgtEl>
                                      </p:cBhvr>
                                    </p:animEffect>
                                    <p:set>
                                      <p:cBhvr>
                                        <p:cTn id="52" dur="1" fill="hold">
                                          <p:stCondLst>
                                            <p:cond delay="499"/>
                                          </p:stCondLst>
                                        </p:cTn>
                                        <p:tgtEl>
                                          <p:spTgt spid="7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77"/>
                                        </p:tgtEl>
                                      </p:cBhvr>
                                    </p:animEffect>
                                    <p:set>
                                      <p:cBhvr>
                                        <p:cTn id="57" dur="1" fill="hold">
                                          <p:stCondLst>
                                            <p:cond delay="499"/>
                                          </p:stCondLst>
                                        </p:cTn>
                                        <p:tgtEl>
                                          <p:spTgt spid="7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78"/>
                                        </p:tgtEl>
                                      </p:cBhvr>
                                    </p:animEffect>
                                    <p:set>
                                      <p:cBhvr>
                                        <p:cTn id="62" dur="1" fill="hold">
                                          <p:stCondLst>
                                            <p:cond delay="49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250"/>
            <a:ext cx="12191999" cy="1325563"/>
          </a:xfrm>
        </p:spPr>
        <p:txBody>
          <a:bodyPr>
            <a:normAutofit fontScale="90000"/>
          </a:bodyPr>
          <a:lstStyle/>
          <a:p>
            <a:pPr lvl="0" algn="ctr">
              <a:lnSpc>
                <a:spcPct val="100000"/>
              </a:lnSpc>
              <a:spcBef>
                <a:spcPts val="0"/>
              </a:spcBef>
              <a:defRPr/>
            </a:pPr>
            <a:r>
              <a:rPr lang="en-GB" sz="12800" b="1" dirty="0" err="1">
                <a:solidFill>
                  <a:srgbClr val="5B9BD5">
                    <a:lumMod val="50000"/>
                  </a:srgbClr>
                </a:solidFill>
                <a:ea typeface="+mn-ea"/>
                <a:cs typeface="+mn-cs"/>
              </a:rPr>
              <a:t>stattfinden</a:t>
            </a:r>
            <a:endParaRPr lang="en-GB" dirty="0"/>
          </a:p>
        </p:txBody>
      </p:sp>
      <p:sp>
        <p:nvSpPr>
          <p:cNvPr id="7" name="TextBox 6"/>
          <p:cNvSpPr txBox="1"/>
          <p:nvPr/>
        </p:nvSpPr>
        <p:spPr>
          <a:xfrm>
            <a:off x="0" y="2167200"/>
            <a:ext cx="121919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take place | taking place]</a:t>
            </a:r>
          </a:p>
        </p:txBody>
      </p:sp>
      <p:sp>
        <p:nvSpPr>
          <p:cNvPr id="8" name="TextBox 7"/>
          <p:cNvSpPr txBox="1"/>
          <p:nvPr/>
        </p:nvSpPr>
        <p:spPr>
          <a:xfrm>
            <a:off x="0" y="3358800"/>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b="1" dirty="0" err="1">
                <a:solidFill>
                  <a:srgbClr val="5B9BD5">
                    <a:lumMod val="50000"/>
                  </a:srgbClr>
                </a:solidFill>
                <a:latin typeface="Century Gothic" panose="020B0502020202020204" pitchFamily="34" charset="0"/>
              </a:rPr>
              <a:t>f</a:t>
            </a: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indet</a:t>
            </a:r>
            <a:r>
              <a:rPr kumimoji="0" lang="en-GB" sz="11500" b="1"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 </a:t>
            </a:r>
            <a:r>
              <a:rPr kumimoji="0" lang="en-GB" sz="11500" b="1" i="0" u="none" strike="noStrike" kern="1200" cap="none" spc="0" normalizeH="0" noProof="0" dirty="0" err="1">
                <a:ln>
                  <a:noFill/>
                </a:ln>
                <a:solidFill>
                  <a:srgbClr val="5B9BD5">
                    <a:lumMod val="50000"/>
                  </a:srgbClr>
                </a:solidFill>
                <a:effectLst/>
                <a:uLnTx/>
                <a:uFillTx/>
                <a:latin typeface="Century Gothic" panose="020B0502020202020204" pitchFamily="34" charset="0"/>
                <a:ea typeface="+mn-ea"/>
                <a:cs typeface="+mn-cs"/>
              </a:rPr>
              <a:t>statt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0" y="5034090"/>
            <a:ext cx="121919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[takes place | is taking place]</a:t>
            </a:r>
          </a:p>
        </p:txBody>
      </p:sp>
      <p:pic>
        <p:nvPicPr>
          <p:cNvPr id="10" name="Picture 9" descr="A picture containing colorful, colored, bright, person&#10;&#10;Description automatically generated">
            <a:extLst>
              <a:ext uri="{FF2B5EF4-FFF2-40B4-BE49-F238E27FC236}">
                <a16:creationId xmlns:a16="http://schemas.microsoft.com/office/drawing/2014/main" id="{9ED775D8-1040-834E-8D20-8C71E59A5E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328" t="16447" r="6824" b="28336"/>
          <a:stretch/>
        </p:blipFill>
        <p:spPr>
          <a:xfrm>
            <a:off x="10180374" y="885691"/>
            <a:ext cx="1590711" cy="1828670"/>
          </a:xfrm>
          <a:prstGeom prst="rect">
            <a:avLst/>
          </a:prstGeom>
        </p:spPr>
      </p:pic>
    </p:spTree>
    <p:extLst>
      <p:ext uri="{BB962C8B-B14F-4D97-AF65-F5344CB8AC3E}">
        <p14:creationId xmlns:p14="http://schemas.microsoft.com/office/powerpoint/2010/main" val="104544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1260000" y="225529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0" y="828000"/>
            <a:ext cx="12192000" cy="1325563"/>
          </a:xfrm>
        </p:spPr>
        <p:txBody>
          <a:bodyPr>
            <a:normAutofit fontScale="90000"/>
          </a:bodyPr>
          <a:lstStyle/>
          <a:p>
            <a:pPr algn="ctr"/>
            <a:r>
              <a:rPr lang="en-GB" sz="12800" b="1" dirty="0" err="1">
                <a:solidFill>
                  <a:srgbClr val="5B9BD5">
                    <a:lumMod val="50000"/>
                  </a:srgbClr>
                </a:solidFill>
              </a:rPr>
              <a:t>stattfinden</a:t>
            </a:r>
            <a:endParaRPr lang="en-GB" dirty="0"/>
          </a:p>
        </p:txBody>
      </p:sp>
      <p:sp>
        <p:nvSpPr>
          <p:cNvPr id="11" name="TextBox 10"/>
          <p:cNvSpPr txBox="1"/>
          <p:nvPr/>
        </p:nvSpPr>
        <p:spPr>
          <a:xfrm>
            <a:off x="1995053" y="2168684"/>
            <a:ext cx="821297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take place | taking place]</a:t>
            </a:r>
          </a:p>
        </p:txBody>
      </p:sp>
      <p:sp>
        <p:nvSpPr>
          <p:cNvPr id="15" name="Action Button: Help 14" descr="question mark action button">
            <a:hlinkClick r:id="" action="ppaction://noaction" highlightClick="1"/>
          </p:cNvPr>
          <p:cNvSpPr/>
          <p:nvPr/>
        </p:nvSpPr>
        <p:spPr>
          <a:xfrm>
            <a:off x="1260000" y="515093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b="1" dirty="0">
                <a:solidFill>
                  <a:srgbClr val="5B9BD5">
                    <a:lumMod val="50000"/>
                  </a:srgbClr>
                </a:solidFill>
                <a:latin typeface="Century Gothic" panose="020B0502020202020204" pitchFamily="34" charset="0"/>
              </a:rPr>
              <a:t>f</a:t>
            </a: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indet</a:t>
            </a:r>
            <a:r>
              <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 </a:t>
            </a: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statt</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1878678" y="5027561"/>
            <a:ext cx="842910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[takes</a:t>
            </a:r>
            <a:r>
              <a:rPr kumimoji="0" lang="en-GB"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place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is taking place]</a:t>
            </a:r>
          </a:p>
        </p:txBody>
      </p:sp>
    </p:spTree>
    <p:extLst>
      <p:ext uri="{BB962C8B-B14F-4D97-AF65-F5344CB8AC3E}">
        <p14:creationId xmlns:p14="http://schemas.microsoft.com/office/powerpoint/2010/main" val="75407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Autofit/>
          </a:bodyPr>
          <a:lstStyle/>
          <a:p>
            <a:pPr algn="ctr"/>
            <a:r>
              <a:rPr lang="en-GB" sz="11500" b="1" dirty="0" err="1">
                <a:solidFill>
                  <a:srgbClr val="5B9BD5">
                    <a:lumMod val="50000"/>
                  </a:srgbClr>
                </a:solidFill>
              </a:rPr>
              <a:t>findet</a:t>
            </a:r>
            <a:r>
              <a:rPr lang="en-GB" sz="11500" b="1" dirty="0">
                <a:solidFill>
                  <a:srgbClr val="5B9BD5">
                    <a:lumMod val="50000"/>
                  </a:srgbClr>
                </a:solidFill>
              </a:rPr>
              <a:t> … </a:t>
            </a:r>
            <a:r>
              <a:rPr lang="en-GB" sz="11500" b="1" dirty="0" err="1">
                <a:solidFill>
                  <a:srgbClr val="5B9BD5">
                    <a:lumMod val="50000"/>
                  </a:srgbClr>
                </a:solidFill>
              </a:rPr>
              <a:t>statt</a:t>
            </a:r>
            <a:endParaRPr lang="en-GB" sz="11500" dirty="0"/>
          </a:p>
        </p:txBody>
      </p:sp>
      <p:sp>
        <p:nvSpPr>
          <p:cNvPr id="4" name="TextBox 3"/>
          <p:cNvSpPr txBox="1"/>
          <p:nvPr/>
        </p:nvSpPr>
        <p:spPr>
          <a:xfrm>
            <a:off x="0" y="2167200"/>
            <a:ext cx="1205564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[takes place | is taking place]</a:t>
            </a:r>
          </a:p>
        </p:txBody>
      </p:sp>
      <p:sp>
        <p:nvSpPr>
          <p:cNvPr id="5" name="TextBox 4"/>
          <p:cNvSpPr txBox="1"/>
          <p:nvPr/>
        </p:nvSpPr>
        <p:spPr>
          <a:xfrm>
            <a:off x="0" y="4106026"/>
            <a:ext cx="12192000" cy="92333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Das Fest </a:t>
            </a:r>
            <a:r>
              <a:rPr kumimoji="0" lang="en-GB" sz="5400" b="1" i="0" u="none" strike="noStrike" kern="1200" cap="none" spc="0" normalizeH="0" baseline="0" noProof="0" dirty="0" err="1">
                <a:ln>
                  <a:noFill/>
                </a:ln>
                <a:solidFill>
                  <a:srgbClr val="DAA520"/>
                </a:solidFill>
                <a:effectLst/>
                <a:uLnTx/>
                <a:uFillTx/>
                <a:latin typeface="Century Gothic" panose="020B0502020202020204" pitchFamily="34" charset="0"/>
              </a:rPr>
              <a:t>findet</a:t>
            </a:r>
            <a:r>
              <a:rPr kumimoji="0" lang="en-GB" sz="5400" b="0" i="0" u="none" strike="noStrike" kern="1200" cap="none" spc="0" normalizeH="0" baseline="0" noProof="0" dirty="0">
                <a:ln>
                  <a:noFill/>
                </a:ln>
                <a:solidFill>
                  <a:srgbClr val="DAA520"/>
                </a:solidFill>
                <a:effectLst/>
                <a:uLnTx/>
                <a:uFillTx/>
                <a:latin typeface="Century Gothic" panose="020B0502020202020204" pitchFamily="34" charset="0"/>
              </a:rPr>
              <a:t> </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in</a:t>
            </a:r>
            <a:r>
              <a:rPr kumimoji="0" lang="en-GB" sz="5400" b="0" i="0" u="none" strike="noStrike" kern="1200" cap="none" spc="0" normalizeH="0" noProof="0" dirty="0">
                <a:ln>
                  <a:noFill/>
                </a:ln>
                <a:solidFill>
                  <a:srgbClr val="5B9BD5">
                    <a:lumMod val="50000"/>
                  </a:srgbClr>
                </a:solidFill>
                <a:effectLst/>
                <a:uLnTx/>
                <a:uFillTx/>
                <a:latin typeface="Century Gothic" panose="020B0502020202020204" pitchFamily="34" charset="0"/>
              </a:rPr>
              <a:t> </a:t>
            </a:r>
            <a:r>
              <a:rPr lang="en-GB" sz="5400" dirty="0">
                <a:solidFill>
                  <a:srgbClr val="5B9BD5">
                    <a:lumMod val="50000"/>
                  </a:srgbClr>
                </a:solidFill>
                <a:latin typeface="Century Gothic" panose="020B0502020202020204" pitchFamily="34" charset="0"/>
              </a:rPr>
              <a:t>der Schweiz</a:t>
            </a:r>
            <a:r>
              <a:rPr kumimoji="0" lang="en-GB" sz="5400" b="0" i="0" u="none" strike="noStrike" kern="1200" cap="none" spc="0" normalizeH="0" noProof="0" dirty="0">
                <a:ln>
                  <a:noFill/>
                </a:ln>
                <a:solidFill>
                  <a:srgbClr val="5B9BD5">
                    <a:lumMod val="50000"/>
                  </a:srgbClr>
                </a:solidFill>
                <a:effectLst/>
                <a:uLnTx/>
                <a:uFillTx/>
                <a:latin typeface="Century Gothic" panose="020B0502020202020204" pitchFamily="34" charset="0"/>
              </a:rPr>
              <a:t> </a:t>
            </a:r>
            <a:r>
              <a:rPr kumimoji="0" lang="en-GB" sz="5400" b="1" i="0" u="none" strike="noStrike" kern="1200" cap="none" spc="0" normalizeH="0" noProof="0" dirty="0" err="1">
                <a:ln>
                  <a:noFill/>
                </a:ln>
                <a:solidFill>
                  <a:srgbClr val="DAA520"/>
                </a:solidFill>
                <a:effectLst/>
                <a:uLnTx/>
                <a:uFillTx/>
                <a:latin typeface="Century Gothic" panose="020B0502020202020204" pitchFamily="34" charset="0"/>
              </a:rPr>
              <a:t>statt</a:t>
            </a:r>
            <a:r>
              <a:rPr kumimoji="0" lang="en-GB" sz="5400" b="0" i="0" u="none" strike="noStrike" kern="1200" cap="none" spc="0" normalizeH="0" noProof="0" dirty="0">
                <a:ln>
                  <a:noFill/>
                </a:ln>
                <a:solidFill>
                  <a:srgbClr val="5B9BD5">
                    <a:lumMod val="50000"/>
                  </a:srgbClr>
                </a:solidFill>
                <a:effectLst/>
                <a:uLnTx/>
                <a:uFillTx/>
                <a:latin typeface="Century Gothic" panose="020B0502020202020204" pitchFamily="34" charset="0"/>
              </a:rPr>
              <a:t>.</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a:t>
            </a:r>
            <a:endParaRPr kumimoji="0" lang="fr-FR" sz="5400" b="0" i="0" u="none" strike="noStrike" kern="120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endParaRPr>
          </a:p>
        </p:txBody>
      </p:sp>
      <p:sp>
        <p:nvSpPr>
          <p:cNvPr id="7" name="TextBox 6"/>
          <p:cNvSpPr txBox="1"/>
          <p:nvPr/>
        </p:nvSpPr>
        <p:spPr>
          <a:xfrm>
            <a:off x="553696" y="5098063"/>
            <a:ext cx="11348018"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a:t>
            </a:r>
            <a:r>
              <a:rPr kumimoji="0" lang="en-GB"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festival</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Calibri" panose="020F0502020204030204" pitchFamily="34" charset="0"/>
              </a:rPr>
              <a:t>takes</a:t>
            </a:r>
            <a:r>
              <a:rPr kumimoji="0" lang="en-GB" sz="3200" b="1" i="0" u="none" strike="noStrike" kern="1200" cap="none" spc="0" normalizeH="0" noProof="0" dirty="0">
                <a:ln>
                  <a:noFill/>
                </a:ln>
                <a:solidFill>
                  <a:srgbClr val="DAA520"/>
                </a:solidFill>
                <a:effectLst/>
                <a:uLnTx/>
                <a:uFillTx/>
                <a:latin typeface="Century Gothic" panose="020B0502020202020204" pitchFamily="34" charset="0"/>
                <a:ea typeface="+mn-ea"/>
                <a:cs typeface="Calibri" panose="020F0502020204030204" pitchFamily="34" charset="0"/>
              </a:rPr>
              <a:t> place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Calibri" panose="020F0502020204030204" pitchFamily="34" charset="0"/>
              </a:rPr>
              <a:t>is taking place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t>
            </a:r>
            <a:r>
              <a:rPr lang="en-GB" sz="3200" noProof="0" dirty="0">
                <a:solidFill>
                  <a:srgbClr val="5B9BD5">
                    <a:lumMod val="50000"/>
                  </a:srgbClr>
                </a:solidFill>
                <a:latin typeface="Century Gothic" panose="020B0502020202020204" pitchFamily="34" charset="0"/>
              </a:rPr>
              <a:t>Switzerland</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5464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rmAutofit fontScale="90000"/>
          </a:bodyPr>
          <a:lstStyle/>
          <a:p>
            <a:pPr algn="ctr"/>
            <a:r>
              <a:rPr lang="en-GB" sz="12800" b="1" dirty="0" err="1">
                <a:solidFill>
                  <a:srgbClr val="5B9BD5">
                    <a:lumMod val="50000"/>
                  </a:srgbClr>
                </a:solidFill>
              </a:rPr>
              <a:t>stattfinden</a:t>
            </a:r>
            <a:endParaRPr lang="en-GB" dirty="0"/>
          </a:p>
        </p:txBody>
      </p:sp>
      <p:sp>
        <p:nvSpPr>
          <p:cNvPr id="4" name="TextBox 3"/>
          <p:cNvSpPr txBox="1"/>
          <p:nvPr/>
        </p:nvSpPr>
        <p:spPr>
          <a:xfrm>
            <a:off x="0" y="2167200"/>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take place | taking place]</a:t>
            </a:r>
          </a:p>
        </p:txBody>
      </p:sp>
      <p:sp>
        <p:nvSpPr>
          <p:cNvPr id="5" name="TextBox 4"/>
          <p:cNvSpPr txBox="1"/>
          <p:nvPr/>
        </p:nvSpPr>
        <p:spPr>
          <a:xfrm>
            <a:off x="0" y="4106026"/>
            <a:ext cx="1219200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Das Fest muss im </a:t>
            </a:r>
            <a:r>
              <a:rPr lang="de-DE" sz="5200" dirty="0">
                <a:solidFill>
                  <a:srgbClr val="5B9BD5">
                    <a:lumMod val="50000"/>
                  </a:srgbClr>
                </a:solidFill>
                <a:latin typeface="Century Gothic" panose="020B0502020202020204" pitchFamily="34" charset="0"/>
              </a:rPr>
              <a:t>Januar</a:t>
            </a:r>
            <a:r>
              <a:rPr kumimoji="0" lang="de-DE" sz="5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r>
              <a:rPr kumimoji="0" lang="de-DE" sz="5200" b="1" i="0" u="none" strike="noStrike" kern="1200" cap="none" spc="0" normalizeH="0" noProof="0" dirty="0">
                <a:ln>
                  <a:noFill/>
                </a:ln>
                <a:solidFill>
                  <a:srgbClr val="DAA520"/>
                </a:solidFill>
                <a:effectLst/>
                <a:uLnTx/>
                <a:uFillTx/>
                <a:latin typeface="Century Gothic" panose="020B0502020202020204" pitchFamily="34" charset="0"/>
                <a:ea typeface="+mn-ea"/>
                <a:cs typeface="+mn-cs"/>
              </a:rPr>
              <a:t>stattfinden</a:t>
            </a:r>
            <a:r>
              <a:rPr kumimoji="0" lang="de-DE" sz="5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en-GB" sz="5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1404730" y="5039904"/>
            <a:ext cx="90243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festival</a:t>
            </a:r>
            <a:r>
              <a:rPr kumimoji="0" lang="en-GB"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must </a:t>
            </a:r>
            <a:r>
              <a:rPr kumimoji="0" lang="en-GB" sz="3200" b="1" i="0" u="none" strike="noStrike" kern="1200" cap="none" spc="0" normalizeH="0" noProof="0" dirty="0">
                <a:ln>
                  <a:noFill/>
                </a:ln>
                <a:solidFill>
                  <a:srgbClr val="DAA520"/>
                </a:solidFill>
                <a:effectLst/>
                <a:uLnTx/>
                <a:uFillTx/>
                <a:latin typeface="Century Gothic" panose="020B0502020202020204" pitchFamily="34" charset="0"/>
                <a:ea typeface="+mn-ea"/>
                <a:cs typeface="+mn-cs"/>
              </a:rPr>
              <a:t>take</a:t>
            </a:r>
            <a:r>
              <a:rPr kumimoji="0" lang="en-GB"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1" i="0" u="none" strike="noStrike" kern="1200" cap="none" spc="0" normalizeH="0" noProof="0" dirty="0">
                <a:ln>
                  <a:noFill/>
                </a:ln>
                <a:solidFill>
                  <a:srgbClr val="DAA520"/>
                </a:solidFill>
                <a:effectLst/>
                <a:uLnTx/>
                <a:uFillTx/>
                <a:latin typeface="Century Gothic" panose="020B0502020202020204" pitchFamily="34" charset="0"/>
                <a:ea typeface="+mn-ea"/>
                <a:cs typeface="+mn-cs"/>
              </a:rPr>
              <a:t>place</a:t>
            </a:r>
            <a:r>
              <a:rPr kumimoji="0" lang="en-GB"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in January</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08775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p:cNvPr>
          <p:cNvSpPr/>
          <p:nvPr/>
        </p:nvSpPr>
        <p:spPr>
          <a:xfrm>
            <a:off x="900000" y="222206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itle 5"/>
          <p:cNvSpPr>
            <a:spLocks noGrp="1"/>
          </p:cNvSpPr>
          <p:nvPr>
            <p:ph type="title"/>
          </p:nvPr>
        </p:nvSpPr>
        <p:spPr>
          <a:xfrm>
            <a:off x="0" y="828000"/>
            <a:ext cx="12192000" cy="1325563"/>
          </a:xfrm>
        </p:spPr>
        <p:txBody>
          <a:bodyPr>
            <a:noAutofit/>
          </a:bodyPr>
          <a:lstStyle/>
          <a:p>
            <a:pPr algn="ctr"/>
            <a:r>
              <a:rPr lang="en-GB" sz="11500" b="1" dirty="0" err="1">
                <a:solidFill>
                  <a:srgbClr val="5B9BD5">
                    <a:lumMod val="50000"/>
                  </a:srgbClr>
                </a:solidFill>
              </a:rPr>
              <a:t>findet</a:t>
            </a:r>
            <a:r>
              <a:rPr lang="en-GB" sz="11500" b="1" dirty="0">
                <a:solidFill>
                  <a:srgbClr val="5B9BD5">
                    <a:lumMod val="50000"/>
                  </a:srgbClr>
                </a:solidFill>
              </a:rPr>
              <a:t> … </a:t>
            </a:r>
            <a:r>
              <a:rPr lang="en-GB" sz="11500" b="1" dirty="0" err="1">
                <a:solidFill>
                  <a:srgbClr val="5B9BD5">
                    <a:lumMod val="50000"/>
                  </a:srgbClr>
                </a:solidFill>
              </a:rPr>
              <a:t>statt</a:t>
            </a:r>
            <a:endParaRPr lang="en-GB" sz="11500" dirty="0"/>
          </a:p>
        </p:txBody>
      </p:sp>
      <p:sp>
        <p:nvSpPr>
          <p:cNvPr id="4" name="TextBox 3"/>
          <p:cNvSpPr txBox="1"/>
          <p:nvPr/>
        </p:nvSpPr>
        <p:spPr>
          <a:xfrm>
            <a:off x="1562794" y="2168684"/>
            <a:ext cx="912737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[takes</a:t>
            </a:r>
            <a:r>
              <a:rPr kumimoji="0" lang="en-GB"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place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is taking place]</a:t>
            </a:r>
          </a:p>
        </p:txBody>
      </p:sp>
      <p:sp>
        <p:nvSpPr>
          <p:cNvPr id="7" name="Action Button: Help 6" descr="question mark action button">
            <a:hlinkClick r:id="" action="ppaction://noaction" highlightClick="1"/>
          </p:cNvPr>
          <p:cNvSpPr/>
          <p:nvPr/>
        </p:nvSpPr>
        <p:spPr>
          <a:xfrm>
            <a:off x="203314" y="5113214"/>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0" y="4064754"/>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Das Fest </a:t>
            </a:r>
            <a:r>
              <a:rPr kumimoji="0" lang="en-GB" sz="5400" b="1" i="0" u="none" strike="noStrike" kern="1200" cap="none" spc="0" normalizeH="0" baseline="0" noProof="0" dirty="0" err="1">
                <a:ln>
                  <a:noFill/>
                </a:ln>
                <a:solidFill>
                  <a:srgbClr val="DAA520"/>
                </a:solidFill>
                <a:effectLst/>
                <a:uLnTx/>
                <a:uFillTx/>
                <a:latin typeface="Century Gothic" panose="020B0502020202020204" pitchFamily="34" charset="0"/>
              </a:rPr>
              <a:t>findet</a:t>
            </a:r>
            <a:r>
              <a:rPr kumimoji="0" lang="en-GB" sz="5400" b="0" i="0" u="none" strike="noStrike" kern="1200" cap="none" spc="0" normalizeH="0" baseline="0" noProof="0" dirty="0">
                <a:ln>
                  <a:noFill/>
                </a:ln>
                <a:solidFill>
                  <a:srgbClr val="DAA520"/>
                </a:solidFill>
                <a:effectLst/>
                <a:uLnTx/>
                <a:uFillTx/>
                <a:latin typeface="Century Gothic" panose="020B0502020202020204" pitchFamily="34" charset="0"/>
              </a:rPr>
              <a:t> </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in </a:t>
            </a:r>
            <a:r>
              <a:rPr lang="en-GB" sz="5400" dirty="0">
                <a:solidFill>
                  <a:srgbClr val="5B9BD5">
                    <a:lumMod val="50000"/>
                  </a:srgbClr>
                </a:solidFill>
                <a:latin typeface="Century Gothic" panose="020B0502020202020204" pitchFamily="34" charset="0"/>
              </a:rPr>
              <a:t>der Schweiz</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a:t>
            </a:r>
            <a:r>
              <a:rPr lang="en-GB" sz="5400" b="1" dirty="0" err="1">
                <a:solidFill>
                  <a:srgbClr val="DAA520"/>
                </a:solidFill>
                <a:latin typeface="Century Gothic" panose="020B0502020202020204" pitchFamily="34" charset="0"/>
              </a:rPr>
              <a:t>s</a:t>
            </a:r>
            <a:r>
              <a:rPr kumimoji="0" lang="en-GB" sz="5400" b="1" i="0" u="none" strike="noStrike" kern="1200" cap="none" spc="0" normalizeH="0" baseline="0" noProof="0" dirty="0">
                <a:ln>
                  <a:noFill/>
                </a:ln>
                <a:solidFill>
                  <a:srgbClr val="DAA520"/>
                </a:solidFill>
                <a:effectLst/>
                <a:uLnTx/>
                <a:uFillTx/>
                <a:latin typeface="Century Gothic" panose="020B0502020202020204" pitchFamily="34" charset="0"/>
              </a:rPr>
              <a:t>tatt</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a:t>
            </a:r>
            <a:endParaRPr kumimoji="0" lang="fr-FR" sz="5400" b="0" i="0" u="none" strike="noStrike" kern="120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endParaRPr>
          </a:p>
        </p:txBody>
      </p:sp>
      <p:sp>
        <p:nvSpPr>
          <p:cNvPr id="9" name="TextBox 8"/>
          <p:cNvSpPr txBox="1"/>
          <p:nvPr/>
        </p:nvSpPr>
        <p:spPr>
          <a:xfrm>
            <a:off x="745832" y="5059837"/>
            <a:ext cx="114026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festival</a:t>
            </a:r>
            <a:r>
              <a:rPr kumimoji="0" lang="en-GB"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1" i="0" u="none" strike="noStrike" kern="1200" cap="none" spc="0" normalizeH="0" noProof="0" dirty="0">
                <a:ln>
                  <a:noFill/>
                </a:ln>
                <a:solidFill>
                  <a:srgbClr val="DAA520"/>
                </a:solidFill>
                <a:effectLst/>
                <a:uLnTx/>
                <a:uFillTx/>
                <a:latin typeface="Century Gothic" panose="020B0502020202020204" pitchFamily="34" charset="0"/>
                <a:ea typeface="+mn-ea"/>
                <a:cs typeface="+mn-cs"/>
              </a:rPr>
              <a:t>takes place </a:t>
            </a:r>
            <a:r>
              <a:rPr kumimoji="0" lang="en-GB"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1" i="0" u="none" strike="noStrike" kern="1200" cap="none" spc="0" normalizeH="0" noProof="0" dirty="0">
                <a:ln>
                  <a:noFill/>
                </a:ln>
                <a:solidFill>
                  <a:srgbClr val="DAA520"/>
                </a:solidFill>
                <a:effectLst/>
                <a:uLnTx/>
                <a:uFillTx/>
                <a:latin typeface="Century Gothic" panose="020B0502020202020204" pitchFamily="34" charset="0"/>
                <a:ea typeface="+mn-ea"/>
                <a:cs typeface="+mn-cs"/>
              </a:rPr>
              <a:t>is taking place </a:t>
            </a:r>
            <a:r>
              <a:rPr kumimoji="0" lang="en-GB"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in Switzerland</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 name="Rectangle 1"/>
          <p:cNvSpPr/>
          <p:nvPr/>
        </p:nvSpPr>
        <p:spPr>
          <a:xfrm>
            <a:off x="3063559" y="4064754"/>
            <a:ext cx="2176098" cy="931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rgbClr val="115076"/>
                </a:solidFill>
              </a:rPr>
              <a:t>______________</a:t>
            </a:r>
          </a:p>
        </p:txBody>
      </p:sp>
      <p:sp>
        <p:nvSpPr>
          <p:cNvPr id="11" name="Rectangle 10"/>
          <p:cNvSpPr/>
          <p:nvPr/>
        </p:nvSpPr>
        <p:spPr>
          <a:xfrm>
            <a:off x="10186972" y="4004770"/>
            <a:ext cx="1584000" cy="931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rgbClr val="115076"/>
                </a:solidFill>
              </a:rPr>
              <a:t>____________</a:t>
            </a:r>
          </a:p>
        </p:txBody>
      </p:sp>
    </p:spTree>
    <p:extLst>
      <p:ext uri="{BB962C8B-B14F-4D97-AF65-F5344CB8AC3E}">
        <p14:creationId xmlns:p14="http://schemas.microsoft.com/office/powerpoint/2010/main" val="131989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 presetClass="entr" presetSubtype="0" fill="hold" grpId="1"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P spid="8" grpId="0"/>
      <p:bldP spid="9" grpId="0"/>
      <p:bldP spid="2" grpId="0" animBg="1"/>
      <p:bldP spid="2" grpId="1" animBg="1"/>
      <p:bldP spid="11" grpId="0" animBg="1"/>
      <p:bldP spid="11"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p:cNvPr>
          <p:cNvSpPr/>
          <p:nvPr/>
        </p:nvSpPr>
        <p:spPr>
          <a:xfrm>
            <a:off x="900000"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itle 10"/>
          <p:cNvSpPr>
            <a:spLocks noGrp="1"/>
          </p:cNvSpPr>
          <p:nvPr>
            <p:ph type="title"/>
          </p:nvPr>
        </p:nvSpPr>
        <p:spPr>
          <a:xfrm>
            <a:off x="0" y="828399"/>
            <a:ext cx="12192000" cy="1325563"/>
          </a:xfrm>
        </p:spPr>
        <p:txBody>
          <a:bodyPr>
            <a:noAutofit/>
          </a:bodyPr>
          <a:lstStyle/>
          <a:p>
            <a:pPr algn="ctr"/>
            <a:r>
              <a:rPr lang="en-GB" sz="11500" b="1" dirty="0" err="1">
                <a:solidFill>
                  <a:srgbClr val="5B9BD5">
                    <a:lumMod val="50000"/>
                  </a:srgbClr>
                </a:solidFill>
              </a:rPr>
              <a:t>stattfinden</a:t>
            </a:r>
            <a:endParaRPr lang="en-GB" sz="11500" dirty="0"/>
          </a:p>
        </p:txBody>
      </p:sp>
      <p:sp>
        <p:nvSpPr>
          <p:cNvPr id="4" name="TextBox 3"/>
          <p:cNvSpPr txBox="1"/>
          <p:nvPr/>
        </p:nvSpPr>
        <p:spPr>
          <a:xfrm>
            <a:off x="2985796" y="2167200"/>
            <a:ext cx="625151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take place</a:t>
            </a:r>
            <a:r>
              <a:rPr kumimoji="0" lang="en-GB"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taking place]</a:t>
            </a:r>
          </a:p>
        </p:txBody>
      </p:sp>
      <p:sp>
        <p:nvSpPr>
          <p:cNvPr id="9" name="Action Button: Help 8" descr="question mark action button">
            <a:hlinkClick r:id="" action="ppaction://noaction" highlightClick="1"/>
          </p:cNvPr>
          <p:cNvSpPr/>
          <p:nvPr/>
        </p:nvSpPr>
        <p:spPr>
          <a:xfrm>
            <a:off x="900000" y="510480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15551" y="4101033"/>
            <a:ext cx="1219200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Das Fest muss </a:t>
            </a:r>
            <a:r>
              <a:rPr kumimoji="0" lang="en-GB" sz="5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im</a:t>
            </a:r>
            <a:r>
              <a:rPr kumimoji="0" lang="en-GB" sz="5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 </a:t>
            </a:r>
            <a:r>
              <a:rPr lang="en-GB" sz="5200" dirty="0" err="1">
                <a:solidFill>
                  <a:srgbClr val="5B9BD5">
                    <a:lumMod val="50000"/>
                  </a:srgbClr>
                </a:solidFill>
                <a:latin typeface="Century Gothic" panose="020B0502020202020204" pitchFamily="34" charset="0"/>
              </a:rPr>
              <a:t>Januar</a:t>
            </a:r>
            <a:r>
              <a:rPr lang="en-GB" sz="5200" noProof="0" dirty="0">
                <a:solidFill>
                  <a:srgbClr val="5B9BD5">
                    <a:lumMod val="50000"/>
                  </a:srgbClr>
                </a:solidFill>
                <a:latin typeface="Century Gothic" panose="020B0502020202020204" pitchFamily="34" charset="0"/>
              </a:rPr>
              <a:t> </a:t>
            </a:r>
            <a:r>
              <a:rPr lang="en-GB" sz="5200" b="1" noProof="0" dirty="0" err="1">
                <a:solidFill>
                  <a:srgbClr val="DAA520"/>
                </a:solidFill>
                <a:latin typeface="Century Gothic" panose="020B0502020202020204" pitchFamily="34" charset="0"/>
              </a:rPr>
              <a:t>stattfinden</a:t>
            </a:r>
            <a:r>
              <a:rPr lang="en-GB" sz="5200" noProof="0" dirty="0">
                <a:solidFill>
                  <a:srgbClr val="115076"/>
                </a:solidFill>
                <a:latin typeface="Century Gothic" panose="020B0502020202020204" pitchFamily="34" charset="0"/>
              </a:rPr>
              <a:t>.</a:t>
            </a:r>
            <a:endParaRPr kumimoji="0" lang="en-GB" sz="5200" i="0" u="none" strike="noStrike" kern="1200" cap="none" spc="0" normalizeH="0" baseline="0" noProof="0" dirty="0">
              <a:ln>
                <a:noFill/>
              </a:ln>
              <a:solidFill>
                <a:srgbClr val="115076"/>
              </a:solidFill>
              <a:effectLst/>
              <a:uLnTx/>
              <a:uFillTx/>
              <a:latin typeface="Century Gothic" panose="020B0502020202020204" pitchFamily="34" charset="0"/>
            </a:endParaRPr>
          </a:p>
        </p:txBody>
      </p:sp>
      <p:sp>
        <p:nvSpPr>
          <p:cNvPr id="7" name="TextBox 6"/>
          <p:cNvSpPr txBox="1"/>
          <p:nvPr/>
        </p:nvSpPr>
        <p:spPr>
          <a:xfrm>
            <a:off x="1563757" y="5195664"/>
            <a:ext cx="99258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festival must </a:t>
            </a:r>
            <a:r>
              <a:rPr kumimoji="0" lang="en-GB" sz="3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take place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in</a:t>
            </a:r>
            <a:r>
              <a:rPr kumimoji="0" lang="en-GB"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January</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2" name="Rectangle 1"/>
          <p:cNvSpPr/>
          <p:nvPr/>
        </p:nvSpPr>
        <p:spPr>
          <a:xfrm>
            <a:off x="8305276" y="3989818"/>
            <a:ext cx="3352800" cy="891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rgbClr val="115076"/>
                </a:solidFill>
              </a:rPr>
              <a:t>__________________________</a:t>
            </a:r>
          </a:p>
        </p:txBody>
      </p:sp>
    </p:spTree>
    <p:extLst>
      <p:ext uri="{BB962C8B-B14F-4D97-AF65-F5344CB8AC3E}">
        <p14:creationId xmlns:p14="http://schemas.microsoft.com/office/powerpoint/2010/main" val="53893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 presetClass="entr" presetSubtype="0" fill="hold" grpId="1"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P spid="9" grpId="0" animBg="1"/>
      <p:bldP spid="5" grpId="0"/>
      <p:bldP spid="7" grpId="0"/>
      <p:bldP spid="2" grpId="0" animBg="1"/>
      <p:bldP spid="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olorful, colored, bright, person&#10;&#10;Description automatically generated">
            <a:extLst>
              <a:ext uri="{FF2B5EF4-FFF2-40B4-BE49-F238E27FC236}">
                <a16:creationId xmlns:a16="http://schemas.microsoft.com/office/drawing/2014/main" id="{9EFE9DD9-2FD0-8C4C-8E22-9F60E6B32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1279" y="88439"/>
            <a:ext cx="9570721" cy="6345804"/>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478486" cy="869950"/>
          </a:xfrm>
          <a:prstGeom prst="rect">
            <a:avLst/>
          </a:prstGeom>
        </p:spPr>
      </p:pic>
      <p:sp>
        <p:nvSpPr>
          <p:cNvPr id="4" name="Title 3"/>
          <p:cNvSpPr>
            <a:spLocks noGrp="1"/>
          </p:cNvSpPr>
          <p:nvPr>
            <p:ph type="title"/>
          </p:nvPr>
        </p:nvSpPr>
        <p:spPr>
          <a:xfrm>
            <a:off x="0" y="294041"/>
            <a:ext cx="6564086" cy="707849"/>
          </a:xfrm>
        </p:spPr>
        <p:txBody>
          <a:bodyPr>
            <a:normAutofit fontScale="90000"/>
          </a:bodyPr>
          <a:lstStyle/>
          <a:p>
            <a:r>
              <a:rPr lang="en-GB" sz="3600" b="1" dirty="0">
                <a:solidFill>
                  <a:schemeClr val="bg1"/>
                </a:solidFill>
              </a:rPr>
              <a:t>Das </a:t>
            </a:r>
            <a:r>
              <a:rPr lang="en-GB" sz="3600" b="1" dirty="0" err="1">
                <a:solidFill>
                  <a:schemeClr val="bg1"/>
                </a:solidFill>
              </a:rPr>
              <a:t>internationale</a:t>
            </a:r>
            <a:r>
              <a:rPr lang="en-GB" sz="3600" b="1" dirty="0">
                <a:solidFill>
                  <a:schemeClr val="bg1"/>
                </a:solidFill>
              </a:rPr>
              <a:t> </a:t>
            </a:r>
            <a:r>
              <a:rPr lang="en-GB" sz="3600" b="1" dirty="0" err="1">
                <a:solidFill>
                  <a:schemeClr val="bg1"/>
                </a:solidFill>
              </a:rPr>
              <a:t>Ballonfestival</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18254" y="247046"/>
            <a:ext cx="114063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B2E7687A-04F9-6B49-8E67-7BC3DCC06312}"/>
              </a:ext>
            </a:extLst>
          </p:cNvPr>
          <p:cNvSpPr txBox="1"/>
          <p:nvPr/>
        </p:nvSpPr>
        <p:spPr>
          <a:xfrm>
            <a:off x="336810" y="1979079"/>
            <a:ext cx="9570721" cy="378565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de-DE" sz="2400" dirty="0">
                <a:solidFill>
                  <a:srgbClr val="002060"/>
                </a:solidFill>
              </a:rPr>
              <a:t>Das internationale Ballonfestival </a:t>
            </a:r>
            <a:r>
              <a:rPr lang="de-DE" sz="2400" b="1" dirty="0">
                <a:solidFill>
                  <a:srgbClr val="002060"/>
                </a:solidFill>
              </a:rPr>
              <a:t>findet</a:t>
            </a:r>
            <a:r>
              <a:rPr lang="de-DE" sz="2400" dirty="0">
                <a:solidFill>
                  <a:srgbClr val="002060"/>
                </a:solidFill>
              </a:rPr>
              <a:t> jedes Jahr im Januar in der Schweiz </a:t>
            </a:r>
            <a:r>
              <a:rPr lang="de-DE" sz="2400" b="1" dirty="0">
                <a:solidFill>
                  <a:srgbClr val="002060"/>
                </a:solidFill>
              </a:rPr>
              <a:t>statt</a:t>
            </a:r>
            <a:r>
              <a:rPr lang="de-DE" sz="2400" dirty="0">
                <a:solidFill>
                  <a:srgbClr val="002060"/>
                </a:solidFill>
              </a:rPr>
              <a:t>. Menschen aus rund zwanzig Ländern </a:t>
            </a:r>
            <a:r>
              <a:rPr lang="de-DE" sz="2400" b="1" dirty="0">
                <a:solidFill>
                  <a:srgbClr val="002060"/>
                </a:solidFill>
              </a:rPr>
              <a:t>kommen</a:t>
            </a:r>
            <a:r>
              <a:rPr lang="de-DE" sz="2400" dirty="0">
                <a:solidFill>
                  <a:srgbClr val="002060"/>
                </a:solidFill>
              </a:rPr>
              <a:t> in Château-</a:t>
            </a:r>
            <a:r>
              <a:rPr lang="de-DE" sz="2400" dirty="0" err="1">
                <a:solidFill>
                  <a:srgbClr val="002060"/>
                </a:solidFill>
              </a:rPr>
              <a:t>d’Oex</a:t>
            </a:r>
            <a:r>
              <a:rPr lang="de-DE" sz="2400" dirty="0">
                <a:solidFill>
                  <a:srgbClr val="002060"/>
                </a:solidFill>
              </a:rPr>
              <a:t> </a:t>
            </a:r>
            <a:r>
              <a:rPr lang="de-DE" sz="2400" b="1" dirty="0">
                <a:solidFill>
                  <a:srgbClr val="002060"/>
                </a:solidFill>
              </a:rPr>
              <a:t>an</a:t>
            </a:r>
            <a:r>
              <a:rPr lang="de-DE" sz="2400" dirty="0">
                <a:solidFill>
                  <a:srgbClr val="002060"/>
                </a:solidFill>
              </a:rPr>
              <a:t>. Das Festival </a:t>
            </a:r>
            <a:r>
              <a:rPr lang="de-DE" sz="2400" b="1" dirty="0">
                <a:solidFill>
                  <a:srgbClr val="002060"/>
                </a:solidFill>
              </a:rPr>
              <a:t>fängt</a:t>
            </a:r>
            <a:r>
              <a:rPr lang="de-DE" sz="2400" dirty="0">
                <a:solidFill>
                  <a:srgbClr val="002060"/>
                </a:solidFill>
              </a:rPr>
              <a:t> am 23. Januar </a:t>
            </a:r>
            <a:r>
              <a:rPr lang="de-DE" sz="2400" b="1" dirty="0">
                <a:solidFill>
                  <a:srgbClr val="002060"/>
                </a:solidFill>
              </a:rPr>
              <a:t>an</a:t>
            </a:r>
            <a:r>
              <a:rPr lang="de-DE" sz="2400" dirty="0">
                <a:solidFill>
                  <a:srgbClr val="002060"/>
                </a:solidFill>
              </a:rPr>
              <a:t> und dauert neun Tage. Ballonfahrer </a:t>
            </a:r>
            <a:r>
              <a:rPr lang="de-DE" sz="2400" b="1" dirty="0">
                <a:solidFill>
                  <a:srgbClr val="002060"/>
                </a:solidFill>
              </a:rPr>
              <a:t>bringen</a:t>
            </a:r>
            <a:r>
              <a:rPr lang="de-DE" sz="2400" dirty="0">
                <a:solidFill>
                  <a:srgbClr val="002060"/>
                </a:solidFill>
              </a:rPr>
              <a:t> viele Heißluftballone </a:t>
            </a:r>
            <a:r>
              <a:rPr lang="de-DE" sz="2400" b="1" dirty="0">
                <a:solidFill>
                  <a:srgbClr val="002060"/>
                </a:solidFill>
              </a:rPr>
              <a:t>mit </a:t>
            </a:r>
            <a:r>
              <a:rPr lang="de-DE" sz="2400" dirty="0">
                <a:solidFill>
                  <a:srgbClr val="002060"/>
                </a:solidFill>
              </a:rPr>
              <a:t>. Rund100 Heißluftballone fliegen in die Luft.</a:t>
            </a:r>
          </a:p>
          <a:p>
            <a:br>
              <a:rPr lang="de-DE" sz="2400" dirty="0">
                <a:solidFill>
                  <a:srgbClr val="002060"/>
                </a:solidFill>
              </a:rPr>
            </a:br>
            <a:r>
              <a:rPr lang="de-DE" sz="2400" dirty="0">
                <a:solidFill>
                  <a:srgbClr val="002060"/>
                </a:solidFill>
              </a:rPr>
              <a:t>Ein Highlight ist die </a:t>
            </a:r>
            <a:r>
              <a:rPr lang="de-DE" sz="2400" dirty="0" err="1">
                <a:solidFill>
                  <a:srgbClr val="002060"/>
                </a:solidFill>
              </a:rPr>
              <a:t>Night</a:t>
            </a:r>
            <a:r>
              <a:rPr lang="de-DE" sz="2400" dirty="0">
                <a:solidFill>
                  <a:srgbClr val="002060"/>
                </a:solidFill>
              </a:rPr>
              <a:t> </a:t>
            </a:r>
            <a:r>
              <a:rPr lang="de-DE" sz="2400" dirty="0" err="1">
                <a:solidFill>
                  <a:srgbClr val="002060"/>
                </a:solidFill>
              </a:rPr>
              <a:t>Glow</a:t>
            </a:r>
            <a:r>
              <a:rPr lang="de-DE" sz="2400" dirty="0">
                <a:solidFill>
                  <a:srgbClr val="002060"/>
                </a:solidFill>
              </a:rPr>
              <a:t>. Piloten </a:t>
            </a:r>
            <a:r>
              <a:rPr lang="de-DE" sz="2400" b="1" dirty="0">
                <a:solidFill>
                  <a:srgbClr val="002060"/>
                </a:solidFill>
              </a:rPr>
              <a:t>bereiten</a:t>
            </a:r>
            <a:r>
              <a:rPr lang="de-DE" sz="2400" dirty="0">
                <a:solidFill>
                  <a:srgbClr val="002060"/>
                </a:solidFill>
              </a:rPr>
              <a:t> eine Show </a:t>
            </a:r>
            <a:r>
              <a:rPr lang="de-DE" sz="2400" b="1" dirty="0">
                <a:solidFill>
                  <a:srgbClr val="002060"/>
                </a:solidFill>
              </a:rPr>
              <a:t>vor  </a:t>
            </a:r>
            <a:r>
              <a:rPr lang="de-DE" sz="2400" dirty="0">
                <a:solidFill>
                  <a:srgbClr val="002060"/>
                </a:solidFill>
              </a:rPr>
              <a:t>. Sie setzen die Ballone auf den Berg und *</a:t>
            </a:r>
            <a:r>
              <a:rPr lang="de-DE" sz="2400" b="1" dirty="0">
                <a:solidFill>
                  <a:srgbClr val="002060"/>
                </a:solidFill>
              </a:rPr>
              <a:t>machen</a:t>
            </a:r>
            <a:r>
              <a:rPr lang="de-DE" sz="2400" dirty="0">
                <a:solidFill>
                  <a:srgbClr val="002060"/>
                </a:solidFill>
              </a:rPr>
              <a:t> in der Nacht das Feuer </a:t>
            </a:r>
            <a:r>
              <a:rPr lang="de-DE" sz="2400" b="1" dirty="0">
                <a:solidFill>
                  <a:srgbClr val="002060"/>
                </a:solidFill>
              </a:rPr>
              <a:t>an</a:t>
            </a:r>
            <a:r>
              <a:rPr lang="de-DE" sz="2400" dirty="0">
                <a:solidFill>
                  <a:srgbClr val="002060"/>
                </a:solidFill>
              </a:rPr>
              <a:t>. Sie spielen Musik dazu und man kann auch das Feuerwerk anschauen.</a:t>
            </a:r>
            <a:endParaRPr lang="en-US" sz="2400" dirty="0">
              <a:solidFill>
                <a:schemeClr val="bg1"/>
              </a:solidFill>
            </a:endParaRPr>
          </a:p>
        </p:txBody>
      </p:sp>
      <p:sp>
        <p:nvSpPr>
          <p:cNvPr id="10" name="TextBox 9">
            <a:extLst>
              <a:ext uri="{FF2B5EF4-FFF2-40B4-BE49-F238E27FC236}">
                <a16:creationId xmlns:a16="http://schemas.microsoft.com/office/drawing/2014/main" id="{AA31E381-3CC8-2A4F-803C-4367C1C7A89F}"/>
              </a:ext>
            </a:extLst>
          </p:cNvPr>
          <p:cNvSpPr txBox="1"/>
          <p:nvPr/>
        </p:nvSpPr>
        <p:spPr>
          <a:xfrm>
            <a:off x="2270966" y="2378050"/>
            <a:ext cx="637674" cy="400110"/>
          </a:xfrm>
          <a:prstGeom prst="rect">
            <a:avLst/>
          </a:prstGeom>
          <a:solidFill>
            <a:schemeClr val="bg1"/>
          </a:solidFill>
        </p:spPr>
        <p:txBody>
          <a:bodyPr wrap="square" rtlCol="0">
            <a:spAutoFit/>
          </a:bodyPr>
          <a:lstStyle/>
          <a:p>
            <a:pPr algn="l"/>
            <a:r>
              <a:rPr lang="en-US" sz="2000" u="sng" dirty="0">
                <a:solidFill>
                  <a:schemeClr val="accent5">
                    <a:lumMod val="50000"/>
                  </a:schemeClr>
                </a:solidFill>
              </a:rPr>
              <a:t>  </a:t>
            </a:r>
            <a:r>
              <a:rPr lang="en-US" sz="2000" dirty="0">
                <a:solidFill>
                  <a:schemeClr val="accent5">
                    <a:lumMod val="50000"/>
                  </a:schemeClr>
                </a:solidFill>
              </a:rPr>
              <a:t>1_ </a:t>
            </a:r>
            <a:r>
              <a:rPr lang="en-US" sz="2000" u="sng" dirty="0">
                <a:solidFill>
                  <a:schemeClr val="accent5">
                    <a:lumMod val="50000"/>
                  </a:schemeClr>
                </a:solidFill>
              </a:rPr>
              <a:t> </a:t>
            </a:r>
            <a:r>
              <a:rPr lang="en-US" sz="2000" dirty="0">
                <a:solidFill>
                  <a:schemeClr val="accent5">
                    <a:lumMod val="50000"/>
                  </a:schemeClr>
                </a:solidFill>
              </a:rPr>
              <a:t>  </a:t>
            </a:r>
          </a:p>
        </p:txBody>
      </p:sp>
      <p:sp>
        <p:nvSpPr>
          <p:cNvPr id="11" name="TextBox 10">
            <a:extLst>
              <a:ext uri="{FF2B5EF4-FFF2-40B4-BE49-F238E27FC236}">
                <a16:creationId xmlns:a16="http://schemas.microsoft.com/office/drawing/2014/main" id="{C72CC7C1-8D4E-0B49-9086-7902FB732CA0}"/>
              </a:ext>
            </a:extLst>
          </p:cNvPr>
          <p:cNvSpPr txBox="1"/>
          <p:nvPr/>
        </p:nvSpPr>
        <p:spPr>
          <a:xfrm>
            <a:off x="4555435" y="2758928"/>
            <a:ext cx="468398" cy="400110"/>
          </a:xfrm>
          <a:prstGeom prst="rect">
            <a:avLst/>
          </a:prstGeom>
          <a:solidFill>
            <a:schemeClr val="bg1"/>
          </a:solidFill>
        </p:spPr>
        <p:txBody>
          <a:bodyPr wrap="none" rtlCol="0">
            <a:spAutoFit/>
          </a:bodyPr>
          <a:lstStyle/>
          <a:p>
            <a:pPr algn="l"/>
            <a:r>
              <a:rPr lang="en-US" sz="2000" u="sng" dirty="0">
                <a:solidFill>
                  <a:schemeClr val="accent5">
                    <a:lumMod val="50000"/>
                  </a:schemeClr>
                </a:solidFill>
              </a:rPr>
              <a:t> 2 </a:t>
            </a:r>
          </a:p>
        </p:txBody>
      </p:sp>
      <p:sp>
        <p:nvSpPr>
          <p:cNvPr id="12" name="TextBox 11">
            <a:extLst>
              <a:ext uri="{FF2B5EF4-FFF2-40B4-BE49-F238E27FC236}">
                <a16:creationId xmlns:a16="http://schemas.microsoft.com/office/drawing/2014/main" id="{DDD007B4-EEFA-8F47-A371-AF382AB5ECBF}"/>
              </a:ext>
            </a:extLst>
          </p:cNvPr>
          <p:cNvSpPr txBox="1"/>
          <p:nvPr/>
        </p:nvSpPr>
        <p:spPr>
          <a:xfrm>
            <a:off x="1527452" y="3159038"/>
            <a:ext cx="468398" cy="400110"/>
          </a:xfrm>
          <a:prstGeom prst="rect">
            <a:avLst/>
          </a:prstGeom>
          <a:solidFill>
            <a:schemeClr val="bg1"/>
          </a:solidFill>
        </p:spPr>
        <p:txBody>
          <a:bodyPr wrap="none" rtlCol="0">
            <a:spAutoFit/>
          </a:bodyPr>
          <a:lstStyle/>
          <a:p>
            <a:pPr algn="l"/>
            <a:r>
              <a:rPr lang="en-US" sz="2000" u="sng" dirty="0">
                <a:solidFill>
                  <a:schemeClr val="accent5">
                    <a:lumMod val="50000"/>
                  </a:schemeClr>
                </a:solidFill>
              </a:rPr>
              <a:t> 3 </a:t>
            </a:r>
          </a:p>
        </p:txBody>
      </p:sp>
      <p:sp>
        <p:nvSpPr>
          <p:cNvPr id="13" name="TextBox 12">
            <a:extLst>
              <a:ext uri="{FF2B5EF4-FFF2-40B4-BE49-F238E27FC236}">
                <a16:creationId xmlns:a16="http://schemas.microsoft.com/office/drawing/2014/main" id="{A7A9F1FD-DF04-3B49-B18D-1277C769A9F8}"/>
              </a:ext>
            </a:extLst>
          </p:cNvPr>
          <p:cNvSpPr txBox="1"/>
          <p:nvPr/>
        </p:nvSpPr>
        <p:spPr>
          <a:xfrm>
            <a:off x="2618972" y="3461177"/>
            <a:ext cx="637674" cy="400110"/>
          </a:xfrm>
          <a:prstGeom prst="rect">
            <a:avLst/>
          </a:prstGeom>
          <a:solidFill>
            <a:schemeClr val="bg1"/>
          </a:solidFill>
        </p:spPr>
        <p:txBody>
          <a:bodyPr wrap="square" rtlCol="0">
            <a:spAutoFit/>
          </a:bodyPr>
          <a:lstStyle/>
          <a:p>
            <a:pPr algn="ctr"/>
            <a:r>
              <a:rPr lang="en-US" sz="2000" dirty="0">
                <a:solidFill>
                  <a:schemeClr val="accent5">
                    <a:lumMod val="50000"/>
                  </a:schemeClr>
                </a:solidFill>
              </a:rPr>
              <a:t>_4_</a:t>
            </a:r>
          </a:p>
        </p:txBody>
      </p:sp>
      <p:sp>
        <p:nvSpPr>
          <p:cNvPr id="14" name="TextBox 13">
            <a:extLst>
              <a:ext uri="{FF2B5EF4-FFF2-40B4-BE49-F238E27FC236}">
                <a16:creationId xmlns:a16="http://schemas.microsoft.com/office/drawing/2014/main" id="{054AF2F2-E2AE-6B4A-ABC1-354230F2AB90}"/>
              </a:ext>
            </a:extLst>
          </p:cNvPr>
          <p:cNvSpPr txBox="1"/>
          <p:nvPr/>
        </p:nvSpPr>
        <p:spPr>
          <a:xfrm>
            <a:off x="8961259" y="4188188"/>
            <a:ext cx="609462" cy="400110"/>
          </a:xfrm>
          <a:prstGeom prst="rect">
            <a:avLst/>
          </a:prstGeom>
          <a:solidFill>
            <a:schemeClr val="bg1"/>
          </a:solidFill>
        </p:spPr>
        <p:txBody>
          <a:bodyPr wrap="none" rtlCol="0">
            <a:spAutoFit/>
          </a:bodyPr>
          <a:lstStyle/>
          <a:p>
            <a:pPr algn="l"/>
            <a:r>
              <a:rPr lang="en-US" sz="2000" u="sng" dirty="0">
                <a:solidFill>
                  <a:schemeClr val="accent5">
                    <a:lumMod val="50000"/>
                  </a:schemeClr>
                </a:solidFill>
              </a:rPr>
              <a:t>  5  </a:t>
            </a:r>
          </a:p>
        </p:txBody>
      </p:sp>
      <p:sp>
        <p:nvSpPr>
          <p:cNvPr id="15" name="TextBox 14">
            <a:extLst>
              <a:ext uri="{FF2B5EF4-FFF2-40B4-BE49-F238E27FC236}">
                <a16:creationId xmlns:a16="http://schemas.microsoft.com/office/drawing/2014/main" id="{71286EA1-D0C3-8342-AB0A-4EED59E3A412}"/>
              </a:ext>
            </a:extLst>
          </p:cNvPr>
          <p:cNvSpPr txBox="1"/>
          <p:nvPr/>
        </p:nvSpPr>
        <p:spPr>
          <a:xfrm>
            <a:off x="1873157" y="4925182"/>
            <a:ext cx="468398" cy="400110"/>
          </a:xfrm>
          <a:prstGeom prst="rect">
            <a:avLst/>
          </a:prstGeom>
          <a:solidFill>
            <a:schemeClr val="bg1"/>
          </a:solidFill>
        </p:spPr>
        <p:txBody>
          <a:bodyPr wrap="none" rtlCol="0">
            <a:spAutoFit/>
          </a:bodyPr>
          <a:lstStyle/>
          <a:p>
            <a:pPr algn="l"/>
            <a:r>
              <a:rPr lang="en-US" sz="2000" u="sng" dirty="0">
                <a:solidFill>
                  <a:schemeClr val="accent5">
                    <a:lumMod val="50000"/>
                  </a:schemeClr>
                </a:solidFill>
              </a:rPr>
              <a:t> 6 </a:t>
            </a:r>
          </a:p>
        </p:txBody>
      </p:sp>
      <p:sp>
        <p:nvSpPr>
          <p:cNvPr id="16" name="TextBox 15">
            <a:extLst>
              <a:ext uri="{FF2B5EF4-FFF2-40B4-BE49-F238E27FC236}">
                <a16:creationId xmlns:a16="http://schemas.microsoft.com/office/drawing/2014/main" id="{F6451DFD-0ECC-6146-97D7-7C3852C467F6}"/>
              </a:ext>
            </a:extLst>
          </p:cNvPr>
          <p:cNvSpPr txBox="1"/>
          <p:nvPr/>
        </p:nvSpPr>
        <p:spPr>
          <a:xfrm>
            <a:off x="336810" y="1304943"/>
            <a:ext cx="5743880" cy="461665"/>
          </a:xfrm>
          <a:prstGeom prst="rect">
            <a:avLst/>
          </a:prstGeom>
          <a:solidFill>
            <a:schemeClr val="bg1">
              <a:alpha val="78000"/>
            </a:schemeClr>
          </a:solidFill>
        </p:spPr>
        <p:txBody>
          <a:bodyPr wrap="none" rtlCol="0">
            <a:spAutoFit/>
          </a:bodyPr>
          <a:lstStyle/>
          <a:p>
            <a:pPr algn="l"/>
            <a:r>
              <a:rPr lang="en-US" sz="2400" b="1" dirty="0" err="1">
                <a:solidFill>
                  <a:schemeClr val="accent5">
                    <a:lumMod val="50000"/>
                  </a:schemeClr>
                </a:solidFill>
              </a:rPr>
              <a:t>Welche</a:t>
            </a:r>
            <a:r>
              <a:rPr lang="en-US" sz="2400" b="1" dirty="0">
                <a:solidFill>
                  <a:schemeClr val="accent5">
                    <a:lumMod val="50000"/>
                  </a:schemeClr>
                </a:solidFill>
              </a:rPr>
              <a:t> </a:t>
            </a:r>
            <a:r>
              <a:rPr lang="en-US" sz="2400" b="1" dirty="0" err="1">
                <a:solidFill>
                  <a:schemeClr val="accent5">
                    <a:lumMod val="50000"/>
                  </a:schemeClr>
                </a:solidFill>
              </a:rPr>
              <a:t>Wörter</a:t>
            </a:r>
            <a:r>
              <a:rPr lang="en-US" sz="2400" b="1" dirty="0">
                <a:solidFill>
                  <a:schemeClr val="accent5">
                    <a:lumMod val="50000"/>
                  </a:schemeClr>
                </a:solidFill>
              </a:rPr>
              <a:t> </a:t>
            </a:r>
            <a:r>
              <a:rPr lang="en-US" sz="2400" b="1" dirty="0" err="1">
                <a:solidFill>
                  <a:schemeClr val="accent5">
                    <a:lumMod val="50000"/>
                  </a:schemeClr>
                </a:solidFill>
              </a:rPr>
              <a:t>passen</a:t>
            </a:r>
            <a:r>
              <a:rPr lang="en-US" sz="2400" b="1" dirty="0">
                <a:solidFill>
                  <a:schemeClr val="accent5">
                    <a:lumMod val="50000"/>
                  </a:schemeClr>
                </a:solidFill>
              </a:rPr>
              <a:t> in die </a:t>
            </a:r>
            <a:r>
              <a:rPr lang="en-US" sz="2400" b="1" dirty="0" err="1">
                <a:solidFill>
                  <a:schemeClr val="accent5">
                    <a:lumMod val="50000"/>
                  </a:schemeClr>
                </a:solidFill>
              </a:rPr>
              <a:t>Lücken</a:t>
            </a:r>
            <a:r>
              <a:rPr lang="en-US" sz="2400" b="1" dirty="0">
                <a:solidFill>
                  <a:schemeClr val="accent5">
                    <a:lumMod val="50000"/>
                  </a:schemeClr>
                </a:solidFill>
              </a:rPr>
              <a:t>?</a:t>
            </a:r>
          </a:p>
        </p:txBody>
      </p:sp>
      <p:sp>
        <p:nvSpPr>
          <p:cNvPr id="2" name="Flowchart: Process 1">
            <a:extLst>
              <a:ext uri="{FF2B5EF4-FFF2-40B4-BE49-F238E27FC236}">
                <a16:creationId xmlns:a16="http://schemas.microsoft.com/office/drawing/2014/main" id="{E89255F2-92EA-406D-BD2C-90851FD2AD3E}"/>
              </a:ext>
            </a:extLst>
          </p:cNvPr>
          <p:cNvSpPr/>
          <p:nvPr/>
        </p:nvSpPr>
        <p:spPr>
          <a:xfrm>
            <a:off x="7362422" y="709732"/>
            <a:ext cx="3807136" cy="595212"/>
          </a:xfrm>
          <a:prstGeom prst="flowChartProcess">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b="1" dirty="0" err="1">
                <a:solidFill>
                  <a:srgbClr val="115076"/>
                </a:solidFill>
              </a:rPr>
              <a:t>anmachen</a:t>
            </a:r>
            <a:r>
              <a:rPr lang="en-GB" dirty="0">
                <a:solidFill>
                  <a:srgbClr val="115076"/>
                </a:solidFill>
              </a:rPr>
              <a:t> – to switch on</a:t>
            </a:r>
            <a:br>
              <a:rPr lang="en-GB" dirty="0">
                <a:solidFill>
                  <a:srgbClr val="115076"/>
                </a:solidFill>
              </a:rPr>
            </a:br>
            <a:r>
              <a:rPr lang="en-GB" b="1" dirty="0">
                <a:solidFill>
                  <a:srgbClr val="115076"/>
                </a:solidFill>
              </a:rPr>
              <a:t>das </a:t>
            </a:r>
            <a:r>
              <a:rPr lang="en-GB" b="1" dirty="0" err="1">
                <a:solidFill>
                  <a:srgbClr val="115076"/>
                </a:solidFill>
              </a:rPr>
              <a:t>Feuerwerk</a:t>
            </a:r>
            <a:r>
              <a:rPr lang="en-GB" b="1" dirty="0">
                <a:solidFill>
                  <a:srgbClr val="115076"/>
                </a:solidFill>
              </a:rPr>
              <a:t> </a:t>
            </a:r>
            <a:r>
              <a:rPr lang="en-GB" dirty="0">
                <a:solidFill>
                  <a:srgbClr val="115076"/>
                </a:solidFill>
              </a:rPr>
              <a:t>– firework display</a:t>
            </a:r>
          </a:p>
        </p:txBody>
      </p:sp>
      <p:grpSp>
        <p:nvGrpSpPr>
          <p:cNvPr id="22" name="Group 21">
            <a:extLst>
              <a:ext uri="{FF2B5EF4-FFF2-40B4-BE49-F238E27FC236}">
                <a16:creationId xmlns:a16="http://schemas.microsoft.com/office/drawing/2014/main" id="{98C4E46C-B350-4F61-B1D0-FDD48F4FD560}"/>
              </a:ext>
            </a:extLst>
          </p:cNvPr>
          <p:cNvGrpSpPr/>
          <p:nvPr/>
        </p:nvGrpSpPr>
        <p:grpSpPr>
          <a:xfrm>
            <a:off x="10131095" y="2856190"/>
            <a:ext cx="1934156" cy="1610083"/>
            <a:chOff x="10115190" y="4205848"/>
            <a:chExt cx="1934156" cy="1610083"/>
          </a:xfrm>
        </p:grpSpPr>
        <p:sp>
          <p:nvSpPr>
            <p:cNvPr id="7" name="Speech Bubble: Rectangle with Corners Rounded 6">
              <a:extLst>
                <a:ext uri="{FF2B5EF4-FFF2-40B4-BE49-F238E27FC236}">
                  <a16:creationId xmlns:a16="http://schemas.microsoft.com/office/drawing/2014/main" id="{60D04AC1-D5DC-4AE3-A9C3-0F6111DC0125}"/>
                </a:ext>
              </a:extLst>
            </p:cNvPr>
            <p:cNvSpPr/>
            <p:nvPr/>
          </p:nvSpPr>
          <p:spPr>
            <a:xfrm>
              <a:off x="10115190" y="4205848"/>
              <a:ext cx="1934156" cy="1610083"/>
            </a:xfrm>
            <a:prstGeom prst="wedgeRoundRectCallout">
              <a:avLst/>
            </a:prstGeom>
            <a:solidFill>
              <a:srgbClr val="1150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rPr>
                <a:t>Balloons has two forms in German:</a:t>
              </a:r>
              <a:br>
                <a:rPr lang="en-GB" dirty="0">
                  <a:solidFill>
                    <a:schemeClr val="bg1"/>
                  </a:solidFill>
                </a:rPr>
              </a:br>
              <a:r>
                <a:rPr lang="en-GB" dirty="0" err="1">
                  <a:solidFill>
                    <a:schemeClr val="bg1"/>
                  </a:solidFill>
                </a:rPr>
                <a:t>Ballons</a:t>
              </a:r>
              <a:r>
                <a:rPr lang="en-GB" dirty="0">
                  <a:solidFill>
                    <a:schemeClr val="bg1"/>
                  </a:solidFill>
                </a:rPr>
                <a:t> = </a:t>
              </a:r>
              <a:br>
                <a:rPr lang="en-GB" dirty="0">
                  <a:solidFill>
                    <a:schemeClr val="bg1"/>
                  </a:solidFill>
                </a:rPr>
              </a:br>
              <a:r>
                <a:rPr lang="en-GB" dirty="0" err="1">
                  <a:solidFill>
                    <a:schemeClr val="bg1"/>
                  </a:solidFill>
                </a:rPr>
                <a:t>Ballone</a:t>
              </a:r>
              <a:r>
                <a:rPr lang="en-GB" dirty="0">
                  <a:solidFill>
                    <a:schemeClr val="bg1"/>
                  </a:solidFill>
                </a:rPr>
                <a:t> = </a:t>
              </a:r>
            </a:p>
          </p:txBody>
        </p:sp>
        <p:pic>
          <p:nvPicPr>
            <p:cNvPr id="17" name="Picture 16" descr="A picture containing bird, food, fruit&#10;&#10;Description automatically generated">
              <a:extLst>
                <a:ext uri="{FF2B5EF4-FFF2-40B4-BE49-F238E27FC236}">
                  <a16:creationId xmlns:a16="http://schemas.microsoft.com/office/drawing/2014/main" id="{8B9E8679-829B-4A41-9441-10F927D6F0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11388573" y="5480203"/>
              <a:ext cx="347426" cy="200856"/>
            </a:xfrm>
            <a:prstGeom prst="rect">
              <a:avLst/>
            </a:prstGeom>
          </p:spPr>
        </p:pic>
        <p:pic>
          <p:nvPicPr>
            <p:cNvPr id="19" name="Picture 18" descr="A picture containing food&#10;&#10;Description automatically generated">
              <a:extLst>
                <a:ext uri="{FF2B5EF4-FFF2-40B4-BE49-F238E27FC236}">
                  <a16:creationId xmlns:a16="http://schemas.microsoft.com/office/drawing/2014/main" id="{BE7BCD09-64F9-4299-82E9-77B8432589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83579" y="5125280"/>
              <a:ext cx="320597" cy="200012"/>
            </a:xfrm>
            <a:prstGeom prst="rect">
              <a:avLst/>
            </a:prstGeom>
          </p:spPr>
        </p:pic>
        <p:pic>
          <p:nvPicPr>
            <p:cNvPr id="21" name="Picture 20" descr="A close up of a sign&#10;&#10;Description automatically generated">
              <a:extLst>
                <a:ext uri="{FF2B5EF4-FFF2-40B4-BE49-F238E27FC236}">
                  <a16:creationId xmlns:a16="http://schemas.microsoft.com/office/drawing/2014/main" id="{BCFF279F-EE83-43D8-B146-0D81A5DE62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11794452" y="5480203"/>
              <a:ext cx="200856" cy="200856"/>
            </a:xfrm>
            <a:prstGeom prst="rect">
              <a:avLst/>
            </a:prstGeom>
          </p:spPr>
        </p:pic>
      </p:grpSp>
    </p:spTree>
    <p:extLst>
      <p:ext uri="{BB962C8B-B14F-4D97-AF65-F5344CB8AC3E}">
        <p14:creationId xmlns:p14="http://schemas.microsoft.com/office/powerpoint/2010/main" val="188298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F3E5B0B1-C6C4-C748-B704-7D5E65C10725}"/>
              </a:ext>
            </a:extLst>
          </p:cNvPr>
          <p:cNvSpPr/>
          <p:nvPr/>
        </p:nvSpPr>
        <p:spPr>
          <a:xfrm>
            <a:off x="6320635" y="4487032"/>
            <a:ext cx="4035480" cy="503744"/>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57C7AAF-8CC7-2E4D-AF57-6BD8A86C15F8}"/>
              </a:ext>
            </a:extLst>
          </p:cNvPr>
          <p:cNvSpPr/>
          <p:nvPr/>
        </p:nvSpPr>
        <p:spPr>
          <a:xfrm>
            <a:off x="6295388" y="3329155"/>
            <a:ext cx="4060727" cy="503744"/>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37F0B62-2ED6-0649-B00E-BA350D910BB3}"/>
              </a:ext>
            </a:extLst>
          </p:cNvPr>
          <p:cNvSpPr/>
          <p:nvPr/>
        </p:nvSpPr>
        <p:spPr>
          <a:xfrm>
            <a:off x="136630" y="5298751"/>
            <a:ext cx="4410176" cy="503744"/>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21DF632-BC42-6845-A03A-ACEAE8844AB3}"/>
              </a:ext>
            </a:extLst>
          </p:cNvPr>
          <p:cNvSpPr/>
          <p:nvPr/>
        </p:nvSpPr>
        <p:spPr>
          <a:xfrm>
            <a:off x="122093" y="4309693"/>
            <a:ext cx="4410176" cy="503744"/>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B049B32-0F33-0146-9165-1794D5E2B459}"/>
              </a:ext>
            </a:extLst>
          </p:cNvPr>
          <p:cNvSpPr/>
          <p:nvPr/>
        </p:nvSpPr>
        <p:spPr>
          <a:xfrm>
            <a:off x="114715" y="3330735"/>
            <a:ext cx="4410176" cy="503744"/>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05341" cy="707849"/>
          </a:xfrm>
        </p:spPr>
        <p:txBody>
          <a:bodyPr>
            <a:normAutofit/>
          </a:bodyPr>
          <a:lstStyle/>
          <a:p>
            <a:r>
              <a:rPr lang="en-GB" sz="3600" b="1" dirty="0" err="1">
                <a:solidFill>
                  <a:schemeClr val="bg1"/>
                </a:solidFill>
              </a:rPr>
              <a:t>stellen</a:t>
            </a:r>
            <a:r>
              <a:rPr lang="en-GB" sz="3600" b="1" dirty="0">
                <a:solidFill>
                  <a:schemeClr val="bg1"/>
                </a:solidFill>
              </a:rPr>
              <a:t>, </a:t>
            </a:r>
            <a:r>
              <a:rPr lang="en-GB" sz="3600" b="1" dirty="0" err="1">
                <a:solidFill>
                  <a:schemeClr val="bg1"/>
                </a:solidFill>
              </a:rPr>
              <a:t>setzen</a:t>
            </a:r>
            <a:r>
              <a:rPr lang="en-GB" sz="3600" b="1" dirty="0">
                <a:solidFill>
                  <a:schemeClr val="bg1"/>
                </a:solidFill>
              </a:rPr>
              <a:t>, </a:t>
            </a:r>
            <a:r>
              <a:rPr lang="en-GB" sz="3600" b="1" dirty="0" err="1">
                <a:solidFill>
                  <a:schemeClr val="bg1"/>
                </a:solidFill>
              </a:rPr>
              <a:t>legen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 name="Rectangle 1">
            <a:extLst>
              <a:ext uri="{FF2B5EF4-FFF2-40B4-BE49-F238E27FC236}">
                <a16:creationId xmlns:a16="http://schemas.microsoft.com/office/drawing/2014/main" id="{22C9E384-9BED-4D4B-AF3B-34DA61BF66F8}"/>
              </a:ext>
            </a:extLst>
          </p:cNvPr>
          <p:cNvSpPr/>
          <p:nvPr/>
        </p:nvSpPr>
        <p:spPr>
          <a:xfrm>
            <a:off x="186907" y="1178353"/>
            <a:ext cx="11513150" cy="400110"/>
          </a:xfrm>
          <a:prstGeom prst="rect">
            <a:avLst/>
          </a:prstGeom>
        </p:spPr>
        <p:txBody>
          <a:bodyPr wrap="square">
            <a:spAutoFit/>
          </a:bodyPr>
          <a:lstStyle/>
          <a:p>
            <a:r>
              <a:rPr lang="en-GB" sz="2000" dirty="0">
                <a:solidFill>
                  <a:srgbClr val="115076"/>
                </a:solidFill>
              </a:rPr>
              <a:t>In German, we separate the English verb ‘to put’ into three verbs:</a:t>
            </a:r>
          </a:p>
        </p:txBody>
      </p:sp>
      <p:sp>
        <p:nvSpPr>
          <p:cNvPr id="11" name="TextBox 10">
            <a:extLst>
              <a:ext uri="{FF2B5EF4-FFF2-40B4-BE49-F238E27FC236}">
                <a16:creationId xmlns:a16="http://schemas.microsoft.com/office/drawing/2014/main" id="{E57B1B9C-1DFD-9E42-9EF3-EAA23F879578}"/>
              </a:ext>
            </a:extLst>
          </p:cNvPr>
          <p:cNvSpPr txBox="1"/>
          <p:nvPr/>
        </p:nvSpPr>
        <p:spPr>
          <a:xfrm>
            <a:off x="231584" y="2639142"/>
            <a:ext cx="6538970" cy="400110"/>
          </a:xfrm>
          <a:prstGeom prst="rect">
            <a:avLst/>
          </a:prstGeom>
          <a:noFill/>
        </p:spPr>
        <p:txBody>
          <a:bodyPr wrap="none" rtlCol="0">
            <a:spAutoFit/>
          </a:bodyPr>
          <a:lstStyle/>
          <a:p>
            <a:r>
              <a:rPr lang="en-GB" sz="2000" b="1" dirty="0" err="1">
                <a:solidFill>
                  <a:srgbClr val="115076"/>
                </a:solidFill>
              </a:rPr>
              <a:t>legen</a:t>
            </a:r>
            <a:r>
              <a:rPr lang="en-GB" sz="2000" dirty="0">
                <a:solidFill>
                  <a:srgbClr val="115076"/>
                </a:solidFill>
              </a:rPr>
              <a:t> = to make something lay down (horizontally).</a:t>
            </a:r>
          </a:p>
        </p:txBody>
      </p:sp>
      <p:sp>
        <p:nvSpPr>
          <p:cNvPr id="12" name="TextBox 11">
            <a:extLst>
              <a:ext uri="{FF2B5EF4-FFF2-40B4-BE49-F238E27FC236}">
                <a16:creationId xmlns:a16="http://schemas.microsoft.com/office/drawing/2014/main" id="{07C520CC-FF6C-8F4B-AD3E-D8AAE8A334A7}"/>
              </a:ext>
            </a:extLst>
          </p:cNvPr>
          <p:cNvSpPr txBox="1"/>
          <p:nvPr/>
        </p:nvSpPr>
        <p:spPr>
          <a:xfrm>
            <a:off x="217358" y="1565420"/>
            <a:ext cx="5878642" cy="400110"/>
          </a:xfrm>
          <a:prstGeom prst="rect">
            <a:avLst/>
          </a:prstGeom>
          <a:noFill/>
        </p:spPr>
        <p:txBody>
          <a:bodyPr wrap="square" rtlCol="0">
            <a:spAutoFit/>
          </a:bodyPr>
          <a:lstStyle/>
          <a:p>
            <a:r>
              <a:rPr lang="en-GB" sz="2000" b="1" dirty="0" err="1">
                <a:solidFill>
                  <a:srgbClr val="115076"/>
                </a:solidFill>
              </a:rPr>
              <a:t>stellen</a:t>
            </a:r>
            <a:r>
              <a:rPr lang="en-GB" sz="2000" dirty="0">
                <a:solidFill>
                  <a:srgbClr val="115076"/>
                </a:solidFill>
              </a:rPr>
              <a:t> = to make something stand (vertically).</a:t>
            </a:r>
          </a:p>
        </p:txBody>
      </p:sp>
      <p:sp>
        <p:nvSpPr>
          <p:cNvPr id="13" name="TextBox 12">
            <a:extLst>
              <a:ext uri="{FF2B5EF4-FFF2-40B4-BE49-F238E27FC236}">
                <a16:creationId xmlns:a16="http://schemas.microsoft.com/office/drawing/2014/main" id="{2EED3264-4289-5447-B4F4-880AD1A1490F}"/>
              </a:ext>
            </a:extLst>
          </p:cNvPr>
          <p:cNvSpPr txBox="1"/>
          <p:nvPr/>
        </p:nvSpPr>
        <p:spPr>
          <a:xfrm>
            <a:off x="231584" y="2100718"/>
            <a:ext cx="3980577" cy="400110"/>
          </a:xfrm>
          <a:prstGeom prst="rect">
            <a:avLst/>
          </a:prstGeom>
          <a:noFill/>
        </p:spPr>
        <p:txBody>
          <a:bodyPr wrap="none" rtlCol="0">
            <a:spAutoFit/>
          </a:bodyPr>
          <a:lstStyle/>
          <a:p>
            <a:r>
              <a:rPr lang="en-GB" sz="2000" b="1" dirty="0" err="1">
                <a:solidFill>
                  <a:srgbClr val="115076"/>
                </a:solidFill>
              </a:rPr>
              <a:t>setzen</a:t>
            </a:r>
            <a:r>
              <a:rPr lang="en-GB" sz="2000" dirty="0">
                <a:solidFill>
                  <a:srgbClr val="115076"/>
                </a:solidFill>
              </a:rPr>
              <a:t> = to make something sit</a:t>
            </a:r>
          </a:p>
        </p:txBody>
      </p:sp>
      <p:pic>
        <p:nvPicPr>
          <p:cNvPr id="15" name="Picture 14" descr="A picture containing person, indoor, person, table&#10;&#10;Description automatically generated">
            <a:extLst>
              <a:ext uri="{FF2B5EF4-FFF2-40B4-BE49-F238E27FC236}">
                <a16:creationId xmlns:a16="http://schemas.microsoft.com/office/drawing/2014/main" id="{25822C84-C8E2-4C46-8C08-EAD52CBBA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5885" y="3300343"/>
            <a:ext cx="1384300" cy="1016000"/>
          </a:xfrm>
          <a:prstGeom prst="rect">
            <a:avLst/>
          </a:prstGeom>
        </p:spPr>
      </p:pic>
      <p:pic>
        <p:nvPicPr>
          <p:cNvPr id="17" name="Picture 16" descr="A picture containing indoor, person, person, table&#10;&#10;Description automatically generated">
            <a:extLst>
              <a:ext uri="{FF2B5EF4-FFF2-40B4-BE49-F238E27FC236}">
                <a16:creationId xmlns:a16="http://schemas.microsoft.com/office/drawing/2014/main" id="{F67415F9-412D-A045-9F2F-3AF4C8EA35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5885" y="4457082"/>
            <a:ext cx="1384300" cy="1054705"/>
          </a:xfrm>
          <a:prstGeom prst="rect">
            <a:avLst/>
          </a:prstGeom>
        </p:spPr>
      </p:pic>
      <p:sp>
        <p:nvSpPr>
          <p:cNvPr id="22" name="TextBox 21">
            <a:extLst>
              <a:ext uri="{FF2B5EF4-FFF2-40B4-BE49-F238E27FC236}">
                <a16:creationId xmlns:a16="http://schemas.microsoft.com/office/drawing/2014/main" id="{14C8FB65-A72E-1047-85BF-3A0E99EF36EC}"/>
              </a:ext>
            </a:extLst>
          </p:cNvPr>
          <p:cNvSpPr txBox="1"/>
          <p:nvPr/>
        </p:nvSpPr>
        <p:spPr>
          <a:xfrm>
            <a:off x="140430" y="3387219"/>
            <a:ext cx="4235455" cy="400110"/>
          </a:xfrm>
          <a:prstGeom prst="rect">
            <a:avLst/>
          </a:prstGeom>
          <a:noFill/>
        </p:spPr>
        <p:txBody>
          <a:bodyPr wrap="none" rtlCol="0">
            <a:spAutoFit/>
          </a:bodyPr>
          <a:lstStyle/>
          <a:p>
            <a:pPr algn="l"/>
            <a:r>
              <a:rPr lang="de-DE" sz="2000" dirty="0">
                <a:solidFill>
                  <a:schemeClr val="accent5">
                    <a:lumMod val="50000"/>
                  </a:schemeClr>
                </a:solidFill>
              </a:rPr>
              <a:t>Ich </a:t>
            </a:r>
            <a:r>
              <a:rPr lang="de-DE" sz="2000" b="1" dirty="0">
                <a:solidFill>
                  <a:schemeClr val="accent5">
                    <a:lumMod val="50000"/>
                  </a:schemeClr>
                </a:solidFill>
              </a:rPr>
              <a:t>stelle</a:t>
            </a:r>
            <a:r>
              <a:rPr lang="de-DE" sz="2000" dirty="0">
                <a:solidFill>
                  <a:schemeClr val="accent5">
                    <a:lumMod val="50000"/>
                  </a:schemeClr>
                </a:solidFill>
              </a:rPr>
              <a:t> die Tasse </a:t>
            </a:r>
            <a:r>
              <a:rPr lang="de-DE" sz="2000" u="sng" dirty="0">
                <a:solidFill>
                  <a:schemeClr val="accent5">
                    <a:lumMod val="50000"/>
                  </a:schemeClr>
                </a:solidFill>
              </a:rPr>
              <a:t>auf</a:t>
            </a:r>
            <a:r>
              <a:rPr lang="de-DE" sz="2000" dirty="0">
                <a:solidFill>
                  <a:schemeClr val="accent5">
                    <a:lumMod val="50000"/>
                  </a:schemeClr>
                </a:solidFill>
              </a:rPr>
              <a:t> den Tisch.</a:t>
            </a:r>
          </a:p>
        </p:txBody>
      </p:sp>
      <p:sp>
        <p:nvSpPr>
          <p:cNvPr id="23" name="TextBox 22">
            <a:extLst>
              <a:ext uri="{FF2B5EF4-FFF2-40B4-BE49-F238E27FC236}">
                <a16:creationId xmlns:a16="http://schemas.microsoft.com/office/drawing/2014/main" id="{BA02AE1B-ADBF-C04A-A169-AEFA6A595C8D}"/>
              </a:ext>
            </a:extLst>
          </p:cNvPr>
          <p:cNvSpPr txBox="1"/>
          <p:nvPr/>
        </p:nvSpPr>
        <p:spPr>
          <a:xfrm>
            <a:off x="145166" y="4396674"/>
            <a:ext cx="4155305" cy="400110"/>
          </a:xfrm>
          <a:prstGeom prst="rect">
            <a:avLst/>
          </a:prstGeom>
          <a:noFill/>
        </p:spPr>
        <p:txBody>
          <a:bodyPr wrap="none" rtlCol="0">
            <a:spAutoFit/>
          </a:bodyPr>
          <a:lstStyle/>
          <a:p>
            <a:pPr algn="l"/>
            <a:r>
              <a:rPr lang="de-DE" sz="2000" dirty="0">
                <a:solidFill>
                  <a:schemeClr val="accent5">
                    <a:lumMod val="50000"/>
                  </a:schemeClr>
                </a:solidFill>
              </a:rPr>
              <a:t>Ich </a:t>
            </a:r>
            <a:r>
              <a:rPr lang="de-DE" sz="2000" b="1" dirty="0">
                <a:solidFill>
                  <a:schemeClr val="accent5">
                    <a:lumMod val="50000"/>
                  </a:schemeClr>
                </a:solidFill>
              </a:rPr>
              <a:t>lege</a:t>
            </a:r>
            <a:r>
              <a:rPr lang="de-DE" sz="2000" dirty="0">
                <a:solidFill>
                  <a:schemeClr val="accent5">
                    <a:lumMod val="50000"/>
                  </a:schemeClr>
                </a:solidFill>
              </a:rPr>
              <a:t> die Tasse </a:t>
            </a:r>
            <a:r>
              <a:rPr lang="de-DE" sz="2000" u="sng" dirty="0">
                <a:solidFill>
                  <a:schemeClr val="accent5">
                    <a:lumMod val="50000"/>
                  </a:schemeClr>
                </a:solidFill>
              </a:rPr>
              <a:t>auf</a:t>
            </a:r>
            <a:r>
              <a:rPr lang="de-DE" sz="2000" dirty="0">
                <a:solidFill>
                  <a:schemeClr val="accent5">
                    <a:lumMod val="50000"/>
                  </a:schemeClr>
                </a:solidFill>
              </a:rPr>
              <a:t> den Tisch</a:t>
            </a:r>
            <a:r>
              <a:rPr lang="en-US" sz="2000" dirty="0">
                <a:solidFill>
                  <a:schemeClr val="accent5">
                    <a:lumMod val="50000"/>
                  </a:schemeClr>
                </a:solidFill>
              </a:rPr>
              <a:t>.</a:t>
            </a:r>
          </a:p>
        </p:txBody>
      </p:sp>
      <p:sp>
        <p:nvSpPr>
          <p:cNvPr id="24" name="Speech Bubble: Rectangle with Corners Rounded 19">
            <a:extLst>
              <a:ext uri="{FF2B5EF4-FFF2-40B4-BE49-F238E27FC236}">
                <a16:creationId xmlns:a16="http://schemas.microsoft.com/office/drawing/2014/main" id="{FBC242F7-E704-D14D-975D-580DC22853E0}"/>
              </a:ext>
            </a:extLst>
          </p:cNvPr>
          <p:cNvSpPr/>
          <p:nvPr/>
        </p:nvSpPr>
        <p:spPr>
          <a:xfrm>
            <a:off x="6776288" y="1578265"/>
            <a:ext cx="4822154" cy="1205283"/>
          </a:xfrm>
          <a:prstGeom prst="wedgeRoundRectCallout">
            <a:avLst>
              <a:gd name="adj1" fmla="val -39423"/>
              <a:gd name="adj2" fmla="val 81133"/>
              <a:gd name="adj3" fmla="val 16667"/>
            </a:avLst>
          </a:prstGeom>
          <a:solidFill>
            <a:srgbClr val="11507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DAA520"/>
                </a:solidFill>
              </a:rPr>
              <a:t>R2</a:t>
            </a:r>
            <a:r>
              <a:rPr lang="en-GB" sz="2000" dirty="0">
                <a:solidFill>
                  <a:schemeClr val="bg1"/>
                </a:solidFill>
              </a:rPr>
              <a:t> (accusative) always follows because they imply movement / a change of position for the object.</a:t>
            </a:r>
          </a:p>
        </p:txBody>
      </p:sp>
      <p:pic>
        <p:nvPicPr>
          <p:cNvPr id="26" name="Picture 25" descr="A picture containing book, sitting, table, computer&#10;&#10;Description automatically generated">
            <a:extLst>
              <a:ext uri="{FF2B5EF4-FFF2-40B4-BE49-F238E27FC236}">
                <a16:creationId xmlns:a16="http://schemas.microsoft.com/office/drawing/2014/main" id="{B1B3942E-79AD-834A-A981-9C6F97344A4B}"/>
              </a:ext>
            </a:extLst>
          </p:cNvPr>
          <p:cNvPicPr>
            <a:picLocks noChangeAspect="1"/>
          </p:cNvPicPr>
          <p:nvPr/>
        </p:nvPicPr>
        <p:blipFill rotWithShape="1">
          <a:blip r:embed="rId7">
            <a:extLst>
              <a:ext uri="{28A0092B-C50C-407E-A947-70E740481C1C}">
                <a14:useLocalDpi xmlns:a14="http://schemas.microsoft.com/office/drawing/2010/main" val="0"/>
              </a:ext>
            </a:extLst>
          </a:blip>
          <a:srcRect t="65200" r="74512" b="5864"/>
          <a:stretch/>
        </p:blipFill>
        <p:spPr>
          <a:xfrm>
            <a:off x="10598178" y="4438605"/>
            <a:ext cx="1384300" cy="1023931"/>
          </a:xfrm>
          <a:prstGeom prst="rect">
            <a:avLst/>
          </a:prstGeom>
        </p:spPr>
      </p:pic>
      <p:pic>
        <p:nvPicPr>
          <p:cNvPr id="27" name="Picture 26" descr="A picture containing book, sitting, table, computer&#10;&#10;Description automatically generated">
            <a:extLst>
              <a:ext uri="{FF2B5EF4-FFF2-40B4-BE49-F238E27FC236}">
                <a16:creationId xmlns:a16="http://schemas.microsoft.com/office/drawing/2014/main" id="{75AA8DA4-2508-084F-A4CB-C7BF6D0EF35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4415" b="66102"/>
          <a:stretch/>
        </p:blipFill>
        <p:spPr>
          <a:xfrm>
            <a:off x="10394951" y="3280544"/>
            <a:ext cx="1710132" cy="679541"/>
          </a:xfrm>
          <a:prstGeom prst="rect">
            <a:avLst/>
          </a:prstGeom>
        </p:spPr>
      </p:pic>
      <p:sp>
        <p:nvSpPr>
          <p:cNvPr id="28" name="TextBox 27">
            <a:extLst>
              <a:ext uri="{FF2B5EF4-FFF2-40B4-BE49-F238E27FC236}">
                <a16:creationId xmlns:a16="http://schemas.microsoft.com/office/drawing/2014/main" id="{8FB81F5A-88AB-AE4D-9CD7-A47BB87732E4}"/>
              </a:ext>
            </a:extLst>
          </p:cNvPr>
          <p:cNvSpPr txBox="1"/>
          <p:nvPr/>
        </p:nvSpPr>
        <p:spPr>
          <a:xfrm>
            <a:off x="6194052" y="3380972"/>
            <a:ext cx="4293163" cy="400110"/>
          </a:xfrm>
          <a:prstGeom prst="rect">
            <a:avLst/>
          </a:prstGeom>
          <a:noFill/>
        </p:spPr>
        <p:txBody>
          <a:bodyPr wrap="none" rtlCol="0">
            <a:spAutoFit/>
          </a:bodyPr>
          <a:lstStyle/>
          <a:p>
            <a:pPr algn="l"/>
            <a:r>
              <a:rPr lang="de-DE" sz="2000" dirty="0">
                <a:solidFill>
                  <a:schemeClr val="accent5">
                    <a:lumMod val="50000"/>
                  </a:schemeClr>
                </a:solidFill>
              </a:rPr>
              <a:t>Er </a:t>
            </a:r>
            <a:r>
              <a:rPr lang="de-DE" sz="2000" b="1" dirty="0">
                <a:solidFill>
                  <a:schemeClr val="accent5">
                    <a:lumMod val="50000"/>
                  </a:schemeClr>
                </a:solidFill>
              </a:rPr>
              <a:t>stellt </a:t>
            </a:r>
            <a:r>
              <a:rPr lang="de-DE" sz="2000" dirty="0">
                <a:solidFill>
                  <a:schemeClr val="accent5">
                    <a:lumMod val="50000"/>
                  </a:schemeClr>
                </a:solidFill>
              </a:rPr>
              <a:t>die Bücher </a:t>
            </a:r>
            <a:r>
              <a:rPr lang="de-DE" sz="2000" u="sng" dirty="0">
                <a:solidFill>
                  <a:schemeClr val="accent5">
                    <a:lumMod val="50000"/>
                  </a:schemeClr>
                </a:solidFill>
              </a:rPr>
              <a:t>auf</a:t>
            </a:r>
            <a:r>
              <a:rPr lang="de-DE" sz="2000" dirty="0">
                <a:solidFill>
                  <a:schemeClr val="accent5">
                    <a:lumMod val="50000"/>
                  </a:schemeClr>
                </a:solidFill>
              </a:rPr>
              <a:t> das Regal</a:t>
            </a:r>
            <a:r>
              <a:rPr lang="en-US" sz="2000" dirty="0">
                <a:solidFill>
                  <a:schemeClr val="accent5">
                    <a:lumMod val="50000"/>
                  </a:schemeClr>
                </a:solidFill>
              </a:rPr>
              <a:t>.</a:t>
            </a:r>
          </a:p>
        </p:txBody>
      </p:sp>
      <p:sp>
        <p:nvSpPr>
          <p:cNvPr id="29" name="TextBox 28">
            <a:extLst>
              <a:ext uri="{FF2B5EF4-FFF2-40B4-BE49-F238E27FC236}">
                <a16:creationId xmlns:a16="http://schemas.microsoft.com/office/drawing/2014/main" id="{076377AD-39AF-8C4A-A731-8DE57E61D1B3}"/>
              </a:ext>
            </a:extLst>
          </p:cNvPr>
          <p:cNvSpPr txBox="1"/>
          <p:nvPr/>
        </p:nvSpPr>
        <p:spPr>
          <a:xfrm>
            <a:off x="6267675" y="4529026"/>
            <a:ext cx="4213013" cy="400110"/>
          </a:xfrm>
          <a:prstGeom prst="rect">
            <a:avLst/>
          </a:prstGeom>
          <a:noFill/>
        </p:spPr>
        <p:txBody>
          <a:bodyPr wrap="none" rtlCol="0">
            <a:spAutoFit/>
          </a:bodyPr>
          <a:lstStyle/>
          <a:p>
            <a:pPr algn="l"/>
            <a:r>
              <a:rPr lang="de-DE" sz="2000" dirty="0">
                <a:solidFill>
                  <a:schemeClr val="accent5">
                    <a:lumMod val="50000"/>
                  </a:schemeClr>
                </a:solidFill>
              </a:rPr>
              <a:t>Er </a:t>
            </a:r>
            <a:r>
              <a:rPr lang="de-DE" sz="2000" b="1" dirty="0">
                <a:solidFill>
                  <a:schemeClr val="accent5">
                    <a:lumMod val="50000"/>
                  </a:schemeClr>
                </a:solidFill>
              </a:rPr>
              <a:t>legt </a:t>
            </a:r>
            <a:r>
              <a:rPr lang="de-DE" sz="2000" dirty="0">
                <a:solidFill>
                  <a:schemeClr val="accent5">
                    <a:lumMod val="50000"/>
                  </a:schemeClr>
                </a:solidFill>
              </a:rPr>
              <a:t>die Bücher </a:t>
            </a:r>
            <a:r>
              <a:rPr lang="de-DE" sz="2000" u="sng" dirty="0">
                <a:solidFill>
                  <a:schemeClr val="accent5">
                    <a:lumMod val="50000"/>
                  </a:schemeClr>
                </a:solidFill>
              </a:rPr>
              <a:t>auf</a:t>
            </a:r>
            <a:r>
              <a:rPr lang="de-DE" sz="2000" dirty="0">
                <a:solidFill>
                  <a:schemeClr val="accent5">
                    <a:lumMod val="50000"/>
                  </a:schemeClr>
                </a:solidFill>
              </a:rPr>
              <a:t> das Regal.</a:t>
            </a:r>
          </a:p>
        </p:txBody>
      </p:sp>
      <p:sp>
        <p:nvSpPr>
          <p:cNvPr id="30" name="TextBox 29">
            <a:extLst>
              <a:ext uri="{FF2B5EF4-FFF2-40B4-BE49-F238E27FC236}">
                <a16:creationId xmlns:a16="http://schemas.microsoft.com/office/drawing/2014/main" id="{4DD20329-6E7D-864D-848F-418C757F8B99}"/>
              </a:ext>
            </a:extLst>
          </p:cNvPr>
          <p:cNvSpPr txBox="1"/>
          <p:nvPr/>
        </p:nvSpPr>
        <p:spPr>
          <a:xfrm>
            <a:off x="124808" y="3841776"/>
            <a:ext cx="3704860" cy="400110"/>
          </a:xfrm>
          <a:prstGeom prst="rect">
            <a:avLst/>
          </a:prstGeom>
          <a:noFill/>
        </p:spPr>
        <p:txBody>
          <a:bodyPr wrap="none" rtlCol="0">
            <a:spAutoFit/>
          </a:bodyPr>
          <a:lstStyle/>
          <a:p>
            <a:pPr algn="l"/>
            <a:r>
              <a:rPr lang="en-US" sz="2000" i="1" dirty="0">
                <a:solidFill>
                  <a:schemeClr val="accent5">
                    <a:lumMod val="50000"/>
                  </a:schemeClr>
                </a:solidFill>
              </a:rPr>
              <a:t>I </a:t>
            </a:r>
            <a:r>
              <a:rPr lang="en-US" sz="2000" b="1" i="1" dirty="0">
                <a:solidFill>
                  <a:schemeClr val="accent5">
                    <a:lumMod val="50000"/>
                  </a:schemeClr>
                </a:solidFill>
              </a:rPr>
              <a:t>put</a:t>
            </a:r>
            <a:r>
              <a:rPr lang="en-US" sz="2000" i="1" dirty="0">
                <a:solidFill>
                  <a:schemeClr val="accent5">
                    <a:lumMod val="50000"/>
                  </a:schemeClr>
                </a:solidFill>
              </a:rPr>
              <a:t> the cup </a:t>
            </a:r>
            <a:r>
              <a:rPr lang="en-US" sz="2000" i="1" u="sng" dirty="0">
                <a:solidFill>
                  <a:schemeClr val="accent5">
                    <a:lumMod val="50000"/>
                  </a:schemeClr>
                </a:solidFill>
              </a:rPr>
              <a:t>onto</a:t>
            </a:r>
            <a:r>
              <a:rPr lang="en-US" sz="2000" i="1" dirty="0">
                <a:solidFill>
                  <a:schemeClr val="accent5">
                    <a:lumMod val="50000"/>
                  </a:schemeClr>
                </a:solidFill>
              </a:rPr>
              <a:t> the table.</a:t>
            </a:r>
          </a:p>
        </p:txBody>
      </p:sp>
      <p:sp>
        <p:nvSpPr>
          <p:cNvPr id="31" name="TextBox 30">
            <a:extLst>
              <a:ext uri="{FF2B5EF4-FFF2-40B4-BE49-F238E27FC236}">
                <a16:creationId xmlns:a16="http://schemas.microsoft.com/office/drawing/2014/main" id="{99F2E6DB-C89A-BC4B-95B9-CC1A7CBA3D92}"/>
              </a:ext>
            </a:extLst>
          </p:cNvPr>
          <p:cNvSpPr txBox="1"/>
          <p:nvPr/>
        </p:nvSpPr>
        <p:spPr>
          <a:xfrm>
            <a:off x="159392" y="4852083"/>
            <a:ext cx="4161348" cy="400110"/>
          </a:xfrm>
          <a:prstGeom prst="rect">
            <a:avLst/>
          </a:prstGeom>
          <a:noFill/>
        </p:spPr>
        <p:txBody>
          <a:bodyPr wrap="square" rtlCol="0">
            <a:spAutoFit/>
          </a:bodyPr>
          <a:lstStyle/>
          <a:p>
            <a:pPr algn="l"/>
            <a:r>
              <a:rPr lang="en-US" sz="2000" i="1" dirty="0">
                <a:solidFill>
                  <a:schemeClr val="accent5">
                    <a:lumMod val="50000"/>
                  </a:schemeClr>
                </a:solidFill>
              </a:rPr>
              <a:t>I </a:t>
            </a:r>
            <a:r>
              <a:rPr lang="en-US" sz="2000" b="1" i="1" dirty="0">
                <a:solidFill>
                  <a:schemeClr val="accent5">
                    <a:lumMod val="50000"/>
                  </a:schemeClr>
                </a:solidFill>
              </a:rPr>
              <a:t>put</a:t>
            </a:r>
            <a:r>
              <a:rPr lang="en-US" sz="2000" i="1" dirty="0">
                <a:solidFill>
                  <a:schemeClr val="accent5">
                    <a:lumMod val="50000"/>
                  </a:schemeClr>
                </a:solidFill>
              </a:rPr>
              <a:t> the cup </a:t>
            </a:r>
            <a:r>
              <a:rPr lang="en-US" sz="2000" i="1" u="sng" dirty="0">
                <a:solidFill>
                  <a:schemeClr val="accent5">
                    <a:lumMod val="50000"/>
                  </a:schemeClr>
                </a:solidFill>
              </a:rPr>
              <a:t>onto</a:t>
            </a:r>
            <a:r>
              <a:rPr lang="en-US" sz="2000" i="1" dirty="0">
                <a:solidFill>
                  <a:schemeClr val="accent5">
                    <a:lumMod val="50000"/>
                  </a:schemeClr>
                </a:solidFill>
              </a:rPr>
              <a:t> the table</a:t>
            </a:r>
            <a:r>
              <a:rPr lang="en-US" sz="2000" dirty="0">
                <a:solidFill>
                  <a:schemeClr val="accent5">
                    <a:lumMod val="50000"/>
                  </a:schemeClr>
                </a:solidFill>
              </a:rPr>
              <a:t>.</a:t>
            </a:r>
          </a:p>
        </p:txBody>
      </p:sp>
      <p:sp>
        <p:nvSpPr>
          <p:cNvPr id="32" name="TextBox 31">
            <a:extLst>
              <a:ext uri="{FF2B5EF4-FFF2-40B4-BE49-F238E27FC236}">
                <a16:creationId xmlns:a16="http://schemas.microsoft.com/office/drawing/2014/main" id="{4779DCB7-42B7-1A4E-8175-9B75CCBC72A8}"/>
              </a:ext>
            </a:extLst>
          </p:cNvPr>
          <p:cNvSpPr txBox="1"/>
          <p:nvPr/>
        </p:nvSpPr>
        <p:spPr>
          <a:xfrm>
            <a:off x="6315605" y="3841776"/>
            <a:ext cx="4224233" cy="400110"/>
          </a:xfrm>
          <a:prstGeom prst="rect">
            <a:avLst/>
          </a:prstGeom>
          <a:noFill/>
        </p:spPr>
        <p:txBody>
          <a:bodyPr wrap="none" rtlCol="0">
            <a:spAutoFit/>
          </a:bodyPr>
          <a:lstStyle/>
          <a:p>
            <a:pPr algn="l"/>
            <a:r>
              <a:rPr lang="en-US" sz="2000" i="1" dirty="0">
                <a:solidFill>
                  <a:schemeClr val="accent5">
                    <a:lumMod val="50000"/>
                  </a:schemeClr>
                </a:solidFill>
              </a:rPr>
              <a:t>He </a:t>
            </a:r>
            <a:r>
              <a:rPr lang="en-US" sz="2000" b="1" i="1" dirty="0">
                <a:solidFill>
                  <a:schemeClr val="accent5">
                    <a:lumMod val="50000"/>
                  </a:schemeClr>
                </a:solidFill>
              </a:rPr>
              <a:t>puts </a:t>
            </a:r>
            <a:r>
              <a:rPr lang="en-US" sz="2000" i="1" dirty="0">
                <a:solidFill>
                  <a:schemeClr val="accent5">
                    <a:lumMod val="50000"/>
                  </a:schemeClr>
                </a:solidFill>
              </a:rPr>
              <a:t>the books </a:t>
            </a:r>
            <a:r>
              <a:rPr lang="en-US" sz="2000" i="1" u="sng" dirty="0">
                <a:solidFill>
                  <a:schemeClr val="accent5">
                    <a:lumMod val="50000"/>
                  </a:schemeClr>
                </a:solidFill>
              </a:rPr>
              <a:t>onto</a:t>
            </a:r>
            <a:r>
              <a:rPr lang="en-US" sz="2000" i="1" dirty="0">
                <a:solidFill>
                  <a:schemeClr val="accent5">
                    <a:lumMod val="50000"/>
                  </a:schemeClr>
                </a:solidFill>
              </a:rPr>
              <a:t> the shelf.</a:t>
            </a:r>
          </a:p>
        </p:txBody>
      </p:sp>
      <p:sp>
        <p:nvSpPr>
          <p:cNvPr id="33" name="TextBox 32">
            <a:extLst>
              <a:ext uri="{FF2B5EF4-FFF2-40B4-BE49-F238E27FC236}">
                <a16:creationId xmlns:a16="http://schemas.microsoft.com/office/drawing/2014/main" id="{56C219DA-5FDD-D74D-9027-3426D9A118A1}"/>
              </a:ext>
            </a:extLst>
          </p:cNvPr>
          <p:cNvSpPr txBox="1"/>
          <p:nvPr/>
        </p:nvSpPr>
        <p:spPr>
          <a:xfrm>
            <a:off x="6351924" y="4985764"/>
            <a:ext cx="4230645" cy="400110"/>
          </a:xfrm>
          <a:prstGeom prst="rect">
            <a:avLst/>
          </a:prstGeom>
          <a:noFill/>
        </p:spPr>
        <p:txBody>
          <a:bodyPr wrap="none" rtlCol="0">
            <a:spAutoFit/>
          </a:bodyPr>
          <a:lstStyle/>
          <a:p>
            <a:pPr algn="l"/>
            <a:r>
              <a:rPr lang="en-US" sz="2000" i="1" dirty="0">
                <a:solidFill>
                  <a:schemeClr val="accent5">
                    <a:lumMod val="50000"/>
                  </a:schemeClr>
                </a:solidFill>
              </a:rPr>
              <a:t>He </a:t>
            </a:r>
            <a:r>
              <a:rPr lang="en-US" sz="2000" b="1" i="1" dirty="0">
                <a:solidFill>
                  <a:schemeClr val="accent5">
                    <a:lumMod val="50000"/>
                  </a:schemeClr>
                </a:solidFill>
              </a:rPr>
              <a:t>puts</a:t>
            </a:r>
            <a:r>
              <a:rPr lang="en-US" sz="2000" i="1" dirty="0">
                <a:solidFill>
                  <a:schemeClr val="accent5">
                    <a:lumMod val="50000"/>
                  </a:schemeClr>
                </a:solidFill>
              </a:rPr>
              <a:t> the books </a:t>
            </a:r>
            <a:r>
              <a:rPr lang="en-US" sz="2000" i="1" u="sng" dirty="0">
                <a:solidFill>
                  <a:schemeClr val="accent5">
                    <a:lumMod val="50000"/>
                  </a:schemeClr>
                </a:solidFill>
              </a:rPr>
              <a:t>onto</a:t>
            </a:r>
            <a:r>
              <a:rPr lang="en-US" sz="2000" i="1" dirty="0">
                <a:solidFill>
                  <a:schemeClr val="accent5">
                    <a:lumMod val="50000"/>
                  </a:schemeClr>
                </a:solidFill>
              </a:rPr>
              <a:t> the shelf.</a:t>
            </a:r>
          </a:p>
        </p:txBody>
      </p:sp>
      <p:sp>
        <p:nvSpPr>
          <p:cNvPr id="35" name="Rectangle 34">
            <a:extLst>
              <a:ext uri="{FF2B5EF4-FFF2-40B4-BE49-F238E27FC236}">
                <a16:creationId xmlns:a16="http://schemas.microsoft.com/office/drawing/2014/main" id="{CDD3853C-5B9A-BB4F-985B-F565D3B9F25A}"/>
              </a:ext>
            </a:extLst>
          </p:cNvPr>
          <p:cNvSpPr/>
          <p:nvPr/>
        </p:nvSpPr>
        <p:spPr>
          <a:xfrm>
            <a:off x="122093" y="5375557"/>
            <a:ext cx="3986989" cy="400110"/>
          </a:xfrm>
          <a:prstGeom prst="rect">
            <a:avLst/>
          </a:prstGeom>
        </p:spPr>
        <p:txBody>
          <a:bodyPr wrap="none">
            <a:spAutoFit/>
          </a:bodyPr>
          <a:lstStyle/>
          <a:p>
            <a:r>
              <a:rPr lang="de-DE" sz="2000" dirty="0">
                <a:solidFill>
                  <a:schemeClr val="accent5">
                    <a:lumMod val="50000"/>
                  </a:schemeClr>
                </a:solidFill>
              </a:rPr>
              <a:t>Sie </a:t>
            </a:r>
            <a:r>
              <a:rPr lang="de-DE" sz="2000" b="1" dirty="0">
                <a:solidFill>
                  <a:schemeClr val="accent5">
                    <a:lumMod val="50000"/>
                  </a:schemeClr>
                </a:solidFill>
              </a:rPr>
              <a:t>setzt</a:t>
            </a:r>
            <a:r>
              <a:rPr lang="de-DE" sz="2000" dirty="0">
                <a:solidFill>
                  <a:schemeClr val="accent5">
                    <a:lumMod val="50000"/>
                  </a:schemeClr>
                </a:solidFill>
              </a:rPr>
              <a:t> den Ball </a:t>
            </a:r>
            <a:r>
              <a:rPr lang="de-DE" sz="2000" u="sng" dirty="0">
                <a:solidFill>
                  <a:schemeClr val="accent5">
                    <a:lumMod val="50000"/>
                  </a:schemeClr>
                </a:solidFill>
              </a:rPr>
              <a:t>auf</a:t>
            </a:r>
            <a:r>
              <a:rPr lang="de-DE" sz="2000" dirty="0">
                <a:solidFill>
                  <a:schemeClr val="accent5">
                    <a:lumMod val="50000"/>
                  </a:schemeClr>
                </a:solidFill>
              </a:rPr>
              <a:t> den Stuhl</a:t>
            </a:r>
            <a:r>
              <a:rPr lang="en-US" sz="2000" dirty="0">
                <a:solidFill>
                  <a:schemeClr val="accent5">
                    <a:lumMod val="50000"/>
                  </a:schemeClr>
                </a:solidFill>
              </a:rPr>
              <a:t>.</a:t>
            </a:r>
          </a:p>
        </p:txBody>
      </p:sp>
      <p:sp>
        <p:nvSpPr>
          <p:cNvPr id="36" name="Rectangle 35">
            <a:extLst>
              <a:ext uri="{FF2B5EF4-FFF2-40B4-BE49-F238E27FC236}">
                <a16:creationId xmlns:a16="http://schemas.microsoft.com/office/drawing/2014/main" id="{F134FD13-2AE9-C847-B5BC-9B9F8D76AF77}"/>
              </a:ext>
            </a:extLst>
          </p:cNvPr>
          <p:cNvSpPr/>
          <p:nvPr/>
        </p:nvSpPr>
        <p:spPr>
          <a:xfrm>
            <a:off x="122093" y="5775667"/>
            <a:ext cx="4020652" cy="400110"/>
          </a:xfrm>
          <a:prstGeom prst="rect">
            <a:avLst/>
          </a:prstGeom>
        </p:spPr>
        <p:txBody>
          <a:bodyPr wrap="none">
            <a:spAutoFit/>
          </a:bodyPr>
          <a:lstStyle/>
          <a:p>
            <a:r>
              <a:rPr lang="en-US" sz="2000" i="1" dirty="0">
                <a:solidFill>
                  <a:schemeClr val="accent5">
                    <a:lumMod val="50000"/>
                  </a:schemeClr>
                </a:solidFill>
              </a:rPr>
              <a:t>Sie</a:t>
            </a:r>
            <a:r>
              <a:rPr lang="en-US" sz="2000" b="1" i="1" dirty="0">
                <a:solidFill>
                  <a:schemeClr val="accent5">
                    <a:lumMod val="50000"/>
                  </a:schemeClr>
                </a:solidFill>
              </a:rPr>
              <a:t> puts </a:t>
            </a:r>
            <a:r>
              <a:rPr lang="en-US" sz="2000" i="1" dirty="0">
                <a:solidFill>
                  <a:schemeClr val="accent5">
                    <a:lumMod val="50000"/>
                  </a:schemeClr>
                </a:solidFill>
              </a:rPr>
              <a:t>the ball </a:t>
            </a:r>
            <a:r>
              <a:rPr lang="en-US" sz="2000" i="1" u="sng" dirty="0">
                <a:solidFill>
                  <a:schemeClr val="accent5">
                    <a:lumMod val="50000"/>
                  </a:schemeClr>
                </a:solidFill>
              </a:rPr>
              <a:t>onto </a:t>
            </a:r>
            <a:r>
              <a:rPr lang="en-US" sz="2000" i="1" dirty="0">
                <a:solidFill>
                  <a:schemeClr val="accent5">
                    <a:lumMod val="50000"/>
                  </a:schemeClr>
                </a:solidFill>
              </a:rPr>
              <a:t>the chair.</a:t>
            </a:r>
          </a:p>
        </p:txBody>
      </p:sp>
      <p:grpSp>
        <p:nvGrpSpPr>
          <p:cNvPr id="10" name="Group 9">
            <a:extLst>
              <a:ext uri="{FF2B5EF4-FFF2-40B4-BE49-F238E27FC236}">
                <a16:creationId xmlns:a16="http://schemas.microsoft.com/office/drawing/2014/main" id="{DCA8B1AD-0E90-4832-98EC-BC57155DB36C}"/>
              </a:ext>
            </a:extLst>
          </p:cNvPr>
          <p:cNvGrpSpPr/>
          <p:nvPr/>
        </p:nvGrpSpPr>
        <p:grpSpPr>
          <a:xfrm>
            <a:off x="4925187" y="5657160"/>
            <a:ext cx="1055594" cy="685215"/>
            <a:chOff x="4925187" y="5657160"/>
            <a:chExt cx="1055594" cy="685215"/>
          </a:xfrm>
        </p:grpSpPr>
        <p:pic>
          <p:nvPicPr>
            <p:cNvPr id="19" name="Picture 18" descr="A cake sitting on top of a chair&#10;&#10;Description automatically generated">
              <a:extLst>
                <a:ext uri="{FF2B5EF4-FFF2-40B4-BE49-F238E27FC236}">
                  <a16:creationId xmlns:a16="http://schemas.microsoft.com/office/drawing/2014/main" id="{446B52B2-9154-0845-9435-270BAF4F79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5187" y="5657160"/>
              <a:ext cx="1055594" cy="685215"/>
            </a:xfrm>
            <a:prstGeom prst="rect">
              <a:avLst/>
            </a:prstGeom>
          </p:spPr>
        </p:pic>
        <p:pic>
          <p:nvPicPr>
            <p:cNvPr id="9" name="Picture 8" descr="A picture containing honeycomb, game, soccer&#10;&#10;Description automatically generated">
              <a:extLst>
                <a:ext uri="{FF2B5EF4-FFF2-40B4-BE49-F238E27FC236}">
                  <a16:creationId xmlns:a16="http://schemas.microsoft.com/office/drawing/2014/main" id="{36942FC2-823A-4940-A8EB-84FCE660EF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36694" y="5775667"/>
              <a:ext cx="287674" cy="289612"/>
            </a:xfrm>
            <a:prstGeom prst="rect">
              <a:avLst/>
            </a:prstGeom>
          </p:spPr>
        </p:pic>
      </p:gr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1" grpId="0" animBg="1"/>
      <p:bldP spid="40" grpId="0" animBg="1"/>
      <p:bldP spid="39" grpId="0" animBg="1"/>
      <p:bldP spid="37" grpId="0" animBg="1"/>
      <p:bldP spid="2" grpId="0"/>
      <p:bldP spid="11" grpId="0"/>
      <p:bldP spid="12" grpId="0"/>
      <p:bldP spid="13" grpId="0"/>
      <p:bldP spid="22" grpId="0"/>
      <p:bldP spid="23" grpId="0"/>
      <p:bldP spid="24" grpId="0" animBg="1"/>
      <p:bldP spid="28" grpId="0"/>
      <p:bldP spid="29" grpId="0"/>
      <p:bldP spid="30" grpId="0"/>
      <p:bldP spid="31" grpId="0"/>
      <p:bldP spid="32" grpId="0"/>
      <p:bldP spid="33" grpId="0"/>
      <p:bldP spid="35"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graphicFrame>
        <p:nvGraphicFramePr>
          <p:cNvPr id="2" name="Table 15">
            <a:extLst>
              <a:ext uri="{FF2B5EF4-FFF2-40B4-BE49-F238E27FC236}">
                <a16:creationId xmlns:a16="http://schemas.microsoft.com/office/drawing/2014/main" id="{9FD12A4C-613C-4506-AD44-2AFE2A247223}"/>
              </a:ext>
            </a:extLst>
          </p:cNvPr>
          <p:cNvGraphicFramePr>
            <a:graphicFrameLocks noGrp="1"/>
          </p:cNvGraphicFramePr>
          <p:nvPr/>
        </p:nvGraphicFramePr>
        <p:xfrm>
          <a:off x="2787098" y="1173718"/>
          <a:ext cx="8523159" cy="5108472"/>
        </p:xfrm>
        <a:graphic>
          <a:graphicData uri="http://schemas.openxmlformats.org/drawingml/2006/table">
            <a:tbl>
              <a:tblPr firstRow="1" bandRow="1">
                <a:tableStyleId>{5940675A-B579-460E-94D1-54222C63F5DA}</a:tableStyleId>
              </a:tblPr>
              <a:tblGrid>
                <a:gridCol w="677998">
                  <a:extLst>
                    <a:ext uri="{9D8B030D-6E8A-4147-A177-3AD203B41FA5}">
                      <a16:colId xmlns:a16="http://schemas.microsoft.com/office/drawing/2014/main" val="1421192044"/>
                    </a:ext>
                  </a:extLst>
                </a:gridCol>
                <a:gridCol w="3262276">
                  <a:extLst>
                    <a:ext uri="{9D8B030D-6E8A-4147-A177-3AD203B41FA5}">
                      <a16:colId xmlns:a16="http://schemas.microsoft.com/office/drawing/2014/main" val="2806736357"/>
                    </a:ext>
                  </a:extLst>
                </a:gridCol>
                <a:gridCol w="4582885">
                  <a:extLst>
                    <a:ext uri="{9D8B030D-6E8A-4147-A177-3AD203B41FA5}">
                      <a16:colId xmlns:a16="http://schemas.microsoft.com/office/drawing/2014/main" val="1837165621"/>
                    </a:ext>
                  </a:extLst>
                </a:gridCol>
              </a:tblGrid>
              <a:tr h="567608">
                <a:tc>
                  <a:txBody>
                    <a:bodyPr/>
                    <a:lstStyle/>
                    <a:p>
                      <a:pPr algn="ctr"/>
                      <a:endParaRPr lang="en-GB" sz="2400" b="1"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mn-lt"/>
                        </a:rPr>
                        <a:t>Singular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mn-lt"/>
                        </a:rPr>
                        <a:t>Plural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38366006"/>
                  </a:ext>
                </a:extLst>
              </a:tr>
              <a:tr h="567608">
                <a:tc>
                  <a:txBody>
                    <a:bodyPr/>
                    <a:lstStyle/>
                    <a:p>
                      <a:pPr algn="ctr"/>
                      <a:r>
                        <a:rPr lang="en-GB" sz="2400" b="1" dirty="0">
                          <a:solidFill>
                            <a:srgbClr val="115076"/>
                          </a:solidFill>
                          <a:latin typeface="+mn-lt"/>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Wort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Wörter</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27510901"/>
                  </a:ext>
                </a:extLst>
              </a:tr>
              <a:tr h="567608">
                <a:tc>
                  <a:txBody>
                    <a:bodyPr/>
                    <a:lstStyle/>
                    <a:p>
                      <a:pPr algn="ctr"/>
                      <a:r>
                        <a:rPr lang="en-GB" sz="2400" b="1" dirty="0">
                          <a:solidFill>
                            <a:srgbClr val="115076"/>
                          </a:solidFill>
                          <a:latin typeface="+mn-lt"/>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Chor</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Chöre</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03460464"/>
                  </a:ext>
                </a:extLst>
              </a:tr>
              <a:tr h="567608">
                <a:tc>
                  <a:txBody>
                    <a:bodyPr/>
                    <a:lstStyle/>
                    <a:p>
                      <a:pPr algn="ctr"/>
                      <a:r>
                        <a:rPr lang="en-GB" sz="2400" b="1" dirty="0">
                          <a:solidFill>
                            <a:srgbClr val="115076"/>
                          </a:solidFill>
                          <a:latin typeface="+mn-lt"/>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     </a:t>
                      </a:r>
                      <a:r>
                        <a:rPr lang="en-GB" sz="2400" dirty="0" err="1">
                          <a:solidFill>
                            <a:srgbClr val="115076"/>
                          </a:solidFill>
                          <a:latin typeface="+mn-lt"/>
                        </a:rPr>
                        <a:t>Bahnhof</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Bahnhöfe</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756284205"/>
                  </a:ext>
                </a:extLst>
              </a:tr>
              <a:tr h="567608">
                <a:tc>
                  <a:txBody>
                    <a:bodyPr/>
                    <a:lstStyle/>
                    <a:p>
                      <a:pPr algn="ctr"/>
                      <a:r>
                        <a:rPr lang="en-GB" sz="2400" b="1" dirty="0">
                          <a:solidFill>
                            <a:srgbClr val="115076"/>
                          </a:solidFill>
                          <a:latin typeface="+mn-lt"/>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Dorf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Dörfer</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75092236"/>
                  </a:ext>
                </a:extLst>
              </a:tr>
              <a:tr h="567608">
                <a:tc>
                  <a:txBody>
                    <a:bodyPr/>
                    <a:lstStyle/>
                    <a:p>
                      <a:pPr algn="ctr"/>
                      <a:r>
                        <a:rPr lang="en-GB" sz="2400" b="1" dirty="0">
                          <a:solidFill>
                            <a:srgbClr val="115076"/>
                          </a:solidFill>
                          <a:latin typeface="+mn-lt"/>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   Boden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Böden</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42074418"/>
                  </a:ext>
                </a:extLst>
              </a:tr>
              <a:tr h="567608">
                <a:tc>
                  <a:txBody>
                    <a:bodyPr/>
                    <a:lstStyle/>
                    <a:p>
                      <a:pPr algn="ctr"/>
                      <a:r>
                        <a:rPr lang="en-GB" sz="2400" b="1" dirty="0">
                          <a:solidFill>
                            <a:srgbClr val="115076"/>
                          </a:solidFill>
                          <a:latin typeface="+mn-lt"/>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Kopf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Köpfe</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94664634"/>
                  </a:ext>
                </a:extLst>
              </a:tr>
              <a:tr h="567608">
                <a:tc>
                  <a:txBody>
                    <a:bodyPr/>
                    <a:lstStyle/>
                    <a:p>
                      <a:pPr algn="ctr"/>
                      <a:r>
                        <a:rPr lang="en-GB" sz="2400" b="1" dirty="0">
                          <a:solidFill>
                            <a:srgbClr val="115076"/>
                          </a:solidFill>
                          <a:latin typeface="+mn-lt"/>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Gott</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Götter</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1540810"/>
                  </a:ext>
                </a:extLst>
              </a:tr>
              <a:tr h="567608">
                <a:tc>
                  <a:txBody>
                    <a:bodyPr/>
                    <a:lstStyle/>
                    <a:p>
                      <a:pPr algn="ctr"/>
                      <a:r>
                        <a:rPr lang="en-GB" sz="2400" b="1" dirty="0">
                          <a:solidFill>
                            <a:srgbClr val="115076"/>
                          </a:solidFill>
                          <a:latin typeface="+mn-lt"/>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Sohn</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Söhne</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8344866"/>
                  </a:ext>
                </a:extLst>
              </a:tr>
            </a:tbl>
          </a:graphicData>
        </a:graphic>
      </p:graphicFrame>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15831" y="1163991"/>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Rectangle 20">
            <a:extLst>
              <a:ext uri="{FF2B5EF4-FFF2-40B4-BE49-F238E27FC236}">
                <a16:creationId xmlns:a16="http://schemas.microsoft.com/office/drawing/2014/main" id="{79DB3A1F-1B0B-4695-9AC1-BCAA6396E289}"/>
              </a:ext>
            </a:extLst>
          </p:cNvPr>
          <p:cNvSpPr/>
          <p:nvPr/>
        </p:nvSpPr>
        <p:spPr>
          <a:xfrm>
            <a:off x="4512236" y="1786926"/>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1" name="Rectangle 10">
            <a:extLst>
              <a:ext uri="{FF2B5EF4-FFF2-40B4-BE49-F238E27FC236}">
                <a16:creationId xmlns:a16="http://schemas.microsoft.com/office/drawing/2014/main" id="{79DB3A1F-1B0B-4695-9AC1-BCAA6396E289}"/>
              </a:ext>
            </a:extLst>
          </p:cNvPr>
          <p:cNvSpPr/>
          <p:nvPr/>
        </p:nvSpPr>
        <p:spPr>
          <a:xfrm>
            <a:off x="4512236" y="2338260"/>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2" name="Rectangle 11">
            <a:extLst>
              <a:ext uri="{FF2B5EF4-FFF2-40B4-BE49-F238E27FC236}">
                <a16:creationId xmlns:a16="http://schemas.microsoft.com/office/drawing/2014/main" id="{79DB3A1F-1B0B-4695-9AC1-BCAA6396E289}"/>
              </a:ext>
            </a:extLst>
          </p:cNvPr>
          <p:cNvSpPr/>
          <p:nvPr/>
        </p:nvSpPr>
        <p:spPr>
          <a:xfrm>
            <a:off x="4537501" y="2955682"/>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3" name="Rectangle 12">
            <a:extLst>
              <a:ext uri="{FF2B5EF4-FFF2-40B4-BE49-F238E27FC236}">
                <a16:creationId xmlns:a16="http://schemas.microsoft.com/office/drawing/2014/main" id="{79DB3A1F-1B0B-4695-9AC1-BCAA6396E289}"/>
              </a:ext>
            </a:extLst>
          </p:cNvPr>
          <p:cNvSpPr/>
          <p:nvPr/>
        </p:nvSpPr>
        <p:spPr>
          <a:xfrm>
            <a:off x="4506774" y="3462029"/>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4" name="Rectangle 13">
            <a:extLst>
              <a:ext uri="{FF2B5EF4-FFF2-40B4-BE49-F238E27FC236}">
                <a16:creationId xmlns:a16="http://schemas.microsoft.com/office/drawing/2014/main" id="{79DB3A1F-1B0B-4695-9AC1-BCAA6396E289}"/>
              </a:ext>
            </a:extLst>
          </p:cNvPr>
          <p:cNvSpPr/>
          <p:nvPr/>
        </p:nvSpPr>
        <p:spPr>
          <a:xfrm>
            <a:off x="4521182" y="4080088"/>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5" name="Rectangle 14">
            <a:extLst>
              <a:ext uri="{FF2B5EF4-FFF2-40B4-BE49-F238E27FC236}">
                <a16:creationId xmlns:a16="http://schemas.microsoft.com/office/drawing/2014/main" id="{79DB3A1F-1B0B-4695-9AC1-BCAA6396E289}"/>
              </a:ext>
            </a:extLst>
          </p:cNvPr>
          <p:cNvSpPr/>
          <p:nvPr/>
        </p:nvSpPr>
        <p:spPr>
          <a:xfrm>
            <a:off x="4506772" y="4615829"/>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6" name="Rectangle 15">
            <a:extLst>
              <a:ext uri="{FF2B5EF4-FFF2-40B4-BE49-F238E27FC236}">
                <a16:creationId xmlns:a16="http://schemas.microsoft.com/office/drawing/2014/main" id="{79DB3A1F-1B0B-4695-9AC1-BCAA6396E289}"/>
              </a:ext>
            </a:extLst>
          </p:cNvPr>
          <p:cNvSpPr/>
          <p:nvPr/>
        </p:nvSpPr>
        <p:spPr>
          <a:xfrm>
            <a:off x="4506771" y="5185746"/>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22" name="Rectangle 21">
            <a:extLst>
              <a:ext uri="{FF2B5EF4-FFF2-40B4-BE49-F238E27FC236}">
                <a16:creationId xmlns:a16="http://schemas.microsoft.com/office/drawing/2014/main" id="{79DB3A1F-1B0B-4695-9AC1-BCAA6396E289}"/>
              </a:ext>
            </a:extLst>
          </p:cNvPr>
          <p:cNvSpPr/>
          <p:nvPr/>
        </p:nvSpPr>
        <p:spPr>
          <a:xfrm>
            <a:off x="4506771" y="5775153"/>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37" name="Action Button: Custom 16">
            <a:hlinkClick r:id="" action="ppaction://noaction" highlightClick="1">
              <a:snd r:embed="rId4" name="3. 1. Wort.wav"/>
            </a:hlinkClick>
            <a:extLst>
              <a:ext uri="{FF2B5EF4-FFF2-40B4-BE49-F238E27FC236}">
                <a16:creationId xmlns:a16="http://schemas.microsoft.com/office/drawing/2014/main" id="{3B418770-1E72-B240-9307-3BBF955557C6}"/>
              </a:ext>
            </a:extLst>
          </p:cNvPr>
          <p:cNvSpPr/>
          <p:nvPr/>
        </p:nvSpPr>
        <p:spPr>
          <a:xfrm>
            <a:off x="2933505" y="183435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8" name="Action Button: Custom 16">
            <a:hlinkClick r:id="" action="ppaction://noaction" highlightClick="1">
              <a:snd r:embed="rId5" name="3. 2. Chor.wav"/>
            </a:hlinkClick>
            <a:extLst>
              <a:ext uri="{FF2B5EF4-FFF2-40B4-BE49-F238E27FC236}">
                <a16:creationId xmlns:a16="http://schemas.microsoft.com/office/drawing/2014/main" id="{F18D09F0-0D24-5B4F-A26E-132DCCD8073A}"/>
              </a:ext>
            </a:extLst>
          </p:cNvPr>
          <p:cNvSpPr/>
          <p:nvPr/>
        </p:nvSpPr>
        <p:spPr>
          <a:xfrm>
            <a:off x="2931427" y="236588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9" name="Action Button: Custom 16">
            <a:hlinkClick r:id="" action="ppaction://noaction" highlightClick="1">
              <a:snd r:embed="rId6" name="3. 3. Bahnhof.wav"/>
            </a:hlinkClick>
            <a:extLst>
              <a:ext uri="{FF2B5EF4-FFF2-40B4-BE49-F238E27FC236}">
                <a16:creationId xmlns:a16="http://schemas.microsoft.com/office/drawing/2014/main" id="{747EFDEF-0DCF-DB44-BBF0-27990DDE521B}"/>
              </a:ext>
            </a:extLst>
          </p:cNvPr>
          <p:cNvSpPr/>
          <p:nvPr/>
        </p:nvSpPr>
        <p:spPr>
          <a:xfrm>
            <a:off x="2931016" y="293470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40" name="Action Button: Custom 39">
            <a:hlinkClick r:id="" action="ppaction://noaction" highlightClick="1">
              <a:snd r:embed="rId7" name="3. 4. Dorf.wav"/>
            </a:hlinkClick>
            <a:extLst>
              <a:ext uri="{FF2B5EF4-FFF2-40B4-BE49-F238E27FC236}">
                <a16:creationId xmlns:a16="http://schemas.microsoft.com/office/drawing/2014/main" id="{408DED6B-8D00-7843-820C-3A35CED50594}"/>
              </a:ext>
            </a:extLst>
          </p:cNvPr>
          <p:cNvSpPr/>
          <p:nvPr/>
        </p:nvSpPr>
        <p:spPr>
          <a:xfrm>
            <a:off x="2931016" y="35178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1" name="Action Button: Custom 16">
            <a:hlinkClick r:id="" action="ppaction://noaction" highlightClick="1">
              <a:snd r:embed="rId8" name="3. 5. Boden.wav"/>
            </a:hlinkClick>
            <a:extLst>
              <a:ext uri="{FF2B5EF4-FFF2-40B4-BE49-F238E27FC236}">
                <a16:creationId xmlns:a16="http://schemas.microsoft.com/office/drawing/2014/main" id="{25121CCC-82F7-F14F-B30E-8A5AD31BE634}"/>
              </a:ext>
            </a:extLst>
          </p:cNvPr>
          <p:cNvSpPr/>
          <p:nvPr/>
        </p:nvSpPr>
        <p:spPr>
          <a:xfrm>
            <a:off x="2931016" y="407176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2" name="Action Button: Custom 16">
            <a:hlinkClick r:id="" action="ppaction://noaction" highlightClick="1">
              <a:snd r:embed="rId9" name="3. 6. Kopf.wav"/>
            </a:hlinkClick>
            <a:extLst>
              <a:ext uri="{FF2B5EF4-FFF2-40B4-BE49-F238E27FC236}">
                <a16:creationId xmlns:a16="http://schemas.microsoft.com/office/drawing/2014/main" id="{DA5FAA28-0FFE-FD44-82BD-8BEA8CA05A2D}"/>
              </a:ext>
            </a:extLst>
          </p:cNvPr>
          <p:cNvSpPr/>
          <p:nvPr/>
        </p:nvSpPr>
        <p:spPr>
          <a:xfrm>
            <a:off x="2931016" y="46814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3" name="Action Button: Custom 16">
            <a:hlinkClick r:id="" action="ppaction://noaction" highlightClick="1">
              <a:snd r:embed="rId10" name="3. 7. Gott.wav"/>
            </a:hlinkClick>
            <a:extLst>
              <a:ext uri="{FF2B5EF4-FFF2-40B4-BE49-F238E27FC236}">
                <a16:creationId xmlns:a16="http://schemas.microsoft.com/office/drawing/2014/main" id="{B941CF18-9FF3-084E-9E12-F82721CE7509}"/>
              </a:ext>
            </a:extLst>
          </p:cNvPr>
          <p:cNvSpPr/>
          <p:nvPr/>
        </p:nvSpPr>
        <p:spPr>
          <a:xfrm>
            <a:off x="2931016" y="52208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44" name="Action Button: Custom 16">
            <a:hlinkClick r:id="" action="ppaction://noaction" highlightClick="1">
              <a:snd r:embed="rId11" name="3. 8. Sohn.wav"/>
            </a:hlinkClick>
            <a:extLst>
              <a:ext uri="{FF2B5EF4-FFF2-40B4-BE49-F238E27FC236}">
                <a16:creationId xmlns:a16="http://schemas.microsoft.com/office/drawing/2014/main" id="{13F9AB66-2DAB-A849-89C4-7AF59987F5A8}"/>
              </a:ext>
            </a:extLst>
          </p:cNvPr>
          <p:cNvSpPr/>
          <p:nvPr/>
        </p:nvSpPr>
        <p:spPr>
          <a:xfrm>
            <a:off x="2931427" y="577515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6" name="TextBox 5"/>
          <p:cNvSpPr txBox="1"/>
          <p:nvPr/>
        </p:nvSpPr>
        <p:spPr>
          <a:xfrm>
            <a:off x="3541656" y="1833886"/>
            <a:ext cx="10305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a:t>
            </a:r>
          </a:p>
        </p:txBody>
      </p:sp>
      <p:sp>
        <p:nvSpPr>
          <p:cNvPr id="24" name="TextBox 23"/>
          <p:cNvSpPr txBox="1"/>
          <p:nvPr/>
        </p:nvSpPr>
        <p:spPr>
          <a:xfrm>
            <a:off x="7243437" y="1830972"/>
            <a:ext cx="10877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[words]</a:t>
            </a:r>
          </a:p>
        </p:txBody>
      </p:sp>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18993" y="2340281"/>
            <a:ext cx="840756" cy="468546"/>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88368" y="2362271"/>
            <a:ext cx="840757" cy="468547"/>
          </a:xfrm>
          <a:prstGeom prst="rect">
            <a:avLst/>
          </a:prstGeom>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74626" y="2361957"/>
            <a:ext cx="840757" cy="468547"/>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27800" y="2900516"/>
            <a:ext cx="1033661" cy="516831"/>
          </a:xfrm>
          <a:prstGeom prst="rect">
            <a:avLst/>
          </a:prstGeom>
        </p:spPr>
      </p:pic>
      <p:pic>
        <p:nvPicPr>
          <p:cNvPr id="9" name="Picture 8"/>
          <p:cNvPicPr>
            <a:picLocks noChangeAspect="1"/>
          </p:cNvPicPr>
          <p:nvPr/>
        </p:nvPicPr>
        <p:blipFill rotWithShape="1">
          <a:blip r:embed="rId14" cstate="print">
            <a:extLst>
              <a:ext uri="{28A0092B-C50C-407E-A947-70E740481C1C}">
                <a14:useLocalDpi xmlns:a14="http://schemas.microsoft.com/office/drawing/2010/main" val="0"/>
              </a:ext>
            </a:extLst>
          </a:blip>
          <a:srcRect r="-27982" b="50009"/>
          <a:stretch/>
        </p:blipFill>
        <p:spPr>
          <a:xfrm>
            <a:off x="7354448" y="2938484"/>
            <a:ext cx="689058" cy="454907"/>
          </a:xfrm>
          <a:prstGeom prst="rect">
            <a:avLst/>
          </a:prstGeom>
        </p:spPr>
      </p:pic>
      <p:sp>
        <p:nvSpPr>
          <p:cNvPr id="33" name="TextBox 32"/>
          <p:cNvSpPr txBox="1"/>
          <p:nvPr/>
        </p:nvSpPr>
        <p:spPr>
          <a:xfrm>
            <a:off x="3490771" y="3525599"/>
            <a:ext cx="12190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[village]</a:t>
            </a:r>
          </a:p>
        </p:txBody>
      </p:sp>
      <p:sp>
        <p:nvSpPr>
          <p:cNvPr id="34" name="TextBox 33"/>
          <p:cNvSpPr txBox="1"/>
          <p:nvPr/>
        </p:nvSpPr>
        <p:spPr>
          <a:xfrm>
            <a:off x="7061923" y="3517989"/>
            <a:ext cx="13386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[villages]</a:t>
            </a:r>
          </a:p>
        </p:txBody>
      </p:sp>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00747" y="4614544"/>
            <a:ext cx="398113" cy="438961"/>
          </a:xfrm>
          <a:prstGeom prst="rect">
            <a:avLst/>
          </a:prstGeom>
        </p:spPr>
      </p:pic>
      <p:pic>
        <p:nvPicPr>
          <p:cNvPr id="45" name="Picture 4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63290" y="4619959"/>
            <a:ext cx="418705" cy="461665"/>
          </a:xfrm>
          <a:prstGeom prst="rect">
            <a:avLst/>
          </a:prstGeom>
        </p:spPr>
      </p:pic>
      <p:pic>
        <p:nvPicPr>
          <p:cNvPr id="46" name="Picture 4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45828" y="4611767"/>
            <a:ext cx="418705" cy="461665"/>
          </a:xfrm>
          <a:prstGeom prst="rect">
            <a:avLst/>
          </a:prstGeom>
        </p:spPr>
      </p:pic>
      <p:sp>
        <p:nvSpPr>
          <p:cNvPr id="47" name="TextBox 46"/>
          <p:cNvSpPr txBox="1"/>
          <p:nvPr/>
        </p:nvSpPr>
        <p:spPr>
          <a:xfrm>
            <a:off x="3536844" y="4077772"/>
            <a:ext cx="10632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[floor]</a:t>
            </a:r>
          </a:p>
        </p:txBody>
      </p:sp>
      <p:sp>
        <p:nvSpPr>
          <p:cNvPr id="48" name="TextBox 47"/>
          <p:cNvSpPr txBox="1"/>
          <p:nvPr/>
        </p:nvSpPr>
        <p:spPr>
          <a:xfrm>
            <a:off x="7274263" y="4096005"/>
            <a:ext cx="12190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[floors]</a:t>
            </a:r>
          </a:p>
        </p:txBody>
      </p:sp>
      <p:pic>
        <p:nvPicPr>
          <p:cNvPr id="20" name="Picture 19"/>
          <p:cNvPicPr>
            <a:picLocks noChangeAspect="1"/>
          </p:cNvPicPr>
          <p:nvPr/>
        </p:nvPicPr>
        <p:blipFill rotWithShape="1">
          <a:blip r:embed="rId16" cstate="print">
            <a:extLst>
              <a:ext uri="{28A0092B-C50C-407E-A947-70E740481C1C}">
                <a14:useLocalDpi xmlns:a14="http://schemas.microsoft.com/office/drawing/2010/main" val="0"/>
              </a:ext>
            </a:extLst>
          </a:blip>
          <a:srcRect b="26312"/>
          <a:stretch/>
        </p:blipFill>
        <p:spPr>
          <a:xfrm>
            <a:off x="3595520" y="5194654"/>
            <a:ext cx="452931" cy="487433"/>
          </a:xfrm>
          <a:prstGeom prst="rect">
            <a:avLst/>
          </a:prstGeom>
        </p:spPr>
      </p:pic>
      <p:pic>
        <p:nvPicPr>
          <p:cNvPr id="23" name="Picture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135775" y="5087699"/>
            <a:ext cx="341304" cy="608265"/>
          </a:xfrm>
          <a:prstGeom prst="rect">
            <a:avLst/>
          </a:prstGeom>
        </p:spPr>
      </p:pic>
      <p:pic>
        <p:nvPicPr>
          <p:cNvPr id="25" name="Picture 2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50402" y="5125712"/>
            <a:ext cx="473831" cy="544112"/>
          </a:xfrm>
          <a:prstGeom prst="rect">
            <a:avLst/>
          </a:prstGeom>
        </p:spPr>
      </p:pic>
      <p:pic>
        <p:nvPicPr>
          <p:cNvPr id="28" name="Picture 2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62381" y="5731616"/>
            <a:ext cx="286070" cy="537049"/>
          </a:xfrm>
          <a:prstGeom prst="rect">
            <a:avLst/>
          </a:prstGeom>
        </p:spPr>
      </p:pic>
      <p:pic>
        <p:nvPicPr>
          <p:cNvPr id="31" name="Picture 30"/>
          <p:cNvPicPr>
            <a:picLocks noChangeAspect="1"/>
          </p:cNvPicPr>
          <p:nvPr/>
        </p:nvPicPr>
        <p:blipFill rotWithShape="1">
          <a:blip r:embed="rId20" cstate="print">
            <a:extLst>
              <a:ext uri="{28A0092B-C50C-407E-A947-70E740481C1C}">
                <a14:useLocalDpi xmlns:a14="http://schemas.microsoft.com/office/drawing/2010/main" val="0"/>
              </a:ext>
            </a:extLst>
          </a:blip>
          <a:srcRect l="50671"/>
          <a:stretch/>
        </p:blipFill>
        <p:spPr>
          <a:xfrm>
            <a:off x="7427752" y="5722105"/>
            <a:ext cx="334094" cy="537051"/>
          </a:xfrm>
          <a:prstGeom prst="rect">
            <a:avLst/>
          </a:prstGeom>
        </p:spPr>
      </p:pic>
      <p:pic>
        <p:nvPicPr>
          <p:cNvPr id="49" name="Picture 48"/>
          <p:cNvPicPr>
            <a:picLocks noChangeAspect="1"/>
          </p:cNvPicPr>
          <p:nvPr/>
        </p:nvPicPr>
        <p:blipFill rotWithShape="1">
          <a:blip r:embed="rId21" cstate="print">
            <a:extLst>
              <a:ext uri="{28A0092B-C50C-407E-A947-70E740481C1C}">
                <a14:useLocalDpi xmlns:a14="http://schemas.microsoft.com/office/drawing/2010/main" val="0"/>
              </a:ext>
            </a:extLst>
          </a:blip>
          <a:srcRect l="50671"/>
          <a:stretch/>
        </p:blipFill>
        <p:spPr>
          <a:xfrm>
            <a:off x="7821899" y="5722107"/>
            <a:ext cx="334093" cy="537050"/>
          </a:xfrm>
          <a:prstGeom prst="rect">
            <a:avLst/>
          </a:prstGeom>
        </p:spPr>
      </p:pic>
    </p:spTree>
    <p:extLst>
      <p:ext uri="{BB962C8B-B14F-4D97-AF65-F5344CB8AC3E}">
        <p14:creationId xmlns:p14="http://schemas.microsoft.com/office/powerpoint/2010/main" val="61560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2" grpId="0" animBg="1"/>
      <p:bldP spid="13" grpId="0" animBg="1"/>
      <p:bldP spid="14" grpId="0" animBg="1"/>
      <p:bldP spid="15" grpId="0" animBg="1"/>
      <p:bldP spid="16"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5151"/>
            <a:ext cx="5035827" cy="707849"/>
          </a:xfrm>
          <a:prstGeom prst="rect">
            <a:avLst/>
          </a:prstGeom>
        </p:spPr>
      </p:pic>
      <p:sp>
        <p:nvSpPr>
          <p:cNvPr id="4" name="Title 3"/>
          <p:cNvSpPr>
            <a:spLocks noGrp="1"/>
          </p:cNvSpPr>
          <p:nvPr>
            <p:ph type="title"/>
          </p:nvPr>
        </p:nvSpPr>
        <p:spPr>
          <a:xfrm>
            <a:off x="0" y="21694"/>
            <a:ext cx="7469746" cy="707849"/>
          </a:xfrm>
        </p:spPr>
        <p:txBody>
          <a:bodyPr>
            <a:noAutofit/>
          </a:bodyPr>
          <a:lstStyle/>
          <a:p>
            <a:r>
              <a:rPr lang="en-GB" sz="3200" b="1" dirty="0" err="1">
                <a:solidFill>
                  <a:schemeClr val="bg1"/>
                </a:solidFill>
              </a:rPr>
              <a:t>stellen</a:t>
            </a:r>
            <a:r>
              <a:rPr lang="en-GB" sz="3200" b="1" dirty="0">
                <a:solidFill>
                  <a:schemeClr val="bg1"/>
                </a:solidFill>
              </a:rPr>
              <a:t>, </a:t>
            </a:r>
            <a:r>
              <a:rPr lang="en-GB" sz="3200" b="1" dirty="0" err="1">
                <a:solidFill>
                  <a:schemeClr val="bg1"/>
                </a:solidFill>
              </a:rPr>
              <a:t>setzen</a:t>
            </a:r>
            <a:r>
              <a:rPr lang="en-GB" sz="3200" b="1" dirty="0">
                <a:solidFill>
                  <a:schemeClr val="bg1"/>
                </a:solidFill>
              </a:rPr>
              <a:t>, </a:t>
            </a:r>
            <a:r>
              <a:rPr lang="en-GB" sz="3200" b="1" dirty="0" err="1">
                <a:solidFill>
                  <a:schemeClr val="bg1"/>
                </a:solidFill>
              </a:rPr>
              <a:t>legen</a:t>
            </a:r>
            <a:endParaRPr lang="en-GB" sz="32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68069" y="247046"/>
            <a:ext cx="238925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D03C8D5D-1ACC-4243-9695-B5D23A18674E}"/>
              </a:ext>
            </a:extLst>
          </p:cNvPr>
          <p:cNvSpPr/>
          <p:nvPr/>
        </p:nvSpPr>
        <p:spPr>
          <a:xfrm>
            <a:off x="180000" y="2026857"/>
            <a:ext cx="11067245" cy="369332"/>
          </a:xfrm>
          <a:prstGeom prst="rect">
            <a:avLst/>
          </a:prstGeom>
        </p:spPr>
        <p:txBody>
          <a:bodyPr wrap="square">
            <a:spAutoFit/>
          </a:bodyPr>
          <a:lstStyle/>
          <a:p>
            <a:endParaRPr lang="en-GB" dirty="0"/>
          </a:p>
        </p:txBody>
      </p:sp>
      <p:graphicFrame>
        <p:nvGraphicFramePr>
          <p:cNvPr id="9" name="Table 6">
            <a:extLst>
              <a:ext uri="{FF2B5EF4-FFF2-40B4-BE49-F238E27FC236}">
                <a16:creationId xmlns:a16="http://schemas.microsoft.com/office/drawing/2014/main" id="{EA352F85-1461-4FFB-9744-2B81E3CCFD54}"/>
              </a:ext>
            </a:extLst>
          </p:cNvPr>
          <p:cNvGraphicFramePr>
            <a:graphicFrameLocks noGrp="1"/>
          </p:cNvGraphicFramePr>
          <p:nvPr>
            <p:extLst>
              <p:ext uri="{D42A27DB-BD31-4B8C-83A1-F6EECF244321}">
                <p14:modId xmlns:p14="http://schemas.microsoft.com/office/powerpoint/2010/main" val="3626960946"/>
              </p:ext>
            </p:extLst>
          </p:nvPr>
        </p:nvGraphicFramePr>
        <p:xfrm>
          <a:off x="156000" y="880104"/>
          <a:ext cx="11880000" cy="5461120"/>
        </p:xfrm>
        <a:graphic>
          <a:graphicData uri="http://schemas.openxmlformats.org/drawingml/2006/table">
            <a:tbl>
              <a:tblPr firstRow="1" bandRow="1">
                <a:tableStyleId>{00A15C55-8517-42AA-B614-E9B94910E393}</a:tableStyleId>
              </a:tblPr>
              <a:tblGrid>
                <a:gridCol w="440348">
                  <a:extLst>
                    <a:ext uri="{9D8B030D-6E8A-4147-A177-3AD203B41FA5}">
                      <a16:colId xmlns:a16="http://schemas.microsoft.com/office/drawing/2014/main" val="2607353726"/>
                    </a:ext>
                  </a:extLst>
                </a:gridCol>
                <a:gridCol w="8216348">
                  <a:extLst>
                    <a:ext uri="{9D8B030D-6E8A-4147-A177-3AD203B41FA5}">
                      <a16:colId xmlns:a16="http://schemas.microsoft.com/office/drawing/2014/main" val="1600817978"/>
                    </a:ext>
                  </a:extLst>
                </a:gridCol>
                <a:gridCol w="1113182">
                  <a:extLst>
                    <a:ext uri="{9D8B030D-6E8A-4147-A177-3AD203B41FA5}">
                      <a16:colId xmlns:a16="http://schemas.microsoft.com/office/drawing/2014/main" val="4128092149"/>
                    </a:ext>
                  </a:extLst>
                </a:gridCol>
                <a:gridCol w="1073426">
                  <a:extLst>
                    <a:ext uri="{9D8B030D-6E8A-4147-A177-3AD203B41FA5}">
                      <a16:colId xmlns:a16="http://schemas.microsoft.com/office/drawing/2014/main" val="3867241331"/>
                    </a:ext>
                  </a:extLst>
                </a:gridCol>
                <a:gridCol w="1036696">
                  <a:extLst>
                    <a:ext uri="{9D8B030D-6E8A-4147-A177-3AD203B41FA5}">
                      <a16:colId xmlns:a16="http://schemas.microsoft.com/office/drawing/2014/main" val="2609792770"/>
                    </a:ext>
                  </a:extLst>
                </a:gridCol>
              </a:tblGrid>
              <a:tr h="641735">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solidFill>
                            <a:prstClr val="white"/>
                          </a:solidFill>
                          <a:effectLst/>
                          <a:uLnTx/>
                          <a:uFillTx/>
                        </a:rPr>
                        <a:t>stellen</a:t>
                      </a:r>
                      <a:endParaRPr kumimoji="0" lang="en-GB" sz="2000" b="1" i="0" u="none" strike="noStrike" kern="1200" cap="none" spc="0" normalizeH="0" baseline="0" noProof="0" dirty="0">
                        <a:ln>
                          <a:noFill/>
                        </a:ln>
                        <a:solidFill>
                          <a:prstClr val="white"/>
                        </a:solidFill>
                        <a:effectLst/>
                        <a:uLnTx/>
                        <a:uFillTx/>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mn-lt"/>
                          <a:ea typeface="+mn-ea"/>
                          <a:cs typeface="+mn-cs"/>
                        </a:rPr>
                        <a:t>setzen</a:t>
                      </a:r>
                      <a:endParaRPr kumimoji="0" lang="en-GB" sz="2000" b="1" i="0" u="none" strike="noStrike" kern="1200" cap="none" spc="0" normalizeH="0" baseline="0" noProof="0" dirty="0">
                        <a:ln>
                          <a:noFill/>
                        </a:ln>
                        <a:solidFill>
                          <a:prstClr val="white"/>
                        </a:solidFill>
                        <a:effectLst/>
                        <a:uLnTx/>
                        <a:uFillTx/>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legen</a:t>
                      </a:r>
                      <a:endParaRPr lang="en-GB" sz="2000" b="0" dirty="0"/>
                    </a:p>
                  </a:txBody>
                  <a:tcPr anchor="ctr"/>
                </a:tc>
                <a:extLst>
                  <a:ext uri="{0D108BD9-81ED-4DB2-BD59-A6C34878D82A}">
                    <a16:rowId xmlns:a16="http://schemas.microsoft.com/office/drawing/2014/main" val="1153431983"/>
                  </a:ext>
                </a:extLst>
              </a:tr>
              <a:tr h="588335">
                <a:tc>
                  <a:txBody>
                    <a:bodyPr/>
                    <a:lstStyle/>
                    <a:p>
                      <a:pPr algn="ctr"/>
                      <a:r>
                        <a:rPr lang="en-GB" sz="2000" dirty="0">
                          <a:solidFill>
                            <a:schemeClr val="accent1">
                              <a:lumMod val="50000"/>
                            </a:schemeClr>
                          </a:solidFill>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Ich  __________ [put] </a:t>
                      </a:r>
                      <a:r>
                        <a:rPr lang="en-GB" sz="2000" dirty="0" err="1">
                          <a:solidFill>
                            <a:schemeClr val="accent1">
                              <a:lumMod val="50000"/>
                            </a:schemeClr>
                          </a:solidFill>
                        </a:rPr>
                        <a:t>Mieze</a:t>
                      </a:r>
                      <a:r>
                        <a:rPr lang="en-GB" sz="2000" dirty="0">
                          <a:solidFill>
                            <a:schemeClr val="accent1">
                              <a:lumMod val="50000"/>
                            </a:schemeClr>
                          </a:solidFill>
                        </a:rPr>
                        <a:t> auf das Sofa.</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588335">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Wolfgang __________ [puts] die </a:t>
                      </a:r>
                      <a:r>
                        <a:rPr lang="en-GB" sz="2000" dirty="0" err="1">
                          <a:solidFill>
                            <a:schemeClr val="accent1">
                              <a:lumMod val="50000"/>
                            </a:schemeClr>
                          </a:solidFill>
                        </a:rPr>
                        <a:t>Gitarre</a:t>
                      </a:r>
                      <a:r>
                        <a:rPr lang="en-GB" sz="2000" dirty="0">
                          <a:solidFill>
                            <a:schemeClr val="accent1">
                              <a:lumMod val="50000"/>
                            </a:schemeClr>
                          </a:solidFill>
                        </a:rPr>
                        <a:t> auf den Tisch.</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588335">
                <a:tc>
                  <a:txBody>
                    <a:bodyPr/>
                    <a:lstStyle/>
                    <a:p>
                      <a:pPr algn="ctr"/>
                      <a:r>
                        <a:rPr lang="en-GB" sz="2000" dirty="0">
                          <a:solidFill>
                            <a:schemeClr val="accent1">
                              <a:lumMod val="50000"/>
                            </a:schemeClr>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Ich __________ [put] das </a:t>
                      </a:r>
                      <a:r>
                        <a:rPr lang="en-GB" sz="2000" dirty="0" err="1">
                          <a:solidFill>
                            <a:schemeClr val="accent1">
                              <a:lumMod val="50000"/>
                            </a:schemeClr>
                          </a:solidFill>
                        </a:rPr>
                        <a:t>Geschenk</a:t>
                      </a:r>
                      <a:r>
                        <a:rPr lang="en-GB" sz="2000" dirty="0">
                          <a:solidFill>
                            <a:schemeClr val="accent1">
                              <a:lumMod val="50000"/>
                            </a:schemeClr>
                          </a:solidFill>
                        </a:rPr>
                        <a:t> auf den </a:t>
                      </a:r>
                      <a:r>
                        <a:rPr lang="en-GB" sz="2000" dirty="0" err="1">
                          <a:solidFill>
                            <a:schemeClr val="accent1">
                              <a:lumMod val="50000"/>
                            </a:schemeClr>
                          </a:solidFill>
                        </a:rPr>
                        <a:t>Sessel</a:t>
                      </a:r>
                      <a:r>
                        <a:rPr lang="en-GB" sz="2000" dirty="0">
                          <a:solidFill>
                            <a:schemeClr val="accent1">
                              <a:lumMod val="50000"/>
                            </a:schemeClr>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588335">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nchor="ctr"/>
                </a:tc>
                <a:tc>
                  <a:txBody>
                    <a:bodyPr/>
                    <a:lstStyle/>
                    <a:p>
                      <a:r>
                        <a:rPr lang="en-GB" sz="2000" dirty="0" err="1">
                          <a:solidFill>
                            <a:schemeClr val="accent1">
                              <a:lumMod val="50000"/>
                            </a:schemeClr>
                          </a:solidFill>
                        </a:rPr>
                        <a:t>Opa</a:t>
                      </a:r>
                      <a:r>
                        <a:rPr lang="en-GB" sz="2000" dirty="0">
                          <a:solidFill>
                            <a:schemeClr val="accent1">
                              <a:lumMod val="50000"/>
                            </a:schemeClr>
                          </a:solidFill>
                        </a:rPr>
                        <a:t> __________ [puts] die Zeitung auf das Bett.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588335">
                <a:tc>
                  <a:txBody>
                    <a:bodyPr/>
                    <a:lstStyle/>
                    <a:p>
                      <a:pPr algn="ctr"/>
                      <a:r>
                        <a:rPr lang="en-GB" sz="2000" dirty="0">
                          <a:solidFill>
                            <a:schemeClr val="accent1">
                              <a:lumMod val="50000"/>
                            </a:schemeClr>
                          </a:solidFill>
                        </a:rPr>
                        <a:t>5.</a:t>
                      </a:r>
                    </a:p>
                  </a:txBody>
                  <a:tcPr anchor="ctr"/>
                </a:tc>
                <a:tc>
                  <a:txBody>
                    <a:bodyPr/>
                    <a:lstStyle/>
                    <a:p>
                      <a:r>
                        <a:rPr lang="en-GB" sz="2000" dirty="0">
                          <a:solidFill>
                            <a:schemeClr val="accent1">
                              <a:lumMod val="50000"/>
                            </a:schemeClr>
                          </a:solidFill>
                        </a:rPr>
                        <a:t>‘Frau Nowak, Sie _______________ [put] die </a:t>
                      </a:r>
                      <a:r>
                        <a:rPr lang="en-GB" sz="2000" dirty="0" err="1">
                          <a:solidFill>
                            <a:schemeClr val="accent1">
                              <a:lumMod val="50000"/>
                            </a:schemeClr>
                          </a:solidFill>
                        </a:rPr>
                        <a:t>Flaschen</a:t>
                      </a:r>
                      <a:r>
                        <a:rPr lang="en-GB" sz="2000" dirty="0">
                          <a:solidFill>
                            <a:schemeClr val="accent1">
                              <a:lumMod val="50000"/>
                            </a:schemeClr>
                          </a:solidFill>
                        </a:rPr>
                        <a:t> </a:t>
                      </a:r>
                      <a:br>
                        <a:rPr lang="en-GB" sz="2000" dirty="0">
                          <a:solidFill>
                            <a:schemeClr val="accent1">
                              <a:lumMod val="50000"/>
                            </a:schemeClr>
                          </a:solidFill>
                        </a:rPr>
                      </a:br>
                      <a:r>
                        <a:rPr lang="en-GB" sz="2000" dirty="0">
                          <a:solidFill>
                            <a:schemeClr val="accent1">
                              <a:lumMod val="50000"/>
                            </a:schemeClr>
                          </a:solidFill>
                        </a:rPr>
                        <a:t>in die </a:t>
                      </a:r>
                      <a:r>
                        <a:rPr lang="en-GB" sz="2000" dirty="0" err="1">
                          <a:solidFill>
                            <a:schemeClr val="accent1">
                              <a:lumMod val="50000"/>
                            </a:schemeClr>
                          </a:solidFill>
                        </a:rPr>
                        <a:t>Küche</a:t>
                      </a:r>
                      <a:r>
                        <a:rPr lang="en-GB" sz="2000" dirty="0">
                          <a:solidFill>
                            <a:schemeClr val="accent1">
                              <a:lumMod val="50000"/>
                            </a:schemeClr>
                          </a:solidFill>
                        </a:rPr>
                        <a:t>, </a:t>
                      </a:r>
                      <a:r>
                        <a:rPr lang="en-GB" sz="2000" dirty="0" err="1">
                          <a:solidFill>
                            <a:schemeClr val="accent1">
                              <a:lumMod val="50000"/>
                            </a:schemeClr>
                          </a:solidFill>
                        </a:rPr>
                        <a:t>nicht</a:t>
                      </a:r>
                      <a:r>
                        <a:rPr lang="en-GB" sz="2000" dirty="0">
                          <a:solidFill>
                            <a:schemeClr val="accent1">
                              <a:lumMod val="50000"/>
                            </a:schemeClr>
                          </a:solidFill>
                        </a:rPr>
                        <a:t> </a:t>
                      </a:r>
                      <a:r>
                        <a:rPr lang="en-GB" sz="2000" dirty="0" err="1">
                          <a:solidFill>
                            <a:schemeClr val="accent1">
                              <a:lumMod val="50000"/>
                            </a:schemeClr>
                          </a:solidFill>
                        </a:rPr>
                        <a:t>wahr</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863703416"/>
                  </a:ext>
                </a:extLst>
              </a:tr>
              <a:tr h="588335">
                <a:tc>
                  <a:txBody>
                    <a:bodyPr/>
                    <a:lstStyle/>
                    <a:p>
                      <a:pPr algn="ctr"/>
                      <a:r>
                        <a:rPr lang="en-GB" sz="2000" dirty="0">
                          <a:solidFill>
                            <a:schemeClr val="accent1">
                              <a:lumMod val="50000"/>
                            </a:schemeClr>
                          </a:solidFill>
                        </a:rPr>
                        <a:t>6.</a:t>
                      </a:r>
                    </a:p>
                  </a:txBody>
                  <a:tcPr anchor="ctr"/>
                </a:tc>
                <a:tc>
                  <a:txBody>
                    <a:bodyPr/>
                    <a:lstStyle/>
                    <a:p>
                      <a:r>
                        <a:rPr lang="en-GB" sz="2000" dirty="0">
                          <a:solidFill>
                            <a:schemeClr val="accent1">
                              <a:lumMod val="50000"/>
                            </a:schemeClr>
                          </a:solidFill>
                        </a:rPr>
                        <a:t>‘Wolfgang, _________ [put] du das *</a:t>
                      </a:r>
                      <a:r>
                        <a:rPr lang="en-GB" sz="2000" dirty="0" err="1">
                          <a:solidFill>
                            <a:schemeClr val="accent1">
                              <a:lumMod val="50000"/>
                            </a:schemeClr>
                          </a:solidFill>
                        </a:rPr>
                        <a:t>Klopapier</a:t>
                      </a:r>
                      <a:r>
                        <a:rPr lang="en-GB" sz="2000" dirty="0">
                          <a:solidFill>
                            <a:schemeClr val="accent1">
                              <a:lumMod val="50000"/>
                            </a:schemeClr>
                          </a:solidFill>
                        </a:rPr>
                        <a:t> auf die Toilette?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37292226"/>
                  </a:ext>
                </a:extLst>
              </a:tr>
              <a:tr h="588335">
                <a:tc>
                  <a:txBody>
                    <a:bodyPr/>
                    <a:lstStyle/>
                    <a:p>
                      <a:pPr algn="ctr"/>
                      <a:r>
                        <a:rPr lang="en-GB" sz="2000" dirty="0">
                          <a:solidFill>
                            <a:schemeClr val="accent1">
                              <a:lumMod val="50000"/>
                            </a:schemeClr>
                          </a:solidFill>
                        </a:rPr>
                        <a:t>7.</a:t>
                      </a:r>
                    </a:p>
                  </a:txBody>
                  <a:tcPr anchor="ctr"/>
                </a:tc>
                <a:tc>
                  <a:txBody>
                    <a:bodyPr/>
                    <a:lstStyle/>
                    <a:p>
                      <a:r>
                        <a:rPr lang="en-GB" sz="2000" dirty="0">
                          <a:solidFill>
                            <a:schemeClr val="accent1">
                              <a:lumMod val="50000"/>
                            </a:schemeClr>
                          </a:solidFill>
                        </a:rPr>
                        <a:t>Ich _________        [put] den Laptop auf den Boden.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493297369"/>
                  </a:ext>
                </a:extLst>
              </a:tr>
              <a:tr h="588335">
                <a:tc>
                  <a:txBody>
                    <a:bodyPr/>
                    <a:lstStyle/>
                    <a:p>
                      <a:pPr algn="ctr"/>
                      <a:r>
                        <a:rPr lang="en-GB" sz="2000" dirty="0">
                          <a:solidFill>
                            <a:schemeClr val="accent1">
                              <a:lumMod val="50000"/>
                            </a:schemeClr>
                          </a:solidFill>
                        </a:rPr>
                        <a:t>8.</a:t>
                      </a:r>
                    </a:p>
                  </a:txBody>
                  <a:tcPr anchor="ctr"/>
                </a:tc>
                <a:tc>
                  <a:txBody>
                    <a:bodyPr/>
                    <a:lstStyle/>
                    <a:p>
                      <a:r>
                        <a:rPr lang="en-GB" sz="2000" dirty="0">
                          <a:solidFill>
                            <a:schemeClr val="accent1">
                              <a:lumMod val="50000"/>
                            </a:schemeClr>
                          </a:solidFill>
                        </a:rPr>
                        <a:t>Oma _________ [puts] Einstein ins Bad.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009361462"/>
                  </a:ext>
                </a:extLst>
              </a:tr>
            </a:tbl>
          </a:graphicData>
        </a:graphic>
      </p:graphicFrame>
      <p:pic>
        <p:nvPicPr>
          <p:cNvPr id="10" name="Picture 9" descr="green checkmark">
            <a:extLst>
              <a:ext uri="{FF2B5EF4-FFF2-40B4-BE49-F238E27FC236}">
                <a16:creationId xmlns:a16="http://schemas.microsoft.com/office/drawing/2014/main" id="{EDBC4AA8-2DD5-4267-887A-55D9BA3F8E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9864" y="1645519"/>
            <a:ext cx="282522" cy="294294"/>
          </a:xfrm>
          <a:prstGeom prst="rect">
            <a:avLst/>
          </a:prstGeom>
        </p:spPr>
      </p:pic>
      <p:pic>
        <p:nvPicPr>
          <p:cNvPr id="11" name="Picture 10" descr="green checkmark">
            <a:extLst>
              <a:ext uri="{FF2B5EF4-FFF2-40B4-BE49-F238E27FC236}">
                <a16:creationId xmlns:a16="http://schemas.microsoft.com/office/drawing/2014/main" id="{89A277A7-5FC4-4953-9CB0-27D6D6B212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5887" y="2249042"/>
            <a:ext cx="282522" cy="294294"/>
          </a:xfrm>
          <a:prstGeom prst="rect">
            <a:avLst/>
          </a:prstGeom>
        </p:spPr>
      </p:pic>
      <p:pic>
        <p:nvPicPr>
          <p:cNvPr id="12" name="Picture 11" descr="green checkmark">
            <a:extLst>
              <a:ext uri="{FF2B5EF4-FFF2-40B4-BE49-F238E27FC236}">
                <a16:creationId xmlns:a16="http://schemas.microsoft.com/office/drawing/2014/main" id="{7B1F50AF-20A7-4AD0-81D8-72A6512523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0469" y="2852474"/>
            <a:ext cx="282522" cy="294294"/>
          </a:xfrm>
          <a:prstGeom prst="rect">
            <a:avLst/>
          </a:prstGeom>
        </p:spPr>
      </p:pic>
      <p:pic>
        <p:nvPicPr>
          <p:cNvPr id="13" name="Picture 12" descr="green checkmark">
            <a:extLst>
              <a:ext uri="{FF2B5EF4-FFF2-40B4-BE49-F238E27FC236}">
                <a16:creationId xmlns:a16="http://schemas.microsoft.com/office/drawing/2014/main" id="{938706A6-3D27-4284-8F94-189FD561E5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91213" y="3473884"/>
            <a:ext cx="282522" cy="294294"/>
          </a:xfrm>
          <a:prstGeom prst="rect">
            <a:avLst/>
          </a:prstGeom>
        </p:spPr>
      </p:pic>
      <p:sp>
        <p:nvSpPr>
          <p:cNvPr id="19" name="TextBox 18">
            <a:extLst>
              <a:ext uri="{FF2B5EF4-FFF2-40B4-BE49-F238E27FC236}">
                <a16:creationId xmlns:a16="http://schemas.microsoft.com/office/drawing/2014/main" id="{42F4C64C-2750-4EE5-8DAB-52952E7F101C}"/>
              </a:ext>
            </a:extLst>
          </p:cNvPr>
          <p:cNvSpPr txBox="1"/>
          <p:nvPr/>
        </p:nvSpPr>
        <p:spPr>
          <a:xfrm>
            <a:off x="180000" y="960673"/>
            <a:ext cx="84672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Was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sagt</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Mia?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Schreib</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1-8</a:t>
            </a:r>
            <a:r>
              <a:rPr kumimoji="0" lang="en-US"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und das </a:t>
            </a:r>
            <a:r>
              <a:rPr kumimoji="0" lang="en-US" sz="2000" b="0" i="0" u="none" strike="noStrike" kern="1200" cap="none" spc="0" normalizeH="0" noProof="0" dirty="0" err="1">
                <a:ln>
                  <a:noFill/>
                </a:ln>
                <a:solidFill>
                  <a:srgbClr val="5B9BD5">
                    <a:lumMod val="50000"/>
                  </a:srgbClr>
                </a:solidFill>
                <a:effectLst/>
                <a:uLnTx/>
                <a:uFillTx/>
                <a:latin typeface="Century Gothic" panose="020F0302020204030204"/>
                <a:ea typeface="+mn-ea"/>
                <a:cs typeface="+mn-cs"/>
              </a:rPr>
              <a:t>richtige</a:t>
            </a:r>
            <a:r>
              <a:rPr kumimoji="0" lang="en-US" sz="20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Verb auf Deutsch.</a:t>
            </a:r>
            <a:endPar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nvGrpSpPr>
          <p:cNvPr id="44" name="Group 43">
            <a:extLst>
              <a:ext uri="{FF2B5EF4-FFF2-40B4-BE49-F238E27FC236}">
                <a16:creationId xmlns:a16="http://schemas.microsoft.com/office/drawing/2014/main" id="{26473145-25EF-4038-B4E9-E056A51EAC62}"/>
              </a:ext>
            </a:extLst>
          </p:cNvPr>
          <p:cNvGrpSpPr/>
          <p:nvPr/>
        </p:nvGrpSpPr>
        <p:grpSpPr>
          <a:xfrm>
            <a:off x="6216063" y="1507335"/>
            <a:ext cx="767833" cy="618620"/>
            <a:chOff x="6216063" y="1586847"/>
            <a:chExt cx="767833" cy="618620"/>
          </a:xfrm>
        </p:grpSpPr>
        <p:pic>
          <p:nvPicPr>
            <p:cNvPr id="26" name="Picture 25" descr="A cake sitting on top of a chair&#10;&#10;Description automatically generated">
              <a:extLst>
                <a:ext uri="{FF2B5EF4-FFF2-40B4-BE49-F238E27FC236}">
                  <a16:creationId xmlns:a16="http://schemas.microsoft.com/office/drawing/2014/main" id="{A49C4318-CB2D-44FB-8125-2C215ADA2C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6063" y="1678781"/>
              <a:ext cx="767833" cy="526686"/>
            </a:xfrm>
            <a:prstGeom prst="rect">
              <a:avLst/>
            </a:prstGeom>
          </p:spPr>
        </p:pic>
        <p:pic>
          <p:nvPicPr>
            <p:cNvPr id="20" name="Picture 19" descr="A close up of a cats face&#10;&#10;Description automatically generated">
              <a:extLst>
                <a:ext uri="{FF2B5EF4-FFF2-40B4-BE49-F238E27FC236}">
                  <a16:creationId xmlns:a16="http://schemas.microsoft.com/office/drawing/2014/main" id="{331DE36C-8772-43AE-B1AB-85255645B0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7557" y="1586847"/>
              <a:ext cx="344843" cy="400110"/>
            </a:xfrm>
            <a:prstGeom prst="rect">
              <a:avLst/>
            </a:prstGeom>
          </p:spPr>
        </p:pic>
      </p:grpSp>
      <p:grpSp>
        <p:nvGrpSpPr>
          <p:cNvPr id="42" name="Group 41">
            <a:extLst>
              <a:ext uri="{FF2B5EF4-FFF2-40B4-BE49-F238E27FC236}">
                <a16:creationId xmlns:a16="http://schemas.microsoft.com/office/drawing/2014/main" id="{E185C90C-36C9-4754-B133-C9CE853C09D4}"/>
              </a:ext>
            </a:extLst>
          </p:cNvPr>
          <p:cNvGrpSpPr/>
          <p:nvPr/>
        </p:nvGrpSpPr>
        <p:grpSpPr>
          <a:xfrm>
            <a:off x="7673042" y="1774632"/>
            <a:ext cx="1092110" cy="842732"/>
            <a:chOff x="7531121" y="1986957"/>
            <a:chExt cx="1092110" cy="842732"/>
          </a:xfrm>
        </p:grpSpPr>
        <p:pic>
          <p:nvPicPr>
            <p:cNvPr id="24" name="Picture 23" descr="A picture containing table&#10;&#10;Description automatically generated">
              <a:extLst>
                <a:ext uri="{FF2B5EF4-FFF2-40B4-BE49-F238E27FC236}">
                  <a16:creationId xmlns:a16="http://schemas.microsoft.com/office/drawing/2014/main" id="{50BE110C-EB8C-4476-AC71-BD150E37FD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531121" y="2057707"/>
              <a:ext cx="1092109" cy="771982"/>
            </a:xfrm>
            <a:prstGeom prst="rect">
              <a:avLst/>
            </a:prstGeom>
          </p:spPr>
        </p:pic>
        <p:pic>
          <p:nvPicPr>
            <p:cNvPr id="31" name="Picture 30" descr="A close up of a guitar&#10;&#10;Description automatically generated">
              <a:extLst>
                <a:ext uri="{FF2B5EF4-FFF2-40B4-BE49-F238E27FC236}">
                  <a16:creationId xmlns:a16="http://schemas.microsoft.com/office/drawing/2014/main" id="{F7909F6D-A9A9-444B-B10C-CB3EC396C5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08831" y="1986957"/>
              <a:ext cx="914400" cy="457200"/>
            </a:xfrm>
            <a:prstGeom prst="rect">
              <a:avLst/>
            </a:prstGeom>
          </p:spPr>
        </p:pic>
      </p:grpSp>
      <p:pic>
        <p:nvPicPr>
          <p:cNvPr id="33" name="Picture 32" descr="A picture containing shirt&#10;&#10;Description automatically generated">
            <a:extLst>
              <a:ext uri="{FF2B5EF4-FFF2-40B4-BE49-F238E27FC236}">
                <a16:creationId xmlns:a16="http://schemas.microsoft.com/office/drawing/2014/main" id="{12AF0DA8-9638-4F88-BD65-B977552F96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78047" y="348926"/>
            <a:ext cx="767833" cy="1365105"/>
          </a:xfrm>
          <a:prstGeom prst="rect">
            <a:avLst/>
          </a:prstGeom>
        </p:spPr>
      </p:pic>
      <p:grpSp>
        <p:nvGrpSpPr>
          <p:cNvPr id="58" name="Group 57">
            <a:extLst>
              <a:ext uri="{FF2B5EF4-FFF2-40B4-BE49-F238E27FC236}">
                <a16:creationId xmlns:a16="http://schemas.microsoft.com/office/drawing/2014/main" id="{950388ED-41AD-4FEC-A849-79D7088BF945}"/>
              </a:ext>
            </a:extLst>
          </p:cNvPr>
          <p:cNvGrpSpPr/>
          <p:nvPr/>
        </p:nvGrpSpPr>
        <p:grpSpPr>
          <a:xfrm>
            <a:off x="5745240" y="5566862"/>
            <a:ext cx="701520" cy="645250"/>
            <a:chOff x="5745240" y="5566862"/>
            <a:chExt cx="701520" cy="645250"/>
          </a:xfrm>
        </p:grpSpPr>
        <p:pic>
          <p:nvPicPr>
            <p:cNvPr id="22" name="Picture 21" descr="A close up&#10;&#10;Description automatically generated">
              <a:extLst>
                <a:ext uri="{FF2B5EF4-FFF2-40B4-BE49-F238E27FC236}">
                  <a16:creationId xmlns:a16="http://schemas.microsoft.com/office/drawing/2014/main" id="{37CCF051-9613-4225-9F7F-F0057029DD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74421" y="5566862"/>
              <a:ext cx="443158" cy="637230"/>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99964B26-4FA9-44EF-8439-1D939F8D4E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45240" y="5775854"/>
              <a:ext cx="701520" cy="436258"/>
            </a:xfrm>
            <a:prstGeom prst="rect">
              <a:avLst/>
            </a:prstGeom>
          </p:spPr>
        </p:pic>
      </p:grpSp>
      <p:pic>
        <p:nvPicPr>
          <p:cNvPr id="36" name="Picture 35" descr="green checkmark">
            <a:extLst>
              <a:ext uri="{FF2B5EF4-FFF2-40B4-BE49-F238E27FC236}">
                <a16:creationId xmlns:a16="http://schemas.microsoft.com/office/drawing/2014/main" id="{89CFA9A8-99B5-437C-BC6A-FFFDA1B0A8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0469" y="4074412"/>
            <a:ext cx="282522" cy="294294"/>
          </a:xfrm>
          <a:prstGeom prst="rect">
            <a:avLst/>
          </a:prstGeom>
        </p:spPr>
      </p:pic>
      <p:pic>
        <p:nvPicPr>
          <p:cNvPr id="37" name="Picture 36" descr="green checkmark">
            <a:extLst>
              <a:ext uri="{FF2B5EF4-FFF2-40B4-BE49-F238E27FC236}">
                <a16:creationId xmlns:a16="http://schemas.microsoft.com/office/drawing/2014/main" id="{BBAA7B48-FC5F-4465-9FB7-5D6B421EBA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7862" y="4741965"/>
            <a:ext cx="282522" cy="294294"/>
          </a:xfrm>
          <a:prstGeom prst="rect">
            <a:avLst/>
          </a:prstGeom>
        </p:spPr>
      </p:pic>
      <p:pic>
        <p:nvPicPr>
          <p:cNvPr id="38" name="Picture 37" descr="green checkmark">
            <a:extLst>
              <a:ext uri="{FF2B5EF4-FFF2-40B4-BE49-F238E27FC236}">
                <a16:creationId xmlns:a16="http://schemas.microsoft.com/office/drawing/2014/main" id="{087E194A-59E3-4AEE-80BB-C606B9758E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3434" y="5286738"/>
            <a:ext cx="282522" cy="294294"/>
          </a:xfrm>
          <a:prstGeom prst="rect">
            <a:avLst/>
          </a:prstGeom>
        </p:spPr>
      </p:pic>
      <p:pic>
        <p:nvPicPr>
          <p:cNvPr id="39" name="Picture 38" descr="green checkmark">
            <a:extLst>
              <a:ext uri="{FF2B5EF4-FFF2-40B4-BE49-F238E27FC236}">
                <a16:creationId xmlns:a16="http://schemas.microsoft.com/office/drawing/2014/main" id="{DAFB0AE0-AC0E-459B-B416-B6C56A4F6D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9864" y="5885477"/>
            <a:ext cx="282522" cy="294294"/>
          </a:xfrm>
          <a:prstGeom prst="rect">
            <a:avLst/>
          </a:prstGeom>
        </p:spPr>
      </p:pic>
      <p:grpSp>
        <p:nvGrpSpPr>
          <p:cNvPr id="43" name="Group 42">
            <a:extLst>
              <a:ext uri="{FF2B5EF4-FFF2-40B4-BE49-F238E27FC236}">
                <a16:creationId xmlns:a16="http://schemas.microsoft.com/office/drawing/2014/main" id="{6DE98315-9D43-41D3-95FF-480F151B31C3}"/>
              </a:ext>
            </a:extLst>
          </p:cNvPr>
          <p:cNvGrpSpPr/>
          <p:nvPr/>
        </p:nvGrpSpPr>
        <p:grpSpPr>
          <a:xfrm>
            <a:off x="7832164" y="2606003"/>
            <a:ext cx="733138" cy="662996"/>
            <a:chOff x="7832164" y="2685515"/>
            <a:chExt cx="733138" cy="662996"/>
          </a:xfrm>
        </p:grpSpPr>
        <p:pic>
          <p:nvPicPr>
            <p:cNvPr id="41" name="Picture 6" descr="Loveseat Clip Art">
              <a:extLst>
                <a:ext uri="{FF2B5EF4-FFF2-40B4-BE49-F238E27FC236}">
                  <a16:creationId xmlns:a16="http://schemas.microsoft.com/office/drawing/2014/main" id="{5C911E8A-9B75-476E-B711-40114DB17B0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32164" y="2708236"/>
              <a:ext cx="733138" cy="640275"/>
            </a:xfrm>
            <a:prstGeom prst="rect">
              <a:avLst/>
            </a:prstGeom>
            <a:noFill/>
            <a:extLst>
              <a:ext uri="{909E8E84-426E-40DD-AFC4-6F175D3DCCD1}">
                <a14:hiddenFill xmlns:a14="http://schemas.microsoft.com/office/drawing/2010/main">
                  <a:solidFill>
                    <a:srgbClr val="FFFFFF"/>
                  </a:solidFill>
                </a14:hiddenFill>
              </a:ext>
            </a:extLst>
          </p:spPr>
        </p:pic>
        <p:pic>
          <p:nvPicPr>
            <p:cNvPr id="40" name="Imagen 12">
              <a:extLst>
                <a:ext uri="{FF2B5EF4-FFF2-40B4-BE49-F238E27FC236}">
                  <a16:creationId xmlns:a16="http://schemas.microsoft.com/office/drawing/2014/main" id="{B2A456E4-7FCA-4820-BAFC-35313DFA129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042908" y="2685515"/>
              <a:ext cx="343268" cy="369332"/>
            </a:xfrm>
            <a:prstGeom prst="rect">
              <a:avLst/>
            </a:prstGeom>
          </p:spPr>
        </p:pic>
      </p:grpSp>
      <p:grpSp>
        <p:nvGrpSpPr>
          <p:cNvPr id="49" name="Group 48">
            <a:extLst>
              <a:ext uri="{FF2B5EF4-FFF2-40B4-BE49-F238E27FC236}">
                <a16:creationId xmlns:a16="http://schemas.microsoft.com/office/drawing/2014/main" id="{8AB38C83-2902-4B20-9D31-3562AB1437D8}"/>
              </a:ext>
            </a:extLst>
          </p:cNvPr>
          <p:cNvGrpSpPr/>
          <p:nvPr/>
        </p:nvGrpSpPr>
        <p:grpSpPr>
          <a:xfrm>
            <a:off x="6772400" y="3173981"/>
            <a:ext cx="1539614" cy="769807"/>
            <a:chOff x="6772400" y="3253493"/>
            <a:chExt cx="1539614" cy="769807"/>
          </a:xfrm>
        </p:grpSpPr>
        <p:pic>
          <p:nvPicPr>
            <p:cNvPr id="48" name="Picture 47" descr="A picture containing bed, furniture, sitting, wooden&#10;&#10;Description automatically generated">
              <a:extLst>
                <a:ext uri="{FF2B5EF4-FFF2-40B4-BE49-F238E27FC236}">
                  <a16:creationId xmlns:a16="http://schemas.microsoft.com/office/drawing/2014/main" id="{45C56038-D45C-426B-B902-47EAF803987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72400" y="3253493"/>
              <a:ext cx="1539614" cy="769807"/>
            </a:xfrm>
            <a:prstGeom prst="rect">
              <a:avLst/>
            </a:prstGeom>
          </p:spPr>
        </p:pic>
        <p:pic>
          <p:nvPicPr>
            <p:cNvPr id="46" name="Imagen 10">
              <a:extLst>
                <a:ext uri="{FF2B5EF4-FFF2-40B4-BE49-F238E27FC236}">
                  <a16:creationId xmlns:a16="http://schemas.microsoft.com/office/drawing/2014/main" id="{B88FBAAC-7864-4DB8-8A87-75174996FFF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307268" y="3458580"/>
              <a:ext cx="324956" cy="210680"/>
            </a:xfrm>
            <a:prstGeom prst="rect">
              <a:avLst/>
            </a:prstGeom>
          </p:spPr>
        </p:pic>
      </p:grpSp>
      <p:grpSp>
        <p:nvGrpSpPr>
          <p:cNvPr id="57" name="Group 56">
            <a:extLst>
              <a:ext uri="{FF2B5EF4-FFF2-40B4-BE49-F238E27FC236}">
                <a16:creationId xmlns:a16="http://schemas.microsoft.com/office/drawing/2014/main" id="{2BA73C70-0A76-4DB9-9AC9-16F1C4E6A265}"/>
              </a:ext>
            </a:extLst>
          </p:cNvPr>
          <p:cNvGrpSpPr/>
          <p:nvPr/>
        </p:nvGrpSpPr>
        <p:grpSpPr>
          <a:xfrm>
            <a:off x="8275504" y="4301504"/>
            <a:ext cx="611107" cy="880921"/>
            <a:chOff x="8101762" y="4300730"/>
            <a:chExt cx="611107" cy="880921"/>
          </a:xfrm>
        </p:grpSpPr>
        <p:pic>
          <p:nvPicPr>
            <p:cNvPr id="45" name="Picture 2" descr="Toilet Seat Closed Clip Art">
              <a:extLst>
                <a:ext uri="{FF2B5EF4-FFF2-40B4-BE49-F238E27FC236}">
                  <a16:creationId xmlns:a16="http://schemas.microsoft.com/office/drawing/2014/main" id="{046C56E3-33FD-467F-B98E-5A4749C5AAC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8101762" y="4596572"/>
              <a:ext cx="568827" cy="58507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B20CA4EC-D829-4036-B2F7-8E59561B01A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61963" y="4300730"/>
              <a:ext cx="250906" cy="307036"/>
            </a:xfrm>
            <a:prstGeom prst="rect">
              <a:avLst/>
            </a:prstGeom>
          </p:spPr>
        </p:pic>
      </p:grpSp>
      <p:grpSp>
        <p:nvGrpSpPr>
          <p:cNvPr id="56" name="Group 55">
            <a:extLst>
              <a:ext uri="{FF2B5EF4-FFF2-40B4-BE49-F238E27FC236}">
                <a16:creationId xmlns:a16="http://schemas.microsoft.com/office/drawing/2014/main" id="{946A0E39-B669-40B7-92B9-A484D3C834B5}"/>
              </a:ext>
            </a:extLst>
          </p:cNvPr>
          <p:cNvGrpSpPr/>
          <p:nvPr/>
        </p:nvGrpSpPr>
        <p:grpSpPr>
          <a:xfrm>
            <a:off x="7404875" y="3911384"/>
            <a:ext cx="673172" cy="620349"/>
            <a:chOff x="7813773" y="3921139"/>
            <a:chExt cx="673172" cy="620349"/>
          </a:xfrm>
        </p:grpSpPr>
        <p:pic>
          <p:nvPicPr>
            <p:cNvPr id="53" name="Picture 52" descr="A picture containing cup, table, sitting, small&#10;&#10;Description automatically generated">
              <a:extLst>
                <a:ext uri="{FF2B5EF4-FFF2-40B4-BE49-F238E27FC236}">
                  <a16:creationId xmlns:a16="http://schemas.microsoft.com/office/drawing/2014/main" id="{8A34915E-1A0B-4BE7-8AB9-62A18E193B2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008720" y="3928689"/>
              <a:ext cx="302625" cy="605249"/>
            </a:xfrm>
            <a:prstGeom prst="rect">
              <a:avLst/>
            </a:prstGeom>
          </p:spPr>
        </p:pic>
        <p:pic>
          <p:nvPicPr>
            <p:cNvPr id="54" name="Picture 53" descr="A picture containing cup, table, sitting, small&#10;&#10;Description automatically generated">
              <a:extLst>
                <a:ext uri="{FF2B5EF4-FFF2-40B4-BE49-F238E27FC236}">
                  <a16:creationId xmlns:a16="http://schemas.microsoft.com/office/drawing/2014/main" id="{A905EA89-B4D4-46FA-B85F-C3326128E33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184320" y="3936239"/>
              <a:ext cx="302625" cy="605249"/>
            </a:xfrm>
            <a:prstGeom prst="rect">
              <a:avLst/>
            </a:prstGeom>
          </p:spPr>
        </p:pic>
        <p:pic>
          <p:nvPicPr>
            <p:cNvPr id="55" name="Picture 54" descr="A picture containing cup, table, sitting, small&#10;&#10;Description automatically generated">
              <a:extLst>
                <a:ext uri="{FF2B5EF4-FFF2-40B4-BE49-F238E27FC236}">
                  <a16:creationId xmlns:a16="http://schemas.microsoft.com/office/drawing/2014/main" id="{BB27C861-988E-4517-BE14-AFCEAE31C9A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13773" y="3921139"/>
              <a:ext cx="302625" cy="605249"/>
            </a:xfrm>
            <a:prstGeom prst="rect">
              <a:avLst/>
            </a:prstGeom>
          </p:spPr>
        </p:pic>
      </p:grpSp>
      <p:sp>
        <p:nvSpPr>
          <p:cNvPr id="59" name="TextBox 58">
            <a:extLst>
              <a:ext uri="{FF2B5EF4-FFF2-40B4-BE49-F238E27FC236}">
                <a16:creationId xmlns:a16="http://schemas.microsoft.com/office/drawing/2014/main" id="{CF41E183-D764-4412-9526-750E4EFAE345}"/>
              </a:ext>
            </a:extLst>
          </p:cNvPr>
          <p:cNvSpPr txBox="1"/>
          <p:nvPr/>
        </p:nvSpPr>
        <p:spPr>
          <a:xfrm>
            <a:off x="3326296" y="6398592"/>
            <a:ext cx="3260034" cy="400110"/>
          </a:xfrm>
          <a:prstGeom prst="rect">
            <a:avLst/>
          </a:prstGeom>
          <a:noFill/>
        </p:spPr>
        <p:txBody>
          <a:bodyPr wrap="square" rtlCol="0">
            <a:spAutoFit/>
          </a:bodyPr>
          <a:lstStyle/>
          <a:p>
            <a:pPr algn="l"/>
            <a:r>
              <a:rPr lang="en-GB" sz="2000" dirty="0">
                <a:solidFill>
                  <a:schemeClr val="bg1"/>
                </a:solidFill>
              </a:rPr>
              <a:t>*das </a:t>
            </a:r>
            <a:r>
              <a:rPr lang="en-GB" sz="2000" dirty="0" err="1">
                <a:solidFill>
                  <a:schemeClr val="bg1"/>
                </a:solidFill>
              </a:rPr>
              <a:t>Klo</a:t>
            </a:r>
            <a:r>
              <a:rPr lang="en-GB" sz="2000" dirty="0">
                <a:solidFill>
                  <a:schemeClr val="bg1"/>
                </a:solidFill>
              </a:rPr>
              <a:t> - toilet</a:t>
            </a:r>
          </a:p>
        </p:txBody>
      </p:sp>
      <p:pic>
        <p:nvPicPr>
          <p:cNvPr id="61" name="Picture 60" descr="An open computer sitting on top of a table&#10;&#10;Description automatically generated">
            <a:extLst>
              <a:ext uri="{FF2B5EF4-FFF2-40B4-BE49-F238E27FC236}">
                <a16:creationId xmlns:a16="http://schemas.microsoft.com/office/drawing/2014/main" id="{D870F6EC-338D-485A-B3E1-B91F5A2583C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88402" y="5286738"/>
            <a:ext cx="766113" cy="383057"/>
          </a:xfrm>
          <a:prstGeom prst="rect">
            <a:avLst/>
          </a:prstGeom>
        </p:spPr>
      </p:pic>
      <p:sp>
        <p:nvSpPr>
          <p:cNvPr id="62" name="TextBox 61">
            <a:extLst>
              <a:ext uri="{FF2B5EF4-FFF2-40B4-BE49-F238E27FC236}">
                <a16:creationId xmlns:a16="http://schemas.microsoft.com/office/drawing/2014/main" id="{35FAD306-9309-43E9-97A7-182EB8595CFB}"/>
              </a:ext>
            </a:extLst>
          </p:cNvPr>
          <p:cNvSpPr txBox="1"/>
          <p:nvPr/>
        </p:nvSpPr>
        <p:spPr>
          <a:xfrm>
            <a:off x="1166568" y="1558755"/>
            <a:ext cx="1311965" cy="461665"/>
          </a:xfrm>
          <a:prstGeom prst="rect">
            <a:avLst/>
          </a:prstGeom>
          <a:noFill/>
        </p:spPr>
        <p:txBody>
          <a:bodyPr wrap="square" rtlCol="0">
            <a:spAutoFit/>
          </a:bodyPr>
          <a:lstStyle/>
          <a:p>
            <a:pPr algn="ctr"/>
            <a:r>
              <a:rPr lang="en-GB" sz="2400" b="1" dirty="0" err="1">
                <a:solidFill>
                  <a:schemeClr val="accent5">
                    <a:lumMod val="50000"/>
                  </a:schemeClr>
                </a:solidFill>
              </a:rPr>
              <a:t>setze</a:t>
            </a:r>
            <a:endParaRPr lang="en-GB" sz="2400" b="1" dirty="0">
              <a:solidFill>
                <a:schemeClr val="accent5">
                  <a:lumMod val="50000"/>
                </a:schemeClr>
              </a:solidFill>
            </a:endParaRPr>
          </a:p>
        </p:txBody>
      </p:sp>
      <p:sp>
        <p:nvSpPr>
          <p:cNvPr id="63" name="TextBox 62">
            <a:extLst>
              <a:ext uri="{FF2B5EF4-FFF2-40B4-BE49-F238E27FC236}">
                <a16:creationId xmlns:a16="http://schemas.microsoft.com/office/drawing/2014/main" id="{5E212C1D-9BFB-494C-BE16-D11C12141599}"/>
              </a:ext>
            </a:extLst>
          </p:cNvPr>
          <p:cNvSpPr txBox="1"/>
          <p:nvPr/>
        </p:nvSpPr>
        <p:spPr>
          <a:xfrm>
            <a:off x="1944476" y="2137793"/>
            <a:ext cx="1311965" cy="461665"/>
          </a:xfrm>
          <a:prstGeom prst="rect">
            <a:avLst/>
          </a:prstGeom>
          <a:noFill/>
        </p:spPr>
        <p:txBody>
          <a:bodyPr wrap="square" rtlCol="0">
            <a:spAutoFit/>
          </a:bodyPr>
          <a:lstStyle/>
          <a:p>
            <a:pPr algn="ctr"/>
            <a:r>
              <a:rPr lang="en-GB" sz="2400" b="1" dirty="0" err="1">
                <a:solidFill>
                  <a:schemeClr val="accent5">
                    <a:lumMod val="50000"/>
                  </a:schemeClr>
                </a:solidFill>
              </a:rPr>
              <a:t>legt</a:t>
            </a:r>
            <a:endParaRPr lang="en-GB" sz="2400" b="1" dirty="0">
              <a:solidFill>
                <a:schemeClr val="accent5">
                  <a:lumMod val="50000"/>
                </a:schemeClr>
              </a:solidFill>
            </a:endParaRPr>
          </a:p>
        </p:txBody>
      </p:sp>
      <p:sp>
        <p:nvSpPr>
          <p:cNvPr id="64" name="TextBox 63">
            <a:extLst>
              <a:ext uri="{FF2B5EF4-FFF2-40B4-BE49-F238E27FC236}">
                <a16:creationId xmlns:a16="http://schemas.microsoft.com/office/drawing/2014/main" id="{E73B54B3-6CC0-4082-AA9E-A30FD61144DF}"/>
              </a:ext>
            </a:extLst>
          </p:cNvPr>
          <p:cNvSpPr txBox="1"/>
          <p:nvPr/>
        </p:nvSpPr>
        <p:spPr>
          <a:xfrm>
            <a:off x="1151772" y="2742245"/>
            <a:ext cx="1311965" cy="461665"/>
          </a:xfrm>
          <a:prstGeom prst="rect">
            <a:avLst/>
          </a:prstGeom>
          <a:noFill/>
        </p:spPr>
        <p:txBody>
          <a:bodyPr wrap="square" rtlCol="0">
            <a:spAutoFit/>
          </a:bodyPr>
          <a:lstStyle/>
          <a:p>
            <a:pPr algn="ctr"/>
            <a:r>
              <a:rPr lang="en-GB" sz="2400" b="1" dirty="0" err="1">
                <a:solidFill>
                  <a:schemeClr val="accent5">
                    <a:lumMod val="50000"/>
                  </a:schemeClr>
                </a:solidFill>
              </a:rPr>
              <a:t>stelle</a:t>
            </a:r>
            <a:endParaRPr lang="en-GB" sz="2400" b="1" dirty="0">
              <a:solidFill>
                <a:schemeClr val="accent5">
                  <a:lumMod val="50000"/>
                </a:schemeClr>
              </a:solidFill>
            </a:endParaRPr>
          </a:p>
        </p:txBody>
      </p:sp>
      <p:sp>
        <p:nvSpPr>
          <p:cNvPr id="65" name="TextBox 64">
            <a:extLst>
              <a:ext uri="{FF2B5EF4-FFF2-40B4-BE49-F238E27FC236}">
                <a16:creationId xmlns:a16="http://schemas.microsoft.com/office/drawing/2014/main" id="{84180A29-137C-4030-BFA4-9AF998B7D1C9}"/>
              </a:ext>
            </a:extLst>
          </p:cNvPr>
          <p:cNvSpPr txBox="1"/>
          <p:nvPr/>
        </p:nvSpPr>
        <p:spPr>
          <a:xfrm>
            <a:off x="1297546" y="3331223"/>
            <a:ext cx="1311965" cy="461665"/>
          </a:xfrm>
          <a:prstGeom prst="rect">
            <a:avLst/>
          </a:prstGeom>
          <a:noFill/>
        </p:spPr>
        <p:txBody>
          <a:bodyPr wrap="square" rtlCol="0">
            <a:spAutoFit/>
          </a:bodyPr>
          <a:lstStyle/>
          <a:p>
            <a:pPr algn="ctr"/>
            <a:r>
              <a:rPr lang="en-GB" sz="2400" b="1" dirty="0" err="1">
                <a:solidFill>
                  <a:schemeClr val="accent5">
                    <a:lumMod val="50000"/>
                  </a:schemeClr>
                </a:solidFill>
              </a:rPr>
              <a:t>legt</a:t>
            </a:r>
            <a:endParaRPr lang="en-GB" sz="2400" b="1" dirty="0">
              <a:solidFill>
                <a:schemeClr val="accent5">
                  <a:lumMod val="50000"/>
                </a:schemeClr>
              </a:solidFill>
            </a:endParaRPr>
          </a:p>
        </p:txBody>
      </p:sp>
      <p:sp>
        <p:nvSpPr>
          <p:cNvPr id="66" name="TextBox 65">
            <a:extLst>
              <a:ext uri="{FF2B5EF4-FFF2-40B4-BE49-F238E27FC236}">
                <a16:creationId xmlns:a16="http://schemas.microsoft.com/office/drawing/2014/main" id="{52D08335-73A8-4A10-9E1B-05F1067920E4}"/>
              </a:ext>
            </a:extLst>
          </p:cNvPr>
          <p:cNvSpPr txBox="1"/>
          <p:nvPr/>
        </p:nvSpPr>
        <p:spPr>
          <a:xfrm>
            <a:off x="3378990" y="3828685"/>
            <a:ext cx="1311965" cy="461665"/>
          </a:xfrm>
          <a:prstGeom prst="rect">
            <a:avLst/>
          </a:prstGeom>
          <a:noFill/>
        </p:spPr>
        <p:txBody>
          <a:bodyPr wrap="square" rtlCol="0">
            <a:spAutoFit/>
          </a:bodyPr>
          <a:lstStyle/>
          <a:p>
            <a:pPr algn="ctr"/>
            <a:r>
              <a:rPr lang="en-GB" sz="2400" b="1" dirty="0" err="1">
                <a:solidFill>
                  <a:schemeClr val="accent5">
                    <a:lumMod val="50000"/>
                  </a:schemeClr>
                </a:solidFill>
              </a:rPr>
              <a:t>stellen</a:t>
            </a:r>
            <a:endParaRPr lang="en-GB" sz="2400" b="1" dirty="0">
              <a:solidFill>
                <a:schemeClr val="accent5">
                  <a:lumMod val="50000"/>
                </a:schemeClr>
              </a:solidFill>
            </a:endParaRPr>
          </a:p>
        </p:txBody>
      </p:sp>
      <p:sp>
        <p:nvSpPr>
          <p:cNvPr id="67" name="TextBox 66">
            <a:extLst>
              <a:ext uri="{FF2B5EF4-FFF2-40B4-BE49-F238E27FC236}">
                <a16:creationId xmlns:a16="http://schemas.microsoft.com/office/drawing/2014/main" id="{53C68006-A881-4405-B5E7-A0FABB57AD91}"/>
              </a:ext>
            </a:extLst>
          </p:cNvPr>
          <p:cNvSpPr txBox="1"/>
          <p:nvPr/>
        </p:nvSpPr>
        <p:spPr>
          <a:xfrm>
            <a:off x="2067025" y="4636406"/>
            <a:ext cx="1311965" cy="461665"/>
          </a:xfrm>
          <a:prstGeom prst="rect">
            <a:avLst/>
          </a:prstGeom>
          <a:noFill/>
        </p:spPr>
        <p:txBody>
          <a:bodyPr wrap="square" rtlCol="0">
            <a:spAutoFit/>
          </a:bodyPr>
          <a:lstStyle/>
          <a:p>
            <a:pPr algn="ctr"/>
            <a:r>
              <a:rPr lang="en-GB" sz="2400" b="1" dirty="0" err="1">
                <a:solidFill>
                  <a:schemeClr val="accent5">
                    <a:lumMod val="50000"/>
                  </a:schemeClr>
                </a:solidFill>
              </a:rPr>
              <a:t>stellst</a:t>
            </a:r>
            <a:endParaRPr lang="en-GB" sz="2400" b="1" dirty="0">
              <a:solidFill>
                <a:schemeClr val="accent5">
                  <a:lumMod val="50000"/>
                </a:schemeClr>
              </a:solidFill>
            </a:endParaRPr>
          </a:p>
        </p:txBody>
      </p:sp>
      <p:sp>
        <p:nvSpPr>
          <p:cNvPr id="68" name="TextBox 67">
            <a:extLst>
              <a:ext uri="{FF2B5EF4-FFF2-40B4-BE49-F238E27FC236}">
                <a16:creationId xmlns:a16="http://schemas.microsoft.com/office/drawing/2014/main" id="{226621E9-9E8B-45A1-BE20-8F0259013B2C}"/>
              </a:ext>
            </a:extLst>
          </p:cNvPr>
          <p:cNvSpPr txBox="1"/>
          <p:nvPr/>
        </p:nvSpPr>
        <p:spPr>
          <a:xfrm>
            <a:off x="1037770" y="5201582"/>
            <a:ext cx="1813412" cy="461665"/>
          </a:xfrm>
          <a:prstGeom prst="rect">
            <a:avLst/>
          </a:prstGeom>
          <a:noFill/>
        </p:spPr>
        <p:txBody>
          <a:bodyPr wrap="square" rtlCol="0">
            <a:spAutoFit/>
          </a:bodyPr>
          <a:lstStyle/>
          <a:p>
            <a:pPr algn="ctr"/>
            <a:r>
              <a:rPr lang="en-GB" sz="2400" b="1" dirty="0" err="1">
                <a:solidFill>
                  <a:schemeClr val="accent5">
                    <a:lumMod val="50000"/>
                  </a:schemeClr>
                </a:solidFill>
              </a:rPr>
              <a:t>setze</a:t>
            </a:r>
            <a:r>
              <a:rPr lang="en-GB" sz="2400" b="1" dirty="0">
                <a:solidFill>
                  <a:schemeClr val="accent5">
                    <a:lumMod val="50000"/>
                  </a:schemeClr>
                </a:solidFill>
              </a:rPr>
              <a:t>/</a:t>
            </a:r>
            <a:r>
              <a:rPr lang="en-GB" sz="2400" b="1" dirty="0" err="1">
                <a:solidFill>
                  <a:schemeClr val="accent5">
                    <a:lumMod val="50000"/>
                  </a:schemeClr>
                </a:solidFill>
              </a:rPr>
              <a:t>lege</a:t>
            </a:r>
            <a:endParaRPr lang="en-GB" sz="2400" b="1" dirty="0">
              <a:solidFill>
                <a:schemeClr val="accent5">
                  <a:lumMod val="50000"/>
                </a:schemeClr>
              </a:solidFill>
            </a:endParaRPr>
          </a:p>
        </p:txBody>
      </p:sp>
      <p:sp>
        <p:nvSpPr>
          <p:cNvPr id="69" name="TextBox 68">
            <a:extLst>
              <a:ext uri="{FF2B5EF4-FFF2-40B4-BE49-F238E27FC236}">
                <a16:creationId xmlns:a16="http://schemas.microsoft.com/office/drawing/2014/main" id="{B91EBBDC-7291-4E81-A8C9-CDC0A12E8536}"/>
              </a:ext>
            </a:extLst>
          </p:cNvPr>
          <p:cNvSpPr txBox="1"/>
          <p:nvPr/>
        </p:nvSpPr>
        <p:spPr>
          <a:xfrm>
            <a:off x="1209630" y="5771403"/>
            <a:ext cx="1311965" cy="461665"/>
          </a:xfrm>
          <a:prstGeom prst="rect">
            <a:avLst/>
          </a:prstGeom>
          <a:noFill/>
        </p:spPr>
        <p:txBody>
          <a:bodyPr wrap="square" rtlCol="0">
            <a:spAutoFit/>
          </a:bodyPr>
          <a:lstStyle/>
          <a:p>
            <a:pPr algn="ctr"/>
            <a:r>
              <a:rPr lang="en-GB" sz="2400" b="1" dirty="0" err="1">
                <a:solidFill>
                  <a:schemeClr val="accent5">
                    <a:lumMod val="50000"/>
                  </a:schemeClr>
                </a:solidFill>
              </a:rPr>
              <a:t>setzt</a:t>
            </a:r>
            <a:endParaRPr lang="en-GB" sz="2400" b="1" dirty="0">
              <a:solidFill>
                <a:schemeClr val="accent5">
                  <a:lumMod val="50000"/>
                </a:schemeClr>
              </a:solidFill>
            </a:endParaRPr>
          </a:p>
        </p:txBody>
      </p:sp>
      <p:pic>
        <p:nvPicPr>
          <p:cNvPr id="50" name="Picture 49" descr="green checkmark">
            <a:extLst>
              <a:ext uri="{FF2B5EF4-FFF2-40B4-BE49-F238E27FC236}">
                <a16:creationId xmlns:a16="http://schemas.microsoft.com/office/drawing/2014/main" id="{F193157F-A277-46CF-B3E4-8471857621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9952" y="5286738"/>
            <a:ext cx="282522" cy="294294"/>
          </a:xfrm>
          <a:prstGeom prst="rect">
            <a:avLst/>
          </a:prstGeom>
        </p:spPr>
      </p:pic>
    </p:spTree>
    <p:extLst>
      <p:ext uri="{BB962C8B-B14F-4D97-AF65-F5344CB8AC3E}">
        <p14:creationId xmlns:p14="http://schemas.microsoft.com/office/powerpoint/2010/main" val="226444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4" grpId="0"/>
      <p:bldP spid="65" grpId="0"/>
      <p:bldP spid="66" grpId="0"/>
      <p:bldP spid="67" grpId="0"/>
      <p:bldP spid="68" grpId="0"/>
      <p:bldP spid="6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006516"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de-DE" sz="3600" b="1" dirty="0">
                <a:solidFill>
                  <a:schemeClr val="bg1"/>
                </a:solidFill>
              </a:rPr>
              <a:t>Ich mache alles!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52657" y="375055"/>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hören</a:t>
            </a:r>
            <a:endParaRPr lang="en-GB" sz="2000" b="1" dirty="0">
              <a:solidFill>
                <a:prstClr val="white"/>
              </a:solidFill>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180000" y="1296000"/>
            <a:ext cx="12489253" cy="461665"/>
          </a:xfrm>
          <a:prstGeom prst="rect">
            <a:avLst/>
          </a:prstGeom>
          <a:noFill/>
        </p:spPr>
        <p:txBody>
          <a:bodyPr wrap="square" rtlCol="0">
            <a:spAutoFit/>
          </a:bodyPr>
          <a:lstStyle/>
          <a:p>
            <a:r>
              <a:rPr lang="en-US" sz="2400" dirty="0">
                <a:solidFill>
                  <a:srgbClr val="4472C4">
                    <a:lumMod val="50000"/>
                  </a:srgbClr>
                </a:solidFill>
              </a:rPr>
              <a:t>Mia </a:t>
            </a:r>
            <a:r>
              <a:rPr lang="en-US" sz="2400" dirty="0" err="1">
                <a:solidFill>
                  <a:schemeClr val="accent5">
                    <a:lumMod val="50000"/>
                  </a:schemeClr>
                </a:solidFill>
              </a:rPr>
              <a:t>spricht</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Katja. </a:t>
            </a:r>
            <a:r>
              <a:rPr lang="de-DE" sz="2400" dirty="0">
                <a:solidFill>
                  <a:schemeClr val="accent5">
                    <a:lumMod val="50000"/>
                  </a:schemeClr>
                </a:solidFill>
              </a:rPr>
              <a:t>Hör dir Mia‘s Sätze an. Schreib das richtige Verb[1-8].</a:t>
            </a:r>
            <a:endParaRPr lang="en-US" sz="2400" dirty="0">
              <a:solidFill>
                <a:srgbClr val="4472C4">
                  <a:lumMod val="50000"/>
                </a:srgbClr>
              </a:solidFill>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832056843"/>
              </p:ext>
            </p:extLst>
          </p:nvPr>
        </p:nvGraphicFramePr>
        <p:xfrm>
          <a:off x="180001" y="1786535"/>
          <a:ext cx="11610946" cy="4473603"/>
        </p:xfrm>
        <a:graphic>
          <a:graphicData uri="http://schemas.openxmlformats.org/drawingml/2006/table">
            <a:tbl>
              <a:tblPr firstRow="1" bandRow="1">
                <a:tableStyleId>{00A15C55-8517-42AA-B614-E9B94910E393}</a:tableStyleId>
              </a:tblPr>
              <a:tblGrid>
                <a:gridCol w="662210">
                  <a:extLst>
                    <a:ext uri="{9D8B030D-6E8A-4147-A177-3AD203B41FA5}">
                      <a16:colId xmlns:a16="http://schemas.microsoft.com/office/drawing/2014/main" val="2607353726"/>
                    </a:ext>
                  </a:extLst>
                </a:gridCol>
                <a:gridCol w="5907505">
                  <a:extLst>
                    <a:ext uri="{9D8B030D-6E8A-4147-A177-3AD203B41FA5}">
                      <a16:colId xmlns:a16="http://schemas.microsoft.com/office/drawing/2014/main" val="1600817978"/>
                    </a:ext>
                  </a:extLst>
                </a:gridCol>
                <a:gridCol w="1888958">
                  <a:extLst>
                    <a:ext uri="{9D8B030D-6E8A-4147-A177-3AD203B41FA5}">
                      <a16:colId xmlns:a16="http://schemas.microsoft.com/office/drawing/2014/main" val="4128092149"/>
                    </a:ext>
                  </a:extLst>
                </a:gridCol>
                <a:gridCol w="1588168">
                  <a:extLst>
                    <a:ext uri="{9D8B030D-6E8A-4147-A177-3AD203B41FA5}">
                      <a16:colId xmlns:a16="http://schemas.microsoft.com/office/drawing/2014/main" val="2609792770"/>
                    </a:ext>
                  </a:extLst>
                </a:gridCol>
                <a:gridCol w="1564105">
                  <a:extLst>
                    <a:ext uri="{9D8B030D-6E8A-4147-A177-3AD203B41FA5}">
                      <a16:colId xmlns:a16="http://schemas.microsoft.com/office/drawing/2014/main" val="1298067287"/>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effectLst/>
                          <a:uLnTx/>
                          <a:uFillTx/>
                        </a:rPr>
                        <a:t>stellen</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legen</a:t>
                      </a:r>
                      <a:endParaRPr lang="en-GB"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setzen</a:t>
                      </a:r>
                      <a:endParaRPr lang="en-GB" sz="2000" b="1"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…a big table in the garden…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…the serviettes on the plates…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…extra chairs in the kitchen…</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…the cake into the oven…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…the guest book open onto the table…</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…a new pen onto the table, too…</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…the cat onto her favourite chair…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…the bottles into the door of the fridge…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32.1.wav"/>
            </a:hlinkClick>
            <a:extLst>
              <a:ext uri="{FF2B5EF4-FFF2-40B4-BE49-F238E27FC236}">
                <a16:creationId xmlns:a16="http://schemas.microsoft.com/office/drawing/2014/main" id="{3B418770-1E72-B240-9307-3BBF955557C6}"/>
              </a:ext>
            </a:extLst>
          </p:cNvPr>
          <p:cNvSpPr/>
          <p:nvPr/>
        </p:nvSpPr>
        <p:spPr>
          <a:xfrm>
            <a:off x="309419" y="233312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933160" y="2385796"/>
            <a:ext cx="3899860" cy="316244"/>
          </a:xfrm>
          <a:prstGeom prst="rect">
            <a:avLst/>
          </a:prstGeom>
          <a:solidFill>
            <a:srgbClr val="FFE8CB"/>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3802" y="2396771"/>
            <a:ext cx="282522" cy="294294"/>
          </a:xfrm>
          <a:prstGeom prst="rect">
            <a:avLst/>
          </a:prstGeom>
        </p:spPr>
      </p:pic>
      <p:sp>
        <p:nvSpPr>
          <p:cNvPr id="11" name="Action Button: Custom 16">
            <a:hlinkClick r:id="" action="ppaction://noaction" highlightClick="1">
              <a:snd r:embed="rId6" name="32.2.wav"/>
            </a:hlinkClick>
            <a:extLst>
              <a:ext uri="{FF2B5EF4-FFF2-40B4-BE49-F238E27FC236}">
                <a16:creationId xmlns:a16="http://schemas.microsoft.com/office/drawing/2014/main" id="{F18D09F0-0D24-5B4F-A26E-132DCCD8073A}"/>
              </a:ext>
            </a:extLst>
          </p:cNvPr>
          <p:cNvSpPr/>
          <p:nvPr/>
        </p:nvSpPr>
        <p:spPr>
          <a:xfrm>
            <a:off x="309419" y="280576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937789" y="2885954"/>
            <a:ext cx="4019221" cy="294294"/>
          </a:xfrm>
          <a:prstGeom prst="rect">
            <a:avLst/>
          </a:prstGeom>
          <a:solidFill>
            <a:srgbClr val="FFF4E7"/>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1593" y="2865687"/>
            <a:ext cx="282522" cy="294294"/>
          </a:xfrm>
          <a:prstGeom prst="rect">
            <a:avLst/>
          </a:prstGeom>
        </p:spPr>
      </p:pic>
      <p:sp>
        <p:nvSpPr>
          <p:cNvPr id="14" name="Action Button: Custom 16">
            <a:hlinkClick r:id="" action="ppaction://noaction" highlightClick="1">
              <a:snd r:embed="rId7" name="32.3.wav"/>
            </a:hlinkClick>
            <a:extLst>
              <a:ext uri="{FF2B5EF4-FFF2-40B4-BE49-F238E27FC236}">
                <a16:creationId xmlns:a16="http://schemas.microsoft.com/office/drawing/2014/main" id="{747EFDEF-0DCF-DB44-BBF0-27990DDE521B}"/>
              </a:ext>
            </a:extLst>
          </p:cNvPr>
          <p:cNvSpPr/>
          <p:nvPr/>
        </p:nvSpPr>
        <p:spPr>
          <a:xfrm>
            <a:off x="307341" y="331645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912772" y="3353825"/>
            <a:ext cx="3899860" cy="307777"/>
          </a:xfrm>
          <a:prstGeom prst="rect">
            <a:avLst/>
          </a:prstGeom>
          <a:solidFill>
            <a:srgbClr val="FFE8CB"/>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3802" y="3439497"/>
            <a:ext cx="282522" cy="294294"/>
          </a:xfrm>
          <a:prstGeom prst="rect">
            <a:avLst/>
          </a:prstGeom>
        </p:spPr>
      </p:pic>
      <p:sp>
        <p:nvSpPr>
          <p:cNvPr id="17" name="Action Button: Custom 16">
            <a:hlinkClick r:id="" action="ppaction://noaction" highlightClick="1">
              <a:snd r:embed="rId8" name="32.4.wav"/>
            </a:hlinkClick>
            <a:extLst>
              <a:ext uri="{FF2B5EF4-FFF2-40B4-BE49-F238E27FC236}">
                <a16:creationId xmlns:a16="http://schemas.microsoft.com/office/drawing/2014/main" id="{408DED6B-8D00-7843-820C-3A35CED50594}"/>
              </a:ext>
            </a:extLst>
          </p:cNvPr>
          <p:cNvSpPr/>
          <p:nvPr/>
        </p:nvSpPr>
        <p:spPr>
          <a:xfrm>
            <a:off x="307341" y="379861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937789" y="3869447"/>
            <a:ext cx="3634211" cy="307777"/>
          </a:xfrm>
          <a:prstGeom prst="rect">
            <a:avLst/>
          </a:prstGeom>
          <a:solidFill>
            <a:srgbClr val="FFF4E7"/>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7839" y="3809511"/>
            <a:ext cx="282522" cy="294294"/>
          </a:xfrm>
          <a:prstGeom prst="rect">
            <a:avLst/>
          </a:prstGeom>
        </p:spPr>
      </p:pic>
      <p:sp>
        <p:nvSpPr>
          <p:cNvPr id="20" name="Action Button: Custom 16">
            <a:hlinkClick r:id="" action="ppaction://noaction" highlightClick="1">
              <a:snd r:embed="rId9" name="32.5.wav"/>
            </a:hlinkClick>
            <a:extLst>
              <a:ext uri="{FF2B5EF4-FFF2-40B4-BE49-F238E27FC236}">
                <a16:creationId xmlns:a16="http://schemas.microsoft.com/office/drawing/2014/main" id="{25121CCC-82F7-F14F-B30E-8A5AD31BE634}"/>
              </a:ext>
            </a:extLst>
          </p:cNvPr>
          <p:cNvSpPr/>
          <p:nvPr/>
        </p:nvSpPr>
        <p:spPr>
          <a:xfrm>
            <a:off x="307341" y="431615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912772" y="4369857"/>
            <a:ext cx="5183228" cy="307777"/>
          </a:xfrm>
          <a:prstGeom prst="rect">
            <a:avLst/>
          </a:prstGeom>
          <a:solidFill>
            <a:srgbClr val="FFE8CB"/>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1593" y="4325420"/>
            <a:ext cx="282522" cy="294294"/>
          </a:xfrm>
          <a:prstGeom prst="rect">
            <a:avLst/>
          </a:prstGeom>
        </p:spPr>
      </p:pic>
      <p:sp>
        <p:nvSpPr>
          <p:cNvPr id="23" name="Action Button: Custom 16">
            <a:hlinkClick r:id="" action="ppaction://noaction" highlightClick="1">
              <a:snd r:embed="rId10" name="32.6.wav"/>
            </a:hlinkClick>
            <a:extLst>
              <a:ext uri="{FF2B5EF4-FFF2-40B4-BE49-F238E27FC236}">
                <a16:creationId xmlns:a16="http://schemas.microsoft.com/office/drawing/2014/main" id="{DA5FAA28-0FFE-FD44-82BD-8BEA8CA05A2D}"/>
              </a:ext>
            </a:extLst>
          </p:cNvPr>
          <p:cNvSpPr/>
          <p:nvPr/>
        </p:nvSpPr>
        <p:spPr>
          <a:xfrm>
            <a:off x="312135" y="480208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937789" y="4846193"/>
            <a:ext cx="4584706" cy="307777"/>
          </a:xfrm>
          <a:prstGeom prst="rect">
            <a:avLst/>
          </a:prstGeom>
          <a:solidFill>
            <a:srgbClr val="FFF4E7"/>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1593" y="4868631"/>
            <a:ext cx="282522" cy="294294"/>
          </a:xfrm>
          <a:prstGeom prst="rect">
            <a:avLst/>
          </a:prstGeom>
        </p:spPr>
      </p:pic>
      <p:sp>
        <p:nvSpPr>
          <p:cNvPr id="26" name="Action Button: Custom 16">
            <a:hlinkClick r:id="" action="ppaction://noaction" highlightClick="1">
              <a:snd r:embed="rId11" name="32.7.wav"/>
            </a:hlinkClick>
            <a:extLst>
              <a:ext uri="{FF2B5EF4-FFF2-40B4-BE49-F238E27FC236}">
                <a16:creationId xmlns:a16="http://schemas.microsoft.com/office/drawing/2014/main" id="{B941CF18-9FF3-084E-9E12-F82721CE7509}"/>
              </a:ext>
            </a:extLst>
          </p:cNvPr>
          <p:cNvSpPr/>
          <p:nvPr/>
        </p:nvSpPr>
        <p:spPr>
          <a:xfrm>
            <a:off x="317535" y="530844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933160" y="5345819"/>
            <a:ext cx="4584706" cy="307777"/>
          </a:xfrm>
          <a:prstGeom prst="rect">
            <a:avLst/>
          </a:prstGeom>
          <a:solidFill>
            <a:srgbClr val="FFE8CB"/>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3886" y="5359302"/>
            <a:ext cx="282522" cy="294294"/>
          </a:xfrm>
          <a:prstGeom prst="rect">
            <a:avLst/>
          </a:prstGeom>
        </p:spPr>
      </p:pic>
      <p:sp>
        <p:nvSpPr>
          <p:cNvPr id="29" name="Action Button: Custom 16">
            <a:hlinkClick r:id="" action="ppaction://noaction" highlightClick="1">
              <a:snd r:embed="rId12" name="32.8.wav"/>
            </a:hlinkClick>
            <a:extLst>
              <a:ext uri="{FF2B5EF4-FFF2-40B4-BE49-F238E27FC236}">
                <a16:creationId xmlns:a16="http://schemas.microsoft.com/office/drawing/2014/main" id="{13F9AB66-2DAB-A849-89C4-7AF59987F5A8}"/>
              </a:ext>
            </a:extLst>
          </p:cNvPr>
          <p:cNvSpPr/>
          <p:nvPr/>
        </p:nvSpPr>
        <p:spPr>
          <a:xfrm>
            <a:off x="307341" y="57955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912772" y="5857477"/>
            <a:ext cx="5307554" cy="307777"/>
          </a:xfrm>
          <a:prstGeom prst="rect">
            <a:avLst/>
          </a:prstGeom>
          <a:solidFill>
            <a:srgbClr val="FFF4E7"/>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3802" y="5836568"/>
            <a:ext cx="282522" cy="294294"/>
          </a:xfrm>
          <a:prstGeom prst="rect">
            <a:avLst/>
          </a:prstGeom>
        </p:spPr>
      </p:pic>
      <p:pic>
        <p:nvPicPr>
          <p:cNvPr id="32" name="Picture 31" descr="A close up of a logo&#10;&#10;Description automatically generated">
            <a:extLst>
              <a:ext uri="{FF2B5EF4-FFF2-40B4-BE49-F238E27FC236}">
                <a16:creationId xmlns:a16="http://schemas.microsoft.com/office/drawing/2014/main" id="{FD2DD614-542A-A845-A77A-B79190AC462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00390" y="129566"/>
            <a:ext cx="970322" cy="988805"/>
          </a:xfrm>
          <a:prstGeom prst="rect">
            <a:avLst/>
          </a:prstGeom>
        </p:spPr>
      </p:pic>
      <p:sp>
        <p:nvSpPr>
          <p:cNvPr id="42" name="Speech Bubble: Rectangle with Corners Rounded 19">
            <a:extLst>
              <a:ext uri="{FF2B5EF4-FFF2-40B4-BE49-F238E27FC236}">
                <a16:creationId xmlns:a16="http://schemas.microsoft.com/office/drawing/2014/main" id="{EFBE2B9A-BB70-49E1-B797-2E4CBF007133}"/>
              </a:ext>
            </a:extLst>
          </p:cNvPr>
          <p:cNvSpPr/>
          <p:nvPr/>
        </p:nvSpPr>
        <p:spPr>
          <a:xfrm>
            <a:off x="7445479" y="235606"/>
            <a:ext cx="3197941" cy="735038"/>
          </a:xfrm>
          <a:prstGeom prst="wedgeRoundRectCallout">
            <a:avLst>
              <a:gd name="adj1" fmla="val -11970"/>
              <a:gd name="adj2" fmla="val 48794"/>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bg1"/>
                </a:solidFill>
              </a:rPr>
              <a:t>der Teller – plate</a:t>
            </a:r>
            <a:br>
              <a:rPr lang="en-GB" sz="2000" dirty="0">
                <a:solidFill>
                  <a:schemeClr val="bg1"/>
                </a:solidFill>
              </a:rPr>
            </a:br>
            <a:r>
              <a:rPr lang="en-GB" sz="2000" dirty="0">
                <a:solidFill>
                  <a:schemeClr val="bg1"/>
                </a:solidFill>
              </a:rPr>
              <a:t>der </a:t>
            </a:r>
            <a:r>
              <a:rPr lang="en-GB" sz="2000" dirty="0" err="1">
                <a:solidFill>
                  <a:schemeClr val="bg1"/>
                </a:solidFill>
              </a:rPr>
              <a:t>Kühlschrank</a:t>
            </a:r>
            <a:r>
              <a:rPr lang="en-GB" sz="2000" dirty="0">
                <a:solidFill>
                  <a:schemeClr val="bg1"/>
                </a:solidFill>
              </a:rPr>
              <a:t> - fridge</a:t>
            </a:r>
            <a:endParaRPr lang="en-GB" sz="2000" b="1" dirty="0">
              <a:solidFill>
                <a:schemeClr val="accent2"/>
              </a:solidFill>
            </a:endParaRPr>
          </a:p>
        </p:txBody>
      </p:sp>
    </p:spTree>
    <p:extLst>
      <p:ext uri="{BB962C8B-B14F-4D97-AF65-F5344CB8AC3E}">
        <p14:creationId xmlns:p14="http://schemas.microsoft.com/office/powerpoint/2010/main" val="258751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006516"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de-DE" sz="3600" b="1" dirty="0">
                <a:solidFill>
                  <a:schemeClr val="bg1"/>
                </a:solidFill>
              </a:rPr>
              <a:t>Antworten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52657" y="375055"/>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hören</a:t>
            </a:r>
            <a:endParaRPr lang="en-GB" sz="2000" b="1" dirty="0">
              <a:solidFill>
                <a:prstClr val="white"/>
              </a:solidFill>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180000" y="1296000"/>
            <a:ext cx="12489253" cy="461665"/>
          </a:xfrm>
          <a:prstGeom prst="rect">
            <a:avLst/>
          </a:prstGeom>
          <a:noFill/>
        </p:spPr>
        <p:txBody>
          <a:bodyPr wrap="square" rtlCol="0">
            <a:spAutoFit/>
          </a:bodyPr>
          <a:lstStyle/>
          <a:p>
            <a:r>
              <a:rPr lang="en-US" sz="2400" dirty="0">
                <a:solidFill>
                  <a:srgbClr val="4472C4">
                    <a:lumMod val="50000"/>
                  </a:srgbClr>
                </a:solidFill>
              </a:rPr>
              <a:t>Mia </a:t>
            </a:r>
            <a:r>
              <a:rPr lang="en-US" sz="2400" dirty="0" err="1">
                <a:solidFill>
                  <a:schemeClr val="accent5">
                    <a:lumMod val="50000"/>
                  </a:schemeClr>
                </a:solidFill>
              </a:rPr>
              <a:t>spricht</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Katja. </a:t>
            </a:r>
            <a:r>
              <a:rPr lang="de-DE" sz="2400" dirty="0">
                <a:solidFill>
                  <a:schemeClr val="accent5">
                    <a:lumMod val="50000"/>
                  </a:schemeClr>
                </a:solidFill>
              </a:rPr>
              <a:t>Hör </a:t>
            </a:r>
            <a:r>
              <a:rPr lang="de-DE" sz="2400">
                <a:solidFill>
                  <a:schemeClr val="accent5">
                    <a:lumMod val="50000"/>
                  </a:schemeClr>
                </a:solidFill>
              </a:rPr>
              <a:t>dir Mias </a:t>
            </a:r>
            <a:r>
              <a:rPr lang="de-DE" sz="2400" dirty="0">
                <a:solidFill>
                  <a:schemeClr val="accent5">
                    <a:lumMod val="50000"/>
                  </a:schemeClr>
                </a:solidFill>
              </a:rPr>
              <a:t>Sätze an. Schreib das richtige Verb[1-8].</a:t>
            </a:r>
            <a:endParaRPr lang="en-US" sz="2400" dirty="0">
              <a:solidFill>
                <a:srgbClr val="4472C4">
                  <a:lumMod val="50000"/>
                </a:srgbClr>
              </a:solidFill>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nvGraphicFramePr>
        <p:xfrm>
          <a:off x="180001" y="1786535"/>
          <a:ext cx="11610946" cy="4473603"/>
        </p:xfrm>
        <a:graphic>
          <a:graphicData uri="http://schemas.openxmlformats.org/drawingml/2006/table">
            <a:tbl>
              <a:tblPr firstRow="1" bandRow="1">
                <a:tableStyleId>{00A15C55-8517-42AA-B614-E9B94910E393}</a:tableStyleId>
              </a:tblPr>
              <a:tblGrid>
                <a:gridCol w="662210">
                  <a:extLst>
                    <a:ext uri="{9D8B030D-6E8A-4147-A177-3AD203B41FA5}">
                      <a16:colId xmlns:a16="http://schemas.microsoft.com/office/drawing/2014/main" val="2607353726"/>
                    </a:ext>
                  </a:extLst>
                </a:gridCol>
                <a:gridCol w="5907505">
                  <a:extLst>
                    <a:ext uri="{9D8B030D-6E8A-4147-A177-3AD203B41FA5}">
                      <a16:colId xmlns:a16="http://schemas.microsoft.com/office/drawing/2014/main" val="1600817978"/>
                    </a:ext>
                  </a:extLst>
                </a:gridCol>
                <a:gridCol w="1888958">
                  <a:extLst>
                    <a:ext uri="{9D8B030D-6E8A-4147-A177-3AD203B41FA5}">
                      <a16:colId xmlns:a16="http://schemas.microsoft.com/office/drawing/2014/main" val="4128092149"/>
                    </a:ext>
                  </a:extLst>
                </a:gridCol>
                <a:gridCol w="1588168">
                  <a:extLst>
                    <a:ext uri="{9D8B030D-6E8A-4147-A177-3AD203B41FA5}">
                      <a16:colId xmlns:a16="http://schemas.microsoft.com/office/drawing/2014/main" val="2609792770"/>
                    </a:ext>
                  </a:extLst>
                </a:gridCol>
                <a:gridCol w="1564105">
                  <a:extLst>
                    <a:ext uri="{9D8B030D-6E8A-4147-A177-3AD203B41FA5}">
                      <a16:colId xmlns:a16="http://schemas.microsoft.com/office/drawing/2014/main" val="1298067287"/>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effectLst/>
                          <a:uLnTx/>
                          <a:uFillTx/>
                        </a:rPr>
                        <a:t>stellen</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legen</a:t>
                      </a:r>
                      <a:endParaRPr lang="en-GB"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setzen</a:t>
                      </a:r>
                      <a:endParaRPr lang="en-GB" sz="2000" b="1"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…a big table in the garden…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…the serviettes on the plates…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…extra chairs in the kitchen…</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…the cake into the oven…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…the guest book open onto the table…</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…a new pen onto the table, too…</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…the cat onto her favourite chair…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…the bottles into the door of the fridge…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912772" y="2374821"/>
            <a:ext cx="3899860" cy="316244"/>
          </a:xfrm>
          <a:prstGeom prst="rect">
            <a:avLst/>
          </a:prstGeom>
          <a:solidFill>
            <a:srgbClr val="FFE8CB"/>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3802" y="2396771"/>
            <a:ext cx="282522" cy="294294"/>
          </a:xfrm>
          <a:prstGeom prst="rect">
            <a:avLst/>
          </a:prstGeom>
        </p:spPr>
      </p:pic>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937789" y="2885954"/>
            <a:ext cx="4019221" cy="294294"/>
          </a:xfrm>
          <a:prstGeom prst="rect">
            <a:avLst/>
          </a:prstGeom>
          <a:solidFill>
            <a:srgbClr val="FFF4E7"/>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1593" y="2865687"/>
            <a:ext cx="282522" cy="294294"/>
          </a:xfrm>
          <a:prstGeom prst="rect">
            <a:avLst/>
          </a:prstGeom>
        </p:spPr>
      </p:pic>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912772" y="3353825"/>
            <a:ext cx="3899860" cy="307777"/>
          </a:xfrm>
          <a:prstGeom prst="rect">
            <a:avLst/>
          </a:prstGeom>
          <a:solidFill>
            <a:srgbClr val="FFE8CB"/>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3802" y="3429000"/>
            <a:ext cx="282522" cy="294294"/>
          </a:xfrm>
          <a:prstGeom prst="rect">
            <a:avLst/>
          </a:prstGeom>
        </p:spPr>
      </p:pic>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937789" y="3869447"/>
            <a:ext cx="3634211" cy="307777"/>
          </a:xfrm>
          <a:prstGeom prst="rect">
            <a:avLst/>
          </a:prstGeom>
          <a:solidFill>
            <a:srgbClr val="FFF4E7"/>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3886" y="3829112"/>
            <a:ext cx="282522" cy="294294"/>
          </a:xfrm>
          <a:prstGeom prst="rect">
            <a:avLst/>
          </a:prstGeom>
        </p:spPr>
      </p:pic>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912772" y="4369857"/>
            <a:ext cx="5183228" cy="307777"/>
          </a:xfrm>
          <a:prstGeom prst="rect">
            <a:avLst/>
          </a:prstGeom>
          <a:solidFill>
            <a:srgbClr val="FFE8CB"/>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1593" y="4325420"/>
            <a:ext cx="282522" cy="294294"/>
          </a:xfrm>
          <a:prstGeom prst="rect">
            <a:avLst/>
          </a:prstGeom>
        </p:spPr>
      </p:pic>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937789" y="4846193"/>
            <a:ext cx="4584706" cy="307777"/>
          </a:xfrm>
          <a:prstGeom prst="rect">
            <a:avLst/>
          </a:prstGeom>
          <a:solidFill>
            <a:srgbClr val="FFF4E7"/>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1593" y="4868631"/>
            <a:ext cx="282522" cy="294294"/>
          </a:xfrm>
          <a:prstGeom prst="rect">
            <a:avLst/>
          </a:prstGeom>
        </p:spPr>
      </p:pic>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933160" y="5345819"/>
            <a:ext cx="4584706" cy="307777"/>
          </a:xfrm>
          <a:prstGeom prst="rect">
            <a:avLst/>
          </a:prstGeom>
          <a:solidFill>
            <a:srgbClr val="FFE8CB"/>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3886" y="5359302"/>
            <a:ext cx="282522" cy="294294"/>
          </a:xfrm>
          <a:prstGeom prst="rect">
            <a:avLst/>
          </a:prstGeom>
        </p:spPr>
      </p:pic>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912772" y="5857477"/>
            <a:ext cx="5307554" cy="307777"/>
          </a:xfrm>
          <a:prstGeom prst="rect">
            <a:avLst/>
          </a:prstGeom>
          <a:solidFill>
            <a:srgbClr val="FFF4E7"/>
          </a:solidFill>
        </p:spPr>
        <p:txBody>
          <a:bodyPr wrap="square" lIns="0" tIns="0" rIns="0" bIns="0" rtlCol="0">
            <a:spAutoFit/>
          </a:bodyPr>
          <a:lstStyle/>
          <a:p>
            <a:pPr algn="ctr">
              <a:defRPr/>
            </a:pPr>
            <a:endParaRPr lang="en-GB" sz="2000" dirty="0">
              <a:solidFill>
                <a:srgbClr val="5B9BD5">
                  <a:lumMod val="50000"/>
                </a:srgbClr>
              </a:solidFill>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3802" y="5836568"/>
            <a:ext cx="282522" cy="294294"/>
          </a:xfrm>
          <a:prstGeom prst="rect">
            <a:avLst/>
          </a:prstGeom>
        </p:spPr>
      </p:pic>
      <p:pic>
        <p:nvPicPr>
          <p:cNvPr id="32" name="Picture 31" descr="A close up of a logo&#10;&#10;Description automatically generated">
            <a:extLst>
              <a:ext uri="{FF2B5EF4-FFF2-40B4-BE49-F238E27FC236}">
                <a16:creationId xmlns:a16="http://schemas.microsoft.com/office/drawing/2014/main" id="{FD2DD614-542A-A845-A77A-B79190AC46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0390" y="129566"/>
            <a:ext cx="970322" cy="988805"/>
          </a:xfrm>
          <a:prstGeom prst="rect">
            <a:avLst/>
          </a:prstGeom>
        </p:spPr>
      </p:pic>
      <p:sp>
        <p:nvSpPr>
          <p:cNvPr id="33" name="Action Button: Custom 16">
            <a:hlinkClick r:id="" action="ppaction://noaction" highlightClick="1">
              <a:snd r:embed="rId6" name="32.ANS.1.wav"/>
            </a:hlinkClick>
            <a:extLst>
              <a:ext uri="{FF2B5EF4-FFF2-40B4-BE49-F238E27FC236}">
                <a16:creationId xmlns:a16="http://schemas.microsoft.com/office/drawing/2014/main" id="{3B418770-1E72-B240-9307-3BBF955557C6}"/>
              </a:ext>
            </a:extLst>
          </p:cNvPr>
          <p:cNvSpPr/>
          <p:nvPr/>
        </p:nvSpPr>
        <p:spPr>
          <a:xfrm>
            <a:off x="332859" y="234263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1</a:t>
            </a:r>
          </a:p>
        </p:txBody>
      </p:sp>
      <p:sp>
        <p:nvSpPr>
          <p:cNvPr id="34" name="Action Button: Custom 16">
            <a:hlinkClick r:id="" action="ppaction://noaction" highlightClick="1">
              <a:snd r:embed="rId7" name="32.ANS.2.wav"/>
            </a:hlinkClick>
            <a:extLst>
              <a:ext uri="{FF2B5EF4-FFF2-40B4-BE49-F238E27FC236}">
                <a16:creationId xmlns:a16="http://schemas.microsoft.com/office/drawing/2014/main" id="{F18D09F0-0D24-5B4F-A26E-132DCCD8073A}"/>
              </a:ext>
            </a:extLst>
          </p:cNvPr>
          <p:cNvSpPr/>
          <p:nvPr/>
        </p:nvSpPr>
        <p:spPr>
          <a:xfrm>
            <a:off x="332859" y="281527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2</a:t>
            </a:r>
          </a:p>
        </p:txBody>
      </p:sp>
      <p:sp>
        <p:nvSpPr>
          <p:cNvPr id="35" name="Action Button: Custom 16">
            <a:hlinkClick r:id="" action="ppaction://noaction" highlightClick="1">
              <a:snd r:embed="rId8" name="32.ANS.3.wav"/>
            </a:hlinkClick>
            <a:extLst>
              <a:ext uri="{FF2B5EF4-FFF2-40B4-BE49-F238E27FC236}">
                <a16:creationId xmlns:a16="http://schemas.microsoft.com/office/drawing/2014/main" id="{747EFDEF-0DCF-DB44-BBF0-27990DDE521B}"/>
              </a:ext>
            </a:extLst>
          </p:cNvPr>
          <p:cNvSpPr/>
          <p:nvPr/>
        </p:nvSpPr>
        <p:spPr>
          <a:xfrm>
            <a:off x="330781" y="332596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3</a:t>
            </a:r>
          </a:p>
        </p:txBody>
      </p:sp>
      <p:sp>
        <p:nvSpPr>
          <p:cNvPr id="36" name="Action Button: Custom 35">
            <a:hlinkClick r:id="" action="ppaction://noaction" highlightClick="1">
              <a:snd r:embed="rId9" name="32.ANS.4.wav"/>
            </a:hlinkClick>
            <a:extLst>
              <a:ext uri="{FF2B5EF4-FFF2-40B4-BE49-F238E27FC236}">
                <a16:creationId xmlns:a16="http://schemas.microsoft.com/office/drawing/2014/main" id="{408DED6B-8D00-7843-820C-3A35CED50594}"/>
              </a:ext>
            </a:extLst>
          </p:cNvPr>
          <p:cNvSpPr/>
          <p:nvPr/>
        </p:nvSpPr>
        <p:spPr>
          <a:xfrm>
            <a:off x="330781" y="380812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4</a:t>
            </a:r>
          </a:p>
        </p:txBody>
      </p:sp>
      <p:sp>
        <p:nvSpPr>
          <p:cNvPr id="37" name="Action Button: Custom 16">
            <a:hlinkClick r:id="" action="ppaction://noaction" highlightClick="1">
              <a:snd r:embed="rId10" name="32.ANS.5.wav"/>
            </a:hlinkClick>
            <a:extLst>
              <a:ext uri="{FF2B5EF4-FFF2-40B4-BE49-F238E27FC236}">
                <a16:creationId xmlns:a16="http://schemas.microsoft.com/office/drawing/2014/main" id="{25121CCC-82F7-F14F-B30E-8A5AD31BE634}"/>
              </a:ext>
            </a:extLst>
          </p:cNvPr>
          <p:cNvSpPr/>
          <p:nvPr/>
        </p:nvSpPr>
        <p:spPr>
          <a:xfrm>
            <a:off x="330781" y="432566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5</a:t>
            </a:r>
          </a:p>
        </p:txBody>
      </p:sp>
      <p:sp>
        <p:nvSpPr>
          <p:cNvPr id="38" name="Action Button: Custom 16">
            <a:hlinkClick r:id="" action="ppaction://noaction" highlightClick="1">
              <a:snd r:embed="rId11" name="32.ANS.6.wav"/>
            </a:hlinkClick>
            <a:extLst>
              <a:ext uri="{FF2B5EF4-FFF2-40B4-BE49-F238E27FC236}">
                <a16:creationId xmlns:a16="http://schemas.microsoft.com/office/drawing/2014/main" id="{DA5FAA28-0FFE-FD44-82BD-8BEA8CA05A2D}"/>
              </a:ext>
            </a:extLst>
          </p:cNvPr>
          <p:cNvSpPr/>
          <p:nvPr/>
        </p:nvSpPr>
        <p:spPr>
          <a:xfrm>
            <a:off x="335575" y="481159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6</a:t>
            </a:r>
          </a:p>
        </p:txBody>
      </p:sp>
      <p:sp>
        <p:nvSpPr>
          <p:cNvPr id="39" name="Action Button: Custom 16">
            <a:hlinkClick r:id="" action="ppaction://noaction" highlightClick="1">
              <a:snd r:embed="rId12" name="32.ANS.7.wav"/>
            </a:hlinkClick>
            <a:extLst>
              <a:ext uri="{FF2B5EF4-FFF2-40B4-BE49-F238E27FC236}">
                <a16:creationId xmlns:a16="http://schemas.microsoft.com/office/drawing/2014/main" id="{B941CF18-9FF3-084E-9E12-F82721CE7509}"/>
              </a:ext>
            </a:extLst>
          </p:cNvPr>
          <p:cNvSpPr/>
          <p:nvPr/>
        </p:nvSpPr>
        <p:spPr>
          <a:xfrm>
            <a:off x="340975" y="531796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7</a:t>
            </a:r>
          </a:p>
        </p:txBody>
      </p:sp>
      <p:sp>
        <p:nvSpPr>
          <p:cNvPr id="40" name="Action Button: Custom 16">
            <a:hlinkClick r:id="" action="ppaction://noaction" highlightClick="1">
              <a:snd r:embed="rId13" name="32.ANS.8.wav"/>
            </a:hlinkClick>
            <a:extLst>
              <a:ext uri="{FF2B5EF4-FFF2-40B4-BE49-F238E27FC236}">
                <a16:creationId xmlns:a16="http://schemas.microsoft.com/office/drawing/2014/main" id="{13F9AB66-2DAB-A849-89C4-7AF59987F5A8}"/>
              </a:ext>
            </a:extLst>
          </p:cNvPr>
          <p:cNvSpPr/>
          <p:nvPr/>
        </p:nvSpPr>
        <p:spPr>
          <a:xfrm>
            <a:off x="330781" y="580509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GB" sz="2000" b="1" dirty="0">
                <a:solidFill>
                  <a:prstClr val="white"/>
                </a:solidFill>
              </a:rPr>
              <a:t>8</a:t>
            </a:r>
          </a:p>
        </p:txBody>
      </p:sp>
      <p:sp>
        <p:nvSpPr>
          <p:cNvPr id="42" name="Speech Bubble: Rectangle with Corners Rounded 19">
            <a:extLst>
              <a:ext uri="{FF2B5EF4-FFF2-40B4-BE49-F238E27FC236}">
                <a16:creationId xmlns:a16="http://schemas.microsoft.com/office/drawing/2014/main" id="{EFBE2B9A-BB70-49E1-B797-2E4CBF007133}"/>
              </a:ext>
            </a:extLst>
          </p:cNvPr>
          <p:cNvSpPr/>
          <p:nvPr/>
        </p:nvSpPr>
        <p:spPr>
          <a:xfrm>
            <a:off x="7445479" y="235606"/>
            <a:ext cx="3197941" cy="735038"/>
          </a:xfrm>
          <a:prstGeom prst="wedgeRoundRectCallout">
            <a:avLst>
              <a:gd name="adj1" fmla="val -11970"/>
              <a:gd name="adj2" fmla="val 48794"/>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bg1"/>
                </a:solidFill>
              </a:rPr>
              <a:t>der Teller – plate</a:t>
            </a:r>
            <a:br>
              <a:rPr lang="en-GB" sz="2000" dirty="0">
                <a:solidFill>
                  <a:schemeClr val="bg1"/>
                </a:solidFill>
              </a:rPr>
            </a:br>
            <a:r>
              <a:rPr lang="en-GB" sz="2000" dirty="0">
                <a:solidFill>
                  <a:schemeClr val="bg1"/>
                </a:solidFill>
              </a:rPr>
              <a:t>der </a:t>
            </a:r>
            <a:r>
              <a:rPr lang="en-GB" sz="2000" dirty="0" err="1">
                <a:solidFill>
                  <a:schemeClr val="bg1"/>
                </a:solidFill>
              </a:rPr>
              <a:t>Kühlschrank</a:t>
            </a:r>
            <a:r>
              <a:rPr lang="en-GB" sz="2000" dirty="0">
                <a:solidFill>
                  <a:schemeClr val="bg1"/>
                </a:solidFill>
              </a:rPr>
              <a:t> - fridge</a:t>
            </a:r>
            <a:endParaRPr lang="en-GB" sz="2000" b="1" dirty="0">
              <a:solidFill>
                <a:schemeClr val="accent2"/>
              </a:solidFill>
            </a:endParaRPr>
          </a:p>
        </p:txBody>
      </p:sp>
    </p:spTree>
    <p:extLst>
      <p:ext uri="{BB962C8B-B14F-4D97-AF65-F5344CB8AC3E}">
        <p14:creationId xmlns:p14="http://schemas.microsoft.com/office/powerpoint/2010/main" val="56596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6131F2C-379D-DF46-80A6-6CB8A8E1036B}"/>
              </a:ext>
            </a:extLst>
          </p:cNvPr>
          <p:cNvSpPr/>
          <p:nvPr/>
        </p:nvSpPr>
        <p:spPr>
          <a:xfrm>
            <a:off x="2477306" y="4951100"/>
            <a:ext cx="9100408" cy="380222"/>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8F49FB8-CF59-404C-AD59-0AAA49815359}"/>
              </a:ext>
            </a:extLst>
          </p:cNvPr>
          <p:cNvSpPr/>
          <p:nvPr/>
        </p:nvSpPr>
        <p:spPr>
          <a:xfrm>
            <a:off x="2467888" y="3904057"/>
            <a:ext cx="9619317" cy="40728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899195B-F47A-A442-86C2-C16493107991}"/>
              </a:ext>
            </a:extLst>
          </p:cNvPr>
          <p:cNvSpPr/>
          <p:nvPr/>
        </p:nvSpPr>
        <p:spPr>
          <a:xfrm>
            <a:off x="2397172" y="2872001"/>
            <a:ext cx="9699452" cy="421866"/>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8603087" cy="869950"/>
          </a:xfrm>
          <a:prstGeom prst="rect">
            <a:avLst/>
          </a:prstGeom>
        </p:spPr>
      </p:pic>
      <p:sp>
        <p:nvSpPr>
          <p:cNvPr id="4" name="Title 3"/>
          <p:cNvSpPr>
            <a:spLocks noGrp="1"/>
          </p:cNvSpPr>
          <p:nvPr>
            <p:ph type="title"/>
          </p:nvPr>
        </p:nvSpPr>
        <p:spPr>
          <a:xfrm>
            <a:off x="0" y="294041"/>
            <a:ext cx="7469746" cy="707849"/>
          </a:xfrm>
        </p:spPr>
        <p:txBody>
          <a:bodyPr>
            <a:noAutofit/>
          </a:bodyPr>
          <a:lstStyle/>
          <a:p>
            <a:r>
              <a:rPr lang="en-GB" sz="2400" b="1" dirty="0" err="1">
                <a:solidFill>
                  <a:schemeClr val="bg1"/>
                </a:solidFill>
              </a:rPr>
              <a:t>stellen</a:t>
            </a:r>
            <a:r>
              <a:rPr lang="en-GB" sz="2400" b="1" dirty="0">
                <a:solidFill>
                  <a:schemeClr val="bg1"/>
                </a:solidFill>
              </a:rPr>
              <a:t> vs </a:t>
            </a:r>
            <a:r>
              <a:rPr lang="en-GB" sz="2400" b="1" dirty="0" err="1">
                <a:solidFill>
                  <a:schemeClr val="bg1"/>
                </a:solidFill>
              </a:rPr>
              <a:t>stehen</a:t>
            </a:r>
            <a:r>
              <a:rPr lang="en-GB" sz="2400" b="1" dirty="0">
                <a:solidFill>
                  <a:schemeClr val="bg1"/>
                </a:solidFill>
              </a:rPr>
              <a:t>, </a:t>
            </a:r>
            <a:r>
              <a:rPr lang="en-GB" sz="2400" b="1" dirty="0" err="1">
                <a:solidFill>
                  <a:schemeClr val="bg1"/>
                </a:solidFill>
              </a:rPr>
              <a:t>setzen</a:t>
            </a:r>
            <a:r>
              <a:rPr lang="en-GB" sz="2400" b="1" dirty="0">
                <a:solidFill>
                  <a:schemeClr val="bg1"/>
                </a:solidFill>
              </a:rPr>
              <a:t> vs </a:t>
            </a:r>
            <a:r>
              <a:rPr lang="en-GB" sz="2400" b="1" dirty="0" err="1">
                <a:solidFill>
                  <a:schemeClr val="bg1"/>
                </a:solidFill>
              </a:rPr>
              <a:t>sitzen</a:t>
            </a:r>
            <a:r>
              <a:rPr lang="en-GB" sz="2400" b="1" dirty="0">
                <a:solidFill>
                  <a:schemeClr val="bg1"/>
                </a:solidFill>
              </a:rPr>
              <a:t>, </a:t>
            </a:r>
            <a:r>
              <a:rPr lang="en-GB" sz="2400" b="1" dirty="0" err="1">
                <a:solidFill>
                  <a:schemeClr val="bg1"/>
                </a:solidFill>
              </a:rPr>
              <a:t>legen</a:t>
            </a:r>
            <a:r>
              <a:rPr lang="en-GB" sz="2400" b="1" dirty="0">
                <a:solidFill>
                  <a:schemeClr val="bg1"/>
                </a:solidFill>
              </a:rPr>
              <a:t> vs </a:t>
            </a:r>
            <a:r>
              <a:rPr lang="en-GB" sz="2400" b="1" dirty="0" err="1">
                <a:solidFill>
                  <a:schemeClr val="bg1"/>
                </a:solidFill>
              </a:rPr>
              <a:t>liegen</a:t>
            </a:r>
            <a:endParaRPr lang="en-GB" sz="24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2501479" y="4961025"/>
            <a:ext cx="9066818" cy="400110"/>
          </a:xfrm>
          <a:prstGeom prst="rect">
            <a:avLst/>
          </a:prstGeom>
          <a:noFill/>
        </p:spPr>
        <p:txBody>
          <a:bodyPr wrap="square" rtlCol="0">
            <a:spAutoFit/>
          </a:bodyPr>
          <a:lstStyle/>
          <a:p>
            <a:r>
              <a:rPr lang="de-DE" sz="2000" dirty="0">
                <a:solidFill>
                  <a:srgbClr val="115076"/>
                </a:solidFill>
              </a:rPr>
              <a:t>Mia </a:t>
            </a:r>
            <a:r>
              <a:rPr lang="de-DE" sz="2000" b="1" dirty="0">
                <a:solidFill>
                  <a:srgbClr val="115076"/>
                </a:solidFill>
              </a:rPr>
              <a:t>legt</a:t>
            </a:r>
            <a:r>
              <a:rPr lang="de-DE" sz="2000" dirty="0">
                <a:solidFill>
                  <a:srgbClr val="115076"/>
                </a:solidFill>
              </a:rPr>
              <a:t> den Löffel auf </a:t>
            </a:r>
            <a:r>
              <a:rPr lang="de-DE" sz="2000" b="1" dirty="0">
                <a:solidFill>
                  <a:srgbClr val="DAA520"/>
                </a:solidFill>
              </a:rPr>
              <a:t>den</a:t>
            </a:r>
            <a:r>
              <a:rPr lang="de-DE" sz="2000" dirty="0">
                <a:solidFill>
                  <a:srgbClr val="115076"/>
                </a:solidFill>
              </a:rPr>
              <a:t> Tisch, während Wolfgang auf </a:t>
            </a:r>
            <a:r>
              <a:rPr lang="de-DE" sz="2000" b="1" dirty="0">
                <a:solidFill>
                  <a:schemeClr val="accent2"/>
                </a:solidFill>
              </a:rPr>
              <a:t>dem</a:t>
            </a:r>
            <a:r>
              <a:rPr lang="de-DE" sz="2000" b="1" dirty="0">
                <a:solidFill>
                  <a:srgbClr val="115076"/>
                </a:solidFill>
              </a:rPr>
              <a:t> </a:t>
            </a:r>
            <a:r>
              <a:rPr lang="de-DE" sz="2000" dirty="0">
                <a:solidFill>
                  <a:srgbClr val="115076"/>
                </a:solidFill>
              </a:rPr>
              <a:t>Bett </a:t>
            </a:r>
            <a:r>
              <a:rPr lang="de-DE" sz="2000" b="1" dirty="0">
                <a:solidFill>
                  <a:srgbClr val="115076"/>
                </a:solidFill>
              </a:rPr>
              <a:t>liegt</a:t>
            </a:r>
            <a:r>
              <a:rPr lang="de-DE" sz="2000" dirty="0">
                <a:solidFill>
                  <a:srgbClr val="115076"/>
                </a:solidFill>
              </a:rPr>
              <a:t>.</a:t>
            </a:r>
            <a:endParaRPr lang="en-US" sz="2000" dirty="0">
              <a:solidFill>
                <a:srgbClr val="115076"/>
              </a:solidFill>
            </a:endParaRPr>
          </a:p>
        </p:txBody>
      </p:sp>
      <p:sp>
        <p:nvSpPr>
          <p:cNvPr id="11" name="TextBox 10">
            <a:extLst>
              <a:ext uri="{FF2B5EF4-FFF2-40B4-BE49-F238E27FC236}">
                <a16:creationId xmlns:a16="http://schemas.microsoft.com/office/drawing/2014/main" id="{4962EBCD-E8AF-B04F-B433-A98D2A24600C}"/>
              </a:ext>
            </a:extLst>
          </p:cNvPr>
          <p:cNvSpPr txBox="1"/>
          <p:nvPr/>
        </p:nvSpPr>
        <p:spPr>
          <a:xfrm>
            <a:off x="180000" y="1108460"/>
            <a:ext cx="11777328" cy="400110"/>
          </a:xfrm>
          <a:prstGeom prst="rect">
            <a:avLst/>
          </a:prstGeom>
          <a:noFill/>
        </p:spPr>
        <p:txBody>
          <a:bodyPr wrap="square" rtlCol="0">
            <a:spAutoFit/>
          </a:bodyPr>
          <a:lstStyle/>
          <a:p>
            <a:pPr algn="l"/>
            <a:r>
              <a:rPr lang="en-US" sz="2000" b="1" dirty="0" err="1">
                <a:solidFill>
                  <a:srgbClr val="115076"/>
                </a:solidFill>
              </a:rPr>
              <a:t>Stellen</a:t>
            </a:r>
            <a:r>
              <a:rPr lang="en-US" sz="2000" dirty="0">
                <a:solidFill>
                  <a:srgbClr val="115076"/>
                </a:solidFill>
              </a:rPr>
              <a:t>, </a:t>
            </a:r>
            <a:r>
              <a:rPr lang="en-US" sz="2000" b="1" dirty="0" err="1">
                <a:solidFill>
                  <a:srgbClr val="115076"/>
                </a:solidFill>
              </a:rPr>
              <a:t>legen</a:t>
            </a:r>
            <a:r>
              <a:rPr lang="en-US" sz="2000" dirty="0">
                <a:solidFill>
                  <a:srgbClr val="115076"/>
                </a:solidFill>
              </a:rPr>
              <a:t>, and </a:t>
            </a:r>
            <a:r>
              <a:rPr lang="en-US" sz="2000" b="1" dirty="0" err="1">
                <a:solidFill>
                  <a:srgbClr val="115076"/>
                </a:solidFill>
              </a:rPr>
              <a:t>setzen</a:t>
            </a:r>
            <a:r>
              <a:rPr lang="en-US" sz="2000" dirty="0">
                <a:solidFill>
                  <a:srgbClr val="115076"/>
                </a:solidFill>
              </a:rPr>
              <a:t> are verbs that cause something to end up in a specific position.</a:t>
            </a:r>
          </a:p>
        </p:txBody>
      </p:sp>
      <p:sp>
        <p:nvSpPr>
          <p:cNvPr id="12" name="TextBox 11">
            <a:extLst>
              <a:ext uri="{FF2B5EF4-FFF2-40B4-BE49-F238E27FC236}">
                <a16:creationId xmlns:a16="http://schemas.microsoft.com/office/drawing/2014/main" id="{666AF2D8-5092-9843-B1B4-1239D107B38A}"/>
              </a:ext>
            </a:extLst>
          </p:cNvPr>
          <p:cNvSpPr txBox="1"/>
          <p:nvPr/>
        </p:nvSpPr>
        <p:spPr>
          <a:xfrm>
            <a:off x="180000" y="1508570"/>
            <a:ext cx="11777328" cy="400110"/>
          </a:xfrm>
          <a:prstGeom prst="rect">
            <a:avLst/>
          </a:prstGeom>
          <a:noFill/>
        </p:spPr>
        <p:txBody>
          <a:bodyPr wrap="square" rtlCol="0">
            <a:spAutoFit/>
          </a:bodyPr>
          <a:lstStyle/>
          <a:p>
            <a:pPr algn="l"/>
            <a:r>
              <a:rPr lang="en-US" sz="2000" dirty="0">
                <a:solidFill>
                  <a:srgbClr val="115076"/>
                </a:solidFill>
              </a:rPr>
              <a:t>To say what position something is in already, use </a:t>
            </a:r>
            <a:r>
              <a:rPr lang="en-US" sz="2000" b="1" dirty="0" err="1">
                <a:solidFill>
                  <a:srgbClr val="115076"/>
                </a:solidFill>
              </a:rPr>
              <a:t>stehen</a:t>
            </a:r>
            <a:r>
              <a:rPr lang="en-US" sz="2000" dirty="0">
                <a:solidFill>
                  <a:srgbClr val="115076"/>
                </a:solidFill>
              </a:rPr>
              <a:t>, </a:t>
            </a:r>
            <a:r>
              <a:rPr lang="en-US" sz="2000" b="1" dirty="0" err="1">
                <a:solidFill>
                  <a:srgbClr val="115076"/>
                </a:solidFill>
              </a:rPr>
              <a:t>liegen</a:t>
            </a:r>
            <a:r>
              <a:rPr lang="en-US" sz="2000" dirty="0">
                <a:solidFill>
                  <a:srgbClr val="115076"/>
                </a:solidFill>
              </a:rPr>
              <a:t>, and</a:t>
            </a:r>
            <a:r>
              <a:rPr lang="en-US" sz="2000" b="1" dirty="0">
                <a:solidFill>
                  <a:srgbClr val="115076"/>
                </a:solidFill>
              </a:rPr>
              <a:t> </a:t>
            </a:r>
            <a:r>
              <a:rPr lang="en-US" sz="2000" b="1" dirty="0" err="1">
                <a:solidFill>
                  <a:srgbClr val="115076"/>
                </a:solidFill>
              </a:rPr>
              <a:t>sitzen</a:t>
            </a:r>
            <a:r>
              <a:rPr lang="en-US" sz="2000" dirty="0">
                <a:solidFill>
                  <a:srgbClr val="115076"/>
                </a:solidFill>
              </a:rPr>
              <a:t>.</a:t>
            </a:r>
          </a:p>
        </p:txBody>
      </p:sp>
      <p:sp>
        <p:nvSpPr>
          <p:cNvPr id="13" name="TextBox 12">
            <a:extLst>
              <a:ext uri="{FF2B5EF4-FFF2-40B4-BE49-F238E27FC236}">
                <a16:creationId xmlns:a16="http://schemas.microsoft.com/office/drawing/2014/main" id="{C42F66CD-215B-424C-A739-3FB498BC1A15}"/>
              </a:ext>
            </a:extLst>
          </p:cNvPr>
          <p:cNvSpPr txBox="1"/>
          <p:nvPr/>
        </p:nvSpPr>
        <p:spPr>
          <a:xfrm>
            <a:off x="104794" y="2878776"/>
            <a:ext cx="963725" cy="400110"/>
          </a:xfrm>
          <a:prstGeom prst="rect">
            <a:avLst/>
          </a:prstGeom>
          <a:solidFill>
            <a:srgbClr val="FBF0D5"/>
          </a:solidFill>
          <a:ln>
            <a:solidFill>
              <a:srgbClr val="115076"/>
            </a:solidFill>
          </a:ln>
        </p:spPr>
        <p:txBody>
          <a:bodyPr wrap="none" rtlCol="0">
            <a:spAutoFit/>
          </a:bodyPr>
          <a:lstStyle/>
          <a:p>
            <a:pPr algn="l"/>
            <a:r>
              <a:rPr lang="en-US" sz="2000" dirty="0" err="1">
                <a:solidFill>
                  <a:srgbClr val="115076"/>
                </a:solidFill>
              </a:rPr>
              <a:t>stellen</a:t>
            </a:r>
            <a:endParaRPr lang="en-US" sz="2000" dirty="0">
              <a:solidFill>
                <a:srgbClr val="115076"/>
              </a:solidFill>
            </a:endParaRPr>
          </a:p>
        </p:txBody>
      </p:sp>
      <p:sp>
        <p:nvSpPr>
          <p:cNvPr id="14" name="TextBox 13">
            <a:extLst>
              <a:ext uri="{FF2B5EF4-FFF2-40B4-BE49-F238E27FC236}">
                <a16:creationId xmlns:a16="http://schemas.microsoft.com/office/drawing/2014/main" id="{5321D38A-28AF-E142-8652-3C91253BFFD5}"/>
              </a:ext>
            </a:extLst>
          </p:cNvPr>
          <p:cNvSpPr txBox="1"/>
          <p:nvPr/>
        </p:nvSpPr>
        <p:spPr>
          <a:xfrm>
            <a:off x="1331894" y="2878776"/>
            <a:ext cx="1018227" cy="400110"/>
          </a:xfrm>
          <a:prstGeom prst="rect">
            <a:avLst/>
          </a:prstGeom>
          <a:solidFill>
            <a:srgbClr val="EBEFF7"/>
          </a:solidFill>
          <a:ln>
            <a:solidFill>
              <a:srgbClr val="115076"/>
            </a:solidFill>
          </a:ln>
        </p:spPr>
        <p:txBody>
          <a:bodyPr wrap="none" rtlCol="0">
            <a:spAutoFit/>
          </a:bodyPr>
          <a:lstStyle/>
          <a:p>
            <a:pPr algn="l"/>
            <a:r>
              <a:rPr lang="en-US" sz="2000" dirty="0" err="1">
                <a:solidFill>
                  <a:srgbClr val="115076"/>
                </a:solidFill>
              </a:rPr>
              <a:t>stehen</a:t>
            </a:r>
            <a:endParaRPr lang="en-US" sz="2000" dirty="0">
              <a:solidFill>
                <a:srgbClr val="115076"/>
              </a:solidFill>
            </a:endParaRPr>
          </a:p>
        </p:txBody>
      </p:sp>
      <p:sp>
        <p:nvSpPr>
          <p:cNvPr id="15" name="TextBox 14">
            <a:extLst>
              <a:ext uri="{FF2B5EF4-FFF2-40B4-BE49-F238E27FC236}">
                <a16:creationId xmlns:a16="http://schemas.microsoft.com/office/drawing/2014/main" id="{9783D979-D7CD-3343-A79D-CA7D2A70D228}"/>
              </a:ext>
            </a:extLst>
          </p:cNvPr>
          <p:cNvSpPr txBox="1"/>
          <p:nvPr/>
        </p:nvSpPr>
        <p:spPr>
          <a:xfrm>
            <a:off x="104794" y="3908747"/>
            <a:ext cx="1209776" cy="400110"/>
          </a:xfrm>
          <a:prstGeom prst="rect">
            <a:avLst/>
          </a:prstGeom>
          <a:solidFill>
            <a:srgbClr val="FBF0D5"/>
          </a:solidFill>
          <a:ln>
            <a:solidFill>
              <a:srgbClr val="115076"/>
            </a:solidFill>
          </a:ln>
        </p:spPr>
        <p:txBody>
          <a:bodyPr wrap="square" rtlCol="0">
            <a:spAutoFit/>
          </a:bodyPr>
          <a:lstStyle/>
          <a:p>
            <a:pPr algn="ctr"/>
            <a:r>
              <a:rPr lang="en-US" sz="2000" dirty="0" err="1">
                <a:solidFill>
                  <a:srgbClr val="115076"/>
                </a:solidFill>
              </a:rPr>
              <a:t>setzten</a:t>
            </a:r>
            <a:endParaRPr lang="en-US" sz="2000" dirty="0">
              <a:solidFill>
                <a:srgbClr val="115076"/>
              </a:solidFill>
            </a:endParaRPr>
          </a:p>
        </p:txBody>
      </p:sp>
      <p:sp>
        <p:nvSpPr>
          <p:cNvPr id="16" name="TextBox 15">
            <a:extLst>
              <a:ext uri="{FF2B5EF4-FFF2-40B4-BE49-F238E27FC236}">
                <a16:creationId xmlns:a16="http://schemas.microsoft.com/office/drawing/2014/main" id="{B6522683-DEF0-604E-B184-86B90D1D0D92}"/>
              </a:ext>
            </a:extLst>
          </p:cNvPr>
          <p:cNvSpPr txBox="1"/>
          <p:nvPr/>
        </p:nvSpPr>
        <p:spPr>
          <a:xfrm>
            <a:off x="1378945" y="3913436"/>
            <a:ext cx="1018227" cy="400110"/>
          </a:xfrm>
          <a:prstGeom prst="rect">
            <a:avLst/>
          </a:prstGeom>
          <a:solidFill>
            <a:srgbClr val="EBEFF7"/>
          </a:solidFill>
          <a:ln>
            <a:solidFill>
              <a:srgbClr val="115076"/>
            </a:solidFill>
          </a:ln>
        </p:spPr>
        <p:txBody>
          <a:bodyPr wrap="square" rtlCol="0">
            <a:spAutoFit/>
          </a:bodyPr>
          <a:lstStyle/>
          <a:p>
            <a:pPr algn="ctr"/>
            <a:r>
              <a:rPr lang="en-US" sz="2000" dirty="0" err="1">
                <a:solidFill>
                  <a:srgbClr val="115076"/>
                </a:solidFill>
              </a:rPr>
              <a:t>sitzen</a:t>
            </a:r>
            <a:endParaRPr lang="en-US" sz="2000" dirty="0">
              <a:solidFill>
                <a:srgbClr val="115076"/>
              </a:solidFill>
            </a:endParaRPr>
          </a:p>
        </p:txBody>
      </p:sp>
      <p:sp>
        <p:nvSpPr>
          <p:cNvPr id="17" name="TextBox 16">
            <a:extLst>
              <a:ext uri="{FF2B5EF4-FFF2-40B4-BE49-F238E27FC236}">
                <a16:creationId xmlns:a16="http://schemas.microsoft.com/office/drawing/2014/main" id="{44B5318F-2697-564C-B590-C038A65082BF}"/>
              </a:ext>
            </a:extLst>
          </p:cNvPr>
          <p:cNvSpPr txBox="1"/>
          <p:nvPr/>
        </p:nvSpPr>
        <p:spPr>
          <a:xfrm>
            <a:off x="207294" y="4936088"/>
            <a:ext cx="899605" cy="400110"/>
          </a:xfrm>
          <a:prstGeom prst="rect">
            <a:avLst/>
          </a:prstGeom>
          <a:solidFill>
            <a:srgbClr val="FBF0D5"/>
          </a:solidFill>
          <a:ln>
            <a:solidFill>
              <a:srgbClr val="115076"/>
            </a:solidFill>
          </a:ln>
        </p:spPr>
        <p:txBody>
          <a:bodyPr wrap="none" rtlCol="0">
            <a:spAutoFit/>
          </a:bodyPr>
          <a:lstStyle/>
          <a:p>
            <a:pPr algn="l"/>
            <a:r>
              <a:rPr lang="en-US" sz="2000" dirty="0" err="1">
                <a:solidFill>
                  <a:srgbClr val="115076"/>
                </a:solidFill>
              </a:rPr>
              <a:t>legen</a:t>
            </a:r>
            <a:endParaRPr lang="en-US" sz="2000" dirty="0">
              <a:solidFill>
                <a:srgbClr val="115076"/>
              </a:solidFill>
            </a:endParaRPr>
          </a:p>
        </p:txBody>
      </p:sp>
      <p:sp>
        <p:nvSpPr>
          <p:cNvPr id="18" name="TextBox 17">
            <a:extLst>
              <a:ext uri="{FF2B5EF4-FFF2-40B4-BE49-F238E27FC236}">
                <a16:creationId xmlns:a16="http://schemas.microsoft.com/office/drawing/2014/main" id="{4C85F5E3-D0A3-F74C-9599-366F56FB09DF}"/>
              </a:ext>
            </a:extLst>
          </p:cNvPr>
          <p:cNvSpPr txBox="1"/>
          <p:nvPr/>
        </p:nvSpPr>
        <p:spPr>
          <a:xfrm>
            <a:off x="1347452" y="4924141"/>
            <a:ext cx="1046645" cy="400110"/>
          </a:xfrm>
          <a:prstGeom prst="rect">
            <a:avLst/>
          </a:prstGeom>
          <a:solidFill>
            <a:srgbClr val="EBEFF7"/>
          </a:solidFill>
          <a:ln>
            <a:solidFill>
              <a:srgbClr val="115076"/>
            </a:solidFill>
          </a:ln>
        </p:spPr>
        <p:txBody>
          <a:bodyPr wrap="square" rtlCol="0">
            <a:spAutoFit/>
          </a:bodyPr>
          <a:lstStyle/>
          <a:p>
            <a:pPr algn="ctr"/>
            <a:r>
              <a:rPr lang="en-US" sz="2000" dirty="0" err="1">
                <a:solidFill>
                  <a:srgbClr val="115076"/>
                </a:solidFill>
              </a:rPr>
              <a:t>liegen</a:t>
            </a:r>
            <a:endParaRPr lang="en-US" sz="2000" dirty="0">
              <a:solidFill>
                <a:srgbClr val="115076"/>
              </a:solidFill>
            </a:endParaRPr>
          </a:p>
        </p:txBody>
      </p:sp>
      <p:sp>
        <p:nvSpPr>
          <p:cNvPr id="20" name="TextBox 19">
            <a:extLst>
              <a:ext uri="{FF2B5EF4-FFF2-40B4-BE49-F238E27FC236}">
                <a16:creationId xmlns:a16="http://schemas.microsoft.com/office/drawing/2014/main" id="{9F46F2CE-B437-EF4F-A790-ADAB4C51B685}"/>
              </a:ext>
            </a:extLst>
          </p:cNvPr>
          <p:cNvSpPr txBox="1"/>
          <p:nvPr/>
        </p:nvSpPr>
        <p:spPr>
          <a:xfrm>
            <a:off x="0" y="2354342"/>
            <a:ext cx="1569494" cy="400110"/>
          </a:xfrm>
          <a:prstGeom prst="rect">
            <a:avLst/>
          </a:prstGeom>
          <a:solidFill>
            <a:srgbClr val="FFF4E7"/>
          </a:solidFill>
          <a:ln>
            <a:solidFill>
              <a:srgbClr val="115076"/>
            </a:solidFill>
          </a:ln>
        </p:spPr>
        <p:txBody>
          <a:bodyPr wrap="square" rtlCol="0">
            <a:spAutoFit/>
          </a:bodyPr>
          <a:lstStyle/>
          <a:p>
            <a:pPr algn="l"/>
            <a:r>
              <a:rPr lang="en-US" sz="2000" b="1" dirty="0">
                <a:solidFill>
                  <a:srgbClr val="115076"/>
                </a:solidFill>
              </a:rPr>
              <a:t>placement </a:t>
            </a:r>
          </a:p>
        </p:txBody>
      </p:sp>
      <p:sp>
        <p:nvSpPr>
          <p:cNvPr id="21" name="TextBox 20">
            <a:extLst>
              <a:ext uri="{FF2B5EF4-FFF2-40B4-BE49-F238E27FC236}">
                <a16:creationId xmlns:a16="http://schemas.microsoft.com/office/drawing/2014/main" id="{72A880F4-EB60-0A44-A350-735CF4A0B772}"/>
              </a:ext>
            </a:extLst>
          </p:cNvPr>
          <p:cNvSpPr txBox="1"/>
          <p:nvPr/>
        </p:nvSpPr>
        <p:spPr>
          <a:xfrm>
            <a:off x="1618316" y="2364399"/>
            <a:ext cx="1141659" cy="400110"/>
          </a:xfrm>
          <a:prstGeom prst="rect">
            <a:avLst/>
          </a:prstGeom>
          <a:solidFill>
            <a:srgbClr val="E3EAFD"/>
          </a:solidFill>
          <a:ln>
            <a:solidFill>
              <a:srgbClr val="115076"/>
            </a:solidFill>
          </a:ln>
        </p:spPr>
        <p:txBody>
          <a:bodyPr wrap="none" rtlCol="0">
            <a:spAutoFit/>
          </a:bodyPr>
          <a:lstStyle/>
          <a:p>
            <a:pPr algn="l"/>
            <a:r>
              <a:rPr lang="en-US" sz="2000" b="1" dirty="0">
                <a:solidFill>
                  <a:srgbClr val="115076"/>
                </a:solidFill>
              </a:rPr>
              <a:t>position</a:t>
            </a:r>
          </a:p>
        </p:txBody>
      </p:sp>
      <p:sp>
        <p:nvSpPr>
          <p:cNvPr id="24" name="TextBox 23">
            <a:extLst>
              <a:ext uri="{FF2B5EF4-FFF2-40B4-BE49-F238E27FC236}">
                <a16:creationId xmlns:a16="http://schemas.microsoft.com/office/drawing/2014/main" id="{2A2E97F3-30C1-EB4E-BB25-58EBFA09455C}"/>
              </a:ext>
            </a:extLst>
          </p:cNvPr>
          <p:cNvSpPr txBox="1"/>
          <p:nvPr/>
        </p:nvSpPr>
        <p:spPr>
          <a:xfrm>
            <a:off x="2432254" y="3926135"/>
            <a:ext cx="9619318" cy="400110"/>
          </a:xfrm>
          <a:prstGeom prst="rect">
            <a:avLst/>
          </a:prstGeom>
          <a:noFill/>
        </p:spPr>
        <p:txBody>
          <a:bodyPr wrap="square" rtlCol="0">
            <a:spAutoFit/>
          </a:bodyPr>
          <a:lstStyle/>
          <a:p>
            <a:r>
              <a:rPr lang="de-DE" sz="2000" dirty="0">
                <a:solidFill>
                  <a:srgbClr val="115076"/>
                </a:solidFill>
              </a:rPr>
              <a:t>Mia </a:t>
            </a:r>
            <a:r>
              <a:rPr lang="de-DE" sz="2000" b="1" dirty="0">
                <a:solidFill>
                  <a:srgbClr val="115076"/>
                </a:solidFill>
              </a:rPr>
              <a:t>setzt</a:t>
            </a:r>
            <a:r>
              <a:rPr lang="de-DE" sz="2000" dirty="0">
                <a:solidFill>
                  <a:srgbClr val="115076"/>
                </a:solidFill>
              </a:rPr>
              <a:t> den Hund</a:t>
            </a:r>
            <a:r>
              <a:rPr lang="de-DE" sz="2000" b="1" dirty="0">
                <a:solidFill>
                  <a:srgbClr val="DAA520"/>
                </a:solidFill>
              </a:rPr>
              <a:t> </a:t>
            </a:r>
            <a:r>
              <a:rPr lang="de-DE" sz="2000" dirty="0">
                <a:solidFill>
                  <a:srgbClr val="115076"/>
                </a:solidFill>
              </a:rPr>
              <a:t>auf</a:t>
            </a:r>
            <a:r>
              <a:rPr lang="de-DE" sz="2000" b="1" dirty="0">
                <a:solidFill>
                  <a:srgbClr val="DAA520"/>
                </a:solidFill>
              </a:rPr>
              <a:t> den </a:t>
            </a:r>
            <a:r>
              <a:rPr lang="de-DE" sz="2000" dirty="0">
                <a:solidFill>
                  <a:srgbClr val="115076"/>
                </a:solidFill>
              </a:rPr>
              <a:t>Boden, während Wolfgang auf </a:t>
            </a:r>
            <a:r>
              <a:rPr lang="de-DE" sz="2000" b="1" dirty="0">
                <a:solidFill>
                  <a:schemeClr val="accent2"/>
                </a:solidFill>
              </a:rPr>
              <a:t>dem</a:t>
            </a:r>
            <a:r>
              <a:rPr lang="de-DE" sz="2000" dirty="0">
                <a:solidFill>
                  <a:srgbClr val="115076"/>
                </a:solidFill>
              </a:rPr>
              <a:t> Stuhl </a:t>
            </a:r>
            <a:r>
              <a:rPr lang="de-DE" sz="2000" b="1" dirty="0">
                <a:solidFill>
                  <a:srgbClr val="115076"/>
                </a:solidFill>
              </a:rPr>
              <a:t>sitzt</a:t>
            </a:r>
            <a:r>
              <a:rPr lang="de-DE" sz="2000" dirty="0">
                <a:solidFill>
                  <a:srgbClr val="115076"/>
                </a:solidFill>
              </a:rPr>
              <a:t>.</a:t>
            </a:r>
            <a:endParaRPr lang="en-US" sz="2000" dirty="0">
              <a:solidFill>
                <a:srgbClr val="115076"/>
              </a:solidFill>
            </a:endParaRPr>
          </a:p>
        </p:txBody>
      </p:sp>
      <p:sp>
        <p:nvSpPr>
          <p:cNvPr id="25" name="TextBox 24">
            <a:extLst>
              <a:ext uri="{FF2B5EF4-FFF2-40B4-BE49-F238E27FC236}">
                <a16:creationId xmlns:a16="http://schemas.microsoft.com/office/drawing/2014/main" id="{7957B2DB-CE08-A643-8F8E-B5A293D23FD5}"/>
              </a:ext>
            </a:extLst>
          </p:cNvPr>
          <p:cNvSpPr txBox="1"/>
          <p:nvPr/>
        </p:nvSpPr>
        <p:spPr>
          <a:xfrm>
            <a:off x="2397172" y="2899177"/>
            <a:ext cx="9805078" cy="400110"/>
          </a:xfrm>
          <a:prstGeom prst="rect">
            <a:avLst/>
          </a:prstGeom>
          <a:noFill/>
        </p:spPr>
        <p:txBody>
          <a:bodyPr wrap="square" rtlCol="0">
            <a:spAutoFit/>
          </a:bodyPr>
          <a:lstStyle/>
          <a:p>
            <a:r>
              <a:rPr lang="de-DE" sz="2000" dirty="0">
                <a:solidFill>
                  <a:srgbClr val="115076"/>
                </a:solidFill>
              </a:rPr>
              <a:t>Mia </a:t>
            </a:r>
            <a:r>
              <a:rPr lang="de-DE" sz="2000" b="1" dirty="0">
                <a:solidFill>
                  <a:srgbClr val="115076"/>
                </a:solidFill>
              </a:rPr>
              <a:t>stellt</a:t>
            </a:r>
            <a:r>
              <a:rPr lang="de-DE" sz="2000" dirty="0">
                <a:solidFill>
                  <a:srgbClr val="115076"/>
                </a:solidFill>
              </a:rPr>
              <a:t> den Kuchen auf </a:t>
            </a:r>
            <a:r>
              <a:rPr lang="de-DE" sz="2000" b="1" dirty="0">
                <a:solidFill>
                  <a:srgbClr val="DAA520"/>
                </a:solidFill>
              </a:rPr>
              <a:t>den</a:t>
            </a:r>
            <a:r>
              <a:rPr lang="de-DE" sz="2000" dirty="0">
                <a:solidFill>
                  <a:srgbClr val="115076"/>
                </a:solidFill>
              </a:rPr>
              <a:t> Tisch, während Wolfgang auf </a:t>
            </a:r>
            <a:r>
              <a:rPr lang="de-DE" sz="2000" b="1" dirty="0">
                <a:solidFill>
                  <a:schemeClr val="accent2"/>
                </a:solidFill>
              </a:rPr>
              <a:t>dem</a:t>
            </a:r>
            <a:r>
              <a:rPr lang="de-DE" sz="2000" dirty="0">
                <a:solidFill>
                  <a:srgbClr val="115076"/>
                </a:solidFill>
              </a:rPr>
              <a:t> Boden </a:t>
            </a:r>
            <a:r>
              <a:rPr lang="de-DE" sz="2000" b="1" dirty="0">
                <a:solidFill>
                  <a:srgbClr val="115076"/>
                </a:solidFill>
              </a:rPr>
              <a:t>steht.</a:t>
            </a:r>
            <a:endParaRPr lang="en-US" sz="2000" b="1" dirty="0">
              <a:solidFill>
                <a:srgbClr val="115076"/>
              </a:solidFill>
            </a:endParaRPr>
          </a:p>
        </p:txBody>
      </p:sp>
      <p:sp>
        <p:nvSpPr>
          <p:cNvPr id="26" name="Speech Bubble: Rectangle with Corners Rounded 19">
            <a:extLst>
              <a:ext uri="{FF2B5EF4-FFF2-40B4-BE49-F238E27FC236}">
                <a16:creationId xmlns:a16="http://schemas.microsoft.com/office/drawing/2014/main" id="{EB10E323-5F2B-9949-9C4A-C590F4AE2A4E}"/>
              </a:ext>
            </a:extLst>
          </p:cNvPr>
          <p:cNvSpPr/>
          <p:nvPr/>
        </p:nvSpPr>
        <p:spPr>
          <a:xfrm>
            <a:off x="6726562" y="1955972"/>
            <a:ext cx="5286155" cy="685795"/>
          </a:xfrm>
          <a:prstGeom prst="wedgeRoundRectCallout">
            <a:avLst>
              <a:gd name="adj1" fmla="val 20797"/>
              <a:gd name="adj2" fmla="val 64265"/>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bg1"/>
                </a:solidFill>
              </a:rPr>
              <a:t>Placement verbs are followed by </a:t>
            </a:r>
            <a:r>
              <a:rPr lang="en-GB" sz="2000" b="1" dirty="0">
                <a:solidFill>
                  <a:srgbClr val="DAA520"/>
                </a:solidFill>
              </a:rPr>
              <a:t>R2</a:t>
            </a:r>
            <a:r>
              <a:rPr lang="en-GB" sz="2000" dirty="0">
                <a:solidFill>
                  <a:schemeClr val="bg1"/>
                </a:solidFill>
              </a:rPr>
              <a:t> and positional verbs are followed by </a:t>
            </a:r>
            <a:r>
              <a:rPr lang="en-GB" sz="2000" b="1" dirty="0">
                <a:solidFill>
                  <a:schemeClr val="accent2"/>
                </a:solidFill>
              </a:rPr>
              <a:t>R3.</a:t>
            </a:r>
          </a:p>
        </p:txBody>
      </p:sp>
      <p:sp>
        <p:nvSpPr>
          <p:cNvPr id="31" name="TextBox 30">
            <a:extLst>
              <a:ext uri="{FF2B5EF4-FFF2-40B4-BE49-F238E27FC236}">
                <a16:creationId xmlns:a16="http://schemas.microsoft.com/office/drawing/2014/main" id="{1F4AB406-CA90-674A-8A6F-F6DD4731CF43}"/>
              </a:ext>
            </a:extLst>
          </p:cNvPr>
          <p:cNvSpPr txBox="1"/>
          <p:nvPr/>
        </p:nvSpPr>
        <p:spPr>
          <a:xfrm>
            <a:off x="2501479" y="5375972"/>
            <a:ext cx="8614859" cy="400110"/>
          </a:xfrm>
          <a:prstGeom prst="rect">
            <a:avLst/>
          </a:prstGeom>
          <a:noFill/>
        </p:spPr>
        <p:txBody>
          <a:bodyPr wrap="none" rtlCol="0">
            <a:spAutoFit/>
          </a:bodyPr>
          <a:lstStyle/>
          <a:p>
            <a:pPr algn="l"/>
            <a:r>
              <a:rPr lang="en-US" sz="2000" i="1" dirty="0">
                <a:solidFill>
                  <a:schemeClr val="accent5">
                    <a:lumMod val="50000"/>
                  </a:schemeClr>
                </a:solidFill>
              </a:rPr>
              <a:t>Mia puts the spoon on the table, while Wolfgang is (lies) on the bed.</a:t>
            </a:r>
          </a:p>
        </p:txBody>
      </p:sp>
      <p:sp>
        <p:nvSpPr>
          <p:cNvPr id="32" name="TextBox 31">
            <a:extLst>
              <a:ext uri="{FF2B5EF4-FFF2-40B4-BE49-F238E27FC236}">
                <a16:creationId xmlns:a16="http://schemas.microsoft.com/office/drawing/2014/main" id="{7C75D026-5AA3-BC4C-BFFA-E067488F00B2}"/>
              </a:ext>
            </a:extLst>
          </p:cNvPr>
          <p:cNvSpPr txBox="1"/>
          <p:nvPr/>
        </p:nvSpPr>
        <p:spPr>
          <a:xfrm>
            <a:off x="2458472" y="4295909"/>
            <a:ext cx="8267007" cy="400110"/>
          </a:xfrm>
          <a:prstGeom prst="rect">
            <a:avLst/>
          </a:prstGeom>
          <a:noFill/>
        </p:spPr>
        <p:txBody>
          <a:bodyPr wrap="none" rtlCol="0">
            <a:spAutoFit/>
          </a:bodyPr>
          <a:lstStyle/>
          <a:p>
            <a:pPr algn="l"/>
            <a:r>
              <a:rPr lang="en-US" sz="2000" i="1" dirty="0">
                <a:solidFill>
                  <a:schemeClr val="accent5">
                    <a:lumMod val="50000"/>
                  </a:schemeClr>
                </a:solidFill>
              </a:rPr>
              <a:t>Mia puts the dog on the floor, while Wolfgang is (sits) on the chair.</a:t>
            </a:r>
          </a:p>
        </p:txBody>
      </p:sp>
      <p:sp>
        <p:nvSpPr>
          <p:cNvPr id="33" name="TextBox 32">
            <a:extLst>
              <a:ext uri="{FF2B5EF4-FFF2-40B4-BE49-F238E27FC236}">
                <a16:creationId xmlns:a16="http://schemas.microsoft.com/office/drawing/2014/main" id="{4696975C-AB11-0B46-9AD1-A66EC4F09080}"/>
              </a:ext>
            </a:extLst>
          </p:cNvPr>
          <p:cNvSpPr txBox="1"/>
          <p:nvPr/>
        </p:nvSpPr>
        <p:spPr>
          <a:xfrm>
            <a:off x="2397172" y="3319597"/>
            <a:ext cx="9227206" cy="400110"/>
          </a:xfrm>
          <a:prstGeom prst="rect">
            <a:avLst/>
          </a:prstGeom>
          <a:noFill/>
        </p:spPr>
        <p:txBody>
          <a:bodyPr wrap="none" rtlCol="0">
            <a:spAutoFit/>
          </a:bodyPr>
          <a:lstStyle/>
          <a:p>
            <a:pPr algn="l"/>
            <a:r>
              <a:rPr lang="en-US" sz="2000" i="1" dirty="0">
                <a:solidFill>
                  <a:schemeClr val="accent5">
                    <a:lumMod val="50000"/>
                  </a:schemeClr>
                </a:solidFill>
              </a:rPr>
              <a:t>Mia puts the present on the table, while Wolfgang is (stands) on the floor.</a:t>
            </a:r>
          </a:p>
        </p:txBody>
      </p:sp>
      <p:sp>
        <p:nvSpPr>
          <p:cNvPr id="35" name="Rectangle 34">
            <a:extLst>
              <a:ext uri="{FF2B5EF4-FFF2-40B4-BE49-F238E27FC236}">
                <a16:creationId xmlns:a16="http://schemas.microsoft.com/office/drawing/2014/main" id="{7A9E1C4B-075E-3141-815B-6A6A02436ED7}"/>
              </a:ext>
            </a:extLst>
          </p:cNvPr>
          <p:cNvSpPr/>
          <p:nvPr/>
        </p:nvSpPr>
        <p:spPr>
          <a:xfrm>
            <a:off x="6916095" y="2872001"/>
            <a:ext cx="1164899" cy="406885"/>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0193580-E22B-314D-8766-32C127E31781}"/>
              </a:ext>
            </a:extLst>
          </p:cNvPr>
          <p:cNvSpPr/>
          <p:nvPr/>
        </p:nvSpPr>
        <p:spPr>
          <a:xfrm>
            <a:off x="6916095" y="3931748"/>
            <a:ext cx="1185793" cy="38022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13412CD-32CE-2A44-A147-E9D814A30339}"/>
              </a:ext>
            </a:extLst>
          </p:cNvPr>
          <p:cNvSpPr/>
          <p:nvPr/>
        </p:nvSpPr>
        <p:spPr>
          <a:xfrm>
            <a:off x="6656489" y="4961733"/>
            <a:ext cx="1170848" cy="35782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19">
            <a:extLst>
              <a:ext uri="{FF2B5EF4-FFF2-40B4-BE49-F238E27FC236}">
                <a16:creationId xmlns:a16="http://schemas.microsoft.com/office/drawing/2014/main" id="{4D659B65-96FD-2145-9FF2-AE47457140EE}"/>
              </a:ext>
            </a:extLst>
          </p:cNvPr>
          <p:cNvSpPr/>
          <p:nvPr/>
        </p:nvSpPr>
        <p:spPr>
          <a:xfrm>
            <a:off x="1121156" y="5933547"/>
            <a:ext cx="7621160" cy="630412"/>
          </a:xfrm>
          <a:prstGeom prst="wedgeRoundRectCallout">
            <a:avLst>
              <a:gd name="adj1" fmla="val 26356"/>
              <a:gd name="adj2" fmla="val -78842"/>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err="1">
                <a:solidFill>
                  <a:srgbClr val="DAA520"/>
                </a:solidFill>
              </a:rPr>
              <a:t>Während</a:t>
            </a:r>
            <a:r>
              <a:rPr lang="en-GB" sz="2000" dirty="0">
                <a:solidFill>
                  <a:schemeClr val="bg1"/>
                </a:solidFill>
              </a:rPr>
              <a:t> means </a:t>
            </a:r>
            <a:r>
              <a:rPr lang="en-GB" sz="2000" b="1" i="1" dirty="0">
                <a:solidFill>
                  <a:srgbClr val="DAA520"/>
                </a:solidFill>
              </a:rPr>
              <a:t>whils</a:t>
            </a:r>
            <a:r>
              <a:rPr lang="en-GB" sz="2000" b="1" dirty="0">
                <a:solidFill>
                  <a:srgbClr val="DAA520"/>
                </a:solidFill>
              </a:rPr>
              <a:t>t</a:t>
            </a:r>
            <a:r>
              <a:rPr lang="en-GB" sz="2000" dirty="0">
                <a:solidFill>
                  <a:schemeClr val="bg1"/>
                </a:solidFill>
              </a:rPr>
              <a:t> and can be used to contrast two people’s actions. Use WO3 after it, as with ‘</a:t>
            </a:r>
            <a:r>
              <a:rPr lang="en-GB" sz="2000" dirty="0" err="1">
                <a:solidFill>
                  <a:schemeClr val="bg1"/>
                </a:solidFill>
              </a:rPr>
              <a:t>weil</a:t>
            </a:r>
            <a:r>
              <a:rPr lang="en-GB" sz="2000" dirty="0">
                <a:solidFill>
                  <a:schemeClr val="bg1"/>
                </a:solidFill>
              </a:rPr>
              <a:t>’ (because).</a:t>
            </a:r>
          </a:p>
        </p:txBody>
      </p:sp>
      <p:sp>
        <p:nvSpPr>
          <p:cNvPr id="36" name="TextBox 35">
            <a:extLst>
              <a:ext uri="{FF2B5EF4-FFF2-40B4-BE49-F238E27FC236}">
                <a16:creationId xmlns:a16="http://schemas.microsoft.com/office/drawing/2014/main" id="{4713FDB2-74D4-49C1-8D73-A544F8EB216A}"/>
              </a:ext>
            </a:extLst>
          </p:cNvPr>
          <p:cNvSpPr txBox="1"/>
          <p:nvPr/>
        </p:nvSpPr>
        <p:spPr>
          <a:xfrm>
            <a:off x="207293" y="1827465"/>
            <a:ext cx="6846649" cy="400110"/>
          </a:xfrm>
          <a:prstGeom prst="rect">
            <a:avLst/>
          </a:prstGeom>
          <a:noFill/>
        </p:spPr>
        <p:txBody>
          <a:bodyPr wrap="square" rtlCol="0">
            <a:spAutoFit/>
          </a:bodyPr>
          <a:lstStyle/>
          <a:p>
            <a:pPr algn="l"/>
            <a:r>
              <a:rPr lang="en-US" sz="2000" dirty="0">
                <a:solidFill>
                  <a:srgbClr val="115076"/>
                </a:solidFill>
              </a:rPr>
              <a:t>English often just translates these three verbs as ‘</a:t>
            </a:r>
            <a:r>
              <a:rPr lang="en-US" sz="2000" b="1" dirty="0">
                <a:solidFill>
                  <a:srgbClr val="115076"/>
                </a:solidFill>
              </a:rPr>
              <a:t>be</a:t>
            </a:r>
            <a:r>
              <a:rPr lang="en-US" sz="2000" dirty="0">
                <a:solidFill>
                  <a:srgbClr val="115076"/>
                </a:solidFill>
              </a:rPr>
              <a:t>’.</a:t>
            </a:r>
          </a:p>
        </p:txBody>
      </p:sp>
    </p:spTree>
    <p:extLst>
      <p:ext uri="{BB962C8B-B14F-4D97-AF65-F5344CB8AC3E}">
        <p14:creationId xmlns:p14="http://schemas.microsoft.com/office/powerpoint/2010/main" val="131527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29" grpId="0" animBg="1"/>
      <p:bldP spid="28" grpId="0" animBg="1"/>
      <p:bldP spid="7" grpId="0"/>
      <p:bldP spid="11" grpId="0"/>
      <p:bldP spid="12" grpId="0"/>
      <p:bldP spid="13" grpId="0" animBg="1"/>
      <p:bldP spid="14" grpId="0" animBg="1"/>
      <p:bldP spid="15" grpId="0" animBg="1"/>
      <p:bldP spid="16" grpId="0" animBg="1"/>
      <p:bldP spid="17" grpId="0" animBg="1"/>
      <p:bldP spid="18" grpId="0" animBg="1"/>
      <p:bldP spid="20" grpId="0" animBg="1"/>
      <p:bldP spid="21" grpId="0" animBg="1"/>
      <p:bldP spid="24" grpId="0"/>
      <p:bldP spid="25" grpId="0"/>
      <p:bldP spid="26" grpId="0" animBg="1"/>
      <p:bldP spid="31" grpId="0"/>
      <p:bldP spid="32" grpId="0"/>
      <p:bldP spid="33" grpId="0"/>
      <p:bldP spid="35" grpId="0" animBg="1"/>
      <p:bldP spid="37" grpId="0" animBg="1"/>
      <p:bldP spid="38" grpId="0" animBg="1"/>
      <p:bldP spid="34" grpId="0" animBg="1"/>
      <p:bldP spid="3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5" name="Table 16">
            <a:extLst>
              <a:ext uri="{FF2B5EF4-FFF2-40B4-BE49-F238E27FC236}">
                <a16:creationId xmlns:a16="http://schemas.microsoft.com/office/drawing/2014/main" id="{6CE8C3EC-05BA-4ED2-A913-56132CEEB815}"/>
              </a:ext>
            </a:extLst>
          </p:cNvPr>
          <p:cNvGraphicFramePr>
            <a:graphicFrameLocks noGrp="1"/>
          </p:cNvGraphicFramePr>
          <p:nvPr>
            <p:extLst>
              <p:ext uri="{D42A27DB-BD31-4B8C-83A1-F6EECF244321}">
                <p14:modId xmlns:p14="http://schemas.microsoft.com/office/powerpoint/2010/main" val="3898588640"/>
              </p:ext>
            </p:extLst>
          </p:nvPr>
        </p:nvGraphicFramePr>
        <p:xfrm>
          <a:off x="161712" y="1372487"/>
          <a:ext cx="11821022" cy="4940832"/>
        </p:xfrm>
        <a:graphic>
          <a:graphicData uri="http://schemas.openxmlformats.org/drawingml/2006/table">
            <a:tbl>
              <a:tblPr firstRow="1" bandRow="1">
                <a:tableStyleId>{ED083AE6-46FA-4A59-8FB0-9F97EB10719F}</a:tableStyleId>
              </a:tblPr>
              <a:tblGrid>
                <a:gridCol w="3837376">
                  <a:extLst>
                    <a:ext uri="{9D8B030D-6E8A-4147-A177-3AD203B41FA5}">
                      <a16:colId xmlns:a16="http://schemas.microsoft.com/office/drawing/2014/main" val="1792983623"/>
                    </a:ext>
                  </a:extLst>
                </a:gridCol>
                <a:gridCol w="4858309">
                  <a:extLst>
                    <a:ext uri="{9D8B030D-6E8A-4147-A177-3AD203B41FA5}">
                      <a16:colId xmlns:a16="http://schemas.microsoft.com/office/drawing/2014/main" val="2382275669"/>
                    </a:ext>
                  </a:extLst>
                </a:gridCol>
                <a:gridCol w="3125337">
                  <a:extLst>
                    <a:ext uri="{9D8B030D-6E8A-4147-A177-3AD203B41FA5}">
                      <a16:colId xmlns:a16="http://schemas.microsoft.com/office/drawing/2014/main" val="371020458"/>
                    </a:ext>
                  </a:extLst>
                </a:gridCol>
              </a:tblGrid>
              <a:tr h="617604">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630328683"/>
                  </a:ext>
                </a:extLst>
              </a:tr>
              <a:tr h="617604">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503946693"/>
                  </a:ext>
                </a:extLst>
              </a:tr>
              <a:tr h="617604">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15333331"/>
                  </a:ext>
                </a:extLst>
              </a:tr>
              <a:tr h="617604">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470359661"/>
                  </a:ext>
                </a:extLst>
              </a:tr>
              <a:tr h="617604">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688267183"/>
                  </a:ext>
                </a:extLst>
              </a:tr>
              <a:tr h="617604">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779272674"/>
                  </a:ext>
                </a:extLst>
              </a:tr>
              <a:tr h="617604">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74036266"/>
                  </a:ext>
                </a:extLst>
              </a:tr>
              <a:tr h="617604">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131387543"/>
                  </a:ext>
                </a:extLst>
              </a:tr>
            </a:tbl>
          </a:graphicData>
        </a:graphic>
      </p:graphicFrame>
      <p:sp>
        <p:nvSpPr>
          <p:cNvPr id="11" name="TextBox 10">
            <a:extLst>
              <a:ext uri="{FF2B5EF4-FFF2-40B4-BE49-F238E27FC236}">
                <a16:creationId xmlns:a16="http://schemas.microsoft.com/office/drawing/2014/main" id="{B7A21DC9-3E80-4A45-B8AC-3E797291D9B3}"/>
              </a:ext>
            </a:extLst>
          </p:cNvPr>
          <p:cNvSpPr txBox="1"/>
          <p:nvPr/>
        </p:nvSpPr>
        <p:spPr>
          <a:xfrm>
            <a:off x="161712" y="4547196"/>
            <a:ext cx="11451168" cy="461665"/>
          </a:xfrm>
          <a:prstGeom prst="rect">
            <a:avLst/>
          </a:prstGeom>
          <a:noFill/>
        </p:spPr>
        <p:txBody>
          <a:bodyPr wrap="square" rtlCol="0">
            <a:spAutoFit/>
          </a:bodyPr>
          <a:lstStyle/>
          <a:p>
            <a:r>
              <a:rPr lang="en-US" sz="2400" dirty="0">
                <a:solidFill>
                  <a:schemeClr val="accent5">
                    <a:lumMod val="50000"/>
                  </a:schemeClr>
                </a:solidFill>
              </a:rPr>
              <a:t>6. Der </a:t>
            </a:r>
            <a:r>
              <a:rPr lang="en-US" sz="2400" dirty="0" err="1">
                <a:solidFill>
                  <a:schemeClr val="accent5">
                    <a:lumMod val="50000"/>
                  </a:schemeClr>
                </a:solidFill>
              </a:rPr>
              <a:t>Ofen</a:t>
            </a:r>
            <a:r>
              <a:rPr lang="en-US" sz="2400" dirty="0">
                <a:solidFill>
                  <a:schemeClr val="accent5">
                    <a:lumMod val="50000"/>
                  </a:schemeClr>
                </a:solidFill>
              </a:rPr>
              <a:t>* </a:t>
            </a:r>
            <a:r>
              <a:rPr lang="en-US" sz="2400" dirty="0" err="1">
                <a:solidFill>
                  <a:schemeClr val="accent5">
                    <a:lumMod val="50000"/>
                  </a:schemeClr>
                </a:solidFill>
              </a:rPr>
              <a:t>steht</a:t>
            </a:r>
            <a:r>
              <a:rPr lang="en-US" sz="2400" dirty="0">
                <a:solidFill>
                  <a:schemeClr val="accent5">
                    <a:lumMod val="50000"/>
                  </a:schemeClr>
                </a:solidFill>
              </a:rPr>
              <a:t>…           6. Oma </a:t>
            </a:r>
            <a:r>
              <a:rPr lang="en-US" sz="2400" dirty="0" err="1">
                <a:solidFill>
                  <a:schemeClr val="accent5">
                    <a:lumMod val="50000"/>
                  </a:schemeClr>
                </a:solidFill>
              </a:rPr>
              <a:t>stellt</a:t>
            </a:r>
            <a:r>
              <a:rPr lang="en-US" sz="2400" dirty="0">
                <a:solidFill>
                  <a:schemeClr val="accent5">
                    <a:lumMod val="50000"/>
                  </a:schemeClr>
                </a:solidFill>
              </a:rPr>
              <a:t> den </a:t>
            </a:r>
            <a:r>
              <a:rPr lang="en-US" sz="2400" dirty="0" err="1">
                <a:solidFill>
                  <a:schemeClr val="accent5">
                    <a:lumMod val="50000"/>
                  </a:schemeClr>
                </a:solidFill>
              </a:rPr>
              <a:t>Ofen</a:t>
            </a:r>
            <a:r>
              <a:rPr lang="en-US" sz="2400" dirty="0">
                <a:solidFill>
                  <a:schemeClr val="accent5">
                    <a:lumMod val="50000"/>
                  </a:schemeClr>
                </a:solidFill>
              </a:rPr>
              <a:t>*	…	      …in der </a:t>
            </a:r>
            <a:r>
              <a:rPr lang="en-US" sz="2400" dirty="0" err="1">
                <a:solidFill>
                  <a:schemeClr val="accent5">
                    <a:lumMod val="50000"/>
                  </a:schemeClr>
                </a:solidFill>
              </a:rPr>
              <a:t>Küche</a:t>
            </a:r>
            <a:r>
              <a:rPr lang="en-US" sz="2400" dirty="0">
                <a:solidFill>
                  <a:schemeClr val="accent5">
                    <a:lumMod val="50000"/>
                  </a:schemeClr>
                </a:solidFill>
              </a:rPr>
              <a:t>.</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301948"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Sie </a:t>
            </a:r>
            <a:r>
              <a:rPr lang="en-GB" sz="3600" b="1" dirty="0" err="1">
                <a:solidFill>
                  <a:schemeClr val="bg1"/>
                </a:solidFill>
              </a:rPr>
              <a:t>organisieren</a:t>
            </a:r>
            <a:r>
              <a:rPr lang="en-GB" sz="3600" b="1" dirty="0">
                <a:solidFill>
                  <a:schemeClr val="bg1"/>
                </a:solidFill>
              </a:rPr>
              <a:t> </a:t>
            </a:r>
            <a:r>
              <a:rPr lang="en-GB" sz="3600" b="1" dirty="0" err="1">
                <a:solidFill>
                  <a:schemeClr val="bg1"/>
                </a:solidFill>
              </a:rPr>
              <a:t>zuhause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18254" y="247046"/>
            <a:ext cx="114063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61712" y="1474269"/>
            <a:ext cx="11821021" cy="461665"/>
          </a:xfrm>
          <a:prstGeom prst="rect">
            <a:avLst/>
          </a:prstGeom>
          <a:noFill/>
        </p:spPr>
        <p:txBody>
          <a:bodyPr wrap="square" rtlCol="0">
            <a:spAutoFit/>
          </a:bodyPr>
          <a:lstStyle/>
          <a:p>
            <a:r>
              <a:rPr lang="en-US" sz="2400" dirty="0">
                <a:solidFill>
                  <a:schemeClr val="accent5">
                    <a:lumMod val="50000"/>
                  </a:schemeClr>
                </a:solidFill>
              </a:rPr>
              <a:t>1. Das Buch </a:t>
            </a:r>
            <a:r>
              <a:rPr lang="en-US" sz="2400" dirty="0" err="1">
                <a:solidFill>
                  <a:schemeClr val="accent5">
                    <a:lumMod val="50000"/>
                  </a:schemeClr>
                </a:solidFill>
              </a:rPr>
              <a:t>liegt</a:t>
            </a:r>
            <a:r>
              <a:rPr lang="en-US" sz="2400" dirty="0">
                <a:solidFill>
                  <a:schemeClr val="accent5">
                    <a:lumMod val="50000"/>
                  </a:schemeClr>
                </a:solidFill>
              </a:rPr>
              <a:t>…             1. Mia </a:t>
            </a:r>
            <a:r>
              <a:rPr lang="en-US" sz="2400" dirty="0" err="1">
                <a:solidFill>
                  <a:schemeClr val="accent5">
                    <a:lumMod val="50000"/>
                  </a:schemeClr>
                </a:solidFill>
              </a:rPr>
              <a:t>legt</a:t>
            </a:r>
            <a:r>
              <a:rPr lang="en-US" sz="2400" dirty="0">
                <a:solidFill>
                  <a:schemeClr val="accent5">
                    <a:lumMod val="50000"/>
                  </a:schemeClr>
                </a:solidFill>
              </a:rPr>
              <a:t> das Buch…		      …auf dem Tisch.</a:t>
            </a:r>
          </a:p>
        </p:txBody>
      </p:sp>
      <p:sp>
        <p:nvSpPr>
          <p:cNvPr id="6" name="TextBox 5">
            <a:extLst>
              <a:ext uri="{FF2B5EF4-FFF2-40B4-BE49-F238E27FC236}">
                <a16:creationId xmlns:a16="http://schemas.microsoft.com/office/drawing/2014/main" id="{240E1EC5-2563-1F41-8973-BD4F893F7711}"/>
              </a:ext>
            </a:extLst>
          </p:cNvPr>
          <p:cNvSpPr txBox="1"/>
          <p:nvPr/>
        </p:nvSpPr>
        <p:spPr>
          <a:xfrm>
            <a:off x="161712" y="2054265"/>
            <a:ext cx="11821021" cy="461665"/>
          </a:xfrm>
          <a:prstGeom prst="rect">
            <a:avLst/>
          </a:prstGeom>
          <a:noFill/>
        </p:spPr>
        <p:txBody>
          <a:bodyPr wrap="square" rtlCol="0">
            <a:spAutoFit/>
          </a:bodyPr>
          <a:lstStyle/>
          <a:p>
            <a:r>
              <a:rPr lang="en-US" sz="2400" dirty="0">
                <a:solidFill>
                  <a:schemeClr val="accent5">
                    <a:lumMod val="50000"/>
                  </a:schemeClr>
                </a:solidFill>
              </a:rPr>
              <a:t>2. Der </a:t>
            </a:r>
            <a:r>
              <a:rPr lang="en-US" sz="2400" dirty="0" err="1">
                <a:solidFill>
                  <a:schemeClr val="accent5">
                    <a:lumMod val="50000"/>
                  </a:schemeClr>
                </a:solidFill>
              </a:rPr>
              <a:t>Stuhl</a:t>
            </a:r>
            <a:r>
              <a:rPr lang="en-US" sz="2400" dirty="0">
                <a:solidFill>
                  <a:schemeClr val="accent5">
                    <a:lumMod val="50000"/>
                  </a:schemeClr>
                </a:solidFill>
              </a:rPr>
              <a:t> </a:t>
            </a:r>
            <a:r>
              <a:rPr lang="en-US" sz="2400" dirty="0" err="1">
                <a:solidFill>
                  <a:schemeClr val="accent5">
                    <a:lumMod val="50000"/>
                  </a:schemeClr>
                </a:solidFill>
              </a:rPr>
              <a:t>steht</a:t>
            </a:r>
            <a:r>
              <a:rPr lang="en-US" sz="2400" dirty="0">
                <a:solidFill>
                  <a:schemeClr val="accent5">
                    <a:lumMod val="50000"/>
                  </a:schemeClr>
                </a:solidFill>
              </a:rPr>
              <a:t>…             2. Wolfgang </a:t>
            </a:r>
            <a:r>
              <a:rPr lang="en-US" sz="2400" dirty="0" err="1">
                <a:solidFill>
                  <a:schemeClr val="accent5">
                    <a:lumMod val="50000"/>
                  </a:schemeClr>
                </a:solidFill>
              </a:rPr>
              <a:t>stellt</a:t>
            </a:r>
            <a:r>
              <a:rPr lang="en-US" sz="2400" dirty="0">
                <a:solidFill>
                  <a:schemeClr val="accent5">
                    <a:lumMod val="50000"/>
                  </a:schemeClr>
                </a:solidFill>
              </a:rPr>
              <a:t> den </a:t>
            </a:r>
            <a:r>
              <a:rPr lang="en-US" sz="2400" dirty="0" err="1">
                <a:solidFill>
                  <a:schemeClr val="accent5">
                    <a:lumMod val="50000"/>
                  </a:schemeClr>
                </a:solidFill>
              </a:rPr>
              <a:t>Stuhl</a:t>
            </a:r>
            <a:r>
              <a:rPr lang="en-US" sz="2400" dirty="0">
                <a:solidFill>
                  <a:schemeClr val="accent5">
                    <a:lumMod val="50000"/>
                  </a:schemeClr>
                </a:solidFill>
              </a:rPr>
              <a:t>…       …in die </a:t>
            </a:r>
            <a:r>
              <a:rPr lang="en-US" sz="2400" dirty="0" err="1">
                <a:solidFill>
                  <a:schemeClr val="accent5">
                    <a:lumMod val="50000"/>
                  </a:schemeClr>
                </a:solidFill>
              </a:rPr>
              <a:t>Wohnung</a:t>
            </a:r>
            <a:r>
              <a:rPr lang="en-US" sz="2400" dirty="0">
                <a:solidFill>
                  <a:schemeClr val="accent5">
                    <a:lumMod val="50000"/>
                  </a:schemeClr>
                </a:solidFill>
              </a:rPr>
              <a:t>.</a:t>
            </a:r>
          </a:p>
        </p:txBody>
      </p:sp>
      <p:sp>
        <p:nvSpPr>
          <p:cNvPr id="8" name="TextBox 7">
            <a:extLst>
              <a:ext uri="{FF2B5EF4-FFF2-40B4-BE49-F238E27FC236}">
                <a16:creationId xmlns:a16="http://schemas.microsoft.com/office/drawing/2014/main" id="{A932B4F4-36B5-0B4A-B1BC-3993E14E5E33}"/>
              </a:ext>
            </a:extLst>
          </p:cNvPr>
          <p:cNvSpPr txBox="1"/>
          <p:nvPr/>
        </p:nvSpPr>
        <p:spPr>
          <a:xfrm>
            <a:off x="209266" y="2680672"/>
            <a:ext cx="11749626" cy="461665"/>
          </a:xfrm>
          <a:prstGeom prst="rect">
            <a:avLst/>
          </a:prstGeom>
          <a:noFill/>
        </p:spPr>
        <p:txBody>
          <a:bodyPr wrap="square" rtlCol="0">
            <a:spAutoFit/>
          </a:bodyPr>
          <a:lstStyle/>
          <a:p>
            <a:r>
              <a:rPr lang="en-US" sz="2400" dirty="0">
                <a:solidFill>
                  <a:schemeClr val="accent5">
                    <a:lumMod val="50000"/>
                  </a:schemeClr>
                </a:solidFill>
              </a:rPr>
              <a:t>3. Die </a:t>
            </a:r>
            <a:r>
              <a:rPr lang="en-US" sz="2400" dirty="0" err="1">
                <a:solidFill>
                  <a:schemeClr val="accent5">
                    <a:lumMod val="50000"/>
                  </a:schemeClr>
                </a:solidFill>
              </a:rPr>
              <a:t>Katze</a:t>
            </a:r>
            <a:r>
              <a:rPr lang="en-US" sz="2400" dirty="0">
                <a:solidFill>
                  <a:schemeClr val="accent5">
                    <a:lumMod val="50000"/>
                  </a:schemeClr>
                </a:solidFill>
              </a:rPr>
              <a:t> </a:t>
            </a:r>
            <a:r>
              <a:rPr lang="en-US" sz="2400" dirty="0" err="1">
                <a:solidFill>
                  <a:schemeClr val="accent5">
                    <a:lumMod val="50000"/>
                  </a:schemeClr>
                </a:solidFill>
              </a:rPr>
              <a:t>sitzt</a:t>
            </a:r>
            <a:r>
              <a:rPr lang="en-US" sz="2400" dirty="0">
                <a:solidFill>
                  <a:schemeClr val="accent5">
                    <a:lumMod val="50000"/>
                  </a:schemeClr>
                </a:solidFill>
              </a:rPr>
              <a:t>…           3. Mia </a:t>
            </a:r>
            <a:r>
              <a:rPr lang="en-US" sz="2400" dirty="0" err="1">
                <a:solidFill>
                  <a:schemeClr val="accent5">
                    <a:lumMod val="50000"/>
                  </a:schemeClr>
                </a:solidFill>
              </a:rPr>
              <a:t>setzt</a:t>
            </a:r>
            <a:r>
              <a:rPr lang="en-US" sz="2400" dirty="0">
                <a:solidFill>
                  <a:schemeClr val="accent5">
                    <a:lumMod val="50000"/>
                  </a:schemeClr>
                </a:solidFill>
              </a:rPr>
              <a:t> die </a:t>
            </a:r>
            <a:r>
              <a:rPr lang="en-US" sz="2400" dirty="0" err="1">
                <a:solidFill>
                  <a:schemeClr val="accent5">
                    <a:lumMod val="50000"/>
                  </a:schemeClr>
                </a:solidFill>
              </a:rPr>
              <a:t>Katze</a:t>
            </a:r>
            <a:r>
              <a:rPr lang="en-US" sz="2400" dirty="0">
                <a:solidFill>
                  <a:schemeClr val="accent5">
                    <a:lumMod val="50000"/>
                  </a:schemeClr>
                </a:solidFill>
              </a:rPr>
              <a:t>                        …</a:t>
            </a:r>
            <a:r>
              <a:rPr lang="en-US" sz="2400" dirty="0" err="1">
                <a:solidFill>
                  <a:schemeClr val="accent5">
                    <a:lumMod val="50000"/>
                  </a:schemeClr>
                </a:solidFill>
              </a:rPr>
              <a:t>im</a:t>
            </a:r>
            <a:r>
              <a:rPr lang="en-US" sz="2400" dirty="0">
                <a:solidFill>
                  <a:schemeClr val="accent5">
                    <a:lumMod val="50000"/>
                  </a:schemeClr>
                </a:solidFill>
              </a:rPr>
              <a:t> Garten.</a:t>
            </a:r>
          </a:p>
        </p:txBody>
      </p:sp>
      <p:sp>
        <p:nvSpPr>
          <p:cNvPr id="9" name="TextBox 8">
            <a:extLst>
              <a:ext uri="{FF2B5EF4-FFF2-40B4-BE49-F238E27FC236}">
                <a16:creationId xmlns:a16="http://schemas.microsoft.com/office/drawing/2014/main" id="{C6CB73F8-2683-634A-8A68-8E6A7A7FD934}"/>
              </a:ext>
            </a:extLst>
          </p:cNvPr>
          <p:cNvSpPr txBox="1"/>
          <p:nvPr/>
        </p:nvSpPr>
        <p:spPr>
          <a:xfrm>
            <a:off x="209266" y="3334899"/>
            <a:ext cx="11749626" cy="461665"/>
          </a:xfrm>
          <a:prstGeom prst="rect">
            <a:avLst/>
          </a:prstGeom>
          <a:noFill/>
        </p:spPr>
        <p:txBody>
          <a:bodyPr wrap="square" rtlCol="0">
            <a:spAutoFit/>
          </a:bodyPr>
          <a:lstStyle/>
          <a:p>
            <a:r>
              <a:rPr lang="en-US" sz="2400" dirty="0">
                <a:solidFill>
                  <a:schemeClr val="accent5">
                    <a:lumMod val="50000"/>
                  </a:schemeClr>
                </a:solidFill>
              </a:rPr>
              <a:t>4. Das </a:t>
            </a:r>
            <a:r>
              <a:rPr lang="en-US" sz="2400" dirty="0" err="1">
                <a:solidFill>
                  <a:schemeClr val="accent5">
                    <a:lumMod val="50000"/>
                  </a:schemeClr>
                </a:solidFill>
              </a:rPr>
              <a:t>Kissen</a:t>
            </a:r>
            <a:r>
              <a:rPr lang="en-US" sz="2400" dirty="0">
                <a:solidFill>
                  <a:schemeClr val="accent5">
                    <a:lumMod val="50000"/>
                  </a:schemeClr>
                </a:solidFill>
              </a:rPr>
              <a:t>* </a:t>
            </a:r>
            <a:r>
              <a:rPr lang="en-US" sz="2400" dirty="0" err="1">
                <a:solidFill>
                  <a:schemeClr val="accent5">
                    <a:lumMod val="50000"/>
                  </a:schemeClr>
                </a:solidFill>
              </a:rPr>
              <a:t>liegt</a:t>
            </a:r>
            <a:r>
              <a:rPr lang="en-US" sz="2400" dirty="0">
                <a:solidFill>
                  <a:schemeClr val="accent5">
                    <a:lumMod val="50000"/>
                  </a:schemeClr>
                </a:solidFill>
              </a:rPr>
              <a:t>…         4. Wolfgang </a:t>
            </a:r>
            <a:r>
              <a:rPr lang="en-US" sz="2400" dirty="0" err="1">
                <a:solidFill>
                  <a:schemeClr val="accent5">
                    <a:lumMod val="50000"/>
                  </a:schemeClr>
                </a:solidFill>
              </a:rPr>
              <a:t>legt</a:t>
            </a:r>
            <a:r>
              <a:rPr lang="en-US" sz="2400" dirty="0">
                <a:solidFill>
                  <a:schemeClr val="accent5">
                    <a:lumMod val="50000"/>
                  </a:schemeClr>
                </a:solidFill>
              </a:rPr>
              <a:t> das </a:t>
            </a:r>
            <a:r>
              <a:rPr lang="en-US" sz="2400" dirty="0" err="1">
                <a:solidFill>
                  <a:schemeClr val="accent5">
                    <a:lumMod val="50000"/>
                  </a:schemeClr>
                </a:solidFill>
              </a:rPr>
              <a:t>Kissen</a:t>
            </a:r>
            <a:r>
              <a:rPr lang="en-US" sz="2400" dirty="0">
                <a:solidFill>
                  <a:schemeClr val="accent5">
                    <a:lumMod val="50000"/>
                  </a:schemeClr>
                </a:solidFill>
              </a:rPr>
              <a:t>*…	     …auf den Stuhl.</a:t>
            </a:r>
          </a:p>
        </p:txBody>
      </p:sp>
      <p:sp>
        <p:nvSpPr>
          <p:cNvPr id="10" name="TextBox 9">
            <a:extLst>
              <a:ext uri="{FF2B5EF4-FFF2-40B4-BE49-F238E27FC236}">
                <a16:creationId xmlns:a16="http://schemas.microsoft.com/office/drawing/2014/main" id="{0FA05448-B456-D545-BBC7-B2FEFF1E221D}"/>
              </a:ext>
            </a:extLst>
          </p:cNvPr>
          <p:cNvSpPr txBox="1"/>
          <p:nvPr/>
        </p:nvSpPr>
        <p:spPr>
          <a:xfrm>
            <a:off x="161712" y="3935235"/>
            <a:ext cx="11821022" cy="461665"/>
          </a:xfrm>
          <a:prstGeom prst="rect">
            <a:avLst/>
          </a:prstGeom>
          <a:noFill/>
        </p:spPr>
        <p:txBody>
          <a:bodyPr wrap="square" rtlCol="0">
            <a:spAutoFit/>
          </a:bodyPr>
          <a:lstStyle/>
          <a:p>
            <a:r>
              <a:rPr lang="en-US" sz="2400" dirty="0">
                <a:solidFill>
                  <a:schemeClr val="accent5">
                    <a:lumMod val="50000"/>
                  </a:schemeClr>
                </a:solidFill>
              </a:rPr>
              <a:t>5. Der Hund </a:t>
            </a:r>
            <a:r>
              <a:rPr lang="en-US" sz="2400" dirty="0" err="1">
                <a:solidFill>
                  <a:schemeClr val="accent5">
                    <a:lumMod val="50000"/>
                  </a:schemeClr>
                </a:solidFill>
              </a:rPr>
              <a:t>sitzt</a:t>
            </a:r>
            <a:r>
              <a:rPr lang="en-US" sz="2400" dirty="0">
                <a:solidFill>
                  <a:schemeClr val="accent5">
                    <a:lumMod val="50000"/>
                  </a:schemeClr>
                </a:solidFill>
              </a:rPr>
              <a:t> …             5.  </a:t>
            </a:r>
            <a:r>
              <a:rPr lang="en-US" sz="2400" dirty="0" err="1">
                <a:solidFill>
                  <a:schemeClr val="accent5">
                    <a:lumMod val="50000"/>
                  </a:schemeClr>
                </a:solidFill>
              </a:rPr>
              <a:t>Tante</a:t>
            </a:r>
            <a:r>
              <a:rPr lang="en-US" sz="2400" dirty="0">
                <a:solidFill>
                  <a:schemeClr val="accent5">
                    <a:lumMod val="50000"/>
                  </a:schemeClr>
                </a:solidFill>
              </a:rPr>
              <a:t> Laura </a:t>
            </a:r>
            <a:r>
              <a:rPr lang="en-US" sz="2400" dirty="0" err="1">
                <a:solidFill>
                  <a:schemeClr val="accent5">
                    <a:lumMod val="50000"/>
                  </a:schemeClr>
                </a:solidFill>
              </a:rPr>
              <a:t>setzt</a:t>
            </a:r>
            <a:r>
              <a:rPr lang="en-US" sz="2400" dirty="0">
                <a:solidFill>
                  <a:schemeClr val="accent5">
                    <a:lumMod val="50000"/>
                  </a:schemeClr>
                </a:solidFill>
              </a:rPr>
              <a:t> den Hund…  …auf dem Boden.</a:t>
            </a:r>
          </a:p>
        </p:txBody>
      </p:sp>
      <p:sp>
        <p:nvSpPr>
          <p:cNvPr id="2" name="TextBox 1">
            <a:extLst>
              <a:ext uri="{FF2B5EF4-FFF2-40B4-BE49-F238E27FC236}">
                <a16:creationId xmlns:a16="http://schemas.microsoft.com/office/drawing/2014/main" id="{AA6D0397-F8B7-0E4D-A34A-2FD9821BFAC3}"/>
              </a:ext>
            </a:extLst>
          </p:cNvPr>
          <p:cNvSpPr txBox="1"/>
          <p:nvPr/>
        </p:nvSpPr>
        <p:spPr>
          <a:xfrm>
            <a:off x="7342134" y="238726"/>
            <a:ext cx="3391268" cy="461665"/>
          </a:xfrm>
          <a:prstGeom prst="rect">
            <a:avLst/>
          </a:prstGeom>
          <a:noFill/>
        </p:spPr>
        <p:txBody>
          <a:bodyPr wrap="square" rtlCol="0">
            <a:spAutoFit/>
          </a:bodyPr>
          <a:lstStyle/>
          <a:p>
            <a:pPr algn="l"/>
            <a:r>
              <a:rPr lang="en-US" sz="2400" dirty="0">
                <a:solidFill>
                  <a:srgbClr val="115076"/>
                </a:solidFill>
              </a:rPr>
              <a:t>*das </a:t>
            </a:r>
            <a:r>
              <a:rPr lang="en-US" sz="2400" dirty="0" err="1">
                <a:solidFill>
                  <a:srgbClr val="115076"/>
                </a:solidFill>
              </a:rPr>
              <a:t>Kissen</a:t>
            </a:r>
            <a:r>
              <a:rPr lang="en-US" sz="2400" dirty="0">
                <a:solidFill>
                  <a:srgbClr val="115076"/>
                </a:solidFill>
              </a:rPr>
              <a:t> = cushion </a:t>
            </a:r>
          </a:p>
        </p:txBody>
      </p:sp>
      <p:sp>
        <p:nvSpPr>
          <p:cNvPr id="12" name="TextBox 11">
            <a:extLst>
              <a:ext uri="{FF2B5EF4-FFF2-40B4-BE49-F238E27FC236}">
                <a16:creationId xmlns:a16="http://schemas.microsoft.com/office/drawing/2014/main" id="{F84C8E91-C7BD-7448-938F-A806A31E54F9}"/>
              </a:ext>
            </a:extLst>
          </p:cNvPr>
          <p:cNvSpPr txBox="1"/>
          <p:nvPr/>
        </p:nvSpPr>
        <p:spPr>
          <a:xfrm>
            <a:off x="161712" y="5172812"/>
            <a:ext cx="11797180" cy="461665"/>
          </a:xfrm>
          <a:prstGeom prst="rect">
            <a:avLst/>
          </a:prstGeom>
          <a:noFill/>
        </p:spPr>
        <p:txBody>
          <a:bodyPr wrap="square" rtlCol="0">
            <a:spAutoFit/>
          </a:bodyPr>
          <a:lstStyle/>
          <a:p>
            <a:r>
              <a:rPr lang="en-US" sz="2400" dirty="0">
                <a:solidFill>
                  <a:schemeClr val="accent5">
                    <a:lumMod val="50000"/>
                  </a:schemeClr>
                </a:solidFill>
              </a:rPr>
              <a:t>7. Das Kind </a:t>
            </a:r>
            <a:r>
              <a:rPr lang="en-US" sz="2400" dirty="0" err="1">
                <a:solidFill>
                  <a:schemeClr val="accent5">
                    <a:lumMod val="50000"/>
                  </a:schemeClr>
                </a:solidFill>
              </a:rPr>
              <a:t>sitzt</a:t>
            </a:r>
            <a:r>
              <a:rPr lang="en-US" sz="2400" dirty="0">
                <a:solidFill>
                  <a:schemeClr val="accent5">
                    <a:lumMod val="50000"/>
                  </a:schemeClr>
                </a:solidFill>
              </a:rPr>
              <a:t>…               7. </a:t>
            </a:r>
            <a:r>
              <a:rPr lang="en-US" sz="2400" dirty="0" err="1">
                <a:solidFill>
                  <a:schemeClr val="accent5">
                    <a:lumMod val="50000"/>
                  </a:schemeClr>
                </a:solidFill>
              </a:rPr>
              <a:t>Ihr</a:t>
            </a:r>
            <a:r>
              <a:rPr lang="en-US" sz="2400" dirty="0">
                <a:solidFill>
                  <a:schemeClr val="accent5">
                    <a:lumMod val="50000"/>
                  </a:schemeClr>
                </a:solidFill>
              </a:rPr>
              <a:t> </a:t>
            </a:r>
            <a:r>
              <a:rPr lang="en-US" sz="2400" dirty="0" err="1">
                <a:solidFill>
                  <a:schemeClr val="accent5">
                    <a:lumMod val="50000"/>
                  </a:schemeClr>
                </a:solidFill>
              </a:rPr>
              <a:t>Onkel</a:t>
            </a:r>
            <a:r>
              <a:rPr lang="en-US" sz="2400" dirty="0">
                <a:solidFill>
                  <a:schemeClr val="accent5">
                    <a:lumMod val="50000"/>
                  </a:schemeClr>
                </a:solidFill>
              </a:rPr>
              <a:t> </a:t>
            </a:r>
            <a:r>
              <a:rPr lang="en-US" sz="2400" dirty="0" err="1">
                <a:solidFill>
                  <a:schemeClr val="accent5">
                    <a:lumMod val="50000"/>
                  </a:schemeClr>
                </a:solidFill>
              </a:rPr>
              <a:t>setzt</a:t>
            </a:r>
            <a:r>
              <a:rPr lang="en-US" sz="2400" dirty="0">
                <a:solidFill>
                  <a:schemeClr val="accent5">
                    <a:lumMod val="50000"/>
                  </a:schemeClr>
                </a:solidFill>
              </a:rPr>
              <a:t> das Kind…	      …</a:t>
            </a:r>
            <a:r>
              <a:rPr lang="en-US" sz="2400" dirty="0" err="1">
                <a:solidFill>
                  <a:schemeClr val="accent5">
                    <a:lumMod val="50000"/>
                  </a:schemeClr>
                </a:solidFill>
              </a:rPr>
              <a:t>im</a:t>
            </a:r>
            <a:r>
              <a:rPr lang="en-US" sz="2400" dirty="0">
                <a:solidFill>
                  <a:schemeClr val="accent5">
                    <a:lumMod val="50000"/>
                  </a:schemeClr>
                </a:solidFill>
              </a:rPr>
              <a:t> Bad.</a:t>
            </a:r>
          </a:p>
        </p:txBody>
      </p:sp>
      <p:sp>
        <p:nvSpPr>
          <p:cNvPr id="13" name="TextBox 12">
            <a:extLst>
              <a:ext uri="{FF2B5EF4-FFF2-40B4-BE49-F238E27FC236}">
                <a16:creationId xmlns:a16="http://schemas.microsoft.com/office/drawing/2014/main" id="{041BCC42-C472-7F49-9FE2-7461F91716D3}"/>
              </a:ext>
            </a:extLst>
          </p:cNvPr>
          <p:cNvSpPr txBox="1"/>
          <p:nvPr/>
        </p:nvSpPr>
        <p:spPr>
          <a:xfrm>
            <a:off x="209266" y="5743065"/>
            <a:ext cx="11797179" cy="461665"/>
          </a:xfrm>
          <a:prstGeom prst="rect">
            <a:avLst/>
          </a:prstGeom>
          <a:noFill/>
        </p:spPr>
        <p:txBody>
          <a:bodyPr wrap="square" rtlCol="0">
            <a:spAutoFit/>
          </a:bodyPr>
          <a:lstStyle/>
          <a:p>
            <a:r>
              <a:rPr lang="en-US" sz="2400" dirty="0">
                <a:solidFill>
                  <a:schemeClr val="accent5">
                    <a:lumMod val="50000"/>
                  </a:schemeClr>
                </a:solidFill>
              </a:rPr>
              <a:t>8. Das Heft </a:t>
            </a:r>
            <a:r>
              <a:rPr lang="en-US" sz="2400" dirty="0" err="1">
                <a:solidFill>
                  <a:schemeClr val="accent5">
                    <a:lumMod val="50000"/>
                  </a:schemeClr>
                </a:solidFill>
              </a:rPr>
              <a:t>liegt</a:t>
            </a:r>
            <a:r>
              <a:rPr lang="en-US" sz="2400" dirty="0">
                <a:solidFill>
                  <a:schemeClr val="accent5">
                    <a:lumMod val="50000"/>
                  </a:schemeClr>
                </a:solidFill>
              </a:rPr>
              <a:t>…              8. Mia </a:t>
            </a:r>
            <a:r>
              <a:rPr lang="en-US" sz="2400" dirty="0" err="1">
                <a:solidFill>
                  <a:schemeClr val="accent5">
                    <a:lumMod val="50000"/>
                  </a:schemeClr>
                </a:solidFill>
              </a:rPr>
              <a:t>legt</a:t>
            </a:r>
            <a:r>
              <a:rPr lang="en-US" sz="2400" dirty="0">
                <a:solidFill>
                  <a:schemeClr val="accent5">
                    <a:lumMod val="50000"/>
                  </a:schemeClr>
                </a:solidFill>
              </a:rPr>
              <a:t> das Heft…  		     …auf den Tisch.</a:t>
            </a:r>
          </a:p>
        </p:txBody>
      </p:sp>
      <p:sp>
        <p:nvSpPr>
          <p:cNvPr id="14" name="TextBox 13">
            <a:extLst>
              <a:ext uri="{FF2B5EF4-FFF2-40B4-BE49-F238E27FC236}">
                <a16:creationId xmlns:a16="http://schemas.microsoft.com/office/drawing/2014/main" id="{8F9C76D0-92F8-3C4C-AD5B-499E93F12845}"/>
              </a:ext>
            </a:extLst>
          </p:cNvPr>
          <p:cNvSpPr txBox="1"/>
          <p:nvPr/>
        </p:nvSpPr>
        <p:spPr>
          <a:xfrm>
            <a:off x="7386460" y="607885"/>
            <a:ext cx="3696068" cy="461665"/>
          </a:xfrm>
          <a:prstGeom prst="rect">
            <a:avLst/>
          </a:prstGeom>
          <a:noFill/>
        </p:spPr>
        <p:txBody>
          <a:bodyPr wrap="square" rtlCol="0">
            <a:spAutoFit/>
          </a:bodyPr>
          <a:lstStyle/>
          <a:p>
            <a:pPr algn="l"/>
            <a:r>
              <a:rPr lang="en-US" sz="2400" dirty="0">
                <a:solidFill>
                  <a:srgbClr val="115076"/>
                </a:solidFill>
              </a:rPr>
              <a:t>*der </a:t>
            </a:r>
            <a:r>
              <a:rPr lang="en-US" sz="2400" dirty="0" err="1">
                <a:solidFill>
                  <a:srgbClr val="115076"/>
                </a:solidFill>
              </a:rPr>
              <a:t>Ofen</a:t>
            </a:r>
            <a:r>
              <a:rPr lang="en-US" sz="2400" dirty="0">
                <a:solidFill>
                  <a:srgbClr val="115076"/>
                </a:solidFill>
              </a:rPr>
              <a:t> = oven </a:t>
            </a:r>
          </a:p>
        </p:txBody>
      </p:sp>
      <p:cxnSp>
        <p:nvCxnSpPr>
          <p:cNvPr id="16" name="Straight Connector 15">
            <a:extLst>
              <a:ext uri="{FF2B5EF4-FFF2-40B4-BE49-F238E27FC236}">
                <a16:creationId xmlns:a16="http://schemas.microsoft.com/office/drawing/2014/main" id="{177BBC9E-693B-6B4A-9179-61B3DB08ADB5}"/>
              </a:ext>
            </a:extLst>
          </p:cNvPr>
          <p:cNvCxnSpPr>
            <a:cxnSpLocks/>
          </p:cNvCxnSpPr>
          <p:nvPr/>
        </p:nvCxnSpPr>
        <p:spPr>
          <a:xfrm>
            <a:off x="4292312" y="1688676"/>
            <a:ext cx="3189968" cy="14562"/>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3E87F62-B0BD-1D48-83D0-F730B991D1C5}"/>
              </a:ext>
            </a:extLst>
          </p:cNvPr>
          <p:cNvCxnSpPr>
            <a:cxnSpLocks/>
          </p:cNvCxnSpPr>
          <p:nvPr/>
        </p:nvCxnSpPr>
        <p:spPr>
          <a:xfrm>
            <a:off x="518160" y="2285097"/>
            <a:ext cx="2243328" cy="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52934CA-3B4E-F846-B661-E2E0B9A1131E}"/>
              </a:ext>
            </a:extLst>
          </p:cNvPr>
          <p:cNvCxnSpPr>
            <a:cxnSpLocks/>
          </p:cNvCxnSpPr>
          <p:nvPr/>
        </p:nvCxnSpPr>
        <p:spPr>
          <a:xfrm>
            <a:off x="4334676" y="2932516"/>
            <a:ext cx="3051784" cy="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345BC9C-B11C-F244-B6E4-E237849C7059}"/>
              </a:ext>
            </a:extLst>
          </p:cNvPr>
          <p:cNvCxnSpPr>
            <a:cxnSpLocks/>
          </p:cNvCxnSpPr>
          <p:nvPr/>
        </p:nvCxnSpPr>
        <p:spPr>
          <a:xfrm>
            <a:off x="612709" y="3604259"/>
            <a:ext cx="2526056" cy="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AC5DED7-9C9A-1345-90F9-E6F6AF41A47B}"/>
              </a:ext>
            </a:extLst>
          </p:cNvPr>
          <p:cNvCxnSpPr>
            <a:cxnSpLocks/>
          </p:cNvCxnSpPr>
          <p:nvPr/>
        </p:nvCxnSpPr>
        <p:spPr>
          <a:xfrm>
            <a:off x="4334676" y="4181863"/>
            <a:ext cx="4261104" cy="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4282565-B683-FB4E-A46E-C00D9F855396}"/>
              </a:ext>
            </a:extLst>
          </p:cNvPr>
          <p:cNvCxnSpPr>
            <a:cxnSpLocks/>
          </p:cNvCxnSpPr>
          <p:nvPr/>
        </p:nvCxnSpPr>
        <p:spPr>
          <a:xfrm>
            <a:off x="4334676" y="4791637"/>
            <a:ext cx="3698127" cy="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E058924-05AF-4748-8FE8-2BB5FEF32CC4}"/>
              </a:ext>
            </a:extLst>
          </p:cNvPr>
          <p:cNvCxnSpPr>
            <a:cxnSpLocks/>
          </p:cNvCxnSpPr>
          <p:nvPr/>
        </p:nvCxnSpPr>
        <p:spPr>
          <a:xfrm>
            <a:off x="4334676" y="5424051"/>
            <a:ext cx="3545980" cy="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0E35AF9-9914-D343-B272-531F64FC0D05}"/>
              </a:ext>
            </a:extLst>
          </p:cNvPr>
          <p:cNvCxnSpPr>
            <a:cxnSpLocks/>
          </p:cNvCxnSpPr>
          <p:nvPr/>
        </p:nvCxnSpPr>
        <p:spPr>
          <a:xfrm>
            <a:off x="591312" y="5973510"/>
            <a:ext cx="2097024" cy="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6" grpId="0"/>
      <p:bldP spid="8" grpId="0"/>
      <p:bldP spid="9" grpId="0"/>
      <p:bldP spid="10" grpId="0"/>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06667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Ach, Wolfgang!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787531304"/>
              </p:ext>
            </p:extLst>
          </p:nvPr>
        </p:nvGraphicFramePr>
        <p:xfrm>
          <a:off x="4303747" y="1602341"/>
          <a:ext cx="7706283" cy="4473603"/>
        </p:xfrm>
        <a:graphic>
          <a:graphicData uri="http://schemas.openxmlformats.org/drawingml/2006/table">
            <a:tbl>
              <a:tblPr firstRow="1" bandRow="1">
                <a:tableStyleId>{00A15C55-8517-42AA-B614-E9B94910E393}</a:tableStyleId>
              </a:tblPr>
              <a:tblGrid>
                <a:gridCol w="835877">
                  <a:extLst>
                    <a:ext uri="{9D8B030D-6E8A-4147-A177-3AD203B41FA5}">
                      <a16:colId xmlns:a16="http://schemas.microsoft.com/office/drawing/2014/main" val="2607353726"/>
                    </a:ext>
                  </a:extLst>
                </a:gridCol>
                <a:gridCol w="4127206">
                  <a:extLst>
                    <a:ext uri="{9D8B030D-6E8A-4147-A177-3AD203B41FA5}">
                      <a16:colId xmlns:a16="http://schemas.microsoft.com/office/drawing/2014/main" val="1600817978"/>
                    </a:ext>
                  </a:extLst>
                </a:gridCol>
                <a:gridCol w="1351128">
                  <a:extLst>
                    <a:ext uri="{9D8B030D-6E8A-4147-A177-3AD203B41FA5}">
                      <a16:colId xmlns:a16="http://schemas.microsoft.com/office/drawing/2014/main" val="4128092149"/>
                    </a:ext>
                  </a:extLst>
                </a:gridCol>
                <a:gridCol w="1392072">
                  <a:extLst>
                    <a:ext uri="{9D8B030D-6E8A-4147-A177-3AD203B41FA5}">
                      <a16:colId xmlns:a16="http://schemas.microsoft.com/office/drawing/2014/main" val="2609792770"/>
                    </a:ext>
                  </a:extLst>
                </a:gridCol>
              </a:tblGrid>
              <a:tr h="497067">
                <a:tc>
                  <a:txBody>
                    <a:bodyPr/>
                    <a:lstStyle/>
                    <a:p>
                      <a:endParaRPr lang="en-GB" dirty="0">
                        <a:solidFill>
                          <a:srgbClr val="115076"/>
                        </a:solidFill>
                      </a:endParaRPr>
                    </a:p>
                  </a:txBody>
                  <a:tcPr>
                    <a:noFill/>
                  </a:tcPr>
                </a:tc>
                <a:tc>
                  <a:txBody>
                    <a:bodyPr/>
                    <a:lstStyle/>
                    <a:p>
                      <a:pPr algn="ctr"/>
                      <a:r>
                        <a:rPr lang="en-GB" dirty="0" err="1">
                          <a:solidFill>
                            <a:srgbClr val="115076"/>
                          </a:solidFill>
                        </a:rPr>
                        <a:t>Wolfgangs</a:t>
                      </a:r>
                      <a:r>
                        <a:rPr lang="en-GB" dirty="0">
                          <a:solidFill>
                            <a:srgbClr val="115076"/>
                          </a:solidFill>
                        </a:rPr>
                        <a:t> </a:t>
                      </a:r>
                      <a:r>
                        <a:rPr lang="en-GB" dirty="0" err="1">
                          <a:solidFill>
                            <a:srgbClr val="115076"/>
                          </a:solidFill>
                        </a:rPr>
                        <a:t>Aktivität</a:t>
                      </a:r>
                      <a:r>
                        <a:rPr lang="en-GB" dirty="0">
                          <a:solidFill>
                            <a:srgbClr val="115076"/>
                          </a:solidFill>
                        </a:rPr>
                        <a:t> (auf </a:t>
                      </a:r>
                      <a:r>
                        <a:rPr lang="en-GB" dirty="0" err="1">
                          <a:solidFill>
                            <a:srgbClr val="115076"/>
                          </a:solidFill>
                        </a:rPr>
                        <a:t>Englisch</a:t>
                      </a:r>
                      <a:r>
                        <a:rPr lang="en-GB" dirty="0">
                          <a:solidFill>
                            <a:srgbClr val="115076"/>
                          </a:solidFill>
                        </a:rPr>
                        <a:t>)</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solidFill>
                            <a:srgbClr val="115076"/>
                          </a:solidFill>
                          <a:effectLst/>
                          <a:uLnTx/>
                          <a:uFillTx/>
                        </a:rPr>
                        <a:t>denn</a:t>
                      </a:r>
                      <a:endParaRPr lang="en-GB" sz="2000" b="1" dirty="0">
                        <a:solidFill>
                          <a:srgbClr val="11507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115076"/>
                          </a:solidFill>
                        </a:rPr>
                        <a:t>während</a:t>
                      </a:r>
                      <a:endParaRPr lang="en-GB" sz="2000" b="1" dirty="0">
                        <a:solidFill>
                          <a:srgbClr val="115076"/>
                        </a:solidFill>
                      </a:endParaRPr>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rgbClr val="115076"/>
                        </a:solidFill>
                      </a:endParaRPr>
                    </a:p>
                  </a:txBody>
                  <a:tcPr/>
                </a:tc>
                <a:tc>
                  <a:txBody>
                    <a:bodyPr/>
                    <a:lstStyle/>
                    <a:p>
                      <a:r>
                        <a:rPr lang="en-GB" sz="2000" dirty="0">
                          <a:solidFill>
                            <a:srgbClr val="115076"/>
                          </a:solidFill>
                        </a:rPr>
                        <a:t>is playing guitar</a:t>
                      </a:r>
                    </a:p>
                  </a:txBody>
                  <a:tcPr anchor="ctr"/>
                </a:tc>
                <a:tc>
                  <a:txBody>
                    <a:bodyPr/>
                    <a:lstStyle/>
                    <a:p>
                      <a:endParaRPr lang="en-GB" sz="2000" dirty="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rgbClr val="115076"/>
                        </a:solidFill>
                      </a:endParaRPr>
                    </a:p>
                  </a:txBody>
                  <a:tcPr/>
                </a:tc>
                <a:tc>
                  <a:txBody>
                    <a:bodyPr/>
                    <a:lstStyle/>
                    <a:p>
                      <a:r>
                        <a:rPr lang="en-GB" sz="2000" dirty="0">
                          <a:solidFill>
                            <a:srgbClr val="115076"/>
                          </a:solidFill>
                        </a:rPr>
                        <a:t>is taking a bath</a:t>
                      </a:r>
                    </a:p>
                  </a:txBody>
                  <a:tcPr anchor="ctr"/>
                </a:tc>
                <a:tc>
                  <a:txBody>
                    <a:bodyPr/>
                    <a:lstStyle/>
                    <a:p>
                      <a:endParaRPr lang="en-GB" sz="2000" dirty="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rgbClr val="115076"/>
                        </a:solidFill>
                      </a:endParaRPr>
                    </a:p>
                  </a:txBody>
                  <a:tcPr/>
                </a:tc>
                <a:tc>
                  <a:txBody>
                    <a:bodyPr/>
                    <a:lstStyle/>
                    <a:p>
                      <a:r>
                        <a:rPr lang="en-GB" sz="2000" dirty="0">
                          <a:solidFill>
                            <a:srgbClr val="115076"/>
                          </a:solidFill>
                        </a:rPr>
                        <a:t>doesn’t feel like it</a:t>
                      </a:r>
                    </a:p>
                  </a:txBody>
                  <a:tcPr anchor="ctr"/>
                </a:tc>
                <a:tc>
                  <a:txBody>
                    <a:bodyPr/>
                    <a:lstStyle/>
                    <a:p>
                      <a:endParaRPr lang="en-GB" sz="200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2189313960"/>
                  </a:ext>
                </a:extLst>
              </a:tr>
              <a:tr h="497067">
                <a:tc>
                  <a:txBody>
                    <a:bodyPr/>
                    <a:lstStyle/>
                    <a:p>
                      <a:pPr algn="ctr"/>
                      <a:r>
                        <a:rPr lang="en-GB" sz="2000" dirty="0" err="1">
                          <a:solidFill>
                            <a:srgbClr val="115076"/>
                          </a:solidFill>
                        </a:rPr>
                        <a:t>te</a:t>
                      </a:r>
                      <a:endParaRPr lang="en-GB" sz="2000" dirty="0">
                        <a:solidFill>
                          <a:srgbClr val="115076"/>
                        </a:solidFill>
                      </a:endParaRPr>
                    </a:p>
                  </a:txBody>
                  <a:tcPr/>
                </a:tc>
                <a:tc>
                  <a:txBody>
                    <a:bodyPr/>
                    <a:lstStyle/>
                    <a:p>
                      <a:r>
                        <a:rPr lang="en-GB" sz="2000" dirty="0">
                          <a:solidFill>
                            <a:srgbClr val="115076"/>
                          </a:solidFill>
                        </a:rPr>
                        <a:t>is writing Heidi a text</a:t>
                      </a:r>
                    </a:p>
                  </a:txBody>
                  <a:tcPr anchor="ctr"/>
                </a:tc>
                <a:tc>
                  <a:txBody>
                    <a:bodyPr/>
                    <a:lstStyle/>
                    <a:p>
                      <a:endParaRPr lang="en-GB" sz="2000" dirty="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rgbClr val="115076"/>
                        </a:solidFill>
                      </a:endParaRPr>
                    </a:p>
                  </a:txBody>
                  <a:tcPr/>
                </a:tc>
                <a:tc>
                  <a:txBody>
                    <a:bodyPr/>
                    <a:lstStyle/>
                    <a:p>
                      <a:r>
                        <a:rPr lang="en-GB" sz="2000" dirty="0">
                          <a:solidFill>
                            <a:srgbClr val="115076"/>
                          </a:solidFill>
                        </a:rPr>
                        <a:t>has forgotten</a:t>
                      </a:r>
                    </a:p>
                  </a:txBody>
                  <a:tcPr anchor="ctr"/>
                </a:tc>
                <a:tc>
                  <a:txBody>
                    <a:bodyPr/>
                    <a:lstStyle/>
                    <a:p>
                      <a:endParaRPr lang="en-GB" sz="200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is writing with the other pen</a:t>
                      </a:r>
                    </a:p>
                  </a:txBody>
                  <a:tcPr anchor="ctr"/>
                </a:tc>
                <a:tc>
                  <a:txBody>
                    <a:bodyPr/>
                    <a:lstStyle/>
                    <a:p>
                      <a:endParaRPr lang="en-GB" sz="2000" dirty="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rgbClr val="115076"/>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is calling Mehmet</a:t>
                      </a:r>
                    </a:p>
                  </a:txBody>
                  <a:tcPr anchor="ctr"/>
                </a:tc>
                <a:tc>
                  <a:txBody>
                    <a:bodyPr/>
                    <a:lstStyle/>
                    <a:p>
                      <a:endParaRPr lang="en-GB" sz="2000" dirty="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rgbClr val="115076"/>
                        </a:solidFill>
                      </a:endParaRPr>
                    </a:p>
                  </a:txBody>
                  <a:tcPr/>
                </a:tc>
                <a:tc>
                  <a:txBody>
                    <a:bodyPr/>
                    <a:lstStyle/>
                    <a:p>
                      <a:r>
                        <a:rPr lang="en-GB" sz="2000" dirty="0">
                          <a:solidFill>
                            <a:srgbClr val="115076"/>
                          </a:solidFill>
                        </a:rPr>
                        <a:t>has put them in the sun</a:t>
                      </a:r>
                    </a:p>
                  </a:txBody>
                  <a:tcPr anchor="ctr"/>
                </a:tc>
                <a:tc>
                  <a:txBody>
                    <a:bodyPr/>
                    <a:lstStyle/>
                    <a:p>
                      <a:endParaRPr lang="en-GB" sz="2000" dirty="0">
                        <a:solidFill>
                          <a:srgbClr val="115076"/>
                        </a:solidFill>
                      </a:endParaRPr>
                    </a:p>
                  </a:txBody>
                  <a:tcPr/>
                </a:tc>
                <a:tc>
                  <a:txBody>
                    <a:bodyPr/>
                    <a:lstStyle/>
                    <a:p>
                      <a:endParaRPr lang="en-GB" sz="2000" dirty="0">
                        <a:solidFill>
                          <a:srgbClr val="115076"/>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33.1.wav"/>
            </a:hlinkClick>
            <a:extLst>
              <a:ext uri="{FF2B5EF4-FFF2-40B4-BE49-F238E27FC236}">
                <a16:creationId xmlns:a16="http://schemas.microsoft.com/office/drawing/2014/main" id="{3B418770-1E72-B240-9307-3BBF955557C6}"/>
              </a:ext>
            </a:extLst>
          </p:cNvPr>
          <p:cNvSpPr/>
          <p:nvPr/>
        </p:nvSpPr>
        <p:spPr>
          <a:xfrm>
            <a:off x="4552740" y="216326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5245033" y="2229370"/>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12226" y="2199468"/>
            <a:ext cx="282522" cy="294294"/>
          </a:xfrm>
          <a:prstGeom prst="rect">
            <a:avLst/>
          </a:prstGeom>
        </p:spPr>
      </p:pic>
      <p:sp>
        <p:nvSpPr>
          <p:cNvPr id="11" name="Action Button: Custom 16">
            <a:hlinkClick r:id="" action="ppaction://noaction" highlightClick="1">
              <a:snd r:embed="rId6" name="33.2.wav"/>
            </a:hlinkClick>
            <a:extLst>
              <a:ext uri="{FF2B5EF4-FFF2-40B4-BE49-F238E27FC236}">
                <a16:creationId xmlns:a16="http://schemas.microsoft.com/office/drawing/2014/main" id="{F18D09F0-0D24-5B4F-A26E-132DCCD8073A}"/>
              </a:ext>
            </a:extLst>
          </p:cNvPr>
          <p:cNvSpPr/>
          <p:nvPr/>
        </p:nvSpPr>
        <p:spPr>
          <a:xfrm>
            <a:off x="4552740" y="263589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5204710" y="2713414"/>
            <a:ext cx="2038551" cy="27454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12226" y="2668837"/>
            <a:ext cx="282522" cy="294294"/>
          </a:xfrm>
          <a:prstGeom prst="rect">
            <a:avLst/>
          </a:prstGeom>
        </p:spPr>
      </p:pic>
      <p:sp>
        <p:nvSpPr>
          <p:cNvPr id="14" name="Action Button: Custom 16">
            <a:hlinkClick r:id="" action="ppaction://noaction" highlightClick="1">
              <a:snd r:embed="rId7" name="33.3.wav"/>
            </a:hlinkClick>
            <a:extLst>
              <a:ext uri="{FF2B5EF4-FFF2-40B4-BE49-F238E27FC236}">
                <a16:creationId xmlns:a16="http://schemas.microsoft.com/office/drawing/2014/main" id="{747EFDEF-0DCF-DB44-BBF0-27990DDE521B}"/>
              </a:ext>
            </a:extLst>
          </p:cNvPr>
          <p:cNvSpPr/>
          <p:nvPr/>
        </p:nvSpPr>
        <p:spPr>
          <a:xfrm>
            <a:off x="4550662" y="314659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5245033" y="3197458"/>
            <a:ext cx="2380662" cy="27454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9393" y="3163755"/>
            <a:ext cx="282522" cy="294294"/>
          </a:xfrm>
          <a:prstGeom prst="rect">
            <a:avLst/>
          </a:prstGeom>
        </p:spPr>
      </p:pic>
      <p:sp>
        <p:nvSpPr>
          <p:cNvPr id="17" name="Action Button: Custom 16">
            <a:hlinkClick r:id="" action="ppaction://noaction" highlightClick="1">
              <a:snd r:embed="rId8" name="33.4.wav"/>
            </a:hlinkClick>
            <a:extLst>
              <a:ext uri="{FF2B5EF4-FFF2-40B4-BE49-F238E27FC236}">
                <a16:creationId xmlns:a16="http://schemas.microsoft.com/office/drawing/2014/main" id="{408DED6B-8D00-7843-820C-3A35CED50594}"/>
              </a:ext>
            </a:extLst>
          </p:cNvPr>
          <p:cNvSpPr/>
          <p:nvPr/>
        </p:nvSpPr>
        <p:spPr>
          <a:xfrm>
            <a:off x="4550662" y="36287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5204710" y="3693551"/>
            <a:ext cx="2779230" cy="31478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12226" y="3714039"/>
            <a:ext cx="282522" cy="294294"/>
          </a:xfrm>
          <a:prstGeom prst="rect">
            <a:avLst/>
          </a:prstGeom>
        </p:spPr>
      </p:pic>
      <p:sp>
        <p:nvSpPr>
          <p:cNvPr id="20" name="Action Button: Custom 16">
            <a:hlinkClick r:id="" action="ppaction://noaction" highlightClick="1">
              <a:snd r:embed="rId9" name="33.5.wav"/>
            </a:hlinkClick>
            <a:extLst>
              <a:ext uri="{FF2B5EF4-FFF2-40B4-BE49-F238E27FC236}">
                <a16:creationId xmlns:a16="http://schemas.microsoft.com/office/drawing/2014/main" id="{25121CCC-82F7-F14F-B30E-8A5AD31BE634}"/>
              </a:ext>
            </a:extLst>
          </p:cNvPr>
          <p:cNvSpPr/>
          <p:nvPr/>
        </p:nvSpPr>
        <p:spPr>
          <a:xfrm>
            <a:off x="4550662" y="414629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5177814" y="4135681"/>
            <a:ext cx="1916601" cy="37674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5084" y="4135681"/>
            <a:ext cx="282522" cy="294294"/>
          </a:xfrm>
          <a:prstGeom prst="rect">
            <a:avLst/>
          </a:prstGeom>
        </p:spPr>
      </p:pic>
      <p:sp>
        <p:nvSpPr>
          <p:cNvPr id="23" name="Action Button: Custom 16">
            <a:hlinkClick r:id="" action="ppaction://noaction" highlightClick="1">
              <a:snd r:embed="rId10" name="33.6.wav"/>
            </a:hlinkClick>
            <a:extLst>
              <a:ext uri="{FF2B5EF4-FFF2-40B4-BE49-F238E27FC236}">
                <a16:creationId xmlns:a16="http://schemas.microsoft.com/office/drawing/2014/main" id="{DA5FAA28-0FFE-FD44-82BD-8BEA8CA05A2D}"/>
              </a:ext>
            </a:extLst>
          </p:cNvPr>
          <p:cNvSpPr/>
          <p:nvPr/>
        </p:nvSpPr>
        <p:spPr>
          <a:xfrm>
            <a:off x="4555456" y="463221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5203165" y="4691726"/>
            <a:ext cx="3449516"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9135" y="4691726"/>
            <a:ext cx="282522" cy="294294"/>
          </a:xfrm>
          <a:prstGeom prst="rect">
            <a:avLst/>
          </a:prstGeom>
        </p:spPr>
      </p:pic>
      <p:sp>
        <p:nvSpPr>
          <p:cNvPr id="26" name="Action Button: Custom 16">
            <a:hlinkClick r:id="" action="ppaction://noaction" highlightClick="1">
              <a:snd r:embed="rId11" name="33.7.wav"/>
            </a:hlinkClick>
            <a:extLst>
              <a:ext uri="{FF2B5EF4-FFF2-40B4-BE49-F238E27FC236}">
                <a16:creationId xmlns:a16="http://schemas.microsoft.com/office/drawing/2014/main" id="{B941CF18-9FF3-084E-9E12-F82721CE7509}"/>
              </a:ext>
            </a:extLst>
          </p:cNvPr>
          <p:cNvSpPr/>
          <p:nvPr/>
        </p:nvSpPr>
        <p:spPr>
          <a:xfrm>
            <a:off x="4560856" y="513858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5203165" y="5183271"/>
            <a:ext cx="2422530" cy="29429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5084" y="5200078"/>
            <a:ext cx="282522" cy="294294"/>
          </a:xfrm>
          <a:prstGeom prst="rect">
            <a:avLst/>
          </a:prstGeom>
        </p:spPr>
      </p:pic>
      <p:sp>
        <p:nvSpPr>
          <p:cNvPr id="29" name="Action Button: Custom 16">
            <a:hlinkClick r:id="" action="ppaction://noaction" highlightClick="1">
              <a:snd r:embed="rId12" name="33.8.wav"/>
            </a:hlinkClick>
            <a:extLst>
              <a:ext uri="{FF2B5EF4-FFF2-40B4-BE49-F238E27FC236}">
                <a16:creationId xmlns:a16="http://schemas.microsoft.com/office/drawing/2014/main" id="{13F9AB66-2DAB-A849-89C4-7AF59987F5A8}"/>
              </a:ext>
            </a:extLst>
          </p:cNvPr>
          <p:cNvSpPr/>
          <p:nvPr/>
        </p:nvSpPr>
        <p:spPr>
          <a:xfrm>
            <a:off x="4550662" y="562572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5193576" y="5703929"/>
            <a:ext cx="3008727" cy="31779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9393" y="5643030"/>
            <a:ext cx="282522" cy="294294"/>
          </a:xfrm>
          <a:prstGeom prst="rect">
            <a:avLst/>
          </a:prstGeom>
        </p:spPr>
      </p:pic>
      <p:pic>
        <p:nvPicPr>
          <p:cNvPr id="32" name="Picture 31" descr="A close up of a logo&#10;&#10;Description automatically generated">
            <a:extLst>
              <a:ext uri="{FF2B5EF4-FFF2-40B4-BE49-F238E27FC236}">
                <a16:creationId xmlns:a16="http://schemas.microsoft.com/office/drawing/2014/main" id="{B5DD8C8C-3D7B-6940-A4D9-A02A8717872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25695" y="294041"/>
            <a:ext cx="1280879" cy="1305277"/>
          </a:xfrm>
          <a:prstGeom prst="rect">
            <a:avLst/>
          </a:prstGeom>
        </p:spPr>
      </p:pic>
      <p:pic>
        <p:nvPicPr>
          <p:cNvPr id="33" name="Picture 32" descr="A picture containing toy&#10;&#10;Description automatically generated">
            <a:extLst>
              <a:ext uri="{FF2B5EF4-FFF2-40B4-BE49-F238E27FC236}">
                <a16:creationId xmlns:a16="http://schemas.microsoft.com/office/drawing/2014/main" id="{BDD21238-7B19-BB4D-8F94-EB20E3D40E7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6697" y="3714039"/>
            <a:ext cx="1870965" cy="2512378"/>
          </a:xfrm>
          <a:prstGeom prst="rect">
            <a:avLst/>
          </a:prstGeom>
        </p:spPr>
      </p:pic>
      <p:sp>
        <p:nvSpPr>
          <p:cNvPr id="34" name="Action Button: Custom 16">
            <a:hlinkClick r:id="" action="ppaction://noaction" highlightClick="1">
              <a:snd r:embed="rId15" name="33.ANS.1.wav"/>
            </a:hlinkClick>
            <a:extLst>
              <a:ext uri="{FF2B5EF4-FFF2-40B4-BE49-F238E27FC236}">
                <a16:creationId xmlns:a16="http://schemas.microsoft.com/office/drawing/2014/main" id="{3B418770-1E72-B240-9307-3BBF955557C6}"/>
              </a:ext>
            </a:extLst>
          </p:cNvPr>
          <p:cNvSpPr/>
          <p:nvPr/>
        </p:nvSpPr>
        <p:spPr>
          <a:xfrm>
            <a:off x="3779846" y="216326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16" name="33.ANS.2.wav"/>
            </a:hlinkClick>
            <a:extLst>
              <a:ext uri="{FF2B5EF4-FFF2-40B4-BE49-F238E27FC236}">
                <a16:creationId xmlns:a16="http://schemas.microsoft.com/office/drawing/2014/main" id="{F18D09F0-0D24-5B4F-A26E-132DCCD8073A}"/>
              </a:ext>
            </a:extLst>
          </p:cNvPr>
          <p:cNvSpPr/>
          <p:nvPr/>
        </p:nvSpPr>
        <p:spPr>
          <a:xfrm>
            <a:off x="3779846" y="263589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6" name="Action Button: Custom 16">
            <a:hlinkClick r:id="" action="ppaction://noaction" highlightClick="1">
              <a:snd r:embed="rId17" name="33.ANS.3.wav"/>
            </a:hlinkClick>
            <a:extLst>
              <a:ext uri="{FF2B5EF4-FFF2-40B4-BE49-F238E27FC236}">
                <a16:creationId xmlns:a16="http://schemas.microsoft.com/office/drawing/2014/main" id="{747EFDEF-0DCF-DB44-BBF0-27990DDE521B}"/>
              </a:ext>
            </a:extLst>
          </p:cNvPr>
          <p:cNvSpPr/>
          <p:nvPr/>
        </p:nvSpPr>
        <p:spPr>
          <a:xfrm>
            <a:off x="3777768" y="314659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7" name="Action Button: Custom 36">
            <a:hlinkClick r:id="" action="ppaction://noaction" highlightClick="1">
              <a:snd r:embed="rId18" name="33.ANS.4.wav"/>
            </a:hlinkClick>
            <a:extLst>
              <a:ext uri="{FF2B5EF4-FFF2-40B4-BE49-F238E27FC236}">
                <a16:creationId xmlns:a16="http://schemas.microsoft.com/office/drawing/2014/main" id="{408DED6B-8D00-7843-820C-3A35CED50594}"/>
              </a:ext>
            </a:extLst>
          </p:cNvPr>
          <p:cNvSpPr/>
          <p:nvPr/>
        </p:nvSpPr>
        <p:spPr>
          <a:xfrm>
            <a:off x="3777768" y="36287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8" name="Action Button: Custom 16">
            <a:hlinkClick r:id="" action="ppaction://noaction" highlightClick="1">
              <a:snd r:embed="rId19" name="33.ANS.5.wav"/>
            </a:hlinkClick>
            <a:extLst>
              <a:ext uri="{FF2B5EF4-FFF2-40B4-BE49-F238E27FC236}">
                <a16:creationId xmlns:a16="http://schemas.microsoft.com/office/drawing/2014/main" id="{25121CCC-82F7-F14F-B30E-8A5AD31BE634}"/>
              </a:ext>
            </a:extLst>
          </p:cNvPr>
          <p:cNvSpPr/>
          <p:nvPr/>
        </p:nvSpPr>
        <p:spPr>
          <a:xfrm>
            <a:off x="3777768" y="414629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9" name="Action Button: Custom 16">
            <a:hlinkClick r:id="" action="ppaction://noaction" highlightClick="1">
              <a:snd r:embed="rId20" name="33.ANS.6.wav"/>
            </a:hlinkClick>
            <a:extLst>
              <a:ext uri="{FF2B5EF4-FFF2-40B4-BE49-F238E27FC236}">
                <a16:creationId xmlns:a16="http://schemas.microsoft.com/office/drawing/2014/main" id="{DA5FAA28-0FFE-FD44-82BD-8BEA8CA05A2D}"/>
              </a:ext>
            </a:extLst>
          </p:cNvPr>
          <p:cNvSpPr/>
          <p:nvPr/>
        </p:nvSpPr>
        <p:spPr>
          <a:xfrm>
            <a:off x="3782562" y="463221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0" name="Action Button: Custom 16">
            <a:hlinkClick r:id="" action="ppaction://noaction" highlightClick="1">
              <a:snd r:embed="rId21" name="33.ANS.7.wav"/>
            </a:hlinkClick>
            <a:extLst>
              <a:ext uri="{FF2B5EF4-FFF2-40B4-BE49-F238E27FC236}">
                <a16:creationId xmlns:a16="http://schemas.microsoft.com/office/drawing/2014/main" id="{B941CF18-9FF3-084E-9E12-F82721CE7509}"/>
              </a:ext>
            </a:extLst>
          </p:cNvPr>
          <p:cNvSpPr/>
          <p:nvPr/>
        </p:nvSpPr>
        <p:spPr>
          <a:xfrm>
            <a:off x="3787962" y="513858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1" name="Action Button: Custom 16">
            <a:hlinkClick r:id="" action="ppaction://noaction" highlightClick="1">
              <a:snd r:embed="rId22" name="33.ANS.8.wav"/>
            </a:hlinkClick>
            <a:extLst>
              <a:ext uri="{FF2B5EF4-FFF2-40B4-BE49-F238E27FC236}">
                <a16:creationId xmlns:a16="http://schemas.microsoft.com/office/drawing/2014/main" id="{13F9AB66-2DAB-A849-89C4-7AF59987F5A8}"/>
              </a:ext>
            </a:extLst>
          </p:cNvPr>
          <p:cNvSpPr/>
          <p:nvPr/>
        </p:nvSpPr>
        <p:spPr>
          <a:xfrm>
            <a:off x="3777768" y="562572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3" name="TextBox 42">
            <a:extLst>
              <a:ext uri="{FF2B5EF4-FFF2-40B4-BE49-F238E27FC236}">
                <a16:creationId xmlns:a16="http://schemas.microsoft.com/office/drawing/2014/main" id="{9AE9889F-4DDC-E94C-85F2-4F0A3DDC9347}"/>
              </a:ext>
            </a:extLst>
          </p:cNvPr>
          <p:cNvSpPr txBox="1"/>
          <p:nvPr/>
        </p:nvSpPr>
        <p:spPr>
          <a:xfrm>
            <a:off x="-7431" y="1184578"/>
            <a:ext cx="7128742" cy="461665"/>
          </a:xfrm>
          <a:prstGeom prst="rect">
            <a:avLst/>
          </a:prstGeom>
          <a:noFill/>
        </p:spPr>
        <p:txBody>
          <a:bodyPr wrap="square" rtlCol="0">
            <a:spAutoFit/>
          </a:bodyPr>
          <a:lstStyle/>
          <a:p>
            <a:r>
              <a:rPr lang="de-DE" sz="2400" dirty="0">
                <a:solidFill>
                  <a:schemeClr val="accent5">
                    <a:lumMod val="50000"/>
                  </a:schemeClr>
                </a:solidFill>
              </a:rPr>
              <a:t>Mia ist frustriert, denn Wolfgang hilft nicht. </a:t>
            </a:r>
          </a:p>
        </p:txBody>
      </p:sp>
      <p:sp>
        <p:nvSpPr>
          <p:cNvPr id="44" name="Speech Bubble: Rectangle with Corners Rounded 19">
            <a:extLst>
              <a:ext uri="{FF2B5EF4-FFF2-40B4-BE49-F238E27FC236}">
                <a16:creationId xmlns:a16="http://schemas.microsoft.com/office/drawing/2014/main" id="{7DDC1C62-12C2-C548-8274-3DA2EE22519D}"/>
              </a:ext>
            </a:extLst>
          </p:cNvPr>
          <p:cNvSpPr/>
          <p:nvPr/>
        </p:nvSpPr>
        <p:spPr>
          <a:xfrm>
            <a:off x="8906574" y="685757"/>
            <a:ext cx="2678274" cy="752293"/>
          </a:xfrm>
          <a:prstGeom prst="wedgeRoundRectCallout">
            <a:avLst>
              <a:gd name="adj1" fmla="val -26576"/>
              <a:gd name="adj2" fmla="val 88532"/>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bg1"/>
                </a:solidFill>
              </a:rPr>
              <a:t>Remember, </a:t>
            </a:r>
            <a:r>
              <a:rPr lang="en-GB" sz="2000" b="1" dirty="0" err="1">
                <a:solidFill>
                  <a:schemeClr val="bg1"/>
                </a:solidFill>
              </a:rPr>
              <a:t>denn</a:t>
            </a:r>
            <a:r>
              <a:rPr lang="en-GB" sz="2000" b="1" dirty="0">
                <a:solidFill>
                  <a:schemeClr val="bg1"/>
                </a:solidFill>
              </a:rPr>
              <a:t> </a:t>
            </a:r>
            <a:r>
              <a:rPr lang="en-GB" sz="2000" dirty="0">
                <a:solidFill>
                  <a:schemeClr val="bg1"/>
                </a:solidFill>
              </a:rPr>
              <a:t>is followed by WO1. </a:t>
            </a:r>
            <a:endParaRPr lang="en-GB" sz="2000" b="1" dirty="0">
              <a:solidFill>
                <a:schemeClr val="accent2"/>
              </a:solidFill>
            </a:endParaRPr>
          </a:p>
        </p:txBody>
      </p:sp>
      <p:sp>
        <p:nvSpPr>
          <p:cNvPr id="45" name="TextBox 44">
            <a:extLst>
              <a:ext uri="{FF2B5EF4-FFF2-40B4-BE49-F238E27FC236}">
                <a16:creationId xmlns:a16="http://schemas.microsoft.com/office/drawing/2014/main" id="{3E4115A8-FF81-1641-8110-B4E4DA79A493}"/>
              </a:ext>
            </a:extLst>
          </p:cNvPr>
          <p:cNvSpPr txBox="1"/>
          <p:nvPr/>
        </p:nvSpPr>
        <p:spPr>
          <a:xfrm>
            <a:off x="51744" y="1666830"/>
            <a:ext cx="3693346" cy="1785104"/>
          </a:xfrm>
          <a:prstGeom prst="rect">
            <a:avLst/>
          </a:prstGeom>
          <a:noFill/>
        </p:spPr>
        <p:txBody>
          <a:bodyPr wrap="square" rtlCol="0">
            <a:spAutoFit/>
          </a:bodyPr>
          <a:lstStyle/>
          <a:p>
            <a:pPr algn="l"/>
            <a:r>
              <a:rPr lang="en-US" sz="2200" dirty="0">
                <a:solidFill>
                  <a:schemeClr val="accent5">
                    <a:lumMod val="50000"/>
                  </a:schemeClr>
                </a:solidFill>
              </a:rPr>
              <a:t>Do Mia’s actions happen because of Wolfgang’s (</a:t>
            </a:r>
            <a:r>
              <a:rPr lang="en-US" sz="2200" b="1" dirty="0" err="1">
                <a:solidFill>
                  <a:schemeClr val="accent5">
                    <a:lumMod val="50000"/>
                  </a:schemeClr>
                </a:solidFill>
              </a:rPr>
              <a:t>denn</a:t>
            </a:r>
            <a:r>
              <a:rPr lang="en-US" sz="2200" dirty="0">
                <a:solidFill>
                  <a:schemeClr val="accent5">
                    <a:lumMod val="50000"/>
                  </a:schemeClr>
                </a:solidFill>
              </a:rPr>
              <a:t>) or at the same time as Wolfgang’s (</a:t>
            </a:r>
            <a:r>
              <a:rPr lang="en-US" sz="2200" b="1" dirty="0" err="1">
                <a:solidFill>
                  <a:schemeClr val="accent5">
                    <a:lumMod val="50000"/>
                  </a:schemeClr>
                </a:solidFill>
              </a:rPr>
              <a:t>während</a:t>
            </a:r>
            <a:r>
              <a:rPr lang="en-US" sz="2200" dirty="0">
                <a:solidFill>
                  <a:schemeClr val="accent5">
                    <a:lumMod val="50000"/>
                  </a:schemeClr>
                </a:solidFill>
              </a:rPr>
              <a:t>)?</a:t>
            </a:r>
          </a:p>
        </p:txBody>
      </p:sp>
    </p:spTree>
    <p:extLst>
      <p:ext uri="{BB962C8B-B14F-4D97-AF65-F5344CB8AC3E}">
        <p14:creationId xmlns:p14="http://schemas.microsoft.com/office/powerpoint/2010/main" val="291106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45707" cy="707849"/>
          </a:xfrm>
        </p:spPr>
        <p:txBody>
          <a:bodyPr>
            <a:normAutofit/>
          </a:bodyPr>
          <a:lstStyle/>
          <a:p>
            <a:r>
              <a:rPr lang="en-GB" sz="3600" b="1" dirty="0">
                <a:solidFill>
                  <a:schemeClr val="bg1"/>
                </a:solidFill>
              </a:rPr>
              <a:t>Wie </a:t>
            </a:r>
            <a:r>
              <a:rPr lang="en-GB" sz="3600" b="1" dirty="0" err="1">
                <a:solidFill>
                  <a:schemeClr val="bg1"/>
                </a:solidFill>
              </a:rPr>
              <a:t>enden</a:t>
            </a:r>
            <a:r>
              <a:rPr lang="en-GB" sz="3600" b="1" dirty="0">
                <a:solidFill>
                  <a:schemeClr val="bg1"/>
                </a:solidFill>
              </a:rPr>
              <a:t> die </a:t>
            </a:r>
            <a:r>
              <a:rPr lang="en-GB" sz="3600" b="1" dirty="0" err="1">
                <a:solidFill>
                  <a:schemeClr val="bg1"/>
                </a:solidFill>
              </a:rPr>
              <a:t>Sätze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395235" cy="461665"/>
          </a:xfrm>
          <a:prstGeom prst="rect">
            <a:avLst/>
          </a:prstGeom>
          <a:noFill/>
        </p:spPr>
        <p:txBody>
          <a:bodyPr wrap="square" rtlCol="0">
            <a:spAutoFit/>
          </a:bodyPr>
          <a:lstStyle/>
          <a:p>
            <a:r>
              <a:rPr lang="de-DE" sz="2400" dirty="0">
                <a:solidFill>
                  <a:schemeClr val="accent5">
                    <a:lumMod val="50000"/>
                  </a:schemeClr>
                </a:solidFill>
              </a:rPr>
              <a:t>Person A fängt an. Person B sagt das richtige Satzende.</a:t>
            </a:r>
          </a:p>
        </p:txBody>
      </p:sp>
      <p:sp>
        <p:nvSpPr>
          <p:cNvPr id="16" name="TextBox 15">
            <a:extLst>
              <a:ext uri="{FF2B5EF4-FFF2-40B4-BE49-F238E27FC236}">
                <a16:creationId xmlns:a16="http://schemas.microsoft.com/office/drawing/2014/main" id="{15D67CE9-3D14-EE4C-85CF-5DBC201C470D}"/>
              </a:ext>
            </a:extLst>
          </p:cNvPr>
          <p:cNvSpPr txBox="1"/>
          <p:nvPr/>
        </p:nvSpPr>
        <p:spPr>
          <a:xfrm>
            <a:off x="483915" y="2807262"/>
            <a:ext cx="27272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17" name="Rounded Rectangular Callout 16">
            <a:extLst>
              <a:ext uri="{FF2B5EF4-FFF2-40B4-BE49-F238E27FC236}">
                <a16:creationId xmlns:a16="http://schemas.microsoft.com/office/drawing/2014/main" id="{E2151CB8-9494-ED4B-8669-CED0E0145316}"/>
              </a:ext>
            </a:extLst>
          </p:cNvPr>
          <p:cNvSpPr/>
          <p:nvPr/>
        </p:nvSpPr>
        <p:spPr>
          <a:xfrm>
            <a:off x="2450476" y="2871471"/>
            <a:ext cx="3414717" cy="557529"/>
          </a:xfrm>
          <a:prstGeom prst="wedgeRoundRectCallout">
            <a:avLst>
              <a:gd name="adj1" fmla="val -58571"/>
              <a:gd name="adj2" fmla="val -28595"/>
              <a:gd name="adj3" fmla="val 16667"/>
            </a:avLst>
          </a:prstGeom>
          <a:solidFill>
            <a:srgbClr val="FFF4E7"/>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2400" dirty="0">
                <a:solidFill>
                  <a:srgbClr val="4472C4">
                    <a:lumMod val="50000"/>
                  </a:srgbClr>
                </a:solidFill>
                <a:latin typeface="Century Gothic" panose="020F0302020204030204"/>
              </a:rPr>
              <a:t>Sie </a:t>
            </a:r>
            <a:r>
              <a:rPr lang="de-DE" sz="2400" u="sng" dirty="0">
                <a:solidFill>
                  <a:srgbClr val="4472C4">
                    <a:lumMod val="50000"/>
                  </a:srgbClr>
                </a:solidFill>
                <a:latin typeface="Century Gothic" panose="020F0302020204030204"/>
              </a:rPr>
              <a:t>legt</a:t>
            </a:r>
            <a:r>
              <a:rPr lang="de-DE" sz="2400" dirty="0">
                <a:solidFill>
                  <a:srgbClr val="4472C4">
                    <a:lumMod val="50000"/>
                  </a:srgbClr>
                </a:solidFill>
                <a:latin typeface="Century Gothic" panose="020F0302020204030204"/>
              </a:rPr>
              <a:t> ihr Handy….</a:t>
            </a:r>
            <a:endParaRPr kumimoji="0" lang="de-DE" sz="2400" b="0" i="0" u="none" strike="noStrike" kern="1200" cap="none" spc="0" normalizeH="0" baseline="0" dirty="0">
              <a:ln>
                <a:noFill/>
              </a:ln>
              <a:solidFill>
                <a:srgbClr val="4472C4">
                  <a:lumMod val="50000"/>
                </a:srgbClr>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121CCA0D-E9A6-1744-BEF1-BB926255258D}"/>
              </a:ext>
            </a:extLst>
          </p:cNvPr>
          <p:cNvSpPr txBox="1"/>
          <p:nvPr/>
        </p:nvSpPr>
        <p:spPr>
          <a:xfrm>
            <a:off x="4932757" y="4524352"/>
            <a:ext cx="27272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a:t>
            </a:r>
          </a:p>
        </p:txBody>
      </p:sp>
      <p:sp>
        <p:nvSpPr>
          <p:cNvPr id="19" name="Rounded Rectangular Callout 18">
            <a:extLst>
              <a:ext uri="{FF2B5EF4-FFF2-40B4-BE49-F238E27FC236}">
                <a16:creationId xmlns:a16="http://schemas.microsoft.com/office/drawing/2014/main" id="{D80935D9-336E-C14F-ABAB-EADA1CE373BD}"/>
              </a:ext>
            </a:extLst>
          </p:cNvPr>
          <p:cNvSpPr/>
          <p:nvPr/>
        </p:nvSpPr>
        <p:spPr>
          <a:xfrm>
            <a:off x="7911165" y="4755185"/>
            <a:ext cx="3139440" cy="666448"/>
          </a:xfrm>
          <a:prstGeom prst="wedgeRoundRectCallout">
            <a:avLst>
              <a:gd name="adj1" fmla="val -86024"/>
              <a:gd name="adj2" fmla="val -46722"/>
              <a:gd name="adj3" fmla="val 16667"/>
            </a:avLst>
          </a:prstGeom>
          <a:solidFill>
            <a:srgbClr val="FFF4E7"/>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…auf </a:t>
            </a:r>
            <a:r>
              <a:rPr lang="en-GB" sz="2400" u="sng" dirty="0">
                <a:solidFill>
                  <a:srgbClr val="4472C4">
                    <a:lumMod val="50000"/>
                  </a:srgbClr>
                </a:solidFill>
                <a:latin typeface="Century Gothic" panose="020F0302020204030204"/>
              </a:rPr>
              <a:t>den</a:t>
            </a:r>
            <a:r>
              <a:rPr lang="en-GB" sz="2400" dirty="0">
                <a:solidFill>
                  <a:srgbClr val="4472C4">
                    <a:lumMod val="50000"/>
                  </a:srgbClr>
                </a:solidFill>
                <a:latin typeface="Century Gothic" panose="020F0302020204030204"/>
              </a:rPr>
              <a:t> Tisch.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1BF8314C-AF85-C747-9C20-72BA134F3D8C}"/>
              </a:ext>
            </a:extLst>
          </p:cNvPr>
          <p:cNvSpPr txBox="1"/>
          <p:nvPr/>
        </p:nvSpPr>
        <p:spPr>
          <a:xfrm>
            <a:off x="6697913" y="4087691"/>
            <a:ext cx="5299849" cy="461665"/>
          </a:xfrm>
          <a:prstGeom prst="rect">
            <a:avLst/>
          </a:prstGeom>
          <a:solidFill>
            <a:srgbClr val="115076"/>
          </a:solidFill>
          <a:ln>
            <a:noFill/>
          </a:ln>
        </p:spPr>
        <p:txBody>
          <a:bodyPr wrap="none" rtlCol="0">
            <a:spAutoFit/>
          </a:bodyPr>
          <a:lstStyle/>
          <a:p>
            <a:pPr algn="l"/>
            <a:r>
              <a:rPr lang="en-US" sz="2400" dirty="0">
                <a:solidFill>
                  <a:schemeClr val="bg1"/>
                </a:solidFill>
              </a:rPr>
              <a:t>…auf dem Tisch. / …auf den Tisch.</a:t>
            </a:r>
          </a:p>
        </p:txBody>
      </p:sp>
      <p:sp>
        <p:nvSpPr>
          <p:cNvPr id="24" name="TextBox 23">
            <a:extLst>
              <a:ext uri="{FF2B5EF4-FFF2-40B4-BE49-F238E27FC236}">
                <a16:creationId xmlns:a16="http://schemas.microsoft.com/office/drawing/2014/main" id="{C4C0F051-3B84-3A44-8B11-2E28BE41AF6C}"/>
              </a:ext>
            </a:extLst>
          </p:cNvPr>
          <p:cNvSpPr txBox="1"/>
          <p:nvPr/>
        </p:nvSpPr>
        <p:spPr>
          <a:xfrm>
            <a:off x="2450476" y="2046964"/>
            <a:ext cx="4283545" cy="461665"/>
          </a:xfrm>
          <a:prstGeom prst="rect">
            <a:avLst/>
          </a:prstGeom>
          <a:solidFill>
            <a:srgbClr val="115076"/>
          </a:solidFill>
          <a:ln>
            <a:noFill/>
          </a:ln>
        </p:spPr>
        <p:txBody>
          <a:bodyPr wrap="none" rtlCol="0">
            <a:spAutoFit/>
          </a:bodyPr>
          <a:lstStyle/>
          <a:p>
            <a:pPr algn="l"/>
            <a:r>
              <a:rPr lang="en-US" sz="2400" dirty="0">
                <a:solidFill>
                  <a:schemeClr val="bg1"/>
                </a:solidFill>
              </a:rPr>
              <a:t>She puts (lays) her mobile…</a:t>
            </a:r>
          </a:p>
        </p:txBody>
      </p:sp>
    </p:spTree>
    <p:extLst>
      <p:ext uri="{BB962C8B-B14F-4D97-AF65-F5344CB8AC3E}">
        <p14:creationId xmlns:p14="http://schemas.microsoft.com/office/powerpoint/2010/main" val="248846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19" grpId="0" animBg="1"/>
      <p:bldP spid="2" grpId="0"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45707" cy="707849"/>
          </a:xfrm>
        </p:spPr>
        <p:txBody>
          <a:bodyPr>
            <a:normAutofit/>
          </a:bodyPr>
          <a:lstStyle/>
          <a:p>
            <a:r>
              <a:rPr lang="en-GB" sz="3600" b="1" dirty="0">
                <a:solidFill>
                  <a:schemeClr val="bg1"/>
                </a:solidFill>
              </a:rPr>
              <a:t>Person 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cxnSp>
        <p:nvCxnSpPr>
          <p:cNvPr id="6" name="Straight Connector 5">
            <a:extLst>
              <a:ext uri="{FF2B5EF4-FFF2-40B4-BE49-F238E27FC236}">
                <a16:creationId xmlns:a16="http://schemas.microsoft.com/office/drawing/2014/main" id="{B849655F-0408-CB41-B2B3-B11FCACB7252}"/>
              </a:ext>
            </a:extLst>
          </p:cNvPr>
          <p:cNvCxnSpPr>
            <a:cxnSpLocks/>
          </p:cNvCxnSpPr>
          <p:nvPr/>
        </p:nvCxnSpPr>
        <p:spPr>
          <a:xfrm>
            <a:off x="6114288" y="1444752"/>
            <a:ext cx="0" cy="4785015"/>
          </a:xfrm>
          <a:prstGeom prst="line">
            <a:avLst/>
          </a:prstGeom>
          <a:ln w="38100">
            <a:solidFill>
              <a:srgbClr val="115076"/>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0C5C23A-5DA2-6D4F-85B7-76081FC21414}"/>
              </a:ext>
            </a:extLst>
          </p:cNvPr>
          <p:cNvSpPr txBox="1"/>
          <p:nvPr/>
        </p:nvSpPr>
        <p:spPr>
          <a:xfrm>
            <a:off x="1987828" y="1163991"/>
            <a:ext cx="1415772" cy="461665"/>
          </a:xfrm>
          <a:prstGeom prst="rect">
            <a:avLst/>
          </a:prstGeom>
          <a:noFill/>
        </p:spPr>
        <p:txBody>
          <a:bodyPr wrap="none" rtlCol="0">
            <a:spAutoFit/>
          </a:bodyPr>
          <a:lstStyle/>
          <a:p>
            <a:pPr algn="l"/>
            <a:r>
              <a:rPr lang="en-US" sz="2400" dirty="0">
                <a:solidFill>
                  <a:schemeClr val="accent5">
                    <a:lumMod val="50000"/>
                  </a:schemeClr>
                </a:solidFill>
              </a:rPr>
              <a:t>Round 1</a:t>
            </a:r>
          </a:p>
        </p:txBody>
      </p:sp>
      <p:sp>
        <p:nvSpPr>
          <p:cNvPr id="23" name="TextBox 22">
            <a:extLst>
              <a:ext uri="{FF2B5EF4-FFF2-40B4-BE49-F238E27FC236}">
                <a16:creationId xmlns:a16="http://schemas.microsoft.com/office/drawing/2014/main" id="{221CD878-5324-9141-8804-4520D99F0553}"/>
              </a:ext>
            </a:extLst>
          </p:cNvPr>
          <p:cNvSpPr txBox="1"/>
          <p:nvPr/>
        </p:nvSpPr>
        <p:spPr>
          <a:xfrm>
            <a:off x="8559316" y="1163990"/>
            <a:ext cx="1415772" cy="461665"/>
          </a:xfrm>
          <a:prstGeom prst="rect">
            <a:avLst/>
          </a:prstGeom>
          <a:noFill/>
        </p:spPr>
        <p:txBody>
          <a:bodyPr wrap="none" rtlCol="0">
            <a:spAutoFit/>
          </a:bodyPr>
          <a:lstStyle/>
          <a:p>
            <a:pPr algn="l"/>
            <a:r>
              <a:rPr lang="en-US" sz="2400" dirty="0">
                <a:solidFill>
                  <a:schemeClr val="accent5">
                    <a:lumMod val="50000"/>
                  </a:schemeClr>
                </a:solidFill>
              </a:rPr>
              <a:t>Round 2</a:t>
            </a:r>
          </a:p>
        </p:txBody>
      </p:sp>
      <p:sp>
        <p:nvSpPr>
          <p:cNvPr id="36" name="TextBox 35">
            <a:extLst>
              <a:ext uri="{FF2B5EF4-FFF2-40B4-BE49-F238E27FC236}">
                <a16:creationId xmlns:a16="http://schemas.microsoft.com/office/drawing/2014/main" id="{534EA7F8-E2AF-C14D-B066-DB3FA659E688}"/>
              </a:ext>
            </a:extLst>
          </p:cNvPr>
          <p:cNvSpPr txBox="1"/>
          <p:nvPr/>
        </p:nvSpPr>
        <p:spPr>
          <a:xfrm>
            <a:off x="562320" y="1992100"/>
            <a:ext cx="4503156" cy="461665"/>
          </a:xfrm>
          <a:prstGeom prst="rect">
            <a:avLst/>
          </a:prstGeom>
          <a:noFill/>
          <a:ln>
            <a:noFill/>
          </a:ln>
        </p:spPr>
        <p:txBody>
          <a:bodyPr wrap="none" rtlCol="0">
            <a:spAutoFit/>
          </a:bodyPr>
          <a:lstStyle/>
          <a:p>
            <a:pPr algn="l"/>
            <a:r>
              <a:rPr lang="en-US" sz="2400" dirty="0">
                <a:solidFill>
                  <a:srgbClr val="115076"/>
                </a:solidFill>
              </a:rPr>
              <a:t>1. He puts (stands) the bike…</a:t>
            </a:r>
          </a:p>
        </p:txBody>
      </p:sp>
      <p:sp>
        <p:nvSpPr>
          <p:cNvPr id="37" name="TextBox 36">
            <a:extLst>
              <a:ext uri="{FF2B5EF4-FFF2-40B4-BE49-F238E27FC236}">
                <a16:creationId xmlns:a16="http://schemas.microsoft.com/office/drawing/2014/main" id="{7E18FD12-04F4-8343-AB0D-3ADD150E90C9}"/>
              </a:ext>
            </a:extLst>
          </p:cNvPr>
          <p:cNvSpPr txBox="1"/>
          <p:nvPr/>
        </p:nvSpPr>
        <p:spPr>
          <a:xfrm>
            <a:off x="562320" y="2589376"/>
            <a:ext cx="3555782" cy="461665"/>
          </a:xfrm>
          <a:prstGeom prst="rect">
            <a:avLst/>
          </a:prstGeom>
          <a:noFill/>
          <a:ln>
            <a:noFill/>
          </a:ln>
        </p:spPr>
        <p:txBody>
          <a:bodyPr wrap="none" rtlCol="0">
            <a:spAutoFit/>
          </a:bodyPr>
          <a:lstStyle/>
          <a:p>
            <a:pPr algn="l"/>
            <a:r>
              <a:rPr lang="en-US" sz="2400" dirty="0">
                <a:solidFill>
                  <a:srgbClr val="115076"/>
                </a:solidFill>
              </a:rPr>
              <a:t>2. The car is (stands)….</a:t>
            </a:r>
          </a:p>
        </p:txBody>
      </p:sp>
      <p:sp>
        <p:nvSpPr>
          <p:cNvPr id="38" name="TextBox 37">
            <a:extLst>
              <a:ext uri="{FF2B5EF4-FFF2-40B4-BE49-F238E27FC236}">
                <a16:creationId xmlns:a16="http://schemas.microsoft.com/office/drawing/2014/main" id="{AF94FA8C-D388-EF47-8FBF-FC266365FBBD}"/>
              </a:ext>
            </a:extLst>
          </p:cNvPr>
          <p:cNvSpPr txBox="1"/>
          <p:nvPr/>
        </p:nvSpPr>
        <p:spPr>
          <a:xfrm>
            <a:off x="562320" y="3186652"/>
            <a:ext cx="4187365" cy="461665"/>
          </a:xfrm>
          <a:prstGeom prst="rect">
            <a:avLst/>
          </a:prstGeom>
          <a:noFill/>
          <a:ln>
            <a:noFill/>
          </a:ln>
        </p:spPr>
        <p:txBody>
          <a:bodyPr wrap="none" rtlCol="0">
            <a:spAutoFit/>
          </a:bodyPr>
          <a:lstStyle/>
          <a:p>
            <a:pPr algn="l"/>
            <a:r>
              <a:rPr lang="en-US" sz="2400" dirty="0">
                <a:solidFill>
                  <a:srgbClr val="115076"/>
                </a:solidFill>
              </a:rPr>
              <a:t>3. She puts (sets) the hat …</a:t>
            </a:r>
          </a:p>
        </p:txBody>
      </p:sp>
      <p:sp>
        <p:nvSpPr>
          <p:cNvPr id="39" name="TextBox 38">
            <a:extLst>
              <a:ext uri="{FF2B5EF4-FFF2-40B4-BE49-F238E27FC236}">
                <a16:creationId xmlns:a16="http://schemas.microsoft.com/office/drawing/2014/main" id="{B9199EFC-DC41-A94B-913B-46E9862C40D8}"/>
              </a:ext>
            </a:extLst>
          </p:cNvPr>
          <p:cNvSpPr txBox="1"/>
          <p:nvPr/>
        </p:nvSpPr>
        <p:spPr>
          <a:xfrm>
            <a:off x="576811" y="3783928"/>
            <a:ext cx="5168403" cy="461665"/>
          </a:xfrm>
          <a:prstGeom prst="rect">
            <a:avLst/>
          </a:prstGeom>
          <a:noFill/>
          <a:ln>
            <a:noFill/>
          </a:ln>
        </p:spPr>
        <p:txBody>
          <a:bodyPr wrap="none" rtlCol="0">
            <a:spAutoFit/>
          </a:bodyPr>
          <a:lstStyle/>
          <a:p>
            <a:pPr algn="l"/>
            <a:r>
              <a:rPr lang="en-US" sz="2400" dirty="0">
                <a:solidFill>
                  <a:srgbClr val="115076"/>
                </a:solidFill>
              </a:rPr>
              <a:t>4. He puts (lays) the newspaper…</a:t>
            </a:r>
          </a:p>
        </p:txBody>
      </p:sp>
      <p:sp>
        <p:nvSpPr>
          <p:cNvPr id="40" name="TextBox 39">
            <a:extLst>
              <a:ext uri="{FF2B5EF4-FFF2-40B4-BE49-F238E27FC236}">
                <a16:creationId xmlns:a16="http://schemas.microsoft.com/office/drawing/2014/main" id="{0771AD93-1999-2B46-A59C-FE43C0A58EAB}"/>
              </a:ext>
            </a:extLst>
          </p:cNvPr>
          <p:cNvSpPr txBox="1"/>
          <p:nvPr/>
        </p:nvSpPr>
        <p:spPr>
          <a:xfrm>
            <a:off x="572208" y="4404236"/>
            <a:ext cx="4020652" cy="461665"/>
          </a:xfrm>
          <a:prstGeom prst="rect">
            <a:avLst/>
          </a:prstGeom>
          <a:noFill/>
          <a:ln>
            <a:noFill/>
          </a:ln>
        </p:spPr>
        <p:txBody>
          <a:bodyPr wrap="none" rtlCol="0">
            <a:spAutoFit/>
          </a:bodyPr>
          <a:lstStyle/>
          <a:p>
            <a:pPr algn="l"/>
            <a:r>
              <a:rPr lang="en-US" sz="2400" dirty="0">
                <a:solidFill>
                  <a:srgbClr val="115076"/>
                </a:solidFill>
              </a:rPr>
              <a:t>5. The little plane stands…</a:t>
            </a:r>
          </a:p>
        </p:txBody>
      </p:sp>
      <p:sp>
        <p:nvSpPr>
          <p:cNvPr id="41" name="TextBox 40">
            <a:extLst>
              <a:ext uri="{FF2B5EF4-FFF2-40B4-BE49-F238E27FC236}">
                <a16:creationId xmlns:a16="http://schemas.microsoft.com/office/drawing/2014/main" id="{91D57B4C-D74E-F44E-9DA8-86DE2BC46013}"/>
              </a:ext>
            </a:extLst>
          </p:cNvPr>
          <p:cNvSpPr txBox="1"/>
          <p:nvPr/>
        </p:nvSpPr>
        <p:spPr>
          <a:xfrm>
            <a:off x="6399558" y="1992100"/>
            <a:ext cx="4368504" cy="461665"/>
          </a:xfrm>
          <a:prstGeom prst="rect">
            <a:avLst/>
          </a:prstGeom>
          <a:noFill/>
          <a:ln>
            <a:noFill/>
          </a:ln>
        </p:spPr>
        <p:txBody>
          <a:bodyPr wrap="none" rtlCol="0">
            <a:spAutoFit/>
          </a:bodyPr>
          <a:lstStyle/>
          <a:p>
            <a:pPr algn="l"/>
            <a:r>
              <a:rPr lang="en-US" sz="2400" dirty="0">
                <a:solidFill>
                  <a:srgbClr val="115076"/>
                </a:solidFill>
              </a:rPr>
              <a:t>1. …auf das / auf dem Sofa.</a:t>
            </a:r>
          </a:p>
        </p:txBody>
      </p:sp>
      <p:sp>
        <p:nvSpPr>
          <p:cNvPr id="42" name="TextBox 41">
            <a:extLst>
              <a:ext uri="{FF2B5EF4-FFF2-40B4-BE49-F238E27FC236}">
                <a16:creationId xmlns:a16="http://schemas.microsoft.com/office/drawing/2014/main" id="{F8817FB3-444A-4446-BBAC-8AB9CF2CCE82}"/>
              </a:ext>
            </a:extLst>
          </p:cNvPr>
          <p:cNvSpPr txBox="1"/>
          <p:nvPr/>
        </p:nvSpPr>
        <p:spPr>
          <a:xfrm>
            <a:off x="6399558" y="2589376"/>
            <a:ext cx="4463081" cy="461665"/>
          </a:xfrm>
          <a:prstGeom prst="rect">
            <a:avLst/>
          </a:prstGeom>
          <a:noFill/>
          <a:ln>
            <a:noFill/>
          </a:ln>
        </p:spPr>
        <p:txBody>
          <a:bodyPr wrap="none" rtlCol="0">
            <a:spAutoFit/>
          </a:bodyPr>
          <a:lstStyle/>
          <a:p>
            <a:pPr algn="l"/>
            <a:r>
              <a:rPr lang="en-US" sz="2400" dirty="0">
                <a:solidFill>
                  <a:srgbClr val="115076"/>
                </a:solidFill>
              </a:rPr>
              <a:t>2. …auf dem / auf den Tisch.</a:t>
            </a:r>
          </a:p>
        </p:txBody>
      </p:sp>
      <p:sp>
        <p:nvSpPr>
          <p:cNvPr id="43" name="TextBox 42">
            <a:extLst>
              <a:ext uri="{FF2B5EF4-FFF2-40B4-BE49-F238E27FC236}">
                <a16:creationId xmlns:a16="http://schemas.microsoft.com/office/drawing/2014/main" id="{B5CED006-3235-C542-9941-FE997755F3D1}"/>
              </a:ext>
            </a:extLst>
          </p:cNvPr>
          <p:cNvSpPr txBox="1"/>
          <p:nvPr/>
        </p:nvSpPr>
        <p:spPr>
          <a:xfrm>
            <a:off x="6399558" y="3186652"/>
            <a:ext cx="4742004" cy="461665"/>
          </a:xfrm>
          <a:prstGeom prst="rect">
            <a:avLst/>
          </a:prstGeom>
          <a:noFill/>
          <a:ln>
            <a:noFill/>
          </a:ln>
        </p:spPr>
        <p:txBody>
          <a:bodyPr wrap="none" rtlCol="0">
            <a:spAutoFit/>
          </a:bodyPr>
          <a:lstStyle/>
          <a:p>
            <a:pPr algn="l"/>
            <a:r>
              <a:rPr lang="en-US" sz="2400" dirty="0">
                <a:solidFill>
                  <a:srgbClr val="115076"/>
                </a:solidFill>
              </a:rPr>
              <a:t>3. …auf den / auf dem Boden.</a:t>
            </a:r>
          </a:p>
        </p:txBody>
      </p:sp>
      <p:sp>
        <p:nvSpPr>
          <p:cNvPr id="44" name="TextBox 43">
            <a:extLst>
              <a:ext uri="{FF2B5EF4-FFF2-40B4-BE49-F238E27FC236}">
                <a16:creationId xmlns:a16="http://schemas.microsoft.com/office/drawing/2014/main" id="{E3D9A68F-F213-374F-93CE-1F15D8A15A61}"/>
              </a:ext>
            </a:extLst>
          </p:cNvPr>
          <p:cNvSpPr txBox="1"/>
          <p:nvPr/>
        </p:nvSpPr>
        <p:spPr>
          <a:xfrm>
            <a:off x="6414049" y="3783928"/>
            <a:ext cx="4405373" cy="461665"/>
          </a:xfrm>
          <a:prstGeom prst="rect">
            <a:avLst/>
          </a:prstGeom>
          <a:noFill/>
          <a:ln>
            <a:noFill/>
          </a:ln>
        </p:spPr>
        <p:txBody>
          <a:bodyPr wrap="none" rtlCol="0">
            <a:spAutoFit/>
          </a:bodyPr>
          <a:lstStyle/>
          <a:p>
            <a:pPr algn="l"/>
            <a:r>
              <a:rPr lang="en-US" sz="2400" dirty="0">
                <a:solidFill>
                  <a:srgbClr val="115076"/>
                </a:solidFill>
              </a:rPr>
              <a:t>4. …in die / in der </a:t>
            </a:r>
            <a:r>
              <a:rPr lang="en-US" sz="2400" dirty="0" err="1">
                <a:solidFill>
                  <a:srgbClr val="115076"/>
                </a:solidFill>
              </a:rPr>
              <a:t>Wohnung</a:t>
            </a:r>
            <a:r>
              <a:rPr lang="en-US" sz="2400" dirty="0">
                <a:solidFill>
                  <a:srgbClr val="115076"/>
                </a:solidFill>
              </a:rPr>
              <a:t>.</a:t>
            </a:r>
          </a:p>
        </p:txBody>
      </p:sp>
      <p:sp>
        <p:nvSpPr>
          <p:cNvPr id="45" name="TextBox 44">
            <a:extLst>
              <a:ext uri="{FF2B5EF4-FFF2-40B4-BE49-F238E27FC236}">
                <a16:creationId xmlns:a16="http://schemas.microsoft.com/office/drawing/2014/main" id="{F97A24B2-F675-3D4E-B5EE-5304B578EDBF}"/>
              </a:ext>
            </a:extLst>
          </p:cNvPr>
          <p:cNvSpPr txBox="1"/>
          <p:nvPr/>
        </p:nvSpPr>
        <p:spPr>
          <a:xfrm>
            <a:off x="6409446" y="4404236"/>
            <a:ext cx="4596130" cy="461665"/>
          </a:xfrm>
          <a:prstGeom prst="rect">
            <a:avLst/>
          </a:prstGeom>
          <a:noFill/>
          <a:ln>
            <a:noFill/>
          </a:ln>
        </p:spPr>
        <p:txBody>
          <a:bodyPr wrap="none" rtlCol="0">
            <a:spAutoFit/>
          </a:bodyPr>
          <a:lstStyle/>
          <a:p>
            <a:pPr algn="l"/>
            <a:r>
              <a:rPr lang="en-US" sz="2400" dirty="0">
                <a:solidFill>
                  <a:srgbClr val="115076"/>
                </a:solidFill>
              </a:rPr>
              <a:t>5. ….auf dem / auf den Teller.</a:t>
            </a:r>
          </a:p>
        </p:txBody>
      </p:sp>
    </p:spTree>
    <p:extLst>
      <p:ext uri="{BB962C8B-B14F-4D97-AF65-F5344CB8AC3E}">
        <p14:creationId xmlns:p14="http://schemas.microsoft.com/office/powerpoint/2010/main" val="1371823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745707" cy="707849"/>
          </a:xfrm>
        </p:spPr>
        <p:txBody>
          <a:bodyPr>
            <a:normAutofit/>
          </a:bodyPr>
          <a:lstStyle/>
          <a:p>
            <a:r>
              <a:rPr lang="en-GB" sz="3600" b="1" dirty="0">
                <a:solidFill>
                  <a:schemeClr val="bg1"/>
                </a:solidFill>
              </a:rPr>
              <a:t>Person B</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cxnSp>
        <p:nvCxnSpPr>
          <p:cNvPr id="6" name="Straight Connector 5">
            <a:extLst>
              <a:ext uri="{FF2B5EF4-FFF2-40B4-BE49-F238E27FC236}">
                <a16:creationId xmlns:a16="http://schemas.microsoft.com/office/drawing/2014/main" id="{B849655F-0408-CB41-B2B3-B11FCACB7252}"/>
              </a:ext>
            </a:extLst>
          </p:cNvPr>
          <p:cNvCxnSpPr>
            <a:cxnSpLocks/>
          </p:cNvCxnSpPr>
          <p:nvPr/>
        </p:nvCxnSpPr>
        <p:spPr>
          <a:xfrm>
            <a:off x="6096000" y="1391420"/>
            <a:ext cx="0" cy="4785015"/>
          </a:xfrm>
          <a:prstGeom prst="line">
            <a:avLst/>
          </a:prstGeom>
          <a:ln w="38100">
            <a:solidFill>
              <a:srgbClr val="115076"/>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0C5C23A-5DA2-6D4F-85B7-76081FC21414}"/>
              </a:ext>
            </a:extLst>
          </p:cNvPr>
          <p:cNvSpPr txBox="1"/>
          <p:nvPr/>
        </p:nvSpPr>
        <p:spPr>
          <a:xfrm>
            <a:off x="1987828" y="1163991"/>
            <a:ext cx="1415772" cy="461665"/>
          </a:xfrm>
          <a:prstGeom prst="rect">
            <a:avLst/>
          </a:prstGeom>
          <a:noFill/>
        </p:spPr>
        <p:txBody>
          <a:bodyPr wrap="none" rtlCol="0">
            <a:spAutoFit/>
          </a:bodyPr>
          <a:lstStyle/>
          <a:p>
            <a:pPr algn="l"/>
            <a:r>
              <a:rPr lang="en-US" sz="2400" dirty="0">
                <a:solidFill>
                  <a:schemeClr val="accent5">
                    <a:lumMod val="50000"/>
                  </a:schemeClr>
                </a:solidFill>
              </a:rPr>
              <a:t>Round 1</a:t>
            </a:r>
          </a:p>
        </p:txBody>
      </p:sp>
      <p:sp>
        <p:nvSpPr>
          <p:cNvPr id="23" name="TextBox 22">
            <a:extLst>
              <a:ext uri="{FF2B5EF4-FFF2-40B4-BE49-F238E27FC236}">
                <a16:creationId xmlns:a16="http://schemas.microsoft.com/office/drawing/2014/main" id="{221CD878-5324-9141-8804-4520D99F0553}"/>
              </a:ext>
            </a:extLst>
          </p:cNvPr>
          <p:cNvSpPr txBox="1"/>
          <p:nvPr/>
        </p:nvSpPr>
        <p:spPr>
          <a:xfrm>
            <a:off x="8559316" y="1163990"/>
            <a:ext cx="1415772" cy="461665"/>
          </a:xfrm>
          <a:prstGeom prst="rect">
            <a:avLst/>
          </a:prstGeom>
          <a:noFill/>
        </p:spPr>
        <p:txBody>
          <a:bodyPr wrap="none" rtlCol="0">
            <a:spAutoFit/>
          </a:bodyPr>
          <a:lstStyle/>
          <a:p>
            <a:pPr algn="l"/>
            <a:r>
              <a:rPr lang="en-US" sz="2400" dirty="0">
                <a:solidFill>
                  <a:schemeClr val="accent5">
                    <a:lumMod val="50000"/>
                  </a:schemeClr>
                </a:solidFill>
              </a:rPr>
              <a:t>Round 2</a:t>
            </a:r>
          </a:p>
        </p:txBody>
      </p:sp>
      <p:sp>
        <p:nvSpPr>
          <p:cNvPr id="36" name="TextBox 35">
            <a:extLst>
              <a:ext uri="{FF2B5EF4-FFF2-40B4-BE49-F238E27FC236}">
                <a16:creationId xmlns:a16="http://schemas.microsoft.com/office/drawing/2014/main" id="{534EA7F8-E2AF-C14D-B066-DB3FA659E688}"/>
              </a:ext>
            </a:extLst>
          </p:cNvPr>
          <p:cNvSpPr txBox="1"/>
          <p:nvPr/>
        </p:nvSpPr>
        <p:spPr>
          <a:xfrm>
            <a:off x="562320" y="1992100"/>
            <a:ext cx="3651962" cy="461665"/>
          </a:xfrm>
          <a:prstGeom prst="rect">
            <a:avLst/>
          </a:prstGeom>
          <a:noFill/>
          <a:ln>
            <a:noFill/>
          </a:ln>
        </p:spPr>
        <p:txBody>
          <a:bodyPr wrap="none" rtlCol="0">
            <a:spAutoFit/>
          </a:bodyPr>
          <a:lstStyle/>
          <a:p>
            <a:pPr algn="l"/>
            <a:r>
              <a:rPr lang="en-US" sz="2400" dirty="0">
                <a:solidFill>
                  <a:srgbClr val="115076"/>
                </a:solidFill>
              </a:rPr>
              <a:t>1. …in den / </a:t>
            </a:r>
            <a:r>
              <a:rPr lang="en-US" sz="2400" dirty="0" err="1">
                <a:solidFill>
                  <a:srgbClr val="115076"/>
                </a:solidFill>
              </a:rPr>
              <a:t>im</a:t>
            </a:r>
            <a:r>
              <a:rPr lang="en-US" sz="2400" dirty="0">
                <a:solidFill>
                  <a:srgbClr val="115076"/>
                </a:solidFill>
              </a:rPr>
              <a:t> Garten.</a:t>
            </a:r>
          </a:p>
        </p:txBody>
      </p:sp>
      <p:sp>
        <p:nvSpPr>
          <p:cNvPr id="37" name="TextBox 36">
            <a:extLst>
              <a:ext uri="{FF2B5EF4-FFF2-40B4-BE49-F238E27FC236}">
                <a16:creationId xmlns:a16="http://schemas.microsoft.com/office/drawing/2014/main" id="{7E18FD12-04F4-8343-AB0D-3ADD150E90C9}"/>
              </a:ext>
            </a:extLst>
          </p:cNvPr>
          <p:cNvSpPr txBox="1"/>
          <p:nvPr/>
        </p:nvSpPr>
        <p:spPr>
          <a:xfrm>
            <a:off x="562320" y="2589376"/>
            <a:ext cx="4373313" cy="461665"/>
          </a:xfrm>
          <a:prstGeom prst="rect">
            <a:avLst/>
          </a:prstGeom>
          <a:noFill/>
          <a:ln>
            <a:noFill/>
          </a:ln>
        </p:spPr>
        <p:txBody>
          <a:bodyPr wrap="none" rtlCol="0">
            <a:spAutoFit/>
          </a:bodyPr>
          <a:lstStyle/>
          <a:p>
            <a:pPr algn="l"/>
            <a:r>
              <a:rPr lang="en-US" sz="2400" dirty="0">
                <a:solidFill>
                  <a:srgbClr val="115076"/>
                </a:solidFill>
              </a:rPr>
              <a:t>2. …auf die / auf der </a:t>
            </a:r>
            <a:r>
              <a:rPr lang="de-DE" sz="2400" dirty="0">
                <a:solidFill>
                  <a:srgbClr val="115076"/>
                </a:solidFill>
              </a:rPr>
              <a:t>Straße</a:t>
            </a:r>
            <a:r>
              <a:rPr lang="en-US" sz="2400" dirty="0">
                <a:solidFill>
                  <a:srgbClr val="115076"/>
                </a:solidFill>
              </a:rPr>
              <a:t>.</a:t>
            </a:r>
          </a:p>
        </p:txBody>
      </p:sp>
      <p:sp>
        <p:nvSpPr>
          <p:cNvPr id="38" name="TextBox 37">
            <a:extLst>
              <a:ext uri="{FF2B5EF4-FFF2-40B4-BE49-F238E27FC236}">
                <a16:creationId xmlns:a16="http://schemas.microsoft.com/office/drawing/2014/main" id="{AF94FA8C-D388-EF47-8FBF-FC266365FBBD}"/>
              </a:ext>
            </a:extLst>
          </p:cNvPr>
          <p:cNvSpPr txBox="1"/>
          <p:nvPr/>
        </p:nvSpPr>
        <p:spPr>
          <a:xfrm>
            <a:off x="562320" y="3186652"/>
            <a:ext cx="4453463" cy="461665"/>
          </a:xfrm>
          <a:prstGeom prst="rect">
            <a:avLst/>
          </a:prstGeom>
          <a:noFill/>
          <a:ln>
            <a:noFill/>
          </a:ln>
        </p:spPr>
        <p:txBody>
          <a:bodyPr wrap="none" rtlCol="0">
            <a:spAutoFit/>
          </a:bodyPr>
          <a:lstStyle/>
          <a:p>
            <a:pPr algn="l"/>
            <a:r>
              <a:rPr lang="en-US" sz="2400" dirty="0">
                <a:solidFill>
                  <a:srgbClr val="115076"/>
                </a:solidFill>
              </a:rPr>
              <a:t>3. …auf den / auf dem Kopf.</a:t>
            </a:r>
          </a:p>
        </p:txBody>
      </p:sp>
      <p:sp>
        <p:nvSpPr>
          <p:cNvPr id="39" name="TextBox 38">
            <a:extLst>
              <a:ext uri="{FF2B5EF4-FFF2-40B4-BE49-F238E27FC236}">
                <a16:creationId xmlns:a16="http://schemas.microsoft.com/office/drawing/2014/main" id="{B9199EFC-DC41-A94B-913B-46E9862C40D8}"/>
              </a:ext>
            </a:extLst>
          </p:cNvPr>
          <p:cNvSpPr txBox="1"/>
          <p:nvPr/>
        </p:nvSpPr>
        <p:spPr>
          <a:xfrm>
            <a:off x="576811" y="3783928"/>
            <a:ext cx="4291559" cy="461665"/>
          </a:xfrm>
          <a:prstGeom prst="rect">
            <a:avLst/>
          </a:prstGeom>
          <a:noFill/>
          <a:ln>
            <a:noFill/>
          </a:ln>
        </p:spPr>
        <p:txBody>
          <a:bodyPr wrap="none" rtlCol="0">
            <a:spAutoFit/>
          </a:bodyPr>
          <a:lstStyle/>
          <a:p>
            <a:pPr algn="l"/>
            <a:r>
              <a:rPr lang="en-US" sz="2400" dirty="0">
                <a:solidFill>
                  <a:srgbClr val="115076"/>
                </a:solidFill>
              </a:rPr>
              <a:t>4. …auf das / auf dem Bett.</a:t>
            </a:r>
          </a:p>
        </p:txBody>
      </p:sp>
      <p:sp>
        <p:nvSpPr>
          <p:cNvPr id="40" name="TextBox 39">
            <a:extLst>
              <a:ext uri="{FF2B5EF4-FFF2-40B4-BE49-F238E27FC236}">
                <a16:creationId xmlns:a16="http://schemas.microsoft.com/office/drawing/2014/main" id="{0771AD93-1999-2B46-A59C-FE43C0A58EAB}"/>
              </a:ext>
            </a:extLst>
          </p:cNvPr>
          <p:cNvSpPr txBox="1"/>
          <p:nvPr/>
        </p:nvSpPr>
        <p:spPr>
          <a:xfrm>
            <a:off x="572208" y="4404236"/>
            <a:ext cx="4742004" cy="461665"/>
          </a:xfrm>
          <a:prstGeom prst="rect">
            <a:avLst/>
          </a:prstGeom>
          <a:noFill/>
          <a:ln>
            <a:noFill/>
          </a:ln>
        </p:spPr>
        <p:txBody>
          <a:bodyPr wrap="none" rtlCol="0">
            <a:spAutoFit/>
          </a:bodyPr>
          <a:lstStyle/>
          <a:p>
            <a:pPr algn="l"/>
            <a:r>
              <a:rPr lang="en-US" sz="2400" dirty="0">
                <a:solidFill>
                  <a:srgbClr val="115076"/>
                </a:solidFill>
              </a:rPr>
              <a:t>5. ….auf dem / auf den Boden</a:t>
            </a:r>
          </a:p>
        </p:txBody>
      </p:sp>
      <p:sp>
        <p:nvSpPr>
          <p:cNvPr id="13" name="TextBox 12">
            <a:extLst>
              <a:ext uri="{FF2B5EF4-FFF2-40B4-BE49-F238E27FC236}">
                <a16:creationId xmlns:a16="http://schemas.microsoft.com/office/drawing/2014/main" id="{2EDCE673-6DF3-4B4F-AAEB-AFD6F834BD56}"/>
              </a:ext>
            </a:extLst>
          </p:cNvPr>
          <p:cNvSpPr txBox="1"/>
          <p:nvPr/>
        </p:nvSpPr>
        <p:spPr>
          <a:xfrm>
            <a:off x="6614247" y="1992100"/>
            <a:ext cx="3982180" cy="461665"/>
          </a:xfrm>
          <a:prstGeom prst="rect">
            <a:avLst/>
          </a:prstGeom>
          <a:noFill/>
          <a:ln>
            <a:noFill/>
          </a:ln>
        </p:spPr>
        <p:txBody>
          <a:bodyPr wrap="none" rtlCol="0">
            <a:spAutoFit/>
          </a:bodyPr>
          <a:lstStyle/>
          <a:p>
            <a:pPr algn="l"/>
            <a:r>
              <a:rPr lang="en-US" sz="2400" dirty="0">
                <a:solidFill>
                  <a:srgbClr val="115076"/>
                </a:solidFill>
              </a:rPr>
              <a:t>1. The siblings are sitting…</a:t>
            </a:r>
          </a:p>
        </p:txBody>
      </p:sp>
      <p:sp>
        <p:nvSpPr>
          <p:cNvPr id="14" name="TextBox 13">
            <a:extLst>
              <a:ext uri="{FF2B5EF4-FFF2-40B4-BE49-F238E27FC236}">
                <a16:creationId xmlns:a16="http://schemas.microsoft.com/office/drawing/2014/main" id="{9F14B4DC-3298-234F-B0D3-D545BEE88548}"/>
              </a:ext>
            </a:extLst>
          </p:cNvPr>
          <p:cNvSpPr txBox="1"/>
          <p:nvPr/>
        </p:nvSpPr>
        <p:spPr>
          <a:xfrm>
            <a:off x="6614247" y="2589376"/>
            <a:ext cx="3305713" cy="461665"/>
          </a:xfrm>
          <a:prstGeom prst="rect">
            <a:avLst/>
          </a:prstGeom>
          <a:noFill/>
          <a:ln>
            <a:noFill/>
          </a:ln>
        </p:spPr>
        <p:txBody>
          <a:bodyPr wrap="none" rtlCol="0">
            <a:spAutoFit/>
          </a:bodyPr>
          <a:lstStyle/>
          <a:p>
            <a:pPr algn="l"/>
            <a:r>
              <a:rPr lang="en-US" sz="2400" dirty="0">
                <a:solidFill>
                  <a:srgbClr val="115076"/>
                </a:solidFill>
              </a:rPr>
              <a:t>2. The letter is (lies)….</a:t>
            </a:r>
          </a:p>
        </p:txBody>
      </p:sp>
      <p:sp>
        <p:nvSpPr>
          <p:cNvPr id="15" name="TextBox 14">
            <a:extLst>
              <a:ext uri="{FF2B5EF4-FFF2-40B4-BE49-F238E27FC236}">
                <a16:creationId xmlns:a16="http://schemas.microsoft.com/office/drawing/2014/main" id="{D3B3DE32-D2CE-F14C-9A16-E8C10F0F12E7}"/>
              </a:ext>
            </a:extLst>
          </p:cNvPr>
          <p:cNvSpPr txBox="1"/>
          <p:nvPr/>
        </p:nvSpPr>
        <p:spPr>
          <a:xfrm>
            <a:off x="6614247" y="3186652"/>
            <a:ext cx="4456669" cy="461665"/>
          </a:xfrm>
          <a:prstGeom prst="rect">
            <a:avLst/>
          </a:prstGeom>
          <a:noFill/>
          <a:ln>
            <a:noFill/>
          </a:ln>
        </p:spPr>
        <p:txBody>
          <a:bodyPr wrap="none" rtlCol="0">
            <a:spAutoFit/>
          </a:bodyPr>
          <a:lstStyle/>
          <a:p>
            <a:pPr algn="l"/>
            <a:r>
              <a:rPr lang="en-US" sz="2400" dirty="0">
                <a:solidFill>
                  <a:srgbClr val="115076"/>
                </a:solidFill>
              </a:rPr>
              <a:t>3. The shoes are (standing)…</a:t>
            </a:r>
          </a:p>
        </p:txBody>
      </p:sp>
      <p:sp>
        <p:nvSpPr>
          <p:cNvPr id="16" name="TextBox 15">
            <a:extLst>
              <a:ext uri="{FF2B5EF4-FFF2-40B4-BE49-F238E27FC236}">
                <a16:creationId xmlns:a16="http://schemas.microsoft.com/office/drawing/2014/main" id="{28F57C12-66AC-7A4E-B780-E1CB2F576F63}"/>
              </a:ext>
            </a:extLst>
          </p:cNvPr>
          <p:cNvSpPr txBox="1"/>
          <p:nvPr/>
        </p:nvSpPr>
        <p:spPr>
          <a:xfrm>
            <a:off x="6628738" y="3783928"/>
            <a:ext cx="3631122" cy="461665"/>
          </a:xfrm>
          <a:prstGeom prst="rect">
            <a:avLst/>
          </a:prstGeom>
          <a:noFill/>
          <a:ln>
            <a:noFill/>
          </a:ln>
        </p:spPr>
        <p:txBody>
          <a:bodyPr wrap="none" rtlCol="0">
            <a:spAutoFit/>
          </a:bodyPr>
          <a:lstStyle/>
          <a:p>
            <a:pPr algn="l"/>
            <a:r>
              <a:rPr lang="en-US" sz="2400" dirty="0">
                <a:solidFill>
                  <a:srgbClr val="115076"/>
                </a:solidFill>
              </a:rPr>
              <a:t>4. He brings the cake…</a:t>
            </a:r>
          </a:p>
        </p:txBody>
      </p:sp>
      <p:sp>
        <p:nvSpPr>
          <p:cNvPr id="17" name="TextBox 16">
            <a:extLst>
              <a:ext uri="{FF2B5EF4-FFF2-40B4-BE49-F238E27FC236}">
                <a16:creationId xmlns:a16="http://schemas.microsoft.com/office/drawing/2014/main" id="{35BC064E-6F72-B340-A0D5-40D8974F6E45}"/>
              </a:ext>
            </a:extLst>
          </p:cNvPr>
          <p:cNvSpPr txBox="1"/>
          <p:nvPr/>
        </p:nvSpPr>
        <p:spPr>
          <a:xfrm>
            <a:off x="6624135" y="4404236"/>
            <a:ext cx="4947188" cy="461665"/>
          </a:xfrm>
          <a:prstGeom prst="rect">
            <a:avLst/>
          </a:prstGeom>
          <a:noFill/>
          <a:ln>
            <a:noFill/>
          </a:ln>
        </p:spPr>
        <p:txBody>
          <a:bodyPr wrap="none" rtlCol="0">
            <a:spAutoFit/>
          </a:bodyPr>
          <a:lstStyle/>
          <a:p>
            <a:pPr algn="l"/>
            <a:r>
              <a:rPr lang="en-US" sz="2400" dirty="0">
                <a:solidFill>
                  <a:srgbClr val="115076"/>
                </a:solidFill>
              </a:rPr>
              <a:t>5. She puts (lays) the bananas…</a:t>
            </a:r>
          </a:p>
        </p:txBody>
      </p:sp>
    </p:spTree>
    <p:extLst>
      <p:ext uri="{BB962C8B-B14F-4D97-AF65-F5344CB8AC3E}">
        <p14:creationId xmlns:p14="http://schemas.microsoft.com/office/powerpoint/2010/main" val="1150037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070746" cy="707849"/>
          </a:xfrm>
          <a:prstGeom prst="rect">
            <a:avLst/>
          </a:prstGeom>
        </p:spPr>
      </p:pic>
      <p:sp>
        <p:nvSpPr>
          <p:cNvPr id="4" name="Title 3"/>
          <p:cNvSpPr>
            <a:spLocks noGrp="1"/>
          </p:cNvSpPr>
          <p:nvPr>
            <p:ph type="title"/>
          </p:nvPr>
        </p:nvSpPr>
        <p:spPr>
          <a:xfrm>
            <a:off x="0" y="294041"/>
            <a:ext cx="5745707"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cxnSp>
        <p:nvCxnSpPr>
          <p:cNvPr id="6" name="Straight Connector 5">
            <a:extLst>
              <a:ext uri="{FF2B5EF4-FFF2-40B4-BE49-F238E27FC236}">
                <a16:creationId xmlns:a16="http://schemas.microsoft.com/office/drawing/2014/main" id="{B849655F-0408-CB41-B2B3-B11FCACB7252}"/>
              </a:ext>
            </a:extLst>
          </p:cNvPr>
          <p:cNvCxnSpPr>
            <a:cxnSpLocks/>
          </p:cNvCxnSpPr>
          <p:nvPr/>
        </p:nvCxnSpPr>
        <p:spPr>
          <a:xfrm>
            <a:off x="6114288" y="1444752"/>
            <a:ext cx="0" cy="4785015"/>
          </a:xfrm>
          <a:prstGeom prst="line">
            <a:avLst/>
          </a:prstGeom>
          <a:ln w="38100">
            <a:solidFill>
              <a:srgbClr val="115076"/>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0C5C23A-5DA2-6D4F-85B7-76081FC21414}"/>
              </a:ext>
            </a:extLst>
          </p:cNvPr>
          <p:cNvSpPr txBox="1"/>
          <p:nvPr/>
        </p:nvSpPr>
        <p:spPr>
          <a:xfrm>
            <a:off x="2162763" y="1235999"/>
            <a:ext cx="1415772" cy="461665"/>
          </a:xfrm>
          <a:prstGeom prst="rect">
            <a:avLst/>
          </a:prstGeom>
          <a:noFill/>
        </p:spPr>
        <p:txBody>
          <a:bodyPr wrap="none" rtlCol="0">
            <a:spAutoFit/>
          </a:bodyPr>
          <a:lstStyle/>
          <a:p>
            <a:pPr algn="l"/>
            <a:r>
              <a:rPr lang="en-US" sz="2400" dirty="0">
                <a:solidFill>
                  <a:schemeClr val="accent5">
                    <a:lumMod val="50000"/>
                  </a:schemeClr>
                </a:solidFill>
              </a:rPr>
              <a:t>Round 1</a:t>
            </a:r>
          </a:p>
        </p:txBody>
      </p:sp>
      <p:sp>
        <p:nvSpPr>
          <p:cNvPr id="23" name="TextBox 22">
            <a:extLst>
              <a:ext uri="{FF2B5EF4-FFF2-40B4-BE49-F238E27FC236}">
                <a16:creationId xmlns:a16="http://schemas.microsoft.com/office/drawing/2014/main" id="{221CD878-5324-9141-8804-4520D99F0553}"/>
              </a:ext>
            </a:extLst>
          </p:cNvPr>
          <p:cNvSpPr txBox="1"/>
          <p:nvPr/>
        </p:nvSpPr>
        <p:spPr>
          <a:xfrm>
            <a:off x="8598077" y="1235999"/>
            <a:ext cx="1415772" cy="461665"/>
          </a:xfrm>
          <a:prstGeom prst="rect">
            <a:avLst/>
          </a:prstGeom>
          <a:noFill/>
        </p:spPr>
        <p:txBody>
          <a:bodyPr wrap="none" rtlCol="0">
            <a:spAutoFit/>
          </a:bodyPr>
          <a:lstStyle/>
          <a:p>
            <a:pPr algn="l"/>
            <a:r>
              <a:rPr lang="en-US" sz="2400" dirty="0">
                <a:solidFill>
                  <a:schemeClr val="accent5">
                    <a:lumMod val="50000"/>
                  </a:schemeClr>
                </a:solidFill>
              </a:rPr>
              <a:t>Round 2</a:t>
            </a:r>
          </a:p>
        </p:txBody>
      </p:sp>
      <p:sp>
        <p:nvSpPr>
          <p:cNvPr id="36" name="TextBox 35">
            <a:extLst>
              <a:ext uri="{FF2B5EF4-FFF2-40B4-BE49-F238E27FC236}">
                <a16:creationId xmlns:a16="http://schemas.microsoft.com/office/drawing/2014/main" id="{534EA7F8-E2AF-C14D-B066-DB3FA659E688}"/>
              </a:ext>
            </a:extLst>
          </p:cNvPr>
          <p:cNvSpPr txBox="1"/>
          <p:nvPr/>
        </p:nvSpPr>
        <p:spPr>
          <a:xfrm>
            <a:off x="10731" y="1975786"/>
            <a:ext cx="5719836" cy="461665"/>
          </a:xfrm>
          <a:prstGeom prst="rect">
            <a:avLst/>
          </a:prstGeom>
          <a:noFill/>
          <a:ln>
            <a:noFill/>
          </a:ln>
        </p:spPr>
        <p:txBody>
          <a:bodyPr wrap="none" rtlCol="0">
            <a:spAutoFit/>
          </a:bodyPr>
          <a:lstStyle/>
          <a:p>
            <a:pPr algn="l"/>
            <a:r>
              <a:rPr lang="en-US" sz="2400" dirty="0">
                <a:solidFill>
                  <a:srgbClr val="115076"/>
                </a:solidFill>
              </a:rPr>
              <a:t>1. </a:t>
            </a:r>
            <a:r>
              <a:rPr lang="en-US" sz="2400" dirty="0" err="1">
                <a:solidFill>
                  <a:srgbClr val="115076"/>
                </a:solidFill>
              </a:rPr>
              <a:t>Er</a:t>
            </a:r>
            <a:r>
              <a:rPr lang="en-US" sz="2400" dirty="0">
                <a:solidFill>
                  <a:srgbClr val="115076"/>
                </a:solidFill>
              </a:rPr>
              <a:t> </a:t>
            </a:r>
            <a:r>
              <a:rPr lang="en-US" sz="2400" dirty="0" err="1">
                <a:solidFill>
                  <a:srgbClr val="115076"/>
                </a:solidFill>
              </a:rPr>
              <a:t>stellt</a:t>
            </a:r>
            <a:r>
              <a:rPr lang="en-US" sz="2400" dirty="0">
                <a:solidFill>
                  <a:srgbClr val="115076"/>
                </a:solidFill>
              </a:rPr>
              <a:t> das </a:t>
            </a:r>
            <a:r>
              <a:rPr lang="en-US" sz="2400" dirty="0" err="1">
                <a:solidFill>
                  <a:srgbClr val="115076"/>
                </a:solidFill>
              </a:rPr>
              <a:t>Fahrrad</a:t>
            </a:r>
            <a:r>
              <a:rPr lang="en-US" sz="2400" dirty="0">
                <a:solidFill>
                  <a:srgbClr val="115076"/>
                </a:solidFill>
              </a:rPr>
              <a:t> in den Garten. </a:t>
            </a:r>
          </a:p>
        </p:txBody>
      </p:sp>
      <p:sp>
        <p:nvSpPr>
          <p:cNvPr id="37" name="TextBox 36">
            <a:extLst>
              <a:ext uri="{FF2B5EF4-FFF2-40B4-BE49-F238E27FC236}">
                <a16:creationId xmlns:a16="http://schemas.microsoft.com/office/drawing/2014/main" id="{7E18FD12-04F4-8343-AB0D-3ADD150E90C9}"/>
              </a:ext>
            </a:extLst>
          </p:cNvPr>
          <p:cNvSpPr txBox="1"/>
          <p:nvPr/>
        </p:nvSpPr>
        <p:spPr>
          <a:xfrm>
            <a:off x="10731" y="2573062"/>
            <a:ext cx="4961615" cy="461665"/>
          </a:xfrm>
          <a:prstGeom prst="rect">
            <a:avLst/>
          </a:prstGeom>
          <a:noFill/>
          <a:ln>
            <a:noFill/>
          </a:ln>
        </p:spPr>
        <p:txBody>
          <a:bodyPr wrap="none" rtlCol="0">
            <a:spAutoFit/>
          </a:bodyPr>
          <a:lstStyle/>
          <a:p>
            <a:pPr algn="l"/>
            <a:r>
              <a:rPr lang="en-US" sz="2400" dirty="0">
                <a:solidFill>
                  <a:srgbClr val="115076"/>
                </a:solidFill>
              </a:rPr>
              <a:t>2. Das Auto </a:t>
            </a:r>
            <a:r>
              <a:rPr lang="en-US" sz="2400" dirty="0" err="1">
                <a:solidFill>
                  <a:srgbClr val="115076"/>
                </a:solidFill>
              </a:rPr>
              <a:t>steht</a:t>
            </a:r>
            <a:r>
              <a:rPr lang="en-US" sz="2400" dirty="0">
                <a:solidFill>
                  <a:srgbClr val="115076"/>
                </a:solidFill>
              </a:rPr>
              <a:t> auf der </a:t>
            </a:r>
            <a:r>
              <a:rPr lang="en-US" sz="2400" dirty="0" err="1">
                <a:solidFill>
                  <a:srgbClr val="115076"/>
                </a:solidFill>
              </a:rPr>
              <a:t>Straße</a:t>
            </a:r>
            <a:r>
              <a:rPr lang="en-US" sz="2400" dirty="0">
                <a:solidFill>
                  <a:srgbClr val="115076"/>
                </a:solidFill>
              </a:rPr>
              <a:t>.</a:t>
            </a:r>
          </a:p>
        </p:txBody>
      </p:sp>
      <p:sp>
        <p:nvSpPr>
          <p:cNvPr id="38" name="TextBox 37">
            <a:extLst>
              <a:ext uri="{FF2B5EF4-FFF2-40B4-BE49-F238E27FC236}">
                <a16:creationId xmlns:a16="http://schemas.microsoft.com/office/drawing/2014/main" id="{AF94FA8C-D388-EF47-8FBF-FC266365FBBD}"/>
              </a:ext>
            </a:extLst>
          </p:cNvPr>
          <p:cNvSpPr txBox="1"/>
          <p:nvPr/>
        </p:nvSpPr>
        <p:spPr>
          <a:xfrm>
            <a:off x="10731" y="3170338"/>
            <a:ext cx="5078634" cy="461665"/>
          </a:xfrm>
          <a:prstGeom prst="rect">
            <a:avLst/>
          </a:prstGeom>
          <a:noFill/>
          <a:ln>
            <a:noFill/>
          </a:ln>
        </p:spPr>
        <p:txBody>
          <a:bodyPr wrap="none" rtlCol="0">
            <a:spAutoFit/>
          </a:bodyPr>
          <a:lstStyle/>
          <a:p>
            <a:pPr algn="l"/>
            <a:r>
              <a:rPr lang="en-US" sz="2400" dirty="0">
                <a:solidFill>
                  <a:srgbClr val="115076"/>
                </a:solidFill>
              </a:rPr>
              <a:t>3. Sie </a:t>
            </a:r>
            <a:r>
              <a:rPr lang="en-US" sz="2400" dirty="0" err="1">
                <a:solidFill>
                  <a:srgbClr val="115076"/>
                </a:solidFill>
              </a:rPr>
              <a:t>setzt</a:t>
            </a:r>
            <a:r>
              <a:rPr lang="en-US" sz="2400" dirty="0">
                <a:solidFill>
                  <a:srgbClr val="115076"/>
                </a:solidFill>
              </a:rPr>
              <a:t> den Hut auf den Kopf.</a:t>
            </a:r>
          </a:p>
        </p:txBody>
      </p:sp>
      <p:sp>
        <p:nvSpPr>
          <p:cNvPr id="39" name="TextBox 38">
            <a:extLst>
              <a:ext uri="{FF2B5EF4-FFF2-40B4-BE49-F238E27FC236}">
                <a16:creationId xmlns:a16="http://schemas.microsoft.com/office/drawing/2014/main" id="{B9199EFC-DC41-A94B-913B-46E9862C40D8}"/>
              </a:ext>
            </a:extLst>
          </p:cNvPr>
          <p:cNvSpPr txBox="1"/>
          <p:nvPr/>
        </p:nvSpPr>
        <p:spPr>
          <a:xfrm>
            <a:off x="25222" y="3767614"/>
            <a:ext cx="5181227" cy="461665"/>
          </a:xfrm>
          <a:prstGeom prst="rect">
            <a:avLst/>
          </a:prstGeom>
          <a:noFill/>
          <a:ln>
            <a:noFill/>
          </a:ln>
        </p:spPr>
        <p:txBody>
          <a:bodyPr wrap="none" rtlCol="0">
            <a:spAutoFit/>
          </a:bodyPr>
          <a:lstStyle/>
          <a:p>
            <a:pPr algn="l"/>
            <a:r>
              <a:rPr lang="en-US" sz="2400" dirty="0">
                <a:solidFill>
                  <a:srgbClr val="115076"/>
                </a:solidFill>
              </a:rPr>
              <a:t>4. </a:t>
            </a:r>
            <a:r>
              <a:rPr lang="en-US" sz="2400" dirty="0" err="1">
                <a:solidFill>
                  <a:srgbClr val="115076"/>
                </a:solidFill>
              </a:rPr>
              <a:t>Er</a:t>
            </a:r>
            <a:r>
              <a:rPr lang="en-US" sz="2400" dirty="0">
                <a:solidFill>
                  <a:srgbClr val="115076"/>
                </a:solidFill>
              </a:rPr>
              <a:t> </a:t>
            </a:r>
            <a:r>
              <a:rPr lang="en-US" sz="2400" dirty="0" err="1">
                <a:solidFill>
                  <a:srgbClr val="115076"/>
                </a:solidFill>
              </a:rPr>
              <a:t>legt</a:t>
            </a:r>
            <a:r>
              <a:rPr lang="en-US" sz="2400" dirty="0">
                <a:solidFill>
                  <a:srgbClr val="115076"/>
                </a:solidFill>
              </a:rPr>
              <a:t> die Zeitung auf das Bett. </a:t>
            </a:r>
          </a:p>
        </p:txBody>
      </p:sp>
      <p:sp>
        <p:nvSpPr>
          <p:cNvPr id="40" name="TextBox 39">
            <a:extLst>
              <a:ext uri="{FF2B5EF4-FFF2-40B4-BE49-F238E27FC236}">
                <a16:creationId xmlns:a16="http://schemas.microsoft.com/office/drawing/2014/main" id="{0771AD93-1999-2B46-A59C-FE43C0A58EAB}"/>
              </a:ext>
            </a:extLst>
          </p:cNvPr>
          <p:cNvSpPr txBox="1"/>
          <p:nvPr/>
        </p:nvSpPr>
        <p:spPr>
          <a:xfrm>
            <a:off x="20619" y="4387922"/>
            <a:ext cx="5621897" cy="830997"/>
          </a:xfrm>
          <a:prstGeom prst="rect">
            <a:avLst/>
          </a:prstGeom>
          <a:noFill/>
          <a:ln>
            <a:noFill/>
          </a:ln>
        </p:spPr>
        <p:txBody>
          <a:bodyPr wrap="square" rtlCol="0">
            <a:spAutoFit/>
          </a:bodyPr>
          <a:lstStyle/>
          <a:p>
            <a:pPr algn="l"/>
            <a:r>
              <a:rPr lang="en-US" sz="2400" dirty="0">
                <a:solidFill>
                  <a:srgbClr val="115076"/>
                </a:solidFill>
              </a:rPr>
              <a:t>5. Das </a:t>
            </a:r>
            <a:r>
              <a:rPr lang="en-US" sz="2400" dirty="0" err="1">
                <a:solidFill>
                  <a:srgbClr val="115076"/>
                </a:solidFill>
              </a:rPr>
              <a:t>kleine</a:t>
            </a:r>
            <a:r>
              <a:rPr lang="en-US" sz="2400" dirty="0">
                <a:solidFill>
                  <a:srgbClr val="115076"/>
                </a:solidFill>
              </a:rPr>
              <a:t> </a:t>
            </a:r>
            <a:r>
              <a:rPr lang="en-US" sz="2400" dirty="0" err="1">
                <a:solidFill>
                  <a:srgbClr val="115076"/>
                </a:solidFill>
              </a:rPr>
              <a:t>Flugzeug</a:t>
            </a:r>
            <a:r>
              <a:rPr lang="en-US" sz="2400" dirty="0">
                <a:solidFill>
                  <a:srgbClr val="115076"/>
                </a:solidFill>
              </a:rPr>
              <a:t> </a:t>
            </a:r>
            <a:r>
              <a:rPr lang="en-US" sz="2400" dirty="0" err="1">
                <a:solidFill>
                  <a:srgbClr val="115076"/>
                </a:solidFill>
              </a:rPr>
              <a:t>steht</a:t>
            </a:r>
            <a:r>
              <a:rPr lang="en-US" sz="2400" dirty="0">
                <a:solidFill>
                  <a:srgbClr val="115076"/>
                </a:solidFill>
              </a:rPr>
              <a:t> auf dem Boden.</a:t>
            </a:r>
          </a:p>
        </p:txBody>
      </p:sp>
      <p:sp>
        <p:nvSpPr>
          <p:cNvPr id="41" name="TextBox 40">
            <a:extLst>
              <a:ext uri="{FF2B5EF4-FFF2-40B4-BE49-F238E27FC236}">
                <a16:creationId xmlns:a16="http://schemas.microsoft.com/office/drawing/2014/main" id="{91D57B4C-D74E-F44E-9DA8-86DE2BC46013}"/>
              </a:ext>
            </a:extLst>
          </p:cNvPr>
          <p:cNvSpPr txBox="1"/>
          <p:nvPr/>
        </p:nvSpPr>
        <p:spPr>
          <a:xfrm>
            <a:off x="6399558" y="1992100"/>
            <a:ext cx="5995552" cy="461665"/>
          </a:xfrm>
          <a:prstGeom prst="rect">
            <a:avLst/>
          </a:prstGeom>
          <a:noFill/>
          <a:ln>
            <a:noFill/>
          </a:ln>
        </p:spPr>
        <p:txBody>
          <a:bodyPr wrap="none" rtlCol="0">
            <a:spAutoFit/>
          </a:bodyPr>
          <a:lstStyle/>
          <a:p>
            <a:pPr algn="l"/>
            <a:r>
              <a:rPr lang="en-US" sz="2400" dirty="0">
                <a:solidFill>
                  <a:srgbClr val="115076"/>
                </a:solidFill>
              </a:rPr>
              <a:t>1. Die </a:t>
            </a:r>
            <a:r>
              <a:rPr lang="en-US" sz="2400" dirty="0" err="1">
                <a:solidFill>
                  <a:srgbClr val="115076"/>
                </a:solidFill>
              </a:rPr>
              <a:t>Geschwister</a:t>
            </a:r>
            <a:r>
              <a:rPr lang="en-US" sz="2400" dirty="0">
                <a:solidFill>
                  <a:srgbClr val="115076"/>
                </a:solidFill>
              </a:rPr>
              <a:t> </a:t>
            </a:r>
            <a:r>
              <a:rPr lang="en-US" sz="2400" dirty="0" err="1">
                <a:solidFill>
                  <a:srgbClr val="115076"/>
                </a:solidFill>
              </a:rPr>
              <a:t>sitzen</a:t>
            </a:r>
            <a:r>
              <a:rPr lang="en-US" sz="2400" dirty="0">
                <a:solidFill>
                  <a:srgbClr val="115076"/>
                </a:solidFill>
              </a:rPr>
              <a:t> auf dem Sofa.</a:t>
            </a:r>
          </a:p>
        </p:txBody>
      </p:sp>
      <p:sp>
        <p:nvSpPr>
          <p:cNvPr id="42" name="TextBox 41">
            <a:extLst>
              <a:ext uri="{FF2B5EF4-FFF2-40B4-BE49-F238E27FC236}">
                <a16:creationId xmlns:a16="http://schemas.microsoft.com/office/drawing/2014/main" id="{F8817FB3-444A-4446-BBAC-8AB9CF2CCE82}"/>
              </a:ext>
            </a:extLst>
          </p:cNvPr>
          <p:cNvSpPr txBox="1"/>
          <p:nvPr/>
        </p:nvSpPr>
        <p:spPr>
          <a:xfrm>
            <a:off x="6399558" y="2589376"/>
            <a:ext cx="4709944" cy="461665"/>
          </a:xfrm>
          <a:prstGeom prst="rect">
            <a:avLst/>
          </a:prstGeom>
          <a:noFill/>
          <a:ln>
            <a:noFill/>
          </a:ln>
        </p:spPr>
        <p:txBody>
          <a:bodyPr wrap="none" rtlCol="0">
            <a:spAutoFit/>
          </a:bodyPr>
          <a:lstStyle/>
          <a:p>
            <a:pPr algn="l"/>
            <a:r>
              <a:rPr lang="en-US" sz="2400" dirty="0">
                <a:solidFill>
                  <a:srgbClr val="115076"/>
                </a:solidFill>
              </a:rPr>
              <a:t>2. Der Brief </a:t>
            </a:r>
            <a:r>
              <a:rPr lang="en-US" sz="2400" dirty="0" err="1">
                <a:solidFill>
                  <a:srgbClr val="115076"/>
                </a:solidFill>
              </a:rPr>
              <a:t>liegt</a:t>
            </a:r>
            <a:r>
              <a:rPr lang="en-US" sz="2400" dirty="0">
                <a:solidFill>
                  <a:srgbClr val="115076"/>
                </a:solidFill>
              </a:rPr>
              <a:t> auf dem Tisch.</a:t>
            </a:r>
          </a:p>
        </p:txBody>
      </p:sp>
      <p:sp>
        <p:nvSpPr>
          <p:cNvPr id="43" name="TextBox 42">
            <a:extLst>
              <a:ext uri="{FF2B5EF4-FFF2-40B4-BE49-F238E27FC236}">
                <a16:creationId xmlns:a16="http://schemas.microsoft.com/office/drawing/2014/main" id="{B5CED006-3235-C542-9941-FE997755F3D1}"/>
              </a:ext>
            </a:extLst>
          </p:cNvPr>
          <p:cNvSpPr txBox="1"/>
          <p:nvPr/>
        </p:nvSpPr>
        <p:spPr>
          <a:xfrm>
            <a:off x="6399558" y="3186652"/>
            <a:ext cx="5812810" cy="461665"/>
          </a:xfrm>
          <a:prstGeom prst="rect">
            <a:avLst/>
          </a:prstGeom>
          <a:noFill/>
          <a:ln>
            <a:noFill/>
          </a:ln>
        </p:spPr>
        <p:txBody>
          <a:bodyPr wrap="none" rtlCol="0">
            <a:spAutoFit/>
          </a:bodyPr>
          <a:lstStyle/>
          <a:p>
            <a:pPr algn="l"/>
            <a:r>
              <a:rPr lang="en-US" sz="2400" dirty="0">
                <a:solidFill>
                  <a:srgbClr val="115076"/>
                </a:solidFill>
              </a:rPr>
              <a:t>3. Die </a:t>
            </a:r>
            <a:r>
              <a:rPr lang="en-US" sz="2400" dirty="0" err="1">
                <a:solidFill>
                  <a:srgbClr val="115076"/>
                </a:solidFill>
              </a:rPr>
              <a:t>Schuhe</a:t>
            </a:r>
            <a:r>
              <a:rPr lang="en-US" sz="2400" dirty="0">
                <a:solidFill>
                  <a:srgbClr val="115076"/>
                </a:solidFill>
              </a:rPr>
              <a:t> </a:t>
            </a:r>
            <a:r>
              <a:rPr lang="en-US" sz="2400" dirty="0" err="1">
                <a:solidFill>
                  <a:srgbClr val="115076"/>
                </a:solidFill>
              </a:rPr>
              <a:t>stehen</a:t>
            </a:r>
            <a:r>
              <a:rPr lang="en-US" sz="2400" dirty="0">
                <a:solidFill>
                  <a:srgbClr val="115076"/>
                </a:solidFill>
              </a:rPr>
              <a:t> auf dem Boden.</a:t>
            </a:r>
          </a:p>
        </p:txBody>
      </p:sp>
      <p:sp>
        <p:nvSpPr>
          <p:cNvPr id="44" name="TextBox 43">
            <a:extLst>
              <a:ext uri="{FF2B5EF4-FFF2-40B4-BE49-F238E27FC236}">
                <a16:creationId xmlns:a16="http://schemas.microsoft.com/office/drawing/2014/main" id="{E3D9A68F-F213-374F-93CE-1F15D8A15A61}"/>
              </a:ext>
            </a:extLst>
          </p:cNvPr>
          <p:cNvSpPr txBox="1"/>
          <p:nvPr/>
        </p:nvSpPr>
        <p:spPr>
          <a:xfrm>
            <a:off x="6414050" y="3783928"/>
            <a:ext cx="5543278" cy="830997"/>
          </a:xfrm>
          <a:prstGeom prst="rect">
            <a:avLst/>
          </a:prstGeom>
          <a:noFill/>
          <a:ln>
            <a:noFill/>
          </a:ln>
        </p:spPr>
        <p:txBody>
          <a:bodyPr wrap="square" rtlCol="0">
            <a:spAutoFit/>
          </a:bodyPr>
          <a:lstStyle/>
          <a:p>
            <a:pPr algn="l"/>
            <a:r>
              <a:rPr lang="en-US" sz="2400" dirty="0">
                <a:solidFill>
                  <a:srgbClr val="115076"/>
                </a:solidFill>
              </a:rPr>
              <a:t>4. </a:t>
            </a:r>
            <a:r>
              <a:rPr lang="en-US" sz="2400" dirty="0" err="1">
                <a:solidFill>
                  <a:srgbClr val="115076"/>
                </a:solidFill>
              </a:rPr>
              <a:t>Er</a:t>
            </a:r>
            <a:r>
              <a:rPr lang="en-US" sz="2400" dirty="0">
                <a:solidFill>
                  <a:srgbClr val="115076"/>
                </a:solidFill>
              </a:rPr>
              <a:t> </a:t>
            </a:r>
            <a:r>
              <a:rPr lang="en-US" sz="2400" dirty="0" err="1">
                <a:solidFill>
                  <a:srgbClr val="115076"/>
                </a:solidFill>
              </a:rPr>
              <a:t>bringt</a:t>
            </a:r>
            <a:r>
              <a:rPr lang="en-US" sz="2400" dirty="0">
                <a:solidFill>
                  <a:srgbClr val="115076"/>
                </a:solidFill>
              </a:rPr>
              <a:t> den Kuchen in die </a:t>
            </a:r>
            <a:r>
              <a:rPr lang="en-US" sz="2400" dirty="0" err="1">
                <a:solidFill>
                  <a:srgbClr val="115076"/>
                </a:solidFill>
              </a:rPr>
              <a:t>Wohnung</a:t>
            </a:r>
            <a:r>
              <a:rPr lang="en-US" sz="2400" dirty="0">
                <a:solidFill>
                  <a:srgbClr val="115076"/>
                </a:solidFill>
              </a:rPr>
              <a:t>.</a:t>
            </a:r>
          </a:p>
        </p:txBody>
      </p:sp>
      <p:sp>
        <p:nvSpPr>
          <p:cNvPr id="45" name="TextBox 44">
            <a:extLst>
              <a:ext uri="{FF2B5EF4-FFF2-40B4-BE49-F238E27FC236}">
                <a16:creationId xmlns:a16="http://schemas.microsoft.com/office/drawing/2014/main" id="{F97A24B2-F675-3D4E-B5EE-5304B578EDBF}"/>
              </a:ext>
            </a:extLst>
          </p:cNvPr>
          <p:cNvSpPr txBox="1"/>
          <p:nvPr/>
        </p:nvSpPr>
        <p:spPr>
          <a:xfrm>
            <a:off x="6414050" y="4633055"/>
            <a:ext cx="5591595" cy="461665"/>
          </a:xfrm>
          <a:prstGeom prst="rect">
            <a:avLst/>
          </a:prstGeom>
          <a:noFill/>
          <a:ln>
            <a:noFill/>
          </a:ln>
        </p:spPr>
        <p:txBody>
          <a:bodyPr wrap="none" rtlCol="0">
            <a:spAutoFit/>
          </a:bodyPr>
          <a:lstStyle/>
          <a:p>
            <a:pPr algn="l"/>
            <a:r>
              <a:rPr lang="en-US" sz="2400" dirty="0">
                <a:solidFill>
                  <a:srgbClr val="115076"/>
                </a:solidFill>
              </a:rPr>
              <a:t>5. Sie </a:t>
            </a:r>
            <a:r>
              <a:rPr lang="en-US" sz="2400" dirty="0" err="1">
                <a:solidFill>
                  <a:srgbClr val="115076"/>
                </a:solidFill>
              </a:rPr>
              <a:t>legt</a:t>
            </a:r>
            <a:r>
              <a:rPr lang="en-US" sz="2400" dirty="0">
                <a:solidFill>
                  <a:srgbClr val="115076"/>
                </a:solidFill>
              </a:rPr>
              <a:t> die </a:t>
            </a:r>
            <a:r>
              <a:rPr lang="en-US" sz="2400" dirty="0" err="1">
                <a:solidFill>
                  <a:srgbClr val="115076"/>
                </a:solidFill>
              </a:rPr>
              <a:t>Banane</a:t>
            </a:r>
            <a:r>
              <a:rPr lang="en-US" sz="2400" dirty="0">
                <a:solidFill>
                  <a:srgbClr val="115076"/>
                </a:solidFill>
              </a:rPr>
              <a:t> auf den Teller.</a:t>
            </a:r>
          </a:p>
        </p:txBody>
      </p:sp>
    </p:spTree>
    <p:extLst>
      <p:ext uri="{BB962C8B-B14F-4D97-AF65-F5344CB8AC3E}">
        <p14:creationId xmlns:p14="http://schemas.microsoft.com/office/powerpoint/2010/main" val="2054372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250"/>
            <a:ext cx="12191999" cy="1325563"/>
          </a:xfrm>
        </p:spPr>
        <p:txBody>
          <a:bodyPr>
            <a:normAutofit fontScale="90000"/>
          </a:bodyPr>
          <a:lstStyle/>
          <a:p>
            <a:pPr lvl="0" algn="ctr">
              <a:lnSpc>
                <a:spcPct val="100000"/>
              </a:lnSpc>
              <a:spcBef>
                <a:spcPts val="0"/>
              </a:spcBef>
              <a:defRPr/>
            </a:pPr>
            <a:r>
              <a:rPr lang="en-GB" sz="12800" b="1" dirty="0" err="1">
                <a:solidFill>
                  <a:srgbClr val="5B9BD5">
                    <a:lumMod val="50000"/>
                  </a:srgbClr>
                </a:solidFill>
                <a:ea typeface="+mn-ea"/>
                <a:cs typeface="+mn-cs"/>
              </a:rPr>
              <a:t>vorbereiten</a:t>
            </a:r>
            <a:endParaRPr lang="en-GB" dirty="0"/>
          </a:p>
        </p:txBody>
      </p:sp>
      <p:sp>
        <p:nvSpPr>
          <p:cNvPr id="7" name="TextBox 6"/>
          <p:cNvSpPr txBox="1"/>
          <p:nvPr/>
        </p:nvSpPr>
        <p:spPr>
          <a:xfrm>
            <a:off x="0" y="2167200"/>
            <a:ext cx="121919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prepare | </a:t>
            </a:r>
            <a:r>
              <a:rPr lang="en-GB" sz="3200" dirty="0" err="1">
                <a:solidFill>
                  <a:srgbClr val="5B9BD5">
                    <a:lumMod val="50000"/>
                  </a:srgbClr>
                </a:solidFill>
                <a:latin typeface="Century Gothic" panose="020B0502020202020204" pitchFamily="34" charset="0"/>
              </a:rPr>
              <a:t>prepar</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8" name="TextBox 7"/>
          <p:cNvSpPr txBox="1"/>
          <p:nvPr/>
        </p:nvSpPr>
        <p:spPr>
          <a:xfrm>
            <a:off x="0" y="3358800"/>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b="1" dirty="0">
                <a:solidFill>
                  <a:srgbClr val="5B9BD5">
                    <a:lumMod val="50000"/>
                  </a:srgbClr>
                </a:solidFill>
                <a:latin typeface="Century Gothic" panose="020B0502020202020204" pitchFamily="34" charset="0"/>
              </a:rPr>
              <a:t>be</a:t>
            </a: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reitet</a:t>
            </a:r>
            <a:r>
              <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 </a:t>
            </a: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vor</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9" name="TextBox 8"/>
          <p:cNvSpPr txBox="1"/>
          <p:nvPr/>
        </p:nvSpPr>
        <p:spPr>
          <a:xfrm>
            <a:off x="0" y="4928460"/>
            <a:ext cx="121919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[prepares | is </a:t>
            </a:r>
            <a:r>
              <a:rPr lang="en-GB" sz="3200" dirty="0" err="1">
                <a:solidFill>
                  <a:srgbClr val="5B9BD5">
                    <a:lumMod val="50000"/>
                  </a:srgbClr>
                </a:solidFill>
                <a:latin typeface="Century Gothic" panose="020B0502020202020204" pitchFamily="34" charset="0"/>
              </a:rPr>
              <a:t>prepar</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pic>
        <p:nvPicPr>
          <p:cNvPr id="11" name="Picture 10" descr="A drawing of a cartoon character&#10;&#10;Description automatically generated">
            <a:extLst>
              <a:ext uri="{FF2B5EF4-FFF2-40B4-BE49-F238E27FC236}">
                <a16:creationId xmlns:a16="http://schemas.microsoft.com/office/drawing/2014/main" id="{37DAC04E-E0A7-40B0-86D6-C7B0F37863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23" r="64631" b="55967"/>
          <a:stretch/>
        </p:blipFill>
        <p:spPr>
          <a:xfrm>
            <a:off x="10506268" y="803821"/>
            <a:ext cx="1418253" cy="1513108"/>
          </a:xfrm>
          <a:prstGeom prst="rect">
            <a:avLst/>
          </a:prstGeom>
        </p:spPr>
      </p:pic>
    </p:spTree>
    <p:extLst>
      <p:ext uri="{BB962C8B-B14F-4D97-AF65-F5344CB8AC3E}">
        <p14:creationId xmlns:p14="http://schemas.microsoft.com/office/powerpoint/2010/main" val="146575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shirt&#10;&#10;Description automatically generated">
            <a:extLst>
              <a:ext uri="{FF2B5EF4-FFF2-40B4-BE49-F238E27FC236}">
                <a16:creationId xmlns:a16="http://schemas.microsoft.com/office/drawing/2014/main" id="{8F788E3A-2908-2248-86A5-497E241751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5425" y="180427"/>
            <a:ext cx="1257251" cy="1957538"/>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4271749"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Mia </a:t>
            </a:r>
            <a:r>
              <a:rPr lang="en-GB" sz="3600" b="1" dirty="0" err="1">
                <a:solidFill>
                  <a:schemeClr val="bg1"/>
                </a:solidFill>
              </a:rPr>
              <a:t>schreibt</a:t>
            </a:r>
            <a:r>
              <a:rPr lang="en-GB" sz="3600" b="1" dirty="0">
                <a:solidFill>
                  <a:schemeClr val="bg1"/>
                </a:solidFill>
              </a:rPr>
              <a:t> </a:t>
            </a:r>
            <a:r>
              <a:rPr lang="en-GB" sz="3600" b="1" dirty="0" err="1">
                <a:solidFill>
                  <a:schemeClr val="bg1"/>
                </a:solidFill>
              </a:rPr>
              <a:t>Mutti</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C6E913B1-CBA0-4742-AA81-ADC93F9EEAA0}"/>
              </a:ext>
            </a:extLst>
          </p:cNvPr>
          <p:cNvSpPr txBox="1"/>
          <p:nvPr/>
        </p:nvSpPr>
        <p:spPr>
          <a:xfrm>
            <a:off x="4160786" y="457233"/>
            <a:ext cx="7792003"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die SMS auf Deutsch.</a:t>
            </a:r>
          </a:p>
        </p:txBody>
      </p:sp>
      <p:grpSp>
        <p:nvGrpSpPr>
          <p:cNvPr id="8" name="Group 7">
            <a:extLst>
              <a:ext uri="{FF2B5EF4-FFF2-40B4-BE49-F238E27FC236}">
                <a16:creationId xmlns:a16="http://schemas.microsoft.com/office/drawing/2014/main" id="{C2C291B5-29D4-A342-9ECB-F10F65B2FB5F}"/>
              </a:ext>
            </a:extLst>
          </p:cNvPr>
          <p:cNvGrpSpPr/>
          <p:nvPr/>
        </p:nvGrpSpPr>
        <p:grpSpPr>
          <a:xfrm>
            <a:off x="593011" y="1203726"/>
            <a:ext cx="3152078" cy="4386210"/>
            <a:chOff x="4719331" y="2191837"/>
            <a:chExt cx="2314515" cy="4003200"/>
          </a:xfrm>
        </p:grpSpPr>
        <p:grpSp>
          <p:nvGrpSpPr>
            <p:cNvPr id="9" name="Group 8">
              <a:extLst>
                <a:ext uri="{FF2B5EF4-FFF2-40B4-BE49-F238E27FC236}">
                  <a16:creationId xmlns:a16="http://schemas.microsoft.com/office/drawing/2014/main" id="{49F7C160-1482-0546-9E14-5652A424EA35}"/>
                </a:ext>
              </a:extLst>
            </p:cNvPr>
            <p:cNvGrpSpPr/>
            <p:nvPr/>
          </p:nvGrpSpPr>
          <p:grpSpPr>
            <a:xfrm>
              <a:off x="4719331" y="2191837"/>
              <a:ext cx="2314515" cy="4003200"/>
              <a:chOff x="4719331" y="2191837"/>
              <a:chExt cx="2198943" cy="4003200"/>
            </a:xfrm>
          </p:grpSpPr>
          <p:grpSp>
            <p:nvGrpSpPr>
              <p:cNvPr id="12" name="Group 11">
                <a:extLst>
                  <a:ext uri="{FF2B5EF4-FFF2-40B4-BE49-F238E27FC236}">
                    <a16:creationId xmlns:a16="http://schemas.microsoft.com/office/drawing/2014/main" id="{E147A6D0-EFFC-F241-8FDB-28DAB8450513}"/>
                  </a:ext>
                </a:extLst>
              </p:cNvPr>
              <p:cNvGrpSpPr/>
              <p:nvPr/>
            </p:nvGrpSpPr>
            <p:grpSpPr>
              <a:xfrm>
                <a:off x="4719331" y="2191837"/>
                <a:ext cx="2198943" cy="4003200"/>
                <a:chOff x="-30479" y="22860"/>
                <a:chExt cx="3394710" cy="6004560"/>
              </a:xfrm>
            </p:grpSpPr>
            <p:grpSp>
              <p:nvGrpSpPr>
                <p:cNvPr id="14" name="Group 13">
                  <a:extLst>
                    <a:ext uri="{FF2B5EF4-FFF2-40B4-BE49-F238E27FC236}">
                      <a16:creationId xmlns:a16="http://schemas.microsoft.com/office/drawing/2014/main" id="{E1CBFDD1-922B-F749-9153-63B84A953993}"/>
                    </a:ext>
                  </a:extLst>
                </p:cNvPr>
                <p:cNvGrpSpPr/>
                <p:nvPr/>
              </p:nvGrpSpPr>
              <p:grpSpPr>
                <a:xfrm>
                  <a:off x="-30479" y="22860"/>
                  <a:ext cx="3394710" cy="6004560"/>
                  <a:chOff x="-30479" y="22860"/>
                  <a:chExt cx="3394710" cy="6004560"/>
                </a:xfrm>
              </p:grpSpPr>
              <p:grpSp>
                <p:nvGrpSpPr>
                  <p:cNvPr id="16" name="Group 15">
                    <a:extLst>
                      <a:ext uri="{FF2B5EF4-FFF2-40B4-BE49-F238E27FC236}">
                        <a16:creationId xmlns:a16="http://schemas.microsoft.com/office/drawing/2014/main" id="{BBBBB689-C3F2-1E44-A866-AF5F198C8B32}"/>
                      </a:ext>
                    </a:extLst>
                  </p:cNvPr>
                  <p:cNvGrpSpPr/>
                  <p:nvPr/>
                </p:nvGrpSpPr>
                <p:grpSpPr>
                  <a:xfrm>
                    <a:off x="-30479" y="22860"/>
                    <a:ext cx="3394710" cy="6004560"/>
                    <a:chOff x="-30479" y="22860"/>
                    <a:chExt cx="3394710" cy="6004560"/>
                  </a:xfrm>
                </p:grpSpPr>
                <p:sp>
                  <p:nvSpPr>
                    <p:cNvPr id="18" name="Rectangle: Rounded Corners 59">
                      <a:extLst>
                        <a:ext uri="{FF2B5EF4-FFF2-40B4-BE49-F238E27FC236}">
                          <a16:creationId xmlns:a16="http://schemas.microsoft.com/office/drawing/2014/main" id="{FC165594-456D-DE4F-BC8E-692D112EAA34}"/>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F0BF66E4-CFE8-CE4F-9C7B-F0A9FC412B19}"/>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7" name="Oval 16">
                    <a:extLst>
                      <a:ext uri="{FF2B5EF4-FFF2-40B4-BE49-F238E27FC236}">
                        <a16:creationId xmlns:a16="http://schemas.microsoft.com/office/drawing/2014/main" id="{593A087A-A3E8-B54B-B620-19D4C185725B}"/>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5" name="Speech Bubble: Rectangle with Corners Rounded 56">
                  <a:extLst>
                    <a:ext uri="{FF2B5EF4-FFF2-40B4-BE49-F238E27FC236}">
                      <a16:creationId xmlns:a16="http://schemas.microsoft.com/office/drawing/2014/main" id="{6F4FEE30-580C-DA42-BA0D-3CBA2152C469}"/>
                    </a:ext>
                  </a:extLst>
                </p:cNvPr>
                <p:cNvSpPr/>
                <p:nvPr/>
              </p:nvSpPr>
              <p:spPr>
                <a:xfrm>
                  <a:off x="251530" y="805205"/>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13" name="TextBox 12">
                <a:extLst>
                  <a:ext uri="{FF2B5EF4-FFF2-40B4-BE49-F238E27FC236}">
                    <a16:creationId xmlns:a16="http://schemas.microsoft.com/office/drawing/2014/main" id="{F00CEEC4-823F-CB49-9155-8BA831C4BA3A}"/>
                  </a:ext>
                </a:extLst>
              </p:cNvPr>
              <p:cNvSpPr txBox="1"/>
              <p:nvPr/>
            </p:nvSpPr>
            <p:spPr>
              <a:xfrm>
                <a:off x="4910366" y="2760544"/>
                <a:ext cx="1906490" cy="8005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Oh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Mutti</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lang="en-GB" sz="1700" dirty="0">
                    <a:solidFill>
                      <a:srgbClr val="1F4E79"/>
                    </a:solidFill>
                    <a:latin typeface="Century Gothic" panose="020B0502020202020204" pitchFamily="34" charset="0"/>
                  </a:rPr>
                  <a:t> We are preparing the party, but Wolfgang isn’t helping!</a:t>
                </a:r>
                <a:endPar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10" name="Speech Bubble: Rectangle with Corners Rounded 49">
              <a:extLst>
                <a:ext uri="{FF2B5EF4-FFF2-40B4-BE49-F238E27FC236}">
                  <a16:creationId xmlns:a16="http://schemas.microsoft.com/office/drawing/2014/main" id="{953A1BB1-0550-FD41-8A87-029C301B0ABD}"/>
                </a:ext>
              </a:extLst>
            </p:cNvPr>
            <p:cNvSpPr/>
            <p:nvPr/>
          </p:nvSpPr>
          <p:spPr>
            <a:xfrm>
              <a:off x="4911525" y="4500180"/>
              <a:ext cx="1929967" cy="1212014"/>
            </a:xfrm>
            <a:prstGeom prst="wedgeRoundRectCallout">
              <a:avLst>
                <a:gd name="adj1" fmla="val 43942"/>
                <a:gd name="adj2" fmla="val 6377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4C8F1B16-605C-A544-B127-EB8683201B0C}"/>
                </a:ext>
              </a:extLst>
            </p:cNvPr>
            <p:cNvSpPr txBox="1"/>
            <p:nvPr/>
          </p:nvSpPr>
          <p:spPr>
            <a:xfrm>
              <a:off x="4920325" y="4566884"/>
              <a:ext cx="1998831" cy="8005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I’m doing the shopping, because Wolfgang is phoning his friends.</a:t>
              </a:r>
            </a:p>
          </p:txBody>
        </p:sp>
      </p:grpSp>
      <p:grpSp>
        <p:nvGrpSpPr>
          <p:cNvPr id="20" name="Group 19">
            <a:extLst>
              <a:ext uri="{FF2B5EF4-FFF2-40B4-BE49-F238E27FC236}">
                <a16:creationId xmlns:a16="http://schemas.microsoft.com/office/drawing/2014/main" id="{3EFAAE36-90A2-7F42-823A-E9C734D42484}"/>
              </a:ext>
            </a:extLst>
          </p:cNvPr>
          <p:cNvGrpSpPr/>
          <p:nvPr/>
        </p:nvGrpSpPr>
        <p:grpSpPr>
          <a:xfrm>
            <a:off x="4493321" y="1203726"/>
            <a:ext cx="3152078" cy="4386210"/>
            <a:chOff x="4719331" y="2191837"/>
            <a:chExt cx="2314515" cy="4003200"/>
          </a:xfrm>
        </p:grpSpPr>
        <p:grpSp>
          <p:nvGrpSpPr>
            <p:cNvPr id="21" name="Group 20">
              <a:extLst>
                <a:ext uri="{FF2B5EF4-FFF2-40B4-BE49-F238E27FC236}">
                  <a16:creationId xmlns:a16="http://schemas.microsoft.com/office/drawing/2014/main" id="{904D482D-1875-FE45-9763-37649EF3A792}"/>
                </a:ext>
              </a:extLst>
            </p:cNvPr>
            <p:cNvGrpSpPr/>
            <p:nvPr/>
          </p:nvGrpSpPr>
          <p:grpSpPr>
            <a:xfrm>
              <a:off x="4719331" y="2191837"/>
              <a:ext cx="2314515" cy="4003200"/>
              <a:chOff x="4719331" y="2191837"/>
              <a:chExt cx="2198943" cy="4003200"/>
            </a:xfrm>
          </p:grpSpPr>
          <p:grpSp>
            <p:nvGrpSpPr>
              <p:cNvPr id="24" name="Group 23">
                <a:extLst>
                  <a:ext uri="{FF2B5EF4-FFF2-40B4-BE49-F238E27FC236}">
                    <a16:creationId xmlns:a16="http://schemas.microsoft.com/office/drawing/2014/main" id="{C721AF57-78EE-6444-964C-1B73E30C1D84}"/>
                  </a:ext>
                </a:extLst>
              </p:cNvPr>
              <p:cNvGrpSpPr/>
              <p:nvPr/>
            </p:nvGrpSpPr>
            <p:grpSpPr>
              <a:xfrm>
                <a:off x="4719331" y="2191837"/>
                <a:ext cx="2198943" cy="4003200"/>
                <a:chOff x="-30479" y="22860"/>
                <a:chExt cx="3394710" cy="6004560"/>
              </a:xfrm>
            </p:grpSpPr>
            <p:grpSp>
              <p:nvGrpSpPr>
                <p:cNvPr id="26" name="Group 25">
                  <a:extLst>
                    <a:ext uri="{FF2B5EF4-FFF2-40B4-BE49-F238E27FC236}">
                      <a16:creationId xmlns:a16="http://schemas.microsoft.com/office/drawing/2014/main" id="{21EE7C87-9A05-0241-B9E0-7CDEA51D2979}"/>
                    </a:ext>
                  </a:extLst>
                </p:cNvPr>
                <p:cNvGrpSpPr/>
                <p:nvPr/>
              </p:nvGrpSpPr>
              <p:grpSpPr>
                <a:xfrm>
                  <a:off x="-30479" y="22860"/>
                  <a:ext cx="3394710" cy="6004560"/>
                  <a:chOff x="-30479" y="22860"/>
                  <a:chExt cx="3394710" cy="6004560"/>
                </a:xfrm>
              </p:grpSpPr>
              <p:grpSp>
                <p:nvGrpSpPr>
                  <p:cNvPr id="28" name="Group 27">
                    <a:extLst>
                      <a:ext uri="{FF2B5EF4-FFF2-40B4-BE49-F238E27FC236}">
                        <a16:creationId xmlns:a16="http://schemas.microsoft.com/office/drawing/2014/main" id="{16F2578D-E543-654F-9D65-BA70988E15E3}"/>
                      </a:ext>
                    </a:extLst>
                  </p:cNvPr>
                  <p:cNvGrpSpPr/>
                  <p:nvPr/>
                </p:nvGrpSpPr>
                <p:grpSpPr>
                  <a:xfrm>
                    <a:off x="-30479" y="22860"/>
                    <a:ext cx="3394710" cy="6004560"/>
                    <a:chOff x="-30479" y="22860"/>
                    <a:chExt cx="3394710" cy="6004560"/>
                  </a:xfrm>
                </p:grpSpPr>
                <p:sp>
                  <p:nvSpPr>
                    <p:cNvPr id="30" name="Rectangle: Rounded Corners 111">
                      <a:extLst>
                        <a:ext uri="{FF2B5EF4-FFF2-40B4-BE49-F238E27FC236}">
                          <a16:creationId xmlns:a16="http://schemas.microsoft.com/office/drawing/2014/main" id="{556CA9FB-A9AF-194F-90F0-78761DD30867}"/>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D134BCB7-5998-284B-811F-E1FC136D6A28}"/>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Oval 28">
                    <a:extLst>
                      <a:ext uri="{FF2B5EF4-FFF2-40B4-BE49-F238E27FC236}">
                        <a16:creationId xmlns:a16="http://schemas.microsoft.com/office/drawing/2014/main" id="{E859EA24-CA4D-0B4F-9426-BEA50AC70C44}"/>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27" name="Speech Bubble: Rectangle with Corners Rounded 108">
                  <a:extLst>
                    <a:ext uri="{FF2B5EF4-FFF2-40B4-BE49-F238E27FC236}">
                      <a16:creationId xmlns:a16="http://schemas.microsoft.com/office/drawing/2014/main" id="{3811893F-C5AB-6A45-BD4D-A6A3DAEE0015}"/>
                    </a:ext>
                  </a:extLst>
                </p:cNvPr>
                <p:cNvSpPr/>
                <p:nvPr/>
              </p:nvSpPr>
              <p:spPr>
                <a:xfrm>
                  <a:off x="303820" y="920551"/>
                  <a:ext cx="2830692" cy="167205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25" name="TextBox 24">
                <a:extLst>
                  <a:ext uri="{FF2B5EF4-FFF2-40B4-BE49-F238E27FC236}">
                    <a16:creationId xmlns:a16="http://schemas.microsoft.com/office/drawing/2014/main" id="{755ABEAC-49DD-F049-A939-785833338BB4}"/>
                  </a:ext>
                </a:extLst>
              </p:cNvPr>
              <p:cNvSpPr txBox="1"/>
              <p:nvPr/>
            </p:nvSpPr>
            <p:spPr>
              <a:xfrm>
                <a:off x="4976417" y="2872641"/>
                <a:ext cx="1812172" cy="800568"/>
              </a:xfrm>
              <a:prstGeom prst="rect">
                <a:avLst/>
              </a:prstGeom>
              <a:noFill/>
            </p:spPr>
            <p:txBody>
              <a:bodyPr wrap="square" rtlCol="0">
                <a:spAutoFit/>
              </a:bodyPr>
              <a:lstStyle/>
              <a:p>
                <a:pPr lvl="0">
                  <a:defRPr/>
                </a:pPr>
                <a:r>
                  <a:rPr kumimoji="0" lang="en-GB" sz="1700" b="0" i="0"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I’m putting the tables in the garden, while Wolfgang plays guitar!  </a:t>
                </a:r>
              </a:p>
            </p:txBody>
          </p:sp>
        </p:grpSp>
        <p:sp>
          <p:nvSpPr>
            <p:cNvPr id="22" name="Speech Bubble: Rectangle with Corners Rounded 103">
              <a:extLst>
                <a:ext uri="{FF2B5EF4-FFF2-40B4-BE49-F238E27FC236}">
                  <a16:creationId xmlns:a16="http://schemas.microsoft.com/office/drawing/2014/main" id="{FF4AD5DB-6191-C841-A1F0-A373956C2394}"/>
                </a:ext>
              </a:extLst>
            </p:cNvPr>
            <p:cNvSpPr/>
            <p:nvPr/>
          </p:nvSpPr>
          <p:spPr>
            <a:xfrm>
              <a:off x="4978821" y="4399495"/>
              <a:ext cx="1929967" cy="1351046"/>
            </a:xfrm>
            <a:prstGeom prst="wedgeRoundRectCallout">
              <a:avLst>
                <a:gd name="adj1" fmla="val 40445"/>
                <a:gd name="adj2" fmla="val 6117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BC88CB8C-FC9A-E348-BCAF-14BD04E6794F}"/>
                </a:ext>
              </a:extLst>
            </p:cNvPr>
            <p:cNvSpPr txBox="1"/>
            <p:nvPr/>
          </p:nvSpPr>
          <p:spPr>
            <a:xfrm>
              <a:off x="5012835" y="4446650"/>
              <a:ext cx="1766479" cy="1278100"/>
            </a:xfrm>
            <a:prstGeom prst="rect">
              <a:avLst/>
            </a:prstGeom>
            <a:noFill/>
          </p:spPr>
          <p:txBody>
            <a:bodyPr wrap="square" rtlCol="0">
              <a:spAutoFit/>
            </a:bodyPr>
            <a:lstStyle/>
            <a:p>
              <a:pPr>
                <a:defRPr/>
              </a:pPr>
              <a:r>
                <a:rPr lang="en-GB" sz="1700" dirty="0">
                  <a:solidFill>
                    <a:srgbClr val="1F4E79"/>
                  </a:solidFill>
                  <a:latin typeface="Century Gothic" panose="020B0502020202020204" pitchFamily="34" charset="0"/>
                </a:rPr>
                <a:t>Frau Nowak is bringing the bread, because Wolfgang doesn’t feel like going to the shop. </a:t>
              </a:r>
            </a:p>
          </p:txBody>
        </p:sp>
      </p:grpSp>
      <p:grpSp>
        <p:nvGrpSpPr>
          <p:cNvPr id="32" name="Group 31">
            <a:extLst>
              <a:ext uri="{FF2B5EF4-FFF2-40B4-BE49-F238E27FC236}">
                <a16:creationId xmlns:a16="http://schemas.microsoft.com/office/drawing/2014/main" id="{595C5863-C346-7E4D-8BC7-190360294488}"/>
              </a:ext>
            </a:extLst>
          </p:cNvPr>
          <p:cNvGrpSpPr/>
          <p:nvPr/>
        </p:nvGrpSpPr>
        <p:grpSpPr>
          <a:xfrm>
            <a:off x="8402150" y="1203726"/>
            <a:ext cx="3152078" cy="4386210"/>
            <a:chOff x="4719331" y="2191837"/>
            <a:chExt cx="2314515" cy="4003200"/>
          </a:xfrm>
        </p:grpSpPr>
        <p:grpSp>
          <p:nvGrpSpPr>
            <p:cNvPr id="33" name="Group 32">
              <a:extLst>
                <a:ext uri="{FF2B5EF4-FFF2-40B4-BE49-F238E27FC236}">
                  <a16:creationId xmlns:a16="http://schemas.microsoft.com/office/drawing/2014/main" id="{E33801B5-59C8-E848-88F2-5B93D4B5BE9A}"/>
                </a:ext>
              </a:extLst>
            </p:cNvPr>
            <p:cNvGrpSpPr/>
            <p:nvPr/>
          </p:nvGrpSpPr>
          <p:grpSpPr>
            <a:xfrm>
              <a:off x="4719331" y="2191837"/>
              <a:ext cx="2314515" cy="4003200"/>
              <a:chOff x="4719331" y="2191837"/>
              <a:chExt cx="2198943" cy="4003200"/>
            </a:xfrm>
          </p:grpSpPr>
          <p:grpSp>
            <p:nvGrpSpPr>
              <p:cNvPr id="36" name="Group 35">
                <a:extLst>
                  <a:ext uri="{FF2B5EF4-FFF2-40B4-BE49-F238E27FC236}">
                    <a16:creationId xmlns:a16="http://schemas.microsoft.com/office/drawing/2014/main" id="{5FF54AE0-3D92-BC42-B432-B8A33CD5E32B}"/>
                  </a:ext>
                </a:extLst>
              </p:cNvPr>
              <p:cNvGrpSpPr/>
              <p:nvPr/>
            </p:nvGrpSpPr>
            <p:grpSpPr>
              <a:xfrm>
                <a:off x="4719331" y="2191837"/>
                <a:ext cx="2198943" cy="4003200"/>
                <a:chOff x="-30479" y="22860"/>
                <a:chExt cx="3394710" cy="6004560"/>
              </a:xfrm>
            </p:grpSpPr>
            <p:grpSp>
              <p:nvGrpSpPr>
                <p:cNvPr id="38" name="Group 37">
                  <a:extLst>
                    <a:ext uri="{FF2B5EF4-FFF2-40B4-BE49-F238E27FC236}">
                      <a16:creationId xmlns:a16="http://schemas.microsoft.com/office/drawing/2014/main" id="{5789A3DD-8622-7047-BD37-E0A313A46FC9}"/>
                    </a:ext>
                  </a:extLst>
                </p:cNvPr>
                <p:cNvGrpSpPr/>
                <p:nvPr/>
              </p:nvGrpSpPr>
              <p:grpSpPr>
                <a:xfrm>
                  <a:off x="-30479" y="22860"/>
                  <a:ext cx="3394710" cy="6004560"/>
                  <a:chOff x="-30479" y="22860"/>
                  <a:chExt cx="3394710" cy="6004560"/>
                </a:xfrm>
              </p:grpSpPr>
              <p:grpSp>
                <p:nvGrpSpPr>
                  <p:cNvPr id="40" name="Group 39">
                    <a:extLst>
                      <a:ext uri="{FF2B5EF4-FFF2-40B4-BE49-F238E27FC236}">
                        <a16:creationId xmlns:a16="http://schemas.microsoft.com/office/drawing/2014/main" id="{176D115B-F4AD-4346-BF34-1FC902E7FA2B}"/>
                      </a:ext>
                    </a:extLst>
                  </p:cNvPr>
                  <p:cNvGrpSpPr/>
                  <p:nvPr/>
                </p:nvGrpSpPr>
                <p:grpSpPr>
                  <a:xfrm>
                    <a:off x="-30479" y="22860"/>
                    <a:ext cx="3394710" cy="6004560"/>
                    <a:chOff x="-30479" y="22860"/>
                    <a:chExt cx="3394710" cy="6004560"/>
                  </a:xfrm>
                </p:grpSpPr>
                <p:sp>
                  <p:nvSpPr>
                    <p:cNvPr id="42" name="Rectangle: Rounded Corners 126">
                      <a:extLst>
                        <a:ext uri="{FF2B5EF4-FFF2-40B4-BE49-F238E27FC236}">
                          <a16:creationId xmlns:a16="http://schemas.microsoft.com/office/drawing/2014/main" id="{476BA11B-6EE9-6D4F-9387-06347CC08B56}"/>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2ABEBDAE-BF32-8943-9C18-ECCFF08117CA}"/>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1" name="Oval 40">
                    <a:extLst>
                      <a:ext uri="{FF2B5EF4-FFF2-40B4-BE49-F238E27FC236}">
                        <a16:creationId xmlns:a16="http://schemas.microsoft.com/office/drawing/2014/main" id="{D218B580-83CE-074C-B399-5007D653EBD9}"/>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9" name="Speech Bubble: Rectangle with Corners Rounded 123">
                  <a:extLst>
                    <a:ext uri="{FF2B5EF4-FFF2-40B4-BE49-F238E27FC236}">
                      <a16:creationId xmlns:a16="http://schemas.microsoft.com/office/drawing/2014/main" id="{1E72F690-96D3-6A45-B438-3DDCDCE95BA3}"/>
                    </a:ext>
                  </a:extLst>
                </p:cNvPr>
                <p:cNvSpPr/>
                <p:nvPr/>
              </p:nvSpPr>
              <p:spPr>
                <a:xfrm>
                  <a:off x="303906" y="1030149"/>
                  <a:ext cx="2830692" cy="125041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37" name="TextBox 36">
                <a:extLst>
                  <a:ext uri="{FF2B5EF4-FFF2-40B4-BE49-F238E27FC236}">
                    <a16:creationId xmlns:a16="http://schemas.microsoft.com/office/drawing/2014/main" id="{B5B99E6A-F91E-5142-932A-51B437BAA9B6}"/>
                  </a:ext>
                </a:extLst>
              </p:cNvPr>
              <p:cNvSpPr txBox="1"/>
              <p:nvPr/>
            </p:nvSpPr>
            <p:spPr>
              <a:xfrm>
                <a:off x="4977979" y="2879926"/>
                <a:ext cx="1742746" cy="800568"/>
              </a:xfrm>
              <a:prstGeom prst="rect">
                <a:avLst/>
              </a:prstGeom>
              <a:noFill/>
            </p:spPr>
            <p:txBody>
              <a:bodyPr wrap="square" rtlCol="0">
                <a:spAutoFit/>
              </a:bodyPr>
              <a:lstStyle/>
              <a:p>
                <a:pPr lvl="0">
                  <a:defRPr/>
                </a:pPr>
                <a:r>
                  <a:rPr lang="en-GB" sz="1700" dirty="0">
                    <a:solidFill>
                      <a:srgbClr val="1F4E79"/>
                    </a:solidFill>
                    <a:latin typeface="Century Gothic" panose="020B0502020202020204" pitchFamily="34" charset="0"/>
                  </a:rPr>
                  <a:t>And the party starts at 20:00, but he is still in the bathroom!</a:t>
                </a:r>
                <a:endParaRPr lang="en-GB" sz="1700" u="sng" dirty="0">
                  <a:solidFill>
                    <a:srgbClr val="1F4E79"/>
                  </a:solidFill>
                  <a:latin typeface="Century Gothic" panose="020B0502020202020204" pitchFamily="34" charset="0"/>
                </a:endParaRPr>
              </a:p>
            </p:txBody>
          </p:sp>
        </p:grpSp>
        <p:sp>
          <p:nvSpPr>
            <p:cNvPr id="34" name="Speech Bubble: Rectangle with Corners Rounded 118">
              <a:extLst>
                <a:ext uri="{FF2B5EF4-FFF2-40B4-BE49-F238E27FC236}">
                  <a16:creationId xmlns:a16="http://schemas.microsoft.com/office/drawing/2014/main" id="{F9BFADE8-8D34-FD43-AACA-FBF6E2AD3BE6}"/>
                </a:ext>
              </a:extLst>
            </p:cNvPr>
            <p:cNvSpPr/>
            <p:nvPr/>
          </p:nvSpPr>
          <p:spPr>
            <a:xfrm>
              <a:off x="4947315" y="4699850"/>
              <a:ext cx="1929967" cy="9109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61" name="TextBox 60">
            <a:extLst>
              <a:ext uri="{FF2B5EF4-FFF2-40B4-BE49-F238E27FC236}">
                <a16:creationId xmlns:a16="http://schemas.microsoft.com/office/drawing/2014/main" id="{53F924FB-0778-8741-820C-E8C6AE58733C}"/>
              </a:ext>
            </a:extLst>
          </p:cNvPr>
          <p:cNvSpPr txBox="1"/>
          <p:nvPr/>
        </p:nvSpPr>
        <p:spPr>
          <a:xfrm>
            <a:off x="8750929" y="4038595"/>
            <a:ext cx="2498142" cy="877163"/>
          </a:xfrm>
          <a:prstGeom prst="rect">
            <a:avLst/>
          </a:prstGeom>
          <a:noFill/>
        </p:spPr>
        <p:txBody>
          <a:bodyPr wrap="square" rtlCol="0">
            <a:spAutoFit/>
          </a:bodyPr>
          <a:lstStyle/>
          <a:p>
            <a:pPr lvl="0">
              <a:defRPr/>
            </a:pPr>
            <a:r>
              <a:rPr lang="en-GB" sz="1700" dirty="0">
                <a:solidFill>
                  <a:srgbClr val="1F4E79"/>
                </a:solidFill>
                <a:latin typeface="Century Gothic" panose="020B0502020202020204" pitchFamily="34" charset="0"/>
              </a:rPr>
              <a:t>Ugh, I’ve eaten too much cake and have a headache!</a:t>
            </a:r>
          </a:p>
        </p:txBody>
      </p:sp>
      <p:pic>
        <p:nvPicPr>
          <p:cNvPr id="62" name="Picture 61" descr="A close up of a logo&#10;&#10;Description automatically generated">
            <a:extLst>
              <a:ext uri="{FF2B5EF4-FFF2-40B4-BE49-F238E27FC236}">
                <a16:creationId xmlns:a16="http://schemas.microsoft.com/office/drawing/2014/main" id="{232EEEBE-A630-B54C-9228-F0CC224206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669" y="196759"/>
            <a:ext cx="972118" cy="990635"/>
          </a:xfrm>
          <a:prstGeom prst="rect">
            <a:avLst/>
          </a:prstGeom>
        </p:spPr>
      </p:pic>
      <p:sp>
        <p:nvSpPr>
          <p:cNvPr id="64" name="TextBox 63">
            <a:extLst>
              <a:ext uri="{FF2B5EF4-FFF2-40B4-BE49-F238E27FC236}">
                <a16:creationId xmlns:a16="http://schemas.microsoft.com/office/drawing/2014/main" id="{0E0C6DC1-D783-0D4D-87D4-2E6AB13DC45F}"/>
              </a:ext>
            </a:extLst>
          </p:cNvPr>
          <p:cNvSpPr txBox="1"/>
          <p:nvPr/>
        </p:nvSpPr>
        <p:spPr>
          <a:xfrm>
            <a:off x="2885225" y="1462475"/>
            <a:ext cx="704039" cy="338554"/>
          </a:xfrm>
          <a:prstGeom prst="rect">
            <a:avLst/>
          </a:prstGeom>
          <a:noFill/>
        </p:spPr>
        <p:txBody>
          <a:bodyPr wrap="none" rtlCol="0">
            <a:spAutoFit/>
          </a:bodyPr>
          <a:lstStyle/>
          <a:p>
            <a:pPr algn="l"/>
            <a:r>
              <a:rPr lang="en-US" sz="1600" b="1" dirty="0">
                <a:solidFill>
                  <a:srgbClr val="92D050"/>
                </a:solidFill>
              </a:rPr>
              <a:t>10:00</a:t>
            </a:r>
          </a:p>
        </p:txBody>
      </p:sp>
      <p:sp>
        <p:nvSpPr>
          <p:cNvPr id="65" name="TextBox 64">
            <a:extLst>
              <a:ext uri="{FF2B5EF4-FFF2-40B4-BE49-F238E27FC236}">
                <a16:creationId xmlns:a16="http://schemas.microsoft.com/office/drawing/2014/main" id="{0C227113-93BE-C34D-88E7-D95E615D857E}"/>
              </a:ext>
            </a:extLst>
          </p:cNvPr>
          <p:cNvSpPr txBox="1"/>
          <p:nvPr/>
        </p:nvSpPr>
        <p:spPr>
          <a:xfrm>
            <a:off x="2957533" y="3367967"/>
            <a:ext cx="704039" cy="338554"/>
          </a:xfrm>
          <a:prstGeom prst="rect">
            <a:avLst/>
          </a:prstGeom>
          <a:noFill/>
        </p:spPr>
        <p:txBody>
          <a:bodyPr wrap="none" rtlCol="0">
            <a:spAutoFit/>
          </a:bodyPr>
          <a:lstStyle/>
          <a:p>
            <a:pPr algn="l"/>
            <a:r>
              <a:rPr lang="en-US" sz="1600" b="1" dirty="0">
                <a:solidFill>
                  <a:srgbClr val="92D050"/>
                </a:solidFill>
              </a:rPr>
              <a:t>11:32</a:t>
            </a:r>
          </a:p>
        </p:txBody>
      </p:sp>
      <p:sp>
        <p:nvSpPr>
          <p:cNvPr id="66" name="TextBox 65">
            <a:extLst>
              <a:ext uri="{FF2B5EF4-FFF2-40B4-BE49-F238E27FC236}">
                <a16:creationId xmlns:a16="http://schemas.microsoft.com/office/drawing/2014/main" id="{C5CA522D-0F69-214A-977F-72C3106B8955}"/>
              </a:ext>
            </a:extLst>
          </p:cNvPr>
          <p:cNvSpPr txBox="1"/>
          <p:nvPr/>
        </p:nvSpPr>
        <p:spPr>
          <a:xfrm>
            <a:off x="6792503" y="1516600"/>
            <a:ext cx="704039" cy="338554"/>
          </a:xfrm>
          <a:prstGeom prst="rect">
            <a:avLst/>
          </a:prstGeom>
          <a:noFill/>
        </p:spPr>
        <p:txBody>
          <a:bodyPr wrap="none" rtlCol="0">
            <a:spAutoFit/>
          </a:bodyPr>
          <a:lstStyle/>
          <a:p>
            <a:pPr algn="l"/>
            <a:r>
              <a:rPr lang="en-US" sz="1600" b="1" dirty="0">
                <a:solidFill>
                  <a:srgbClr val="92D050"/>
                </a:solidFill>
              </a:rPr>
              <a:t>13:46</a:t>
            </a:r>
          </a:p>
        </p:txBody>
      </p:sp>
      <p:sp>
        <p:nvSpPr>
          <p:cNvPr id="67" name="TextBox 66">
            <a:extLst>
              <a:ext uri="{FF2B5EF4-FFF2-40B4-BE49-F238E27FC236}">
                <a16:creationId xmlns:a16="http://schemas.microsoft.com/office/drawing/2014/main" id="{9DC5E731-9ADF-CF44-82F8-6AC22E99754F}"/>
              </a:ext>
            </a:extLst>
          </p:cNvPr>
          <p:cNvSpPr txBox="1"/>
          <p:nvPr/>
        </p:nvSpPr>
        <p:spPr>
          <a:xfrm>
            <a:off x="6787830" y="3307456"/>
            <a:ext cx="704039" cy="338554"/>
          </a:xfrm>
          <a:prstGeom prst="rect">
            <a:avLst/>
          </a:prstGeom>
          <a:noFill/>
        </p:spPr>
        <p:txBody>
          <a:bodyPr wrap="none" rtlCol="0">
            <a:spAutoFit/>
          </a:bodyPr>
          <a:lstStyle/>
          <a:p>
            <a:pPr algn="l"/>
            <a:r>
              <a:rPr lang="en-US" sz="1600" b="1" dirty="0">
                <a:solidFill>
                  <a:srgbClr val="92D050"/>
                </a:solidFill>
              </a:rPr>
              <a:t>17:13</a:t>
            </a:r>
          </a:p>
        </p:txBody>
      </p:sp>
      <p:sp>
        <p:nvSpPr>
          <p:cNvPr id="68" name="TextBox 67">
            <a:extLst>
              <a:ext uri="{FF2B5EF4-FFF2-40B4-BE49-F238E27FC236}">
                <a16:creationId xmlns:a16="http://schemas.microsoft.com/office/drawing/2014/main" id="{45D610C1-1498-9241-B926-2F7E79F5EA5E}"/>
              </a:ext>
            </a:extLst>
          </p:cNvPr>
          <p:cNvSpPr txBox="1"/>
          <p:nvPr/>
        </p:nvSpPr>
        <p:spPr>
          <a:xfrm>
            <a:off x="10636968" y="1523822"/>
            <a:ext cx="704039" cy="338554"/>
          </a:xfrm>
          <a:prstGeom prst="rect">
            <a:avLst/>
          </a:prstGeom>
          <a:noFill/>
        </p:spPr>
        <p:txBody>
          <a:bodyPr wrap="none" rtlCol="0">
            <a:spAutoFit/>
          </a:bodyPr>
          <a:lstStyle/>
          <a:p>
            <a:pPr algn="l"/>
            <a:r>
              <a:rPr lang="en-US" sz="1600" b="1" dirty="0">
                <a:solidFill>
                  <a:srgbClr val="92D050"/>
                </a:solidFill>
              </a:rPr>
              <a:t>19:50</a:t>
            </a:r>
          </a:p>
        </p:txBody>
      </p:sp>
      <p:sp>
        <p:nvSpPr>
          <p:cNvPr id="69" name="TextBox 68">
            <a:extLst>
              <a:ext uri="{FF2B5EF4-FFF2-40B4-BE49-F238E27FC236}">
                <a16:creationId xmlns:a16="http://schemas.microsoft.com/office/drawing/2014/main" id="{55A406BF-714B-C844-9036-1E6D8AB061B8}"/>
              </a:ext>
            </a:extLst>
          </p:cNvPr>
          <p:cNvSpPr txBox="1"/>
          <p:nvPr/>
        </p:nvSpPr>
        <p:spPr>
          <a:xfrm>
            <a:off x="10636968" y="3513796"/>
            <a:ext cx="704039" cy="338554"/>
          </a:xfrm>
          <a:prstGeom prst="rect">
            <a:avLst/>
          </a:prstGeom>
          <a:noFill/>
        </p:spPr>
        <p:txBody>
          <a:bodyPr wrap="none" rtlCol="0">
            <a:spAutoFit/>
          </a:bodyPr>
          <a:lstStyle/>
          <a:p>
            <a:pPr algn="l"/>
            <a:r>
              <a:rPr lang="en-US" sz="1600" b="1" dirty="0">
                <a:solidFill>
                  <a:srgbClr val="92D050"/>
                </a:solidFill>
              </a:rPr>
              <a:t>23:05</a:t>
            </a:r>
          </a:p>
        </p:txBody>
      </p:sp>
      <p:sp>
        <p:nvSpPr>
          <p:cNvPr id="50" name="Speech Bubble: Rectangle with Corners Rounded 49">
            <a:extLst>
              <a:ext uri="{FF2B5EF4-FFF2-40B4-BE49-F238E27FC236}">
                <a16:creationId xmlns:a16="http://schemas.microsoft.com/office/drawing/2014/main" id="{8490C6F2-B30D-43BF-851D-595698E67BCC}"/>
              </a:ext>
            </a:extLst>
          </p:cNvPr>
          <p:cNvSpPr/>
          <p:nvPr/>
        </p:nvSpPr>
        <p:spPr>
          <a:xfrm>
            <a:off x="2397354" y="5105976"/>
            <a:ext cx="5919892" cy="1246013"/>
          </a:xfrm>
          <a:prstGeom prst="wedgeRoundRectCallout">
            <a:avLst>
              <a:gd name="adj1" fmla="val -7042"/>
              <a:gd name="adj2" fmla="val -85583"/>
              <a:gd name="adj3" fmla="val 16667"/>
            </a:avLst>
          </a:prstGeom>
          <a:solidFill>
            <a:srgbClr val="1150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Remember</a:t>
            </a:r>
            <a:r>
              <a:rPr lang="en-GB" dirty="0">
                <a:solidFill>
                  <a:schemeClr val="bg1"/>
                </a:solidFill>
              </a:rPr>
              <a:t>: to (not) feel like = (</a:t>
            </a:r>
            <a:r>
              <a:rPr lang="en-GB" dirty="0" err="1">
                <a:solidFill>
                  <a:schemeClr val="bg1"/>
                </a:solidFill>
              </a:rPr>
              <a:t>keine</a:t>
            </a:r>
            <a:r>
              <a:rPr lang="en-GB" dirty="0">
                <a:solidFill>
                  <a:schemeClr val="bg1"/>
                </a:solidFill>
              </a:rPr>
              <a:t>) Lust </a:t>
            </a:r>
            <a:r>
              <a:rPr lang="en-GB" dirty="0" err="1">
                <a:solidFill>
                  <a:schemeClr val="bg1"/>
                </a:solidFill>
              </a:rPr>
              <a:t>haben</a:t>
            </a:r>
            <a:br>
              <a:rPr lang="en-GB" dirty="0">
                <a:solidFill>
                  <a:schemeClr val="bg1"/>
                </a:solidFill>
              </a:rPr>
            </a:br>
            <a:r>
              <a:rPr lang="en-GB" dirty="0">
                <a:solidFill>
                  <a:schemeClr val="bg1"/>
                </a:solidFill>
              </a:rPr>
              <a:t>After it, use ‘</a:t>
            </a:r>
            <a:r>
              <a:rPr lang="en-GB" dirty="0" err="1">
                <a:solidFill>
                  <a:schemeClr val="bg1"/>
                </a:solidFill>
              </a:rPr>
              <a:t>zu</a:t>
            </a:r>
            <a:r>
              <a:rPr lang="en-GB" dirty="0">
                <a:solidFill>
                  <a:schemeClr val="bg1"/>
                </a:solidFill>
              </a:rPr>
              <a:t>’ plus an infinitive verb:</a:t>
            </a:r>
            <a:br>
              <a:rPr lang="en-GB" dirty="0">
                <a:solidFill>
                  <a:schemeClr val="bg1"/>
                </a:solidFill>
              </a:rPr>
            </a:br>
            <a:r>
              <a:rPr lang="en-GB" dirty="0">
                <a:solidFill>
                  <a:schemeClr val="bg1"/>
                </a:solidFill>
              </a:rPr>
              <a:t>Mia </a:t>
            </a:r>
            <a:r>
              <a:rPr lang="en-GB" b="1" dirty="0">
                <a:solidFill>
                  <a:schemeClr val="bg1"/>
                </a:solidFill>
              </a:rPr>
              <a:t>hat </a:t>
            </a:r>
            <a:r>
              <a:rPr lang="en-GB" b="1" dirty="0" err="1">
                <a:solidFill>
                  <a:schemeClr val="bg1"/>
                </a:solidFill>
              </a:rPr>
              <a:t>keine</a:t>
            </a:r>
            <a:r>
              <a:rPr lang="en-GB" b="1" dirty="0">
                <a:solidFill>
                  <a:schemeClr val="bg1"/>
                </a:solidFill>
              </a:rPr>
              <a:t> Lust</a:t>
            </a:r>
            <a:r>
              <a:rPr lang="en-GB" dirty="0">
                <a:solidFill>
                  <a:schemeClr val="bg1"/>
                </a:solidFill>
              </a:rPr>
              <a:t>, Kuchen </a:t>
            </a:r>
            <a:r>
              <a:rPr lang="en-GB" b="1" dirty="0" err="1">
                <a:solidFill>
                  <a:schemeClr val="bg1"/>
                </a:solidFill>
              </a:rPr>
              <a:t>zu</a:t>
            </a:r>
            <a:r>
              <a:rPr lang="en-GB" dirty="0">
                <a:solidFill>
                  <a:schemeClr val="bg1"/>
                </a:solidFill>
              </a:rPr>
              <a:t> </a:t>
            </a:r>
            <a:r>
              <a:rPr lang="en-GB" dirty="0" err="1">
                <a:solidFill>
                  <a:schemeClr val="bg1"/>
                </a:solidFill>
              </a:rPr>
              <a:t>essen</a:t>
            </a:r>
            <a:r>
              <a:rPr lang="en-GB" dirty="0">
                <a:solidFill>
                  <a:schemeClr val="bg1"/>
                </a:solidFill>
              </a:rPr>
              <a:t>!</a:t>
            </a:r>
            <a:br>
              <a:rPr lang="en-GB" dirty="0">
                <a:solidFill>
                  <a:schemeClr val="bg1"/>
                </a:solidFill>
              </a:rPr>
            </a:br>
            <a:r>
              <a:rPr lang="en-GB" i="1" dirty="0">
                <a:solidFill>
                  <a:schemeClr val="bg1"/>
                </a:solidFill>
              </a:rPr>
              <a:t>Mia doesn’t feel like eating cake!</a:t>
            </a:r>
          </a:p>
        </p:txBody>
      </p:sp>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hirt&#10;&#10;Description automatically generated">
            <a:extLst>
              <a:ext uri="{FF2B5EF4-FFF2-40B4-BE49-F238E27FC236}">
                <a16:creationId xmlns:a16="http://schemas.microsoft.com/office/drawing/2014/main" id="{8F788E3A-2908-2248-86A5-497E241751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9155" y="97575"/>
            <a:ext cx="1257251" cy="1957538"/>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Mia </a:t>
            </a:r>
            <a:r>
              <a:rPr lang="en-GB" sz="3600" b="1" dirty="0" err="1">
                <a:solidFill>
                  <a:schemeClr val="bg1"/>
                </a:solidFill>
              </a:rPr>
              <a:t>schreibt</a:t>
            </a:r>
            <a:r>
              <a:rPr lang="en-GB" sz="3600" b="1" dirty="0">
                <a:solidFill>
                  <a:schemeClr val="bg1"/>
                </a:solidFill>
              </a:rPr>
              <a:t> </a:t>
            </a:r>
            <a:r>
              <a:rPr lang="en-GB" sz="3600" b="1" dirty="0" err="1">
                <a:solidFill>
                  <a:schemeClr val="bg1"/>
                </a:solidFill>
              </a:rPr>
              <a:t>Mutti</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C6E913B1-CBA0-4742-AA81-ADC93F9EEAA0}"/>
              </a:ext>
            </a:extLst>
          </p:cNvPr>
          <p:cNvSpPr txBox="1"/>
          <p:nvPr/>
        </p:nvSpPr>
        <p:spPr>
          <a:xfrm>
            <a:off x="407117" y="1176917"/>
            <a:ext cx="7792003"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auf Deutsch.</a:t>
            </a:r>
          </a:p>
        </p:txBody>
      </p:sp>
      <p:grpSp>
        <p:nvGrpSpPr>
          <p:cNvPr id="8" name="Group 7">
            <a:extLst>
              <a:ext uri="{FF2B5EF4-FFF2-40B4-BE49-F238E27FC236}">
                <a16:creationId xmlns:a16="http://schemas.microsoft.com/office/drawing/2014/main" id="{C2C291B5-29D4-A342-9ECB-F10F65B2FB5F}"/>
              </a:ext>
            </a:extLst>
          </p:cNvPr>
          <p:cNvGrpSpPr/>
          <p:nvPr/>
        </p:nvGrpSpPr>
        <p:grpSpPr>
          <a:xfrm>
            <a:off x="619651" y="1770919"/>
            <a:ext cx="3152078" cy="4386210"/>
            <a:chOff x="4719331" y="2191837"/>
            <a:chExt cx="2314515" cy="4003200"/>
          </a:xfrm>
        </p:grpSpPr>
        <p:grpSp>
          <p:nvGrpSpPr>
            <p:cNvPr id="9" name="Group 8">
              <a:extLst>
                <a:ext uri="{FF2B5EF4-FFF2-40B4-BE49-F238E27FC236}">
                  <a16:creationId xmlns:a16="http://schemas.microsoft.com/office/drawing/2014/main" id="{49F7C160-1482-0546-9E14-5652A424EA35}"/>
                </a:ext>
              </a:extLst>
            </p:cNvPr>
            <p:cNvGrpSpPr/>
            <p:nvPr/>
          </p:nvGrpSpPr>
          <p:grpSpPr>
            <a:xfrm>
              <a:off x="4719331" y="2191837"/>
              <a:ext cx="2314515" cy="4003200"/>
              <a:chOff x="4719331" y="2191837"/>
              <a:chExt cx="2198943" cy="4003200"/>
            </a:xfrm>
          </p:grpSpPr>
          <p:grpSp>
            <p:nvGrpSpPr>
              <p:cNvPr id="12" name="Group 11">
                <a:extLst>
                  <a:ext uri="{FF2B5EF4-FFF2-40B4-BE49-F238E27FC236}">
                    <a16:creationId xmlns:a16="http://schemas.microsoft.com/office/drawing/2014/main" id="{E147A6D0-EFFC-F241-8FDB-28DAB8450513}"/>
                  </a:ext>
                </a:extLst>
              </p:cNvPr>
              <p:cNvGrpSpPr/>
              <p:nvPr/>
            </p:nvGrpSpPr>
            <p:grpSpPr>
              <a:xfrm>
                <a:off x="4719331" y="2191837"/>
                <a:ext cx="2198943" cy="4003200"/>
                <a:chOff x="-30479" y="22860"/>
                <a:chExt cx="3394710" cy="6004560"/>
              </a:xfrm>
            </p:grpSpPr>
            <p:grpSp>
              <p:nvGrpSpPr>
                <p:cNvPr id="14" name="Group 13">
                  <a:extLst>
                    <a:ext uri="{FF2B5EF4-FFF2-40B4-BE49-F238E27FC236}">
                      <a16:creationId xmlns:a16="http://schemas.microsoft.com/office/drawing/2014/main" id="{E1CBFDD1-922B-F749-9153-63B84A953993}"/>
                    </a:ext>
                  </a:extLst>
                </p:cNvPr>
                <p:cNvGrpSpPr/>
                <p:nvPr/>
              </p:nvGrpSpPr>
              <p:grpSpPr>
                <a:xfrm>
                  <a:off x="-30479" y="22860"/>
                  <a:ext cx="3394710" cy="6004560"/>
                  <a:chOff x="-30479" y="22860"/>
                  <a:chExt cx="3394710" cy="6004560"/>
                </a:xfrm>
              </p:grpSpPr>
              <p:grpSp>
                <p:nvGrpSpPr>
                  <p:cNvPr id="16" name="Group 15">
                    <a:extLst>
                      <a:ext uri="{FF2B5EF4-FFF2-40B4-BE49-F238E27FC236}">
                        <a16:creationId xmlns:a16="http://schemas.microsoft.com/office/drawing/2014/main" id="{BBBBB689-C3F2-1E44-A866-AF5F198C8B32}"/>
                      </a:ext>
                    </a:extLst>
                  </p:cNvPr>
                  <p:cNvGrpSpPr/>
                  <p:nvPr/>
                </p:nvGrpSpPr>
                <p:grpSpPr>
                  <a:xfrm>
                    <a:off x="-30479" y="22860"/>
                    <a:ext cx="3394710" cy="6004560"/>
                    <a:chOff x="-30479" y="22860"/>
                    <a:chExt cx="3394710" cy="6004560"/>
                  </a:xfrm>
                </p:grpSpPr>
                <p:sp>
                  <p:nvSpPr>
                    <p:cNvPr id="18" name="Rectangle: Rounded Corners 59">
                      <a:extLst>
                        <a:ext uri="{FF2B5EF4-FFF2-40B4-BE49-F238E27FC236}">
                          <a16:creationId xmlns:a16="http://schemas.microsoft.com/office/drawing/2014/main" id="{FC165594-456D-DE4F-BC8E-692D112EAA34}"/>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F0BF66E4-CFE8-CE4F-9C7B-F0A9FC412B19}"/>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7" name="Oval 16">
                    <a:extLst>
                      <a:ext uri="{FF2B5EF4-FFF2-40B4-BE49-F238E27FC236}">
                        <a16:creationId xmlns:a16="http://schemas.microsoft.com/office/drawing/2014/main" id="{593A087A-A3E8-B54B-B620-19D4C185725B}"/>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5" name="Speech Bubble: Rectangle with Corners Rounded 56">
                  <a:extLst>
                    <a:ext uri="{FF2B5EF4-FFF2-40B4-BE49-F238E27FC236}">
                      <a16:creationId xmlns:a16="http://schemas.microsoft.com/office/drawing/2014/main" id="{6F4FEE30-580C-DA42-BA0D-3CBA2152C469}"/>
                    </a:ext>
                  </a:extLst>
                </p:cNvPr>
                <p:cNvSpPr/>
                <p:nvPr/>
              </p:nvSpPr>
              <p:spPr>
                <a:xfrm>
                  <a:off x="251530" y="805205"/>
                  <a:ext cx="2830692" cy="182700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13" name="TextBox 12">
                <a:extLst>
                  <a:ext uri="{FF2B5EF4-FFF2-40B4-BE49-F238E27FC236}">
                    <a16:creationId xmlns:a16="http://schemas.microsoft.com/office/drawing/2014/main" id="{F00CEEC4-823F-CB49-9155-8BA831C4BA3A}"/>
                  </a:ext>
                </a:extLst>
              </p:cNvPr>
              <p:cNvSpPr txBox="1"/>
              <p:nvPr/>
            </p:nvSpPr>
            <p:spPr>
              <a:xfrm>
                <a:off x="4910366" y="2760544"/>
                <a:ext cx="1906490" cy="8005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700" dirty="0">
                    <a:solidFill>
                      <a:srgbClr val="1F4E79"/>
                    </a:solidFill>
                    <a:latin typeface="Century Gothic" panose="020B0502020202020204" pitchFamily="34" charset="0"/>
                  </a:rPr>
                  <a:t>Ach</a:t>
                </a:r>
                <a:r>
                  <a:rPr kumimoji="0" lang="de-DE"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Mutti</a:t>
                </a:r>
                <a:r>
                  <a:rPr lang="de-DE" sz="1700" dirty="0">
                    <a:solidFill>
                      <a:srgbClr val="1F4E79"/>
                    </a:solidFill>
                    <a:latin typeface="Century Gothic" panose="020B0502020202020204" pitchFamily="34" charset="0"/>
                  </a:rPr>
                  <a:t>, wir bereiten die Party vor, aber Wolfgang hilft nicht!</a:t>
                </a:r>
                <a:endParaRPr kumimoji="0" lang="de-DE"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10" name="Speech Bubble: Rectangle with Corners Rounded 49">
              <a:extLst>
                <a:ext uri="{FF2B5EF4-FFF2-40B4-BE49-F238E27FC236}">
                  <a16:creationId xmlns:a16="http://schemas.microsoft.com/office/drawing/2014/main" id="{953A1BB1-0550-FD41-8A87-029C301B0ABD}"/>
                </a:ext>
              </a:extLst>
            </p:cNvPr>
            <p:cNvSpPr/>
            <p:nvPr/>
          </p:nvSpPr>
          <p:spPr>
            <a:xfrm>
              <a:off x="4911525" y="4500180"/>
              <a:ext cx="1929967" cy="1212014"/>
            </a:xfrm>
            <a:prstGeom prst="wedgeRoundRectCallout">
              <a:avLst>
                <a:gd name="adj1" fmla="val 43942"/>
                <a:gd name="adj2" fmla="val 6377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4C8F1B16-605C-A544-B127-EB8683201B0C}"/>
                </a:ext>
              </a:extLst>
            </p:cNvPr>
            <p:cNvSpPr txBox="1"/>
            <p:nvPr/>
          </p:nvSpPr>
          <p:spPr>
            <a:xfrm>
              <a:off x="4920325" y="4566884"/>
              <a:ext cx="1998831" cy="8005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700" b="0" i="0" u="none" strike="noStrike" kern="1200" cap="none" spc="0" normalizeH="0" baseline="0" dirty="0">
                  <a:ln>
                    <a:noFill/>
                  </a:ln>
                  <a:solidFill>
                    <a:srgbClr val="1F4E79"/>
                  </a:solidFill>
                  <a:effectLst/>
                  <a:uLnTx/>
                  <a:uFillTx/>
                  <a:latin typeface="Century Gothic" panose="020B0502020202020204" pitchFamily="34" charset="0"/>
                  <a:ea typeface="+mn-ea"/>
                  <a:cs typeface="+mn-cs"/>
                </a:rPr>
                <a:t>Ich kaufe ein, denn Wolfgang ruft seine Freunde an.</a:t>
              </a:r>
            </a:p>
          </p:txBody>
        </p:sp>
      </p:grpSp>
      <p:grpSp>
        <p:nvGrpSpPr>
          <p:cNvPr id="20" name="Group 19">
            <a:extLst>
              <a:ext uri="{FF2B5EF4-FFF2-40B4-BE49-F238E27FC236}">
                <a16:creationId xmlns:a16="http://schemas.microsoft.com/office/drawing/2014/main" id="{3EFAAE36-90A2-7F42-823A-E9C734D42484}"/>
              </a:ext>
            </a:extLst>
          </p:cNvPr>
          <p:cNvGrpSpPr/>
          <p:nvPr/>
        </p:nvGrpSpPr>
        <p:grpSpPr>
          <a:xfrm>
            <a:off x="4519961" y="1770919"/>
            <a:ext cx="3152078" cy="4386210"/>
            <a:chOff x="4719331" y="2191837"/>
            <a:chExt cx="2314515" cy="4003200"/>
          </a:xfrm>
        </p:grpSpPr>
        <p:grpSp>
          <p:nvGrpSpPr>
            <p:cNvPr id="21" name="Group 20">
              <a:extLst>
                <a:ext uri="{FF2B5EF4-FFF2-40B4-BE49-F238E27FC236}">
                  <a16:creationId xmlns:a16="http://schemas.microsoft.com/office/drawing/2014/main" id="{904D482D-1875-FE45-9763-37649EF3A792}"/>
                </a:ext>
              </a:extLst>
            </p:cNvPr>
            <p:cNvGrpSpPr/>
            <p:nvPr/>
          </p:nvGrpSpPr>
          <p:grpSpPr>
            <a:xfrm>
              <a:off x="4719331" y="2191837"/>
              <a:ext cx="2314515" cy="4003200"/>
              <a:chOff x="4719331" y="2191837"/>
              <a:chExt cx="2198943" cy="4003200"/>
            </a:xfrm>
          </p:grpSpPr>
          <p:grpSp>
            <p:nvGrpSpPr>
              <p:cNvPr id="24" name="Group 23">
                <a:extLst>
                  <a:ext uri="{FF2B5EF4-FFF2-40B4-BE49-F238E27FC236}">
                    <a16:creationId xmlns:a16="http://schemas.microsoft.com/office/drawing/2014/main" id="{C721AF57-78EE-6444-964C-1B73E30C1D84}"/>
                  </a:ext>
                </a:extLst>
              </p:cNvPr>
              <p:cNvGrpSpPr/>
              <p:nvPr/>
            </p:nvGrpSpPr>
            <p:grpSpPr>
              <a:xfrm>
                <a:off x="4719331" y="2191837"/>
                <a:ext cx="2198943" cy="4003200"/>
                <a:chOff x="-30479" y="22860"/>
                <a:chExt cx="3394710" cy="6004560"/>
              </a:xfrm>
            </p:grpSpPr>
            <p:grpSp>
              <p:nvGrpSpPr>
                <p:cNvPr id="26" name="Group 25">
                  <a:extLst>
                    <a:ext uri="{FF2B5EF4-FFF2-40B4-BE49-F238E27FC236}">
                      <a16:creationId xmlns:a16="http://schemas.microsoft.com/office/drawing/2014/main" id="{21EE7C87-9A05-0241-B9E0-7CDEA51D2979}"/>
                    </a:ext>
                  </a:extLst>
                </p:cNvPr>
                <p:cNvGrpSpPr/>
                <p:nvPr/>
              </p:nvGrpSpPr>
              <p:grpSpPr>
                <a:xfrm>
                  <a:off x="-30479" y="22860"/>
                  <a:ext cx="3394710" cy="6004560"/>
                  <a:chOff x="-30479" y="22860"/>
                  <a:chExt cx="3394710" cy="6004560"/>
                </a:xfrm>
              </p:grpSpPr>
              <p:grpSp>
                <p:nvGrpSpPr>
                  <p:cNvPr id="28" name="Group 27">
                    <a:extLst>
                      <a:ext uri="{FF2B5EF4-FFF2-40B4-BE49-F238E27FC236}">
                        <a16:creationId xmlns:a16="http://schemas.microsoft.com/office/drawing/2014/main" id="{16F2578D-E543-654F-9D65-BA70988E15E3}"/>
                      </a:ext>
                    </a:extLst>
                  </p:cNvPr>
                  <p:cNvGrpSpPr/>
                  <p:nvPr/>
                </p:nvGrpSpPr>
                <p:grpSpPr>
                  <a:xfrm>
                    <a:off x="-30479" y="22860"/>
                    <a:ext cx="3394710" cy="6004560"/>
                    <a:chOff x="-30479" y="22860"/>
                    <a:chExt cx="3394710" cy="6004560"/>
                  </a:xfrm>
                </p:grpSpPr>
                <p:sp>
                  <p:nvSpPr>
                    <p:cNvPr id="30" name="Rectangle: Rounded Corners 111">
                      <a:extLst>
                        <a:ext uri="{FF2B5EF4-FFF2-40B4-BE49-F238E27FC236}">
                          <a16:creationId xmlns:a16="http://schemas.microsoft.com/office/drawing/2014/main" id="{556CA9FB-A9AF-194F-90F0-78761DD30867}"/>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D134BCB7-5998-284B-811F-E1FC136D6A28}"/>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Oval 28">
                    <a:extLst>
                      <a:ext uri="{FF2B5EF4-FFF2-40B4-BE49-F238E27FC236}">
                        <a16:creationId xmlns:a16="http://schemas.microsoft.com/office/drawing/2014/main" id="{E859EA24-CA4D-0B4F-9426-BEA50AC70C44}"/>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27" name="Speech Bubble: Rectangle with Corners Rounded 108">
                  <a:extLst>
                    <a:ext uri="{FF2B5EF4-FFF2-40B4-BE49-F238E27FC236}">
                      <a16:creationId xmlns:a16="http://schemas.microsoft.com/office/drawing/2014/main" id="{3811893F-C5AB-6A45-BD4D-A6A3DAEE0015}"/>
                    </a:ext>
                  </a:extLst>
                </p:cNvPr>
                <p:cNvSpPr/>
                <p:nvPr/>
              </p:nvSpPr>
              <p:spPr>
                <a:xfrm>
                  <a:off x="303820" y="920551"/>
                  <a:ext cx="2830692" cy="167205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25" name="TextBox 24">
                <a:extLst>
                  <a:ext uri="{FF2B5EF4-FFF2-40B4-BE49-F238E27FC236}">
                    <a16:creationId xmlns:a16="http://schemas.microsoft.com/office/drawing/2014/main" id="{755ABEAC-49DD-F049-A939-785833338BB4}"/>
                  </a:ext>
                </a:extLst>
              </p:cNvPr>
              <p:cNvSpPr txBox="1"/>
              <p:nvPr/>
            </p:nvSpPr>
            <p:spPr>
              <a:xfrm>
                <a:off x="4957299" y="2845033"/>
                <a:ext cx="1812172" cy="1039334"/>
              </a:xfrm>
              <a:prstGeom prst="rect">
                <a:avLst/>
              </a:prstGeom>
              <a:noFill/>
            </p:spPr>
            <p:txBody>
              <a:bodyPr wrap="square" rtlCol="0">
                <a:spAutoFit/>
              </a:bodyPr>
              <a:lstStyle/>
              <a:p>
                <a:pPr lvl="0">
                  <a:defRPr/>
                </a:pPr>
                <a:r>
                  <a:rPr kumimoji="0" lang="de-DE" sz="1700" b="0" i="0" strike="noStrike" kern="1200" cap="none" spc="0" normalizeH="0" baseline="0" dirty="0">
                    <a:ln>
                      <a:noFill/>
                    </a:ln>
                    <a:solidFill>
                      <a:srgbClr val="1F4E79"/>
                    </a:solidFill>
                    <a:effectLst/>
                    <a:uLnTx/>
                    <a:uFillTx/>
                    <a:latin typeface="Century Gothic" panose="020B0502020202020204" pitchFamily="34" charset="0"/>
                    <a:ea typeface="+mn-ea"/>
                    <a:cs typeface="+mn-cs"/>
                  </a:rPr>
                  <a:t>Ich stelle die Tische in den Garten, während Wolfgang Gitarre spielt!</a:t>
                </a:r>
              </a:p>
            </p:txBody>
          </p:sp>
        </p:grpSp>
        <p:sp>
          <p:nvSpPr>
            <p:cNvPr id="22" name="Speech Bubble: Rectangle with Corners Rounded 103">
              <a:extLst>
                <a:ext uri="{FF2B5EF4-FFF2-40B4-BE49-F238E27FC236}">
                  <a16:creationId xmlns:a16="http://schemas.microsoft.com/office/drawing/2014/main" id="{FF4AD5DB-6191-C841-A1F0-A373956C2394}"/>
                </a:ext>
              </a:extLst>
            </p:cNvPr>
            <p:cNvSpPr/>
            <p:nvPr/>
          </p:nvSpPr>
          <p:spPr>
            <a:xfrm>
              <a:off x="4978821" y="4399495"/>
              <a:ext cx="1929967" cy="1351046"/>
            </a:xfrm>
            <a:prstGeom prst="wedgeRoundRectCallout">
              <a:avLst>
                <a:gd name="adj1" fmla="val 40445"/>
                <a:gd name="adj2" fmla="val 6117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BC88CB8C-FC9A-E348-BCAF-14BD04E6794F}"/>
                </a:ext>
              </a:extLst>
            </p:cNvPr>
            <p:cNvSpPr txBox="1"/>
            <p:nvPr/>
          </p:nvSpPr>
          <p:spPr>
            <a:xfrm>
              <a:off x="5050425" y="4476084"/>
              <a:ext cx="1766479" cy="1278100"/>
            </a:xfrm>
            <a:prstGeom prst="rect">
              <a:avLst/>
            </a:prstGeom>
            <a:noFill/>
          </p:spPr>
          <p:txBody>
            <a:bodyPr wrap="square" rtlCol="0">
              <a:spAutoFit/>
            </a:bodyPr>
            <a:lstStyle/>
            <a:p>
              <a:pPr>
                <a:defRPr/>
              </a:pPr>
              <a:r>
                <a:rPr lang="de-DE" sz="1700" dirty="0">
                  <a:solidFill>
                    <a:srgbClr val="1F4E79"/>
                  </a:solidFill>
                  <a:latin typeface="Century Gothic" panose="020B0502020202020204" pitchFamily="34" charset="0"/>
                </a:rPr>
                <a:t>Frau Nowak bringt das Brot mit, denn Wolfgang hat keine Lust, ins Geschäft zu gehen.</a:t>
              </a:r>
            </a:p>
          </p:txBody>
        </p:sp>
      </p:grpSp>
      <p:grpSp>
        <p:nvGrpSpPr>
          <p:cNvPr id="32" name="Group 31">
            <a:extLst>
              <a:ext uri="{FF2B5EF4-FFF2-40B4-BE49-F238E27FC236}">
                <a16:creationId xmlns:a16="http://schemas.microsoft.com/office/drawing/2014/main" id="{595C5863-C346-7E4D-8BC7-190360294488}"/>
              </a:ext>
            </a:extLst>
          </p:cNvPr>
          <p:cNvGrpSpPr/>
          <p:nvPr/>
        </p:nvGrpSpPr>
        <p:grpSpPr>
          <a:xfrm>
            <a:off x="8428790" y="1770919"/>
            <a:ext cx="3152078" cy="4386210"/>
            <a:chOff x="4719331" y="2191837"/>
            <a:chExt cx="2314515" cy="4003200"/>
          </a:xfrm>
        </p:grpSpPr>
        <p:grpSp>
          <p:nvGrpSpPr>
            <p:cNvPr id="33" name="Group 32">
              <a:extLst>
                <a:ext uri="{FF2B5EF4-FFF2-40B4-BE49-F238E27FC236}">
                  <a16:creationId xmlns:a16="http://schemas.microsoft.com/office/drawing/2014/main" id="{E33801B5-59C8-E848-88F2-5B93D4B5BE9A}"/>
                </a:ext>
              </a:extLst>
            </p:cNvPr>
            <p:cNvGrpSpPr/>
            <p:nvPr/>
          </p:nvGrpSpPr>
          <p:grpSpPr>
            <a:xfrm>
              <a:off x="4719331" y="2191837"/>
              <a:ext cx="2314515" cy="4003200"/>
              <a:chOff x="4719331" y="2191837"/>
              <a:chExt cx="2198943" cy="4003200"/>
            </a:xfrm>
          </p:grpSpPr>
          <p:grpSp>
            <p:nvGrpSpPr>
              <p:cNvPr id="36" name="Group 35">
                <a:extLst>
                  <a:ext uri="{FF2B5EF4-FFF2-40B4-BE49-F238E27FC236}">
                    <a16:creationId xmlns:a16="http://schemas.microsoft.com/office/drawing/2014/main" id="{5FF54AE0-3D92-BC42-B432-B8A33CD5E32B}"/>
                  </a:ext>
                </a:extLst>
              </p:cNvPr>
              <p:cNvGrpSpPr/>
              <p:nvPr/>
            </p:nvGrpSpPr>
            <p:grpSpPr>
              <a:xfrm>
                <a:off x="4719331" y="2191837"/>
                <a:ext cx="2198943" cy="4003200"/>
                <a:chOff x="-30479" y="22860"/>
                <a:chExt cx="3394710" cy="6004560"/>
              </a:xfrm>
            </p:grpSpPr>
            <p:grpSp>
              <p:nvGrpSpPr>
                <p:cNvPr id="38" name="Group 37">
                  <a:extLst>
                    <a:ext uri="{FF2B5EF4-FFF2-40B4-BE49-F238E27FC236}">
                      <a16:creationId xmlns:a16="http://schemas.microsoft.com/office/drawing/2014/main" id="{5789A3DD-8622-7047-BD37-E0A313A46FC9}"/>
                    </a:ext>
                  </a:extLst>
                </p:cNvPr>
                <p:cNvGrpSpPr/>
                <p:nvPr/>
              </p:nvGrpSpPr>
              <p:grpSpPr>
                <a:xfrm>
                  <a:off x="-30479" y="22860"/>
                  <a:ext cx="3394710" cy="6004560"/>
                  <a:chOff x="-30479" y="22860"/>
                  <a:chExt cx="3394710" cy="6004560"/>
                </a:xfrm>
              </p:grpSpPr>
              <p:grpSp>
                <p:nvGrpSpPr>
                  <p:cNvPr id="40" name="Group 39">
                    <a:extLst>
                      <a:ext uri="{FF2B5EF4-FFF2-40B4-BE49-F238E27FC236}">
                        <a16:creationId xmlns:a16="http://schemas.microsoft.com/office/drawing/2014/main" id="{176D115B-F4AD-4346-BF34-1FC902E7FA2B}"/>
                      </a:ext>
                    </a:extLst>
                  </p:cNvPr>
                  <p:cNvGrpSpPr/>
                  <p:nvPr/>
                </p:nvGrpSpPr>
                <p:grpSpPr>
                  <a:xfrm>
                    <a:off x="-30479" y="22860"/>
                    <a:ext cx="3394710" cy="6004560"/>
                    <a:chOff x="-30479" y="22860"/>
                    <a:chExt cx="3394710" cy="6004560"/>
                  </a:xfrm>
                </p:grpSpPr>
                <p:sp>
                  <p:nvSpPr>
                    <p:cNvPr id="42" name="Rectangle: Rounded Corners 126">
                      <a:extLst>
                        <a:ext uri="{FF2B5EF4-FFF2-40B4-BE49-F238E27FC236}">
                          <a16:creationId xmlns:a16="http://schemas.microsoft.com/office/drawing/2014/main" id="{476BA11B-6EE9-6D4F-9387-06347CC08B56}"/>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2ABEBDAE-BF32-8943-9C18-ECCFF08117CA}"/>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1" name="Oval 40">
                    <a:extLst>
                      <a:ext uri="{FF2B5EF4-FFF2-40B4-BE49-F238E27FC236}">
                        <a16:creationId xmlns:a16="http://schemas.microsoft.com/office/drawing/2014/main" id="{D218B580-83CE-074C-B399-5007D653EBD9}"/>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9" name="Speech Bubble: Rectangle with Corners Rounded 123">
                  <a:extLst>
                    <a:ext uri="{FF2B5EF4-FFF2-40B4-BE49-F238E27FC236}">
                      <a16:creationId xmlns:a16="http://schemas.microsoft.com/office/drawing/2014/main" id="{1E72F690-96D3-6A45-B438-3DDCDCE95BA3}"/>
                    </a:ext>
                  </a:extLst>
                </p:cNvPr>
                <p:cNvSpPr/>
                <p:nvPr/>
              </p:nvSpPr>
              <p:spPr>
                <a:xfrm>
                  <a:off x="303906" y="1030149"/>
                  <a:ext cx="2830692" cy="125041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37" name="TextBox 36">
                <a:extLst>
                  <a:ext uri="{FF2B5EF4-FFF2-40B4-BE49-F238E27FC236}">
                    <a16:creationId xmlns:a16="http://schemas.microsoft.com/office/drawing/2014/main" id="{B5B99E6A-F91E-5142-932A-51B437BAA9B6}"/>
                  </a:ext>
                </a:extLst>
              </p:cNvPr>
              <p:cNvSpPr txBox="1"/>
              <p:nvPr/>
            </p:nvSpPr>
            <p:spPr>
              <a:xfrm>
                <a:off x="4986912" y="2894097"/>
                <a:ext cx="1742746" cy="800568"/>
              </a:xfrm>
              <a:prstGeom prst="rect">
                <a:avLst/>
              </a:prstGeom>
              <a:noFill/>
            </p:spPr>
            <p:txBody>
              <a:bodyPr wrap="square" rtlCol="0">
                <a:spAutoFit/>
              </a:bodyPr>
              <a:lstStyle/>
              <a:p>
                <a:pPr lvl="0">
                  <a:defRPr/>
                </a:pPr>
                <a:r>
                  <a:rPr lang="de-DE" sz="1700" dirty="0">
                    <a:solidFill>
                      <a:srgbClr val="1F4E79"/>
                    </a:solidFill>
                    <a:latin typeface="Century Gothic" panose="020B0502020202020204" pitchFamily="34" charset="0"/>
                  </a:rPr>
                  <a:t>Die Party fängt um 20:00 an, aber er ist immer noch im Bad! </a:t>
                </a:r>
                <a:endParaRPr lang="de-DE" sz="1700" u="sng" dirty="0">
                  <a:solidFill>
                    <a:srgbClr val="1F4E79"/>
                  </a:solidFill>
                  <a:latin typeface="Century Gothic" panose="020B0502020202020204" pitchFamily="34" charset="0"/>
                </a:endParaRPr>
              </a:p>
            </p:txBody>
          </p:sp>
        </p:grpSp>
        <p:sp>
          <p:nvSpPr>
            <p:cNvPr id="34" name="Speech Bubble: Rectangle with Corners Rounded 118">
              <a:extLst>
                <a:ext uri="{FF2B5EF4-FFF2-40B4-BE49-F238E27FC236}">
                  <a16:creationId xmlns:a16="http://schemas.microsoft.com/office/drawing/2014/main" id="{F9BFADE8-8D34-FD43-AACA-FBF6E2AD3BE6}"/>
                </a:ext>
              </a:extLst>
            </p:cNvPr>
            <p:cNvSpPr/>
            <p:nvPr/>
          </p:nvSpPr>
          <p:spPr>
            <a:xfrm>
              <a:off x="4947315" y="4699849"/>
              <a:ext cx="1929967" cy="1050691"/>
            </a:xfrm>
            <a:prstGeom prst="wedgeRoundRectCallout">
              <a:avLst>
                <a:gd name="adj1" fmla="val 34623"/>
                <a:gd name="adj2" fmla="val 6040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61" name="TextBox 60">
            <a:extLst>
              <a:ext uri="{FF2B5EF4-FFF2-40B4-BE49-F238E27FC236}">
                <a16:creationId xmlns:a16="http://schemas.microsoft.com/office/drawing/2014/main" id="{53F924FB-0778-8741-820C-E8C6AE58733C}"/>
              </a:ext>
            </a:extLst>
          </p:cNvPr>
          <p:cNvSpPr txBox="1"/>
          <p:nvPr/>
        </p:nvSpPr>
        <p:spPr>
          <a:xfrm>
            <a:off x="8777569" y="4520768"/>
            <a:ext cx="2498142" cy="1138773"/>
          </a:xfrm>
          <a:prstGeom prst="rect">
            <a:avLst/>
          </a:prstGeom>
          <a:noFill/>
        </p:spPr>
        <p:txBody>
          <a:bodyPr wrap="square" rtlCol="0">
            <a:spAutoFit/>
          </a:bodyPr>
          <a:lstStyle/>
          <a:p>
            <a:pPr lvl="0">
              <a:defRPr/>
            </a:pPr>
            <a:r>
              <a:rPr lang="de-DE" sz="1700" dirty="0">
                <a:solidFill>
                  <a:srgbClr val="1F4E79"/>
                </a:solidFill>
                <a:latin typeface="Century Gothic" panose="020B0502020202020204" pitchFamily="34" charset="0"/>
              </a:rPr>
              <a:t>Ugh, Ich habe zu viel Kuchen gegessen und ich habe Kopfschmerzen!</a:t>
            </a:r>
          </a:p>
        </p:txBody>
      </p:sp>
      <p:pic>
        <p:nvPicPr>
          <p:cNvPr id="62" name="Picture 61" descr="A close up of a logo&#10;&#10;Description automatically generated">
            <a:extLst>
              <a:ext uri="{FF2B5EF4-FFF2-40B4-BE49-F238E27FC236}">
                <a16:creationId xmlns:a16="http://schemas.microsoft.com/office/drawing/2014/main" id="{232EEEBE-A630-B54C-9228-F0CC224206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2114" y="213142"/>
            <a:ext cx="1515975" cy="1544851"/>
          </a:xfrm>
          <a:prstGeom prst="rect">
            <a:avLst/>
          </a:prstGeom>
        </p:spPr>
      </p:pic>
      <p:sp>
        <p:nvSpPr>
          <p:cNvPr id="64" name="TextBox 63">
            <a:extLst>
              <a:ext uri="{FF2B5EF4-FFF2-40B4-BE49-F238E27FC236}">
                <a16:creationId xmlns:a16="http://schemas.microsoft.com/office/drawing/2014/main" id="{0E0C6DC1-D783-0D4D-87D4-2E6AB13DC45F}"/>
              </a:ext>
            </a:extLst>
          </p:cNvPr>
          <p:cNvSpPr txBox="1"/>
          <p:nvPr/>
        </p:nvSpPr>
        <p:spPr>
          <a:xfrm>
            <a:off x="2911865" y="2029668"/>
            <a:ext cx="704039" cy="338554"/>
          </a:xfrm>
          <a:prstGeom prst="rect">
            <a:avLst/>
          </a:prstGeom>
          <a:noFill/>
        </p:spPr>
        <p:txBody>
          <a:bodyPr wrap="none" rtlCol="0">
            <a:spAutoFit/>
          </a:bodyPr>
          <a:lstStyle/>
          <a:p>
            <a:pPr algn="l"/>
            <a:r>
              <a:rPr lang="en-US" sz="1600" b="1" dirty="0">
                <a:solidFill>
                  <a:srgbClr val="92D050"/>
                </a:solidFill>
              </a:rPr>
              <a:t>10:07</a:t>
            </a:r>
          </a:p>
        </p:txBody>
      </p:sp>
      <p:sp>
        <p:nvSpPr>
          <p:cNvPr id="65" name="TextBox 64">
            <a:extLst>
              <a:ext uri="{FF2B5EF4-FFF2-40B4-BE49-F238E27FC236}">
                <a16:creationId xmlns:a16="http://schemas.microsoft.com/office/drawing/2014/main" id="{0C227113-93BE-C34D-88E7-D95E615D857E}"/>
              </a:ext>
            </a:extLst>
          </p:cNvPr>
          <p:cNvSpPr txBox="1"/>
          <p:nvPr/>
        </p:nvSpPr>
        <p:spPr>
          <a:xfrm>
            <a:off x="2984173" y="3935160"/>
            <a:ext cx="704039" cy="338554"/>
          </a:xfrm>
          <a:prstGeom prst="rect">
            <a:avLst/>
          </a:prstGeom>
          <a:noFill/>
        </p:spPr>
        <p:txBody>
          <a:bodyPr wrap="none" rtlCol="0">
            <a:spAutoFit/>
          </a:bodyPr>
          <a:lstStyle/>
          <a:p>
            <a:pPr algn="l"/>
            <a:r>
              <a:rPr lang="en-US" sz="1600" b="1" dirty="0">
                <a:solidFill>
                  <a:srgbClr val="92D050"/>
                </a:solidFill>
              </a:rPr>
              <a:t>11:32</a:t>
            </a:r>
          </a:p>
        </p:txBody>
      </p:sp>
      <p:sp>
        <p:nvSpPr>
          <p:cNvPr id="66" name="TextBox 65">
            <a:extLst>
              <a:ext uri="{FF2B5EF4-FFF2-40B4-BE49-F238E27FC236}">
                <a16:creationId xmlns:a16="http://schemas.microsoft.com/office/drawing/2014/main" id="{C5CA522D-0F69-214A-977F-72C3106B8955}"/>
              </a:ext>
            </a:extLst>
          </p:cNvPr>
          <p:cNvSpPr txBox="1"/>
          <p:nvPr/>
        </p:nvSpPr>
        <p:spPr>
          <a:xfrm>
            <a:off x="6819143" y="2083793"/>
            <a:ext cx="704039" cy="338554"/>
          </a:xfrm>
          <a:prstGeom prst="rect">
            <a:avLst/>
          </a:prstGeom>
          <a:noFill/>
        </p:spPr>
        <p:txBody>
          <a:bodyPr wrap="none" rtlCol="0">
            <a:spAutoFit/>
          </a:bodyPr>
          <a:lstStyle/>
          <a:p>
            <a:pPr algn="l"/>
            <a:r>
              <a:rPr lang="en-US" sz="1600" b="1" dirty="0">
                <a:solidFill>
                  <a:srgbClr val="92D050"/>
                </a:solidFill>
              </a:rPr>
              <a:t>13:46</a:t>
            </a:r>
          </a:p>
        </p:txBody>
      </p:sp>
      <p:sp>
        <p:nvSpPr>
          <p:cNvPr id="67" name="TextBox 66">
            <a:extLst>
              <a:ext uri="{FF2B5EF4-FFF2-40B4-BE49-F238E27FC236}">
                <a16:creationId xmlns:a16="http://schemas.microsoft.com/office/drawing/2014/main" id="{9DC5E731-9ADF-CF44-82F8-6AC22E99754F}"/>
              </a:ext>
            </a:extLst>
          </p:cNvPr>
          <p:cNvSpPr txBox="1"/>
          <p:nvPr/>
        </p:nvSpPr>
        <p:spPr>
          <a:xfrm>
            <a:off x="6814470" y="3874649"/>
            <a:ext cx="704039" cy="338554"/>
          </a:xfrm>
          <a:prstGeom prst="rect">
            <a:avLst/>
          </a:prstGeom>
          <a:noFill/>
        </p:spPr>
        <p:txBody>
          <a:bodyPr wrap="none" rtlCol="0">
            <a:spAutoFit/>
          </a:bodyPr>
          <a:lstStyle/>
          <a:p>
            <a:pPr algn="l"/>
            <a:r>
              <a:rPr lang="en-US" sz="1600" b="1" dirty="0">
                <a:solidFill>
                  <a:srgbClr val="92D050"/>
                </a:solidFill>
              </a:rPr>
              <a:t>17:13</a:t>
            </a:r>
          </a:p>
        </p:txBody>
      </p:sp>
      <p:sp>
        <p:nvSpPr>
          <p:cNvPr id="68" name="TextBox 67">
            <a:extLst>
              <a:ext uri="{FF2B5EF4-FFF2-40B4-BE49-F238E27FC236}">
                <a16:creationId xmlns:a16="http://schemas.microsoft.com/office/drawing/2014/main" id="{45D610C1-1498-9241-B926-2F7E79F5EA5E}"/>
              </a:ext>
            </a:extLst>
          </p:cNvPr>
          <p:cNvSpPr txBox="1"/>
          <p:nvPr/>
        </p:nvSpPr>
        <p:spPr>
          <a:xfrm>
            <a:off x="10663608" y="2091015"/>
            <a:ext cx="704039" cy="338554"/>
          </a:xfrm>
          <a:prstGeom prst="rect">
            <a:avLst/>
          </a:prstGeom>
          <a:noFill/>
        </p:spPr>
        <p:txBody>
          <a:bodyPr wrap="none" rtlCol="0">
            <a:spAutoFit/>
          </a:bodyPr>
          <a:lstStyle/>
          <a:p>
            <a:pPr algn="l"/>
            <a:r>
              <a:rPr lang="en-US" sz="1600" b="1" dirty="0">
                <a:solidFill>
                  <a:srgbClr val="92D050"/>
                </a:solidFill>
              </a:rPr>
              <a:t>19:50</a:t>
            </a:r>
          </a:p>
        </p:txBody>
      </p:sp>
      <p:sp>
        <p:nvSpPr>
          <p:cNvPr id="69" name="TextBox 68">
            <a:extLst>
              <a:ext uri="{FF2B5EF4-FFF2-40B4-BE49-F238E27FC236}">
                <a16:creationId xmlns:a16="http://schemas.microsoft.com/office/drawing/2014/main" id="{55A406BF-714B-C844-9036-1E6D8AB061B8}"/>
              </a:ext>
            </a:extLst>
          </p:cNvPr>
          <p:cNvSpPr txBox="1"/>
          <p:nvPr/>
        </p:nvSpPr>
        <p:spPr>
          <a:xfrm>
            <a:off x="10663608" y="4080989"/>
            <a:ext cx="704039" cy="338554"/>
          </a:xfrm>
          <a:prstGeom prst="rect">
            <a:avLst/>
          </a:prstGeom>
          <a:noFill/>
        </p:spPr>
        <p:txBody>
          <a:bodyPr wrap="none" rtlCol="0">
            <a:spAutoFit/>
          </a:bodyPr>
          <a:lstStyle/>
          <a:p>
            <a:pPr algn="l"/>
            <a:r>
              <a:rPr lang="en-US" sz="1600" b="1" dirty="0">
                <a:solidFill>
                  <a:srgbClr val="92D050"/>
                </a:solidFill>
              </a:rPr>
              <a:t>23:05</a:t>
            </a:r>
          </a:p>
        </p:txBody>
      </p:sp>
    </p:spTree>
    <p:extLst>
      <p:ext uri="{BB962C8B-B14F-4D97-AF65-F5344CB8AC3E}">
        <p14:creationId xmlns:p14="http://schemas.microsoft.com/office/powerpoint/2010/main" val="929359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16" name="TextBox 15">
            <a:extLst>
              <a:ext uri="{FF2B5EF4-FFF2-40B4-BE49-F238E27FC236}">
                <a16:creationId xmlns:a16="http://schemas.microsoft.com/office/drawing/2014/main" id="{0D8CFFF7-2006-4E52-9C94-C22FA462497F}"/>
              </a:ext>
            </a:extLst>
          </p:cNvPr>
          <p:cNvSpPr txBox="1"/>
          <p:nvPr/>
        </p:nvSpPr>
        <p:spPr>
          <a:xfrm>
            <a:off x="175149" y="1395715"/>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Pre-learning for lesson: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2.1 Week 1</a:t>
            </a:r>
          </a:p>
        </p:txBody>
      </p:sp>
      <p:sp>
        <p:nvSpPr>
          <p:cNvPr id="18" name="TextBox 17">
            <a:extLst>
              <a:ext uri="{FF2B5EF4-FFF2-40B4-BE49-F238E27FC236}">
                <a16:creationId xmlns:a16="http://schemas.microsoft.com/office/drawing/2014/main" id="{2D4C2990-CF75-4BC3-BDD5-C20D271E6607}"/>
              </a:ext>
            </a:extLst>
          </p:cNvPr>
          <p:cNvSpPr txBox="1"/>
          <p:nvPr/>
        </p:nvSpPr>
        <p:spPr>
          <a:xfrm>
            <a:off x="175149" y="2745243"/>
            <a:ext cx="10113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1: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1.2 Week 3]</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457E1FC5-F484-4ADB-A427-7655B7F123F4}"/>
              </a:ext>
            </a:extLst>
          </p:cNvPr>
          <p:cNvSpPr txBox="1"/>
          <p:nvPr/>
        </p:nvSpPr>
        <p:spPr>
          <a:xfrm>
            <a:off x="175149" y="4230328"/>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2: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7 German Term 1.1 Week 3]</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3" name="Picture 2" descr="A close up of a logo&#10;&#10;Description automatically generated">
            <a:extLst>
              <a:ext uri="{FF2B5EF4-FFF2-40B4-BE49-F238E27FC236}">
                <a16:creationId xmlns:a16="http://schemas.microsoft.com/office/drawing/2014/main" id="{7A4D8092-665C-4936-9BE9-737E8B3B5A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4454" y="1043645"/>
            <a:ext cx="1210214" cy="1210214"/>
          </a:xfrm>
          <a:prstGeom prst="rect">
            <a:avLst/>
          </a:prstGeom>
        </p:spPr>
      </p:pic>
      <p:pic>
        <p:nvPicPr>
          <p:cNvPr id="6" name="Picture 5" descr="A close up of a logo&#10;&#10;Description automatically generated">
            <a:extLst>
              <a:ext uri="{FF2B5EF4-FFF2-40B4-BE49-F238E27FC236}">
                <a16:creationId xmlns:a16="http://schemas.microsoft.com/office/drawing/2014/main" id="{68C9E052-0E2B-475F-AE80-87FA443728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6545" y="2266435"/>
            <a:ext cx="1268212" cy="1268212"/>
          </a:xfrm>
          <a:prstGeom prst="rect">
            <a:avLst/>
          </a:prstGeom>
        </p:spPr>
      </p:pic>
      <p:pic>
        <p:nvPicPr>
          <p:cNvPr id="8" name="Picture 7" descr="A close up of a logo&#10;&#10;Description automatically generated">
            <a:extLst>
              <a:ext uri="{FF2B5EF4-FFF2-40B4-BE49-F238E27FC236}">
                <a16:creationId xmlns:a16="http://schemas.microsoft.com/office/drawing/2014/main" id="{A9007FFE-6E7B-46FD-A104-31FBC2A131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6545" y="3882147"/>
            <a:ext cx="1279225" cy="1279225"/>
          </a:xfrm>
          <a:prstGeom prst="rect">
            <a:avLst/>
          </a:prstGeom>
        </p:spPr>
      </p:pic>
    </p:spTree>
    <p:extLst>
      <p:ext uri="{BB962C8B-B14F-4D97-AF65-F5344CB8AC3E}">
        <p14:creationId xmlns:p14="http://schemas.microsoft.com/office/powerpoint/2010/main" val="31412690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tabLst>
                <a:tab pos="2865755" algn="ctr"/>
                <a:tab pos="5731510" algn="r"/>
              </a:tabLst>
            </a:pPr>
            <a:r>
              <a:rPr lang="en-GB" sz="2800" b="1" dirty="0">
                <a:solidFill>
                  <a:srgbClr val="115076"/>
                </a:solidFill>
                <a:ea typeface="Calibri" panose="020F0502020204030204" pitchFamily="34" charset="0"/>
                <a:cs typeface="Calibri" panose="020F0502020204030204" pitchFamily="34" charset="0"/>
              </a:rPr>
              <a:t>Vocabulary Learning Homework</a:t>
            </a:r>
            <a:r>
              <a:rPr lang="en-GB" sz="2800" b="1" dirty="0">
                <a:solidFill>
                  <a:srgbClr val="115076"/>
                </a:solidFill>
                <a:ea typeface="Calibri" panose="020F0502020204030204" pitchFamily="34" charset="0"/>
                <a:cs typeface="Times New Roman" panose="02020603050405020304" pitchFamily="18" charset="0"/>
              </a:rPr>
              <a:t> (Y8, </a:t>
            </a:r>
            <a:r>
              <a:rPr lang="en-GB" sz="2800" b="1" dirty="0">
                <a:solidFill>
                  <a:srgbClr val="115076"/>
                </a:solidFill>
                <a:ea typeface="Calibri" panose="020F0502020204030204" pitchFamily="34" charset="0"/>
                <a:cs typeface="Calibri" panose="020F0502020204030204" pitchFamily="34" charset="0"/>
              </a:rPr>
              <a:t>Term 2.1, Week 1)</a:t>
            </a:r>
            <a:endParaRPr lang="en-GB" sz="2800" dirty="0">
              <a:solidFill>
                <a:srgbClr val="115076"/>
              </a:solidFill>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hlinkClick r:id="rId5"/>
              </a:rPr>
              <a:t>Audio file</a:t>
            </a:r>
            <a:endParaRPr lang="en-GB" sz="2400" dirty="0">
              <a:solidFill>
                <a:srgbClr val="115076"/>
              </a:solidFill>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hlinkClick r:id="rId6"/>
              </a:rPr>
              <a:t>Student worksheet</a:t>
            </a:r>
            <a:endParaRPr lang="en-GB" sz="2400" dirty="0">
              <a:solidFill>
                <a:srgbClr val="115076"/>
              </a:solidFill>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hlinkClick r:id="rId7"/>
              </a:rPr>
              <a:t>Quizlet link</a:t>
            </a:r>
            <a:br>
              <a:rPr lang="en-GB" sz="2400" dirty="0">
                <a:solidFill>
                  <a:prstClr val="black"/>
                </a:solidFill>
              </a:rPr>
            </a:br>
            <a:endParaRPr lang="en-GB" sz="2400" dirty="0">
              <a:solidFill>
                <a:srgbClr val="115076"/>
              </a:solidFill>
            </a:endParaRPr>
          </a:p>
        </p:txBody>
      </p:sp>
      <p:sp>
        <p:nvSpPr>
          <p:cNvPr id="2" name="Rectangle 1"/>
          <p:cNvSpPr/>
          <p:nvPr/>
        </p:nvSpPr>
        <p:spPr>
          <a:xfrm>
            <a:off x="175149" y="5457594"/>
            <a:ext cx="11066804" cy="1138773"/>
          </a:xfrm>
          <a:prstGeom prst="rect">
            <a:avLst/>
          </a:prstGeom>
        </p:spPr>
        <p:txBody>
          <a:bodyPr wrap="square">
            <a:spAutoFit/>
          </a:bodyPr>
          <a:lstStyle/>
          <a:p>
            <a:pPr>
              <a:defRPr/>
            </a:pPr>
            <a:r>
              <a:rPr lang="en-GB" sz="2400" b="1" dirty="0">
                <a:solidFill>
                  <a:srgbClr val="5B9BD5">
                    <a:lumMod val="50000"/>
                  </a:srgbClr>
                </a:solidFill>
              </a:rPr>
              <a:t>In addition, revisit:</a:t>
            </a:r>
            <a:r>
              <a:rPr lang="en-GB" sz="2400" dirty="0">
                <a:solidFill>
                  <a:srgbClr val="5B9BD5">
                    <a:lumMod val="50000"/>
                  </a:srgbClr>
                </a:solidFill>
              </a:rPr>
              <a:t>		</a:t>
            </a:r>
            <a:r>
              <a:rPr lang="en-GB" sz="2400" dirty="0">
                <a:solidFill>
                  <a:srgbClr val="5B9BD5">
                    <a:lumMod val="50000"/>
                  </a:srgbClr>
                </a:solidFill>
                <a:hlinkClick r:id="rId8"/>
              </a:rPr>
              <a:t>Year 8 Term 1.2 Week 3</a:t>
            </a:r>
            <a:endParaRPr lang="en-GB" sz="2400" dirty="0">
              <a:solidFill>
                <a:srgbClr val="5B9BD5">
                  <a:lumMod val="50000"/>
                </a:srgbClr>
              </a:solidFill>
            </a:endParaRPr>
          </a:p>
          <a:p>
            <a:pPr>
              <a:defRPr/>
            </a:pPr>
            <a:r>
              <a:rPr lang="en-GB" sz="2400" dirty="0">
                <a:solidFill>
                  <a:srgbClr val="5B9BD5">
                    <a:lumMod val="50000"/>
                  </a:srgbClr>
                </a:solidFill>
              </a:rPr>
              <a:t>				</a:t>
            </a:r>
            <a:r>
              <a:rPr lang="en-GB" sz="2400" dirty="0">
                <a:solidFill>
                  <a:srgbClr val="5B9BD5">
                    <a:lumMod val="50000"/>
                  </a:srgbClr>
                </a:solidFill>
                <a:hlinkClick r:id="rId9"/>
              </a:rPr>
              <a:t>Year 8 Term 1.1 Week 3</a:t>
            </a:r>
            <a:br>
              <a:rPr lang="en-GB" sz="2400" dirty="0">
                <a:solidFill>
                  <a:srgbClr val="5B9BD5">
                    <a:lumMod val="50000"/>
                  </a:srgbClr>
                </a:solidFill>
              </a:rPr>
            </a:br>
            <a:endParaRPr lang="en-GB" sz="2000" dirty="0">
              <a:solidFill>
                <a:prstClr val="black"/>
              </a:solidFill>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50524" y="2504634"/>
            <a:ext cx="1439158" cy="1439158"/>
          </a:xfrm>
          <a:prstGeom prst="rect">
            <a:avLst/>
          </a:prstGeom>
        </p:spPr>
      </p:pic>
    </p:spTree>
    <p:extLst>
      <p:ext uri="{BB962C8B-B14F-4D97-AF65-F5344CB8AC3E}">
        <p14:creationId xmlns:p14="http://schemas.microsoft.com/office/powerpoint/2010/main" val="2953532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1260000" y="225529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0" y="828000"/>
            <a:ext cx="12192000" cy="1325563"/>
          </a:xfrm>
        </p:spPr>
        <p:txBody>
          <a:bodyPr>
            <a:normAutofit fontScale="90000"/>
          </a:bodyPr>
          <a:lstStyle/>
          <a:p>
            <a:pPr algn="ctr"/>
            <a:r>
              <a:rPr lang="en-GB" sz="12800" b="1" dirty="0" err="1">
                <a:solidFill>
                  <a:srgbClr val="5B9BD5">
                    <a:lumMod val="50000"/>
                  </a:srgbClr>
                </a:solidFill>
              </a:rPr>
              <a:t>vorbereiten</a:t>
            </a:r>
            <a:endParaRPr lang="en-GB" dirty="0"/>
          </a:p>
        </p:txBody>
      </p:sp>
      <p:sp>
        <p:nvSpPr>
          <p:cNvPr id="11" name="TextBox 10"/>
          <p:cNvSpPr txBox="1"/>
          <p:nvPr/>
        </p:nvSpPr>
        <p:spPr>
          <a:xfrm>
            <a:off x="1995053" y="2168684"/>
            <a:ext cx="8212975"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prepare| preparing]</a:t>
            </a:r>
          </a:p>
        </p:txBody>
      </p:sp>
      <p:sp>
        <p:nvSpPr>
          <p:cNvPr id="15" name="Action Button: Help 14" descr="question mark action button">
            <a:hlinkClick r:id="" action="ppaction://noaction" highlightClick="1"/>
          </p:cNvPr>
          <p:cNvSpPr/>
          <p:nvPr/>
        </p:nvSpPr>
        <p:spPr>
          <a:xfrm>
            <a:off x="1260000" y="515093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b="1" dirty="0">
                <a:solidFill>
                  <a:srgbClr val="5B9BD5">
                    <a:lumMod val="50000"/>
                  </a:srgbClr>
                </a:solidFill>
                <a:latin typeface="Century Gothic" panose="020B0502020202020204" pitchFamily="34" charset="0"/>
              </a:rPr>
              <a:t>be</a:t>
            </a: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reitet</a:t>
            </a:r>
            <a:r>
              <a:rPr kumimoji="0" lang="en-GB" sz="11500" b="1"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 </a:t>
            </a:r>
            <a:r>
              <a:rPr kumimoji="0" lang="en-GB" sz="11500" b="1" i="0" u="none" strike="noStrike" kern="1200" cap="none" spc="0" normalizeH="0" noProof="0" dirty="0" err="1">
                <a:ln>
                  <a:noFill/>
                </a:ln>
                <a:solidFill>
                  <a:srgbClr val="5B9BD5">
                    <a:lumMod val="50000"/>
                  </a:srgbClr>
                </a:solidFill>
                <a:effectLst/>
                <a:uLnTx/>
                <a:uFillTx/>
                <a:latin typeface="Century Gothic" panose="020B0502020202020204" pitchFamily="34" charset="0"/>
                <a:ea typeface="+mn-ea"/>
                <a:cs typeface="+mn-cs"/>
              </a:rPr>
              <a:t>vor</a:t>
            </a:r>
            <a:endPar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1878678" y="5027561"/>
            <a:ext cx="842910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[prepares| is</a:t>
            </a:r>
            <a:r>
              <a:rPr kumimoji="0" lang="en-GB"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prepar</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ing]</a:t>
            </a:r>
          </a:p>
        </p:txBody>
      </p:sp>
    </p:spTree>
    <p:extLst>
      <p:ext uri="{BB962C8B-B14F-4D97-AF65-F5344CB8AC3E}">
        <p14:creationId xmlns:p14="http://schemas.microsoft.com/office/powerpoint/2010/main" val="229879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Autofit/>
          </a:bodyPr>
          <a:lstStyle/>
          <a:p>
            <a:pPr algn="ctr"/>
            <a:r>
              <a:rPr lang="en-GB" sz="11500" b="1" dirty="0" err="1">
                <a:solidFill>
                  <a:srgbClr val="5B9BD5">
                    <a:lumMod val="50000"/>
                  </a:srgbClr>
                </a:solidFill>
              </a:rPr>
              <a:t>bereitet</a:t>
            </a:r>
            <a:r>
              <a:rPr lang="en-GB" sz="11500" b="1" dirty="0">
                <a:solidFill>
                  <a:srgbClr val="5B9BD5">
                    <a:lumMod val="50000"/>
                  </a:srgbClr>
                </a:solidFill>
              </a:rPr>
              <a:t> … </a:t>
            </a:r>
            <a:r>
              <a:rPr lang="en-GB" sz="11500" b="1" dirty="0" err="1">
                <a:solidFill>
                  <a:srgbClr val="5B9BD5">
                    <a:lumMod val="50000"/>
                  </a:srgbClr>
                </a:solidFill>
              </a:rPr>
              <a:t>vor</a:t>
            </a:r>
            <a:endParaRPr lang="en-GB" sz="11500" dirty="0"/>
          </a:p>
        </p:txBody>
      </p:sp>
      <p:sp>
        <p:nvSpPr>
          <p:cNvPr id="4" name="TextBox 3"/>
          <p:cNvSpPr txBox="1"/>
          <p:nvPr/>
        </p:nvSpPr>
        <p:spPr>
          <a:xfrm>
            <a:off x="0" y="2167200"/>
            <a:ext cx="1205564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[prepares | is </a:t>
            </a:r>
            <a:r>
              <a:rPr lang="en-GB" sz="3200" dirty="0" err="1">
                <a:solidFill>
                  <a:srgbClr val="5B9BD5">
                    <a:lumMod val="50000"/>
                  </a:srgbClr>
                </a:solidFill>
                <a:latin typeface="Century Gothic" panose="020B0502020202020204" pitchFamily="34" charset="0"/>
              </a:rPr>
              <a:t>prepar</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ing</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Sie</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0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Calibri" panose="020F0502020204030204" pitchFamily="34" charset="0"/>
              </a:rPr>
              <a:t>bereitet</a:t>
            </a:r>
            <a:r>
              <a:rPr kumimoji="0" lang="en-GB" sz="60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eine</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Party</a:t>
            </a:r>
            <a:r>
              <a:rPr kumimoji="0" lang="en-GB" sz="60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000" b="1" i="0" u="none" strike="noStrike" kern="1200" cap="none" spc="0" normalizeH="0" noProof="0" dirty="0" err="1">
                <a:ln>
                  <a:noFill/>
                </a:ln>
                <a:solidFill>
                  <a:srgbClr val="DAA520"/>
                </a:solidFill>
                <a:effectLst/>
                <a:uLnTx/>
                <a:uFillTx/>
                <a:latin typeface="Century Gothic" panose="020B0502020202020204" pitchFamily="34" charset="0"/>
                <a:ea typeface="+mn-ea"/>
                <a:cs typeface="+mn-cs"/>
              </a:rPr>
              <a:t>vor</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2234570" y="5064805"/>
            <a:ext cx="772286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a:t>
            </a:r>
            <a:r>
              <a:rPr kumimoji="0" lang="en-GB" sz="3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Calibri" panose="020F0502020204030204" pitchFamily="34" charset="0"/>
              </a:rPr>
              <a:t>prepares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a:t>
            </a:r>
            <a:r>
              <a:rPr kumimoji="0" lang="en-GB" sz="3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Calibri" panose="020F0502020204030204" pitchFamily="34" charset="0"/>
              </a:rPr>
              <a:t>is preparing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 party.]</a:t>
            </a:r>
          </a:p>
        </p:txBody>
      </p:sp>
    </p:spTree>
    <p:extLst>
      <p:ext uri="{BB962C8B-B14F-4D97-AF65-F5344CB8AC3E}">
        <p14:creationId xmlns:p14="http://schemas.microsoft.com/office/powerpoint/2010/main" val="178855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rmAutofit fontScale="90000"/>
          </a:bodyPr>
          <a:lstStyle/>
          <a:p>
            <a:pPr algn="ctr"/>
            <a:r>
              <a:rPr lang="en-GB" sz="12800" b="1" dirty="0" err="1">
                <a:solidFill>
                  <a:srgbClr val="5B9BD5">
                    <a:lumMod val="50000"/>
                  </a:srgbClr>
                </a:solidFill>
              </a:rPr>
              <a:t>vorbereiten</a:t>
            </a:r>
            <a:endParaRPr lang="en-GB" dirty="0"/>
          </a:p>
        </p:txBody>
      </p:sp>
      <p:sp>
        <p:nvSpPr>
          <p:cNvPr id="4" name="TextBox 3"/>
          <p:cNvSpPr txBox="1"/>
          <p:nvPr/>
        </p:nvSpPr>
        <p:spPr>
          <a:xfrm>
            <a:off x="0" y="2167200"/>
            <a:ext cx="12192000"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prepare | preparing]</a:t>
            </a: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Sie will eine Party </a:t>
            </a:r>
            <a:r>
              <a:rPr lang="de-DE" sz="6000" b="1" dirty="0">
                <a:solidFill>
                  <a:srgbClr val="DAA520"/>
                </a:solidFill>
                <a:latin typeface="Century Gothic" panose="020B0502020202020204" pitchFamily="34" charset="0"/>
              </a:rPr>
              <a:t>vorbereiten</a:t>
            </a:r>
            <a:r>
              <a:rPr kumimoji="0" lang="de-DE"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2985417" y="5098063"/>
            <a:ext cx="657768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wants to </a:t>
            </a:r>
            <a:r>
              <a:rPr kumimoji="0" lang="en-GB" sz="3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prepare</a:t>
            </a:r>
            <a:r>
              <a:rPr kumimoji="0" lang="en-GB" sz="3200" b="0" i="0" u="none" strike="noStrike" kern="1200" cap="none" spc="0" normalizeH="0" noProof="0" dirty="0">
                <a:ln>
                  <a:noFill/>
                </a:ln>
                <a:solidFill>
                  <a:srgbClr val="DAA52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 party.]</a:t>
            </a:r>
          </a:p>
        </p:txBody>
      </p:sp>
    </p:spTree>
    <p:extLst>
      <p:ext uri="{BB962C8B-B14F-4D97-AF65-F5344CB8AC3E}">
        <p14:creationId xmlns:p14="http://schemas.microsoft.com/office/powerpoint/2010/main" val="116879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p:cNvPr>
          <p:cNvSpPr/>
          <p:nvPr/>
        </p:nvSpPr>
        <p:spPr>
          <a:xfrm>
            <a:off x="900000" y="222206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itle 5"/>
          <p:cNvSpPr>
            <a:spLocks noGrp="1"/>
          </p:cNvSpPr>
          <p:nvPr>
            <p:ph type="title"/>
          </p:nvPr>
        </p:nvSpPr>
        <p:spPr>
          <a:xfrm>
            <a:off x="0" y="828000"/>
            <a:ext cx="12192000" cy="1325563"/>
          </a:xfrm>
        </p:spPr>
        <p:txBody>
          <a:bodyPr>
            <a:noAutofit/>
          </a:bodyPr>
          <a:lstStyle/>
          <a:p>
            <a:pPr algn="ctr"/>
            <a:r>
              <a:rPr lang="en-GB" sz="11500" b="1" dirty="0" err="1">
                <a:solidFill>
                  <a:srgbClr val="5B9BD5">
                    <a:lumMod val="50000"/>
                  </a:srgbClr>
                </a:solidFill>
              </a:rPr>
              <a:t>bereitet</a:t>
            </a:r>
            <a:r>
              <a:rPr lang="en-GB" sz="11500" b="1" dirty="0">
                <a:solidFill>
                  <a:srgbClr val="5B9BD5">
                    <a:lumMod val="50000"/>
                  </a:srgbClr>
                </a:solidFill>
              </a:rPr>
              <a:t>… </a:t>
            </a:r>
            <a:r>
              <a:rPr lang="en-GB" sz="11500" b="1" dirty="0" err="1">
                <a:solidFill>
                  <a:srgbClr val="5B9BD5">
                    <a:lumMod val="50000"/>
                  </a:srgbClr>
                </a:solidFill>
              </a:rPr>
              <a:t>vor</a:t>
            </a:r>
            <a:endParaRPr lang="en-GB" sz="11500" dirty="0"/>
          </a:p>
        </p:txBody>
      </p:sp>
      <p:sp>
        <p:nvSpPr>
          <p:cNvPr id="4" name="TextBox 3"/>
          <p:cNvSpPr txBox="1"/>
          <p:nvPr/>
        </p:nvSpPr>
        <p:spPr>
          <a:xfrm>
            <a:off x="1562794" y="2168684"/>
            <a:ext cx="912737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[prepares</a:t>
            </a:r>
            <a:r>
              <a:rPr kumimoji="0" lang="en-GB" sz="32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is preparing]</a:t>
            </a:r>
          </a:p>
        </p:txBody>
      </p:sp>
      <p:sp>
        <p:nvSpPr>
          <p:cNvPr id="7" name="Action Button: Help 6" descr="question mark action button">
            <a:hlinkClick r:id="" action="ppaction://noaction" highlightClick="1"/>
          </p:cNvPr>
          <p:cNvSpPr/>
          <p:nvPr/>
        </p:nvSpPr>
        <p:spPr>
          <a:xfrm>
            <a:off x="900000"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1562794" y="3980894"/>
            <a:ext cx="102489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Sie</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6000" b="1" dirty="0" err="1">
                <a:solidFill>
                  <a:srgbClr val="DAA520"/>
                </a:solidFill>
                <a:latin typeface="Century Gothic" panose="020B0502020202020204" pitchFamily="34" charset="0"/>
              </a:rPr>
              <a:t>bereitet</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eine</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Party </a:t>
            </a:r>
            <a:r>
              <a:rPr kumimoji="0" lang="en-GB" sz="60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vor</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fr-FR" sz="60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1562794" y="4996557"/>
            <a:ext cx="9729206"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prepares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solidFill>
                  <a:srgbClr val="EEC100"/>
                </a:solidFill>
                <a:effectLst/>
                <a:uLnTx/>
                <a:uFillTx/>
                <a:latin typeface="Century Gothic" panose="020B0502020202020204" pitchFamily="34" charset="0"/>
                <a:ea typeface="+mn-ea"/>
                <a:cs typeface="Calibri" panose="020F0502020204030204" pitchFamily="34" charset="0"/>
              </a:rPr>
              <a:t> is preparing </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 party.]</a:t>
            </a:r>
          </a:p>
        </p:txBody>
      </p:sp>
      <p:sp>
        <p:nvSpPr>
          <p:cNvPr id="2" name="Rectangle 1"/>
          <p:cNvSpPr/>
          <p:nvPr/>
        </p:nvSpPr>
        <p:spPr>
          <a:xfrm>
            <a:off x="3028950" y="3831733"/>
            <a:ext cx="3097530" cy="1015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rgbClr val="115076"/>
                </a:solidFill>
              </a:rPr>
              <a:t>______________________</a:t>
            </a:r>
          </a:p>
        </p:txBody>
      </p:sp>
      <p:sp>
        <p:nvSpPr>
          <p:cNvPr id="11" name="Rectangle 10"/>
          <p:cNvSpPr/>
          <p:nvPr/>
        </p:nvSpPr>
        <p:spPr>
          <a:xfrm>
            <a:off x="10045708" y="3831732"/>
            <a:ext cx="1288918" cy="1015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rgbClr val="115076"/>
                </a:solidFill>
              </a:rPr>
              <a:t>_________</a:t>
            </a:r>
          </a:p>
        </p:txBody>
      </p:sp>
    </p:spTree>
    <p:extLst>
      <p:ext uri="{BB962C8B-B14F-4D97-AF65-F5344CB8AC3E}">
        <p14:creationId xmlns:p14="http://schemas.microsoft.com/office/powerpoint/2010/main" val="57600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 presetClass="entr" presetSubtype="0" fill="hold" grpId="1"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P spid="8" grpId="0" animBg="1"/>
      <p:bldP spid="9" grpId="0" animBg="1"/>
      <p:bldP spid="2" grpId="0" animBg="1"/>
      <p:bldP spid="2" grpId="1" animBg="1"/>
      <p:bldP spid="11" grpId="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p:cNvPr>
          <p:cNvSpPr/>
          <p:nvPr/>
        </p:nvSpPr>
        <p:spPr>
          <a:xfrm>
            <a:off x="900000"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itle 10"/>
          <p:cNvSpPr>
            <a:spLocks noGrp="1"/>
          </p:cNvSpPr>
          <p:nvPr>
            <p:ph type="title"/>
          </p:nvPr>
        </p:nvSpPr>
        <p:spPr>
          <a:xfrm>
            <a:off x="0" y="828399"/>
            <a:ext cx="12192000" cy="1325563"/>
          </a:xfrm>
        </p:spPr>
        <p:txBody>
          <a:bodyPr>
            <a:noAutofit/>
          </a:bodyPr>
          <a:lstStyle/>
          <a:p>
            <a:pPr algn="ctr"/>
            <a:r>
              <a:rPr lang="en-GB" sz="11500" b="1" dirty="0" err="1">
                <a:solidFill>
                  <a:srgbClr val="5B9BD5">
                    <a:lumMod val="50000"/>
                  </a:srgbClr>
                </a:solidFill>
              </a:rPr>
              <a:t>vorbereiten</a:t>
            </a:r>
            <a:endParaRPr lang="en-GB" sz="11500" dirty="0"/>
          </a:p>
        </p:txBody>
      </p:sp>
      <p:sp>
        <p:nvSpPr>
          <p:cNvPr id="4" name="TextBox 3"/>
          <p:cNvSpPr txBox="1"/>
          <p:nvPr/>
        </p:nvSpPr>
        <p:spPr>
          <a:xfrm>
            <a:off x="3462566" y="2167200"/>
            <a:ext cx="5351087"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[to prepare | preparing]</a:t>
            </a:r>
          </a:p>
        </p:txBody>
      </p:sp>
      <p:sp>
        <p:nvSpPr>
          <p:cNvPr id="9" name="Action Button: Help 8" descr="question mark action button">
            <a:hlinkClick r:id="" action="ppaction://noaction" highlightClick="1"/>
          </p:cNvPr>
          <p:cNvSpPr/>
          <p:nvPr/>
        </p:nvSpPr>
        <p:spPr>
          <a:xfrm>
            <a:off x="900000" y="510480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Sie </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will </a:t>
            </a: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eine</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Party </a:t>
            </a:r>
            <a:r>
              <a:rPr kumimoji="0" lang="en-GB" sz="60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vorbereiten</a:t>
            </a: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7" name="TextBox 6"/>
          <p:cNvSpPr txBox="1"/>
          <p:nvPr/>
        </p:nvSpPr>
        <p:spPr>
          <a:xfrm>
            <a:off x="3086100" y="4996800"/>
            <a:ext cx="662939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[She wants to </a:t>
            </a:r>
            <a:r>
              <a:rPr kumimoji="0" lang="en-GB" sz="32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prepare</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 party.]</a:t>
            </a:r>
          </a:p>
        </p:txBody>
      </p:sp>
      <p:sp>
        <p:nvSpPr>
          <p:cNvPr id="12" name="Rectangle 11"/>
          <p:cNvSpPr/>
          <p:nvPr/>
        </p:nvSpPr>
        <p:spPr>
          <a:xfrm>
            <a:off x="6991349" y="3971809"/>
            <a:ext cx="4356000" cy="1015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rgbClr val="115076"/>
                </a:solidFill>
              </a:rPr>
              <a:t>___________________________________</a:t>
            </a:r>
          </a:p>
        </p:txBody>
      </p:sp>
    </p:spTree>
    <p:extLst>
      <p:ext uri="{BB962C8B-B14F-4D97-AF65-F5344CB8AC3E}">
        <p14:creationId xmlns:p14="http://schemas.microsoft.com/office/powerpoint/2010/main" val="154278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 presetClass="entr"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P spid="9" grpId="0" animBg="1"/>
      <p:bldP spid="5" grpId="0" animBg="1"/>
      <p:bldP spid="7" grpId="0" animBg="1"/>
      <p:bldP spid="12" grpId="0" animBg="1"/>
      <p:bldP spid="12" grpId="1"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C1201E48-14A4-8B47-A494-F785721C1852}" vid="{453E499D-4EAB-BA4C-B8B3-68DE1A8A6823}"/>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27507</TotalTime>
  <Words>8651</Words>
  <Application>Microsoft Macintosh PowerPoint</Application>
  <PresentationFormat>Widescreen</PresentationFormat>
  <Paragraphs>981</Paragraphs>
  <Slides>43</Slides>
  <Notes>43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43</vt:i4>
      </vt:variant>
    </vt:vector>
  </HeadingPairs>
  <TitlesOfParts>
    <vt:vector size="50" baseType="lpstr">
      <vt:lpstr>Arial</vt:lpstr>
      <vt:lpstr>Arial</vt:lpstr>
      <vt:lpstr>Calibri</vt:lpstr>
      <vt:lpstr>Century Gothic</vt:lpstr>
      <vt:lpstr>1_Office Theme</vt:lpstr>
      <vt:lpstr>4_Office Theme</vt:lpstr>
      <vt:lpstr>5_Office Theme</vt:lpstr>
      <vt:lpstr>Eine Geburtstagsparty </vt:lpstr>
      <vt:lpstr>Phonetik</vt:lpstr>
      <vt:lpstr>Phonetik</vt:lpstr>
      <vt:lpstr>vorbereiten</vt:lpstr>
      <vt:lpstr>vorbereiten</vt:lpstr>
      <vt:lpstr>bereitet … vor</vt:lpstr>
      <vt:lpstr>vorbereiten</vt:lpstr>
      <vt:lpstr>bereitet… vor</vt:lpstr>
      <vt:lpstr>vorbereiten</vt:lpstr>
      <vt:lpstr>eine Geschichte</vt:lpstr>
      <vt:lpstr>Separable verbs</vt:lpstr>
      <vt:lpstr>Opa wird 70!</vt:lpstr>
      <vt:lpstr>Wer macht was?</vt:lpstr>
      <vt:lpstr>Antworten</vt:lpstr>
      <vt:lpstr>Using nicht</vt:lpstr>
      <vt:lpstr>Wolfgang hilft nicht!</vt:lpstr>
      <vt:lpstr>Wer macht was? [1/2]</vt:lpstr>
      <vt:lpstr>Wer macht was? [2/2]</vt:lpstr>
      <vt:lpstr>Mia schreibt ein Email.</vt:lpstr>
      <vt:lpstr>Eine Geburtstagsparty </vt:lpstr>
      <vt:lpstr>PowerPoint Presentation</vt:lpstr>
      <vt:lpstr>stattfinden</vt:lpstr>
      <vt:lpstr>stattfinden</vt:lpstr>
      <vt:lpstr>findet … statt</vt:lpstr>
      <vt:lpstr>stattfinden</vt:lpstr>
      <vt:lpstr>findet … statt</vt:lpstr>
      <vt:lpstr>stattfinden</vt:lpstr>
      <vt:lpstr>Das internationale Ballonfestival</vt:lpstr>
      <vt:lpstr>stellen, setzen, legen</vt:lpstr>
      <vt:lpstr>stellen, setzen, legen</vt:lpstr>
      <vt:lpstr>Ich mache alles!</vt:lpstr>
      <vt:lpstr>Antworten</vt:lpstr>
      <vt:lpstr>stellen vs stehen, setzen vs sitzen, legen vs liegen</vt:lpstr>
      <vt:lpstr>Sie organisieren zuhause</vt:lpstr>
      <vt:lpstr>Ach, Wolfgang!</vt:lpstr>
      <vt:lpstr>Wie enden die Sätze?</vt:lpstr>
      <vt:lpstr>Person A</vt:lpstr>
      <vt:lpstr>Person B</vt:lpstr>
      <vt:lpstr>Antworten</vt:lpstr>
      <vt:lpstr>Mia schreibt Mutti</vt:lpstr>
      <vt:lpstr>Mia schreibt Mutti</vt:lpstr>
      <vt:lpstr>Hausaufgaben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225</cp:revision>
  <dcterms:created xsi:type="dcterms:W3CDTF">2020-07-18T21:51:12Z</dcterms:created>
  <dcterms:modified xsi:type="dcterms:W3CDTF">2021-09-06T08:18:00Z</dcterms:modified>
</cp:coreProperties>
</file>