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47" r:id="rId3"/>
    <p:sldMasterId id="2147483783" r:id="rId4"/>
    <p:sldMasterId id="2147483808" r:id="rId5"/>
    <p:sldMasterId id="2147483821" r:id="rId6"/>
    <p:sldMasterId id="2147483834" r:id="rId7"/>
    <p:sldMasterId id="2147483847" r:id="rId8"/>
    <p:sldMasterId id="2147483860" r:id="rId9"/>
  </p:sldMasterIdLst>
  <p:notesMasterIdLst>
    <p:notesMasterId r:id="rId49"/>
  </p:notesMasterIdLst>
  <p:sldIdLst>
    <p:sldId id="259" r:id="rId10"/>
    <p:sldId id="601" r:id="rId11"/>
    <p:sldId id="602" r:id="rId12"/>
    <p:sldId id="603" r:id="rId13"/>
    <p:sldId id="508" r:id="rId14"/>
    <p:sldId id="591" r:id="rId15"/>
    <p:sldId id="590" r:id="rId16"/>
    <p:sldId id="275" r:id="rId17"/>
    <p:sldId id="599" r:id="rId18"/>
    <p:sldId id="604" r:id="rId19"/>
    <p:sldId id="268" r:id="rId20"/>
    <p:sldId id="510" r:id="rId21"/>
    <p:sldId id="509" r:id="rId22"/>
    <p:sldId id="592" r:id="rId23"/>
    <p:sldId id="276" r:id="rId24"/>
    <p:sldId id="507" r:id="rId25"/>
    <p:sldId id="632" r:id="rId26"/>
    <p:sldId id="633" r:id="rId27"/>
    <p:sldId id="634" r:id="rId28"/>
    <p:sldId id="635" r:id="rId29"/>
    <p:sldId id="636" r:id="rId30"/>
    <p:sldId id="637" r:id="rId31"/>
    <p:sldId id="390" r:id="rId32"/>
    <p:sldId id="605" r:id="rId33"/>
    <p:sldId id="606" r:id="rId34"/>
    <p:sldId id="313" r:id="rId35"/>
    <p:sldId id="607" r:id="rId36"/>
    <p:sldId id="274" r:id="rId37"/>
    <p:sldId id="608" r:id="rId38"/>
    <p:sldId id="609" r:id="rId39"/>
    <p:sldId id="261" r:id="rId40"/>
    <p:sldId id="610" r:id="rId41"/>
    <p:sldId id="282" r:id="rId42"/>
    <p:sldId id="611" r:id="rId43"/>
    <p:sldId id="280" r:id="rId44"/>
    <p:sldId id="281" r:id="rId45"/>
    <p:sldId id="630" r:id="rId46"/>
    <p:sldId id="593"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115076"/>
    <a:srgbClr val="002060"/>
    <a:srgbClr val="FF6600"/>
    <a:srgbClr val="DAA520"/>
    <a:srgbClr val="FFE8CB"/>
    <a:srgbClr val="D1DFEF"/>
    <a:srgbClr val="EBEFF7"/>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31" autoAdjust="0"/>
    <p:restoredTop sz="70988" autoAdjust="0"/>
  </p:normalViewPr>
  <p:slideViewPr>
    <p:cSldViewPr snapToGrid="0">
      <p:cViewPr varScale="1">
        <p:scale>
          <a:sx n="77" d="100"/>
          <a:sy n="77" d="100"/>
        </p:scale>
        <p:origin x="1352" y="192"/>
      </p:cViewPr>
      <p:guideLst/>
    </p:cSldViewPr>
  </p:slideViewPr>
  <p:outlineViewPr>
    <p:cViewPr>
      <p:scale>
        <a:sx n="33" d="100"/>
        <a:sy n="33" d="100"/>
      </p:scale>
      <p:origin x="0" y="0"/>
    </p:cViewPr>
  </p:outlineViewPr>
  <p:notesTextViewPr>
    <p:cViewPr>
      <p:scale>
        <a:sx n="100" d="100"/>
        <a:sy n="100" d="100"/>
      </p:scale>
      <p:origin x="0" y="-832"/>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e.m.wikipedia.org/wiki/Datei:Wiener_Prater_-_panoramio_-_Nikolai_Karaneschev_(3).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present tense</a:t>
            </a:r>
            <a:br>
              <a:rPr lang="en-GB" sz="1200" b="0" dirty="0"/>
            </a:br>
            <a:r>
              <a:rPr lang="en-GB" sz="1200" b="0" dirty="0"/>
              <a:t>Revisit Word Order 1 and 2</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[309] </a:t>
            </a: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[287] </a:t>
            </a:r>
            <a:r>
              <a:rPr lang="en-US" sz="1200" b="0" kern="1200" dirty="0" err="1">
                <a:solidFill>
                  <a:schemeClr val="tx1"/>
                </a:solidFill>
                <a:effectLst/>
                <a:latin typeface="+mn-lt"/>
                <a:ea typeface="+mn-ea"/>
                <a:cs typeface="+mn-cs"/>
              </a:rPr>
              <a:t>gewinnen</a:t>
            </a:r>
            <a:r>
              <a:rPr lang="en-US" sz="1200" b="0" kern="1200" dirty="0">
                <a:solidFill>
                  <a:schemeClr val="tx1"/>
                </a:solidFill>
                <a:effectLst/>
                <a:latin typeface="+mn-lt"/>
                <a:ea typeface="+mn-ea"/>
                <a:cs typeface="+mn-cs"/>
              </a:rPr>
              <a:t> [372]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[718]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[58] </a:t>
            </a:r>
            <a:r>
              <a:rPr lang="en-US" sz="1200" b="0" kern="1200" dirty="0" err="1">
                <a:solidFill>
                  <a:schemeClr val="tx1"/>
                </a:solidFill>
                <a:effectLst/>
                <a:latin typeface="+mn-lt"/>
                <a:ea typeface="+mn-ea"/>
                <a:cs typeface="+mn-cs"/>
              </a:rPr>
              <a:t>reden</a:t>
            </a:r>
            <a:r>
              <a:rPr lang="en-US" sz="1200" b="0" kern="1200" dirty="0">
                <a:solidFill>
                  <a:schemeClr val="tx1"/>
                </a:solidFill>
                <a:effectLst/>
                <a:latin typeface="+mn-lt"/>
                <a:ea typeface="+mn-ea"/>
                <a:cs typeface="+mn-cs"/>
              </a:rPr>
              <a:t> [368] </a:t>
            </a:r>
            <a:r>
              <a:rPr lang="en-US" sz="1200" b="0" kern="1200" dirty="0" err="1">
                <a:solidFill>
                  <a:schemeClr val="tx1"/>
                </a:solidFill>
                <a:effectLst/>
                <a:latin typeface="+mn-lt"/>
                <a:ea typeface="+mn-ea"/>
                <a:cs typeface="+mn-cs"/>
              </a:rPr>
              <a:t>sitzen</a:t>
            </a:r>
            <a:r>
              <a:rPr lang="en-US" sz="1200" b="0" kern="1200" dirty="0">
                <a:solidFill>
                  <a:schemeClr val="tx1"/>
                </a:solidFill>
                <a:effectLst/>
                <a:latin typeface="+mn-lt"/>
                <a:ea typeface="+mn-ea"/>
                <a:cs typeface="+mn-cs"/>
              </a:rPr>
              <a:t> [231] </a:t>
            </a:r>
            <a:r>
              <a:rPr lang="en-US" sz="1200" b="0" kern="1200" dirty="0" err="1">
                <a:solidFill>
                  <a:schemeClr val="tx1"/>
                </a:solidFill>
                <a:effectLst/>
                <a:latin typeface="+mn-lt"/>
                <a:ea typeface="+mn-ea"/>
                <a:cs typeface="+mn-cs"/>
              </a:rPr>
              <a:t>sprechen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stehen</a:t>
            </a:r>
            <a:r>
              <a:rPr lang="en-US" sz="1200" b="0" kern="1200" dirty="0">
                <a:solidFill>
                  <a:schemeClr val="tx1"/>
                </a:solidFill>
                <a:effectLst/>
                <a:latin typeface="+mn-lt"/>
                <a:ea typeface="+mn-ea"/>
                <a:cs typeface="+mn-cs"/>
              </a:rPr>
              <a:t> [85]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[630] </a:t>
            </a:r>
            <a:r>
              <a:rPr lang="en-US" sz="1200" b="0" kern="1200" dirty="0" err="1">
                <a:solidFill>
                  <a:schemeClr val="tx1"/>
                </a:solidFill>
                <a:effectLst/>
                <a:latin typeface="+mn-lt"/>
                <a:ea typeface="+mn-ea"/>
                <a:cs typeface="+mn-cs"/>
              </a:rPr>
              <a:t>bekommen</a:t>
            </a:r>
            <a:r>
              <a:rPr lang="en-US" sz="1200" b="0" kern="1200" dirty="0">
                <a:solidFill>
                  <a:schemeClr val="tx1"/>
                </a:solidFill>
                <a:effectLst/>
                <a:latin typeface="+mn-lt"/>
                <a:ea typeface="+mn-ea"/>
                <a:cs typeface="+mn-cs"/>
              </a:rPr>
              <a:t> [212] [110]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[113]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[126] </a:t>
            </a:r>
            <a:r>
              <a:rPr lang="en-US" sz="1200" b="0" kern="1200" dirty="0" err="1">
                <a:solidFill>
                  <a:schemeClr val="tx1"/>
                </a:solidFill>
                <a:effectLst/>
                <a:latin typeface="+mn-lt"/>
                <a:ea typeface="+mn-ea"/>
                <a:cs typeface="+mn-cs"/>
              </a:rPr>
              <a:t>sehen</a:t>
            </a:r>
            <a:r>
              <a:rPr lang="en-US" sz="1200" b="0" kern="1200" dirty="0">
                <a:solidFill>
                  <a:schemeClr val="tx1"/>
                </a:solidFill>
                <a:effectLst/>
                <a:latin typeface="+mn-lt"/>
                <a:ea typeface="+mn-ea"/>
                <a:cs typeface="+mn-cs"/>
              </a:rPr>
              <a:t> [79]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[271] Rad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[n/a] </a:t>
            </a:r>
            <a:r>
              <a:rPr lang="en-US" sz="1200" b="0" kern="1200" dirty="0" err="1">
                <a:solidFill>
                  <a:schemeClr val="tx1"/>
                </a:solidFill>
                <a:effectLst/>
                <a:latin typeface="+mn-lt"/>
                <a:ea typeface="+mn-ea"/>
                <a:cs typeface="+mn-cs"/>
              </a:rPr>
              <a:t>nehmen</a:t>
            </a:r>
            <a:r>
              <a:rPr lang="en-US" sz="1200" b="0" kern="1200" dirty="0">
                <a:solidFill>
                  <a:schemeClr val="tx1"/>
                </a:solidFill>
                <a:effectLst/>
                <a:latin typeface="+mn-lt"/>
                <a:ea typeface="+mn-ea"/>
                <a:cs typeface="+mn-cs"/>
              </a:rPr>
              <a:t> [142] </a:t>
            </a:r>
            <a:r>
              <a:rPr lang="en-US" sz="1200" b="0" kern="1200" dirty="0" err="1">
                <a:solidFill>
                  <a:schemeClr val="tx1"/>
                </a:solidFill>
                <a:effectLst/>
                <a:latin typeface="+mn-lt"/>
                <a:ea typeface="+mn-ea"/>
                <a:cs typeface="+mn-cs"/>
              </a:rPr>
              <a:t>halten</a:t>
            </a:r>
            <a:r>
              <a:rPr lang="en-US" sz="1200" b="0" kern="1200" dirty="0">
                <a:solidFill>
                  <a:schemeClr val="tx1"/>
                </a:solidFill>
                <a:effectLst/>
                <a:latin typeface="+mn-lt"/>
                <a:ea typeface="+mn-ea"/>
                <a:cs typeface="+mn-cs"/>
              </a:rPr>
              <a:t> [155] </a:t>
            </a:r>
            <a:r>
              <a:rPr lang="en-US" sz="1200" b="0" kern="1200" dirty="0" err="1">
                <a:solidFill>
                  <a:schemeClr val="tx1"/>
                </a:solidFill>
                <a:effectLst/>
                <a:latin typeface="+mn-lt"/>
                <a:ea typeface="+mn-ea"/>
                <a:cs typeface="+mn-cs"/>
              </a:rPr>
              <a:t>dauern</a:t>
            </a:r>
            <a:r>
              <a:rPr lang="en-US" sz="1200" b="0" kern="1200" dirty="0">
                <a:solidFill>
                  <a:schemeClr val="tx1"/>
                </a:solidFill>
                <a:effectLst/>
                <a:latin typeface="+mn-lt"/>
                <a:ea typeface="+mn-ea"/>
                <a:cs typeface="+mn-cs"/>
              </a:rPr>
              <a:t> [744]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[215] </a:t>
            </a:r>
            <a:r>
              <a:rPr lang="en-US" sz="1200" b="0" kern="1200" dirty="0" err="1">
                <a:solidFill>
                  <a:schemeClr val="tx1"/>
                </a:solidFill>
                <a:effectLst/>
                <a:latin typeface="+mn-lt"/>
                <a:ea typeface="+mn-ea"/>
                <a:cs typeface="+mn-cs"/>
              </a:rPr>
              <a:t>wiederholen</a:t>
            </a:r>
            <a:r>
              <a:rPr lang="en-US" sz="1200" b="0" kern="1200" dirty="0">
                <a:solidFill>
                  <a:schemeClr val="tx1"/>
                </a:solidFill>
                <a:effectLst/>
                <a:latin typeface="+mn-lt"/>
                <a:ea typeface="+mn-ea"/>
                <a:cs typeface="+mn-cs"/>
              </a:rPr>
              <a:t> [988] </a:t>
            </a:r>
            <a:r>
              <a:rPr lang="en-US" sz="1200" b="0" kern="1200" dirty="0" err="1">
                <a:solidFill>
                  <a:schemeClr val="tx1"/>
                </a:solidFill>
                <a:effectLst/>
                <a:latin typeface="+mn-lt"/>
                <a:ea typeface="+mn-ea"/>
                <a:cs typeface="+mn-cs"/>
              </a:rPr>
              <a:t>kommen</a:t>
            </a:r>
            <a:r>
              <a:rPr lang="en-US" sz="1200" b="0" kern="1200" dirty="0">
                <a:solidFill>
                  <a:schemeClr val="tx1"/>
                </a:solidFill>
                <a:effectLst/>
                <a:latin typeface="+mn-lt"/>
                <a:ea typeface="+mn-ea"/>
                <a:cs typeface="+mn-cs"/>
              </a:rPr>
              <a:t> [62] </a:t>
            </a:r>
            <a:r>
              <a:rPr lang="en-US" sz="1200" b="0" kern="1200" dirty="0" err="1">
                <a:solidFill>
                  <a:schemeClr val="tx1"/>
                </a:solidFill>
                <a:effectLst/>
                <a:latin typeface="+mn-lt"/>
                <a:ea typeface="+mn-ea"/>
                <a:cs typeface="+mn-cs"/>
              </a:rPr>
              <a:t>springen</a:t>
            </a:r>
            <a:r>
              <a:rPr lang="en-US" sz="1200" b="0" kern="1200" dirty="0">
                <a:solidFill>
                  <a:schemeClr val="tx1"/>
                </a:solidFill>
                <a:effectLst/>
                <a:latin typeface="+mn-lt"/>
                <a:ea typeface="+mn-ea"/>
                <a:cs typeface="+mn-cs"/>
              </a:rPr>
              <a:t> [1431] </a:t>
            </a:r>
            <a:r>
              <a:rPr lang="en-US" sz="1200" b="0" kern="1200" dirty="0" err="1">
                <a:solidFill>
                  <a:schemeClr val="tx1"/>
                </a:solidFill>
                <a:effectLst/>
                <a:latin typeface="+mn-lt"/>
                <a:ea typeface="+mn-ea"/>
                <a:cs typeface="+mn-cs"/>
              </a:rPr>
              <a:t>liegen</a:t>
            </a:r>
            <a:r>
              <a:rPr lang="en-US" sz="1200" b="0" kern="1200" dirty="0">
                <a:solidFill>
                  <a:schemeClr val="tx1"/>
                </a:solidFill>
                <a:effectLst/>
                <a:latin typeface="+mn-lt"/>
                <a:ea typeface="+mn-ea"/>
                <a:cs typeface="+mn-cs"/>
              </a:rPr>
              <a:t> [107] du [54] ich [10] er [15] </a:t>
            </a:r>
            <a:r>
              <a:rPr lang="en-US" sz="1200" b="0" kern="1200" dirty="0" err="1">
                <a:solidFill>
                  <a:schemeClr val="tx1"/>
                </a:solidFill>
                <a:effectLst/>
                <a:latin typeface="+mn-lt"/>
                <a:ea typeface="+mn-ea"/>
                <a:cs typeface="+mn-cs"/>
              </a:rPr>
              <a:t>sie</a:t>
            </a:r>
            <a:r>
              <a:rPr lang="en-US" sz="1200" b="0" kern="1200" dirty="0">
                <a:solidFill>
                  <a:schemeClr val="tx1"/>
                </a:solidFill>
                <a:effectLst/>
                <a:latin typeface="+mn-lt"/>
                <a:ea typeface="+mn-ea"/>
                <a:cs typeface="+mn-cs"/>
              </a:rPr>
              <a:t> [7] es [12] </a:t>
            </a:r>
            <a:r>
              <a:rPr lang="en-US" sz="1200" b="0" kern="1200" dirty="0" err="1">
                <a:solidFill>
                  <a:schemeClr val="tx1"/>
                </a:solidFill>
                <a:effectLst/>
                <a:latin typeface="+mn-lt"/>
                <a:ea typeface="+mn-ea"/>
                <a:cs typeface="+mn-cs"/>
              </a:rPr>
              <a:t>wir</a:t>
            </a:r>
            <a:r>
              <a:rPr lang="en-US" sz="1200" b="0" kern="1200" dirty="0">
                <a:solidFill>
                  <a:schemeClr val="tx1"/>
                </a:solidFill>
                <a:effectLst/>
                <a:latin typeface="+mn-lt"/>
                <a:ea typeface="+mn-ea"/>
                <a:cs typeface="+mn-cs"/>
              </a:rPr>
              <a:t> [26]  Handy [1693] Zug [675] Tag [111] </a:t>
            </a:r>
            <a:r>
              <a:rPr lang="en-US" sz="1200" b="0" kern="1200" dirty="0" err="1">
                <a:solidFill>
                  <a:schemeClr val="tx1"/>
                </a:solidFill>
                <a:effectLst/>
                <a:latin typeface="+mn-lt"/>
                <a:ea typeface="+mn-ea"/>
                <a:cs typeface="+mn-cs"/>
              </a:rPr>
              <a:t>Erste</a:t>
            </a:r>
            <a:r>
              <a:rPr lang="en-US" sz="1200" b="0" kern="1200" dirty="0">
                <a:solidFill>
                  <a:schemeClr val="tx1"/>
                </a:solidFill>
                <a:effectLst/>
                <a:latin typeface="+mn-lt"/>
                <a:ea typeface="+mn-ea"/>
                <a:cs typeface="+mn-cs"/>
              </a:rPr>
              <a:t> [95] </a:t>
            </a:r>
            <a:r>
              <a:rPr lang="en-US" sz="1200" b="0" kern="1200" dirty="0" err="1">
                <a:solidFill>
                  <a:schemeClr val="tx1"/>
                </a:solidFill>
                <a:effectLst/>
                <a:latin typeface="+mn-lt"/>
                <a:ea typeface="+mn-ea"/>
                <a:cs typeface="+mn-cs"/>
              </a:rPr>
              <a:t>Punkt</a:t>
            </a:r>
            <a:r>
              <a:rPr lang="en-US" sz="1200" b="0" kern="1200" dirty="0">
                <a:solidFill>
                  <a:schemeClr val="tx1"/>
                </a:solidFill>
                <a:effectLst/>
                <a:latin typeface="+mn-lt"/>
                <a:ea typeface="+mn-ea"/>
                <a:cs typeface="+mn-cs"/>
              </a:rPr>
              <a:t> [248] Spiel [328] </a:t>
            </a:r>
            <a:r>
              <a:rPr lang="en-US" sz="1200" b="0" kern="1200" dirty="0" err="1">
                <a:solidFill>
                  <a:schemeClr val="tx1"/>
                </a:solidFill>
                <a:effectLst/>
                <a:latin typeface="+mn-lt"/>
                <a:ea typeface="+mn-ea"/>
                <a:cs typeface="+mn-cs"/>
              </a:rPr>
              <a:t>Ziel</a:t>
            </a:r>
            <a:r>
              <a:rPr lang="en-US" sz="1200" b="0" kern="1200" dirty="0">
                <a:solidFill>
                  <a:schemeClr val="tx1"/>
                </a:solidFill>
                <a:effectLst/>
                <a:latin typeface="+mn-lt"/>
                <a:ea typeface="+mn-ea"/>
                <a:cs typeface="+mn-cs"/>
              </a:rPr>
              <a:t> [320]  </a:t>
            </a:r>
            <a:r>
              <a:rPr lang="en-US" sz="1200" b="0" kern="1200" dirty="0" err="1">
                <a:solidFill>
                  <a:schemeClr val="tx1"/>
                </a:solidFill>
                <a:effectLst/>
                <a:latin typeface="+mn-lt"/>
                <a:ea typeface="+mn-ea"/>
                <a:cs typeface="+mn-cs"/>
              </a:rPr>
              <a:t>mit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Freunden</a:t>
            </a:r>
            <a:r>
              <a:rPr lang="en-US" sz="1200" b="0" kern="1200" dirty="0">
                <a:solidFill>
                  <a:schemeClr val="tx1"/>
                </a:solidFill>
                <a:effectLst/>
                <a:latin typeface="+mn-lt"/>
                <a:ea typeface="+mn-ea"/>
                <a:cs typeface="+mn-cs"/>
              </a:rPr>
              <a:t> [n/a] Platz [326] </a:t>
            </a:r>
            <a:r>
              <a:rPr lang="en-US" sz="1200" b="0" kern="1200" dirty="0" err="1">
                <a:solidFill>
                  <a:schemeClr val="tx1"/>
                </a:solidFill>
                <a:effectLst/>
                <a:latin typeface="+mn-lt"/>
                <a:ea typeface="+mn-ea"/>
                <a:cs typeface="+mn-cs"/>
              </a:rPr>
              <a:t>Stück</a:t>
            </a:r>
            <a:r>
              <a:rPr lang="en-US" sz="1200" b="0" kern="1200" dirty="0">
                <a:solidFill>
                  <a:schemeClr val="tx1"/>
                </a:solidFill>
                <a:effectLst/>
                <a:latin typeface="+mn-lt"/>
                <a:ea typeface="+mn-ea"/>
                <a:cs typeface="+mn-cs"/>
              </a:rPr>
              <a:t> [511]  </a:t>
            </a:r>
            <a:r>
              <a:rPr lang="en-US" sz="1200" b="0" kern="1200" dirty="0" err="1">
                <a:solidFill>
                  <a:schemeClr val="tx1"/>
                </a:solidFill>
                <a:effectLst/>
                <a:latin typeface="+mn-lt"/>
                <a:ea typeface="+mn-ea"/>
                <a:cs typeface="+mn-cs"/>
              </a:rPr>
              <a:t>Gutschein</a:t>
            </a:r>
            <a:r>
              <a:rPr lang="en-US" sz="1200" b="0" kern="1200" dirty="0">
                <a:solidFill>
                  <a:schemeClr val="tx1"/>
                </a:solidFill>
                <a:effectLst/>
                <a:latin typeface="+mn-lt"/>
                <a:ea typeface="+mn-ea"/>
                <a:cs typeface="+mn-cs"/>
              </a:rPr>
              <a:t> [&gt;5009] Mitte [711] </a:t>
            </a:r>
            <a:r>
              <a:rPr lang="en-US" sz="1200" b="0" kern="1200" dirty="0" err="1">
                <a:solidFill>
                  <a:schemeClr val="tx1"/>
                </a:solidFill>
                <a:effectLst/>
                <a:latin typeface="+mn-lt"/>
                <a:ea typeface="+mn-ea"/>
                <a:cs typeface="+mn-cs"/>
              </a:rPr>
              <a:t>Liste</a:t>
            </a:r>
            <a:r>
              <a:rPr lang="en-US" sz="1200" b="0" kern="1200" dirty="0">
                <a:solidFill>
                  <a:schemeClr val="tx1"/>
                </a:solidFill>
                <a:effectLst/>
                <a:latin typeface="+mn-lt"/>
                <a:ea typeface="+mn-ea"/>
                <a:cs typeface="+mn-cs"/>
              </a:rPr>
              <a:t> [1792] Kopf [250] </a:t>
            </a:r>
            <a:r>
              <a:rPr lang="en-US" sz="1200" b="0" kern="1200" dirty="0" err="1">
                <a:solidFill>
                  <a:schemeClr val="tx1"/>
                </a:solidFill>
                <a:effectLst/>
                <a:latin typeface="+mn-lt"/>
                <a:ea typeface="+mn-ea"/>
                <a:cs typeface="+mn-cs"/>
              </a:rPr>
              <a:t>Körper</a:t>
            </a:r>
            <a:r>
              <a:rPr lang="en-US" sz="1200" b="0" kern="1200" dirty="0">
                <a:solidFill>
                  <a:schemeClr val="tx1"/>
                </a:solidFill>
                <a:effectLst/>
                <a:latin typeface="+mn-lt"/>
                <a:ea typeface="+mn-ea"/>
                <a:cs typeface="+mn-cs"/>
              </a:rPr>
              <a:t> [488] ich </a:t>
            </a:r>
            <a:r>
              <a:rPr lang="en-US" sz="1200" b="0" kern="1200" dirty="0" err="1">
                <a:solidFill>
                  <a:schemeClr val="tx1"/>
                </a:solidFill>
                <a:effectLst/>
                <a:latin typeface="+mn-lt"/>
                <a:ea typeface="+mn-ea"/>
                <a:cs typeface="+mn-cs"/>
              </a:rPr>
              <a:t>wünsche</a:t>
            </a:r>
            <a:r>
              <a:rPr lang="en-US" sz="1200" b="0" kern="1200" dirty="0">
                <a:solidFill>
                  <a:schemeClr val="tx1"/>
                </a:solidFill>
                <a:effectLst/>
                <a:latin typeface="+mn-lt"/>
                <a:ea typeface="+mn-ea"/>
                <a:cs typeface="+mn-cs"/>
              </a:rPr>
              <a:t> mir [n/a] </a:t>
            </a:r>
            <a:r>
              <a:rPr lang="en-US" sz="1200" b="0" kern="1200" dirty="0" err="1">
                <a:solidFill>
                  <a:schemeClr val="tx1"/>
                </a:solidFill>
                <a:effectLst/>
                <a:latin typeface="+mn-lt"/>
                <a:ea typeface="+mn-ea"/>
                <a:cs typeface="+mn-cs"/>
              </a:rPr>
              <a:t>nochmal</a:t>
            </a:r>
            <a:r>
              <a:rPr lang="en-US" sz="1200" b="0" kern="1200" dirty="0">
                <a:solidFill>
                  <a:schemeClr val="tx1"/>
                </a:solidFill>
                <a:effectLst/>
                <a:latin typeface="+mn-lt"/>
                <a:ea typeface="+mn-ea"/>
                <a:cs typeface="+mn-cs"/>
              </a:rPr>
              <a:t> [1984] </a:t>
            </a:r>
            <a:r>
              <a:rPr lang="en-US" sz="1200" b="0" kern="1200" dirty="0" err="1">
                <a:solidFill>
                  <a:schemeClr val="tx1"/>
                </a:solidFill>
                <a:effectLst/>
                <a:latin typeface="+mn-lt"/>
                <a:ea typeface="+mn-ea"/>
                <a:cs typeface="+mn-cs"/>
              </a:rPr>
              <a:t>richtig</a:t>
            </a:r>
            <a:r>
              <a:rPr lang="en-US" sz="1200" b="0" kern="1200" dirty="0">
                <a:solidFill>
                  <a:schemeClr val="tx1"/>
                </a:solidFill>
                <a:effectLst/>
                <a:latin typeface="+mn-lt"/>
                <a:ea typeface="+mn-ea"/>
                <a:cs typeface="+mn-cs"/>
              </a:rPr>
              <a:t> [177] </a:t>
            </a:r>
            <a:r>
              <a:rPr lang="en-US" sz="1200" b="0" kern="1200" dirty="0" err="1">
                <a:solidFill>
                  <a:schemeClr val="tx1"/>
                </a:solidFill>
                <a:effectLst/>
                <a:latin typeface="+mn-lt"/>
                <a:ea typeface="+mn-ea"/>
                <a:cs typeface="+mn-cs"/>
              </a:rPr>
              <a:t>falsch</a:t>
            </a:r>
            <a:r>
              <a:rPr lang="en-US" sz="1200" b="0" kern="1200" dirty="0">
                <a:solidFill>
                  <a:schemeClr val="tx1"/>
                </a:solidFill>
                <a:effectLst/>
                <a:latin typeface="+mn-lt"/>
                <a:ea typeface="+mn-ea"/>
                <a:cs typeface="+mn-cs"/>
              </a:rPr>
              <a:t> [524] </a:t>
            </a:r>
            <a:r>
              <a:rPr lang="en-US" sz="1200" b="0" kern="1200" dirty="0" err="1">
                <a:solidFill>
                  <a:schemeClr val="tx1"/>
                </a:solidFill>
                <a:effectLst/>
                <a:latin typeface="+mn-lt"/>
                <a:ea typeface="+mn-ea"/>
                <a:cs typeface="+mn-cs"/>
              </a:rPr>
              <a:t>freiwillig</a:t>
            </a:r>
            <a:r>
              <a:rPr lang="en-US" sz="1200" b="0" kern="1200" dirty="0">
                <a:solidFill>
                  <a:schemeClr val="tx1"/>
                </a:solidFill>
                <a:effectLst/>
                <a:latin typeface="+mn-lt"/>
                <a:ea typeface="+mn-ea"/>
                <a:cs typeface="+mn-cs"/>
              </a:rPr>
              <a:t> [1652] </a:t>
            </a:r>
            <a:r>
              <a:rPr lang="en-US" sz="1200" b="0" kern="1200" dirty="0" err="1">
                <a:solidFill>
                  <a:schemeClr val="tx1"/>
                </a:solidFill>
                <a:effectLst/>
                <a:latin typeface="+mn-lt"/>
                <a:ea typeface="+mn-ea"/>
                <a:cs typeface="+mn-cs"/>
              </a:rPr>
              <a:t>wichtig</a:t>
            </a:r>
            <a:r>
              <a:rPr lang="en-US" sz="1200" b="0" kern="1200" dirty="0">
                <a:solidFill>
                  <a:schemeClr val="tx1"/>
                </a:solidFill>
                <a:effectLst/>
                <a:latin typeface="+mn-lt"/>
                <a:ea typeface="+mn-ea"/>
                <a:cs typeface="+mn-cs"/>
              </a:rPr>
              <a:t> [144] </a:t>
            </a:r>
            <a:r>
              <a:rPr lang="en-US" sz="1200" b="0" kern="1200" dirty="0" err="1">
                <a:solidFill>
                  <a:schemeClr val="tx1"/>
                </a:solidFill>
                <a:effectLst/>
                <a:latin typeface="+mn-lt"/>
                <a:ea typeface="+mn-ea"/>
                <a:cs typeface="+mn-cs"/>
              </a:rPr>
              <a:t>schwierig</a:t>
            </a:r>
            <a:r>
              <a:rPr lang="en-US" sz="1200" b="0" kern="1200" dirty="0">
                <a:solidFill>
                  <a:schemeClr val="tx1"/>
                </a:solidFill>
                <a:effectLst/>
                <a:latin typeface="+mn-lt"/>
                <a:ea typeface="+mn-ea"/>
                <a:cs typeface="+mn-cs"/>
              </a:rPr>
              <a:t> [580] </a:t>
            </a:r>
            <a:r>
              <a:rPr lang="en-US" sz="1200" b="0" kern="1200" dirty="0" err="1">
                <a:solidFill>
                  <a:schemeClr val="tx1"/>
                </a:solidFill>
                <a:effectLst/>
                <a:latin typeface="+mn-lt"/>
                <a:ea typeface="+mn-ea"/>
                <a:cs typeface="+mn-cs"/>
              </a:rPr>
              <a:t>langweilig</a:t>
            </a:r>
            <a:r>
              <a:rPr lang="en-US" sz="1200" b="0" kern="1200" dirty="0">
                <a:solidFill>
                  <a:schemeClr val="tx1"/>
                </a:solidFill>
                <a:effectLst/>
                <a:latin typeface="+mn-lt"/>
                <a:ea typeface="+mn-ea"/>
                <a:cs typeface="+mn-cs"/>
              </a:rPr>
              <a:t> [3019] </a:t>
            </a:r>
            <a:r>
              <a:rPr lang="en-US" sz="1200" b="0" kern="1200" dirty="0" err="1">
                <a:solidFill>
                  <a:schemeClr val="tx1"/>
                </a:solidFill>
                <a:effectLst/>
                <a:latin typeface="+mn-lt"/>
                <a:ea typeface="+mn-ea"/>
                <a:cs typeface="+mn-cs"/>
              </a:rPr>
              <a:t>ruhig</a:t>
            </a:r>
            <a:r>
              <a:rPr lang="en-US" sz="1200" b="0" kern="1200" dirty="0">
                <a:solidFill>
                  <a:schemeClr val="tx1"/>
                </a:solidFill>
                <a:effectLst/>
                <a:latin typeface="+mn-lt"/>
                <a:ea typeface="+mn-ea"/>
                <a:cs typeface="+mn-cs"/>
              </a:rPr>
              <a:t> [991] </a:t>
            </a:r>
            <a:r>
              <a:rPr lang="en-US" sz="1200" b="0" kern="1200" dirty="0" err="1">
                <a:solidFill>
                  <a:schemeClr val="tx1"/>
                </a:solidFill>
                <a:effectLst/>
                <a:latin typeface="+mn-lt"/>
                <a:ea typeface="+mn-ea"/>
                <a:cs typeface="+mn-cs"/>
              </a:rPr>
              <a:t>traurig</a:t>
            </a:r>
            <a:r>
              <a:rPr lang="en-US" sz="1200" b="0" kern="1200" dirty="0">
                <a:solidFill>
                  <a:schemeClr val="tx1"/>
                </a:solidFill>
                <a:effectLst/>
                <a:latin typeface="+mn-lt"/>
                <a:ea typeface="+mn-ea"/>
                <a:cs typeface="+mn-cs"/>
              </a:rPr>
              <a:t> [1752] </a:t>
            </a:r>
          </a:p>
          <a:p>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understand and transcribe 11 key verbs and other revisited vocabulary in a new context. To consolidate meanings through translation into English.</a:t>
            </a:r>
            <a:br>
              <a:rPr lang="en-GB" b="0" dirty="0"/>
            </a:br>
            <a:br>
              <a:rPr lang="en-GB" b="0" dirty="0"/>
            </a:br>
            <a:r>
              <a:rPr lang="en-GB" b="1" dirty="0"/>
              <a:t>Procedure:</a:t>
            </a:r>
            <a:br>
              <a:rPr lang="en-GB" dirty="0"/>
            </a:br>
            <a:r>
              <a:rPr lang="en-GB" dirty="0"/>
              <a:t>1. Ask students to pronounce the name of the game: </a:t>
            </a:r>
            <a:r>
              <a:rPr lang="en-GB" dirty="0" err="1"/>
              <a:t>Rattenplage</a:t>
            </a:r>
            <a:r>
              <a:rPr lang="en-GB" dirty="0"/>
              <a:t> – if they pronounce the [g] correctly they may be able to get to the meaning ‘rats’ plague’ or ‘plague of rats’. This is a genuine attraction at the </a:t>
            </a:r>
            <a:r>
              <a:rPr lang="en-GB" dirty="0" err="1"/>
              <a:t>Wurstelprater</a:t>
            </a:r>
            <a:r>
              <a:rPr lang="en-GB" dirty="0"/>
              <a:t>.</a:t>
            </a:r>
          </a:p>
          <a:p>
            <a:r>
              <a:rPr lang="en-GB" dirty="0"/>
              <a:t>2. Write 1-6.  Listen and transcribe the verbs. Note – both the ‘full text’ and individual sentences are slow to allow for writing.  Teacher to choose which version to use.</a:t>
            </a:r>
          </a:p>
          <a:p>
            <a:r>
              <a:rPr lang="en-GB" dirty="0"/>
              <a:t>3. Check answers.</a:t>
            </a:r>
          </a:p>
          <a:p>
            <a:r>
              <a:rPr lang="en-GB" dirty="0"/>
              <a:t>4. Translate the short text into English.</a:t>
            </a:r>
          </a:p>
          <a:p>
            <a:r>
              <a:rPr lang="en-GB" dirty="0"/>
              <a:t>5. Click for possible translation.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US" sz="1200" kern="1200" dirty="0">
                <a:solidFill>
                  <a:schemeClr val="tx1"/>
                </a:solidFill>
                <a:effectLst/>
                <a:latin typeface="+mn-lt"/>
                <a:ea typeface="+mn-ea"/>
                <a:cs typeface="+mn-cs"/>
              </a:rPr>
              <a:t>Du    [</a:t>
            </a:r>
            <a:r>
              <a:rPr lang="en-US" sz="1200" kern="1200" dirty="0" err="1">
                <a:solidFill>
                  <a:schemeClr val="tx1"/>
                </a:solidFill>
                <a:effectLst/>
                <a:latin typeface="+mn-lt"/>
                <a:ea typeface="+mn-ea"/>
                <a:cs typeface="+mn-cs"/>
              </a:rPr>
              <a:t>wirfst</a:t>
            </a:r>
            <a:r>
              <a:rPr lang="en-US" sz="1200" kern="1200" dirty="0">
                <a:solidFill>
                  <a:schemeClr val="tx1"/>
                </a:solidFill>
                <a:effectLst/>
                <a:latin typeface="+mn-lt"/>
                <a:ea typeface="+mn-ea"/>
                <a:cs typeface="+mn-cs"/>
              </a:rPr>
              <a:t>] den Ball [pause] und [</a:t>
            </a:r>
            <a:r>
              <a:rPr lang="en-US" sz="1200" kern="1200" dirty="0" err="1">
                <a:solidFill>
                  <a:schemeClr val="tx1"/>
                </a:solidFill>
                <a:effectLst/>
                <a:latin typeface="+mn-lt"/>
                <a:ea typeface="+mn-ea"/>
                <a:cs typeface="+mn-cs"/>
              </a:rPr>
              <a:t>erhältst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Punkte</a:t>
            </a:r>
            <a:r>
              <a:rPr lang="en-US" sz="1200" kern="1200" dirty="0">
                <a:solidFill>
                  <a:schemeClr val="tx1"/>
                </a:solidFill>
                <a:effectLst/>
                <a:latin typeface="+mn-lt"/>
                <a:ea typeface="+mn-ea"/>
                <a:cs typeface="+mn-cs"/>
              </a:rPr>
              <a:t>. [pause]  Du </a:t>
            </a:r>
            <a:r>
              <a:rPr lang="en-US" sz="1200" kern="1200" dirty="0" err="1">
                <a:solidFill>
                  <a:schemeClr val="tx1"/>
                </a:solidFill>
                <a:effectLst/>
                <a:latin typeface="+mn-lt"/>
                <a:ea typeface="+mn-ea"/>
                <a:cs typeface="+mn-cs"/>
              </a:rPr>
              <a:t>willst</a:t>
            </a:r>
            <a:r>
              <a:rPr lang="en-US" sz="1200" kern="1200" dirty="0">
                <a:solidFill>
                  <a:schemeClr val="tx1"/>
                </a:solidFill>
                <a:effectLst/>
                <a:latin typeface="+mn-lt"/>
                <a:ea typeface="+mn-ea"/>
                <a:cs typeface="+mn-cs"/>
              </a:rPr>
              <a:t> [das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erreichen</a:t>
            </a:r>
            <a:r>
              <a:rPr lang="en-US" sz="1200" kern="1200" dirty="0">
                <a:solidFill>
                  <a:schemeClr val="tx1"/>
                </a:solidFill>
                <a:effectLst/>
                <a:latin typeface="+mn-lt"/>
                <a:ea typeface="+mn-ea"/>
                <a:cs typeface="+mn-cs"/>
              </a:rPr>
              <a:t> . [pause] Der </a:t>
            </a:r>
            <a:r>
              <a:rPr lang="en-US" sz="1200" kern="1200" dirty="0" err="1">
                <a:solidFill>
                  <a:schemeClr val="tx1"/>
                </a:solidFill>
                <a:effectLst/>
                <a:latin typeface="+mn-lt"/>
                <a:ea typeface="+mn-ea"/>
                <a:cs typeface="+mn-cs"/>
              </a:rPr>
              <a:t>oder</a:t>
            </a:r>
            <a:r>
              <a:rPr lang="en-US" sz="1200" kern="1200" dirty="0">
                <a:solidFill>
                  <a:schemeClr val="tx1"/>
                </a:solidFill>
                <a:effectLst/>
                <a:latin typeface="+mn-lt"/>
                <a:ea typeface="+mn-ea"/>
                <a:cs typeface="+mn-cs"/>
              </a:rPr>
              <a:t> die [</a:t>
            </a:r>
            <a:r>
              <a:rPr lang="en-US" sz="1200" kern="1200" dirty="0" err="1">
                <a:solidFill>
                  <a:schemeClr val="tx1"/>
                </a:solidFill>
                <a:effectLst/>
                <a:latin typeface="+mn-lt"/>
                <a:ea typeface="+mn-ea"/>
                <a:cs typeface="+mn-cs"/>
              </a:rPr>
              <a:t>Erste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Ziel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gewinnt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Preis</a:t>
            </a:r>
            <a:r>
              <a:rPr lang="en-US" sz="1200" kern="1200" dirty="0">
                <a:solidFill>
                  <a:schemeClr val="tx1"/>
                </a:solidFill>
                <a:effectLst/>
                <a:latin typeface="+mn-lt"/>
                <a:ea typeface="+mn-ea"/>
                <a:cs typeface="+mn-cs"/>
              </a:rPr>
              <a:t>. [pause]  </a:t>
            </a:r>
            <a:r>
              <a:rPr lang="en-US" sz="1200" kern="1200" dirty="0" err="1">
                <a:solidFill>
                  <a:schemeClr val="tx1"/>
                </a:solidFill>
                <a:effectLst/>
                <a:latin typeface="+mn-lt"/>
                <a:ea typeface="+mn-ea"/>
                <a:cs typeface="+mn-cs"/>
              </a:rPr>
              <a:t>Mit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Freunden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macht</a:t>
            </a:r>
            <a:r>
              <a:rPr lang="en-US" sz="1200" kern="1200" dirty="0">
                <a:solidFill>
                  <a:schemeClr val="tx1"/>
                </a:solidFill>
                <a:effectLst/>
                <a:latin typeface="+mn-lt"/>
                <a:ea typeface="+mn-ea"/>
                <a:cs typeface="+mn-cs"/>
              </a:rPr>
              <a:t>       [das Spiel] </a:t>
            </a:r>
            <a:r>
              <a:rPr lang="en-US" sz="1200" kern="1200" dirty="0" err="1">
                <a:solidFill>
                  <a:schemeClr val="tx1"/>
                </a:solidFill>
                <a:effectLst/>
                <a:latin typeface="+mn-lt"/>
                <a:ea typeface="+mn-ea"/>
                <a:cs typeface="+mn-cs"/>
              </a:rPr>
              <a:t>viel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Spaß</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[283] </a:t>
            </a:r>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[305] </a:t>
            </a:r>
            <a:r>
              <a:rPr lang="en-US" sz="1200" b="0" kern="1200" dirty="0" err="1">
                <a:solidFill>
                  <a:schemeClr val="tx1"/>
                </a:solidFill>
                <a:effectLst/>
                <a:latin typeface="+mn-lt"/>
                <a:ea typeface="+mn-ea"/>
                <a:cs typeface="+mn-cs"/>
              </a:rPr>
              <a:t>gewinnen</a:t>
            </a:r>
            <a:r>
              <a:rPr lang="en-US" sz="1200" b="0" kern="1200" dirty="0">
                <a:solidFill>
                  <a:schemeClr val="tx1"/>
                </a:solidFill>
                <a:effectLst/>
                <a:latin typeface="+mn-lt"/>
                <a:ea typeface="+mn-ea"/>
                <a:cs typeface="+mn-cs"/>
              </a:rPr>
              <a:t> [410] </a:t>
            </a:r>
            <a:r>
              <a:rPr lang="en-US" sz="1200" kern="1200" dirty="0" err="1">
                <a:solidFill>
                  <a:schemeClr val="tx1"/>
                </a:solidFill>
                <a:effectLst/>
                <a:latin typeface="+mn-lt"/>
                <a:ea typeface="+mn-ea"/>
                <a:cs typeface="+mn-cs"/>
              </a:rPr>
              <a:t>machen</a:t>
            </a:r>
            <a:r>
              <a:rPr lang="en-US" sz="1200" kern="1200" dirty="0">
                <a:solidFill>
                  <a:schemeClr val="tx1"/>
                </a:solidFill>
                <a:effectLst/>
                <a:latin typeface="+mn-lt"/>
                <a:ea typeface="+mn-ea"/>
                <a:cs typeface="+mn-cs"/>
              </a:rPr>
              <a:t> [49] </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[672] du [52] </a:t>
            </a:r>
            <a:r>
              <a:rPr lang="en-US" sz="1200" b="0" kern="1200" dirty="0" err="1">
                <a:solidFill>
                  <a:schemeClr val="tx1"/>
                </a:solidFill>
                <a:effectLst/>
                <a:latin typeface="+mn-lt"/>
                <a:ea typeface="+mn-ea"/>
                <a:cs typeface="+mn-cs"/>
              </a:rPr>
              <a:t>Erste</a:t>
            </a:r>
            <a:r>
              <a:rPr lang="en-US" sz="1200" b="0" kern="1200" dirty="0">
                <a:solidFill>
                  <a:schemeClr val="tx1"/>
                </a:solidFill>
                <a:effectLst/>
                <a:latin typeface="+mn-lt"/>
                <a:ea typeface="+mn-ea"/>
                <a:cs typeface="+mn-cs"/>
              </a:rPr>
              <a:t> [91] </a:t>
            </a:r>
            <a:r>
              <a:rPr lang="en-US" sz="1200" b="0" kern="1200" dirty="0" err="1">
                <a:solidFill>
                  <a:schemeClr val="tx1"/>
                </a:solidFill>
                <a:effectLst/>
                <a:latin typeface="+mn-lt"/>
                <a:ea typeface="+mn-ea"/>
                <a:cs typeface="+mn-cs"/>
              </a:rPr>
              <a:t>Punkt</a:t>
            </a:r>
            <a:r>
              <a:rPr lang="en-US" sz="1200" b="0" kern="1200" dirty="0">
                <a:solidFill>
                  <a:schemeClr val="tx1"/>
                </a:solidFill>
                <a:effectLst/>
                <a:latin typeface="+mn-lt"/>
                <a:ea typeface="+mn-ea"/>
                <a:cs typeface="+mn-cs"/>
              </a:rPr>
              <a:t> [427] Spiel [500] </a:t>
            </a:r>
            <a:r>
              <a:rPr lang="en-US" sz="1200" b="0" kern="1200" dirty="0" err="1">
                <a:solidFill>
                  <a:schemeClr val="tx1"/>
                </a:solidFill>
                <a:effectLst/>
                <a:latin typeface="+mn-lt"/>
                <a:ea typeface="+mn-ea"/>
                <a:cs typeface="+mn-cs"/>
              </a:rPr>
              <a:t>Ziel</a:t>
            </a:r>
            <a:r>
              <a:rPr lang="en-US" sz="1200" b="0" kern="1200" dirty="0">
                <a:solidFill>
                  <a:schemeClr val="tx1"/>
                </a:solidFill>
                <a:effectLst/>
                <a:latin typeface="+mn-lt"/>
                <a:ea typeface="+mn-ea"/>
                <a:cs typeface="+mn-cs"/>
              </a:rPr>
              <a:t> [325] </a:t>
            </a:r>
            <a:r>
              <a:rPr lang="en-US" sz="1200" b="0" kern="1200" dirty="0" err="1">
                <a:solidFill>
                  <a:schemeClr val="tx1"/>
                </a:solidFill>
                <a:effectLst/>
                <a:latin typeface="+mn-lt"/>
                <a:ea typeface="+mn-ea"/>
                <a:cs typeface="+mn-cs"/>
              </a:rPr>
              <a:t>mit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Freunden</a:t>
            </a:r>
            <a:r>
              <a:rPr lang="en-US" sz="1200" b="0" kern="1200" dirty="0">
                <a:solidFill>
                  <a:schemeClr val="tx1"/>
                </a:solidFill>
                <a:effectLst/>
                <a:latin typeface="+mn-lt"/>
                <a:ea typeface="+mn-ea"/>
                <a:cs typeface="+mn-cs"/>
              </a:rPr>
              <a:t> [13/327]</a:t>
            </a:r>
            <a:endParaRPr lang="en-GB" sz="1200" b="0" i="0" u="none" strike="noStrike" kern="1200" cap="none" dirty="0">
              <a:solidFill>
                <a:schemeClr val="tx1"/>
              </a:solidFill>
              <a:effectLst/>
              <a:latin typeface="+mn-lt"/>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r>
              <a:rPr lang="en-GB" dirty="0"/>
              <a:t>Image source:</a:t>
            </a:r>
            <a:br>
              <a:rPr lang="en-GB" dirty="0"/>
            </a:br>
            <a:r>
              <a:rPr lang="en-GB" dirty="0"/>
              <a:t>https://upload.wikimedia.org/wikipedia/commons/3/3a/Karte_Prater_Wien.jpg  - attribution not required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731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dirty="0" err="1"/>
              <a:t>Pairwork</a:t>
            </a:r>
            <a:r>
              <a:rPr lang="en-GB" baseline="0" dirty="0"/>
              <a:t> activity to develop more fluent production whilst still activating grammar knowledge and focusing on meaning. Students are aiming to use all the words on their sheets.</a:t>
            </a:r>
          </a:p>
          <a:p>
            <a:br>
              <a:rPr lang="en-GB" b="0" dirty="0"/>
            </a:br>
            <a:r>
              <a:rPr lang="en-GB" b="1" dirty="0"/>
              <a:t>Procedure:</a:t>
            </a:r>
            <a:br>
              <a:rPr lang="en-GB" dirty="0"/>
            </a:br>
            <a:r>
              <a:rPr lang="en-GB" dirty="0"/>
              <a:t>1. </a:t>
            </a:r>
            <a:r>
              <a:rPr lang="en-GB" baseline="0" dirty="0"/>
              <a:t>Partner A: Says an English sentence that can be made from a combination of the options given (using grammatical knowledge of verb endings, and lexical knowledge of vocabulary provided). </a:t>
            </a:r>
          </a:p>
          <a:p>
            <a:r>
              <a:rPr lang="en-GB" dirty="0"/>
              <a:t>2. Partner B translates the sentence into German orally. Partner A crosses off the words used on his/her sheet. (Each word can </a:t>
            </a:r>
            <a:r>
              <a:rPr lang="en-GB" dirty="0" err="1"/>
              <a:t>can</a:t>
            </a:r>
            <a:r>
              <a:rPr lang="en-GB" dirty="0"/>
              <a:t> only be used once (apart from the pronouns).</a:t>
            </a:r>
          </a:p>
          <a:p>
            <a:r>
              <a:rPr lang="en-GB" dirty="0"/>
              <a:t>3. This continues until the time limit (2.5 minutes) or until the student runs out of options.</a:t>
            </a:r>
          </a:p>
          <a:p>
            <a:r>
              <a:rPr lang="en-GB" dirty="0"/>
              <a:t>4. Students swap roles and have 2 minutes for round 2.</a:t>
            </a:r>
          </a:p>
          <a:p>
            <a:r>
              <a:rPr lang="en-GB" dirty="0"/>
              <a:t>5. This is not a competition, but they compare their sheets.  It is likely that the 2</a:t>
            </a:r>
            <a:r>
              <a:rPr lang="en-GB" baseline="30000" dirty="0"/>
              <a:t>nd</a:t>
            </a:r>
            <a:r>
              <a:rPr lang="en-GB" dirty="0"/>
              <a:t> round produced just as many as or more answers than the 1</a:t>
            </a:r>
            <a:r>
              <a:rPr lang="en-GB" baseline="30000" dirty="0"/>
              <a:t>st</a:t>
            </a:r>
            <a:r>
              <a:rPr lang="en-GB" dirty="0"/>
              <a:t>.  </a:t>
            </a:r>
          </a:p>
          <a:p>
            <a:br>
              <a:rPr lang="en-GB" baseline="0" dirty="0"/>
            </a:br>
            <a:r>
              <a:rPr lang="en-GB" b="1" baseline="0" dirty="0"/>
              <a:t>Note: Verb forms can go with at least two options.</a:t>
            </a:r>
          </a:p>
          <a:p>
            <a:endParaRPr lang="en-GB" b="1" baseline="0" dirty="0"/>
          </a:p>
          <a:p>
            <a:r>
              <a:rPr lang="en-GB" b="1" dirty="0"/>
              <a:t>Alternative / additional option:</a:t>
            </a:r>
            <a:br>
              <a:rPr lang="en-GB" dirty="0"/>
            </a:br>
            <a:r>
              <a:rPr lang="en-GB" dirty="0"/>
              <a:t>Teachers can use this slide to create</a:t>
            </a:r>
            <a:r>
              <a:rPr lang="en-GB" baseline="0" dirty="0"/>
              <a:t> sentences in English for students to translate into German on mini whiteboards.</a:t>
            </a:r>
            <a:br>
              <a:rPr lang="en-GB" baseline="0" dirty="0"/>
            </a:br>
            <a:r>
              <a:rPr lang="en-GB" baseline="0" dirty="0"/>
              <a:t>(Alternatively, students can volunteer English sentences for the class to write in German)</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087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remind students about word order 1 and 2 and prepare students for the practice task that follows.</a:t>
            </a:r>
          </a:p>
          <a:p>
            <a:endParaRPr lang="en-GB" b="0" dirty="0"/>
          </a:p>
          <a:p>
            <a:r>
              <a:rPr lang="en-GB" b="1" dirty="0"/>
              <a:t>Procedure:</a:t>
            </a:r>
            <a:br>
              <a:rPr lang="en-GB" dirty="0"/>
            </a:br>
            <a:r>
              <a:rPr lang="en-GB" dirty="0"/>
              <a:t>1. Go through the information on the slide using the animation.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(two slides)</a:t>
            </a:r>
            <a:br>
              <a:rPr lang="en-GB" dirty="0"/>
            </a:br>
            <a:br>
              <a:rPr lang="en-GB" b="1" dirty="0"/>
            </a:br>
            <a:r>
              <a:rPr lang="en-GB" b="1" dirty="0"/>
              <a:t>Aim: </a:t>
            </a:r>
            <a:r>
              <a:rPr lang="en-GB" b="0" dirty="0"/>
              <a:t>To practise word order 2 in the written modality.</a:t>
            </a:r>
            <a:br>
              <a:rPr lang="en-GB" b="0" dirty="0"/>
            </a:br>
            <a:br>
              <a:rPr lang="en-GB" b="0" dirty="0"/>
            </a:br>
            <a:r>
              <a:rPr lang="en-GB" b="1" dirty="0"/>
              <a:t>Procedure:</a:t>
            </a:r>
            <a:br>
              <a:rPr lang="en-GB" dirty="0"/>
            </a:br>
            <a:r>
              <a:rPr lang="en-GB" dirty="0"/>
              <a:t>1. Ensure that students know it is the still the voice of the </a:t>
            </a:r>
            <a:r>
              <a:rPr lang="en-GB" dirty="0" err="1"/>
              <a:t>Wurstelprater</a:t>
            </a:r>
            <a:r>
              <a:rPr lang="en-GB" dirty="0"/>
              <a:t> speaking.</a:t>
            </a:r>
          </a:p>
          <a:p>
            <a:r>
              <a:rPr lang="en-GB" dirty="0"/>
              <a:t>2. Students rewrite the sentences.  </a:t>
            </a:r>
          </a:p>
          <a:p>
            <a:r>
              <a:rPr lang="en-GB" dirty="0"/>
              <a:t>3. Check answers after each sentence to consolidate understanding.</a:t>
            </a:r>
          </a:p>
          <a:p>
            <a:br>
              <a:rPr lang="en-GB" dirty="0"/>
            </a:br>
            <a:br>
              <a:rPr lang="en-GB" dirty="0"/>
            </a:br>
            <a:r>
              <a:rPr lang="en-GB" b="1" baseline="0" dirty="0"/>
              <a:t>Word frequency (1 is the most frequent word in German): </a:t>
            </a:r>
            <a:br>
              <a:rPr lang="en-GB" baseline="0" dirty="0"/>
            </a:br>
            <a:r>
              <a:rPr lang="en-US" sz="1200" b="1" kern="1200" dirty="0" err="1">
                <a:solidFill>
                  <a:schemeClr val="tx1"/>
                </a:solidFill>
                <a:effectLst/>
                <a:latin typeface="+mn-lt"/>
                <a:ea typeface="+mn-ea"/>
                <a:cs typeface="+mn-cs"/>
              </a:rPr>
              <a:t>bekommen</a:t>
            </a:r>
            <a:r>
              <a:rPr lang="en-US" sz="1200" kern="1200" dirty="0">
                <a:solidFill>
                  <a:schemeClr val="tx1"/>
                </a:solidFill>
                <a:effectLst/>
                <a:latin typeface="+mn-lt"/>
                <a:ea typeface="+mn-ea"/>
                <a:cs typeface="+mn-cs"/>
              </a:rPr>
              <a:t> [234] </a:t>
            </a:r>
            <a:r>
              <a:rPr lang="en-US" sz="1200" b="1" kern="1200" dirty="0" err="1">
                <a:solidFill>
                  <a:schemeClr val="tx1"/>
                </a:solidFill>
                <a:effectLst/>
                <a:latin typeface="+mn-lt"/>
                <a:ea typeface="+mn-ea"/>
                <a:cs typeface="+mn-cs"/>
              </a:rPr>
              <a:t>dauern</a:t>
            </a:r>
            <a:r>
              <a:rPr lang="en-US" sz="1200" kern="1200" dirty="0">
                <a:solidFill>
                  <a:schemeClr val="tx1"/>
                </a:solidFill>
                <a:effectLst/>
                <a:latin typeface="+mn-lt"/>
                <a:ea typeface="+mn-ea"/>
                <a:cs typeface="+mn-cs"/>
              </a:rPr>
              <a:t> [696] </a:t>
            </a:r>
          </a:p>
          <a:p>
            <a:endParaRPr lang="en-US" sz="1200" b="0" i="0" u="none" strike="noStrike" kern="1200" cap="none" dirty="0">
              <a:solidFill>
                <a:schemeClr val="tx1"/>
              </a:solidFill>
              <a:effectLst/>
              <a:latin typeface="+mn-lt"/>
              <a:ea typeface="+mn-ea"/>
              <a:cs typeface="+mn-cs"/>
              <a:sym typeface="Calibri"/>
            </a:endParaRPr>
          </a:p>
          <a:p>
            <a:r>
              <a:rPr lang="en-US" sz="1200" b="0" i="0" u="none" strike="noStrike" kern="1200" cap="none" dirty="0">
                <a:solidFill>
                  <a:schemeClr val="tx1"/>
                </a:solidFill>
                <a:effectLst/>
                <a:latin typeface="+mn-lt"/>
                <a:ea typeface="+mn-ea"/>
                <a:cs typeface="+mn-cs"/>
                <a:sym typeface="Calibri"/>
              </a:rPr>
              <a:t>Unknown words:</a:t>
            </a:r>
            <a:br>
              <a:rPr lang="en-US" sz="1200" b="0" i="0" u="none" strike="noStrike" kern="1200" cap="none" dirty="0">
                <a:solidFill>
                  <a:schemeClr val="tx1"/>
                </a:solidFill>
                <a:effectLst/>
                <a:latin typeface="+mn-lt"/>
                <a:ea typeface="+mn-ea"/>
                <a:cs typeface="+mn-cs"/>
                <a:sym typeface="Calibri"/>
              </a:rPr>
            </a:br>
            <a:r>
              <a:rPr lang="en-US" sz="1200" b="1" i="0" u="none" strike="noStrike" kern="1200" cap="none" dirty="0" err="1">
                <a:solidFill>
                  <a:schemeClr val="tx1"/>
                </a:solidFill>
                <a:effectLst/>
                <a:latin typeface="+mn-lt"/>
                <a:ea typeface="+mn-ea"/>
                <a:cs typeface="+mn-cs"/>
                <a:sym typeface="Calibri"/>
              </a:rPr>
              <a:t>Turm</a:t>
            </a:r>
            <a:r>
              <a:rPr lang="en-US" sz="1200" b="0" i="0" u="none" strike="noStrike" kern="1200" cap="none" dirty="0">
                <a:solidFill>
                  <a:schemeClr val="tx1"/>
                </a:solidFill>
                <a:effectLst/>
                <a:latin typeface="+mn-lt"/>
                <a:ea typeface="+mn-ea"/>
                <a:cs typeface="+mn-cs"/>
                <a:sym typeface="Calibri"/>
              </a:rPr>
              <a:t> [2715]</a:t>
            </a:r>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r>
              <a:rPr lang="en-GB" b="1" dirty="0"/>
              <a:t>Image source:</a:t>
            </a:r>
            <a:br>
              <a:rPr lang="en-GB" dirty="0"/>
            </a:br>
            <a:r>
              <a:rPr lang="en-GB" dirty="0"/>
              <a:t>https://upload.wikimedia.org/wikipedia/commons/f/f6/Prater_Turm_03.jpg - </a:t>
            </a:r>
            <a:r>
              <a:rPr lang="en-GB" b="1" dirty="0"/>
              <a:t>attribution not required</a:t>
            </a:r>
            <a:br>
              <a:rPr lang="en-GB" b="1" dirty="0"/>
            </a:br>
            <a:r>
              <a:rPr lang="en-GB" dirty="0"/>
              <a:t>Peter </a:t>
            </a:r>
            <a:r>
              <a:rPr lang="en-GB" dirty="0" err="1"/>
              <a:t>Gugerell</a:t>
            </a:r>
            <a:r>
              <a:rPr lang="en-GB" dirty="0"/>
              <a:t> / Public domain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86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tx1"/>
                </a:solidFill>
                <a:effectLst/>
                <a:latin typeface="+mn-lt"/>
                <a:ea typeface="+mn-ea"/>
                <a:cs typeface="+mn-cs"/>
                <a:sym typeface="Calibri"/>
              </a:rPr>
              <a:t>Unknown words:</a:t>
            </a:r>
            <a:br>
              <a:rPr lang="en-US" sz="1200" b="0" i="0" u="none" strike="noStrike" kern="1200" cap="none" dirty="0">
                <a:solidFill>
                  <a:schemeClr val="tx1"/>
                </a:solidFill>
                <a:effectLst/>
                <a:latin typeface="+mn-lt"/>
                <a:ea typeface="+mn-ea"/>
                <a:cs typeface="+mn-cs"/>
                <a:sym typeface="Calibri"/>
              </a:rPr>
            </a:br>
            <a:r>
              <a:rPr lang="en-US" sz="1200" b="1" i="0" u="none" strike="noStrike" kern="1200" cap="none" dirty="0" err="1">
                <a:solidFill>
                  <a:schemeClr val="tx1"/>
                </a:solidFill>
                <a:effectLst/>
                <a:latin typeface="+mn-lt"/>
                <a:ea typeface="+mn-ea"/>
                <a:cs typeface="+mn-cs"/>
                <a:sym typeface="Calibri"/>
              </a:rPr>
              <a:t>Achterbahn</a:t>
            </a:r>
            <a:r>
              <a:rPr lang="en-US" sz="1200" b="0" i="0" u="none" strike="noStrike" kern="1200" cap="none" dirty="0">
                <a:solidFill>
                  <a:schemeClr val="tx1"/>
                </a:solidFill>
                <a:effectLst/>
                <a:latin typeface="+mn-lt"/>
                <a:ea typeface="+mn-ea"/>
                <a:cs typeface="+mn-cs"/>
                <a:sym typeface="Calibri"/>
              </a:rPr>
              <a:t> [&gt;5009] Note: Students have learnt ‘die Bahn’ [1392]</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r>
              <a:rPr lang="en-GB" dirty="0"/>
              <a:t>Image source:</a:t>
            </a:r>
            <a:br>
              <a:rPr lang="en-GB" dirty="0"/>
            </a:br>
            <a:r>
              <a:rPr lang="en-GB" dirty="0">
                <a:hlinkClick r:id="rId3"/>
              </a:rPr>
              <a:t>https://de.m.wikipedia.org/wiki/Datei:Wiener_Prater_-_panoramio_-_Nikolai_Karaneschev_(3).jpg</a:t>
            </a:r>
            <a:endParaRPr lang="en-GB" dirty="0"/>
          </a:p>
          <a:p>
            <a:endParaRPr lang="en-GB" dirty="0"/>
          </a:p>
          <a:p>
            <a:r>
              <a:rPr lang="en-GB" sz="1200" b="0" i="0" kern="1200" dirty="0">
                <a:solidFill>
                  <a:schemeClr val="tx1"/>
                </a:solidFill>
                <a:effectLst/>
                <a:latin typeface="+mn-lt"/>
                <a:ea typeface="+mn-ea"/>
                <a:cs typeface="+mn-cs"/>
              </a:rPr>
              <a:t>Attribution: cc-by-3.0|Nikolai </a:t>
            </a:r>
            <a:r>
              <a:rPr lang="en-GB" sz="1200" b="0" i="0" kern="1200" dirty="0" err="1">
                <a:solidFill>
                  <a:schemeClr val="tx1"/>
                </a:solidFill>
                <a:effectLst/>
                <a:latin typeface="+mn-lt"/>
                <a:ea typeface="+mn-ea"/>
                <a:cs typeface="+mn-cs"/>
              </a:rPr>
              <a:t>Karaneschev</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491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consolidate understanding of word order 1 and 2, and the present continuous meaning of the present tense.</a:t>
            </a:r>
            <a:br>
              <a:rPr lang="en-GB" dirty="0"/>
            </a:br>
            <a:br>
              <a:rPr lang="en-GB" dirty="0"/>
            </a:br>
            <a:r>
              <a:rPr lang="en-GB" b="1" dirty="0"/>
              <a:t>Procedure:</a:t>
            </a:r>
            <a:br>
              <a:rPr lang="en-GB" dirty="0"/>
            </a:br>
            <a:r>
              <a:rPr lang="en-GB" dirty="0"/>
              <a:t>1. Translate the text into English.</a:t>
            </a:r>
          </a:p>
          <a:p>
            <a:r>
              <a:rPr lang="en-GB" dirty="0"/>
              <a:t>2. Click to reveal answers, sentence by sentence.</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a:t>
            </a:r>
            <a:r>
              <a:rPr lang="en-GB" sz="1200" b="1" dirty="0" err="1"/>
              <a:t>ig</a:t>
            </a:r>
            <a:r>
              <a:rPr lang="en-GB" sz="1200" b="1" dirty="0"/>
              <a:t>]</a:t>
            </a:r>
            <a:br>
              <a:rPr lang="en-GB" sz="1200" b="1" dirty="0"/>
            </a:br>
            <a:r>
              <a:rPr lang="en-GB" sz="1200" b="0" dirty="0"/>
              <a:t>Introduction of SSC </a:t>
            </a:r>
            <a:r>
              <a:rPr lang="en-GB" sz="1200" b="1" dirty="0"/>
              <a:t>[-</a:t>
            </a:r>
            <a:r>
              <a:rPr lang="en-GB" sz="1200" b="1" dirty="0" err="1"/>
              <a:t>ung</a:t>
            </a:r>
            <a:r>
              <a:rPr lang="en-GB" sz="1200" b="1" dirty="0"/>
              <a:t>, -</a:t>
            </a:r>
            <a:r>
              <a:rPr lang="en-GB" sz="1200" b="1" dirty="0" err="1"/>
              <a:t>ing</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present tense with negation</a:t>
            </a:r>
            <a:br>
              <a:rPr lang="en-GB" sz="1200" b="0" dirty="0"/>
            </a:br>
            <a:r>
              <a:rPr lang="en-GB" sz="1200" b="0" dirty="0"/>
              <a:t>Revisit present tense question-forming</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[309] </a:t>
            </a: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[287] </a:t>
            </a:r>
            <a:r>
              <a:rPr lang="en-US" sz="1200" b="0" kern="1200" dirty="0" err="1">
                <a:solidFill>
                  <a:schemeClr val="tx1"/>
                </a:solidFill>
                <a:effectLst/>
                <a:latin typeface="+mn-lt"/>
                <a:ea typeface="+mn-ea"/>
                <a:cs typeface="+mn-cs"/>
              </a:rPr>
              <a:t>gewinnen</a:t>
            </a:r>
            <a:r>
              <a:rPr lang="en-US" sz="1200" b="0" kern="1200" dirty="0">
                <a:solidFill>
                  <a:schemeClr val="tx1"/>
                </a:solidFill>
                <a:effectLst/>
                <a:latin typeface="+mn-lt"/>
                <a:ea typeface="+mn-ea"/>
                <a:cs typeface="+mn-cs"/>
              </a:rPr>
              <a:t> [372]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[718]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[58] </a:t>
            </a:r>
            <a:r>
              <a:rPr lang="en-US" sz="1200" b="0" kern="1200" dirty="0" err="1">
                <a:solidFill>
                  <a:schemeClr val="tx1"/>
                </a:solidFill>
                <a:effectLst/>
                <a:latin typeface="+mn-lt"/>
                <a:ea typeface="+mn-ea"/>
                <a:cs typeface="+mn-cs"/>
              </a:rPr>
              <a:t>reden</a:t>
            </a:r>
            <a:r>
              <a:rPr lang="en-US" sz="1200" b="0" kern="1200" dirty="0">
                <a:solidFill>
                  <a:schemeClr val="tx1"/>
                </a:solidFill>
                <a:effectLst/>
                <a:latin typeface="+mn-lt"/>
                <a:ea typeface="+mn-ea"/>
                <a:cs typeface="+mn-cs"/>
              </a:rPr>
              <a:t> [368] </a:t>
            </a:r>
            <a:r>
              <a:rPr lang="en-US" sz="1200" b="0" kern="1200" dirty="0" err="1">
                <a:solidFill>
                  <a:schemeClr val="tx1"/>
                </a:solidFill>
                <a:effectLst/>
                <a:latin typeface="+mn-lt"/>
                <a:ea typeface="+mn-ea"/>
                <a:cs typeface="+mn-cs"/>
              </a:rPr>
              <a:t>sitzen</a:t>
            </a:r>
            <a:r>
              <a:rPr lang="en-US" sz="1200" b="0" kern="1200" dirty="0">
                <a:solidFill>
                  <a:schemeClr val="tx1"/>
                </a:solidFill>
                <a:effectLst/>
                <a:latin typeface="+mn-lt"/>
                <a:ea typeface="+mn-ea"/>
                <a:cs typeface="+mn-cs"/>
              </a:rPr>
              <a:t> [231] </a:t>
            </a:r>
            <a:r>
              <a:rPr lang="en-US" sz="1200" b="0" kern="1200" dirty="0" err="1">
                <a:solidFill>
                  <a:schemeClr val="tx1"/>
                </a:solidFill>
                <a:effectLst/>
                <a:latin typeface="+mn-lt"/>
                <a:ea typeface="+mn-ea"/>
                <a:cs typeface="+mn-cs"/>
              </a:rPr>
              <a:t>sprechen</a:t>
            </a:r>
            <a:r>
              <a:rPr lang="en-US" sz="1200" b="0" kern="1200" dirty="0">
                <a:solidFill>
                  <a:schemeClr val="tx1"/>
                </a:solidFill>
                <a:effectLst/>
                <a:latin typeface="+mn-lt"/>
                <a:ea typeface="+mn-ea"/>
                <a:cs typeface="+mn-cs"/>
              </a:rPr>
              <a:t> [161] </a:t>
            </a:r>
            <a:r>
              <a:rPr lang="en-US" sz="1200" b="0" kern="1200" dirty="0" err="1">
                <a:solidFill>
                  <a:schemeClr val="tx1"/>
                </a:solidFill>
                <a:effectLst/>
                <a:latin typeface="+mn-lt"/>
                <a:ea typeface="+mn-ea"/>
                <a:cs typeface="+mn-cs"/>
              </a:rPr>
              <a:t>stehen</a:t>
            </a:r>
            <a:r>
              <a:rPr lang="en-US" sz="1200" b="0" kern="1200" dirty="0">
                <a:solidFill>
                  <a:schemeClr val="tx1"/>
                </a:solidFill>
                <a:effectLst/>
                <a:latin typeface="+mn-lt"/>
                <a:ea typeface="+mn-ea"/>
                <a:cs typeface="+mn-cs"/>
              </a:rPr>
              <a:t> [85]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[630] </a:t>
            </a:r>
            <a:r>
              <a:rPr lang="en-US" sz="1200" b="0" kern="1200" dirty="0" err="1">
                <a:solidFill>
                  <a:schemeClr val="tx1"/>
                </a:solidFill>
                <a:effectLst/>
                <a:latin typeface="+mn-lt"/>
                <a:ea typeface="+mn-ea"/>
                <a:cs typeface="+mn-cs"/>
              </a:rPr>
              <a:t>bekommen</a:t>
            </a:r>
            <a:r>
              <a:rPr lang="en-US" sz="1200" b="0" kern="1200" dirty="0">
                <a:solidFill>
                  <a:schemeClr val="tx1"/>
                </a:solidFill>
                <a:effectLst/>
                <a:latin typeface="+mn-lt"/>
                <a:ea typeface="+mn-ea"/>
                <a:cs typeface="+mn-cs"/>
              </a:rPr>
              <a:t> [212] [110]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[113]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[126] </a:t>
            </a:r>
            <a:r>
              <a:rPr lang="en-US" sz="1200" b="0" kern="1200" dirty="0" err="1">
                <a:solidFill>
                  <a:schemeClr val="tx1"/>
                </a:solidFill>
                <a:effectLst/>
                <a:latin typeface="+mn-lt"/>
                <a:ea typeface="+mn-ea"/>
                <a:cs typeface="+mn-cs"/>
              </a:rPr>
              <a:t>sehen</a:t>
            </a:r>
            <a:r>
              <a:rPr lang="en-US" sz="1200" b="0" kern="1200" dirty="0">
                <a:solidFill>
                  <a:schemeClr val="tx1"/>
                </a:solidFill>
                <a:effectLst/>
                <a:latin typeface="+mn-lt"/>
                <a:ea typeface="+mn-ea"/>
                <a:cs typeface="+mn-cs"/>
              </a:rPr>
              <a:t> [79]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[271] Rad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[n/a] </a:t>
            </a:r>
            <a:r>
              <a:rPr lang="en-US" sz="1200" b="0" kern="1200" dirty="0" err="1">
                <a:solidFill>
                  <a:schemeClr val="tx1"/>
                </a:solidFill>
                <a:effectLst/>
                <a:latin typeface="+mn-lt"/>
                <a:ea typeface="+mn-ea"/>
                <a:cs typeface="+mn-cs"/>
              </a:rPr>
              <a:t>nehmen</a:t>
            </a:r>
            <a:r>
              <a:rPr lang="en-US" sz="1200" b="0" kern="1200" dirty="0">
                <a:solidFill>
                  <a:schemeClr val="tx1"/>
                </a:solidFill>
                <a:effectLst/>
                <a:latin typeface="+mn-lt"/>
                <a:ea typeface="+mn-ea"/>
                <a:cs typeface="+mn-cs"/>
              </a:rPr>
              <a:t> [142] </a:t>
            </a:r>
            <a:r>
              <a:rPr lang="en-US" sz="1200" b="0" kern="1200" dirty="0" err="1">
                <a:solidFill>
                  <a:schemeClr val="tx1"/>
                </a:solidFill>
                <a:effectLst/>
                <a:latin typeface="+mn-lt"/>
                <a:ea typeface="+mn-ea"/>
                <a:cs typeface="+mn-cs"/>
              </a:rPr>
              <a:t>halten</a:t>
            </a:r>
            <a:r>
              <a:rPr lang="en-US" sz="1200" b="0" kern="1200" dirty="0">
                <a:solidFill>
                  <a:schemeClr val="tx1"/>
                </a:solidFill>
                <a:effectLst/>
                <a:latin typeface="+mn-lt"/>
                <a:ea typeface="+mn-ea"/>
                <a:cs typeface="+mn-cs"/>
              </a:rPr>
              <a:t> [155] </a:t>
            </a:r>
            <a:r>
              <a:rPr lang="en-US" sz="1200" b="0" kern="1200" dirty="0" err="1">
                <a:solidFill>
                  <a:schemeClr val="tx1"/>
                </a:solidFill>
                <a:effectLst/>
                <a:latin typeface="+mn-lt"/>
                <a:ea typeface="+mn-ea"/>
                <a:cs typeface="+mn-cs"/>
              </a:rPr>
              <a:t>dauern</a:t>
            </a:r>
            <a:r>
              <a:rPr lang="en-US" sz="1200" b="0" kern="1200" dirty="0">
                <a:solidFill>
                  <a:schemeClr val="tx1"/>
                </a:solidFill>
                <a:effectLst/>
                <a:latin typeface="+mn-lt"/>
                <a:ea typeface="+mn-ea"/>
                <a:cs typeface="+mn-cs"/>
              </a:rPr>
              <a:t> [744]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[215] </a:t>
            </a:r>
            <a:r>
              <a:rPr lang="en-US" sz="1200" b="0" kern="1200" dirty="0" err="1">
                <a:solidFill>
                  <a:schemeClr val="tx1"/>
                </a:solidFill>
                <a:effectLst/>
                <a:latin typeface="+mn-lt"/>
                <a:ea typeface="+mn-ea"/>
                <a:cs typeface="+mn-cs"/>
              </a:rPr>
              <a:t>wiederholen</a:t>
            </a:r>
            <a:r>
              <a:rPr lang="en-US" sz="1200" b="0" kern="1200" dirty="0">
                <a:solidFill>
                  <a:schemeClr val="tx1"/>
                </a:solidFill>
                <a:effectLst/>
                <a:latin typeface="+mn-lt"/>
                <a:ea typeface="+mn-ea"/>
                <a:cs typeface="+mn-cs"/>
              </a:rPr>
              <a:t> [988] </a:t>
            </a:r>
            <a:r>
              <a:rPr lang="en-US" sz="1200" b="0" kern="1200" dirty="0" err="1">
                <a:solidFill>
                  <a:schemeClr val="tx1"/>
                </a:solidFill>
                <a:effectLst/>
                <a:latin typeface="+mn-lt"/>
                <a:ea typeface="+mn-ea"/>
                <a:cs typeface="+mn-cs"/>
              </a:rPr>
              <a:t>kommen</a:t>
            </a:r>
            <a:r>
              <a:rPr lang="en-US" sz="1200" b="0" kern="1200" dirty="0">
                <a:solidFill>
                  <a:schemeClr val="tx1"/>
                </a:solidFill>
                <a:effectLst/>
                <a:latin typeface="+mn-lt"/>
                <a:ea typeface="+mn-ea"/>
                <a:cs typeface="+mn-cs"/>
              </a:rPr>
              <a:t> [62] </a:t>
            </a:r>
            <a:r>
              <a:rPr lang="en-US" sz="1200" b="0" kern="1200" dirty="0" err="1">
                <a:solidFill>
                  <a:schemeClr val="tx1"/>
                </a:solidFill>
                <a:effectLst/>
                <a:latin typeface="+mn-lt"/>
                <a:ea typeface="+mn-ea"/>
                <a:cs typeface="+mn-cs"/>
              </a:rPr>
              <a:t>springen</a:t>
            </a:r>
            <a:r>
              <a:rPr lang="en-US" sz="1200" b="0" kern="1200" dirty="0">
                <a:solidFill>
                  <a:schemeClr val="tx1"/>
                </a:solidFill>
                <a:effectLst/>
                <a:latin typeface="+mn-lt"/>
                <a:ea typeface="+mn-ea"/>
                <a:cs typeface="+mn-cs"/>
              </a:rPr>
              <a:t> [1431] </a:t>
            </a:r>
            <a:r>
              <a:rPr lang="en-US" sz="1200" b="0" kern="1200" dirty="0" err="1">
                <a:solidFill>
                  <a:schemeClr val="tx1"/>
                </a:solidFill>
                <a:effectLst/>
                <a:latin typeface="+mn-lt"/>
                <a:ea typeface="+mn-ea"/>
                <a:cs typeface="+mn-cs"/>
              </a:rPr>
              <a:t>liegen</a:t>
            </a:r>
            <a:r>
              <a:rPr lang="en-US" sz="1200" b="0" kern="1200" dirty="0">
                <a:solidFill>
                  <a:schemeClr val="tx1"/>
                </a:solidFill>
                <a:effectLst/>
                <a:latin typeface="+mn-lt"/>
                <a:ea typeface="+mn-ea"/>
                <a:cs typeface="+mn-cs"/>
              </a:rPr>
              <a:t> [107] du [54] ich [10] er [15] </a:t>
            </a:r>
            <a:r>
              <a:rPr lang="en-US" sz="1200" b="0" kern="1200" dirty="0" err="1">
                <a:solidFill>
                  <a:schemeClr val="tx1"/>
                </a:solidFill>
                <a:effectLst/>
                <a:latin typeface="+mn-lt"/>
                <a:ea typeface="+mn-ea"/>
                <a:cs typeface="+mn-cs"/>
              </a:rPr>
              <a:t>sie</a:t>
            </a:r>
            <a:r>
              <a:rPr lang="en-US" sz="1200" b="0" kern="1200" dirty="0">
                <a:solidFill>
                  <a:schemeClr val="tx1"/>
                </a:solidFill>
                <a:effectLst/>
                <a:latin typeface="+mn-lt"/>
                <a:ea typeface="+mn-ea"/>
                <a:cs typeface="+mn-cs"/>
              </a:rPr>
              <a:t> [7] es [12] </a:t>
            </a:r>
            <a:r>
              <a:rPr lang="en-US" sz="1200" b="0" kern="1200" dirty="0" err="1">
                <a:solidFill>
                  <a:schemeClr val="tx1"/>
                </a:solidFill>
                <a:effectLst/>
                <a:latin typeface="+mn-lt"/>
                <a:ea typeface="+mn-ea"/>
                <a:cs typeface="+mn-cs"/>
              </a:rPr>
              <a:t>wir</a:t>
            </a:r>
            <a:r>
              <a:rPr lang="en-US" sz="1200" b="0" kern="1200" dirty="0">
                <a:solidFill>
                  <a:schemeClr val="tx1"/>
                </a:solidFill>
                <a:effectLst/>
                <a:latin typeface="+mn-lt"/>
                <a:ea typeface="+mn-ea"/>
                <a:cs typeface="+mn-cs"/>
              </a:rPr>
              <a:t> [26]  Handy [1693] Zug [675] Tag [111] </a:t>
            </a:r>
            <a:r>
              <a:rPr lang="en-US" sz="1200" b="0" kern="1200" dirty="0" err="1">
                <a:solidFill>
                  <a:schemeClr val="tx1"/>
                </a:solidFill>
                <a:effectLst/>
                <a:latin typeface="+mn-lt"/>
                <a:ea typeface="+mn-ea"/>
                <a:cs typeface="+mn-cs"/>
              </a:rPr>
              <a:t>Erste</a:t>
            </a:r>
            <a:r>
              <a:rPr lang="en-US" sz="1200" b="0" kern="1200" dirty="0">
                <a:solidFill>
                  <a:schemeClr val="tx1"/>
                </a:solidFill>
                <a:effectLst/>
                <a:latin typeface="+mn-lt"/>
                <a:ea typeface="+mn-ea"/>
                <a:cs typeface="+mn-cs"/>
              </a:rPr>
              <a:t> [95] </a:t>
            </a:r>
            <a:r>
              <a:rPr lang="en-US" sz="1200" b="0" kern="1200" dirty="0" err="1">
                <a:solidFill>
                  <a:schemeClr val="tx1"/>
                </a:solidFill>
                <a:effectLst/>
                <a:latin typeface="+mn-lt"/>
                <a:ea typeface="+mn-ea"/>
                <a:cs typeface="+mn-cs"/>
              </a:rPr>
              <a:t>Punkt</a:t>
            </a:r>
            <a:r>
              <a:rPr lang="en-US" sz="1200" b="0" kern="1200" dirty="0">
                <a:solidFill>
                  <a:schemeClr val="tx1"/>
                </a:solidFill>
                <a:effectLst/>
                <a:latin typeface="+mn-lt"/>
                <a:ea typeface="+mn-ea"/>
                <a:cs typeface="+mn-cs"/>
              </a:rPr>
              <a:t> [248] Spiel [328] </a:t>
            </a:r>
            <a:r>
              <a:rPr lang="en-US" sz="1200" b="0" kern="1200" dirty="0" err="1">
                <a:solidFill>
                  <a:schemeClr val="tx1"/>
                </a:solidFill>
                <a:effectLst/>
                <a:latin typeface="+mn-lt"/>
                <a:ea typeface="+mn-ea"/>
                <a:cs typeface="+mn-cs"/>
              </a:rPr>
              <a:t>Ziel</a:t>
            </a:r>
            <a:r>
              <a:rPr lang="en-US" sz="1200" b="0" kern="1200" dirty="0">
                <a:solidFill>
                  <a:schemeClr val="tx1"/>
                </a:solidFill>
                <a:effectLst/>
                <a:latin typeface="+mn-lt"/>
                <a:ea typeface="+mn-ea"/>
                <a:cs typeface="+mn-cs"/>
              </a:rPr>
              <a:t> [320]  </a:t>
            </a:r>
            <a:r>
              <a:rPr lang="en-US" sz="1200" b="0" kern="1200" dirty="0" err="1">
                <a:solidFill>
                  <a:schemeClr val="tx1"/>
                </a:solidFill>
                <a:effectLst/>
                <a:latin typeface="+mn-lt"/>
                <a:ea typeface="+mn-ea"/>
                <a:cs typeface="+mn-cs"/>
              </a:rPr>
              <a:t>mit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Freunden</a:t>
            </a:r>
            <a:r>
              <a:rPr lang="en-US" sz="1200" b="0" kern="1200" dirty="0">
                <a:solidFill>
                  <a:schemeClr val="tx1"/>
                </a:solidFill>
                <a:effectLst/>
                <a:latin typeface="+mn-lt"/>
                <a:ea typeface="+mn-ea"/>
                <a:cs typeface="+mn-cs"/>
              </a:rPr>
              <a:t> [n/a] Platz [326] </a:t>
            </a:r>
            <a:r>
              <a:rPr lang="en-US" sz="1200" b="0" kern="1200" dirty="0" err="1">
                <a:solidFill>
                  <a:schemeClr val="tx1"/>
                </a:solidFill>
                <a:effectLst/>
                <a:latin typeface="+mn-lt"/>
                <a:ea typeface="+mn-ea"/>
                <a:cs typeface="+mn-cs"/>
              </a:rPr>
              <a:t>Stück</a:t>
            </a:r>
            <a:r>
              <a:rPr lang="en-US" sz="1200" b="0" kern="1200" dirty="0">
                <a:solidFill>
                  <a:schemeClr val="tx1"/>
                </a:solidFill>
                <a:effectLst/>
                <a:latin typeface="+mn-lt"/>
                <a:ea typeface="+mn-ea"/>
                <a:cs typeface="+mn-cs"/>
              </a:rPr>
              <a:t> [511]  </a:t>
            </a:r>
            <a:r>
              <a:rPr lang="en-US" sz="1200" b="0" kern="1200" dirty="0" err="1">
                <a:solidFill>
                  <a:schemeClr val="tx1"/>
                </a:solidFill>
                <a:effectLst/>
                <a:latin typeface="+mn-lt"/>
                <a:ea typeface="+mn-ea"/>
                <a:cs typeface="+mn-cs"/>
              </a:rPr>
              <a:t>Gutschein</a:t>
            </a:r>
            <a:r>
              <a:rPr lang="en-US" sz="1200" b="0" kern="1200" dirty="0">
                <a:solidFill>
                  <a:schemeClr val="tx1"/>
                </a:solidFill>
                <a:effectLst/>
                <a:latin typeface="+mn-lt"/>
                <a:ea typeface="+mn-ea"/>
                <a:cs typeface="+mn-cs"/>
              </a:rPr>
              <a:t> [&gt;5009] Mitte [711] </a:t>
            </a:r>
            <a:r>
              <a:rPr lang="en-US" sz="1200" b="0" kern="1200" dirty="0" err="1">
                <a:solidFill>
                  <a:schemeClr val="tx1"/>
                </a:solidFill>
                <a:effectLst/>
                <a:latin typeface="+mn-lt"/>
                <a:ea typeface="+mn-ea"/>
                <a:cs typeface="+mn-cs"/>
              </a:rPr>
              <a:t>Liste</a:t>
            </a:r>
            <a:r>
              <a:rPr lang="en-US" sz="1200" b="0" kern="1200" dirty="0">
                <a:solidFill>
                  <a:schemeClr val="tx1"/>
                </a:solidFill>
                <a:effectLst/>
                <a:latin typeface="+mn-lt"/>
                <a:ea typeface="+mn-ea"/>
                <a:cs typeface="+mn-cs"/>
              </a:rPr>
              <a:t> [1792] Kopf [250] </a:t>
            </a:r>
            <a:r>
              <a:rPr lang="en-US" sz="1200" b="0" kern="1200" dirty="0" err="1">
                <a:solidFill>
                  <a:schemeClr val="tx1"/>
                </a:solidFill>
                <a:effectLst/>
                <a:latin typeface="+mn-lt"/>
                <a:ea typeface="+mn-ea"/>
                <a:cs typeface="+mn-cs"/>
              </a:rPr>
              <a:t>Körper</a:t>
            </a:r>
            <a:r>
              <a:rPr lang="en-US" sz="1200" b="0" kern="1200" dirty="0">
                <a:solidFill>
                  <a:schemeClr val="tx1"/>
                </a:solidFill>
                <a:effectLst/>
                <a:latin typeface="+mn-lt"/>
                <a:ea typeface="+mn-ea"/>
                <a:cs typeface="+mn-cs"/>
              </a:rPr>
              <a:t> [488] ich </a:t>
            </a:r>
            <a:r>
              <a:rPr lang="en-US" sz="1200" b="0" kern="1200" dirty="0" err="1">
                <a:solidFill>
                  <a:schemeClr val="tx1"/>
                </a:solidFill>
                <a:effectLst/>
                <a:latin typeface="+mn-lt"/>
                <a:ea typeface="+mn-ea"/>
                <a:cs typeface="+mn-cs"/>
              </a:rPr>
              <a:t>wünsche</a:t>
            </a:r>
            <a:r>
              <a:rPr lang="en-US" sz="1200" b="0" kern="1200" dirty="0">
                <a:solidFill>
                  <a:schemeClr val="tx1"/>
                </a:solidFill>
                <a:effectLst/>
                <a:latin typeface="+mn-lt"/>
                <a:ea typeface="+mn-ea"/>
                <a:cs typeface="+mn-cs"/>
              </a:rPr>
              <a:t> mir [n/a] </a:t>
            </a:r>
            <a:r>
              <a:rPr lang="en-US" sz="1200" b="0" kern="1200" dirty="0" err="1">
                <a:solidFill>
                  <a:schemeClr val="tx1"/>
                </a:solidFill>
                <a:effectLst/>
                <a:latin typeface="+mn-lt"/>
                <a:ea typeface="+mn-ea"/>
                <a:cs typeface="+mn-cs"/>
              </a:rPr>
              <a:t>nochmal</a:t>
            </a:r>
            <a:r>
              <a:rPr lang="en-US" sz="1200" b="0" kern="1200" dirty="0">
                <a:solidFill>
                  <a:schemeClr val="tx1"/>
                </a:solidFill>
                <a:effectLst/>
                <a:latin typeface="+mn-lt"/>
                <a:ea typeface="+mn-ea"/>
                <a:cs typeface="+mn-cs"/>
              </a:rPr>
              <a:t> [1984] </a:t>
            </a:r>
            <a:r>
              <a:rPr lang="en-US" sz="1200" b="0" kern="1200" dirty="0" err="1">
                <a:solidFill>
                  <a:schemeClr val="tx1"/>
                </a:solidFill>
                <a:effectLst/>
                <a:latin typeface="+mn-lt"/>
                <a:ea typeface="+mn-ea"/>
                <a:cs typeface="+mn-cs"/>
              </a:rPr>
              <a:t>richtig</a:t>
            </a:r>
            <a:r>
              <a:rPr lang="en-US" sz="1200" b="0" kern="1200" dirty="0">
                <a:solidFill>
                  <a:schemeClr val="tx1"/>
                </a:solidFill>
                <a:effectLst/>
                <a:latin typeface="+mn-lt"/>
                <a:ea typeface="+mn-ea"/>
                <a:cs typeface="+mn-cs"/>
              </a:rPr>
              <a:t> [177] </a:t>
            </a:r>
            <a:r>
              <a:rPr lang="en-US" sz="1200" b="0" kern="1200" dirty="0" err="1">
                <a:solidFill>
                  <a:schemeClr val="tx1"/>
                </a:solidFill>
                <a:effectLst/>
                <a:latin typeface="+mn-lt"/>
                <a:ea typeface="+mn-ea"/>
                <a:cs typeface="+mn-cs"/>
              </a:rPr>
              <a:t>falsch</a:t>
            </a:r>
            <a:r>
              <a:rPr lang="en-US" sz="1200" b="0" kern="1200" dirty="0">
                <a:solidFill>
                  <a:schemeClr val="tx1"/>
                </a:solidFill>
                <a:effectLst/>
                <a:latin typeface="+mn-lt"/>
                <a:ea typeface="+mn-ea"/>
                <a:cs typeface="+mn-cs"/>
              </a:rPr>
              <a:t> [524] </a:t>
            </a:r>
            <a:r>
              <a:rPr lang="en-US" sz="1200" b="0" kern="1200" dirty="0" err="1">
                <a:solidFill>
                  <a:schemeClr val="tx1"/>
                </a:solidFill>
                <a:effectLst/>
                <a:latin typeface="+mn-lt"/>
                <a:ea typeface="+mn-ea"/>
                <a:cs typeface="+mn-cs"/>
              </a:rPr>
              <a:t>freiwillig</a:t>
            </a:r>
            <a:r>
              <a:rPr lang="en-US" sz="1200" b="0" kern="1200" dirty="0">
                <a:solidFill>
                  <a:schemeClr val="tx1"/>
                </a:solidFill>
                <a:effectLst/>
                <a:latin typeface="+mn-lt"/>
                <a:ea typeface="+mn-ea"/>
                <a:cs typeface="+mn-cs"/>
              </a:rPr>
              <a:t> [1652] </a:t>
            </a:r>
            <a:r>
              <a:rPr lang="en-US" sz="1200" b="0" kern="1200" dirty="0" err="1">
                <a:solidFill>
                  <a:schemeClr val="tx1"/>
                </a:solidFill>
                <a:effectLst/>
                <a:latin typeface="+mn-lt"/>
                <a:ea typeface="+mn-ea"/>
                <a:cs typeface="+mn-cs"/>
              </a:rPr>
              <a:t>wichtig</a:t>
            </a:r>
            <a:r>
              <a:rPr lang="en-US" sz="1200" b="0" kern="1200" dirty="0">
                <a:solidFill>
                  <a:schemeClr val="tx1"/>
                </a:solidFill>
                <a:effectLst/>
                <a:latin typeface="+mn-lt"/>
                <a:ea typeface="+mn-ea"/>
                <a:cs typeface="+mn-cs"/>
              </a:rPr>
              <a:t> [144] </a:t>
            </a:r>
            <a:r>
              <a:rPr lang="en-US" sz="1200" b="0" kern="1200" dirty="0" err="1">
                <a:solidFill>
                  <a:schemeClr val="tx1"/>
                </a:solidFill>
                <a:effectLst/>
                <a:latin typeface="+mn-lt"/>
                <a:ea typeface="+mn-ea"/>
                <a:cs typeface="+mn-cs"/>
              </a:rPr>
              <a:t>schwierig</a:t>
            </a:r>
            <a:r>
              <a:rPr lang="en-US" sz="1200" b="0" kern="1200" dirty="0">
                <a:solidFill>
                  <a:schemeClr val="tx1"/>
                </a:solidFill>
                <a:effectLst/>
                <a:latin typeface="+mn-lt"/>
                <a:ea typeface="+mn-ea"/>
                <a:cs typeface="+mn-cs"/>
              </a:rPr>
              <a:t> [580] </a:t>
            </a:r>
            <a:r>
              <a:rPr lang="en-US" sz="1200" b="0" kern="1200" dirty="0" err="1">
                <a:solidFill>
                  <a:schemeClr val="tx1"/>
                </a:solidFill>
                <a:effectLst/>
                <a:latin typeface="+mn-lt"/>
                <a:ea typeface="+mn-ea"/>
                <a:cs typeface="+mn-cs"/>
              </a:rPr>
              <a:t>langweilig</a:t>
            </a:r>
            <a:r>
              <a:rPr lang="en-US" sz="1200" b="0" kern="1200" dirty="0">
                <a:solidFill>
                  <a:schemeClr val="tx1"/>
                </a:solidFill>
                <a:effectLst/>
                <a:latin typeface="+mn-lt"/>
                <a:ea typeface="+mn-ea"/>
                <a:cs typeface="+mn-cs"/>
              </a:rPr>
              <a:t> [3019] </a:t>
            </a:r>
            <a:r>
              <a:rPr lang="en-US" sz="1200" b="0" kern="1200" dirty="0" err="1">
                <a:solidFill>
                  <a:schemeClr val="tx1"/>
                </a:solidFill>
                <a:effectLst/>
                <a:latin typeface="+mn-lt"/>
                <a:ea typeface="+mn-ea"/>
                <a:cs typeface="+mn-cs"/>
              </a:rPr>
              <a:t>ruhig</a:t>
            </a:r>
            <a:r>
              <a:rPr lang="en-US" sz="1200" b="0" kern="1200" dirty="0">
                <a:solidFill>
                  <a:schemeClr val="tx1"/>
                </a:solidFill>
                <a:effectLst/>
                <a:latin typeface="+mn-lt"/>
                <a:ea typeface="+mn-ea"/>
                <a:cs typeface="+mn-cs"/>
              </a:rPr>
              <a:t> [991] </a:t>
            </a:r>
            <a:r>
              <a:rPr lang="en-US" sz="1200" b="0" kern="1200" dirty="0" err="1">
                <a:solidFill>
                  <a:schemeClr val="tx1"/>
                </a:solidFill>
                <a:effectLst/>
                <a:latin typeface="+mn-lt"/>
                <a:ea typeface="+mn-ea"/>
                <a:cs typeface="+mn-cs"/>
              </a:rPr>
              <a:t>traurig</a:t>
            </a:r>
            <a:r>
              <a:rPr lang="en-US" sz="1200" b="0" kern="1200">
                <a:solidFill>
                  <a:schemeClr val="tx1"/>
                </a:solidFill>
                <a:effectLst/>
                <a:latin typeface="+mn-lt"/>
                <a:ea typeface="+mn-ea"/>
                <a:cs typeface="+mn-cs"/>
              </a:rPr>
              <a:t> [1752]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885672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richtigi</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[211]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081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560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014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English has two pronunciations for ‘g’ where German has one.</a:t>
            </a:r>
            <a:endParaRPr lang="en-GB" b="1" dirty="0"/>
          </a:p>
          <a:p>
            <a:endParaRPr lang="en-GB" b="1" dirty="0"/>
          </a:p>
          <a:p>
            <a:r>
              <a:rPr lang="en-GB" b="1" dirty="0"/>
              <a:t>Timing: </a:t>
            </a:r>
            <a:r>
              <a:rPr lang="en-GB" dirty="0"/>
              <a:t>2 minutes</a:t>
            </a:r>
            <a:br>
              <a:rPr lang="en-GB" dirty="0"/>
            </a:br>
            <a:br>
              <a:rPr lang="en-GB" b="1" dirty="0"/>
            </a:br>
            <a:r>
              <a:rPr lang="en-GB" b="1" dirty="0"/>
              <a:t>Aim: </a:t>
            </a:r>
            <a:r>
              <a:rPr lang="en-GB" dirty="0"/>
              <a:t>This activity highlights similarities and differences in the English and German pronunciation of the SSC [g], using cognates and near-cognates which have not been previously taught. The activity aims to show that while the pronunciation of this SSC changes in English, it is consistent in German. </a:t>
            </a:r>
            <a:br>
              <a:rPr lang="en-GB" dirty="0"/>
            </a:br>
            <a:br>
              <a:rPr lang="en-GB" dirty="0"/>
            </a:br>
            <a:r>
              <a:rPr lang="en-GB" b="1" dirty="0"/>
              <a:t>Procedure:</a:t>
            </a:r>
            <a:br>
              <a:rPr lang="en-GB" dirty="0"/>
            </a:br>
            <a:r>
              <a:rPr lang="en-GB" dirty="0"/>
              <a:t>1. Students say the words aloud in German, (following the rule that [g] at the start or in the middle of words sounds like ‘g’ in ‘go’) </a:t>
            </a:r>
          </a:p>
          <a:p>
            <a:r>
              <a:rPr lang="en-GB" dirty="0"/>
              <a:t>2. They compare how the words sound with the pronunciation of their English equivalents.</a:t>
            </a:r>
          </a:p>
          <a:p>
            <a:r>
              <a:rPr lang="en-GB" dirty="0"/>
              <a:t>3. They note down for each whether the [g] sound is the same as in English or different.</a:t>
            </a:r>
          </a:p>
          <a:p>
            <a:r>
              <a:rPr lang="en-GB" dirty="0"/>
              <a:t>4. Click to listen and check the German pronunciation.</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err="1"/>
              <a:t>Beginn</a:t>
            </a:r>
            <a:br>
              <a:rPr lang="en-GB" dirty="0"/>
            </a:br>
            <a:r>
              <a:rPr lang="en-GB" dirty="0" err="1"/>
              <a:t>Energie</a:t>
            </a:r>
            <a:br>
              <a:rPr lang="en-GB" dirty="0"/>
            </a:br>
            <a:r>
              <a:rPr lang="en-GB" dirty="0"/>
              <a:t>Organisation</a:t>
            </a:r>
            <a:br>
              <a:rPr lang="en-GB" dirty="0"/>
            </a:br>
            <a:r>
              <a:rPr lang="en-GB" dirty="0"/>
              <a:t>Generation</a:t>
            </a:r>
            <a:br>
              <a:rPr lang="en-GB" dirty="0"/>
            </a:br>
            <a:r>
              <a:rPr lang="en-GB" dirty="0"/>
              <a:t>Region</a:t>
            </a:r>
            <a:br>
              <a:rPr lang="en-GB" dirty="0"/>
            </a:br>
            <a:r>
              <a:rPr lang="en-GB" dirty="0"/>
              <a:t>Gruppe</a:t>
            </a:r>
            <a:br>
              <a:rPr lang="en-GB" dirty="0"/>
            </a:br>
            <a:r>
              <a:rPr lang="en-GB" dirty="0"/>
              <a:t>Integration</a:t>
            </a:r>
            <a:br>
              <a:rPr lang="en-GB" dirty="0"/>
            </a:br>
            <a:r>
              <a:rPr lang="en-GB" dirty="0" err="1"/>
              <a:t>Strategie</a:t>
            </a:r>
            <a:br>
              <a:rPr lang="en-GB" dirty="0"/>
            </a:br>
            <a:br>
              <a:rPr lang="en-GB" dirty="0"/>
            </a:br>
            <a:br>
              <a:rPr lang="en-GB" dirty="0"/>
            </a:br>
            <a:r>
              <a:rPr lang="en-GB" b="1" baseline="0" dirty="0"/>
              <a:t>Word frequency (1 is the most frequent word in German): </a:t>
            </a:r>
            <a:br>
              <a:rPr lang="en-GB" b="1" baseline="0" dirty="0"/>
            </a:br>
            <a:r>
              <a:rPr lang="en-GB" b="0" baseline="0" dirty="0" err="1"/>
              <a:t>Beginn</a:t>
            </a:r>
            <a:r>
              <a:rPr lang="en-GB" b="0" baseline="0" dirty="0"/>
              <a:t> [845] </a:t>
            </a:r>
            <a:r>
              <a:rPr lang="en-GB" b="0" baseline="0" dirty="0" err="1"/>
              <a:t>Energie</a:t>
            </a:r>
            <a:r>
              <a:rPr lang="en-GB" b="0" baseline="0" dirty="0"/>
              <a:t> [455] Organisation [1114] Generation [1153] Region [803] Gruppe [369] Integration [1282] </a:t>
            </a:r>
            <a:r>
              <a:rPr lang="en-GB" b="0" baseline="0" dirty="0" err="1"/>
              <a:t>Strategie</a:t>
            </a:r>
            <a:r>
              <a:rPr lang="en-GB" b="0" baseline="0" dirty="0"/>
              <a:t> [1477]</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[211</a:t>
            </a:r>
            <a:r>
              <a:rPr lang="en-GB" sz="1200" baseline="0" dirty="0"/>
              <a:t>]; </a:t>
            </a:r>
            <a:r>
              <a:rPr lang="en-GB" sz="1200" b="1" baseline="0" dirty="0" err="1"/>
              <a:t>notwendig</a:t>
            </a:r>
            <a:r>
              <a:rPr lang="en-GB" sz="1200" b="1" baseline="0" dirty="0"/>
              <a:t> </a:t>
            </a:r>
            <a:r>
              <a:rPr lang="en-GB" sz="1200" b="0" baseline="0" dirty="0"/>
              <a:t>[168] </a:t>
            </a:r>
            <a:r>
              <a:rPr lang="en-GB" sz="1200" b="1" baseline="0" dirty="0" err="1"/>
              <a:t>wichtig</a:t>
            </a:r>
            <a:r>
              <a:rPr lang="en-GB" sz="1200" b="1" baseline="0" dirty="0"/>
              <a:t> </a:t>
            </a:r>
            <a:r>
              <a:rPr lang="en-GB" sz="1200" baseline="0" dirty="0"/>
              <a:t>[177]; </a:t>
            </a:r>
            <a:r>
              <a:rPr lang="en-GB" sz="1200" b="1" baseline="0" dirty="0" err="1"/>
              <a:t>fertig</a:t>
            </a:r>
            <a:r>
              <a:rPr lang="en-GB" sz="1200" b="1" baseline="0" dirty="0"/>
              <a:t> </a:t>
            </a:r>
            <a:r>
              <a:rPr lang="en-GB" sz="1200" baseline="0" dirty="0"/>
              <a:t>[717]; </a:t>
            </a:r>
            <a:r>
              <a:rPr lang="en-GB" sz="1200" b="1" baseline="0" dirty="0" err="1"/>
              <a:t>Schwierigkeit</a:t>
            </a:r>
            <a:r>
              <a:rPr lang="en-GB" sz="1200" b="1" baseline="0" dirty="0"/>
              <a:t> </a:t>
            </a:r>
            <a:r>
              <a:rPr lang="en-GB" sz="1200" baseline="0" dirty="0"/>
              <a:t>[866]; </a:t>
            </a:r>
            <a:r>
              <a:rPr lang="en-GB" sz="1200" b="1" baseline="0" dirty="0" err="1"/>
              <a:t>wenig</a:t>
            </a:r>
            <a:r>
              <a:rPr lang="en-GB" sz="1200" b="1" baseline="0" dirty="0"/>
              <a:t> </a:t>
            </a:r>
            <a:r>
              <a:rPr lang="en-GB" sz="1200" baseline="0" dirty="0"/>
              <a:t>[102].</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59898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905318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801478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br>
              <a:rPr lang="en-GB" dirty="0"/>
            </a:br>
            <a:br>
              <a:rPr lang="en-GB" b="1" dirty="0"/>
            </a:br>
            <a:r>
              <a:rPr lang="en-GB" b="1" dirty="0"/>
              <a:t>Aim: </a:t>
            </a:r>
            <a:r>
              <a:rPr lang="en-GB" b="0" dirty="0"/>
              <a:t>A reminder to students of </a:t>
            </a:r>
            <a:r>
              <a:rPr lang="en-GB" dirty="0"/>
              <a:t>regional variation in the DACH countries, with respect to this SSC. It prepares the ground for the learning on the next slide, too.</a:t>
            </a:r>
          </a:p>
          <a:p>
            <a:br>
              <a:rPr lang="en-GB" dirty="0"/>
            </a:br>
            <a:r>
              <a:rPr lang="en-GB" b="1" dirty="0"/>
              <a:t>Procedure:</a:t>
            </a:r>
            <a:br>
              <a:rPr lang="en-GB" dirty="0"/>
            </a:br>
            <a:r>
              <a:rPr lang="en-GB" dirty="0"/>
              <a:t>1. Click through animations and play the sounds.</a:t>
            </a:r>
            <a:br>
              <a:rPr lang="en-GB" dirty="0"/>
            </a:br>
            <a:br>
              <a:rPr lang="en-GB" dirty="0"/>
            </a:br>
            <a:r>
              <a:rPr lang="en-GB" b="1" baseline="0" dirty="0"/>
              <a:t>Word frequency (1 is the most frequent word in German): </a:t>
            </a:r>
            <a:br>
              <a:rPr lang="en-GB" baseline="0" dirty="0"/>
            </a:br>
            <a:r>
              <a:rPr lang="en-GB" dirty="0" err="1"/>
              <a:t>Dialekt</a:t>
            </a:r>
            <a:r>
              <a:rPr lang="en-GB" dirty="0"/>
              <a:t> [2993], Nord- [1204], Süd- [1534]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665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30 seconds</a:t>
            </a:r>
            <a:br>
              <a:rPr lang="en-GB" b="1" dirty="0"/>
            </a:br>
            <a:r>
              <a:rPr lang="en-GB" b="1" dirty="0"/>
              <a:t>Aim: </a:t>
            </a:r>
            <a:r>
              <a:rPr lang="en-GB" b="0" dirty="0"/>
              <a:t>To explain the difference between [-</a:t>
            </a:r>
            <a:r>
              <a:rPr lang="en-GB" b="0" dirty="0" err="1"/>
              <a:t>ig</a:t>
            </a:r>
            <a:r>
              <a:rPr lang="en-GB" b="0" dirty="0"/>
              <a:t>] and [-</a:t>
            </a:r>
            <a:r>
              <a:rPr lang="en-GB" b="0" dirty="0" err="1"/>
              <a:t>ig</a:t>
            </a:r>
            <a:r>
              <a:rPr lang="en-GB" b="0" dirty="0"/>
              <a:t>-] and prepare students for the next practice task.</a:t>
            </a:r>
            <a:br>
              <a:rPr lang="en-GB" b="0" dirty="0"/>
            </a:b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br>
              <a:rPr lang="en-GB" dirty="0"/>
            </a:br>
            <a:br>
              <a:rPr lang="en-GB" b="1" dirty="0"/>
            </a:br>
            <a:r>
              <a:rPr lang="en-GB" b="1" dirty="0"/>
              <a:t>Aim: </a:t>
            </a:r>
            <a:r>
              <a:rPr lang="en-GB" b="0" dirty="0"/>
              <a:t>Practise</a:t>
            </a:r>
            <a:r>
              <a:rPr lang="en-GB" b="0" baseline="0" dirty="0"/>
              <a:t> the different forms of [-</a:t>
            </a:r>
            <a:r>
              <a:rPr lang="en-GB" b="0" baseline="0" dirty="0" err="1"/>
              <a:t>ig</a:t>
            </a:r>
            <a:r>
              <a:rPr lang="en-GB" b="0" baseline="0" dirty="0"/>
              <a:t>] and recall adjective endings (R1 – nominative) with indefinite articles, together with revisited vocabulary from Y7.</a:t>
            </a:r>
            <a:br>
              <a:rPr lang="en-GB" dirty="0"/>
            </a:br>
            <a:br>
              <a:rPr lang="en-GB" dirty="0"/>
            </a:br>
            <a:r>
              <a:rPr lang="en-GB" b="1" dirty="0"/>
              <a:t>Procedure:</a:t>
            </a:r>
            <a:br>
              <a:rPr lang="en-GB" dirty="0"/>
            </a:br>
            <a:r>
              <a:rPr lang="en-GB" dirty="0"/>
              <a:t>1. Students</a:t>
            </a:r>
            <a:r>
              <a:rPr lang="en-GB" baseline="0" dirty="0"/>
              <a:t> partner up and take turns to pronounce the words. First they pronounce the adjectives on their own, and then the phrases, inserting the adjective with the correct ending (which changes the sound of the [g]).  The images appear to remind students that the [-</a:t>
            </a:r>
            <a:r>
              <a:rPr lang="en-GB" baseline="0" dirty="0" err="1"/>
              <a:t>ig</a:t>
            </a:r>
            <a:r>
              <a:rPr lang="en-GB" baseline="0" dirty="0"/>
              <a:t>] in adjectives alone are unvoiced (do not use the vocal chords) but the [-</a:t>
            </a:r>
            <a:r>
              <a:rPr lang="en-GB" baseline="0" dirty="0" err="1"/>
              <a:t>ig</a:t>
            </a:r>
            <a:r>
              <a:rPr lang="en-GB" baseline="0" dirty="0"/>
              <a:t>-] within a word, i.e. once there is an adjective ending as occurs with prenominal adjectives, the sound of the [g] changes to a voiced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aseline="0" dirty="0"/>
            </a:br>
            <a:r>
              <a:rPr lang="en-GB" baseline="0" dirty="0" err="1"/>
              <a:t>eine</a:t>
            </a:r>
            <a:r>
              <a:rPr lang="en-GB" baseline="0" dirty="0"/>
              <a:t> </a:t>
            </a:r>
            <a:r>
              <a:rPr lang="en-GB" baseline="0" dirty="0" err="1"/>
              <a:t>richtige</a:t>
            </a:r>
            <a:r>
              <a:rPr lang="en-GB" baseline="0" dirty="0"/>
              <a:t> </a:t>
            </a:r>
            <a:r>
              <a:rPr lang="en-GB" baseline="0" dirty="0" err="1"/>
              <a:t>Idee</a:t>
            </a:r>
            <a:br>
              <a:rPr lang="en-GB" baseline="0" dirty="0"/>
            </a:br>
            <a:r>
              <a:rPr lang="en-GB" baseline="0" dirty="0" err="1"/>
              <a:t>ein</a:t>
            </a:r>
            <a:r>
              <a:rPr lang="en-GB" baseline="0" dirty="0"/>
              <a:t> </a:t>
            </a:r>
            <a:r>
              <a:rPr lang="en-GB" baseline="0" dirty="0" err="1"/>
              <a:t>wichtiges</a:t>
            </a:r>
            <a:r>
              <a:rPr lang="en-GB" baseline="0" dirty="0"/>
              <a:t> </a:t>
            </a:r>
            <a:r>
              <a:rPr lang="en-GB" baseline="0" dirty="0" err="1"/>
              <a:t>Ziel</a:t>
            </a:r>
            <a:br>
              <a:rPr lang="en-GB" baseline="0" dirty="0"/>
            </a:br>
            <a:r>
              <a:rPr lang="en-GB" baseline="0" dirty="0" err="1"/>
              <a:t>ein</a:t>
            </a:r>
            <a:r>
              <a:rPr lang="en-GB" baseline="0" dirty="0"/>
              <a:t> </a:t>
            </a:r>
            <a:r>
              <a:rPr lang="en-GB" baseline="0" dirty="0" err="1"/>
              <a:t>schwieriges</a:t>
            </a:r>
            <a:r>
              <a:rPr lang="en-GB" baseline="0" dirty="0"/>
              <a:t> Spiel</a:t>
            </a:r>
            <a:br>
              <a:rPr lang="en-GB" baseline="0" dirty="0"/>
            </a:br>
            <a:r>
              <a:rPr lang="en-GB" baseline="0" dirty="0" err="1"/>
              <a:t>eine</a:t>
            </a:r>
            <a:r>
              <a:rPr lang="en-GB" baseline="0" dirty="0"/>
              <a:t> </a:t>
            </a:r>
            <a:r>
              <a:rPr lang="en-GB" baseline="0" dirty="0" err="1"/>
              <a:t>freiwillige</a:t>
            </a:r>
            <a:r>
              <a:rPr lang="en-GB" baseline="0" dirty="0"/>
              <a:t> Person</a:t>
            </a:r>
            <a:br>
              <a:rPr lang="en-GB" baseline="0" dirty="0"/>
            </a:br>
            <a:r>
              <a:rPr lang="en-GB" baseline="0" dirty="0" err="1"/>
              <a:t>ein</a:t>
            </a:r>
            <a:r>
              <a:rPr lang="en-GB" baseline="0" dirty="0"/>
              <a:t> </a:t>
            </a:r>
            <a:r>
              <a:rPr lang="en-GB" baseline="0" dirty="0" err="1"/>
              <a:t>ruhiger</a:t>
            </a:r>
            <a:r>
              <a:rPr lang="en-GB" baseline="0" dirty="0"/>
              <a:t> Platz</a:t>
            </a:r>
            <a:br>
              <a:rPr lang="en-GB" baseline="0" dirty="0"/>
            </a:br>
            <a:r>
              <a:rPr lang="en-GB" baseline="0" dirty="0" err="1"/>
              <a:t>ein</a:t>
            </a:r>
            <a:r>
              <a:rPr lang="en-GB" baseline="0" dirty="0"/>
              <a:t> </a:t>
            </a:r>
            <a:r>
              <a:rPr lang="en-GB" baseline="0" dirty="0" err="1"/>
              <a:t>langweiliger</a:t>
            </a:r>
            <a:r>
              <a:rPr lang="en-GB" baseline="0" dirty="0"/>
              <a:t> Mann</a:t>
            </a:r>
            <a:br>
              <a:rPr lang="en-GB" baseline="0" dirty="0"/>
            </a:br>
            <a:r>
              <a:rPr lang="en-GB" baseline="0" dirty="0" err="1"/>
              <a:t>eine</a:t>
            </a:r>
            <a:r>
              <a:rPr lang="en-GB" baseline="0" dirty="0"/>
              <a:t> </a:t>
            </a:r>
            <a:r>
              <a:rPr lang="en-GB" baseline="0" dirty="0" err="1"/>
              <a:t>traurige</a:t>
            </a:r>
            <a:r>
              <a:rPr lang="en-GB" baseline="0" dirty="0"/>
              <a:t> Frau</a:t>
            </a:r>
            <a:br>
              <a:rPr lang="en-GB" baseline="0" dirty="0"/>
            </a:br>
            <a:r>
              <a:rPr lang="en-GB" baseline="0" dirty="0" err="1"/>
              <a:t>ein</a:t>
            </a:r>
            <a:r>
              <a:rPr lang="en-GB" baseline="0" dirty="0"/>
              <a:t> </a:t>
            </a:r>
            <a:r>
              <a:rPr lang="en-GB" baseline="0" dirty="0" err="1"/>
              <a:t>riesiges</a:t>
            </a:r>
            <a:r>
              <a:rPr lang="en-GB" baseline="0" dirty="0"/>
              <a:t> </a:t>
            </a:r>
            <a:r>
              <a:rPr lang="en-GB" baseline="0" dirty="0" err="1"/>
              <a:t>Stück</a:t>
            </a:r>
            <a:br>
              <a:rPr lang="en-GB" dirty="0"/>
            </a:br>
            <a:br>
              <a:rPr lang="en-GB" dirty="0"/>
            </a:br>
            <a:r>
              <a:rPr lang="en-GB" b="1" baseline="0" dirty="0"/>
              <a:t>Word frequency (1 is the most frequent word in German): </a:t>
            </a:r>
            <a:br>
              <a:rPr lang="en-GB" baseline="0" dirty="0"/>
            </a:br>
            <a:r>
              <a:rPr lang="de-DE" sz="1200" b="0" i="0" u="none" strike="noStrike" kern="1200" cap="none" dirty="0">
                <a:solidFill>
                  <a:schemeClr val="tx1"/>
                </a:solidFill>
                <a:effectLst/>
                <a:latin typeface="+mn-lt"/>
                <a:ea typeface="Calibri"/>
                <a:cs typeface="Calibri"/>
                <a:sym typeface="Calibri"/>
              </a:rPr>
              <a:t>Platz [344], Stück [417]  Spiel [500] Ziel [325] richtig [211] freiwillig [1718] wichtig [177] schwierig [471] langweilig [2921] ruhig [905] traurig [1871]</a:t>
            </a:r>
            <a:endParaRPr lang="en-GB" b="0" dirty="0"/>
          </a:p>
          <a:p>
            <a:endParaRPr lang="en-GB" baseline="0" dirty="0"/>
          </a:p>
          <a:p>
            <a:r>
              <a:rPr lang="en-GB" baseline="0" dirty="0"/>
              <a:t>riesig [1075]</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008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br>
              <a:rPr lang="en-GB" b="1" baseline="0" dirty="0"/>
            </a:br>
            <a:br>
              <a:rPr lang="en-GB" b="1" baseline="0" dirty="0"/>
            </a:br>
            <a:r>
              <a:rPr lang="en-GB" b="1" baseline="0" dirty="0"/>
              <a:t>Aim: </a:t>
            </a:r>
            <a:r>
              <a:rPr lang="en-GB" b="0" baseline="0" dirty="0"/>
              <a:t>To practise the noun pattern –</a:t>
            </a:r>
            <a:r>
              <a:rPr lang="en-GB" b="0" baseline="0" dirty="0" err="1"/>
              <a:t>ung</a:t>
            </a:r>
            <a:r>
              <a:rPr lang="en-GB" b="0" baseline="0" dirty="0"/>
              <a:t> and its connection with infinitive verbs in the </a:t>
            </a:r>
            <a:r>
              <a:rPr lang="en-GB" b="0" baseline="0"/>
              <a:t>written modality.</a:t>
            </a:r>
            <a:br>
              <a:rPr lang="en-GB" b="0" baseline="0" dirty="0"/>
            </a:br>
            <a:br>
              <a:rPr lang="en-GB" b="0" baseline="0" dirty="0"/>
            </a:br>
            <a:r>
              <a:rPr lang="en-GB" b="1" baseline="0" dirty="0"/>
              <a:t>Procedure:</a:t>
            </a:r>
            <a:br>
              <a:rPr lang="en-GB" b="1" baseline="0" dirty="0"/>
            </a:br>
            <a:r>
              <a:rPr lang="en-GB" b="0" baseline="0" dirty="0"/>
              <a:t>1. Present the information, using the animations.</a:t>
            </a:r>
            <a:br>
              <a:rPr lang="en-GB" b="0" baseline="0" dirty="0"/>
            </a:br>
            <a:r>
              <a:rPr lang="en-GB" b="0" baseline="0" dirty="0"/>
              <a:t>2. Students complete the word tasks.</a:t>
            </a:r>
            <a:br>
              <a:rPr lang="en-GB" b="0" baseline="0" dirty="0"/>
            </a:br>
            <a:r>
              <a:rPr lang="en-GB" b="0" baseline="0" dirty="0"/>
              <a:t>3. Answers on the following slide.</a:t>
            </a:r>
          </a:p>
          <a:p>
            <a:endParaRPr lang="en-GB" b="1" baseline="0" dirty="0"/>
          </a:p>
          <a:p>
            <a:endParaRPr lang="en-GB" b="1" baseline="0" dirty="0"/>
          </a:p>
          <a:p>
            <a:r>
              <a:rPr lang="en-GB" b="1" baseline="0" dirty="0"/>
              <a:t>Word frequency: </a:t>
            </a:r>
            <a:r>
              <a:rPr lang="de-DE" baseline="0" dirty="0"/>
              <a:t>die Wohnung [502] wohnen [560] die Leistung [646] leisten [693] die Bewegung [709] bewegen [562] die Entwicklung [347] entwickeln [377] die Verbindung [434] verbinden [452] die Entscheidung [449] entscheiden [414]</a:t>
            </a:r>
          </a:p>
          <a:p>
            <a:endParaRPr lang="de-DE" i="1" baseline="0" dirty="0"/>
          </a:p>
          <a:p>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r>
              <a:rPr lang="en-GB" baseline="0" dirty="0"/>
              <a:t>Note: There are many more nouns and verbs like this in the most frequent 2000 words.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857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796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in written modality the meaning of 20 verbs, and additionally to require students to produce in writing four verb forms (three of which are strong verbs including the stem change).</a:t>
            </a:r>
            <a:br>
              <a:rPr lang="en-GB" dirty="0"/>
            </a:br>
            <a:br>
              <a:rPr lang="en-GB" dirty="0"/>
            </a:br>
            <a:r>
              <a:rPr lang="en-GB" b="1" dirty="0"/>
              <a:t>Procedure:</a:t>
            </a:r>
            <a:br>
              <a:rPr lang="en-GB" dirty="0"/>
            </a:br>
            <a:r>
              <a:rPr lang="en-GB" dirty="0"/>
              <a:t>1. Students identify the correct verb.</a:t>
            </a:r>
          </a:p>
          <a:p>
            <a:r>
              <a:rPr lang="en-GB" dirty="0"/>
              <a:t>2. They write the verb form, if able.  Teachers should reassure students who might struggle with this that identifying the correct infinitive is a significant part of the task.</a:t>
            </a:r>
          </a:p>
          <a:p>
            <a:r>
              <a:rPr lang="en-GB" dirty="0"/>
              <a:t>3. Answers appear on mouse clicks.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1" baseline="0" dirty="0"/>
            </a:br>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[305] </a:t>
            </a: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[283]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[672]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[49] </a:t>
            </a:r>
            <a:r>
              <a:rPr lang="en-US" sz="1200" b="0" kern="1200" dirty="0" err="1">
                <a:solidFill>
                  <a:schemeClr val="tx1"/>
                </a:solidFill>
                <a:effectLst/>
                <a:latin typeface="+mn-lt"/>
                <a:ea typeface="+mn-ea"/>
                <a:cs typeface="+mn-cs"/>
              </a:rPr>
              <a:t>reden</a:t>
            </a:r>
            <a:r>
              <a:rPr lang="en-US" sz="1200" b="0" kern="1200" dirty="0">
                <a:solidFill>
                  <a:schemeClr val="tx1"/>
                </a:solidFill>
                <a:effectLst/>
                <a:latin typeface="+mn-lt"/>
                <a:ea typeface="+mn-ea"/>
                <a:cs typeface="+mn-cs"/>
              </a:rPr>
              <a:t> [356] </a:t>
            </a:r>
            <a:r>
              <a:rPr lang="en-US" sz="1200" b="0" kern="1200" dirty="0" err="1">
                <a:solidFill>
                  <a:schemeClr val="tx1"/>
                </a:solidFill>
                <a:effectLst/>
                <a:latin typeface="+mn-lt"/>
                <a:ea typeface="+mn-ea"/>
                <a:cs typeface="+mn-cs"/>
              </a:rPr>
              <a:t>sitzen</a:t>
            </a:r>
            <a:r>
              <a:rPr lang="en-US" sz="1200" b="0" kern="1200" dirty="0">
                <a:solidFill>
                  <a:schemeClr val="tx1"/>
                </a:solidFill>
                <a:effectLst/>
                <a:latin typeface="+mn-lt"/>
                <a:ea typeface="+mn-ea"/>
                <a:cs typeface="+mn-cs"/>
              </a:rPr>
              <a:t> [261] </a:t>
            </a:r>
            <a:r>
              <a:rPr lang="en-US" sz="1200" b="0" kern="1200" dirty="0" err="1">
                <a:solidFill>
                  <a:schemeClr val="tx1"/>
                </a:solidFill>
                <a:effectLst/>
                <a:latin typeface="+mn-lt"/>
                <a:ea typeface="+mn-ea"/>
                <a:cs typeface="+mn-cs"/>
              </a:rPr>
              <a:t>sprechen</a:t>
            </a:r>
            <a:r>
              <a:rPr lang="en-US" sz="1200" b="0" kern="1200" dirty="0">
                <a:solidFill>
                  <a:schemeClr val="tx1"/>
                </a:solidFill>
                <a:effectLst/>
                <a:latin typeface="+mn-lt"/>
                <a:ea typeface="+mn-ea"/>
                <a:cs typeface="+mn-cs"/>
              </a:rPr>
              <a:t> [157] </a:t>
            </a:r>
            <a:r>
              <a:rPr lang="en-US" sz="1200" b="0" kern="1200" dirty="0" err="1">
                <a:solidFill>
                  <a:schemeClr val="tx1"/>
                </a:solidFill>
                <a:effectLst/>
                <a:latin typeface="+mn-lt"/>
                <a:ea typeface="+mn-ea"/>
                <a:cs typeface="+mn-cs"/>
              </a:rPr>
              <a:t>stehen</a:t>
            </a:r>
            <a:r>
              <a:rPr lang="en-US" sz="1200" b="0" kern="1200" dirty="0">
                <a:solidFill>
                  <a:schemeClr val="tx1"/>
                </a:solidFill>
                <a:effectLst/>
                <a:latin typeface="+mn-lt"/>
                <a:ea typeface="+mn-ea"/>
                <a:cs typeface="+mn-cs"/>
              </a:rPr>
              <a:t> [87]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[684] </a:t>
            </a:r>
            <a:r>
              <a:rPr lang="en-US" sz="1200" b="0" kern="1200" dirty="0" err="1">
                <a:solidFill>
                  <a:schemeClr val="tx1"/>
                </a:solidFill>
                <a:effectLst/>
                <a:latin typeface="+mn-lt"/>
                <a:ea typeface="+mn-ea"/>
                <a:cs typeface="+mn-cs"/>
              </a:rPr>
              <a:t>bekommen</a:t>
            </a:r>
            <a:r>
              <a:rPr lang="en-US" sz="1200" b="0" kern="1200" dirty="0">
                <a:solidFill>
                  <a:schemeClr val="tx1"/>
                </a:solidFill>
                <a:effectLst/>
                <a:latin typeface="+mn-lt"/>
                <a:ea typeface="+mn-ea"/>
                <a:cs typeface="+mn-cs"/>
              </a:rPr>
              <a:t> [234]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[112]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[123]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[308] </a:t>
            </a:r>
            <a:r>
              <a:rPr lang="en-US" sz="1200" b="0" kern="1200" dirty="0" err="1">
                <a:solidFill>
                  <a:schemeClr val="tx1"/>
                </a:solidFill>
                <a:effectLst/>
                <a:latin typeface="+mn-lt"/>
                <a:ea typeface="+mn-ea"/>
                <a:cs typeface="+mn-cs"/>
              </a:rPr>
              <a:t>nehmen</a:t>
            </a:r>
            <a:r>
              <a:rPr lang="en-US" sz="1200" b="0" kern="1200" dirty="0">
                <a:solidFill>
                  <a:schemeClr val="tx1"/>
                </a:solidFill>
                <a:effectLst/>
                <a:latin typeface="+mn-lt"/>
                <a:ea typeface="+mn-ea"/>
                <a:cs typeface="+mn-cs"/>
              </a:rPr>
              <a:t> [139] </a:t>
            </a:r>
            <a:r>
              <a:rPr lang="en-US" sz="1200" b="0" kern="1200" dirty="0" err="1">
                <a:solidFill>
                  <a:schemeClr val="tx1"/>
                </a:solidFill>
                <a:effectLst/>
                <a:latin typeface="+mn-lt"/>
                <a:ea typeface="+mn-ea"/>
                <a:cs typeface="+mn-cs"/>
              </a:rPr>
              <a:t>halten</a:t>
            </a:r>
            <a:r>
              <a:rPr lang="en-US" sz="1200" b="0" kern="1200" dirty="0">
                <a:solidFill>
                  <a:schemeClr val="tx1"/>
                </a:solidFill>
                <a:effectLst/>
                <a:latin typeface="+mn-lt"/>
                <a:ea typeface="+mn-ea"/>
                <a:cs typeface="+mn-cs"/>
              </a:rPr>
              <a:t> [144] </a:t>
            </a:r>
            <a:r>
              <a:rPr lang="en-US" sz="1200" b="0" kern="1200" dirty="0" err="1">
                <a:solidFill>
                  <a:schemeClr val="tx1"/>
                </a:solidFill>
                <a:effectLst/>
                <a:latin typeface="+mn-lt"/>
                <a:ea typeface="+mn-ea"/>
                <a:cs typeface="+mn-cs"/>
              </a:rPr>
              <a:t>dauern</a:t>
            </a:r>
            <a:r>
              <a:rPr lang="en-US" sz="1200" b="0" kern="1200" dirty="0">
                <a:solidFill>
                  <a:schemeClr val="tx1"/>
                </a:solidFill>
                <a:effectLst/>
                <a:latin typeface="+mn-lt"/>
                <a:ea typeface="+mn-ea"/>
                <a:cs typeface="+mn-cs"/>
              </a:rPr>
              <a:t> [696]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[169] </a:t>
            </a:r>
            <a:r>
              <a:rPr lang="en-US" sz="1200" b="0" kern="1200" dirty="0" err="1">
                <a:solidFill>
                  <a:schemeClr val="tx1"/>
                </a:solidFill>
                <a:effectLst/>
                <a:latin typeface="+mn-lt"/>
                <a:ea typeface="+mn-ea"/>
                <a:cs typeface="+mn-cs"/>
              </a:rPr>
              <a:t>wiederholen</a:t>
            </a:r>
            <a:r>
              <a:rPr lang="en-US" sz="1200" b="0" kern="1200" dirty="0">
                <a:solidFill>
                  <a:schemeClr val="tx1"/>
                </a:solidFill>
                <a:effectLst/>
                <a:latin typeface="+mn-lt"/>
                <a:ea typeface="+mn-ea"/>
                <a:cs typeface="+mn-cs"/>
              </a:rPr>
              <a:t> [1044] </a:t>
            </a:r>
            <a:r>
              <a:rPr lang="en-US" sz="1200" b="0" kern="1200" dirty="0" err="1">
                <a:solidFill>
                  <a:schemeClr val="tx1"/>
                </a:solidFill>
                <a:effectLst/>
                <a:latin typeface="+mn-lt"/>
                <a:ea typeface="+mn-ea"/>
                <a:cs typeface="+mn-cs"/>
              </a:rPr>
              <a:t>kommen</a:t>
            </a:r>
            <a:r>
              <a:rPr lang="en-US" sz="1200" b="0" kern="1200" dirty="0">
                <a:solidFill>
                  <a:schemeClr val="tx1"/>
                </a:solidFill>
                <a:effectLst/>
                <a:latin typeface="+mn-lt"/>
                <a:ea typeface="+mn-ea"/>
                <a:cs typeface="+mn-cs"/>
              </a:rPr>
              <a:t> [61] </a:t>
            </a:r>
            <a:r>
              <a:rPr lang="en-US" sz="1200" b="0" kern="1200" dirty="0" err="1">
                <a:solidFill>
                  <a:schemeClr val="tx1"/>
                </a:solidFill>
                <a:effectLst/>
                <a:latin typeface="+mn-lt"/>
                <a:ea typeface="+mn-ea"/>
                <a:cs typeface="+mn-cs"/>
              </a:rPr>
              <a:t>liegen</a:t>
            </a:r>
            <a:r>
              <a:rPr lang="en-US" sz="1200" b="0" kern="1200" dirty="0">
                <a:solidFill>
                  <a:schemeClr val="tx1"/>
                </a:solidFill>
                <a:effectLst/>
                <a:latin typeface="+mn-lt"/>
                <a:ea typeface="+mn-ea"/>
                <a:cs typeface="+mn-cs"/>
              </a:rPr>
              <a:t> [118]</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in spoken modality the meaning of 20 words, and additionally to require students to transcribe/write four words.</a:t>
            </a:r>
            <a:br>
              <a:rPr lang="en-GB" dirty="0"/>
            </a:br>
            <a:br>
              <a:rPr lang="en-GB" dirty="0"/>
            </a:br>
            <a:r>
              <a:rPr lang="en-GB" b="1" dirty="0"/>
              <a:t>Procedure:</a:t>
            </a:r>
            <a:br>
              <a:rPr lang="en-GB" dirty="0"/>
            </a:br>
            <a:r>
              <a:rPr lang="en-GB" dirty="0"/>
              <a:t>1. Students look at the written words.</a:t>
            </a:r>
          </a:p>
          <a:p>
            <a:r>
              <a:rPr lang="en-GB" dirty="0"/>
              <a:t>2. They listen and identify the word with opposite meaning.</a:t>
            </a:r>
            <a:br>
              <a:rPr lang="en-GB" dirty="0"/>
            </a:br>
            <a:r>
              <a:rPr lang="en-GB" dirty="0"/>
              <a:t>3. They write the word down in German.</a:t>
            </a:r>
          </a:p>
          <a:p>
            <a:r>
              <a:rPr lang="en-GB" dirty="0"/>
              <a:t>4. Answers appear on mouse clicks. Teacher to elicit meanings of the prompt and other words.</a:t>
            </a:r>
          </a:p>
          <a:p>
            <a:endParaRPr lang="en-GB" dirty="0"/>
          </a:p>
          <a:p>
            <a:r>
              <a:rPr lang="en-GB" dirty="0"/>
              <a:t>Transcript:</a:t>
            </a:r>
            <a:br>
              <a:rPr lang="en-GB" dirty="0"/>
            </a:br>
            <a:r>
              <a:rPr lang="en-GB" dirty="0"/>
              <a:t>1. </a:t>
            </a:r>
            <a:r>
              <a:rPr lang="en-GB" dirty="0" err="1"/>
              <a:t>schwierig</a:t>
            </a:r>
            <a:r>
              <a:rPr lang="en-GB" dirty="0"/>
              <a:t>, </a:t>
            </a:r>
            <a:r>
              <a:rPr lang="en-GB" dirty="0" err="1"/>
              <a:t>langweilig</a:t>
            </a:r>
            <a:r>
              <a:rPr lang="en-GB" dirty="0"/>
              <a:t>, </a:t>
            </a:r>
            <a:r>
              <a:rPr lang="en-GB" dirty="0" err="1"/>
              <a:t>wichtig</a:t>
            </a:r>
            <a:r>
              <a:rPr lang="en-GB" dirty="0"/>
              <a:t>, </a:t>
            </a:r>
            <a:r>
              <a:rPr lang="en-GB" b="0" dirty="0" err="1"/>
              <a:t>falsch</a:t>
            </a:r>
            <a:br>
              <a:rPr lang="en-GB" dirty="0"/>
            </a:br>
            <a:r>
              <a:rPr lang="en-GB" dirty="0"/>
              <a:t>2. </a:t>
            </a:r>
            <a:r>
              <a:rPr lang="en-GB" dirty="0" err="1"/>
              <a:t>Körper</a:t>
            </a:r>
            <a:r>
              <a:rPr lang="en-GB" dirty="0"/>
              <a:t>, </a:t>
            </a:r>
            <a:r>
              <a:rPr lang="en-GB" dirty="0" err="1"/>
              <a:t>Punkt</a:t>
            </a:r>
            <a:r>
              <a:rPr lang="en-GB" dirty="0"/>
              <a:t>, Kopf, </a:t>
            </a:r>
            <a:r>
              <a:rPr lang="en-GB" dirty="0" err="1"/>
              <a:t>Stück</a:t>
            </a:r>
            <a:br>
              <a:rPr lang="en-GB" dirty="0"/>
            </a:br>
            <a:r>
              <a:rPr lang="en-GB" dirty="0"/>
              <a:t>3. </a:t>
            </a:r>
            <a:r>
              <a:rPr lang="en-GB" dirty="0" err="1"/>
              <a:t>schwierig</a:t>
            </a:r>
            <a:r>
              <a:rPr lang="en-GB" dirty="0"/>
              <a:t>, </a:t>
            </a:r>
            <a:r>
              <a:rPr lang="en-GB" dirty="0" err="1"/>
              <a:t>ruhig</a:t>
            </a:r>
            <a:r>
              <a:rPr lang="en-GB" dirty="0"/>
              <a:t>, </a:t>
            </a:r>
            <a:r>
              <a:rPr lang="en-GB" dirty="0" err="1"/>
              <a:t>traurig</a:t>
            </a:r>
            <a:r>
              <a:rPr lang="en-GB" dirty="0"/>
              <a:t>, </a:t>
            </a:r>
            <a:r>
              <a:rPr lang="en-GB" dirty="0" err="1"/>
              <a:t>freiwillig</a:t>
            </a:r>
            <a:endParaRPr lang="en-GB" dirty="0"/>
          </a:p>
          <a:p>
            <a:r>
              <a:rPr lang="en-GB" dirty="0"/>
              <a:t>4. die </a:t>
            </a:r>
            <a:r>
              <a:rPr lang="en-GB" dirty="0" err="1"/>
              <a:t>Nächste</a:t>
            </a:r>
            <a:r>
              <a:rPr lang="en-GB" dirty="0"/>
              <a:t>, die </a:t>
            </a:r>
            <a:r>
              <a:rPr lang="en-GB" dirty="0" err="1"/>
              <a:t>Erste</a:t>
            </a:r>
            <a:r>
              <a:rPr lang="en-GB" dirty="0"/>
              <a:t>, die </a:t>
            </a:r>
            <a:r>
              <a:rPr lang="en-GB" dirty="0" err="1"/>
              <a:t>Andere</a:t>
            </a:r>
            <a:r>
              <a:rPr lang="en-GB" dirty="0"/>
              <a:t>, die </a:t>
            </a:r>
            <a:r>
              <a:rPr lang="en-GB" dirty="0" err="1"/>
              <a:t>Liste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Liste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[1975] </a:t>
            </a:r>
            <a:r>
              <a:rPr lang="en-US" sz="1200" b="1" kern="1200" dirty="0" err="1">
                <a:solidFill>
                  <a:schemeClr val="tx1"/>
                </a:solidFill>
                <a:effectLst/>
                <a:latin typeface="+mn-lt"/>
                <a:ea typeface="+mn-ea"/>
                <a:cs typeface="+mn-cs"/>
              </a:rPr>
              <a:t>Erste</a:t>
            </a:r>
            <a:r>
              <a:rPr lang="en-US" sz="1200" kern="1200" dirty="0">
                <a:solidFill>
                  <a:schemeClr val="tx1"/>
                </a:solidFill>
                <a:effectLst/>
                <a:latin typeface="+mn-lt"/>
                <a:ea typeface="+mn-ea"/>
                <a:cs typeface="+mn-cs"/>
              </a:rPr>
              <a:t> [91] </a:t>
            </a:r>
            <a:r>
              <a:rPr lang="en-US" sz="1200" b="1" kern="1200" dirty="0">
                <a:solidFill>
                  <a:schemeClr val="tx1"/>
                </a:solidFill>
                <a:effectLst/>
                <a:latin typeface="+mn-lt"/>
                <a:ea typeface="+mn-ea"/>
                <a:cs typeface="+mn-cs"/>
              </a:rPr>
              <a:t>Kopf</a:t>
            </a:r>
            <a:r>
              <a:rPr lang="en-US" sz="1200" kern="1200" dirty="0">
                <a:solidFill>
                  <a:schemeClr val="tx1"/>
                </a:solidFill>
                <a:effectLst/>
                <a:latin typeface="+mn-lt"/>
                <a:ea typeface="+mn-ea"/>
                <a:cs typeface="+mn-cs"/>
              </a:rPr>
              <a:t> [279] </a:t>
            </a:r>
            <a:r>
              <a:rPr lang="en-US" sz="1200" b="1" kern="1200" dirty="0" err="1">
                <a:solidFill>
                  <a:schemeClr val="tx1"/>
                </a:solidFill>
                <a:effectLst/>
                <a:latin typeface="+mn-lt"/>
                <a:ea typeface="+mn-ea"/>
                <a:cs typeface="+mn-cs"/>
              </a:rPr>
              <a:t>Körper</a:t>
            </a:r>
            <a:r>
              <a:rPr lang="en-US" sz="1200" kern="1200" dirty="0">
                <a:solidFill>
                  <a:schemeClr val="tx1"/>
                </a:solidFill>
                <a:effectLst/>
                <a:latin typeface="+mn-lt"/>
                <a:ea typeface="+mn-ea"/>
                <a:cs typeface="+mn-cs"/>
              </a:rPr>
              <a:t> [617]</a:t>
            </a:r>
            <a:r>
              <a:rPr lang="de-DE" sz="1200" b="1" i="0" u="none" strike="noStrike" kern="1200" cap="none" dirty="0">
                <a:solidFill>
                  <a:schemeClr val="tx1"/>
                </a:solidFill>
                <a:effectLst/>
                <a:latin typeface="+mn-lt"/>
                <a:ea typeface="Calibri"/>
                <a:cs typeface="Calibri"/>
                <a:sym typeface="Calibri"/>
              </a:rPr>
              <a:t>Stück</a:t>
            </a:r>
            <a:r>
              <a:rPr lang="de-DE" sz="1200" b="0" i="0" u="none" strike="noStrike" kern="1200" cap="none" dirty="0">
                <a:solidFill>
                  <a:schemeClr val="tx1"/>
                </a:solidFill>
                <a:effectLst/>
                <a:latin typeface="+mn-lt"/>
                <a:ea typeface="Calibri"/>
                <a:cs typeface="Calibri"/>
                <a:sym typeface="Calibri"/>
              </a:rPr>
              <a:t> [417] </a:t>
            </a:r>
            <a:r>
              <a:rPr lang="en-US" sz="1200" b="1" kern="1200" dirty="0" err="1">
                <a:solidFill>
                  <a:schemeClr val="tx1"/>
                </a:solidFill>
                <a:effectLst/>
                <a:latin typeface="+mn-lt"/>
                <a:ea typeface="+mn-ea"/>
                <a:cs typeface="+mn-cs"/>
              </a:rPr>
              <a:t>Punkt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[427] </a:t>
            </a:r>
            <a:r>
              <a:rPr lang="de-DE" sz="1200" b="1" i="0" u="none" strike="noStrike" kern="1200" cap="none" dirty="0">
                <a:solidFill>
                  <a:schemeClr val="tx1"/>
                </a:solidFill>
                <a:effectLst/>
                <a:latin typeface="+mn-lt"/>
                <a:ea typeface="Calibri"/>
                <a:cs typeface="Calibri"/>
                <a:sym typeface="Calibri"/>
              </a:rPr>
              <a:t>richtig</a:t>
            </a:r>
            <a:r>
              <a:rPr lang="de-DE" sz="1200" b="0" i="0" u="none" strike="noStrike" kern="1200" cap="none" dirty="0">
                <a:solidFill>
                  <a:schemeClr val="tx1"/>
                </a:solidFill>
                <a:effectLst/>
                <a:latin typeface="+mn-lt"/>
                <a:ea typeface="Calibri"/>
                <a:cs typeface="Calibri"/>
                <a:sym typeface="Calibri"/>
              </a:rPr>
              <a:t> [211] </a:t>
            </a:r>
            <a:r>
              <a:rPr lang="de-DE" sz="1200" b="1" i="0" u="none" strike="noStrike" kern="1200" cap="none" dirty="0">
                <a:solidFill>
                  <a:schemeClr val="tx1"/>
                </a:solidFill>
                <a:effectLst/>
                <a:latin typeface="+mn-lt"/>
                <a:ea typeface="Calibri"/>
                <a:cs typeface="Calibri"/>
                <a:sym typeface="Calibri"/>
              </a:rPr>
              <a:t>falsch</a:t>
            </a:r>
            <a:r>
              <a:rPr lang="de-DE" sz="1200" b="0" i="0" u="none" strike="noStrike" kern="1200" cap="none" dirty="0">
                <a:solidFill>
                  <a:schemeClr val="tx1"/>
                </a:solidFill>
                <a:effectLst/>
                <a:latin typeface="+mn-lt"/>
                <a:ea typeface="Calibri"/>
                <a:cs typeface="Calibri"/>
                <a:sym typeface="Calibri"/>
              </a:rPr>
              <a:t> [638] </a:t>
            </a:r>
            <a:r>
              <a:rPr lang="de-DE" sz="1200" b="1" i="0" u="none" strike="noStrike" kern="1200" cap="none" dirty="0">
                <a:solidFill>
                  <a:schemeClr val="tx1"/>
                </a:solidFill>
                <a:effectLst/>
                <a:latin typeface="+mn-lt"/>
                <a:ea typeface="Calibri"/>
                <a:cs typeface="Calibri"/>
                <a:sym typeface="Calibri"/>
              </a:rPr>
              <a:t>freiwillig </a:t>
            </a:r>
            <a:r>
              <a:rPr lang="de-DE" sz="1200" b="0" i="0" u="none" strike="noStrike" kern="1200" cap="none" dirty="0">
                <a:solidFill>
                  <a:schemeClr val="tx1"/>
                </a:solidFill>
                <a:effectLst/>
                <a:latin typeface="+mn-lt"/>
                <a:ea typeface="Calibri"/>
                <a:cs typeface="Calibri"/>
                <a:sym typeface="Calibri"/>
              </a:rPr>
              <a:t>[1718] </a:t>
            </a:r>
            <a:r>
              <a:rPr lang="de-DE" sz="1200" b="1" i="0" u="none" strike="noStrike" kern="1200" cap="none" dirty="0">
                <a:solidFill>
                  <a:schemeClr val="tx1"/>
                </a:solidFill>
                <a:effectLst/>
                <a:latin typeface="+mn-lt"/>
                <a:ea typeface="Calibri"/>
                <a:cs typeface="Calibri"/>
                <a:sym typeface="Calibri"/>
              </a:rPr>
              <a:t>wichtig</a:t>
            </a:r>
            <a:r>
              <a:rPr lang="de-DE" sz="1200" b="0" i="0" u="none" strike="noStrike" kern="1200" cap="none" dirty="0">
                <a:solidFill>
                  <a:schemeClr val="tx1"/>
                </a:solidFill>
                <a:effectLst/>
                <a:latin typeface="+mn-lt"/>
                <a:ea typeface="Calibri"/>
                <a:cs typeface="Calibri"/>
                <a:sym typeface="Calibri"/>
              </a:rPr>
              <a:t> [177] </a:t>
            </a:r>
            <a:r>
              <a:rPr lang="de-DE" sz="1200" b="1" i="0" u="none" strike="noStrike" kern="1200" cap="none" dirty="0">
                <a:solidFill>
                  <a:schemeClr val="tx1"/>
                </a:solidFill>
                <a:effectLst/>
                <a:latin typeface="+mn-lt"/>
                <a:ea typeface="Calibri"/>
                <a:cs typeface="Calibri"/>
                <a:sym typeface="Calibri"/>
              </a:rPr>
              <a:t>schwierig</a:t>
            </a:r>
            <a:r>
              <a:rPr lang="de-DE" sz="1200" b="0" i="0" u="none" strike="noStrike" kern="1200" cap="none" dirty="0">
                <a:solidFill>
                  <a:schemeClr val="tx1"/>
                </a:solidFill>
                <a:effectLst/>
                <a:latin typeface="+mn-lt"/>
                <a:ea typeface="Calibri"/>
                <a:cs typeface="Calibri"/>
                <a:sym typeface="Calibri"/>
              </a:rPr>
              <a:t> [471] </a:t>
            </a:r>
            <a:r>
              <a:rPr lang="de-DE" sz="1200" b="1" i="0" u="none" strike="noStrike" kern="1200" cap="none" dirty="0">
                <a:solidFill>
                  <a:schemeClr val="tx1"/>
                </a:solidFill>
                <a:effectLst/>
                <a:latin typeface="+mn-lt"/>
                <a:ea typeface="Calibri"/>
                <a:cs typeface="Calibri"/>
                <a:sym typeface="Calibri"/>
              </a:rPr>
              <a:t>langweilig</a:t>
            </a:r>
            <a:r>
              <a:rPr lang="de-DE" sz="1200" b="0" i="0" u="none" strike="noStrike" kern="1200" cap="none" dirty="0">
                <a:solidFill>
                  <a:schemeClr val="tx1"/>
                </a:solidFill>
                <a:effectLst/>
                <a:latin typeface="+mn-lt"/>
                <a:ea typeface="Calibri"/>
                <a:cs typeface="Calibri"/>
                <a:sym typeface="Calibri"/>
              </a:rPr>
              <a:t> [2921] </a:t>
            </a:r>
            <a:r>
              <a:rPr lang="de-DE" sz="1200" b="1" i="0" u="none" strike="noStrike" kern="1200" cap="none" dirty="0">
                <a:solidFill>
                  <a:schemeClr val="tx1"/>
                </a:solidFill>
                <a:effectLst/>
                <a:latin typeface="+mn-lt"/>
                <a:ea typeface="Calibri"/>
                <a:cs typeface="Calibri"/>
                <a:sym typeface="Calibri"/>
              </a:rPr>
              <a:t>traurig</a:t>
            </a:r>
            <a:r>
              <a:rPr lang="de-DE" sz="1200" b="0" i="0" u="none" strike="noStrike" kern="1200" cap="none" dirty="0">
                <a:solidFill>
                  <a:schemeClr val="tx1"/>
                </a:solidFill>
                <a:effectLst/>
                <a:latin typeface="+mn-lt"/>
                <a:ea typeface="Calibri"/>
                <a:cs typeface="Calibri"/>
                <a:sym typeface="Calibri"/>
              </a:rPr>
              <a:t> [1871]</a:t>
            </a:r>
            <a:br>
              <a:rPr lang="de-DE" sz="1200" b="0" i="0" u="none" strike="noStrike" kern="1200" cap="none" dirty="0">
                <a:solidFill>
                  <a:schemeClr val="tx1"/>
                </a:solidFill>
                <a:effectLst/>
                <a:latin typeface="+mn-lt"/>
                <a:ea typeface="Calibri"/>
                <a:cs typeface="Calibri"/>
                <a:sym typeface="Calibri"/>
              </a:rPr>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8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1 minute</a:t>
            </a:r>
            <a:br>
              <a:rPr lang="en-GB" dirty="0"/>
            </a:br>
            <a:br>
              <a:rPr lang="en-GB" b="1" dirty="0"/>
            </a:br>
            <a:r>
              <a:rPr lang="en-GB" b="1" dirty="0"/>
              <a:t>Aim: </a:t>
            </a:r>
            <a:r>
              <a:rPr lang="en-GB" dirty="0"/>
              <a:t>To explain the different sound and physiology involved in the final [g] sound in German, comparing it to the initial and mid-word sound. This prepares for the pronunciation task on the next slide.</a:t>
            </a:r>
          </a:p>
          <a:p>
            <a:endParaRPr lang="en-GB" b="1" dirty="0"/>
          </a:p>
          <a:p>
            <a:r>
              <a:rPr lang="en-GB" b="1" dirty="0"/>
              <a:t>Procedure:</a:t>
            </a:r>
            <a:br>
              <a:rPr lang="en-GB" dirty="0"/>
            </a:br>
            <a:r>
              <a:rPr lang="en-GB" dirty="0"/>
              <a:t>1. Students listen to each word.</a:t>
            </a:r>
          </a:p>
          <a:p>
            <a:r>
              <a:rPr lang="en-GB" dirty="0"/>
              <a:t>2. They then touch their vocal chords and say the words again, hearing the difference between the two sounds, and feeling the difference between the voiced and unvoiced [g] sounds.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Berg</a:t>
            </a:r>
            <a:br>
              <a:rPr lang="en-GB" dirty="0"/>
            </a:br>
            <a:r>
              <a:rPr lang="en-GB" dirty="0"/>
              <a:t>Berge</a:t>
            </a:r>
            <a:br>
              <a:rPr lang="en-GB" dirty="0"/>
            </a:br>
            <a:br>
              <a:rPr lang="en-GB" dirty="0"/>
            </a:br>
            <a:br>
              <a:rPr lang="en-GB" dirty="0"/>
            </a:br>
            <a:r>
              <a:rPr lang="en-GB" b="1" baseline="0" dirty="0"/>
              <a:t>Word frequency (1 is the most frequent word in German): </a:t>
            </a:r>
            <a:br>
              <a:rPr lang="en-GB" b="1" baseline="0" dirty="0"/>
            </a:br>
            <a:r>
              <a:rPr lang="en-GB" b="0" baseline="0" dirty="0"/>
              <a:t>Berg [934]</a:t>
            </a:r>
            <a:br>
              <a:rPr lang="en-GB" b="0"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984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revise in the oral modality 24 words from this week’s revisited vocabulary.  In addition, students can be encouraged to transcribe / write the correct German word in full.</a:t>
            </a:r>
            <a:br>
              <a:rPr lang="en-GB" dirty="0"/>
            </a:br>
            <a:br>
              <a:rPr lang="en-GB" dirty="0"/>
            </a:br>
            <a:r>
              <a:rPr lang="en-GB" b="1" dirty="0"/>
              <a:t>Procedure:</a:t>
            </a:r>
            <a:br>
              <a:rPr lang="en-GB" dirty="0"/>
            </a:br>
            <a:r>
              <a:rPr lang="en-GB" dirty="0"/>
              <a:t>1. Spend a few seconds anticipating the words students know in each category.  Preparing to listen in this way is a valuable strategy.</a:t>
            </a:r>
          </a:p>
          <a:p>
            <a:r>
              <a:rPr lang="en-GB" dirty="0"/>
              <a:t>2. Listen and identify which word matches the category description (</a:t>
            </a:r>
            <a:r>
              <a:rPr lang="en-GB" dirty="0" err="1"/>
              <a:t>a,b,c,d</a:t>
            </a:r>
            <a:r>
              <a:rPr lang="en-GB" dirty="0"/>
              <a:t>).  </a:t>
            </a:r>
          </a:p>
          <a:p>
            <a:r>
              <a:rPr lang="en-GB" dirty="0"/>
              <a:t>3. If able, students write the German word.</a:t>
            </a:r>
          </a:p>
          <a:p>
            <a:r>
              <a:rPr lang="en-GB" dirty="0"/>
              <a:t>4. Click to reveal answer ticks and written words.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A </a:t>
            </a:r>
            <a:r>
              <a:rPr lang="en-GB" b="0" dirty="0" err="1"/>
              <a:t>Körper</a:t>
            </a:r>
            <a:r>
              <a:rPr lang="en-GB" b="0" dirty="0"/>
              <a:t> B </a:t>
            </a:r>
            <a:r>
              <a:rPr lang="en-GB" b="0" dirty="0" err="1"/>
              <a:t>Fahrrad</a:t>
            </a:r>
            <a:r>
              <a:rPr lang="en-GB" b="0" dirty="0"/>
              <a:t> C Tag D Kopf</a:t>
            </a:r>
            <a:br>
              <a:rPr lang="en-GB" b="0" dirty="0"/>
            </a:br>
            <a:r>
              <a:rPr lang="en-GB" b="0" dirty="0"/>
              <a:t>A </a:t>
            </a:r>
            <a:r>
              <a:rPr lang="en-GB" b="0" dirty="0" err="1"/>
              <a:t>Gutschein</a:t>
            </a:r>
            <a:r>
              <a:rPr lang="en-GB" b="0" dirty="0"/>
              <a:t> B </a:t>
            </a:r>
            <a:r>
              <a:rPr lang="en-GB" b="0" dirty="0" err="1"/>
              <a:t>Liste</a:t>
            </a:r>
            <a:r>
              <a:rPr lang="en-GB" b="0" dirty="0"/>
              <a:t> C </a:t>
            </a:r>
            <a:r>
              <a:rPr lang="en-GB" b="0" dirty="0" err="1"/>
              <a:t>wir</a:t>
            </a:r>
            <a:r>
              <a:rPr lang="en-GB" b="0" dirty="0"/>
              <a:t> D Zug</a:t>
            </a:r>
            <a:br>
              <a:rPr lang="en-GB" b="0" dirty="0"/>
            </a:br>
            <a:r>
              <a:rPr lang="en-GB" b="0" dirty="0"/>
              <a:t>A </a:t>
            </a:r>
            <a:r>
              <a:rPr lang="en-GB" b="0" dirty="0" err="1"/>
              <a:t>machen</a:t>
            </a:r>
            <a:r>
              <a:rPr lang="en-GB" b="0" dirty="0"/>
              <a:t> B </a:t>
            </a:r>
            <a:r>
              <a:rPr lang="en-GB" b="0" dirty="0" err="1"/>
              <a:t>erreichen</a:t>
            </a:r>
            <a:r>
              <a:rPr lang="en-GB" b="0" dirty="0"/>
              <a:t> C </a:t>
            </a:r>
            <a:r>
              <a:rPr lang="en-GB" b="0" dirty="0" err="1"/>
              <a:t>springen</a:t>
            </a:r>
            <a:r>
              <a:rPr lang="en-GB" b="0" dirty="0"/>
              <a:t> D </a:t>
            </a:r>
            <a:r>
              <a:rPr lang="en-GB" b="0" dirty="0" err="1"/>
              <a:t>heißen</a:t>
            </a:r>
            <a:br>
              <a:rPr lang="en-GB" b="0" dirty="0"/>
            </a:br>
            <a:r>
              <a:rPr lang="en-GB" b="0" dirty="0"/>
              <a:t>A </a:t>
            </a:r>
            <a:r>
              <a:rPr lang="en-GB" b="0" dirty="0" err="1"/>
              <a:t>wünschen</a:t>
            </a:r>
            <a:r>
              <a:rPr lang="en-GB" b="0" dirty="0"/>
              <a:t> B </a:t>
            </a:r>
            <a:r>
              <a:rPr lang="en-GB" b="0" dirty="0" err="1"/>
              <a:t>werfen</a:t>
            </a:r>
            <a:r>
              <a:rPr lang="en-GB" b="0" dirty="0"/>
              <a:t> C </a:t>
            </a:r>
            <a:r>
              <a:rPr lang="en-GB" b="0" dirty="0" err="1"/>
              <a:t>tragen</a:t>
            </a:r>
            <a:r>
              <a:rPr lang="en-GB" b="0" dirty="0"/>
              <a:t> D </a:t>
            </a:r>
            <a:r>
              <a:rPr lang="en-GB" b="0" dirty="0" err="1"/>
              <a:t>bleiben</a:t>
            </a:r>
            <a:br>
              <a:rPr lang="en-GB" b="0" dirty="0"/>
            </a:br>
            <a:r>
              <a:rPr lang="en-GB" b="0" dirty="0"/>
              <a:t>A </a:t>
            </a:r>
            <a:r>
              <a:rPr lang="en-GB" b="0" dirty="0" err="1"/>
              <a:t>sie</a:t>
            </a:r>
            <a:r>
              <a:rPr lang="en-GB" b="0" dirty="0"/>
              <a:t> B du C ich D </a:t>
            </a:r>
            <a:r>
              <a:rPr lang="en-GB" b="0" dirty="0" err="1"/>
              <a:t>wir</a:t>
            </a:r>
            <a:br>
              <a:rPr lang="en-GB" b="0" dirty="0"/>
            </a:br>
            <a:r>
              <a:rPr lang="en-GB" b="0" dirty="0"/>
              <a:t>A Tag B Mitte C </a:t>
            </a:r>
            <a:r>
              <a:rPr lang="en-GB" b="0" dirty="0" err="1"/>
              <a:t>Liste</a:t>
            </a:r>
            <a:r>
              <a:rPr lang="en-GB" b="0" dirty="0"/>
              <a:t> D Platz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Körper</a:t>
            </a:r>
            <a:r>
              <a:rPr lang="en-US" sz="1200" b="0" kern="1200" dirty="0">
                <a:solidFill>
                  <a:schemeClr val="tx1"/>
                </a:solidFill>
                <a:effectLst/>
                <a:latin typeface="+mn-lt"/>
                <a:ea typeface="+mn-ea"/>
                <a:cs typeface="+mn-cs"/>
              </a:rPr>
              <a:t> [617] </a:t>
            </a:r>
            <a:r>
              <a:rPr lang="en-GB" sz="1200" b="0" kern="1200" dirty="0">
                <a:solidFill>
                  <a:schemeClr val="tx1"/>
                </a:solidFill>
                <a:effectLst/>
                <a:latin typeface="+mn-lt"/>
                <a:ea typeface="+mn-ea"/>
                <a:cs typeface="+mn-cs"/>
              </a:rPr>
              <a:t>Tag [108] </a:t>
            </a:r>
            <a:r>
              <a:rPr lang="en-GB" sz="1200" b="0" kern="1200" dirty="0" err="1">
                <a:solidFill>
                  <a:schemeClr val="tx1"/>
                </a:solidFill>
                <a:effectLst/>
                <a:latin typeface="+mn-lt"/>
                <a:ea typeface="+mn-ea"/>
                <a:cs typeface="+mn-cs"/>
              </a:rPr>
              <a:t>Fahrrad</a:t>
            </a:r>
            <a:r>
              <a:rPr lang="en-GB" sz="1200" b="0" kern="1200" dirty="0">
                <a:solidFill>
                  <a:schemeClr val="tx1"/>
                </a:solidFill>
                <a:effectLst/>
                <a:latin typeface="+mn-lt"/>
                <a:ea typeface="+mn-ea"/>
                <a:cs typeface="+mn-cs"/>
              </a:rPr>
              <a:t> [1596] </a:t>
            </a:r>
            <a:r>
              <a:rPr lang="en-US" sz="1200" b="0" kern="1200" dirty="0">
                <a:solidFill>
                  <a:schemeClr val="tx1"/>
                </a:solidFill>
                <a:effectLst/>
                <a:latin typeface="+mn-lt"/>
                <a:ea typeface="+mn-ea"/>
                <a:cs typeface="+mn-cs"/>
              </a:rPr>
              <a:t>Kopf [279] </a:t>
            </a:r>
            <a:r>
              <a:rPr lang="en-US" sz="1200" b="0" kern="1200" dirty="0" err="1">
                <a:solidFill>
                  <a:schemeClr val="tx1"/>
                </a:solidFill>
                <a:effectLst/>
                <a:latin typeface="+mn-lt"/>
                <a:ea typeface="+mn-ea"/>
                <a:cs typeface="+mn-cs"/>
              </a:rPr>
              <a:t>Gutschein</a:t>
            </a:r>
            <a:r>
              <a:rPr lang="en-US" sz="1200" b="0" kern="1200" dirty="0">
                <a:solidFill>
                  <a:schemeClr val="tx1"/>
                </a:solidFill>
                <a:effectLst/>
                <a:latin typeface="+mn-lt"/>
                <a:ea typeface="+mn-ea"/>
                <a:cs typeface="+mn-cs"/>
              </a:rPr>
              <a:t> [78/3025] </a:t>
            </a:r>
            <a:r>
              <a:rPr lang="en-US" sz="1200" b="0" kern="1200" dirty="0" err="1">
                <a:solidFill>
                  <a:schemeClr val="tx1"/>
                </a:solidFill>
                <a:effectLst/>
                <a:latin typeface="+mn-lt"/>
                <a:ea typeface="+mn-ea"/>
                <a:cs typeface="+mn-cs"/>
              </a:rPr>
              <a:t>Liste</a:t>
            </a:r>
            <a:r>
              <a:rPr lang="en-US" sz="1200" b="0" kern="1200" dirty="0">
                <a:solidFill>
                  <a:schemeClr val="tx1"/>
                </a:solidFill>
                <a:effectLst/>
                <a:latin typeface="+mn-lt"/>
                <a:ea typeface="+mn-ea"/>
                <a:cs typeface="+mn-cs"/>
              </a:rPr>
              <a:t> [1975] </a:t>
            </a:r>
            <a:r>
              <a:rPr lang="en-US" sz="1200" b="0" kern="1200" dirty="0" err="1">
                <a:solidFill>
                  <a:schemeClr val="tx1"/>
                </a:solidFill>
                <a:effectLst/>
                <a:latin typeface="+mn-lt"/>
                <a:ea typeface="+mn-ea"/>
                <a:cs typeface="+mn-cs"/>
              </a:rPr>
              <a:t>wir</a:t>
            </a:r>
            <a:r>
              <a:rPr lang="en-US" sz="1200" b="0" kern="1200" dirty="0">
                <a:solidFill>
                  <a:schemeClr val="tx1"/>
                </a:solidFill>
                <a:effectLst/>
                <a:latin typeface="+mn-lt"/>
                <a:ea typeface="+mn-ea"/>
                <a:cs typeface="+mn-cs"/>
              </a:rPr>
              <a:t> [31] </a:t>
            </a:r>
            <a:r>
              <a:rPr lang="en-GB" sz="1200" b="0" kern="1200" dirty="0">
                <a:solidFill>
                  <a:schemeClr val="tx1"/>
                </a:solidFill>
                <a:effectLst/>
                <a:latin typeface="+mn-lt"/>
                <a:ea typeface="+mn-ea"/>
                <a:cs typeface="+mn-cs"/>
              </a:rPr>
              <a:t>Zug [613]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[49] </a:t>
            </a:r>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[305] </a:t>
            </a:r>
            <a:r>
              <a:rPr lang="en-US" sz="1200" b="0" kern="1200" dirty="0" err="1">
                <a:solidFill>
                  <a:schemeClr val="tx1"/>
                </a:solidFill>
                <a:effectLst/>
                <a:latin typeface="+mn-lt"/>
                <a:ea typeface="+mn-ea"/>
                <a:cs typeface="+mn-cs"/>
              </a:rPr>
              <a:t>springen</a:t>
            </a:r>
            <a:r>
              <a:rPr lang="en-US" sz="1200" b="0" kern="1200" dirty="0">
                <a:solidFill>
                  <a:schemeClr val="tx1"/>
                </a:solidFill>
                <a:effectLst/>
                <a:latin typeface="+mn-lt"/>
                <a:ea typeface="+mn-ea"/>
                <a:cs typeface="+mn-cs"/>
              </a:rPr>
              <a:t> [1468]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[123]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[684]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[672]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[308]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[112] du [52] ich [8] </a:t>
            </a:r>
            <a:r>
              <a:rPr lang="en-US" sz="1200" b="0" kern="1200" dirty="0" err="1">
                <a:solidFill>
                  <a:schemeClr val="tx1"/>
                </a:solidFill>
                <a:effectLst/>
                <a:latin typeface="+mn-lt"/>
                <a:ea typeface="+mn-ea"/>
                <a:cs typeface="+mn-cs"/>
              </a:rPr>
              <a:t>sie</a:t>
            </a:r>
            <a:r>
              <a:rPr lang="en-US" sz="1200" b="0" kern="1200" dirty="0">
                <a:solidFill>
                  <a:schemeClr val="tx1"/>
                </a:solidFill>
                <a:effectLst/>
                <a:latin typeface="+mn-lt"/>
                <a:ea typeface="+mn-ea"/>
                <a:cs typeface="+mn-cs"/>
              </a:rPr>
              <a:t> [10] Mitte [756] Platz [344] </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471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Verb-Subject-Object word order in yes/no questions in German.</a:t>
            </a:r>
            <a:br>
              <a:rPr lang="en-GB" b="0" dirty="0"/>
            </a:br>
            <a:br>
              <a:rPr lang="en-GB" b="0" dirty="0"/>
            </a:br>
            <a:r>
              <a:rPr lang="en-GB" b="1" dirty="0"/>
              <a:t>Procedure:</a:t>
            </a:r>
            <a:br>
              <a:rPr lang="en-GB" dirty="0"/>
            </a:br>
            <a:r>
              <a:rPr lang="en-GB" dirty="0"/>
              <a:t>1.  Proceed through the explanation on the slide, using the animations.</a:t>
            </a:r>
          </a:p>
          <a:p>
            <a:r>
              <a:rPr lang="en-GB" dirty="0"/>
              <a:t>2.  Where appropriate, elicit the information from students.  Gaps have been inserted into the information, as this is the 5</a:t>
            </a:r>
            <a:r>
              <a:rPr lang="en-GB" baseline="30000" dirty="0"/>
              <a:t>th</a:t>
            </a:r>
            <a:r>
              <a:rPr lang="en-GB" dirty="0"/>
              <a:t> explicit revisit of this grammar 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5minutes</a:t>
            </a:r>
            <a:br>
              <a:rPr lang="en-GB" dirty="0"/>
            </a:br>
            <a:br>
              <a:rPr lang="en-GB" b="1" dirty="0"/>
            </a:br>
            <a:r>
              <a:rPr lang="en-GB" b="1" dirty="0"/>
              <a:t>Aim: </a:t>
            </a:r>
            <a:r>
              <a:rPr lang="en-GB" b="0" dirty="0"/>
              <a:t>To revisit word order in yes/no questions in the oral modality.  Question intonation is absent from the audio to compel learners to attend to the word order in questions.  </a:t>
            </a:r>
            <a:br>
              <a:rPr lang="en-GB" dirty="0"/>
            </a:br>
            <a:br>
              <a:rPr lang="en-GB" dirty="0"/>
            </a:br>
            <a:r>
              <a:rPr lang="en-GB" b="1" dirty="0"/>
              <a:t>Procedure:</a:t>
            </a:r>
            <a:br>
              <a:rPr lang="en-GB" dirty="0"/>
            </a:br>
            <a:r>
              <a:rPr lang="en-GB" dirty="0"/>
              <a:t>1. Write 1-8.</a:t>
            </a:r>
          </a:p>
          <a:p>
            <a:r>
              <a:rPr lang="en-GB" dirty="0"/>
              <a:t>2. Listen and write </a:t>
            </a:r>
            <a:r>
              <a:rPr lang="en-GB" dirty="0" err="1"/>
              <a:t>Frage</a:t>
            </a:r>
            <a:r>
              <a:rPr lang="en-GB" dirty="0"/>
              <a:t> or </a:t>
            </a:r>
            <a:r>
              <a:rPr lang="en-GB" dirty="0" err="1"/>
              <a:t>Satz</a:t>
            </a:r>
            <a:r>
              <a:rPr lang="en-GB" dirty="0"/>
              <a:t> for each utterance. Note: remind students that </a:t>
            </a:r>
            <a:r>
              <a:rPr lang="en-GB" dirty="0" err="1"/>
              <a:t>Zorg</a:t>
            </a:r>
            <a:r>
              <a:rPr lang="en-GB" dirty="0"/>
              <a:t> does not have human intonation when he speaks so all of his utterances are flat.  To identify the questions, students will need to pay attention to the word order.</a:t>
            </a:r>
          </a:p>
          <a:p>
            <a:r>
              <a:rPr lang="en-GB" dirty="0"/>
              <a:t>3. Check each answer.  The full text (with correct punctuation) is revealed, too.</a:t>
            </a:r>
          </a:p>
          <a:p>
            <a:r>
              <a:rPr lang="en-GB" dirty="0"/>
              <a:t>4. Ask students to pronounce each question with correct intonation.</a:t>
            </a:r>
          </a:p>
          <a:p>
            <a:r>
              <a:rPr lang="en-GB" dirty="0"/>
              <a:t>5. Elicit English meanings.</a:t>
            </a:r>
          </a:p>
          <a:p>
            <a:endParaRPr lang="en-GB" dirty="0"/>
          </a:p>
          <a:p>
            <a:endParaRPr lang="en-GB" dirty="0"/>
          </a:p>
          <a:p>
            <a:r>
              <a:rPr lang="en-GB" b="1" dirty="0"/>
              <a:t>Transcript:</a:t>
            </a:r>
            <a:br>
              <a:rPr lang="en-GB" b="1" dirty="0"/>
            </a:br>
            <a:r>
              <a:rPr lang="de-DE" sz="1200" b="1"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1. Macht es dort viel Spaß.</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Wir bekommen viele Hausaufgaben.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Hörst du mich.</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Ist es dort sehr kalt.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5. Bist du schon im Hotel.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Du gehst später mit Mia ins Kino.</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Du nimmst jetzt die U-Bahn.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8. Dauert es lange.</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machen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[49] </a:t>
            </a:r>
            <a:r>
              <a:rPr lang="en-US" sz="1200" b="1" kern="1200" dirty="0" err="1">
                <a:solidFill>
                  <a:schemeClr val="tx1"/>
                </a:solidFill>
                <a:effectLst/>
                <a:latin typeface="+mn-lt"/>
                <a:ea typeface="+mn-ea"/>
                <a:cs typeface="+mn-cs"/>
              </a:rPr>
              <a:t>bekommen</a:t>
            </a:r>
            <a:r>
              <a:rPr lang="en-US" sz="1200" kern="1200" dirty="0">
                <a:solidFill>
                  <a:schemeClr val="tx1"/>
                </a:solidFill>
                <a:effectLst/>
                <a:latin typeface="+mn-lt"/>
                <a:ea typeface="+mn-ea"/>
                <a:cs typeface="+mn-cs"/>
              </a:rPr>
              <a:t> [234] </a:t>
            </a:r>
            <a:r>
              <a:rPr lang="en-US" sz="1200" b="1" kern="1200" dirty="0" err="1">
                <a:solidFill>
                  <a:schemeClr val="tx1"/>
                </a:solidFill>
                <a:effectLst/>
                <a:latin typeface="+mn-lt"/>
                <a:ea typeface="+mn-ea"/>
                <a:cs typeface="+mn-cs"/>
              </a:rPr>
              <a:t>nehmen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[139] </a:t>
            </a:r>
            <a:r>
              <a:rPr lang="en-US" sz="1200" b="1" kern="1200" dirty="0" err="1">
                <a:solidFill>
                  <a:schemeClr val="tx1"/>
                </a:solidFill>
                <a:effectLst/>
                <a:latin typeface="+mn-lt"/>
                <a:ea typeface="+mn-ea"/>
                <a:cs typeface="+mn-cs"/>
              </a:rPr>
              <a:t>dauern</a:t>
            </a:r>
            <a:r>
              <a:rPr lang="en-US" sz="1200" kern="1200" dirty="0">
                <a:solidFill>
                  <a:schemeClr val="tx1"/>
                </a:solidFill>
                <a:effectLst/>
                <a:latin typeface="+mn-lt"/>
                <a:ea typeface="+mn-ea"/>
                <a:cs typeface="+mn-cs"/>
              </a:rPr>
              <a:t> [696] </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 (2 slides)</a:t>
            </a:r>
            <a:br>
              <a:rPr lang="en-GB" dirty="0"/>
            </a:br>
            <a:br>
              <a:rPr lang="en-GB" b="1" dirty="0"/>
            </a:br>
            <a:r>
              <a:rPr lang="en-GB" b="1" dirty="0"/>
              <a:t>Aim: </a:t>
            </a:r>
            <a:r>
              <a:rPr lang="en-GB" b="0" dirty="0"/>
              <a:t>To revisit the placement of </a:t>
            </a:r>
            <a:r>
              <a:rPr lang="en-GB" b="0" i="1" dirty="0" err="1"/>
              <a:t>nicht</a:t>
            </a:r>
            <a:r>
              <a:rPr lang="en-GB" b="0" i="1" dirty="0"/>
              <a:t> </a:t>
            </a:r>
            <a:r>
              <a:rPr lang="en-GB" b="0" dirty="0"/>
              <a:t>in negative sentences.</a:t>
            </a:r>
            <a:br>
              <a:rPr lang="en-GB" dirty="0"/>
            </a:br>
            <a:br>
              <a:rPr lang="en-GB" dirty="0"/>
            </a:br>
            <a:r>
              <a:rPr lang="en-GB" b="1" dirty="0"/>
              <a:t>Procedure:</a:t>
            </a:r>
            <a:br>
              <a:rPr lang="en-GB" dirty="0"/>
            </a:br>
            <a:r>
              <a:rPr lang="en-GB" dirty="0"/>
              <a:t>1. Present rules and examples, eliciting the English translations.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0199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the position of</a:t>
            </a:r>
            <a:r>
              <a:rPr lang="en-GB" b="0" i="1" dirty="0"/>
              <a:t> </a:t>
            </a:r>
            <a:r>
              <a:rPr lang="en-GB" b="0" i="1" dirty="0" err="1"/>
              <a:t>nicht</a:t>
            </a:r>
            <a:r>
              <a:rPr lang="en-GB" b="0" i="1" dirty="0"/>
              <a:t> </a:t>
            </a:r>
            <a:r>
              <a:rPr lang="en-GB" b="0" dirty="0"/>
              <a:t>in the written modality.</a:t>
            </a:r>
            <a:br>
              <a:rPr lang="en-GB" b="0" dirty="0"/>
            </a:br>
            <a:br>
              <a:rPr lang="en-GB" dirty="0"/>
            </a:br>
            <a:r>
              <a:rPr lang="en-GB" b="1" dirty="0"/>
              <a:t>Procedure:</a:t>
            </a:r>
            <a:br>
              <a:rPr lang="en-GB" dirty="0"/>
            </a:br>
            <a:r>
              <a:rPr lang="en-GB" dirty="0"/>
              <a:t>1. Students write out sentences 1 – 6 deciding on the placement of</a:t>
            </a:r>
            <a:r>
              <a:rPr lang="en-GB" i="1" dirty="0"/>
              <a:t> </a:t>
            </a:r>
            <a:r>
              <a:rPr lang="en-GB" i="1" dirty="0" err="1"/>
              <a:t>nicht</a:t>
            </a:r>
            <a:r>
              <a:rPr lang="en-GB" i="1" dirty="0"/>
              <a:t> </a:t>
            </a:r>
            <a:r>
              <a:rPr lang="en-GB" dirty="0"/>
              <a:t>based on the rules just revisited.</a:t>
            </a:r>
          </a:p>
          <a:p>
            <a:r>
              <a:rPr lang="en-GB" dirty="0"/>
              <a:t>2. Check answers, using animations.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production of the key language and structures revisited in this lesson, including </a:t>
            </a:r>
            <a:r>
              <a:rPr lang="en-GB" b="0" i="1" dirty="0"/>
              <a:t>question formation </a:t>
            </a:r>
            <a:r>
              <a:rPr lang="en-GB" b="0" dirty="0"/>
              <a:t>and placement of </a:t>
            </a:r>
            <a:r>
              <a:rPr lang="en-GB" b="0" i="1" dirty="0" err="1"/>
              <a:t>nicht</a:t>
            </a:r>
            <a:r>
              <a:rPr lang="en-GB" b="0" dirty="0"/>
              <a:t>.</a:t>
            </a:r>
            <a:br>
              <a:rPr lang="en-GB" b="0" dirty="0"/>
            </a:br>
            <a:br>
              <a:rPr lang="en-GB" b="0" dirty="0"/>
            </a:br>
            <a:r>
              <a:rPr lang="en-GB" b="1" dirty="0"/>
              <a:t>Procedure:</a:t>
            </a:r>
            <a:br>
              <a:rPr lang="en-GB" dirty="0"/>
            </a:br>
            <a:r>
              <a:rPr lang="en-GB" dirty="0"/>
              <a:t>1. Students translate the statements / questions into German.</a:t>
            </a:r>
          </a:p>
          <a:p>
            <a:r>
              <a:rPr lang="en-GB" dirty="0"/>
              <a:t>2. Click to reveal and check the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US" sz="1200" b="1" kern="1200" dirty="0" err="1">
                <a:solidFill>
                  <a:schemeClr val="tx1"/>
                </a:solidFill>
                <a:effectLst/>
                <a:latin typeface="+mn-lt"/>
                <a:ea typeface="+mn-ea"/>
                <a:cs typeface="+mn-cs"/>
              </a:rPr>
              <a:t>sprechen</a:t>
            </a:r>
            <a:r>
              <a:rPr lang="en-US" sz="1200" kern="1200" dirty="0">
                <a:solidFill>
                  <a:schemeClr val="tx1"/>
                </a:solidFill>
                <a:effectLst/>
                <a:latin typeface="+mn-lt"/>
                <a:ea typeface="+mn-ea"/>
                <a:cs typeface="+mn-cs"/>
              </a:rPr>
              <a:t> [157] </a:t>
            </a:r>
            <a:r>
              <a:rPr lang="en-US" sz="1200" b="1" kern="1200" dirty="0" err="1">
                <a:solidFill>
                  <a:schemeClr val="tx1"/>
                </a:solidFill>
                <a:effectLst/>
                <a:latin typeface="+mn-lt"/>
                <a:ea typeface="+mn-ea"/>
                <a:cs typeface="+mn-cs"/>
              </a:rPr>
              <a:t>wiederholen</a:t>
            </a:r>
            <a:r>
              <a:rPr lang="en-US" sz="1200" kern="1200" dirty="0">
                <a:solidFill>
                  <a:schemeClr val="tx1"/>
                </a:solidFill>
                <a:effectLst/>
                <a:latin typeface="+mn-lt"/>
                <a:ea typeface="+mn-ea"/>
                <a:cs typeface="+mn-cs"/>
              </a:rPr>
              <a:t> [1044] </a:t>
            </a:r>
            <a:r>
              <a:rPr lang="en-US" sz="1200" b="1" kern="1200" dirty="0" err="1">
                <a:solidFill>
                  <a:schemeClr val="tx1"/>
                </a:solidFill>
                <a:effectLst/>
                <a:latin typeface="+mn-lt"/>
                <a:ea typeface="+mn-ea"/>
                <a:cs typeface="+mn-cs"/>
              </a:rPr>
              <a:t>fahren</a:t>
            </a:r>
            <a:r>
              <a:rPr lang="en-US" sz="1200" kern="1200" dirty="0">
                <a:solidFill>
                  <a:schemeClr val="tx1"/>
                </a:solidFill>
                <a:effectLst/>
                <a:latin typeface="+mn-lt"/>
                <a:ea typeface="+mn-ea"/>
                <a:cs typeface="+mn-cs"/>
              </a:rPr>
              <a:t> [169] </a:t>
            </a:r>
            <a:r>
              <a:rPr lang="en-US" sz="1200" b="1" kern="1200" dirty="0" err="1">
                <a:solidFill>
                  <a:schemeClr val="tx1"/>
                </a:solidFill>
                <a:effectLst/>
                <a:latin typeface="+mn-lt"/>
                <a:ea typeface="+mn-ea"/>
                <a:cs typeface="+mn-cs"/>
              </a:rPr>
              <a:t>er</a:t>
            </a:r>
            <a:r>
              <a:rPr lang="en-US" sz="1200" kern="1200" dirty="0">
                <a:solidFill>
                  <a:schemeClr val="tx1"/>
                </a:solidFill>
                <a:effectLst/>
                <a:latin typeface="+mn-lt"/>
                <a:ea typeface="+mn-ea"/>
                <a:cs typeface="+mn-cs"/>
              </a:rPr>
              <a:t> [20] </a:t>
            </a:r>
            <a:r>
              <a:rPr lang="en-US" sz="1200" b="1" kern="1200" dirty="0">
                <a:solidFill>
                  <a:schemeClr val="tx1"/>
                </a:solidFill>
                <a:effectLst/>
                <a:latin typeface="+mn-lt"/>
                <a:ea typeface="+mn-ea"/>
                <a:cs typeface="+mn-cs"/>
              </a:rPr>
              <a:t>du</a:t>
            </a:r>
            <a:r>
              <a:rPr lang="en-US" sz="1200" kern="1200" dirty="0">
                <a:solidFill>
                  <a:schemeClr val="tx1"/>
                </a:solidFill>
                <a:effectLst/>
                <a:latin typeface="+mn-lt"/>
                <a:ea typeface="+mn-ea"/>
                <a:cs typeface="+mn-cs"/>
              </a:rPr>
              <a:t> [52] </a:t>
            </a:r>
            <a:r>
              <a:rPr lang="en-US" sz="1200" b="1" kern="1200" dirty="0" err="1">
                <a:solidFill>
                  <a:schemeClr val="tx1"/>
                </a:solidFill>
                <a:effectLst/>
                <a:latin typeface="+mn-lt"/>
                <a:ea typeface="+mn-ea"/>
                <a:cs typeface="+mn-cs"/>
              </a:rPr>
              <a:t>wir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[31] </a:t>
            </a:r>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684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7548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latin typeface="+mn-lt"/>
                <a:ea typeface="Calibri"/>
                <a:cs typeface="Calibri"/>
                <a:sym typeface="Calibri"/>
              </a:rPr>
              <a:t>Link to Student Worksheet answers</a:t>
            </a:r>
            <a:r>
              <a:rPr lang="en-GB" sz="1200" b="0" i="0">
                <a:latin typeface="+mn-lt"/>
                <a:ea typeface="Calibri"/>
                <a:cs typeface="Calibri"/>
                <a:sym typeface="Calibri"/>
              </a:rPr>
              <a:t>: https://resources.ncelp.org/concern/resources/sb397892m?locale=en</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2 minutes</a:t>
            </a:r>
            <a:br>
              <a:rPr lang="en-GB" dirty="0"/>
            </a:br>
            <a:br>
              <a:rPr lang="en-GB" b="1" dirty="0"/>
            </a:br>
            <a:r>
              <a:rPr lang="en-GB" b="1" dirty="0"/>
              <a:t>Aim: </a:t>
            </a:r>
            <a:r>
              <a:rPr lang="en-GB" dirty="0"/>
              <a:t>To practise pronunciation of two [g] sounds in German, consolidate knowledge of plural rule 1, and recall some known vocabulary. Picture prompts and/or English gloss are provided to support word recognition.</a:t>
            </a:r>
            <a:br>
              <a:rPr lang="en-GB" dirty="0"/>
            </a:br>
            <a:br>
              <a:rPr lang="en-GB" dirty="0"/>
            </a:br>
            <a:r>
              <a:rPr lang="en-GB" b="1" dirty="0"/>
              <a:t>Procedure:</a:t>
            </a:r>
            <a:br>
              <a:rPr lang="en-GB" dirty="0"/>
            </a:br>
            <a:r>
              <a:rPr lang="en-GB" dirty="0"/>
              <a:t>1. Students work in pairs to pronounce / recall the words.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Tag, </a:t>
            </a:r>
            <a:r>
              <a:rPr lang="en-GB" dirty="0" err="1"/>
              <a:t>Tage</a:t>
            </a:r>
            <a:br>
              <a:rPr lang="en-GB" dirty="0"/>
            </a:br>
            <a:r>
              <a:rPr lang="en-GB" dirty="0"/>
              <a:t>Zug, </a:t>
            </a:r>
            <a:r>
              <a:rPr lang="en-GB" dirty="0" err="1"/>
              <a:t>Züge</a:t>
            </a:r>
            <a:br>
              <a:rPr lang="en-GB" dirty="0"/>
            </a:br>
            <a:r>
              <a:rPr lang="en-GB" dirty="0" err="1"/>
              <a:t>Flug</a:t>
            </a:r>
            <a:r>
              <a:rPr lang="en-GB" dirty="0"/>
              <a:t>, </a:t>
            </a:r>
            <a:r>
              <a:rPr lang="en-GB" dirty="0" err="1"/>
              <a:t>Flüge</a:t>
            </a:r>
            <a:br>
              <a:rPr lang="en-GB" dirty="0"/>
            </a:br>
            <a:r>
              <a:rPr lang="en-GB" dirty="0"/>
              <a:t>Burg, </a:t>
            </a:r>
            <a:r>
              <a:rPr lang="en-GB" dirty="0" err="1"/>
              <a:t>Burgen</a:t>
            </a:r>
            <a:br>
              <a:rPr lang="en-GB" dirty="0"/>
            </a:br>
            <a:r>
              <a:rPr lang="en-GB" dirty="0" err="1"/>
              <a:t>Spielzeug</a:t>
            </a:r>
            <a:r>
              <a:rPr lang="en-GB" dirty="0"/>
              <a:t>, </a:t>
            </a:r>
            <a:r>
              <a:rPr lang="en-GB" dirty="0" err="1"/>
              <a:t>Spielzeuge</a:t>
            </a:r>
            <a:br>
              <a:rPr lang="en-GB" dirty="0"/>
            </a:br>
            <a:r>
              <a:rPr lang="en-GB" dirty="0" err="1"/>
              <a:t>Geburtstag</a:t>
            </a:r>
            <a:r>
              <a:rPr lang="en-GB" dirty="0"/>
              <a:t>, </a:t>
            </a:r>
            <a:r>
              <a:rPr lang="en-GB" dirty="0" err="1"/>
              <a:t>Geburtstage</a:t>
            </a:r>
            <a:br>
              <a:rPr lang="en-GB" dirty="0"/>
            </a:br>
            <a:r>
              <a:rPr lang="en-GB" dirty="0" err="1"/>
              <a:t>Ausflug</a:t>
            </a:r>
            <a:r>
              <a:rPr lang="en-GB" dirty="0"/>
              <a:t>, </a:t>
            </a:r>
            <a:r>
              <a:rPr lang="en-GB" dirty="0" err="1"/>
              <a:t>Ausflüge</a:t>
            </a:r>
            <a:br>
              <a:rPr lang="en-GB" dirty="0"/>
            </a:br>
            <a:r>
              <a:rPr lang="en-GB" dirty="0" err="1"/>
              <a:t>Fahrzeug</a:t>
            </a:r>
            <a:r>
              <a:rPr lang="en-GB" dirty="0"/>
              <a:t>, </a:t>
            </a:r>
            <a:r>
              <a:rPr lang="en-GB" dirty="0" err="1"/>
              <a:t>Fahrzeuge</a:t>
            </a:r>
            <a:br>
              <a:rPr lang="en-GB" dirty="0"/>
            </a:br>
            <a:br>
              <a:rPr lang="en-GB" dirty="0"/>
            </a:br>
            <a:r>
              <a:rPr lang="en-GB" b="1" baseline="0" dirty="0"/>
              <a:t>Word frequency (1 is the most frequent word in German): </a:t>
            </a:r>
            <a:br>
              <a:rPr lang="en-GB" b="1" baseline="0" dirty="0"/>
            </a:br>
            <a:r>
              <a:rPr lang="en-GB" b="0" baseline="0" dirty="0" err="1"/>
              <a:t>Beginn</a:t>
            </a:r>
            <a:r>
              <a:rPr lang="en-GB" b="0" baseline="0" dirty="0"/>
              <a:t> [845] </a:t>
            </a:r>
            <a:r>
              <a:rPr lang="en-GB" b="0" baseline="0" dirty="0" err="1"/>
              <a:t>Energie</a:t>
            </a:r>
            <a:r>
              <a:rPr lang="en-GB" b="0" baseline="0" dirty="0"/>
              <a:t> [455] Organisation [1114] Generation [1153] Region [803] Gruppe [369] Integration [1282] </a:t>
            </a:r>
            <a:r>
              <a:rPr lang="en-GB" b="0" baseline="0" dirty="0" err="1"/>
              <a:t>Strategie</a:t>
            </a:r>
            <a:r>
              <a:rPr lang="en-GB" b="0" baseline="0" dirty="0"/>
              <a:t> [1477]</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78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key vocabulary and verbs in the first person.  The short text sets the context for the lesson, a visit to Austria’s oldest and best known theme park, the </a:t>
            </a:r>
            <a:r>
              <a:rPr lang="en-GB" b="0" dirty="0" err="1"/>
              <a:t>Wurstelprater</a:t>
            </a:r>
            <a:r>
              <a:rPr lang="en-GB" b="0" dirty="0"/>
              <a:t>.</a:t>
            </a:r>
            <a:br>
              <a:rPr lang="en-GB" b="0" dirty="0"/>
            </a:br>
            <a:br>
              <a:rPr lang="en-GB" dirty="0"/>
            </a:br>
            <a:r>
              <a:rPr lang="en-GB" b="1" dirty="0"/>
              <a:t>Procedure:</a:t>
            </a:r>
            <a:br>
              <a:rPr lang="en-GB" dirty="0"/>
            </a:br>
            <a:r>
              <a:rPr lang="en-GB" dirty="0"/>
              <a:t>1. Explain the title and the context – it is the theme park talking…</a:t>
            </a:r>
          </a:p>
          <a:p>
            <a:r>
              <a:rPr lang="en-GB" dirty="0"/>
              <a:t>2. Students read the text and identify the position for the missing words. </a:t>
            </a:r>
          </a:p>
          <a:p>
            <a:r>
              <a:rPr lang="en-GB" dirty="0"/>
              <a:t>3. Check answers and elicit the English meaning orally.</a:t>
            </a:r>
            <a:br>
              <a:rPr lang="en-GB" dirty="0"/>
            </a:br>
            <a:r>
              <a:rPr lang="en-GB" b="1" dirty="0"/>
              <a:t>Note:  </a:t>
            </a:r>
            <a:r>
              <a:rPr lang="en-GB" dirty="0"/>
              <a:t>We didn’t gloss </a:t>
            </a:r>
            <a:r>
              <a:rPr lang="en-GB" b="1" dirty="0" err="1"/>
              <a:t>Vergnügungspark</a:t>
            </a:r>
            <a:r>
              <a:rPr lang="en-GB" dirty="0"/>
              <a:t> here.  Teachers following the NCELP SOW will want to prompt students to make the connection with the Brecht poem title from 8.1.1.5 – </a:t>
            </a:r>
            <a:r>
              <a:rPr lang="en-GB" dirty="0" err="1"/>
              <a:t>Vergnügungen</a:t>
            </a:r>
            <a:r>
              <a:rPr lang="en-GB" dirty="0"/>
              <a:t>.  Additional prompts could be to identify its synonym – </a:t>
            </a:r>
            <a:r>
              <a:rPr lang="en-GB" dirty="0" err="1"/>
              <a:t>Themenpark</a:t>
            </a:r>
            <a:r>
              <a:rPr lang="en-GB" dirty="0"/>
              <a:t>, a semi-cognate, and gesture towards the picture.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Note: </a:t>
            </a:r>
            <a:r>
              <a:rPr lang="en-GB" dirty="0" err="1"/>
              <a:t>Erste</a:t>
            </a:r>
            <a:r>
              <a:rPr lang="en-GB" dirty="0"/>
              <a:t> has been learnt as a noun (der, die, das </a:t>
            </a:r>
            <a:r>
              <a:rPr lang="en-GB" dirty="0" err="1"/>
              <a:t>Erste</a:t>
            </a:r>
            <a:r>
              <a:rPr lang="en-GB" dirty="0"/>
              <a:t>).  Students should have no difficulty understanding its meaning here.  Later in Y8, students will learn about nominalisation of adjectives.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US" sz="1200" kern="1200" dirty="0" err="1">
                <a:solidFill>
                  <a:schemeClr val="tx1"/>
                </a:solidFill>
                <a:effectLst/>
                <a:latin typeface="+mn-lt"/>
                <a:ea typeface="+mn-ea"/>
                <a:cs typeface="+mn-cs"/>
              </a:rPr>
              <a:t>wünschen</a:t>
            </a:r>
            <a:r>
              <a:rPr lang="en-US" sz="1200" kern="1200" dirty="0">
                <a:solidFill>
                  <a:schemeClr val="tx1"/>
                </a:solidFill>
                <a:effectLst/>
                <a:latin typeface="+mn-lt"/>
                <a:ea typeface="+mn-ea"/>
                <a:cs typeface="+mn-cs"/>
              </a:rPr>
              <a:t> [684] </a:t>
            </a:r>
            <a:r>
              <a:rPr lang="en-US" sz="1200" b="0" kern="1200" dirty="0" err="1">
                <a:solidFill>
                  <a:schemeClr val="tx1"/>
                </a:solidFill>
                <a:effectLst/>
                <a:latin typeface="+mn-lt"/>
                <a:ea typeface="+mn-ea"/>
                <a:cs typeface="+mn-cs"/>
              </a:rPr>
              <a:t>Erste</a:t>
            </a:r>
            <a:r>
              <a:rPr lang="en-US" sz="1200" kern="1200" dirty="0">
                <a:solidFill>
                  <a:schemeClr val="tx1"/>
                </a:solidFill>
                <a:effectLst/>
                <a:latin typeface="+mn-lt"/>
                <a:ea typeface="+mn-ea"/>
                <a:cs typeface="+mn-cs"/>
              </a:rPr>
              <a:t> [91] Tag [108] </a:t>
            </a:r>
            <a:r>
              <a:rPr lang="en-US" sz="1200" b="0" kern="1200" dirty="0" err="1">
                <a:solidFill>
                  <a:schemeClr val="tx1"/>
                </a:solidFill>
                <a:effectLst/>
                <a:latin typeface="+mn-lt"/>
                <a:ea typeface="+mn-ea"/>
                <a:cs typeface="+mn-cs"/>
              </a:rPr>
              <a:t>heißen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[123] </a:t>
            </a:r>
            <a:r>
              <a:rPr lang="en-US" sz="1200" kern="1200" dirty="0" err="1">
                <a:solidFill>
                  <a:schemeClr val="tx1"/>
                </a:solidFill>
                <a:effectLst/>
                <a:latin typeface="+mn-lt"/>
                <a:ea typeface="+mn-ea"/>
                <a:cs typeface="+mn-cs"/>
              </a:rPr>
              <a:t>liegen</a:t>
            </a:r>
            <a:r>
              <a:rPr lang="en-US" sz="1200" kern="1200" dirty="0">
                <a:solidFill>
                  <a:schemeClr val="tx1"/>
                </a:solidFill>
                <a:effectLst/>
                <a:latin typeface="+mn-lt"/>
                <a:ea typeface="+mn-ea"/>
                <a:cs typeface="+mn-cs"/>
              </a:rPr>
              <a:t> [118]</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r>
              <a:rPr lang="en-GB" dirty="0"/>
              <a:t>Image source:</a:t>
            </a:r>
            <a:br>
              <a:rPr lang="en-GB" dirty="0"/>
            </a:br>
            <a:r>
              <a:rPr lang="en-GB" dirty="0"/>
              <a:t>https://upload.wikimedia.org/wikipedia/commons/3/3a/Karte_Prater_Wien.jpg  - attribution not required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0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regular (weak) verb endings and pronouns in the present tense</a:t>
            </a:r>
            <a:br>
              <a:rPr lang="en-GB" b="0" dirty="0"/>
            </a:br>
            <a:br>
              <a:rPr lang="en-GB" dirty="0"/>
            </a:br>
            <a:r>
              <a:rPr lang="en-GB" b="1" dirty="0"/>
              <a:t>Procedure:</a:t>
            </a:r>
            <a:br>
              <a:rPr lang="en-GB" dirty="0"/>
            </a:br>
            <a:r>
              <a:rPr lang="en-GB" dirty="0"/>
              <a:t>1. Use the animation to elicit as many of the meanings from students as possible.</a:t>
            </a:r>
          </a:p>
          <a:p>
            <a:r>
              <a:rPr lang="en-GB" dirty="0"/>
              <a:t>2. Ensure all information is understood.</a:t>
            </a:r>
          </a:p>
          <a:p>
            <a:endParaRPr lang="en-GB" b="1" dirty="0"/>
          </a:p>
          <a:p>
            <a:endParaRPr lang="en-US" sz="1200" dirty="0">
              <a:solidFill>
                <a:schemeClr val="accent5">
                  <a:lumMod val="50000"/>
                </a:schemeClr>
              </a:solidFill>
            </a:endParaRPr>
          </a:p>
          <a:p>
            <a:r>
              <a:rPr lang="en-GB" b="1" baseline="0" dirty="0"/>
              <a:t>Word frequency (1 is the most frequent word in German): </a:t>
            </a:r>
            <a:endParaRPr lang="en-US" sz="1200" dirty="0">
              <a:solidFill>
                <a:schemeClr val="accent5">
                  <a:lumMod val="50000"/>
                </a:schemeClr>
              </a:solidFill>
            </a:endParaRPr>
          </a:p>
          <a:p>
            <a:r>
              <a:rPr lang="en-US" sz="1200" b="1" kern="1200" dirty="0" err="1">
                <a:solidFill>
                  <a:schemeClr val="tx1"/>
                </a:solidFill>
                <a:effectLst/>
                <a:latin typeface="+mn-lt"/>
                <a:ea typeface="+mn-ea"/>
                <a:cs typeface="+mn-cs"/>
              </a:rPr>
              <a:t>gewinnen</a:t>
            </a:r>
            <a:r>
              <a:rPr lang="en-US" sz="1200" b="0" kern="1200" dirty="0">
                <a:solidFill>
                  <a:schemeClr val="tx1"/>
                </a:solidFill>
                <a:effectLst/>
                <a:latin typeface="+mn-lt"/>
                <a:ea typeface="+mn-ea"/>
                <a:cs typeface="+mn-cs"/>
              </a:rPr>
              <a:t> [410] </a:t>
            </a:r>
            <a:endParaRPr lang="en-US" sz="1200" dirty="0">
              <a:solidFill>
                <a:schemeClr val="accent5">
                  <a:lumMod val="50000"/>
                </a:schemeClr>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957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remind students of the two different translations of the German present tense.</a:t>
            </a:r>
            <a:br>
              <a:rPr lang="en-GB" dirty="0"/>
            </a:br>
            <a:br>
              <a:rPr lang="en-GB" dirty="0"/>
            </a:br>
            <a:r>
              <a:rPr lang="en-GB" b="1" dirty="0"/>
              <a:t>Procedure:</a:t>
            </a:r>
            <a:br>
              <a:rPr lang="en-GB" dirty="0"/>
            </a:br>
            <a:r>
              <a:rPr lang="en-GB" dirty="0"/>
              <a:t>1. Go through the information on the slide using the animation.</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3620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production of revisited personal pronouns, and comprehension in the written modality of present tense verb endings.  The further requirement to translate into English consolidates knowledge of the two possible English translations for the German present tense, and vocabulary knowledge of eight verbs from this week’s revisiting.</a:t>
            </a:r>
            <a:br>
              <a:rPr lang="en-GB" b="0" dirty="0"/>
            </a:br>
            <a:br>
              <a:rPr lang="en-GB" dirty="0"/>
            </a:br>
            <a:r>
              <a:rPr lang="en-GB" b="1" dirty="0"/>
              <a:t>Procedure:</a:t>
            </a:r>
            <a:br>
              <a:rPr lang="en-GB" dirty="0"/>
            </a:br>
            <a:r>
              <a:rPr lang="en-GB" dirty="0"/>
              <a:t>1. Ensure the context and task are clear. Mia and Wolfgang are in Wien with Oma and </a:t>
            </a:r>
            <a:r>
              <a:rPr lang="en-GB" dirty="0" err="1"/>
              <a:t>Opa</a:t>
            </a:r>
            <a:r>
              <a:rPr lang="en-GB" dirty="0"/>
              <a:t>. They are going to the theme park </a:t>
            </a:r>
            <a:r>
              <a:rPr lang="en-GB" dirty="0" err="1"/>
              <a:t>Wurstelprater</a:t>
            </a:r>
            <a:r>
              <a:rPr lang="en-GB" dirty="0"/>
              <a:t> for the day.  They are on the U-Bahn.</a:t>
            </a:r>
          </a:p>
          <a:p>
            <a:r>
              <a:rPr lang="en-GB" dirty="0"/>
              <a:t>2. Students write 1-8 and the missing German pronoun.</a:t>
            </a:r>
          </a:p>
          <a:p>
            <a:r>
              <a:rPr lang="en-GB" dirty="0"/>
              <a:t>3. Click to reveal answers.</a:t>
            </a:r>
          </a:p>
          <a:p>
            <a:r>
              <a:rPr lang="en-GB" dirty="0"/>
              <a:t>4. Ensure meanings are clear.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1" baseline="0" dirty="0"/>
            </a:br>
            <a:r>
              <a:rPr lang="en-US" sz="1200" b="1" kern="1200" dirty="0" err="1">
                <a:solidFill>
                  <a:schemeClr val="tx1"/>
                </a:solidFill>
                <a:effectLst/>
                <a:latin typeface="+mn-lt"/>
                <a:ea typeface="+mn-ea"/>
                <a:cs typeface="+mn-cs"/>
              </a:rPr>
              <a:t>sehen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[81] </a:t>
            </a:r>
            <a:r>
              <a:rPr lang="en-US" sz="1200" b="1" kern="1200" dirty="0" err="1">
                <a:solidFill>
                  <a:schemeClr val="tx1"/>
                </a:solidFill>
                <a:effectLst/>
                <a:latin typeface="+mn-lt"/>
                <a:ea typeface="+mn-ea"/>
                <a:cs typeface="+mn-cs"/>
              </a:rPr>
              <a:t>reden</a:t>
            </a:r>
            <a:r>
              <a:rPr lang="en-US" sz="1200" kern="1200" dirty="0">
                <a:solidFill>
                  <a:schemeClr val="tx1"/>
                </a:solidFill>
                <a:effectLst/>
                <a:latin typeface="+mn-lt"/>
                <a:ea typeface="+mn-ea"/>
                <a:cs typeface="+mn-cs"/>
              </a:rPr>
              <a:t> [356]</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sitzen</a:t>
            </a:r>
            <a:r>
              <a:rPr lang="en-US" sz="1200" kern="1200" dirty="0">
                <a:solidFill>
                  <a:schemeClr val="tx1"/>
                </a:solidFill>
                <a:effectLst/>
                <a:latin typeface="+mn-lt"/>
                <a:ea typeface="+mn-ea"/>
                <a:cs typeface="+mn-cs"/>
              </a:rPr>
              <a:t> [261] </a:t>
            </a:r>
            <a:r>
              <a:rPr lang="en-US" sz="1200" b="1" kern="1200" dirty="0" err="1">
                <a:solidFill>
                  <a:schemeClr val="tx1"/>
                </a:solidFill>
                <a:effectLst/>
                <a:latin typeface="+mn-lt"/>
                <a:ea typeface="+mn-ea"/>
                <a:cs typeface="+mn-cs"/>
              </a:rPr>
              <a:t>stehen</a:t>
            </a:r>
            <a:r>
              <a:rPr lang="en-US" sz="1200" kern="1200" dirty="0">
                <a:solidFill>
                  <a:schemeClr val="tx1"/>
                </a:solidFill>
                <a:effectLst/>
                <a:latin typeface="+mn-lt"/>
                <a:ea typeface="+mn-ea"/>
                <a:cs typeface="+mn-cs"/>
              </a:rPr>
              <a:t> [87] </a:t>
            </a:r>
            <a:r>
              <a:rPr lang="en-US" sz="1200" b="1" kern="1200" dirty="0" err="1">
                <a:solidFill>
                  <a:schemeClr val="tx1"/>
                </a:solidFill>
                <a:effectLst/>
                <a:latin typeface="+mn-lt"/>
                <a:ea typeface="+mn-ea"/>
                <a:cs typeface="+mn-cs"/>
              </a:rPr>
              <a:t>halten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[144] </a:t>
            </a:r>
            <a:r>
              <a:rPr lang="en-US" sz="1200" b="1" kern="1200" dirty="0" err="1">
                <a:solidFill>
                  <a:schemeClr val="tx1"/>
                </a:solidFill>
                <a:effectLst/>
                <a:latin typeface="+mn-lt"/>
                <a:ea typeface="+mn-ea"/>
                <a:cs typeface="+mn-cs"/>
              </a:rPr>
              <a:t>tragen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[308] </a:t>
            </a:r>
            <a:r>
              <a:rPr lang="en-US" sz="1200" b="1" kern="1200" dirty="0" err="1">
                <a:solidFill>
                  <a:schemeClr val="tx1"/>
                </a:solidFill>
                <a:effectLst/>
                <a:latin typeface="+mn-lt"/>
                <a:ea typeface="+mn-ea"/>
                <a:cs typeface="+mn-cs"/>
              </a:rPr>
              <a:t>nehmen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[139] </a:t>
            </a:r>
            <a:r>
              <a:rPr lang="en-US" sz="1200" b="1" kern="1200" dirty="0" err="1">
                <a:solidFill>
                  <a:schemeClr val="tx1"/>
                </a:solidFill>
                <a:effectLst/>
                <a:latin typeface="+mn-lt"/>
                <a:ea typeface="+mn-ea"/>
                <a:cs typeface="+mn-cs"/>
              </a:rPr>
              <a:t>fahren</a:t>
            </a:r>
            <a:r>
              <a:rPr lang="en-US" sz="1200" kern="1200" dirty="0">
                <a:solidFill>
                  <a:schemeClr val="tx1"/>
                </a:solidFill>
                <a:effectLst/>
                <a:latin typeface="+mn-lt"/>
                <a:ea typeface="+mn-ea"/>
                <a:cs typeface="+mn-cs"/>
              </a:rPr>
              <a:t> [169] </a:t>
            </a:r>
            <a:r>
              <a:rPr lang="en-US" sz="1200" b="1"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[61] </a:t>
            </a:r>
            <a:r>
              <a:rPr lang="en-US" sz="1200" b="1" kern="1200" dirty="0">
                <a:solidFill>
                  <a:schemeClr val="tx1"/>
                </a:solidFill>
                <a:effectLst/>
                <a:latin typeface="+mn-lt"/>
                <a:ea typeface="+mn-ea"/>
                <a:cs typeface="+mn-cs"/>
              </a:rPr>
              <a:t>das Handy </a:t>
            </a:r>
            <a:r>
              <a:rPr lang="en-US" sz="1200" kern="1200" dirty="0">
                <a:solidFill>
                  <a:schemeClr val="tx1"/>
                </a:solidFill>
                <a:effectLst/>
                <a:latin typeface="+mn-lt"/>
                <a:ea typeface="+mn-ea"/>
                <a:cs typeface="+mn-cs"/>
              </a:rPr>
              <a:t>[2466] </a:t>
            </a:r>
            <a:r>
              <a:rPr lang="en-US" sz="1200" b="1" kern="1200" dirty="0">
                <a:solidFill>
                  <a:schemeClr val="tx1"/>
                </a:solidFill>
                <a:effectLst/>
                <a:latin typeface="+mn-lt"/>
                <a:ea typeface="+mn-ea"/>
                <a:cs typeface="+mn-cs"/>
              </a:rPr>
              <a:t>du</a:t>
            </a:r>
            <a:r>
              <a:rPr lang="en-US" sz="1200" kern="1200" dirty="0">
                <a:solidFill>
                  <a:schemeClr val="tx1"/>
                </a:solidFill>
                <a:effectLst/>
                <a:latin typeface="+mn-lt"/>
                <a:ea typeface="+mn-ea"/>
                <a:cs typeface="+mn-cs"/>
              </a:rPr>
              <a:t> [52] </a:t>
            </a:r>
            <a:r>
              <a:rPr lang="en-US" sz="1200" b="1" kern="1200" dirty="0">
                <a:solidFill>
                  <a:schemeClr val="tx1"/>
                </a:solidFill>
                <a:effectLst/>
                <a:latin typeface="+mn-lt"/>
                <a:ea typeface="+mn-ea"/>
                <a:cs typeface="+mn-cs"/>
              </a:rPr>
              <a:t>ich</a:t>
            </a:r>
            <a:r>
              <a:rPr lang="en-US" sz="1200" kern="1200" dirty="0">
                <a:solidFill>
                  <a:schemeClr val="tx1"/>
                </a:solidFill>
                <a:effectLst/>
                <a:latin typeface="+mn-lt"/>
                <a:ea typeface="+mn-ea"/>
                <a:cs typeface="+mn-cs"/>
              </a:rPr>
              <a:t> [8] </a:t>
            </a:r>
            <a:r>
              <a:rPr lang="en-US" sz="1200" b="1" kern="1200" dirty="0">
                <a:solidFill>
                  <a:schemeClr val="tx1"/>
                </a:solidFill>
                <a:effectLst/>
                <a:latin typeface="+mn-lt"/>
                <a:ea typeface="+mn-ea"/>
                <a:cs typeface="+mn-cs"/>
              </a:rPr>
              <a:t>er</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[20] </a:t>
            </a:r>
            <a:r>
              <a:rPr lang="en-US" sz="1200" b="1" kern="1200" dirty="0">
                <a:solidFill>
                  <a:schemeClr val="tx1"/>
                </a:solidFill>
                <a:effectLst/>
                <a:latin typeface="+mn-lt"/>
                <a:ea typeface="+mn-ea"/>
                <a:cs typeface="+mn-cs"/>
              </a:rPr>
              <a:t>sie</a:t>
            </a:r>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[10] </a:t>
            </a:r>
            <a:r>
              <a:rPr lang="en-US" sz="1200" b="1" kern="1200" dirty="0">
                <a:solidFill>
                  <a:schemeClr val="tx1"/>
                </a:solidFill>
                <a:effectLst/>
                <a:latin typeface="+mn-lt"/>
                <a:ea typeface="+mn-ea"/>
                <a:cs typeface="+mn-cs"/>
              </a:rPr>
              <a:t>es</a:t>
            </a:r>
            <a:r>
              <a:rPr lang="en-US" sz="1200" kern="1200" dirty="0">
                <a:solidFill>
                  <a:schemeClr val="tx1"/>
                </a:solidFill>
                <a:effectLst/>
                <a:latin typeface="+mn-lt"/>
                <a:ea typeface="+mn-ea"/>
                <a:cs typeface="+mn-cs"/>
              </a:rPr>
              <a:t> [14] </a:t>
            </a:r>
            <a:r>
              <a:rPr lang="en-US" sz="1200" b="1" kern="1200" dirty="0" err="1">
                <a:solidFill>
                  <a:schemeClr val="tx1"/>
                </a:solidFill>
                <a:effectLst/>
                <a:latin typeface="+mn-lt"/>
                <a:ea typeface="+mn-ea"/>
                <a:cs typeface="+mn-cs"/>
              </a:rPr>
              <a:t>wir</a:t>
            </a:r>
            <a:r>
              <a:rPr lang="en-US" sz="1200" kern="1200" dirty="0">
                <a:solidFill>
                  <a:schemeClr val="tx1"/>
                </a:solidFill>
                <a:effectLst/>
                <a:latin typeface="+mn-lt"/>
                <a:ea typeface="+mn-ea"/>
                <a:cs typeface="+mn-cs"/>
              </a:rPr>
              <a:t> [31]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remind students about strong verbs and prompt recall of the strong verbs we are revisiting this week.</a:t>
            </a:r>
            <a:br>
              <a:rPr lang="en-GB" b="0" dirty="0"/>
            </a:br>
            <a:br>
              <a:rPr lang="en-GB" dirty="0"/>
            </a:br>
            <a:r>
              <a:rPr lang="en-GB" b="1" dirty="0"/>
              <a:t>Procedure:</a:t>
            </a:r>
            <a:br>
              <a:rPr lang="en-GB" dirty="0"/>
            </a:br>
            <a:r>
              <a:rPr lang="en-GB" dirty="0"/>
              <a:t>1. Go through the information on the slide using the animation.</a:t>
            </a:r>
          </a:p>
          <a:p>
            <a:r>
              <a:rPr lang="en-GB" dirty="0"/>
              <a:t>2. Students identify the strong verbs and write their infinitives.</a:t>
            </a:r>
          </a:p>
          <a:p>
            <a:r>
              <a:rPr lang="en-GB" dirty="0"/>
              <a:t>3. Answers are highlighted and infinitives appear on mouse clicks.</a:t>
            </a:r>
            <a:br>
              <a:rPr lang="en-GB" dirty="0"/>
            </a:br>
            <a:r>
              <a:rPr lang="en-GB" dirty="0"/>
              <a:t>4. English meanings should be elicited orally.</a:t>
            </a:r>
            <a:br>
              <a:rPr lang="en-GB" dirty="0"/>
            </a:br>
            <a:endParaRPr lang="en-GB" dirty="0"/>
          </a:p>
          <a:p>
            <a:r>
              <a:rPr lang="en-GB" b="1" baseline="0" dirty="0"/>
              <a:t>Word frequency (1 is the most frequent word in German): </a:t>
            </a:r>
            <a:br>
              <a:rPr lang="en-GB" b="1" baseline="0" dirty="0"/>
            </a:br>
            <a:r>
              <a:rPr lang="en-US" sz="1200" b="1" kern="1200" dirty="0" err="1">
                <a:solidFill>
                  <a:schemeClr val="tx1"/>
                </a:solidFill>
                <a:effectLst/>
                <a:latin typeface="+mn-lt"/>
                <a:ea typeface="+mn-ea"/>
                <a:cs typeface="+mn-cs"/>
              </a:rPr>
              <a:t>sehen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[81] </a:t>
            </a:r>
            <a:r>
              <a:rPr lang="en-US" sz="1200" b="1" kern="1200" dirty="0" err="1">
                <a:solidFill>
                  <a:schemeClr val="tx1"/>
                </a:solidFill>
                <a:effectLst/>
                <a:latin typeface="+mn-lt"/>
                <a:ea typeface="+mn-ea"/>
                <a:cs typeface="+mn-cs"/>
              </a:rPr>
              <a:t>erhalten</a:t>
            </a:r>
            <a:r>
              <a:rPr lang="en-US" sz="1200" kern="1200" dirty="0">
                <a:solidFill>
                  <a:schemeClr val="tx1"/>
                </a:solidFill>
                <a:effectLst/>
                <a:latin typeface="+mn-lt"/>
                <a:ea typeface="+mn-ea"/>
                <a:cs typeface="+mn-cs"/>
              </a:rPr>
              <a:t> [283] </a:t>
            </a:r>
            <a:r>
              <a:rPr lang="en-US" sz="1200" b="1" kern="1200" dirty="0" err="1">
                <a:solidFill>
                  <a:schemeClr val="tx1"/>
                </a:solidFill>
                <a:effectLst/>
                <a:latin typeface="+mn-lt"/>
                <a:ea typeface="+mn-ea"/>
                <a:cs typeface="+mn-cs"/>
              </a:rPr>
              <a:t>fahren</a:t>
            </a:r>
            <a:r>
              <a:rPr lang="en-US" sz="1200" kern="1200" dirty="0">
                <a:solidFill>
                  <a:schemeClr val="tx1"/>
                </a:solidFill>
                <a:effectLst/>
                <a:latin typeface="+mn-lt"/>
                <a:ea typeface="+mn-ea"/>
                <a:cs typeface="+mn-cs"/>
              </a:rPr>
              <a:t> [169] </a:t>
            </a:r>
            <a:r>
              <a:rPr lang="en-US" sz="1200" b="1" kern="1200" dirty="0" err="1">
                <a:solidFill>
                  <a:schemeClr val="tx1"/>
                </a:solidFill>
                <a:effectLst/>
                <a:latin typeface="+mn-lt"/>
                <a:ea typeface="+mn-ea"/>
                <a:cs typeface="+mn-cs"/>
              </a:rPr>
              <a:t>springen</a:t>
            </a:r>
            <a:r>
              <a:rPr lang="en-US" sz="1200" kern="1200" dirty="0">
                <a:solidFill>
                  <a:schemeClr val="tx1"/>
                </a:solidFill>
                <a:effectLst/>
                <a:latin typeface="+mn-lt"/>
                <a:ea typeface="+mn-ea"/>
                <a:cs typeface="+mn-cs"/>
              </a:rPr>
              <a:t> [1468] </a:t>
            </a:r>
            <a:r>
              <a:rPr lang="en-US" sz="1200" b="1" kern="1200" dirty="0" err="1">
                <a:solidFill>
                  <a:schemeClr val="tx1"/>
                </a:solidFill>
                <a:effectLst/>
                <a:latin typeface="+mn-lt"/>
                <a:ea typeface="+mn-ea"/>
                <a:cs typeface="+mn-cs"/>
              </a:rPr>
              <a:t>stehen</a:t>
            </a:r>
            <a:r>
              <a:rPr lang="en-US" sz="1200" kern="1200" dirty="0">
                <a:solidFill>
                  <a:schemeClr val="tx1"/>
                </a:solidFill>
                <a:effectLst/>
                <a:latin typeface="+mn-lt"/>
                <a:ea typeface="+mn-ea"/>
                <a:cs typeface="+mn-cs"/>
              </a:rPr>
              <a:t> [87] </a:t>
            </a:r>
            <a:r>
              <a:rPr lang="en-US" sz="1200" b="1" kern="1200" dirty="0" err="1">
                <a:solidFill>
                  <a:schemeClr val="tx1"/>
                </a:solidFill>
                <a:effectLst/>
                <a:latin typeface="+mn-lt"/>
                <a:ea typeface="+mn-ea"/>
                <a:cs typeface="+mn-cs"/>
              </a:rPr>
              <a:t>nehmen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[139] </a:t>
            </a:r>
            <a:r>
              <a:rPr lang="en-US" sz="1200" b="1" kern="1200" dirty="0" err="1">
                <a:solidFill>
                  <a:schemeClr val="tx1"/>
                </a:solidFill>
                <a:effectLst/>
                <a:latin typeface="+mn-lt"/>
                <a:ea typeface="+mn-ea"/>
                <a:cs typeface="+mn-cs"/>
              </a:rPr>
              <a:t>tragen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[308] </a:t>
            </a:r>
            <a:r>
              <a:rPr lang="en-US" sz="1200" b="1" kern="1200" dirty="0" err="1">
                <a:solidFill>
                  <a:schemeClr val="tx1"/>
                </a:solidFill>
                <a:effectLst/>
                <a:latin typeface="+mn-lt"/>
                <a:ea typeface="+mn-ea"/>
                <a:cs typeface="+mn-cs"/>
              </a:rPr>
              <a:t>liegen</a:t>
            </a:r>
            <a:r>
              <a:rPr lang="en-US" sz="1200" kern="1200" dirty="0">
                <a:solidFill>
                  <a:schemeClr val="tx1"/>
                </a:solidFill>
                <a:effectLst/>
                <a:latin typeface="+mn-lt"/>
                <a:ea typeface="+mn-ea"/>
                <a:cs typeface="+mn-cs"/>
              </a:rPr>
              <a:t> [118] </a:t>
            </a:r>
            <a:r>
              <a:rPr lang="en-US" sz="1200" b="1" kern="1200" dirty="0" err="1">
                <a:solidFill>
                  <a:schemeClr val="tx1"/>
                </a:solidFill>
                <a:effectLst/>
                <a:latin typeface="+mn-lt"/>
                <a:ea typeface="+mn-ea"/>
                <a:cs typeface="+mn-cs"/>
              </a:rPr>
              <a:t>reden</a:t>
            </a:r>
            <a:r>
              <a:rPr lang="en-US" sz="1200" kern="1200" dirty="0">
                <a:solidFill>
                  <a:schemeClr val="tx1"/>
                </a:solidFill>
                <a:effectLst/>
                <a:latin typeface="+mn-lt"/>
                <a:ea typeface="+mn-ea"/>
                <a:cs typeface="+mn-cs"/>
              </a:rPr>
              <a:t> [356]</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kommen</a:t>
            </a:r>
            <a:r>
              <a:rPr lang="en-US" sz="1200" kern="1200" dirty="0">
                <a:solidFill>
                  <a:schemeClr val="tx1"/>
                </a:solidFill>
                <a:effectLst/>
                <a:latin typeface="+mn-lt"/>
                <a:ea typeface="+mn-ea"/>
                <a:cs typeface="+mn-cs"/>
              </a:rPr>
              <a:t> [61] </a:t>
            </a:r>
            <a:r>
              <a:rPr lang="en-US" sz="1200" b="1" kern="1200" dirty="0" err="1">
                <a:solidFill>
                  <a:schemeClr val="tx1"/>
                </a:solidFill>
                <a:effectLst/>
                <a:latin typeface="+mn-lt"/>
                <a:ea typeface="+mn-ea"/>
                <a:cs typeface="+mn-cs"/>
              </a:rPr>
              <a:t>erreichen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[305] </a:t>
            </a:r>
            <a:r>
              <a:rPr lang="en-US" sz="1200" b="1" kern="1200" dirty="0" err="1">
                <a:solidFill>
                  <a:schemeClr val="tx1"/>
                </a:solidFill>
                <a:effectLst/>
                <a:latin typeface="+mn-lt"/>
                <a:ea typeface="+mn-ea"/>
                <a:cs typeface="+mn-cs"/>
              </a:rPr>
              <a:t>werfen</a:t>
            </a:r>
            <a:r>
              <a:rPr lang="en-US" sz="1200" kern="1200" dirty="0">
                <a:solidFill>
                  <a:schemeClr val="tx1"/>
                </a:solidFill>
                <a:effectLst/>
                <a:latin typeface="+mn-lt"/>
                <a:ea typeface="+mn-ea"/>
                <a:cs typeface="+mn-cs"/>
              </a:rPr>
              <a:t> [672]</a:t>
            </a:r>
            <a:r>
              <a:rPr lang="en-US" sz="1200" b="1"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6842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246971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0463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714890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408269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86625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71173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8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856650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96867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690048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896350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880690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210456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7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411773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084250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1878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789431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6490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28530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7776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097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0353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2380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89294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50412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660663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50198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27365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636707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09962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5586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95458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60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376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40650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582543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86051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6363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27339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20/12/2021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003907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49759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0409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25889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5027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14591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20796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23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680626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482395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33317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0321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8503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578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001114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787574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90730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21123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5676090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7026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28490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44735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35793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42853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578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40196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917813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9897067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5315811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686046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8383120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6598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5181577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58878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798764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78091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9963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4950705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21413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18971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61403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4046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8285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388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231939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2087519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7438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5579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9758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38792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5892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233397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57302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4859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3.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6379049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5" y="6572245"/>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3"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00535279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4603003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035409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35922562"/>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7233555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7951876"/>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624438"/>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image" Target="../media/image1.jpg"/><Relationship Id="rId7" Type="http://schemas.openxmlformats.org/officeDocument/2006/relationships/image" Target="../media/image25.gif"/><Relationship Id="rId12" Type="http://schemas.openxmlformats.org/officeDocument/2006/relationships/audio" Target="../media/audio22.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audio" Target="../media/audio21.wav"/><Relationship Id="rId5" Type="http://schemas.openxmlformats.org/officeDocument/2006/relationships/image" Target="../media/image23.png"/><Relationship Id="rId15" Type="http://schemas.openxmlformats.org/officeDocument/2006/relationships/image" Target="../media/image27.png"/><Relationship Id="rId10" Type="http://schemas.openxmlformats.org/officeDocument/2006/relationships/audio" Target="../media/audio20.wav"/><Relationship Id="rId4" Type="http://schemas.openxmlformats.org/officeDocument/2006/relationships/image" Target="../media/image5.png"/><Relationship Id="rId9" Type="http://schemas.openxmlformats.org/officeDocument/2006/relationships/audio" Target="../media/audio19.wav"/><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37.xml"/><Relationship Id="rId5" Type="http://schemas.openxmlformats.org/officeDocument/2006/relationships/image" Target="../media/image22.gif"/><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2.jpg"/><Relationship Id="rId4" Type="http://schemas.openxmlformats.org/officeDocument/2006/relationships/audio" Target="../media/audio25.wav"/></Relationships>
</file>

<file path=ppt/slides/_rels/slide18.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audio" Target="../media/audio25.wav"/></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3" Type="http://schemas.openxmlformats.org/officeDocument/2006/relationships/image" Target="../media/image1.jpg"/><Relationship Id="rId7" Type="http://schemas.openxmlformats.org/officeDocument/2006/relationships/audio" Target="../media/audio2.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6.png"/><Relationship Id="rId10" Type="http://schemas.openxmlformats.org/officeDocument/2006/relationships/audio" Target="../media/audio5.wav"/><Relationship Id="rId4" Type="http://schemas.openxmlformats.org/officeDocument/2006/relationships/image" Target="../media/image5.png"/><Relationship Id="rId9" Type="http://schemas.openxmlformats.org/officeDocument/2006/relationships/audio" Target="../media/audio4.wav"/><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audio" Target="../media/audio26.wav"/><Relationship Id="rId10" Type="http://schemas.openxmlformats.org/officeDocument/2006/relationships/image" Target="../media/image32.jpg"/><Relationship Id="rId4" Type="http://schemas.openxmlformats.org/officeDocument/2006/relationships/audio" Target="../media/audio25.wav"/><Relationship Id="rId9" Type="http://schemas.openxmlformats.org/officeDocument/2006/relationships/audio" Target="../media/audio30.wav"/></Relationships>
</file>

<file path=ppt/slides/_rels/slide21.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audio" Target="../media/audio27.wav"/><Relationship Id="rId5" Type="http://schemas.openxmlformats.org/officeDocument/2006/relationships/audio" Target="../media/audio26.wav"/><Relationship Id="rId10" Type="http://schemas.openxmlformats.org/officeDocument/2006/relationships/image" Target="../media/image32.jpg"/><Relationship Id="rId4" Type="http://schemas.openxmlformats.org/officeDocument/2006/relationships/audio" Target="../media/audio25.wav"/><Relationship Id="rId9" Type="http://schemas.openxmlformats.org/officeDocument/2006/relationships/audio" Target="../media/audio30.wav"/></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1.jp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23.xml"/><Relationship Id="rId1" Type="http://schemas.openxmlformats.org/officeDocument/2006/relationships/slideLayout" Target="../slideLayouts/slideLayout96.xml"/><Relationship Id="rId6" Type="http://schemas.microsoft.com/office/2007/relationships/hdphoto" Target="../media/hdphoto2.wdp"/><Relationship Id="rId11" Type="http://schemas.openxmlformats.org/officeDocument/2006/relationships/audio" Target="../media/audio35.wav"/><Relationship Id="rId5" Type="http://schemas.openxmlformats.org/officeDocument/2006/relationships/image" Target="../media/image33.png"/><Relationship Id="rId10" Type="http://schemas.openxmlformats.org/officeDocument/2006/relationships/audio" Target="../media/audio34.wav"/><Relationship Id="rId4" Type="http://schemas.openxmlformats.org/officeDocument/2006/relationships/image" Target="../media/image5.png"/><Relationship Id="rId9" Type="http://schemas.openxmlformats.org/officeDocument/2006/relationships/audio" Target="../media/audio33.wav"/><Relationship Id="rId14" Type="http://schemas.openxmlformats.org/officeDocument/2006/relationships/audio" Target="../media/audio38.wav"/></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6.xml"/><Relationship Id="rId5" Type="http://schemas.openxmlformats.org/officeDocument/2006/relationships/audio" Target="../media/audio40.wav"/><Relationship Id="rId4" Type="http://schemas.openxmlformats.org/officeDocument/2006/relationships/audio" Target="../media/audio39.wav"/></Relationships>
</file>

<file path=ppt/slides/_rels/slide25.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3" Type="http://schemas.openxmlformats.org/officeDocument/2006/relationships/image" Target="../media/image5.png"/><Relationship Id="rId7" Type="http://schemas.openxmlformats.org/officeDocument/2006/relationships/audio" Target="../media/audio41.wav"/><Relationship Id="rId12" Type="http://schemas.openxmlformats.org/officeDocument/2006/relationships/audio" Target="../media/audio46.wav"/><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7.png"/><Relationship Id="rId11" Type="http://schemas.openxmlformats.org/officeDocument/2006/relationships/audio" Target="../media/audio45.wav"/><Relationship Id="rId5" Type="http://schemas.openxmlformats.org/officeDocument/2006/relationships/image" Target="../media/image35.png"/><Relationship Id="rId10" Type="http://schemas.openxmlformats.org/officeDocument/2006/relationships/audio" Target="../media/audio44.wav"/><Relationship Id="rId4" Type="http://schemas.openxmlformats.org/officeDocument/2006/relationships/image" Target="../media/image34.png"/><Relationship Id="rId9" Type="http://schemas.openxmlformats.org/officeDocument/2006/relationships/audio" Target="../media/audio43.wav"/><Relationship Id="rId14" Type="http://schemas.openxmlformats.org/officeDocument/2006/relationships/audio" Target="../media/audio48.wav"/></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audio" Target="../media/audio52.wav"/><Relationship Id="rId3" Type="http://schemas.openxmlformats.org/officeDocument/2006/relationships/image" Target="../media/image1.jpg"/><Relationship Id="rId7" Type="http://schemas.openxmlformats.org/officeDocument/2006/relationships/audio" Target="../media/audio51.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audio" Target="../media/audio9.wav"/><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audio" Target="../media/audio56.wav"/><Relationship Id="rId3" Type="http://schemas.openxmlformats.org/officeDocument/2006/relationships/image" Target="../media/image1.jpg"/><Relationship Id="rId7" Type="http://schemas.openxmlformats.org/officeDocument/2006/relationships/audio" Target="../media/audio55.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54.wav"/><Relationship Id="rId11" Type="http://schemas.openxmlformats.org/officeDocument/2006/relationships/image" Target="../media/image7.png"/><Relationship Id="rId5" Type="http://schemas.openxmlformats.org/officeDocument/2006/relationships/audio" Target="../media/audio53.wav"/><Relationship Id="rId10" Type="http://schemas.openxmlformats.org/officeDocument/2006/relationships/audio" Target="../media/audio58.wav"/><Relationship Id="rId4" Type="http://schemas.openxmlformats.org/officeDocument/2006/relationships/image" Target="../media/image5.png"/><Relationship Id="rId9" Type="http://schemas.openxmlformats.org/officeDocument/2006/relationships/audio" Target="../media/audio57.wav"/></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image" Target="../media/image7.png"/><Relationship Id="rId10" Type="http://schemas.openxmlformats.org/officeDocument/2006/relationships/audio" Target="../media/audio64.wav"/><Relationship Id="rId4" Type="http://schemas.openxmlformats.org/officeDocument/2006/relationships/audio" Target="../media/audio59.wav"/><Relationship Id="rId9" Type="http://schemas.openxmlformats.org/officeDocument/2006/relationships/audio" Target="../media/audio63.wav"/></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jpg"/><Relationship Id="rId7" Type="http://schemas.openxmlformats.org/officeDocument/2006/relationships/image" Target="../media/image42.gi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41.png"/><Relationship Id="rId10" Type="http://schemas.openxmlformats.org/officeDocument/2006/relationships/image" Target="../media/image22.gif"/><Relationship Id="rId4" Type="http://schemas.openxmlformats.org/officeDocument/2006/relationships/image" Target="../media/image5.png"/><Relationship Id="rId9" Type="http://schemas.openxmlformats.org/officeDocument/2006/relationships/image" Target="../media/image21.gif"/></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jp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gaminggrammar.com/" TargetMode="External"/><Relationship Id="rId10" Type="http://schemas.openxmlformats.org/officeDocument/2006/relationships/image" Target="../media/image47.png"/><Relationship Id="rId4" Type="http://schemas.openxmlformats.org/officeDocument/2006/relationships/image" Target="../media/image5.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8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8" Type="http://schemas.openxmlformats.org/officeDocument/2006/relationships/hyperlink" Target="https://quizlet.com/gb/518181605/year-8-german-term-12-week-7-flash-cards/" TargetMode="External"/><Relationship Id="rId3" Type="http://schemas.openxmlformats.org/officeDocument/2006/relationships/image" Target="../media/image5.png"/><Relationship Id="rId7" Type="http://schemas.openxmlformats.org/officeDocument/2006/relationships/hyperlink" Target="https://resources.ncelp.org/concern/resources/1c18dg34s?locale=en"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3.png"/><Relationship Id="rId5" Type="http://schemas.openxmlformats.org/officeDocument/2006/relationships/hyperlink" Target="https://drive.google.com/file/d/1gjBFAuIhH7AY2NDWAyFEm-83igHMuHS0/view?usp=sharing" TargetMode="External"/><Relationship Id="rId10" Type="http://schemas.openxmlformats.org/officeDocument/2006/relationships/hyperlink" Target="https://quizlet.com/gb/514904253/year-8-german-term-11-week-3-flash-cards/" TargetMode="External"/><Relationship Id="rId4" Type="http://schemas.openxmlformats.org/officeDocument/2006/relationships/image" Target="../media/image51.png"/><Relationship Id="rId9" Type="http://schemas.openxmlformats.org/officeDocument/2006/relationships/hyperlink" Target="https://quizlet.com/gb/515026799/year-8-german-term-12-week-3-flash-cards/" TargetMode="External"/></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0.png"/><Relationship Id="rId3" Type="http://schemas.openxmlformats.org/officeDocument/2006/relationships/image" Target="../media/image1.jpg"/><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image" Target="../media/image5.png"/><Relationship Id="rId9" Type="http://schemas.openxmlformats.org/officeDocument/2006/relationships/audio" Target="../media/audio14.wav"/></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gif"/><Relationship Id="rId3" Type="http://schemas.openxmlformats.org/officeDocument/2006/relationships/image" Target="../media/image1.jpg"/><Relationship Id="rId7" Type="http://schemas.openxmlformats.org/officeDocument/2006/relationships/image" Target="../media/image15.tiff"/><Relationship Id="rId12"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gif"/><Relationship Id="rId11" Type="http://schemas.openxmlformats.org/officeDocument/2006/relationships/image" Target="../media/image19.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059925"/>
            <a:ext cx="9711220" cy="1485422"/>
          </a:xfrm>
        </p:spPr>
        <p:txBody>
          <a:bodyPr anchor="t">
            <a:normAutofit/>
          </a:bodyPr>
          <a:lstStyle/>
          <a:p>
            <a:pPr algn="l"/>
            <a:r>
              <a:rPr lang="en-GB" sz="4000" b="1" dirty="0">
                <a:solidFill>
                  <a:prstClr val="white"/>
                </a:solidFill>
              </a:rPr>
              <a:t>Was, </a:t>
            </a:r>
            <a:r>
              <a:rPr lang="en-GB" sz="4000" b="1" dirty="0" err="1">
                <a:solidFill>
                  <a:prstClr val="white"/>
                </a:solidFill>
              </a:rPr>
              <a:t>wann</a:t>
            </a:r>
            <a:r>
              <a:rPr lang="en-GB" sz="4000" b="1" dirty="0">
                <a:solidFill>
                  <a:prstClr val="white"/>
                </a:solidFill>
              </a:rPr>
              <a:t> und </a:t>
            </a:r>
            <a:r>
              <a:rPr lang="en-GB" sz="4000" b="1" dirty="0" err="1">
                <a:solidFill>
                  <a:prstClr val="white"/>
                </a:solidFill>
              </a:rPr>
              <a:t>wie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26230" y="2687712"/>
            <a:ext cx="9067672" cy="571756"/>
          </a:xfrm>
        </p:spPr>
        <p:txBody>
          <a:bodyPr>
            <a:normAutofit/>
          </a:bodyPr>
          <a:lstStyle/>
          <a:p>
            <a:pPr algn="l"/>
            <a:r>
              <a:rPr lang="en-GB" sz="2800" dirty="0">
                <a:solidFill>
                  <a:prstClr val="white"/>
                </a:solidFill>
              </a:rPr>
              <a:t>Present tense, Word Order 1 and 2 [revisited]</a:t>
            </a:r>
          </a:p>
          <a:p>
            <a:pPr algn="l"/>
            <a:endParaRPr lang="en-US" sz="20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45704" y="3267136"/>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[g]</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25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3569" cy="707849"/>
          </a:xfrm>
        </p:spPr>
        <p:txBody>
          <a:bodyPr>
            <a:normAutofit/>
          </a:bodyPr>
          <a:lstStyle/>
          <a:p>
            <a:r>
              <a:rPr lang="en-GB" sz="3600" b="1" dirty="0" err="1">
                <a:solidFill>
                  <a:schemeClr val="bg1"/>
                </a:solidFill>
              </a:rPr>
              <a:t>Wurstelprater</a:t>
            </a:r>
            <a:r>
              <a:rPr lang="en-GB" sz="3600" b="1" dirty="0">
                <a:solidFill>
                  <a:schemeClr val="bg1"/>
                </a:solidFill>
              </a:rPr>
              <a:t> </a:t>
            </a:r>
            <a:r>
              <a:rPr lang="en-GB" sz="3600" b="1" dirty="0" err="1">
                <a:solidFill>
                  <a:schemeClr val="bg1"/>
                </a:solidFill>
              </a:rPr>
              <a:t>Attraktionen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634316" y="247046"/>
            <a:ext cx="3323011"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2110998"/>
            <a:ext cx="5563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Rattenplage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AB09D8B6-2044-4EF6-9DC5-03BFFB4C8ECE}"/>
              </a:ext>
            </a:extLst>
          </p:cNvPr>
          <p:cNvSpPr txBox="1"/>
          <p:nvPr/>
        </p:nvSpPr>
        <p:spPr>
          <a:xfrm>
            <a:off x="179999" y="2704672"/>
            <a:ext cx="791045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Du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wirfst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den Ball und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erhältst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Punkte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Du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willst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Ziel</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erreichen</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Der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Erste</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Ziel</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gewinnt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Preis</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Freunden</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macht</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das Spiel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Spaß</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8" name="Picture 7" descr="A close up of a logo&#10;&#10;Description automatically generated">
            <a:extLst>
              <a:ext uri="{FF2B5EF4-FFF2-40B4-BE49-F238E27FC236}">
                <a16:creationId xmlns:a16="http://schemas.microsoft.com/office/drawing/2014/main" id="{EAB634D0-DD71-42AD-A815-AFB52ED142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60299" y="1836688"/>
            <a:ext cx="1361046" cy="1358387"/>
          </a:xfrm>
          <a:prstGeom prst="rect">
            <a:avLst/>
          </a:prstGeom>
        </p:spPr>
      </p:pic>
      <p:sp>
        <p:nvSpPr>
          <p:cNvPr id="11" name="TextBox 10">
            <a:extLst>
              <a:ext uri="{FF2B5EF4-FFF2-40B4-BE49-F238E27FC236}">
                <a16:creationId xmlns:a16="http://schemas.microsoft.com/office/drawing/2014/main" id="{1A4A6605-C5BB-41D3-B5C2-F772F742B9B8}"/>
              </a:ext>
            </a:extLst>
          </p:cNvPr>
          <p:cNvSpPr txBox="1"/>
          <p:nvPr/>
        </p:nvSpPr>
        <p:spPr>
          <a:xfrm>
            <a:off x="208050" y="1268181"/>
            <a:ext cx="7669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Wolfgangs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Lieblingsspiel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Wurstelprater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Rectangle: Rounded Corners 11">
            <a:extLst>
              <a:ext uri="{FF2B5EF4-FFF2-40B4-BE49-F238E27FC236}">
                <a16:creationId xmlns:a16="http://schemas.microsoft.com/office/drawing/2014/main" id="{4F23584F-8E09-4F1A-8DA3-EEA513AE0E56}"/>
              </a:ext>
            </a:extLst>
          </p:cNvPr>
          <p:cNvSpPr/>
          <p:nvPr/>
        </p:nvSpPr>
        <p:spPr>
          <a:xfrm>
            <a:off x="717298" y="2743884"/>
            <a:ext cx="993913" cy="3987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1 ___</a:t>
            </a:r>
          </a:p>
        </p:txBody>
      </p:sp>
      <p:sp>
        <p:nvSpPr>
          <p:cNvPr id="13" name="Rectangle: Rounded Corners 12">
            <a:extLst>
              <a:ext uri="{FF2B5EF4-FFF2-40B4-BE49-F238E27FC236}">
                <a16:creationId xmlns:a16="http://schemas.microsoft.com/office/drawing/2014/main" id="{E09B4288-1D87-474A-91A6-56E256309D80}"/>
              </a:ext>
            </a:extLst>
          </p:cNvPr>
          <p:cNvSpPr/>
          <p:nvPr/>
        </p:nvSpPr>
        <p:spPr>
          <a:xfrm>
            <a:off x="3637721" y="2739971"/>
            <a:ext cx="1272209" cy="39873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2 _____</a:t>
            </a:r>
          </a:p>
        </p:txBody>
      </p:sp>
      <p:sp>
        <p:nvSpPr>
          <p:cNvPr id="14" name="Rectangle: Rounded Corners 13">
            <a:extLst>
              <a:ext uri="{FF2B5EF4-FFF2-40B4-BE49-F238E27FC236}">
                <a16:creationId xmlns:a16="http://schemas.microsoft.com/office/drawing/2014/main" id="{CB22F399-5A67-4D01-AB66-558C904F59DA}"/>
              </a:ext>
            </a:extLst>
          </p:cNvPr>
          <p:cNvSpPr/>
          <p:nvPr/>
        </p:nvSpPr>
        <p:spPr>
          <a:xfrm>
            <a:off x="208051" y="3181833"/>
            <a:ext cx="1294523" cy="37192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3 _____</a:t>
            </a:r>
          </a:p>
        </p:txBody>
      </p:sp>
      <p:sp>
        <p:nvSpPr>
          <p:cNvPr id="15" name="Rectangle: Rounded Corners 14">
            <a:extLst>
              <a:ext uri="{FF2B5EF4-FFF2-40B4-BE49-F238E27FC236}">
                <a16:creationId xmlns:a16="http://schemas.microsoft.com/office/drawing/2014/main" id="{0B63A570-BB5C-4DF7-B9B0-8DB995CE602A}"/>
              </a:ext>
            </a:extLst>
          </p:cNvPr>
          <p:cNvSpPr/>
          <p:nvPr/>
        </p:nvSpPr>
        <p:spPr>
          <a:xfrm>
            <a:off x="4960296" y="3122743"/>
            <a:ext cx="993913" cy="37192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4 ___</a:t>
            </a:r>
          </a:p>
        </p:txBody>
      </p:sp>
      <p:sp>
        <p:nvSpPr>
          <p:cNvPr id="16" name="Rectangle: Rounded Corners 15">
            <a:extLst>
              <a:ext uri="{FF2B5EF4-FFF2-40B4-BE49-F238E27FC236}">
                <a16:creationId xmlns:a16="http://schemas.microsoft.com/office/drawing/2014/main" id="{E446BA6B-D9E3-4343-B84C-BC5DA70DB6DA}"/>
              </a:ext>
            </a:extLst>
          </p:cNvPr>
          <p:cNvSpPr/>
          <p:nvPr/>
        </p:nvSpPr>
        <p:spPr>
          <a:xfrm>
            <a:off x="41039" y="3536757"/>
            <a:ext cx="1509465" cy="3283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5 _____</a:t>
            </a:r>
          </a:p>
        </p:txBody>
      </p:sp>
      <p:sp>
        <p:nvSpPr>
          <p:cNvPr id="17" name="Rectangle: Rounded Corners 16">
            <a:extLst>
              <a:ext uri="{FF2B5EF4-FFF2-40B4-BE49-F238E27FC236}">
                <a16:creationId xmlns:a16="http://schemas.microsoft.com/office/drawing/2014/main" id="{7C1AA0AA-1CE8-4098-8053-AE7263D184CC}"/>
              </a:ext>
            </a:extLst>
          </p:cNvPr>
          <p:cNvSpPr/>
          <p:nvPr/>
        </p:nvSpPr>
        <p:spPr>
          <a:xfrm>
            <a:off x="6503435" y="3553755"/>
            <a:ext cx="1509465" cy="3283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6 _____</a:t>
            </a:r>
          </a:p>
        </p:txBody>
      </p:sp>
      <p:pic>
        <p:nvPicPr>
          <p:cNvPr id="18" name="Picture 17" descr="A close up of a logo&#10;&#10;Description automatically generated">
            <a:extLst>
              <a:ext uri="{FF2B5EF4-FFF2-40B4-BE49-F238E27FC236}">
                <a16:creationId xmlns:a16="http://schemas.microsoft.com/office/drawing/2014/main" id="{A703F3C3-5633-406A-8DF7-BCBFD0DE30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797723" y="1817649"/>
            <a:ext cx="1353958" cy="1358387"/>
          </a:xfrm>
          <a:prstGeom prst="rect">
            <a:avLst/>
          </a:prstGeom>
        </p:spPr>
      </p:pic>
      <p:sp>
        <p:nvSpPr>
          <p:cNvPr id="19" name="TextBox 18">
            <a:extLst>
              <a:ext uri="{FF2B5EF4-FFF2-40B4-BE49-F238E27FC236}">
                <a16:creationId xmlns:a16="http://schemas.microsoft.com/office/drawing/2014/main" id="{1B850D87-1346-4B15-BE74-13C68F69F0E7}"/>
              </a:ext>
            </a:extLst>
          </p:cNvPr>
          <p:cNvSpPr txBox="1"/>
          <p:nvPr/>
        </p:nvSpPr>
        <p:spPr>
          <a:xfrm>
            <a:off x="234121" y="1615482"/>
            <a:ext cx="680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5464D93A-0BC6-4F33-8425-C61982514EC6}"/>
              </a:ext>
            </a:extLst>
          </p:cNvPr>
          <p:cNvSpPr txBox="1"/>
          <p:nvPr/>
        </p:nvSpPr>
        <p:spPr>
          <a:xfrm>
            <a:off x="208051" y="4692403"/>
            <a:ext cx="72555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throw the ball and receive points.  You want to reach the destination. The first to the destination wins a prize.  The game is a lot of fun with friends.”</a:t>
            </a:r>
          </a:p>
        </p:txBody>
      </p:sp>
      <p:pic>
        <p:nvPicPr>
          <p:cNvPr id="22" name="Picture 21" descr="A picture containing window, shirt, drawing&#10;&#10;Description automatically generated">
            <a:extLst>
              <a:ext uri="{FF2B5EF4-FFF2-40B4-BE49-F238E27FC236}">
                <a16:creationId xmlns:a16="http://schemas.microsoft.com/office/drawing/2014/main" id="{D9E8BA46-A0B9-4B07-ACC3-E2355413BF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2464"/>
          <a:stretch/>
        </p:blipFill>
        <p:spPr>
          <a:xfrm>
            <a:off x="6918063" y="-71359"/>
            <a:ext cx="1124755" cy="1395384"/>
          </a:xfrm>
          <a:prstGeom prst="rect">
            <a:avLst/>
          </a:prstGeom>
        </p:spPr>
      </p:pic>
      <p:sp>
        <p:nvSpPr>
          <p:cNvPr id="21" name="Rectangle 20">
            <a:hlinkClick r:id="" action="ppaction://noaction">
              <a:snd r:embed="rId8" name="9. fulltext.wav"/>
            </a:hlinkClick>
            <a:extLst>
              <a:ext uri="{FF2B5EF4-FFF2-40B4-BE49-F238E27FC236}">
                <a16:creationId xmlns:a16="http://schemas.microsoft.com/office/drawing/2014/main" id="{E7C7C63F-11FE-4588-B65F-947867EAC156}"/>
              </a:ext>
            </a:extLst>
          </p:cNvPr>
          <p:cNvSpPr/>
          <p:nvPr/>
        </p:nvSpPr>
        <p:spPr>
          <a:xfrm>
            <a:off x="8973455" y="1034050"/>
            <a:ext cx="1921330" cy="461489"/>
          </a:xfrm>
          <a:prstGeom prst="rect">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Full Text</a:t>
            </a:r>
          </a:p>
        </p:txBody>
      </p:sp>
      <p:sp>
        <p:nvSpPr>
          <p:cNvPr id="23" name="Action Button: Custom 16">
            <a:hlinkClick r:id="" action="ppaction://noaction" highlightClick="1">
              <a:snd r:embed="rId9" name="9. 1. wirfst.wav"/>
            </a:hlinkClick>
            <a:extLst>
              <a:ext uri="{FF2B5EF4-FFF2-40B4-BE49-F238E27FC236}">
                <a16:creationId xmlns:a16="http://schemas.microsoft.com/office/drawing/2014/main" id="{C648CC6D-222B-4705-9484-938C15700194}"/>
              </a:ext>
            </a:extLst>
          </p:cNvPr>
          <p:cNvSpPr/>
          <p:nvPr/>
        </p:nvSpPr>
        <p:spPr>
          <a:xfrm>
            <a:off x="2807021" y="2211940"/>
            <a:ext cx="396000" cy="395471"/>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4" name="Action Button: Custom 16">
            <a:hlinkClick r:id="" action="ppaction://noaction" highlightClick="1">
              <a:snd r:embed="rId10" name="9. 2.wav"/>
            </a:hlinkClick>
            <a:extLst>
              <a:ext uri="{FF2B5EF4-FFF2-40B4-BE49-F238E27FC236}">
                <a16:creationId xmlns:a16="http://schemas.microsoft.com/office/drawing/2014/main" id="{49D1E242-9E40-4F7E-8722-24C0FA025177}"/>
              </a:ext>
            </a:extLst>
          </p:cNvPr>
          <p:cNvSpPr/>
          <p:nvPr/>
        </p:nvSpPr>
        <p:spPr>
          <a:xfrm>
            <a:off x="3386740" y="22127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5" name="Action Button: Custom 24">
            <a:hlinkClick r:id="" action="ppaction://noaction" highlightClick="1">
              <a:snd r:embed="rId11" name="9. 3.wav"/>
            </a:hlinkClick>
            <a:extLst>
              <a:ext uri="{FF2B5EF4-FFF2-40B4-BE49-F238E27FC236}">
                <a16:creationId xmlns:a16="http://schemas.microsoft.com/office/drawing/2014/main" id="{D76A0062-823B-4866-AEB3-3868D2F16D31}"/>
              </a:ext>
            </a:extLst>
          </p:cNvPr>
          <p:cNvSpPr/>
          <p:nvPr/>
        </p:nvSpPr>
        <p:spPr>
          <a:xfrm>
            <a:off x="3954505" y="22119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 name="Action Button: Custom 16">
            <a:hlinkClick r:id="" action="ppaction://noaction" highlightClick="1">
              <a:snd r:embed="rId12" name="9. 4.wav"/>
            </a:hlinkClick>
            <a:extLst>
              <a:ext uri="{FF2B5EF4-FFF2-40B4-BE49-F238E27FC236}">
                <a16:creationId xmlns:a16="http://schemas.microsoft.com/office/drawing/2014/main" id="{7D810F59-2C47-457C-9E8A-A507B4B64D9E}"/>
              </a:ext>
            </a:extLst>
          </p:cNvPr>
          <p:cNvSpPr/>
          <p:nvPr/>
        </p:nvSpPr>
        <p:spPr>
          <a:xfrm>
            <a:off x="4493257" y="22114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7" name="Action Button: Custom 16">
            <a:hlinkClick r:id="" action="ppaction://noaction" highlightClick="1">
              <a:snd r:embed="rId13" name="9. 5.wav"/>
            </a:hlinkClick>
            <a:extLst>
              <a:ext uri="{FF2B5EF4-FFF2-40B4-BE49-F238E27FC236}">
                <a16:creationId xmlns:a16="http://schemas.microsoft.com/office/drawing/2014/main" id="{69FDF964-76F4-40AB-BDEC-B7A28ACC5200}"/>
              </a:ext>
            </a:extLst>
          </p:cNvPr>
          <p:cNvSpPr/>
          <p:nvPr/>
        </p:nvSpPr>
        <p:spPr>
          <a:xfrm>
            <a:off x="5051887" y="221141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Rectangle 1">
            <a:extLst>
              <a:ext uri="{FF2B5EF4-FFF2-40B4-BE49-F238E27FC236}">
                <a16:creationId xmlns:a16="http://schemas.microsoft.com/office/drawing/2014/main" id="{1E8946B3-25D4-4EAB-B0BA-488793BE8056}"/>
              </a:ext>
            </a:extLst>
          </p:cNvPr>
          <p:cNvSpPr/>
          <p:nvPr/>
        </p:nvSpPr>
        <p:spPr>
          <a:xfrm>
            <a:off x="10782175" y="5921182"/>
            <a:ext cx="1229824" cy="369332"/>
          </a:xfrm>
          <a:prstGeom prst="rect">
            <a:avLst/>
          </a:prstGeom>
        </p:spPr>
        <p:txBody>
          <a:bodyPr wrap="none">
            <a:spAutoFit/>
          </a:bodyPr>
          <a:lstStyle/>
          <a:p>
            <a:r>
              <a:rPr lang="en-GB" dirty="0">
                <a:solidFill>
                  <a:srgbClr val="115076"/>
                </a:solidFill>
                <a:latin typeface="+mj-lt"/>
                <a:ea typeface="Calibri" panose="020F0502020204030204" pitchFamily="34" charset="0"/>
              </a:rPr>
              <a:t>prater.at </a:t>
            </a:r>
            <a:endParaRPr lang="en-GB" dirty="0">
              <a:solidFill>
                <a:srgbClr val="115076"/>
              </a:solidFill>
              <a:latin typeface="+mj-lt"/>
            </a:endParaRPr>
          </a:p>
        </p:txBody>
      </p:sp>
      <p:pic>
        <p:nvPicPr>
          <p:cNvPr id="28" name="Picture 27">
            <a:extLst>
              <a:ext uri="{FF2B5EF4-FFF2-40B4-BE49-F238E27FC236}">
                <a16:creationId xmlns:a16="http://schemas.microsoft.com/office/drawing/2014/main" id="{AB470B29-9966-4DC3-A206-7EBA0F630026}"/>
              </a:ext>
            </a:extLst>
          </p:cNvPr>
          <p:cNvPicPr>
            <a:picLocks noChangeAspect="1"/>
          </p:cNvPicPr>
          <p:nvPr/>
        </p:nvPicPr>
        <p:blipFill>
          <a:blip r:embed="rId14"/>
          <a:stretch>
            <a:fillRect/>
          </a:stretch>
        </p:blipFill>
        <p:spPr>
          <a:xfrm>
            <a:off x="8229412" y="1596692"/>
            <a:ext cx="1211462" cy="1626123"/>
          </a:xfrm>
          <a:prstGeom prst="rect">
            <a:avLst/>
          </a:prstGeom>
        </p:spPr>
      </p:pic>
      <p:pic>
        <p:nvPicPr>
          <p:cNvPr id="29" name="Picture 28">
            <a:extLst>
              <a:ext uri="{FF2B5EF4-FFF2-40B4-BE49-F238E27FC236}">
                <a16:creationId xmlns:a16="http://schemas.microsoft.com/office/drawing/2014/main" id="{E90F4EB3-52BF-4915-BE98-5F45D388B7C3}"/>
              </a:ext>
            </a:extLst>
          </p:cNvPr>
          <p:cNvPicPr>
            <a:picLocks noChangeAspect="1"/>
          </p:cNvPicPr>
          <p:nvPr/>
        </p:nvPicPr>
        <p:blipFill>
          <a:blip r:embed="rId15"/>
          <a:stretch>
            <a:fillRect/>
          </a:stretch>
        </p:blipFill>
        <p:spPr>
          <a:xfrm>
            <a:off x="8200423" y="3453857"/>
            <a:ext cx="3783526" cy="2517956"/>
          </a:xfrm>
          <a:prstGeom prst="rect">
            <a:avLst/>
          </a:prstGeom>
        </p:spPr>
      </p:pic>
    </p:spTree>
    <p:extLst>
      <p:ext uri="{BB962C8B-B14F-4D97-AF65-F5344CB8AC3E}">
        <p14:creationId xmlns:p14="http://schemas.microsoft.com/office/powerpoint/2010/main" val="7203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0" grpId="0"/>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CADF-FD2F-3B4C-80CE-6711ACA356EC}"/>
              </a:ext>
            </a:extLst>
          </p:cNvPr>
          <p:cNvSpPr>
            <a:spLocks noGrp="1"/>
          </p:cNvSpPr>
          <p:nvPr>
            <p:ph type="title"/>
          </p:nvPr>
        </p:nvSpPr>
        <p:spPr>
          <a:xfrm>
            <a:off x="176013" y="-232995"/>
            <a:ext cx="6821135" cy="1325563"/>
          </a:xfrm>
        </p:spPr>
        <p:txBody>
          <a:bodyPr>
            <a:normAutofit/>
          </a:bodyPr>
          <a:lstStyle/>
          <a:p>
            <a:r>
              <a:rPr lang="en-US" sz="3200" b="1" dirty="0" err="1"/>
              <a:t>Wer</a:t>
            </a:r>
            <a:r>
              <a:rPr lang="en-US" sz="3200" b="1" dirty="0"/>
              <a:t> </a:t>
            </a:r>
            <a:r>
              <a:rPr lang="en-US" sz="3200" b="1" dirty="0" err="1"/>
              <a:t>macht</a:t>
            </a:r>
            <a:r>
              <a:rPr lang="en-US" sz="3200" b="1" dirty="0"/>
              <a:t> was </a:t>
            </a:r>
            <a:r>
              <a:rPr lang="en-US" sz="3200" b="1" dirty="0" err="1"/>
              <a:t>im</a:t>
            </a:r>
            <a:r>
              <a:rPr lang="en-US" sz="3200" b="1" dirty="0"/>
              <a:t> </a:t>
            </a:r>
            <a:r>
              <a:rPr lang="en-US" sz="3200" b="1" dirty="0" err="1"/>
              <a:t>Wurstelprater</a:t>
            </a:r>
            <a:r>
              <a:rPr lang="en-US" sz="3200" b="1" dirty="0"/>
              <a:t>? </a:t>
            </a:r>
          </a:p>
        </p:txBody>
      </p:sp>
      <p:sp>
        <p:nvSpPr>
          <p:cNvPr id="3" name="TextBox 2"/>
          <p:cNvSpPr txBox="1"/>
          <p:nvPr/>
        </p:nvSpPr>
        <p:spPr>
          <a:xfrm>
            <a:off x="343310" y="2567376"/>
            <a:ext cx="2097630" cy="2800767"/>
          </a:xfrm>
          <a:prstGeom prst="rect">
            <a:avLst/>
          </a:prstGeom>
          <a:noFill/>
          <a:ln w="38100">
            <a:solidFill>
              <a:srgbClr val="DAA52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ich </a:t>
            </a:r>
            <a:b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a:t>
            </a:r>
            <a:r>
              <a:rPr kumimoji="0" lang="en-GB" sz="4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sie</a:t>
            </a:r>
            <a:b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wir</a:t>
            </a:r>
            <a:b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4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sie</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 name="TextBox 3"/>
          <p:cNvSpPr txBox="1"/>
          <p:nvPr/>
        </p:nvSpPr>
        <p:spPr>
          <a:xfrm>
            <a:off x="2645042" y="1546504"/>
            <a:ext cx="2194880" cy="4524315"/>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machen</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kaufen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essen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stehen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sitzen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spielen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nehmen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sagen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erreichen</a:t>
            </a:r>
            <a:b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gewinnen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Century Gothic" panose="020B0502020202020204" pitchFamily="34" charset="0"/>
              </a:rPr>
              <a:t>bekommen</a:t>
            </a:r>
            <a:endParaRPr lang="en-GB" sz="2400" dirty="0">
              <a:solidFill>
                <a:srgbClr val="115076"/>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reden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 name="Oval 5">
            <a:extLst>
              <a:ext uri="{FF2B5EF4-FFF2-40B4-BE49-F238E27FC236}">
                <a16:creationId xmlns:a16="http://schemas.microsoft.com/office/drawing/2014/main" id="{D65A9833-54B0-CB47-BB0C-45DC72FDC3EF}"/>
              </a:ext>
            </a:extLst>
          </p:cNvPr>
          <p:cNvSpPr/>
          <p:nvPr/>
        </p:nvSpPr>
        <p:spPr>
          <a:xfrm>
            <a:off x="4892772" y="1795672"/>
            <a:ext cx="7077008" cy="4482198"/>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7D2F0F1B-009C-E74E-BB54-38085FAE70C6}"/>
              </a:ext>
            </a:extLst>
          </p:cNvPr>
          <p:cNvSpPr/>
          <p:nvPr/>
        </p:nvSpPr>
        <p:spPr>
          <a:xfrm>
            <a:off x="4926020" y="3506025"/>
            <a:ext cx="357666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solidFill>
                  <a:srgbClr val="115076"/>
                </a:solidFill>
                <a:latin typeface="Century Gothic" panose="020B0502020202020204" pitchFamily="34" charset="0"/>
                <a:cs typeface="Calibri" panose="020F0502020204030204" pitchFamily="34" charset="0"/>
              </a:rPr>
              <a:t>*den ‘Boomerang’</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E0B786EE-5D07-E64D-B23D-25D61FB1A5B1}"/>
              </a:ext>
            </a:extLst>
          </p:cNvPr>
          <p:cNvSpPr/>
          <p:nvPr/>
        </p:nvSpPr>
        <p:spPr>
          <a:xfrm>
            <a:off x="4909104" y="2753116"/>
            <a:ext cx="185061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viel</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9" name="Rectangle 8">
            <a:extLst>
              <a:ext uri="{FF2B5EF4-FFF2-40B4-BE49-F238E27FC236}">
                <a16:creationId xmlns:a16="http://schemas.microsoft.com/office/drawing/2014/main" id="{471039C0-0830-2F42-A053-4ACD7A8847F8}"/>
              </a:ext>
            </a:extLst>
          </p:cNvPr>
          <p:cNvSpPr/>
          <p:nvPr/>
        </p:nvSpPr>
        <p:spPr>
          <a:xfrm>
            <a:off x="6440621" y="5485618"/>
            <a:ext cx="18973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nicht</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viel</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F866196F-F22E-AD47-BD70-9DFFF97B21FD}"/>
              </a:ext>
            </a:extLst>
          </p:cNvPr>
          <p:cNvSpPr/>
          <p:nvPr/>
        </p:nvSpPr>
        <p:spPr>
          <a:xfrm>
            <a:off x="6259750" y="2115252"/>
            <a:ext cx="220874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im</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Park</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A9D28C54-83DA-1149-B30F-70884A22C8D6}"/>
              </a:ext>
            </a:extLst>
          </p:cNvPr>
          <p:cNvSpPr/>
          <p:nvPr/>
        </p:nvSpPr>
        <p:spPr>
          <a:xfrm>
            <a:off x="7713697" y="1815615"/>
            <a:ext cx="185061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Karten</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D34E58EC-AE0C-8B40-A248-C11A1B51C4B1}"/>
              </a:ext>
            </a:extLst>
          </p:cNvPr>
          <p:cNvSpPr/>
          <p:nvPr/>
        </p:nvSpPr>
        <p:spPr>
          <a:xfrm>
            <a:off x="8535931" y="3304620"/>
            <a:ext cx="34338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dirty="0">
                <a:solidFill>
                  <a:srgbClr val="115076"/>
                </a:solidFill>
                <a:latin typeface="Century Gothic" panose="020B0502020202020204" pitchFamily="34" charset="0"/>
                <a:cs typeface="Calibri" panose="020F0502020204030204" pitchFamily="34" charset="0"/>
              </a:rPr>
              <a:t>*a</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der</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Schlange</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648F71EA-82E4-7E4A-8287-35F3796EB469}"/>
              </a:ext>
            </a:extLst>
          </p:cNvPr>
          <p:cNvSpPr/>
          <p:nvPr/>
        </p:nvSpPr>
        <p:spPr>
          <a:xfrm>
            <a:off x="6225542" y="2828756"/>
            <a:ext cx="320640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*die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Achterbahn</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4" name="Rectangle 13">
            <a:extLst>
              <a:ext uri="{FF2B5EF4-FFF2-40B4-BE49-F238E27FC236}">
                <a16:creationId xmlns:a16="http://schemas.microsoft.com/office/drawing/2014/main" id="{49888FA2-62BA-EF4D-B564-4CCAA96C8F14}"/>
              </a:ext>
            </a:extLst>
          </p:cNvPr>
          <p:cNvSpPr/>
          <p:nvPr/>
        </p:nvSpPr>
        <p:spPr>
          <a:xfrm>
            <a:off x="6157198" y="4211821"/>
            <a:ext cx="327475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eine</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Currywurst</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6" name="Rectangle 15">
            <a:extLst>
              <a:ext uri="{FF2B5EF4-FFF2-40B4-BE49-F238E27FC236}">
                <a16:creationId xmlns:a16="http://schemas.microsoft.com/office/drawing/2014/main" id="{D34E58EC-AE0C-8B40-A248-C11A1B51C4B1}"/>
              </a:ext>
            </a:extLst>
          </p:cNvPr>
          <p:cNvSpPr/>
          <p:nvPr/>
        </p:nvSpPr>
        <p:spPr>
          <a:xfrm>
            <a:off x="8389463" y="2424648"/>
            <a:ext cx="289202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eine</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Fahrkarte</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D34E58EC-AE0C-8B40-A248-C11A1B51C4B1}"/>
              </a:ext>
            </a:extLst>
          </p:cNvPr>
          <p:cNvSpPr/>
          <p:nvPr/>
        </p:nvSpPr>
        <p:spPr>
          <a:xfrm>
            <a:off x="9987569" y="3797723"/>
            <a:ext cx="16092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im</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Café</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8" name="Rectangle 17">
            <a:extLst>
              <a:ext uri="{FF2B5EF4-FFF2-40B4-BE49-F238E27FC236}">
                <a16:creationId xmlns:a16="http://schemas.microsoft.com/office/drawing/2014/main" id="{D34E58EC-AE0C-8B40-A248-C11A1B51C4B1}"/>
              </a:ext>
            </a:extLst>
          </p:cNvPr>
          <p:cNvSpPr/>
          <p:nvPr/>
        </p:nvSpPr>
        <p:spPr>
          <a:xfrm>
            <a:off x="7200287" y="4823804"/>
            <a:ext cx="223166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ein</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Eis</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D34E58EC-AE0C-8B40-A248-C11A1B51C4B1}"/>
              </a:ext>
            </a:extLst>
          </p:cNvPr>
          <p:cNvSpPr/>
          <p:nvPr/>
        </p:nvSpPr>
        <p:spPr>
          <a:xfrm>
            <a:off x="8598068" y="5134388"/>
            <a:ext cx="261844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Rattenplage</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1" name="Rectangle 20">
            <a:extLst>
              <a:ext uri="{FF2B5EF4-FFF2-40B4-BE49-F238E27FC236}">
                <a16:creationId xmlns:a16="http://schemas.microsoft.com/office/drawing/2014/main" id="{D34E58EC-AE0C-8B40-A248-C11A1B51C4B1}"/>
              </a:ext>
            </a:extLst>
          </p:cNvPr>
          <p:cNvSpPr/>
          <p:nvPr/>
        </p:nvSpPr>
        <p:spPr>
          <a:xfrm>
            <a:off x="4998137" y="4659698"/>
            <a:ext cx="223166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err="1">
                <a:solidFill>
                  <a:srgbClr val="115076"/>
                </a:solidFill>
                <a:latin typeface="Century Gothic" panose="020B0502020202020204" pitchFamily="34" charset="0"/>
                <a:cs typeface="Calibri" panose="020F0502020204030204" pitchFamily="34" charset="0"/>
              </a:rPr>
              <a:t>viele</a:t>
            </a:r>
            <a:r>
              <a:rPr lang="es-ES" sz="2800" b="1" dirty="0">
                <a:solidFill>
                  <a:srgbClr val="115076"/>
                </a:solidFill>
                <a:latin typeface="Century Gothic" panose="020B0502020202020204" pitchFamily="34" charset="0"/>
                <a:cs typeface="Calibri" panose="020F0502020204030204" pitchFamily="34" charset="0"/>
              </a:rPr>
              <a:t> Fotos</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C19BC655-A027-417E-A6DD-33FC71922E0A}"/>
              </a:ext>
            </a:extLst>
          </p:cNvPr>
          <p:cNvSpPr/>
          <p:nvPr/>
        </p:nvSpPr>
        <p:spPr>
          <a:xfrm>
            <a:off x="8917247" y="4506169"/>
            <a:ext cx="327475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einen</a:t>
            </a:r>
            <a:r>
              <a:rPr kumimoji="0" lang="es-ES"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s-ES"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Preis</a:t>
            </a:r>
            <a:endParaRPr kumimoji="0" lang="en-GB" sz="2800" b="0" i="0" u="none" strike="noStrike" kern="1200" cap="none" spc="0" normalizeH="0" baseline="0" noProof="0" dirty="0">
              <a:ln>
                <a:noFill/>
              </a:ln>
              <a:solidFill>
                <a:srgbClr val="115076"/>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D29DA07F-D8BA-4A85-AD58-62EC2EDED7B6}"/>
              </a:ext>
            </a:extLst>
          </p:cNvPr>
          <p:cNvSpPr txBox="1"/>
          <p:nvPr/>
        </p:nvSpPr>
        <p:spPr>
          <a:xfrm>
            <a:off x="272309" y="744942"/>
            <a:ext cx="6555410" cy="707886"/>
          </a:xfrm>
          <a:prstGeom prst="rect">
            <a:avLst/>
          </a:prstGeom>
          <a:noFill/>
        </p:spPr>
        <p:txBody>
          <a:bodyPr wrap="square" rtlCol="0">
            <a:spAutoFit/>
          </a:bodyPr>
          <a:lstStyle/>
          <a:p>
            <a:r>
              <a:rPr lang="en-GB" sz="2000" dirty="0">
                <a:solidFill>
                  <a:srgbClr val="115076"/>
                </a:solidFill>
                <a:latin typeface="Century Gothic" panose="020B0502020202020204" pitchFamily="34" charset="0"/>
              </a:rPr>
              <a:t>Du </a:t>
            </a:r>
            <a:r>
              <a:rPr lang="en-GB" sz="2000" dirty="0" err="1">
                <a:solidFill>
                  <a:srgbClr val="115076"/>
                </a:solidFill>
                <a:latin typeface="Century Gothic" panose="020B0502020202020204" pitchFamily="34" charset="0"/>
              </a:rPr>
              <a:t>bist</a:t>
            </a:r>
            <a:r>
              <a:rPr lang="en-GB" sz="2000" dirty="0">
                <a:solidFill>
                  <a:srgbClr val="115076"/>
                </a:solidFill>
                <a:latin typeface="Century Gothic" panose="020B0502020202020204" pitchFamily="34" charset="0"/>
              </a:rPr>
              <a:t> Mia, Wolfgang, Oma </a:t>
            </a:r>
            <a:r>
              <a:rPr lang="en-GB" sz="2000" dirty="0" err="1">
                <a:solidFill>
                  <a:srgbClr val="115076"/>
                </a:solidFill>
                <a:latin typeface="Century Gothic" panose="020B0502020202020204" pitchFamily="34" charset="0"/>
              </a:rPr>
              <a:t>oder</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Opa</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Beschreib</a:t>
            </a:r>
            <a:r>
              <a:rPr lang="en-GB" sz="2000" dirty="0">
                <a:solidFill>
                  <a:srgbClr val="115076"/>
                </a:solidFill>
                <a:latin typeface="Century Gothic" panose="020B0502020202020204" pitchFamily="34" charset="0"/>
              </a:rPr>
              <a:t> was du </a:t>
            </a:r>
            <a:r>
              <a:rPr lang="en-GB" sz="2000" dirty="0" err="1">
                <a:solidFill>
                  <a:srgbClr val="115076"/>
                </a:solidFill>
                <a:latin typeface="Century Gothic" panose="020B0502020202020204" pitchFamily="34" charset="0"/>
              </a:rPr>
              <a:t>machst</a:t>
            </a:r>
            <a:r>
              <a:rPr lang="en-GB" sz="2000" dirty="0">
                <a:solidFill>
                  <a:srgbClr val="115076"/>
                </a:solidFill>
                <a:latin typeface="Century Gothic" panose="020B0502020202020204" pitchFamily="34" charset="0"/>
              </a:rPr>
              <a:t>, und was die </a:t>
            </a:r>
            <a:r>
              <a:rPr lang="en-GB" sz="2000" dirty="0" err="1">
                <a:solidFill>
                  <a:srgbClr val="115076"/>
                </a:solidFill>
                <a:latin typeface="Century Gothic" panose="020B0502020202020204" pitchFamily="34" charset="0"/>
              </a:rPr>
              <a:t>Anderen</a:t>
            </a:r>
            <a:r>
              <a:rPr lang="en-GB" sz="2000" dirty="0">
                <a:solidFill>
                  <a:srgbClr val="115076"/>
                </a:solidFill>
                <a:latin typeface="Century Gothic" panose="020B0502020202020204" pitchFamily="34" charset="0"/>
              </a:rPr>
              <a:t> </a:t>
            </a:r>
            <a:r>
              <a:rPr lang="en-GB" sz="2000" dirty="0" err="1">
                <a:solidFill>
                  <a:srgbClr val="115076"/>
                </a:solidFill>
                <a:latin typeface="Century Gothic" panose="020B0502020202020204" pitchFamily="34" charset="0"/>
              </a:rPr>
              <a:t>machen</a:t>
            </a:r>
            <a:r>
              <a:rPr lang="en-GB" sz="2000" dirty="0">
                <a:solidFill>
                  <a:srgbClr val="115076"/>
                </a:solidFill>
                <a:latin typeface="Century Gothic" panose="020B0502020202020204" pitchFamily="34" charset="0"/>
              </a:rPr>
              <a:t>.</a:t>
            </a:r>
          </a:p>
        </p:txBody>
      </p:sp>
      <p:pic>
        <p:nvPicPr>
          <p:cNvPr id="25" name="Picture 24">
            <a:extLst>
              <a:ext uri="{FF2B5EF4-FFF2-40B4-BE49-F238E27FC236}">
                <a16:creationId xmlns:a16="http://schemas.microsoft.com/office/drawing/2014/main" id="{70E532A5-23ED-4F1B-A204-4753AA108D13}"/>
              </a:ext>
            </a:extLst>
          </p:cNvPr>
          <p:cNvPicPr>
            <a:picLocks noChangeAspect="1"/>
          </p:cNvPicPr>
          <p:nvPr/>
        </p:nvPicPr>
        <p:blipFill>
          <a:blip r:embed="rId3"/>
          <a:stretch>
            <a:fillRect/>
          </a:stretch>
        </p:blipFill>
        <p:spPr>
          <a:xfrm>
            <a:off x="1677410" y="1546504"/>
            <a:ext cx="914783" cy="986136"/>
          </a:xfrm>
          <a:prstGeom prst="rect">
            <a:avLst/>
          </a:prstGeom>
        </p:spPr>
      </p:pic>
      <p:sp>
        <p:nvSpPr>
          <p:cNvPr id="26" name="Rounded Rectangle 11">
            <a:extLst>
              <a:ext uri="{FF2B5EF4-FFF2-40B4-BE49-F238E27FC236}">
                <a16:creationId xmlns:a16="http://schemas.microsoft.com/office/drawing/2014/main" id="{CB44E5E8-97D5-4D32-AC67-D56788B69F2D}"/>
              </a:ext>
            </a:extLst>
          </p:cNvPr>
          <p:cNvSpPr/>
          <p:nvPr/>
        </p:nvSpPr>
        <p:spPr>
          <a:xfrm>
            <a:off x="10528052" y="131437"/>
            <a:ext cx="1441727" cy="4978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0B7DC6DC-6FB4-408E-8A5D-08FBACCDCB26}"/>
              </a:ext>
            </a:extLst>
          </p:cNvPr>
          <p:cNvSpPr/>
          <p:nvPr/>
        </p:nvSpPr>
        <p:spPr>
          <a:xfrm>
            <a:off x="6938682" y="734332"/>
            <a:ext cx="4093754" cy="755938"/>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Achterbahn</a:t>
            </a:r>
            <a:r>
              <a:rPr lang="en-GB" sz="2000" dirty="0">
                <a:solidFill>
                  <a:srgbClr val="115076"/>
                </a:solidFill>
                <a:latin typeface="Century Gothic" panose="020B0502020202020204" pitchFamily="34" charset="0"/>
              </a:rPr>
              <a:t> – rollercoaster</a:t>
            </a:r>
            <a:br>
              <a:rPr lang="en-GB" sz="2000" dirty="0">
                <a:solidFill>
                  <a:srgbClr val="115076"/>
                </a:solidFill>
                <a:latin typeface="Century Gothic" panose="020B0502020202020204" pitchFamily="34" charset="0"/>
              </a:rPr>
            </a:b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Schlange</a:t>
            </a:r>
            <a:r>
              <a:rPr lang="en-GB" sz="2000" dirty="0">
                <a:solidFill>
                  <a:srgbClr val="115076"/>
                </a:solidFill>
                <a:latin typeface="Century Gothic" panose="020B0502020202020204" pitchFamily="34" charset="0"/>
              </a:rPr>
              <a:t> – snake, queue</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117" y="1552806"/>
            <a:ext cx="554811" cy="935166"/>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7061" y="1545968"/>
            <a:ext cx="542478" cy="935165"/>
          </a:xfrm>
          <a:prstGeom prst="rect">
            <a:avLst/>
          </a:prstGeom>
        </p:spPr>
      </p:pic>
    </p:spTree>
    <p:extLst>
      <p:ext uri="{BB962C8B-B14F-4D97-AF65-F5344CB8AC3E}">
        <p14:creationId xmlns:p14="http://schemas.microsoft.com/office/powerpoint/2010/main" val="2710596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15283"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a:solidFill>
                  <a:schemeClr val="bg1"/>
                </a:solidFill>
              </a:rPr>
              <a:t>Word order  1 and 2</a:t>
            </a:r>
          </a:p>
        </p:txBody>
      </p:sp>
      <p:sp>
        <p:nvSpPr>
          <p:cNvPr id="2" name="TextBox 1"/>
          <p:cNvSpPr txBox="1"/>
          <p:nvPr/>
        </p:nvSpPr>
        <p:spPr>
          <a:xfrm>
            <a:off x="130647" y="1208175"/>
            <a:ext cx="1153001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Sometimes, we want to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 the sentence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with the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emphasise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we do this,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swap places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Jeden</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Mia</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position of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does not change. It is always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between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subject and the adverb.</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477067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477067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4770679"/>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4772786"/>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4368404"/>
            <a:ext cx="1435360" cy="1200329"/>
            <a:chOff x="10442819" y="2066093"/>
            <a:chExt cx="1435360" cy="1200329"/>
          </a:xfrm>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590691" y="1811577"/>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6254" y="1890655"/>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5978295" y="1811577"/>
            <a:ext cx="2090787" cy="400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682557" y="1843662"/>
            <a:ext cx="1502538" cy="4000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0806" y="4338871"/>
            <a:ext cx="2087357" cy="3310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639398" y="4326385"/>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190917"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le 3"/>
          <p:cNvSpPr/>
          <p:nvPr/>
        </p:nvSpPr>
        <p:spPr>
          <a:xfrm>
            <a:off x="3639398" y="1843662"/>
            <a:ext cx="2066921" cy="3725071"/>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839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xit"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xit"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15" end="15"/>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5" grpId="0" animBg="1"/>
      <p:bldP spid="16" grpId="0" animBg="1"/>
      <p:bldP spid="17" grpId="0" animBg="1"/>
      <p:bldP spid="18" grpId="0" animBg="1"/>
      <p:bldP spid="40" grpId="0" animBg="1"/>
      <p:bldP spid="43" grpId="0" animBg="1"/>
      <p:bldP spid="44" grpId="0" animBg="1"/>
      <p:bldP spid="45" grpId="0" animBg="1"/>
      <p:bldP spid="46" grpId="0" animBg="1"/>
      <p:bldP spid="47" grpId="0" animBg="1"/>
      <p:bldP spid="48" grpId="0" animBg="1"/>
      <p:bldP spid="49"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7083289" cy="869950"/>
          </a:xfrm>
          <a:prstGeom prst="rect">
            <a:avLst/>
          </a:prstGeom>
        </p:spPr>
      </p:pic>
      <p:sp>
        <p:nvSpPr>
          <p:cNvPr id="4" name="Title 3"/>
          <p:cNvSpPr>
            <a:spLocks noGrp="1"/>
          </p:cNvSpPr>
          <p:nvPr>
            <p:ph type="title"/>
          </p:nvPr>
        </p:nvSpPr>
        <p:spPr>
          <a:xfrm>
            <a:off x="0" y="294041"/>
            <a:ext cx="6298511" cy="707849"/>
          </a:xfrm>
        </p:spPr>
        <p:txBody>
          <a:bodyPr>
            <a:noAutofit/>
          </a:bodyPr>
          <a:lstStyle/>
          <a:p>
            <a:r>
              <a:rPr lang="en-GB" sz="3000" b="1" dirty="0" err="1">
                <a:solidFill>
                  <a:schemeClr val="bg1"/>
                </a:solidFill>
              </a:rPr>
              <a:t>Wurstelprater</a:t>
            </a:r>
            <a:r>
              <a:rPr lang="en-GB" sz="3000" b="1" dirty="0">
                <a:solidFill>
                  <a:schemeClr val="bg1"/>
                </a:solidFill>
              </a:rPr>
              <a:t> </a:t>
            </a:r>
            <a:r>
              <a:rPr lang="en-GB" sz="3000" b="1" dirty="0" err="1">
                <a:solidFill>
                  <a:schemeClr val="bg1"/>
                </a:solidFill>
              </a:rPr>
              <a:t>Attraktionen</a:t>
            </a:r>
            <a:r>
              <a:rPr lang="en-GB" sz="30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521687" y="154732"/>
            <a:ext cx="2526245" cy="43646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07E1D01F-DC1E-4A95-9498-A49F73C5A20E}"/>
              </a:ext>
            </a:extLst>
          </p:cNvPr>
          <p:cNvSpPr txBox="1"/>
          <p:nvPr/>
        </p:nvSpPr>
        <p:spPr>
          <a:xfrm>
            <a:off x="179477" y="2703405"/>
            <a:ext cx="5563891" cy="830997"/>
          </a:xfrm>
          <a:prstGeom prst="rect">
            <a:avLst/>
          </a:prstGeom>
          <a:noFill/>
        </p:spPr>
        <p:txBody>
          <a:bodyPr wrap="square" rtlCol="0">
            <a:spAutoFit/>
          </a:bodyPr>
          <a:lstStyle/>
          <a:p>
            <a:r>
              <a:rPr lang="en-US" sz="2400" dirty="0">
                <a:solidFill>
                  <a:srgbClr val="115076"/>
                </a:solidFill>
              </a:rPr>
              <a:t>“Der </a:t>
            </a:r>
            <a:r>
              <a:rPr lang="en-US" sz="2400" dirty="0" err="1">
                <a:solidFill>
                  <a:srgbClr val="115076"/>
                </a:solidFill>
              </a:rPr>
              <a:t>Praterturm</a:t>
            </a:r>
            <a:r>
              <a:rPr lang="en-US" sz="2400" dirty="0">
                <a:solidFill>
                  <a:srgbClr val="115076"/>
                </a:solidFill>
              </a:rPr>
              <a:t>* </a:t>
            </a:r>
            <a:r>
              <a:rPr lang="en-US" sz="2400" dirty="0" err="1">
                <a:solidFill>
                  <a:srgbClr val="115076"/>
                </a:solidFill>
              </a:rPr>
              <a:t>ist</a:t>
            </a:r>
            <a:r>
              <a:rPr lang="en-US" sz="2400" dirty="0">
                <a:solidFill>
                  <a:srgbClr val="115076"/>
                </a:solidFill>
              </a:rPr>
              <a:t> </a:t>
            </a:r>
            <a:r>
              <a:rPr lang="en-US" sz="2400" b="1" dirty="0" err="1">
                <a:solidFill>
                  <a:srgbClr val="115076"/>
                </a:solidFill>
              </a:rPr>
              <a:t>eine</a:t>
            </a:r>
            <a:r>
              <a:rPr lang="en-US" sz="2400" b="1" dirty="0">
                <a:solidFill>
                  <a:srgbClr val="115076"/>
                </a:solidFill>
              </a:rPr>
              <a:t> von </a:t>
            </a:r>
            <a:r>
              <a:rPr lang="en-US" sz="2400" b="1" dirty="0" err="1">
                <a:solidFill>
                  <a:srgbClr val="115076"/>
                </a:solidFill>
              </a:rPr>
              <a:t>meinen</a:t>
            </a:r>
            <a:r>
              <a:rPr lang="en-US" sz="2400" b="1" dirty="0">
                <a:solidFill>
                  <a:srgbClr val="115076"/>
                </a:solidFill>
              </a:rPr>
              <a:t> 250 </a:t>
            </a:r>
            <a:r>
              <a:rPr lang="en-US" sz="2400" b="1" dirty="0" err="1">
                <a:solidFill>
                  <a:srgbClr val="115076"/>
                </a:solidFill>
              </a:rPr>
              <a:t>Attraktionen</a:t>
            </a:r>
            <a:r>
              <a:rPr lang="en-US" sz="2400" b="1" dirty="0">
                <a:solidFill>
                  <a:srgbClr val="115076"/>
                </a:solidFill>
              </a:rPr>
              <a:t>.”</a:t>
            </a:r>
          </a:p>
        </p:txBody>
      </p:sp>
      <p:sp>
        <p:nvSpPr>
          <p:cNvPr id="10" name="TextBox 9">
            <a:extLst>
              <a:ext uri="{FF2B5EF4-FFF2-40B4-BE49-F238E27FC236}">
                <a16:creationId xmlns:a16="http://schemas.microsoft.com/office/drawing/2014/main" id="{7EACF298-9E78-4E2C-8EC0-1AA29A42FBBA}"/>
              </a:ext>
            </a:extLst>
          </p:cNvPr>
          <p:cNvSpPr txBox="1"/>
          <p:nvPr/>
        </p:nvSpPr>
        <p:spPr>
          <a:xfrm>
            <a:off x="179476" y="3837578"/>
            <a:ext cx="5563891" cy="830997"/>
          </a:xfrm>
          <a:prstGeom prst="rect">
            <a:avLst/>
          </a:prstGeom>
          <a:noFill/>
        </p:spPr>
        <p:txBody>
          <a:bodyPr wrap="square" rtlCol="0">
            <a:spAutoFit/>
          </a:bodyPr>
          <a:lstStyle/>
          <a:p>
            <a:r>
              <a:rPr lang="en-US" sz="2400" dirty="0">
                <a:solidFill>
                  <a:srgbClr val="115076"/>
                </a:solidFill>
              </a:rPr>
              <a:t>“Der </a:t>
            </a:r>
            <a:r>
              <a:rPr lang="en-US" sz="2400" dirty="0" err="1">
                <a:solidFill>
                  <a:srgbClr val="115076"/>
                </a:solidFill>
              </a:rPr>
              <a:t>Praterturm</a:t>
            </a:r>
            <a:r>
              <a:rPr lang="en-US" sz="2400" dirty="0">
                <a:solidFill>
                  <a:srgbClr val="115076"/>
                </a:solidFill>
              </a:rPr>
              <a:t> </a:t>
            </a:r>
            <a:r>
              <a:rPr lang="en-US" sz="2400" dirty="0" err="1">
                <a:solidFill>
                  <a:srgbClr val="115076"/>
                </a:solidFill>
              </a:rPr>
              <a:t>ist</a:t>
            </a:r>
            <a:r>
              <a:rPr lang="en-US" sz="2400" dirty="0">
                <a:solidFill>
                  <a:srgbClr val="115076"/>
                </a:solidFill>
              </a:rPr>
              <a:t> </a:t>
            </a:r>
            <a:r>
              <a:rPr lang="en-US" sz="2400" b="1" dirty="0" err="1">
                <a:solidFill>
                  <a:srgbClr val="115076"/>
                </a:solidFill>
              </a:rPr>
              <a:t>mit</a:t>
            </a:r>
            <a:r>
              <a:rPr lang="en-US" sz="2400" b="1" dirty="0">
                <a:solidFill>
                  <a:srgbClr val="115076"/>
                </a:solidFill>
              </a:rPr>
              <a:t> 117 </a:t>
            </a:r>
            <a:r>
              <a:rPr lang="en-US" sz="2400" b="1" dirty="0" err="1">
                <a:solidFill>
                  <a:srgbClr val="115076"/>
                </a:solidFill>
              </a:rPr>
              <a:t>Metern</a:t>
            </a:r>
            <a:r>
              <a:rPr lang="en-US" sz="2400" b="1" dirty="0">
                <a:solidFill>
                  <a:srgbClr val="115076"/>
                </a:solidFill>
              </a:rPr>
              <a:t> </a:t>
            </a:r>
            <a:r>
              <a:rPr lang="en-US" sz="2400" dirty="0" err="1">
                <a:solidFill>
                  <a:srgbClr val="115076"/>
                </a:solidFill>
              </a:rPr>
              <a:t>eine</a:t>
            </a:r>
            <a:r>
              <a:rPr lang="en-US" sz="2400" dirty="0">
                <a:solidFill>
                  <a:srgbClr val="115076"/>
                </a:solidFill>
              </a:rPr>
              <a:t> Sensation.”</a:t>
            </a:r>
          </a:p>
        </p:txBody>
      </p:sp>
      <p:pic>
        <p:nvPicPr>
          <p:cNvPr id="6" name="Picture 5" descr="A picture containing bird, large, boat, flying&#10;&#10;Description automatically generated">
            <a:extLst>
              <a:ext uri="{FF2B5EF4-FFF2-40B4-BE49-F238E27FC236}">
                <a16:creationId xmlns:a16="http://schemas.microsoft.com/office/drawing/2014/main" id="{F6B52960-6416-4FC0-BC5D-F96B51F7F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5832" y="817261"/>
            <a:ext cx="3489524" cy="5449544"/>
          </a:xfrm>
          <a:prstGeom prst="rect">
            <a:avLst/>
          </a:prstGeom>
        </p:spPr>
      </p:pic>
      <p:sp>
        <p:nvSpPr>
          <p:cNvPr id="8" name="TextBox 7">
            <a:extLst>
              <a:ext uri="{FF2B5EF4-FFF2-40B4-BE49-F238E27FC236}">
                <a16:creationId xmlns:a16="http://schemas.microsoft.com/office/drawing/2014/main" id="{1128CBBF-3947-4828-A479-5F37ADD7BA7E}"/>
              </a:ext>
            </a:extLst>
          </p:cNvPr>
          <p:cNvSpPr txBox="1"/>
          <p:nvPr/>
        </p:nvSpPr>
        <p:spPr>
          <a:xfrm>
            <a:off x="6735832" y="784518"/>
            <a:ext cx="3262933" cy="523220"/>
          </a:xfrm>
          <a:prstGeom prst="rect">
            <a:avLst/>
          </a:prstGeom>
          <a:noFill/>
        </p:spPr>
        <p:txBody>
          <a:bodyPr wrap="square" rtlCol="0">
            <a:spAutoFit/>
          </a:bodyPr>
          <a:lstStyle/>
          <a:p>
            <a:pPr algn="l"/>
            <a:r>
              <a:rPr lang="en-GB" sz="2800" b="1" dirty="0">
                <a:solidFill>
                  <a:schemeClr val="bg1"/>
                </a:solidFill>
              </a:rPr>
              <a:t>der </a:t>
            </a:r>
            <a:r>
              <a:rPr lang="en-GB" sz="2800" b="1" dirty="0" err="1">
                <a:solidFill>
                  <a:schemeClr val="bg1"/>
                </a:solidFill>
              </a:rPr>
              <a:t>Praterturm</a:t>
            </a:r>
            <a:endParaRPr lang="en-GB" sz="2800" b="1" dirty="0">
              <a:solidFill>
                <a:schemeClr val="bg1"/>
              </a:solidFill>
            </a:endParaRPr>
          </a:p>
        </p:txBody>
      </p:sp>
      <p:sp>
        <p:nvSpPr>
          <p:cNvPr id="12" name="TextBox 11">
            <a:extLst>
              <a:ext uri="{FF2B5EF4-FFF2-40B4-BE49-F238E27FC236}">
                <a16:creationId xmlns:a16="http://schemas.microsoft.com/office/drawing/2014/main" id="{84B4BD90-9977-426B-9A37-0B9800365FBF}"/>
              </a:ext>
            </a:extLst>
          </p:cNvPr>
          <p:cNvSpPr txBox="1"/>
          <p:nvPr/>
        </p:nvSpPr>
        <p:spPr>
          <a:xfrm>
            <a:off x="3250511" y="6334780"/>
            <a:ext cx="3262933" cy="461665"/>
          </a:xfrm>
          <a:prstGeom prst="rect">
            <a:avLst/>
          </a:prstGeom>
          <a:noFill/>
        </p:spPr>
        <p:txBody>
          <a:bodyPr wrap="square" rtlCol="0">
            <a:spAutoFit/>
          </a:bodyPr>
          <a:lstStyle/>
          <a:p>
            <a:pPr algn="l"/>
            <a:r>
              <a:rPr lang="en-GB" sz="2400" dirty="0">
                <a:solidFill>
                  <a:schemeClr val="bg1"/>
                </a:solidFill>
              </a:rPr>
              <a:t>der </a:t>
            </a:r>
            <a:r>
              <a:rPr lang="en-GB" sz="2400" dirty="0" err="1">
                <a:solidFill>
                  <a:schemeClr val="bg1"/>
                </a:solidFill>
              </a:rPr>
              <a:t>Turm</a:t>
            </a:r>
            <a:r>
              <a:rPr lang="en-GB" sz="2400" dirty="0">
                <a:solidFill>
                  <a:schemeClr val="bg1"/>
                </a:solidFill>
              </a:rPr>
              <a:t> - tower</a:t>
            </a:r>
          </a:p>
        </p:txBody>
      </p:sp>
      <p:sp>
        <p:nvSpPr>
          <p:cNvPr id="13" name="TextBox 12">
            <a:extLst>
              <a:ext uri="{FF2B5EF4-FFF2-40B4-BE49-F238E27FC236}">
                <a16:creationId xmlns:a16="http://schemas.microsoft.com/office/drawing/2014/main" id="{DE20EC51-3D5B-43BB-B1A4-6AC31E1A538F}"/>
              </a:ext>
            </a:extLst>
          </p:cNvPr>
          <p:cNvSpPr txBox="1"/>
          <p:nvPr/>
        </p:nvSpPr>
        <p:spPr>
          <a:xfrm>
            <a:off x="179477" y="1199900"/>
            <a:ext cx="6096000" cy="1200329"/>
          </a:xfrm>
          <a:prstGeom prst="rect">
            <a:avLst/>
          </a:prstGeom>
          <a:noFill/>
        </p:spPr>
        <p:txBody>
          <a:bodyPr wrap="square" rtlCol="0">
            <a:spAutoFit/>
          </a:bodyPr>
          <a:lstStyle/>
          <a:p>
            <a:r>
              <a:rPr lang="en-US" sz="2400" dirty="0">
                <a:solidFill>
                  <a:srgbClr val="115076"/>
                </a:solidFill>
              </a:rPr>
              <a:t>Re-write the sentences to </a:t>
            </a:r>
            <a:r>
              <a:rPr lang="en-US" sz="2400" u="sng" dirty="0" err="1">
                <a:solidFill>
                  <a:srgbClr val="115076"/>
                </a:solidFill>
              </a:rPr>
              <a:t>emphasise</a:t>
            </a:r>
            <a:r>
              <a:rPr lang="en-US" sz="2400" dirty="0">
                <a:solidFill>
                  <a:srgbClr val="115076"/>
                </a:solidFill>
              </a:rPr>
              <a:t> the meanings in </a:t>
            </a:r>
            <a:r>
              <a:rPr lang="en-US" sz="2400" b="1" dirty="0">
                <a:solidFill>
                  <a:srgbClr val="115076"/>
                </a:solidFill>
              </a:rPr>
              <a:t>bold</a:t>
            </a:r>
            <a:r>
              <a:rPr lang="en-US" sz="2400" dirty="0">
                <a:solidFill>
                  <a:srgbClr val="115076"/>
                </a:solidFill>
              </a:rPr>
              <a:t>. You will need to change the word order.</a:t>
            </a:r>
          </a:p>
        </p:txBody>
      </p:sp>
      <p:sp>
        <p:nvSpPr>
          <p:cNvPr id="14" name="Rectangle 13">
            <a:extLst>
              <a:ext uri="{FF2B5EF4-FFF2-40B4-BE49-F238E27FC236}">
                <a16:creationId xmlns:a16="http://schemas.microsoft.com/office/drawing/2014/main" id="{BBCF824A-2DFD-4045-8C8B-B969A0F76ABB}"/>
              </a:ext>
            </a:extLst>
          </p:cNvPr>
          <p:cNvSpPr/>
          <p:nvPr/>
        </p:nvSpPr>
        <p:spPr>
          <a:xfrm>
            <a:off x="202511" y="4972172"/>
            <a:ext cx="6096000" cy="1200329"/>
          </a:xfrm>
          <a:prstGeom prst="rect">
            <a:avLst/>
          </a:prstGeom>
        </p:spPr>
        <p:txBody>
          <a:bodyPr>
            <a:spAutoFit/>
          </a:bodyPr>
          <a:lstStyle/>
          <a:p>
            <a:r>
              <a:rPr lang="en-US" sz="2400" dirty="0">
                <a:solidFill>
                  <a:srgbClr val="115076"/>
                </a:solidFill>
              </a:rPr>
              <a:t>“Man </a:t>
            </a:r>
            <a:r>
              <a:rPr lang="en-US" sz="2400" dirty="0" err="1">
                <a:solidFill>
                  <a:srgbClr val="115076"/>
                </a:solidFill>
              </a:rPr>
              <a:t>bekommt</a:t>
            </a:r>
            <a:r>
              <a:rPr lang="en-US" sz="2400" dirty="0">
                <a:solidFill>
                  <a:srgbClr val="115076"/>
                </a:solidFill>
              </a:rPr>
              <a:t> </a:t>
            </a:r>
            <a:r>
              <a:rPr lang="en-US" sz="2400" b="1" dirty="0">
                <a:solidFill>
                  <a:srgbClr val="115076"/>
                </a:solidFill>
              </a:rPr>
              <a:t>von </a:t>
            </a:r>
            <a:r>
              <a:rPr lang="en-US" sz="2400" b="1" dirty="0" err="1">
                <a:solidFill>
                  <a:srgbClr val="115076"/>
                </a:solidFill>
              </a:rPr>
              <a:t>oben</a:t>
            </a:r>
            <a:r>
              <a:rPr lang="en-US" sz="2400" dirty="0">
                <a:solidFill>
                  <a:srgbClr val="115076"/>
                </a:solidFill>
              </a:rPr>
              <a:t> </a:t>
            </a:r>
            <a:r>
              <a:rPr lang="en-US" sz="2400" dirty="0" err="1">
                <a:solidFill>
                  <a:srgbClr val="115076"/>
                </a:solidFill>
              </a:rPr>
              <a:t>einen</a:t>
            </a:r>
            <a:r>
              <a:rPr lang="en-US" sz="2400" dirty="0">
                <a:solidFill>
                  <a:srgbClr val="115076"/>
                </a:solidFill>
              </a:rPr>
              <a:t> </a:t>
            </a:r>
            <a:r>
              <a:rPr lang="en-US" sz="2400" dirty="0" err="1">
                <a:solidFill>
                  <a:srgbClr val="115076"/>
                </a:solidFill>
              </a:rPr>
              <a:t>schönen</a:t>
            </a:r>
            <a:r>
              <a:rPr lang="en-US" sz="2400" dirty="0">
                <a:solidFill>
                  <a:srgbClr val="115076"/>
                </a:solidFill>
              </a:rPr>
              <a:t> </a:t>
            </a:r>
            <a:r>
              <a:rPr lang="en-US" sz="2400" dirty="0" err="1">
                <a:solidFill>
                  <a:srgbClr val="115076"/>
                </a:solidFill>
              </a:rPr>
              <a:t>Blick</a:t>
            </a:r>
            <a:r>
              <a:rPr lang="en-US" sz="2400" dirty="0">
                <a:solidFill>
                  <a:srgbClr val="115076"/>
                </a:solidFill>
              </a:rPr>
              <a:t> </a:t>
            </a:r>
            <a:r>
              <a:rPr lang="en-US" sz="2400" dirty="0" err="1">
                <a:solidFill>
                  <a:srgbClr val="115076"/>
                </a:solidFill>
              </a:rPr>
              <a:t>über</a:t>
            </a:r>
            <a:r>
              <a:rPr lang="en-US" sz="2400" dirty="0">
                <a:solidFill>
                  <a:srgbClr val="115076"/>
                </a:solidFill>
              </a:rPr>
              <a:t> </a:t>
            </a:r>
            <a:r>
              <a:rPr lang="en-US" sz="2400" dirty="0" err="1">
                <a:solidFill>
                  <a:srgbClr val="115076"/>
                </a:solidFill>
              </a:rPr>
              <a:t>ganz</a:t>
            </a:r>
            <a:r>
              <a:rPr lang="en-US" sz="2400" dirty="0">
                <a:solidFill>
                  <a:srgbClr val="115076"/>
                </a:solidFill>
              </a:rPr>
              <a:t> Wien. Eine </a:t>
            </a:r>
            <a:r>
              <a:rPr lang="en-US" sz="2400" dirty="0" err="1">
                <a:solidFill>
                  <a:srgbClr val="115076"/>
                </a:solidFill>
              </a:rPr>
              <a:t>Fahrt</a:t>
            </a:r>
            <a:r>
              <a:rPr lang="en-US" sz="2400" dirty="0">
                <a:solidFill>
                  <a:srgbClr val="115076"/>
                </a:solidFill>
              </a:rPr>
              <a:t> </a:t>
            </a:r>
            <a:r>
              <a:rPr lang="en-US" sz="2400" dirty="0" err="1">
                <a:solidFill>
                  <a:srgbClr val="115076"/>
                </a:solidFill>
              </a:rPr>
              <a:t>dauert</a:t>
            </a:r>
            <a:r>
              <a:rPr lang="en-US" sz="2400" dirty="0">
                <a:solidFill>
                  <a:srgbClr val="115076"/>
                </a:solidFill>
              </a:rPr>
              <a:t> 3-4 </a:t>
            </a:r>
            <a:r>
              <a:rPr lang="en-US" sz="2400" dirty="0" err="1">
                <a:solidFill>
                  <a:srgbClr val="115076"/>
                </a:solidFill>
              </a:rPr>
              <a:t>Minuten</a:t>
            </a:r>
            <a:r>
              <a:rPr lang="en-US" sz="2400" dirty="0">
                <a:solidFill>
                  <a:srgbClr val="115076"/>
                </a:solidFill>
              </a:rPr>
              <a:t>.”</a:t>
            </a:r>
            <a:endParaRPr lang="en-GB" dirty="0"/>
          </a:p>
        </p:txBody>
      </p:sp>
    </p:spTree>
    <p:extLst>
      <p:ext uri="{BB962C8B-B14F-4D97-AF65-F5344CB8AC3E}">
        <p14:creationId xmlns:p14="http://schemas.microsoft.com/office/powerpoint/2010/main" val="3856518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3569" cy="707849"/>
          </a:xfrm>
        </p:spPr>
        <p:txBody>
          <a:bodyPr>
            <a:normAutofit/>
          </a:bodyPr>
          <a:lstStyle/>
          <a:p>
            <a:r>
              <a:rPr lang="en-GB" sz="3000" b="1" dirty="0" err="1">
                <a:solidFill>
                  <a:schemeClr val="bg1"/>
                </a:solidFill>
              </a:rPr>
              <a:t>Wurstelprater</a:t>
            </a:r>
            <a:r>
              <a:rPr lang="en-GB" sz="3000" b="1" dirty="0">
                <a:solidFill>
                  <a:schemeClr val="bg1"/>
                </a:solidFill>
              </a:rPr>
              <a:t> </a:t>
            </a:r>
            <a:r>
              <a:rPr lang="en-GB" sz="3000" b="1" dirty="0" err="1">
                <a:solidFill>
                  <a:schemeClr val="bg1"/>
                </a:solidFill>
              </a:rPr>
              <a:t>Attraktionen</a:t>
            </a:r>
            <a:r>
              <a:rPr lang="en-GB" sz="30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235440" y="247047"/>
            <a:ext cx="2721887" cy="35645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604D594D-91DF-4DAB-908D-418379C63360}"/>
              </a:ext>
            </a:extLst>
          </p:cNvPr>
          <p:cNvSpPr txBox="1"/>
          <p:nvPr/>
        </p:nvSpPr>
        <p:spPr>
          <a:xfrm>
            <a:off x="4796948" y="1902265"/>
            <a:ext cx="3342020" cy="523220"/>
          </a:xfrm>
          <a:prstGeom prst="rect">
            <a:avLst/>
          </a:prstGeom>
          <a:noFill/>
        </p:spPr>
        <p:txBody>
          <a:bodyPr wrap="square" rtlCol="0">
            <a:spAutoFit/>
          </a:bodyPr>
          <a:lstStyle/>
          <a:p>
            <a:r>
              <a:rPr lang="en-US" sz="2800" b="1" dirty="0">
                <a:solidFill>
                  <a:schemeClr val="accent5">
                    <a:lumMod val="50000"/>
                  </a:schemeClr>
                </a:solidFill>
              </a:rPr>
              <a:t>der Boomerang</a:t>
            </a:r>
          </a:p>
        </p:txBody>
      </p:sp>
      <p:sp>
        <p:nvSpPr>
          <p:cNvPr id="10" name="TextBox 9">
            <a:extLst>
              <a:ext uri="{FF2B5EF4-FFF2-40B4-BE49-F238E27FC236}">
                <a16:creationId xmlns:a16="http://schemas.microsoft.com/office/drawing/2014/main" id="{F253D0A1-E34D-4C06-8EA0-B2CA009BAA51}"/>
              </a:ext>
            </a:extLst>
          </p:cNvPr>
          <p:cNvSpPr txBox="1"/>
          <p:nvPr/>
        </p:nvSpPr>
        <p:spPr>
          <a:xfrm>
            <a:off x="4796948" y="2425485"/>
            <a:ext cx="5563891" cy="1200329"/>
          </a:xfrm>
          <a:prstGeom prst="rect">
            <a:avLst/>
          </a:prstGeom>
          <a:noFill/>
        </p:spPr>
        <p:txBody>
          <a:bodyPr wrap="square" rtlCol="0">
            <a:spAutoFit/>
          </a:bodyPr>
          <a:lstStyle/>
          <a:p>
            <a:r>
              <a:rPr lang="en-US" sz="2400" dirty="0">
                <a:solidFill>
                  <a:srgbClr val="115076"/>
                </a:solidFill>
              </a:rPr>
              <a:t>“</a:t>
            </a:r>
            <a:r>
              <a:rPr lang="en-US" sz="2400" dirty="0" err="1">
                <a:solidFill>
                  <a:srgbClr val="115076"/>
                </a:solidFill>
              </a:rPr>
              <a:t>Diese</a:t>
            </a:r>
            <a:r>
              <a:rPr lang="en-US" sz="2400" dirty="0">
                <a:solidFill>
                  <a:srgbClr val="115076"/>
                </a:solidFill>
              </a:rPr>
              <a:t> </a:t>
            </a:r>
            <a:r>
              <a:rPr lang="en-US" sz="2400" dirty="0" err="1">
                <a:solidFill>
                  <a:srgbClr val="115076"/>
                </a:solidFill>
              </a:rPr>
              <a:t>Achterbahn</a:t>
            </a:r>
            <a:r>
              <a:rPr lang="en-US" sz="2400" dirty="0">
                <a:solidFill>
                  <a:srgbClr val="115076"/>
                </a:solidFill>
              </a:rPr>
              <a:t>* </a:t>
            </a:r>
            <a:r>
              <a:rPr lang="en-US" sz="2400" dirty="0" err="1">
                <a:solidFill>
                  <a:srgbClr val="115076"/>
                </a:solidFill>
              </a:rPr>
              <a:t>ist</a:t>
            </a:r>
            <a:r>
              <a:rPr lang="en-US" sz="2400" dirty="0">
                <a:solidFill>
                  <a:srgbClr val="115076"/>
                </a:solidFill>
              </a:rPr>
              <a:t> </a:t>
            </a:r>
            <a:r>
              <a:rPr lang="en-US" sz="2400" b="1" dirty="0" err="1">
                <a:solidFill>
                  <a:srgbClr val="115076"/>
                </a:solidFill>
              </a:rPr>
              <a:t>mit</a:t>
            </a:r>
            <a:r>
              <a:rPr lang="en-US" sz="2400" b="1" dirty="0">
                <a:solidFill>
                  <a:srgbClr val="115076"/>
                </a:solidFill>
              </a:rPr>
              <a:t> </a:t>
            </a:r>
            <a:r>
              <a:rPr lang="en-US" sz="2400" b="1" dirty="0" err="1">
                <a:solidFill>
                  <a:srgbClr val="115076"/>
                </a:solidFill>
              </a:rPr>
              <a:t>mehr</a:t>
            </a:r>
            <a:r>
              <a:rPr lang="en-US" sz="2400" b="1" dirty="0">
                <a:solidFill>
                  <a:srgbClr val="115076"/>
                </a:solidFill>
              </a:rPr>
              <a:t> </a:t>
            </a:r>
            <a:r>
              <a:rPr lang="en-US" sz="2400" b="1" dirty="0" err="1">
                <a:solidFill>
                  <a:srgbClr val="115076"/>
                </a:solidFill>
              </a:rPr>
              <a:t>als</a:t>
            </a:r>
            <a:r>
              <a:rPr lang="en-US" sz="2400" b="1" dirty="0">
                <a:solidFill>
                  <a:srgbClr val="115076"/>
                </a:solidFill>
              </a:rPr>
              <a:t> 85kmph</a:t>
            </a:r>
            <a:r>
              <a:rPr lang="en-US" sz="2400" dirty="0">
                <a:solidFill>
                  <a:srgbClr val="115076"/>
                </a:solidFill>
              </a:rPr>
              <a:t> </a:t>
            </a:r>
            <a:r>
              <a:rPr lang="en-US" sz="2400" dirty="0" err="1">
                <a:solidFill>
                  <a:srgbClr val="115076"/>
                </a:solidFill>
              </a:rPr>
              <a:t>für</a:t>
            </a:r>
            <a:r>
              <a:rPr lang="en-US" sz="2400" dirty="0">
                <a:solidFill>
                  <a:srgbClr val="115076"/>
                </a:solidFill>
              </a:rPr>
              <a:t> </a:t>
            </a:r>
            <a:r>
              <a:rPr lang="en-US" sz="2400" dirty="0" err="1">
                <a:solidFill>
                  <a:srgbClr val="115076"/>
                </a:solidFill>
              </a:rPr>
              <a:t>viele</a:t>
            </a:r>
            <a:r>
              <a:rPr lang="en-US" sz="2400" dirty="0">
                <a:solidFill>
                  <a:srgbClr val="115076"/>
                </a:solidFill>
              </a:rPr>
              <a:t> </a:t>
            </a:r>
            <a:r>
              <a:rPr lang="en-US" sz="2400" dirty="0" err="1">
                <a:solidFill>
                  <a:srgbClr val="115076"/>
                </a:solidFill>
              </a:rPr>
              <a:t>Besucher</a:t>
            </a:r>
            <a:r>
              <a:rPr lang="en-US" sz="2400" dirty="0">
                <a:solidFill>
                  <a:srgbClr val="115076"/>
                </a:solidFill>
              </a:rPr>
              <a:t> das absolute Highlight.”</a:t>
            </a:r>
          </a:p>
        </p:txBody>
      </p:sp>
      <p:sp>
        <p:nvSpPr>
          <p:cNvPr id="13" name="Rectangle 12">
            <a:extLst>
              <a:ext uri="{FF2B5EF4-FFF2-40B4-BE49-F238E27FC236}">
                <a16:creationId xmlns:a16="http://schemas.microsoft.com/office/drawing/2014/main" id="{02C5C66B-DC05-48D5-ADB4-2EBFB4C3979A}"/>
              </a:ext>
            </a:extLst>
          </p:cNvPr>
          <p:cNvSpPr/>
          <p:nvPr/>
        </p:nvSpPr>
        <p:spPr>
          <a:xfrm>
            <a:off x="7165631" y="5692543"/>
            <a:ext cx="4791696" cy="461665"/>
          </a:xfrm>
          <a:prstGeom prst="rect">
            <a:avLst/>
          </a:prstGeom>
          <a:ln>
            <a:solidFill>
              <a:schemeClr val="accent5">
                <a:lumMod val="50000"/>
              </a:schemeClr>
            </a:solidFill>
          </a:ln>
        </p:spPr>
        <p:txBody>
          <a:bodyPr wrap="none">
            <a:spAutoFit/>
          </a:bodyPr>
          <a:lstStyle/>
          <a:p>
            <a:r>
              <a:rPr lang="en-GB" sz="2400" dirty="0">
                <a:solidFill>
                  <a:srgbClr val="002060"/>
                </a:solidFill>
              </a:rPr>
              <a:t>*die </a:t>
            </a:r>
            <a:r>
              <a:rPr lang="en-GB" sz="2400" dirty="0" err="1">
                <a:solidFill>
                  <a:srgbClr val="002060"/>
                </a:solidFill>
              </a:rPr>
              <a:t>Achterbahn</a:t>
            </a:r>
            <a:r>
              <a:rPr lang="en-GB" sz="2400" dirty="0">
                <a:solidFill>
                  <a:srgbClr val="002060"/>
                </a:solidFill>
              </a:rPr>
              <a:t> - rollercoaster</a:t>
            </a:r>
          </a:p>
        </p:txBody>
      </p:sp>
      <p:sp>
        <p:nvSpPr>
          <p:cNvPr id="14" name="Rectangle 13">
            <a:extLst>
              <a:ext uri="{FF2B5EF4-FFF2-40B4-BE49-F238E27FC236}">
                <a16:creationId xmlns:a16="http://schemas.microsoft.com/office/drawing/2014/main" id="{575011B0-C374-45A3-9EFC-1C9CE3772F61}"/>
              </a:ext>
            </a:extLst>
          </p:cNvPr>
          <p:cNvSpPr/>
          <p:nvPr/>
        </p:nvSpPr>
        <p:spPr>
          <a:xfrm>
            <a:off x="190166" y="5980912"/>
            <a:ext cx="3661580" cy="369332"/>
          </a:xfrm>
          <a:prstGeom prst="rect">
            <a:avLst/>
          </a:prstGeom>
        </p:spPr>
        <p:txBody>
          <a:bodyPr wrap="none">
            <a:spAutoFit/>
          </a:bodyPr>
          <a:lstStyle/>
          <a:p>
            <a:r>
              <a:rPr lang="en-GB" dirty="0">
                <a:solidFill>
                  <a:srgbClr val="115076"/>
                </a:solidFill>
              </a:rPr>
              <a:t>cc-by-3.0|Nikolai </a:t>
            </a:r>
            <a:r>
              <a:rPr lang="en-GB" dirty="0" err="1">
                <a:solidFill>
                  <a:srgbClr val="115076"/>
                </a:solidFill>
              </a:rPr>
              <a:t>Karaneschev</a:t>
            </a:r>
            <a:endParaRPr lang="en-GB" dirty="0">
              <a:solidFill>
                <a:srgbClr val="115076"/>
              </a:solidFill>
            </a:endParaRPr>
          </a:p>
        </p:txBody>
      </p:sp>
      <p:pic>
        <p:nvPicPr>
          <p:cNvPr id="16" name="Picture 15" descr="A picture containing outdoor, street, building, large&#10;&#10;Description automatically generated">
            <a:extLst>
              <a:ext uri="{FF2B5EF4-FFF2-40B4-BE49-F238E27FC236}">
                <a16:creationId xmlns:a16="http://schemas.microsoft.com/office/drawing/2014/main" id="{CAFD5515-55C0-48A8-BD02-20E9070C23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184" y="1314363"/>
            <a:ext cx="3387133" cy="4516177"/>
          </a:xfrm>
          <a:prstGeom prst="rect">
            <a:avLst/>
          </a:prstGeom>
        </p:spPr>
      </p:pic>
    </p:spTree>
    <p:extLst>
      <p:ext uri="{BB962C8B-B14F-4D97-AF65-F5344CB8AC3E}">
        <p14:creationId xmlns:p14="http://schemas.microsoft.com/office/powerpoint/2010/main" val="374892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5261"/>
            <a:ext cx="4938159" cy="869950"/>
          </a:xfrm>
          <a:prstGeom prst="rect">
            <a:avLst/>
          </a:prstGeom>
        </p:spPr>
      </p:pic>
      <p:sp>
        <p:nvSpPr>
          <p:cNvPr id="4" name="Title 3"/>
          <p:cNvSpPr>
            <a:spLocks noGrp="1"/>
          </p:cNvSpPr>
          <p:nvPr>
            <p:ph type="title"/>
          </p:nvPr>
        </p:nvSpPr>
        <p:spPr>
          <a:xfrm>
            <a:off x="0" y="95261"/>
            <a:ext cx="5724144" cy="707849"/>
          </a:xfrm>
        </p:spPr>
        <p:txBody>
          <a:bodyPr>
            <a:normAutofit/>
          </a:bodyPr>
          <a:lstStyle/>
          <a:p>
            <a:r>
              <a:rPr lang="en-GB" sz="3600" b="1" dirty="0" err="1">
                <a:solidFill>
                  <a:schemeClr val="bg1"/>
                </a:solidFill>
              </a:rPr>
              <a:t>Postkarte</a:t>
            </a:r>
            <a:r>
              <a:rPr lang="en-GB" sz="3600" b="1" dirty="0">
                <a:solidFill>
                  <a:schemeClr val="bg1"/>
                </a:solidFill>
              </a:rPr>
              <a:t> </a:t>
            </a:r>
            <a:r>
              <a:rPr lang="en-GB" sz="3600" b="1" dirty="0" err="1">
                <a:solidFill>
                  <a:schemeClr val="bg1"/>
                </a:solidFill>
              </a:rPr>
              <a:t>aus</a:t>
            </a:r>
            <a:r>
              <a:rPr lang="en-GB" sz="3600" b="1" dirty="0">
                <a:solidFill>
                  <a:schemeClr val="bg1"/>
                </a:solidFill>
              </a:rPr>
              <a:t> Wien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13774" y="247046"/>
            <a:ext cx="1143553" cy="3717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3F1208E-9335-45A6-8FA0-991AFAAA3FA8}"/>
              </a:ext>
            </a:extLst>
          </p:cNvPr>
          <p:cNvSpPr txBox="1"/>
          <p:nvPr/>
        </p:nvSpPr>
        <p:spPr>
          <a:xfrm>
            <a:off x="4461081" y="275828"/>
            <a:ext cx="4909427" cy="1200329"/>
          </a:xfrm>
          <a:prstGeom prst="rect">
            <a:avLst/>
          </a:prstGeom>
          <a:noFill/>
        </p:spPr>
        <p:txBody>
          <a:bodyPr wrap="square" rtlCol="0">
            <a:spAutoFit/>
          </a:bodyPr>
          <a:lstStyle/>
          <a:p>
            <a:r>
              <a:rPr lang="en-GB" sz="2400" dirty="0">
                <a:solidFill>
                  <a:srgbClr val="115076"/>
                </a:solidFill>
              </a:rPr>
              <a:t>Wolfgang </a:t>
            </a:r>
            <a:r>
              <a:rPr lang="en-GB" sz="2400" dirty="0" err="1">
                <a:solidFill>
                  <a:srgbClr val="115076"/>
                </a:solidFill>
              </a:rPr>
              <a:t>schreibt</a:t>
            </a:r>
            <a:r>
              <a:rPr lang="en-GB" sz="2400" dirty="0">
                <a:solidFill>
                  <a:srgbClr val="115076"/>
                </a:solidFill>
              </a:rPr>
              <a:t> </a:t>
            </a:r>
            <a:r>
              <a:rPr lang="en-GB" sz="2400" dirty="0" err="1">
                <a:solidFill>
                  <a:srgbClr val="115076"/>
                </a:solidFill>
              </a:rPr>
              <a:t>Mutti</a:t>
            </a:r>
            <a:r>
              <a:rPr lang="en-GB" sz="2400" dirty="0">
                <a:solidFill>
                  <a:srgbClr val="115076"/>
                </a:solidFill>
              </a:rPr>
              <a:t> </a:t>
            </a:r>
            <a:r>
              <a:rPr lang="en-GB" sz="2400" dirty="0" err="1">
                <a:solidFill>
                  <a:srgbClr val="115076"/>
                </a:solidFill>
              </a:rPr>
              <a:t>eine</a:t>
            </a:r>
            <a:r>
              <a:rPr lang="en-GB" sz="2400" dirty="0">
                <a:solidFill>
                  <a:srgbClr val="115076"/>
                </a:solidFill>
              </a:rPr>
              <a:t> </a:t>
            </a:r>
            <a:r>
              <a:rPr lang="en-GB" sz="2400" dirty="0" err="1">
                <a:solidFill>
                  <a:srgbClr val="115076"/>
                </a:solidFill>
              </a:rPr>
              <a:t>Postkarte</a:t>
            </a:r>
            <a:r>
              <a:rPr lang="en-GB" sz="2400" dirty="0">
                <a:solidFill>
                  <a:srgbClr val="115076"/>
                </a:solidFill>
              </a:rPr>
              <a:t> </a:t>
            </a:r>
            <a:r>
              <a:rPr lang="en-GB" sz="2400" dirty="0" err="1">
                <a:solidFill>
                  <a:srgbClr val="115076"/>
                </a:solidFill>
              </a:rPr>
              <a:t>aus</a:t>
            </a:r>
            <a:r>
              <a:rPr lang="en-GB" sz="2400" dirty="0">
                <a:solidFill>
                  <a:srgbClr val="115076"/>
                </a:solidFill>
              </a:rPr>
              <a:t> Wien. </a:t>
            </a:r>
            <a:br>
              <a:rPr lang="en-GB" sz="2400" dirty="0">
                <a:solidFill>
                  <a:srgbClr val="115076"/>
                </a:solidFill>
              </a:rPr>
            </a:br>
            <a:r>
              <a:rPr lang="en-GB" sz="2400" dirty="0" err="1">
                <a:solidFill>
                  <a:srgbClr val="115076"/>
                </a:solidFill>
              </a:rPr>
              <a:t>Schreib</a:t>
            </a:r>
            <a:r>
              <a:rPr lang="en-GB" sz="2400" dirty="0">
                <a:solidFill>
                  <a:srgbClr val="115076"/>
                </a:solidFill>
              </a:rPr>
              <a:t> den Text auf </a:t>
            </a:r>
            <a:r>
              <a:rPr lang="en-GB" sz="2400" dirty="0" err="1">
                <a:solidFill>
                  <a:srgbClr val="115076"/>
                </a:solidFill>
              </a:rPr>
              <a:t>Englisch</a:t>
            </a:r>
            <a:r>
              <a:rPr lang="en-GB" sz="2400" dirty="0">
                <a:solidFill>
                  <a:srgbClr val="115076"/>
                </a:solidFill>
              </a:rPr>
              <a:t>.</a:t>
            </a:r>
          </a:p>
        </p:txBody>
      </p:sp>
      <p:pic>
        <p:nvPicPr>
          <p:cNvPr id="9" name="Picture 2" descr="15 Best Photos of Post Card Clip Art">
            <a:extLst>
              <a:ext uri="{FF2B5EF4-FFF2-40B4-BE49-F238E27FC236}">
                <a16:creationId xmlns:a16="http://schemas.microsoft.com/office/drawing/2014/main" id="{2AFA9258-177F-4887-9DC3-EC0E4102B824}"/>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1606" y="1656481"/>
            <a:ext cx="5994394" cy="44329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988ABA9-ECB1-431D-A8F7-09E3F9F604F4}"/>
              </a:ext>
            </a:extLst>
          </p:cNvPr>
          <p:cNvSpPr txBox="1"/>
          <p:nvPr/>
        </p:nvSpPr>
        <p:spPr>
          <a:xfrm>
            <a:off x="125052" y="1745981"/>
            <a:ext cx="3612061" cy="4401205"/>
          </a:xfrm>
          <a:prstGeom prst="rect">
            <a:avLst/>
          </a:prstGeom>
          <a:noFill/>
        </p:spPr>
        <p:txBody>
          <a:bodyPr wrap="square" rtlCol="0">
            <a:spAutoFit/>
          </a:bodyPr>
          <a:lstStyle/>
          <a:p>
            <a:r>
              <a:rPr lang="fr-FR" sz="2000" dirty="0" err="1">
                <a:solidFill>
                  <a:srgbClr val="115076"/>
                </a:solidFill>
                <a:latin typeface="Ink Free" panose="03080402000500000000" pitchFamily="66" charset="0"/>
              </a:rPr>
              <a:t>Wir</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sind</a:t>
            </a:r>
            <a:r>
              <a:rPr lang="fr-FR" sz="2000" dirty="0">
                <a:solidFill>
                  <a:srgbClr val="115076"/>
                </a:solidFill>
                <a:latin typeface="Ink Free" panose="03080402000500000000" pitchFamily="66" charset="0"/>
              </a:rPr>
              <a:t> in Wien!</a:t>
            </a:r>
          </a:p>
          <a:p>
            <a:r>
              <a:rPr lang="fr-FR" sz="2000" dirty="0" err="1">
                <a:solidFill>
                  <a:srgbClr val="115076"/>
                </a:solidFill>
                <a:latin typeface="Ink Free" panose="03080402000500000000" pitchFamily="66" charset="0"/>
              </a:rPr>
              <a:t>Heute</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ist</a:t>
            </a:r>
            <a:r>
              <a:rPr lang="fr-FR" sz="2000" dirty="0">
                <a:solidFill>
                  <a:srgbClr val="115076"/>
                </a:solidFill>
                <a:latin typeface="Ink Free" panose="03080402000500000000" pitchFamily="66" charset="0"/>
              </a:rPr>
              <a:t> es </a:t>
            </a:r>
            <a:r>
              <a:rPr lang="fr-FR" sz="2000" dirty="0" err="1">
                <a:solidFill>
                  <a:srgbClr val="115076"/>
                </a:solidFill>
                <a:latin typeface="Ink Free" panose="03080402000500000000" pitchFamily="66" charset="0"/>
              </a:rPr>
              <a:t>ziemlich</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kalt</a:t>
            </a:r>
            <a:r>
              <a:rPr lang="fr-FR" sz="2000" dirty="0">
                <a:solidFill>
                  <a:srgbClr val="115076"/>
                </a:solidFill>
                <a:latin typeface="Ink Free" panose="03080402000500000000" pitchFamily="66" charset="0"/>
              </a:rPr>
              <a:t> hier, aber </a:t>
            </a:r>
            <a:r>
              <a:rPr lang="fr-FR" sz="2000" dirty="0" err="1">
                <a:solidFill>
                  <a:srgbClr val="115076"/>
                </a:solidFill>
                <a:latin typeface="Ink Free" panose="03080402000500000000" pitchFamily="66" charset="0"/>
              </a:rPr>
              <a:t>wir</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bleiben</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nicht</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zu</a:t>
            </a:r>
            <a:r>
              <a:rPr lang="fr-FR" sz="2000" dirty="0">
                <a:solidFill>
                  <a:srgbClr val="115076"/>
                </a:solidFill>
                <a:latin typeface="Ink Free" panose="03080402000500000000" pitchFamily="66" charset="0"/>
              </a:rPr>
              <a:t> Hause.  </a:t>
            </a:r>
          </a:p>
          <a:p>
            <a:endParaRPr lang="en-GB" sz="2000" dirty="0">
              <a:solidFill>
                <a:srgbClr val="115076"/>
              </a:solidFill>
              <a:latin typeface="Ink Free" panose="03080402000500000000" pitchFamily="66" charset="0"/>
            </a:endParaRPr>
          </a:p>
          <a:p>
            <a:r>
              <a:rPr lang="fr-FR" sz="2000" dirty="0" err="1">
                <a:solidFill>
                  <a:srgbClr val="115076"/>
                </a:solidFill>
                <a:latin typeface="Ink Free" panose="03080402000500000000" pitchFamily="66" charset="0"/>
              </a:rPr>
              <a:t>Wir</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besuchen</a:t>
            </a:r>
            <a:r>
              <a:rPr lang="fr-FR" sz="2000" dirty="0">
                <a:solidFill>
                  <a:srgbClr val="115076"/>
                </a:solidFill>
                <a:latin typeface="Ink Free" panose="03080402000500000000" pitchFamily="66" charset="0"/>
              </a:rPr>
              <a:t> den </a:t>
            </a:r>
            <a:r>
              <a:rPr lang="fr-FR" sz="2000" dirty="0" err="1">
                <a:solidFill>
                  <a:srgbClr val="115076"/>
                </a:solidFill>
                <a:latin typeface="Ink Free" panose="03080402000500000000" pitchFamily="66" charset="0"/>
              </a:rPr>
              <a:t>Wurstelprater</a:t>
            </a:r>
            <a:r>
              <a:rPr lang="fr-FR" sz="2000" dirty="0">
                <a:solidFill>
                  <a:srgbClr val="115076"/>
                </a:solidFill>
                <a:latin typeface="Ink Free" panose="03080402000500000000" pitchFamily="66" charset="0"/>
              </a:rPr>
              <a:t>. </a:t>
            </a:r>
          </a:p>
          <a:p>
            <a:endParaRPr lang="en-GB" sz="2000" dirty="0">
              <a:solidFill>
                <a:srgbClr val="115076"/>
              </a:solidFill>
              <a:latin typeface="Ink Free" panose="03080402000500000000" pitchFamily="66" charset="0"/>
            </a:endParaRPr>
          </a:p>
          <a:p>
            <a:r>
              <a:rPr lang="fr-FR" sz="2000" dirty="0">
                <a:solidFill>
                  <a:srgbClr val="115076"/>
                </a:solidFill>
                <a:latin typeface="Ink Free" panose="03080402000500000000" pitchFamily="66" charset="0"/>
              </a:rPr>
              <a:t>Mia </a:t>
            </a:r>
            <a:r>
              <a:rPr lang="fr-FR" sz="2000" dirty="0" err="1">
                <a:solidFill>
                  <a:srgbClr val="115076"/>
                </a:solidFill>
                <a:latin typeface="Ink Free" panose="03080402000500000000" pitchFamily="66" charset="0"/>
              </a:rPr>
              <a:t>fährt</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im</a:t>
            </a:r>
            <a:r>
              <a:rPr lang="fr-FR" sz="2000" dirty="0">
                <a:solidFill>
                  <a:srgbClr val="115076"/>
                </a:solidFill>
                <a:latin typeface="Ink Free" panose="03080402000500000000" pitchFamily="66" charset="0"/>
              </a:rPr>
              <a:t> Moment </a:t>
            </a:r>
            <a:r>
              <a:rPr lang="fr-FR" sz="2000" dirty="0" err="1">
                <a:solidFill>
                  <a:srgbClr val="115076"/>
                </a:solidFill>
                <a:latin typeface="Ink Free" panose="03080402000500000000" pitchFamily="66" charset="0"/>
              </a:rPr>
              <a:t>nochmal</a:t>
            </a:r>
            <a:r>
              <a:rPr lang="fr-FR" sz="2000" dirty="0">
                <a:solidFill>
                  <a:srgbClr val="115076"/>
                </a:solidFill>
                <a:latin typeface="Ink Free" panose="03080402000500000000" pitchFamily="66" charset="0"/>
              </a:rPr>
              <a:t> mit </a:t>
            </a:r>
            <a:r>
              <a:rPr lang="fr-FR" sz="2000" dirty="0" err="1">
                <a:solidFill>
                  <a:srgbClr val="115076"/>
                </a:solidFill>
                <a:latin typeface="Ink Free" panose="03080402000500000000" pitchFamily="66" charset="0"/>
              </a:rPr>
              <a:t>dem</a:t>
            </a:r>
            <a:r>
              <a:rPr lang="fr-FR" sz="2000" dirty="0">
                <a:solidFill>
                  <a:srgbClr val="115076"/>
                </a:solidFill>
                <a:latin typeface="Ink Free" panose="03080402000500000000" pitchFamily="66" charset="0"/>
              </a:rPr>
              <a:t> Boomerang, </a:t>
            </a:r>
            <a:r>
              <a:rPr lang="fr-FR" sz="2000" dirty="0" err="1">
                <a:solidFill>
                  <a:srgbClr val="115076"/>
                </a:solidFill>
                <a:latin typeface="Ink Free" panose="03080402000500000000" pitchFamily="66" charset="0"/>
              </a:rPr>
              <a:t>und</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dann</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fahren</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wir</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alle</a:t>
            </a:r>
            <a:r>
              <a:rPr lang="fr-FR" sz="2000" dirty="0">
                <a:solidFill>
                  <a:srgbClr val="115076"/>
                </a:solidFill>
                <a:latin typeface="Ink Free" panose="03080402000500000000" pitchFamily="66" charset="0"/>
              </a:rPr>
              <a:t> mit </a:t>
            </a:r>
            <a:r>
              <a:rPr lang="fr-FR" sz="2000" dirty="0" err="1">
                <a:solidFill>
                  <a:srgbClr val="115076"/>
                </a:solidFill>
                <a:latin typeface="Ink Free" panose="03080402000500000000" pitchFamily="66" charset="0"/>
              </a:rPr>
              <a:t>dem</a:t>
            </a:r>
            <a:r>
              <a:rPr lang="fr-FR" sz="2000" dirty="0">
                <a:solidFill>
                  <a:srgbClr val="115076"/>
                </a:solidFill>
                <a:latin typeface="Ink Free" panose="03080402000500000000" pitchFamily="66" charset="0"/>
              </a:rPr>
              <a:t> </a:t>
            </a:r>
            <a:r>
              <a:rPr lang="fr-FR" sz="2000" dirty="0" err="1">
                <a:solidFill>
                  <a:srgbClr val="115076"/>
                </a:solidFill>
                <a:latin typeface="Ink Free" panose="03080402000500000000" pitchFamily="66" charset="0"/>
              </a:rPr>
              <a:t>Riesenrad</a:t>
            </a:r>
            <a:r>
              <a:rPr lang="fr-FR" sz="2000" dirty="0">
                <a:solidFill>
                  <a:srgbClr val="115076"/>
                </a:solidFill>
                <a:latin typeface="Ink Free" panose="03080402000500000000" pitchFamily="66" charset="0"/>
              </a:rPr>
              <a:t>*.  (Oma </a:t>
            </a:r>
            <a:r>
              <a:rPr lang="fr-FR" sz="2000" dirty="0" err="1">
                <a:solidFill>
                  <a:srgbClr val="115076"/>
                </a:solidFill>
                <a:latin typeface="Ink Free" panose="03080402000500000000" pitchFamily="66" charset="0"/>
              </a:rPr>
              <a:t>und</a:t>
            </a:r>
            <a:r>
              <a:rPr lang="fr-FR" sz="2000" dirty="0">
                <a:solidFill>
                  <a:srgbClr val="115076"/>
                </a:solidFill>
                <a:latin typeface="Ink Free" panose="03080402000500000000" pitchFamily="66" charset="0"/>
              </a:rPr>
              <a:t> Opa, </a:t>
            </a:r>
            <a:r>
              <a:rPr lang="fr-FR" sz="2000" dirty="0" err="1">
                <a:solidFill>
                  <a:srgbClr val="115076"/>
                </a:solidFill>
                <a:latin typeface="Ink Free" panose="03080402000500000000" pitchFamily="66" charset="0"/>
              </a:rPr>
              <a:t>auch</a:t>
            </a:r>
            <a:r>
              <a:rPr lang="fr-FR" sz="2000" dirty="0">
                <a:solidFill>
                  <a:srgbClr val="115076"/>
                </a:solidFill>
                <a:latin typeface="Ink Free" panose="03080402000500000000" pitchFamily="66" charset="0"/>
              </a:rPr>
              <a:t>!) </a:t>
            </a:r>
          </a:p>
          <a:p>
            <a:endParaRPr lang="en-GB" sz="2000" dirty="0">
              <a:solidFill>
                <a:srgbClr val="115076"/>
              </a:solidFill>
              <a:latin typeface="Ink Free" panose="03080402000500000000" pitchFamily="66" charset="0"/>
            </a:endParaRPr>
          </a:p>
          <a:p>
            <a:r>
              <a:rPr lang="fr-FR" sz="2000" dirty="0">
                <a:solidFill>
                  <a:srgbClr val="115076"/>
                </a:solidFill>
                <a:latin typeface="Ink Free" panose="03080402000500000000" pitchFamily="66" charset="0"/>
              </a:rPr>
              <a:t>Viel </a:t>
            </a:r>
            <a:r>
              <a:rPr lang="fr-FR" sz="2000" dirty="0" err="1">
                <a:solidFill>
                  <a:srgbClr val="115076"/>
                </a:solidFill>
                <a:latin typeface="Ink Free" panose="03080402000500000000" pitchFamily="66" charset="0"/>
              </a:rPr>
              <a:t>Spaß</a:t>
            </a:r>
            <a:r>
              <a:rPr lang="fr-FR" sz="2000" dirty="0">
                <a:solidFill>
                  <a:srgbClr val="115076"/>
                </a:solidFill>
                <a:latin typeface="Ink Free" panose="03080402000500000000" pitchFamily="66" charset="0"/>
              </a:rPr>
              <a:t> in Berlin!</a:t>
            </a:r>
            <a:endParaRPr lang="en-GB" sz="2000" dirty="0">
              <a:solidFill>
                <a:srgbClr val="115076"/>
              </a:solidFill>
              <a:latin typeface="Ink Free" panose="03080402000500000000" pitchFamily="66" charset="0"/>
            </a:endParaRPr>
          </a:p>
        </p:txBody>
      </p:sp>
      <p:pic>
        <p:nvPicPr>
          <p:cNvPr id="11" name="Picture 2" descr="15 Best Photos of Post Card Clip Art">
            <a:extLst>
              <a:ext uri="{FF2B5EF4-FFF2-40B4-BE49-F238E27FC236}">
                <a16:creationId xmlns:a16="http://schemas.microsoft.com/office/drawing/2014/main" id="{F0C375AE-6D39-46D2-95A3-14D2F7EDF639}"/>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10287" y="1656481"/>
            <a:ext cx="5949641" cy="44329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8D8A5B-4D3F-4570-8591-B80C7E07F47C}"/>
              </a:ext>
            </a:extLst>
          </p:cNvPr>
          <p:cNvSpPr txBox="1"/>
          <p:nvPr/>
        </p:nvSpPr>
        <p:spPr>
          <a:xfrm>
            <a:off x="6175891" y="1717144"/>
            <a:ext cx="3612061" cy="4401205"/>
          </a:xfrm>
          <a:prstGeom prst="rect">
            <a:avLst/>
          </a:prstGeom>
          <a:noFill/>
        </p:spPr>
        <p:txBody>
          <a:bodyPr wrap="square" rtlCol="0">
            <a:spAutoFit/>
          </a:bodyPr>
          <a:lstStyle/>
          <a:p>
            <a:r>
              <a:rPr lang="en-GB" sz="2000" dirty="0">
                <a:solidFill>
                  <a:srgbClr val="EE6000"/>
                </a:solidFill>
                <a:latin typeface="Ink Free" panose="03080402000500000000" pitchFamily="66" charset="0"/>
              </a:rPr>
              <a:t>We’re in Vienna!</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The weather is quite cold today but we aren’t staying at home.</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We’re visiting the </a:t>
            </a:r>
            <a:r>
              <a:rPr lang="en-GB" sz="2000" dirty="0" err="1">
                <a:solidFill>
                  <a:srgbClr val="EE6000"/>
                </a:solidFill>
                <a:latin typeface="Ink Free" panose="03080402000500000000" pitchFamily="66" charset="0"/>
              </a:rPr>
              <a:t>Wurstelprater</a:t>
            </a:r>
            <a:r>
              <a:rPr lang="en-GB" sz="2000" dirty="0">
                <a:solidFill>
                  <a:srgbClr val="EE6000"/>
                </a:solidFill>
                <a:latin typeface="Ink Free" panose="03080402000500000000" pitchFamily="66" charset="0"/>
              </a:rPr>
              <a:t>.</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Mia is riding the Boomerang again at the moment, and then we’re all going on the big wheel (Grandma and Grandad, too)</a:t>
            </a:r>
          </a:p>
          <a:p>
            <a:endParaRPr lang="en-GB" sz="2000" dirty="0">
              <a:solidFill>
                <a:srgbClr val="EE6000"/>
              </a:solidFill>
              <a:latin typeface="Ink Free" panose="03080402000500000000" pitchFamily="66" charset="0"/>
            </a:endParaRPr>
          </a:p>
          <a:p>
            <a:r>
              <a:rPr lang="en-GB" sz="2000" dirty="0">
                <a:solidFill>
                  <a:srgbClr val="EE6000"/>
                </a:solidFill>
                <a:latin typeface="Ink Free" panose="03080402000500000000" pitchFamily="66" charset="0"/>
              </a:rPr>
              <a:t>Have fun in Berlin!</a:t>
            </a:r>
          </a:p>
        </p:txBody>
      </p:sp>
      <p:pic>
        <p:nvPicPr>
          <p:cNvPr id="15" name="Picture 14" descr="A picture containing outdoor, water, boat, ship&#10;&#10;Description automatically generated">
            <a:extLst>
              <a:ext uri="{FF2B5EF4-FFF2-40B4-BE49-F238E27FC236}">
                <a16:creationId xmlns:a16="http://schemas.microsoft.com/office/drawing/2014/main" id="{D4A70120-08F3-4A3A-9FA5-C078609F44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5677" y="1656481"/>
            <a:ext cx="3424971" cy="4401205"/>
          </a:xfrm>
          <a:prstGeom prst="rect">
            <a:avLst/>
          </a:prstGeom>
        </p:spPr>
      </p:pic>
      <p:sp>
        <p:nvSpPr>
          <p:cNvPr id="13" name="Rectangle 12">
            <a:extLst>
              <a:ext uri="{FF2B5EF4-FFF2-40B4-BE49-F238E27FC236}">
                <a16:creationId xmlns:a16="http://schemas.microsoft.com/office/drawing/2014/main" id="{122006BD-A9E6-42EB-94F1-6AC470B5759D}"/>
              </a:ext>
            </a:extLst>
          </p:cNvPr>
          <p:cNvSpPr/>
          <p:nvPr/>
        </p:nvSpPr>
        <p:spPr>
          <a:xfrm>
            <a:off x="9640648" y="755265"/>
            <a:ext cx="2499402" cy="830997"/>
          </a:xfrm>
          <a:prstGeom prst="rect">
            <a:avLst/>
          </a:prstGeom>
          <a:ln>
            <a:solidFill>
              <a:schemeClr val="accent5">
                <a:lumMod val="50000"/>
              </a:schemeClr>
            </a:solidFill>
          </a:ln>
        </p:spPr>
        <p:txBody>
          <a:bodyPr wrap="none">
            <a:spAutoFit/>
          </a:bodyPr>
          <a:lstStyle/>
          <a:p>
            <a:r>
              <a:rPr lang="en-GB" sz="2400" dirty="0">
                <a:solidFill>
                  <a:srgbClr val="002060"/>
                </a:solidFill>
              </a:rPr>
              <a:t>*das </a:t>
            </a:r>
            <a:r>
              <a:rPr lang="en-GB" sz="2400" dirty="0" err="1">
                <a:solidFill>
                  <a:srgbClr val="002060"/>
                </a:solidFill>
              </a:rPr>
              <a:t>Riesenrad</a:t>
            </a:r>
            <a:r>
              <a:rPr lang="en-GB" sz="2400" dirty="0">
                <a:solidFill>
                  <a:srgbClr val="002060"/>
                </a:solidFill>
              </a:rPr>
              <a:t> </a:t>
            </a:r>
            <a:br>
              <a:rPr lang="en-GB" sz="2400" dirty="0">
                <a:solidFill>
                  <a:srgbClr val="002060"/>
                </a:solidFill>
              </a:rPr>
            </a:br>
            <a:r>
              <a:rPr lang="en-GB" sz="2400" dirty="0">
                <a:solidFill>
                  <a:srgbClr val="002060"/>
                </a:solidFill>
              </a:rPr>
              <a:t>- big wheel</a:t>
            </a:r>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2059925"/>
            <a:ext cx="9711220" cy="1485422"/>
          </a:xfrm>
        </p:spPr>
        <p:txBody>
          <a:bodyPr anchor="t">
            <a:normAutofit/>
          </a:bodyPr>
          <a:lstStyle/>
          <a:p>
            <a:pPr algn="l"/>
            <a:r>
              <a:rPr lang="en-GB" sz="4000" b="1" dirty="0">
                <a:solidFill>
                  <a:prstClr val="white"/>
                </a:solidFill>
              </a:rPr>
              <a:t>Was, </a:t>
            </a:r>
            <a:r>
              <a:rPr lang="en-GB" sz="4000" b="1" dirty="0" err="1">
                <a:solidFill>
                  <a:prstClr val="white"/>
                </a:solidFill>
              </a:rPr>
              <a:t>wann</a:t>
            </a:r>
            <a:r>
              <a:rPr lang="en-GB" sz="4000" b="1" dirty="0">
                <a:solidFill>
                  <a:prstClr val="white"/>
                </a:solidFill>
              </a:rPr>
              <a:t> und </a:t>
            </a:r>
            <a:r>
              <a:rPr lang="en-GB" sz="4000" b="1" dirty="0" err="1">
                <a:solidFill>
                  <a:prstClr val="white"/>
                </a:solidFill>
              </a:rPr>
              <a:t>wie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46718" y="2687711"/>
            <a:ext cx="9067672" cy="857635"/>
          </a:xfrm>
        </p:spPr>
        <p:txBody>
          <a:bodyPr>
            <a:normAutofit fontScale="92500"/>
          </a:bodyPr>
          <a:lstStyle/>
          <a:p>
            <a:pPr algn="l"/>
            <a:r>
              <a:rPr lang="en-GB" sz="2800" dirty="0">
                <a:solidFill>
                  <a:prstClr val="white"/>
                </a:solidFill>
              </a:rPr>
              <a:t>Present tense, negation with </a:t>
            </a:r>
            <a:r>
              <a:rPr lang="en-GB" sz="2800" i="1" dirty="0" err="1">
                <a:solidFill>
                  <a:prstClr val="white"/>
                </a:solidFill>
              </a:rPr>
              <a:t>nicht</a:t>
            </a:r>
            <a:r>
              <a:rPr lang="en-GB" sz="2800" dirty="0">
                <a:solidFill>
                  <a:prstClr val="white"/>
                </a:solidFill>
              </a:rPr>
              <a:t>, question-forming</a:t>
            </a:r>
            <a:br>
              <a:rPr lang="en-GB" sz="2800" dirty="0">
                <a:solidFill>
                  <a:prstClr val="white"/>
                </a:solidFill>
              </a:rPr>
            </a:br>
            <a:r>
              <a:rPr lang="en-GB" sz="2800" dirty="0">
                <a:solidFill>
                  <a:prstClr val="white"/>
                </a:solidFill>
              </a:rPr>
              <a:t>[revisited]</a:t>
            </a:r>
          </a:p>
          <a:p>
            <a:pPr algn="l"/>
            <a:endParaRPr lang="en-US" sz="2000"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65632" y="388725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a:t>
            </a:r>
            <a:r>
              <a:rPr lang="en-GB" sz="3000" dirty="0" err="1">
                <a:solidFill>
                  <a:prstClr val="white"/>
                </a:solidFill>
              </a:rPr>
              <a:t>ig</a:t>
            </a:r>
            <a:r>
              <a:rPr lang="en-GB" sz="3000" dirty="0">
                <a:solidFill>
                  <a:prstClr val="white"/>
                </a:solidFill>
              </a:rPr>
              <a:t>], [-</a:t>
            </a:r>
            <a:r>
              <a:rPr lang="en-GB" sz="3000" dirty="0" err="1">
                <a:solidFill>
                  <a:prstClr val="white"/>
                </a:solidFill>
              </a:rPr>
              <a:t>ung</a:t>
            </a:r>
            <a:r>
              <a:rPr lang="en-GB" sz="3000" dirty="0">
                <a:solidFill>
                  <a:prstClr val="white"/>
                </a:solidFill>
              </a:rPr>
              <a:t>], [-</a:t>
            </a:r>
            <a:r>
              <a:rPr lang="en-GB" sz="3000" dirty="0" err="1">
                <a:solidFill>
                  <a:prstClr val="white"/>
                </a:solidFill>
              </a:rPr>
              <a:t>ing</a:t>
            </a:r>
            <a:r>
              <a:rPr lang="en-GB" sz="30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26</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20/12/2021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55220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40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946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descr="red check ma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richt</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ig</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8188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words, German [g] is usually pronounced like the ‘g’ in English ‘go’, including in words that are similar to English words.</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19745" y="1887244"/>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Wie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Englischen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graphicFrame>
        <p:nvGraphicFramePr>
          <p:cNvPr id="7" name="Table 7">
            <a:extLst>
              <a:ext uri="{FF2B5EF4-FFF2-40B4-BE49-F238E27FC236}">
                <a16:creationId xmlns:a16="http://schemas.microsoft.com/office/drawing/2014/main" id="{DED8A97B-1C04-492F-B7B3-F205AFD22CA8}"/>
              </a:ext>
            </a:extLst>
          </p:cNvPr>
          <p:cNvGraphicFramePr>
            <a:graphicFrameLocks noGrp="1"/>
          </p:cNvGraphicFramePr>
          <p:nvPr/>
        </p:nvGraphicFramePr>
        <p:xfrm>
          <a:off x="206062" y="2759093"/>
          <a:ext cx="5756857" cy="3415582"/>
        </p:xfrm>
        <a:graphic>
          <a:graphicData uri="http://schemas.openxmlformats.org/drawingml/2006/table">
            <a:tbl>
              <a:tblPr firstRow="1" bandRow="1">
                <a:tableStyleId>{ED083AE6-46FA-4A59-8FB0-9F97EB10719F}</a:tableStyleId>
              </a:tblPr>
              <a:tblGrid>
                <a:gridCol w="953037">
                  <a:extLst>
                    <a:ext uri="{9D8B030D-6E8A-4147-A177-3AD203B41FA5}">
                      <a16:colId xmlns:a16="http://schemas.microsoft.com/office/drawing/2014/main" val="830909093"/>
                    </a:ext>
                  </a:extLst>
                </a:gridCol>
                <a:gridCol w="2846231">
                  <a:extLst>
                    <a:ext uri="{9D8B030D-6E8A-4147-A177-3AD203B41FA5}">
                      <a16:colId xmlns:a16="http://schemas.microsoft.com/office/drawing/2014/main" val="2538017803"/>
                    </a:ext>
                  </a:extLst>
                </a:gridCol>
                <a:gridCol w="1030309">
                  <a:extLst>
                    <a:ext uri="{9D8B030D-6E8A-4147-A177-3AD203B41FA5}">
                      <a16:colId xmlns:a16="http://schemas.microsoft.com/office/drawing/2014/main" val="3087565859"/>
                    </a:ext>
                  </a:extLst>
                </a:gridCol>
                <a:gridCol w="927280">
                  <a:extLst>
                    <a:ext uri="{9D8B030D-6E8A-4147-A177-3AD203B41FA5}">
                      <a16:colId xmlns:a16="http://schemas.microsoft.com/office/drawing/2014/main" val="3609695107"/>
                    </a:ext>
                  </a:extLst>
                </a:gridCol>
              </a:tblGrid>
              <a:tr h="647630">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err="1">
                          <a:solidFill>
                            <a:srgbClr val="115076"/>
                          </a:solidFill>
                        </a:rPr>
                        <a:t>Be</a:t>
                      </a:r>
                      <a:r>
                        <a:rPr lang="en-GB" sz="2800" b="1" dirty="0" err="1">
                          <a:solidFill>
                            <a:srgbClr val="115076"/>
                          </a:solidFill>
                        </a:rPr>
                        <a:t>g</a:t>
                      </a:r>
                      <a:r>
                        <a:rPr lang="en-GB" sz="2800" dirty="0" err="1">
                          <a:solidFill>
                            <a:srgbClr val="115076"/>
                          </a:solidFill>
                        </a:rPr>
                        <a:t>inn</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115076"/>
                          </a:solidFill>
                        </a:rPr>
                        <a:t>Ener</a:t>
                      </a:r>
                      <a:r>
                        <a:rPr lang="en-GB" sz="2800" b="1" dirty="0" err="1">
                          <a:solidFill>
                            <a:srgbClr val="115076"/>
                          </a:solidFill>
                        </a:rPr>
                        <a:t>g</a:t>
                      </a:r>
                      <a:r>
                        <a:rPr lang="en-GB" sz="2800" dirty="0" err="1">
                          <a:solidFill>
                            <a:srgbClr val="115076"/>
                          </a:solidFill>
                        </a:rPr>
                        <a:t>ie</a:t>
                      </a:r>
                      <a:endParaRPr lang="en-GB" sz="280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Or</a:t>
                      </a:r>
                      <a:r>
                        <a:rPr lang="en-GB" sz="2800" b="1" dirty="0">
                          <a:solidFill>
                            <a:srgbClr val="115076"/>
                          </a:solidFill>
                        </a:rPr>
                        <a:t>g</a:t>
                      </a:r>
                      <a:r>
                        <a:rPr lang="en-GB" sz="2800" dirty="0">
                          <a:solidFill>
                            <a:srgbClr val="115076"/>
                          </a:solidFill>
                        </a:rPr>
                        <a:t>anisation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1" dirty="0">
                          <a:solidFill>
                            <a:srgbClr val="115076"/>
                          </a:solidFill>
                        </a:rPr>
                        <a:t>G</a:t>
                      </a:r>
                      <a:r>
                        <a:rPr lang="en-GB" sz="2800" dirty="0">
                          <a:solidFill>
                            <a:srgbClr val="115076"/>
                          </a:solidFill>
                        </a:rPr>
                        <a:t>eneration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975ACACD-8D4D-443D-A026-A71872ECDD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5258" y="2391117"/>
            <a:ext cx="517045" cy="307642"/>
          </a:xfrm>
          <a:prstGeom prst="rect">
            <a:avLst/>
          </a:prstGeom>
        </p:spPr>
      </p:pic>
      <p:graphicFrame>
        <p:nvGraphicFramePr>
          <p:cNvPr id="11" name="Table 7">
            <a:extLst>
              <a:ext uri="{FF2B5EF4-FFF2-40B4-BE49-F238E27FC236}">
                <a16:creationId xmlns:a16="http://schemas.microsoft.com/office/drawing/2014/main" id="{4F563FE5-F9C0-43A8-9F90-8E9640365F75}"/>
              </a:ext>
            </a:extLst>
          </p:cNvPr>
          <p:cNvGraphicFramePr>
            <a:graphicFrameLocks noGrp="1"/>
          </p:cNvGraphicFramePr>
          <p:nvPr/>
        </p:nvGraphicFramePr>
        <p:xfrm>
          <a:off x="6246100" y="2759093"/>
          <a:ext cx="5756857" cy="3415582"/>
        </p:xfrm>
        <a:graphic>
          <a:graphicData uri="http://schemas.openxmlformats.org/drawingml/2006/table">
            <a:tbl>
              <a:tblPr firstRow="1" bandRow="1">
                <a:tableStyleId>{ED083AE6-46FA-4A59-8FB0-9F97EB10719F}</a:tableStyleId>
              </a:tblPr>
              <a:tblGrid>
                <a:gridCol w="1004706">
                  <a:extLst>
                    <a:ext uri="{9D8B030D-6E8A-4147-A177-3AD203B41FA5}">
                      <a16:colId xmlns:a16="http://schemas.microsoft.com/office/drawing/2014/main" val="830909093"/>
                    </a:ext>
                  </a:extLst>
                </a:gridCol>
                <a:gridCol w="2871988">
                  <a:extLst>
                    <a:ext uri="{9D8B030D-6E8A-4147-A177-3AD203B41FA5}">
                      <a16:colId xmlns:a16="http://schemas.microsoft.com/office/drawing/2014/main" val="2538017803"/>
                    </a:ext>
                  </a:extLst>
                </a:gridCol>
                <a:gridCol w="914400">
                  <a:extLst>
                    <a:ext uri="{9D8B030D-6E8A-4147-A177-3AD203B41FA5}">
                      <a16:colId xmlns:a16="http://schemas.microsoft.com/office/drawing/2014/main" val="3087565859"/>
                    </a:ext>
                  </a:extLst>
                </a:gridCol>
                <a:gridCol w="965763">
                  <a:extLst>
                    <a:ext uri="{9D8B030D-6E8A-4147-A177-3AD203B41FA5}">
                      <a16:colId xmlns:a16="http://schemas.microsoft.com/office/drawing/2014/main" val="3609695107"/>
                    </a:ext>
                  </a:extLst>
                </a:gridCol>
              </a:tblGrid>
              <a:tr h="647630">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13048942"/>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Re</a:t>
                      </a:r>
                      <a:r>
                        <a:rPr lang="en-GB" sz="2800" b="1" dirty="0">
                          <a:solidFill>
                            <a:srgbClr val="115076"/>
                          </a:solidFill>
                        </a:rPr>
                        <a:t>g</a:t>
                      </a:r>
                      <a:r>
                        <a:rPr lang="en-GB" sz="2800" dirty="0">
                          <a:solidFill>
                            <a:srgbClr val="115076"/>
                          </a:solidFill>
                        </a:rPr>
                        <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78172451"/>
                  </a:ext>
                </a:extLst>
              </a:tr>
              <a:tr h="691988">
                <a:tc>
                  <a:txBody>
                    <a:bodyPr/>
                    <a:lstStyle/>
                    <a:p>
                      <a:pPr algn="ctr"/>
                      <a:endParaRPr lang="en-GB" sz="2800" dirty="0">
                        <a:solidFill>
                          <a:srgbClr val="115076"/>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115076"/>
                          </a:solidFill>
                        </a:rPr>
                        <a:t>G</a:t>
                      </a:r>
                      <a:r>
                        <a:rPr lang="en-GB" sz="2800" dirty="0">
                          <a:solidFill>
                            <a:srgbClr val="115076"/>
                          </a:solidFill>
                        </a:rPr>
                        <a:t>ruppe</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1021081419"/>
                  </a:ext>
                </a:extLst>
              </a:tr>
              <a:tr h="691988">
                <a:tc>
                  <a:txBody>
                    <a:bodyPr/>
                    <a:lstStyle/>
                    <a:p>
                      <a:pPr algn="ctr"/>
                      <a:endParaRPr lang="en-GB" sz="2800" dirty="0">
                        <a:solidFill>
                          <a:srgbClr val="115076"/>
                        </a:solidFill>
                      </a:endParaRPr>
                    </a:p>
                  </a:txBody>
                  <a:tcPr anchor="ctr"/>
                </a:tc>
                <a:tc>
                  <a:txBody>
                    <a:bodyPr/>
                    <a:lstStyle/>
                    <a:p>
                      <a:r>
                        <a:rPr lang="en-GB" sz="2800" dirty="0">
                          <a:solidFill>
                            <a:srgbClr val="115076"/>
                          </a:solidFill>
                        </a:rPr>
                        <a:t>Inte</a:t>
                      </a:r>
                      <a:r>
                        <a:rPr lang="en-GB" sz="2800" b="1" dirty="0">
                          <a:solidFill>
                            <a:srgbClr val="115076"/>
                          </a:solidFill>
                        </a:rPr>
                        <a:t>g</a:t>
                      </a:r>
                      <a:r>
                        <a:rPr lang="en-GB" sz="2800" dirty="0">
                          <a:solidFill>
                            <a:srgbClr val="115076"/>
                          </a:solidFill>
                        </a:rPr>
                        <a:t>ration</a:t>
                      </a: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488580661"/>
                  </a:ext>
                </a:extLst>
              </a:tr>
              <a:tr h="691988">
                <a:tc>
                  <a:txBody>
                    <a:bodyPr/>
                    <a:lstStyle/>
                    <a:p>
                      <a:pPr algn="ctr"/>
                      <a:endParaRPr lang="en-GB" sz="2800" dirty="0">
                        <a:solidFill>
                          <a:srgbClr val="115076"/>
                        </a:solidFill>
                      </a:endParaRPr>
                    </a:p>
                  </a:txBody>
                  <a:tcPr anchor="ctr"/>
                </a:tc>
                <a:tc>
                  <a:txBody>
                    <a:bodyPr/>
                    <a:lstStyle/>
                    <a:p>
                      <a:r>
                        <a:rPr lang="en-GB" sz="2800" b="0" dirty="0" err="1">
                          <a:solidFill>
                            <a:srgbClr val="115076"/>
                          </a:solidFill>
                        </a:rPr>
                        <a:t>Strate</a:t>
                      </a:r>
                      <a:r>
                        <a:rPr lang="en-GB" sz="2800" b="1" dirty="0" err="1">
                          <a:solidFill>
                            <a:srgbClr val="115076"/>
                          </a:solidFill>
                        </a:rPr>
                        <a:t>g</a:t>
                      </a:r>
                      <a:r>
                        <a:rPr lang="en-GB" sz="2800" b="0" dirty="0" err="1">
                          <a:solidFill>
                            <a:srgbClr val="115076"/>
                          </a:solidFill>
                        </a:rPr>
                        <a:t>ie</a:t>
                      </a:r>
                      <a:endParaRPr lang="en-GB" sz="2800" b="0" dirty="0">
                        <a:solidFill>
                          <a:srgbClr val="115076"/>
                        </a:solidFill>
                      </a:endParaRPr>
                    </a:p>
                  </a:txBody>
                  <a:tcPr anchor="ctr"/>
                </a:tc>
                <a:tc>
                  <a:txBody>
                    <a:bodyPr/>
                    <a:lstStyle/>
                    <a:p>
                      <a:endParaRPr lang="en-GB" dirty="0"/>
                    </a:p>
                  </a:txBody>
                  <a:tcPr anchor="ctr"/>
                </a:tc>
                <a:tc>
                  <a:txBody>
                    <a:bodyPr/>
                    <a:lstStyle/>
                    <a:p>
                      <a:endParaRPr lang="en-GB" dirty="0"/>
                    </a:p>
                  </a:txBody>
                  <a:tcPr anchor="ctr"/>
                </a:tc>
                <a:extLst>
                  <a:ext uri="{0D108BD9-81ED-4DB2-BD59-A6C34878D82A}">
                    <a16:rowId xmlns:a16="http://schemas.microsoft.com/office/drawing/2014/main" val="2978537893"/>
                  </a:ext>
                </a:extLst>
              </a:tr>
            </a:tbl>
          </a:graphicData>
        </a:graphic>
      </p:graphicFrame>
      <p:sp>
        <p:nvSpPr>
          <p:cNvPr id="12" name="Rectangle 11">
            <a:extLst>
              <a:ext uri="{FF2B5EF4-FFF2-40B4-BE49-F238E27FC236}">
                <a16:creationId xmlns:a16="http://schemas.microsoft.com/office/drawing/2014/main" id="{5E5DA81E-92C0-45D3-A87D-960784487242}"/>
              </a:ext>
            </a:extLst>
          </p:cNvPr>
          <p:cNvSpPr/>
          <p:nvPr/>
        </p:nvSpPr>
        <p:spPr>
          <a:xfrm>
            <a:off x="500847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27261872-B428-4F11-B9C3-80076FCC594B}"/>
              </a:ext>
            </a:extLst>
          </p:cNvPr>
          <p:cNvSpPr/>
          <p:nvPr/>
        </p:nvSpPr>
        <p:spPr>
          <a:xfrm>
            <a:off x="11050961" y="2375050"/>
            <a:ext cx="10358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anders</a:t>
            </a:r>
            <a:endParaRPr kumimoji="0" lang="en-GB" sz="18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4" name="Picture 13" descr="A close up of a sign&#10;&#10;Description automatically generated">
            <a:extLst>
              <a:ext uri="{FF2B5EF4-FFF2-40B4-BE49-F238E27FC236}">
                <a16:creationId xmlns:a16="http://schemas.microsoft.com/office/drawing/2014/main" id="{B33B48AA-88A3-4896-8E70-A7D701596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65" y="2398191"/>
            <a:ext cx="517045" cy="307642"/>
          </a:xfrm>
          <a:prstGeom prst="rect">
            <a:avLst/>
          </a:prstGeom>
        </p:spPr>
      </p:pic>
      <p:sp>
        <p:nvSpPr>
          <p:cNvPr id="15" name="Action Button: Custom 16">
            <a:hlinkClick r:id="" action="ppaction://noaction" highlightClick="1">
              <a:snd r:embed="rId6" name="2. 1. Beginn.wav"/>
            </a:hlinkClick>
            <a:extLst>
              <a:ext uri="{FF2B5EF4-FFF2-40B4-BE49-F238E27FC236}">
                <a16:creationId xmlns:a16="http://schemas.microsoft.com/office/drawing/2014/main" id="{C648CC6D-222B-4705-9484-938C15700194}"/>
              </a:ext>
            </a:extLst>
          </p:cNvPr>
          <p:cNvSpPr/>
          <p:nvPr/>
        </p:nvSpPr>
        <p:spPr>
          <a:xfrm>
            <a:off x="493109" y="354260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6">
            <a:hlinkClick r:id="" action="ppaction://noaction" highlightClick="1">
              <a:snd r:embed="rId7" name="2. 2. Energie.wav"/>
            </a:hlinkClick>
            <a:extLst>
              <a:ext uri="{FF2B5EF4-FFF2-40B4-BE49-F238E27FC236}">
                <a16:creationId xmlns:a16="http://schemas.microsoft.com/office/drawing/2014/main" id="{49D1E242-9E40-4F7E-8722-24C0FA025177}"/>
              </a:ext>
            </a:extLst>
          </p:cNvPr>
          <p:cNvSpPr/>
          <p:nvPr/>
        </p:nvSpPr>
        <p:spPr>
          <a:xfrm>
            <a:off x="491031" y="421911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8" name="2. 3. Organisation.wav"/>
            </a:hlinkClick>
            <a:extLst>
              <a:ext uri="{FF2B5EF4-FFF2-40B4-BE49-F238E27FC236}">
                <a16:creationId xmlns:a16="http://schemas.microsoft.com/office/drawing/2014/main" id="{D76A0062-823B-4866-AEB3-3868D2F16D31}"/>
              </a:ext>
            </a:extLst>
          </p:cNvPr>
          <p:cNvSpPr/>
          <p:nvPr/>
        </p:nvSpPr>
        <p:spPr>
          <a:xfrm>
            <a:off x="491031" y="49336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8" name="Action Button: Custom 16">
            <a:hlinkClick r:id="" action="ppaction://noaction" highlightClick="1">
              <a:snd r:embed="rId9" name="2. 4. Generation.wav"/>
            </a:hlinkClick>
            <a:extLst>
              <a:ext uri="{FF2B5EF4-FFF2-40B4-BE49-F238E27FC236}">
                <a16:creationId xmlns:a16="http://schemas.microsoft.com/office/drawing/2014/main" id="{7D810F59-2C47-457C-9E8A-A507B4B64D9E}"/>
              </a:ext>
            </a:extLst>
          </p:cNvPr>
          <p:cNvSpPr/>
          <p:nvPr/>
        </p:nvSpPr>
        <p:spPr>
          <a:xfrm>
            <a:off x="491031" y="5666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0" name="2. 5. Region.wav"/>
            </a:hlinkClick>
            <a:extLst>
              <a:ext uri="{FF2B5EF4-FFF2-40B4-BE49-F238E27FC236}">
                <a16:creationId xmlns:a16="http://schemas.microsoft.com/office/drawing/2014/main" id="{69FDF964-76F4-40AB-BDEC-B7A28ACC5200}"/>
              </a:ext>
            </a:extLst>
          </p:cNvPr>
          <p:cNvSpPr/>
          <p:nvPr/>
        </p:nvSpPr>
        <p:spPr>
          <a:xfrm>
            <a:off x="6544101" y="352357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11" name="2. 6. Gruppe.wav"/>
            </a:hlinkClick>
            <a:extLst>
              <a:ext uri="{FF2B5EF4-FFF2-40B4-BE49-F238E27FC236}">
                <a16:creationId xmlns:a16="http://schemas.microsoft.com/office/drawing/2014/main" id="{F8CD38A3-F4BF-4826-85E0-47719A32200A}"/>
              </a:ext>
            </a:extLst>
          </p:cNvPr>
          <p:cNvSpPr/>
          <p:nvPr/>
        </p:nvSpPr>
        <p:spPr>
          <a:xfrm>
            <a:off x="6544101" y="42073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12" name="2. 7. Integration.wav"/>
            </a:hlinkClick>
            <a:extLst>
              <a:ext uri="{FF2B5EF4-FFF2-40B4-BE49-F238E27FC236}">
                <a16:creationId xmlns:a16="http://schemas.microsoft.com/office/drawing/2014/main" id="{DCE462D0-301B-4300-91C3-A4E0E2B12B83}"/>
              </a:ext>
            </a:extLst>
          </p:cNvPr>
          <p:cNvSpPr/>
          <p:nvPr/>
        </p:nvSpPr>
        <p:spPr>
          <a:xfrm>
            <a:off x="6544101" y="49304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13" name="2. 8. Strategie.wav"/>
            </a:hlinkClick>
            <a:extLst>
              <a:ext uri="{FF2B5EF4-FFF2-40B4-BE49-F238E27FC236}">
                <a16:creationId xmlns:a16="http://schemas.microsoft.com/office/drawing/2014/main" id="{339D33B3-014E-438D-873F-082477E27812}"/>
              </a:ext>
            </a:extLst>
          </p:cNvPr>
          <p:cNvSpPr/>
          <p:nvPr/>
        </p:nvSpPr>
        <p:spPr>
          <a:xfrm>
            <a:off x="6542489" y="56535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B92FD027-6682-45E0-A1C1-077794B9F7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0172" y="3497946"/>
            <a:ext cx="422131" cy="439720"/>
          </a:xfrm>
          <a:prstGeom prst="rect">
            <a:avLst/>
          </a:prstGeom>
        </p:spPr>
      </p:pic>
      <p:pic>
        <p:nvPicPr>
          <p:cNvPr id="24" name="Picture 23" descr="green checkmark">
            <a:extLst>
              <a:ext uri="{FF2B5EF4-FFF2-40B4-BE49-F238E27FC236}">
                <a16:creationId xmlns:a16="http://schemas.microsoft.com/office/drawing/2014/main" id="{9931499D-CBD1-4001-B51D-1557D7F822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5749" y="4207324"/>
            <a:ext cx="422131" cy="439720"/>
          </a:xfrm>
          <a:prstGeom prst="rect">
            <a:avLst/>
          </a:prstGeom>
        </p:spPr>
      </p:pic>
      <p:pic>
        <p:nvPicPr>
          <p:cNvPr id="26" name="Picture 25" descr="green checkmark">
            <a:extLst>
              <a:ext uri="{FF2B5EF4-FFF2-40B4-BE49-F238E27FC236}">
                <a16:creationId xmlns:a16="http://schemas.microsoft.com/office/drawing/2014/main" id="{E59611C8-9D51-4140-9837-2776C9E47F9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17044" y="4944781"/>
            <a:ext cx="422131" cy="439720"/>
          </a:xfrm>
          <a:prstGeom prst="rect">
            <a:avLst/>
          </a:prstGeom>
        </p:spPr>
      </p:pic>
      <p:pic>
        <p:nvPicPr>
          <p:cNvPr id="27" name="Picture 26" descr="green checkmark">
            <a:extLst>
              <a:ext uri="{FF2B5EF4-FFF2-40B4-BE49-F238E27FC236}">
                <a16:creationId xmlns:a16="http://schemas.microsoft.com/office/drawing/2014/main" id="{3608CC5B-D51D-42BF-9A90-3FA48008011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70429" y="5609832"/>
            <a:ext cx="422131" cy="439720"/>
          </a:xfrm>
          <a:prstGeom prst="rect">
            <a:avLst/>
          </a:prstGeom>
        </p:spPr>
      </p:pic>
      <p:pic>
        <p:nvPicPr>
          <p:cNvPr id="28" name="Picture 27" descr="green checkmark">
            <a:extLst>
              <a:ext uri="{FF2B5EF4-FFF2-40B4-BE49-F238E27FC236}">
                <a16:creationId xmlns:a16="http://schemas.microsoft.com/office/drawing/2014/main" id="{F6925C5A-B33D-49A7-94A2-E884CF830A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7825" y="3542604"/>
            <a:ext cx="422131" cy="439720"/>
          </a:xfrm>
          <a:prstGeom prst="rect">
            <a:avLst/>
          </a:prstGeom>
        </p:spPr>
      </p:pic>
      <p:pic>
        <p:nvPicPr>
          <p:cNvPr id="29" name="Picture 28" descr="green checkmark">
            <a:extLst>
              <a:ext uri="{FF2B5EF4-FFF2-40B4-BE49-F238E27FC236}">
                <a16:creationId xmlns:a16="http://schemas.microsoft.com/office/drawing/2014/main" id="{87A97C2E-5846-4A20-B27B-5F6FB7F7999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1637" y="4163604"/>
            <a:ext cx="422131" cy="439720"/>
          </a:xfrm>
          <a:prstGeom prst="rect">
            <a:avLst/>
          </a:prstGeom>
        </p:spPr>
      </p:pic>
      <p:pic>
        <p:nvPicPr>
          <p:cNvPr id="30" name="Picture 29" descr="green checkmark">
            <a:extLst>
              <a:ext uri="{FF2B5EF4-FFF2-40B4-BE49-F238E27FC236}">
                <a16:creationId xmlns:a16="http://schemas.microsoft.com/office/drawing/2014/main" id="{7E280914-9076-4DB5-93A5-52F0CB81E92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1636" y="4855203"/>
            <a:ext cx="422131" cy="439720"/>
          </a:xfrm>
          <a:prstGeom prst="rect">
            <a:avLst/>
          </a:prstGeom>
        </p:spPr>
      </p:pic>
      <p:pic>
        <p:nvPicPr>
          <p:cNvPr id="31" name="Picture 30" descr="green checkmark">
            <a:extLst>
              <a:ext uri="{FF2B5EF4-FFF2-40B4-BE49-F238E27FC236}">
                <a16:creationId xmlns:a16="http://schemas.microsoft.com/office/drawing/2014/main" id="{7064B674-F831-41F5-A39E-1E028293A1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357825" y="5606590"/>
            <a:ext cx="422131" cy="439720"/>
          </a:xfrm>
          <a:prstGeom prst="rect">
            <a:avLst/>
          </a:prstGeom>
        </p:spPr>
      </p:pic>
    </p:spTree>
    <p:extLst>
      <p:ext uri="{BB962C8B-B14F-4D97-AF65-F5344CB8AC3E}">
        <p14:creationId xmlns:p14="http://schemas.microsoft.com/office/powerpoint/2010/main" val="234418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C5EF5-78D3-B741-AA4E-DF88B107D5B5}"/>
              </a:ext>
            </a:extLst>
          </p:cNvPr>
          <p:cNvSpPr>
            <a:spLocks noGrp="1"/>
          </p:cNvSpPr>
          <p:nvPr>
            <p:ph type="title"/>
          </p:nvPr>
        </p:nvSpPr>
        <p:spPr>
          <a:xfrm>
            <a:off x="4557418" y="-10893"/>
            <a:ext cx="3007190" cy="1769511"/>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
        <p:nvSpPr>
          <p:cNvPr id="3" name="TextBox 2"/>
          <p:cNvSpPr txBox="1"/>
          <p:nvPr/>
        </p:nvSpPr>
        <p:spPr>
          <a:xfrm>
            <a:off x="4812381" y="5712218"/>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[difficulty]</a:t>
            </a:r>
          </a:p>
        </p:txBody>
      </p:sp>
      <p:sp>
        <p:nvSpPr>
          <p:cNvPr id="11" name="TextBox 10"/>
          <p:cNvSpPr txBox="1"/>
          <p:nvPr/>
        </p:nvSpPr>
        <p:spPr>
          <a:xfrm>
            <a:off x="803350" y="4375396"/>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[ready, finished]</a:t>
            </a:r>
          </a:p>
        </p:txBody>
      </p:sp>
      <p:sp>
        <p:nvSpPr>
          <p:cNvPr id="12" name="TextBox 11"/>
          <p:cNvSpPr txBox="1"/>
          <p:nvPr/>
        </p:nvSpPr>
        <p:spPr>
          <a:xfrm>
            <a:off x="8894345" y="1843309"/>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[important]</a:t>
            </a:r>
          </a:p>
        </p:txBody>
      </p:sp>
      <p:sp>
        <p:nvSpPr>
          <p:cNvPr id="13" name="TextBox 12"/>
          <p:cNvSpPr txBox="1"/>
          <p:nvPr/>
        </p:nvSpPr>
        <p:spPr>
          <a:xfrm>
            <a:off x="855800" y="1774947"/>
            <a:ext cx="2567237" cy="369277"/>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[necessary]</a:t>
            </a:r>
          </a:p>
        </p:txBody>
      </p:sp>
      <p:sp>
        <p:nvSpPr>
          <p:cNvPr id="14" name="TextBox 13"/>
          <p:cNvSpPr txBox="1"/>
          <p:nvPr/>
        </p:nvSpPr>
        <p:spPr>
          <a:xfrm>
            <a:off x="8860383" y="4973527"/>
            <a:ext cx="2867285" cy="369332"/>
          </a:xfrm>
          <a:prstGeom prst="rect">
            <a:avLst/>
          </a:prstGeom>
          <a:noFill/>
        </p:spPr>
        <p:txBody>
          <a:bodyPr wrap="square" rtlCol="0">
            <a:spAutoFit/>
          </a:bodyPr>
          <a:lstStyle/>
          <a:p>
            <a:pPr algn="ctr"/>
            <a:r>
              <a:rPr lang="en-GB" dirty="0">
                <a:solidFill>
                  <a:srgbClr val="002060"/>
                </a:solidFill>
                <a:latin typeface="Century Gothic" panose="020B0502020202020204" pitchFamily="34" charset="0"/>
              </a:rPr>
              <a:t>[little / not very much]</a:t>
            </a:r>
          </a:p>
        </p:txBody>
      </p:sp>
    </p:spTree>
    <p:extLst>
      <p:ext uri="{BB962C8B-B14F-4D97-AF65-F5344CB8AC3E}">
        <p14:creationId xmlns:p14="http://schemas.microsoft.com/office/powerpoint/2010/main" val="427553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notwend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subTnLst>
                                    <p:audio>
                                      <p:cMediaNode>
                                        <p:cTn display="0" masterRel="sameClick">
                                          <p:stCondLst>
                                            <p:cond evt="begin" delay="0">
                                              <p:tn val="28"/>
                                            </p:cond>
                                          </p:stCondLst>
                                          <p:endCondLst>
                                            <p:cond evt="onStopAudio" delay="0">
                                              <p:tgtEl>
                                                <p:sldTgt/>
                                              </p:tgtEl>
                                            </p:cond>
                                          </p:endCondLst>
                                        </p:cTn>
                                        <p:tgtEl>
                                          <p:sndTgt r:embed="rId6" name="wichtig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subTnLst>
                                    <p:audio>
                                      <p:cMediaNode>
                                        <p:cTn display="0" masterRel="sameClick">
                                          <p:stCondLst>
                                            <p:cond evt="begin" delay="0">
                                              <p:tn val="33"/>
                                            </p:cond>
                                          </p:stCondLst>
                                          <p:endCondLst>
                                            <p:cond evt="onStopAudio" delay="0">
                                              <p:tgtEl>
                                                <p:sldTgt/>
                                              </p:tgtEl>
                                            </p:cond>
                                          </p:endCondLst>
                                        </p:cTn>
                                        <p:tgtEl>
                                          <p:sndTgt r:embed="rId6" name="wichtig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7" name="fertig.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fertig.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subTnLst>
                                    <p:audio>
                                      <p:cMediaNode>
                                        <p:cTn display="0" masterRel="sameClick">
                                          <p:stCondLst>
                                            <p:cond evt="begin" delay="0">
                                              <p:tn val="48"/>
                                            </p:cond>
                                          </p:stCondLst>
                                          <p:endCondLst>
                                            <p:cond evt="onStopAudio" delay="0">
                                              <p:tgtEl>
                                                <p:sldTgt/>
                                              </p:tgtEl>
                                            </p:cond>
                                          </p:endCondLst>
                                        </p:cTn>
                                        <p:tgtEl>
                                          <p:sndTgt r:embed="rId8" name="Schwierigkei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Schwierigkeit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wenig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P spid="3"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8E3A-C2EE-CD46-9FE0-C93597523245}"/>
              </a:ext>
            </a:extLst>
          </p:cNvPr>
          <p:cNvSpPr>
            <a:spLocks noGrp="1"/>
          </p:cNvSpPr>
          <p:nvPr>
            <p:ph type="title"/>
          </p:nvPr>
        </p:nvSpPr>
        <p:spPr>
          <a:xfrm>
            <a:off x="4831382" y="32658"/>
            <a:ext cx="2463919" cy="1699970"/>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345298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richtig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notwendig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6" name="wichtig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fertig.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subTnLst>
                                    <p:audio>
                                      <p:cMediaNode>
                                        <p:cTn display="0" masterRel="sameClick">
                                          <p:stCondLst>
                                            <p:cond evt="begin" delay="0">
                                              <p:tn val="33"/>
                                            </p:cond>
                                          </p:stCondLst>
                                          <p:endCondLst>
                                            <p:cond evt="onStopAudio" delay="0">
                                              <p:tgtEl>
                                                <p:sldTgt/>
                                              </p:tgtEl>
                                            </p:cond>
                                          </p:endCondLst>
                                        </p:cTn>
                                        <p:tgtEl>
                                          <p:sndTgt r:embed="rId8" name="Schwierigkei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wenig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ECD87-6DC5-5943-8DDF-5C2675D1C301}"/>
              </a:ext>
            </a:extLst>
          </p:cNvPr>
          <p:cNvSpPr>
            <a:spLocks noGrp="1"/>
          </p:cNvSpPr>
          <p:nvPr>
            <p:ph type="title"/>
          </p:nvPr>
        </p:nvSpPr>
        <p:spPr>
          <a:xfrm>
            <a:off x="4584366" y="0"/>
            <a:ext cx="2957951" cy="1767642"/>
          </a:xfrm>
        </p:spPr>
        <p:txBody>
          <a:bodyPr>
            <a:noAutofit/>
          </a:bodyPr>
          <a:lstStyle/>
          <a:p>
            <a:pPr algn="ctr"/>
            <a:r>
              <a:rPr lang="en-GB" sz="12000" b="1" dirty="0">
                <a:solidFill>
                  <a:srgbClr val="002060"/>
                </a:solidFill>
                <a:cs typeface="Calibri" panose="020F0502020204030204" pitchFamily="34" charset="0"/>
              </a:rPr>
              <a:t>-</a:t>
            </a:r>
            <a:r>
              <a:rPr lang="en-GB" sz="12000" b="1" dirty="0" err="1">
                <a:solidFill>
                  <a:srgbClr val="002060"/>
                </a:solidFill>
                <a:cs typeface="Calibri" panose="020F0502020204030204" pitchFamily="34" charset="0"/>
              </a:rPr>
              <a:t>ig</a:t>
            </a:r>
            <a:endParaRPr lang="en-US" sz="12000" dirty="0"/>
          </a:p>
        </p:txBody>
      </p:sp>
      <p:sp>
        <p:nvSpPr>
          <p:cNvPr id="4" name="Rounded Rectangle 3"/>
          <p:cNvSpPr/>
          <p:nvPr/>
        </p:nvSpPr>
        <p:spPr>
          <a:xfrm>
            <a:off x="4271110" y="2131698"/>
            <a:ext cx="3658239" cy="259460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000" dirty="0" err="1">
                <a:solidFill>
                  <a:srgbClr val="002060"/>
                </a:solidFill>
                <a:latin typeface="Century Gothic" panose="020B0502020202020204" pitchFamily="34" charset="0"/>
              </a:rPr>
              <a:t>richt</a:t>
            </a:r>
            <a:r>
              <a:rPr lang="en-GB" sz="6000" dirty="0" err="1">
                <a:solidFill>
                  <a:srgbClr val="FFCC00"/>
                </a:solidFill>
                <a:latin typeface="Century Gothic" panose="020B0502020202020204" pitchFamily="34" charset="0"/>
              </a:rPr>
              <a:t>ig</a:t>
            </a:r>
            <a:endParaRPr lang="en-GB" sz="6000" dirty="0">
              <a:solidFill>
                <a:srgbClr val="FFCC00"/>
              </a:solidFill>
              <a:latin typeface="Century Gothic" panose="020B0502020202020204" pitchFamily="34" charset="0"/>
            </a:endParaRPr>
          </a:p>
        </p:txBody>
      </p:sp>
      <p:sp>
        <p:nvSpPr>
          <p:cNvPr id="5" name="Rectangle 4"/>
          <p:cNvSpPr/>
          <p:nvPr/>
        </p:nvSpPr>
        <p:spPr>
          <a:xfrm>
            <a:off x="3710213" y="4973527"/>
            <a:ext cx="477157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Schwier</a:t>
            </a:r>
            <a:r>
              <a:rPr lang="en-GB" sz="5400" dirty="0" err="1">
                <a:solidFill>
                  <a:srgbClr val="FFCC00"/>
                </a:solidFill>
                <a:latin typeface="Century Gothic" panose="020B0502020202020204" pitchFamily="34" charset="0"/>
              </a:rPr>
              <a:t>ig</a:t>
            </a:r>
            <a:r>
              <a:rPr lang="en-GB" sz="5400" dirty="0" err="1">
                <a:solidFill>
                  <a:srgbClr val="002060"/>
                </a:solidFill>
                <a:latin typeface="Century Gothic" panose="020B0502020202020204" pitchFamily="34" charset="0"/>
              </a:rPr>
              <a:t>keit</a:t>
            </a:r>
            <a:endParaRPr lang="en-GB" sz="5400" dirty="0">
              <a:solidFill>
                <a:srgbClr val="FFCC00"/>
              </a:solidFill>
              <a:latin typeface="Century Gothic" panose="020B0502020202020204" pitchFamily="34" charset="0"/>
            </a:endParaRPr>
          </a:p>
        </p:txBody>
      </p:sp>
      <p:sp>
        <p:nvSpPr>
          <p:cNvPr id="6" name="Rectangle 5"/>
          <p:cNvSpPr/>
          <p:nvPr/>
        </p:nvSpPr>
        <p:spPr>
          <a:xfrm>
            <a:off x="8644398" y="4167944"/>
            <a:ext cx="334556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wen</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7" name="Rectangle 6"/>
          <p:cNvSpPr/>
          <p:nvPr/>
        </p:nvSpPr>
        <p:spPr>
          <a:xfrm>
            <a:off x="8698989" y="1062578"/>
            <a:ext cx="2957951"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wicht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8" name="Rectangle 7"/>
          <p:cNvSpPr/>
          <p:nvPr/>
        </p:nvSpPr>
        <p:spPr>
          <a:xfrm>
            <a:off x="316873" y="1036256"/>
            <a:ext cx="385655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notwend</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sp>
        <p:nvSpPr>
          <p:cNvPr id="9" name="Rectangle 8"/>
          <p:cNvSpPr/>
          <p:nvPr/>
        </p:nvSpPr>
        <p:spPr>
          <a:xfrm>
            <a:off x="1183723" y="3662571"/>
            <a:ext cx="1899879"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fert</a:t>
            </a:r>
            <a:r>
              <a:rPr lang="en-GB" sz="5400" dirty="0" err="1">
                <a:solidFill>
                  <a:srgbClr val="FFCC00"/>
                </a:solidFill>
                <a:latin typeface="Century Gothic" panose="020B0502020202020204" pitchFamily="34" charset="0"/>
              </a:rPr>
              <a:t>ig</a:t>
            </a:r>
            <a:endParaRPr lang="en-GB" sz="5400" dirty="0">
              <a:solidFill>
                <a:srgbClr val="FFCC00"/>
              </a:solidFill>
              <a:latin typeface="Century Gothic" panose="020B0502020202020204" pitchFamily="34" charset="0"/>
            </a:endParaRPr>
          </a:p>
        </p:txBody>
      </p:sp>
      <p:pic>
        <p:nvPicPr>
          <p:cNvPr id="10" name="Picture 9" descr="red check mark"/>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31642" y="2131698"/>
            <a:ext cx="1728716" cy="1728716"/>
          </a:xfrm>
          <a:prstGeom prst="rect">
            <a:avLst/>
          </a:prstGeom>
        </p:spPr>
      </p:pic>
    </p:spTree>
    <p:extLst>
      <p:ext uri="{BB962C8B-B14F-4D97-AF65-F5344CB8AC3E}">
        <p14:creationId xmlns:p14="http://schemas.microsoft.com/office/powerpoint/2010/main" val="22824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230369" cy="869950"/>
          </a:xfrm>
          <a:prstGeom prst="rect">
            <a:avLst/>
          </a:prstGeom>
        </p:spPr>
      </p:pic>
      <p:sp>
        <p:nvSpPr>
          <p:cNvPr id="4" name="Title 3"/>
          <p:cNvSpPr>
            <a:spLocks noGrp="1"/>
          </p:cNvSpPr>
          <p:nvPr>
            <p:ph type="title"/>
          </p:nvPr>
        </p:nvSpPr>
        <p:spPr>
          <a:xfrm>
            <a:off x="0" y="294041"/>
            <a:ext cx="5002093"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C04D1D1-A73F-443E-8B70-C7D066DD8FE7}"/>
              </a:ext>
            </a:extLst>
          </p:cNvPr>
          <p:cNvSpPr txBox="1"/>
          <p:nvPr/>
        </p:nvSpPr>
        <p:spPr>
          <a:xfrm>
            <a:off x="188707" y="1391025"/>
            <a:ext cx="102220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viele</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Dialekte</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Deutschland,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Österreich</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der Schweiz!</a:t>
            </a:r>
          </a:p>
        </p:txBody>
      </p:sp>
      <p:pic>
        <p:nvPicPr>
          <p:cNvPr id="79" name="Picture 78" descr="A picture containing text, map&#10;&#10;Description automatically generated">
            <a:extLst>
              <a:ext uri="{FF2B5EF4-FFF2-40B4-BE49-F238E27FC236}">
                <a16:creationId xmlns:a16="http://schemas.microsoft.com/office/drawing/2014/main" id="{B9BFB861-C56A-4ABB-8E9D-E2BD8A8518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447" b="97518" l="7531" r="94561">
                        <a14:foregroundMark x1="32218" y1="7801" x2="32218" y2="7801"/>
                        <a14:foregroundMark x1="78661" y1="73404" x2="78661" y2="73404"/>
                        <a14:foregroundMark x1="94561" y1="72695" x2="94561" y2="72695"/>
                        <a14:foregroundMark x1="21339" y1="84397" x2="21339" y2="84397"/>
                        <a14:foregroundMark x1="17992" y1="96454" x2="17992" y2="96454"/>
                        <a14:foregroundMark x1="30544" y1="97872" x2="30544" y2="97872"/>
                        <a14:foregroundMark x1="40167" y1="93617" x2="40167" y2="93617"/>
                        <a14:foregroundMark x1="7531" y1="45390" x2="7531" y2="45390"/>
                        <a14:foregroundMark x1="60251" y1="8156" x2="60251" y2="8156"/>
                        <a14:foregroundMark x1="66946" y1="13121" x2="66946" y2="13121"/>
                        <a14:foregroundMark x1="65690" y1="12057" x2="65690" y2="12057"/>
                        <a14:foregroundMark x1="64435" y1="10993" x2="64435" y2="10993"/>
                      </a14:backgroundRemoval>
                    </a14:imgEffect>
                  </a14:imgLayer>
                </a14:imgProps>
              </a:ext>
              <a:ext uri="{28A0092B-C50C-407E-A947-70E740481C1C}">
                <a14:useLocalDpi xmlns:a14="http://schemas.microsoft.com/office/drawing/2010/main" val="0"/>
              </a:ext>
            </a:extLst>
          </a:blip>
          <a:stretch>
            <a:fillRect/>
          </a:stretch>
        </p:blipFill>
        <p:spPr>
          <a:xfrm>
            <a:off x="3982689" y="2112285"/>
            <a:ext cx="3056137" cy="3737999"/>
          </a:xfrm>
          <a:prstGeom prst="rect">
            <a:avLst/>
          </a:prstGeom>
        </p:spPr>
      </p:pic>
      <p:sp>
        <p:nvSpPr>
          <p:cNvPr id="80" name="Arrow: Right 79">
            <a:extLst>
              <a:ext uri="{FF2B5EF4-FFF2-40B4-BE49-F238E27FC236}">
                <a16:creationId xmlns:a16="http://schemas.microsoft.com/office/drawing/2014/main" id="{8F994774-EBA1-4E34-8575-C5299BA278AA}"/>
              </a:ext>
            </a:extLst>
          </p:cNvPr>
          <p:cNvSpPr/>
          <p:nvPr/>
        </p:nvSpPr>
        <p:spPr>
          <a:xfrm>
            <a:off x="4188000" y="3108663"/>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7BB59CFA-0D8B-45A4-A79A-11C822D3F077}"/>
              </a:ext>
            </a:extLst>
          </p:cNvPr>
          <p:cNvSpPr txBox="1"/>
          <p:nvPr/>
        </p:nvSpPr>
        <p:spPr>
          <a:xfrm>
            <a:off x="4879123" y="3533441"/>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sp>
        <p:nvSpPr>
          <p:cNvPr id="33" name="TextBox 32">
            <a:extLst>
              <a:ext uri="{FF2B5EF4-FFF2-40B4-BE49-F238E27FC236}">
                <a16:creationId xmlns:a16="http://schemas.microsoft.com/office/drawing/2014/main" id="{0E65F419-E0E4-4B40-AB81-4B91EC2EFE35}"/>
              </a:ext>
            </a:extLst>
          </p:cNvPr>
          <p:cNvSpPr txBox="1"/>
          <p:nvPr/>
        </p:nvSpPr>
        <p:spPr>
          <a:xfrm>
            <a:off x="4451249" y="5149233"/>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a:t>
            </a:r>
          </a:p>
        </p:txBody>
      </p:sp>
      <p:sp>
        <p:nvSpPr>
          <p:cNvPr id="34" name="TextBox 33">
            <a:extLst>
              <a:ext uri="{FF2B5EF4-FFF2-40B4-BE49-F238E27FC236}">
                <a16:creationId xmlns:a16="http://schemas.microsoft.com/office/drawing/2014/main" id="{102F86EB-FC64-4D91-B4FE-CC374B92CDB9}"/>
              </a:ext>
            </a:extLst>
          </p:cNvPr>
          <p:cNvSpPr txBox="1"/>
          <p:nvPr/>
        </p:nvSpPr>
        <p:spPr>
          <a:xfrm>
            <a:off x="6063872" y="4816382"/>
            <a:ext cx="55084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Ö</a:t>
            </a:r>
          </a:p>
        </p:txBody>
      </p:sp>
      <p:sp>
        <p:nvSpPr>
          <p:cNvPr id="36" name="TextBox 35">
            <a:extLst>
              <a:ext uri="{FF2B5EF4-FFF2-40B4-BE49-F238E27FC236}">
                <a16:creationId xmlns:a16="http://schemas.microsoft.com/office/drawing/2014/main" id="{5D944729-9DF4-497D-A9F9-7666C6B9643F}"/>
              </a:ext>
            </a:extLst>
          </p:cNvPr>
          <p:cNvSpPr txBox="1"/>
          <p:nvPr/>
        </p:nvSpPr>
        <p:spPr>
          <a:xfrm>
            <a:off x="188707" y="2193375"/>
            <a:ext cx="34405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Norddeutschland</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man:</a:t>
            </a:r>
          </a:p>
        </p:txBody>
      </p:sp>
      <p:sp>
        <p:nvSpPr>
          <p:cNvPr id="10" name="TextBox 9">
            <a:extLst>
              <a:ext uri="{FF2B5EF4-FFF2-40B4-BE49-F238E27FC236}">
                <a16:creationId xmlns:a16="http://schemas.microsoft.com/office/drawing/2014/main" id="{F9D1A1D4-776A-4B53-BBE3-9B6123DF09C5}"/>
              </a:ext>
            </a:extLst>
          </p:cNvPr>
          <p:cNvSpPr txBox="1"/>
          <p:nvPr/>
        </p:nvSpPr>
        <p:spPr>
          <a:xfrm>
            <a:off x="1012091" y="3226397"/>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ig</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p>
        </p:txBody>
      </p:sp>
      <p:sp>
        <p:nvSpPr>
          <p:cNvPr id="41" name="Action Button: Sound 40">
            <a:hlinkClick r:id="" action="ppaction://noaction" highlightClick="1">
              <a:snd r:embed="rId7" name="-ig.wav"/>
            </a:hlinkClick>
            <a:extLst>
              <a:ext uri="{FF2B5EF4-FFF2-40B4-BE49-F238E27FC236}">
                <a16:creationId xmlns:a16="http://schemas.microsoft.com/office/drawing/2014/main" id="{CC41F746-CFF3-4B25-927A-78B13F0E9005}"/>
              </a:ext>
            </a:extLst>
          </p:cNvPr>
          <p:cNvSpPr/>
          <p:nvPr/>
        </p:nvSpPr>
        <p:spPr>
          <a:xfrm>
            <a:off x="614357" y="3337796"/>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864409D5-FA21-4035-8179-42787F54F26D}"/>
              </a:ext>
            </a:extLst>
          </p:cNvPr>
          <p:cNvSpPr txBox="1"/>
          <p:nvPr/>
        </p:nvSpPr>
        <p:spPr>
          <a:xfrm>
            <a:off x="1012091" y="4328284"/>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wichtig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Action Button: Sound 46">
            <a:hlinkClick r:id="" action="ppaction://noaction" highlightClick="1">
              <a:snd r:embed="rId8" name="wichtig.wav"/>
            </a:hlinkClick>
            <a:extLst>
              <a:ext uri="{FF2B5EF4-FFF2-40B4-BE49-F238E27FC236}">
                <a16:creationId xmlns:a16="http://schemas.microsoft.com/office/drawing/2014/main" id="{1B492052-5F1D-4F70-B3B2-6597400789C3}"/>
              </a:ext>
            </a:extLst>
          </p:cNvPr>
          <p:cNvSpPr/>
          <p:nvPr/>
        </p:nvSpPr>
        <p:spPr>
          <a:xfrm>
            <a:off x="614357" y="4439683"/>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525FAB76-3357-49C6-86E5-3066586CB58B}"/>
              </a:ext>
            </a:extLst>
          </p:cNvPr>
          <p:cNvSpPr txBox="1"/>
          <p:nvPr/>
        </p:nvSpPr>
        <p:spPr>
          <a:xfrm>
            <a:off x="1012091" y="4820727"/>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fertig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Action Button: Sound 49">
            <a:hlinkClick r:id="" action="ppaction://noaction" highlightClick="1">
              <a:snd r:embed="rId9" name="fertig.wav"/>
            </a:hlinkClick>
            <a:extLst>
              <a:ext uri="{FF2B5EF4-FFF2-40B4-BE49-F238E27FC236}">
                <a16:creationId xmlns:a16="http://schemas.microsoft.com/office/drawing/2014/main" id="{5B7D0CE3-6E59-4DCB-B3C2-17B469B5D201}"/>
              </a:ext>
            </a:extLst>
          </p:cNvPr>
          <p:cNvSpPr/>
          <p:nvPr/>
        </p:nvSpPr>
        <p:spPr>
          <a:xfrm>
            <a:off x="614357" y="4923215"/>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A840109A-1E03-4B62-9749-C20FD1721A7D}"/>
              </a:ext>
            </a:extLst>
          </p:cNvPr>
          <p:cNvSpPr txBox="1"/>
          <p:nvPr/>
        </p:nvSpPr>
        <p:spPr>
          <a:xfrm>
            <a:off x="1012091" y="5313170"/>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wenig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Action Button: Sound 52">
            <a:hlinkClick r:id="" action="ppaction://noaction" highlightClick="1">
              <a:snd r:embed="rId10" name="wenig.wav"/>
            </a:hlinkClick>
            <a:extLst>
              <a:ext uri="{FF2B5EF4-FFF2-40B4-BE49-F238E27FC236}">
                <a16:creationId xmlns:a16="http://schemas.microsoft.com/office/drawing/2014/main" id="{BEF08EE9-2839-491D-A4AA-B748EA1A149D}"/>
              </a:ext>
            </a:extLst>
          </p:cNvPr>
          <p:cNvSpPr/>
          <p:nvPr/>
        </p:nvSpPr>
        <p:spPr>
          <a:xfrm>
            <a:off x="614357" y="5406747"/>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CC82F5F1-480C-49D8-8E60-71C24D85E708}"/>
              </a:ext>
            </a:extLst>
          </p:cNvPr>
          <p:cNvSpPr txBox="1"/>
          <p:nvPr/>
        </p:nvSpPr>
        <p:spPr>
          <a:xfrm>
            <a:off x="7300283" y="2194497"/>
            <a:ext cx="465704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Süddeutschland</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Österreich</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der </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Schweiz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man:</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0CAE0E8B-321F-4D32-82FD-2BC351BF62FF}"/>
              </a:ext>
            </a:extLst>
          </p:cNvPr>
          <p:cNvSpPr txBox="1"/>
          <p:nvPr/>
        </p:nvSpPr>
        <p:spPr>
          <a:xfrm>
            <a:off x="8160389" y="3222002"/>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ig</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wie</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ik</a:t>
            </a: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7" name="Action Button: Sound 66">
            <a:hlinkClick r:id="" action="ppaction://noaction" highlightClick="1">
              <a:snd r:embed="rId11" name="8. -ik Süd.wav"/>
            </a:hlinkClick>
            <a:extLst>
              <a:ext uri="{FF2B5EF4-FFF2-40B4-BE49-F238E27FC236}">
                <a16:creationId xmlns:a16="http://schemas.microsoft.com/office/drawing/2014/main" id="{42CB4CA4-2ADE-4D35-B68B-2EFC030D47AB}"/>
              </a:ext>
            </a:extLst>
          </p:cNvPr>
          <p:cNvSpPr/>
          <p:nvPr/>
        </p:nvSpPr>
        <p:spPr>
          <a:xfrm>
            <a:off x="7762655" y="3333401"/>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F5B8CF22-A9FF-4009-9EC3-D024C953DE40}"/>
              </a:ext>
            </a:extLst>
          </p:cNvPr>
          <p:cNvSpPr txBox="1"/>
          <p:nvPr/>
        </p:nvSpPr>
        <p:spPr>
          <a:xfrm>
            <a:off x="8160389" y="4323889"/>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wichtig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9" name="Action Button: Sound 68">
            <a:hlinkClick r:id="" action="ppaction://noaction" highlightClick="1">
              <a:snd r:embed="rId12" name="8. wichtik.wav"/>
            </a:hlinkClick>
            <a:extLst>
              <a:ext uri="{FF2B5EF4-FFF2-40B4-BE49-F238E27FC236}">
                <a16:creationId xmlns:a16="http://schemas.microsoft.com/office/drawing/2014/main" id="{92FCB58D-8899-4CC1-A2D4-61D84CD0C552}"/>
              </a:ext>
            </a:extLst>
          </p:cNvPr>
          <p:cNvSpPr/>
          <p:nvPr/>
        </p:nvSpPr>
        <p:spPr>
          <a:xfrm>
            <a:off x="7762655" y="4435288"/>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B8D952DF-7EDA-4E6B-BAE2-B705BF47AB36}"/>
              </a:ext>
            </a:extLst>
          </p:cNvPr>
          <p:cNvSpPr txBox="1"/>
          <p:nvPr/>
        </p:nvSpPr>
        <p:spPr>
          <a:xfrm>
            <a:off x="8160389" y="4816332"/>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fertig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1" name="Action Button: Sound 70">
            <a:hlinkClick r:id="" action="ppaction://noaction" highlightClick="1">
              <a:snd r:embed="rId13" name="8. fertik.wav"/>
            </a:hlinkClick>
            <a:extLst>
              <a:ext uri="{FF2B5EF4-FFF2-40B4-BE49-F238E27FC236}">
                <a16:creationId xmlns:a16="http://schemas.microsoft.com/office/drawing/2014/main" id="{17E9CCCF-841B-4CBA-8162-435832490821}"/>
              </a:ext>
            </a:extLst>
          </p:cNvPr>
          <p:cNvSpPr/>
          <p:nvPr/>
        </p:nvSpPr>
        <p:spPr>
          <a:xfrm>
            <a:off x="7762655" y="4918820"/>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186687EF-FE71-4CF6-A78C-03FC6A5EE5A5}"/>
              </a:ext>
            </a:extLst>
          </p:cNvPr>
          <p:cNvSpPr txBox="1"/>
          <p:nvPr/>
        </p:nvSpPr>
        <p:spPr>
          <a:xfrm>
            <a:off x="8160389" y="5308775"/>
            <a:ext cx="278015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wenig</a:t>
            </a:r>
            <a:endPar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73" name="Action Button: Sound 72">
            <a:hlinkClick r:id="" action="ppaction://noaction" highlightClick="1">
              <a:snd r:embed="rId14" name="8. wenik.wav"/>
            </a:hlinkClick>
            <a:extLst>
              <a:ext uri="{FF2B5EF4-FFF2-40B4-BE49-F238E27FC236}">
                <a16:creationId xmlns:a16="http://schemas.microsoft.com/office/drawing/2014/main" id="{CDB87236-C373-424D-8BF7-13E5A5260689}"/>
              </a:ext>
            </a:extLst>
          </p:cNvPr>
          <p:cNvSpPr/>
          <p:nvPr/>
        </p:nvSpPr>
        <p:spPr>
          <a:xfrm>
            <a:off x="7762655" y="5402352"/>
            <a:ext cx="363557" cy="317461"/>
          </a:xfrm>
          <a:prstGeom prst="actionButtonSound">
            <a:avLst/>
          </a:prstGeom>
          <a:solidFill>
            <a:srgbClr val="DAA52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1" name="Group 10">
            <a:extLst>
              <a:ext uri="{FF2B5EF4-FFF2-40B4-BE49-F238E27FC236}">
                <a16:creationId xmlns:a16="http://schemas.microsoft.com/office/drawing/2014/main" id="{9D0914FE-4774-466E-AD2B-D01E3CCC1614}"/>
              </a:ext>
            </a:extLst>
          </p:cNvPr>
          <p:cNvGrpSpPr/>
          <p:nvPr/>
        </p:nvGrpSpPr>
        <p:grpSpPr>
          <a:xfrm>
            <a:off x="4039277" y="4244074"/>
            <a:ext cx="2825845" cy="1506620"/>
            <a:chOff x="4039277" y="4244074"/>
            <a:chExt cx="2825845" cy="1506620"/>
          </a:xfrm>
        </p:grpSpPr>
        <p:sp>
          <p:nvSpPr>
            <p:cNvPr id="74" name="Arrow: Right 73">
              <a:extLst>
                <a:ext uri="{FF2B5EF4-FFF2-40B4-BE49-F238E27FC236}">
                  <a16:creationId xmlns:a16="http://schemas.microsoft.com/office/drawing/2014/main" id="{88CD5C75-B3B1-4437-A3F7-D5182030748C}"/>
                </a:ext>
              </a:extLst>
            </p:cNvPr>
            <p:cNvSpPr/>
            <p:nvPr/>
          </p:nvSpPr>
          <p:spPr>
            <a:xfrm rot="8670870">
              <a:off x="5832752" y="4244074"/>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Arrow: Right 74">
              <a:extLst>
                <a:ext uri="{FF2B5EF4-FFF2-40B4-BE49-F238E27FC236}">
                  <a16:creationId xmlns:a16="http://schemas.microsoft.com/office/drawing/2014/main" id="{432B3708-16C1-4919-9066-504E9D1DE873}"/>
                </a:ext>
              </a:extLst>
            </p:cNvPr>
            <p:cNvSpPr/>
            <p:nvPr/>
          </p:nvSpPr>
          <p:spPr>
            <a:xfrm rot="13500000">
              <a:off x="6482198" y="5296620"/>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6" name="Arrow: Right 75">
              <a:extLst>
                <a:ext uri="{FF2B5EF4-FFF2-40B4-BE49-F238E27FC236}">
                  <a16:creationId xmlns:a16="http://schemas.microsoft.com/office/drawing/2014/main" id="{8468C2F0-48C8-4EB5-A3D4-3A740EC0C46D}"/>
                </a:ext>
              </a:extLst>
            </p:cNvPr>
            <p:cNvSpPr/>
            <p:nvPr/>
          </p:nvSpPr>
          <p:spPr>
            <a:xfrm rot="19479099">
              <a:off x="4039277" y="5511342"/>
              <a:ext cx="526495" cy="239352"/>
            </a:xfrm>
            <a:prstGeom prst="rightArrow">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193991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36" grpId="0"/>
      <p:bldP spid="10" grpId="0"/>
      <p:bldP spid="41" grpId="0" animBg="1"/>
      <p:bldP spid="46" grpId="0"/>
      <p:bldP spid="47" grpId="0" animBg="1"/>
      <p:bldP spid="49" grpId="0"/>
      <p:bldP spid="50" grpId="0" animBg="1"/>
      <p:bldP spid="51" grpId="0"/>
      <p:bldP spid="53" grpId="0" animBg="1"/>
      <p:bldP spid="65" grpId="0"/>
      <p:bldP spid="66" grpId="0"/>
      <p:bldP spid="67" grpId="0" animBg="1"/>
      <p:bldP spid="68" grpId="0"/>
      <p:bldP spid="69" grpId="0" animBg="1"/>
      <p:bldP spid="70" grpId="0"/>
      <p:bldP spid="71" grpId="0" animBg="1"/>
      <p:bldP spid="72" grpId="0"/>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407408" cy="707849"/>
          </a:xfrm>
        </p:spPr>
        <p:txBody>
          <a:bodyPr>
            <a:normAutofit fontScale="90000"/>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[2/3]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10826496" y="247046"/>
            <a:ext cx="1130830" cy="331565"/>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523880" y="-905173"/>
            <a:ext cx="55638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DA513925-9E82-4ADE-A8AE-4C778A0AF688}"/>
              </a:ext>
            </a:extLst>
          </p:cNvPr>
          <p:cNvSpPr txBox="1"/>
          <p:nvPr/>
        </p:nvSpPr>
        <p:spPr>
          <a:xfrm>
            <a:off x="154394" y="1275658"/>
            <a:ext cx="122867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German [-</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usually occurs at the end of a word.  </a:t>
            </a:r>
            <a:b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Whether you pronounce it with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ch</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or [k] you don’t use your vocal chords. </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6A918565-5465-43E4-B12F-95CF9B877B20}"/>
              </a:ext>
            </a:extLst>
          </p:cNvPr>
          <p:cNvSpPr txBox="1"/>
          <p:nvPr/>
        </p:nvSpPr>
        <p:spPr>
          <a:xfrm>
            <a:off x="154394" y="3926801"/>
            <a:ext cx="118832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Compare:</a:t>
            </a:r>
          </a:p>
        </p:txBody>
      </p:sp>
      <p:sp>
        <p:nvSpPr>
          <p:cNvPr id="28" name="TextBox 27">
            <a:extLst>
              <a:ext uri="{FF2B5EF4-FFF2-40B4-BE49-F238E27FC236}">
                <a16:creationId xmlns:a16="http://schemas.microsoft.com/office/drawing/2014/main" id="{BCE01F29-9897-49C8-B0F7-14560BF9B44B}"/>
              </a:ext>
            </a:extLst>
          </p:cNvPr>
          <p:cNvSpPr txBox="1"/>
          <p:nvPr/>
        </p:nvSpPr>
        <p:spPr>
          <a:xfrm>
            <a:off x="2892732" y="4162781"/>
            <a:ext cx="2911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30" name="TextBox 29">
            <a:extLst>
              <a:ext uri="{FF2B5EF4-FFF2-40B4-BE49-F238E27FC236}">
                <a16:creationId xmlns:a16="http://schemas.microsoft.com/office/drawing/2014/main" id="{C1D4CC43-AFB1-4DC1-9C63-0D66E6125FD7}"/>
              </a:ext>
            </a:extLst>
          </p:cNvPr>
          <p:cNvSpPr txBox="1"/>
          <p:nvPr/>
        </p:nvSpPr>
        <p:spPr>
          <a:xfrm>
            <a:off x="154393" y="2859845"/>
            <a:ext cx="1180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However, adding additional letters to adjectives ending in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changes its sound to a voiced [g].</a:t>
            </a:r>
            <a:endParaRPr kumimoji="0" lang="en-US"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D812631-E821-449E-A5AB-DB60243184B6}"/>
              </a:ext>
            </a:extLst>
          </p:cNvPr>
          <p:cNvSpPr txBox="1"/>
          <p:nvPr/>
        </p:nvSpPr>
        <p:spPr>
          <a:xfrm>
            <a:off x="2512584" y="5147068"/>
            <a:ext cx="62290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eine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richt</a:t>
            </a:r>
            <a:r>
              <a:rPr kumimoji="0" lang="en-GB" sz="28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ig</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Antwort</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p>
        </p:txBody>
      </p:sp>
      <p:sp>
        <p:nvSpPr>
          <p:cNvPr id="11" name="Rectangle 10">
            <a:hlinkClick r:id="" action="ppaction://noaction">
              <a:snd r:embed="rId4" name="24. 1-louder.wav"/>
            </a:hlinkClick>
            <a:extLst>
              <a:ext uri="{FF2B5EF4-FFF2-40B4-BE49-F238E27FC236}">
                <a16:creationId xmlns:a16="http://schemas.microsoft.com/office/drawing/2014/main" id="{EA8F66A8-7232-4B27-B071-D62969913EE7}"/>
              </a:ext>
            </a:extLst>
          </p:cNvPr>
          <p:cNvSpPr/>
          <p:nvPr/>
        </p:nvSpPr>
        <p:spPr>
          <a:xfrm>
            <a:off x="2460732" y="417559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Rectangle 11">
            <a:hlinkClick r:id="" action="ppaction://noaction">
              <a:snd r:embed="rId5" name="24. 2.wav"/>
            </a:hlinkClick>
            <a:extLst>
              <a:ext uri="{FF2B5EF4-FFF2-40B4-BE49-F238E27FC236}">
                <a16:creationId xmlns:a16="http://schemas.microsoft.com/office/drawing/2014/main" id="{3837BC17-ED18-4F2B-A6BF-E523F1AFD1E1}"/>
              </a:ext>
            </a:extLst>
          </p:cNvPr>
          <p:cNvSpPr/>
          <p:nvPr/>
        </p:nvSpPr>
        <p:spPr>
          <a:xfrm>
            <a:off x="2460732" y="519267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1798929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864608" cy="869950"/>
          </a:xfrm>
          <a:prstGeom prst="rect">
            <a:avLst/>
          </a:prstGeom>
        </p:spPr>
      </p:pic>
      <p:sp>
        <p:nvSpPr>
          <p:cNvPr id="4" name="Title 3"/>
          <p:cNvSpPr>
            <a:spLocks noGrp="1"/>
          </p:cNvSpPr>
          <p:nvPr>
            <p:ph type="title"/>
          </p:nvPr>
        </p:nvSpPr>
        <p:spPr>
          <a:xfrm>
            <a:off x="0" y="294041"/>
            <a:ext cx="4517136" cy="707849"/>
          </a:xfrm>
        </p:spPr>
        <p:txBody>
          <a:bodyPr>
            <a:normAutofit fontScale="90000"/>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ig</a:t>
            </a:r>
            <a:r>
              <a:rPr lang="en-GB" sz="3600" b="1" dirty="0">
                <a:solidFill>
                  <a:schemeClr val="bg1"/>
                </a:solidFill>
              </a:rPr>
              <a:t>]   [3/3]</a:t>
            </a:r>
          </a:p>
        </p:txBody>
      </p:sp>
      <p:sp>
        <p:nvSpPr>
          <p:cNvPr id="7"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w="12700" cap="flat" cmpd="sng" algn="ctr">
            <a:solidFill>
              <a:srgbClr val="11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13ED6EF-5B20-1940-AFD2-EAA625B3F063}"/>
              </a:ext>
            </a:extLst>
          </p:cNvPr>
          <p:cNvSpPr txBox="1"/>
          <p:nvPr/>
        </p:nvSpPr>
        <p:spPr>
          <a:xfrm>
            <a:off x="-100522" y="1216685"/>
            <a:ext cx="29813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Wörter</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2" name="Table 4">
            <a:extLst>
              <a:ext uri="{FF2B5EF4-FFF2-40B4-BE49-F238E27FC236}">
                <a16:creationId xmlns:a16="http://schemas.microsoft.com/office/drawing/2014/main" id="{141A7815-01D1-4654-BD2F-44CA0C63BB57}"/>
              </a:ext>
            </a:extLst>
          </p:cNvPr>
          <p:cNvGraphicFramePr>
            <a:graphicFrameLocks noGrp="1"/>
          </p:cNvGraphicFramePr>
          <p:nvPr/>
        </p:nvGraphicFramePr>
        <p:xfrm>
          <a:off x="2577614" y="1645724"/>
          <a:ext cx="9379712" cy="4634816"/>
        </p:xfrm>
        <a:graphic>
          <a:graphicData uri="http://schemas.openxmlformats.org/drawingml/2006/table">
            <a:tbl>
              <a:tblPr firstRow="1" bandRow="1">
                <a:tableStyleId>{ED083AE6-46FA-4A59-8FB0-9F97EB10719F}</a:tableStyleId>
              </a:tblPr>
              <a:tblGrid>
                <a:gridCol w="1826768">
                  <a:extLst>
                    <a:ext uri="{9D8B030D-6E8A-4147-A177-3AD203B41FA5}">
                      <a16:colId xmlns:a16="http://schemas.microsoft.com/office/drawing/2014/main" val="206030106"/>
                    </a:ext>
                  </a:extLst>
                </a:gridCol>
                <a:gridCol w="4578040">
                  <a:extLst>
                    <a:ext uri="{9D8B030D-6E8A-4147-A177-3AD203B41FA5}">
                      <a16:colId xmlns:a16="http://schemas.microsoft.com/office/drawing/2014/main" val="1903605837"/>
                    </a:ext>
                  </a:extLst>
                </a:gridCol>
                <a:gridCol w="2974904">
                  <a:extLst>
                    <a:ext uri="{9D8B030D-6E8A-4147-A177-3AD203B41FA5}">
                      <a16:colId xmlns:a16="http://schemas.microsoft.com/office/drawing/2014/main" val="1921284546"/>
                    </a:ext>
                  </a:extLst>
                </a:gridCol>
              </a:tblGrid>
              <a:tr h="579352">
                <a:tc>
                  <a:txBody>
                    <a:bodyPr/>
                    <a:lstStyle/>
                    <a:p>
                      <a:pPr algn="ctr"/>
                      <a:r>
                        <a:rPr lang="en-GB" sz="2400" b="0" dirty="0" err="1">
                          <a:solidFill>
                            <a:srgbClr val="115076"/>
                          </a:solidFill>
                          <a:latin typeface="Century Gothic" panose="020B0502020202020204" pitchFamily="34" charset="0"/>
                        </a:rPr>
                        <a:t>richtig</a:t>
                      </a:r>
                      <a:endParaRPr lang="en-GB" sz="2400" b="0" dirty="0">
                        <a:solidFill>
                          <a:srgbClr val="115076"/>
                        </a:solidFill>
                        <a:latin typeface="Century Gothic" panose="020B0502020202020204" pitchFamily="34" charset="0"/>
                      </a:endParaRPr>
                    </a:p>
                  </a:txBody>
                  <a:tcPr anchor="ctr"/>
                </a:tc>
                <a:tc>
                  <a:txBody>
                    <a:bodyPr/>
                    <a:lstStyle/>
                    <a:p>
                      <a:pPr algn="ctr"/>
                      <a:r>
                        <a:rPr lang="en-GB" sz="2400" b="0" dirty="0" err="1">
                          <a:solidFill>
                            <a:srgbClr val="115076"/>
                          </a:solidFill>
                          <a:latin typeface="Century Gothic" panose="020B0502020202020204" pitchFamily="34" charset="0"/>
                        </a:rPr>
                        <a:t>eine</a:t>
                      </a:r>
                      <a:r>
                        <a:rPr lang="en-GB" sz="2400" b="0" dirty="0">
                          <a:solidFill>
                            <a:srgbClr val="115076"/>
                          </a:solidFill>
                          <a:latin typeface="Century Gothic" panose="020B0502020202020204" pitchFamily="34" charset="0"/>
                        </a:rPr>
                        <a:t>   </a:t>
                      </a:r>
                      <a:r>
                        <a:rPr lang="en-GB" sz="2400" b="0" dirty="0" err="1">
                          <a:solidFill>
                            <a:srgbClr val="115076"/>
                          </a:solidFill>
                          <a:latin typeface="Century Gothic" panose="020B0502020202020204" pitchFamily="34" charset="0"/>
                        </a:rPr>
                        <a:t>richtige</a:t>
                      </a:r>
                      <a:r>
                        <a:rPr lang="en-GB" sz="2400" b="0" dirty="0">
                          <a:solidFill>
                            <a:srgbClr val="115076"/>
                          </a:solidFill>
                          <a:latin typeface="Century Gothic" panose="020B0502020202020204" pitchFamily="34" charset="0"/>
                        </a:rPr>
                        <a:t>   </a:t>
                      </a:r>
                      <a:r>
                        <a:rPr lang="en-GB" sz="2400" b="0" dirty="0" err="1">
                          <a:solidFill>
                            <a:srgbClr val="115076"/>
                          </a:solidFill>
                          <a:latin typeface="Century Gothic" panose="020B0502020202020204" pitchFamily="34" charset="0"/>
                        </a:rPr>
                        <a:t>Idee</a:t>
                      </a:r>
                      <a:endParaRPr lang="en-GB" sz="2400" b="0" dirty="0">
                        <a:solidFill>
                          <a:srgbClr val="115076"/>
                        </a:solidFill>
                        <a:latin typeface="Century Gothic" panose="020B0502020202020204" pitchFamily="34" charset="0"/>
                      </a:endParaRPr>
                    </a:p>
                  </a:txBody>
                  <a:tcPr anchor="ctr"/>
                </a:tc>
                <a:tc>
                  <a:txBody>
                    <a:bodyPr/>
                    <a:lstStyle/>
                    <a:p>
                      <a:pPr algn="l"/>
                      <a:r>
                        <a:rPr lang="en-GB" sz="2400" b="0" dirty="0">
                          <a:solidFill>
                            <a:srgbClr val="115076"/>
                          </a:solidFill>
                          <a:latin typeface="Century Gothic" panose="020B0502020202020204" pitchFamily="34" charset="0"/>
                        </a:rPr>
                        <a:t>a right idea</a:t>
                      </a:r>
                    </a:p>
                  </a:txBody>
                  <a:tcPr anchor="ctr"/>
                </a:tc>
                <a:extLst>
                  <a:ext uri="{0D108BD9-81ED-4DB2-BD59-A6C34878D82A}">
                    <a16:rowId xmlns:a16="http://schemas.microsoft.com/office/drawing/2014/main" val="4148953824"/>
                  </a:ext>
                </a:extLst>
              </a:tr>
              <a:tr h="579352">
                <a:tc>
                  <a:txBody>
                    <a:bodyPr/>
                    <a:lstStyle/>
                    <a:p>
                      <a:pPr algn="ctr"/>
                      <a:r>
                        <a:rPr lang="en-GB" sz="2400" dirty="0" err="1">
                          <a:solidFill>
                            <a:srgbClr val="115076"/>
                          </a:solidFill>
                          <a:latin typeface="Century Gothic" panose="020B0502020202020204" pitchFamily="34" charset="0"/>
                        </a:rPr>
                        <a:t>wichtig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wichtiges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Ziel</a:t>
                      </a:r>
                      <a:endParaRPr lang="en-GB" sz="2400" dirty="0">
                        <a:solidFill>
                          <a:srgbClr val="115076"/>
                        </a:solidFill>
                        <a:latin typeface="Century Gothic" panose="020B0502020202020204" pitchFamily="34" charset="0"/>
                      </a:endParaRPr>
                    </a:p>
                  </a:txBody>
                  <a:tcPr anchor="ctr"/>
                </a:tc>
                <a:tc>
                  <a:txBody>
                    <a:bodyPr/>
                    <a:lstStyle/>
                    <a:p>
                      <a:pPr algn="l"/>
                      <a:r>
                        <a:rPr lang="en-GB" sz="2400" dirty="0">
                          <a:solidFill>
                            <a:srgbClr val="115076"/>
                          </a:solidFill>
                          <a:latin typeface="Century Gothic" panose="020B0502020202020204" pitchFamily="34" charset="0"/>
                        </a:rPr>
                        <a:t>an important goal</a:t>
                      </a:r>
                    </a:p>
                  </a:txBody>
                  <a:tcPr anchor="ctr"/>
                </a:tc>
                <a:extLst>
                  <a:ext uri="{0D108BD9-81ED-4DB2-BD59-A6C34878D82A}">
                    <a16:rowId xmlns:a16="http://schemas.microsoft.com/office/drawing/2014/main" val="3185382835"/>
                  </a:ext>
                </a:extLst>
              </a:tr>
              <a:tr h="579352">
                <a:tc>
                  <a:txBody>
                    <a:bodyPr/>
                    <a:lstStyle/>
                    <a:p>
                      <a:pPr algn="ctr"/>
                      <a:r>
                        <a:rPr lang="en-GB" sz="2400" dirty="0" err="1">
                          <a:solidFill>
                            <a:srgbClr val="115076"/>
                          </a:solidFill>
                          <a:latin typeface="Century Gothic" panose="020B0502020202020204" pitchFamily="34" charset="0"/>
                        </a:rPr>
                        <a:t>schwierig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schwieriges</a:t>
                      </a:r>
                      <a:r>
                        <a:rPr lang="en-GB" sz="2400" dirty="0">
                          <a:solidFill>
                            <a:srgbClr val="115076"/>
                          </a:solidFill>
                          <a:latin typeface="Century Gothic" panose="020B0502020202020204" pitchFamily="34" charset="0"/>
                        </a:rPr>
                        <a:t>   Spiel</a:t>
                      </a:r>
                    </a:p>
                  </a:txBody>
                  <a:tcPr anchor="ctr"/>
                </a:tc>
                <a:tc>
                  <a:txBody>
                    <a:bodyPr/>
                    <a:lstStyle/>
                    <a:p>
                      <a:pPr algn="l"/>
                      <a:r>
                        <a:rPr lang="en-GB" sz="2400" dirty="0">
                          <a:solidFill>
                            <a:srgbClr val="115076"/>
                          </a:solidFill>
                          <a:latin typeface="Century Gothic" panose="020B0502020202020204" pitchFamily="34" charset="0"/>
                        </a:rPr>
                        <a:t>a difficult game</a:t>
                      </a:r>
                    </a:p>
                  </a:txBody>
                  <a:tcPr anchor="ctr"/>
                </a:tc>
                <a:extLst>
                  <a:ext uri="{0D108BD9-81ED-4DB2-BD59-A6C34878D82A}">
                    <a16:rowId xmlns:a16="http://schemas.microsoft.com/office/drawing/2014/main" val="3397180613"/>
                  </a:ext>
                </a:extLst>
              </a:tr>
              <a:tr h="579352">
                <a:tc>
                  <a:txBody>
                    <a:bodyPr/>
                    <a:lstStyle/>
                    <a:p>
                      <a:pPr algn="ctr"/>
                      <a:r>
                        <a:rPr lang="en-GB" sz="2400" dirty="0" err="1">
                          <a:solidFill>
                            <a:srgbClr val="115076"/>
                          </a:solidFill>
                          <a:latin typeface="Century Gothic" panose="020B0502020202020204" pitchFamily="34" charset="0"/>
                        </a:rPr>
                        <a:t>freiwillig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freiwillige</a:t>
                      </a:r>
                      <a:r>
                        <a:rPr lang="en-GB" sz="2400" dirty="0">
                          <a:solidFill>
                            <a:srgbClr val="115076"/>
                          </a:solidFill>
                          <a:latin typeface="Century Gothic" panose="020B0502020202020204" pitchFamily="34" charset="0"/>
                        </a:rPr>
                        <a:t>   Person</a:t>
                      </a:r>
                    </a:p>
                  </a:txBody>
                  <a:tcPr anchor="ctr"/>
                </a:tc>
                <a:tc>
                  <a:txBody>
                    <a:bodyPr/>
                    <a:lstStyle/>
                    <a:p>
                      <a:pPr algn="l"/>
                      <a:r>
                        <a:rPr lang="en-GB" sz="2400" dirty="0">
                          <a:solidFill>
                            <a:srgbClr val="115076"/>
                          </a:solidFill>
                          <a:latin typeface="Century Gothic" panose="020B0502020202020204" pitchFamily="34" charset="0"/>
                        </a:rPr>
                        <a:t>a willing person</a:t>
                      </a:r>
                    </a:p>
                  </a:txBody>
                  <a:tcPr anchor="ctr"/>
                </a:tc>
                <a:extLst>
                  <a:ext uri="{0D108BD9-81ED-4DB2-BD59-A6C34878D82A}">
                    <a16:rowId xmlns:a16="http://schemas.microsoft.com/office/drawing/2014/main" val="1551537840"/>
                  </a:ext>
                </a:extLst>
              </a:tr>
              <a:tr h="579352">
                <a:tc>
                  <a:txBody>
                    <a:bodyPr/>
                    <a:lstStyle/>
                    <a:p>
                      <a:pPr algn="ctr"/>
                      <a:r>
                        <a:rPr lang="en-GB" sz="2400" dirty="0" err="1">
                          <a:solidFill>
                            <a:srgbClr val="115076"/>
                          </a:solidFill>
                          <a:latin typeface="Century Gothic" panose="020B0502020202020204" pitchFamily="34" charset="0"/>
                        </a:rPr>
                        <a:t>ruhig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ruhiger</a:t>
                      </a:r>
                      <a:r>
                        <a:rPr lang="en-GB" sz="2400" dirty="0">
                          <a:solidFill>
                            <a:srgbClr val="115076"/>
                          </a:solidFill>
                          <a:latin typeface="Century Gothic" panose="020B0502020202020204" pitchFamily="34" charset="0"/>
                        </a:rPr>
                        <a:t>   Platz</a:t>
                      </a:r>
                    </a:p>
                  </a:txBody>
                  <a:tcPr anchor="ctr"/>
                </a:tc>
                <a:tc>
                  <a:txBody>
                    <a:bodyPr/>
                    <a:lstStyle/>
                    <a:p>
                      <a:pPr algn="l"/>
                      <a:r>
                        <a:rPr lang="en-GB" sz="2400" dirty="0">
                          <a:solidFill>
                            <a:srgbClr val="115076"/>
                          </a:solidFill>
                          <a:latin typeface="Century Gothic" panose="020B0502020202020204" pitchFamily="34" charset="0"/>
                        </a:rPr>
                        <a:t>a quiet square</a:t>
                      </a:r>
                    </a:p>
                  </a:txBody>
                  <a:tcPr anchor="ctr"/>
                </a:tc>
                <a:extLst>
                  <a:ext uri="{0D108BD9-81ED-4DB2-BD59-A6C34878D82A}">
                    <a16:rowId xmlns:a16="http://schemas.microsoft.com/office/drawing/2014/main" val="3696467524"/>
                  </a:ext>
                </a:extLst>
              </a:tr>
              <a:tr h="579352">
                <a:tc>
                  <a:txBody>
                    <a:bodyPr/>
                    <a:lstStyle/>
                    <a:p>
                      <a:pPr algn="ctr"/>
                      <a:r>
                        <a:rPr lang="en-GB" sz="2400" dirty="0" err="1">
                          <a:solidFill>
                            <a:srgbClr val="115076"/>
                          </a:solidFill>
                          <a:latin typeface="Century Gothic" panose="020B0502020202020204" pitchFamily="34" charset="0"/>
                        </a:rPr>
                        <a:t>langweilig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langweiliger</a:t>
                      </a:r>
                      <a:r>
                        <a:rPr lang="en-GB" sz="2400" dirty="0">
                          <a:solidFill>
                            <a:srgbClr val="115076"/>
                          </a:solidFill>
                          <a:latin typeface="Century Gothic" panose="020B0502020202020204" pitchFamily="34" charset="0"/>
                        </a:rPr>
                        <a:t>   Mann</a:t>
                      </a:r>
                    </a:p>
                  </a:txBody>
                  <a:tcPr anchor="ctr"/>
                </a:tc>
                <a:tc>
                  <a:txBody>
                    <a:bodyPr/>
                    <a:lstStyle/>
                    <a:p>
                      <a:pPr algn="l"/>
                      <a:r>
                        <a:rPr lang="en-GB" sz="2400" dirty="0">
                          <a:solidFill>
                            <a:srgbClr val="115076"/>
                          </a:solidFill>
                          <a:latin typeface="Century Gothic" panose="020B0502020202020204" pitchFamily="34" charset="0"/>
                        </a:rPr>
                        <a:t>a boring man</a:t>
                      </a:r>
                    </a:p>
                  </a:txBody>
                  <a:tcPr anchor="ctr"/>
                </a:tc>
                <a:extLst>
                  <a:ext uri="{0D108BD9-81ED-4DB2-BD59-A6C34878D82A}">
                    <a16:rowId xmlns:a16="http://schemas.microsoft.com/office/drawing/2014/main" val="4071124986"/>
                  </a:ext>
                </a:extLst>
              </a:tr>
              <a:tr h="579352">
                <a:tc>
                  <a:txBody>
                    <a:bodyPr/>
                    <a:lstStyle/>
                    <a:p>
                      <a:pPr algn="ctr"/>
                      <a:r>
                        <a:rPr lang="en-GB" sz="2400" dirty="0" err="1">
                          <a:solidFill>
                            <a:srgbClr val="115076"/>
                          </a:solidFill>
                          <a:latin typeface="Century Gothic" panose="020B0502020202020204" pitchFamily="34" charset="0"/>
                        </a:rPr>
                        <a:t>traurig</a:t>
                      </a:r>
                      <a:endParaRPr lang="en-GB" sz="2400" dirty="0">
                        <a:solidFill>
                          <a:srgbClr val="115076"/>
                        </a:solidFill>
                        <a:latin typeface="Century Gothic" panose="020B0502020202020204" pitchFamily="34" charset="0"/>
                      </a:endParaRPr>
                    </a:p>
                  </a:txBody>
                  <a:tcPr anchor="ctr"/>
                </a:tc>
                <a:tc>
                  <a:txBody>
                    <a:bodyPr/>
                    <a:lstStyle/>
                    <a:p>
                      <a:pPr algn="ctr"/>
                      <a:r>
                        <a:rPr lang="en-GB" sz="2400" dirty="0" err="1">
                          <a:solidFill>
                            <a:srgbClr val="115076"/>
                          </a:solidFill>
                          <a:latin typeface="Century Gothic" panose="020B0502020202020204" pitchFamily="34" charset="0"/>
                        </a:rPr>
                        <a:t>eine</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traurige</a:t>
                      </a:r>
                      <a:r>
                        <a:rPr lang="en-GB" sz="2400" dirty="0">
                          <a:solidFill>
                            <a:srgbClr val="115076"/>
                          </a:solidFill>
                          <a:latin typeface="Century Gothic" panose="020B0502020202020204" pitchFamily="34" charset="0"/>
                        </a:rPr>
                        <a:t>   Frau</a:t>
                      </a:r>
                    </a:p>
                  </a:txBody>
                  <a:tcPr anchor="ctr"/>
                </a:tc>
                <a:tc>
                  <a:txBody>
                    <a:bodyPr/>
                    <a:lstStyle/>
                    <a:p>
                      <a:pPr algn="l"/>
                      <a:r>
                        <a:rPr lang="en-GB" sz="2400" dirty="0">
                          <a:solidFill>
                            <a:srgbClr val="115076"/>
                          </a:solidFill>
                          <a:latin typeface="Century Gothic" panose="020B0502020202020204" pitchFamily="34" charset="0"/>
                        </a:rPr>
                        <a:t>a sad woman</a:t>
                      </a:r>
                    </a:p>
                  </a:txBody>
                  <a:tcPr anchor="ctr"/>
                </a:tc>
                <a:extLst>
                  <a:ext uri="{0D108BD9-81ED-4DB2-BD59-A6C34878D82A}">
                    <a16:rowId xmlns:a16="http://schemas.microsoft.com/office/drawing/2014/main" val="2645651364"/>
                  </a:ext>
                </a:extLst>
              </a:tr>
              <a:tr h="579352">
                <a:tc>
                  <a:txBody>
                    <a:bodyPr/>
                    <a:lstStyle/>
                    <a:p>
                      <a:pPr algn="ctr"/>
                      <a:r>
                        <a:rPr lang="en-GB" sz="2400" dirty="0">
                          <a:solidFill>
                            <a:srgbClr val="115076"/>
                          </a:solidFill>
                          <a:latin typeface="Century Gothic" panose="020B0502020202020204" pitchFamily="34" charset="0"/>
                        </a:rPr>
                        <a:t>riesig</a:t>
                      </a:r>
                    </a:p>
                  </a:txBody>
                  <a:tcPr anchor="ctr"/>
                </a:tc>
                <a:tc>
                  <a:txBody>
                    <a:bodyPr/>
                    <a:lstStyle/>
                    <a:p>
                      <a:pPr algn="ctr"/>
                      <a:r>
                        <a:rPr lang="en-GB" sz="2400" dirty="0" err="1">
                          <a:solidFill>
                            <a:srgbClr val="115076"/>
                          </a:solidFill>
                          <a:latin typeface="Century Gothic" panose="020B0502020202020204" pitchFamily="34" charset="0"/>
                        </a:rPr>
                        <a:t>ein</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riesiges</a:t>
                      </a:r>
                      <a:r>
                        <a:rPr lang="en-GB" sz="2400" dirty="0">
                          <a:solidFill>
                            <a:srgbClr val="115076"/>
                          </a:solidFill>
                          <a:latin typeface="Century Gothic" panose="020B0502020202020204" pitchFamily="34" charset="0"/>
                        </a:rPr>
                        <a:t>   </a:t>
                      </a:r>
                      <a:r>
                        <a:rPr lang="en-GB" sz="2400" dirty="0" err="1">
                          <a:solidFill>
                            <a:srgbClr val="115076"/>
                          </a:solidFill>
                          <a:latin typeface="Century Gothic" panose="020B0502020202020204" pitchFamily="34" charset="0"/>
                        </a:rPr>
                        <a:t>Stück</a:t>
                      </a:r>
                      <a:endParaRPr lang="en-GB" sz="2400" dirty="0">
                        <a:solidFill>
                          <a:srgbClr val="115076"/>
                        </a:solidFill>
                        <a:latin typeface="Century Gothic" panose="020B0502020202020204" pitchFamily="34" charset="0"/>
                      </a:endParaRPr>
                    </a:p>
                  </a:txBody>
                  <a:tcPr anchor="ctr"/>
                </a:tc>
                <a:tc>
                  <a:txBody>
                    <a:bodyPr/>
                    <a:lstStyle/>
                    <a:p>
                      <a:pPr algn="l"/>
                      <a:r>
                        <a:rPr lang="en-GB" sz="2400" dirty="0">
                          <a:solidFill>
                            <a:srgbClr val="115076"/>
                          </a:solidFill>
                          <a:latin typeface="Century Gothic" panose="020B0502020202020204" pitchFamily="34" charset="0"/>
                        </a:rPr>
                        <a:t>a huge piece</a:t>
                      </a:r>
                    </a:p>
                  </a:txBody>
                  <a:tcPr anchor="ctr"/>
                </a:tc>
                <a:extLst>
                  <a:ext uri="{0D108BD9-81ED-4DB2-BD59-A6C34878D82A}">
                    <a16:rowId xmlns:a16="http://schemas.microsoft.com/office/drawing/2014/main" val="3504804717"/>
                  </a:ext>
                </a:extLst>
              </a:tr>
            </a:tbl>
          </a:graphicData>
        </a:graphic>
      </p:graphicFrame>
      <p:sp>
        <p:nvSpPr>
          <p:cNvPr id="6" name="Rectangle 5">
            <a:extLst>
              <a:ext uri="{FF2B5EF4-FFF2-40B4-BE49-F238E27FC236}">
                <a16:creationId xmlns:a16="http://schemas.microsoft.com/office/drawing/2014/main" id="{D269E8AA-71C1-4484-814D-7A6852345E1B}"/>
              </a:ext>
            </a:extLst>
          </p:cNvPr>
          <p:cNvSpPr/>
          <p:nvPr/>
        </p:nvSpPr>
        <p:spPr>
          <a:xfrm>
            <a:off x="5955813" y="1692720"/>
            <a:ext cx="14287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4" name="Rectangle 13">
            <a:extLst>
              <a:ext uri="{FF2B5EF4-FFF2-40B4-BE49-F238E27FC236}">
                <a16:creationId xmlns:a16="http://schemas.microsoft.com/office/drawing/2014/main" id="{17F411E1-51AE-4A34-AB5D-D1EA68FC1233}"/>
              </a:ext>
            </a:extLst>
          </p:cNvPr>
          <p:cNvSpPr/>
          <p:nvPr/>
        </p:nvSpPr>
        <p:spPr>
          <a:xfrm>
            <a:off x="5927238" y="2276297"/>
            <a:ext cx="1428751"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5" name="Rectangle 14">
            <a:extLst>
              <a:ext uri="{FF2B5EF4-FFF2-40B4-BE49-F238E27FC236}">
                <a16:creationId xmlns:a16="http://schemas.microsoft.com/office/drawing/2014/main" id="{BFEDD6AC-A7B3-4A06-89AF-D92BDD755786}"/>
              </a:ext>
            </a:extLst>
          </p:cNvPr>
          <p:cNvSpPr/>
          <p:nvPr/>
        </p:nvSpPr>
        <p:spPr>
          <a:xfrm>
            <a:off x="5755789" y="3403053"/>
            <a:ext cx="1600200"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6" name="Rectangle 15">
            <a:extLst>
              <a:ext uri="{FF2B5EF4-FFF2-40B4-BE49-F238E27FC236}">
                <a16:creationId xmlns:a16="http://schemas.microsoft.com/office/drawing/2014/main" id="{C36AC304-4105-4591-9442-295139491360}"/>
              </a:ext>
            </a:extLst>
          </p:cNvPr>
          <p:cNvSpPr/>
          <p:nvPr/>
        </p:nvSpPr>
        <p:spPr>
          <a:xfrm>
            <a:off x="5631964" y="2859874"/>
            <a:ext cx="1885949"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7" name="Rectangle 16">
            <a:extLst>
              <a:ext uri="{FF2B5EF4-FFF2-40B4-BE49-F238E27FC236}">
                <a16:creationId xmlns:a16="http://schemas.microsoft.com/office/drawing/2014/main" id="{A007746F-4E8F-4A55-9249-68C67235C398}"/>
              </a:ext>
            </a:extLst>
          </p:cNvPr>
          <p:cNvSpPr/>
          <p:nvPr/>
        </p:nvSpPr>
        <p:spPr>
          <a:xfrm>
            <a:off x="5953019" y="3985936"/>
            <a:ext cx="13144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8" name="Rectangle 17">
            <a:extLst>
              <a:ext uri="{FF2B5EF4-FFF2-40B4-BE49-F238E27FC236}">
                <a16:creationId xmlns:a16="http://schemas.microsoft.com/office/drawing/2014/main" id="{8CF38729-A92F-41BC-A021-81CCB8DB37BF}"/>
              </a:ext>
            </a:extLst>
          </p:cNvPr>
          <p:cNvSpPr/>
          <p:nvPr/>
        </p:nvSpPr>
        <p:spPr>
          <a:xfrm>
            <a:off x="5521728" y="4573856"/>
            <a:ext cx="1996185"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19" name="Rectangle 18">
            <a:extLst>
              <a:ext uri="{FF2B5EF4-FFF2-40B4-BE49-F238E27FC236}">
                <a16:creationId xmlns:a16="http://schemas.microsoft.com/office/drawing/2014/main" id="{1238DD24-83B3-49CE-8DEC-3C1BCD4A19D1}"/>
              </a:ext>
            </a:extLst>
          </p:cNvPr>
          <p:cNvSpPr/>
          <p:nvPr/>
        </p:nvSpPr>
        <p:spPr>
          <a:xfrm>
            <a:off x="5984387" y="5133303"/>
            <a:ext cx="1314451" cy="4601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sp>
        <p:nvSpPr>
          <p:cNvPr id="20" name="Rectangle 19">
            <a:extLst>
              <a:ext uri="{FF2B5EF4-FFF2-40B4-BE49-F238E27FC236}">
                <a16:creationId xmlns:a16="http://schemas.microsoft.com/office/drawing/2014/main" id="{BFF628CE-4408-4270-AEA2-836822A34285}"/>
              </a:ext>
            </a:extLst>
          </p:cNvPr>
          <p:cNvSpPr/>
          <p:nvPr/>
        </p:nvSpPr>
        <p:spPr>
          <a:xfrm>
            <a:off x="5831989" y="5723864"/>
            <a:ext cx="1314452" cy="460199"/>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_________</a:t>
            </a:r>
          </a:p>
        </p:txBody>
      </p:sp>
      <p:cxnSp>
        <p:nvCxnSpPr>
          <p:cNvPr id="10" name="Straight Arrow Connector 9">
            <a:extLst>
              <a:ext uri="{FF2B5EF4-FFF2-40B4-BE49-F238E27FC236}">
                <a16:creationId xmlns:a16="http://schemas.microsoft.com/office/drawing/2014/main" id="{87CC5F60-C7A6-4150-830C-831C1ED0F4CC}"/>
              </a:ext>
            </a:extLst>
          </p:cNvPr>
          <p:cNvCxnSpPr>
            <a:cxnSpLocks/>
          </p:cNvCxnSpPr>
          <p:nvPr/>
        </p:nvCxnSpPr>
        <p:spPr>
          <a:xfrm>
            <a:off x="3466343" y="1216685"/>
            <a:ext cx="0" cy="40918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00396FC-974B-43EC-BF35-5C59FDCEEE7A}"/>
              </a:ext>
            </a:extLst>
          </p:cNvPr>
          <p:cNvSpPr txBox="1"/>
          <p:nvPr/>
        </p:nvSpPr>
        <p:spPr>
          <a:xfrm>
            <a:off x="5160568" y="753532"/>
            <a:ext cx="55638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Sag die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Satzteile</a:t>
            </a:r>
            <a:r>
              <a:rPr kumimoji="0" lang="en-US"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auf Deutsch.</a:t>
            </a:r>
          </a:p>
        </p:txBody>
      </p:sp>
      <p:cxnSp>
        <p:nvCxnSpPr>
          <p:cNvPr id="29" name="Straight Arrow Connector 28">
            <a:extLst>
              <a:ext uri="{FF2B5EF4-FFF2-40B4-BE49-F238E27FC236}">
                <a16:creationId xmlns:a16="http://schemas.microsoft.com/office/drawing/2014/main" id="{281E9521-2C8A-4A54-BE29-A396EBBADD5B}"/>
              </a:ext>
            </a:extLst>
          </p:cNvPr>
          <p:cNvCxnSpPr>
            <a:cxnSpLocks/>
          </p:cNvCxnSpPr>
          <p:nvPr/>
        </p:nvCxnSpPr>
        <p:spPr>
          <a:xfrm>
            <a:off x="6583705" y="1216684"/>
            <a:ext cx="0" cy="409187"/>
          </a:xfrm>
          <a:prstGeom prst="straightConnector1">
            <a:avLst/>
          </a:prstGeom>
          <a:ln w="57150">
            <a:solidFill>
              <a:srgbClr val="115076"/>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picture containing drawing&#10;&#10;Description automatically generated">
            <a:extLst>
              <a:ext uri="{FF2B5EF4-FFF2-40B4-BE49-F238E27FC236}">
                <a16:creationId xmlns:a16="http://schemas.microsoft.com/office/drawing/2014/main" id="{14817B93-055D-4F5E-A85C-D12671C7059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300" y="1658070"/>
            <a:ext cx="1745395" cy="1745395"/>
          </a:xfrm>
          <a:prstGeom prst="rect">
            <a:avLst/>
          </a:prstGeom>
        </p:spPr>
      </p:pic>
      <p:sp>
        <p:nvSpPr>
          <p:cNvPr id="34" name="TextBox 33">
            <a:extLst>
              <a:ext uri="{FF2B5EF4-FFF2-40B4-BE49-F238E27FC236}">
                <a16:creationId xmlns:a16="http://schemas.microsoft.com/office/drawing/2014/main" id="{8DBDDE1B-A4ED-4EC1-872E-E88715B4D54C}"/>
              </a:ext>
            </a:extLst>
          </p:cNvPr>
          <p:cNvSpPr txBox="1"/>
          <p:nvPr/>
        </p:nvSpPr>
        <p:spPr>
          <a:xfrm>
            <a:off x="2462741" y="2152919"/>
            <a:ext cx="2094526" cy="3679686"/>
          </a:xfrm>
          <a:prstGeom prst="wedgeRoundRectCallout">
            <a:avLst>
              <a:gd name="adj1" fmla="val 70430"/>
              <a:gd name="adj2" fmla="val -22024"/>
              <a:gd name="adj3" fmla="val 16667"/>
            </a:avLst>
          </a:prstGeom>
          <a:solidFill>
            <a:srgbClr val="115076"/>
          </a:solidFill>
          <a:ln>
            <a:solidFill>
              <a:srgbClr val="DAA520"/>
            </a:solidFill>
          </a:ln>
        </p:spPr>
        <p:txBody>
          <a:bodyPr wrap="square" rtlCol="0">
            <a:spAutoFit/>
          </a:bodyPr>
          <a:lstStyle/>
          <a:p>
            <a:pPr lvl="0"/>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adjective ending depends on the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gender</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case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of the noun</a:t>
            </a:r>
            <a:r>
              <a:rPr lang="en-GB" sz="2200" dirty="0">
                <a:solidFill>
                  <a:prstClr val="white"/>
                </a:solidFill>
                <a:latin typeface="Century Gothic" panose="020B0502020202020204" pitchFamily="34" charset="0"/>
              </a:rPr>
              <a:t>. (Here, R1-nominative) </a:t>
            </a:r>
            <a:endParaRPr kumimoji="0" lang="en-GB" sz="22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27" name="Picture 26" descr="A picture containing light&#10;&#10;Description automatically generated">
            <a:extLst>
              <a:ext uri="{FF2B5EF4-FFF2-40B4-BE49-F238E27FC236}">
                <a16:creationId xmlns:a16="http://schemas.microsoft.com/office/drawing/2014/main" id="{5260D972-0DEB-4E66-9649-6DC752561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5902" y="2989099"/>
            <a:ext cx="290214" cy="330974"/>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B51148A9-FDE0-4F22-8314-8C0AFA8E59C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886" y="3633152"/>
            <a:ext cx="1745395" cy="1745395"/>
          </a:xfrm>
          <a:prstGeom prst="rect">
            <a:avLst/>
          </a:prstGeom>
        </p:spPr>
      </p:pic>
      <p:pic>
        <p:nvPicPr>
          <p:cNvPr id="36" name="Picture 35" descr="green checkmark">
            <a:extLst>
              <a:ext uri="{FF2B5EF4-FFF2-40B4-BE49-F238E27FC236}">
                <a16:creationId xmlns:a16="http://schemas.microsoft.com/office/drawing/2014/main" id="{3094260D-4190-422C-AEAF-0B6F714267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5050" y="4756344"/>
            <a:ext cx="422131" cy="439720"/>
          </a:xfrm>
          <a:prstGeom prst="rect">
            <a:avLst/>
          </a:prstGeom>
        </p:spPr>
      </p:pic>
      <p:sp>
        <p:nvSpPr>
          <p:cNvPr id="23" name="Action Button: Custom 16">
            <a:hlinkClick r:id="" action="ppaction://noaction" highlightClick="1">
              <a:snd r:embed="rId7" name="25. 1.wav"/>
            </a:hlinkClick>
            <a:extLst>
              <a:ext uri="{FF2B5EF4-FFF2-40B4-BE49-F238E27FC236}">
                <a16:creationId xmlns:a16="http://schemas.microsoft.com/office/drawing/2014/main" id="{3B418770-1E72-B240-9307-3BBF955557C6}"/>
              </a:ext>
            </a:extLst>
          </p:cNvPr>
          <p:cNvSpPr/>
          <p:nvPr/>
        </p:nvSpPr>
        <p:spPr>
          <a:xfrm>
            <a:off x="1892660" y="227629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8" name="25. 2.wav"/>
            </a:hlinkClick>
            <a:extLst>
              <a:ext uri="{FF2B5EF4-FFF2-40B4-BE49-F238E27FC236}">
                <a16:creationId xmlns:a16="http://schemas.microsoft.com/office/drawing/2014/main" id="{F18D09F0-0D24-5B4F-A26E-132DCCD8073A}"/>
              </a:ext>
            </a:extLst>
          </p:cNvPr>
          <p:cNvSpPr/>
          <p:nvPr/>
        </p:nvSpPr>
        <p:spPr>
          <a:xfrm>
            <a:off x="1892660" y="27489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9" name="25. 3.wav"/>
            </a:hlinkClick>
            <a:extLst>
              <a:ext uri="{FF2B5EF4-FFF2-40B4-BE49-F238E27FC236}">
                <a16:creationId xmlns:a16="http://schemas.microsoft.com/office/drawing/2014/main" id="{747EFDEF-0DCF-DB44-BBF0-27990DDE521B}"/>
              </a:ext>
            </a:extLst>
          </p:cNvPr>
          <p:cNvSpPr/>
          <p:nvPr/>
        </p:nvSpPr>
        <p:spPr>
          <a:xfrm>
            <a:off x="1890582" y="32596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27">
            <a:hlinkClick r:id="" action="ppaction://noaction" highlightClick="1">
              <a:snd r:embed="rId10" name="25. 4.wav"/>
            </a:hlinkClick>
            <a:extLst>
              <a:ext uri="{FF2B5EF4-FFF2-40B4-BE49-F238E27FC236}">
                <a16:creationId xmlns:a16="http://schemas.microsoft.com/office/drawing/2014/main" id="{408DED6B-8D00-7843-820C-3A35CED50594}"/>
              </a:ext>
            </a:extLst>
          </p:cNvPr>
          <p:cNvSpPr/>
          <p:nvPr/>
        </p:nvSpPr>
        <p:spPr>
          <a:xfrm>
            <a:off x="1890582" y="374178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11" name="25. 5.wav"/>
            </a:hlinkClick>
            <a:extLst>
              <a:ext uri="{FF2B5EF4-FFF2-40B4-BE49-F238E27FC236}">
                <a16:creationId xmlns:a16="http://schemas.microsoft.com/office/drawing/2014/main" id="{25121CCC-82F7-F14F-B30E-8A5AD31BE634}"/>
              </a:ext>
            </a:extLst>
          </p:cNvPr>
          <p:cNvSpPr/>
          <p:nvPr/>
        </p:nvSpPr>
        <p:spPr>
          <a:xfrm>
            <a:off x="1890582" y="425932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12" name="25. 6.wav"/>
            </a:hlinkClick>
            <a:extLst>
              <a:ext uri="{FF2B5EF4-FFF2-40B4-BE49-F238E27FC236}">
                <a16:creationId xmlns:a16="http://schemas.microsoft.com/office/drawing/2014/main" id="{DA5FAA28-0FFE-FD44-82BD-8BEA8CA05A2D}"/>
              </a:ext>
            </a:extLst>
          </p:cNvPr>
          <p:cNvSpPr/>
          <p:nvPr/>
        </p:nvSpPr>
        <p:spPr>
          <a:xfrm>
            <a:off x="1895376" y="47452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Action Button: Custom 16">
            <a:hlinkClick r:id="" action="ppaction://noaction" highlightClick="1">
              <a:snd r:embed="rId13" name="25. 7.wav"/>
            </a:hlinkClick>
            <a:extLst>
              <a:ext uri="{FF2B5EF4-FFF2-40B4-BE49-F238E27FC236}">
                <a16:creationId xmlns:a16="http://schemas.microsoft.com/office/drawing/2014/main" id="{B941CF18-9FF3-084E-9E12-F82721CE7509}"/>
              </a:ext>
            </a:extLst>
          </p:cNvPr>
          <p:cNvSpPr/>
          <p:nvPr/>
        </p:nvSpPr>
        <p:spPr>
          <a:xfrm>
            <a:off x="1900776" y="52516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4" name="25. 8.wav"/>
            </a:hlinkClick>
            <a:extLst>
              <a:ext uri="{FF2B5EF4-FFF2-40B4-BE49-F238E27FC236}">
                <a16:creationId xmlns:a16="http://schemas.microsoft.com/office/drawing/2014/main" id="{13F9AB66-2DAB-A849-89C4-7AF59987F5A8}"/>
              </a:ext>
            </a:extLst>
          </p:cNvPr>
          <p:cNvSpPr/>
          <p:nvPr/>
        </p:nvSpPr>
        <p:spPr>
          <a:xfrm>
            <a:off x="1890582" y="573875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123159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14" grpId="0" animBg="1"/>
      <p:bldP spid="15" grpId="0" animBg="1"/>
      <p:bldP spid="16" grpId="0" animBg="1"/>
      <p:bldP spid="17" grpId="0" animBg="1"/>
      <p:bldP spid="18" grpId="0" animBg="1"/>
      <p:bldP spid="19" grpId="0" animBg="1"/>
      <p:bldP spid="20" grpId="0" animBg="1"/>
      <p:bldP spid="24"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183941" y="1580861"/>
            <a:ext cx="4554649" cy="1009667"/>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have an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apartment.</a:t>
            </a:r>
            <a:b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want </a:t>
            </a:r>
            <a:r>
              <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rPr>
              <a:t>to live </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a:t>
            </a:r>
          </a:p>
        </p:txBody>
      </p:sp>
      <p:sp>
        <p:nvSpPr>
          <p:cNvPr id="7" name="Rounded Rectangle 6"/>
          <p:cNvSpPr/>
          <p:nvPr/>
        </p:nvSpPr>
        <p:spPr>
          <a:xfrm>
            <a:off x="6468274" y="1564577"/>
            <a:ext cx="5383827" cy="94998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EA5F00"/>
                </a:solidFill>
                <a:effectLst/>
                <a:uLnTx/>
                <a:uFillTx/>
                <a:latin typeface="Century Gothic" panose="020F0302020204030204"/>
                <a:ea typeface="+mn-ea"/>
                <a:cs typeface="+mn-cs"/>
              </a:rPr>
              <a:t>Wohnung</a:t>
            </a:r>
            <a:r>
              <a:rPr kumimoji="0" lang="en-GB" sz="3600" b="1" i="0" u="none" strike="noStrike" kern="1200" cap="none" spc="0" normalizeH="0" baseline="0" noProof="0" dirty="0">
                <a:ln>
                  <a:noFill/>
                </a:ln>
                <a:solidFill>
                  <a:srgbClr val="EA5F00"/>
                </a:solidFill>
                <a:effectLst/>
                <a:uLnTx/>
                <a:uFillTx/>
                <a:latin typeface="Century Gothic" panose="020F0302020204030204"/>
                <a:ea typeface="+mn-ea"/>
                <a:cs typeface="+mn-cs"/>
              </a:rPr>
              <a:t>.</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will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1" i="0" u="none" strike="noStrike" kern="1200" cap="none" spc="0" normalizeH="0" baseline="0" noProof="0" dirty="0" err="1">
                <a:ln>
                  <a:noFill/>
                </a:ln>
                <a:solidFill>
                  <a:srgbClr val="EA5F00"/>
                </a:solidFill>
                <a:effectLst/>
                <a:uLnTx/>
                <a:uFillTx/>
                <a:latin typeface="Century Gothic" panose="020F0302020204030204"/>
                <a:ea typeface="+mn-ea"/>
                <a:cs typeface="+mn-cs"/>
              </a:rPr>
              <a:t>wohnen</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800" b="1"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4920465" y="1627335"/>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55372" y="3637300"/>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Ich bin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lich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Leistung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connection is not good.</a:t>
            </a:r>
          </a:p>
        </p:txBody>
      </p:sp>
      <p:sp>
        <p:nvSpPr>
          <p:cNvPr id="11" name="Rounded Rectangle 10"/>
          <p:cNvSpPr/>
          <p:nvPr/>
        </p:nvSpPr>
        <p:spPr>
          <a:xfrm>
            <a:off x="6372376" y="3599174"/>
            <a:ext cx="5728875" cy="2591008"/>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nouns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development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decision</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movement</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Many German nouns end in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ung</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 </a:t>
            </a:r>
            <a:b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b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meaning -</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tion</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OR </a:t>
            </a:r>
            <a:r>
              <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rPr>
              <a:t>–</a:t>
            </a:r>
            <a:r>
              <a:rPr kumimoji="0" lang="en-GB" sz="2800" b="1" i="0" u="none" strike="noStrike" kern="1200" cap="none" spc="0" normalizeH="0" baseline="0" noProof="0" dirty="0" err="1">
                <a:ln>
                  <a:noFill/>
                </a:ln>
                <a:solidFill>
                  <a:prstClr val="white"/>
                </a:solidFill>
                <a:effectLst/>
                <a:uLnTx/>
                <a:uFillTx/>
                <a:latin typeface="Century Gothic" panose="020F0302020204030204"/>
                <a:ea typeface="+mj-ea"/>
                <a:cs typeface="+mj-cs"/>
              </a:rPr>
              <a:t>ment</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 in English.</a:t>
            </a:r>
          </a:p>
        </p:txBody>
      </p:sp>
      <p:cxnSp>
        <p:nvCxnSpPr>
          <p:cNvPr id="17" name="Straight Arrow Connector 16"/>
          <p:cNvCxnSpPr/>
          <p:nvPr/>
        </p:nvCxnSpPr>
        <p:spPr>
          <a:xfrm flipH="1">
            <a:off x="10624861" y="1096090"/>
            <a:ext cx="2" cy="625244"/>
          </a:xfrm>
          <a:prstGeom prst="straightConnector1">
            <a:avLst/>
          </a:prstGeom>
          <a:ln w="381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15324" y="2757460"/>
            <a:ext cx="117613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Use these verbs to help you understand / create the nouns: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bewegen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move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entwickeln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develop,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verbinden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connect,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entscheiden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decide,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leisten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achieve.</a:t>
            </a:r>
          </a:p>
        </p:txBody>
      </p:sp>
      <p:sp>
        <p:nvSpPr>
          <p:cNvPr id="16" name="TextBox 15">
            <a:extLst>
              <a:ext uri="{FF2B5EF4-FFF2-40B4-BE49-F238E27FC236}">
                <a16:creationId xmlns:a16="http://schemas.microsoft.com/office/drawing/2014/main" id="{4E7DFD04-0EE5-4608-A7E4-12ED409242F7}"/>
              </a:ext>
            </a:extLst>
          </p:cNvPr>
          <p:cNvSpPr txBox="1"/>
          <p:nvPr/>
        </p:nvSpPr>
        <p:spPr>
          <a:xfrm>
            <a:off x="9538844" y="312722"/>
            <a:ext cx="2562407" cy="923330"/>
          </a:xfrm>
          <a:prstGeom prst="rect">
            <a:avLst/>
          </a:prstGeom>
          <a:solidFill>
            <a:srgbClr val="FBF0D5"/>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 German nouns ending in -</a:t>
            </a:r>
            <a:r>
              <a:rPr kumimoji="0" lang="en-GB" sz="1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ung</a:t>
            </a:r>
            <a:r>
              <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feminine.</a:t>
            </a:r>
          </a:p>
        </p:txBody>
      </p:sp>
      <p:pic>
        <p:nvPicPr>
          <p:cNvPr id="5" name="Picture 4">
            <a:extLst>
              <a:ext uri="{FF2B5EF4-FFF2-40B4-BE49-F238E27FC236}">
                <a16:creationId xmlns:a16="http://schemas.microsoft.com/office/drawing/2014/main" id="{C9F36C39-D51F-4FC3-84C5-3EED2AE8B2A9}"/>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4790632" y="1354797"/>
            <a:ext cx="1943100" cy="1943100"/>
          </a:xfrm>
          <a:prstGeom prst="rect">
            <a:avLst/>
          </a:prstGeom>
        </p:spPr>
      </p:pic>
      <p:cxnSp>
        <p:nvCxnSpPr>
          <p:cNvPr id="12" name="Straight Arrow Connector 11">
            <a:extLst>
              <a:ext uri="{FF2B5EF4-FFF2-40B4-BE49-F238E27FC236}">
                <a16:creationId xmlns:a16="http://schemas.microsoft.com/office/drawing/2014/main" id="{A67CEAC7-DC2A-4DCB-BEBC-444C457E81B5}"/>
              </a:ext>
            </a:extLst>
          </p:cNvPr>
          <p:cNvCxnSpPr>
            <a:cxnSpLocks/>
          </p:cNvCxnSpPr>
          <p:nvPr/>
        </p:nvCxnSpPr>
        <p:spPr>
          <a:xfrm>
            <a:off x="4920465" y="2326347"/>
            <a:ext cx="469682" cy="0"/>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99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22" presetClass="entr" presetSubtype="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P spid="3"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02164" y="300357"/>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916263" y="1462487"/>
            <a:ext cx="531914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Ich bin glücklich über diese Leistung!</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connection is not good.</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opinion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explanation</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examination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96000" y="1462487"/>
            <a:ext cx="566225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 am happy about this achievement!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Verbindung</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gut.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Entwicklung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Entscheidung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die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Bewegung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927798" y="5067182"/>
            <a:ext cx="7985728"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4227594" y="5630827"/>
            <a:ext cx="3565930" cy="430887"/>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all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TextBox 8"/>
          <p:cNvSpPr txBox="1"/>
          <p:nvPr/>
        </p:nvSpPr>
        <p:spPr>
          <a:xfrm>
            <a:off x="3655747" y="6412250"/>
            <a:ext cx="5159327"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a:t>
            </a:r>
          </a:p>
        </p:txBody>
      </p:sp>
      <p:sp>
        <p:nvSpPr>
          <p:cNvPr id="12" name="Title 11"/>
          <p:cNvSpPr>
            <a:spLocks noGrp="1"/>
          </p:cNvSpPr>
          <p:nvPr>
            <p:ph type="title"/>
          </p:nvPr>
        </p:nvSpPr>
        <p:spPr>
          <a:xfrm>
            <a:off x="838200" y="4166"/>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11860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401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Synonyme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42174" y="247046"/>
            <a:ext cx="2517026" cy="40893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48D4F7E1-E70F-444B-8F0F-351C650F3C68}"/>
              </a:ext>
            </a:extLst>
          </p:cNvPr>
          <p:cNvGraphicFramePr>
            <a:graphicFrameLocks noGrp="1"/>
          </p:cNvGraphicFramePr>
          <p:nvPr>
            <p:extLst>
              <p:ext uri="{D42A27DB-BD31-4B8C-83A1-F6EECF244321}">
                <p14:modId xmlns:p14="http://schemas.microsoft.com/office/powerpoint/2010/main" val="574936250"/>
              </p:ext>
            </p:extLst>
          </p:nvPr>
        </p:nvGraphicFramePr>
        <p:xfrm>
          <a:off x="69576" y="216211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1) </a:t>
                      </a:r>
                      <a:r>
                        <a:rPr lang="en-GB" sz="2000" b="0" dirty="0">
                          <a:solidFill>
                            <a:srgbClr val="104F75"/>
                          </a:solidFill>
                          <a:effectLst/>
                        </a:rPr>
                        <a:t>Du </a:t>
                      </a:r>
                      <a:r>
                        <a:rPr lang="en-GB" sz="2000" b="1" dirty="0" err="1">
                          <a:solidFill>
                            <a:srgbClr val="104F75"/>
                          </a:solidFill>
                          <a:effectLst/>
                        </a:rPr>
                        <a:t>fährst</a:t>
                      </a:r>
                      <a:r>
                        <a:rPr lang="en-GB" sz="2000" b="0" dirty="0">
                          <a:solidFill>
                            <a:srgbClr val="104F75"/>
                          </a:solidFill>
                          <a:effectLst/>
                        </a:rPr>
                        <a:t> </a:t>
                      </a:r>
                      <a:r>
                        <a:rPr lang="en-GB" sz="2000" b="0" dirty="0" err="1">
                          <a:solidFill>
                            <a:srgbClr val="104F75"/>
                          </a:solidFill>
                          <a:effectLst/>
                        </a:rPr>
                        <a:t>mit</a:t>
                      </a:r>
                      <a:r>
                        <a:rPr lang="en-GB" sz="2000" b="0" dirty="0">
                          <a:solidFill>
                            <a:srgbClr val="104F75"/>
                          </a:solidFill>
                          <a:effectLst/>
                        </a:rPr>
                        <a:t> den Bus.</a:t>
                      </a:r>
                    </a:p>
                    <a:p>
                      <a:pPr>
                        <a:lnSpc>
                          <a:spcPct val="107000"/>
                        </a:lnSpc>
                        <a:spcAft>
                          <a:spcPts val="0"/>
                        </a:spcAft>
                      </a:pPr>
                      <a:r>
                        <a:rPr lang="de-DE" sz="2000" b="0" dirty="0">
                          <a:solidFill>
                            <a:srgbClr val="104F75"/>
                          </a:solidFill>
                          <a:effectLst/>
                        </a:rPr>
                        <a:t>    Du ______ den Bus.</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halten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kommen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nehmen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wiederholen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9" name="Rectangle 8">
            <a:extLst>
              <a:ext uri="{FF2B5EF4-FFF2-40B4-BE49-F238E27FC236}">
                <a16:creationId xmlns:a16="http://schemas.microsoft.com/office/drawing/2014/main" id="{32CE63EA-25DE-4E2C-9200-8C4E26EB6B7C}"/>
              </a:ext>
            </a:extLst>
          </p:cNvPr>
          <p:cNvSpPr/>
          <p:nvPr/>
        </p:nvSpPr>
        <p:spPr>
          <a:xfrm>
            <a:off x="0" y="1300294"/>
            <a:ext cx="10048240" cy="725520"/>
          </a:xfrm>
          <a:prstGeom prst="rect">
            <a:avLst/>
          </a:prstGeom>
        </p:spPr>
        <p:txBody>
          <a:bodyPr wrap="square">
            <a:spAutoFit/>
          </a:bodyPr>
          <a:lstStyle/>
          <a:p>
            <a:pPr>
              <a:lnSpc>
                <a:spcPct val="107000"/>
              </a:lnSpc>
              <a:spcAft>
                <a:spcPts val="0"/>
              </a:spcAft>
            </a:pPr>
            <a:r>
              <a:rPr lang="en-GB" sz="2000" b="1" dirty="0">
                <a:solidFill>
                  <a:srgbClr val="104F75"/>
                </a:solidFill>
                <a:latin typeface="Century Gothic" panose="020B0502020202020204" pitchFamily="34" charset="0"/>
                <a:ea typeface="SimSun" panose="02010600030101010101" pitchFamily="2" charset="-122"/>
                <a:cs typeface="Times New Roman" panose="02020603050405020304" pitchFamily="18" charset="0"/>
              </a:rPr>
              <a:t>Choose </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the verb with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the most</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 </a:t>
            </a: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similar </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meaning to the verb in bold. </a:t>
            </a:r>
            <a:b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br>
            <a:r>
              <a:rPr lang="en-GB" sz="2000" b="1"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Write </a:t>
            </a:r>
            <a:r>
              <a:rPr lang="en-GB" sz="2000" dirty="0">
                <a:solidFill>
                  <a:srgbClr val="104F75"/>
                </a:solidFill>
                <a:latin typeface="Century Gothic" panose="020B0502020202020204" pitchFamily="34" charset="0"/>
                <a:ea typeface="Times New Roman" panose="02020603050405020304" pitchFamily="18" charset="0"/>
                <a:cs typeface="Arial" panose="020B0604020202020204" pitchFamily="34" charset="0"/>
              </a:rPr>
              <a:t>the verb in the correct form.</a:t>
            </a:r>
            <a:endParaRPr lang="en-GB" sz="2000" dirty="0">
              <a:solidFill>
                <a:srgbClr val="104F75"/>
              </a:solidFill>
              <a:latin typeface="Century Gothic" panose="020B0502020202020204" pitchFamily="34" charset="0"/>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46EEB42D-CFCE-453C-A5A3-EB6C06DC46F5}"/>
              </a:ext>
            </a:extLst>
          </p:cNvPr>
          <p:cNvSpPr txBox="1"/>
          <p:nvPr/>
        </p:nvSpPr>
        <p:spPr>
          <a:xfrm>
            <a:off x="5518018" y="2810143"/>
            <a:ext cx="363236" cy="523220"/>
          </a:xfrm>
          <a:prstGeom prst="rect">
            <a:avLst/>
          </a:prstGeom>
          <a:noFill/>
        </p:spPr>
        <p:txBody>
          <a:bodyPr wrap="square" rtlCol="0">
            <a:spAutoFit/>
          </a:bodyPr>
          <a:lstStyle/>
          <a:p>
            <a:pPr algn="l"/>
            <a:r>
              <a:rPr lang="en-GB" sz="2800" b="1" dirty="0">
                <a:solidFill>
                  <a:srgbClr val="FF6600"/>
                </a:solidFill>
              </a:rPr>
              <a:t>x</a:t>
            </a:r>
          </a:p>
        </p:txBody>
      </p:sp>
      <p:graphicFrame>
        <p:nvGraphicFramePr>
          <p:cNvPr id="12" name="Table 11">
            <a:extLst>
              <a:ext uri="{FF2B5EF4-FFF2-40B4-BE49-F238E27FC236}">
                <a16:creationId xmlns:a16="http://schemas.microsoft.com/office/drawing/2014/main" id="{B8BFA657-2887-4B1B-B1D6-0B84642408D8}"/>
              </a:ext>
            </a:extLst>
          </p:cNvPr>
          <p:cNvGraphicFramePr>
            <a:graphicFrameLocks noGrp="1"/>
          </p:cNvGraphicFramePr>
          <p:nvPr>
            <p:extLst>
              <p:ext uri="{D42A27DB-BD31-4B8C-83A1-F6EECF244321}">
                <p14:modId xmlns:p14="http://schemas.microsoft.com/office/powerpoint/2010/main" val="3893888614"/>
              </p:ext>
            </p:extLst>
          </p:nvPr>
        </p:nvGraphicFramePr>
        <p:xfrm>
          <a:off x="6112567" y="216211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3) </a:t>
                      </a:r>
                      <a:r>
                        <a:rPr lang="en-GB" sz="2000" b="0" dirty="0">
                          <a:solidFill>
                            <a:srgbClr val="104F75"/>
                          </a:solidFill>
                          <a:effectLst/>
                        </a:rPr>
                        <a:t>Sie </a:t>
                      </a:r>
                      <a:r>
                        <a:rPr lang="en-GB" sz="2000" b="1" dirty="0" err="1">
                          <a:solidFill>
                            <a:srgbClr val="104F75"/>
                          </a:solidFill>
                          <a:effectLst/>
                        </a:rPr>
                        <a:t>bekommt</a:t>
                      </a:r>
                      <a:r>
                        <a:rPr lang="en-GB" sz="2000" b="0" dirty="0">
                          <a:solidFill>
                            <a:srgbClr val="104F75"/>
                          </a:solidFill>
                          <a:effectLst/>
                        </a:rPr>
                        <a:t> </a:t>
                      </a:r>
                      <a:r>
                        <a:rPr lang="en-GB" sz="2000" b="0" dirty="0" err="1">
                          <a:solidFill>
                            <a:srgbClr val="104F75"/>
                          </a:solidFill>
                          <a:effectLst/>
                        </a:rPr>
                        <a:t>einen</a:t>
                      </a:r>
                      <a:r>
                        <a:rPr lang="en-GB" sz="2000" b="0" dirty="0">
                          <a:solidFill>
                            <a:srgbClr val="104F75"/>
                          </a:solidFill>
                          <a:effectLst/>
                        </a:rPr>
                        <a:t> </a:t>
                      </a:r>
                      <a:r>
                        <a:rPr lang="en-GB" sz="2000" b="0" dirty="0" err="1">
                          <a:solidFill>
                            <a:srgbClr val="104F75"/>
                          </a:solidFill>
                          <a:effectLst/>
                        </a:rPr>
                        <a:t>Preis</a:t>
                      </a:r>
                      <a:r>
                        <a:rPr lang="en-GB" sz="2000" b="0" dirty="0">
                          <a:solidFill>
                            <a:srgbClr val="104F75"/>
                          </a:solidFill>
                          <a:effectLst/>
                        </a:rPr>
                        <a:t>.</a:t>
                      </a:r>
                      <a:br>
                        <a:rPr lang="en-GB" sz="2000" b="0" dirty="0">
                          <a:solidFill>
                            <a:srgbClr val="104F75"/>
                          </a:solidFill>
                          <a:effectLst/>
                        </a:rPr>
                      </a:br>
                      <a:r>
                        <a:rPr lang="en-GB" sz="2000" b="0" dirty="0">
                          <a:solidFill>
                            <a:srgbClr val="104F75"/>
                          </a:solidFill>
                          <a:effectLst/>
                        </a:rPr>
                        <a:t>     Sie _________ </a:t>
                      </a:r>
                      <a:r>
                        <a:rPr lang="en-GB" sz="2000" b="0" dirty="0" err="1">
                          <a:solidFill>
                            <a:srgbClr val="104F75"/>
                          </a:solidFill>
                          <a:effectLst/>
                        </a:rPr>
                        <a:t>einen</a:t>
                      </a:r>
                      <a:br>
                        <a:rPr lang="en-GB" sz="2000" b="0" dirty="0">
                          <a:solidFill>
                            <a:srgbClr val="104F75"/>
                          </a:solidFill>
                          <a:effectLst/>
                        </a:rPr>
                      </a:br>
                      <a:r>
                        <a:rPr lang="en-GB" sz="2000" b="0" dirty="0" err="1">
                          <a:solidFill>
                            <a:srgbClr val="104F75"/>
                          </a:solidFill>
                          <a:effectLst/>
                        </a:rPr>
                        <a:t>Preis</a:t>
                      </a: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tragen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machen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erreichen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erhalten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13" name="Table 12">
            <a:extLst>
              <a:ext uri="{FF2B5EF4-FFF2-40B4-BE49-F238E27FC236}">
                <a16:creationId xmlns:a16="http://schemas.microsoft.com/office/drawing/2014/main" id="{DB3F2DC1-9220-41FB-8DBA-1029E0B210A8}"/>
              </a:ext>
            </a:extLst>
          </p:cNvPr>
          <p:cNvGraphicFramePr>
            <a:graphicFrameLocks noGrp="1"/>
          </p:cNvGraphicFramePr>
          <p:nvPr>
            <p:extLst>
              <p:ext uri="{D42A27DB-BD31-4B8C-83A1-F6EECF244321}">
                <p14:modId xmlns:p14="http://schemas.microsoft.com/office/powerpoint/2010/main" val="38322665"/>
              </p:ext>
            </p:extLst>
          </p:nvPr>
        </p:nvGraphicFramePr>
        <p:xfrm>
          <a:off x="66261" y="4077937"/>
          <a:ext cx="6023113" cy="1508500"/>
        </p:xfrm>
        <a:graphic>
          <a:graphicData uri="http://schemas.openxmlformats.org/drawingml/2006/table">
            <a:tbl>
              <a:tblPr firstRow="1" firstCol="1" bandRow="1">
                <a:tableStyleId>{5C22544A-7EE6-4342-B048-85BDC9FD1C3A}</a:tableStyleId>
              </a:tblPr>
              <a:tblGrid>
                <a:gridCol w="3313043">
                  <a:extLst>
                    <a:ext uri="{9D8B030D-6E8A-4147-A177-3AD203B41FA5}">
                      <a16:colId xmlns:a16="http://schemas.microsoft.com/office/drawing/2014/main" val="833318671"/>
                    </a:ext>
                  </a:extLst>
                </a:gridCol>
                <a:gridCol w="1924879">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2) </a:t>
                      </a:r>
                      <a:r>
                        <a:rPr lang="en-GB" sz="2000" b="0" dirty="0">
                          <a:solidFill>
                            <a:srgbClr val="104F75"/>
                          </a:solidFill>
                          <a:effectLst/>
                        </a:rPr>
                        <a:t>Der Park </a:t>
                      </a:r>
                      <a:r>
                        <a:rPr lang="en-GB" sz="2000" b="1" dirty="0" err="1">
                          <a:solidFill>
                            <a:srgbClr val="104F75"/>
                          </a:solidFill>
                          <a:effectLst/>
                        </a:rPr>
                        <a:t>ist</a:t>
                      </a:r>
                      <a:r>
                        <a:rPr lang="en-GB" sz="2000" b="1" dirty="0">
                          <a:solidFill>
                            <a:srgbClr val="104F75"/>
                          </a:solidFill>
                          <a:effectLst/>
                        </a:rPr>
                        <a:t> </a:t>
                      </a:r>
                      <a:r>
                        <a:rPr lang="en-GB" sz="2000" b="0" dirty="0">
                          <a:solidFill>
                            <a:srgbClr val="104F75"/>
                          </a:solidFill>
                          <a:effectLst/>
                        </a:rPr>
                        <a:t>in Wien.</a:t>
                      </a:r>
                      <a:br>
                        <a:rPr lang="en-GB" sz="2000" b="0" dirty="0">
                          <a:solidFill>
                            <a:srgbClr val="104F75"/>
                          </a:solidFill>
                          <a:effectLst/>
                        </a:rPr>
                      </a:br>
                      <a:r>
                        <a:rPr lang="en-GB" sz="2000" b="0" dirty="0">
                          <a:solidFill>
                            <a:srgbClr val="104F75"/>
                          </a:solidFill>
                          <a:effectLst/>
                        </a:rPr>
                        <a:t>     Der Park _____ in Wien.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liegen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stehen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sitzen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heißen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14" name="Table 13">
            <a:extLst>
              <a:ext uri="{FF2B5EF4-FFF2-40B4-BE49-F238E27FC236}">
                <a16:creationId xmlns:a16="http://schemas.microsoft.com/office/drawing/2014/main" id="{CF07B0B3-8CDA-4ADD-8DEB-2B386C185FF4}"/>
              </a:ext>
            </a:extLst>
          </p:cNvPr>
          <p:cNvGraphicFramePr>
            <a:graphicFrameLocks noGrp="1"/>
          </p:cNvGraphicFramePr>
          <p:nvPr>
            <p:extLst>
              <p:ext uri="{D42A27DB-BD31-4B8C-83A1-F6EECF244321}">
                <p14:modId xmlns:p14="http://schemas.microsoft.com/office/powerpoint/2010/main" val="290495199"/>
              </p:ext>
            </p:extLst>
          </p:nvPr>
        </p:nvGraphicFramePr>
        <p:xfrm>
          <a:off x="6109252" y="407793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4) </a:t>
                      </a:r>
                      <a:r>
                        <a:rPr lang="de-DE" sz="2000" b="1" dirty="0">
                          <a:solidFill>
                            <a:srgbClr val="104F75"/>
                          </a:solidFill>
                          <a:effectLst/>
                        </a:rPr>
                        <a:t>Redest</a:t>
                      </a:r>
                      <a:r>
                        <a:rPr lang="de-DE" sz="2000" b="0" dirty="0">
                          <a:solidFill>
                            <a:srgbClr val="104F75"/>
                          </a:solidFill>
                          <a:effectLst/>
                        </a:rPr>
                        <a:t> du</a:t>
                      </a:r>
                      <a:r>
                        <a:rPr lang="en-GB" sz="2000" b="0" dirty="0">
                          <a:solidFill>
                            <a:srgbClr val="104F75"/>
                          </a:solidFill>
                          <a:effectLst/>
                        </a:rPr>
                        <a:t> </a:t>
                      </a:r>
                      <a:r>
                        <a:rPr lang="en-GB" sz="2000" b="0" dirty="0" err="1">
                          <a:solidFill>
                            <a:srgbClr val="104F75"/>
                          </a:solidFill>
                          <a:effectLst/>
                        </a:rPr>
                        <a:t>mit</a:t>
                      </a:r>
                      <a:r>
                        <a:rPr lang="en-GB" sz="2000" b="0" dirty="0">
                          <a:solidFill>
                            <a:srgbClr val="104F75"/>
                          </a:solidFill>
                          <a:effectLst/>
                        </a:rPr>
                        <a:t> </a:t>
                      </a:r>
                      <a:r>
                        <a:rPr lang="en-GB" sz="2000" b="0" dirty="0" err="1">
                          <a:solidFill>
                            <a:srgbClr val="104F75"/>
                          </a:solidFill>
                          <a:effectLst/>
                        </a:rPr>
                        <a:t>mir</a:t>
                      </a:r>
                      <a:r>
                        <a:rPr lang="en-GB" sz="2000" b="0" dirty="0">
                          <a:solidFill>
                            <a:srgbClr val="104F75"/>
                          </a:solidFill>
                          <a:effectLst/>
                        </a:rPr>
                        <a:t>?</a:t>
                      </a:r>
                    </a:p>
                    <a:p>
                      <a:pPr>
                        <a:lnSpc>
                          <a:spcPct val="107000"/>
                        </a:lnSpc>
                        <a:spcAft>
                          <a:spcPts val="0"/>
                        </a:spcAft>
                      </a:pPr>
                      <a:r>
                        <a:rPr lang="de-DE" sz="2000" b="0" dirty="0">
                          <a:solidFill>
                            <a:srgbClr val="104F75"/>
                          </a:solidFill>
                          <a:effectLst/>
                        </a:rPr>
                        <a:t>     ______ du mit mir?</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wünschen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sprechen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bleiben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werfen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5" name="TextBox 14">
            <a:extLst>
              <a:ext uri="{FF2B5EF4-FFF2-40B4-BE49-F238E27FC236}">
                <a16:creationId xmlns:a16="http://schemas.microsoft.com/office/drawing/2014/main" id="{C2B6341B-E11B-4970-A832-D0A36138F405}"/>
              </a:ext>
            </a:extLst>
          </p:cNvPr>
          <p:cNvSpPr txBox="1"/>
          <p:nvPr/>
        </p:nvSpPr>
        <p:spPr>
          <a:xfrm>
            <a:off x="5511991" y="3961511"/>
            <a:ext cx="363236" cy="523220"/>
          </a:xfrm>
          <a:prstGeom prst="rect">
            <a:avLst/>
          </a:prstGeom>
          <a:noFill/>
        </p:spPr>
        <p:txBody>
          <a:bodyPr wrap="square" rtlCol="0">
            <a:spAutoFit/>
          </a:bodyPr>
          <a:lstStyle/>
          <a:p>
            <a:pPr algn="l"/>
            <a:r>
              <a:rPr lang="en-GB" sz="2800" b="1" dirty="0">
                <a:solidFill>
                  <a:srgbClr val="FF6600"/>
                </a:solidFill>
              </a:rPr>
              <a:t>x</a:t>
            </a:r>
          </a:p>
        </p:txBody>
      </p:sp>
      <p:sp>
        <p:nvSpPr>
          <p:cNvPr id="16" name="TextBox 15">
            <a:extLst>
              <a:ext uri="{FF2B5EF4-FFF2-40B4-BE49-F238E27FC236}">
                <a16:creationId xmlns:a16="http://schemas.microsoft.com/office/drawing/2014/main" id="{3E6685C6-334E-4F17-914F-50560DAFBA96}"/>
              </a:ext>
            </a:extLst>
          </p:cNvPr>
          <p:cNvSpPr txBox="1"/>
          <p:nvPr/>
        </p:nvSpPr>
        <p:spPr>
          <a:xfrm>
            <a:off x="11567635" y="3167390"/>
            <a:ext cx="363236" cy="523220"/>
          </a:xfrm>
          <a:prstGeom prst="rect">
            <a:avLst/>
          </a:prstGeom>
          <a:noFill/>
        </p:spPr>
        <p:txBody>
          <a:bodyPr wrap="square" rtlCol="0">
            <a:spAutoFit/>
          </a:bodyPr>
          <a:lstStyle/>
          <a:p>
            <a:pPr algn="l"/>
            <a:r>
              <a:rPr lang="en-GB" sz="2800" b="1" dirty="0">
                <a:solidFill>
                  <a:srgbClr val="FF6600"/>
                </a:solidFill>
              </a:rPr>
              <a:t>x</a:t>
            </a:r>
          </a:p>
        </p:txBody>
      </p:sp>
      <p:sp>
        <p:nvSpPr>
          <p:cNvPr id="17" name="TextBox 16">
            <a:extLst>
              <a:ext uri="{FF2B5EF4-FFF2-40B4-BE49-F238E27FC236}">
                <a16:creationId xmlns:a16="http://schemas.microsoft.com/office/drawing/2014/main" id="{24BD7679-5F22-4FFB-8E9C-2F47C4F9B008}"/>
              </a:ext>
            </a:extLst>
          </p:cNvPr>
          <p:cNvSpPr txBox="1"/>
          <p:nvPr/>
        </p:nvSpPr>
        <p:spPr>
          <a:xfrm>
            <a:off x="11564923" y="4308967"/>
            <a:ext cx="363236" cy="523220"/>
          </a:xfrm>
          <a:prstGeom prst="rect">
            <a:avLst/>
          </a:prstGeom>
          <a:noFill/>
        </p:spPr>
        <p:txBody>
          <a:bodyPr wrap="square" rtlCol="0">
            <a:spAutoFit/>
          </a:bodyPr>
          <a:lstStyle/>
          <a:p>
            <a:pPr algn="l"/>
            <a:r>
              <a:rPr lang="en-GB" sz="2800" b="1" dirty="0">
                <a:solidFill>
                  <a:srgbClr val="FF6600"/>
                </a:solidFill>
              </a:rPr>
              <a:t>x</a:t>
            </a:r>
          </a:p>
        </p:txBody>
      </p:sp>
      <p:sp>
        <p:nvSpPr>
          <p:cNvPr id="18" name="TextBox 17">
            <a:extLst>
              <a:ext uri="{FF2B5EF4-FFF2-40B4-BE49-F238E27FC236}">
                <a16:creationId xmlns:a16="http://schemas.microsoft.com/office/drawing/2014/main" id="{B96E8B54-2309-4EC1-A154-AE2632B68DA5}"/>
              </a:ext>
            </a:extLst>
          </p:cNvPr>
          <p:cNvSpPr txBox="1"/>
          <p:nvPr/>
        </p:nvSpPr>
        <p:spPr>
          <a:xfrm>
            <a:off x="317585" y="2402767"/>
            <a:ext cx="18089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nimmst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093010-84C0-40C6-A9AC-984DFE1314F6}"/>
              </a:ext>
            </a:extLst>
          </p:cNvPr>
          <p:cNvSpPr txBox="1"/>
          <p:nvPr/>
        </p:nvSpPr>
        <p:spPr>
          <a:xfrm>
            <a:off x="1081804" y="4370522"/>
            <a:ext cx="15814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liegt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461C06B-9865-4C4F-B065-56C0FD074381}"/>
              </a:ext>
            </a:extLst>
          </p:cNvPr>
          <p:cNvSpPr txBox="1"/>
          <p:nvPr/>
        </p:nvSpPr>
        <p:spPr>
          <a:xfrm>
            <a:off x="6982086" y="2767280"/>
            <a:ext cx="1185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erhält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11DCEFC-C588-43AB-9BBB-49A0B512920C}"/>
              </a:ext>
            </a:extLst>
          </p:cNvPr>
          <p:cNvSpPr txBox="1"/>
          <p:nvPr/>
        </p:nvSpPr>
        <p:spPr>
          <a:xfrm>
            <a:off x="6288844" y="4308967"/>
            <a:ext cx="12248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FF6600"/>
                </a:solidFill>
                <a:latin typeface="Century Gothic" panose="020F0302020204030204"/>
              </a:rPr>
              <a:t>S</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prichst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401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Antonyme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33652" y="247047"/>
            <a:ext cx="1125548" cy="3493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32CE63EA-25DE-4E2C-9200-8C4E26EB6B7C}"/>
              </a:ext>
            </a:extLst>
          </p:cNvPr>
          <p:cNvSpPr/>
          <p:nvPr/>
        </p:nvSpPr>
        <p:spPr>
          <a:xfrm>
            <a:off x="0" y="1300294"/>
            <a:ext cx="10048240" cy="105464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rPr>
              <a:t>Listen. You will hear four words.  </a:t>
            </a:r>
            <a:b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rPr>
              <a:t>Choose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word with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opposite meaning</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 to the word you see.</a:t>
            </a:r>
            <a:b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word in German.</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2" name="Table 5">
            <a:extLst>
              <a:ext uri="{FF2B5EF4-FFF2-40B4-BE49-F238E27FC236}">
                <a16:creationId xmlns:a16="http://schemas.microsoft.com/office/drawing/2014/main" id="{CA0C19A7-CF00-4861-B77B-454755028A6D}"/>
              </a:ext>
            </a:extLst>
          </p:cNvPr>
          <p:cNvGraphicFramePr>
            <a:graphicFrameLocks noGrp="1"/>
          </p:cNvGraphicFramePr>
          <p:nvPr/>
        </p:nvGraphicFramePr>
        <p:xfrm>
          <a:off x="1741556" y="2510479"/>
          <a:ext cx="8128000" cy="232170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188930919"/>
                    </a:ext>
                  </a:extLst>
                </a:gridCol>
                <a:gridCol w="4064000">
                  <a:extLst>
                    <a:ext uri="{9D8B030D-6E8A-4147-A177-3AD203B41FA5}">
                      <a16:colId xmlns:a16="http://schemas.microsoft.com/office/drawing/2014/main" val="17245839"/>
                    </a:ext>
                  </a:extLst>
                </a:gridCol>
              </a:tblGrid>
              <a:tr h="1160854">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1486728"/>
                  </a:ext>
                </a:extLst>
              </a:tr>
              <a:tr h="1160854">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0047309"/>
                  </a:ext>
                </a:extLst>
              </a:tr>
            </a:tbl>
          </a:graphicData>
        </a:graphic>
      </p:graphicFrame>
      <p:sp>
        <p:nvSpPr>
          <p:cNvPr id="18" name="Rectangle 17">
            <a:hlinkClick r:id="" action="ppaction://noaction">
              <a:snd r:embed="rId5" name="29. 1.wav"/>
            </a:hlinkClick>
            <a:extLst>
              <a:ext uri="{FF2B5EF4-FFF2-40B4-BE49-F238E27FC236}">
                <a16:creationId xmlns:a16="http://schemas.microsoft.com/office/drawing/2014/main" id="{EA8F66A8-7232-4B27-B071-D62969913EE7}"/>
              </a:ext>
            </a:extLst>
          </p:cNvPr>
          <p:cNvSpPr/>
          <p:nvPr/>
        </p:nvSpPr>
        <p:spPr>
          <a:xfrm>
            <a:off x="1890444" y="280843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6" name="29. 2.wav"/>
            </a:hlinkClick>
            <a:extLst>
              <a:ext uri="{FF2B5EF4-FFF2-40B4-BE49-F238E27FC236}">
                <a16:creationId xmlns:a16="http://schemas.microsoft.com/office/drawing/2014/main" id="{3837BC17-ED18-4F2B-A6BF-E523F1AFD1E1}"/>
              </a:ext>
            </a:extLst>
          </p:cNvPr>
          <p:cNvSpPr/>
          <p:nvPr/>
        </p:nvSpPr>
        <p:spPr>
          <a:xfrm>
            <a:off x="1872544" y="4038527"/>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7" name="29. 3.wav"/>
            </a:hlinkClick>
            <a:extLst>
              <a:ext uri="{FF2B5EF4-FFF2-40B4-BE49-F238E27FC236}">
                <a16:creationId xmlns:a16="http://schemas.microsoft.com/office/drawing/2014/main" id="{FA046907-D06F-43D2-AC5C-57AEBB879D3A}"/>
              </a:ext>
            </a:extLst>
          </p:cNvPr>
          <p:cNvSpPr/>
          <p:nvPr/>
        </p:nvSpPr>
        <p:spPr>
          <a:xfrm>
            <a:off x="5880000" y="280843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8" name="29. 4.wav"/>
            </a:hlinkClick>
            <a:extLst>
              <a:ext uri="{FF2B5EF4-FFF2-40B4-BE49-F238E27FC236}">
                <a16:creationId xmlns:a16="http://schemas.microsoft.com/office/drawing/2014/main" id="{BED85530-E320-437B-86CD-5B5F487BF0D1}"/>
              </a:ext>
            </a:extLst>
          </p:cNvPr>
          <p:cNvSpPr/>
          <p:nvPr/>
        </p:nvSpPr>
        <p:spPr>
          <a:xfrm>
            <a:off x="5880000" y="405605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7" name="TextBox 6">
            <a:extLst>
              <a:ext uri="{FF2B5EF4-FFF2-40B4-BE49-F238E27FC236}">
                <a16:creationId xmlns:a16="http://schemas.microsoft.com/office/drawing/2014/main" id="{1AEB5647-6B39-4516-BDFA-B1C135BE1938}"/>
              </a:ext>
            </a:extLst>
          </p:cNvPr>
          <p:cNvSpPr txBox="1"/>
          <p:nvPr/>
        </p:nvSpPr>
        <p:spPr>
          <a:xfrm>
            <a:off x="2544417" y="2808430"/>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54DD58C-C5DC-44DE-9464-2931F4DC9984}"/>
              </a:ext>
            </a:extLst>
          </p:cNvPr>
          <p:cNvSpPr txBox="1"/>
          <p:nvPr/>
        </p:nvSpPr>
        <p:spPr>
          <a:xfrm>
            <a:off x="2544417" y="4038527"/>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9743D14-3789-4744-A44B-2023063A698B}"/>
              </a:ext>
            </a:extLst>
          </p:cNvPr>
          <p:cNvSpPr txBox="1"/>
          <p:nvPr/>
        </p:nvSpPr>
        <p:spPr>
          <a:xfrm>
            <a:off x="6632712"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leicht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F9562F4-A786-4FF1-9EEB-AA7A30971F76}"/>
              </a:ext>
            </a:extLst>
          </p:cNvPr>
          <p:cNvSpPr txBox="1"/>
          <p:nvPr/>
        </p:nvSpPr>
        <p:spPr>
          <a:xfrm>
            <a:off x="6680751" y="4008862"/>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Letzte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7583B71-72DC-4F83-A401-6E26291EE25B}"/>
              </a:ext>
            </a:extLst>
          </p:cNvPr>
          <p:cNvSpPr txBox="1"/>
          <p:nvPr/>
        </p:nvSpPr>
        <p:spPr>
          <a:xfrm>
            <a:off x="3745089"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falsch</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B82973A-1F03-4C97-B0AC-077AF61C44FA}"/>
              </a:ext>
            </a:extLst>
          </p:cNvPr>
          <p:cNvSpPr txBox="1"/>
          <p:nvPr/>
        </p:nvSpPr>
        <p:spPr>
          <a:xfrm>
            <a:off x="3831205" y="4008861"/>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rPr>
              <a:t>Kopf</a:t>
            </a:r>
          </a:p>
        </p:txBody>
      </p:sp>
      <p:sp>
        <p:nvSpPr>
          <p:cNvPr id="26" name="TextBox 25">
            <a:extLst>
              <a:ext uri="{FF2B5EF4-FFF2-40B4-BE49-F238E27FC236}">
                <a16:creationId xmlns:a16="http://schemas.microsoft.com/office/drawing/2014/main" id="{D6640062-6E4B-4321-B18B-E739E3D51EE6}"/>
              </a:ext>
            </a:extLst>
          </p:cNvPr>
          <p:cNvSpPr txBox="1"/>
          <p:nvPr/>
        </p:nvSpPr>
        <p:spPr>
          <a:xfrm>
            <a:off x="7764626"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schwierig</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9DFE7CF-762D-4B26-A370-A8971BE59F73}"/>
              </a:ext>
            </a:extLst>
          </p:cNvPr>
          <p:cNvSpPr txBox="1"/>
          <p:nvPr/>
        </p:nvSpPr>
        <p:spPr>
          <a:xfrm>
            <a:off x="8245010" y="4023694"/>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Erste</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9846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02726" y="1219998"/>
            <a:ext cx="122867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When you say the German [g] at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start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or in the </a:t>
            </a:r>
            <a:r>
              <a:rPr kumimoji="0" lang="en-GB" sz="2000" b="0" i="0" u="sng" strike="noStrike" kern="1200" cap="none" spc="0" normalizeH="0" baseline="0" noProof="0" dirty="0">
                <a:ln>
                  <a:noFill/>
                </a:ln>
                <a:solidFill>
                  <a:srgbClr val="115076"/>
                </a:solidFill>
                <a:effectLst/>
                <a:uLnTx/>
                <a:uFillTx/>
                <a:latin typeface="Century Gothic" panose="020F0302020204030204"/>
                <a:ea typeface="+mn-ea"/>
                <a:cs typeface="+mn-cs"/>
              </a:rPr>
              <a:t>middle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of a word, your vocal chords vibrate. </a:t>
            </a:r>
            <a:endPar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C3A062E8-6DB9-46F6-984E-CA8880F3F1DD}"/>
              </a:ext>
            </a:extLst>
          </p:cNvPr>
          <p:cNvSpPr txBox="1"/>
          <p:nvPr/>
        </p:nvSpPr>
        <p:spPr>
          <a:xfrm>
            <a:off x="154394" y="1711355"/>
            <a:ext cx="118832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when [g] is the final sound in the word, it sounds more like ‘k’, and you don’t use your vocal chords.</a:t>
            </a:r>
          </a:p>
        </p:txBody>
      </p:sp>
      <p:sp>
        <p:nvSpPr>
          <p:cNvPr id="32" name="TextBox 31">
            <a:extLst>
              <a:ext uri="{FF2B5EF4-FFF2-40B4-BE49-F238E27FC236}">
                <a16:creationId xmlns:a16="http://schemas.microsoft.com/office/drawing/2014/main" id="{74FA8A65-E109-4591-BA14-5E3EE568FE37}"/>
              </a:ext>
            </a:extLst>
          </p:cNvPr>
          <p:cNvSpPr txBox="1"/>
          <p:nvPr/>
        </p:nvSpPr>
        <p:spPr>
          <a:xfrm>
            <a:off x="154394" y="2510488"/>
            <a:ext cx="118832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Compare:</a:t>
            </a:r>
          </a:p>
        </p:txBody>
      </p:sp>
      <p:pic>
        <p:nvPicPr>
          <p:cNvPr id="9" name="Picture 8" descr="A close up of a sign&#10;&#10;Description automatically generated">
            <a:hlinkClick r:id="" action="ppaction://noaction">
              <a:snd r:embed="rId5" name="4. 2. Berg.wav"/>
            </a:hlinkClick>
            <a:extLst>
              <a:ext uri="{FF2B5EF4-FFF2-40B4-BE49-F238E27FC236}">
                <a16:creationId xmlns:a16="http://schemas.microsoft.com/office/drawing/2014/main" id="{BD0E9786-6F45-4A30-9BE8-96ABCBCBDD9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577729" y="3204589"/>
            <a:ext cx="2954887" cy="3013750"/>
          </a:xfrm>
          <a:prstGeom prst="rect">
            <a:avLst/>
          </a:prstGeom>
        </p:spPr>
      </p:pic>
      <p:pic>
        <p:nvPicPr>
          <p:cNvPr id="35" name="Picture 34" descr="A close up of a logo&#10;&#10;Description automatically generated">
            <a:hlinkClick r:id="" action="ppaction://noaction">
              <a:snd r:embed="rId5" name="4. 2. Berg.wav"/>
            </a:hlinkClick>
            <a:extLst>
              <a:ext uri="{FF2B5EF4-FFF2-40B4-BE49-F238E27FC236}">
                <a16:creationId xmlns:a16="http://schemas.microsoft.com/office/drawing/2014/main" id="{371B6DD3-56BA-42E9-AEF3-C4053E42E6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07265" y="2723264"/>
            <a:ext cx="3473302" cy="3473302"/>
          </a:xfrm>
          <a:prstGeom prst="rect">
            <a:avLst/>
          </a:prstGeom>
        </p:spPr>
      </p:pic>
      <p:sp>
        <p:nvSpPr>
          <p:cNvPr id="36" name="TextBox 35">
            <a:extLst>
              <a:ext uri="{FF2B5EF4-FFF2-40B4-BE49-F238E27FC236}">
                <a16:creationId xmlns:a16="http://schemas.microsoft.com/office/drawing/2014/main" id="{B3B95BD7-9CB3-4A28-86E6-4E4577AFD1DB}"/>
              </a:ext>
            </a:extLst>
          </p:cNvPr>
          <p:cNvSpPr txBox="1"/>
          <p:nvPr/>
        </p:nvSpPr>
        <p:spPr>
          <a:xfrm>
            <a:off x="2922181" y="2710543"/>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37" name="TextBox 36">
            <a:extLst>
              <a:ext uri="{FF2B5EF4-FFF2-40B4-BE49-F238E27FC236}">
                <a16:creationId xmlns:a16="http://schemas.microsoft.com/office/drawing/2014/main" id="{00B35126-026B-49E2-9141-6E9FC7374219}"/>
              </a:ext>
            </a:extLst>
          </p:cNvPr>
          <p:cNvSpPr txBox="1"/>
          <p:nvPr/>
        </p:nvSpPr>
        <p:spPr>
          <a:xfrm>
            <a:off x="7933438" y="2659621"/>
            <a:ext cx="22434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Tree>
    <p:extLst>
      <p:ext uri="{BB962C8B-B14F-4D97-AF65-F5344CB8AC3E}">
        <p14:creationId xmlns:p14="http://schemas.microsoft.com/office/powerpoint/2010/main" val="89438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383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Kategorien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82539" y="247046"/>
            <a:ext cx="2576661" cy="45856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FC0EA92-40F2-4A22-BDE0-FFB98D51148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German word is a good example of…?</a:t>
            </a:r>
          </a:p>
        </p:txBody>
      </p:sp>
      <p:graphicFrame>
        <p:nvGraphicFramePr>
          <p:cNvPr id="8" name="Table 4">
            <a:extLst>
              <a:ext uri="{FF2B5EF4-FFF2-40B4-BE49-F238E27FC236}">
                <a16:creationId xmlns:a16="http://schemas.microsoft.com/office/drawing/2014/main" id="{5AA393AB-09DA-4A5C-B8FC-7DCD758A9DC1}"/>
              </a:ext>
            </a:extLst>
          </p:cNvPr>
          <p:cNvGraphicFramePr>
            <a:graphicFrameLocks noGrp="1"/>
          </p:cNvGraphicFramePr>
          <p:nvPr>
            <p:extLst>
              <p:ext uri="{D42A27DB-BD31-4B8C-83A1-F6EECF244321}">
                <p14:modId xmlns:p14="http://schemas.microsoft.com/office/powerpoint/2010/main" val="1704413185"/>
              </p:ext>
            </p:extLst>
          </p:nvPr>
        </p:nvGraphicFramePr>
        <p:xfrm>
          <a:off x="838200" y="1812026"/>
          <a:ext cx="10539888" cy="3785948"/>
        </p:xfrm>
        <a:graphic>
          <a:graphicData uri="http://schemas.openxmlformats.org/drawingml/2006/table">
            <a:tbl>
              <a:tblPr firstRow="1" bandRow="1">
                <a:tableStyleId>{5C22544A-7EE6-4342-B048-85BDC9FD1C3A}</a:tableStyleId>
              </a:tblPr>
              <a:tblGrid>
                <a:gridCol w="4930140">
                  <a:extLst>
                    <a:ext uri="{9D8B030D-6E8A-4147-A177-3AD203B41FA5}">
                      <a16:colId xmlns:a16="http://schemas.microsoft.com/office/drawing/2014/main" val="3154156263"/>
                    </a:ext>
                  </a:extLst>
                </a:gridCol>
                <a:gridCol w="765334">
                  <a:extLst>
                    <a:ext uri="{9D8B030D-6E8A-4147-A177-3AD203B41FA5}">
                      <a16:colId xmlns:a16="http://schemas.microsoft.com/office/drawing/2014/main" val="864248003"/>
                    </a:ext>
                  </a:extLst>
                </a:gridCol>
                <a:gridCol w="765334">
                  <a:extLst>
                    <a:ext uri="{9D8B030D-6E8A-4147-A177-3AD203B41FA5}">
                      <a16:colId xmlns:a16="http://schemas.microsoft.com/office/drawing/2014/main" val="2011786368"/>
                    </a:ext>
                  </a:extLst>
                </a:gridCol>
                <a:gridCol w="765334">
                  <a:extLst>
                    <a:ext uri="{9D8B030D-6E8A-4147-A177-3AD203B41FA5}">
                      <a16:colId xmlns:a16="http://schemas.microsoft.com/office/drawing/2014/main" val="2438863585"/>
                    </a:ext>
                  </a:extLst>
                </a:gridCol>
                <a:gridCol w="765334">
                  <a:extLst>
                    <a:ext uri="{9D8B030D-6E8A-4147-A177-3AD203B41FA5}">
                      <a16:colId xmlns:a16="http://schemas.microsoft.com/office/drawing/2014/main" val="1216242228"/>
                    </a:ext>
                  </a:extLst>
                </a:gridCol>
                <a:gridCol w="2548412">
                  <a:extLst>
                    <a:ext uri="{9D8B030D-6E8A-4147-A177-3AD203B41FA5}">
                      <a16:colId xmlns:a16="http://schemas.microsoft.com/office/drawing/2014/main" val="611191474"/>
                    </a:ext>
                  </a:extLst>
                </a:gridCol>
              </a:tblGrid>
              <a:tr h="485378">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C</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das</a:t>
                      </a:r>
                      <a:r>
                        <a:rPr lang="fr-FR" sz="2400" dirty="0">
                          <a:solidFill>
                            <a:srgbClr val="115076"/>
                          </a:solidFill>
                        </a:rPr>
                        <a:t> </a:t>
                      </a:r>
                      <a:r>
                        <a:rPr lang="fr-FR" sz="2400" dirty="0" err="1">
                          <a:solidFill>
                            <a:srgbClr val="115076"/>
                          </a:solidFill>
                        </a:rPr>
                        <a:t>Wort</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035070579"/>
                  </a:ext>
                </a:extLst>
              </a:tr>
              <a:tr h="485378">
                <a:tc>
                  <a:txBody>
                    <a:bodyPr/>
                    <a:lstStyle/>
                    <a:p>
                      <a:pPr algn="ctr"/>
                      <a:r>
                        <a:rPr lang="fr-FR" sz="2400" dirty="0">
                          <a:solidFill>
                            <a:srgbClr val="115076"/>
                          </a:solidFill>
                        </a:rPr>
                        <a:t>a part of the body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Kopf</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5443860"/>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can </a:t>
                      </a:r>
                      <a:r>
                        <a:rPr lang="fr-FR" sz="2400" dirty="0" err="1">
                          <a:solidFill>
                            <a:srgbClr val="115076"/>
                          </a:solidFill>
                        </a:rPr>
                        <a:t>win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Gutschein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360536598"/>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do for </a:t>
                      </a:r>
                      <a:r>
                        <a:rPr lang="fr-FR" sz="2400" dirty="0" err="1">
                          <a:solidFill>
                            <a:srgbClr val="115076"/>
                          </a:solidFill>
                        </a:rPr>
                        <a:t>joy</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springen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85026436"/>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do </a:t>
                      </a:r>
                      <a:r>
                        <a:rPr lang="fr-FR" sz="2400" dirty="0" err="1">
                          <a:solidFill>
                            <a:srgbClr val="115076"/>
                          </a:solidFill>
                        </a:rPr>
                        <a:t>with</a:t>
                      </a:r>
                      <a:r>
                        <a:rPr lang="fr-FR" sz="2400" dirty="0">
                          <a:solidFill>
                            <a:srgbClr val="115076"/>
                          </a:solidFill>
                        </a:rPr>
                        <a:t> a t-shirt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tragen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05487959"/>
                  </a:ext>
                </a:extLst>
              </a:tr>
              <a:tr h="873680">
                <a:tc>
                  <a:txBody>
                    <a:bodyPr/>
                    <a:lstStyle/>
                    <a:p>
                      <a:pPr algn="ctr"/>
                      <a:r>
                        <a:rPr lang="fr-FR" sz="2400" dirty="0">
                          <a:solidFill>
                            <a:srgbClr val="115076"/>
                          </a:solidFill>
                        </a:rPr>
                        <a:t>a </a:t>
                      </a:r>
                      <a:r>
                        <a:rPr lang="fr-FR" sz="2400" dirty="0" err="1">
                          <a:solidFill>
                            <a:srgbClr val="115076"/>
                          </a:solidFill>
                        </a:rPr>
                        <a:t>word</a:t>
                      </a:r>
                      <a:r>
                        <a:rPr lang="fr-FR" sz="2400" dirty="0">
                          <a:solidFill>
                            <a:srgbClr val="115076"/>
                          </a:solidFill>
                        </a:rPr>
                        <a:t> for </a:t>
                      </a:r>
                      <a:r>
                        <a:rPr lang="fr-FR" sz="2400" dirty="0" err="1">
                          <a:solidFill>
                            <a:srgbClr val="115076"/>
                          </a:solidFill>
                        </a:rPr>
                        <a:t>you</a:t>
                      </a:r>
                      <a:r>
                        <a:rPr lang="fr-FR" sz="2400" dirty="0">
                          <a:solidFill>
                            <a:srgbClr val="115076"/>
                          </a:solidFill>
                        </a:rPr>
                        <a:t> </a:t>
                      </a:r>
                      <a:r>
                        <a:rPr lang="fr-FR" sz="2400" dirty="0" err="1">
                          <a:solidFill>
                            <a:srgbClr val="115076"/>
                          </a:solidFill>
                        </a:rPr>
                        <a:t>together</a:t>
                      </a:r>
                      <a:r>
                        <a:rPr lang="fr-FR" sz="2400" dirty="0">
                          <a:solidFill>
                            <a:srgbClr val="115076"/>
                          </a:solidFill>
                        </a:rPr>
                        <a:t> </a:t>
                      </a:r>
                      <a:r>
                        <a:rPr lang="fr-FR" sz="2400" dirty="0" err="1">
                          <a:solidFill>
                            <a:srgbClr val="115076"/>
                          </a:solidFill>
                        </a:rPr>
                        <a:t>with</a:t>
                      </a:r>
                      <a:r>
                        <a:rPr lang="fr-FR" sz="2400" dirty="0">
                          <a:solidFill>
                            <a:srgbClr val="115076"/>
                          </a:solidFill>
                        </a:rPr>
                        <a:t> </a:t>
                      </a:r>
                      <a:r>
                        <a:rPr lang="fr-FR" sz="2400" dirty="0" err="1">
                          <a:solidFill>
                            <a:srgbClr val="115076"/>
                          </a:solidFill>
                        </a:rPr>
                        <a:t>someone</a:t>
                      </a:r>
                      <a:r>
                        <a:rPr lang="fr-FR" sz="2400" dirty="0">
                          <a:solidFill>
                            <a:srgbClr val="115076"/>
                          </a:solidFill>
                        </a:rPr>
                        <a:t> </a:t>
                      </a:r>
                      <a:r>
                        <a:rPr lang="fr-FR" sz="2400" dirty="0" err="1">
                          <a:solidFill>
                            <a:srgbClr val="115076"/>
                          </a:solidFill>
                        </a:rPr>
                        <a:t>else</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wir</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939109483"/>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can </a:t>
                      </a:r>
                      <a:r>
                        <a:rPr lang="fr-FR" sz="2400" dirty="0" err="1">
                          <a:solidFill>
                            <a:srgbClr val="115076"/>
                          </a:solidFill>
                        </a:rPr>
                        <a:t>write</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Liste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257057978"/>
                  </a:ext>
                </a:extLst>
              </a:tr>
            </a:tbl>
          </a:graphicData>
        </a:graphic>
      </p:graphicFrame>
      <p:sp>
        <p:nvSpPr>
          <p:cNvPr id="17" name="Rectangle 16">
            <a:extLst>
              <a:ext uri="{FF2B5EF4-FFF2-40B4-BE49-F238E27FC236}">
                <a16:creationId xmlns:a16="http://schemas.microsoft.com/office/drawing/2014/main" id="{E7A46E01-73F5-40D5-9ECD-FDC3FE4CB54B}"/>
              </a:ext>
            </a:extLst>
          </p:cNvPr>
          <p:cNvSpPr/>
          <p:nvPr/>
        </p:nvSpPr>
        <p:spPr>
          <a:xfrm>
            <a:off x="8920795" y="2383543"/>
            <a:ext cx="2346223" cy="37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B6D80BE6-ACB6-4948-A03A-CE7FB612DFE7}"/>
              </a:ext>
            </a:extLst>
          </p:cNvPr>
          <p:cNvSpPr/>
          <p:nvPr/>
        </p:nvSpPr>
        <p:spPr>
          <a:xfrm>
            <a:off x="8920796" y="2806642"/>
            <a:ext cx="2384173" cy="425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4C7B63F-DCF3-4161-876A-0DFBC3D31DD2}"/>
              </a:ext>
            </a:extLst>
          </p:cNvPr>
          <p:cNvSpPr/>
          <p:nvPr/>
        </p:nvSpPr>
        <p:spPr>
          <a:xfrm>
            <a:off x="8923683" y="3303105"/>
            <a:ext cx="2343336" cy="390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7E2DE5D-DB9E-4E0E-A4D7-240965E3021D}"/>
              </a:ext>
            </a:extLst>
          </p:cNvPr>
          <p:cNvSpPr/>
          <p:nvPr/>
        </p:nvSpPr>
        <p:spPr>
          <a:xfrm>
            <a:off x="9055671" y="3819593"/>
            <a:ext cx="2061224" cy="400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BC9F7EC-C723-4F43-AE3D-AF198CE1AC11}"/>
              </a:ext>
            </a:extLst>
          </p:cNvPr>
          <p:cNvSpPr/>
          <p:nvPr/>
        </p:nvSpPr>
        <p:spPr>
          <a:xfrm>
            <a:off x="9017721" y="4416332"/>
            <a:ext cx="2249298"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EF439D2A-DCB0-49E3-A141-F7640E02AC5D}"/>
              </a:ext>
            </a:extLst>
          </p:cNvPr>
          <p:cNvSpPr/>
          <p:nvPr/>
        </p:nvSpPr>
        <p:spPr>
          <a:xfrm>
            <a:off x="8923683" y="5123906"/>
            <a:ext cx="2249298"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hlinkClick r:id="" action="ppaction://noaction">
              <a:snd r:embed="rId5" name="30. 1.wav"/>
            </a:hlinkClick>
            <a:extLst>
              <a:ext uri="{FF2B5EF4-FFF2-40B4-BE49-F238E27FC236}">
                <a16:creationId xmlns:a16="http://schemas.microsoft.com/office/drawing/2014/main" id="{96C31189-0A86-462E-A5C4-84D9EA420B1A}"/>
              </a:ext>
            </a:extLst>
          </p:cNvPr>
          <p:cNvSpPr/>
          <p:nvPr/>
        </p:nvSpPr>
        <p:spPr>
          <a:xfrm>
            <a:off x="331441" y="2341954"/>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6" name="Rectangle 25">
            <a:hlinkClick r:id="" action="ppaction://noaction">
              <a:snd r:embed="rId6" name="30. 2.wav"/>
            </a:hlinkClick>
            <a:extLst>
              <a:ext uri="{FF2B5EF4-FFF2-40B4-BE49-F238E27FC236}">
                <a16:creationId xmlns:a16="http://schemas.microsoft.com/office/drawing/2014/main" id="{D3C4D21E-6AF1-4F69-8E88-19C4AF85386E}"/>
              </a:ext>
            </a:extLst>
          </p:cNvPr>
          <p:cNvSpPr/>
          <p:nvPr/>
        </p:nvSpPr>
        <p:spPr>
          <a:xfrm>
            <a:off x="331441" y="284236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7" name="Rectangle 26">
            <a:hlinkClick r:id="" action="ppaction://noaction">
              <a:snd r:embed="rId7" name="30. 3.wav"/>
            </a:hlinkClick>
            <a:extLst>
              <a:ext uri="{FF2B5EF4-FFF2-40B4-BE49-F238E27FC236}">
                <a16:creationId xmlns:a16="http://schemas.microsoft.com/office/drawing/2014/main" id="{54ABA4AA-B0B7-46FB-BA6D-D7DBCD7C492C}"/>
              </a:ext>
            </a:extLst>
          </p:cNvPr>
          <p:cNvSpPr/>
          <p:nvPr/>
        </p:nvSpPr>
        <p:spPr>
          <a:xfrm>
            <a:off x="331441" y="3318887"/>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Rectangle 27">
            <a:hlinkClick r:id="" action="ppaction://noaction">
              <a:snd r:embed="rId8" name="30. 4.wav"/>
            </a:hlinkClick>
            <a:extLst>
              <a:ext uri="{FF2B5EF4-FFF2-40B4-BE49-F238E27FC236}">
                <a16:creationId xmlns:a16="http://schemas.microsoft.com/office/drawing/2014/main" id="{18766E13-856D-4F2C-ACB1-20C805BDEB63}"/>
              </a:ext>
            </a:extLst>
          </p:cNvPr>
          <p:cNvSpPr/>
          <p:nvPr/>
        </p:nvSpPr>
        <p:spPr>
          <a:xfrm>
            <a:off x="331441" y="381959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Rectangle 28">
            <a:hlinkClick r:id="" action="ppaction://noaction">
              <a:snd r:embed="rId9" name="30. 5.wav"/>
            </a:hlinkClick>
            <a:extLst>
              <a:ext uri="{FF2B5EF4-FFF2-40B4-BE49-F238E27FC236}">
                <a16:creationId xmlns:a16="http://schemas.microsoft.com/office/drawing/2014/main" id="{E1E2C4BF-A44E-45E3-95DD-A51495448CCB}"/>
              </a:ext>
            </a:extLst>
          </p:cNvPr>
          <p:cNvSpPr/>
          <p:nvPr/>
        </p:nvSpPr>
        <p:spPr>
          <a:xfrm>
            <a:off x="368821" y="4457966"/>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Rectangle 29">
            <a:hlinkClick r:id="" action="ppaction://noaction">
              <a:snd r:embed="rId10" name="30. 6.wav"/>
            </a:hlinkClick>
            <a:extLst>
              <a:ext uri="{FF2B5EF4-FFF2-40B4-BE49-F238E27FC236}">
                <a16:creationId xmlns:a16="http://schemas.microsoft.com/office/drawing/2014/main" id="{60F53803-6F6E-4BA9-9BC0-100E5FF330E6}"/>
              </a:ext>
            </a:extLst>
          </p:cNvPr>
          <p:cNvSpPr/>
          <p:nvPr/>
        </p:nvSpPr>
        <p:spPr>
          <a:xfrm>
            <a:off x="368821" y="5100336"/>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3" name="Picture 22" descr="green checkmark">
            <a:extLst>
              <a:ext uri="{FF2B5EF4-FFF2-40B4-BE49-F238E27FC236}">
                <a16:creationId xmlns:a16="http://schemas.microsoft.com/office/drawing/2014/main" id="{7BEF71A9-461F-4EC1-9EC5-DDBA73312B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68909" y="2316170"/>
            <a:ext cx="422131" cy="439720"/>
          </a:xfrm>
          <a:prstGeom prst="rect">
            <a:avLst/>
          </a:prstGeom>
        </p:spPr>
      </p:pic>
      <p:pic>
        <p:nvPicPr>
          <p:cNvPr id="31" name="Picture 30" descr="green checkmark">
            <a:extLst>
              <a:ext uri="{FF2B5EF4-FFF2-40B4-BE49-F238E27FC236}">
                <a16:creationId xmlns:a16="http://schemas.microsoft.com/office/drawing/2014/main" id="{BA32917A-4922-4CD0-AB8A-144F8DE5A9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2491" y="2773954"/>
            <a:ext cx="422131" cy="439720"/>
          </a:xfrm>
          <a:prstGeom prst="rect">
            <a:avLst/>
          </a:prstGeom>
        </p:spPr>
      </p:pic>
      <p:pic>
        <p:nvPicPr>
          <p:cNvPr id="32" name="Picture 31" descr="green checkmark">
            <a:extLst>
              <a:ext uri="{FF2B5EF4-FFF2-40B4-BE49-F238E27FC236}">
                <a16:creationId xmlns:a16="http://schemas.microsoft.com/office/drawing/2014/main" id="{03FDD030-6DC6-4771-AA7B-52125D71D5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6909" y="3274368"/>
            <a:ext cx="422131" cy="439720"/>
          </a:xfrm>
          <a:prstGeom prst="rect">
            <a:avLst/>
          </a:prstGeom>
        </p:spPr>
      </p:pic>
      <p:pic>
        <p:nvPicPr>
          <p:cNvPr id="33" name="Picture 32" descr="green checkmark">
            <a:extLst>
              <a:ext uri="{FF2B5EF4-FFF2-40B4-BE49-F238E27FC236}">
                <a16:creationId xmlns:a16="http://schemas.microsoft.com/office/drawing/2014/main" id="{369FD4AA-326E-4423-B9B9-10267E5EB4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1205" y="3750887"/>
            <a:ext cx="422131" cy="439720"/>
          </a:xfrm>
          <a:prstGeom prst="rect">
            <a:avLst/>
          </a:prstGeom>
        </p:spPr>
      </p:pic>
      <p:pic>
        <p:nvPicPr>
          <p:cNvPr id="34" name="Picture 33" descr="green checkmark">
            <a:extLst>
              <a:ext uri="{FF2B5EF4-FFF2-40B4-BE49-F238E27FC236}">
                <a16:creationId xmlns:a16="http://schemas.microsoft.com/office/drawing/2014/main" id="{22C3C82F-676A-4F16-A276-6B770F30D8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46703" y="4454106"/>
            <a:ext cx="422131" cy="439720"/>
          </a:xfrm>
          <a:prstGeom prst="rect">
            <a:avLst/>
          </a:prstGeom>
        </p:spPr>
      </p:pic>
      <p:pic>
        <p:nvPicPr>
          <p:cNvPr id="35" name="Picture 34" descr="green checkmark">
            <a:extLst>
              <a:ext uri="{FF2B5EF4-FFF2-40B4-BE49-F238E27FC236}">
                <a16:creationId xmlns:a16="http://schemas.microsoft.com/office/drawing/2014/main" id="{761547B8-5BA9-4D9C-89F6-EE5B5C0420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6486" y="5089808"/>
            <a:ext cx="422131" cy="439720"/>
          </a:xfrm>
          <a:prstGeom prst="rect">
            <a:avLst/>
          </a:prstGeom>
        </p:spPr>
      </p:pic>
    </p:spTree>
    <p:extLst>
      <p:ext uri="{BB962C8B-B14F-4D97-AF65-F5344CB8AC3E}">
        <p14:creationId xmlns:p14="http://schemas.microsoft.com/office/powerpoint/2010/main" val="70507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450237" cy="869950"/>
          </a:xfrm>
          <a:prstGeom prst="rect">
            <a:avLst/>
          </a:prstGeom>
        </p:spPr>
      </p:pic>
      <p:sp>
        <p:nvSpPr>
          <p:cNvPr id="4" name="Title 3"/>
          <p:cNvSpPr>
            <a:spLocks noGrp="1"/>
          </p:cNvSpPr>
          <p:nvPr>
            <p:ph type="title"/>
          </p:nvPr>
        </p:nvSpPr>
        <p:spPr>
          <a:xfrm>
            <a:off x="145886" y="304424"/>
            <a:ext cx="5795962" cy="707849"/>
          </a:xfrm>
        </p:spPr>
        <p:txBody>
          <a:bodyPr>
            <a:normAutofit/>
          </a:bodyPr>
          <a:lstStyle/>
          <a:p>
            <a:r>
              <a:rPr lang="en-GB" sz="3600" b="1" dirty="0" err="1">
                <a:solidFill>
                  <a:schemeClr val="bg1"/>
                </a:solidFill>
              </a:rPr>
              <a:t>Fragen</a:t>
            </a:r>
            <a:endParaRPr lang="en-GB" sz="3600" b="1" dirty="0">
              <a:solidFill>
                <a:schemeClr val="bg1"/>
              </a:solidFill>
            </a:endParaRPr>
          </a:p>
        </p:txBody>
      </p:sp>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TextBox 8">
            <a:extLst>
              <a:ext uri="{FF2B5EF4-FFF2-40B4-BE49-F238E27FC236}">
                <a16:creationId xmlns:a16="http://schemas.microsoft.com/office/drawing/2014/main" id="{7F59C740-3069-4547-ADA3-3A2A411447BC}"/>
              </a:ext>
            </a:extLst>
          </p:cNvPr>
          <p:cNvSpPr txBox="1"/>
          <p:nvPr/>
        </p:nvSpPr>
        <p:spPr>
          <a:xfrm>
            <a:off x="145886" y="1287627"/>
            <a:ext cx="11640017" cy="769441"/>
          </a:xfrm>
          <a:prstGeom prst="rect">
            <a:avLst/>
          </a:prstGeom>
          <a:noFill/>
        </p:spPr>
        <p:txBody>
          <a:bodyPr wrap="square" rtlCol="0">
            <a:spAutoFit/>
          </a:bodyPr>
          <a:lstStyle/>
          <a:p>
            <a:r>
              <a:rPr lang="en-GB" sz="2200" b="1" dirty="0">
                <a:solidFill>
                  <a:srgbClr val="115076"/>
                </a:solidFill>
                <a:latin typeface="Century Gothic" panose="020B0502020202020204" pitchFamily="34" charset="0"/>
              </a:rPr>
              <a:t>Remember: </a:t>
            </a:r>
            <a:r>
              <a:rPr lang="en-GB" sz="2200" dirty="0">
                <a:solidFill>
                  <a:srgbClr val="115076"/>
                </a:solidFill>
                <a:latin typeface="Century Gothic" panose="020B0502020202020204" pitchFamily="34" charset="0"/>
              </a:rPr>
              <a:t>there is no word for ‘do’ or ‘are’ in German questions.  Just swap the verb and subject to create yes/no questions.</a:t>
            </a:r>
          </a:p>
        </p:txBody>
      </p:sp>
      <p:graphicFrame>
        <p:nvGraphicFramePr>
          <p:cNvPr id="14" name="Table 13">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737139612"/>
              </p:ext>
            </p:extLst>
          </p:nvPr>
        </p:nvGraphicFramePr>
        <p:xfrm>
          <a:off x="2450238" y="2983289"/>
          <a:ext cx="8073111" cy="361302"/>
        </p:xfrm>
        <a:graphic>
          <a:graphicData uri="http://schemas.openxmlformats.org/drawingml/2006/table">
            <a:tbl>
              <a:tblPr firstRow="1" firstCol="1" bandRow="1"/>
              <a:tblGrid>
                <a:gridCol w="2303887">
                  <a:extLst>
                    <a:ext uri="{9D8B030D-6E8A-4147-A177-3AD203B41FA5}">
                      <a16:colId xmlns:a16="http://schemas.microsoft.com/office/drawing/2014/main" val="1349661642"/>
                    </a:ext>
                  </a:extLst>
                </a:gridCol>
                <a:gridCol w="2302528">
                  <a:extLst>
                    <a:ext uri="{9D8B030D-6E8A-4147-A177-3AD203B41FA5}">
                      <a16:colId xmlns:a16="http://schemas.microsoft.com/office/drawing/2014/main" val="1476335593"/>
                    </a:ext>
                  </a:extLst>
                </a:gridCol>
                <a:gridCol w="3466696">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Besuchst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den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Wurstelprater</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3307818625"/>
              </p:ext>
            </p:extLst>
          </p:nvPr>
        </p:nvGraphicFramePr>
        <p:xfrm>
          <a:off x="2450237" y="2386426"/>
          <a:ext cx="8073112" cy="331089"/>
        </p:xfrm>
        <a:graphic>
          <a:graphicData uri="http://schemas.openxmlformats.org/drawingml/2006/table">
            <a:tbl>
              <a:tblPr firstRow="1" firstCol="1" bandRow="1"/>
              <a:tblGrid>
                <a:gridCol w="2303887">
                  <a:extLst>
                    <a:ext uri="{9D8B030D-6E8A-4147-A177-3AD203B41FA5}">
                      <a16:colId xmlns:a16="http://schemas.microsoft.com/office/drawing/2014/main" val="3299332981"/>
                    </a:ext>
                  </a:extLst>
                </a:gridCol>
                <a:gridCol w="2302528">
                  <a:extLst>
                    <a:ext uri="{9D8B030D-6E8A-4147-A177-3AD203B41FA5}">
                      <a16:colId xmlns:a16="http://schemas.microsoft.com/office/drawing/2014/main" val="2339081122"/>
                    </a:ext>
                  </a:extLst>
                </a:gridCol>
                <a:gridCol w="3466697">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E87D1E"/>
                          </a:solidFill>
                          <a:effectLst/>
                          <a:latin typeface="Century Gothic" panose="020B0502020202020204" pitchFamily="34" charset="0"/>
                          <a:ea typeface="SimSun" panose="02010600030101010101" pitchFamily="2" charset="-122"/>
                          <a:cs typeface="Times New Roman" panose="02020603050405020304" pitchFamily="18" charset="0"/>
                        </a:rPr>
                        <a:t>besuchst</a:t>
                      </a:r>
                      <a:endParaRPr lang="en-GB" sz="2200" dirty="0">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den </a:t>
                      </a:r>
                      <a:r>
                        <a:rPr lang="en-US" sz="22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Wurstelprater</a:t>
                      </a:r>
                      <a:r>
                        <a:rPr lang="en-US"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31" name="TextBox 30"/>
          <p:cNvSpPr txBox="1"/>
          <p:nvPr/>
        </p:nvSpPr>
        <p:spPr>
          <a:xfrm>
            <a:off x="328948" y="2353544"/>
            <a:ext cx="148590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Statement</a:t>
            </a:r>
          </a:p>
        </p:txBody>
      </p:sp>
      <p:sp>
        <p:nvSpPr>
          <p:cNvPr id="32" name="TextBox 31"/>
          <p:cNvSpPr txBox="1"/>
          <p:nvPr/>
        </p:nvSpPr>
        <p:spPr>
          <a:xfrm>
            <a:off x="318015" y="2939281"/>
            <a:ext cx="1473530" cy="400110"/>
          </a:xfrm>
          <a:prstGeom prst="rect">
            <a:avLst/>
          </a:prstGeom>
          <a:noFill/>
          <a:ln w="38100">
            <a:solidFill>
              <a:srgbClr val="DAA52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Question</a:t>
            </a:r>
          </a:p>
        </p:txBody>
      </p:sp>
      <p:sp>
        <p:nvSpPr>
          <p:cNvPr id="5" name="Rounded Rectangular Callout 4"/>
          <p:cNvSpPr/>
          <p:nvPr/>
        </p:nvSpPr>
        <p:spPr>
          <a:xfrm>
            <a:off x="5327352" y="4654967"/>
            <a:ext cx="4979021" cy="1487028"/>
          </a:xfrm>
          <a:prstGeom prst="wedgeRoundRectCallout">
            <a:avLst>
              <a:gd name="adj1" fmla="val -16475"/>
              <a:gd name="adj2" fmla="val -66900"/>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 that when you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hear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questions, you usually get an extra clue from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intonation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when you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read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see the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question mark</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3" name="Rounded Rectangle 11">
            <a:extLst>
              <a:ext uri="{FF2B5EF4-FFF2-40B4-BE49-F238E27FC236}">
                <a16:creationId xmlns:a16="http://schemas.microsoft.com/office/drawing/2014/main" id="{C2F0AFA1-A6B3-44CB-A27B-3020AE29DE65}"/>
              </a:ext>
            </a:extLst>
          </p:cNvPr>
          <p:cNvSpPr/>
          <p:nvPr/>
        </p:nvSpPr>
        <p:spPr>
          <a:xfrm>
            <a:off x="10306373" y="247046"/>
            <a:ext cx="165282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C2F1326B-CEB9-41CE-9E66-210FCF084576}"/>
              </a:ext>
            </a:extLst>
          </p:cNvPr>
          <p:cNvSpPr txBox="1"/>
          <p:nvPr/>
        </p:nvSpPr>
        <p:spPr>
          <a:xfrm>
            <a:off x="2450237" y="3429000"/>
            <a:ext cx="9508963" cy="430887"/>
          </a:xfrm>
          <a:prstGeom prst="rect">
            <a:avLst/>
          </a:prstGeom>
          <a:noFill/>
        </p:spPr>
        <p:txBody>
          <a:bodyPr wrap="square" rtlCol="0">
            <a:spAutoFit/>
          </a:bodyPr>
          <a:lstStyle/>
          <a:p>
            <a:r>
              <a:rPr lang="en-GB" sz="2200" i="1" dirty="0">
                <a:solidFill>
                  <a:srgbClr val="115076"/>
                </a:solidFill>
                <a:latin typeface="Century Gothic" panose="020B0502020202020204" pitchFamily="34" charset="0"/>
              </a:rPr>
              <a:t>1. Do you visit the </a:t>
            </a:r>
            <a:r>
              <a:rPr lang="en-GB" sz="2200" i="1" dirty="0" err="1">
                <a:solidFill>
                  <a:srgbClr val="115076"/>
                </a:solidFill>
                <a:latin typeface="Century Gothic" panose="020B0502020202020204" pitchFamily="34" charset="0"/>
              </a:rPr>
              <a:t>Wurstelprater</a:t>
            </a:r>
            <a:r>
              <a:rPr lang="en-GB" sz="2200" i="1" dirty="0">
                <a:solidFill>
                  <a:srgbClr val="115076"/>
                </a:solidFill>
                <a:latin typeface="Century Gothic" panose="020B0502020202020204" pitchFamily="34" charset="0"/>
              </a:rPr>
              <a:t>? (e.g., every year)</a:t>
            </a:r>
          </a:p>
        </p:txBody>
      </p:sp>
      <p:sp>
        <p:nvSpPr>
          <p:cNvPr id="27" name="TextBox 26">
            <a:extLst>
              <a:ext uri="{FF2B5EF4-FFF2-40B4-BE49-F238E27FC236}">
                <a16:creationId xmlns:a16="http://schemas.microsoft.com/office/drawing/2014/main" id="{30C8DA7C-6E71-4698-86E1-0F28F02D38CE}"/>
              </a:ext>
            </a:extLst>
          </p:cNvPr>
          <p:cNvSpPr txBox="1"/>
          <p:nvPr/>
        </p:nvSpPr>
        <p:spPr>
          <a:xfrm>
            <a:off x="2450237" y="3904834"/>
            <a:ext cx="9508963" cy="430887"/>
          </a:xfrm>
          <a:prstGeom prst="rect">
            <a:avLst/>
          </a:prstGeom>
          <a:noFill/>
        </p:spPr>
        <p:txBody>
          <a:bodyPr wrap="square" rtlCol="0">
            <a:spAutoFit/>
          </a:bodyPr>
          <a:lstStyle/>
          <a:p>
            <a:r>
              <a:rPr lang="en-GB" sz="2200" i="1" dirty="0">
                <a:solidFill>
                  <a:srgbClr val="115076"/>
                </a:solidFill>
                <a:latin typeface="Century Gothic" panose="020B0502020202020204" pitchFamily="34" charset="0"/>
              </a:rPr>
              <a:t>2. Are you visiting the </a:t>
            </a:r>
            <a:r>
              <a:rPr lang="en-GB" sz="2200" i="1" dirty="0" err="1">
                <a:solidFill>
                  <a:srgbClr val="115076"/>
                </a:solidFill>
                <a:latin typeface="Century Gothic" panose="020B0502020202020204" pitchFamily="34" charset="0"/>
              </a:rPr>
              <a:t>Wurstelprater</a:t>
            </a:r>
            <a:r>
              <a:rPr lang="en-GB" sz="2200" i="1" dirty="0">
                <a:solidFill>
                  <a:srgbClr val="115076"/>
                </a:solidFill>
                <a:latin typeface="Century Gothic" panose="020B0502020202020204" pitchFamily="34" charset="0"/>
              </a:rPr>
              <a:t>? (e.g., today)</a:t>
            </a:r>
          </a:p>
        </p:txBody>
      </p:sp>
      <p:sp>
        <p:nvSpPr>
          <p:cNvPr id="28" name="Rounded Rectangular Callout 4">
            <a:extLst>
              <a:ext uri="{FF2B5EF4-FFF2-40B4-BE49-F238E27FC236}">
                <a16:creationId xmlns:a16="http://schemas.microsoft.com/office/drawing/2014/main" id="{587219DE-6EE3-4527-B4C1-9EA88132D100}"/>
              </a:ext>
            </a:extLst>
          </p:cNvPr>
          <p:cNvSpPr/>
          <p:nvPr/>
        </p:nvSpPr>
        <p:spPr>
          <a:xfrm>
            <a:off x="328948" y="4503522"/>
            <a:ext cx="3986681" cy="1333482"/>
          </a:xfrm>
          <a:prstGeom prst="wedgeRoundRectCallout">
            <a:avLst>
              <a:gd name="adj1" fmla="val -229"/>
              <a:gd name="adj2" fmla="val -95343"/>
              <a:gd name="adj3" fmla="val 16667"/>
            </a:avLst>
          </a:prstGeom>
          <a:solidFill>
            <a:srgbClr val="1F4E79"/>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the present tense in German has two meanings in English.</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Rounded Corners 10">
            <a:extLst>
              <a:ext uri="{FF2B5EF4-FFF2-40B4-BE49-F238E27FC236}">
                <a16:creationId xmlns:a16="http://schemas.microsoft.com/office/drawing/2014/main" id="{5A8EE91C-98F0-4D75-93F8-172032FFD069}"/>
              </a:ext>
            </a:extLst>
          </p:cNvPr>
          <p:cNvSpPr/>
          <p:nvPr/>
        </p:nvSpPr>
        <p:spPr>
          <a:xfrm>
            <a:off x="4572000" y="1287627"/>
            <a:ext cx="619932" cy="387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33" name="Rectangle: Rounded Corners 32">
            <a:extLst>
              <a:ext uri="{FF2B5EF4-FFF2-40B4-BE49-F238E27FC236}">
                <a16:creationId xmlns:a16="http://schemas.microsoft.com/office/drawing/2014/main" id="{2AD64A98-2275-4E99-89B4-02C31B6852F7}"/>
              </a:ext>
            </a:extLst>
          </p:cNvPr>
          <p:cNvSpPr/>
          <p:nvPr/>
        </p:nvSpPr>
        <p:spPr>
          <a:xfrm>
            <a:off x="145885" y="1649744"/>
            <a:ext cx="722019" cy="387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34" name="Rectangle: Rounded Corners 33">
            <a:extLst>
              <a:ext uri="{FF2B5EF4-FFF2-40B4-BE49-F238E27FC236}">
                <a16:creationId xmlns:a16="http://schemas.microsoft.com/office/drawing/2014/main" id="{C4E0A822-DA34-4BA1-BE81-8D1F31EFE421}"/>
              </a:ext>
            </a:extLst>
          </p:cNvPr>
          <p:cNvSpPr/>
          <p:nvPr/>
        </p:nvSpPr>
        <p:spPr>
          <a:xfrm>
            <a:off x="3942970" y="1661674"/>
            <a:ext cx="954494" cy="3873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a:t>
            </a:r>
          </a:p>
        </p:txBody>
      </p:sp>
      <p:sp>
        <p:nvSpPr>
          <p:cNvPr id="12" name="Rectangle: Rounded Corners 11">
            <a:extLst>
              <a:ext uri="{FF2B5EF4-FFF2-40B4-BE49-F238E27FC236}">
                <a16:creationId xmlns:a16="http://schemas.microsoft.com/office/drawing/2014/main" id="{E8BB8BD3-F305-4A0A-9B71-D2F86F610015}"/>
              </a:ext>
            </a:extLst>
          </p:cNvPr>
          <p:cNvSpPr/>
          <p:nvPr/>
        </p:nvSpPr>
        <p:spPr>
          <a:xfrm>
            <a:off x="2789695" y="3429000"/>
            <a:ext cx="7082725" cy="414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1D3B043C-847D-4EAA-8C91-CD8F2E98309F}"/>
              </a:ext>
            </a:extLst>
          </p:cNvPr>
          <p:cNvSpPr/>
          <p:nvPr/>
        </p:nvSpPr>
        <p:spPr>
          <a:xfrm>
            <a:off x="2789695" y="3955283"/>
            <a:ext cx="7082725" cy="4140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1" grpId="0" animBg="1"/>
      <p:bldP spid="32" grpId="0" animBg="1"/>
      <p:bldP spid="5" grpId="0" animBg="1"/>
      <p:bldP spid="7" grpId="0"/>
      <p:bldP spid="27" grpId="0"/>
      <p:bldP spid="28" grpId="0" animBg="1"/>
      <p:bldP spid="11" grpId="0" animBg="1"/>
      <p:bldP spid="33" grpId="0" animBg="1"/>
      <p:bldP spid="34" grpId="0" animBg="1"/>
      <p:bldP spid="12" grpId="0" animBg="1"/>
      <p:bldP spid="12" grpId="1" animBg="1"/>
      <p:bldP spid="35" grpId="0" animBg="1"/>
      <p:bldP spid="3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Zorg</a:t>
            </a:r>
            <a:r>
              <a:rPr lang="en-GB" sz="3600" b="1" dirty="0">
                <a:solidFill>
                  <a:schemeClr val="bg1"/>
                </a:solidFill>
              </a:rPr>
              <a:t> </a:t>
            </a:r>
            <a:r>
              <a:rPr lang="en-GB" sz="3600" b="1" dirty="0" err="1">
                <a:solidFill>
                  <a:schemeClr val="bg1"/>
                </a:solidFill>
              </a:rPr>
              <a:t>redet</a:t>
            </a:r>
            <a:r>
              <a:rPr lang="en-GB" sz="3600" b="1" dirty="0">
                <a:solidFill>
                  <a:schemeClr val="bg1"/>
                </a:solidFill>
              </a:rPr>
              <a:t> </a:t>
            </a:r>
            <a:r>
              <a:rPr lang="en-GB" sz="3600" b="1" dirty="0" err="1">
                <a:solidFill>
                  <a:schemeClr val="bg1"/>
                </a:solidFill>
              </a:rPr>
              <a:t>mit</a:t>
            </a:r>
            <a:r>
              <a:rPr lang="en-GB" sz="3600" b="1" dirty="0">
                <a:solidFill>
                  <a:schemeClr val="bg1"/>
                </a:solidFill>
              </a:rPr>
              <a:t> Wolfgang</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653453705"/>
              </p:ext>
            </p:extLst>
          </p:nvPr>
        </p:nvGraphicFramePr>
        <p:xfrm>
          <a:off x="1412136" y="1602341"/>
          <a:ext cx="10497784" cy="4473603"/>
        </p:xfrm>
        <a:graphic>
          <a:graphicData uri="http://schemas.openxmlformats.org/drawingml/2006/table">
            <a:tbl>
              <a:tblPr firstRow="1" bandRow="1">
                <a:tableStyleId>{00A15C55-8517-42AA-B614-E9B94910E393}</a:tableStyleId>
              </a:tblPr>
              <a:tblGrid>
                <a:gridCol w="912610">
                  <a:extLst>
                    <a:ext uri="{9D8B030D-6E8A-4147-A177-3AD203B41FA5}">
                      <a16:colId xmlns:a16="http://schemas.microsoft.com/office/drawing/2014/main" val="2607353726"/>
                    </a:ext>
                  </a:extLst>
                </a:gridCol>
                <a:gridCol w="6168325">
                  <a:extLst>
                    <a:ext uri="{9D8B030D-6E8A-4147-A177-3AD203B41FA5}">
                      <a16:colId xmlns:a16="http://schemas.microsoft.com/office/drawing/2014/main" val="1600817978"/>
                    </a:ext>
                  </a:extLst>
                </a:gridCol>
                <a:gridCol w="1658319">
                  <a:extLst>
                    <a:ext uri="{9D8B030D-6E8A-4147-A177-3AD203B41FA5}">
                      <a16:colId xmlns:a16="http://schemas.microsoft.com/office/drawing/2014/main" val="4128092149"/>
                    </a:ext>
                  </a:extLst>
                </a:gridCol>
                <a:gridCol w="1758530">
                  <a:extLst>
                    <a:ext uri="{9D8B030D-6E8A-4147-A177-3AD203B41FA5}">
                      <a16:colId xmlns:a16="http://schemas.microsoft.com/office/drawing/2014/main" val="2609792770"/>
                    </a:ext>
                  </a:extLst>
                </a:gridCol>
              </a:tblGrid>
              <a:tr h="497067">
                <a:tc>
                  <a:txBody>
                    <a:bodyPr/>
                    <a:lstStyle/>
                    <a:p>
                      <a:endParaRPr lang="en-GB" dirty="0">
                        <a:solidFill>
                          <a:srgbClr val="002060"/>
                        </a:solidFill>
                      </a:endParaRPr>
                    </a:p>
                  </a:txBody>
                  <a:tcPr>
                    <a:noFill/>
                  </a:tcPr>
                </a:tc>
                <a:tc>
                  <a:txBody>
                    <a:bodyPr/>
                    <a:lstStyle/>
                    <a:p>
                      <a:endParaRPr lang="en-GB" dirty="0">
                        <a:solidFill>
                          <a:srgbClr val="002060"/>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rgbClr val="002060"/>
                          </a:solidFill>
                          <a:effectLst/>
                          <a:uLnTx/>
                          <a:uFillTx/>
                        </a:rPr>
                        <a:t>Frage</a:t>
                      </a:r>
                      <a:endParaRPr lang="en-GB" sz="24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Satz</a:t>
                      </a:r>
                      <a:endParaRPr lang="en-GB" sz="2400" b="0"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Macht</a:t>
                      </a:r>
                      <a:r>
                        <a:rPr lang="en-GB" sz="2000" dirty="0">
                          <a:solidFill>
                            <a:srgbClr val="002060"/>
                          </a:solidFill>
                        </a:rPr>
                        <a:t> es </a:t>
                      </a:r>
                      <a:r>
                        <a:rPr lang="en-GB" sz="2000" dirty="0" err="1">
                          <a:solidFill>
                            <a:srgbClr val="002060"/>
                          </a:solidFill>
                        </a:rPr>
                        <a:t>dort</a:t>
                      </a:r>
                      <a:r>
                        <a:rPr lang="en-GB" sz="2000" dirty="0">
                          <a:solidFill>
                            <a:srgbClr val="002060"/>
                          </a:solidFill>
                        </a:rPr>
                        <a:t> </a:t>
                      </a:r>
                      <a:r>
                        <a:rPr lang="en-GB" sz="2000" dirty="0" err="1">
                          <a:solidFill>
                            <a:srgbClr val="002060"/>
                          </a:solidFill>
                        </a:rPr>
                        <a:t>viel</a:t>
                      </a:r>
                      <a:r>
                        <a:rPr lang="en-GB" sz="2000" dirty="0">
                          <a:solidFill>
                            <a:srgbClr val="002060"/>
                          </a:solidFill>
                        </a:rPr>
                        <a:t> </a:t>
                      </a:r>
                      <a:r>
                        <a:rPr lang="en-GB" sz="2000" dirty="0" err="1">
                          <a:solidFill>
                            <a:srgbClr val="002060"/>
                          </a:solidFill>
                        </a:rPr>
                        <a:t>Spaß</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Wir</a:t>
                      </a:r>
                      <a:r>
                        <a:rPr lang="en-GB" sz="2000" dirty="0">
                          <a:solidFill>
                            <a:srgbClr val="002060"/>
                          </a:solidFill>
                        </a:rPr>
                        <a:t> </a:t>
                      </a:r>
                      <a:r>
                        <a:rPr lang="en-GB" sz="2000" dirty="0" err="1">
                          <a:solidFill>
                            <a:srgbClr val="002060"/>
                          </a:solidFill>
                        </a:rPr>
                        <a:t>bekommen</a:t>
                      </a:r>
                      <a:r>
                        <a:rPr lang="en-GB" sz="2000" dirty="0">
                          <a:solidFill>
                            <a:srgbClr val="002060"/>
                          </a:solidFill>
                        </a:rPr>
                        <a:t> </a:t>
                      </a:r>
                      <a:r>
                        <a:rPr lang="en-GB" sz="2000" dirty="0" err="1">
                          <a:solidFill>
                            <a:srgbClr val="002060"/>
                          </a:solidFill>
                        </a:rPr>
                        <a:t>viele</a:t>
                      </a:r>
                      <a:r>
                        <a:rPr lang="en-GB" sz="2000" dirty="0">
                          <a:solidFill>
                            <a:srgbClr val="002060"/>
                          </a:solidFill>
                        </a:rPr>
                        <a:t> </a:t>
                      </a:r>
                      <a:r>
                        <a:rPr lang="en-GB" sz="2000" dirty="0" err="1">
                          <a:solidFill>
                            <a:srgbClr val="002060"/>
                          </a:solidFill>
                        </a:rPr>
                        <a:t>Hausaufgaben</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Hörst</a:t>
                      </a:r>
                      <a:r>
                        <a:rPr lang="en-GB" sz="2000" dirty="0">
                          <a:solidFill>
                            <a:srgbClr val="002060"/>
                          </a:solidFill>
                        </a:rPr>
                        <a:t> du </a:t>
                      </a:r>
                      <a:r>
                        <a:rPr lang="en-GB" sz="2000" dirty="0" err="1">
                          <a:solidFill>
                            <a:srgbClr val="002060"/>
                          </a:solidFill>
                        </a:rPr>
                        <a:t>mich</a:t>
                      </a:r>
                      <a:r>
                        <a:rPr lang="en-GB" sz="2000" dirty="0">
                          <a:solidFill>
                            <a:srgbClr val="002060"/>
                          </a:solidFill>
                        </a:rPr>
                        <a:t>?</a:t>
                      </a:r>
                    </a:p>
                  </a:txBody>
                  <a:tcPr anchor="ctr"/>
                </a:tc>
                <a:tc>
                  <a:txBody>
                    <a:bodyPr/>
                    <a:lstStyle/>
                    <a:p>
                      <a:endParaRPr lang="en-GB" sz="200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Ist</a:t>
                      </a:r>
                      <a:r>
                        <a:rPr lang="en-GB" sz="2000" dirty="0">
                          <a:solidFill>
                            <a:srgbClr val="002060"/>
                          </a:solidFill>
                        </a:rPr>
                        <a:t> </a:t>
                      </a:r>
                      <a:r>
                        <a:rPr lang="en-GB" sz="2000" dirty="0" err="1">
                          <a:solidFill>
                            <a:srgbClr val="002060"/>
                          </a:solidFill>
                        </a:rPr>
                        <a:t>est</a:t>
                      </a:r>
                      <a:r>
                        <a:rPr lang="en-GB" sz="2000" dirty="0">
                          <a:solidFill>
                            <a:srgbClr val="002060"/>
                          </a:solidFill>
                        </a:rPr>
                        <a:t> </a:t>
                      </a:r>
                      <a:r>
                        <a:rPr lang="en-GB" sz="2000" dirty="0" err="1">
                          <a:solidFill>
                            <a:srgbClr val="002060"/>
                          </a:solidFill>
                        </a:rPr>
                        <a:t>dort</a:t>
                      </a:r>
                      <a:r>
                        <a:rPr lang="en-GB" sz="2000" dirty="0">
                          <a:solidFill>
                            <a:srgbClr val="002060"/>
                          </a:solidFill>
                        </a:rPr>
                        <a:t> </a:t>
                      </a:r>
                      <a:r>
                        <a:rPr lang="en-GB" sz="2000" dirty="0" err="1">
                          <a:solidFill>
                            <a:srgbClr val="002060"/>
                          </a:solidFill>
                        </a:rPr>
                        <a:t>sehr</a:t>
                      </a:r>
                      <a:r>
                        <a:rPr lang="en-GB" sz="2000" dirty="0">
                          <a:solidFill>
                            <a:srgbClr val="002060"/>
                          </a:solidFill>
                        </a:rPr>
                        <a:t> </a:t>
                      </a:r>
                      <a:r>
                        <a:rPr lang="en-GB" sz="2000" dirty="0" err="1">
                          <a:solidFill>
                            <a:srgbClr val="002060"/>
                          </a:solidFill>
                        </a:rPr>
                        <a:t>kalt</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Bist</a:t>
                      </a:r>
                      <a:r>
                        <a:rPr lang="en-GB" sz="2000" dirty="0">
                          <a:solidFill>
                            <a:srgbClr val="002060"/>
                          </a:solidFill>
                        </a:rPr>
                        <a:t> du </a:t>
                      </a:r>
                      <a:r>
                        <a:rPr lang="en-GB" sz="2000" dirty="0" err="1">
                          <a:solidFill>
                            <a:srgbClr val="002060"/>
                          </a:solidFill>
                        </a:rPr>
                        <a:t>schon</a:t>
                      </a:r>
                      <a:r>
                        <a:rPr lang="en-GB" sz="2000" dirty="0">
                          <a:solidFill>
                            <a:srgbClr val="002060"/>
                          </a:solidFill>
                        </a:rPr>
                        <a:t> </a:t>
                      </a:r>
                      <a:r>
                        <a:rPr lang="en-GB" sz="2000" dirty="0" err="1">
                          <a:solidFill>
                            <a:srgbClr val="002060"/>
                          </a:solidFill>
                        </a:rPr>
                        <a:t>im</a:t>
                      </a:r>
                      <a:r>
                        <a:rPr lang="en-GB" sz="2000" dirty="0">
                          <a:solidFill>
                            <a:srgbClr val="002060"/>
                          </a:solidFill>
                        </a:rPr>
                        <a:t> Hotel?</a:t>
                      </a:r>
                    </a:p>
                  </a:txBody>
                  <a:tcPr anchor="ctr"/>
                </a:tc>
                <a:tc>
                  <a:txBody>
                    <a:bodyPr/>
                    <a:lstStyle/>
                    <a:p>
                      <a:endParaRPr lang="en-GB" sz="200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gehst</a:t>
                      </a:r>
                      <a:r>
                        <a:rPr lang="en-GB" sz="2000" dirty="0">
                          <a:solidFill>
                            <a:srgbClr val="002060"/>
                          </a:solidFill>
                        </a:rPr>
                        <a:t> </a:t>
                      </a:r>
                      <a:r>
                        <a:rPr lang="en-GB" sz="2000" dirty="0" err="1">
                          <a:solidFill>
                            <a:srgbClr val="002060"/>
                          </a:solidFill>
                        </a:rPr>
                        <a:t>später</a:t>
                      </a:r>
                      <a:r>
                        <a:rPr lang="en-GB" sz="2000" dirty="0">
                          <a:solidFill>
                            <a:srgbClr val="002060"/>
                          </a:solidFill>
                        </a:rPr>
                        <a:t> </a:t>
                      </a:r>
                      <a:r>
                        <a:rPr lang="en-GB" sz="2000" dirty="0" err="1">
                          <a:solidFill>
                            <a:srgbClr val="002060"/>
                          </a:solidFill>
                        </a:rPr>
                        <a:t>mit</a:t>
                      </a:r>
                      <a:r>
                        <a:rPr lang="en-GB" sz="2000" dirty="0">
                          <a:solidFill>
                            <a:srgbClr val="002060"/>
                          </a:solidFill>
                        </a:rPr>
                        <a:t> Mia ins Kino.</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rgbClr val="00206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nimmst</a:t>
                      </a:r>
                      <a:r>
                        <a:rPr lang="en-GB" sz="2000" dirty="0">
                          <a:solidFill>
                            <a:srgbClr val="002060"/>
                          </a:solidFill>
                        </a:rPr>
                        <a:t> </a:t>
                      </a:r>
                      <a:r>
                        <a:rPr lang="en-GB" sz="2000" dirty="0" err="1">
                          <a:solidFill>
                            <a:srgbClr val="002060"/>
                          </a:solidFill>
                        </a:rPr>
                        <a:t>jetzt</a:t>
                      </a:r>
                      <a:r>
                        <a:rPr lang="en-GB" sz="2000" dirty="0">
                          <a:solidFill>
                            <a:srgbClr val="002060"/>
                          </a:solidFill>
                        </a:rPr>
                        <a:t> die U-Bahn.</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rgbClr val="002060"/>
                        </a:solidFill>
                      </a:endParaRPr>
                    </a:p>
                  </a:txBody>
                  <a:tcPr/>
                </a:tc>
                <a:tc>
                  <a:txBody>
                    <a:bodyPr/>
                    <a:lstStyle/>
                    <a:p>
                      <a:r>
                        <a:rPr lang="en-GB" sz="2000" dirty="0" err="1">
                          <a:solidFill>
                            <a:srgbClr val="002060"/>
                          </a:solidFill>
                        </a:rPr>
                        <a:t>Dauert</a:t>
                      </a:r>
                      <a:r>
                        <a:rPr lang="en-GB" sz="2000" dirty="0">
                          <a:solidFill>
                            <a:srgbClr val="002060"/>
                          </a:solidFill>
                        </a:rPr>
                        <a:t> es </a:t>
                      </a:r>
                      <a:r>
                        <a:rPr lang="en-GB" sz="2000" dirty="0" err="1">
                          <a:solidFill>
                            <a:srgbClr val="002060"/>
                          </a:solidFill>
                        </a:rPr>
                        <a:t>lange</a:t>
                      </a:r>
                      <a:r>
                        <a:rPr lang="en-GB" sz="2000" dirty="0">
                          <a:solidFill>
                            <a:srgbClr val="002060"/>
                          </a:solidFill>
                        </a:rPr>
                        <a:t>?</a:t>
                      </a:r>
                    </a:p>
                  </a:txBody>
                  <a:tcPr anchor="ct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GRAM.1. macht.wav"/>
            </a:hlinkClick>
            <a:extLst>
              <a:ext uri="{FF2B5EF4-FFF2-40B4-BE49-F238E27FC236}">
                <a16:creationId xmlns:a16="http://schemas.microsoft.com/office/drawing/2014/main" id="{3B418770-1E72-B240-9307-3BBF955557C6}"/>
              </a:ext>
            </a:extLst>
          </p:cNvPr>
          <p:cNvSpPr/>
          <p:nvPr/>
        </p:nvSpPr>
        <p:spPr>
          <a:xfrm>
            <a:off x="1647448" y="21691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2421244" y="2228783"/>
            <a:ext cx="3337330" cy="29429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2167403"/>
            <a:ext cx="282522" cy="294294"/>
          </a:xfrm>
          <a:prstGeom prst="rect">
            <a:avLst/>
          </a:prstGeom>
        </p:spPr>
      </p:pic>
      <p:sp>
        <p:nvSpPr>
          <p:cNvPr id="11" name="Action Button: Custom 16">
            <a:hlinkClick r:id="" action="ppaction://noaction" highlightClick="1">
              <a:snd r:embed="rId6" name="GRAM.2. wir.wav"/>
            </a:hlinkClick>
            <a:extLst>
              <a:ext uri="{FF2B5EF4-FFF2-40B4-BE49-F238E27FC236}">
                <a16:creationId xmlns:a16="http://schemas.microsoft.com/office/drawing/2014/main" id="{F18D09F0-0D24-5B4F-A26E-132DCCD8073A}"/>
              </a:ext>
            </a:extLst>
          </p:cNvPr>
          <p:cNvSpPr/>
          <p:nvPr/>
        </p:nvSpPr>
        <p:spPr>
          <a:xfrm>
            <a:off x="1647448" y="26417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2326409" y="2641774"/>
            <a:ext cx="4818308" cy="396000"/>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2703003"/>
            <a:ext cx="282522" cy="294294"/>
          </a:xfrm>
          <a:prstGeom prst="rect">
            <a:avLst/>
          </a:prstGeom>
        </p:spPr>
      </p:pic>
      <p:sp>
        <p:nvSpPr>
          <p:cNvPr id="14" name="Action Button: Custom 16">
            <a:hlinkClick r:id="" action="ppaction://noaction" highlightClick="1">
              <a:snd r:embed="rId7" name="GRAM.3. hörst.wav"/>
            </a:hlinkClick>
            <a:extLst>
              <a:ext uri="{FF2B5EF4-FFF2-40B4-BE49-F238E27FC236}">
                <a16:creationId xmlns:a16="http://schemas.microsoft.com/office/drawing/2014/main" id="{747EFDEF-0DCF-DB44-BBF0-27990DDE521B}"/>
              </a:ext>
            </a:extLst>
          </p:cNvPr>
          <p:cNvSpPr/>
          <p:nvPr/>
        </p:nvSpPr>
        <p:spPr>
          <a:xfrm>
            <a:off x="1645370" y="31524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2369630" y="3240692"/>
            <a:ext cx="2055680"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3204521"/>
            <a:ext cx="282522" cy="294294"/>
          </a:xfrm>
          <a:prstGeom prst="rect">
            <a:avLst/>
          </a:prstGeom>
        </p:spPr>
      </p:pic>
      <p:sp>
        <p:nvSpPr>
          <p:cNvPr id="17" name="Action Button: Custom 16">
            <a:hlinkClick r:id="" action="ppaction://noaction" highlightClick="1">
              <a:snd r:embed="rId8" name="GRAM.4. ist.wav"/>
            </a:hlinkClick>
            <a:extLst>
              <a:ext uri="{FF2B5EF4-FFF2-40B4-BE49-F238E27FC236}">
                <a16:creationId xmlns:a16="http://schemas.microsoft.com/office/drawing/2014/main" id="{408DED6B-8D00-7843-820C-3A35CED50594}"/>
              </a:ext>
            </a:extLst>
          </p:cNvPr>
          <p:cNvSpPr/>
          <p:nvPr/>
        </p:nvSpPr>
        <p:spPr>
          <a:xfrm>
            <a:off x="1645370" y="36346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2369630" y="3674592"/>
            <a:ext cx="2620824" cy="31715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3667335"/>
            <a:ext cx="282522" cy="294294"/>
          </a:xfrm>
          <a:prstGeom prst="rect">
            <a:avLst/>
          </a:prstGeom>
        </p:spPr>
      </p:pic>
      <p:sp>
        <p:nvSpPr>
          <p:cNvPr id="20" name="Action Button: Custom 16">
            <a:hlinkClick r:id="" action="ppaction://noaction" highlightClick="1">
              <a:snd r:embed="rId9" name="GRAM.5. bist.wav"/>
            </a:hlinkClick>
            <a:extLst>
              <a:ext uri="{FF2B5EF4-FFF2-40B4-BE49-F238E27FC236}">
                <a16:creationId xmlns:a16="http://schemas.microsoft.com/office/drawing/2014/main" id="{25121CCC-82F7-F14F-B30E-8A5AD31BE634}"/>
              </a:ext>
            </a:extLst>
          </p:cNvPr>
          <p:cNvSpPr/>
          <p:nvPr/>
        </p:nvSpPr>
        <p:spPr>
          <a:xfrm>
            <a:off x="1645370" y="41521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2369630" y="4186752"/>
            <a:ext cx="3008282" cy="37948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4169421"/>
            <a:ext cx="282522" cy="294294"/>
          </a:xfrm>
          <a:prstGeom prst="rect">
            <a:avLst/>
          </a:prstGeom>
        </p:spPr>
      </p:pic>
      <p:sp>
        <p:nvSpPr>
          <p:cNvPr id="23" name="Action Button: Custom 16">
            <a:hlinkClick r:id="" action="ppaction://noaction" highlightClick="1">
              <a:snd r:embed="rId10" name="GRAM.6. du.wav"/>
            </a:hlinkClick>
            <a:extLst>
              <a:ext uri="{FF2B5EF4-FFF2-40B4-BE49-F238E27FC236}">
                <a16:creationId xmlns:a16="http://schemas.microsoft.com/office/drawing/2014/main" id="{DA5FAA28-0FFE-FD44-82BD-8BEA8CA05A2D}"/>
              </a:ext>
            </a:extLst>
          </p:cNvPr>
          <p:cNvSpPr/>
          <p:nvPr/>
        </p:nvSpPr>
        <p:spPr>
          <a:xfrm>
            <a:off x="1650164" y="46380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2390870" y="4658344"/>
            <a:ext cx="4180409" cy="34623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4674249"/>
            <a:ext cx="282522" cy="294294"/>
          </a:xfrm>
          <a:prstGeom prst="rect">
            <a:avLst/>
          </a:prstGeom>
        </p:spPr>
      </p:pic>
      <p:sp>
        <p:nvSpPr>
          <p:cNvPr id="26" name="Action Button: Custom 16">
            <a:hlinkClick r:id="" action="ppaction://noaction" highlightClick="1">
              <a:snd r:embed="rId11" name="GRAM.7. du nimmst.wav"/>
            </a:hlinkClick>
            <a:extLst>
              <a:ext uri="{FF2B5EF4-FFF2-40B4-BE49-F238E27FC236}">
                <a16:creationId xmlns:a16="http://schemas.microsoft.com/office/drawing/2014/main" id="{B941CF18-9FF3-084E-9E12-F82721CE7509}"/>
              </a:ext>
            </a:extLst>
          </p:cNvPr>
          <p:cNvSpPr/>
          <p:nvPr/>
        </p:nvSpPr>
        <p:spPr>
          <a:xfrm>
            <a:off x="1655564" y="514446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2344376" y="5188015"/>
            <a:ext cx="3782620" cy="301411"/>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200199"/>
            <a:ext cx="282522" cy="294294"/>
          </a:xfrm>
          <a:prstGeom prst="rect">
            <a:avLst/>
          </a:prstGeom>
        </p:spPr>
      </p:pic>
      <p:sp>
        <p:nvSpPr>
          <p:cNvPr id="29" name="Action Button: Custom 16">
            <a:hlinkClick r:id="" action="ppaction://noaction" highlightClick="1">
              <a:snd r:embed="rId12" name="GRAM.8. dauert.wav"/>
            </a:hlinkClick>
            <a:extLst>
              <a:ext uri="{FF2B5EF4-FFF2-40B4-BE49-F238E27FC236}">
                <a16:creationId xmlns:a16="http://schemas.microsoft.com/office/drawing/2014/main" id="{13F9AB66-2DAB-A849-89C4-7AF59987F5A8}"/>
              </a:ext>
            </a:extLst>
          </p:cNvPr>
          <p:cNvSpPr/>
          <p:nvPr/>
        </p:nvSpPr>
        <p:spPr>
          <a:xfrm>
            <a:off x="1645370" y="563160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2390870" y="5656670"/>
            <a:ext cx="2367108" cy="3709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9931" y="5683796"/>
            <a:ext cx="282522" cy="294294"/>
          </a:xfrm>
          <a:prstGeom prst="rect">
            <a:avLst/>
          </a:prstGeom>
        </p:spPr>
      </p:pic>
      <p:pic>
        <p:nvPicPr>
          <p:cNvPr id="32" name="Picture 31" descr="A picture containing lamp&#10;&#10;Description automatically generated">
            <a:extLst>
              <a:ext uri="{FF2B5EF4-FFF2-40B4-BE49-F238E27FC236}">
                <a16:creationId xmlns:a16="http://schemas.microsoft.com/office/drawing/2014/main" id="{1ECD14A9-15E2-4AF3-B000-219F33548EF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3819" y="2043381"/>
            <a:ext cx="1258317" cy="1948362"/>
          </a:xfrm>
          <a:prstGeom prst="rect">
            <a:avLst/>
          </a:prstGeom>
        </p:spPr>
      </p:pic>
      <p:sp>
        <p:nvSpPr>
          <p:cNvPr id="7" name="TextBox 6">
            <a:extLst>
              <a:ext uri="{FF2B5EF4-FFF2-40B4-BE49-F238E27FC236}">
                <a16:creationId xmlns:a16="http://schemas.microsoft.com/office/drawing/2014/main" id="{5BA66137-5BC6-B54C-AFA6-AC9618E70ADD}"/>
              </a:ext>
            </a:extLst>
          </p:cNvPr>
          <p:cNvSpPr txBox="1"/>
          <p:nvPr/>
        </p:nvSpPr>
        <p:spPr>
          <a:xfrm>
            <a:off x="0" y="1125257"/>
            <a:ext cx="115695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Zorg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Berlin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lang="en-US" sz="2400" dirty="0" err="1">
                <a:solidFill>
                  <a:srgbClr val="4472C4">
                    <a:lumMod val="50000"/>
                  </a:srgbClr>
                </a:solidFill>
                <a:latin typeface="Century Gothic" panose="020F0302020204030204"/>
              </a:rPr>
              <a:t>Frage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Satz</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Schreib</a:t>
            </a:r>
            <a:r>
              <a:rPr lang="en-US" sz="2400" dirty="0">
                <a:solidFill>
                  <a:srgbClr val="4472C4">
                    <a:lumMod val="50000"/>
                  </a:srgbClr>
                </a:solidFill>
                <a:latin typeface="Century Gothic" panose="020F0302020204030204"/>
              </a:rPr>
              <a:t> 1-8.</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65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08908" cy="869950"/>
          </a:xfrm>
          <a:prstGeom prst="rect">
            <a:avLst/>
          </a:prstGeom>
        </p:spPr>
      </p:pic>
      <p:sp>
        <p:nvSpPr>
          <p:cNvPr id="4" name="Title 3"/>
          <p:cNvSpPr>
            <a:spLocks noGrp="1"/>
          </p:cNvSpPr>
          <p:nvPr>
            <p:ph type="title"/>
          </p:nvPr>
        </p:nvSpPr>
        <p:spPr>
          <a:xfrm>
            <a:off x="0" y="294041"/>
            <a:ext cx="6385302" cy="707849"/>
          </a:xfrm>
        </p:spPr>
        <p:txBody>
          <a:bodyPr>
            <a:normAutofit/>
          </a:bodyPr>
          <a:lstStyle/>
          <a:p>
            <a:r>
              <a:rPr lang="en-GB" sz="3600" b="1" dirty="0">
                <a:solidFill>
                  <a:schemeClr val="bg1"/>
                </a:solidFill>
              </a:rPr>
              <a:t>Negation with </a:t>
            </a:r>
            <a:r>
              <a:rPr lang="en-GB" sz="3600" b="1" i="1" dirty="0" err="1">
                <a:solidFill>
                  <a:schemeClr val="bg1"/>
                </a:solidFill>
              </a:rPr>
              <a:t>nicht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90000" y="1113081"/>
            <a:ext cx="12012000" cy="461665"/>
          </a:xfrm>
          <a:prstGeom prst="rect">
            <a:avLst/>
          </a:prstGeom>
          <a:noFill/>
        </p:spPr>
        <p:txBody>
          <a:bodyPr wrap="square" rtlCol="0">
            <a:spAutoFit/>
          </a:bodyPr>
          <a:lstStyle/>
          <a:p>
            <a:r>
              <a:rPr lang="en-US" sz="2400" dirty="0">
                <a:solidFill>
                  <a:schemeClr val="accent5">
                    <a:lumMod val="50000"/>
                  </a:schemeClr>
                </a:solidFill>
              </a:rPr>
              <a:t>Use </a:t>
            </a:r>
            <a:r>
              <a:rPr lang="en-US" sz="2400" i="1" dirty="0" err="1">
                <a:solidFill>
                  <a:schemeClr val="accent5">
                    <a:lumMod val="50000"/>
                  </a:schemeClr>
                </a:solidFill>
              </a:rPr>
              <a:t>nicht</a:t>
            </a:r>
            <a:r>
              <a:rPr lang="en-US" sz="2400" dirty="0">
                <a:solidFill>
                  <a:schemeClr val="accent5">
                    <a:lumMod val="50000"/>
                  </a:schemeClr>
                </a:solidFill>
              </a:rPr>
              <a:t> at the end of the sentence, to negate it:</a:t>
            </a:r>
          </a:p>
        </p:txBody>
      </p:sp>
      <p:sp>
        <p:nvSpPr>
          <p:cNvPr id="2" name="Flowchart: Alternate Process 1">
            <a:extLst>
              <a:ext uri="{FF2B5EF4-FFF2-40B4-BE49-F238E27FC236}">
                <a16:creationId xmlns:a16="http://schemas.microsoft.com/office/drawing/2014/main" id="{07EC56CF-5B7B-4E9C-999E-6A18F2D39BED}"/>
              </a:ext>
            </a:extLst>
          </p:cNvPr>
          <p:cNvSpPr/>
          <p:nvPr/>
        </p:nvSpPr>
        <p:spPr>
          <a:xfrm>
            <a:off x="162732" y="1629107"/>
            <a:ext cx="2301499"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15076"/>
                </a:solidFill>
              </a:rPr>
              <a:t>Sie </a:t>
            </a:r>
            <a:r>
              <a:rPr lang="en-GB" sz="2400" dirty="0" err="1">
                <a:solidFill>
                  <a:srgbClr val="115076"/>
                </a:solidFill>
              </a:rPr>
              <a:t>singt</a:t>
            </a:r>
            <a:r>
              <a:rPr lang="en-GB" sz="2400" dirty="0">
                <a:solidFill>
                  <a:srgbClr val="115076"/>
                </a:solidFill>
              </a:rPr>
              <a:t> </a:t>
            </a:r>
            <a:r>
              <a:rPr lang="en-GB" sz="2400" b="1" dirty="0" err="1">
                <a:solidFill>
                  <a:srgbClr val="115076"/>
                </a:solidFill>
              </a:rPr>
              <a:t>nicht</a:t>
            </a:r>
            <a:r>
              <a:rPr lang="en-GB" sz="2400" dirty="0">
                <a:solidFill>
                  <a:srgbClr val="115076"/>
                </a:solidFill>
              </a:rPr>
              <a:t>.</a:t>
            </a:r>
          </a:p>
        </p:txBody>
      </p:sp>
      <p:sp>
        <p:nvSpPr>
          <p:cNvPr id="8" name="Flowchart: Alternate Process 7">
            <a:extLst>
              <a:ext uri="{FF2B5EF4-FFF2-40B4-BE49-F238E27FC236}">
                <a16:creationId xmlns:a16="http://schemas.microsoft.com/office/drawing/2014/main" id="{3B4B123B-C244-4AD2-973B-76997AB5EC92}"/>
              </a:ext>
            </a:extLst>
          </p:cNvPr>
          <p:cNvSpPr/>
          <p:nvPr/>
        </p:nvSpPr>
        <p:spPr>
          <a:xfrm>
            <a:off x="2464231" y="2177716"/>
            <a:ext cx="5437969"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15076"/>
                </a:solidFill>
              </a:rPr>
              <a:t>She doesn’t sing. / She isn’t singing.</a:t>
            </a:r>
          </a:p>
        </p:txBody>
      </p:sp>
      <p:sp>
        <p:nvSpPr>
          <p:cNvPr id="9" name="Flowchart: Alternate Process 8">
            <a:extLst>
              <a:ext uri="{FF2B5EF4-FFF2-40B4-BE49-F238E27FC236}">
                <a16:creationId xmlns:a16="http://schemas.microsoft.com/office/drawing/2014/main" id="{1DD6908E-3378-464D-8CC0-ED1A13E57427}"/>
              </a:ext>
            </a:extLst>
          </p:cNvPr>
          <p:cNvSpPr/>
          <p:nvPr/>
        </p:nvSpPr>
        <p:spPr>
          <a:xfrm>
            <a:off x="251848" y="3148029"/>
            <a:ext cx="3638227"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15076"/>
                </a:solidFill>
              </a:rPr>
              <a:t>Sie </a:t>
            </a:r>
            <a:r>
              <a:rPr lang="en-GB" sz="2400" dirty="0" err="1">
                <a:solidFill>
                  <a:srgbClr val="115076"/>
                </a:solidFill>
              </a:rPr>
              <a:t>singt</a:t>
            </a:r>
            <a:r>
              <a:rPr lang="en-GB" sz="2400" dirty="0">
                <a:solidFill>
                  <a:srgbClr val="115076"/>
                </a:solidFill>
              </a:rPr>
              <a:t> morgen </a:t>
            </a:r>
            <a:r>
              <a:rPr lang="en-GB" sz="2400" b="1" dirty="0" err="1">
                <a:solidFill>
                  <a:srgbClr val="115076"/>
                </a:solidFill>
              </a:rPr>
              <a:t>nicht</a:t>
            </a:r>
            <a:r>
              <a:rPr lang="en-GB" sz="2400" dirty="0">
                <a:solidFill>
                  <a:srgbClr val="115076"/>
                </a:solidFill>
              </a:rPr>
              <a:t>.</a:t>
            </a:r>
          </a:p>
        </p:txBody>
      </p:sp>
      <p:sp>
        <p:nvSpPr>
          <p:cNvPr id="10" name="Flowchart: Alternate Process 9">
            <a:extLst>
              <a:ext uri="{FF2B5EF4-FFF2-40B4-BE49-F238E27FC236}">
                <a16:creationId xmlns:a16="http://schemas.microsoft.com/office/drawing/2014/main" id="{9C7D23B4-980D-460A-8F78-8ED920B47A6E}"/>
              </a:ext>
            </a:extLst>
          </p:cNvPr>
          <p:cNvSpPr/>
          <p:nvPr/>
        </p:nvSpPr>
        <p:spPr>
          <a:xfrm>
            <a:off x="3890075" y="3744572"/>
            <a:ext cx="4281408"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15076"/>
                </a:solidFill>
              </a:rPr>
              <a:t>She isn’t singing tomorrow.</a:t>
            </a:r>
          </a:p>
        </p:txBody>
      </p:sp>
      <p:sp>
        <p:nvSpPr>
          <p:cNvPr id="11" name="Flowchart: Alternate Process 10">
            <a:extLst>
              <a:ext uri="{FF2B5EF4-FFF2-40B4-BE49-F238E27FC236}">
                <a16:creationId xmlns:a16="http://schemas.microsoft.com/office/drawing/2014/main" id="{0E3DDD6E-81E8-4B08-BC7E-350FEEA7A890}"/>
              </a:ext>
            </a:extLst>
          </p:cNvPr>
          <p:cNvSpPr/>
          <p:nvPr/>
        </p:nvSpPr>
        <p:spPr>
          <a:xfrm>
            <a:off x="263472" y="4626991"/>
            <a:ext cx="5579389"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15076"/>
                </a:solidFill>
              </a:rPr>
              <a:t>Sie </a:t>
            </a:r>
            <a:r>
              <a:rPr lang="en-GB" sz="2400" dirty="0" err="1">
                <a:solidFill>
                  <a:srgbClr val="115076"/>
                </a:solidFill>
              </a:rPr>
              <a:t>singt</a:t>
            </a:r>
            <a:r>
              <a:rPr lang="en-GB" sz="2400" dirty="0">
                <a:solidFill>
                  <a:srgbClr val="115076"/>
                </a:solidFill>
              </a:rPr>
              <a:t> morgen in der </a:t>
            </a:r>
            <a:r>
              <a:rPr lang="en-GB" sz="2400" dirty="0" err="1">
                <a:solidFill>
                  <a:srgbClr val="115076"/>
                </a:solidFill>
              </a:rPr>
              <a:t>Kirche</a:t>
            </a:r>
            <a:r>
              <a:rPr lang="en-GB" sz="2400" dirty="0">
                <a:solidFill>
                  <a:srgbClr val="115076"/>
                </a:solidFill>
              </a:rPr>
              <a:t> </a:t>
            </a:r>
            <a:r>
              <a:rPr lang="en-GB" sz="2400" b="1" dirty="0" err="1">
                <a:solidFill>
                  <a:srgbClr val="115076"/>
                </a:solidFill>
              </a:rPr>
              <a:t>nicht</a:t>
            </a:r>
            <a:r>
              <a:rPr lang="en-GB" sz="2400" dirty="0">
                <a:solidFill>
                  <a:srgbClr val="115076"/>
                </a:solidFill>
              </a:rPr>
              <a:t>.</a:t>
            </a:r>
          </a:p>
        </p:txBody>
      </p:sp>
      <p:sp>
        <p:nvSpPr>
          <p:cNvPr id="12" name="Flowchart: Alternate Process 11">
            <a:extLst>
              <a:ext uri="{FF2B5EF4-FFF2-40B4-BE49-F238E27FC236}">
                <a16:creationId xmlns:a16="http://schemas.microsoft.com/office/drawing/2014/main" id="{1F0C6463-34B8-453E-A295-06ED54DC12C2}"/>
              </a:ext>
            </a:extLst>
          </p:cNvPr>
          <p:cNvSpPr/>
          <p:nvPr/>
        </p:nvSpPr>
        <p:spPr>
          <a:xfrm>
            <a:off x="5841331" y="5283254"/>
            <a:ext cx="6260669"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15076"/>
                </a:solidFill>
              </a:rPr>
              <a:t>She isn’t singing in the church tomorrow.</a:t>
            </a:r>
          </a:p>
        </p:txBody>
      </p:sp>
      <p:pic>
        <p:nvPicPr>
          <p:cNvPr id="24" name="Picture 23" descr="A picture containing lamp, drawing&#10;&#10;Description automatically generated">
            <a:extLst>
              <a:ext uri="{FF2B5EF4-FFF2-40B4-BE49-F238E27FC236}">
                <a16:creationId xmlns:a16="http://schemas.microsoft.com/office/drawing/2014/main" id="{0BFC3D07-3449-4489-9417-6076A02751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9034" y="1001890"/>
            <a:ext cx="3793012" cy="2841796"/>
          </a:xfrm>
          <a:prstGeom prst="rect">
            <a:avLst/>
          </a:prstGeom>
        </p:spPr>
      </p:pic>
      <p:pic>
        <p:nvPicPr>
          <p:cNvPr id="26" name="Picture 25" descr="A picture containing light&#10;&#10;Description automatically generated">
            <a:extLst>
              <a:ext uri="{FF2B5EF4-FFF2-40B4-BE49-F238E27FC236}">
                <a16:creationId xmlns:a16="http://schemas.microsoft.com/office/drawing/2014/main" id="{DFC804F8-8350-4A8A-B6F1-0E3875F5F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7513" y="2203974"/>
            <a:ext cx="1408191" cy="1605971"/>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08908" cy="869950"/>
          </a:xfrm>
          <a:prstGeom prst="rect">
            <a:avLst/>
          </a:prstGeom>
        </p:spPr>
      </p:pic>
      <p:sp>
        <p:nvSpPr>
          <p:cNvPr id="4" name="Title 3"/>
          <p:cNvSpPr>
            <a:spLocks noGrp="1"/>
          </p:cNvSpPr>
          <p:nvPr>
            <p:ph type="title"/>
          </p:nvPr>
        </p:nvSpPr>
        <p:spPr>
          <a:xfrm>
            <a:off x="0" y="294041"/>
            <a:ext cx="6385302" cy="707849"/>
          </a:xfrm>
        </p:spPr>
        <p:txBody>
          <a:bodyPr>
            <a:normAutofit/>
          </a:bodyPr>
          <a:lstStyle/>
          <a:p>
            <a:r>
              <a:rPr lang="en-GB" sz="3600" b="1" dirty="0">
                <a:solidFill>
                  <a:schemeClr val="bg1"/>
                </a:solidFill>
              </a:rPr>
              <a:t>Negation with </a:t>
            </a:r>
            <a:r>
              <a:rPr lang="en-GB" sz="3600" b="1" i="1" dirty="0" err="1">
                <a:solidFill>
                  <a:schemeClr val="bg1"/>
                </a:solidFill>
              </a:rPr>
              <a:t>nicht</a:t>
            </a:r>
            <a:endParaRPr lang="en-GB" sz="3600" b="1" i="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3" name="TextBox 12">
            <a:extLst>
              <a:ext uri="{FF2B5EF4-FFF2-40B4-BE49-F238E27FC236}">
                <a16:creationId xmlns:a16="http://schemas.microsoft.com/office/drawing/2014/main" id="{3BD33BF2-9196-4016-A694-146B109B6DEE}"/>
              </a:ext>
            </a:extLst>
          </p:cNvPr>
          <p:cNvSpPr txBox="1"/>
          <p:nvPr/>
        </p:nvSpPr>
        <p:spPr>
          <a:xfrm>
            <a:off x="90000" y="1163991"/>
            <a:ext cx="12012000" cy="400110"/>
          </a:xfrm>
          <a:prstGeom prst="rect">
            <a:avLst/>
          </a:prstGeom>
          <a:noFill/>
        </p:spPr>
        <p:txBody>
          <a:bodyPr wrap="square" rtlCol="0">
            <a:spAutoFit/>
          </a:bodyPr>
          <a:lstStyle/>
          <a:p>
            <a:r>
              <a:rPr lang="en-US" sz="2000" dirty="0">
                <a:solidFill>
                  <a:schemeClr val="accent5">
                    <a:lumMod val="50000"/>
                  </a:schemeClr>
                </a:solidFill>
              </a:rPr>
              <a:t>But use </a:t>
            </a:r>
            <a:r>
              <a:rPr lang="en-US" sz="2000" i="1" dirty="0" err="1">
                <a:solidFill>
                  <a:schemeClr val="accent5">
                    <a:lumMod val="50000"/>
                  </a:schemeClr>
                </a:solidFill>
              </a:rPr>
              <a:t>nicht</a:t>
            </a:r>
            <a:r>
              <a:rPr lang="en-US" sz="2000" dirty="0">
                <a:solidFill>
                  <a:schemeClr val="accent5">
                    <a:lumMod val="50000"/>
                  </a:schemeClr>
                </a:solidFill>
              </a:rPr>
              <a:t> …</a:t>
            </a:r>
          </a:p>
        </p:txBody>
      </p:sp>
      <p:sp>
        <p:nvSpPr>
          <p:cNvPr id="15" name="Flowchart: Alternate Process 14">
            <a:extLst>
              <a:ext uri="{FF2B5EF4-FFF2-40B4-BE49-F238E27FC236}">
                <a16:creationId xmlns:a16="http://schemas.microsoft.com/office/drawing/2014/main" id="{AAEF1F53-C587-4AA1-8DFE-BE578C61AD91}"/>
              </a:ext>
            </a:extLst>
          </p:cNvPr>
          <p:cNvSpPr/>
          <p:nvPr/>
        </p:nvSpPr>
        <p:spPr>
          <a:xfrm>
            <a:off x="201477" y="1982683"/>
            <a:ext cx="2727702" cy="37870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Sie will </a:t>
            </a:r>
            <a:r>
              <a:rPr lang="en-GB" sz="2000" b="1" dirty="0" err="1">
                <a:solidFill>
                  <a:srgbClr val="115076"/>
                </a:solidFill>
              </a:rPr>
              <a:t>nicht</a:t>
            </a:r>
            <a:r>
              <a:rPr lang="en-GB" sz="2000" dirty="0">
                <a:solidFill>
                  <a:srgbClr val="115076"/>
                </a:solidFill>
              </a:rPr>
              <a:t> </a:t>
            </a:r>
            <a:r>
              <a:rPr lang="en-GB" sz="2000" dirty="0" err="1">
                <a:solidFill>
                  <a:srgbClr val="115076"/>
                </a:solidFill>
              </a:rPr>
              <a:t>singen</a:t>
            </a:r>
            <a:r>
              <a:rPr lang="en-GB" sz="2000" dirty="0">
                <a:solidFill>
                  <a:srgbClr val="115076"/>
                </a:solidFill>
              </a:rPr>
              <a:t>.</a:t>
            </a:r>
          </a:p>
        </p:txBody>
      </p:sp>
      <p:sp>
        <p:nvSpPr>
          <p:cNvPr id="16" name="Flowchart: Alternate Process 15">
            <a:extLst>
              <a:ext uri="{FF2B5EF4-FFF2-40B4-BE49-F238E27FC236}">
                <a16:creationId xmlns:a16="http://schemas.microsoft.com/office/drawing/2014/main" id="{52B69F66-792B-4610-A976-AF9565378752}"/>
              </a:ext>
            </a:extLst>
          </p:cNvPr>
          <p:cNvSpPr/>
          <p:nvPr/>
        </p:nvSpPr>
        <p:spPr>
          <a:xfrm>
            <a:off x="3101596" y="1991117"/>
            <a:ext cx="3547176" cy="37870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She doesn’t want to sing.</a:t>
            </a:r>
          </a:p>
        </p:txBody>
      </p:sp>
      <p:sp>
        <p:nvSpPr>
          <p:cNvPr id="18" name="Flowchart: Alternate Process 17">
            <a:extLst>
              <a:ext uri="{FF2B5EF4-FFF2-40B4-BE49-F238E27FC236}">
                <a16:creationId xmlns:a16="http://schemas.microsoft.com/office/drawing/2014/main" id="{878E52E2-672A-4191-8B50-08C9E88250E9}"/>
              </a:ext>
            </a:extLst>
          </p:cNvPr>
          <p:cNvSpPr/>
          <p:nvPr/>
        </p:nvSpPr>
        <p:spPr>
          <a:xfrm>
            <a:off x="201477" y="2554053"/>
            <a:ext cx="3208148" cy="37870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Sie hat </a:t>
            </a:r>
            <a:r>
              <a:rPr lang="en-GB" sz="2000" b="1" dirty="0" err="1">
                <a:solidFill>
                  <a:srgbClr val="115076"/>
                </a:solidFill>
              </a:rPr>
              <a:t>nicht</a:t>
            </a:r>
            <a:r>
              <a:rPr lang="en-GB" sz="2000" dirty="0">
                <a:solidFill>
                  <a:srgbClr val="115076"/>
                </a:solidFill>
              </a:rPr>
              <a:t> </a:t>
            </a:r>
            <a:r>
              <a:rPr lang="en-GB" sz="2000" dirty="0" err="1">
                <a:solidFill>
                  <a:srgbClr val="115076"/>
                </a:solidFill>
              </a:rPr>
              <a:t>gesungen</a:t>
            </a:r>
            <a:r>
              <a:rPr lang="en-GB" sz="2000" dirty="0">
                <a:solidFill>
                  <a:srgbClr val="115076"/>
                </a:solidFill>
              </a:rPr>
              <a:t>.</a:t>
            </a:r>
          </a:p>
        </p:txBody>
      </p:sp>
      <p:sp>
        <p:nvSpPr>
          <p:cNvPr id="19" name="Flowchart: Alternate Process 18">
            <a:extLst>
              <a:ext uri="{FF2B5EF4-FFF2-40B4-BE49-F238E27FC236}">
                <a16:creationId xmlns:a16="http://schemas.microsoft.com/office/drawing/2014/main" id="{9D718B19-B00C-4D75-92BA-1553798D07D6}"/>
              </a:ext>
            </a:extLst>
          </p:cNvPr>
          <p:cNvSpPr/>
          <p:nvPr/>
        </p:nvSpPr>
        <p:spPr>
          <a:xfrm>
            <a:off x="3505606" y="2564281"/>
            <a:ext cx="4398528" cy="37870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She didn’t sing. / She hasn’t sung.</a:t>
            </a:r>
          </a:p>
        </p:txBody>
      </p:sp>
      <p:sp>
        <p:nvSpPr>
          <p:cNvPr id="20" name="TextBox 19">
            <a:extLst>
              <a:ext uri="{FF2B5EF4-FFF2-40B4-BE49-F238E27FC236}">
                <a16:creationId xmlns:a16="http://schemas.microsoft.com/office/drawing/2014/main" id="{DA7AEDF4-97CE-4BA9-AB55-75A43958C652}"/>
              </a:ext>
            </a:extLst>
          </p:cNvPr>
          <p:cNvSpPr txBox="1"/>
          <p:nvPr/>
        </p:nvSpPr>
        <p:spPr>
          <a:xfrm>
            <a:off x="137989" y="3044221"/>
            <a:ext cx="6543275" cy="400110"/>
          </a:xfrm>
          <a:prstGeom prst="rect">
            <a:avLst/>
          </a:prstGeom>
          <a:noFill/>
        </p:spPr>
        <p:txBody>
          <a:bodyPr wrap="square" rtlCol="0">
            <a:spAutoFit/>
          </a:bodyPr>
          <a:lstStyle/>
          <a:p>
            <a:r>
              <a:rPr lang="en-US" sz="2000" dirty="0">
                <a:solidFill>
                  <a:schemeClr val="accent5">
                    <a:lumMod val="50000"/>
                  </a:schemeClr>
                </a:solidFill>
              </a:rPr>
              <a:t> 2] </a:t>
            </a:r>
            <a:r>
              <a:rPr lang="en-US" sz="2000" b="1" u="sng" dirty="0">
                <a:solidFill>
                  <a:schemeClr val="accent5">
                    <a:lumMod val="50000"/>
                  </a:schemeClr>
                </a:solidFill>
              </a:rPr>
              <a:t>before most adverbs:</a:t>
            </a:r>
          </a:p>
        </p:txBody>
      </p:sp>
      <p:sp>
        <p:nvSpPr>
          <p:cNvPr id="21" name="Flowchart: Alternate Process 20">
            <a:extLst>
              <a:ext uri="{FF2B5EF4-FFF2-40B4-BE49-F238E27FC236}">
                <a16:creationId xmlns:a16="http://schemas.microsoft.com/office/drawing/2014/main" id="{87F874C9-8424-4D00-8393-ADF96633363B}"/>
              </a:ext>
            </a:extLst>
          </p:cNvPr>
          <p:cNvSpPr/>
          <p:nvPr/>
        </p:nvSpPr>
        <p:spPr>
          <a:xfrm>
            <a:off x="201478" y="3707606"/>
            <a:ext cx="3952068"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Sie </a:t>
            </a:r>
            <a:r>
              <a:rPr lang="en-GB" sz="2000" dirty="0" err="1">
                <a:solidFill>
                  <a:srgbClr val="115076"/>
                </a:solidFill>
              </a:rPr>
              <a:t>singt</a:t>
            </a:r>
            <a:r>
              <a:rPr lang="en-GB" sz="2000" dirty="0">
                <a:solidFill>
                  <a:srgbClr val="115076"/>
                </a:solidFill>
              </a:rPr>
              <a:t> </a:t>
            </a:r>
            <a:r>
              <a:rPr lang="en-GB" sz="2000" b="1" dirty="0" err="1">
                <a:solidFill>
                  <a:srgbClr val="115076"/>
                </a:solidFill>
              </a:rPr>
              <a:t>nicht</a:t>
            </a:r>
            <a:r>
              <a:rPr lang="en-GB" sz="2000" dirty="0">
                <a:solidFill>
                  <a:srgbClr val="115076"/>
                </a:solidFill>
              </a:rPr>
              <a:t> gut / oft / </a:t>
            </a:r>
            <a:r>
              <a:rPr lang="en-GB" sz="2000" dirty="0" err="1">
                <a:solidFill>
                  <a:srgbClr val="115076"/>
                </a:solidFill>
              </a:rPr>
              <a:t>gern</a:t>
            </a:r>
            <a:r>
              <a:rPr lang="en-GB" sz="2000" dirty="0">
                <a:solidFill>
                  <a:srgbClr val="115076"/>
                </a:solidFill>
              </a:rPr>
              <a:t>.</a:t>
            </a:r>
          </a:p>
        </p:txBody>
      </p:sp>
      <p:sp>
        <p:nvSpPr>
          <p:cNvPr id="22" name="Flowchart: Alternate Process 21">
            <a:extLst>
              <a:ext uri="{FF2B5EF4-FFF2-40B4-BE49-F238E27FC236}">
                <a16:creationId xmlns:a16="http://schemas.microsoft.com/office/drawing/2014/main" id="{380D50F4-7BF1-40D9-8C62-501B6B633930}"/>
              </a:ext>
            </a:extLst>
          </p:cNvPr>
          <p:cNvSpPr/>
          <p:nvPr/>
        </p:nvSpPr>
        <p:spPr>
          <a:xfrm>
            <a:off x="4282900" y="3707606"/>
            <a:ext cx="7771111"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She doesn’t sing well / often / gladly </a:t>
            </a:r>
            <a:r>
              <a:rPr lang="en-GB" i="1" dirty="0">
                <a:solidFill>
                  <a:srgbClr val="115076"/>
                </a:solidFill>
              </a:rPr>
              <a:t>(she doesn’t like singing).</a:t>
            </a:r>
            <a:endParaRPr lang="en-GB" sz="2000" i="1" dirty="0">
              <a:solidFill>
                <a:srgbClr val="115076"/>
              </a:solidFill>
            </a:endParaRPr>
          </a:p>
        </p:txBody>
      </p:sp>
      <p:sp>
        <p:nvSpPr>
          <p:cNvPr id="23" name="TextBox 22">
            <a:extLst>
              <a:ext uri="{FF2B5EF4-FFF2-40B4-BE49-F238E27FC236}">
                <a16:creationId xmlns:a16="http://schemas.microsoft.com/office/drawing/2014/main" id="{845400D9-AC9F-4C5A-BF82-467F3A6F1E59}"/>
              </a:ext>
            </a:extLst>
          </p:cNvPr>
          <p:cNvSpPr txBox="1"/>
          <p:nvPr/>
        </p:nvSpPr>
        <p:spPr>
          <a:xfrm>
            <a:off x="201478" y="4382352"/>
            <a:ext cx="10969626" cy="400110"/>
          </a:xfrm>
          <a:prstGeom prst="rect">
            <a:avLst/>
          </a:prstGeom>
          <a:noFill/>
        </p:spPr>
        <p:txBody>
          <a:bodyPr wrap="square" rtlCol="0">
            <a:spAutoFit/>
          </a:bodyPr>
          <a:lstStyle/>
          <a:p>
            <a:r>
              <a:rPr lang="en-US" sz="2000" dirty="0">
                <a:solidFill>
                  <a:schemeClr val="accent5">
                    <a:lumMod val="50000"/>
                  </a:schemeClr>
                </a:solidFill>
              </a:rPr>
              <a:t>3] </a:t>
            </a:r>
            <a:r>
              <a:rPr lang="en-US" sz="2000" b="1" u="sng" dirty="0">
                <a:solidFill>
                  <a:schemeClr val="accent5">
                    <a:lumMod val="50000"/>
                  </a:schemeClr>
                </a:solidFill>
              </a:rPr>
              <a:t>after </a:t>
            </a:r>
            <a:r>
              <a:rPr lang="en-US" sz="2000" b="1" i="1" u="sng" dirty="0">
                <a:solidFill>
                  <a:schemeClr val="accent5">
                    <a:lumMod val="50000"/>
                  </a:schemeClr>
                </a:solidFill>
              </a:rPr>
              <a:t>sein</a:t>
            </a:r>
            <a:r>
              <a:rPr lang="en-US" sz="2000" b="1" u="sng" dirty="0">
                <a:solidFill>
                  <a:schemeClr val="accent5">
                    <a:lumMod val="50000"/>
                  </a:schemeClr>
                </a:solidFill>
              </a:rPr>
              <a:t> with everything except the indefinite article</a:t>
            </a:r>
            <a:r>
              <a:rPr lang="en-US" sz="2000" dirty="0">
                <a:solidFill>
                  <a:schemeClr val="accent5">
                    <a:lumMod val="50000"/>
                  </a:schemeClr>
                </a:solidFill>
              </a:rPr>
              <a:t>:</a:t>
            </a:r>
            <a:endParaRPr lang="en-US" sz="2000" i="1" dirty="0">
              <a:solidFill>
                <a:schemeClr val="accent5">
                  <a:lumMod val="50000"/>
                </a:schemeClr>
              </a:solidFill>
            </a:endParaRPr>
          </a:p>
        </p:txBody>
      </p:sp>
      <p:sp>
        <p:nvSpPr>
          <p:cNvPr id="24" name="Flowchart: Alternate Process 23">
            <a:extLst>
              <a:ext uri="{FF2B5EF4-FFF2-40B4-BE49-F238E27FC236}">
                <a16:creationId xmlns:a16="http://schemas.microsoft.com/office/drawing/2014/main" id="{E1703F7F-A8C0-442E-A52D-C8DD1B03A956}"/>
              </a:ext>
            </a:extLst>
          </p:cNvPr>
          <p:cNvSpPr/>
          <p:nvPr/>
        </p:nvSpPr>
        <p:spPr>
          <a:xfrm>
            <a:off x="233968" y="4899393"/>
            <a:ext cx="6447296"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Ist</a:t>
            </a:r>
            <a:r>
              <a:rPr lang="en-GB" sz="2000" dirty="0">
                <a:solidFill>
                  <a:srgbClr val="115076"/>
                </a:solidFill>
              </a:rPr>
              <a:t> das die </a:t>
            </a:r>
            <a:r>
              <a:rPr lang="en-GB" sz="2000" dirty="0" err="1">
                <a:solidFill>
                  <a:srgbClr val="115076"/>
                </a:solidFill>
              </a:rPr>
              <a:t>Lehrerin</a:t>
            </a:r>
            <a:r>
              <a:rPr lang="en-GB" sz="2000" dirty="0">
                <a:solidFill>
                  <a:srgbClr val="115076"/>
                </a:solidFill>
              </a:rPr>
              <a:t>? </a:t>
            </a:r>
            <a:r>
              <a:rPr lang="en-GB" sz="2000" dirty="0" err="1">
                <a:solidFill>
                  <a:srgbClr val="115076"/>
                </a:solidFill>
              </a:rPr>
              <a:t>Nein</a:t>
            </a:r>
            <a:r>
              <a:rPr lang="en-GB" sz="2000" dirty="0">
                <a:solidFill>
                  <a:srgbClr val="115076"/>
                </a:solidFill>
              </a:rPr>
              <a:t>, das </a:t>
            </a:r>
            <a:r>
              <a:rPr lang="en-GB" sz="2000" dirty="0" err="1">
                <a:solidFill>
                  <a:srgbClr val="115076"/>
                </a:solidFill>
              </a:rPr>
              <a:t>ist</a:t>
            </a:r>
            <a:r>
              <a:rPr lang="en-GB" sz="2000" dirty="0">
                <a:solidFill>
                  <a:srgbClr val="115076"/>
                </a:solidFill>
              </a:rPr>
              <a:t> </a:t>
            </a:r>
            <a:r>
              <a:rPr lang="en-GB" sz="2000" b="1" dirty="0" err="1">
                <a:solidFill>
                  <a:srgbClr val="115076"/>
                </a:solidFill>
              </a:rPr>
              <a:t>nicht</a:t>
            </a:r>
            <a:r>
              <a:rPr lang="en-GB" sz="2000" dirty="0">
                <a:solidFill>
                  <a:srgbClr val="115076"/>
                </a:solidFill>
              </a:rPr>
              <a:t> die </a:t>
            </a:r>
            <a:r>
              <a:rPr lang="en-GB" sz="2000" dirty="0" err="1">
                <a:solidFill>
                  <a:srgbClr val="115076"/>
                </a:solidFill>
              </a:rPr>
              <a:t>Lehrerin</a:t>
            </a:r>
            <a:r>
              <a:rPr lang="en-GB" sz="2000" dirty="0">
                <a:solidFill>
                  <a:srgbClr val="115076"/>
                </a:solidFill>
              </a:rPr>
              <a:t>.</a:t>
            </a:r>
          </a:p>
        </p:txBody>
      </p:sp>
      <p:sp>
        <p:nvSpPr>
          <p:cNvPr id="25" name="Flowchart: Alternate Process 24">
            <a:extLst>
              <a:ext uri="{FF2B5EF4-FFF2-40B4-BE49-F238E27FC236}">
                <a16:creationId xmlns:a16="http://schemas.microsoft.com/office/drawing/2014/main" id="{2848C186-C993-46F2-8775-6D69DE1C373C}"/>
              </a:ext>
            </a:extLst>
          </p:cNvPr>
          <p:cNvSpPr/>
          <p:nvPr/>
        </p:nvSpPr>
        <p:spPr>
          <a:xfrm>
            <a:off x="6744753" y="4764709"/>
            <a:ext cx="5357247" cy="673266"/>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Is that the teacher? </a:t>
            </a:r>
            <a:br>
              <a:rPr lang="en-GB" sz="2000" dirty="0">
                <a:solidFill>
                  <a:srgbClr val="115076"/>
                </a:solidFill>
              </a:rPr>
            </a:br>
            <a:r>
              <a:rPr lang="en-GB" sz="2000" dirty="0">
                <a:solidFill>
                  <a:srgbClr val="115076"/>
                </a:solidFill>
              </a:rPr>
              <a:t>No, that’s not the teacher.</a:t>
            </a:r>
            <a:endParaRPr lang="en-GB" sz="2000" i="1" dirty="0">
              <a:solidFill>
                <a:srgbClr val="115076"/>
              </a:solidFill>
            </a:endParaRPr>
          </a:p>
        </p:txBody>
      </p:sp>
      <p:sp>
        <p:nvSpPr>
          <p:cNvPr id="27" name="Flowchart: Alternate Process 26">
            <a:extLst>
              <a:ext uri="{FF2B5EF4-FFF2-40B4-BE49-F238E27FC236}">
                <a16:creationId xmlns:a16="http://schemas.microsoft.com/office/drawing/2014/main" id="{D2A4BDDA-050E-49C5-8854-7549FDC74066}"/>
              </a:ext>
            </a:extLst>
          </p:cNvPr>
          <p:cNvSpPr/>
          <p:nvPr/>
        </p:nvSpPr>
        <p:spPr>
          <a:xfrm>
            <a:off x="249467" y="5524028"/>
            <a:ext cx="6447296"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err="1">
                <a:solidFill>
                  <a:srgbClr val="115076"/>
                </a:solidFill>
              </a:rPr>
              <a:t>Ist</a:t>
            </a:r>
            <a:r>
              <a:rPr lang="en-GB" sz="2000" dirty="0">
                <a:solidFill>
                  <a:srgbClr val="115076"/>
                </a:solidFill>
              </a:rPr>
              <a:t> das </a:t>
            </a:r>
            <a:r>
              <a:rPr lang="en-GB" sz="2000" dirty="0" err="1">
                <a:solidFill>
                  <a:srgbClr val="115076"/>
                </a:solidFill>
              </a:rPr>
              <a:t>dein</a:t>
            </a:r>
            <a:r>
              <a:rPr lang="en-GB" sz="2000" dirty="0">
                <a:solidFill>
                  <a:srgbClr val="115076"/>
                </a:solidFill>
              </a:rPr>
              <a:t> Hund? </a:t>
            </a:r>
            <a:r>
              <a:rPr lang="en-GB" sz="2000" dirty="0" err="1">
                <a:solidFill>
                  <a:srgbClr val="115076"/>
                </a:solidFill>
              </a:rPr>
              <a:t>Nein</a:t>
            </a:r>
            <a:r>
              <a:rPr lang="en-GB" sz="2000" dirty="0">
                <a:solidFill>
                  <a:srgbClr val="115076"/>
                </a:solidFill>
              </a:rPr>
              <a:t>, das </a:t>
            </a:r>
            <a:r>
              <a:rPr lang="en-GB" sz="2000" dirty="0" err="1">
                <a:solidFill>
                  <a:srgbClr val="115076"/>
                </a:solidFill>
              </a:rPr>
              <a:t>ist</a:t>
            </a:r>
            <a:r>
              <a:rPr lang="en-GB" sz="2000" dirty="0">
                <a:solidFill>
                  <a:srgbClr val="115076"/>
                </a:solidFill>
              </a:rPr>
              <a:t> </a:t>
            </a:r>
            <a:r>
              <a:rPr lang="en-GB" sz="2000" b="1" dirty="0" err="1">
                <a:solidFill>
                  <a:srgbClr val="115076"/>
                </a:solidFill>
              </a:rPr>
              <a:t>nicht</a:t>
            </a:r>
            <a:r>
              <a:rPr lang="en-GB" sz="2000" dirty="0">
                <a:solidFill>
                  <a:srgbClr val="115076"/>
                </a:solidFill>
              </a:rPr>
              <a:t> </a:t>
            </a:r>
            <a:r>
              <a:rPr lang="en-GB" sz="2000" dirty="0" err="1">
                <a:solidFill>
                  <a:srgbClr val="115076"/>
                </a:solidFill>
              </a:rPr>
              <a:t>mein</a:t>
            </a:r>
            <a:r>
              <a:rPr lang="en-GB" sz="2000" dirty="0">
                <a:solidFill>
                  <a:srgbClr val="115076"/>
                </a:solidFill>
              </a:rPr>
              <a:t> Hund.</a:t>
            </a:r>
          </a:p>
        </p:txBody>
      </p:sp>
      <p:sp>
        <p:nvSpPr>
          <p:cNvPr id="28" name="Flowchart: Alternate Process 27">
            <a:extLst>
              <a:ext uri="{FF2B5EF4-FFF2-40B4-BE49-F238E27FC236}">
                <a16:creationId xmlns:a16="http://schemas.microsoft.com/office/drawing/2014/main" id="{B36E7C75-B8B6-4EC1-B007-D09FADF4C944}"/>
              </a:ext>
            </a:extLst>
          </p:cNvPr>
          <p:cNvSpPr/>
          <p:nvPr/>
        </p:nvSpPr>
        <p:spPr>
          <a:xfrm>
            <a:off x="6789251" y="5524028"/>
            <a:ext cx="5357247" cy="461665"/>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Is that your dog? No, that’s not my dog.</a:t>
            </a:r>
            <a:endParaRPr lang="en-GB" sz="2000" i="1" dirty="0">
              <a:solidFill>
                <a:srgbClr val="115076"/>
              </a:solidFill>
            </a:endParaRPr>
          </a:p>
        </p:txBody>
      </p:sp>
      <p:sp>
        <p:nvSpPr>
          <p:cNvPr id="2" name="Rectangle 1">
            <a:extLst>
              <a:ext uri="{FF2B5EF4-FFF2-40B4-BE49-F238E27FC236}">
                <a16:creationId xmlns:a16="http://schemas.microsoft.com/office/drawing/2014/main" id="{091FB375-141E-4CE1-9547-F4D14AF341A6}"/>
              </a:ext>
            </a:extLst>
          </p:cNvPr>
          <p:cNvSpPr/>
          <p:nvPr/>
        </p:nvSpPr>
        <p:spPr>
          <a:xfrm>
            <a:off x="12996" y="1495493"/>
            <a:ext cx="2916183" cy="400110"/>
          </a:xfrm>
          <a:prstGeom prst="rect">
            <a:avLst/>
          </a:prstGeom>
        </p:spPr>
        <p:txBody>
          <a:bodyPr wrap="none">
            <a:spAutoFit/>
          </a:bodyPr>
          <a:lstStyle/>
          <a:p>
            <a:r>
              <a:rPr lang="en-US" sz="2000" dirty="0">
                <a:solidFill>
                  <a:srgbClr val="4472C4">
                    <a:lumMod val="50000"/>
                  </a:srgbClr>
                </a:solidFill>
              </a:rPr>
              <a:t>1] </a:t>
            </a:r>
            <a:r>
              <a:rPr lang="en-US" sz="2000" b="1" u="sng" dirty="0">
                <a:solidFill>
                  <a:srgbClr val="4472C4">
                    <a:lumMod val="50000"/>
                  </a:srgbClr>
                </a:solidFill>
              </a:rPr>
              <a:t>between two verbs</a:t>
            </a:r>
            <a:r>
              <a:rPr lang="en-US" sz="2000" dirty="0">
                <a:solidFill>
                  <a:srgbClr val="4472C4">
                    <a:lumMod val="50000"/>
                  </a:srgbClr>
                </a:solidFill>
              </a:rPr>
              <a:t>:</a:t>
            </a:r>
            <a:endParaRPr lang="en-GB" dirty="0"/>
          </a:p>
        </p:txBody>
      </p:sp>
    </p:spTree>
    <p:extLst>
      <p:ext uri="{BB962C8B-B14F-4D97-AF65-F5344CB8AC3E}">
        <p14:creationId xmlns:p14="http://schemas.microsoft.com/office/powerpoint/2010/main" val="253463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p:bldP spid="21" grpId="0" animBg="1"/>
      <p:bldP spid="22" grpId="0" animBg="1"/>
      <p:bldP spid="23" grpId="0"/>
      <p:bldP spid="24" grpId="0" animBg="1"/>
      <p:bldP spid="25" grpId="0" animBg="1"/>
      <p:bldP spid="27" grpId="0" animBg="1"/>
      <p:bldP spid="28"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82346" cy="869950"/>
          </a:xfrm>
          <a:prstGeom prst="rect">
            <a:avLst/>
          </a:prstGeom>
        </p:spPr>
      </p:pic>
      <p:sp>
        <p:nvSpPr>
          <p:cNvPr id="4" name="Title 3"/>
          <p:cNvSpPr>
            <a:spLocks noGrp="1"/>
          </p:cNvSpPr>
          <p:nvPr>
            <p:ph type="title"/>
          </p:nvPr>
        </p:nvSpPr>
        <p:spPr>
          <a:xfrm>
            <a:off x="0" y="294041"/>
            <a:ext cx="6493790" cy="707849"/>
          </a:xfrm>
        </p:spPr>
        <p:txBody>
          <a:bodyPr>
            <a:normAutofit/>
          </a:bodyPr>
          <a:lstStyle/>
          <a:p>
            <a:r>
              <a:rPr lang="en-GB" sz="3600" b="1" dirty="0">
                <a:solidFill>
                  <a:schemeClr val="bg1"/>
                </a:solidFill>
              </a:rPr>
              <a:t>Eine </a:t>
            </a:r>
            <a:r>
              <a:rPr lang="en-GB" sz="3600" b="1" dirty="0" err="1">
                <a:solidFill>
                  <a:schemeClr val="bg1"/>
                </a:solidFill>
              </a:rPr>
              <a:t>Antwort</a:t>
            </a:r>
            <a:r>
              <a:rPr lang="en-GB" sz="3600" b="1" dirty="0">
                <a:solidFill>
                  <a:schemeClr val="bg1"/>
                </a:solidFill>
              </a:rPr>
              <a:t> von </a:t>
            </a:r>
            <a:r>
              <a:rPr lang="en-GB" sz="3600" b="1" dirty="0" err="1">
                <a:solidFill>
                  <a:schemeClr val="bg1"/>
                </a:solidFill>
              </a:rPr>
              <a:t>Mutti</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95307" y="247046"/>
            <a:ext cx="106201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5638107" y="305273"/>
            <a:ext cx="6553893" cy="461665"/>
          </a:xfrm>
          <a:prstGeom prst="rect">
            <a:avLst/>
          </a:prstGeom>
          <a:noFill/>
        </p:spPr>
        <p:txBody>
          <a:bodyPr wrap="square" rtlCol="0">
            <a:spAutoFit/>
          </a:bodyPr>
          <a:lstStyle/>
          <a:p>
            <a:r>
              <a:rPr lang="en-US" sz="2400" dirty="0">
                <a:solidFill>
                  <a:schemeClr val="accent5">
                    <a:lumMod val="50000"/>
                  </a:schemeClr>
                </a:solidFill>
              </a:rPr>
              <a:t>Wo </a:t>
            </a:r>
            <a:r>
              <a:rPr lang="en-US" sz="2400" dirty="0" err="1">
                <a:solidFill>
                  <a:schemeClr val="accent5">
                    <a:lumMod val="50000"/>
                  </a:schemeClr>
                </a:solidFill>
              </a:rPr>
              <a:t>kommt</a:t>
            </a:r>
            <a:r>
              <a:rPr lang="en-US" sz="2400" dirty="0">
                <a:solidFill>
                  <a:schemeClr val="accent5">
                    <a:lumMod val="50000"/>
                  </a:schemeClr>
                </a:solidFill>
              </a:rPr>
              <a:t> das Wort ‘</a:t>
            </a:r>
            <a:r>
              <a:rPr lang="en-US" sz="2400" b="1" i="1"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hin</a:t>
            </a:r>
            <a:r>
              <a:rPr lang="en-US" sz="2400" dirty="0">
                <a:solidFill>
                  <a:schemeClr val="accent5">
                    <a:lumMod val="50000"/>
                  </a:schemeClr>
                </a:solidFill>
              </a:rPr>
              <a:t>?</a:t>
            </a:r>
          </a:p>
        </p:txBody>
      </p:sp>
      <p:sp>
        <p:nvSpPr>
          <p:cNvPr id="6" name="Rectangle 5">
            <a:extLst>
              <a:ext uri="{FF2B5EF4-FFF2-40B4-BE49-F238E27FC236}">
                <a16:creationId xmlns:a16="http://schemas.microsoft.com/office/drawing/2014/main" id="{EB99475E-396A-46F8-AC51-C71CCDA0FEF3}"/>
              </a:ext>
            </a:extLst>
          </p:cNvPr>
          <p:cNvSpPr/>
          <p:nvPr/>
        </p:nvSpPr>
        <p:spPr>
          <a:xfrm>
            <a:off x="1180349" y="1392224"/>
            <a:ext cx="9839565" cy="4840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B4EDE339-B7ED-4FE5-9742-1250CCAE60EF}"/>
              </a:ext>
            </a:extLst>
          </p:cNvPr>
          <p:cNvSpPr txBox="1"/>
          <p:nvPr/>
        </p:nvSpPr>
        <p:spPr>
          <a:xfrm>
            <a:off x="1336760" y="1994620"/>
            <a:ext cx="9518484" cy="4096442"/>
          </a:xfrm>
          <a:prstGeom prst="rect">
            <a:avLst/>
          </a:prstGeom>
          <a:noFill/>
          <a:ln>
            <a:solidFill>
              <a:schemeClr val="accent1">
                <a:lumMod val="50000"/>
              </a:schemeClr>
            </a:solidFill>
          </a:ln>
        </p:spPr>
        <p:txBody>
          <a:bodyPr wrap="square" tIns="0" bIns="0" rtlCol="0">
            <a:spAutoFit/>
          </a:bodyPr>
          <a:lstStyle/>
          <a:p>
            <a:pPr marR="0" lvl="0" algn="l" defTabSz="914400" rtl="0" eaLnBrk="1" fontAlgn="auto" latinLnBrk="0" hangingPunct="1">
              <a:lnSpc>
                <a:spcPct val="150000"/>
              </a:lnSpc>
              <a:spcBef>
                <a:spcPts val="0"/>
              </a:spcBef>
              <a:spcAft>
                <a:spcPts val="0"/>
              </a:spcAft>
              <a:buClrTx/>
              <a:buSzTx/>
              <a:tabLst/>
              <a:defRPr/>
            </a:pPr>
            <a:r>
              <a:rPr lang="en-GB" sz="2000" dirty="0">
                <a:solidFill>
                  <a:srgbClr val="4472C4">
                    <a:lumMod val="50000"/>
                  </a:srgbClr>
                </a:solidFill>
                <a:latin typeface="Century Gothic" panose="020F0302020204030204"/>
              </a:rPr>
              <a:t>Hallo Wolfgang,</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Ich bin 1] _________ oft ________ </a:t>
            </a:r>
            <a:r>
              <a:rPr lang="en-GB" sz="2000" dirty="0" err="1">
                <a:solidFill>
                  <a:srgbClr val="4472C4">
                    <a:lumMod val="50000"/>
                  </a:srgbClr>
                </a:solidFill>
                <a:latin typeface="Century Gothic" panose="020F0302020204030204"/>
              </a:rPr>
              <a:t>alleine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zu</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Hause</a:t>
            </a:r>
            <a:r>
              <a:rPr lang="en-GB" sz="2000" dirty="0">
                <a:solidFill>
                  <a:srgbClr val="4472C4">
                    <a:lumMod val="50000"/>
                  </a:srgbClr>
                </a:solidFill>
                <a:latin typeface="Century Gothic" panose="020F0302020204030204"/>
              </a:rPr>
              <a:t>. Es </a:t>
            </a:r>
            <a:r>
              <a:rPr lang="en-GB" sz="2000" dirty="0" err="1">
                <a:solidFill>
                  <a:srgbClr val="4472C4">
                    <a:lumMod val="50000"/>
                  </a:srgbClr>
                </a:solidFill>
                <a:latin typeface="Century Gothic" panose="020F0302020204030204"/>
              </a:rPr>
              <a:t>macht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keinen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Spaß</a:t>
            </a:r>
            <a:r>
              <a:rPr lang="en-GB" sz="2000" dirty="0">
                <a:solidFill>
                  <a:srgbClr val="4472C4">
                    <a:lumMod val="50000"/>
                  </a:srgbClr>
                </a:solidFill>
                <a:latin typeface="Century Gothic" panose="020F0302020204030204"/>
              </a:rPr>
              <a:t>!</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Es </a:t>
            </a:r>
            <a:r>
              <a:rPr lang="en-GB" sz="2000" dirty="0" err="1">
                <a:solidFill>
                  <a:srgbClr val="4472C4">
                    <a:lumMod val="50000"/>
                  </a:srgbClr>
                </a:solidFill>
                <a:latin typeface="Century Gothic" panose="020F0302020204030204"/>
              </a:rPr>
              <a:t>ist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aber</a:t>
            </a:r>
            <a:r>
              <a:rPr lang="en-GB" sz="2000" dirty="0">
                <a:solidFill>
                  <a:srgbClr val="4472C4">
                    <a:lumMod val="50000"/>
                  </a:srgbClr>
                </a:solidFill>
                <a:latin typeface="Century Gothic" panose="020F0302020204030204"/>
              </a:rPr>
              <a:t> 2] __________ so </a:t>
            </a:r>
            <a:r>
              <a:rPr lang="en-GB" sz="2000" dirty="0" err="1">
                <a:solidFill>
                  <a:srgbClr val="4472C4">
                    <a:lumMod val="50000"/>
                  </a:srgbClr>
                </a:solidFill>
                <a:latin typeface="Century Gothic" panose="020F0302020204030204"/>
              </a:rPr>
              <a:t>schlecht</a:t>
            </a:r>
            <a:r>
              <a:rPr lang="en-GB" sz="2000" dirty="0">
                <a:solidFill>
                  <a:srgbClr val="4472C4">
                    <a:lumMod val="50000"/>
                  </a:srgbClr>
                </a:solidFill>
                <a:latin typeface="Century Gothic" panose="020F0302020204030204"/>
              </a:rPr>
              <a:t> __________.</a:t>
            </a:r>
            <a:br>
              <a:rPr lang="en-GB" sz="2000" dirty="0">
                <a:solidFill>
                  <a:srgbClr val="4472C4">
                    <a:lumMod val="50000"/>
                  </a:srgbClr>
                </a:solidFill>
                <a:latin typeface="Century Gothic" panose="020F0302020204030204"/>
              </a:rPr>
            </a:br>
            <a:r>
              <a:rPr lang="en-GB" sz="2000" dirty="0" err="1">
                <a:solidFill>
                  <a:srgbClr val="4472C4">
                    <a:lumMod val="50000"/>
                  </a:srgbClr>
                </a:solidFill>
                <a:latin typeface="Century Gothic" panose="020F0302020204030204"/>
              </a:rPr>
              <a:t>Gestern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habe</a:t>
            </a:r>
            <a:r>
              <a:rPr lang="en-GB" sz="2000" dirty="0">
                <a:solidFill>
                  <a:srgbClr val="4472C4">
                    <a:lumMod val="50000"/>
                  </a:srgbClr>
                </a:solidFill>
                <a:latin typeface="Century Gothic" panose="020F0302020204030204"/>
              </a:rPr>
              <a:t> ich 3] __________ </a:t>
            </a:r>
            <a:r>
              <a:rPr lang="en-GB" sz="2000" dirty="0" err="1">
                <a:solidFill>
                  <a:srgbClr val="4472C4">
                    <a:lumMod val="50000"/>
                  </a:srgbClr>
                </a:solidFill>
                <a:latin typeface="Century Gothic" panose="020F0302020204030204"/>
              </a:rPr>
              <a:t>gearbeitet</a:t>
            </a:r>
            <a:r>
              <a:rPr lang="en-GB" sz="2000" dirty="0">
                <a:solidFill>
                  <a:srgbClr val="4472C4">
                    <a:lumMod val="50000"/>
                  </a:srgbClr>
                </a:solidFill>
                <a:latin typeface="Century Gothic" panose="020F0302020204030204"/>
              </a:rPr>
              <a:t> __________.</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Ich muss morgen </a:t>
            </a:r>
            <a:r>
              <a:rPr lang="en-GB" sz="2000" dirty="0" err="1">
                <a:solidFill>
                  <a:srgbClr val="4472C4">
                    <a:lumMod val="50000"/>
                  </a:srgbClr>
                </a:solidFill>
                <a:latin typeface="Century Gothic" panose="020F0302020204030204"/>
              </a:rPr>
              <a:t>auch</a:t>
            </a:r>
            <a:r>
              <a:rPr lang="en-GB" sz="2000" dirty="0">
                <a:solidFill>
                  <a:srgbClr val="4472C4">
                    <a:lumMod val="50000"/>
                  </a:srgbClr>
                </a:solidFill>
                <a:latin typeface="Century Gothic" panose="020F0302020204030204"/>
              </a:rPr>
              <a:t> 4] _________ </a:t>
            </a:r>
            <a:r>
              <a:rPr lang="en-GB" sz="2000" dirty="0" err="1">
                <a:solidFill>
                  <a:srgbClr val="4472C4">
                    <a:lumMod val="50000"/>
                  </a:srgbClr>
                </a:solidFill>
                <a:latin typeface="Century Gothic" panose="020F0302020204030204"/>
              </a:rPr>
              <a:t>arbeiten</a:t>
            </a:r>
            <a:r>
              <a:rPr lang="en-GB" sz="2000" dirty="0">
                <a:solidFill>
                  <a:srgbClr val="4472C4">
                    <a:lumMod val="50000"/>
                  </a:srgbClr>
                </a:solidFill>
                <a:latin typeface="Century Gothic" panose="020F0302020204030204"/>
              </a:rPr>
              <a:t> ____________.</a:t>
            </a:r>
            <a:br>
              <a:rPr lang="en-GB" sz="2000" dirty="0">
                <a:solidFill>
                  <a:srgbClr val="4472C4">
                    <a:lumMod val="50000"/>
                  </a:srgbClr>
                </a:solidFill>
                <a:latin typeface="Century Gothic" panose="020F0302020204030204"/>
              </a:rPr>
            </a:br>
            <a:r>
              <a:rPr lang="en-GB" sz="2000" dirty="0">
                <a:solidFill>
                  <a:srgbClr val="4472C4">
                    <a:lumMod val="50000"/>
                  </a:srgbClr>
                </a:solidFill>
                <a:latin typeface="Century Gothic" panose="020F0302020204030204"/>
              </a:rPr>
              <a:t>Der </a:t>
            </a:r>
            <a:r>
              <a:rPr lang="en-GB" sz="2000" dirty="0" err="1">
                <a:solidFill>
                  <a:srgbClr val="4472C4">
                    <a:lumMod val="50000"/>
                  </a:srgbClr>
                </a:solidFill>
                <a:latin typeface="Century Gothic" panose="020F0302020204030204"/>
              </a:rPr>
              <a:t>Wurstelprater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ist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auch</a:t>
            </a:r>
            <a:r>
              <a:rPr lang="en-GB" sz="2000" dirty="0">
                <a:solidFill>
                  <a:srgbClr val="4472C4">
                    <a:lumMod val="50000"/>
                  </a:srgbClr>
                </a:solidFill>
                <a:latin typeface="Century Gothic" panose="020F0302020204030204"/>
              </a:rPr>
              <a:t> 5] ___________ </a:t>
            </a:r>
            <a:r>
              <a:rPr lang="en-GB" sz="2000" dirty="0" err="1">
                <a:solidFill>
                  <a:srgbClr val="4472C4">
                    <a:lumMod val="50000"/>
                  </a:srgbClr>
                </a:solidFill>
                <a:latin typeface="Century Gothic" panose="020F0302020204030204"/>
              </a:rPr>
              <a:t>mein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Lieblingsort</a:t>
            </a:r>
            <a:r>
              <a:rPr lang="en-GB" sz="2000" dirty="0">
                <a:solidFill>
                  <a:srgbClr val="4472C4">
                    <a:lumMod val="50000"/>
                  </a:srgbClr>
                </a:solidFill>
                <a:latin typeface="Century Gothic" panose="020F0302020204030204"/>
              </a:rPr>
              <a:t> ___________, </a:t>
            </a:r>
            <a:r>
              <a:rPr lang="en-GB" sz="2000" dirty="0" err="1">
                <a:solidFill>
                  <a:srgbClr val="4472C4">
                    <a:lumMod val="50000"/>
                  </a:srgbClr>
                </a:solidFill>
                <a:latin typeface="Century Gothic" panose="020F0302020204030204"/>
              </a:rPr>
              <a:t>weil</a:t>
            </a:r>
            <a:r>
              <a:rPr lang="en-GB" sz="2000" dirty="0">
                <a:solidFill>
                  <a:srgbClr val="4472C4">
                    <a:lumMod val="50000"/>
                  </a:srgbClr>
                </a:solidFill>
                <a:latin typeface="Century Gothic" panose="020F0302020204030204"/>
              </a:rPr>
              <a:t> ich Angst </a:t>
            </a:r>
            <a:r>
              <a:rPr lang="en-GB" sz="2000" dirty="0" err="1">
                <a:solidFill>
                  <a:srgbClr val="4472C4">
                    <a:lumMod val="50000"/>
                  </a:srgbClr>
                </a:solidFill>
                <a:latin typeface="Century Gothic" panose="020F0302020204030204"/>
              </a:rPr>
              <a:t>vor</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Achterbahnen</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habe</a:t>
            </a:r>
            <a:r>
              <a:rPr lang="en-GB" sz="2000" dirty="0">
                <a:solidFill>
                  <a:srgbClr val="4472C4">
                    <a:lumMod val="50000"/>
                  </a:srgbClr>
                </a:solidFill>
                <a:latin typeface="Century Gothic" panose="020F0302020204030204"/>
              </a:rPr>
              <a:t>!</a:t>
            </a:r>
            <a:br>
              <a:rPr lang="en-GB" sz="2000" dirty="0">
                <a:solidFill>
                  <a:srgbClr val="4472C4">
                    <a:lumMod val="50000"/>
                  </a:srgbClr>
                </a:solidFill>
                <a:latin typeface="Century Gothic" panose="020F0302020204030204"/>
              </a:rPr>
            </a:br>
            <a:r>
              <a:rPr lang="en-GB" sz="2000" dirty="0" err="1">
                <a:solidFill>
                  <a:srgbClr val="4472C4">
                    <a:lumMod val="50000"/>
                  </a:srgbClr>
                </a:solidFill>
                <a:latin typeface="Century Gothic" panose="020F0302020204030204"/>
              </a:rPr>
              <a:t>Viel</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Spaß</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wünsche</a:t>
            </a:r>
            <a:r>
              <a:rPr lang="en-GB" sz="2000" dirty="0">
                <a:solidFill>
                  <a:srgbClr val="4472C4">
                    <a:lumMod val="50000"/>
                  </a:srgbClr>
                </a:solidFill>
                <a:latin typeface="Century Gothic" panose="020F0302020204030204"/>
              </a:rPr>
              <a:t> ich </a:t>
            </a:r>
            <a:r>
              <a:rPr lang="en-GB" sz="2000" dirty="0" err="1">
                <a:solidFill>
                  <a:srgbClr val="4472C4">
                    <a:lumMod val="50000"/>
                  </a:srgbClr>
                </a:solidFill>
                <a:latin typeface="Century Gothic" panose="020F0302020204030204"/>
              </a:rPr>
              <a:t>dir</a:t>
            </a:r>
            <a:r>
              <a:rPr lang="en-GB" sz="2000" dirty="0">
                <a:solidFill>
                  <a:srgbClr val="4472C4">
                    <a:lumMod val="50000"/>
                  </a:srgbClr>
                </a:solidFill>
                <a:latin typeface="Century Gothic" panose="020F0302020204030204"/>
              </a:rPr>
              <a:t> und </a:t>
            </a:r>
            <a:r>
              <a:rPr lang="en-GB" sz="2000" dirty="0" err="1">
                <a:solidFill>
                  <a:srgbClr val="4472C4">
                    <a:lumMod val="50000"/>
                  </a:srgbClr>
                </a:solidFill>
                <a:latin typeface="Century Gothic" panose="020F0302020204030204"/>
              </a:rPr>
              <a:t>MIa</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Schreibt</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sie</a:t>
            </a:r>
            <a:r>
              <a:rPr lang="en-GB" sz="2000" dirty="0">
                <a:solidFill>
                  <a:srgbClr val="4472C4">
                    <a:lumMod val="50000"/>
                  </a:srgbClr>
                </a:solidFill>
                <a:latin typeface="Century Gothic" panose="020F0302020204030204"/>
              </a:rPr>
              <a:t> 6] _______ </a:t>
            </a:r>
            <a:r>
              <a:rPr lang="en-GB" sz="2000" dirty="0" err="1">
                <a:solidFill>
                  <a:srgbClr val="4472C4">
                    <a:lumMod val="50000"/>
                  </a:srgbClr>
                </a:solidFill>
                <a:latin typeface="Century Gothic" panose="020F0302020204030204"/>
              </a:rPr>
              <a:t>heute</a:t>
            </a:r>
            <a:r>
              <a:rPr lang="en-GB" sz="2000" dirty="0">
                <a:solidFill>
                  <a:srgbClr val="4472C4">
                    <a:lumMod val="50000"/>
                  </a:srgbClr>
                </a:solidFill>
                <a:latin typeface="Century Gothic" panose="020F0302020204030204"/>
              </a:rPr>
              <a:t> ________?</a:t>
            </a:r>
            <a:br>
              <a:rPr lang="en-GB" sz="2000" dirty="0">
                <a:solidFill>
                  <a:srgbClr val="4472C4">
                    <a:lumMod val="50000"/>
                  </a:srgbClr>
                </a:solidFill>
                <a:latin typeface="Century Gothic" panose="020F0302020204030204"/>
              </a:rPr>
            </a:br>
            <a:r>
              <a:rPr lang="en-GB" sz="2000" dirty="0" err="1">
                <a:solidFill>
                  <a:srgbClr val="4472C4">
                    <a:lumMod val="50000"/>
                  </a:srgbClr>
                </a:solidFill>
                <a:latin typeface="Century Gothic" panose="020F0302020204030204"/>
              </a:rPr>
              <a:t>Viele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liebe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Grüße</a:t>
            </a:r>
            <a:r>
              <a:rPr lang="en-GB" sz="2000" dirty="0">
                <a:solidFill>
                  <a:srgbClr val="4472C4">
                    <a:lumMod val="50000"/>
                  </a:srgbClr>
                </a:solidFill>
                <a:latin typeface="Century Gothic" panose="020F0302020204030204"/>
              </a:rPr>
              <a:t>, </a:t>
            </a:r>
            <a:r>
              <a:rPr lang="en-GB" sz="2000" dirty="0" err="1">
                <a:solidFill>
                  <a:srgbClr val="4472C4">
                    <a:lumMod val="50000"/>
                  </a:srgbClr>
                </a:solidFill>
                <a:latin typeface="Century Gothic" panose="020F0302020204030204"/>
              </a:rPr>
              <a:t>deine</a:t>
            </a:r>
            <a:r>
              <a:rPr lang="en-GB" sz="2000" dirty="0">
                <a:solidFill>
                  <a:srgbClr val="4472C4">
                    <a:lumMod val="50000"/>
                  </a:srgbClr>
                </a:solidFill>
                <a:latin typeface="Century Gothic" panose="020F0302020204030204"/>
              </a:rPr>
              <a:t> Mama. xx</a:t>
            </a:r>
          </a:p>
        </p:txBody>
      </p:sp>
      <p:sp>
        <p:nvSpPr>
          <p:cNvPr id="9" name="Rectangle 8">
            <a:extLst>
              <a:ext uri="{FF2B5EF4-FFF2-40B4-BE49-F238E27FC236}">
                <a16:creationId xmlns:a16="http://schemas.microsoft.com/office/drawing/2014/main" id="{EDD534CB-9DDA-44F8-8BC9-C4C6CA20C8D4}"/>
              </a:ext>
            </a:extLst>
          </p:cNvPr>
          <p:cNvSpPr/>
          <p:nvPr/>
        </p:nvSpPr>
        <p:spPr>
          <a:xfrm>
            <a:off x="2672265" y="1544625"/>
            <a:ext cx="5462337"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Wolf2006@hallo.de</a:t>
            </a:r>
          </a:p>
        </p:txBody>
      </p:sp>
      <p:sp>
        <p:nvSpPr>
          <p:cNvPr id="10" name="Rectangle 9">
            <a:extLst>
              <a:ext uri="{FF2B5EF4-FFF2-40B4-BE49-F238E27FC236}">
                <a16:creationId xmlns:a16="http://schemas.microsoft.com/office/drawing/2014/main" id="{25365249-2E72-4D44-A728-9F405AEEFAF4}"/>
              </a:ext>
            </a:extLst>
          </p:cNvPr>
          <p:cNvSpPr/>
          <p:nvPr/>
        </p:nvSpPr>
        <p:spPr>
          <a:xfrm>
            <a:off x="1336760" y="1544626"/>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a:t>
            </a:r>
          </a:p>
        </p:txBody>
      </p:sp>
      <p:sp>
        <p:nvSpPr>
          <p:cNvPr id="11" name="Rectangle 10">
            <a:extLst>
              <a:ext uri="{FF2B5EF4-FFF2-40B4-BE49-F238E27FC236}">
                <a16:creationId xmlns:a16="http://schemas.microsoft.com/office/drawing/2014/main" id="{75F8B0F2-0704-4449-8C03-CC8C20F2FB04}"/>
              </a:ext>
            </a:extLst>
          </p:cNvPr>
          <p:cNvSpPr/>
          <p:nvPr/>
        </p:nvSpPr>
        <p:spPr>
          <a:xfrm>
            <a:off x="9548528" y="1544625"/>
            <a:ext cx="1306713"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Wien</a:t>
            </a:r>
          </a:p>
        </p:txBody>
      </p:sp>
      <p:sp>
        <p:nvSpPr>
          <p:cNvPr id="12" name="Rectangle 11">
            <a:extLst>
              <a:ext uri="{FF2B5EF4-FFF2-40B4-BE49-F238E27FC236}">
                <a16:creationId xmlns:a16="http://schemas.microsoft.com/office/drawing/2014/main" id="{AEB32413-2C38-43EC-A1CD-9D317A1DD148}"/>
              </a:ext>
            </a:extLst>
          </p:cNvPr>
          <p:cNvSpPr/>
          <p:nvPr/>
        </p:nvSpPr>
        <p:spPr>
          <a:xfrm>
            <a:off x="8248008" y="1544626"/>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Betreffs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3" name="TextBox 12">
            <a:extLst>
              <a:ext uri="{FF2B5EF4-FFF2-40B4-BE49-F238E27FC236}">
                <a16:creationId xmlns:a16="http://schemas.microsoft.com/office/drawing/2014/main" id="{59A5D104-27EC-4B67-9040-14628D310961}"/>
              </a:ext>
            </a:extLst>
          </p:cNvPr>
          <p:cNvSpPr txBox="1"/>
          <p:nvPr/>
        </p:nvSpPr>
        <p:spPr>
          <a:xfrm>
            <a:off x="2765273" y="2455515"/>
            <a:ext cx="963244" cy="400110"/>
          </a:xfrm>
          <a:prstGeom prst="rect">
            <a:avLst/>
          </a:prstGeom>
          <a:noFill/>
        </p:spPr>
        <p:txBody>
          <a:bodyPr wrap="square" rtlCol="0">
            <a:spAutoFit/>
          </a:bodyPr>
          <a:lstStyle/>
          <a:p>
            <a:pPr algn="l"/>
            <a:r>
              <a:rPr lang="en-GB" sz="2000" b="1" dirty="0" err="1">
                <a:solidFill>
                  <a:schemeClr val="accent5">
                    <a:lumMod val="50000"/>
                  </a:schemeClr>
                </a:solidFill>
              </a:rPr>
              <a:t>nicht</a:t>
            </a:r>
            <a:endParaRPr lang="en-GB" sz="2000" b="1" dirty="0">
              <a:solidFill>
                <a:schemeClr val="accent5">
                  <a:lumMod val="50000"/>
                </a:schemeClr>
              </a:solidFill>
            </a:endParaRPr>
          </a:p>
        </p:txBody>
      </p:sp>
      <p:sp>
        <p:nvSpPr>
          <p:cNvPr id="23" name="TextBox 22">
            <a:extLst>
              <a:ext uri="{FF2B5EF4-FFF2-40B4-BE49-F238E27FC236}">
                <a16:creationId xmlns:a16="http://schemas.microsoft.com/office/drawing/2014/main" id="{4415E569-F71E-43C0-9E72-54D5DB37B483}"/>
              </a:ext>
            </a:extLst>
          </p:cNvPr>
          <p:cNvSpPr txBox="1"/>
          <p:nvPr/>
        </p:nvSpPr>
        <p:spPr>
          <a:xfrm>
            <a:off x="5638107" y="735392"/>
            <a:ext cx="6553893"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die </a:t>
            </a:r>
            <a:r>
              <a:rPr lang="en-US" sz="2400" dirty="0" err="1">
                <a:solidFill>
                  <a:schemeClr val="accent5">
                    <a:lumMod val="50000"/>
                  </a:schemeClr>
                </a:solidFill>
              </a:rPr>
              <a:t>Sätze</a:t>
            </a:r>
            <a:r>
              <a:rPr lang="en-US" sz="2400" dirty="0">
                <a:solidFill>
                  <a:schemeClr val="accent5">
                    <a:lumMod val="50000"/>
                  </a:schemeClr>
                </a:solidFill>
              </a:rPr>
              <a:t> 1-6 </a:t>
            </a:r>
            <a:r>
              <a:rPr lang="en-US" sz="2400" dirty="0" err="1">
                <a:solidFill>
                  <a:schemeClr val="accent5">
                    <a:lumMod val="50000"/>
                  </a:schemeClr>
                </a:solidFill>
              </a:rPr>
              <a:t>richtig</a:t>
            </a:r>
            <a:r>
              <a:rPr lang="en-US" sz="2400" dirty="0">
                <a:solidFill>
                  <a:schemeClr val="accent5">
                    <a:lumMod val="50000"/>
                  </a:schemeClr>
                </a:solidFill>
              </a:rPr>
              <a:t>.</a:t>
            </a:r>
          </a:p>
        </p:txBody>
      </p:sp>
      <p:sp>
        <p:nvSpPr>
          <p:cNvPr id="24" name="TextBox 23">
            <a:extLst>
              <a:ext uri="{FF2B5EF4-FFF2-40B4-BE49-F238E27FC236}">
                <a16:creationId xmlns:a16="http://schemas.microsoft.com/office/drawing/2014/main" id="{AF074ADD-F01B-46C6-9C0F-0A4F003707FB}"/>
              </a:ext>
            </a:extLst>
          </p:cNvPr>
          <p:cNvSpPr txBox="1"/>
          <p:nvPr/>
        </p:nvSpPr>
        <p:spPr>
          <a:xfrm>
            <a:off x="3077588" y="2916410"/>
            <a:ext cx="963244" cy="400110"/>
          </a:xfrm>
          <a:prstGeom prst="rect">
            <a:avLst/>
          </a:prstGeom>
          <a:noFill/>
        </p:spPr>
        <p:txBody>
          <a:bodyPr wrap="square" rtlCol="0">
            <a:spAutoFit/>
          </a:bodyPr>
          <a:lstStyle/>
          <a:p>
            <a:pPr algn="l"/>
            <a:r>
              <a:rPr lang="en-GB" sz="2000" b="1" dirty="0" err="1">
                <a:solidFill>
                  <a:schemeClr val="accent5">
                    <a:lumMod val="50000"/>
                  </a:schemeClr>
                </a:solidFill>
              </a:rPr>
              <a:t>nicht</a:t>
            </a:r>
            <a:endParaRPr lang="en-GB" sz="2000" b="1" dirty="0">
              <a:solidFill>
                <a:schemeClr val="accent5">
                  <a:lumMod val="50000"/>
                </a:schemeClr>
              </a:solidFill>
            </a:endParaRPr>
          </a:p>
        </p:txBody>
      </p:sp>
      <p:sp>
        <p:nvSpPr>
          <p:cNvPr id="25" name="TextBox 24">
            <a:extLst>
              <a:ext uri="{FF2B5EF4-FFF2-40B4-BE49-F238E27FC236}">
                <a16:creationId xmlns:a16="http://schemas.microsoft.com/office/drawing/2014/main" id="{6EE1B8C4-CF80-49E6-A702-565331CCF95E}"/>
              </a:ext>
            </a:extLst>
          </p:cNvPr>
          <p:cNvSpPr txBox="1"/>
          <p:nvPr/>
        </p:nvSpPr>
        <p:spPr>
          <a:xfrm>
            <a:off x="4250527" y="3412396"/>
            <a:ext cx="963244" cy="400110"/>
          </a:xfrm>
          <a:prstGeom prst="rect">
            <a:avLst/>
          </a:prstGeom>
          <a:noFill/>
        </p:spPr>
        <p:txBody>
          <a:bodyPr wrap="square" rtlCol="0">
            <a:spAutoFit/>
          </a:bodyPr>
          <a:lstStyle/>
          <a:p>
            <a:pPr algn="l"/>
            <a:r>
              <a:rPr lang="en-GB" sz="2000" b="1" dirty="0" err="1">
                <a:solidFill>
                  <a:schemeClr val="accent5">
                    <a:lumMod val="50000"/>
                  </a:schemeClr>
                </a:solidFill>
              </a:rPr>
              <a:t>nicht</a:t>
            </a:r>
            <a:endParaRPr lang="en-GB" sz="2000" b="1" dirty="0">
              <a:solidFill>
                <a:schemeClr val="accent5">
                  <a:lumMod val="50000"/>
                </a:schemeClr>
              </a:solidFill>
            </a:endParaRPr>
          </a:p>
        </p:txBody>
      </p:sp>
      <p:sp>
        <p:nvSpPr>
          <p:cNvPr id="26" name="TextBox 25">
            <a:extLst>
              <a:ext uri="{FF2B5EF4-FFF2-40B4-BE49-F238E27FC236}">
                <a16:creationId xmlns:a16="http://schemas.microsoft.com/office/drawing/2014/main" id="{37C621DD-BF87-4987-92E8-36C447D7BCBF}"/>
              </a:ext>
            </a:extLst>
          </p:cNvPr>
          <p:cNvSpPr txBox="1"/>
          <p:nvPr/>
        </p:nvSpPr>
        <p:spPr>
          <a:xfrm>
            <a:off x="4732149" y="3840684"/>
            <a:ext cx="963244" cy="400110"/>
          </a:xfrm>
          <a:prstGeom prst="rect">
            <a:avLst/>
          </a:prstGeom>
          <a:noFill/>
        </p:spPr>
        <p:txBody>
          <a:bodyPr wrap="square" rtlCol="0">
            <a:spAutoFit/>
          </a:bodyPr>
          <a:lstStyle/>
          <a:p>
            <a:pPr algn="l"/>
            <a:r>
              <a:rPr lang="en-GB" sz="2000" b="1" dirty="0" err="1">
                <a:solidFill>
                  <a:schemeClr val="accent5">
                    <a:lumMod val="50000"/>
                  </a:schemeClr>
                </a:solidFill>
              </a:rPr>
              <a:t>nicht</a:t>
            </a:r>
            <a:endParaRPr lang="en-GB" sz="2000" b="1" dirty="0">
              <a:solidFill>
                <a:schemeClr val="accent5">
                  <a:lumMod val="50000"/>
                </a:schemeClr>
              </a:solidFill>
            </a:endParaRPr>
          </a:p>
        </p:txBody>
      </p:sp>
      <p:sp>
        <p:nvSpPr>
          <p:cNvPr id="27" name="TextBox 26">
            <a:extLst>
              <a:ext uri="{FF2B5EF4-FFF2-40B4-BE49-F238E27FC236}">
                <a16:creationId xmlns:a16="http://schemas.microsoft.com/office/drawing/2014/main" id="{030B4752-BA6F-4A0F-B0C3-47304CF41A53}"/>
              </a:ext>
            </a:extLst>
          </p:cNvPr>
          <p:cNvSpPr txBox="1"/>
          <p:nvPr/>
        </p:nvSpPr>
        <p:spPr>
          <a:xfrm>
            <a:off x="5238193" y="4326359"/>
            <a:ext cx="963244" cy="400110"/>
          </a:xfrm>
          <a:prstGeom prst="rect">
            <a:avLst/>
          </a:prstGeom>
          <a:noFill/>
        </p:spPr>
        <p:txBody>
          <a:bodyPr wrap="square" rtlCol="0">
            <a:spAutoFit/>
          </a:bodyPr>
          <a:lstStyle/>
          <a:p>
            <a:pPr algn="l"/>
            <a:r>
              <a:rPr lang="en-GB" sz="2000" b="1" dirty="0" err="1">
                <a:solidFill>
                  <a:schemeClr val="accent5">
                    <a:lumMod val="50000"/>
                  </a:schemeClr>
                </a:solidFill>
              </a:rPr>
              <a:t>nicht</a:t>
            </a:r>
            <a:endParaRPr lang="en-GB" sz="2000" b="1" dirty="0">
              <a:solidFill>
                <a:schemeClr val="accent5">
                  <a:lumMod val="50000"/>
                </a:schemeClr>
              </a:solidFill>
            </a:endParaRPr>
          </a:p>
        </p:txBody>
      </p:sp>
      <p:sp>
        <p:nvSpPr>
          <p:cNvPr id="28" name="TextBox 27">
            <a:extLst>
              <a:ext uri="{FF2B5EF4-FFF2-40B4-BE49-F238E27FC236}">
                <a16:creationId xmlns:a16="http://schemas.microsoft.com/office/drawing/2014/main" id="{A4B5D754-3C9E-46ED-9342-702605DF3BD0}"/>
              </a:ext>
            </a:extLst>
          </p:cNvPr>
          <p:cNvSpPr txBox="1"/>
          <p:nvPr/>
        </p:nvSpPr>
        <p:spPr>
          <a:xfrm>
            <a:off x="9424791" y="5234725"/>
            <a:ext cx="963244" cy="400110"/>
          </a:xfrm>
          <a:prstGeom prst="rect">
            <a:avLst/>
          </a:prstGeom>
          <a:noFill/>
        </p:spPr>
        <p:txBody>
          <a:bodyPr wrap="square" rtlCol="0">
            <a:spAutoFit/>
          </a:bodyPr>
          <a:lstStyle/>
          <a:p>
            <a:pPr algn="l"/>
            <a:r>
              <a:rPr lang="en-GB" sz="2000" b="1" dirty="0" err="1">
                <a:solidFill>
                  <a:schemeClr val="accent5">
                    <a:lumMod val="50000"/>
                  </a:schemeClr>
                </a:solidFill>
              </a:rPr>
              <a:t>nicht</a:t>
            </a:r>
            <a:endParaRPr lang="en-GB" sz="2000" b="1" dirty="0">
              <a:solidFill>
                <a:schemeClr val="accent5">
                  <a:lumMod val="50000"/>
                </a:schemeClr>
              </a:solidFill>
            </a:endParaRP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25" grpId="0"/>
      <p:bldP spid="26" grpId="0"/>
      <p:bldP spid="27" grpId="0"/>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50541"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a:solidFill>
                  <a:schemeClr val="bg1"/>
                </a:solidFill>
              </a:rPr>
              <a:t>In der U-Bahn-Station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6929A0F0-2197-4FBE-A962-67E49F28C8F7}"/>
              </a:ext>
            </a:extLst>
          </p:cNvPr>
          <p:cNvSpPr txBox="1"/>
          <p:nvPr/>
        </p:nvSpPr>
        <p:spPr>
          <a:xfrm>
            <a:off x="167774" y="1182057"/>
            <a:ext cx="11710257" cy="830997"/>
          </a:xfrm>
          <a:prstGeom prst="rect">
            <a:avLst/>
          </a:prstGeom>
          <a:noFill/>
        </p:spPr>
        <p:txBody>
          <a:bodyPr wrap="none" rtlCol="0">
            <a:spAutoFit/>
          </a:bodyPr>
          <a:lstStyle/>
          <a:p>
            <a:r>
              <a:rPr lang="en-GB" sz="2400" dirty="0">
                <a:solidFill>
                  <a:srgbClr val="115076"/>
                </a:solidFill>
              </a:rPr>
              <a:t>Die </a:t>
            </a:r>
            <a:r>
              <a:rPr lang="en-GB" sz="2400" dirty="0" err="1">
                <a:solidFill>
                  <a:srgbClr val="115076"/>
                </a:solidFill>
              </a:rPr>
              <a:t>Familie</a:t>
            </a:r>
            <a:r>
              <a:rPr lang="en-GB" sz="2400" dirty="0">
                <a:solidFill>
                  <a:srgbClr val="115076"/>
                </a:solidFill>
              </a:rPr>
              <a:t> </a:t>
            </a:r>
            <a:r>
              <a:rPr lang="en-GB" sz="2400" dirty="0" err="1">
                <a:solidFill>
                  <a:srgbClr val="115076"/>
                </a:solidFill>
              </a:rPr>
              <a:t>geht</a:t>
            </a:r>
            <a:r>
              <a:rPr lang="en-GB" sz="2400" dirty="0">
                <a:solidFill>
                  <a:srgbClr val="115076"/>
                </a:solidFill>
              </a:rPr>
              <a:t> </a:t>
            </a:r>
            <a:r>
              <a:rPr lang="en-GB" sz="2400" dirty="0" err="1">
                <a:solidFill>
                  <a:srgbClr val="115076"/>
                </a:solidFill>
              </a:rPr>
              <a:t>zum</a:t>
            </a:r>
            <a:r>
              <a:rPr lang="en-GB" sz="2400" dirty="0">
                <a:solidFill>
                  <a:srgbClr val="115076"/>
                </a:solidFill>
              </a:rPr>
              <a:t> Hotel </a:t>
            </a:r>
            <a:r>
              <a:rPr lang="en-GB" sz="2400" dirty="0" err="1">
                <a:solidFill>
                  <a:srgbClr val="115076"/>
                </a:solidFill>
              </a:rPr>
              <a:t>zurück</a:t>
            </a:r>
            <a:r>
              <a:rPr lang="en-GB" sz="2400" dirty="0">
                <a:solidFill>
                  <a:srgbClr val="115076"/>
                </a:solidFill>
              </a:rPr>
              <a:t>.</a:t>
            </a:r>
          </a:p>
          <a:p>
            <a:r>
              <a:rPr lang="en-GB" sz="2400" dirty="0">
                <a:solidFill>
                  <a:srgbClr val="115076"/>
                </a:solidFill>
              </a:rPr>
              <a:t>Ein </a:t>
            </a:r>
            <a:r>
              <a:rPr lang="en-GB" sz="2400" dirty="0" err="1">
                <a:solidFill>
                  <a:srgbClr val="115076"/>
                </a:solidFill>
              </a:rPr>
              <a:t>Paar</a:t>
            </a:r>
            <a:r>
              <a:rPr lang="en-GB" sz="2400" dirty="0">
                <a:solidFill>
                  <a:srgbClr val="115076"/>
                </a:solidFill>
              </a:rPr>
              <a:t> </a:t>
            </a:r>
            <a:r>
              <a:rPr lang="en-GB" sz="2400" dirty="0" err="1">
                <a:solidFill>
                  <a:srgbClr val="115076"/>
                </a:solidFill>
              </a:rPr>
              <a:t>englische</a:t>
            </a:r>
            <a:r>
              <a:rPr lang="en-GB" sz="2400" dirty="0">
                <a:solidFill>
                  <a:srgbClr val="115076"/>
                </a:solidFill>
              </a:rPr>
              <a:t> </a:t>
            </a:r>
            <a:r>
              <a:rPr lang="en-GB" sz="2400" dirty="0" err="1">
                <a:solidFill>
                  <a:srgbClr val="115076"/>
                </a:solidFill>
              </a:rPr>
              <a:t>Touristen</a:t>
            </a:r>
            <a:r>
              <a:rPr lang="en-GB" sz="2400" dirty="0">
                <a:solidFill>
                  <a:srgbClr val="115076"/>
                </a:solidFill>
              </a:rPr>
              <a:t> </a:t>
            </a:r>
            <a:r>
              <a:rPr lang="en-GB" sz="2400" dirty="0" err="1">
                <a:solidFill>
                  <a:srgbClr val="115076"/>
                </a:solidFill>
              </a:rPr>
              <a:t>stehen</a:t>
            </a:r>
            <a:r>
              <a:rPr lang="en-GB" sz="2400" dirty="0">
                <a:solidFill>
                  <a:srgbClr val="115076"/>
                </a:solidFill>
              </a:rPr>
              <a:t> in der U-Bahn-Station. </a:t>
            </a:r>
            <a:r>
              <a:rPr lang="en-GB" sz="2400" dirty="0" err="1">
                <a:solidFill>
                  <a:srgbClr val="115076"/>
                </a:solidFill>
              </a:rPr>
              <a:t>Schreib</a:t>
            </a:r>
            <a:r>
              <a:rPr lang="en-GB" sz="2400" dirty="0">
                <a:solidFill>
                  <a:srgbClr val="115076"/>
                </a:solidFill>
              </a:rPr>
              <a:t> auf Deutsch.</a:t>
            </a:r>
          </a:p>
        </p:txBody>
      </p:sp>
      <p:sp>
        <p:nvSpPr>
          <p:cNvPr id="8" name="TextBox 7">
            <a:extLst>
              <a:ext uri="{FF2B5EF4-FFF2-40B4-BE49-F238E27FC236}">
                <a16:creationId xmlns:a16="http://schemas.microsoft.com/office/drawing/2014/main" id="{00C28A63-DD4B-4F12-B58C-8FF5432662EC}"/>
              </a:ext>
            </a:extLst>
          </p:cNvPr>
          <p:cNvSpPr txBox="1"/>
          <p:nvPr/>
        </p:nvSpPr>
        <p:spPr>
          <a:xfrm>
            <a:off x="167774" y="2031120"/>
            <a:ext cx="7953338" cy="1938992"/>
          </a:xfrm>
          <a:prstGeom prst="rect">
            <a:avLst/>
          </a:prstGeom>
          <a:noFill/>
          <a:ln>
            <a:solidFill>
              <a:srgbClr val="115076"/>
            </a:solidFill>
          </a:ln>
        </p:spPr>
        <p:txBody>
          <a:bodyPr wrap="square" rtlCol="0">
            <a:spAutoFit/>
          </a:bodyPr>
          <a:lstStyle/>
          <a:p>
            <a:r>
              <a:rPr lang="en-GB" sz="2000" dirty="0">
                <a:solidFill>
                  <a:srgbClr val="115076"/>
                </a:solidFill>
              </a:rPr>
              <a:t>He doesn’t speak German well.</a:t>
            </a:r>
          </a:p>
          <a:p>
            <a:r>
              <a:rPr lang="en-GB" sz="2000" dirty="0">
                <a:solidFill>
                  <a:srgbClr val="115076"/>
                </a:solidFill>
              </a:rPr>
              <a:t>Can you please repeat that slowly?</a:t>
            </a:r>
          </a:p>
          <a:p>
            <a:r>
              <a:rPr lang="en-GB" sz="2000" dirty="0">
                <a:solidFill>
                  <a:srgbClr val="115076"/>
                </a:solidFill>
              </a:rPr>
              <a:t>We like going to the museum(s).</a:t>
            </a:r>
          </a:p>
          <a:p>
            <a:r>
              <a:rPr lang="en-GB" sz="2000" dirty="0">
                <a:solidFill>
                  <a:srgbClr val="115076"/>
                </a:solidFill>
              </a:rPr>
              <a:t>Are we here?</a:t>
            </a:r>
          </a:p>
          <a:p>
            <a:r>
              <a:rPr lang="en-GB" sz="2000" dirty="0">
                <a:solidFill>
                  <a:srgbClr val="115076"/>
                </a:solidFill>
              </a:rPr>
              <a:t>This car is not my car.</a:t>
            </a:r>
            <a:br>
              <a:rPr lang="en-GB" sz="2000" dirty="0">
                <a:solidFill>
                  <a:srgbClr val="115076"/>
                </a:solidFill>
              </a:rPr>
            </a:br>
            <a:r>
              <a:rPr lang="en-GB" sz="2000" dirty="0">
                <a:solidFill>
                  <a:srgbClr val="115076"/>
                </a:solidFill>
              </a:rPr>
              <a:t>We don’t like travelling by bus.</a:t>
            </a:r>
          </a:p>
        </p:txBody>
      </p:sp>
      <p:sp>
        <p:nvSpPr>
          <p:cNvPr id="9" name="TextBox 8">
            <a:extLst>
              <a:ext uri="{FF2B5EF4-FFF2-40B4-BE49-F238E27FC236}">
                <a16:creationId xmlns:a16="http://schemas.microsoft.com/office/drawing/2014/main" id="{415A5BEF-7EBE-4B70-9127-59BA4D5D5247}"/>
              </a:ext>
            </a:extLst>
          </p:cNvPr>
          <p:cNvSpPr txBox="1"/>
          <p:nvPr/>
        </p:nvSpPr>
        <p:spPr>
          <a:xfrm>
            <a:off x="167773" y="4129391"/>
            <a:ext cx="7953337" cy="1938992"/>
          </a:xfrm>
          <a:prstGeom prst="rect">
            <a:avLst/>
          </a:prstGeom>
          <a:noFill/>
          <a:ln>
            <a:solidFill>
              <a:srgbClr val="EE6000"/>
            </a:solidFill>
          </a:ln>
        </p:spPr>
        <p:txBody>
          <a:bodyPr wrap="square" rtlCol="0">
            <a:spAutoFit/>
          </a:bodyPr>
          <a:lstStyle/>
          <a:p>
            <a:r>
              <a:rPr lang="en-GB" sz="2000" dirty="0" err="1">
                <a:solidFill>
                  <a:srgbClr val="EE6000"/>
                </a:solidFill>
              </a:rPr>
              <a:t>Er</a:t>
            </a:r>
            <a:r>
              <a:rPr lang="en-GB" sz="2000" dirty="0">
                <a:solidFill>
                  <a:srgbClr val="EE6000"/>
                </a:solidFill>
              </a:rPr>
              <a:t> </a:t>
            </a:r>
            <a:r>
              <a:rPr lang="en-GB" sz="2000" dirty="0" err="1">
                <a:solidFill>
                  <a:srgbClr val="EE6000"/>
                </a:solidFill>
              </a:rPr>
              <a:t>spricht</a:t>
            </a:r>
            <a:r>
              <a:rPr lang="en-GB" sz="2000" dirty="0">
                <a:solidFill>
                  <a:srgbClr val="EE6000"/>
                </a:solidFill>
              </a:rPr>
              <a:t> </a:t>
            </a:r>
            <a:r>
              <a:rPr lang="en-GB" sz="2000" dirty="0" err="1">
                <a:solidFill>
                  <a:srgbClr val="EE6000"/>
                </a:solidFill>
              </a:rPr>
              <a:t>nicht</a:t>
            </a:r>
            <a:r>
              <a:rPr lang="en-GB" sz="2000" dirty="0">
                <a:solidFill>
                  <a:srgbClr val="EE6000"/>
                </a:solidFill>
              </a:rPr>
              <a:t> gut Deutsch.</a:t>
            </a:r>
          </a:p>
          <a:p>
            <a:r>
              <a:rPr lang="en-GB" sz="2000" dirty="0" err="1">
                <a:solidFill>
                  <a:srgbClr val="EE6000"/>
                </a:solidFill>
              </a:rPr>
              <a:t>Können</a:t>
            </a:r>
            <a:r>
              <a:rPr lang="en-GB" sz="2000" dirty="0">
                <a:solidFill>
                  <a:srgbClr val="EE6000"/>
                </a:solidFill>
              </a:rPr>
              <a:t> Sie das </a:t>
            </a:r>
            <a:r>
              <a:rPr lang="en-GB" sz="2000" dirty="0" err="1">
                <a:solidFill>
                  <a:srgbClr val="EE6000"/>
                </a:solidFill>
              </a:rPr>
              <a:t>langsam</a:t>
            </a:r>
            <a:r>
              <a:rPr lang="en-GB" sz="2000" dirty="0">
                <a:solidFill>
                  <a:srgbClr val="EE6000"/>
                </a:solidFill>
              </a:rPr>
              <a:t> </a:t>
            </a:r>
            <a:r>
              <a:rPr lang="en-GB" sz="2000" dirty="0" err="1">
                <a:solidFill>
                  <a:srgbClr val="EE6000"/>
                </a:solidFill>
              </a:rPr>
              <a:t>wiederholen</a:t>
            </a:r>
            <a:r>
              <a:rPr lang="en-GB" sz="2000" dirty="0">
                <a:solidFill>
                  <a:srgbClr val="EE6000"/>
                </a:solidFill>
              </a:rPr>
              <a:t>, </a:t>
            </a:r>
            <a:r>
              <a:rPr lang="en-GB" sz="2000" dirty="0" err="1">
                <a:solidFill>
                  <a:srgbClr val="EE6000"/>
                </a:solidFill>
              </a:rPr>
              <a:t>bitte</a:t>
            </a:r>
            <a:r>
              <a:rPr lang="en-GB" sz="2000" dirty="0">
                <a:solidFill>
                  <a:srgbClr val="EE6000"/>
                </a:solidFill>
              </a:rPr>
              <a:t>?</a:t>
            </a:r>
          </a:p>
          <a:p>
            <a:r>
              <a:rPr lang="en-GB" sz="2000" dirty="0" err="1">
                <a:solidFill>
                  <a:srgbClr val="EE6000"/>
                </a:solidFill>
              </a:rPr>
              <a:t>Wir</a:t>
            </a:r>
            <a:r>
              <a:rPr lang="en-GB" sz="2000" dirty="0">
                <a:solidFill>
                  <a:srgbClr val="EE6000"/>
                </a:solidFill>
              </a:rPr>
              <a:t> </a:t>
            </a:r>
            <a:r>
              <a:rPr lang="en-GB" sz="2000" dirty="0" err="1">
                <a:solidFill>
                  <a:srgbClr val="EE6000"/>
                </a:solidFill>
              </a:rPr>
              <a:t>gehen</a:t>
            </a:r>
            <a:r>
              <a:rPr lang="en-GB" sz="2000" dirty="0">
                <a:solidFill>
                  <a:srgbClr val="EE6000"/>
                </a:solidFill>
              </a:rPr>
              <a:t> </a:t>
            </a:r>
            <a:r>
              <a:rPr lang="en-GB" sz="2000" dirty="0" err="1">
                <a:solidFill>
                  <a:srgbClr val="EE6000"/>
                </a:solidFill>
              </a:rPr>
              <a:t>gern</a:t>
            </a:r>
            <a:r>
              <a:rPr lang="en-GB" sz="2000" dirty="0">
                <a:solidFill>
                  <a:srgbClr val="EE6000"/>
                </a:solidFill>
              </a:rPr>
              <a:t> ins Museum.</a:t>
            </a:r>
          </a:p>
          <a:p>
            <a:r>
              <a:rPr lang="en-GB" sz="2000" dirty="0">
                <a:solidFill>
                  <a:srgbClr val="EE6000"/>
                </a:solidFill>
              </a:rPr>
              <a:t>Sind </a:t>
            </a:r>
            <a:r>
              <a:rPr lang="en-GB" sz="2000" dirty="0" err="1">
                <a:solidFill>
                  <a:srgbClr val="EE6000"/>
                </a:solidFill>
              </a:rPr>
              <a:t>wir</a:t>
            </a:r>
            <a:r>
              <a:rPr lang="en-GB" sz="2000" dirty="0">
                <a:solidFill>
                  <a:srgbClr val="EE6000"/>
                </a:solidFill>
              </a:rPr>
              <a:t> </a:t>
            </a:r>
            <a:r>
              <a:rPr lang="en-GB" sz="2000" dirty="0" err="1">
                <a:solidFill>
                  <a:srgbClr val="EE6000"/>
                </a:solidFill>
              </a:rPr>
              <a:t>hier</a:t>
            </a:r>
            <a:r>
              <a:rPr lang="en-GB" sz="2000" dirty="0">
                <a:solidFill>
                  <a:srgbClr val="EE6000"/>
                </a:solidFill>
              </a:rPr>
              <a:t>?</a:t>
            </a:r>
          </a:p>
          <a:p>
            <a:r>
              <a:rPr lang="en-GB" sz="2000" dirty="0">
                <a:solidFill>
                  <a:srgbClr val="EE6000"/>
                </a:solidFill>
              </a:rPr>
              <a:t>Dieses Auto </a:t>
            </a:r>
            <a:r>
              <a:rPr lang="en-GB" sz="2000" dirty="0" err="1">
                <a:solidFill>
                  <a:srgbClr val="EE6000"/>
                </a:solidFill>
              </a:rPr>
              <a:t>ist</a:t>
            </a:r>
            <a:r>
              <a:rPr lang="en-GB" sz="2000" dirty="0">
                <a:solidFill>
                  <a:srgbClr val="EE6000"/>
                </a:solidFill>
              </a:rPr>
              <a:t> </a:t>
            </a:r>
            <a:r>
              <a:rPr lang="en-GB" sz="2000" dirty="0" err="1">
                <a:solidFill>
                  <a:srgbClr val="EE6000"/>
                </a:solidFill>
              </a:rPr>
              <a:t>nicht</a:t>
            </a:r>
            <a:r>
              <a:rPr lang="en-GB" sz="2000" dirty="0">
                <a:solidFill>
                  <a:srgbClr val="EE6000"/>
                </a:solidFill>
              </a:rPr>
              <a:t> </a:t>
            </a:r>
            <a:r>
              <a:rPr lang="en-GB" sz="2000" dirty="0" err="1">
                <a:solidFill>
                  <a:srgbClr val="EE6000"/>
                </a:solidFill>
              </a:rPr>
              <a:t>mein</a:t>
            </a:r>
            <a:r>
              <a:rPr lang="en-GB" sz="2000" dirty="0">
                <a:solidFill>
                  <a:srgbClr val="EE6000"/>
                </a:solidFill>
              </a:rPr>
              <a:t> Auto.</a:t>
            </a:r>
          </a:p>
          <a:p>
            <a:r>
              <a:rPr lang="en-GB" sz="2000" dirty="0" err="1">
                <a:solidFill>
                  <a:srgbClr val="EE6000"/>
                </a:solidFill>
              </a:rPr>
              <a:t>Wir</a:t>
            </a:r>
            <a:r>
              <a:rPr lang="en-GB" sz="2000" dirty="0">
                <a:solidFill>
                  <a:srgbClr val="EE6000"/>
                </a:solidFill>
              </a:rPr>
              <a:t> </a:t>
            </a:r>
            <a:r>
              <a:rPr lang="en-GB" sz="2000" dirty="0" err="1">
                <a:solidFill>
                  <a:srgbClr val="EE6000"/>
                </a:solidFill>
              </a:rPr>
              <a:t>fahren</a:t>
            </a:r>
            <a:r>
              <a:rPr lang="en-GB" sz="2000" dirty="0">
                <a:solidFill>
                  <a:srgbClr val="EE6000"/>
                </a:solidFill>
              </a:rPr>
              <a:t> </a:t>
            </a:r>
            <a:r>
              <a:rPr lang="en-GB" sz="2000" dirty="0" err="1">
                <a:solidFill>
                  <a:srgbClr val="EE6000"/>
                </a:solidFill>
              </a:rPr>
              <a:t>nicht</a:t>
            </a:r>
            <a:r>
              <a:rPr lang="en-GB" sz="2000" dirty="0">
                <a:solidFill>
                  <a:srgbClr val="EE6000"/>
                </a:solidFill>
              </a:rPr>
              <a:t> </a:t>
            </a:r>
            <a:r>
              <a:rPr lang="en-GB" sz="2000" dirty="0" err="1">
                <a:solidFill>
                  <a:srgbClr val="EE6000"/>
                </a:solidFill>
              </a:rPr>
              <a:t>gern</a:t>
            </a:r>
            <a:r>
              <a:rPr lang="en-GB" sz="2000" dirty="0">
                <a:solidFill>
                  <a:srgbClr val="EE6000"/>
                </a:solidFill>
              </a:rPr>
              <a:t> </a:t>
            </a:r>
            <a:r>
              <a:rPr lang="en-GB" sz="2000" dirty="0" err="1">
                <a:solidFill>
                  <a:srgbClr val="EE6000"/>
                </a:solidFill>
              </a:rPr>
              <a:t>mit</a:t>
            </a:r>
            <a:r>
              <a:rPr lang="en-GB" sz="2000" dirty="0">
                <a:solidFill>
                  <a:srgbClr val="EE6000"/>
                </a:solidFill>
              </a:rPr>
              <a:t> </a:t>
            </a:r>
            <a:r>
              <a:rPr lang="en-GB" sz="2000" dirty="0" err="1">
                <a:solidFill>
                  <a:srgbClr val="EE6000"/>
                </a:solidFill>
              </a:rPr>
              <a:t>dem</a:t>
            </a:r>
            <a:r>
              <a:rPr lang="en-GB" sz="2000" dirty="0">
                <a:solidFill>
                  <a:srgbClr val="EE6000"/>
                </a:solidFill>
              </a:rPr>
              <a:t> Bus.</a:t>
            </a:r>
          </a:p>
        </p:txBody>
      </p:sp>
      <p:pic>
        <p:nvPicPr>
          <p:cNvPr id="10" name="Picture 2" descr="Marmaris Travel Kinnaur district Hotel Clip art - tourist png download - 700*930 - Free Transparent Marmaris png Download.">
            <a:extLst>
              <a:ext uri="{FF2B5EF4-FFF2-40B4-BE49-F238E27FC236}">
                <a16:creationId xmlns:a16="http://schemas.microsoft.com/office/drawing/2014/main" id="{B0B73D70-73A7-423A-84A4-F528ADC02B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5927" y="2572787"/>
            <a:ext cx="271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lose up of sunglasses&#10;&#10;Description automatically generated">
            <a:extLst>
              <a:ext uri="{FF2B5EF4-FFF2-40B4-BE49-F238E27FC236}">
                <a16:creationId xmlns:a16="http://schemas.microsoft.com/office/drawing/2014/main" id="{E4C63A8F-66EE-4371-9977-57554CB1E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24511" y="274638"/>
            <a:ext cx="595678" cy="797914"/>
          </a:xfrm>
          <a:prstGeom prst="rect">
            <a:avLst/>
          </a:prstGeom>
        </p:spPr>
      </p:pic>
      <p:pic>
        <p:nvPicPr>
          <p:cNvPr id="17" name="Picture 16" descr="A close up of a logo&#10;&#10;Description automatically generated">
            <a:extLst>
              <a:ext uri="{FF2B5EF4-FFF2-40B4-BE49-F238E27FC236}">
                <a16:creationId xmlns:a16="http://schemas.microsoft.com/office/drawing/2014/main" id="{F0461D11-0ECA-4E26-9D1D-E549EEEB0F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9605" y="218468"/>
            <a:ext cx="595678" cy="884067"/>
          </a:xfrm>
          <a:prstGeom prst="rect">
            <a:avLst/>
          </a:prstGeom>
        </p:spPr>
      </p:pic>
      <p:pic>
        <p:nvPicPr>
          <p:cNvPr id="19" name="Picture 18">
            <a:extLst>
              <a:ext uri="{FF2B5EF4-FFF2-40B4-BE49-F238E27FC236}">
                <a16:creationId xmlns:a16="http://schemas.microsoft.com/office/drawing/2014/main" id="{DD72DE25-ABB7-4036-9E8B-A9AE57C9B24D}"/>
              </a:ext>
            </a:extLst>
          </p:cNvPr>
          <p:cNvPicPr>
            <a:picLocks noChangeAspect="1"/>
          </p:cNvPicPr>
          <p:nvPr/>
        </p:nvPicPr>
        <p:blipFill>
          <a:blip r:embed="rId8"/>
          <a:stretch>
            <a:fillRect/>
          </a:stretch>
        </p:blipFill>
        <p:spPr>
          <a:xfrm>
            <a:off x="6546762" y="314554"/>
            <a:ext cx="914783" cy="98613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40096" y="321392"/>
            <a:ext cx="554811" cy="93516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69040" y="314554"/>
            <a:ext cx="542478" cy="935165"/>
          </a:xfrm>
          <a:prstGeom prst="rect">
            <a:avLst/>
          </a:prstGeom>
        </p:spPr>
      </p:pic>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F8773310-8E52-4224-B532-8444F88A44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3466" y="4264725"/>
            <a:ext cx="2602568" cy="1909949"/>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A9690259-2C59-4CC9-899A-4EE0ABA59B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724" y="2292610"/>
            <a:ext cx="1280271" cy="173751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0EEDB40B-0DB5-4844-A891-22C3FFC67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575" y="4264726"/>
            <a:ext cx="2602568" cy="1909949"/>
          </a:xfrm>
          <a:prstGeom prst="rect">
            <a:avLst/>
          </a:prstGeom>
        </p:spPr>
      </p:pic>
      <p:pic>
        <p:nvPicPr>
          <p:cNvPr id="9" name="Picture 8">
            <a:extLst>
              <a:ext uri="{FF2B5EF4-FFF2-40B4-BE49-F238E27FC236}">
                <a16:creationId xmlns:a16="http://schemas.microsoft.com/office/drawing/2014/main" id="{87D9A266-A9C3-4861-B796-A3555EEA72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6516" y="2292610"/>
            <a:ext cx="1280271" cy="1737511"/>
          </a:xfrm>
          <a:prstGeom prst="rect">
            <a:avLst/>
          </a:prstGeom>
        </p:spPr>
      </p:pic>
    </p:spTree>
    <p:extLst>
      <p:ext uri="{BB962C8B-B14F-4D97-AF65-F5344CB8AC3E}">
        <p14:creationId xmlns:p14="http://schemas.microsoft.com/office/powerpoint/2010/main" val="2726223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16" name="TextBox 15">
            <a:extLst>
              <a:ext uri="{FF2B5EF4-FFF2-40B4-BE49-F238E27FC236}">
                <a16:creationId xmlns:a16="http://schemas.microsoft.com/office/drawing/2014/main" id="{0D8CFFF7-2006-4E52-9C94-C22FA462497F}"/>
              </a:ext>
            </a:extLst>
          </p:cNvPr>
          <p:cNvSpPr txBox="1"/>
          <p:nvPr/>
        </p:nvSpPr>
        <p:spPr>
          <a:xfrm>
            <a:off x="175149" y="1395715"/>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7</a:t>
            </a:r>
          </a:p>
        </p:txBody>
      </p:sp>
      <p:sp>
        <p:nvSpPr>
          <p:cNvPr id="18" name="TextBox 17">
            <a:extLst>
              <a:ext uri="{FF2B5EF4-FFF2-40B4-BE49-F238E27FC236}">
                <a16:creationId xmlns:a16="http://schemas.microsoft.com/office/drawing/2014/main" id="{2D4C2990-CF75-4BC3-BDD5-C20D271E6607}"/>
              </a:ext>
            </a:extLst>
          </p:cNvPr>
          <p:cNvSpPr txBox="1"/>
          <p:nvPr/>
        </p:nvSpPr>
        <p:spPr>
          <a:xfrm>
            <a:off x="175149" y="2745243"/>
            <a:ext cx="10113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1: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8 German Term 1.2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57E1FC5-F484-4ADB-A427-7655B7F123F4}"/>
              </a:ext>
            </a:extLst>
          </p:cNvPr>
          <p:cNvSpPr txBox="1"/>
          <p:nvPr/>
        </p:nvSpPr>
        <p:spPr>
          <a:xfrm>
            <a:off x="175149" y="4230328"/>
            <a:ext cx="97507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Revisit 2: </a:t>
            </a:r>
            <a:r>
              <a:rPr kumimoji="0" lang="en-GB" sz="2800" b="1"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[Year 7 German Term 1.1 Week 3]</a:t>
            </a:r>
            <a:endParaRPr kumimoji="0" lang="en-GB" sz="28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descr="A close up of a logo&#10;&#10;Description automatically generated">
            <a:extLst>
              <a:ext uri="{FF2B5EF4-FFF2-40B4-BE49-F238E27FC236}">
                <a16:creationId xmlns:a16="http://schemas.microsoft.com/office/drawing/2014/main" id="{2E546473-D43A-4C9C-91BF-DF2CB45CD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6495" y="909246"/>
            <a:ext cx="1428750" cy="1428750"/>
          </a:xfrm>
          <a:prstGeom prst="rect">
            <a:avLst/>
          </a:prstGeom>
        </p:spPr>
      </p:pic>
      <p:pic>
        <p:nvPicPr>
          <p:cNvPr id="6" name="Picture 5" descr="A close up of a logo&#10;&#10;Description automatically generated">
            <a:extLst>
              <a:ext uri="{FF2B5EF4-FFF2-40B4-BE49-F238E27FC236}">
                <a16:creationId xmlns:a16="http://schemas.microsoft.com/office/drawing/2014/main" id="{E937E53C-D39E-4129-9411-8C827E3F2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473" y="2266435"/>
            <a:ext cx="1428750" cy="1428750"/>
          </a:xfrm>
          <a:prstGeom prst="rect">
            <a:avLst/>
          </a:prstGeom>
        </p:spPr>
      </p:pic>
      <p:pic>
        <p:nvPicPr>
          <p:cNvPr id="8" name="Picture 7" descr="A close up of a logo&#10;&#10;Description automatically generated">
            <a:extLst>
              <a:ext uri="{FF2B5EF4-FFF2-40B4-BE49-F238E27FC236}">
                <a16:creationId xmlns:a16="http://schemas.microsoft.com/office/drawing/2014/main" id="{965F4AEB-3C0F-4869-8822-6E247D8073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2473" y="3777563"/>
            <a:ext cx="1428750" cy="1428750"/>
          </a:xfrm>
          <a:prstGeom prst="rect">
            <a:avLst/>
          </a:prstGeom>
        </p:spPr>
      </p:pic>
    </p:spTree>
    <p:extLst>
      <p:ext uri="{BB962C8B-B14F-4D97-AF65-F5344CB8AC3E}">
        <p14:creationId xmlns:p14="http://schemas.microsoft.com/office/powerpoint/2010/main" val="1055628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(Y8,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Week 7)</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pic>
        <p:nvPicPr>
          <p:cNvPr id="14" name="Picture 13"/>
          <p:cNvPicPr/>
          <p:nvPr/>
        </p:nvPicPr>
        <p:blipFill>
          <a:blip r:embed="rId6">
            <a:extLst>
              <a:ext uri="{28A0092B-C50C-407E-A947-70E740481C1C}">
                <a14:useLocalDpi xmlns:a14="http://schemas.microsoft.com/office/drawing/2010/main" val="0"/>
              </a:ext>
            </a:extLst>
          </a:blip>
          <a:stretch>
            <a:fillRect/>
          </a:stretch>
        </p:blipFill>
        <p:spPr>
          <a:xfrm>
            <a:off x="3355412" y="2464600"/>
            <a:ext cx="1275434" cy="1275434"/>
          </a:xfrm>
          <a:prstGeom prst="rect">
            <a:avLst/>
          </a:prstGeom>
        </p:spPr>
      </p:pic>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Student 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8"/>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457594"/>
            <a:ext cx="11066804" cy="1138773"/>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9"/>
              </a:rPr>
              <a:t>Year 8 Term 1.2 Week 3</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10"/>
              </a:rPr>
              <a:t>Year 8 Term 1.1 Week 3</a:t>
            </a:r>
            <a:br>
              <a:rPr lang="en-GB" sz="2400" dirty="0">
                <a:solidFill>
                  <a:srgbClr val="5B9BD5">
                    <a:lumMod val="50000"/>
                  </a:srgbClr>
                </a:solidFill>
                <a:latin typeface="Century Gothic" panose="020B0502020202020204" pitchFamily="34" charset="0"/>
              </a:rPr>
            </a:br>
            <a:endParaRPr lang="en-GB" sz="20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1"/>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3032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713873" y="512116"/>
            <a:ext cx="3232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Sag die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Wörter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2" name="Table 31">
            <a:extLst>
              <a:ext uri="{FF2B5EF4-FFF2-40B4-BE49-F238E27FC236}">
                <a16:creationId xmlns:a16="http://schemas.microsoft.com/office/drawing/2014/main" id="{904F81B3-C70F-4EF2-9A1E-665971C29F9D}"/>
              </a:ext>
            </a:extLst>
          </p:cNvPr>
          <p:cNvGraphicFramePr>
            <a:graphicFrameLocks noGrp="1"/>
          </p:cNvGraphicFramePr>
          <p:nvPr/>
        </p:nvGraphicFramePr>
        <p:xfrm>
          <a:off x="2450980" y="1001890"/>
          <a:ext cx="8662497" cy="5142843"/>
        </p:xfrm>
        <a:graphic>
          <a:graphicData uri="http://schemas.openxmlformats.org/drawingml/2006/table">
            <a:tbl>
              <a:tblPr firstRow="1" bandRow="1">
                <a:tableStyleId>{00A15C55-8517-42AA-B614-E9B94910E393}</a:tableStyleId>
              </a:tblPr>
              <a:tblGrid>
                <a:gridCol w="838305">
                  <a:extLst>
                    <a:ext uri="{9D8B030D-6E8A-4147-A177-3AD203B41FA5}">
                      <a16:colId xmlns:a16="http://schemas.microsoft.com/office/drawing/2014/main" val="2607353726"/>
                    </a:ext>
                  </a:extLst>
                </a:gridCol>
                <a:gridCol w="3680707">
                  <a:extLst>
                    <a:ext uri="{9D8B030D-6E8A-4147-A177-3AD203B41FA5}">
                      <a16:colId xmlns:a16="http://schemas.microsoft.com/office/drawing/2014/main" val="1600817978"/>
                    </a:ext>
                  </a:extLst>
                </a:gridCol>
                <a:gridCol w="4143485">
                  <a:extLst>
                    <a:ext uri="{9D8B030D-6E8A-4147-A177-3AD203B41FA5}">
                      <a16:colId xmlns:a16="http://schemas.microsoft.com/office/drawing/2014/main" val="4128092149"/>
                    </a:ext>
                  </a:extLst>
                </a:gridCol>
              </a:tblGrid>
              <a:tr h="571427">
                <a:tc>
                  <a:txBody>
                    <a:bodyPr/>
                    <a:lstStyle/>
                    <a:p>
                      <a:endParaRPr lang="en-GB" dirty="0"/>
                    </a:p>
                  </a:txBody>
                  <a:tcPr>
                    <a:noFill/>
                  </a:tcPr>
                </a:tc>
                <a:tc>
                  <a:txBody>
                    <a:bodyPr/>
                    <a:lstStyle/>
                    <a:p>
                      <a:pPr algn="ctr"/>
                      <a:r>
                        <a:rPr lang="en-GB" sz="2000" dirty="0"/>
                        <a:t>Singular</a:t>
                      </a:r>
                    </a:p>
                  </a:txBody>
                  <a:tcPr anchor="ctr">
                    <a:solidFill>
                      <a:srgbClr val="DAA52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Plural</a:t>
                      </a:r>
                      <a:endParaRPr lang="en-GB" sz="2000" b="0" dirty="0"/>
                    </a:p>
                  </a:txBody>
                  <a:tcPr anchor="ctr">
                    <a:solidFill>
                      <a:srgbClr val="DAA520"/>
                    </a:solidFill>
                  </a:tcPr>
                </a:tc>
                <a:extLst>
                  <a:ext uri="{0D108BD9-81ED-4DB2-BD59-A6C34878D82A}">
                    <a16:rowId xmlns:a16="http://schemas.microsoft.com/office/drawing/2014/main" val="1153431983"/>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a:solidFill>
                            <a:srgbClr val="115076"/>
                          </a:solidFill>
                        </a:rPr>
                        <a:t>Tag</a:t>
                      </a:r>
                    </a:p>
                  </a:txBody>
                  <a:tcPr anchor="ctr"/>
                </a:tc>
                <a:tc>
                  <a:txBody>
                    <a:bodyPr/>
                    <a:lstStyle/>
                    <a:p>
                      <a:pPr algn="ctr"/>
                      <a:r>
                        <a:rPr lang="en-GB" sz="2000" dirty="0" err="1">
                          <a:solidFill>
                            <a:srgbClr val="115076"/>
                          </a:solidFill>
                        </a:rPr>
                        <a:t>Tage</a:t>
                      </a:r>
                      <a:endParaRPr lang="en-GB" sz="2000" dirty="0">
                        <a:solidFill>
                          <a:srgbClr val="115076"/>
                        </a:solidFill>
                      </a:endParaRPr>
                    </a:p>
                  </a:txBody>
                  <a:tcPr anchor="ctr"/>
                </a:tc>
                <a:extLst>
                  <a:ext uri="{0D108BD9-81ED-4DB2-BD59-A6C34878D82A}">
                    <a16:rowId xmlns:a16="http://schemas.microsoft.com/office/drawing/2014/main" val="1171492714"/>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a:solidFill>
                            <a:srgbClr val="115076"/>
                          </a:solidFill>
                        </a:rPr>
                        <a:t>Zug</a:t>
                      </a:r>
                    </a:p>
                  </a:txBody>
                  <a:tcPr anchor="ctr"/>
                </a:tc>
                <a:tc>
                  <a:txBody>
                    <a:bodyPr/>
                    <a:lstStyle/>
                    <a:p>
                      <a:pPr algn="ctr"/>
                      <a:r>
                        <a:rPr lang="en-GB" sz="2000" dirty="0" err="1">
                          <a:solidFill>
                            <a:srgbClr val="115076"/>
                          </a:solidFill>
                        </a:rPr>
                        <a:t>Züge</a:t>
                      </a:r>
                      <a:endParaRPr lang="en-GB" sz="2000" dirty="0">
                        <a:solidFill>
                          <a:srgbClr val="115076"/>
                        </a:solidFill>
                      </a:endParaRPr>
                    </a:p>
                  </a:txBody>
                  <a:tcPr anchor="ctr"/>
                </a:tc>
                <a:extLst>
                  <a:ext uri="{0D108BD9-81ED-4DB2-BD59-A6C34878D82A}">
                    <a16:rowId xmlns:a16="http://schemas.microsoft.com/office/drawing/2014/main" val="1961458278"/>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Flug</a:t>
                      </a:r>
                      <a:endParaRPr lang="en-GB" sz="2000" dirty="0">
                        <a:solidFill>
                          <a:srgbClr val="115076"/>
                        </a:solidFill>
                      </a:endParaRPr>
                    </a:p>
                  </a:txBody>
                  <a:tcPr anchor="ctr"/>
                </a:tc>
                <a:tc>
                  <a:txBody>
                    <a:bodyPr/>
                    <a:lstStyle/>
                    <a:p>
                      <a:pPr algn="ctr"/>
                      <a:r>
                        <a:rPr lang="en-GB" sz="2000" dirty="0" err="1">
                          <a:solidFill>
                            <a:srgbClr val="115076"/>
                          </a:solidFill>
                        </a:rPr>
                        <a:t>Flüge</a:t>
                      </a:r>
                      <a:endParaRPr lang="en-GB" sz="2000" dirty="0">
                        <a:solidFill>
                          <a:srgbClr val="115076"/>
                        </a:solidFill>
                      </a:endParaRPr>
                    </a:p>
                  </a:txBody>
                  <a:tcPr anchor="ctr"/>
                </a:tc>
                <a:extLst>
                  <a:ext uri="{0D108BD9-81ED-4DB2-BD59-A6C34878D82A}">
                    <a16:rowId xmlns:a16="http://schemas.microsoft.com/office/drawing/2014/main" val="2189313960"/>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a:solidFill>
                            <a:srgbClr val="115076"/>
                          </a:solidFill>
                        </a:rPr>
                        <a:t>Burg</a:t>
                      </a:r>
                    </a:p>
                  </a:txBody>
                  <a:tcPr anchor="ctr"/>
                </a:tc>
                <a:tc>
                  <a:txBody>
                    <a:bodyPr/>
                    <a:lstStyle/>
                    <a:p>
                      <a:pPr algn="ctr"/>
                      <a:r>
                        <a:rPr lang="en-GB" sz="2000" dirty="0" err="1">
                          <a:solidFill>
                            <a:srgbClr val="115076"/>
                          </a:solidFill>
                        </a:rPr>
                        <a:t>Burgen</a:t>
                      </a:r>
                      <a:endParaRPr lang="en-GB" sz="2000" dirty="0">
                        <a:solidFill>
                          <a:srgbClr val="115076"/>
                        </a:solidFill>
                      </a:endParaRPr>
                    </a:p>
                  </a:txBody>
                  <a:tcPr anchor="ctr"/>
                </a:tc>
                <a:extLst>
                  <a:ext uri="{0D108BD9-81ED-4DB2-BD59-A6C34878D82A}">
                    <a16:rowId xmlns:a16="http://schemas.microsoft.com/office/drawing/2014/main" val="2344197191"/>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Spielzeug</a:t>
                      </a:r>
                      <a:endParaRPr lang="en-GB" sz="2000" dirty="0">
                        <a:solidFill>
                          <a:srgbClr val="115076"/>
                        </a:solidFill>
                      </a:endParaRPr>
                    </a:p>
                  </a:txBody>
                  <a:tcPr anchor="ctr"/>
                </a:tc>
                <a:tc>
                  <a:txBody>
                    <a:bodyPr/>
                    <a:lstStyle/>
                    <a:p>
                      <a:pPr algn="ctr"/>
                      <a:r>
                        <a:rPr lang="en-GB" sz="2000" dirty="0" err="1">
                          <a:solidFill>
                            <a:srgbClr val="115076"/>
                          </a:solidFill>
                        </a:rPr>
                        <a:t>Spielzeuge</a:t>
                      </a:r>
                      <a:endParaRPr lang="en-GB" sz="2000" dirty="0">
                        <a:solidFill>
                          <a:srgbClr val="115076"/>
                        </a:solidFill>
                      </a:endParaRPr>
                    </a:p>
                  </a:txBody>
                  <a:tcPr anchor="ctr"/>
                </a:tc>
                <a:extLst>
                  <a:ext uri="{0D108BD9-81ED-4DB2-BD59-A6C34878D82A}">
                    <a16:rowId xmlns:a16="http://schemas.microsoft.com/office/drawing/2014/main" val="1972389626"/>
                  </a:ext>
                </a:extLst>
              </a:tr>
              <a:tr h="571427">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Geburtstag</a:t>
                      </a:r>
                      <a:endParaRPr lang="en-GB" sz="2000" dirty="0">
                        <a:solidFill>
                          <a:srgbClr val="115076"/>
                        </a:solidFill>
                      </a:endParaRPr>
                    </a:p>
                  </a:txBody>
                  <a:tcPr anchor="ctr"/>
                </a:tc>
                <a:tc>
                  <a:txBody>
                    <a:bodyPr/>
                    <a:lstStyle/>
                    <a:p>
                      <a:pPr algn="ctr"/>
                      <a:r>
                        <a:rPr lang="en-GB" sz="2000" dirty="0" err="1">
                          <a:solidFill>
                            <a:srgbClr val="115076"/>
                          </a:solidFill>
                        </a:rPr>
                        <a:t>Geburtstage</a:t>
                      </a:r>
                      <a:endParaRPr lang="en-GB" sz="2000" dirty="0">
                        <a:solidFill>
                          <a:srgbClr val="115076"/>
                        </a:solidFill>
                      </a:endParaRPr>
                    </a:p>
                  </a:txBody>
                  <a:tcPr anchor="ctr"/>
                </a:tc>
                <a:extLst>
                  <a:ext uri="{0D108BD9-81ED-4DB2-BD59-A6C34878D82A}">
                    <a16:rowId xmlns:a16="http://schemas.microsoft.com/office/drawing/2014/main" val="664931564"/>
                  </a:ext>
                </a:extLst>
              </a:tr>
              <a:tr h="571427">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Ausflug</a:t>
                      </a:r>
                      <a:endParaRPr lang="en-GB" sz="2000" dirty="0">
                        <a:solidFill>
                          <a:srgbClr val="115076"/>
                        </a:solidFill>
                      </a:endParaRPr>
                    </a:p>
                  </a:txBody>
                  <a:tcPr anchor="ctr"/>
                </a:tc>
                <a:tc>
                  <a:txBody>
                    <a:bodyPr/>
                    <a:lstStyle/>
                    <a:p>
                      <a:pPr algn="ctr"/>
                      <a:r>
                        <a:rPr lang="en-GB" sz="2000" dirty="0" err="1">
                          <a:solidFill>
                            <a:srgbClr val="115076"/>
                          </a:solidFill>
                        </a:rPr>
                        <a:t>Ausflüge</a:t>
                      </a:r>
                      <a:endParaRPr lang="en-GB" sz="2000" dirty="0">
                        <a:solidFill>
                          <a:srgbClr val="115076"/>
                        </a:solidFill>
                      </a:endParaRPr>
                    </a:p>
                  </a:txBody>
                  <a:tcPr anchor="ctr"/>
                </a:tc>
                <a:extLst>
                  <a:ext uri="{0D108BD9-81ED-4DB2-BD59-A6C34878D82A}">
                    <a16:rowId xmlns:a16="http://schemas.microsoft.com/office/drawing/2014/main" val="2371851735"/>
                  </a:ext>
                </a:extLst>
              </a:tr>
              <a:tr h="57142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rgbClr val="115076"/>
                          </a:solidFill>
                        </a:rPr>
                        <a:t>Fahrzeug</a:t>
                      </a:r>
                      <a:endParaRPr lang="en-GB" sz="2000" dirty="0">
                        <a:solidFill>
                          <a:srgbClr val="115076"/>
                        </a:solidFill>
                      </a:endParaRPr>
                    </a:p>
                  </a:txBody>
                  <a:tcPr anchor="ctr"/>
                </a:tc>
                <a:tc>
                  <a:txBody>
                    <a:bodyPr/>
                    <a:lstStyle/>
                    <a:p>
                      <a:pPr algn="ctr"/>
                      <a:r>
                        <a:rPr lang="en-GB" sz="2000" dirty="0" err="1">
                          <a:solidFill>
                            <a:srgbClr val="115076"/>
                          </a:solidFill>
                        </a:rPr>
                        <a:t>Fahrzeuge</a:t>
                      </a:r>
                      <a:endParaRPr lang="en-GB" sz="2000" dirty="0">
                        <a:solidFill>
                          <a:srgbClr val="115076"/>
                        </a:solidFill>
                      </a:endParaRPr>
                    </a:p>
                  </a:txBody>
                  <a:tcPr anchor="ct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5" name="4. 1. Tag.wav"/>
            </a:hlinkClick>
            <a:extLst>
              <a:ext uri="{FF2B5EF4-FFF2-40B4-BE49-F238E27FC236}">
                <a16:creationId xmlns:a16="http://schemas.microsoft.com/office/drawing/2014/main" id="{AD6D9AC5-6770-43EA-B420-AC497FFFC2FC}"/>
              </a:ext>
            </a:extLst>
          </p:cNvPr>
          <p:cNvSpPr/>
          <p:nvPr/>
        </p:nvSpPr>
        <p:spPr>
          <a:xfrm>
            <a:off x="2657520" y="164107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6" name="4. 5. Zug.wav"/>
            </a:hlinkClick>
            <a:extLst>
              <a:ext uri="{FF2B5EF4-FFF2-40B4-BE49-F238E27FC236}">
                <a16:creationId xmlns:a16="http://schemas.microsoft.com/office/drawing/2014/main" id="{5902BCDF-694D-43DF-94F1-9E4021572D6C}"/>
              </a:ext>
            </a:extLst>
          </p:cNvPr>
          <p:cNvSpPr/>
          <p:nvPr/>
        </p:nvSpPr>
        <p:spPr>
          <a:xfrm>
            <a:off x="2657520" y="2216963"/>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TextBox 35" descr="text box hiding answer">
            <a:extLst>
              <a:ext uri="{FF2B5EF4-FFF2-40B4-BE49-F238E27FC236}">
                <a16:creationId xmlns:a16="http://schemas.microsoft.com/office/drawing/2014/main" id="{1825307D-FF5E-4A36-ACB1-01096E6BDBA8}"/>
              </a:ext>
            </a:extLst>
          </p:cNvPr>
          <p:cNvSpPr txBox="1"/>
          <p:nvPr/>
        </p:nvSpPr>
        <p:spPr>
          <a:xfrm>
            <a:off x="8361501" y="2305762"/>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37" name="Action Button: Custom 16">
            <a:hlinkClick r:id="" action="ppaction://noaction" highlightClick="1">
              <a:snd r:embed="rId7" name="4. 3. Flug.wav"/>
            </a:hlinkClick>
            <a:extLst>
              <a:ext uri="{FF2B5EF4-FFF2-40B4-BE49-F238E27FC236}">
                <a16:creationId xmlns:a16="http://schemas.microsoft.com/office/drawing/2014/main" id="{6F29A69A-2E03-43C3-8693-3612B2A56B08}"/>
              </a:ext>
            </a:extLst>
          </p:cNvPr>
          <p:cNvSpPr/>
          <p:nvPr/>
        </p:nvSpPr>
        <p:spPr>
          <a:xfrm>
            <a:off x="2648898" y="279077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8" name="4. 4. Burg.wav"/>
            </a:hlinkClick>
            <a:extLst>
              <a:ext uri="{FF2B5EF4-FFF2-40B4-BE49-F238E27FC236}">
                <a16:creationId xmlns:a16="http://schemas.microsoft.com/office/drawing/2014/main" id="{FF8ED268-6CEC-40A9-9D2D-3A94604CD22A}"/>
              </a:ext>
            </a:extLst>
          </p:cNvPr>
          <p:cNvSpPr/>
          <p:nvPr/>
        </p:nvSpPr>
        <p:spPr>
          <a:xfrm>
            <a:off x="2644076" y="3375412"/>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9" name="4. 7. Spielzeug.wav"/>
            </a:hlinkClick>
            <a:extLst>
              <a:ext uri="{FF2B5EF4-FFF2-40B4-BE49-F238E27FC236}">
                <a16:creationId xmlns:a16="http://schemas.microsoft.com/office/drawing/2014/main" id="{1A76D409-CAE3-4B07-B176-77140011BF84}"/>
              </a:ext>
            </a:extLst>
          </p:cNvPr>
          <p:cNvSpPr/>
          <p:nvPr/>
        </p:nvSpPr>
        <p:spPr>
          <a:xfrm>
            <a:off x="2632353" y="3909337"/>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3" name="Action Button: Custom 16">
            <a:hlinkClick r:id="" action="ppaction://noaction" highlightClick="1">
              <a:snd r:embed="rId10" name="4. whoknows. Geburtstag.wav"/>
            </a:hlinkClick>
            <a:extLst>
              <a:ext uri="{FF2B5EF4-FFF2-40B4-BE49-F238E27FC236}">
                <a16:creationId xmlns:a16="http://schemas.microsoft.com/office/drawing/2014/main" id="{74527331-55D5-47DA-B371-72695C983080}"/>
              </a:ext>
            </a:extLst>
          </p:cNvPr>
          <p:cNvSpPr/>
          <p:nvPr/>
        </p:nvSpPr>
        <p:spPr>
          <a:xfrm>
            <a:off x="2631491" y="4489479"/>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5" name="Action Button: Custom 16">
            <a:hlinkClick r:id="" action="ppaction://noaction" highlightClick="1">
              <a:snd r:embed="rId11" name="4. 6. Ausflug.wav"/>
            </a:hlinkClick>
            <a:extLst>
              <a:ext uri="{FF2B5EF4-FFF2-40B4-BE49-F238E27FC236}">
                <a16:creationId xmlns:a16="http://schemas.microsoft.com/office/drawing/2014/main" id="{1BEE00CD-4AB6-4CE1-9910-0707B1F54143}"/>
              </a:ext>
            </a:extLst>
          </p:cNvPr>
          <p:cNvSpPr/>
          <p:nvPr/>
        </p:nvSpPr>
        <p:spPr>
          <a:xfrm>
            <a:off x="2608712" y="5069256"/>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7" name="Action Button: Custom 16">
            <a:hlinkClick r:id="" action="ppaction://noaction" highlightClick="1">
              <a:snd r:embed="rId12" name="4. 8. Fahrzeug.wav"/>
            </a:hlinkClick>
            <a:extLst>
              <a:ext uri="{FF2B5EF4-FFF2-40B4-BE49-F238E27FC236}">
                <a16:creationId xmlns:a16="http://schemas.microsoft.com/office/drawing/2014/main" id="{64D94CBA-43FD-4390-BF7F-171BA608CEF1}"/>
              </a:ext>
            </a:extLst>
          </p:cNvPr>
          <p:cNvSpPr/>
          <p:nvPr/>
        </p:nvSpPr>
        <p:spPr>
          <a:xfrm>
            <a:off x="2608712" y="5630842"/>
            <a:ext cx="402381" cy="360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9" name="TextBox 48" descr="text box hiding answer">
            <a:extLst>
              <a:ext uri="{FF2B5EF4-FFF2-40B4-BE49-F238E27FC236}">
                <a16:creationId xmlns:a16="http://schemas.microsoft.com/office/drawing/2014/main" id="{F5C2FE36-567D-4907-B203-E6564DA1FD6F}"/>
              </a:ext>
            </a:extLst>
          </p:cNvPr>
          <p:cNvSpPr txBox="1"/>
          <p:nvPr/>
        </p:nvSpPr>
        <p:spPr>
          <a:xfrm>
            <a:off x="4290015" y="1710722"/>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7" name="TextBox 56" descr="text box hiding answer">
            <a:extLst>
              <a:ext uri="{FF2B5EF4-FFF2-40B4-BE49-F238E27FC236}">
                <a16:creationId xmlns:a16="http://schemas.microsoft.com/office/drawing/2014/main" id="{E47E8700-AFCB-425A-8990-18E77C28BFEC}"/>
              </a:ext>
            </a:extLst>
          </p:cNvPr>
          <p:cNvSpPr txBox="1"/>
          <p:nvPr/>
        </p:nvSpPr>
        <p:spPr>
          <a:xfrm>
            <a:off x="4283565" y="2861288"/>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58" name="TextBox 57" descr="text box hiding answer">
            <a:extLst>
              <a:ext uri="{FF2B5EF4-FFF2-40B4-BE49-F238E27FC236}">
                <a16:creationId xmlns:a16="http://schemas.microsoft.com/office/drawing/2014/main" id="{081E4B13-A397-45B3-AD6A-4CDFDBE6D9B9}"/>
              </a:ext>
            </a:extLst>
          </p:cNvPr>
          <p:cNvSpPr txBox="1"/>
          <p:nvPr/>
        </p:nvSpPr>
        <p:spPr>
          <a:xfrm>
            <a:off x="4375640" y="3427635"/>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60" name="TextBox 59" descr="text box hiding answer">
            <a:extLst>
              <a:ext uri="{FF2B5EF4-FFF2-40B4-BE49-F238E27FC236}">
                <a16:creationId xmlns:a16="http://schemas.microsoft.com/office/drawing/2014/main" id="{38C76E7A-5121-4952-86DE-93B36D4796E8}"/>
              </a:ext>
            </a:extLst>
          </p:cNvPr>
          <p:cNvSpPr txBox="1"/>
          <p:nvPr/>
        </p:nvSpPr>
        <p:spPr>
          <a:xfrm>
            <a:off x="4258486" y="3993982"/>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61" name="TextBox 60" descr="text box hiding answer">
            <a:extLst>
              <a:ext uri="{FF2B5EF4-FFF2-40B4-BE49-F238E27FC236}">
                <a16:creationId xmlns:a16="http://schemas.microsoft.com/office/drawing/2014/main" id="{A182307D-DBC1-4649-8C69-5A8473D505AB}"/>
              </a:ext>
            </a:extLst>
          </p:cNvPr>
          <p:cNvSpPr txBox="1"/>
          <p:nvPr/>
        </p:nvSpPr>
        <p:spPr>
          <a:xfrm>
            <a:off x="4407167" y="4566946"/>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sp>
        <p:nvSpPr>
          <p:cNvPr id="62" name="TextBox 61" descr="text box hiding answer">
            <a:extLst>
              <a:ext uri="{FF2B5EF4-FFF2-40B4-BE49-F238E27FC236}">
                <a16:creationId xmlns:a16="http://schemas.microsoft.com/office/drawing/2014/main" id="{2B80B337-BAD8-4094-807D-B8226065E4FD}"/>
              </a:ext>
            </a:extLst>
          </p:cNvPr>
          <p:cNvSpPr txBox="1"/>
          <p:nvPr/>
        </p:nvSpPr>
        <p:spPr>
          <a:xfrm>
            <a:off x="4320495" y="5130037"/>
            <a:ext cx="1775505" cy="307777"/>
          </a:xfrm>
          <a:prstGeom prst="rect">
            <a:avLst/>
          </a:prstGeom>
          <a:solidFill>
            <a:srgbClr val="FFE8CB"/>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a:t>
            </a:r>
          </a:p>
        </p:txBody>
      </p:sp>
      <p:sp>
        <p:nvSpPr>
          <p:cNvPr id="63" name="TextBox 62" descr="text box hiding answer">
            <a:extLst>
              <a:ext uri="{FF2B5EF4-FFF2-40B4-BE49-F238E27FC236}">
                <a16:creationId xmlns:a16="http://schemas.microsoft.com/office/drawing/2014/main" id="{91A8252A-434B-4CC3-B9F7-04E62A7A1A49}"/>
              </a:ext>
            </a:extLst>
          </p:cNvPr>
          <p:cNvSpPr txBox="1"/>
          <p:nvPr/>
        </p:nvSpPr>
        <p:spPr>
          <a:xfrm>
            <a:off x="4394216" y="5757888"/>
            <a:ext cx="1541199" cy="307777"/>
          </a:xfrm>
          <a:prstGeom prst="rect">
            <a:avLst/>
          </a:prstGeom>
          <a:solidFill>
            <a:srgbClr val="FFF4E7"/>
          </a:solid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__________</a:t>
            </a:r>
          </a:p>
        </p:txBody>
      </p:sp>
      <p:pic>
        <p:nvPicPr>
          <p:cNvPr id="25" name="Picture 24" descr="A picture containing drawing&#10;&#10;Description automatically generated">
            <a:extLst>
              <a:ext uri="{FF2B5EF4-FFF2-40B4-BE49-F238E27FC236}">
                <a16:creationId xmlns:a16="http://schemas.microsoft.com/office/drawing/2014/main" id="{CCE571E9-8A02-4FA4-B902-5DD6EFD532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4566" y="1192100"/>
            <a:ext cx="2481188" cy="2481188"/>
          </a:xfrm>
          <a:prstGeom prst="rect">
            <a:avLst/>
          </a:prstGeom>
        </p:spPr>
      </p:pic>
      <p:cxnSp>
        <p:nvCxnSpPr>
          <p:cNvPr id="65" name="Straight Arrow Connector 64">
            <a:extLst>
              <a:ext uri="{FF2B5EF4-FFF2-40B4-BE49-F238E27FC236}">
                <a16:creationId xmlns:a16="http://schemas.microsoft.com/office/drawing/2014/main" id="{2D893CEF-D6D2-4B7D-A5B6-7CE1ADC04219}"/>
              </a:ext>
            </a:extLst>
          </p:cNvPr>
          <p:cNvCxnSpPr/>
          <p:nvPr/>
        </p:nvCxnSpPr>
        <p:spPr>
          <a:xfrm>
            <a:off x="548640" y="3169065"/>
            <a:ext cx="751572" cy="0"/>
          </a:xfrm>
          <a:prstGeom prst="straightConnector1">
            <a:avLst/>
          </a:prstGeom>
          <a:ln w="76200">
            <a:solidFill>
              <a:srgbClr val="11507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69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9" grpId="0" animBg="1"/>
      <p:bldP spid="57" grpId="0" animBg="1"/>
      <p:bldP spid="58" grpId="0" animBg="1"/>
      <p:bldP spid="60" grpId="0" animBg="1"/>
      <p:bldP spid="61" grpId="0" animBg="1"/>
      <p:bldP spid="62" grpId="0" animBg="1"/>
      <p:bldP spid="6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139354" cy="869950"/>
          </a:xfrm>
          <a:prstGeom prst="rect">
            <a:avLst/>
          </a:prstGeom>
        </p:spPr>
      </p:pic>
      <p:sp>
        <p:nvSpPr>
          <p:cNvPr id="4" name="Title 3"/>
          <p:cNvSpPr>
            <a:spLocks noGrp="1"/>
          </p:cNvSpPr>
          <p:nvPr>
            <p:ph type="title"/>
          </p:nvPr>
        </p:nvSpPr>
        <p:spPr>
          <a:xfrm>
            <a:off x="0" y="294041"/>
            <a:ext cx="6096000" cy="707849"/>
          </a:xfrm>
        </p:spPr>
        <p:txBody>
          <a:bodyPr>
            <a:normAutofit fontScale="90000"/>
          </a:bodyPr>
          <a:lstStyle/>
          <a:p>
            <a:r>
              <a:rPr lang="en-GB" sz="3600" b="1" dirty="0">
                <a:solidFill>
                  <a:schemeClr val="bg1"/>
                </a:solidFill>
              </a:rPr>
              <a:t>der </a:t>
            </a:r>
            <a:r>
              <a:rPr lang="en-GB" sz="3600" b="1" dirty="0" err="1">
                <a:solidFill>
                  <a:schemeClr val="bg1"/>
                </a:solidFill>
              </a:rPr>
              <a:t>Wurstelprater</a:t>
            </a:r>
            <a:r>
              <a:rPr lang="en-GB" sz="3600" b="1" dirty="0">
                <a:solidFill>
                  <a:schemeClr val="bg1"/>
                </a:solidFill>
              </a:rPr>
              <a:t> (</a:t>
            </a:r>
            <a:r>
              <a:rPr lang="en-GB" sz="3600" b="1" dirty="0" err="1">
                <a:solidFill>
                  <a:schemeClr val="bg1"/>
                </a:solidFill>
              </a:rPr>
              <a:t>seit</a:t>
            </a:r>
            <a:r>
              <a:rPr lang="en-GB" sz="3600" b="1" dirty="0">
                <a:solidFill>
                  <a:schemeClr val="bg1"/>
                </a:solidFill>
              </a:rPr>
              <a:t>* 1895)</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B09D8B6-2044-4EF6-9DC5-03BFFB4C8ECE}"/>
              </a:ext>
            </a:extLst>
          </p:cNvPr>
          <p:cNvSpPr txBox="1"/>
          <p:nvPr/>
        </p:nvSpPr>
        <p:spPr>
          <a:xfrm>
            <a:off x="266054" y="1478280"/>
            <a:ext cx="5563891" cy="3970318"/>
          </a:xfrm>
          <a:prstGeom prst="rect">
            <a:avLst/>
          </a:prstGeom>
          <a:noFill/>
        </p:spPr>
        <p:txBody>
          <a:bodyPr wrap="square" rtlCol="0">
            <a:spAutoFit/>
          </a:bodyPr>
          <a:lstStyle/>
          <a:p>
            <a:r>
              <a:rPr lang="en-US" sz="2800" dirty="0">
                <a:solidFill>
                  <a:srgbClr val="115076"/>
                </a:solidFill>
                <a:latin typeface="Matura MT Script Capitals" panose="03020802060602070202" pitchFamily="66" charset="0"/>
              </a:rPr>
              <a:t>“Ich </a:t>
            </a:r>
            <a:r>
              <a:rPr lang="en-US" sz="2800" dirty="0" err="1">
                <a:solidFill>
                  <a:srgbClr val="115076"/>
                </a:solidFill>
                <a:latin typeface="Matura MT Script Capitals" panose="03020802060602070202" pitchFamily="66" charset="0"/>
              </a:rPr>
              <a:t>heiße</a:t>
            </a:r>
            <a:r>
              <a:rPr lang="en-US" sz="2800" dirty="0">
                <a:solidFill>
                  <a:srgbClr val="115076"/>
                </a:solidFill>
                <a:latin typeface="Matura MT Script Capitals" panose="03020802060602070202" pitchFamily="66" charset="0"/>
              </a:rPr>
              <a:t> der </a:t>
            </a:r>
            <a:r>
              <a:rPr lang="en-US" sz="2800" dirty="0" err="1">
                <a:solidFill>
                  <a:srgbClr val="115076"/>
                </a:solidFill>
                <a:latin typeface="Matura MT Script Capitals" panose="03020802060602070202" pitchFamily="66" charset="0"/>
              </a:rPr>
              <a:t>Wurstelprater</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aber</a:t>
            </a:r>
            <a:r>
              <a:rPr lang="en-US" sz="2800" dirty="0">
                <a:solidFill>
                  <a:srgbClr val="115076"/>
                </a:solidFill>
                <a:latin typeface="Matura MT Script Capitals" panose="03020802060602070202" pitchFamily="66" charset="0"/>
              </a:rPr>
              <a:t> man </a:t>
            </a:r>
            <a:r>
              <a:rPr lang="en-US" sz="2800" dirty="0" err="1">
                <a:solidFill>
                  <a:srgbClr val="115076"/>
                </a:solidFill>
                <a:latin typeface="Matura MT Script Capitals" panose="03020802060602070202" pitchFamily="66" charset="0"/>
              </a:rPr>
              <a:t>nennt</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mich</a:t>
            </a:r>
            <a:r>
              <a:rPr lang="en-US" sz="2800" dirty="0">
                <a:solidFill>
                  <a:srgbClr val="115076"/>
                </a:solidFill>
                <a:latin typeface="Matura MT Script Capitals" panose="03020802060602070202" pitchFamily="66" charset="0"/>
              </a:rPr>
              <a:t> oft </a:t>
            </a:r>
            <a:r>
              <a:rPr lang="en-US" sz="2800" dirty="0" err="1">
                <a:solidFill>
                  <a:srgbClr val="115076"/>
                </a:solidFill>
                <a:latin typeface="Matura MT Script Capitals" panose="03020802060602070202" pitchFamily="66" charset="0"/>
              </a:rPr>
              <a:t>einfach</a:t>
            </a:r>
            <a:r>
              <a:rPr lang="en-US" sz="2800" dirty="0">
                <a:solidFill>
                  <a:srgbClr val="115076"/>
                </a:solidFill>
                <a:latin typeface="Matura MT Script Capitals" panose="03020802060602070202" pitchFamily="66" charset="0"/>
              </a:rPr>
              <a:t> ‘Prater’. Ich liege </a:t>
            </a:r>
            <a:r>
              <a:rPr lang="en-US" sz="2800" dirty="0" err="1">
                <a:solidFill>
                  <a:srgbClr val="115076"/>
                </a:solidFill>
                <a:latin typeface="Matura MT Script Capitals" panose="03020802060602070202" pitchFamily="66" charset="0"/>
              </a:rPr>
              <a:t>im</a:t>
            </a:r>
            <a:r>
              <a:rPr lang="en-US" sz="2800" dirty="0">
                <a:solidFill>
                  <a:srgbClr val="115076"/>
                </a:solidFill>
                <a:latin typeface="Matura MT Script Capitals" panose="03020802060602070202" pitchFamily="66" charset="0"/>
              </a:rPr>
              <a:t> Wiener Prater.  Das </a:t>
            </a:r>
            <a:r>
              <a:rPr lang="en-US" sz="2800" dirty="0" err="1">
                <a:solidFill>
                  <a:srgbClr val="115076"/>
                </a:solidFill>
                <a:latin typeface="Matura MT Script Capitals" panose="03020802060602070202" pitchFamily="66" charset="0"/>
              </a:rPr>
              <a:t>ist</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ein</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riesiggroßer</a:t>
            </a:r>
            <a:r>
              <a:rPr lang="en-US" sz="2800" dirty="0">
                <a:solidFill>
                  <a:srgbClr val="115076"/>
                </a:solidFill>
                <a:latin typeface="Matura MT Script Capitals" panose="03020802060602070202" pitchFamily="66" charset="0"/>
              </a:rPr>
              <a:t>* Park in Wien. Ich bin </a:t>
            </a:r>
            <a:r>
              <a:rPr lang="en-US" sz="2800" dirty="0" err="1">
                <a:solidFill>
                  <a:srgbClr val="115076"/>
                </a:solidFill>
                <a:latin typeface="Matura MT Script Capitals" panose="03020802060602070202" pitchFamily="66" charset="0"/>
              </a:rPr>
              <a:t>ein</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Vergnügungspark</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vielleicht</a:t>
            </a:r>
            <a:r>
              <a:rPr lang="en-US" sz="2800" dirty="0">
                <a:solidFill>
                  <a:srgbClr val="115076"/>
                </a:solidFill>
                <a:latin typeface="Matura MT Script Capitals" panose="03020802060602070202" pitchFamily="66" charset="0"/>
              </a:rPr>
              <a:t> der </a:t>
            </a:r>
            <a:r>
              <a:rPr lang="en-US" sz="2800" dirty="0" err="1">
                <a:solidFill>
                  <a:srgbClr val="115076"/>
                </a:solidFill>
                <a:latin typeface="Matura MT Script Capitals" panose="03020802060602070202" pitchFamily="66" charset="0"/>
              </a:rPr>
              <a:t>erste</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Themenpark</a:t>
            </a:r>
            <a:r>
              <a:rPr lang="en-US" sz="2800" dirty="0">
                <a:solidFill>
                  <a:srgbClr val="115076"/>
                </a:solidFill>
                <a:latin typeface="Matura MT Script Capitals" panose="03020802060602070202" pitchFamily="66" charset="0"/>
              </a:rPr>
              <a:t> auf der Welt!). Ich </a:t>
            </a:r>
            <a:r>
              <a:rPr lang="en-US" sz="2800" dirty="0" err="1">
                <a:solidFill>
                  <a:srgbClr val="115076"/>
                </a:solidFill>
                <a:latin typeface="Matura MT Script Capitals" panose="03020802060602070202" pitchFamily="66" charset="0"/>
              </a:rPr>
              <a:t>wünsche</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Ihnen</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einen</a:t>
            </a:r>
            <a:r>
              <a:rPr lang="en-US" sz="2800" dirty="0">
                <a:solidFill>
                  <a:srgbClr val="115076"/>
                </a:solidFill>
                <a:latin typeface="Matura MT Script Capitals" panose="03020802060602070202" pitchFamily="66" charset="0"/>
              </a:rPr>
              <a:t> </a:t>
            </a:r>
            <a:r>
              <a:rPr lang="en-US" sz="2800" dirty="0" err="1">
                <a:solidFill>
                  <a:srgbClr val="115076"/>
                </a:solidFill>
                <a:latin typeface="Matura MT Script Capitals" panose="03020802060602070202" pitchFamily="66" charset="0"/>
              </a:rPr>
              <a:t>wunderbaren</a:t>
            </a:r>
            <a:r>
              <a:rPr lang="en-US" sz="2800" dirty="0">
                <a:solidFill>
                  <a:srgbClr val="115076"/>
                </a:solidFill>
                <a:latin typeface="Matura MT Script Capitals" panose="03020802060602070202" pitchFamily="66" charset="0"/>
              </a:rPr>
              <a:t> Tag </a:t>
            </a:r>
            <a:r>
              <a:rPr lang="en-US" sz="2800" dirty="0" err="1">
                <a:solidFill>
                  <a:srgbClr val="115076"/>
                </a:solidFill>
                <a:latin typeface="Matura MT Script Capitals" panose="03020802060602070202" pitchFamily="66" charset="0"/>
              </a:rPr>
              <a:t>hier</a:t>
            </a:r>
            <a:r>
              <a:rPr lang="en-US" sz="2800" dirty="0">
                <a:solidFill>
                  <a:srgbClr val="115076"/>
                </a:solidFill>
                <a:latin typeface="Matura MT Script Capitals" panose="03020802060602070202" pitchFamily="66" charset="0"/>
              </a:rPr>
              <a:t>”</a:t>
            </a:r>
          </a:p>
        </p:txBody>
      </p:sp>
      <p:pic>
        <p:nvPicPr>
          <p:cNvPr id="12" name="Picture 11" descr="A picture containing ride, standing, colorful, store&#10;&#10;Description automatically generated">
            <a:extLst>
              <a:ext uri="{FF2B5EF4-FFF2-40B4-BE49-F238E27FC236}">
                <a16:creationId xmlns:a16="http://schemas.microsoft.com/office/drawing/2014/main" id="{254C481A-608C-4F3F-88A4-0A252C2396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786" y="1680157"/>
            <a:ext cx="5852160" cy="3901440"/>
          </a:xfrm>
          <a:prstGeom prst="rect">
            <a:avLst/>
          </a:prstGeom>
        </p:spPr>
      </p:pic>
      <p:graphicFrame>
        <p:nvGraphicFramePr>
          <p:cNvPr id="13" name="Table 13">
            <a:extLst>
              <a:ext uri="{FF2B5EF4-FFF2-40B4-BE49-F238E27FC236}">
                <a16:creationId xmlns:a16="http://schemas.microsoft.com/office/drawing/2014/main" id="{45638E47-70DB-4E82-94AA-CD32B61C1BCE}"/>
              </a:ext>
            </a:extLst>
          </p:cNvPr>
          <p:cNvGraphicFramePr>
            <a:graphicFrameLocks noGrp="1"/>
          </p:cNvGraphicFramePr>
          <p:nvPr>
            <p:extLst>
              <p:ext uri="{D42A27DB-BD31-4B8C-83A1-F6EECF244321}">
                <p14:modId xmlns:p14="http://schemas.microsoft.com/office/powerpoint/2010/main" val="2796398467"/>
              </p:ext>
            </p:extLst>
          </p:nvPr>
        </p:nvGraphicFramePr>
        <p:xfrm>
          <a:off x="266053" y="5762887"/>
          <a:ext cx="11691272" cy="396240"/>
        </p:xfrm>
        <a:graphic>
          <a:graphicData uri="http://schemas.openxmlformats.org/drawingml/2006/table">
            <a:tbl>
              <a:tblPr firstRow="1" bandRow="1">
                <a:tableStyleId>{5C22544A-7EE6-4342-B048-85BDC9FD1C3A}</a:tableStyleId>
              </a:tblPr>
              <a:tblGrid>
                <a:gridCol w="1461409">
                  <a:extLst>
                    <a:ext uri="{9D8B030D-6E8A-4147-A177-3AD203B41FA5}">
                      <a16:colId xmlns:a16="http://schemas.microsoft.com/office/drawing/2014/main" val="196520305"/>
                    </a:ext>
                  </a:extLst>
                </a:gridCol>
                <a:gridCol w="1461409">
                  <a:extLst>
                    <a:ext uri="{9D8B030D-6E8A-4147-A177-3AD203B41FA5}">
                      <a16:colId xmlns:a16="http://schemas.microsoft.com/office/drawing/2014/main" val="1472808232"/>
                    </a:ext>
                  </a:extLst>
                </a:gridCol>
                <a:gridCol w="1461409">
                  <a:extLst>
                    <a:ext uri="{9D8B030D-6E8A-4147-A177-3AD203B41FA5}">
                      <a16:colId xmlns:a16="http://schemas.microsoft.com/office/drawing/2014/main" val="2287555968"/>
                    </a:ext>
                  </a:extLst>
                </a:gridCol>
                <a:gridCol w="1461409">
                  <a:extLst>
                    <a:ext uri="{9D8B030D-6E8A-4147-A177-3AD203B41FA5}">
                      <a16:colId xmlns:a16="http://schemas.microsoft.com/office/drawing/2014/main" val="1707045910"/>
                    </a:ext>
                  </a:extLst>
                </a:gridCol>
                <a:gridCol w="1461409">
                  <a:extLst>
                    <a:ext uri="{9D8B030D-6E8A-4147-A177-3AD203B41FA5}">
                      <a16:colId xmlns:a16="http://schemas.microsoft.com/office/drawing/2014/main" val="3516915066"/>
                    </a:ext>
                  </a:extLst>
                </a:gridCol>
                <a:gridCol w="1461409">
                  <a:extLst>
                    <a:ext uri="{9D8B030D-6E8A-4147-A177-3AD203B41FA5}">
                      <a16:colId xmlns:a16="http://schemas.microsoft.com/office/drawing/2014/main" val="548836289"/>
                    </a:ext>
                  </a:extLst>
                </a:gridCol>
                <a:gridCol w="1461409">
                  <a:extLst>
                    <a:ext uri="{9D8B030D-6E8A-4147-A177-3AD203B41FA5}">
                      <a16:colId xmlns:a16="http://schemas.microsoft.com/office/drawing/2014/main" val="2057777920"/>
                    </a:ext>
                  </a:extLst>
                </a:gridCol>
                <a:gridCol w="1461409">
                  <a:extLst>
                    <a:ext uri="{9D8B030D-6E8A-4147-A177-3AD203B41FA5}">
                      <a16:colId xmlns:a16="http://schemas.microsoft.com/office/drawing/2014/main" val="1643379556"/>
                    </a:ext>
                  </a:extLst>
                </a:gridCol>
              </a:tblGrid>
              <a:tr h="370840">
                <a:tc>
                  <a:txBody>
                    <a:bodyPr/>
                    <a:lstStyle/>
                    <a:p>
                      <a:pPr algn="ctr"/>
                      <a:r>
                        <a:rPr lang="en-GB" sz="2000" dirty="0" err="1">
                          <a:solidFill>
                            <a:srgbClr val="115076"/>
                          </a:solidFill>
                        </a:rPr>
                        <a:t>ein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rgbClr val="115076"/>
                          </a:solidFill>
                        </a:rPr>
                        <a:t>wünsche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a:solidFill>
                            <a:srgbClr val="115076"/>
                          </a:solidFill>
                        </a:rPr>
                        <a:t>liege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rgbClr val="115076"/>
                          </a:solidFill>
                        </a:rPr>
                        <a:t>erste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rgbClr val="115076"/>
                          </a:solidFill>
                        </a:rPr>
                        <a:t>heiße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err="1">
                          <a:solidFill>
                            <a:srgbClr val="115076"/>
                          </a:solidFill>
                        </a:rPr>
                        <a:t>mich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a:solidFill>
                            <a:srgbClr val="115076"/>
                          </a:solidFill>
                        </a:rPr>
                        <a:t>bin</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tc>
                  <a:txBody>
                    <a:bodyPr/>
                    <a:lstStyle/>
                    <a:p>
                      <a:pPr algn="ctr"/>
                      <a:r>
                        <a:rPr lang="en-GB" sz="2000" dirty="0">
                          <a:solidFill>
                            <a:srgbClr val="115076"/>
                          </a:solidFill>
                        </a:rPr>
                        <a:t>Welt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solidFill>
                      <a:srgbClr val="FFF4E7"/>
                    </a:solidFill>
                  </a:tcPr>
                </a:tc>
                <a:extLst>
                  <a:ext uri="{0D108BD9-81ED-4DB2-BD59-A6C34878D82A}">
                    <a16:rowId xmlns:a16="http://schemas.microsoft.com/office/drawing/2014/main" val="3132228184"/>
                  </a:ext>
                </a:extLst>
              </a:tr>
            </a:tbl>
          </a:graphicData>
        </a:graphic>
      </p:graphicFrame>
      <p:sp>
        <p:nvSpPr>
          <p:cNvPr id="15" name="Rectangle 14">
            <a:extLst>
              <a:ext uri="{FF2B5EF4-FFF2-40B4-BE49-F238E27FC236}">
                <a16:creationId xmlns:a16="http://schemas.microsoft.com/office/drawing/2014/main" id="{CDF61A90-3DFE-488B-A82E-3F9438E7F7A7}"/>
              </a:ext>
            </a:extLst>
          </p:cNvPr>
          <p:cNvSpPr/>
          <p:nvPr/>
        </p:nvSpPr>
        <p:spPr>
          <a:xfrm>
            <a:off x="1125415" y="1478280"/>
            <a:ext cx="890954"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a:t>
            </a:r>
          </a:p>
        </p:txBody>
      </p:sp>
      <p:cxnSp>
        <p:nvCxnSpPr>
          <p:cNvPr id="17" name="Straight Connector 16">
            <a:extLst>
              <a:ext uri="{FF2B5EF4-FFF2-40B4-BE49-F238E27FC236}">
                <a16:creationId xmlns:a16="http://schemas.microsoft.com/office/drawing/2014/main" id="{5F95FD68-EDBC-4F11-A338-D0856447B81E}"/>
              </a:ext>
            </a:extLst>
          </p:cNvPr>
          <p:cNvCxnSpPr/>
          <p:nvPr/>
        </p:nvCxnSpPr>
        <p:spPr>
          <a:xfrm>
            <a:off x="6362057" y="5960718"/>
            <a:ext cx="97658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4314AAB-ED6A-4897-8D93-760BC836476D}"/>
              </a:ext>
            </a:extLst>
          </p:cNvPr>
          <p:cNvSpPr/>
          <p:nvPr/>
        </p:nvSpPr>
        <p:spPr>
          <a:xfrm>
            <a:off x="2614245" y="1900310"/>
            <a:ext cx="890954"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a:t>
            </a:r>
          </a:p>
        </p:txBody>
      </p:sp>
      <p:cxnSp>
        <p:nvCxnSpPr>
          <p:cNvPr id="19" name="Straight Connector 18">
            <a:extLst>
              <a:ext uri="{FF2B5EF4-FFF2-40B4-BE49-F238E27FC236}">
                <a16:creationId xmlns:a16="http://schemas.microsoft.com/office/drawing/2014/main" id="{0BE18B65-9FC5-49E7-85BD-10CC84973885}"/>
              </a:ext>
            </a:extLst>
          </p:cNvPr>
          <p:cNvCxnSpPr/>
          <p:nvPr/>
        </p:nvCxnSpPr>
        <p:spPr>
          <a:xfrm>
            <a:off x="7792272" y="5960718"/>
            <a:ext cx="97658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C44E038-5BF7-40A9-9B79-0851A5DEB7A7}"/>
              </a:ext>
            </a:extLst>
          </p:cNvPr>
          <p:cNvSpPr/>
          <p:nvPr/>
        </p:nvSpPr>
        <p:spPr>
          <a:xfrm>
            <a:off x="2403229" y="2377261"/>
            <a:ext cx="890954"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a:t>
            </a:r>
          </a:p>
        </p:txBody>
      </p:sp>
      <p:cxnSp>
        <p:nvCxnSpPr>
          <p:cNvPr id="21" name="Straight Connector 20">
            <a:extLst>
              <a:ext uri="{FF2B5EF4-FFF2-40B4-BE49-F238E27FC236}">
                <a16:creationId xmlns:a16="http://schemas.microsoft.com/office/drawing/2014/main" id="{3B02CEFD-940E-405A-94EE-AE6D9397BE81}"/>
              </a:ext>
            </a:extLst>
          </p:cNvPr>
          <p:cNvCxnSpPr/>
          <p:nvPr/>
        </p:nvCxnSpPr>
        <p:spPr>
          <a:xfrm>
            <a:off x="3470030" y="5960718"/>
            <a:ext cx="97658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8A83855-598C-45E1-A7E4-895226CFB660}"/>
              </a:ext>
            </a:extLst>
          </p:cNvPr>
          <p:cNvSpPr/>
          <p:nvPr/>
        </p:nvSpPr>
        <p:spPr>
          <a:xfrm>
            <a:off x="3481753" y="3189263"/>
            <a:ext cx="586155"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a:t>
            </a:r>
          </a:p>
        </p:txBody>
      </p:sp>
      <p:cxnSp>
        <p:nvCxnSpPr>
          <p:cNvPr id="23" name="Straight Connector 22">
            <a:extLst>
              <a:ext uri="{FF2B5EF4-FFF2-40B4-BE49-F238E27FC236}">
                <a16:creationId xmlns:a16="http://schemas.microsoft.com/office/drawing/2014/main" id="{C36BEDAD-7E55-4D7A-8A5B-E325645576AD}"/>
              </a:ext>
            </a:extLst>
          </p:cNvPr>
          <p:cNvCxnSpPr/>
          <p:nvPr/>
        </p:nvCxnSpPr>
        <p:spPr>
          <a:xfrm>
            <a:off x="9257656" y="5977836"/>
            <a:ext cx="97658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D553052-549D-4753-9655-8763BA3A0C03}"/>
              </a:ext>
            </a:extLst>
          </p:cNvPr>
          <p:cNvSpPr/>
          <p:nvPr/>
        </p:nvSpPr>
        <p:spPr>
          <a:xfrm>
            <a:off x="266053" y="4068494"/>
            <a:ext cx="859362"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a:t>
            </a:r>
          </a:p>
        </p:txBody>
      </p:sp>
      <p:cxnSp>
        <p:nvCxnSpPr>
          <p:cNvPr id="25" name="Straight Connector 24">
            <a:extLst>
              <a:ext uri="{FF2B5EF4-FFF2-40B4-BE49-F238E27FC236}">
                <a16:creationId xmlns:a16="http://schemas.microsoft.com/office/drawing/2014/main" id="{3A11516D-EFE6-49E1-825E-E55FF677E1F4}"/>
              </a:ext>
            </a:extLst>
          </p:cNvPr>
          <p:cNvCxnSpPr/>
          <p:nvPr/>
        </p:nvCxnSpPr>
        <p:spPr>
          <a:xfrm>
            <a:off x="4853356" y="5960718"/>
            <a:ext cx="97658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1F40C640-1FF4-45CE-A83B-F3557CCFA2D8}"/>
              </a:ext>
            </a:extLst>
          </p:cNvPr>
          <p:cNvSpPr/>
          <p:nvPr/>
        </p:nvSpPr>
        <p:spPr>
          <a:xfrm>
            <a:off x="3047999" y="2767936"/>
            <a:ext cx="586155"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a:t>
            </a:r>
          </a:p>
        </p:txBody>
      </p:sp>
      <p:cxnSp>
        <p:nvCxnSpPr>
          <p:cNvPr id="27" name="Straight Connector 26">
            <a:extLst>
              <a:ext uri="{FF2B5EF4-FFF2-40B4-BE49-F238E27FC236}">
                <a16:creationId xmlns:a16="http://schemas.microsoft.com/office/drawing/2014/main" id="{AE5BE308-9E1D-49D7-B53F-A17B5455BBB4}"/>
              </a:ext>
            </a:extLst>
          </p:cNvPr>
          <p:cNvCxnSpPr/>
          <p:nvPr/>
        </p:nvCxnSpPr>
        <p:spPr>
          <a:xfrm>
            <a:off x="468922" y="5960718"/>
            <a:ext cx="97658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3EA5ED55-99D7-4C2E-A666-E6C3A3CE6EF8}"/>
              </a:ext>
            </a:extLst>
          </p:cNvPr>
          <p:cNvSpPr/>
          <p:nvPr/>
        </p:nvSpPr>
        <p:spPr>
          <a:xfrm>
            <a:off x="4395650" y="4062632"/>
            <a:ext cx="1008688"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a:t>
            </a:r>
          </a:p>
        </p:txBody>
      </p:sp>
      <p:cxnSp>
        <p:nvCxnSpPr>
          <p:cNvPr id="29" name="Straight Connector 28">
            <a:extLst>
              <a:ext uri="{FF2B5EF4-FFF2-40B4-BE49-F238E27FC236}">
                <a16:creationId xmlns:a16="http://schemas.microsoft.com/office/drawing/2014/main" id="{3D3DFFAB-653A-4017-92DD-B85B980DFCB5}"/>
              </a:ext>
            </a:extLst>
          </p:cNvPr>
          <p:cNvCxnSpPr/>
          <p:nvPr/>
        </p:nvCxnSpPr>
        <p:spPr>
          <a:xfrm>
            <a:off x="10726617" y="5977836"/>
            <a:ext cx="976589"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E1A88831-47C0-4189-BD3A-5DE7538005D5}"/>
              </a:ext>
            </a:extLst>
          </p:cNvPr>
          <p:cNvSpPr/>
          <p:nvPr/>
        </p:nvSpPr>
        <p:spPr>
          <a:xfrm>
            <a:off x="1015831" y="4513002"/>
            <a:ext cx="1387398" cy="38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solidFill>
                  <a:srgbClr val="115076"/>
                </a:solidFill>
              </a:rPr>
              <a:t>__________</a:t>
            </a:r>
          </a:p>
        </p:txBody>
      </p:sp>
      <p:cxnSp>
        <p:nvCxnSpPr>
          <p:cNvPr id="31" name="Straight Connector 30">
            <a:extLst>
              <a:ext uri="{FF2B5EF4-FFF2-40B4-BE49-F238E27FC236}">
                <a16:creationId xmlns:a16="http://schemas.microsoft.com/office/drawing/2014/main" id="{5C3C1676-3F7F-4A48-B83C-1DE76E28BA18}"/>
              </a:ext>
            </a:extLst>
          </p:cNvPr>
          <p:cNvCxnSpPr>
            <a:cxnSpLocks/>
          </p:cNvCxnSpPr>
          <p:nvPr/>
        </p:nvCxnSpPr>
        <p:spPr>
          <a:xfrm>
            <a:off x="1903211" y="5977836"/>
            <a:ext cx="1133065" cy="0"/>
          </a:xfrm>
          <a:prstGeom prst="line">
            <a:avLst/>
          </a:prstGeom>
          <a:ln w="57150">
            <a:solidFill>
              <a:srgbClr val="DAA520"/>
            </a:solidFill>
          </a:ln>
        </p:spPr>
        <p:style>
          <a:lnRef idx="1">
            <a:schemeClr val="accent1"/>
          </a:lnRef>
          <a:fillRef idx="0">
            <a:schemeClr val="accent1"/>
          </a:fillRef>
          <a:effectRef idx="0">
            <a:schemeClr val="accent1"/>
          </a:effectRef>
          <a:fontRef idx="minor">
            <a:schemeClr val="tx1"/>
          </a:fontRef>
        </p:style>
      </p:cxnSp>
      <p:sp>
        <p:nvSpPr>
          <p:cNvPr id="33" name="Rounded Rectangular Callout 17">
            <a:extLst>
              <a:ext uri="{FF2B5EF4-FFF2-40B4-BE49-F238E27FC236}">
                <a16:creationId xmlns:a16="http://schemas.microsoft.com/office/drawing/2014/main" id="{13D50259-AA5E-410F-9014-80D8D2221FAD}"/>
              </a:ext>
            </a:extLst>
          </p:cNvPr>
          <p:cNvSpPr/>
          <p:nvPr/>
        </p:nvSpPr>
        <p:spPr>
          <a:xfrm>
            <a:off x="7045369" y="247046"/>
            <a:ext cx="3653726" cy="1251821"/>
          </a:xfrm>
          <a:prstGeom prst="wedgeRoundRectCallout">
            <a:avLst>
              <a:gd name="adj1" fmla="val -49707"/>
              <a:gd name="adj2" fmla="val 21808"/>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seit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lang="en-GB" sz="2000" dirty="0">
                <a:solidFill>
                  <a:prstClr val="white"/>
                </a:solidFill>
                <a:latin typeface="Century Gothic" panose="020B0502020202020204" pitchFamily="34" charset="0"/>
              </a:rPr>
              <a:t>since</a:t>
            </a:r>
            <a:br>
              <a:rPr lang="en-GB" sz="2000" dirty="0">
                <a:solidFill>
                  <a:prstClr val="white"/>
                </a:solidFill>
                <a:latin typeface="Century Gothic" panose="020B0502020202020204" pitchFamily="34" charset="0"/>
              </a:rPr>
            </a:br>
            <a:r>
              <a:rPr lang="en-GB" sz="2000" dirty="0" err="1">
                <a:solidFill>
                  <a:prstClr val="white"/>
                </a:solidFill>
                <a:latin typeface="Century Gothic" panose="020B0502020202020204" pitchFamily="34" charset="0"/>
              </a:rPr>
              <a:t>nennen</a:t>
            </a:r>
            <a:r>
              <a:rPr lang="en-GB" sz="2000" dirty="0">
                <a:solidFill>
                  <a:prstClr val="white"/>
                </a:solidFill>
                <a:latin typeface="Century Gothic" panose="020B0502020202020204" pitchFamily="34" charset="0"/>
              </a:rPr>
              <a:t> = to name</a:t>
            </a:r>
            <a:br>
              <a:rPr lang="en-GB" sz="2000" dirty="0">
                <a:solidFill>
                  <a:prstClr val="white"/>
                </a:solidFill>
                <a:latin typeface="Century Gothic" panose="020B0502020202020204" pitchFamily="34" charset="0"/>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riesig = huge</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Ihnen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you (formal)</a:t>
            </a:r>
          </a:p>
        </p:txBody>
      </p:sp>
    </p:spTree>
    <p:extLst>
      <p:ext uri="{BB962C8B-B14F-4D97-AF65-F5344CB8AC3E}">
        <p14:creationId xmlns:p14="http://schemas.microsoft.com/office/powerpoint/2010/main" val="249802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animBg="1"/>
      <p:bldP spid="22" grpId="0" animBg="1"/>
      <p:bldP spid="24" grpId="0" animBg="1"/>
      <p:bldP spid="26" grpId="0" animBg="1"/>
      <p:bldP spid="28"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254343" y="189682"/>
            <a:ext cx="167732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39" name="Picture 38" descr="background rectangle">
            <a:extLst>
              <a:ext uri="{FF2B5EF4-FFF2-40B4-BE49-F238E27FC236}">
                <a16:creationId xmlns:a16="http://schemas.microsoft.com/office/drawing/2014/main" id="{B9EF40CE-4C25-DF4A-9720-4B2E6D5B55F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9189"/>
            <a:ext cx="6976167" cy="869950"/>
          </a:xfrm>
          <a:prstGeom prst="rect">
            <a:avLst/>
          </a:prstGeom>
        </p:spPr>
      </p:pic>
      <p:sp>
        <p:nvSpPr>
          <p:cNvPr id="14" name="Title 2"/>
          <p:cNvSpPr>
            <a:spLocks noGrp="1"/>
          </p:cNvSpPr>
          <p:nvPr>
            <p:ph type="title"/>
          </p:nvPr>
        </p:nvSpPr>
        <p:spPr>
          <a:xfrm>
            <a:off x="-79941" y="-109127"/>
            <a:ext cx="10515600" cy="1325563"/>
          </a:xfrm>
        </p:spPr>
        <p:txBody>
          <a:bodyPr>
            <a:normAutofit/>
          </a:bodyPr>
          <a:lstStyle/>
          <a:p>
            <a:r>
              <a:rPr lang="en-US" sz="3200" b="1" dirty="0">
                <a:solidFill>
                  <a:schemeClr val="bg1"/>
                </a:solidFill>
              </a:rPr>
              <a:t>Who does what? Present tense</a:t>
            </a:r>
            <a:endParaRPr lang="en-GB" sz="3200" dirty="0">
              <a:solidFill>
                <a:schemeClr val="bg1"/>
              </a:solidFill>
            </a:endParaRPr>
          </a:p>
        </p:txBody>
      </p:sp>
      <p:sp>
        <p:nvSpPr>
          <p:cNvPr id="2" name="Rectangle 1"/>
          <p:cNvSpPr/>
          <p:nvPr/>
        </p:nvSpPr>
        <p:spPr>
          <a:xfrm>
            <a:off x="352194" y="5663464"/>
            <a:ext cx="11839806"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Remember: </a:t>
            </a:r>
            <a:r>
              <a:rPr kumimoji="0" lang="en-GB" sz="2000" i="0" u="sng" strike="noStrike" kern="1200" cap="none" spc="0" normalizeH="0" baseline="0" noProof="0" dirty="0">
                <a:ln>
                  <a:noFill/>
                </a:ln>
                <a:solidFill>
                  <a:srgbClr val="115076"/>
                </a:solidFill>
                <a:effectLst/>
                <a:uLnTx/>
                <a:uFillTx/>
                <a:latin typeface="Century Gothic" panose="020F0302020204030204"/>
                <a:ea typeface="+mn-ea"/>
                <a:cs typeface="+mn-cs"/>
              </a:rPr>
              <a:t>Pronouns</a:t>
            </a:r>
            <a:r>
              <a:rPr lang="en-GB" sz="2000" b="1" noProof="0" dirty="0">
                <a:solidFill>
                  <a:srgbClr val="115076"/>
                </a:solidFill>
                <a:latin typeface="Century Gothic" panose="020F0302020204030204"/>
              </a:rPr>
              <a:t> </a:t>
            </a:r>
            <a:r>
              <a:rPr kumimoji="0" lang="en-GB" sz="2000" b="0" i="0" strike="noStrike" kern="1200" cap="none" spc="0" normalizeH="0" baseline="0" noProof="0" dirty="0">
                <a:ln>
                  <a:noFill/>
                </a:ln>
                <a:solidFill>
                  <a:srgbClr val="115076"/>
                </a:solidFill>
                <a:effectLst/>
                <a:uLnTx/>
                <a:uFillTx/>
                <a:latin typeface="Century Gothic" panose="020F0302020204030204"/>
                <a:ea typeface="+mn-ea"/>
                <a:cs typeface="+mn-cs"/>
              </a:rPr>
              <a:t>are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like a shortcut to refer to a noun, e.g., ‘I, he, she, we, they’</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instead of Mia, the dog, my friends and I, my grandma and grandad etc..</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1" name="Rectangle 30">
            <a:extLst>
              <a:ext uri="{FF2B5EF4-FFF2-40B4-BE49-F238E27FC236}">
                <a16:creationId xmlns:a16="http://schemas.microsoft.com/office/drawing/2014/main" id="{21341AB7-0075-41DC-8492-285E412C9468}"/>
              </a:ext>
            </a:extLst>
          </p:cNvPr>
          <p:cNvSpPr/>
          <p:nvPr/>
        </p:nvSpPr>
        <p:spPr>
          <a:xfrm>
            <a:off x="220327" y="1164781"/>
            <a:ext cx="121920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Remember: In German, the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verb ending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and the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subject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often tell us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who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is doing the action. </a:t>
            </a:r>
          </a:p>
        </p:txBody>
      </p:sp>
      <p:sp>
        <p:nvSpPr>
          <p:cNvPr id="40" name="Rectangle 39">
            <a:extLst>
              <a:ext uri="{FF2B5EF4-FFF2-40B4-BE49-F238E27FC236}">
                <a16:creationId xmlns:a16="http://schemas.microsoft.com/office/drawing/2014/main" id="{E7C7C63F-11FE-4588-B65F-947867EAC156}"/>
              </a:ext>
            </a:extLst>
          </p:cNvPr>
          <p:cNvSpPr/>
          <p:nvPr/>
        </p:nvSpPr>
        <p:spPr>
          <a:xfrm>
            <a:off x="556450" y="2210818"/>
            <a:ext cx="1921330" cy="461489"/>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Infinitive</a:t>
            </a:r>
          </a:p>
        </p:txBody>
      </p:sp>
      <p:sp>
        <p:nvSpPr>
          <p:cNvPr id="43" name="Rectangle 42">
            <a:extLst>
              <a:ext uri="{FF2B5EF4-FFF2-40B4-BE49-F238E27FC236}">
                <a16:creationId xmlns:a16="http://schemas.microsoft.com/office/drawing/2014/main" id="{F62733AB-D8CA-4FC5-8F4E-D1BCEDB85605}"/>
              </a:ext>
            </a:extLst>
          </p:cNvPr>
          <p:cNvSpPr/>
          <p:nvPr/>
        </p:nvSpPr>
        <p:spPr>
          <a:xfrm>
            <a:off x="556450" y="2791042"/>
            <a:ext cx="1921330" cy="461489"/>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44" name="Rectangle 43">
            <a:extLst>
              <a:ext uri="{FF2B5EF4-FFF2-40B4-BE49-F238E27FC236}">
                <a16:creationId xmlns:a16="http://schemas.microsoft.com/office/drawing/2014/main" id="{0738A9E1-7CA6-41EB-B2A1-E0CF6CE75A8A}"/>
              </a:ext>
            </a:extLst>
          </p:cNvPr>
          <p:cNvSpPr/>
          <p:nvPr/>
        </p:nvSpPr>
        <p:spPr>
          <a:xfrm>
            <a:off x="556450" y="3368561"/>
            <a:ext cx="1921330" cy="461489"/>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p>
        </p:txBody>
      </p:sp>
      <p:sp>
        <p:nvSpPr>
          <p:cNvPr id="49" name="Rectangle 48">
            <a:extLst>
              <a:ext uri="{FF2B5EF4-FFF2-40B4-BE49-F238E27FC236}">
                <a16:creationId xmlns:a16="http://schemas.microsoft.com/office/drawing/2014/main" id="{C233D422-095B-41F1-9C34-AED740644B96}"/>
              </a:ext>
            </a:extLst>
          </p:cNvPr>
          <p:cNvSpPr/>
          <p:nvPr/>
        </p:nvSpPr>
        <p:spPr>
          <a:xfrm>
            <a:off x="556450" y="3943006"/>
            <a:ext cx="1921330" cy="461489"/>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s/he/it</a:t>
            </a:r>
          </a:p>
        </p:txBody>
      </p:sp>
      <p:sp>
        <p:nvSpPr>
          <p:cNvPr id="50" name="Rectangle 49">
            <a:extLst>
              <a:ext uri="{FF2B5EF4-FFF2-40B4-BE49-F238E27FC236}">
                <a16:creationId xmlns:a16="http://schemas.microsoft.com/office/drawing/2014/main" id="{B03FC7A2-0DE5-48DC-A790-08DD6FF4410B}"/>
              </a:ext>
            </a:extLst>
          </p:cNvPr>
          <p:cNvSpPr/>
          <p:nvPr/>
        </p:nvSpPr>
        <p:spPr>
          <a:xfrm>
            <a:off x="556450" y="4542041"/>
            <a:ext cx="1921330" cy="461489"/>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a:t>
            </a:r>
          </a:p>
        </p:txBody>
      </p:sp>
      <p:sp>
        <p:nvSpPr>
          <p:cNvPr id="51" name="Rectangle 50">
            <a:extLst>
              <a:ext uri="{FF2B5EF4-FFF2-40B4-BE49-F238E27FC236}">
                <a16:creationId xmlns:a16="http://schemas.microsoft.com/office/drawing/2014/main" id="{6907DA4C-526F-430F-8113-0C43343360BB}"/>
              </a:ext>
            </a:extLst>
          </p:cNvPr>
          <p:cNvSpPr/>
          <p:nvPr/>
        </p:nvSpPr>
        <p:spPr>
          <a:xfrm>
            <a:off x="556450" y="5111702"/>
            <a:ext cx="1921330" cy="461489"/>
          </a:xfrm>
          <a:prstGeom prst="rect">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they</a:t>
            </a:r>
          </a:p>
        </p:txBody>
      </p:sp>
      <p:pic>
        <p:nvPicPr>
          <p:cNvPr id="52" name="Picture 51" descr="A close up of a logo&#10;&#10;Description automatically generated">
            <a:extLst>
              <a:ext uri="{FF2B5EF4-FFF2-40B4-BE49-F238E27FC236}">
                <a16:creationId xmlns:a16="http://schemas.microsoft.com/office/drawing/2014/main" id="{786EFE95-3477-47E2-A98F-8C8A852649F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4" t="6666" r="46876" b="4444"/>
          <a:stretch/>
        </p:blipFill>
        <p:spPr>
          <a:xfrm>
            <a:off x="6976166" y="1659688"/>
            <a:ext cx="1342510" cy="1342510"/>
          </a:xfrm>
          <a:prstGeom prst="rect">
            <a:avLst/>
          </a:prstGeom>
        </p:spPr>
      </p:pic>
      <p:sp>
        <p:nvSpPr>
          <p:cNvPr id="53" name="Rounded Rectangular Callout 17">
            <a:extLst>
              <a:ext uri="{FF2B5EF4-FFF2-40B4-BE49-F238E27FC236}">
                <a16:creationId xmlns:a16="http://schemas.microsoft.com/office/drawing/2014/main" id="{367DE144-052B-43CB-8443-9732A47A8959}"/>
              </a:ext>
            </a:extLst>
          </p:cNvPr>
          <p:cNvSpPr/>
          <p:nvPr/>
        </p:nvSpPr>
        <p:spPr>
          <a:xfrm>
            <a:off x="8955239" y="1569483"/>
            <a:ext cx="2876623" cy="1504541"/>
          </a:xfrm>
          <a:prstGeom prst="wedgeRoundRectCallout">
            <a:avLst>
              <a:gd name="adj1" fmla="val -65485"/>
              <a:gd name="adj2" fmla="val -22581"/>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infinitive is the dictionary form. It tells you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what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but not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4" name="TextBox 53">
            <a:extLst>
              <a:ext uri="{FF2B5EF4-FFF2-40B4-BE49-F238E27FC236}">
                <a16:creationId xmlns:a16="http://schemas.microsoft.com/office/drawing/2014/main" id="{87D8CEB8-6FBE-4D24-9F13-78EFB01C57D8}"/>
              </a:ext>
            </a:extLst>
          </p:cNvPr>
          <p:cNvSpPr txBox="1"/>
          <p:nvPr/>
        </p:nvSpPr>
        <p:spPr>
          <a:xfrm>
            <a:off x="5498113" y="2757029"/>
            <a:ext cx="3156858" cy="52046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I</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 win</a:t>
            </a:r>
          </a:p>
        </p:txBody>
      </p:sp>
      <p:sp>
        <p:nvSpPr>
          <p:cNvPr id="55" name="Rectangle 54">
            <a:extLst>
              <a:ext uri="{FF2B5EF4-FFF2-40B4-BE49-F238E27FC236}">
                <a16:creationId xmlns:a16="http://schemas.microsoft.com/office/drawing/2014/main" id="{E1751815-12ED-4129-8035-EAADC28EAD98}"/>
              </a:ext>
            </a:extLst>
          </p:cNvPr>
          <p:cNvSpPr/>
          <p:nvPr/>
        </p:nvSpPr>
        <p:spPr>
          <a:xfrm>
            <a:off x="2522762" y="2179287"/>
            <a:ext cx="1672253" cy="493020"/>
          </a:xfrm>
          <a:prstGeom prst="rect">
            <a:avLst/>
          </a:prstGeom>
        </p:spPr>
        <p:txBody>
          <a:bodyPr wrap="none">
            <a:spAutoFit/>
          </a:bodyPr>
          <a:lstStyle/>
          <a:p>
            <a:pPr marL="0" marR="0" lvl="0" indent="0" algn="ctr"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gewinnen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56" name="Rectangle 55">
            <a:extLst>
              <a:ext uri="{FF2B5EF4-FFF2-40B4-BE49-F238E27FC236}">
                <a16:creationId xmlns:a16="http://schemas.microsoft.com/office/drawing/2014/main" id="{D63EDEE3-B126-4F0E-BF32-0BD67BFD0828}"/>
              </a:ext>
            </a:extLst>
          </p:cNvPr>
          <p:cNvSpPr/>
          <p:nvPr/>
        </p:nvSpPr>
        <p:spPr>
          <a:xfrm>
            <a:off x="2570196" y="2729048"/>
            <a:ext cx="2126150" cy="49276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Ich</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gewinn</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e</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endParaRPr>
          </a:p>
        </p:txBody>
      </p:sp>
      <p:sp>
        <p:nvSpPr>
          <p:cNvPr id="57" name="Rectangle 56">
            <a:extLst>
              <a:ext uri="{FF2B5EF4-FFF2-40B4-BE49-F238E27FC236}">
                <a16:creationId xmlns:a16="http://schemas.microsoft.com/office/drawing/2014/main" id="{C67B65E6-4D87-4BF5-A5DF-7ED70957C821}"/>
              </a:ext>
            </a:extLst>
          </p:cNvPr>
          <p:cNvSpPr/>
          <p:nvPr/>
        </p:nvSpPr>
        <p:spPr>
          <a:xfrm>
            <a:off x="5580938" y="2210818"/>
            <a:ext cx="1351652" cy="493020"/>
          </a:xfrm>
          <a:prstGeom prst="rect">
            <a:avLst/>
          </a:prstGeom>
        </p:spPr>
        <p:txBody>
          <a:bodyPr wrap="non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to win</a:t>
            </a:r>
          </a:p>
        </p:txBody>
      </p:sp>
      <p:sp>
        <p:nvSpPr>
          <p:cNvPr id="58" name="Rectangle 57">
            <a:extLst>
              <a:ext uri="{FF2B5EF4-FFF2-40B4-BE49-F238E27FC236}">
                <a16:creationId xmlns:a16="http://schemas.microsoft.com/office/drawing/2014/main" id="{0A704299-9468-4D96-9391-D281E0F52052}"/>
              </a:ext>
            </a:extLst>
          </p:cNvPr>
          <p:cNvSpPr/>
          <p:nvPr/>
        </p:nvSpPr>
        <p:spPr>
          <a:xfrm>
            <a:off x="2570196" y="3959574"/>
            <a:ext cx="3124573"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2400" b="1" dirty="0">
                <a:solidFill>
                  <a:srgbClr val="FF6600"/>
                </a:solidFill>
                <a:latin typeface="Century Gothic" panose="020B0502020202020204" pitchFamily="34" charset="0"/>
                <a:ea typeface="Calibri" panose="020F0502020204030204" pitchFamily="34" charset="0"/>
              </a:rPr>
              <a:t>s</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ie</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 / </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er</a:t>
            </a: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 / 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gewinn</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t</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endParaRPr>
          </a:p>
        </p:txBody>
      </p:sp>
      <p:sp>
        <p:nvSpPr>
          <p:cNvPr id="59" name="Rectangle 58">
            <a:extLst>
              <a:ext uri="{FF2B5EF4-FFF2-40B4-BE49-F238E27FC236}">
                <a16:creationId xmlns:a16="http://schemas.microsoft.com/office/drawing/2014/main" id="{63281680-276D-4F21-B179-CAFDCC4A1638}"/>
              </a:ext>
            </a:extLst>
          </p:cNvPr>
          <p:cNvSpPr/>
          <p:nvPr/>
        </p:nvSpPr>
        <p:spPr>
          <a:xfrm>
            <a:off x="5653067" y="3916678"/>
            <a:ext cx="2156360"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S/he/it</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 wins</a:t>
            </a:r>
          </a:p>
        </p:txBody>
      </p:sp>
      <p:sp>
        <p:nvSpPr>
          <p:cNvPr id="66" name="Rectangle 65">
            <a:extLst>
              <a:ext uri="{FF2B5EF4-FFF2-40B4-BE49-F238E27FC236}">
                <a16:creationId xmlns:a16="http://schemas.microsoft.com/office/drawing/2014/main" id="{ABFFC836-0CEC-4B4D-A5FE-53EBDC93F1AD}"/>
              </a:ext>
            </a:extLst>
          </p:cNvPr>
          <p:cNvSpPr/>
          <p:nvPr/>
        </p:nvSpPr>
        <p:spPr>
          <a:xfrm>
            <a:off x="2548690" y="3313112"/>
            <a:ext cx="2024561" cy="492764"/>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du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gewinn</a:t>
            </a: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st</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endParaRPr>
          </a:p>
        </p:txBody>
      </p:sp>
      <p:sp>
        <p:nvSpPr>
          <p:cNvPr id="67" name="TextBox 66">
            <a:extLst>
              <a:ext uri="{FF2B5EF4-FFF2-40B4-BE49-F238E27FC236}">
                <a16:creationId xmlns:a16="http://schemas.microsoft.com/office/drawing/2014/main" id="{9BFD340D-279F-4709-98FD-F5CE2158D383}"/>
              </a:ext>
            </a:extLst>
          </p:cNvPr>
          <p:cNvSpPr txBox="1"/>
          <p:nvPr/>
        </p:nvSpPr>
        <p:spPr>
          <a:xfrm>
            <a:off x="5547444" y="3314040"/>
            <a:ext cx="3156858" cy="52046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 </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rPr>
              <a:t>you</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 win</a:t>
            </a:r>
          </a:p>
        </p:txBody>
      </p:sp>
      <p:sp>
        <p:nvSpPr>
          <p:cNvPr id="68" name="Rectangle 67">
            <a:extLst>
              <a:ext uri="{FF2B5EF4-FFF2-40B4-BE49-F238E27FC236}">
                <a16:creationId xmlns:a16="http://schemas.microsoft.com/office/drawing/2014/main" id="{234F15D5-F263-4915-BCD1-CAD0B09794C2}"/>
              </a:ext>
            </a:extLst>
          </p:cNvPr>
          <p:cNvSpPr/>
          <p:nvPr/>
        </p:nvSpPr>
        <p:spPr>
          <a:xfrm>
            <a:off x="2593223" y="4550731"/>
            <a:ext cx="2170787"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wir</a:t>
            </a:r>
            <a:r>
              <a:rPr kumimoji="0" lang="en-GB" sz="2400" b="1"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gewinn</a:t>
            </a:r>
            <a:r>
              <a:rPr lang="en-GB" sz="2400" b="1" dirty="0" err="1">
                <a:solidFill>
                  <a:srgbClr val="FF6600"/>
                </a:solidFill>
                <a:latin typeface="Century Gothic" panose="020B0502020202020204" pitchFamily="34" charset="0"/>
                <a:ea typeface="Calibri" panose="020F0502020204030204" pitchFamily="34" charset="0"/>
              </a:rPr>
              <a:t>en</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endParaRPr>
          </a:p>
        </p:txBody>
      </p:sp>
      <p:sp>
        <p:nvSpPr>
          <p:cNvPr id="69" name="Rectangle 68">
            <a:extLst>
              <a:ext uri="{FF2B5EF4-FFF2-40B4-BE49-F238E27FC236}">
                <a16:creationId xmlns:a16="http://schemas.microsoft.com/office/drawing/2014/main" id="{6CD10E55-7598-4EEE-9711-F5589C08170B}"/>
              </a:ext>
            </a:extLst>
          </p:cNvPr>
          <p:cNvSpPr/>
          <p:nvPr/>
        </p:nvSpPr>
        <p:spPr>
          <a:xfrm>
            <a:off x="5676094" y="4490332"/>
            <a:ext cx="1491114"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we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win</a:t>
            </a:r>
          </a:p>
        </p:txBody>
      </p:sp>
      <p:sp>
        <p:nvSpPr>
          <p:cNvPr id="70" name="Rectangle 69">
            <a:extLst>
              <a:ext uri="{FF2B5EF4-FFF2-40B4-BE49-F238E27FC236}">
                <a16:creationId xmlns:a16="http://schemas.microsoft.com/office/drawing/2014/main" id="{A7D37756-77B2-4E2B-BFAF-3431589D7435}"/>
              </a:ext>
            </a:extLst>
          </p:cNvPr>
          <p:cNvSpPr/>
          <p:nvPr/>
        </p:nvSpPr>
        <p:spPr>
          <a:xfrm>
            <a:off x="2548690" y="5128130"/>
            <a:ext cx="2157963" cy="456792"/>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Calibri" panose="020F0502020204030204" pitchFamily="34" charset="0"/>
                <a:cs typeface="+mn-cs"/>
              </a:rPr>
              <a:t>sie</a:t>
            </a:r>
            <a:r>
              <a:rPr kumimoji="0" lang="en-GB" sz="2400" b="1" i="0" u="none" strike="noStrike" kern="1200" cap="none" spc="0" normalizeH="0" baseline="0" noProof="0" dirty="0">
                <a:ln>
                  <a:noFill/>
                </a:ln>
                <a:solidFill>
                  <a:srgbClr val="FF3300"/>
                </a:solidFill>
                <a:effectLst/>
                <a:uLnTx/>
                <a:uFillTx/>
                <a:latin typeface="Century Gothic" panose="020B0502020202020204" pitchFamily="34" charset="0"/>
                <a:ea typeface="Calibri" panose="020F0502020204030204" pitchFamily="34" charset="0"/>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Calibri" panose="020F0502020204030204" pitchFamily="34" charset="0"/>
                <a:cs typeface="+mn-cs"/>
              </a:rPr>
              <a:t>gewinn</a:t>
            </a:r>
            <a:r>
              <a:rPr lang="en-GB" sz="2400" b="1" dirty="0" err="1">
                <a:solidFill>
                  <a:srgbClr val="FF6600"/>
                </a:solidFill>
                <a:latin typeface="Century Gothic" panose="020B0502020202020204" pitchFamily="34" charset="0"/>
                <a:ea typeface="Calibri" panose="020F0502020204030204" pitchFamily="34" charset="0"/>
              </a:rPr>
              <a:t>en</a:t>
            </a:r>
            <a:endParaRPr kumimoji="0" lang="en-GB" sz="24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endParaRPr>
          </a:p>
        </p:txBody>
      </p:sp>
      <p:sp>
        <p:nvSpPr>
          <p:cNvPr id="71" name="Rectangle 70">
            <a:extLst>
              <a:ext uri="{FF2B5EF4-FFF2-40B4-BE49-F238E27FC236}">
                <a16:creationId xmlns:a16="http://schemas.microsoft.com/office/drawing/2014/main" id="{C3EEB2A1-BBA9-406A-816A-4F10D126512F}"/>
              </a:ext>
            </a:extLst>
          </p:cNvPr>
          <p:cNvSpPr/>
          <p:nvPr/>
        </p:nvSpPr>
        <p:spPr>
          <a:xfrm>
            <a:off x="5676094" y="5092858"/>
            <a:ext cx="1699504" cy="520463"/>
          </a:xfrm>
          <a:prstGeom prst="rect">
            <a:avLst/>
          </a:prstGeom>
        </p:spPr>
        <p:txBody>
          <a:bodyPr wrap="none">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they </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rPr>
              <a:t>win</a:t>
            </a:r>
          </a:p>
        </p:txBody>
      </p:sp>
      <p:sp>
        <p:nvSpPr>
          <p:cNvPr id="72" name="Rounded Rectangular Callout 17">
            <a:extLst>
              <a:ext uri="{FF2B5EF4-FFF2-40B4-BE49-F238E27FC236}">
                <a16:creationId xmlns:a16="http://schemas.microsoft.com/office/drawing/2014/main" id="{0792DD2E-A2F6-4367-AF01-362581E16BB7}"/>
              </a:ext>
            </a:extLst>
          </p:cNvPr>
          <p:cNvSpPr/>
          <p:nvPr/>
        </p:nvSpPr>
        <p:spPr>
          <a:xfrm>
            <a:off x="8138160" y="3152566"/>
            <a:ext cx="3692098" cy="807008"/>
          </a:xfrm>
          <a:prstGeom prst="wedgeRoundRectCallout">
            <a:avLst>
              <a:gd name="adj1" fmla="val -57560"/>
              <a:gd name="adj2" fmla="val -20315"/>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Remove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from the infinitive to get the stem.</a:t>
            </a:r>
          </a:p>
        </p:txBody>
      </p:sp>
      <p:sp>
        <p:nvSpPr>
          <p:cNvPr id="73" name="Rounded Rectangular Callout 17">
            <a:extLst>
              <a:ext uri="{FF2B5EF4-FFF2-40B4-BE49-F238E27FC236}">
                <a16:creationId xmlns:a16="http://schemas.microsoft.com/office/drawing/2014/main" id="{DE12F1A0-71F4-4C6E-A48E-A3A86604A716}"/>
              </a:ext>
            </a:extLst>
          </p:cNvPr>
          <p:cNvSpPr/>
          <p:nvPr/>
        </p:nvSpPr>
        <p:spPr>
          <a:xfrm>
            <a:off x="7993383" y="4082465"/>
            <a:ext cx="3836875" cy="1402492"/>
          </a:xfrm>
          <a:prstGeom prst="wedgeRoundRectCallout">
            <a:avLst>
              <a:gd name="adj1" fmla="val -56429"/>
              <a:gd name="adj2" fmla="val -22581"/>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chemeClr val="bg1"/>
                </a:solidFill>
                <a:latin typeface="Century Gothic" panose="020B0502020202020204" pitchFamily="34" charset="0"/>
              </a:rPr>
              <a:t>The </a:t>
            </a:r>
            <a:r>
              <a:rPr lang="en-GB" sz="2000" b="1" i="1" dirty="0" err="1">
                <a:solidFill>
                  <a:schemeClr val="bg1"/>
                </a:solidFill>
                <a:latin typeface="Century Gothic" panose="020B0502020202020204" pitchFamily="34" charset="0"/>
              </a:rPr>
              <a:t>wir</a:t>
            </a:r>
            <a:r>
              <a:rPr lang="en-GB" sz="2000" b="1" i="1" dirty="0">
                <a:solidFill>
                  <a:schemeClr val="bg1"/>
                </a:solidFill>
                <a:latin typeface="Century Gothic" panose="020B0502020202020204" pitchFamily="34" charset="0"/>
              </a:rPr>
              <a:t> </a:t>
            </a:r>
            <a:r>
              <a:rPr lang="en-GB" sz="2000" i="1" dirty="0">
                <a:solidFill>
                  <a:schemeClr val="bg1"/>
                </a:solidFill>
                <a:latin typeface="Century Gothic" panose="020B0502020202020204" pitchFamily="34" charset="0"/>
              </a:rPr>
              <a:t>(we)</a:t>
            </a:r>
            <a:r>
              <a:rPr lang="en-GB" sz="2000" dirty="0">
                <a:solidFill>
                  <a:schemeClr val="bg1"/>
                </a:solidFill>
                <a:latin typeface="Century Gothic" panose="020B0502020202020204" pitchFamily="34" charset="0"/>
              </a:rPr>
              <a:t> and </a:t>
            </a:r>
            <a:r>
              <a:rPr lang="en-GB" sz="2000" b="1" i="1" dirty="0" err="1">
                <a:solidFill>
                  <a:schemeClr val="bg1"/>
                </a:solidFill>
                <a:latin typeface="Century Gothic" panose="020B0502020202020204" pitchFamily="34" charset="0"/>
              </a:rPr>
              <a:t>sie</a:t>
            </a:r>
            <a:r>
              <a:rPr lang="en-GB" sz="2000" b="1" i="1"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rPr>
              <a:t>(they) forms of the verb always have the </a:t>
            </a:r>
            <a:r>
              <a:rPr lang="en-GB" sz="2000" u="sng" dirty="0">
                <a:solidFill>
                  <a:schemeClr val="bg1"/>
                </a:solidFill>
                <a:latin typeface="Century Gothic" panose="020B0502020202020204" pitchFamily="34" charset="0"/>
              </a:rPr>
              <a:t>same</a:t>
            </a:r>
            <a:r>
              <a:rPr lang="en-GB" sz="2000" dirty="0">
                <a:solidFill>
                  <a:schemeClr val="bg1"/>
                </a:solidFill>
                <a:latin typeface="Century Gothic" panose="020B0502020202020204" pitchFamily="34" charset="0"/>
              </a:rPr>
              <a:t> ending as the </a:t>
            </a:r>
            <a:r>
              <a:rPr lang="en-GB" sz="2000" b="1" dirty="0">
                <a:solidFill>
                  <a:schemeClr val="bg1"/>
                </a:solidFill>
                <a:latin typeface="Century Gothic" panose="020B0502020202020204" pitchFamily="34" charset="0"/>
              </a:rPr>
              <a:t>infinitive.</a:t>
            </a:r>
            <a:r>
              <a:rPr lang="en-GB" sz="2000" dirty="0">
                <a:solidFill>
                  <a:schemeClr val="bg1"/>
                </a:solidFill>
                <a:latin typeface="Century Gothic" panose="020B0502020202020204" pitchFamily="34" charset="0"/>
              </a:rPr>
              <a:t> </a:t>
            </a:r>
            <a:r>
              <a:rPr lang="en-GB" sz="2000" dirty="0">
                <a:solidFill>
                  <a:schemeClr val="bg1"/>
                </a:solidFill>
                <a:latin typeface="Century Gothic" panose="020B0502020202020204" pitchFamily="34" charset="0"/>
                <a:sym typeface="Wingdings" panose="05000000000000000000" pitchFamily="2" charset="2"/>
              </a:rPr>
              <a:t> </a:t>
            </a:r>
            <a:endParaRPr lang="en-GB" sz="2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51202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9"/>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40" grpId="0" animBg="1"/>
      <p:bldP spid="43" grpId="0" animBg="1"/>
      <p:bldP spid="44" grpId="0" animBg="1"/>
      <p:bldP spid="49" grpId="0" animBg="1"/>
      <p:bldP spid="50" grpId="0" animBg="1"/>
      <p:bldP spid="51" grpId="0" animBg="1"/>
      <p:bldP spid="53" grpId="0" animBg="1"/>
      <p:bldP spid="54" grpId="0"/>
      <p:bldP spid="55" grpId="0"/>
      <p:bldP spid="56" grpId="0"/>
      <p:bldP spid="57" grpId="0"/>
      <p:bldP spid="58" grpId="0"/>
      <p:bldP spid="59" grpId="0"/>
      <p:bldP spid="66" grpId="0"/>
      <p:bldP spid="67" grpId="0"/>
      <p:bldP spid="68" grpId="0"/>
      <p:bldP spid="69" grpId="0"/>
      <p:bldP spid="70" grpId="0"/>
      <p:bldP spid="71" grpId="0"/>
      <p:bldP spid="72" grpId="0" animBg="1"/>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9768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a:solidFill>
                  <a:schemeClr val="bg1"/>
                </a:solidFill>
              </a:rPr>
              <a:t>Und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12069" y="1382652"/>
            <a:ext cx="1156786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the present tense in German has two meanings in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Wurstelprater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lang="en-US" sz="2400" b="1" dirty="0">
                <a:solidFill>
                  <a:srgbClr val="DAA520"/>
                </a:solidFill>
                <a:latin typeface="Century Gothic" panose="020F0302020204030204"/>
                <a:sym typeface="Wingdings" pitchFamily="2" charset="2"/>
              </a:rPr>
              <a:t>visit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Wurstelprater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 I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am visiting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the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sym typeface="Wingdings" pitchFamily="2" charset="2"/>
              </a:rPr>
              <a:t>Wurstelprater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The English meaning we use often depends on information about </a:t>
            </a: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when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Regular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events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use the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simple present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Ongoing actions</a:t>
            </a:r>
            <a:r>
              <a:rPr lang="en-US" sz="2400" dirty="0">
                <a:solidFill>
                  <a:srgbClr val="4472C4">
                    <a:lumMod val="50000"/>
                  </a:srgbClr>
                </a:solidFill>
                <a:latin typeface="Century Gothic" panose="020F0302020204030204"/>
                <a:sym typeface="Wingdings" pitchFamily="2" charset="2"/>
              </a:rPr>
              <a:t> and </a:t>
            </a:r>
            <a:r>
              <a:rPr lang="en-US" sz="2400" b="1" dirty="0">
                <a:solidFill>
                  <a:srgbClr val="4472C4">
                    <a:lumMod val="50000"/>
                  </a:srgbClr>
                </a:solidFill>
                <a:latin typeface="Century Gothic" panose="020F0302020204030204"/>
                <a:sym typeface="Wingdings" pitchFamily="2" charset="2"/>
              </a:rPr>
              <a:t>future intentions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sym typeface="Wingdings" pitchFamily="2" charset="2"/>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use the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present continuous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Ich</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fahre</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am Montag</a:t>
            </a: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 I </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am going</a:t>
            </a:r>
            <a:r>
              <a:rPr kumimoji="0" lang="en-US" sz="2400" b="0" i="0" u="none" strike="noStrike" kern="1200" cap="none" spc="0" normalizeH="0" baseline="0" noProof="0" dirty="0">
                <a:ln>
                  <a:noFill/>
                </a:ln>
                <a:solidFill>
                  <a:srgbClr val="DAA520"/>
                </a:solidFill>
                <a:effectLst/>
                <a:uLnTx/>
                <a:uFillTx/>
                <a:latin typeface="Century Gothic" panose="020F0302020204030204"/>
                <a:ea typeface="+mn-ea"/>
                <a:cs typeface="+mn-cs"/>
                <a:sym typeface="Wingdings" pitchFamily="2" charset="2"/>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to Vienna </a:t>
            </a: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itchFamily="2" charset="2"/>
              </a:rPr>
              <a:t>on Monday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sym typeface="Wingdings" pitchFamily="2" charset="2"/>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2D9541F9-5A3A-4D3B-B10A-608FD5EF039A}"/>
              </a:ext>
            </a:extLst>
          </p:cNvPr>
          <p:cNvSpPr txBox="1"/>
          <p:nvPr/>
        </p:nvSpPr>
        <p:spPr>
          <a:xfrm>
            <a:off x="7755233" y="2453910"/>
            <a:ext cx="2969486" cy="461665"/>
          </a:xfrm>
          <a:prstGeom prst="rect">
            <a:avLst/>
          </a:prstGeom>
          <a:noFill/>
        </p:spPr>
        <p:txBody>
          <a:bodyPr wrap="square" rtlCol="0">
            <a:spAutoFit/>
          </a:bodyPr>
          <a:lstStyle/>
          <a:p>
            <a:pPr algn="l"/>
            <a:r>
              <a:rPr lang="en-GB" sz="2400" u="sng" dirty="0">
                <a:solidFill>
                  <a:schemeClr val="accent5">
                    <a:lumMod val="50000"/>
                  </a:schemeClr>
                </a:solidFill>
              </a:rPr>
              <a:t>every year</a:t>
            </a:r>
            <a:r>
              <a:rPr lang="en-GB" sz="2400" dirty="0">
                <a:solidFill>
                  <a:schemeClr val="accent5">
                    <a:lumMod val="50000"/>
                  </a:schemeClr>
                </a:solidFill>
              </a:rPr>
              <a:t>.</a:t>
            </a:r>
          </a:p>
        </p:txBody>
      </p:sp>
      <p:sp>
        <p:nvSpPr>
          <p:cNvPr id="10" name="TextBox 9">
            <a:extLst>
              <a:ext uri="{FF2B5EF4-FFF2-40B4-BE49-F238E27FC236}">
                <a16:creationId xmlns:a16="http://schemas.microsoft.com/office/drawing/2014/main" id="{F1958528-B186-4D43-8FBE-E742E1678D62}"/>
              </a:ext>
            </a:extLst>
          </p:cNvPr>
          <p:cNvSpPr txBox="1"/>
          <p:nvPr/>
        </p:nvSpPr>
        <p:spPr>
          <a:xfrm>
            <a:off x="8825449" y="2849411"/>
            <a:ext cx="2969486" cy="461665"/>
          </a:xfrm>
          <a:prstGeom prst="rect">
            <a:avLst/>
          </a:prstGeom>
          <a:noFill/>
        </p:spPr>
        <p:txBody>
          <a:bodyPr wrap="square" rtlCol="0">
            <a:spAutoFit/>
          </a:bodyPr>
          <a:lstStyle/>
          <a:p>
            <a:pPr algn="l"/>
            <a:r>
              <a:rPr lang="en-GB" sz="2400" u="sng" dirty="0">
                <a:solidFill>
                  <a:schemeClr val="accent5">
                    <a:lumMod val="50000"/>
                  </a:schemeClr>
                </a:solidFill>
              </a:rPr>
              <a:t>at the moment</a:t>
            </a:r>
            <a:r>
              <a:rPr lang="en-GB" sz="2400" dirty="0">
                <a:solidFill>
                  <a:schemeClr val="accent5">
                    <a:lumMod val="50000"/>
                  </a:schemeClr>
                </a:solidFill>
              </a:rPr>
              <a:t>.</a:t>
            </a:r>
          </a:p>
        </p:txBody>
      </p:sp>
    </p:spTree>
    <p:extLst>
      <p:ext uri="{BB962C8B-B14F-4D97-AF65-F5344CB8AC3E}">
        <p14:creationId xmlns:p14="http://schemas.microsoft.com/office/powerpoint/2010/main" val="13574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close up of a train station&#10;&#10;Description automatically generated">
            <a:extLst>
              <a:ext uri="{FF2B5EF4-FFF2-40B4-BE49-F238E27FC236}">
                <a16:creationId xmlns:a16="http://schemas.microsoft.com/office/drawing/2014/main" id="{D6D3C464-F5C4-4CE4-815E-CBBCFA083C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23562"/>
            <a:ext cx="12192000" cy="685596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12990"/>
            <a:ext cx="5289176" cy="869950"/>
          </a:xfrm>
          <a:prstGeom prst="rect">
            <a:avLst/>
          </a:prstGeom>
        </p:spPr>
      </p:pic>
      <p:sp>
        <p:nvSpPr>
          <p:cNvPr id="4" name="Title 3"/>
          <p:cNvSpPr>
            <a:spLocks noGrp="1"/>
          </p:cNvSpPr>
          <p:nvPr>
            <p:ph type="title"/>
          </p:nvPr>
        </p:nvSpPr>
        <p:spPr>
          <a:xfrm>
            <a:off x="0" y="212990"/>
            <a:ext cx="6938682" cy="707849"/>
          </a:xfrm>
        </p:spPr>
        <p:txBody>
          <a:bodyPr>
            <a:normAutofit/>
          </a:bodyPr>
          <a:lstStyle/>
          <a:p>
            <a:r>
              <a:rPr lang="en-GB" sz="3600" b="1" dirty="0">
                <a:solidFill>
                  <a:schemeClr val="bg1"/>
                </a:solidFill>
              </a:rPr>
              <a:t>U-Bahn Messe </a:t>
            </a:r>
            <a:r>
              <a:rPr lang="en-GB" sz="3600" b="1" dirty="0" err="1">
                <a:solidFill>
                  <a:schemeClr val="bg1"/>
                </a:solidFill>
              </a:rPr>
              <a:t>Prater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9703" y="247047"/>
            <a:ext cx="2349187" cy="36255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close up of sunglasses&#10;&#10;Description automatically generated">
            <a:extLst>
              <a:ext uri="{FF2B5EF4-FFF2-40B4-BE49-F238E27FC236}">
                <a16:creationId xmlns:a16="http://schemas.microsoft.com/office/drawing/2014/main" id="{837D3196-6487-4C63-90C1-4AE828829A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06" y="4684565"/>
            <a:ext cx="1304840" cy="1747841"/>
          </a:xfrm>
          <a:prstGeom prst="rect">
            <a:avLst/>
          </a:prstGeom>
        </p:spPr>
      </p:pic>
      <p:sp>
        <p:nvSpPr>
          <p:cNvPr id="10" name="Thought Bubble: Cloud 9">
            <a:extLst>
              <a:ext uri="{FF2B5EF4-FFF2-40B4-BE49-F238E27FC236}">
                <a16:creationId xmlns:a16="http://schemas.microsoft.com/office/drawing/2014/main" id="{B588003A-080C-4516-8FF6-595D950A96AC}"/>
              </a:ext>
            </a:extLst>
          </p:cNvPr>
          <p:cNvSpPr/>
          <p:nvPr/>
        </p:nvSpPr>
        <p:spPr>
          <a:xfrm>
            <a:off x="1358146" y="3075171"/>
            <a:ext cx="3697948" cy="1747841"/>
          </a:xfrm>
          <a:prstGeom prst="cloudCallout">
            <a:avLst>
              <a:gd name="adj1" fmla="val -51863"/>
              <a:gd name="adj2" fmla="val 60448"/>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5CAE7F7-7E40-432D-82D8-556C29A7CAEC}"/>
              </a:ext>
            </a:extLst>
          </p:cNvPr>
          <p:cNvSpPr txBox="1"/>
          <p:nvPr/>
        </p:nvSpPr>
        <p:spPr>
          <a:xfrm>
            <a:off x="1817218" y="3429000"/>
            <a:ext cx="3172763" cy="830997"/>
          </a:xfrm>
          <a:prstGeom prst="rect">
            <a:avLst/>
          </a:prstGeom>
          <a:noFill/>
        </p:spPr>
        <p:txBody>
          <a:bodyPr wrap="square" rtlCol="0">
            <a:spAutoFit/>
          </a:bodyPr>
          <a:lstStyle/>
          <a:p>
            <a:pPr algn="l"/>
            <a:r>
              <a:rPr lang="en-GB" sz="2400" dirty="0">
                <a:solidFill>
                  <a:srgbClr val="FFF4E7"/>
                </a:solidFill>
              </a:rPr>
              <a:t>Hurrah! </a:t>
            </a:r>
            <a:r>
              <a:rPr lang="en-GB" sz="2400" dirty="0" err="1">
                <a:solidFill>
                  <a:srgbClr val="FFF4E7"/>
                </a:solidFill>
              </a:rPr>
              <a:t>Wir</a:t>
            </a:r>
            <a:r>
              <a:rPr lang="en-GB" sz="2400" dirty="0">
                <a:solidFill>
                  <a:srgbClr val="FFF4E7"/>
                </a:solidFill>
              </a:rPr>
              <a:t> </a:t>
            </a:r>
            <a:r>
              <a:rPr lang="en-GB" sz="2400" dirty="0" err="1">
                <a:solidFill>
                  <a:srgbClr val="FFF4E7"/>
                </a:solidFill>
              </a:rPr>
              <a:t>fahren</a:t>
            </a:r>
            <a:r>
              <a:rPr lang="en-GB" sz="2400" dirty="0">
                <a:solidFill>
                  <a:srgbClr val="FFF4E7"/>
                </a:solidFill>
              </a:rPr>
              <a:t> </a:t>
            </a:r>
            <a:r>
              <a:rPr lang="en-GB" sz="2400" dirty="0" err="1">
                <a:solidFill>
                  <a:srgbClr val="FFF4E7"/>
                </a:solidFill>
              </a:rPr>
              <a:t>zum</a:t>
            </a:r>
            <a:r>
              <a:rPr lang="en-GB" sz="2400" dirty="0">
                <a:solidFill>
                  <a:srgbClr val="FFF4E7"/>
                </a:solidFill>
              </a:rPr>
              <a:t>  </a:t>
            </a:r>
            <a:r>
              <a:rPr lang="en-GB" sz="2400" dirty="0" err="1">
                <a:solidFill>
                  <a:srgbClr val="FFF4E7"/>
                </a:solidFill>
              </a:rPr>
              <a:t>Wurstelprater</a:t>
            </a:r>
            <a:r>
              <a:rPr lang="en-GB" sz="2400" dirty="0">
                <a:solidFill>
                  <a:srgbClr val="FFF4E7"/>
                </a:solidFill>
              </a:rPr>
              <a:t>!</a:t>
            </a:r>
          </a:p>
        </p:txBody>
      </p:sp>
      <p:sp>
        <p:nvSpPr>
          <p:cNvPr id="12" name="TextBox 11">
            <a:extLst>
              <a:ext uri="{FF2B5EF4-FFF2-40B4-BE49-F238E27FC236}">
                <a16:creationId xmlns:a16="http://schemas.microsoft.com/office/drawing/2014/main" id="{2A9D7411-4469-46C3-91E1-51BA706E7C72}"/>
              </a:ext>
            </a:extLst>
          </p:cNvPr>
          <p:cNvSpPr txBox="1"/>
          <p:nvPr/>
        </p:nvSpPr>
        <p:spPr>
          <a:xfrm>
            <a:off x="0" y="1187205"/>
            <a:ext cx="5750304" cy="1938992"/>
          </a:xfrm>
          <a:prstGeom prst="rect">
            <a:avLst/>
          </a:prstGeom>
          <a:noFill/>
        </p:spPr>
        <p:txBody>
          <a:bodyPr wrap="square" rtlCol="0">
            <a:spAutoFit/>
          </a:bodyPr>
          <a:lstStyle/>
          <a:p>
            <a:pPr algn="l"/>
            <a:r>
              <a:rPr lang="en-GB" sz="2400" b="1" dirty="0">
                <a:solidFill>
                  <a:srgbClr val="FFF4E7"/>
                </a:solidFill>
              </a:rPr>
              <a:t>Mia und Wolfgang </a:t>
            </a:r>
            <a:r>
              <a:rPr lang="en-GB" sz="2400" b="1" dirty="0" err="1">
                <a:solidFill>
                  <a:srgbClr val="FFF4E7"/>
                </a:solidFill>
              </a:rPr>
              <a:t>sind</a:t>
            </a:r>
            <a:r>
              <a:rPr lang="en-GB" sz="2400" b="1" dirty="0">
                <a:solidFill>
                  <a:srgbClr val="FFF4E7"/>
                </a:solidFill>
              </a:rPr>
              <a:t> </a:t>
            </a:r>
            <a:r>
              <a:rPr lang="en-GB" sz="2400" b="1" dirty="0" err="1">
                <a:solidFill>
                  <a:srgbClr val="FFF4E7"/>
                </a:solidFill>
              </a:rPr>
              <a:t>mit</a:t>
            </a:r>
            <a:r>
              <a:rPr lang="en-GB" sz="2400" b="1" dirty="0">
                <a:solidFill>
                  <a:srgbClr val="FFF4E7"/>
                </a:solidFill>
              </a:rPr>
              <a:t> Oma und </a:t>
            </a:r>
            <a:r>
              <a:rPr lang="en-GB" sz="2400" b="1" dirty="0" err="1">
                <a:solidFill>
                  <a:srgbClr val="FFF4E7"/>
                </a:solidFill>
              </a:rPr>
              <a:t>Opan</a:t>
            </a:r>
            <a:r>
              <a:rPr lang="en-GB" sz="2400" b="1" dirty="0">
                <a:solidFill>
                  <a:srgbClr val="FFF4E7"/>
                </a:solidFill>
              </a:rPr>
              <a:t> in Wien.  </a:t>
            </a:r>
            <a:br>
              <a:rPr lang="en-GB" sz="2400" b="1" dirty="0">
                <a:solidFill>
                  <a:srgbClr val="FFF4E7"/>
                </a:solidFill>
              </a:rPr>
            </a:br>
            <a:r>
              <a:rPr lang="en-GB" sz="2400" b="1" dirty="0">
                <a:solidFill>
                  <a:srgbClr val="FFF4E7"/>
                </a:solidFill>
              </a:rPr>
              <a:t>Was </a:t>
            </a:r>
            <a:r>
              <a:rPr lang="en-GB" sz="2400" b="1" dirty="0" err="1">
                <a:solidFill>
                  <a:srgbClr val="FFF4E7"/>
                </a:solidFill>
              </a:rPr>
              <a:t>denkt</a:t>
            </a:r>
            <a:r>
              <a:rPr lang="en-GB" sz="2400" b="1" dirty="0">
                <a:solidFill>
                  <a:srgbClr val="FFF4E7"/>
                </a:solidFill>
              </a:rPr>
              <a:t> Mia?  </a:t>
            </a:r>
            <a:br>
              <a:rPr lang="en-GB" sz="2400" b="1" dirty="0">
                <a:solidFill>
                  <a:srgbClr val="FFF4E7"/>
                </a:solidFill>
              </a:rPr>
            </a:br>
            <a:r>
              <a:rPr lang="en-GB" sz="2400" b="1" dirty="0" err="1">
                <a:solidFill>
                  <a:srgbClr val="FFF4E7"/>
                </a:solidFill>
              </a:rPr>
              <a:t>Schreib</a:t>
            </a:r>
            <a:r>
              <a:rPr lang="en-GB" sz="2400" b="1" dirty="0">
                <a:solidFill>
                  <a:srgbClr val="FFF4E7"/>
                </a:solidFill>
              </a:rPr>
              <a:t> 1-6 und das </a:t>
            </a:r>
            <a:r>
              <a:rPr lang="en-GB" sz="2400" b="1" dirty="0" err="1">
                <a:solidFill>
                  <a:srgbClr val="FFF4E7"/>
                </a:solidFill>
              </a:rPr>
              <a:t>richtige</a:t>
            </a:r>
            <a:r>
              <a:rPr lang="en-GB" sz="2400" b="1" dirty="0">
                <a:solidFill>
                  <a:srgbClr val="FFF4E7"/>
                </a:solidFill>
              </a:rPr>
              <a:t> </a:t>
            </a:r>
            <a:r>
              <a:rPr lang="en-GB" sz="2400" b="1" dirty="0" err="1">
                <a:solidFill>
                  <a:srgbClr val="FFF4E7"/>
                </a:solidFill>
              </a:rPr>
              <a:t>Pronomen</a:t>
            </a:r>
            <a:r>
              <a:rPr lang="en-GB" sz="2400" b="1" dirty="0">
                <a:solidFill>
                  <a:srgbClr val="FFF4E7"/>
                </a:solidFill>
              </a:rPr>
              <a:t>.</a:t>
            </a:r>
          </a:p>
        </p:txBody>
      </p:sp>
      <p:sp>
        <p:nvSpPr>
          <p:cNvPr id="13" name="Rectangle 12">
            <a:extLst>
              <a:ext uri="{FF2B5EF4-FFF2-40B4-BE49-F238E27FC236}">
                <a16:creationId xmlns:a16="http://schemas.microsoft.com/office/drawing/2014/main" id="{FB4321E1-F0AF-4969-8FA3-9972F68F062D}"/>
              </a:ext>
            </a:extLst>
          </p:cNvPr>
          <p:cNvSpPr/>
          <p:nvPr/>
        </p:nvSpPr>
        <p:spPr>
          <a:xfrm>
            <a:off x="5934636" y="701920"/>
            <a:ext cx="6024256" cy="5227022"/>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F47489A4-8714-4546-8439-7477ED405B1A}"/>
              </a:ext>
            </a:extLst>
          </p:cNvPr>
          <p:cNvSpPr txBox="1"/>
          <p:nvPr/>
        </p:nvSpPr>
        <p:spPr>
          <a:xfrm>
            <a:off x="6166582" y="920839"/>
            <a:ext cx="5792307" cy="5008102"/>
          </a:xfrm>
          <a:prstGeom prst="rect">
            <a:avLst/>
          </a:prstGeom>
          <a:noFill/>
        </p:spPr>
        <p:txBody>
          <a:bodyPr wrap="square" rtlCol="0">
            <a:spAutoFit/>
          </a:bodyPr>
          <a:lstStyle/>
          <a:p>
            <a:pPr marL="457200" indent="-457200" algn="l">
              <a:lnSpc>
                <a:spcPct val="150000"/>
              </a:lnSpc>
              <a:buAutoNum type="arabicPeriod"/>
            </a:pP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nehmen</a:t>
            </a:r>
            <a:r>
              <a:rPr lang="en-GB" sz="2400" dirty="0">
                <a:solidFill>
                  <a:schemeClr val="accent5">
                    <a:lumMod val="50000"/>
                  </a:schemeClr>
                </a:solidFill>
              </a:rPr>
              <a:t> die U-Bahn.</a:t>
            </a:r>
          </a:p>
          <a:p>
            <a:pPr marL="457200" indent="-457200" algn="l">
              <a:lnSpc>
                <a:spcPct val="150000"/>
              </a:lnSpc>
              <a:buAutoNum type="arabicPeriod"/>
            </a:pPr>
            <a:r>
              <a:rPr lang="en-GB" sz="2400" dirty="0">
                <a:solidFill>
                  <a:schemeClr val="accent5">
                    <a:lumMod val="50000"/>
                  </a:schemeClr>
                </a:solidFill>
              </a:rPr>
              <a:t>Sie </a:t>
            </a:r>
            <a:r>
              <a:rPr lang="en-GB" sz="2400" dirty="0" err="1">
                <a:solidFill>
                  <a:schemeClr val="accent5">
                    <a:lumMod val="50000"/>
                  </a:schemeClr>
                </a:solidFill>
              </a:rPr>
              <a:t>sitzen</a:t>
            </a:r>
            <a:r>
              <a:rPr lang="en-GB" sz="2400" dirty="0">
                <a:solidFill>
                  <a:schemeClr val="accent5">
                    <a:lumMod val="50000"/>
                  </a:schemeClr>
                </a:solidFill>
              </a:rPr>
              <a:t> </a:t>
            </a:r>
            <a:r>
              <a:rPr lang="en-GB" sz="2400" dirty="0" err="1">
                <a:solidFill>
                  <a:schemeClr val="accent5">
                    <a:lumMod val="50000"/>
                  </a:schemeClr>
                </a:solidFill>
              </a:rPr>
              <a:t>im</a:t>
            </a:r>
            <a:r>
              <a:rPr lang="en-GB" sz="2400" dirty="0">
                <a:solidFill>
                  <a:schemeClr val="accent5">
                    <a:lumMod val="50000"/>
                  </a:schemeClr>
                </a:solidFill>
              </a:rPr>
              <a:t> Zug.</a:t>
            </a:r>
          </a:p>
          <a:p>
            <a:pPr marL="457200" indent="-457200" algn="l">
              <a:lnSpc>
                <a:spcPct val="150000"/>
              </a:lnSpc>
              <a:buAutoNum type="arabicPeriod"/>
            </a:pP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stehen</a:t>
            </a:r>
            <a:r>
              <a:rPr lang="en-GB" sz="2400" dirty="0">
                <a:solidFill>
                  <a:schemeClr val="accent5">
                    <a:lumMod val="50000"/>
                  </a:schemeClr>
                </a:solidFill>
              </a:rPr>
              <a:t>, </a:t>
            </a:r>
            <a:r>
              <a:rPr lang="en-GB" sz="2400" dirty="0" err="1">
                <a:solidFill>
                  <a:schemeClr val="accent5">
                    <a:lumMod val="50000"/>
                  </a:schemeClr>
                </a:solidFill>
              </a:rPr>
              <a:t>denn</a:t>
            </a:r>
            <a:r>
              <a:rPr lang="en-GB" sz="2400" dirty="0">
                <a:solidFill>
                  <a:schemeClr val="accent5">
                    <a:lumMod val="50000"/>
                  </a:schemeClr>
                </a:solidFill>
              </a:rPr>
              <a:t> </a:t>
            </a:r>
            <a:r>
              <a:rPr lang="en-GB" sz="2400" dirty="0" err="1">
                <a:solidFill>
                  <a:schemeClr val="accent5">
                    <a:lumMod val="50000"/>
                  </a:schemeClr>
                </a:solidFill>
              </a:rPr>
              <a:t>er</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voll</a:t>
            </a:r>
            <a:r>
              <a:rPr lang="en-GB" sz="2400" dirty="0">
                <a:solidFill>
                  <a:schemeClr val="accent5">
                    <a:lumMod val="50000"/>
                  </a:schemeClr>
                </a:solidFill>
              </a:rPr>
              <a:t>.</a:t>
            </a:r>
          </a:p>
          <a:p>
            <a:pPr marL="457200" indent="-457200" algn="l">
              <a:lnSpc>
                <a:spcPct val="150000"/>
              </a:lnSpc>
              <a:buAutoNum type="arabicPeriod"/>
            </a:pPr>
            <a:r>
              <a:rPr lang="en-GB" sz="2400" dirty="0">
                <a:solidFill>
                  <a:schemeClr val="accent5">
                    <a:lumMod val="50000"/>
                  </a:schemeClr>
                </a:solidFill>
              </a:rPr>
              <a:t>Ich </a:t>
            </a:r>
            <a:r>
              <a:rPr lang="en-GB" sz="2400" dirty="0" err="1">
                <a:solidFill>
                  <a:schemeClr val="accent5">
                    <a:lumMod val="50000"/>
                  </a:schemeClr>
                </a:solidFill>
              </a:rPr>
              <a:t>sehe</a:t>
            </a:r>
            <a:r>
              <a:rPr lang="en-GB" sz="2400" dirty="0">
                <a:solidFill>
                  <a:schemeClr val="accent5">
                    <a:lumMod val="50000"/>
                  </a:schemeClr>
                </a:solidFill>
              </a:rPr>
              <a:t> </a:t>
            </a:r>
            <a:r>
              <a:rPr lang="en-GB" sz="2400" dirty="0" err="1">
                <a:solidFill>
                  <a:schemeClr val="accent5">
                    <a:lumMod val="50000"/>
                  </a:schemeClr>
                </a:solidFill>
              </a:rPr>
              <a:t>eine</a:t>
            </a:r>
            <a:r>
              <a:rPr lang="en-GB" sz="2400" dirty="0">
                <a:solidFill>
                  <a:schemeClr val="accent5">
                    <a:lumMod val="50000"/>
                  </a:schemeClr>
                </a:solidFill>
              </a:rPr>
              <a:t> Mutter und </a:t>
            </a:r>
            <a:r>
              <a:rPr lang="en-GB" sz="2400" dirty="0" err="1">
                <a:solidFill>
                  <a:schemeClr val="accent5">
                    <a:lumMod val="50000"/>
                  </a:schemeClr>
                </a:solidFill>
              </a:rPr>
              <a:t>ihr</a:t>
            </a:r>
            <a:r>
              <a:rPr lang="en-GB" sz="2400" dirty="0">
                <a:solidFill>
                  <a:schemeClr val="accent5">
                    <a:lumMod val="50000"/>
                  </a:schemeClr>
                </a:solidFill>
              </a:rPr>
              <a:t> Baby.</a:t>
            </a:r>
          </a:p>
          <a:p>
            <a:pPr marL="457200" indent="-457200" algn="l">
              <a:lnSpc>
                <a:spcPct val="150000"/>
              </a:lnSpc>
              <a:buAutoNum type="arabicPeriod"/>
            </a:pPr>
            <a:r>
              <a:rPr lang="en-GB" sz="2400" dirty="0">
                <a:solidFill>
                  <a:schemeClr val="accent5">
                    <a:lumMod val="50000"/>
                  </a:schemeClr>
                </a:solidFill>
              </a:rPr>
              <a:t>Sie </a:t>
            </a:r>
            <a:r>
              <a:rPr lang="en-GB" sz="2400" dirty="0" err="1">
                <a:solidFill>
                  <a:schemeClr val="accent5">
                    <a:lumMod val="50000"/>
                  </a:schemeClr>
                </a:solidFill>
              </a:rPr>
              <a:t>redet</a:t>
            </a:r>
            <a:r>
              <a:rPr lang="en-GB" sz="2400" dirty="0">
                <a:solidFill>
                  <a:schemeClr val="accent5">
                    <a:lumMod val="50000"/>
                  </a:schemeClr>
                </a:solidFill>
              </a:rPr>
              <a:t> am Handy.</a:t>
            </a:r>
          </a:p>
          <a:p>
            <a:pPr marL="457200" indent="-457200" algn="l">
              <a:lnSpc>
                <a:spcPct val="150000"/>
              </a:lnSpc>
              <a:buAutoNum type="arabicPeriod"/>
            </a:pPr>
            <a:r>
              <a:rPr lang="en-GB" sz="2400" dirty="0">
                <a:solidFill>
                  <a:schemeClr val="accent5">
                    <a:lumMod val="50000"/>
                  </a:schemeClr>
                </a:solidFill>
              </a:rPr>
              <a:t>Es </a:t>
            </a:r>
            <a:r>
              <a:rPr lang="en-GB" sz="2400" dirty="0" err="1">
                <a:solidFill>
                  <a:schemeClr val="accent5">
                    <a:lumMod val="50000"/>
                  </a:schemeClr>
                </a:solidFill>
              </a:rPr>
              <a:t>trägt</a:t>
            </a:r>
            <a:r>
              <a:rPr lang="en-GB" sz="2400" dirty="0">
                <a:solidFill>
                  <a:schemeClr val="accent5">
                    <a:lumMod val="50000"/>
                  </a:schemeClr>
                </a:solidFill>
              </a:rPr>
              <a:t> </a:t>
            </a:r>
            <a:r>
              <a:rPr lang="en-GB" sz="2400" dirty="0" err="1">
                <a:solidFill>
                  <a:schemeClr val="accent5">
                    <a:lumMod val="50000"/>
                  </a:schemeClr>
                </a:solidFill>
              </a:rPr>
              <a:t>einen</a:t>
            </a:r>
            <a:r>
              <a:rPr lang="en-GB" sz="2400" dirty="0">
                <a:solidFill>
                  <a:schemeClr val="accent5">
                    <a:lumMod val="50000"/>
                  </a:schemeClr>
                </a:solidFill>
              </a:rPr>
              <a:t> </a:t>
            </a:r>
            <a:r>
              <a:rPr lang="en-GB" sz="2400" dirty="0" err="1">
                <a:solidFill>
                  <a:schemeClr val="accent5">
                    <a:lumMod val="50000"/>
                  </a:schemeClr>
                </a:solidFill>
              </a:rPr>
              <a:t>kleinen</a:t>
            </a:r>
            <a:r>
              <a:rPr lang="en-GB" sz="2400" dirty="0">
                <a:solidFill>
                  <a:schemeClr val="accent5">
                    <a:lumMod val="50000"/>
                  </a:schemeClr>
                </a:solidFill>
              </a:rPr>
              <a:t> Ball.</a:t>
            </a:r>
          </a:p>
          <a:p>
            <a:pPr marL="457200" indent="-457200" algn="l">
              <a:lnSpc>
                <a:spcPct val="150000"/>
              </a:lnSpc>
              <a:buAutoNum type="arabicPeriod"/>
            </a:pPr>
            <a:r>
              <a:rPr lang="en-GB" sz="2400" dirty="0">
                <a:solidFill>
                  <a:schemeClr val="accent5">
                    <a:lumMod val="50000"/>
                  </a:schemeClr>
                </a:solidFill>
              </a:rPr>
              <a:t>Sie </a:t>
            </a:r>
            <a:r>
              <a:rPr lang="en-GB" sz="2400" dirty="0" err="1">
                <a:solidFill>
                  <a:schemeClr val="accent5">
                    <a:lumMod val="50000"/>
                  </a:schemeClr>
                </a:solidFill>
              </a:rPr>
              <a:t>hält</a:t>
            </a:r>
            <a:r>
              <a:rPr lang="en-GB" sz="2400" dirty="0">
                <a:solidFill>
                  <a:schemeClr val="accent5">
                    <a:lumMod val="50000"/>
                  </a:schemeClr>
                </a:solidFill>
              </a:rPr>
              <a:t>.</a:t>
            </a:r>
          </a:p>
          <a:p>
            <a:pPr marL="457200" indent="-457200" algn="l">
              <a:lnSpc>
                <a:spcPct val="150000"/>
              </a:lnSpc>
              <a:buAutoNum type="arabicPeriod"/>
            </a:pPr>
            <a:r>
              <a:rPr lang="en-GB" sz="2400" dirty="0" err="1">
                <a:solidFill>
                  <a:schemeClr val="accent5">
                    <a:lumMod val="50000"/>
                  </a:schemeClr>
                </a:solidFill>
              </a:rPr>
              <a:t>Wir</a:t>
            </a:r>
            <a:r>
              <a:rPr lang="en-GB" sz="2400" dirty="0">
                <a:solidFill>
                  <a:schemeClr val="accent5">
                    <a:lumMod val="50000"/>
                  </a:schemeClr>
                </a:solidFill>
              </a:rPr>
              <a:t> </a:t>
            </a:r>
            <a:r>
              <a:rPr lang="en-GB" sz="2400" dirty="0" err="1">
                <a:solidFill>
                  <a:schemeClr val="accent5">
                    <a:lumMod val="50000"/>
                  </a:schemeClr>
                </a:solidFill>
              </a:rPr>
              <a:t>sind</a:t>
            </a:r>
            <a:r>
              <a:rPr lang="en-GB" sz="2400" dirty="0">
                <a:solidFill>
                  <a:schemeClr val="accent5">
                    <a:lumMod val="50000"/>
                  </a:schemeClr>
                </a:solidFill>
              </a:rPr>
              <a:t> da! Und du, </a:t>
            </a:r>
            <a:r>
              <a:rPr lang="en-GB" sz="2400" dirty="0" err="1">
                <a:solidFill>
                  <a:schemeClr val="accent5">
                    <a:lumMod val="50000"/>
                  </a:schemeClr>
                </a:solidFill>
              </a:rPr>
              <a:t>kommst</a:t>
            </a:r>
            <a:r>
              <a:rPr lang="en-GB" sz="2400" dirty="0">
                <a:solidFill>
                  <a:schemeClr val="accent5">
                    <a:lumMod val="50000"/>
                  </a:schemeClr>
                </a:solidFill>
              </a:rPr>
              <a:t> du </a:t>
            </a:r>
            <a:r>
              <a:rPr lang="en-GB" sz="2400" dirty="0" err="1">
                <a:solidFill>
                  <a:schemeClr val="accent5">
                    <a:lumMod val="50000"/>
                  </a:schemeClr>
                </a:solidFill>
              </a:rPr>
              <a:t>mit</a:t>
            </a:r>
            <a:r>
              <a:rPr lang="en-GB" sz="2400" dirty="0">
                <a:solidFill>
                  <a:schemeClr val="accent5">
                    <a:lumMod val="50000"/>
                  </a:schemeClr>
                </a:solidFill>
              </a:rPr>
              <a:t>?</a:t>
            </a:r>
          </a:p>
        </p:txBody>
      </p:sp>
      <p:grpSp>
        <p:nvGrpSpPr>
          <p:cNvPr id="34" name="Group 33">
            <a:extLst>
              <a:ext uri="{FF2B5EF4-FFF2-40B4-BE49-F238E27FC236}">
                <a16:creationId xmlns:a16="http://schemas.microsoft.com/office/drawing/2014/main" id="{0E65870B-165F-4672-B45F-9F08CC3C6403}"/>
              </a:ext>
            </a:extLst>
          </p:cNvPr>
          <p:cNvGrpSpPr/>
          <p:nvPr/>
        </p:nvGrpSpPr>
        <p:grpSpPr>
          <a:xfrm>
            <a:off x="6493008" y="2017303"/>
            <a:ext cx="879525" cy="496865"/>
            <a:chOff x="-2972593" y="2850631"/>
            <a:chExt cx="624764" cy="447276"/>
          </a:xfrm>
        </p:grpSpPr>
        <p:pic>
          <p:nvPicPr>
            <p:cNvPr id="32" name="Picture 31">
              <a:extLst>
                <a:ext uri="{FF2B5EF4-FFF2-40B4-BE49-F238E27FC236}">
                  <a16:creationId xmlns:a16="http://schemas.microsoft.com/office/drawing/2014/main" id="{79178900-19E8-431C-A34E-88C5C0903832}"/>
                </a:ext>
              </a:extLst>
            </p:cNvPr>
            <p:cNvPicPr>
              <a:picLocks noChangeAspect="1"/>
            </p:cNvPicPr>
            <p:nvPr/>
          </p:nvPicPr>
          <p:blipFill rotWithShape="1">
            <a:blip r:embed="rId7"/>
            <a:srcRect r="46017" b="54644"/>
            <a:stretch/>
          </p:blipFill>
          <p:spPr>
            <a:xfrm>
              <a:off x="-2972593" y="2850631"/>
              <a:ext cx="493825" cy="447275"/>
            </a:xfrm>
            <a:prstGeom prst="rect">
              <a:avLst/>
            </a:prstGeom>
          </p:spPr>
        </p:pic>
        <p:pic>
          <p:nvPicPr>
            <p:cNvPr id="33" name="Picture 32">
              <a:extLst>
                <a:ext uri="{FF2B5EF4-FFF2-40B4-BE49-F238E27FC236}">
                  <a16:creationId xmlns:a16="http://schemas.microsoft.com/office/drawing/2014/main" id="{753EC738-FBBD-4029-8A7B-A8BEBEEBA3F9}"/>
                </a:ext>
              </a:extLst>
            </p:cNvPr>
            <p:cNvPicPr>
              <a:picLocks noChangeAspect="1"/>
            </p:cNvPicPr>
            <p:nvPr/>
          </p:nvPicPr>
          <p:blipFill rotWithShape="1">
            <a:blip r:embed="rId7"/>
            <a:srcRect l="50000" b="54644"/>
            <a:stretch/>
          </p:blipFill>
          <p:spPr>
            <a:xfrm>
              <a:off x="-2805220" y="2850632"/>
              <a:ext cx="457391" cy="447275"/>
            </a:xfrm>
            <a:prstGeom prst="rect">
              <a:avLst/>
            </a:prstGeom>
          </p:spPr>
        </p:pic>
      </p:grpSp>
      <p:pic>
        <p:nvPicPr>
          <p:cNvPr id="37" name="Picture 36">
            <a:extLst>
              <a:ext uri="{FF2B5EF4-FFF2-40B4-BE49-F238E27FC236}">
                <a16:creationId xmlns:a16="http://schemas.microsoft.com/office/drawing/2014/main" id="{1F3336F6-5909-40FE-AEB3-CCECE930A3CC}"/>
              </a:ext>
            </a:extLst>
          </p:cNvPr>
          <p:cNvPicPr>
            <a:picLocks noChangeAspect="1"/>
          </p:cNvPicPr>
          <p:nvPr/>
        </p:nvPicPr>
        <p:blipFill rotWithShape="1">
          <a:blip r:embed="rId7"/>
          <a:srcRect l="50000" b="54644"/>
          <a:stretch/>
        </p:blipFill>
        <p:spPr>
          <a:xfrm>
            <a:off x="6588301" y="2578307"/>
            <a:ext cx="643902" cy="496864"/>
          </a:xfrm>
          <a:prstGeom prst="rect">
            <a:avLst/>
          </a:prstGeom>
          <a:solidFill>
            <a:srgbClr val="FFF4E7"/>
          </a:solidFill>
        </p:spPr>
      </p:pic>
      <p:pic>
        <p:nvPicPr>
          <p:cNvPr id="41" name="Picture 40" descr="A close up of a logo&#10;&#10;Description automatically generated">
            <a:extLst>
              <a:ext uri="{FF2B5EF4-FFF2-40B4-BE49-F238E27FC236}">
                <a16:creationId xmlns:a16="http://schemas.microsoft.com/office/drawing/2014/main" id="{6DD311C7-7B45-448A-A805-C56EF1B0403E}"/>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57547"/>
          <a:stretch/>
        </p:blipFill>
        <p:spPr>
          <a:xfrm>
            <a:off x="6608499" y="3154011"/>
            <a:ext cx="585197" cy="496865"/>
          </a:xfrm>
          <a:prstGeom prst="rect">
            <a:avLst/>
          </a:prstGeom>
          <a:solidFill>
            <a:srgbClr val="FFF4E7"/>
          </a:solidFill>
        </p:spPr>
      </p:pic>
      <p:pic>
        <p:nvPicPr>
          <p:cNvPr id="43" name="Picture 42" descr="A close up of a device&#10;&#10;Description automatically generated">
            <a:extLst>
              <a:ext uri="{FF2B5EF4-FFF2-40B4-BE49-F238E27FC236}">
                <a16:creationId xmlns:a16="http://schemas.microsoft.com/office/drawing/2014/main" id="{9159FA7B-2C26-4B45-934E-C7AA7649406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3243" y="4280585"/>
            <a:ext cx="515711" cy="517860"/>
          </a:xfrm>
          <a:prstGeom prst="rect">
            <a:avLst/>
          </a:prstGeom>
          <a:solidFill>
            <a:srgbClr val="FFF4E7"/>
          </a:solidFill>
        </p:spPr>
      </p:pic>
      <p:pic>
        <p:nvPicPr>
          <p:cNvPr id="45" name="Picture 44" descr="A close up of a logo&#10;&#10;Description automatically generated">
            <a:extLst>
              <a:ext uri="{FF2B5EF4-FFF2-40B4-BE49-F238E27FC236}">
                <a16:creationId xmlns:a16="http://schemas.microsoft.com/office/drawing/2014/main" id="{6F5DA4CA-7A06-41A0-B37B-272D409031C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15376" y="4897970"/>
            <a:ext cx="494328" cy="386565"/>
          </a:xfrm>
          <a:prstGeom prst="rect">
            <a:avLst/>
          </a:prstGeom>
        </p:spPr>
      </p:pic>
      <p:pic>
        <p:nvPicPr>
          <p:cNvPr id="46" name="Picture 45" descr="A close up of a logo&#10;&#10;Description automatically generated">
            <a:extLst>
              <a:ext uri="{FF2B5EF4-FFF2-40B4-BE49-F238E27FC236}">
                <a16:creationId xmlns:a16="http://schemas.microsoft.com/office/drawing/2014/main" id="{B6051EA9-AC76-4BF8-9B8D-545AE0EE5C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54870" y="4910744"/>
            <a:ext cx="494328" cy="386565"/>
          </a:xfrm>
          <a:prstGeom prst="rect">
            <a:avLst/>
          </a:prstGeom>
        </p:spPr>
      </p:pic>
      <p:sp>
        <p:nvSpPr>
          <p:cNvPr id="47" name="Oval 46">
            <a:extLst>
              <a:ext uri="{FF2B5EF4-FFF2-40B4-BE49-F238E27FC236}">
                <a16:creationId xmlns:a16="http://schemas.microsoft.com/office/drawing/2014/main" id="{FAFB3B57-EEC2-484B-B741-A10C34062B33}"/>
              </a:ext>
            </a:extLst>
          </p:cNvPr>
          <p:cNvSpPr/>
          <p:nvPr/>
        </p:nvSpPr>
        <p:spPr>
          <a:xfrm>
            <a:off x="9175010" y="2156701"/>
            <a:ext cx="434693" cy="496864"/>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Arrow Connector 48">
            <a:extLst>
              <a:ext uri="{FF2B5EF4-FFF2-40B4-BE49-F238E27FC236}">
                <a16:creationId xmlns:a16="http://schemas.microsoft.com/office/drawing/2014/main" id="{DEC6077E-B9CD-433B-B651-53B331F341A9}"/>
              </a:ext>
            </a:extLst>
          </p:cNvPr>
          <p:cNvCxnSpPr>
            <a:cxnSpLocks/>
            <a:stCxn id="47" idx="0"/>
          </p:cNvCxnSpPr>
          <p:nvPr/>
        </p:nvCxnSpPr>
        <p:spPr>
          <a:xfrm flipH="1" flipV="1">
            <a:off x="9175011" y="2017303"/>
            <a:ext cx="217346" cy="139398"/>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50" name="Rounded Rectangular Callout 17">
            <a:extLst>
              <a:ext uri="{FF2B5EF4-FFF2-40B4-BE49-F238E27FC236}">
                <a16:creationId xmlns:a16="http://schemas.microsoft.com/office/drawing/2014/main" id="{CE2B49A4-8D7B-4CCF-9E96-DCDA4A9092AD}"/>
              </a:ext>
            </a:extLst>
          </p:cNvPr>
          <p:cNvSpPr/>
          <p:nvPr/>
        </p:nvSpPr>
        <p:spPr>
          <a:xfrm>
            <a:off x="3085503" y="5091252"/>
            <a:ext cx="2690727" cy="1190278"/>
          </a:xfrm>
          <a:prstGeom prst="wedgeRoundRectCallout">
            <a:avLst>
              <a:gd name="adj1" fmla="val 62114"/>
              <a:gd name="adj2" fmla="val -89659"/>
              <a:gd name="adj3" fmla="val 16667"/>
            </a:avLst>
          </a:prstGeom>
          <a:solidFill>
            <a:srgbClr val="115076"/>
          </a:solid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it’s </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U-Bahn. </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Or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for </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der</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Zug.</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8" name="Group 17">
            <a:extLst>
              <a:ext uri="{FF2B5EF4-FFF2-40B4-BE49-F238E27FC236}">
                <a16:creationId xmlns:a16="http://schemas.microsoft.com/office/drawing/2014/main" id="{98AFB2E1-4AAF-44C7-962F-DE2DEF411859}"/>
              </a:ext>
            </a:extLst>
          </p:cNvPr>
          <p:cNvGrpSpPr/>
          <p:nvPr/>
        </p:nvGrpSpPr>
        <p:grpSpPr>
          <a:xfrm>
            <a:off x="6524215" y="3696356"/>
            <a:ext cx="585197" cy="579936"/>
            <a:chOff x="-1483053" y="3366260"/>
            <a:chExt cx="640211" cy="632767"/>
          </a:xfrm>
        </p:grpSpPr>
        <p:sp>
          <p:nvSpPr>
            <p:cNvPr id="17" name="Rectangle 16">
              <a:extLst>
                <a:ext uri="{FF2B5EF4-FFF2-40B4-BE49-F238E27FC236}">
                  <a16:creationId xmlns:a16="http://schemas.microsoft.com/office/drawing/2014/main" id="{4D134DCA-7E4B-4A05-8686-05B9D56D883D}"/>
                </a:ext>
              </a:extLst>
            </p:cNvPr>
            <p:cNvSpPr/>
            <p:nvPr/>
          </p:nvSpPr>
          <p:spPr>
            <a:xfrm>
              <a:off x="-1483053" y="3366260"/>
              <a:ext cx="640211" cy="588962"/>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room&#10;&#10;Description automatically generated">
              <a:extLst>
                <a:ext uri="{FF2B5EF4-FFF2-40B4-BE49-F238E27FC236}">
                  <a16:creationId xmlns:a16="http://schemas.microsoft.com/office/drawing/2014/main" id="{C97DCB9E-21AC-4E6F-8616-1B5C0C950C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9888" y="3389477"/>
              <a:ext cx="449067" cy="609550"/>
            </a:xfrm>
            <a:prstGeom prst="rect">
              <a:avLst/>
            </a:prstGeom>
          </p:spPr>
        </p:pic>
        <p:pic>
          <p:nvPicPr>
            <p:cNvPr id="16" name="Picture 15" descr="A picture containing drawing, umbrella&#10;&#10;Description automatically generated">
              <a:extLst>
                <a:ext uri="{FF2B5EF4-FFF2-40B4-BE49-F238E27FC236}">
                  <a16:creationId xmlns:a16="http://schemas.microsoft.com/office/drawing/2014/main" id="{35F2253D-8CCF-4A7D-954F-5C7C2236702F}"/>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93832" y="3693455"/>
              <a:ext cx="261767" cy="261767"/>
            </a:xfrm>
            <a:prstGeom prst="rect">
              <a:avLst/>
            </a:prstGeom>
          </p:spPr>
        </p:pic>
      </p:grpSp>
      <p:grpSp>
        <p:nvGrpSpPr>
          <p:cNvPr id="15" name="Group 14"/>
          <p:cNvGrpSpPr/>
          <p:nvPr/>
        </p:nvGrpSpPr>
        <p:grpSpPr>
          <a:xfrm>
            <a:off x="6661636" y="986960"/>
            <a:ext cx="617984" cy="530740"/>
            <a:chOff x="6690100" y="997634"/>
            <a:chExt cx="617984" cy="530740"/>
          </a:xfrm>
        </p:grpSpPr>
        <p:grpSp>
          <p:nvGrpSpPr>
            <p:cNvPr id="23" name="Group 22">
              <a:extLst>
                <a:ext uri="{FF2B5EF4-FFF2-40B4-BE49-F238E27FC236}">
                  <a16:creationId xmlns:a16="http://schemas.microsoft.com/office/drawing/2014/main" id="{1F0CEBAF-C0EB-4227-8279-DD72D8E36CCD}"/>
                </a:ext>
              </a:extLst>
            </p:cNvPr>
            <p:cNvGrpSpPr/>
            <p:nvPr/>
          </p:nvGrpSpPr>
          <p:grpSpPr>
            <a:xfrm>
              <a:off x="6926302" y="999679"/>
              <a:ext cx="381782" cy="528695"/>
              <a:chOff x="-3863724" y="3047634"/>
              <a:chExt cx="702360" cy="1013673"/>
            </a:xfrm>
          </p:grpSpPr>
          <p:pic>
            <p:nvPicPr>
              <p:cNvPr id="21" name="Picture 20">
                <a:extLst>
                  <a:ext uri="{FF2B5EF4-FFF2-40B4-BE49-F238E27FC236}">
                    <a16:creationId xmlns:a16="http://schemas.microsoft.com/office/drawing/2014/main" id="{08299CE8-35B4-4D19-8253-F8AE5C3E52B4}"/>
                  </a:ext>
                </a:extLst>
              </p:cNvPr>
              <p:cNvPicPr>
                <a:picLocks noChangeAspect="1"/>
              </p:cNvPicPr>
              <p:nvPr/>
            </p:nvPicPr>
            <p:blipFill rotWithShape="1">
              <a:blip r:embed="rId7"/>
              <a:srcRect r="46017"/>
              <a:stretch/>
            </p:blipFill>
            <p:spPr>
              <a:xfrm>
                <a:off x="-3863724" y="3075171"/>
                <a:ext cx="493825" cy="986136"/>
              </a:xfrm>
              <a:prstGeom prst="rect">
                <a:avLst/>
              </a:prstGeom>
            </p:spPr>
          </p:pic>
          <p:pic>
            <p:nvPicPr>
              <p:cNvPr id="22" name="Picture 21">
                <a:extLst>
                  <a:ext uri="{FF2B5EF4-FFF2-40B4-BE49-F238E27FC236}">
                    <a16:creationId xmlns:a16="http://schemas.microsoft.com/office/drawing/2014/main" id="{784F9A7A-79B5-429F-8154-39B4FCB9DD04}"/>
                  </a:ext>
                </a:extLst>
              </p:cNvPr>
              <p:cNvPicPr>
                <a:picLocks noChangeAspect="1"/>
              </p:cNvPicPr>
              <p:nvPr/>
            </p:nvPicPr>
            <p:blipFill rotWithShape="1">
              <a:blip r:embed="rId7"/>
              <a:srcRect l="50000"/>
              <a:stretch/>
            </p:blipFill>
            <p:spPr>
              <a:xfrm>
                <a:off x="-3618755" y="3047634"/>
                <a:ext cx="457391" cy="986136"/>
              </a:xfrm>
              <a:prstGeom prst="rect">
                <a:avLst/>
              </a:prstGeom>
            </p:spPr>
          </p:pic>
        </p:gr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00669" y="998025"/>
              <a:ext cx="284029" cy="478746"/>
            </a:xfrm>
            <a:prstGeom prst="rect">
              <a:avLst/>
            </a:prstGeom>
          </p:spPr>
        </p:pic>
        <p:pic>
          <p:nvPicPr>
            <p:cNvPr id="7" name="Picture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90100" y="997634"/>
              <a:ext cx="277715" cy="478746"/>
            </a:xfrm>
            <a:prstGeom prst="rect">
              <a:avLst/>
            </a:prstGeom>
          </p:spPr>
        </p:pic>
      </p:grpSp>
      <p:grpSp>
        <p:nvGrpSpPr>
          <p:cNvPr id="35" name="Group 34"/>
          <p:cNvGrpSpPr/>
          <p:nvPr/>
        </p:nvGrpSpPr>
        <p:grpSpPr>
          <a:xfrm>
            <a:off x="6646803" y="1486853"/>
            <a:ext cx="571168" cy="571770"/>
            <a:chOff x="6105689" y="1067687"/>
            <a:chExt cx="390189" cy="489261"/>
          </a:xfrm>
        </p:grpSpPr>
        <p:pic>
          <p:nvPicPr>
            <p:cNvPr id="44" name="Picture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05689" y="1078202"/>
              <a:ext cx="277715" cy="478746"/>
            </a:xfrm>
            <a:prstGeom prst="rect">
              <a:avLst/>
            </a:prstGeom>
          </p:spPr>
        </p:pic>
        <p:pic>
          <p:nvPicPr>
            <p:cNvPr id="48" name="Picture 4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11849" y="1067687"/>
              <a:ext cx="284029" cy="478746"/>
            </a:xfrm>
            <a:prstGeom prst="rect">
              <a:avLst/>
            </a:prstGeom>
          </p:spPr>
        </p:pic>
      </p:grpSp>
      <p:grpSp>
        <p:nvGrpSpPr>
          <p:cNvPr id="38" name="Group 37"/>
          <p:cNvGrpSpPr/>
          <p:nvPr/>
        </p:nvGrpSpPr>
        <p:grpSpPr>
          <a:xfrm>
            <a:off x="6665219" y="4794905"/>
            <a:ext cx="633314" cy="535127"/>
            <a:chOff x="6665219" y="4794905"/>
            <a:chExt cx="633314" cy="535127"/>
          </a:xfrm>
        </p:grpSpPr>
        <p:grpSp>
          <p:nvGrpSpPr>
            <p:cNvPr id="27" name="Group 26">
              <a:extLst>
                <a:ext uri="{FF2B5EF4-FFF2-40B4-BE49-F238E27FC236}">
                  <a16:creationId xmlns:a16="http://schemas.microsoft.com/office/drawing/2014/main" id="{C1C489F3-42D1-48B7-A509-F4CA159214BD}"/>
                </a:ext>
              </a:extLst>
            </p:cNvPr>
            <p:cNvGrpSpPr/>
            <p:nvPr/>
          </p:nvGrpSpPr>
          <p:grpSpPr>
            <a:xfrm>
              <a:off x="6910252" y="4794905"/>
              <a:ext cx="388281" cy="535127"/>
              <a:chOff x="-3863724" y="3047634"/>
              <a:chExt cx="702360" cy="1013673"/>
            </a:xfrm>
          </p:grpSpPr>
          <p:pic>
            <p:nvPicPr>
              <p:cNvPr id="30" name="Picture 29">
                <a:extLst>
                  <a:ext uri="{FF2B5EF4-FFF2-40B4-BE49-F238E27FC236}">
                    <a16:creationId xmlns:a16="http://schemas.microsoft.com/office/drawing/2014/main" id="{4B650464-004C-4100-B4C2-834FBBD1337C}"/>
                  </a:ext>
                </a:extLst>
              </p:cNvPr>
              <p:cNvPicPr>
                <a:picLocks noChangeAspect="1"/>
              </p:cNvPicPr>
              <p:nvPr/>
            </p:nvPicPr>
            <p:blipFill rotWithShape="1">
              <a:blip r:embed="rId7"/>
              <a:srcRect r="46017"/>
              <a:stretch/>
            </p:blipFill>
            <p:spPr>
              <a:xfrm>
                <a:off x="-3863724" y="3075171"/>
                <a:ext cx="493825" cy="986136"/>
              </a:xfrm>
              <a:prstGeom prst="rect">
                <a:avLst/>
              </a:prstGeom>
            </p:spPr>
          </p:pic>
          <p:pic>
            <p:nvPicPr>
              <p:cNvPr id="31" name="Picture 30">
                <a:extLst>
                  <a:ext uri="{FF2B5EF4-FFF2-40B4-BE49-F238E27FC236}">
                    <a16:creationId xmlns:a16="http://schemas.microsoft.com/office/drawing/2014/main" id="{0D4E3B82-F2FD-40E9-A80F-92A883764607}"/>
                  </a:ext>
                </a:extLst>
              </p:cNvPr>
              <p:cNvPicPr>
                <a:picLocks noChangeAspect="1"/>
              </p:cNvPicPr>
              <p:nvPr/>
            </p:nvPicPr>
            <p:blipFill rotWithShape="1">
              <a:blip r:embed="rId7"/>
              <a:srcRect l="50000"/>
              <a:stretch/>
            </p:blipFill>
            <p:spPr>
              <a:xfrm>
                <a:off x="-3618755" y="3047634"/>
                <a:ext cx="457391" cy="986136"/>
              </a:xfrm>
              <a:prstGeom prst="rect">
                <a:avLst/>
              </a:prstGeom>
            </p:spPr>
          </p:pic>
        </p:grpSp>
        <p:grpSp>
          <p:nvGrpSpPr>
            <p:cNvPr id="36" name="Group 35"/>
            <p:cNvGrpSpPr/>
            <p:nvPr/>
          </p:nvGrpSpPr>
          <p:grpSpPr>
            <a:xfrm>
              <a:off x="6665219" y="4810608"/>
              <a:ext cx="394598" cy="479137"/>
              <a:chOff x="6012645" y="4319308"/>
              <a:chExt cx="394598" cy="479137"/>
            </a:xfrm>
          </p:grpSpPr>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23214" y="4319699"/>
                <a:ext cx="284029" cy="478746"/>
              </a:xfrm>
              <a:prstGeom prst="rect">
                <a:avLst/>
              </a:prstGeom>
            </p:spPr>
          </p:pic>
          <p:pic>
            <p:nvPicPr>
              <p:cNvPr id="52" name="Picture 5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12645" y="4319308"/>
                <a:ext cx="277715" cy="478746"/>
              </a:xfrm>
              <a:prstGeom prst="rect">
                <a:avLst/>
              </a:prstGeom>
            </p:spPr>
          </p:pic>
        </p:grpSp>
      </p:gr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3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3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47"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0960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Starke </a:t>
            </a:r>
            <a:r>
              <a:rPr lang="en-GB" sz="3600" b="1" dirty="0" err="1">
                <a:solidFill>
                  <a:schemeClr val="bg1"/>
                </a:solidFill>
              </a:rPr>
              <a:t>Verben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234672" y="1163991"/>
            <a:ext cx="115678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that some verbs change their stem in the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and </a:t>
            </a:r>
            <a:r>
              <a:rPr kumimoji="0" lang="en-US" sz="2400" b="1" i="1" u="none" strike="noStrike" kern="1200" cap="none" spc="0" normalizeH="0" noProof="0" dirty="0" err="1">
                <a:ln>
                  <a:noFill/>
                </a:ln>
                <a:solidFill>
                  <a:srgbClr val="4472C4">
                    <a:lumMod val="50000"/>
                  </a:srgbClr>
                </a:solidFill>
                <a:effectLst/>
                <a:uLnTx/>
                <a:uFillTx/>
                <a:latin typeface="Century Gothic" panose="020F0302020204030204"/>
              </a:rPr>
              <a:t>er</a:t>
            </a:r>
            <a:r>
              <a:rPr kumimoji="0" lang="en-US" sz="2400" b="1" i="1" u="none" strike="noStrike" kern="1200" cap="none" spc="0" normalizeH="0" noProof="0" dirty="0">
                <a:ln>
                  <a:noFill/>
                </a:ln>
                <a:solidFill>
                  <a:srgbClr val="4472C4">
                    <a:lumMod val="50000"/>
                  </a:srgbClr>
                </a:solidFill>
                <a:effectLst/>
                <a:uLnTx/>
                <a:uFillTx/>
                <a:latin typeface="Century Gothic" panose="020F0302020204030204"/>
              </a:rPr>
              <a:t>/</a:t>
            </a:r>
            <a:r>
              <a:rPr kumimoji="0" lang="en-US" sz="2400" b="1" i="1" u="none" strike="noStrike" kern="1200" cap="none" spc="0" normalizeH="0" noProof="0" dirty="0" err="1">
                <a:ln>
                  <a:noFill/>
                </a:ln>
                <a:solidFill>
                  <a:srgbClr val="4472C4">
                    <a:lumMod val="50000"/>
                  </a:srgbClr>
                </a:solidFill>
                <a:effectLst/>
                <a:uLnTx/>
                <a:uFillTx/>
                <a:latin typeface="Century Gothic" panose="020F0302020204030204"/>
              </a:rPr>
              <a:t>sie</a:t>
            </a:r>
            <a:r>
              <a:rPr lang="en-US" sz="2400" b="1" i="1" dirty="0">
                <a:solidFill>
                  <a:srgbClr val="4472C4">
                    <a:lumMod val="50000"/>
                  </a:srgbClr>
                </a:solidFill>
                <a:latin typeface="Century Gothic" panose="020F0302020204030204"/>
              </a:rPr>
              <a:t>/es </a:t>
            </a:r>
            <a:r>
              <a:rPr lang="en-US" sz="2400" dirty="0">
                <a:solidFill>
                  <a:srgbClr val="4472C4">
                    <a:lumMod val="50000"/>
                  </a:srgbClr>
                </a:solidFill>
                <a:latin typeface="Century Gothic" panose="020F0302020204030204"/>
              </a:rPr>
              <a:t>forms: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C62ADF28-F8DB-4AB2-8DC5-FB2C0D9C2374}"/>
              </a:ext>
            </a:extLst>
          </p:cNvPr>
          <p:cNvSpPr txBox="1"/>
          <p:nvPr/>
        </p:nvSpPr>
        <p:spPr>
          <a:xfrm>
            <a:off x="234671" y="1560462"/>
            <a:ext cx="115678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Verben</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stark?.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die Infinitive.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9" name="Group 8">
            <a:extLst>
              <a:ext uri="{FF2B5EF4-FFF2-40B4-BE49-F238E27FC236}">
                <a16:creationId xmlns:a16="http://schemas.microsoft.com/office/drawing/2014/main" id="{135B87DD-875B-453D-B707-7A00388D0E73}"/>
              </a:ext>
            </a:extLst>
          </p:cNvPr>
          <p:cNvGrpSpPr/>
          <p:nvPr/>
        </p:nvGrpSpPr>
        <p:grpSpPr>
          <a:xfrm>
            <a:off x="142915" y="4610760"/>
            <a:ext cx="11834284" cy="1692943"/>
            <a:chOff x="167603" y="5489634"/>
            <a:chExt cx="11834284" cy="1692943"/>
          </a:xfrm>
        </p:grpSpPr>
        <p:grpSp>
          <p:nvGrpSpPr>
            <p:cNvPr id="11" name="Group 10">
              <a:extLst>
                <a:ext uri="{FF2B5EF4-FFF2-40B4-BE49-F238E27FC236}">
                  <a16:creationId xmlns:a16="http://schemas.microsoft.com/office/drawing/2014/main" id="{68EC981C-857B-45FA-97D8-5C3730559693}"/>
                </a:ext>
              </a:extLst>
            </p:cNvPr>
            <p:cNvGrpSpPr/>
            <p:nvPr/>
          </p:nvGrpSpPr>
          <p:grpSpPr>
            <a:xfrm>
              <a:off x="167603" y="6225298"/>
              <a:ext cx="11811774" cy="957279"/>
              <a:chOff x="183539" y="5184567"/>
              <a:chExt cx="11811774" cy="870254"/>
            </a:xfrm>
          </p:grpSpPr>
          <p:sp>
            <p:nvSpPr>
              <p:cNvPr id="19" name="Flowchart: Punched Tape 18">
                <a:extLst>
                  <a:ext uri="{FF2B5EF4-FFF2-40B4-BE49-F238E27FC236}">
                    <a16:creationId xmlns:a16="http://schemas.microsoft.com/office/drawing/2014/main" id="{76C42384-709F-499C-90A9-ADCE350B2F5A}"/>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Flowchart: Punched Tape 19">
                <a:extLst>
                  <a:ext uri="{FF2B5EF4-FFF2-40B4-BE49-F238E27FC236}">
                    <a16:creationId xmlns:a16="http://schemas.microsoft.com/office/drawing/2014/main" id="{1EFCAC92-8002-4532-BC09-F416D8939C43}"/>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Flowchart: Punched Tape 20">
                <a:extLst>
                  <a:ext uri="{FF2B5EF4-FFF2-40B4-BE49-F238E27FC236}">
                    <a16:creationId xmlns:a16="http://schemas.microsoft.com/office/drawing/2014/main" id="{29708064-0D76-4409-9B5B-1E3AB817D4DA}"/>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Flowchart: Punched Tape 21">
                <a:extLst>
                  <a:ext uri="{FF2B5EF4-FFF2-40B4-BE49-F238E27FC236}">
                    <a16:creationId xmlns:a16="http://schemas.microsoft.com/office/drawing/2014/main" id="{7498B39C-D183-499A-A873-D96FEF86C767}"/>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Flowchart: Punched Tape 22">
                <a:extLst>
                  <a:ext uri="{FF2B5EF4-FFF2-40B4-BE49-F238E27FC236}">
                    <a16:creationId xmlns:a16="http://schemas.microsoft.com/office/drawing/2014/main" id="{05D396CE-8574-4299-ACB2-548BD64288C8}"/>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Flowchart: Punched Tape 23">
                <a:extLst>
                  <a:ext uri="{FF2B5EF4-FFF2-40B4-BE49-F238E27FC236}">
                    <a16:creationId xmlns:a16="http://schemas.microsoft.com/office/drawing/2014/main" id="{876755C5-B710-4010-9934-5ADA552AA789}"/>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12" name="Group 11">
              <a:extLst>
                <a:ext uri="{FF2B5EF4-FFF2-40B4-BE49-F238E27FC236}">
                  <a16:creationId xmlns:a16="http://schemas.microsoft.com/office/drawing/2014/main" id="{EFD084E1-63D1-4FA0-B818-BD2DB93E9424}"/>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13" name="Flowchart: Punched Tape 12">
                <a:extLst>
                  <a:ext uri="{FF2B5EF4-FFF2-40B4-BE49-F238E27FC236}">
                    <a16:creationId xmlns:a16="http://schemas.microsoft.com/office/drawing/2014/main" id="{93F2800C-100D-4C95-99ED-03DBAB120DFC}"/>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Flowchart: Punched Tape 13">
                <a:extLst>
                  <a:ext uri="{FF2B5EF4-FFF2-40B4-BE49-F238E27FC236}">
                    <a16:creationId xmlns:a16="http://schemas.microsoft.com/office/drawing/2014/main" id="{DBFA1C1E-46F2-47D0-AAEB-0EED5A7FD3A4}"/>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Flowchart: Punched Tape 14">
                <a:extLst>
                  <a:ext uri="{FF2B5EF4-FFF2-40B4-BE49-F238E27FC236}">
                    <a16:creationId xmlns:a16="http://schemas.microsoft.com/office/drawing/2014/main" id="{3A581E63-D4A1-4F8F-95C6-A1B799370B5D}"/>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Flowchart: Punched Tape 15">
                <a:extLst>
                  <a:ext uri="{FF2B5EF4-FFF2-40B4-BE49-F238E27FC236}">
                    <a16:creationId xmlns:a16="http://schemas.microsoft.com/office/drawing/2014/main" id="{6DA4B25B-F3CC-49CB-87A2-2D4453ED8624}"/>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Flowchart: Punched Tape 16">
                <a:extLst>
                  <a:ext uri="{FF2B5EF4-FFF2-40B4-BE49-F238E27FC236}">
                    <a16:creationId xmlns:a16="http://schemas.microsoft.com/office/drawing/2014/main" id="{7B0AF172-CE66-4FCC-9693-FD0ED4FC1CB5}"/>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Flowchart: Punched Tape 17">
                <a:extLst>
                  <a:ext uri="{FF2B5EF4-FFF2-40B4-BE49-F238E27FC236}">
                    <a16:creationId xmlns:a16="http://schemas.microsoft.com/office/drawing/2014/main" id="{DCCC8E5C-50A7-41D1-A9D5-0BAF75066EEC}"/>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32" name="Group 31">
            <a:extLst>
              <a:ext uri="{FF2B5EF4-FFF2-40B4-BE49-F238E27FC236}">
                <a16:creationId xmlns:a16="http://schemas.microsoft.com/office/drawing/2014/main" id="{6B813CBB-1D71-42CC-93F5-C6A13AA54441}"/>
              </a:ext>
            </a:extLst>
          </p:cNvPr>
          <p:cNvGrpSpPr/>
          <p:nvPr/>
        </p:nvGrpSpPr>
        <p:grpSpPr>
          <a:xfrm>
            <a:off x="165425" y="3369471"/>
            <a:ext cx="11834284" cy="1692943"/>
            <a:chOff x="167603" y="5489634"/>
            <a:chExt cx="11834284" cy="1692943"/>
          </a:xfrm>
        </p:grpSpPr>
        <p:grpSp>
          <p:nvGrpSpPr>
            <p:cNvPr id="33" name="Group 32">
              <a:extLst>
                <a:ext uri="{FF2B5EF4-FFF2-40B4-BE49-F238E27FC236}">
                  <a16:creationId xmlns:a16="http://schemas.microsoft.com/office/drawing/2014/main" id="{4DC3CCA1-710A-4EC5-8565-55B0B73C0D66}"/>
                </a:ext>
              </a:extLst>
            </p:cNvPr>
            <p:cNvGrpSpPr/>
            <p:nvPr/>
          </p:nvGrpSpPr>
          <p:grpSpPr>
            <a:xfrm>
              <a:off x="167603" y="6225298"/>
              <a:ext cx="11811774" cy="957279"/>
              <a:chOff x="183539" y="5184567"/>
              <a:chExt cx="11811774" cy="870254"/>
            </a:xfrm>
          </p:grpSpPr>
          <p:sp>
            <p:nvSpPr>
              <p:cNvPr id="41" name="Flowchart: Punched Tape 40">
                <a:extLst>
                  <a:ext uri="{FF2B5EF4-FFF2-40B4-BE49-F238E27FC236}">
                    <a16:creationId xmlns:a16="http://schemas.microsoft.com/office/drawing/2014/main" id="{D195CBE3-5FB0-4361-A1AD-6292F32F2EF9}"/>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Flowchart: Punched Tape 41">
                <a:extLst>
                  <a:ext uri="{FF2B5EF4-FFF2-40B4-BE49-F238E27FC236}">
                    <a16:creationId xmlns:a16="http://schemas.microsoft.com/office/drawing/2014/main" id="{43526C9F-720F-46EA-A473-BE96FD01FF17}"/>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Flowchart: Punched Tape 42">
                <a:extLst>
                  <a:ext uri="{FF2B5EF4-FFF2-40B4-BE49-F238E27FC236}">
                    <a16:creationId xmlns:a16="http://schemas.microsoft.com/office/drawing/2014/main" id="{18AD8652-5FF6-4C53-B8F3-45CB699E30D3}"/>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Flowchart: Punched Tape 43">
                <a:extLst>
                  <a:ext uri="{FF2B5EF4-FFF2-40B4-BE49-F238E27FC236}">
                    <a16:creationId xmlns:a16="http://schemas.microsoft.com/office/drawing/2014/main" id="{5A9B7C61-C704-4499-ABB4-D5E576DD6D34}"/>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Flowchart: Punched Tape 44">
                <a:extLst>
                  <a:ext uri="{FF2B5EF4-FFF2-40B4-BE49-F238E27FC236}">
                    <a16:creationId xmlns:a16="http://schemas.microsoft.com/office/drawing/2014/main" id="{DB289F98-6FC8-4E0F-981C-6D52A95C1F91}"/>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Flowchart: Punched Tape 45">
                <a:extLst>
                  <a:ext uri="{FF2B5EF4-FFF2-40B4-BE49-F238E27FC236}">
                    <a16:creationId xmlns:a16="http://schemas.microsoft.com/office/drawing/2014/main" id="{03B57F0E-47CE-4BEA-9DB2-144B242C5ECE}"/>
                  </a:ext>
                </a:extLst>
              </p:cNvPr>
              <p:cNvSpPr/>
              <p:nvPr/>
            </p:nvSpPr>
            <p:spPr>
              <a:xfrm>
                <a:off x="1002524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34" name="Group 33">
              <a:extLst>
                <a:ext uri="{FF2B5EF4-FFF2-40B4-BE49-F238E27FC236}">
                  <a16:creationId xmlns:a16="http://schemas.microsoft.com/office/drawing/2014/main" id="{B9C42A69-F9B4-4CFB-9137-331F3A2ECDC3}"/>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35" name="Flowchart: Punched Tape 34">
                <a:extLst>
                  <a:ext uri="{FF2B5EF4-FFF2-40B4-BE49-F238E27FC236}">
                    <a16:creationId xmlns:a16="http://schemas.microsoft.com/office/drawing/2014/main" id="{7106EB56-6CEE-4602-BE08-248DD9A9AD1E}"/>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Flowchart: Punched Tape 35">
                <a:extLst>
                  <a:ext uri="{FF2B5EF4-FFF2-40B4-BE49-F238E27FC236}">
                    <a16:creationId xmlns:a16="http://schemas.microsoft.com/office/drawing/2014/main" id="{68ADA89D-EEB9-4D4E-9E52-2EE36166891C}"/>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Flowchart: Punched Tape 36">
                <a:extLst>
                  <a:ext uri="{FF2B5EF4-FFF2-40B4-BE49-F238E27FC236}">
                    <a16:creationId xmlns:a16="http://schemas.microsoft.com/office/drawing/2014/main" id="{4BE85C96-0004-422E-95AF-10BFF67E7DE6}"/>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Flowchart: Punched Tape 37">
                <a:extLst>
                  <a:ext uri="{FF2B5EF4-FFF2-40B4-BE49-F238E27FC236}">
                    <a16:creationId xmlns:a16="http://schemas.microsoft.com/office/drawing/2014/main" id="{93AFBA69-58BC-46FB-B167-ADA03B575A71}"/>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Flowchart: Punched Tape 38">
                <a:extLst>
                  <a:ext uri="{FF2B5EF4-FFF2-40B4-BE49-F238E27FC236}">
                    <a16:creationId xmlns:a16="http://schemas.microsoft.com/office/drawing/2014/main" id="{079E155B-9A1E-4D6D-BD5F-DE53B62B3674}"/>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Flowchart: Punched Tape 39">
                <a:extLst>
                  <a:ext uri="{FF2B5EF4-FFF2-40B4-BE49-F238E27FC236}">
                    <a16:creationId xmlns:a16="http://schemas.microsoft.com/office/drawing/2014/main" id="{2FBCCFF6-0301-44FF-AEF5-F6D623D8CFFB}"/>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grpSp>
        <p:nvGrpSpPr>
          <p:cNvPr id="47" name="Group 46">
            <a:extLst>
              <a:ext uri="{FF2B5EF4-FFF2-40B4-BE49-F238E27FC236}">
                <a16:creationId xmlns:a16="http://schemas.microsoft.com/office/drawing/2014/main" id="{47FF7E94-612E-459F-A97C-41DD25525997}"/>
              </a:ext>
            </a:extLst>
          </p:cNvPr>
          <p:cNvGrpSpPr/>
          <p:nvPr/>
        </p:nvGrpSpPr>
        <p:grpSpPr>
          <a:xfrm>
            <a:off x="155811" y="2060975"/>
            <a:ext cx="11834284" cy="1692940"/>
            <a:chOff x="167603" y="5489634"/>
            <a:chExt cx="11834284" cy="1692940"/>
          </a:xfrm>
        </p:grpSpPr>
        <p:grpSp>
          <p:nvGrpSpPr>
            <p:cNvPr id="48" name="Group 47">
              <a:extLst>
                <a:ext uri="{FF2B5EF4-FFF2-40B4-BE49-F238E27FC236}">
                  <a16:creationId xmlns:a16="http://schemas.microsoft.com/office/drawing/2014/main" id="{B5FF9BD9-F259-43C1-BF9E-568A6DA7B98D}"/>
                </a:ext>
              </a:extLst>
            </p:cNvPr>
            <p:cNvGrpSpPr/>
            <p:nvPr/>
          </p:nvGrpSpPr>
          <p:grpSpPr>
            <a:xfrm>
              <a:off x="167603" y="6183711"/>
              <a:ext cx="11803058" cy="998863"/>
              <a:chOff x="183539" y="5146763"/>
              <a:chExt cx="11803058" cy="908058"/>
            </a:xfrm>
          </p:grpSpPr>
          <p:sp>
            <p:nvSpPr>
              <p:cNvPr id="56" name="Flowchart: Punched Tape 55">
                <a:extLst>
                  <a:ext uri="{FF2B5EF4-FFF2-40B4-BE49-F238E27FC236}">
                    <a16:creationId xmlns:a16="http://schemas.microsoft.com/office/drawing/2014/main" id="{F8A48E35-296B-4725-85FC-71254905BDA1}"/>
                  </a:ext>
                </a:extLst>
              </p:cNvPr>
              <p:cNvSpPr/>
              <p:nvPr/>
            </p:nvSpPr>
            <p:spPr>
              <a:xfrm>
                <a:off x="805435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Flowchart: Punched Tape 56">
                <a:extLst>
                  <a:ext uri="{FF2B5EF4-FFF2-40B4-BE49-F238E27FC236}">
                    <a16:creationId xmlns:a16="http://schemas.microsoft.com/office/drawing/2014/main" id="{D722590F-16A8-4312-B58D-C7086DF7BA7B}"/>
                  </a:ext>
                </a:extLst>
              </p:cNvPr>
              <p:cNvSpPr/>
              <p:nvPr/>
            </p:nvSpPr>
            <p:spPr>
              <a:xfrm>
                <a:off x="6087785"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Flowchart: Punched Tape 57">
                <a:extLst>
                  <a:ext uri="{FF2B5EF4-FFF2-40B4-BE49-F238E27FC236}">
                    <a16:creationId xmlns:a16="http://schemas.microsoft.com/office/drawing/2014/main" id="{B249573C-1099-4B3F-8E2B-75792484EAA5}"/>
                  </a:ext>
                </a:extLst>
              </p:cNvPr>
              <p:cNvSpPr/>
              <p:nvPr/>
            </p:nvSpPr>
            <p:spPr>
              <a:xfrm>
                <a:off x="183539"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Flowchart: Punched Tape 58">
                <a:extLst>
                  <a:ext uri="{FF2B5EF4-FFF2-40B4-BE49-F238E27FC236}">
                    <a16:creationId xmlns:a16="http://schemas.microsoft.com/office/drawing/2014/main" id="{4BD08465-A298-4FFC-BBF1-542F17ACFE56}"/>
                  </a:ext>
                </a:extLst>
              </p:cNvPr>
              <p:cNvSpPr/>
              <p:nvPr/>
            </p:nvSpPr>
            <p:spPr>
              <a:xfrm>
                <a:off x="2153611" y="5184567"/>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Flowchart: Punched Tape 59">
                <a:extLst>
                  <a:ext uri="{FF2B5EF4-FFF2-40B4-BE49-F238E27FC236}">
                    <a16:creationId xmlns:a16="http://schemas.microsoft.com/office/drawing/2014/main" id="{86AA22FB-7CAB-456F-9AD2-F54BB43A244C}"/>
                  </a:ext>
                </a:extLst>
              </p:cNvPr>
              <p:cNvSpPr/>
              <p:nvPr/>
            </p:nvSpPr>
            <p:spPr>
              <a:xfrm>
                <a:off x="4121211" y="518769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Flowchart: Punched Tape 60">
                <a:extLst>
                  <a:ext uri="{FF2B5EF4-FFF2-40B4-BE49-F238E27FC236}">
                    <a16:creationId xmlns:a16="http://schemas.microsoft.com/office/drawing/2014/main" id="{72323953-0B43-465C-A77B-57860E5A4360}"/>
                  </a:ext>
                </a:extLst>
              </p:cNvPr>
              <p:cNvSpPr/>
              <p:nvPr/>
            </p:nvSpPr>
            <p:spPr>
              <a:xfrm>
                <a:off x="10016525" y="5146763"/>
                <a:ext cx="1970072" cy="867128"/>
              </a:xfrm>
              <a:prstGeom prst="flowChartPunchedTap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49" name="Group 48">
              <a:extLst>
                <a:ext uri="{FF2B5EF4-FFF2-40B4-BE49-F238E27FC236}">
                  <a16:creationId xmlns:a16="http://schemas.microsoft.com/office/drawing/2014/main" id="{749A47BA-2329-4CB7-933E-3CD1DC6E169D}"/>
                </a:ext>
              </a:extLst>
            </p:cNvPr>
            <p:cNvGrpSpPr/>
            <p:nvPr/>
          </p:nvGrpSpPr>
          <p:grpSpPr>
            <a:xfrm>
              <a:off x="190113" y="5489634"/>
              <a:ext cx="11811774" cy="957279"/>
              <a:chOff x="183539" y="5184567"/>
              <a:chExt cx="11811774" cy="870254"/>
            </a:xfrm>
            <a:solidFill>
              <a:schemeClr val="accent1">
                <a:lumMod val="60000"/>
                <a:lumOff val="40000"/>
              </a:schemeClr>
            </a:solidFill>
          </p:grpSpPr>
          <p:sp>
            <p:nvSpPr>
              <p:cNvPr id="50" name="Flowchart: Punched Tape 49">
                <a:extLst>
                  <a:ext uri="{FF2B5EF4-FFF2-40B4-BE49-F238E27FC236}">
                    <a16:creationId xmlns:a16="http://schemas.microsoft.com/office/drawing/2014/main" id="{24599D05-515A-4FF7-A954-63D03B7D7283}"/>
                  </a:ext>
                </a:extLst>
              </p:cNvPr>
              <p:cNvSpPr/>
              <p:nvPr/>
            </p:nvSpPr>
            <p:spPr>
              <a:xfrm>
                <a:off x="805435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Flowchart: Punched Tape 50">
                <a:extLst>
                  <a:ext uri="{FF2B5EF4-FFF2-40B4-BE49-F238E27FC236}">
                    <a16:creationId xmlns:a16="http://schemas.microsoft.com/office/drawing/2014/main" id="{A214E9F2-CF39-470D-85E1-F3F89F7575DE}"/>
                  </a:ext>
                </a:extLst>
              </p:cNvPr>
              <p:cNvSpPr/>
              <p:nvPr/>
            </p:nvSpPr>
            <p:spPr>
              <a:xfrm>
                <a:off x="6087785"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Flowchart: Punched Tape 51">
                <a:extLst>
                  <a:ext uri="{FF2B5EF4-FFF2-40B4-BE49-F238E27FC236}">
                    <a16:creationId xmlns:a16="http://schemas.microsoft.com/office/drawing/2014/main" id="{7C506574-F7A0-4047-98DF-79480622D174}"/>
                  </a:ext>
                </a:extLst>
              </p:cNvPr>
              <p:cNvSpPr/>
              <p:nvPr/>
            </p:nvSpPr>
            <p:spPr>
              <a:xfrm>
                <a:off x="183539"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Flowchart: Punched Tape 52">
                <a:extLst>
                  <a:ext uri="{FF2B5EF4-FFF2-40B4-BE49-F238E27FC236}">
                    <a16:creationId xmlns:a16="http://schemas.microsoft.com/office/drawing/2014/main" id="{155E2225-296C-4708-8970-5017B2307040}"/>
                  </a:ext>
                </a:extLst>
              </p:cNvPr>
              <p:cNvSpPr/>
              <p:nvPr/>
            </p:nvSpPr>
            <p:spPr>
              <a:xfrm>
                <a:off x="215361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Flowchart: Punched Tape 53">
                <a:extLst>
                  <a:ext uri="{FF2B5EF4-FFF2-40B4-BE49-F238E27FC236}">
                    <a16:creationId xmlns:a16="http://schemas.microsoft.com/office/drawing/2014/main" id="{81202370-0E6F-4628-8F0A-8FF18CBD0B50}"/>
                  </a:ext>
                </a:extLst>
              </p:cNvPr>
              <p:cNvSpPr/>
              <p:nvPr/>
            </p:nvSpPr>
            <p:spPr>
              <a:xfrm>
                <a:off x="4121211" y="5187693"/>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Flowchart: Punched Tape 54">
                <a:extLst>
                  <a:ext uri="{FF2B5EF4-FFF2-40B4-BE49-F238E27FC236}">
                    <a16:creationId xmlns:a16="http://schemas.microsoft.com/office/drawing/2014/main" id="{EF81BD80-8719-4079-BB3E-1B6B92B180C8}"/>
                  </a:ext>
                </a:extLst>
              </p:cNvPr>
              <p:cNvSpPr/>
              <p:nvPr/>
            </p:nvSpPr>
            <p:spPr>
              <a:xfrm>
                <a:off x="10025241" y="5184567"/>
                <a:ext cx="1970072" cy="867128"/>
              </a:xfrm>
              <a:prstGeom prst="flowChartPunchedTap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sp>
        <p:nvSpPr>
          <p:cNvPr id="62" name="TextBox 61">
            <a:extLst>
              <a:ext uri="{FF2B5EF4-FFF2-40B4-BE49-F238E27FC236}">
                <a16:creationId xmlns:a16="http://schemas.microsoft.com/office/drawing/2014/main" id="{65430F0A-5444-473A-9ADE-7EEF0A4BC3EE}"/>
              </a:ext>
            </a:extLst>
          </p:cNvPr>
          <p:cNvSpPr txBox="1"/>
          <p:nvPr/>
        </p:nvSpPr>
        <p:spPr>
          <a:xfrm>
            <a:off x="423044" y="2528222"/>
            <a:ext cx="24569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fährt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C267268B-438E-43A8-A596-2DA020C12AFA}"/>
              </a:ext>
            </a:extLst>
          </p:cNvPr>
          <p:cNvSpPr txBox="1"/>
          <p:nvPr/>
        </p:nvSpPr>
        <p:spPr>
          <a:xfrm>
            <a:off x="3317769" y="2543568"/>
            <a:ext cx="2806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springst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600F58AB-7A90-42B4-80F6-842D583186FF}"/>
              </a:ext>
            </a:extLst>
          </p:cNvPr>
          <p:cNvSpPr txBox="1"/>
          <p:nvPr/>
        </p:nvSpPr>
        <p:spPr>
          <a:xfrm>
            <a:off x="6560453" y="2464962"/>
            <a:ext cx="2456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steht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6E72BC24-927C-46DD-B122-B56AEBDF8119}"/>
              </a:ext>
            </a:extLst>
          </p:cNvPr>
          <p:cNvSpPr txBox="1"/>
          <p:nvPr/>
        </p:nvSpPr>
        <p:spPr>
          <a:xfrm>
            <a:off x="9533977" y="2439761"/>
            <a:ext cx="2456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nimmst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23B722DA-0982-4627-BBAA-8BB51D95A821}"/>
              </a:ext>
            </a:extLst>
          </p:cNvPr>
          <p:cNvSpPr txBox="1"/>
          <p:nvPr/>
        </p:nvSpPr>
        <p:spPr>
          <a:xfrm>
            <a:off x="720383" y="3796956"/>
            <a:ext cx="2456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trägst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D83DEA9A-C423-4431-8964-2DB324E52362}"/>
              </a:ext>
            </a:extLst>
          </p:cNvPr>
          <p:cNvSpPr txBox="1"/>
          <p:nvPr/>
        </p:nvSpPr>
        <p:spPr>
          <a:xfrm>
            <a:off x="3317769" y="3791472"/>
            <a:ext cx="2806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liegt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516FD3AA-5938-433F-A6D9-0308F11845F6}"/>
              </a:ext>
            </a:extLst>
          </p:cNvPr>
          <p:cNvSpPr txBox="1"/>
          <p:nvPr/>
        </p:nvSpPr>
        <p:spPr>
          <a:xfrm>
            <a:off x="6762552" y="3653313"/>
            <a:ext cx="2874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erhält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DEAF5B7D-BC1D-4D8B-B1D5-5E6A20FE5015}"/>
              </a:ext>
            </a:extLst>
          </p:cNvPr>
          <p:cNvSpPr txBox="1"/>
          <p:nvPr/>
        </p:nvSpPr>
        <p:spPr>
          <a:xfrm>
            <a:off x="9472743" y="3708013"/>
            <a:ext cx="2456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redest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CAB12647-8AF7-4640-A565-6C2D298C3185}"/>
              </a:ext>
            </a:extLst>
          </p:cNvPr>
          <p:cNvSpPr txBox="1"/>
          <p:nvPr/>
        </p:nvSpPr>
        <p:spPr>
          <a:xfrm>
            <a:off x="887373" y="5129900"/>
            <a:ext cx="27681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kommst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3127B85A-D2C6-4BC3-AC6D-EBBAB9A7F773}"/>
              </a:ext>
            </a:extLst>
          </p:cNvPr>
          <p:cNvSpPr txBox="1"/>
          <p:nvPr/>
        </p:nvSpPr>
        <p:spPr>
          <a:xfrm>
            <a:off x="3484759" y="5124416"/>
            <a:ext cx="2806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siehst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97A2A44E-3353-4E92-AD96-864B1057ECFC}"/>
              </a:ext>
            </a:extLst>
          </p:cNvPr>
          <p:cNvSpPr txBox="1"/>
          <p:nvPr/>
        </p:nvSpPr>
        <p:spPr>
          <a:xfrm>
            <a:off x="6727442" y="5045810"/>
            <a:ext cx="28065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35E9024A-75A8-4D30-AE15-55204C86D720}"/>
              </a:ext>
            </a:extLst>
          </p:cNvPr>
          <p:cNvSpPr txBox="1"/>
          <p:nvPr/>
        </p:nvSpPr>
        <p:spPr>
          <a:xfrm>
            <a:off x="9735099" y="5043144"/>
            <a:ext cx="24569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wirft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5F7F2D4E-EF22-4990-9C68-13CD936E2BB8}"/>
              </a:ext>
            </a:extLst>
          </p:cNvPr>
          <p:cNvSpPr txBox="1"/>
          <p:nvPr/>
        </p:nvSpPr>
        <p:spPr>
          <a:xfrm>
            <a:off x="720383" y="2923885"/>
            <a:ext cx="1979686" cy="523220"/>
          </a:xfrm>
          <a:prstGeom prst="rect">
            <a:avLst/>
          </a:prstGeom>
          <a:noFill/>
        </p:spPr>
        <p:txBody>
          <a:bodyPr wrap="square" rtlCol="0">
            <a:spAutoFit/>
          </a:bodyPr>
          <a:lstStyle/>
          <a:p>
            <a:pPr algn="ctr"/>
            <a:r>
              <a:rPr lang="en-GB" sz="2800" b="1" dirty="0">
                <a:solidFill>
                  <a:schemeClr val="accent5">
                    <a:lumMod val="50000"/>
                  </a:schemeClr>
                </a:solidFill>
              </a:rPr>
              <a:t>[</a:t>
            </a:r>
            <a:r>
              <a:rPr lang="en-GB" sz="2800" b="1" dirty="0" err="1">
                <a:solidFill>
                  <a:schemeClr val="accent5">
                    <a:lumMod val="50000"/>
                  </a:schemeClr>
                </a:solidFill>
              </a:rPr>
              <a:t>fahren</a:t>
            </a:r>
            <a:r>
              <a:rPr lang="en-GB" sz="2800" b="1" dirty="0">
                <a:solidFill>
                  <a:schemeClr val="accent5">
                    <a:lumMod val="50000"/>
                  </a:schemeClr>
                </a:solidFill>
              </a:rPr>
              <a:t>]</a:t>
            </a:r>
          </a:p>
        </p:txBody>
      </p:sp>
      <p:sp>
        <p:nvSpPr>
          <p:cNvPr id="74" name="TextBox 73">
            <a:extLst>
              <a:ext uri="{FF2B5EF4-FFF2-40B4-BE49-F238E27FC236}">
                <a16:creationId xmlns:a16="http://schemas.microsoft.com/office/drawing/2014/main" id="{26560FD5-9ED2-4E8D-8B86-B62D25E8C3B2}"/>
              </a:ext>
            </a:extLst>
          </p:cNvPr>
          <p:cNvSpPr txBox="1"/>
          <p:nvPr/>
        </p:nvSpPr>
        <p:spPr>
          <a:xfrm>
            <a:off x="9639733" y="2797949"/>
            <a:ext cx="1979686" cy="523220"/>
          </a:xfrm>
          <a:prstGeom prst="rect">
            <a:avLst/>
          </a:prstGeom>
          <a:noFill/>
        </p:spPr>
        <p:txBody>
          <a:bodyPr wrap="square" rtlCol="0">
            <a:spAutoFit/>
          </a:bodyPr>
          <a:lstStyle/>
          <a:p>
            <a:pPr algn="ctr"/>
            <a:r>
              <a:rPr lang="en-GB" sz="2800" b="1" dirty="0">
                <a:solidFill>
                  <a:schemeClr val="accent5">
                    <a:lumMod val="50000"/>
                  </a:schemeClr>
                </a:solidFill>
              </a:rPr>
              <a:t>[</a:t>
            </a:r>
            <a:r>
              <a:rPr lang="en-GB" sz="2800" b="1" dirty="0" err="1">
                <a:solidFill>
                  <a:schemeClr val="accent5">
                    <a:lumMod val="50000"/>
                  </a:schemeClr>
                </a:solidFill>
              </a:rPr>
              <a:t>nehmen</a:t>
            </a:r>
            <a:r>
              <a:rPr lang="en-GB" sz="2800" b="1" dirty="0">
                <a:solidFill>
                  <a:schemeClr val="accent5">
                    <a:lumMod val="50000"/>
                  </a:schemeClr>
                </a:solidFill>
              </a:rPr>
              <a:t>]</a:t>
            </a:r>
          </a:p>
        </p:txBody>
      </p:sp>
      <p:sp>
        <p:nvSpPr>
          <p:cNvPr id="75" name="TextBox 74">
            <a:extLst>
              <a:ext uri="{FF2B5EF4-FFF2-40B4-BE49-F238E27FC236}">
                <a16:creationId xmlns:a16="http://schemas.microsoft.com/office/drawing/2014/main" id="{38AFE415-2A6B-4CF5-9798-CC89C127D02E}"/>
              </a:ext>
            </a:extLst>
          </p:cNvPr>
          <p:cNvSpPr txBox="1"/>
          <p:nvPr/>
        </p:nvSpPr>
        <p:spPr>
          <a:xfrm>
            <a:off x="695608" y="4191587"/>
            <a:ext cx="1979686" cy="523220"/>
          </a:xfrm>
          <a:prstGeom prst="rect">
            <a:avLst/>
          </a:prstGeom>
          <a:noFill/>
        </p:spPr>
        <p:txBody>
          <a:bodyPr wrap="square" rtlCol="0">
            <a:spAutoFit/>
          </a:bodyPr>
          <a:lstStyle/>
          <a:p>
            <a:pPr algn="ctr"/>
            <a:r>
              <a:rPr lang="en-GB" sz="2800" b="1" dirty="0">
                <a:solidFill>
                  <a:schemeClr val="accent5">
                    <a:lumMod val="50000"/>
                  </a:schemeClr>
                </a:solidFill>
              </a:rPr>
              <a:t>[</a:t>
            </a:r>
            <a:r>
              <a:rPr lang="en-GB" sz="2800" b="1" dirty="0" err="1">
                <a:solidFill>
                  <a:schemeClr val="accent5">
                    <a:lumMod val="50000"/>
                  </a:schemeClr>
                </a:solidFill>
              </a:rPr>
              <a:t>tragen</a:t>
            </a:r>
            <a:r>
              <a:rPr lang="en-GB" sz="2800" b="1" dirty="0">
                <a:solidFill>
                  <a:schemeClr val="accent5">
                    <a:lumMod val="50000"/>
                  </a:schemeClr>
                </a:solidFill>
              </a:rPr>
              <a:t>]</a:t>
            </a:r>
          </a:p>
        </p:txBody>
      </p:sp>
      <p:sp>
        <p:nvSpPr>
          <p:cNvPr id="76" name="TextBox 75">
            <a:extLst>
              <a:ext uri="{FF2B5EF4-FFF2-40B4-BE49-F238E27FC236}">
                <a16:creationId xmlns:a16="http://schemas.microsoft.com/office/drawing/2014/main" id="{D2133802-C8D9-4C5C-94B1-0777B79F9F86}"/>
              </a:ext>
            </a:extLst>
          </p:cNvPr>
          <p:cNvSpPr txBox="1"/>
          <p:nvPr/>
        </p:nvSpPr>
        <p:spPr>
          <a:xfrm>
            <a:off x="6604139" y="4067525"/>
            <a:ext cx="1979686" cy="523220"/>
          </a:xfrm>
          <a:prstGeom prst="rect">
            <a:avLst/>
          </a:prstGeom>
          <a:noFill/>
        </p:spPr>
        <p:txBody>
          <a:bodyPr wrap="square" rtlCol="0">
            <a:spAutoFit/>
          </a:bodyPr>
          <a:lstStyle/>
          <a:p>
            <a:pPr algn="ctr"/>
            <a:r>
              <a:rPr lang="en-GB" sz="2800" b="1" dirty="0">
                <a:solidFill>
                  <a:schemeClr val="accent5">
                    <a:lumMod val="50000"/>
                  </a:schemeClr>
                </a:solidFill>
              </a:rPr>
              <a:t>[</a:t>
            </a:r>
            <a:r>
              <a:rPr lang="en-GB" sz="2800" b="1" dirty="0" err="1">
                <a:solidFill>
                  <a:schemeClr val="accent5">
                    <a:lumMod val="50000"/>
                  </a:schemeClr>
                </a:solidFill>
              </a:rPr>
              <a:t>erhalten</a:t>
            </a:r>
            <a:r>
              <a:rPr lang="en-GB" sz="2800" b="1" dirty="0">
                <a:solidFill>
                  <a:schemeClr val="accent5">
                    <a:lumMod val="50000"/>
                  </a:schemeClr>
                </a:solidFill>
              </a:rPr>
              <a:t>]</a:t>
            </a:r>
          </a:p>
        </p:txBody>
      </p:sp>
      <p:sp>
        <p:nvSpPr>
          <p:cNvPr id="77" name="TextBox 76">
            <a:extLst>
              <a:ext uri="{FF2B5EF4-FFF2-40B4-BE49-F238E27FC236}">
                <a16:creationId xmlns:a16="http://schemas.microsoft.com/office/drawing/2014/main" id="{4586A8F5-778E-44E2-BB64-35D24D2550E0}"/>
              </a:ext>
            </a:extLst>
          </p:cNvPr>
          <p:cNvSpPr txBox="1"/>
          <p:nvPr/>
        </p:nvSpPr>
        <p:spPr>
          <a:xfrm>
            <a:off x="3397464" y="5507731"/>
            <a:ext cx="1979686" cy="523220"/>
          </a:xfrm>
          <a:prstGeom prst="rect">
            <a:avLst/>
          </a:prstGeom>
          <a:noFill/>
        </p:spPr>
        <p:txBody>
          <a:bodyPr wrap="square" rtlCol="0">
            <a:spAutoFit/>
          </a:bodyPr>
          <a:lstStyle/>
          <a:p>
            <a:pPr algn="ctr"/>
            <a:r>
              <a:rPr lang="en-GB" sz="2800" b="1" dirty="0">
                <a:solidFill>
                  <a:schemeClr val="accent5">
                    <a:lumMod val="50000"/>
                  </a:schemeClr>
                </a:solidFill>
              </a:rPr>
              <a:t>[</a:t>
            </a:r>
            <a:r>
              <a:rPr lang="en-GB" sz="2800" b="1" dirty="0" err="1">
                <a:solidFill>
                  <a:schemeClr val="accent5">
                    <a:lumMod val="50000"/>
                  </a:schemeClr>
                </a:solidFill>
              </a:rPr>
              <a:t>sehen</a:t>
            </a:r>
            <a:r>
              <a:rPr lang="en-GB" sz="2800" b="1" dirty="0">
                <a:solidFill>
                  <a:schemeClr val="accent5">
                    <a:lumMod val="50000"/>
                  </a:schemeClr>
                </a:solidFill>
              </a:rPr>
              <a:t>]</a:t>
            </a:r>
          </a:p>
        </p:txBody>
      </p:sp>
      <p:sp>
        <p:nvSpPr>
          <p:cNvPr id="78" name="TextBox 77">
            <a:extLst>
              <a:ext uri="{FF2B5EF4-FFF2-40B4-BE49-F238E27FC236}">
                <a16:creationId xmlns:a16="http://schemas.microsoft.com/office/drawing/2014/main" id="{B205234B-6CFE-41A5-8E1A-D87110D495B2}"/>
              </a:ext>
            </a:extLst>
          </p:cNvPr>
          <p:cNvSpPr txBox="1"/>
          <p:nvPr/>
        </p:nvSpPr>
        <p:spPr>
          <a:xfrm>
            <a:off x="9517367" y="5403397"/>
            <a:ext cx="1979686" cy="523220"/>
          </a:xfrm>
          <a:prstGeom prst="rect">
            <a:avLst/>
          </a:prstGeom>
          <a:noFill/>
        </p:spPr>
        <p:txBody>
          <a:bodyPr wrap="square" rtlCol="0">
            <a:spAutoFit/>
          </a:bodyPr>
          <a:lstStyle/>
          <a:p>
            <a:pPr algn="ctr"/>
            <a:r>
              <a:rPr lang="en-GB" sz="2800" b="1" dirty="0">
                <a:solidFill>
                  <a:schemeClr val="accent5">
                    <a:lumMod val="50000"/>
                  </a:schemeClr>
                </a:solidFill>
              </a:rPr>
              <a:t>[</a:t>
            </a:r>
            <a:r>
              <a:rPr lang="en-GB" sz="2800" b="1" dirty="0" err="1">
                <a:solidFill>
                  <a:schemeClr val="accent5">
                    <a:lumMod val="50000"/>
                  </a:schemeClr>
                </a:solidFill>
              </a:rPr>
              <a:t>werfen</a:t>
            </a:r>
            <a:r>
              <a:rPr lang="en-GB" sz="2800" b="1" dirty="0">
                <a:solidFill>
                  <a:schemeClr val="accent5">
                    <a:lumMod val="50000"/>
                  </a:schemeClr>
                </a:solidFill>
              </a:rPr>
              <a:t>]</a:t>
            </a:r>
          </a:p>
        </p:txBody>
      </p:sp>
    </p:spTree>
    <p:extLst>
      <p:ext uri="{BB962C8B-B14F-4D97-AF65-F5344CB8AC3E}">
        <p14:creationId xmlns:p14="http://schemas.microsoft.com/office/powerpoint/2010/main" val="313861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iterate type="lt">
                                    <p:tmAbs val="0"/>
                                  </p:iterate>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iterate type="lt">
                                    <p:tmAbs val="0"/>
                                  </p:iterate>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iterate type="lt">
                                    <p:tmAbs val="0"/>
                                  </p:iterate>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grpId="0" nodeType="withEffect">
                                  <p:stCondLst>
                                    <p:cond delay="0"/>
                                  </p:stCondLst>
                                  <p:iterate type="lt">
                                    <p:tmAbs val="0"/>
                                  </p:iterate>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iterate type="lt">
                                    <p:tmAbs val="0"/>
                                  </p:iterate>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1" nodeType="clickEffect">
                                  <p:stCondLst>
                                    <p:cond delay="0"/>
                                  </p:stCondLst>
                                  <p:iterate type="lt">
                                    <p:tmPct val="10000"/>
                                  </p:iterate>
                                  <p:childTnLst>
                                    <p:animMotion origin="layout" path="M 3.33333E-6 -2.96296E-6 L 3.33333E-6 -0.07222 " pathEditMode="relative" rAng="0" ptsTypes="AA">
                                      <p:cBhvr>
                                        <p:cTn id="46" dur="250" accel="50000" decel="50000" autoRev="1" fill="hold">
                                          <p:stCondLst>
                                            <p:cond delay="0"/>
                                          </p:stCondLst>
                                        </p:cTn>
                                        <p:tgtEl>
                                          <p:spTgt spid="62"/>
                                        </p:tgtEl>
                                        <p:attrNameLst>
                                          <p:attrName>ppt_x</p:attrName>
                                          <p:attrName>ppt_y</p:attrName>
                                        </p:attrNameLst>
                                      </p:cBhvr>
                                      <p:rCtr x="0" y="-3611"/>
                                    </p:animMotion>
                                    <p:animRot by="1500000">
                                      <p:cBhvr>
                                        <p:cTn id="47" dur="125" fill="hold">
                                          <p:stCondLst>
                                            <p:cond delay="0"/>
                                          </p:stCondLst>
                                        </p:cTn>
                                        <p:tgtEl>
                                          <p:spTgt spid="62"/>
                                        </p:tgtEl>
                                        <p:attrNameLst>
                                          <p:attrName>r</p:attrName>
                                        </p:attrNameLst>
                                      </p:cBhvr>
                                    </p:animRot>
                                    <p:animRot by="-1500000">
                                      <p:cBhvr>
                                        <p:cTn id="48" dur="125" fill="hold">
                                          <p:stCondLst>
                                            <p:cond delay="125"/>
                                          </p:stCondLst>
                                        </p:cTn>
                                        <p:tgtEl>
                                          <p:spTgt spid="62"/>
                                        </p:tgtEl>
                                        <p:attrNameLst>
                                          <p:attrName>r</p:attrName>
                                        </p:attrNameLst>
                                      </p:cBhvr>
                                    </p:animRot>
                                    <p:animRot by="-1500000">
                                      <p:cBhvr>
                                        <p:cTn id="49" dur="125" fill="hold">
                                          <p:stCondLst>
                                            <p:cond delay="250"/>
                                          </p:stCondLst>
                                        </p:cTn>
                                        <p:tgtEl>
                                          <p:spTgt spid="62"/>
                                        </p:tgtEl>
                                        <p:attrNameLst>
                                          <p:attrName>r</p:attrName>
                                        </p:attrNameLst>
                                      </p:cBhvr>
                                    </p:animRot>
                                    <p:animRot by="1500000">
                                      <p:cBhvr>
                                        <p:cTn id="50" dur="125" fill="hold">
                                          <p:stCondLst>
                                            <p:cond delay="375"/>
                                          </p:stCondLst>
                                        </p:cTn>
                                        <p:tgtEl>
                                          <p:spTgt spid="62"/>
                                        </p:tgtEl>
                                        <p:attrNameLst>
                                          <p:attrName>r</p:attrName>
                                        </p:attrNameLst>
                                      </p:cBhvr>
                                    </p:animRot>
                                  </p:childTnLst>
                                </p:cTn>
                              </p:par>
                              <p:par>
                                <p:cTn id="51" presetID="3" presetClass="emph" presetSubtype="2" fill="hold" grpId="2" nodeType="withEffect">
                                  <p:stCondLst>
                                    <p:cond delay="0"/>
                                  </p:stCondLst>
                                  <p:iterate type="lt">
                                    <p:tmPct val="0"/>
                                  </p:iterate>
                                  <p:childTnLst>
                                    <p:animClr clrSpc="rgb" dir="cw">
                                      <p:cBhvr override="childStyle">
                                        <p:cTn id="52" dur="1000" fill="hold"/>
                                        <p:tgtEl>
                                          <p:spTgt spid="62"/>
                                        </p:tgtEl>
                                        <p:attrNameLst>
                                          <p:attrName>style.color</p:attrName>
                                        </p:attrNameLst>
                                      </p:cBhvr>
                                      <p:to>
                                        <a:srgbClr val="FF6600"/>
                                      </p:to>
                                    </p:animClr>
                                  </p:childTnLst>
                                </p:cTn>
                              </p:par>
                            </p:childTnLst>
                          </p:cTn>
                        </p:par>
                      </p:childTnLst>
                    </p:cTn>
                  </p:par>
                  <p:par>
                    <p:cTn id="53" fill="hold">
                      <p:stCondLst>
                        <p:cond delay="indefinite"/>
                      </p:stCondLst>
                      <p:childTnLst>
                        <p:par>
                          <p:cTn id="54" fill="hold">
                            <p:stCondLst>
                              <p:cond delay="0"/>
                            </p:stCondLst>
                            <p:childTnLst>
                              <p:par>
                                <p:cTn id="55" presetID="34" presetClass="emph" presetSubtype="0" fill="hold" grpId="1" nodeType="clickEffect">
                                  <p:stCondLst>
                                    <p:cond delay="0"/>
                                  </p:stCondLst>
                                  <p:iterate type="lt">
                                    <p:tmPct val="10000"/>
                                  </p:iterate>
                                  <p:childTnLst>
                                    <p:animMotion origin="layout" path="M -2.29167E-6 5.55112E-17 L -2.29167E-6 -0.07222 " pathEditMode="relative" rAng="0" ptsTypes="AA">
                                      <p:cBhvr>
                                        <p:cTn id="56" dur="250" accel="50000" decel="50000" autoRev="1" fill="hold">
                                          <p:stCondLst>
                                            <p:cond delay="0"/>
                                          </p:stCondLst>
                                        </p:cTn>
                                        <p:tgtEl>
                                          <p:spTgt spid="65"/>
                                        </p:tgtEl>
                                        <p:attrNameLst>
                                          <p:attrName>ppt_x</p:attrName>
                                          <p:attrName>ppt_y</p:attrName>
                                        </p:attrNameLst>
                                      </p:cBhvr>
                                      <p:rCtr x="0" y="-3611"/>
                                    </p:animMotion>
                                    <p:animRot by="1500000">
                                      <p:cBhvr>
                                        <p:cTn id="57" dur="125" fill="hold">
                                          <p:stCondLst>
                                            <p:cond delay="0"/>
                                          </p:stCondLst>
                                        </p:cTn>
                                        <p:tgtEl>
                                          <p:spTgt spid="65"/>
                                        </p:tgtEl>
                                        <p:attrNameLst>
                                          <p:attrName>r</p:attrName>
                                        </p:attrNameLst>
                                      </p:cBhvr>
                                    </p:animRot>
                                    <p:animRot by="-1500000">
                                      <p:cBhvr>
                                        <p:cTn id="58" dur="125" fill="hold">
                                          <p:stCondLst>
                                            <p:cond delay="125"/>
                                          </p:stCondLst>
                                        </p:cTn>
                                        <p:tgtEl>
                                          <p:spTgt spid="65"/>
                                        </p:tgtEl>
                                        <p:attrNameLst>
                                          <p:attrName>r</p:attrName>
                                        </p:attrNameLst>
                                      </p:cBhvr>
                                    </p:animRot>
                                    <p:animRot by="-1500000">
                                      <p:cBhvr>
                                        <p:cTn id="59" dur="125" fill="hold">
                                          <p:stCondLst>
                                            <p:cond delay="250"/>
                                          </p:stCondLst>
                                        </p:cTn>
                                        <p:tgtEl>
                                          <p:spTgt spid="65"/>
                                        </p:tgtEl>
                                        <p:attrNameLst>
                                          <p:attrName>r</p:attrName>
                                        </p:attrNameLst>
                                      </p:cBhvr>
                                    </p:animRot>
                                    <p:animRot by="1500000">
                                      <p:cBhvr>
                                        <p:cTn id="60" dur="125" fill="hold">
                                          <p:stCondLst>
                                            <p:cond delay="375"/>
                                          </p:stCondLst>
                                        </p:cTn>
                                        <p:tgtEl>
                                          <p:spTgt spid="65"/>
                                        </p:tgtEl>
                                        <p:attrNameLst>
                                          <p:attrName>r</p:attrName>
                                        </p:attrNameLst>
                                      </p:cBhvr>
                                    </p:animRot>
                                  </p:childTnLst>
                                </p:cTn>
                              </p:par>
                              <p:par>
                                <p:cTn id="61" presetID="3" presetClass="emph" presetSubtype="2" fill="hold" grpId="2" nodeType="withEffect">
                                  <p:stCondLst>
                                    <p:cond delay="0"/>
                                  </p:stCondLst>
                                  <p:iterate type="lt">
                                    <p:tmPct val="0"/>
                                  </p:iterate>
                                  <p:childTnLst>
                                    <p:animClr clrSpc="rgb" dir="cw">
                                      <p:cBhvr override="childStyle">
                                        <p:cTn id="62" dur="1000" fill="hold"/>
                                        <p:tgtEl>
                                          <p:spTgt spid="65"/>
                                        </p:tgtEl>
                                        <p:attrNameLst>
                                          <p:attrName>style.color</p:attrName>
                                        </p:attrNameLst>
                                      </p:cBhvr>
                                      <p:to>
                                        <a:srgbClr val="FF6600"/>
                                      </p:to>
                                    </p:animClr>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grpId="1" nodeType="clickEffect">
                                  <p:stCondLst>
                                    <p:cond delay="0"/>
                                  </p:stCondLst>
                                  <p:iterate type="lt">
                                    <p:tmPct val="10000"/>
                                  </p:iterate>
                                  <p:childTnLst>
                                    <p:animMotion origin="layout" path="M 4.375E-6 3.33333E-6 L 4.375E-6 -0.07223 " pathEditMode="relative" rAng="0" ptsTypes="AA">
                                      <p:cBhvr>
                                        <p:cTn id="66" dur="250" accel="50000" decel="50000" autoRev="1" fill="hold">
                                          <p:stCondLst>
                                            <p:cond delay="0"/>
                                          </p:stCondLst>
                                        </p:cTn>
                                        <p:tgtEl>
                                          <p:spTgt spid="66"/>
                                        </p:tgtEl>
                                        <p:attrNameLst>
                                          <p:attrName>ppt_x</p:attrName>
                                          <p:attrName>ppt_y</p:attrName>
                                        </p:attrNameLst>
                                      </p:cBhvr>
                                      <p:rCtr x="0" y="-3611"/>
                                    </p:animMotion>
                                    <p:animRot by="1500000">
                                      <p:cBhvr>
                                        <p:cTn id="67" dur="125" fill="hold">
                                          <p:stCondLst>
                                            <p:cond delay="0"/>
                                          </p:stCondLst>
                                        </p:cTn>
                                        <p:tgtEl>
                                          <p:spTgt spid="66"/>
                                        </p:tgtEl>
                                        <p:attrNameLst>
                                          <p:attrName>r</p:attrName>
                                        </p:attrNameLst>
                                      </p:cBhvr>
                                    </p:animRot>
                                    <p:animRot by="-1500000">
                                      <p:cBhvr>
                                        <p:cTn id="68" dur="125" fill="hold">
                                          <p:stCondLst>
                                            <p:cond delay="125"/>
                                          </p:stCondLst>
                                        </p:cTn>
                                        <p:tgtEl>
                                          <p:spTgt spid="66"/>
                                        </p:tgtEl>
                                        <p:attrNameLst>
                                          <p:attrName>r</p:attrName>
                                        </p:attrNameLst>
                                      </p:cBhvr>
                                    </p:animRot>
                                    <p:animRot by="-1500000">
                                      <p:cBhvr>
                                        <p:cTn id="69" dur="125" fill="hold">
                                          <p:stCondLst>
                                            <p:cond delay="250"/>
                                          </p:stCondLst>
                                        </p:cTn>
                                        <p:tgtEl>
                                          <p:spTgt spid="66"/>
                                        </p:tgtEl>
                                        <p:attrNameLst>
                                          <p:attrName>r</p:attrName>
                                        </p:attrNameLst>
                                      </p:cBhvr>
                                    </p:animRot>
                                    <p:animRot by="1500000">
                                      <p:cBhvr>
                                        <p:cTn id="70" dur="125" fill="hold">
                                          <p:stCondLst>
                                            <p:cond delay="375"/>
                                          </p:stCondLst>
                                        </p:cTn>
                                        <p:tgtEl>
                                          <p:spTgt spid="66"/>
                                        </p:tgtEl>
                                        <p:attrNameLst>
                                          <p:attrName>r</p:attrName>
                                        </p:attrNameLst>
                                      </p:cBhvr>
                                    </p:animRot>
                                  </p:childTnLst>
                                </p:cTn>
                              </p:par>
                              <p:par>
                                <p:cTn id="71" presetID="3" presetClass="emph" presetSubtype="2" fill="hold" grpId="2" nodeType="withEffect">
                                  <p:stCondLst>
                                    <p:cond delay="0"/>
                                  </p:stCondLst>
                                  <p:iterate type="lt">
                                    <p:tmPct val="0"/>
                                  </p:iterate>
                                  <p:childTnLst>
                                    <p:animClr clrSpc="rgb" dir="cw">
                                      <p:cBhvr override="childStyle">
                                        <p:cTn id="72" dur="1000" fill="hold"/>
                                        <p:tgtEl>
                                          <p:spTgt spid="66"/>
                                        </p:tgtEl>
                                        <p:attrNameLst>
                                          <p:attrName>style.color</p:attrName>
                                        </p:attrNameLst>
                                      </p:cBhvr>
                                      <p:to>
                                        <a:srgbClr val="FF6600"/>
                                      </p:to>
                                    </p:animClr>
                                  </p:childTnLst>
                                </p:cTn>
                              </p:par>
                            </p:childTnLst>
                          </p:cTn>
                        </p:par>
                      </p:childTnLst>
                    </p:cTn>
                  </p:par>
                  <p:par>
                    <p:cTn id="73" fill="hold">
                      <p:stCondLst>
                        <p:cond delay="indefinite"/>
                      </p:stCondLst>
                      <p:childTnLst>
                        <p:par>
                          <p:cTn id="74" fill="hold">
                            <p:stCondLst>
                              <p:cond delay="0"/>
                            </p:stCondLst>
                            <p:childTnLst>
                              <p:par>
                                <p:cTn id="75" presetID="34" presetClass="emph" presetSubtype="0" fill="hold" grpId="1" nodeType="clickEffect">
                                  <p:stCondLst>
                                    <p:cond delay="0"/>
                                  </p:stCondLst>
                                  <p:iterate type="lt">
                                    <p:tmPct val="10000"/>
                                  </p:iterate>
                                  <p:childTnLst>
                                    <p:animMotion origin="layout" path="M 3.95833E-6 -3.33333E-6 L 3.95833E-6 -0.07222 " pathEditMode="relative" rAng="0" ptsTypes="AA">
                                      <p:cBhvr>
                                        <p:cTn id="76" dur="250" accel="50000" decel="50000" autoRev="1" fill="hold">
                                          <p:stCondLst>
                                            <p:cond delay="0"/>
                                          </p:stCondLst>
                                        </p:cTn>
                                        <p:tgtEl>
                                          <p:spTgt spid="68"/>
                                        </p:tgtEl>
                                        <p:attrNameLst>
                                          <p:attrName>ppt_x</p:attrName>
                                          <p:attrName>ppt_y</p:attrName>
                                        </p:attrNameLst>
                                      </p:cBhvr>
                                      <p:rCtr x="0" y="-3611"/>
                                    </p:animMotion>
                                    <p:animRot by="1500000">
                                      <p:cBhvr>
                                        <p:cTn id="77" dur="125" fill="hold">
                                          <p:stCondLst>
                                            <p:cond delay="0"/>
                                          </p:stCondLst>
                                        </p:cTn>
                                        <p:tgtEl>
                                          <p:spTgt spid="68"/>
                                        </p:tgtEl>
                                        <p:attrNameLst>
                                          <p:attrName>r</p:attrName>
                                        </p:attrNameLst>
                                      </p:cBhvr>
                                    </p:animRot>
                                    <p:animRot by="-1500000">
                                      <p:cBhvr>
                                        <p:cTn id="78" dur="125" fill="hold">
                                          <p:stCondLst>
                                            <p:cond delay="125"/>
                                          </p:stCondLst>
                                        </p:cTn>
                                        <p:tgtEl>
                                          <p:spTgt spid="68"/>
                                        </p:tgtEl>
                                        <p:attrNameLst>
                                          <p:attrName>r</p:attrName>
                                        </p:attrNameLst>
                                      </p:cBhvr>
                                    </p:animRot>
                                    <p:animRot by="-1500000">
                                      <p:cBhvr>
                                        <p:cTn id="79" dur="125" fill="hold">
                                          <p:stCondLst>
                                            <p:cond delay="250"/>
                                          </p:stCondLst>
                                        </p:cTn>
                                        <p:tgtEl>
                                          <p:spTgt spid="68"/>
                                        </p:tgtEl>
                                        <p:attrNameLst>
                                          <p:attrName>r</p:attrName>
                                        </p:attrNameLst>
                                      </p:cBhvr>
                                    </p:animRot>
                                    <p:animRot by="1500000">
                                      <p:cBhvr>
                                        <p:cTn id="80" dur="125" fill="hold">
                                          <p:stCondLst>
                                            <p:cond delay="375"/>
                                          </p:stCondLst>
                                        </p:cTn>
                                        <p:tgtEl>
                                          <p:spTgt spid="68"/>
                                        </p:tgtEl>
                                        <p:attrNameLst>
                                          <p:attrName>r</p:attrName>
                                        </p:attrNameLst>
                                      </p:cBhvr>
                                    </p:animRot>
                                  </p:childTnLst>
                                </p:cTn>
                              </p:par>
                              <p:par>
                                <p:cTn id="81" presetID="3" presetClass="emph" presetSubtype="2" fill="hold" grpId="2" nodeType="withEffect">
                                  <p:stCondLst>
                                    <p:cond delay="0"/>
                                  </p:stCondLst>
                                  <p:iterate type="lt">
                                    <p:tmPct val="0"/>
                                  </p:iterate>
                                  <p:childTnLst>
                                    <p:animClr clrSpc="rgb" dir="cw">
                                      <p:cBhvr override="childStyle">
                                        <p:cTn id="82" dur="1000" fill="hold"/>
                                        <p:tgtEl>
                                          <p:spTgt spid="68"/>
                                        </p:tgtEl>
                                        <p:attrNameLst>
                                          <p:attrName>style.color</p:attrName>
                                        </p:attrNameLst>
                                      </p:cBhvr>
                                      <p:to>
                                        <a:srgbClr val="FF6600"/>
                                      </p:to>
                                    </p:animClr>
                                  </p:childTnLst>
                                </p:cTn>
                              </p:par>
                            </p:childTnLst>
                          </p:cTn>
                        </p:par>
                      </p:childTnLst>
                    </p:cTn>
                  </p:par>
                  <p:par>
                    <p:cTn id="83" fill="hold">
                      <p:stCondLst>
                        <p:cond delay="indefinite"/>
                      </p:stCondLst>
                      <p:childTnLst>
                        <p:par>
                          <p:cTn id="84" fill="hold">
                            <p:stCondLst>
                              <p:cond delay="0"/>
                            </p:stCondLst>
                            <p:childTnLst>
                              <p:par>
                                <p:cTn id="85" presetID="34" presetClass="emph" presetSubtype="0" fill="hold" grpId="1" nodeType="clickEffect">
                                  <p:stCondLst>
                                    <p:cond delay="0"/>
                                  </p:stCondLst>
                                  <p:iterate type="lt">
                                    <p:tmPct val="10000"/>
                                  </p:iterate>
                                  <p:childTnLst>
                                    <p:animMotion origin="layout" path="M -1.45833E-6 3.33333E-6 L -1.45833E-6 -0.07223 " pathEditMode="relative" rAng="0" ptsTypes="AA">
                                      <p:cBhvr>
                                        <p:cTn id="86" dur="250" accel="50000" decel="50000" autoRev="1" fill="hold">
                                          <p:stCondLst>
                                            <p:cond delay="0"/>
                                          </p:stCondLst>
                                        </p:cTn>
                                        <p:tgtEl>
                                          <p:spTgt spid="71"/>
                                        </p:tgtEl>
                                        <p:attrNameLst>
                                          <p:attrName>ppt_x</p:attrName>
                                          <p:attrName>ppt_y</p:attrName>
                                        </p:attrNameLst>
                                      </p:cBhvr>
                                      <p:rCtr x="0" y="-3611"/>
                                    </p:animMotion>
                                    <p:animRot by="1500000">
                                      <p:cBhvr>
                                        <p:cTn id="87" dur="125" fill="hold">
                                          <p:stCondLst>
                                            <p:cond delay="0"/>
                                          </p:stCondLst>
                                        </p:cTn>
                                        <p:tgtEl>
                                          <p:spTgt spid="71"/>
                                        </p:tgtEl>
                                        <p:attrNameLst>
                                          <p:attrName>r</p:attrName>
                                        </p:attrNameLst>
                                      </p:cBhvr>
                                    </p:animRot>
                                    <p:animRot by="-1500000">
                                      <p:cBhvr>
                                        <p:cTn id="88" dur="125" fill="hold">
                                          <p:stCondLst>
                                            <p:cond delay="125"/>
                                          </p:stCondLst>
                                        </p:cTn>
                                        <p:tgtEl>
                                          <p:spTgt spid="71"/>
                                        </p:tgtEl>
                                        <p:attrNameLst>
                                          <p:attrName>r</p:attrName>
                                        </p:attrNameLst>
                                      </p:cBhvr>
                                    </p:animRot>
                                    <p:animRot by="-1500000">
                                      <p:cBhvr>
                                        <p:cTn id="89" dur="125" fill="hold">
                                          <p:stCondLst>
                                            <p:cond delay="250"/>
                                          </p:stCondLst>
                                        </p:cTn>
                                        <p:tgtEl>
                                          <p:spTgt spid="71"/>
                                        </p:tgtEl>
                                        <p:attrNameLst>
                                          <p:attrName>r</p:attrName>
                                        </p:attrNameLst>
                                      </p:cBhvr>
                                    </p:animRot>
                                    <p:animRot by="1500000">
                                      <p:cBhvr>
                                        <p:cTn id="90" dur="125" fill="hold">
                                          <p:stCondLst>
                                            <p:cond delay="375"/>
                                          </p:stCondLst>
                                        </p:cTn>
                                        <p:tgtEl>
                                          <p:spTgt spid="71"/>
                                        </p:tgtEl>
                                        <p:attrNameLst>
                                          <p:attrName>r</p:attrName>
                                        </p:attrNameLst>
                                      </p:cBhvr>
                                    </p:animRot>
                                  </p:childTnLst>
                                </p:cTn>
                              </p:par>
                              <p:par>
                                <p:cTn id="91" presetID="3" presetClass="emph" presetSubtype="2" fill="hold" grpId="2" nodeType="withEffect">
                                  <p:stCondLst>
                                    <p:cond delay="0"/>
                                  </p:stCondLst>
                                  <p:iterate type="lt">
                                    <p:tmPct val="0"/>
                                  </p:iterate>
                                  <p:childTnLst>
                                    <p:animClr clrSpc="rgb" dir="cw">
                                      <p:cBhvr override="childStyle">
                                        <p:cTn id="92" dur="1000" fill="hold"/>
                                        <p:tgtEl>
                                          <p:spTgt spid="71"/>
                                        </p:tgtEl>
                                        <p:attrNameLst>
                                          <p:attrName>style.color</p:attrName>
                                        </p:attrNameLst>
                                      </p:cBhvr>
                                      <p:to>
                                        <a:srgbClr val="FF6600"/>
                                      </p:to>
                                    </p:animClr>
                                  </p:childTnLst>
                                </p:cTn>
                              </p:par>
                            </p:childTnLst>
                          </p:cTn>
                        </p:par>
                      </p:childTnLst>
                    </p:cTn>
                  </p:par>
                  <p:par>
                    <p:cTn id="93" fill="hold">
                      <p:stCondLst>
                        <p:cond delay="indefinite"/>
                      </p:stCondLst>
                      <p:childTnLst>
                        <p:par>
                          <p:cTn id="94" fill="hold">
                            <p:stCondLst>
                              <p:cond delay="0"/>
                            </p:stCondLst>
                            <p:childTnLst>
                              <p:par>
                                <p:cTn id="95" presetID="34" presetClass="emph" presetSubtype="0" fill="hold" grpId="1" nodeType="clickEffect">
                                  <p:stCondLst>
                                    <p:cond delay="0"/>
                                  </p:stCondLst>
                                  <p:iterate type="lt">
                                    <p:tmPct val="10000"/>
                                  </p:iterate>
                                  <p:childTnLst>
                                    <p:animMotion origin="layout" path="M 1.25E-6 3.7037E-7 L 1.25E-6 -0.07222 " pathEditMode="relative" rAng="0" ptsTypes="AA">
                                      <p:cBhvr>
                                        <p:cTn id="96" dur="250" accel="50000" decel="50000" autoRev="1" fill="hold">
                                          <p:stCondLst>
                                            <p:cond delay="0"/>
                                          </p:stCondLst>
                                        </p:cTn>
                                        <p:tgtEl>
                                          <p:spTgt spid="73"/>
                                        </p:tgtEl>
                                        <p:attrNameLst>
                                          <p:attrName>ppt_x</p:attrName>
                                          <p:attrName>ppt_y</p:attrName>
                                        </p:attrNameLst>
                                      </p:cBhvr>
                                      <p:rCtr x="0" y="-3611"/>
                                    </p:animMotion>
                                    <p:animRot by="1500000">
                                      <p:cBhvr>
                                        <p:cTn id="97" dur="125" fill="hold">
                                          <p:stCondLst>
                                            <p:cond delay="0"/>
                                          </p:stCondLst>
                                        </p:cTn>
                                        <p:tgtEl>
                                          <p:spTgt spid="73"/>
                                        </p:tgtEl>
                                        <p:attrNameLst>
                                          <p:attrName>r</p:attrName>
                                        </p:attrNameLst>
                                      </p:cBhvr>
                                    </p:animRot>
                                    <p:animRot by="-1500000">
                                      <p:cBhvr>
                                        <p:cTn id="98" dur="125" fill="hold">
                                          <p:stCondLst>
                                            <p:cond delay="125"/>
                                          </p:stCondLst>
                                        </p:cTn>
                                        <p:tgtEl>
                                          <p:spTgt spid="73"/>
                                        </p:tgtEl>
                                        <p:attrNameLst>
                                          <p:attrName>r</p:attrName>
                                        </p:attrNameLst>
                                      </p:cBhvr>
                                    </p:animRot>
                                    <p:animRot by="-1500000">
                                      <p:cBhvr>
                                        <p:cTn id="99" dur="125" fill="hold">
                                          <p:stCondLst>
                                            <p:cond delay="250"/>
                                          </p:stCondLst>
                                        </p:cTn>
                                        <p:tgtEl>
                                          <p:spTgt spid="73"/>
                                        </p:tgtEl>
                                        <p:attrNameLst>
                                          <p:attrName>r</p:attrName>
                                        </p:attrNameLst>
                                      </p:cBhvr>
                                    </p:animRot>
                                    <p:animRot by="1500000">
                                      <p:cBhvr>
                                        <p:cTn id="100" dur="125" fill="hold">
                                          <p:stCondLst>
                                            <p:cond delay="375"/>
                                          </p:stCondLst>
                                        </p:cTn>
                                        <p:tgtEl>
                                          <p:spTgt spid="73"/>
                                        </p:tgtEl>
                                        <p:attrNameLst>
                                          <p:attrName>r</p:attrName>
                                        </p:attrNameLst>
                                      </p:cBhvr>
                                    </p:animRot>
                                  </p:childTnLst>
                                </p:cTn>
                              </p:par>
                              <p:par>
                                <p:cTn id="101" presetID="3" presetClass="emph" presetSubtype="2" fill="hold" grpId="2" nodeType="withEffect">
                                  <p:stCondLst>
                                    <p:cond delay="0"/>
                                  </p:stCondLst>
                                  <p:iterate type="lt">
                                    <p:tmPct val="0"/>
                                  </p:iterate>
                                  <p:childTnLst>
                                    <p:animClr clrSpc="rgb" dir="cw">
                                      <p:cBhvr override="childStyle">
                                        <p:cTn id="102" dur="1000" fill="hold"/>
                                        <p:tgtEl>
                                          <p:spTgt spid="73"/>
                                        </p:tgtEl>
                                        <p:attrNameLst>
                                          <p:attrName>style.color</p:attrName>
                                        </p:attrNameLst>
                                      </p:cBhvr>
                                      <p:to>
                                        <a:srgbClr val="FF6600"/>
                                      </p:to>
                                    </p:animClr>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P spid="62" grpId="2"/>
      <p:bldP spid="63" grpId="0"/>
      <p:bldP spid="64" grpId="0"/>
      <p:bldP spid="65" grpId="0"/>
      <p:bldP spid="65" grpId="1"/>
      <p:bldP spid="65" grpId="2"/>
      <p:bldP spid="66" grpId="0"/>
      <p:bldP spid="66" grpId="1"/>
      <p:bldP spid="66" grpId="2"/>
      <p:bldP spid="67" grpId="0"/>
      <p:bldP spid="68" grpId="0"/>
      <p:bldP spid="68" grpId="1"/>
      <p:bldP spid="68" grpId="2"/>
      <p:bldP spid="69" grpId="0"/>
      <p:bldP spid="70" grpId="0"/>
      <p:bldP spid="71" grpId="0"/>
      <p:bldP spid="71" grpId="1"/>
      <p:bldP spid="71" grpId="2"/>
      <p:bldP spid="72" grpId="0"/>
      <p:bldP spid="73" grpId="0"/>
      <p:bldP spid="73" grpId="1"/>
      <p:bldP spid="73" grpId="2"/>
      <p:bldP spid="6" grpId="0"/>
      <p:bldP spid="74" grpId="0"/>
      <p:bldP spid="75" grpId="0"/>
      <p:bldP spid="76" grpId="0"/>
      <p:bldP spid="77" grpId="0"/>
      <p:bldP spid="7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7.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9.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docProps/app.xml><?xml version="1.0" encoding="utf-8"?>
<Properties xmlns="http://schemas.openxmlformats.org/officeDocument/2006/extended-properties" xmlns:vt="http://schemas.openxmlformats.org/officeDocument/2006/docPropsVTypes">
  <Template>German_skeleton_template (1)</Template>
  <TotalTime>6611</TotalTime>
  <Words>8107</Words>
  <Application>Microsoft Macintosh PowerPoint</Application>
  <PresentationFormat>Widescreen</PresentationFormat>
  <Paragraphs>864</Paragraphs>
  <Slides>39</Slides>
  <Notes>39</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39</vt:i4>
      </vt:variant>
    </vt:vector>
  </HeadingPairs>
  <TitlesOfParts>
    <vt:vector size="54" baseType="lpstr">
      <vt:lpstr>arial</vt:lpstr>
      <vt:lpstr>Calibri</vt:lpstr>
      <vt:lpstr>Century Gothic</vt:lpstr>
      <vt:lpstr>Ink Free</vt:lpstr>
      <vt:lpstr>Matura MT Script Capitals</vt:lpstr>
      <vt:lpstr>Tw Cen MT</vt:lpstr>
      <vt:lpstr>1_Office Theme</vt:lpstr>
      <vt:lpstr>9_Office Theme</vt:lpstr>
      <vt:lpstr>4_Office Theme</vt:lpstr>
      <vt:lpstr>3_Office Theme</vt:lpstr>
      <vt:lpstr>6_Office Theme</vt:lpstr>
      <vt:lpstr>7_Office Theme</vt:lpstr>
      <vt:lpstr>8_Office Theme</vt:lpstr>
      <vt:lpstr>5_Office Theme</vt:lpstr>
      <vt:lpstr>10_Office Theme</vt:lpstr>
      <vt:lpstr>Was, wann und wie</vt:lpstr>
      <vt:lpstr>Phonetik</vt:lpstr>
      <vt:lpstr>Phonetik</vt:lpstr>
      <vt:lpstr>Phonetik</vt:lpstr>
      <vt:lpstr>der Wurstelprater (seit* 1895)</vt:lpstr>
      <vt:lpstr>Who does what? Present tense</vt:lpstr>
      <vt:lpstr>Und auf Englisch?</vt:lpstr>
      <vt:lpstr>U-Bahn Messe Prater</vt:lpstr>
      <vt:lpstr>Starke Verben</vt:lpstr>
      <vt:lpstr>Wurstelprater Attraktionen</vt:lpstr>
      <vt:lpstr>Wer macht was im Wurstelprater? </vt:lpstr>
      <vt:lpstr>Word order  1 and 2</vt:lpstr>
      <vt:lpstr>Wurstelprater Attraktionen [1/2]</vt:lpstr>
      <vt:lpstr>Wurstelprater Attraktionen [2/2]</vt:lpstr>
      <vt:lpstr>Postkarte aus Wien</vt:lpstr>
      <vt:lpstr>Was, wann und wie</vt:lpstr>
      <vt:lpstr>-ig </vt:lpstr>
      <vt:lpstr>-ig </vt:lpstr>
      <vt:lpstr>-ig </vt:lpstr>
      <vt:lpstr>-ig</vt:lpstr>
      <vt:lpstr>-ig</vt:lpstr>
      <vt:lpstr>-ig</vt:lpstr>
      <vt:lpstr>Phonetik [–ig]  [1/3]</vt:lpstr>
      <vt:lpstr>Phonetik [–ig]   [2/3]</vt:lpstr>
      <vt:lpstr>Phonetik [–ig]   [3/3]</vt:lpstr>
      <vt:lpstr>English  German  English </vt:lpstr>
      <vt:lpstr>ANTWORTEN</vt:lpstr>
      <vt:lpstr>Synonyme</vt:lpstr>
      <vt:lpstr>Antonyme</vt:lpstr>
      <vt:lpstr>Kategorien</vt:lpstr>
      <vt:lpstr>Fragen</vt:lpstr>
      <vt:lpstr>Zorg redet mit Wolfgang</vt:lpstr>
      <vt:lpstr>Negation with nicht</vt:lpstr>
      <vt:lpstr>Negation with nicht</vt:lpstr>
      <vt:lpstr>Eine Antwort von Mutti</vt:lpstr>
      <vt:lpstr>In der U-Bahn-Station</vt:lpstr>
      <vt:lpstr>Gaming Grammar</vt:lpstr>
      <vt:lpstr>Hausaufgaben</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146</cp:revision>
  <dcterms:created xsi:type="dcterms:W3CDTF">2020-07-18T21:51:12Z</dcterms:created>
  <dcterms:modified xsi:type="dcterms:W3CDTF">2021-12-20T14:48:07Z</dcterms:modified>
</cp:coreProperties>
</file>