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28"/>
  </p:notesMasterIdLst>
  <p:sldIdLst>
    <p:sldId id="258" r:id="rId4"/>
    <p:sldId id="357" r:id="rId5"/>
    <p:sldId id="358" r:id="rId6"/>
    <p:sldId id="359" r:id="rId7"/>
    <p:sldId id="360" r:id="rId8"/>
    <p:sldId id="384" r:id="rId9"/>
    <p:sldId id="362" r:id="rId10"/>
    <p:sldId id="363" r:id="rId11"/>
    <p:sldId id="364" r:id="rId12"/>
    <p:sldId id="365" r:id="rId13"/>
    <p:sldId id="366" r:id="rId14"/>
    <p:sldId id="367" r:id="rId15"/>
    <p:sldId id="368" r:id="rId16"/>
    <p:sldId id="370" r:id="rId17"/>
    <p:sldId id="371" r:id="rId18"/>
    <p:sldId id="372" r:id="rId19"/>
    <p:sldId id="373" r:id="rId20"/>
    <p:sldId id="374" r:id="rId21"/>
    <p:sldId id="375" r:id="rId22"/>
    <p:sldId id="378" r:id="rId23"/>
    <p:sldId id="379" r:id="rId24"/>
    <p:sldId id="380" r:id="rId25"/>
    <p:sldId id="381" r:id="rId26"/>
    <p:sldId id="3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3"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115076"/>
    <a:srgbClr val="E3EAFD"/>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15" autoAdjust="0"/>
    <p:restoredTop sz="73837" autoAdjust="0"/>
  </p:normalViewPr>
  <p:slideViewPr>
    <p:cSldViewPr snapToGrid="0">
      <p:cViewPr varScale="1">
        <p:scale>
          <a:sx n="80" d="100"/>
          <a:sy n="80" d="100"/>
        </p:scale>
        <p:origin x="966"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pPr marL="228600" indent="-228600">
              <a:buFont typeface="+mj-lt"/>
              <a:buAutoNum type="arabicPeriod"/>
            </a:pPr>
            <a:r>
              <a:rPr lang="en-GB"/>
              <a:t>These practice assessment questions mirror the format of the various sections in the Term 3 Assessments.</a:t>
            </a:r>
            <a:r>
              <a:rPr lang="en-GB" baseline="0"/>
              <a:t> However, there are only two items per section in this practice sequence.</a:t>
            </a:r>
          </a:p>
          <a:p>
            <a:pPr marL="228600" indent="-228600">
              <a:buFont typeface="+mj-lt"/>
              <a:buAutoNum type="arabicPeriod"/>
            </a:pPr>
            <a:r>
              <a:rPr lang="en-GB" baseline="0"/>
              <a:t>The rubrics are almost exactly as they would appear in the real test, with the exception of references to a precise number of items, which have been amended to ‘a few’, etc., to avoid any confusion owing to the fact that there are just two here.</a:t>
            </a:r>
          </a:p>
          <a:p>
            <a:pPr marL="228600" indent="-228600">
              <a:buFont typeface="+mj-lt"/>
              <a:buAutoNum type="arabicPeriod"/>
            </a:pPr>
            <a:r>
              <a:rPr lang="en-GB" baseline="0"/>
              <a:t>The timings for each section have been left as for the real thing, however,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spent on each section than would be the case for the real test).</a:t>
            </a:r>
          </a:p>
          <a:p>
            <a:pPr marL="228600" indent="-228600">
              <a:buFont typeface="+mj-lt"/>
              <a:buAutoNum type="arabicPeriod"/>
            </a:pPr>
            <a:r>
              <a:rPr lang="en-GB" baseline="0"/>
              <a:t>For the listening section, the audio for each item is accessible via the ‘player’ 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a:t>All of the vocabulary items,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42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4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83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9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440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84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34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41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16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65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kern="1200">
                <a:solidFill>
                  <a:schemeClr val="tx1"/>
                </a:solidFill>
                <a:effectLst/>
                <a:latin typeface="+mn-lt"/>
                <a:ea typeface="+mn-ea"/>
                <a:cs typeface="+mn-cs"/>
              </a:rPr>
              <a:t>1. absolum</a:t>
            </a:r>
            <a:r>
              <a:rPr lang="en-GB" sz="1200" b="1" kern="1200">
                <a:solidFill>
                  <a:schemeClr val="tx1"/>
                </a:solidFill>
                <a:effectLst/>
                <a:latin typeface="+mn-lt"/>
                <a:ea typeface="+mn-ea"/>
                <a:cs typeface="+mn-cs"/>
              </a:rPr>
              <a:t>en</a:t>
            </a:r>
            <a:r>
              <a:rPr lang="en-GB" sz="1200" kern="1200">
                <a:solidFill>
                  <a:schemeClr val="tx1"/>
                </a:solidFill>
                <a:effectLst/>
                <a:latin typeface="+mn-lt"/>
                <a:ea typeface="+mn-ea"/>
                <a:cs typeface="+mn-cs"/>
              </a:rPr>
              <a:t>t</a:t>
            </a:r>
          </a:p>
          <a:p>
            <a:r>
              <a:rPr lang="en-GB" sz="1200" kern="1200">
                <a:solidFill>
                  <a:schemeClr val="tx1"/>
                </a:solidFill>
                <a:effectLst/>
                <a:latin typeface="+mn-lt"/>
                <a:ea typeface="+mn-ea"/>
                <a:cs typeface="+mn-cs"/>
              </a:rPr>
              <a:t>2.  ch</a:t>
            </a:r>
            <a:r>
              <a:rPr lang="en-GB" sz="1200" b="1" kern="1200">
                <a:solidFill>
                  <a:schemeClr val="tx1"/>
                </a:solidFill>
                <a:effectLst/>
                <a:latin typeface="+mn-lt"/>
                <a:ea typeface="+mn-ea"/>
                <a:cs typeface="+mn-cs"/>
              </a:rPr>
              <a:t>au</a:t>
            </a:r>
            <a:r>
              <a:rPr lang="en-GB" sz="1200" kern="1200">
                <a:solidFill>
                  <a:schemeClr val="tx1"/>
                </a:solidFill>
                <a:effectLst/>
                <a:latin typeface="+mn-lt"/>
                <a:ea typeface="+mn-ea"/>
                <a:cs typeface="+mn-cs"/>
              </a:rPr>
              <a:t>d</a:t>
            </a:r>
          </a:p>
          <a:p>
            <a:endParaRPr lang="en-GB"/>
          </a:p>
          <a:p>
            <a:r>
              <a:rPr lang="en-GB" sz="1200" kern="1200">
                <a:solidFill>
                  <a:schemeClr val="tx1"/>
                </a:solidFill>
                <a:effectLst/>
                <a:latin typeface="+mn-lt"/>
                <a:ea typeface="+mn-ea"/>
                <a:cs typeface="+mn-cs"/>
              </a:rPr>
              <a:t>absolument [1009] chaud [1852]</a:t>
            </a:r>
            <a:endParaRPr lang="en-GB" dirty="0"/>
          </a:p>
          <a:p>
            <a:endParaRPr lang="en-GB"/>
          </a:p>
          <a:p>
            <a:r>
              <a:rPr lang="en-GB" sz="1200" b="1">
                <a:latin typeface="Century Gothic" panose="020B0502020202020204" pitchFamily="34" charset="0"/>
              </a:rPr>
              <a:t>Source</a:t>
            </a:r>
            <a:r>
              <a:rPr lang="en-GB" sz="1200" b="1" baseline="0">
                <a:latin typeface="Century Gothic" panose="020B0502020202020204" pitchFamily="34" charset="0"/>
              </a:rPr>
              <a:t> of frequency information:</a:t>
            </a:r>
          </a:p>
          <a:p>
            <a:r>
              <a:rPr lang="en-GB" sz="1200">
                <a:solidFill>
                  <a:schemeClr val="dk1"/>
                </a:solidFill>
                <a:effectLst/>
                <a:latin typeface="Century Gothic" panose="020B0502020202020204" pitchFamily="34" charset="0"/>
                <a:ea typeface="+mn-ea"/>
                <a:cs typeface="+mn-cs"/>
              </a:rPr>
              <a:t>Londsale, D., &amp; Le Bras, Y.  (2009). </a:t>
            </a:r>
            <a:r>
              <a:rPr lang="en-GB" sz="1200" i="1">
                <a:solidFill>
                  <a:schemeClr val="dk1"/>
                </a:solidFill>
                <a:effectLst/>
                <a:latin typeface="Century Gothic" panose="020B0502020202020204" pitchFamily="34" charset="0"/>
                <a:ea typeface="+mn-ea"/>
                <a:cs typeface="+mn-cs"/>
              </a:rPr>
              <a:t>A Frequency Dictionary of French: Core vocabulary for learners </a:t>
            </a:r>
            <a:r>
              <a:rPr lang="en-GB" sz="120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6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a:t>
            </a:r>
            <a:r>
              <a:rPr lang="en-GB"/>
              <a:t>for your </a:t>
            </a:r>
            <a:r>
              <a:rPr lang="en-GB" dirty="0"/>
              <a:t>test.  Now, close the video and click next on the page to download and complete your </a:t>
            </a:r>
            <a:r>
              <a:rPr lang="en-GB"/>
              <a:t>assessment.</a:t>
            </a:r>
          </a:p>
          <a:p>
            <a:endParaRPr lang="en-GB"/>
          </a:p>
          <a:p>
            <a:r>
              <a:rPr lang="en-GB"/>
              <a:t>niveau [328] quotidien [1318]</a:t>
            </a:r>
          </a:p>
          <a:p>
            <a:endParaRPr lang="en-GB"/>
          </a:p>
          <a:p>
            <a:r>
              <a:rPr lang="en-GB" sz="1200" b="1">
                <a:latin typeface="Century Gothic" panose="020B0502020202020204" pitchFamily="34" charset="0"/>
              </a:rPr>
              <a:t>Source</a:t>
            </a:r>
            <a:r>
              <a:rPr lang="en-GB" sz="1200" b="1" baseline="0">
                <a:latin typeface="Century Gothic" panose="020B0502020202020204" pitchFamily="34" charset="0"/>
              </a:rPr>
              <a:t> of frequency information:</a:t>
            </a:r>
          </a:p>
          <a:p>
            <a:r>
              <a:rPr lang="en-GB" sz="1200">
                <a:solidFill>
                  <a:schemeClr val="dk1"/>
                </a:solidFill>
                <a:effectLst/>
                <a:latin typeface="Century Gothic" panose="020B0502020202020204" pitchFamily="34" charset="0"/>
                <a:ea typeface="+mn-ea"/>
                <a:cs typeface="+mn-cs"/>
              </a:rPr>
              <a:t>Londsale, D., &amp; Le Bras, Y.  (2009). </a:t>
            </a:r>
            <a:r>
              <a:rPr lang="en-GB" sz="1200" i="1">
                <a:solidFill>
                  <a:schemeClr val="dk1"/>
                </a:solidFill>
                <a:effectLst/>
                <a:latin typeface="Century Gothic" panose="020B0502020202020204" pitchFamily="34" charset="0"/>
                <a:ea typeface="+mn-ea"/>
                <a:cs typeface="+mn-cs"/>
              </a:rPr>
              <a:t>A Frequency Dictionary of French: Core vocabulary for learners </a:t>
            </a:r>
            <a:r>
              <a:rPr lang="en-GB" sz="120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24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97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6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61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 hope it was useful to see and practise questions for all of the parts of the assessment.</a:t>
            </a:r>
            <a:br>
              <a:rPr lang="en-GB"/>
            </a:br>
            <a:r>
              <a:rPr lang="en-GB"/>
              <a:t>Now, close the video and click next on the page to download and complete your assessment.</a:t>
            </a:r>
            <a:br>
              <a:rPr lang="en-GB"/>
            </a:br>
            <a:r>
              <a:rPr lang="en-GB"/>
              <a:t>Make sure you record the speaking part and send it to your teacher.</a:t>
            </a:r>
            <a:br>
              <a:rPr lang="en-GB"/>
            </a:br>
            <a:r>
              <a:rPr lang="en-GB" i="1"/>
              <a:t>Bonne chance!</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8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kern="1200">
                <a:solidFill>
                  <a:schemeClr val="tx1"/>
                </a:solidFill>
                <a:effectLst/>
                <a:latin typeface="+mn-lt"/>
                <a:ea typeface="+mn-ea"/>
                <a:cs typeface="+mn-cs"/>
              </a:rPr>
              <a:t>1. la caisse</a:t>
            </a:r>
          </a:p>
          <a:p>
            <a:r>
              <a:rPr lang="en-GB" sz="1200" kern="1200">
                <a:solidFill>
                  <a:schemeClr val="tx1"/>
                </a:solidFill>
                <a:effectLst/>
                <a:latin typeface="+mn-lt"/>
                <a:ea typeface="+mn-ea"/>
                <a:cs typeface="+mn-cs"/>
              </a:rPr>
              <a:t>2. gagner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4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fr-FR" sz="1200" kern="1200">
                <a:solidFill>
                  <a:schemeClr val="tx1"/>
                </a:solidFill>
                <a:effectLst/>
                <a:latin typeface="+mn-lt"/>
                <a:ea typeface="+mn-ea"/>
                <a:cs typeface="+mn-cs"/>
              </a:rPr>
              <a:t>1. A – la matière 	         B – le jour       	 C –  l’équipe	            D – la plage</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2. A – l’étranger	         B – l’université	 C – l’année	            D – la langue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57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fr-FR" sz="1200" kern="1200">
                <a:solidFill>
                  <a:schemeClr val="tx1"/>
                </a:solidFill>
                <a:effectLst/>
                <a:latin typeface="+mn-lt"/>
                <a:ea typeface="+mn-ea"/>
                <a:cs typeface="+mn-cs"/>
              </a:rPr>
              <a:t>1. Nous allons à l’hôtel.</a:t>
            </a:r>
            <a:endParaRPr lang="en-GB"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2. Tu ne comprends pas.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30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Transcript</a:t>
            </a:r>
          </a:p>
          <a:p>
            <a:r>
              <a:rPr lang="en-GB" sz="1200" kern="1200">
                <a:solidFill>
                  <a:schemeClr val="tx1"/>
                </a:solidFill>
                <a:effectLst/>
                <a:latin typeface="+mn-lt"/>
                <a:ea typeface="+mn-ea"/>
                <a:cs typeface="+mn-cs"/>
              </a:rPr>
              <a:t>1. Elle sort le samedi.</a:t>
            </a:r>
          </a:p>
          <a:p>
            <a:r>
              <a:rPr lang="en-GB" sz="1200" kern="1200">
                <a:solidFill>
                  <a:schemeClr val="tx1"/>
                </a:solidFill>
                <a:effectLst/>
                <a:latin typeface="+mn-lt"/>
                <a:ea typeface="+mn-ea"/>
                <a:cs typeface="+mn-cs"/>
              </a:rPr>
              <a:t>2 Vont-ils en vacances?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80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07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325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9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03/08/2020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Practice assessment [1/2]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a:solidFill>
                  <a:prstClr val="white"/>
                </a:solidFill>
              </a:rPr>
              <a:t>Year 7 French</a:t>
            </a:r>
            <a:endParaRPr lang="en-US" sz="3200"/>
          </a:p>
          <a:p>
            <a:pPr algn="l"/>
            <a:r>
              <a:rPr lang="en-GB" sz="3000">
                <a:solidFill>
                  <a:prstClr val="white"/>
                </a:solidFill>
              </a:rPr>
              <a:t>Term 3 assessments</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a:p>
            <a:pPr>
              <a:defRPr/>
            </a:pPr>
            <a:endParaRPr lang="en-GB" sz="140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2/08/20</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565810" y="1502787"/>
            <a:ext cx="951297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a:solidFill>
                  <a:srgbClr val="104F75"/>
                </a:solidFill>
              </a:rPr>
              <a:t>This part of the test will take around </a:t>
            </a:r>
            <a:r>
              <a:rPr lang="en-GB" sz="2000" b="1">
                <a:solidFill>
                  <a:srgbClr val="104F75"/>
                </a:solidFill>
              </a:rPr>
              <a:t>10 minutes.</a:t>
            </a:r>
            <a:endParaRPr lang="en-GB" sz="2000">
              <a:solidFill>
                <a:srgbClr val="104F75"/>
              </a:solidFill>
            </a:endParaRPr>
          </a:p>
          <a:p>
            <a:r>
              <a:rPr lang="en-GB" sz="2000">
                <a:solidFill>
                  <a:srgbClr val="104F75"/>
                </a:solidFill>
              </a:rPr>
              <a:t> </a:t>
            </a:r>
          </a:p>
          <a:p>
            <a:r>
              <a:rPr lang="en-GB" sz="2000" b="1">
                <a:solidFill>
                  <a:srgbClr val="104F75"/>
                </a:solidFill>
              </a:rPr>
              <a:t>PART A</a:t>
            </a:r>
            <a:endParaRPr lang="en-GB" sz="2000">
              <a:solidFill>
                <a:srgbClr val="104F75"/>
              </a:solidFill>
            </a:endParaRPr>
          </a:p>
          <a:p>
            <a:endParaRPr lang="en-GB" sz="2000" b="1">
              <a:solidFill>
                <a:srgbClr val="104F75"/>
              </a:solidFill>
            </a:endParaRPr>
          </a:p>
          <a:p>
            <a:r>
              <a:rPr lang="en-GB" sz="2000" b="1">
                <a:solidFill>
                  <a:srgbClr val="104F75"/>
                </a:solidFill>
              </a:rPr>
              <a:t>Read </a:t>
            </a:r>
            <a:r>
              <a:rPr lang="en-GB" sz="2000">
                <a:solidFill>
                  <a:srgbClr val="104F75"/>
                </a:solidFill>
              </a:rPr>
              <a:t>the sentences. The subject is missing. </a:t>
            </a:r>
          </a:p>
          <a:p>
            <a:r>
              <a:rPr lang="en-GB" sz="2000">
                <a:solidFill>
                  <a:srgbClr val="104F75"/>
                </a:solidFill>
              </a:rPr>
              <a:t>Put a </a:t>
            </a:r>
            <a:r>
              <a:rPr lang="en-GB" sz="2000" b="1">
                <a:solidFill>
                  <a:srgbClr val="104F75"/>
                </a:solidFill>
              </a:rPr>
              <a:t>cross (x)</a:t>
            </a:r>
            <a:r>
              <a:rPr lang="en-GB" sz="2000">
                <a:solidFill>
                  <a:srgbClr val="104F75"/>
                </a:solidFill>
              </a:rPr>
              <a:t> next to the person or people the sentence is about. </a:t>
            </a:r>
          </a:p>
        </p:txBody>
      </p:sp>
      <p:graphicFrame>
        <p:nvGraphicFramePr>
          <p:cNvPr id="28" name="Table 27"/>
          <p:cNvGraphicFramePr>
            <a:graphicFrameLocks noGrp="1"/>
          </p:cNvGraphicFramePr>
          <p:nvPr>
            <p:extLst>
              <p:ext uri="{D42A27DB-BD31-4B8C-83A1-F6EECF244321}">
                <p14:modId xmlns:p14="http://schemas.microsoft.com/office/powerpoint/2010/main" val="1068346038"/>
              </p:ext>
            </p:extLst>
          </p:nvPr>
        </p:nvGraphicFramePr>
        <p:xfrm>
          <a:off x="701038" y="3942675"/>
          <a:ext cx="10800667" cy="1737487"/>
        </p:xfrm>
        <a:graphic>
          <a:graphicData uri="http://schemas.openxmlformats.org/drawingml/2006/table">
            <a:tbl>
              <a:tblPr firstRow="1" firstCol="1" bandRow="1">
                <a:tableStyleId>{5C22544A-7EE6-4342-B048-85BDC9FD1C3A}</a:tableStyleId>
              </a:tblPr>
              <a:tblGrid>
                <a:gridCol w="387977">
                  <a:extLst>
                    <a:ext uri="{9D8B030D-6E8A-4147-A177-3AD203B41FA5}">
                      <a16:colId xmlns:a16="http://schemas.microsoft.com/office/drawing/2014/main" val="1801964773"/>
                    </a:ext>
                  </a:extLst>
                </a:gridCol>
                <a:gridCol w="2428885">
                  <a:extLst>
                    <a:ext uri="{9D8B030D-6E8A-4147-A177-3AD203B41FA5}">
                      <a16:colId xmlns:a16="http://schemas.microsoft.com/office/drawing/2014/main" val="546424307"/>
                    </a:ext>
                  </a:extLst>
                </a:gridCol>
                <a:gridCol w="2512664">
                  <a:extLst>
                    <a:ext uri="{9D8B030D-6E8A-4147-A177-3AD203B41FA5}">
                      <a16:colId xmlns:a16="http://schemas.microsoft.com/office/drawing/2014/main" val="1404531500"/>
                    </a:ext>
                  </a:extLst>
                </a:gridCol>
                <a:gridCol w="351525">
                  <a:extLst>
                    <a:ext uri="{9D8B030D-6E8A-4147-A177-3AD203B41FA5}">
                      <a16:colId xmlns:a16="http://schemas.microsoft.com/office/drawing/2014/main" val="1596037134"/>
                    </a:ext>
                  </a:extLst>
                </a:gridCol>
                <a:gridCol w="394459">
                  <a:extLst>
                    <a:ext uri="{9D8B030D-6E8A-4147-A177-3AD203B41FA5}">
                      <a16:colId xmlns:a16="http://schemas.microsoft.com/office/drawing/2014/main" val="3399165808"/>
                    </a:ext>
                  </a:extLst>
                </a:gridCol>
                <a:gridCol w="2354752">
                  <a:extLst>
                    <a:ext uri="{9D8B030D-6E8A-4147-A177-3AD203B41FA5}">
                      <a16:colId xmlns:a16="http://schemas.microsoft.com/office/drawing/2014/main" val="3183563533"/>
                    </a:ext>
                  </a:extLst>
                </a:gridCol>
                <a:gridCol w="2370405">
                  <a:extLst>
                    <a:ext uri="{9D8B030D-6E8A-4147-A177-3AD203B41FA5}">
                      <a16:colId xmlns:a16="http://schemas.microsoft.com/office/drawing/2014/main" val="3855569732"/>
                    </a:ext>
                  </a:extLst>
                </a:gridCol>
              </a:tblGrid>
              <a:tr h="1087834">
                <a:tc>
                  <a:txBody>
                    <a:bodyPr/>
                    <a:lstStyle/>
                    <a:p>
                      <a:pPr algn="ctr">
                        <a:lnSpc>
                          <a:spcPct val="150000"/>
                        </a:lnSpc>
                        <a:spcAft>
                          <a:spcPts val="0"/>
                        </a:spcAft>
                      </a:pPr>
                      <a:r>
                        <a:rPr lang="en-GB" sz="2000" b="1">
                          <a:solidFill>
                            <a:srgbClr val="104F75"/>
                          </a:solidFill>
                          <a:effectLst/>
                          <a:latin typeface="+mn-lt"/>
                        </a:rPr>
                        <a:t>1</a:t>
                      </a:r>
                      <a:r>
                        <a:rPr lang="en-GB" sz="2000" b="0">
                          <a:solidFill>
                            <a:srgbClr val="104F75"/>
                          </a:solidFill>
                          <a:effectLst/>
                          <a:latin typeface="+mn-lt"/>
                        </a:rPr>
                        <a:t>.</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zh-CN" sz="2000" b="0">
                          <a:solidFill>
                            <a:srgbClr val="104F75"/>
                          </a:solidFill>
                          <a:effectLst/>
                          <a:latin typeface="+mn-lt"/>
                        </a:rPr>
                        <a:t>☐</a:t>
                      </a:r>
                      <a:r>
                        <a:rPr lang="en-GB" sz="2000" b="0">
                          <a:solidFill>
                            <a:srgbClr val="104F75"/>
                          </a:solidFill>
                          <a:effectLst/>
                          <a:latin typeface="+mn-lt"/>
                        </a:rPr>
                        <a:t>  I </a:t>
                      </a:r>
                      <a:r>
                        <a:rPr lang="en-GB" sz="2000" b="0" i="1">
                          <a:solidFill>
                            <a:srgbClr val="104F75"/>
                          </a:solidFill>
                          <a:effectLst/>
                          <a:latin typeface="+mn-lt"/>
                        </a:rPr>
                        <a:t>or</a:t>
                      </a:r>
                      <a:r>
                        <a:rPr lang="en-GB" sz="2000" b="0" i="0">
                          <a:solidFill>
                            <a:srgbClr val="104F75"/>
                          </a:solidFill>
                          <a:effectLst/>
                          <a:latin typeface="+mn-lt"/>
                        </a:rPr>
                        <a:t> </a:t>
                      </a:r>
                      <a:r>
                        <a:rPr lang="en-GB" sz="2000" b="0">
                          <a:solidFill>
                            <a:srgbClr val="104F75"/>
                          </a:solidFill>
                          <a:effectLst/>
                          <a:latin typeface="+mn-lt"/>
                        </a:rPr>
                        <a:t>he/she</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you (singular)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we</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they</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   travaille en ville.</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 </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2.</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you (singular)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we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you (plural) </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they</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04F75"/>
                          </a:solidFill>
                          <a:effectLst/>
                          <a:latin typeface="+mn-lt"/>
                        </a:rPr>
                        <a:t>   </a:t>
                      </a:r>
                      <a:r>
                        <a:rPr lang="fr-FR" sz="2000">
                          <a:solidFill>
                            <a:srgbClr val="104F75"/>
                          </a:solidFill>
                          <a:effectLst/>
                          <a:latin typeface="+mn-lt"/>
                        </a:rPr>
                        <a:t>gagnez le match.	</a:t>
                      </a:r>
                      <a:endParaRPr lang="en-GB" sz="2000">
                        <a:solidFill>
                          <a:srgbClr val="104F75"/>
                        </a:solidFill>
                        <a:effectLst/>
                        <a:latin typeface="+mn-lt"/>
                        <a:ea typeface="SimSun" panose="02010600030101010101" pitchFamily="2" charset="-122"/>
                        <a:cs typeface="Times New Roman" panose="02020603050405020304" pitchFamily="18" charset="0"/>
                      </a:endParaRPr>
                    </a:p>
                  </a:txBody>
                  <a:tcPr marL="65321" marR="653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639921"/>
                  </a:ext>
                </a:extLst>
              </a:tr>
            </a:tbl>
          </a:graphicData>
        </a:graphic>
      </p:graphicFrame>
      <p:sp>
        <p:nvSpPr>
          <p:cNvPr id="37" name="TextBox 36"/>
          <p:cNvSpPr txBox="1"/>
          <p:nvPr/>
        </p:nvSpPr>
        <p:spPr>
          <a:xfrm>
            <a:off x="6803366" y="4836247"/>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38" name="TextBox 37"/>
          <p:cNvSpPr txBox="1"/>
          <p:nvPr/>
        </p:nvSpPr>
        <p:spPr>
          <a:xfrm>
            <a:off x="1108361" y="3866475"/>
            <a:ext cx="328922"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Tree>
    <p:extLst>
      <p:ext uri="{BB962C8B-B14F-4D97-AF65-F5344CB8AC3E}">
        <p14:creationId xmlns:p14="http://schemas.microsoft.com/office/powerpoint/2010/main" val="223221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2" name="Rectangle 2"/>
          <p:cNvSpPr>
            <a:spLocks noChangeArrowheads="1"/>
          </p:cNvSpPr>
          <p:nvPr/>
        </p:nvSpPr>
        <p:spPr bwMode="auto">
          <a:xfrm>
            <a:off x="452922" y="1687452"/>
            <a:ext cx="11292038" cy="3477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a:solidFill>
                  <a:srgbClr val="104F75"/>
                </a:solidFill>
              </a:rPr>
              <a:t>PART B</a:t>
            </a:r>
          </a:p>
          <a:p>
            <a:endParaRPr lang="en-GB" sz="2000">
              <a:solidFill>
                <a:srgbClr val="104F75"/>
              </a:solidFill>
            </a:endParaRPr>
          </a:p>
          <a:p>
            <a:r>
              <a:rPr lang="en-GB" sz="2000">
                <a:solidFill>
                  <a:srgbClr val="104F75"/>
                </a:solidFill>
              </a:rPr>
              <a:t>A word is missing in each of the next four sentences. </a:t>
            </a:r>
          </a:p>
          <a:p>
            <a:r>
              <a:rPr lang="en-GB" sz="2000" b="1">
                <a:solidFill>
                  <a:srgbClr val="104F75"/>
                </a:solidFill>
              </a:rPr>
              <a:t>Click on a box</a:t>
            </a:r>
            <a:r>
              <a:rPr lang="en-GB" sz="2000">
                <a:solidFill>
                  <a:srgbClr val="104F75"/>
                </a:solidFill>
              </a:rPr>
              <a:t> to put a </a:t>
            </a:r>
            <a:r>
              <a:rPr lang="en-GB" sz="2000" b="1">
                <a:solidFill>
                  <a:srgbClr val="104F75"/>
                </a:solidFill>
              </a:rPr>
              <a:t>cross (x)</a:t>
            </a:r>
            <a:r>
              <a:rPr lang="en-GB" sz="2000">
                <a:solidFill>
                  <a:srgbClr val="104F75"/>
                </a:solidFill>
              </a:rPr>
              <a:t> by the </a:t>
            </a:r>
            <a:r>
              <a:rPr lang="en-GB" sz="2000" b="1">
                <a:solidFill>
                  <a:srgbClr val="104F75"/>
                </a:solidFill>
              </a:rPr>
              <a:t>noun</a:t>
            </a:r>
            <a:r>
              <a:rPr lang="en-GB" sz="2000">
                <a:solidFill>
                  <a:srgbClr val="104F75"/>
                </a:solidFill>
              </a:rPr>
              <a:t> that completes the sentence. </a:t>
            </a:r>
          </a:p>
          <a:p>
            <a:r>
              <a:rPr lang="en-GB" sz="2000">
                <a:solidFill>
                  <a:srgbClr val="104F75"/>
                </a:solidFill>
              </a:rPr>
              <a:t> </a:t>
            </a:r>
          </a:p>
          <a:p>
            <a:endParaRPr lang="de-DE" sz="2000">
              <a:solidFill>
                <a:srgbClr val="104F75"/>
              </a:solidFill>
            </a:endParaRPr>
          </a:p>
          <a:p>
            <a:endParaRPr lang="de-DE" sz="2000">
              <a:solidFill>
                <a:srgbClr val="104F75"/>
              </a:solidFill>
            </a:endParaRPr>
          </a:p>
          <a:p>
            <a:endParaRPr lang="de-DE" sz="2000">
              <a:solidFill>
                <a:srgbClr val="104F75"/>
              </a:solidFill>
            </a:endParaRPr>
          </a:p>
          <a:p>
            <a:r>
              <a:rPr lang="de-DE" sz="2000">
                <a:solidFill>
                  <a:srgbClr val="104F75"/>
                </a:solidFill>
              </a:rPr>
              <a:t>1. Je vais à la ...			</a:t>
            </a:r>
            <a:r>
              <a:rPr lang="en-GB" sz="2000">
                <a:solidFill>
                  <a:srgbClr val="104F75"/>
                </a:solidFill>
              </a:rPr>
              <a:t>☐</a:t>
            </a:r>
            <a:r>
              <a:rPr lang="de-DE" sz="2000">
                <a:solidFill>
                  <a:srgbClr val="104F75"/>
                </a:solidFill>
              </a:rPr>
              <a:t> poste (f.)	</a:t>
            </a:r>
            <a:r>
              <a:rPr lang="en-GB" sz="2000">
                <a:solidFill>
                  <a:srgbClr val="104F75"/>
                </a:solidFill>
              </a:rPr>
              <a:t>☐</a:t>
            </a:r>
            <a:r>
              <a:rPr lang="de-DE" sz="2000">
                <a:solidFill>
                  <a:srgbClr val="104F75"/>
                </a:solidFill>
              </a:rPr>
              <a:t> parc (m.)	</a:t>
            </a:r>
            <a:r>
              <a:rPr lang="en-GB" sz="2000">
                <a:solidFill>
                  <a:srgbClr val="104F75"/>
                </a:solidFill>
              </a:rPr>
              <a:t>☐</a:t>
            </a:r>
            <a:r>
              <a:rPr lang="de-DE" sz="2000">
                <a:solidFill>
                  <a:srgbClr val="104F75"/>
                </a:solidFill>
              </a:rPr>
              <a:t> France</a:t>
            </a:r>
          </a:p>
          <a:p>
            <a:endParaRPr lang="de-DE" sz="2000">
              <a:solidFill>
                <a:srgbClr val="104F75"/>
              </a:solidFill>
            </a:endParaRPr>
          </a:p>
          <a:p>
            <a:r>
              <a:rPr lang="de-DE" sz="2000">
                <a:solidFill>
                  <a:srgbClr val="104F75"/>
                </a:solidFill>
              </a:rPr>
              <a:t>2. Tu vas à ... 				</a:t>
            </a:r>
            <a:r>
              <a:rPr lang="zh-CN" altLang="en-US" sz="2000">
                <a:solidFill>
                  <a:srgbClr val="104F75"/>
                </a:solidFill>
              </a:rPr>
              <a:t>☐</a:t>
            </a:r>
            <a:r>
              <a:rPr lang="de-DE" sz="2000">
                <a:solidFill>
                  <a:srgbClr val="104F75"/>
                </a:solidFill>
              </a:rPr>
              <a:t> Angleterre	</a:t>
            </a:r>
            <a:r>
              <a:rPr lang="zh-CN" altLang="en-US" sz="2000">
                <a:solidFill>
                  <a:srgbClr val="104F75"/>
                </a:solidFill>
              </a:rPr>
              <a:t>☐</a:t>
            </a:r>
            <a:r>
              <a:rPr lang="de-DE" sz="2000">
                <a:solidFill>
                  <a:srgbClr val="104F75"/>
                </a:solidFill>
              </a:rPr>
              <a:t> Paris		</a:t>
            </a:r>
            <a:r>
              <a:rPr lang="zh-CN" altLang="en-US" sz="2000">
                <a:solidFill>
                  <a:srgbClr val="104F75"/>
                </a:solidFill>
              </a:rPr>
              <a:t>☐</a:t>
            </a:r>
            <a:r>
              <a:rPr lang="de-DE" sz="2000">
                <a:solidFill>
                  <a:srgbClr val="104F75"/>
                </a:solidFill>
              </a:rPr>
              <a:t> ville (f.)</a:t>
            </a:r>
            <a:endParaRPr lang="en-GB" sz="2000">
              <a:solidFill>
                <a:srgbClr val="104F75"/>
              </a:solidFill>
            </a:endParaRPr>
          </a:p>
        </p:txBody>
      </p:sp>
      <p:sp>
        <p:nvSpPr>
          <p:cNvPr id="37" name="TextBox 36"/>
          <p:cNvSpPr txBox="1"/>
          <p:nvPr/>
        </p:nvSpPr>
        <p:spPr>
          <a:xfrm>
            <a:off x="6885626" y="4729926"/>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38" name="TextBox 37"/>
          <p:cNvSpPr txBox="1"/>
          <p:nvPr/>
        </p:nvSpPr>
        <p:spPr>
          <a:xfrm>
            <a:off x="5060926" y="4114447"/>
            <a:ext cx="363236"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
        <p:nvSpPr>
          <p:cNvPr id="40" name="Rounded Rectangular Callout 39"/>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Tree>
    <p:extLst>
      <p:ext uri="{BB962C8B-B14F-4D97-AF65-F5344CB8AC3E}">
        <p14:creationId xmlns:p14="http://schemas.microsoft.com/office/powerpoint/2010/main" val="27109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225602"/>
              </p:ext>
            </p:extLst>
          </p:nvPr>
        </p:nvGraphicFramePr>
        <p:xfrm>
          <a:off x="891821" y="3283978"/>
          <a:ext cx="10701867" cy="1931490"/>
        </p:xfrm>
        <a:graphic>
          <a:graphicData uri="http://schemas.openxmlformats.org/drawingml/2006/table">
            <a:tbl>
              <a:tblPr firstRow="1" firstCol="1" bandRow="1">
                <a:tableStyleId>{5C22544A-7EE6-4342-B048-85BDC9FD1C3A}</a:tableStyleId>
              </a:tblPr>
              <a:tblGrid>
                <a:gridCol w="515284">
                  <a:extLst>
                    <a:ext uri="{9D8B030D-6E8A-4147-A177-3AD203B41FA5}">
                      <a16:colId xmlns:a16="http://schemas.microsoft.com/office/drawing/2014/main" val="3875893820"/>
                    </a:ext>
                  </a:extLst>
                </a:gridCol>
                <a:gridCol w="2269538">
                  <a:extLst>
                    <a:ext uri="{9D8B030D-6E8A-4147-A177-3AD203B41FA5}">
                      <a16:colId xmlns:a16="http://schemas.microsoft.com/office/drawing/2014/main" val="1861585741"/>
                    </a:ext>
                  </a:extLst>
                </a:gridCol>
                <a:gridCol w="7917045">
                  <a:extLst>
                    <a:ext uri="{9D8B030D-6E8A-4147-A177-3AD203B41FA5}">
                      <a16:colId xmlns:a16="http://schemas.microsoft.com/office/drawing/2014/main" val="4071829438"/>
                    </a:ext>
                  </a:extLst>
                </a:gridCol>
              </a:tblGrid>
              <a:tr h="965745">
                <a:tc>
                  <a:txBody>
                    <a:bodyPr/>
                    <a:lstStyle/>
                    <a:p>
                      <a:pPr algn="ctr">
                        <a:lnSpc>
                          <a:spcPct val="107000"/>
                        </a:lnSpc>
                        <a:spcAft>
                          <a:spcPts val="0"/>
                        </a:spcAft>
                      </a:pPr>
                      <a:r>
                        <a:rPr lang="en-GB" sz="2000" b="0">
                          <a:solidFill>
                            <a:srgbClr val="104F75"/>
                          </a:solidFill>
                          <a:effectLst/>
                        </a:rPr>
                        <a:t> </a:t>
                      </a:r>
                      <a:r>
                        <a:rPr lang="fr-FR" sz="2000" b="0">
                          <a:solidFill>
                            <a:srgbClr val="104F75"/>
                          </a:solidFill>
                          <a:effectLst/>
                        </a:rPr>
                        <a:t>1.</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intelligents</a:t>
                      </a:r>
                    </a:p>
                    <a:p>
                      <a:pPr algn="ctr">
                        <a:lnSpc>
                          <a:spcPct val="107000"/>
                        </a:lnSpc>
                        <a:spcAft>
                          <a:spcPts val="0"/>
                        </a:spcAft>
                      </a:pPr>
                      <a:r>
                        <a:rPr lang="en-GB" sz="2000" b="0">
                          <a:solidFill>
                            <a:srgbClr val="104F75"/>
                          </a:solidFill>
                          <a:effectLst/>
                        </a:rPr>
                        <a:t>élèves</a:t>
                      </a:r>
                    </a:p>
                    <a:p>
                      <a:pPr algn="ctr">
                        <a:lnSpc>
                          <a:spcPct val="107000"/>
                        </a:lnSpc>
                        <a:spcAft>
                          <a:spcPts val="0"/>
                        </a:spcAft>
                      </a:pPr>
                      <a:r>
                        <a:rPr lang="en-GB" sz="2000" b="0">
                          <a:solidFill>
                            <a:srgbClr val="104F75"/>
                          </a:solidFill>
                          <a:effectLst/>
                        </a:rPr>
                        <a:t>les </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Correct order: _____________________________</a:t>
                      </a:r>
                      <a:r>
                        <a:rPr lang="fr-FR" sz="2000" b="0">
                          <a:solidFill>
                            <a:srgbClr val="104F75"/>
                          </a:solidFill>
                          <a:effectLst/>
                        </a:rPr>
                        <a:t>____________</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161888"/>
                  </a:ext>
                </a:extLst>
              </a:tr>
              <a:tr h="965745">
                <a:tc>
                  <a:txBody>
                    <a:bodyPr/>
                    <a:lstStyle/>
                    <a:p>
                      <a:pPr algn="ctr">
                        <a:lnSpc>
                          <a:spcPct val="107000"/>
                        </a:lnSpc>
                        <a:spcAft>
                          <a:spcPts val="0"/>
                        </a:spcAft>
                      </a:pPr>
                      <a:r>
                        <a:rPr lang="fr-FR" sz="2000" b="0">
                          <a:solidFill>
                            <a:srgbClr val="104F75"/>
                          </a:solidFill>
                          <a:effectLst/>
                        </a:rPr>
                        <a:t> 2.</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bâtiment</a:t>
                      </a:r>
                    </a:p>
                    <a:p>
                      <a:pPr algn="ctr">
                        <a:lnSpc>
                          <a:spcPct val="107000"/>
                        </a:lnSpc>
                        <a:spcAft>
                          <a:spcPts val="0"/>
                        </a:spcAft>
                      </a:pPr>
                      <a:r>
                        <a:rPr lang="fr-FR" sz="2000" b="0">
                          <a:solidFill>
                            <a:srgbClr val="104F75"/>
                          </a:solidFill>
                          <a:effectLst/>
                        </a:rPr>
                        <a:t>un</a:t>
                      </a:r>
                    </a:p>
                    <a:p>
                      <a:pPr algn="ctr">
                        <a:lnSpc>
                          <a:spcPct val="107000"/>
                        </a:lnSpc>
                        <a:spcAft>
                          <a:spcPts val="0"/>
                        </a:spcAft>
                      </a:pPr>
                      <a:r>
                        <a:rPr lang="fr-FR" sz="2000" b="0">
                          <a:solidFill>
                            <a:srgbClr val="104F75"/>
                          </a:solidFill>
                          <a:effectLst/>
                        </a:rPr>
                        <a:t>haut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Correct order:</a:t>
                      </a:r>
                      <a:r>
                        <a:rPr lang="fr-FR" sz="2000" b="0">
                          <a:solidFill>
                            <a:srgbClr val="104F75"/>
                          </a:solidFill>
                          <a:effectLst/>
                        </a:rPr>
                        <a:t>_________________________________________</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9544530"/>
                  </a:ext>
                </a:extLst>
              </a:tr>
            </a:tbl>
          </a:graphicData>
        </a:graphic>
      </p:graphicFrame>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7884591"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12" name="TextBox 11"/>
          <p:cNvSpPr txBox="1"/>
          <p:nvPr/>
        </p:nvSpPr>
        <p:spPr>
          <a:xfrm>
            <a:off x="7152177" y="4503018"/>
            <a:ext cx="3447227" cy="396199"/>
          </a:xfrm>
          <a:prstGeom prst="rect">
            <a:avLst/>
          </a:prstGeom>
          <a:noFill/>
        </p:spPr>
        <p:txBody>
          <a:bodyPr wrap="square" rtlCol="0">
            <a:spAutoFit/>
          </a:bodyPr>
          <a:lstStyle/>
          <a:p>
            <a:pPr>
              <a:lnSpc>
                <a:spcPct val="107000"/>
              </a:lnSpc>
              <a:spcAft>
                <a:spcPts val="0"/>
              </a:spcAft>
            </a:pPr>
            <a:r>
              <a:rPr lang="en-GB" sz="2000">
                <a:solidFill>
                  <a:srgbClr val="104F75"/>
                </a:solidFill>
              </a:rPr>
              <a:t>un haut bâtiment</a:t>
            </a:r>
          </a:p>
        </p:txBody>
      </p:sp>
      <p:sp>
        <p:nvSpPr>
          <p:cNvPr id="13" name="TextBox 12"/>
          <p:cNvSpPr txBox="1"/>
          <p:nvPr/>
        </p:nvSpPr>
        <p:spPr>
          <a:xfrm>
            <a:off x="6953225" y="3548308"/>
            <a:ext cx="2913263" cy="421654"/>
          </a:xfrm>
          <a:prstGeom prst="rect">
            <a:avLst/>
          </a:prstGeom>
          <a:noFill/>
        </p:spPr>
        <p:txBody>
          <a:bodyPr wrap="square" rtlCol="0">
            <a:spAutoFit/>
          </a:bodyPr>
          <a:lstStyle/>
          <a:p>
            <a:pPr>
              <a:lnSpc>
                <a:spcPct val="107000"/>
              </a:lnSpc>
              <a:spcAft>
                <a:spcPts val="0"/>
              </a:spcAft>
            </a:pPr>
            <a:r>
              <a:rPr lang="en-GB" sz="2000">
                <a:solidFill>
                  <a:srgbClr val="104F75"/>
                </a:solidFill>
              </a:rPr>
              <a:t>les élèves intelligents</a:t>
            </a:r>
          </a:p>
        </p:txBody>
      </p:sp>
      <p:sp>
        <p:nvSpPr>
          <p:cNvPr id="14" name="Rounded Rectangular Callout 13"/>
          <p:cNvSpPr/>
          <p:nvPr/>
        </p:nvSpPr>
        <p:spPr>
          <a:xfrm>
            <a:off x="9329404" y="89262"/>
            <a:ext cx="2540000" cy="107472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6" name="Rectangle 1"/>
          <p:cNvSpPr>
            <a:spLocks noChangeArrowheads="1"/>
          </p:cNvSpPr>
          <p:nvPr/>
        </p:nvSpPr>
        <p:spPr bwMode="auto">
          <a:xfrm>
            <a:off x="970677" y="1691813"/>
            <a:ext cx="61815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04F75"/>
                </a:solidFill>
                <a:effectLst/>
                <a:ea typeface="SimSun" panose="02010600030101010101" pitchFamily="2" charset="-122"/>
                <a:cs typeface="Times New Roman" panose="02020603050405020304" pitchFamily="18" charset="0"/>
              </a:rPr>
              <a:t>PART 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04F75"/>
                </a:solidFill>
                <a:effectLst/>
                <a:ea typeface="SimSun" panose="02010600030101010101" pitchFamily="2" charset="-122"/>
                <a:cs typeface="Helvetica" panose="020B0604020202020204" pitchFamily="34" charset="0"/>
              </a:rPr>
              <a:t>Write</a:t>
            </a:r>
            <a:r>
              <a:rPr kumimoji="0" lang="en-GB" altLang="zh-CN" sz="2000" b="0" i="0" u="none" strike="noStrike" cap="none" normalizeH="0" baseline="0">
                <a:ln>
                  <a:noFill/>
                </a:ln>
                <a:solidFill>
                  <a:srgbClr val="104F75"/>
                </a:solidFill>
                <a:effectLst/>
                <a:ea typeface="SimSun" panose="02010600030101010101" pitchFamily="2" charset="-122"/>
                <a:cs typeface="Helvetica" panose="020B0604020202020204" pitchFamily="34" charset="0"/>
              </a:rPr>
              <a:t> the words in each box in the correct order.</a:t>
            </a:r>
            <a:endParaRPr kumimoji="0" lang="en-GB" altLang="zh-CN" sz="2000" b="0" i="0" u="none" strike="noStrike" cap="none" normalizeH="0" baseline="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04F75"/>
              </a:solidFill>
              <a:effectLst/>
            </a:endParaRPr>
          </a:p>
        </p:txBody>
      </p:sp>
    </p:spTree>
    <p:extLst>
      <p:ext uri="{BB962C8B-B14F-4D97-AF65-F5344CB8AC3E}">
        <p14:creationId xmlns:p14="http://schemas.microsoft.com/office/powerpoint/2010/main" val="13322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5377" y="1792719"/>
            <a:ext cx="9945511" cy="3445046"/>
          </a:xfrm>
          <a:prstGeom prst="rect">
            <a:avLst/>
          </a:prstGeom>
        </p:spPr>
        <p:txBody>
          <a:bodyPr wrap="square">
            <a:spAutoFit/>
          </a:bodyPr>
          <a:lstStyle/>
          <a:p>
            <a:pPr>
              <a:lnSpc>
                <a:spcPct val="107000"/>
              </a:lnSpc>
              <a:spcAft>
                <a:spcPts val="800"/>
              </a:spcAft>
            </a:pPr>
            <a:r>
              <a:rPr lang="fr-FR" sz="2000" b="1">
                <a:solidFill>
                  <a:srgbClr val="104F75"/>
                </a:solidFill>
                <a:ea typeface="SimSun" panose="02010600030101010101" pitchFamily="2" charset="-122"/>
                <a:cs typeface="Times New Roman" panose="02020603050405020304" pitchFamily="18" charset="0"/>
              </a:rPr>
              <a:t>PART D</a:t>
            </a:r>
            <a:endParaRPr lang="en-GB" sz="2000">
              <a:solidFill>
                <a:srgbClr val="104F75"/>
              </a:solidFill>
              <a:ea typeface="SimSun" panose="02010600030101010101" pitchFamily="2" charset="-122"/>
              <a:cs typeface="Times New Roman" panose="02020603050405020304" pitchFamily="18" charset="0"/>
            </a:endParaRPr>
          </a:p>
          <a:p>
            <a:pPr>
              <a:lnSpc>
                <a:spcPct val="107000"/>
              </a:lnSpc>
              <a:spcAft>
                <a:spcPts val="800"/>
              </a:spcAft>
            </a:pPr>
            <a:endParaRPr lang="en-GB" sz="2000">
              <a:solidFill>
                <a:srgbClr val="104F75"/>
              </a:solidFill>
              <a:ea typeface="SimSun" panose="02010600030101010101" pitchFamily="2" charset="-122"/>
              <a:cs typeface="Helvetica" panose="020B0604020202020204" pitchFamily="34" charset="0"/>
            </a:endParaRPr>
          </a:p>
          <a:p>
            <a:pPr>
              <a:lnSpc>
                <a:spcPct val="107000"/>
              </a:lnSpc>
              <a:spcAft>
                <a:spcPts val="800"/>
              </a:spcAft>
            </a:pPr>
            <a:r>
              <a:rPr lang="en-GB" sz="2000">
                <a:solidFill>
                  <a:srgbClr val="104F75"/>
                </a:solidFill>
                <a:ea typeface="SimSun" panose="02010600030101010101" pitchFamily="2" charset="-122"/>
                <a:cs typeface="Helvetica" panose="020B0604020202020204" pitchFamily="34" charset="0"/>
              </a:rPr>
              <a:t>Choose </a:t>
            </a:r>
            <a:r>
              <a:rPr lang="en-GB" sz="2000" b="1" i="1">
                <a:solidFill>
                  <a:srgbClr val="104F75"/>
                </a:solidFill>
                <a:ea typeface="SimSun" panose="02010600030101010101" pitchFamily="2" charset="-122"/>
                <a:cs typeface="Arial" panose="020B0604020202020204" pitchFamily="34" charset="0"/>
              </a:rPr>
              <a:t>il y a</a:t>
            </a:r>
            <a:r>
              <a:rPr lang="en-GB" sz="2000">
                <a:solidFill>
                  <a:srgbClr val="104F75"/>
                </a:solidFill>
                <a:ea typeface="SimSun" panose="02010600030101010101" pitchFamily="2" charset="-122"/>
                <a:cs typeface="Arial" panose="020B0604020202020204" pitchFamily="34" charset="0"/>
              </a:rPr>
              <a:t>, </a:t>
            </a:r>
            <a:r>
              <a:rPr lang="en-GB" sz="2000" b="1" i="1">
                <a:solidFill>
                  <a:srgbClr val="104F75"/>
                </a:solidFill>
                <a:ea typeface="SimSun" panose="02010600030101010101" pitchFamily="2" charset="-122"/>
                <a:cs typeface="Arial" panose="020B0604020202020204" pitchFamily="34" charset="0"/>
              </a:rPr>
              <a:t>a</a:t>
            </a:r>
            <a:r>
              <a:rPr lang="en-GB" sz="2000">
                <a:solidFill>
                  <a:srgbClr val="104F75"/>
                </a:solidFill>
                <a:ea typeface="SimSun" panose="02010600030101010101" pitchFamily="2" charset="-122"/>
                <a:cs typeface="Helvetica" panose="020B0604020202020204" pitchFamily="34" charset="0"/>
              </a:rPr>
              <a:t>,</a:t>
            </a:r>
            <a:r>
              <a:rPr lang="en-GB" sz="2000">
                <a:solidFill>
                  <a:srgbClr val="104F75"/>
                </a:solidFill>
                <a:ea typeface="SimSun" panose="02010600030101010101" pitchFamily="2" charset="-122"/>
                <a:cs typeface="Arial" panose="020B0604020202020204" pitchFamily="34" charset="0"/>
              </a:rPr>
              <a:t> or </a:t>
            </a:r>
            <a:r>
              <a:rPr lang="en-GB" sz="2000" b="1" i="1">
                <a:solidFill>
                  <a:srgbClr val="104F75"/>
                </a:solidFill>
                <a:ea typeface="SimSun" panose="02010600030101010101" pitchFamily="2" charset="-122"/>
                <a:cs typeface="Helvetica" panose="020B0604020202020204" pitchFamily="34" charset="0"/>
              </a:rPr>
              <a:t>est</a:t>
            </a:r>
            <a:r>
              <a:rPr lang="en-GB" sz="2000" i="1">
                <a:solidFill>
                  <a:srgbClr val="104F75"/>
                </a:solidFill>
                <a:ea typeface="SimSun" panose="02010600030101010101" pitchFamily="2" charset="-122"/>
                <a:cs typeface="Helvetica" panose="020B0604020202020204" pitchFamily="34" charset="0"/>
              </a:rPr>
              <a:t> </a:t>
            </a:r>
            <a:r>
              <a:rPr lang="en-GB" sz="2000">
                <a:solidFill>
                  <a:srgbClr val="104F75"/>
                </a:solidFill>
                <a:ea typeface="SimSun" panose="02010600030101010101" pitchFamily="2" charset="-122"/>
                <a:cs typeface="Helvetica" panose="020B0604020202020204" pitchFamily="34" charset="0"/>
              </a:rPr>
              <a:t>to complete the sentence.</a:t>
            </a:r>
            <a:endParaRPr lang="en-GB" sz="2000">
              <a:solidFill>
                <a:srgbClr val="104F75"/>
              </a:solidFill>
              <a:ea typeface="SimSun" panose="02010600030101010101" pitchFamily="2" charset="-122"/>
              <a:cs typeface="Times New Roman" panose="02020603050405020304" pitchFamily="18" charset="0"/>
            </a:endParaRPr>
          </a:p>
          <a:p>
            <a:pPr>
              <a:lnSpc>
                <a:spcPct val="107000"/>
              </a:lnSpc>
              <a:spcAft>
                <a:spcPts val="800"/>
              </a:spcAft>
            </a:pPr>
            <a:r>
              <a:rPr lang="en-GB" sz="2000" b="1">
                <a:solidFill>
                  <a:srgbClr val="104F75"/>
                </a:solidFill>
                <a:ea typeface="SimSun" panose="02010600030101010101" pitchFamily="2" charset="-122"/>
                <a:cs typeface="Times New Roman" panose="02020603050405020304" pitchFamily="18" charset="0"/>
              </a:rPr>
              <a:t>Click on a box</a:t>
            </a:r>
            <a:r>
              <a:rPr lang="en-GB" sz="2000">
                <a:solidFill>
                  <a:srgbClr val="104F75"/>
                </a:solidFill>
                <a:ea typeface="SimSun" panose="02010600030101010101" pitchFamily="2" charset="-122"/>
                <a:cs typeface="Times New Roman" panose="02020603050405020304" pitchFamily="18" charset="0"/>
              </a:rPr>
              <a:t> to put a </a:t>
            </a:r>
            <a:r>
              <a:rPr lang="en-GB" sz="2000" b="1">
                <a:solidFill>
                  <a:srgbClr val="104F75"/>
                </a:solidFill>
                <a:ea typeface="SimSun" panose="02010600030101010101" pitchFamily="2" charset="-122"/>
                <a:cs typeface="Times New Roman" panose="02020603050405020304" pitchFamily="18" charset="0"/>
              </a:rPr>
              <a:t>cross (x)</a:t>
            </a:r>
            <a:r>
              <a:rPr lang="en-GB" sz="2000">
                <a:solidFill>
                  <a:srgbClr val="104F75"/>
                </a:solidFill>
                <a:ea typeface="SimSun" panose="02010600030101010101" pitchFamily="2" charset="-122"/>
                <a:cs typeface="Times New Roman" panose="02020603050405020304" pitchFamily="18" charset="0"/>
              </a:rPr>
              <a:t> </a:t>
            </a:r>
            <a:r>
              <a:rPr lang="en-GB" sz="2000">
                <a:solidFill>
                  <a:srgbClr val="104F75"/>
                </a:solidFill>
                <a:ea typeface="SimSun" panose="02010600030101010101" pitchFamily="2" charset="-122"/>
                <a:cs typeface="Helvetica" panose="020B0604020202020204" pitchFamily="34" charset="0"/>
              </a:rPr>
              <a:t>by your answer.</a:t>
            </a:r>
            <a:endParaRPr lang="en-GB" sz="2000">
              <a:solidFill>
                <a:srgbClr val="104F75"/>
              </a:solidFill>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04F75"/>
                </a:solidFill>
                <a:ea typeface="SimSun" panose="02010600030101010101" pitchFamily="2" charset="-122"/>
                <a:cs typeface="Helvetica" panose="020B0604020202020204" pitchFamily="34" charset="0"/>
              </a:rPr>
              <a:t> </a:t>
            </a:r>
            <a:endParaRPr lang="en-GB" sz="2000">
              <a:solidFill>
                <a:srgbClr val="104F75"/>
              </a:solidFill>
              <a:ea typeface="SimSun" panose="02010600030101010101" pitchFamily="2" charset="-122"/>
              <a:cs typeface="Times New Roman" panose="02020603050405020304" pitchFamily="18" charset="0"/>
            </a:endParaRPr>
          </a:p>
          <a:p>
            <a:pPr>
              <a:lnSpc>
                <a:spcPct val="107000"/>
              </a:lnSpc>
              <a:spcAft>
                <a:spcPts val="800"/>
              </a:spcAft>
            </a:pPr>
            <a:r>
              <a:rPr lang="fr-FR" sz="2000">
                <a:solidFill>
                  <a:srgbClr val="104F75"/>
                </a:solidFill>
                <a:ea typeface="SimSun" panose="02010600030101010101" pitchFamily="2" charset="-122"/>
                <a:cs typeface="Helvetica" panose="020B0604020202020204" pitchFamily="34" charset="0"/>
              </a:rPr>
              <a:t>1. La maison </a:t>
            </a:r>
            <a:r>
              <a:rPr lang="fr-FR" sz="2000">
                <a:solidFill>
                  <a:srgbClr val="104F75"/>
                </a:solidFill>
                <a:ea typeface="SimSun" panose="02010600030101010101" pitchFamily="2" charset="-122"/>
                <a:cs typeface="Times New Roman" panose="02020603050405020304" pitchFamily="18" charset="0"/>
              </a:rPr>
              <a:t>_____ 4 chambres</a:t>
            </a:r>
            <a:r>
              <a:rPr lang="fr-FR" sz="2000">
                <a:solidFill>
                  <a:srgbClr val="104F75"/>
                </a:solidFill>
                <a:ea typeface="SimSun" panose="02010600030101010101" pitchFamily="2" charset="-122"/>
                <a:cs typeface="Helvetica" panose="020B0604020202020204" pitchFamily="34" charset="0"/>
              </a:rPr>
              <a:t>.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il y a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a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est</a:t>
            </a:r>
          </a:p>
          <a:p>
            <a:pPr>
              <a:lnSpc>
                <a:spcPct val="107000"/>
              </a:lnSpc>
              <a:spcAft>
                <a:spcPts val="800"/>
              </a:spcAft>
            </a:pPr>
            <a:endParaRPr lang="en-GB" sz="2000">
              <a:solidFill>
                <a:srgbClr val="104F75"/>
              </a:solidFill>
              <a:ea typeface="SimSun" panose="02010600030101010101" pitchFamily="2" charset="-122"/>
              <a:cs typeface="Times New Roman" panose="02020603050405020304" pitchFamily="18" charset="0"/>
            </a:endParaRPr>
          </a:p>
          <a:p>
            <a:pPr>
              <a:lnSpc>
                <a:spcPct val="107000"/>
              </a:lnSpc>
              <a:spcAft>
                <a:spcPts val="800"/>
              </a:spcAft>
            </a:pPr>
            <a:r>
              <a:rPr lang="fr-FR" sz="2000">
                <a:solidFill>
                  <a:srgbClr val="104F75"/>
                </a:solidFill>
                <a:ea typeface="SimSun" panose="02010600030101010101" pitchFamily="2" charset="-122"/>
                <a:cs typeface="Times New Roman" panose="02020603050405020304" pitchFamily="18" charset="0"/>
              </a:rPr>
              <a:t>2. À l’école, _____ 40 professeurs.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il y a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a		</a:t>
            </a:r>
            <a:r>
              <a:rPr lang="zh-CN" altLang="en-US" sz="2000">
                <a:solidFill>
                  <a:srgbClr val="104F75"/>
                </a:solidFill>
                <a:ea typeface="MS Gothic" panose="020B0609070205080204" pitchFamily="49" charset="-128"/>
                <a:cs typeface="Helvetica" panose="020B0604020202020204" pitchFamily="34" charset="0"/>
              </a:rPr>
              <a:t>☐</a:t>
            </a:r>
            <a:r>
              <a:rPr lang="fr-FR" sz="2000">
                <a:solidFill>
                  <a:srgbClr val="104F75"/>
                </a:solidFill>
                <a:ea typeface="SimSun" panose="02010600030101010101" pitchFamily="2" charset="-122"/>
                <a:cs typeface="Helvetica" panose="020B0604020202020204" pitchFamily="34" charset="0"/>
              </a:rPr>
              <a:t> est</a:t>
            </a:r>
            <a:endParaRPr lang="en-GB" sz="2000">
              <a:solidFill>
                <a:srgbClr val="104F75"/>
              </a:solidFill>
              <a:ea typeface="SimSun" panose="02010600030101010101" pitchFamily="2" charset="-122"/>
              <a:cs typeface="Times New Roman" panose="02020603050405020304" pitchFamily="18" charset="0"/>
            </a:endParaRP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7531665" cy="721474"/>
          </a:xfrm>
        </p:spPr>
        <p:txBody>
          <a:bodyPr>
            <a:normAutofit/>
          </a:bodyPr>
          <a:lstStyle/>
          <a:p>
            <a:r>
              <a:rPr lang="en-GB" sz="2800" b="1">
                <a:solidFill>
                  <a:schemeClr val="bg1"/>
                </a:solidFill>
              </a:rPr>
              <a:t>Section B: Reading - Grammar</a:t>
            </a:r>
            <a:endParaRPr lang="en-GB" sz="2800" b="1" dirty="0">
              <a:solidFill>
                <a:schemeClr val="bg1"/>
              </a:solidFill>
            </a:endParaRPr>
          </a:p>
        </p:txBody>
      </p:sp>
      <p:sp>
        <p:nvSpPr>
          <p:cNvPr id="11" name="Right Brace 10" descr="right brace to connect possible answers with the question"/>
          <p:cNvSpPr/>
          <p:nvPr/>
        </p:nvSpPr>
        <p:spPr>
          <a:xfrm>
            <a:off x="6021388" y="11444288"/>
            <a:ext cx="192087" cy="485775"/>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ight Brace 11" descr="right brace to connect possible answers with the question"/>
          <p:cNvSpPr/>
          <p:nvPr/>
        </p:nvSpPr>
        <p:spPr>
          <a:xfrm>
            <a:off x="6021388" y="12026900"/>
            <a:ext cx="192087" cy="485775"/>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ounded Rectangular Callout 12"/>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14" name="TextBox 13"/>
          <p:cNvSpPr txBox="1"/>
          <p:nvPr/>
        </p:nvSpPr>
        <p:spPr>
          <a:xfrm>
            <a:off x="5467474" y="4762904"/>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15" name="TextBox 14"/>
          <p:cNvSpPr txBox="1"/>
          <p:nvPr/>
        </p:nvSpPr>
        <p:spPr>
          <a:xfrm>
            <a:off x="7300538" y="3905097"/>
            <a:ext cx="363236"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Tree>
    <p:extLst>
      <p:ext uri="{BB962C8B-B14F-4D97-AF65-F5344CB8AC3E}">
        <p14:creationId xmlns:p14="http://schemas.microsoft.com/office/powerpoint/2010/main" val="5808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7082486" cy="721474"/>
          </a:xfrm>
        </p:spPr>
        <p:txBody>
          <a:bodyPr>
            <a:noAutofit/>
          </a:bodyPr>
          <a:lstStyle/>
          <a:p>
            <a:r>
              <a:rPr lang="en-GB" sz="2800" b="1">
                <a:solidFill>
                  <a:schemeClr val="bg1"/>
                </a:solidFill>
              </a:rPr>
              <a:t>Section B: Reading - Grammar</a:t>
            </a:r>
            <a:endParaRPr lang="en-GB" sz="2800" b="1" dirty="0">
              <a:solidFill>
                <a:schemeClr val="bg1"/>
              </a:solidFill>
            </a:endParaRPr>
          </a:p>
        </p:txBody>
      </p:sp>
      <p:sp>
        <p:nvSpPr>
          <p:cNvPr id="2" name="Rectangle 1"/>
          <p:cNvSpPr/>
          <p:nvPr/>
        </p:nvSpPr>
        <p:spPr>
          <a:xfrm>
            <a:off x="513348" y="1649242"/>
            <a:ext cx="11502189" cy="1344984"/>
          </a:xfrm>
          <a:prstGeom prst="rect">
            <a:avLst/>
          </a:prstGeom>
        </p:spPr>
        <p:txBody>
          <a:bodyPr wrap="square">
            <a:spAutoFit/>
          </a:bodyPr>
          <a:lstStyle/>
          <a:p>
            <a:r>
              <a:rPr lang="en-GB" sz="2000" b="1">
                <a:solidFill>
                  <a:srgbClr val="104F75"/>
                </a:solidFill>
              </a:rPr>
              <a:t>PART E</a:t>
            </a:r>
          </a:p>
          <a:p>
            <a:endParaRPr lang="en-GB" sz="2000">
              <a:solidFill>
                <a:srgbClr val="104F75"/>
              </a:solidFill>
            </a:endParaRPr>
          </a:p>
          <a:p>
            <a:r>
              <a:rPr lang="en-GB" sz="2000">
                <a:solidFill>
                  <a:srgbClr val="104F75"/>
                </a:solidFill>
              </a:rPr>
              <a:t>Put a </a:t>
            </a:r>
            <a:r>
              <a:rPr lang="en-GB" sz="2000" b="1">
                <a:solidFill>
                  <a:srgbClr val="104F75"/>
                </a:solidFill>
              </a:rPr>
              <a:t>cross (x)</a:t>
            </a:r>
            <a:r>
              <a:rPr lang="en-GB" sz="2000">
                <a:solidFill>
                  <a:srgbClr val="104F75"/>
                </a:solidFill>
              </a:rPr>
              <a:t> next to the correct start of each sentence. </a:t>
            </a:r>
          </a:p>
          <a:p>
            <a:pPr>
              <a:lnSpc>
                <a:spcPct val="107000"/>
              </a:lnSpc>
              <a:spcAft>
                <a:spcPts val="800"/>
              </a:spcAft>
            </a:pP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graphicFrame>
        <p:nvGraphicFramePr>
          <p:cNvPr id="12" name="Table 11"/>
          <p:cNvGraphicFramePr>
            <a:graphicFrameLocks noGrp="1"/>
          </p:cNvGraphicFramePr>
          <p:nvPr>
            <p:extLst>
              <p:ext uri="{D42A27DB-BD31-4B8C-83A1-F6EECF244321}">
                <p14:modId xmlns:p14="http://schemas.microsoft.com/office/powerpoint/2010/main" val="1399826381"/>
              </p:ext>
            </p:extLst>
          </p:nvPr>
        </p:nvGraphicFramePr>
        <p:xfrm>
          <a:off x="1581936" y="3434081"/>
          <a:ext cx="8832063" cy="1896532"/>
        </p:xfrm>
        <a:graphic>
          <a:graphicData uri="http://schemas.openxmlformats.org/drawingml/2006/table">
            <a:tbl>
              <a:tblPr firstRow="1" firstCol="1" bandRow="1">
                <a:tableStyleId>{5C22544A-7EE6-4342-B048-85BDC9FD1C3A}</a:tableStyleId>
              </a:tblPr>
              <a:tblGrid>
                <a:gridCol w="745441">
                  <a:extLst>
                    <a:ext uri="{9D8B030D-6E8A-4147-A177-3AD203B41FA5}">
                      <a16:colId xmlns:a16="http://schemas.microsoft.com/office/drawing/2014/main" val="328751735"/>
                    </a:ext>
                  </a:extLst>
                </a:gridCol>
                <a:gridCol w="3833698">
                  <a:extLst>
                    <a:ext uri="{9D8B030D-6E8A-4147-A177-3AD203B41FA5}">
                      <a16:colId xmlns:a16="http://schemas.microsoft.com/office/drawing/2014/main" val="3137517747"/>
                    </a:ext>
                  </a:extLst>
                </a:gridCol>
                <a:gridCol w="4252924">
                  <a:extLst>
                    <a:ext uri="{9D8B030D-6E8A-4147-A177-3AD203B41FA5}">
                      <a16:colId xmlns:a16="http://schemas.microsoft.com/office/drawing/2014/main" val="1091682275"/>
                    </a:ext>
                  </a:extLst>
                </a:gridCol>
              </a:tblGrid>
              <a:tr h="948266">
                <a:tc>
                  <a:txBody>
                    <a:bodyPr/>
                    <a:lstStyle/>
                    <a:p>
                      <a:pPr algn="ctr">
                        <a:lnSpc>
                          <a:spcPct val="150000"/>
                        </a:lnSpc>
                        <a:spcAft>
                          <a:spcPts val="0"/>
                        </a:spcAft>
                      </a:pPr>
                      <a:r>
                        <a:rPr lang="en-GB" sz="2000" b="0">
                          <a:solidFill>
                            <a:srgbClr val="104F75"/>
                          </a:solidFill>
                          <a:effectLst/>
                          <a:latin typeface="+mn-lt"/>
                        </a:rPr>
                        <a:t>1.</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Tu</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Tu sais</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0">
                          <a:solidFill>
                            <a:srgbClr val="104F75"/>
                          </a:solidFill>
                          <a:effectLst/>
                          <a:latin typeface="+mn-lt"/>
                        </a:rPr>
                        <a:t>fais l’activité.</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755803"/>
                  </a:ext>
                </a:extLst>
              </a:tr>
              <a:tr h="948266">
                <a:tc>
                  <a:txBody>
                    <a:bodyPr/>
                    <a:lstStyle/>
                    <a:p>
                      <a:pPr algn="ctr">
                        <a:lnSpc>
                          <a:spcPct val="107000"/>
                        </a:lnSpc>
                        <a:spcAft>
                          <a:spcPts val="0"/>
                        </a:spcAft>
                      </a:pPr>
                      <a:r>
                        <a:rPr lang="en-GB" sz="2000" b="0">
                          <a:solidFill>
                            <a:srgbClr val="104F75"/>
                          </a:solidFill>
                          <a:effectLst/>
                          <a:latin typeface="+mn-lt"/>
                        </a:rPr>
                        <a:t>2.</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J’ai</a:t>
                      </a:r>
                    </a:p>
                    <a:p>
                      <a:pPr algn="l">
                        <a:lnSpc>
                          <a:spcPct val="107000"/>
                        </a:lnSpc>
                        <a:spcBef>
                          <a:spcPts val="600"/>
                        </a:spcBef>
                        <a:spcAft>
                          <a:spcPts val="600"/>
                        </a:spcAft>
                      </a:pPr>
                      <a:r>
                        <a:rPr lang="zh-CN" sz="2000" b="0">
                          <a:solidFill>
                            <a:srgbClr val="104F75"/>
                          </a:solidFill>
                          <a:effectLst/>
                          <a:latin typeface="+mn-lt"/>
                        </a:rPr>
                        <a:t>☐</a:t>
                      </a:r>
                      <a:r>
                        <a:rPr lang="en-GB" sz="2000" b="0">
                          <a:solidFill>
                            <a:srgbClr val="104F75"/>
                          </a:solidFill>
                          <a:effectLst/>
                          <a:latin typeface="+mn-lt"/>
                        </a:rPr>
                        <a:t> Je n’ai pas</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0">
                          <a:solidFill>
                            <a:srgbClr val="104F75"/>
                          </a:solidFill>
                          <a:effectLst/>
                          <a:latin typeface="+mn-lt"/>
                        </a:rPr>
                        <a:t>de règle.</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4961676"/>
                  </a:ext>
                </a:extLst>
              </a:tr>
            </a:tbl>
          </a:graphicData>
        </a:graphic>
      </p:graphicFrame>
      <p:sp>
        <p:nvSpPr>
          <p:cNvPr id="16" name="TextBox 15"/>
          <p:cNvSpPr txBox="1"/>
          <p:nvPr/>
        </p:nvSpPr>
        <p:spPr>
          <a:xfrm>
            <a:off x="2350746" y="4867767"/>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17" name="TextBox 16"/>
          <p:cNvSpPr txBox="1"/>
          <p:nvPr/>
        </p:nvSpPr>
        <p:spPr>
          <a:xfrm>
            <a:off x="2350746" y="3440612"/>
            <a:ext cx="363236"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Tree>
    <p:extLst>
      <p:ext uri="{BB962C8B-B14F-4D97-AF65-F5344CB8AC3E}">
        <p14:creationId xmlns:p14="http://schemas.microsoft.com/office/powerpoint/2010/main" val="24444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7403328" cy="721474"/>
          </a:xfrm>
        </p:spPr>
        <p:txBody>
          <a:bodyPr>
            <a:normAutofit/>
          </a:bodyPr>
          <a:lstStyle/>
          <a:p>
            <a:r>
              <a:rPr lang="en-GB" sz="2800" b="1">
                <a:solidFill>
                  <a:schemeClr val="bg1"/>
                </a:solidFill>
              </a:rPr>
              <a:t>SECTION C: Writing - Vocabulary</a:t>
            </a:r>
            <a:endParaRPr lang="en-GB" sz="1600" b="1" dirty="0">
              <a:solidFill>
                <a:schemeClr val="bg1"/>
              </a:solidFill>
            </a:endParaRPr>
          </a:p>
        </p:txBody>
      </p:sp>
      <p:sp>
        <p:nvSpPr>
          <p:cNvPr id="2" name="Rectangle 1"/>
          <p:cNvSpPr/>
          <p:nvPr/>
        </p:nvSpPr>
        <p:spPr>
          <a:xfrm>
            <a:off x="800501" y="2122057"/>
            <a:ext cx="11068903" cy="2862322"/>
          </a:xfrm>
          <a:prstGeom prst="rect">
            <a:avLst/>
          </a:prstGeom>
        </p:spPr>
        <p:txBody>
          <a:bodyPr wrap="square">
            <a:spAutoFit/>
          </a:bodyPr>
          <a:lstStyle/>
          <a:p>
            <a:r>
              <a:rPr lang="en-GB" sz="2000">
                <a:solidFill>
                  <a:srgbClr val="104F75"/>
                </a:solidFill>
              </a:rPr>
              <a:t>This part of the test will take around </a:t>
            </a:r>
            <a:r>
              <a:rPr lang="en-GB" sz="2000" b="1">
                <a:solidFill>
                  <a:srgbClr val="104F75"/>
                </a:solidFill>
              </a:rPr>
              <a:t>5 minutes.</a:t>
            </a:r>
            <a:endParaRPr lang="en-GB" sz="2000">
              <a:solidFill>
                <a:srgbClr val="104F75"/>
              </a:solidFill>
            </a:endParaRPr>
          </a:p>
          <a:p>
            <a:r>
              <a:rPr lang="en-GB" sz="2000">
                <a:solidFill>
                  <a:srgbClr val="104F75"/>
                </a:solidFill>
              </a:rPr>
              <a:t> </a:t>
            </a:r>
          </a:p>
          <a:p>
            <a:r>
              <a:rPr lang="en-GB" sz="2000" b="1">
                <a:solidFill>
                  <a:srgbClr val="104F75"/>
                </a:solidFill>
              </a:rPr>
              <a:t>Translate</a:t>
            </a:r>
            <a:r>
              <a:rPr lang="en-GB" sz="2000">
                <a:solidFill>
                  <a:srgbClr val="104F75"/>
                </a:solidFill>
              </a:rPr>
              <a:t> the </a:t>
            </a:r>
            <a:r>
              <a:rPr lang="en-GB" sz="2000" b="1">
                <a:solidFill>
                  <a:srgbClr val="104F75"/>
                </a:solidFill>
              </a:rPr>
              <a:t>English words in brackets</a:t>
            </a:r>
            <a:r>
              <a:rPr lang="en-GB" sz="2000">
                <a:solidFill>
                  <a:srgbClr val="104F75"/>
                </a:solidFill>
              </a:rPr>
              <a:t> to complete the French sentence.</a:t>
            </a:r>
          </a:p>
          <a:p>
            <a:r>
              <a:rPr lang="en-GB" sz="2000">
                <a:solidFill>
                  <a:srgbClr val="104F75"/>
                </a:solidFill>
              </a:rPr>
              <a:t> </a:t>
            </a:r>
          </a:p>
          <a:p>
            <a:r>
              <a:rPr lang="en-GB" sz="2000">
                <a:solidFill>
                  <a:srgbClr val="104F75"/>
                </a:solidFill>
              </a:rPr>
              <a:t> </a:t>
            </a:r>
          </a:p>
          <a:p>
            <a:r>
              <a:rPr lang="en-GB" sz="2000">
                <a:solidFill>
                  <a:srgbClr val="104F75"/>
                </a:solidFill>
              </a:rPr>
              <a:t>1) J’aime __________ en France. (</a:t>
            </a:r>
            <a:r>
              <a:rPr lang="en-GB" sz="2000" b="1">
                <a:solidFill>
                  <a:srgbClr val="104F75"/>
                </a:solidFill>
              </a:rPr>
              <a:t>to live, living</a:t>
            </a:r>
            <a:r>
              <a:rPr lang="en-GB" sz="2000">
                <a:solidFill>
                  <a:srgbClr val="104F75"/>
                </a:solidFill>
              </a:rPr>
              <a:t>)            		 (write </a:t>
            </a:r>
            <a:r>
              <a:rPr lang="en-GB" sz="2000" b="1">
                <a:solidFill>
                  <a:srgbClr val="104F75"/>
                </a:solidFill>
              </a:rPr>
              <a:t>one</a:t>
            </a:r>
            <a:r>
              <a:rPr lang="en-GB" sz="2000">
                <a:solidFill>
                  <a:srgbClr val="104F75"/>
                </a:solidFill>
              </a:rPr>
              <a:t> word)</a:t>
            </a:r>
          </a:p>
          <a:p>
            <a:endParaRPr lang="en-GB" sz="2000">
              <a:solidFill>
                <a:srgbClr val="104F75"/>
              </a:solidFill>
            </a:endParaRPr>
          </a:p>
          <a:p>
            <a:endParaRPr lang="en-GB" sz="2000">
              <a:solidFill>
                <a:srgbClr val="104F75"/>
              </a:solidFill>
            </a:endParaRPr>
          </a:p>
          <a:p>
            <a:r>
              <a:rPr lang="en-GB" sz="2000">
                <a:solidFill>
                  <a:srgbClr val="104F75"/>
                </a:solidFill>
              </a:rPr>
              <a:t>2) Aimez-vous ______ __________ ? (</a:t>
            </a:r>
            <a:r>
              <a:rPr lang="en-GB" sz="2000" b="1">
                <a:solidFill>
                  <a:srgbClr val="104F75"/>
                </a:solidFill>
              </a:rPr>
              <a:t>the boat</a:t>
            </a:r>
            <a:r>
              <a:rPr lang="en-GB" sz="2000">
                <a:solidFill>
                  <a:srgbClr val="104F75"/>
                </a:solidFill>
              </a:rPr>
              <a:t>)                      	              (write </a:t>
            </a:r>
            <a:r>
              <a:rPr lang="en-GB" sz="2000" b="1">
                <a:solidFill>
                  <a:srgbClr val="104F75"/>
                </a:solidFill>
              </a:rPr>
              <a:t>two</a:t>
            </a:r>
            <a:r>
              <a:rPr lang="en-GB" sz="2000">
                <a:solidFill>
                  <a:srgbClr val="104F75"/>
                </a:solidFill>
              </a:rPr>
              <a:t> words)</a:t>
            </a:r>
          </a:p>
        </p:txBody>
      </p:sp>
      <p:sp>
        <p:nvSpPr>
          <p:cNvPr id="5" name="Rounded Rectangular Callout 4"/>
          <p:cNvSpPr/>
          <p:nvPr/>
        </p:nvSpPr>
        <p:spPr>
          <a:xfrm>
            <a:off x="6879286" y="89262"/>
            <a:ext cx="4990118" cy="2501538"/>
          </a:xfrm>
          <a:prstGeom prst="wedgeRoundRectCallout">
            <a:avLst>
              <a:gd name="adj1" fmla="val -31217"/>
              <a:gd name="adj2" fmla="val 56865"/>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t>There is one mark for each item.</a:t>
            </a:r>
          </a:p>
          <a:p>
            <a:endParaRPr lang="en-GB" b="1"/>
          </a:p>
          <a:p>
            <a:r>
              <a:rPr lang="en-GB" b="1"/>
              <a:t>0.5</a:t>
            </a:r>
            <a:r>
              <a:rPr lang="en-GB"/>
              <a:t> mark awarded for a correct noun with a missing or incorrect article.</a:t>
            </a:r>
          </a:p>
          <a:p>
            <a:r>
              <a:rPr lang="en-GB"/>
              <a:t> </a:t>
            </a:r>
          </a:p>
          <a:p>
            <a:r>
              <a:rPr lang="en-GB" b="1"/>
              <a:t>1 </a:t>
            </a:r>
            <a:r>
              <a:rPr lang="en-GB"/>
              <a:t>mark awarded for an otherwise correctly-spelled word with a missing or incorrect type of accent.</a:t>
            </a:r>
          </a:p>
          <a:p>
            <a:pPr algn="ctr"/>
            <a:endParaRPr lang="en-GB"/>
          </a:p>
        </p:txBody>
      </p:sp>
      <p:sp>
        <p:nvSpPr>
          <p:cNvPr id="8" name="TextBox 7"/>
          <p:cNvSpPr txBox="1"/>
          <p:nvPr/>
        </p:nvSpPr>
        <p:spPr>
          <a:xfrm>
            <a:off x="2216808" y="3607005"/>
            <a:ext cx="1412770" cy="400110"/>
          </a:xfrm>
          <a:prstGeom prst="rect">
            <a:avLst/>
          </a:prstGeom>
          <a:noFill/>
        </p:spPr>
        <p:txBody>
          <a:bodyPr wrap="square" rtlCol="0">
            <a:spAutoFit/>
          </a:bodyPr>
          <a:lstStyle/>
          <a:p>
            <a:pPr algn="l"/>
            <a:r>
              <a:rPr lang="en-GB" sz="2000">
                <a:solidFill>
                  <a:schemeClr val="accent5">
                    <a:lumMod val="50000"/>
                  </a:schemeClr>
                </a:solidFill>
              </a:rPr>
              <a:t>habiter</a:t>
            </a:r>
            <a:endParaRPr lang="en-GB" sz="2000" dirty="0">
              <a:solidFill>
                <a:schemeClr val="accent5">
                  <a:lumMod val="50000"/>
                </a:schemeClr>
              </a:solidFill>
            </a:endParaRPr>
          </a:p>
        </p:txBody>
      </p:sp>
      <p:sp>
        <p:nvSpPr>
          <p:cNvPr id="9" name="TextBox 8"/>
          <p:cNvSpPr txBox="1"/>
          <p:nvPr/>
        </p:nvSpPr>
        <p:spPr>
          <a:xfrm>
            <a:off x="2923193" y="4511284"/>
            <a:ext cx="1972236" cy="400110"/>
          </a:xfrm>
          <a:prstGeom prst="rect">
            <a:avLst/>
          </a:prstGeom>
          <a:noFill/>
        </p:spPr>
        <p:txBody>
          <a:bodyPr wrap="square" rtlCol="0">
            <a:spAutoFit/>
          </a:bodyPr>
          <a:lstStyle/>
          <a:p>
            <a:pPr algn="l"/>
            <a:r>
              <a:rPr lang="en-GB" sz="2000">
                <a:solidFill>
                  <a:schemeClr val="accent5">
                    <a:lumMod val="50000"/>
                  </a:schemeClr>
                </a:solidFill>
              </a:rPr>
              <a:t>le      bateau</a:t>
            </a:r>
            <a:endParaRPr lang="en-GB" sz="2000" dirty="0">
              <a:solidFill>
                <a:schemeClr val="accent5">
                  <a:lumMod val="50000"/>
                </a:schemeClr>
              </a:solidFill>
            </a:endParaRPr>
          </a:p>
        </p:txBody>
      </p:sp>
    </p:spTree>
    <p:extLst>
      <p:ext uri="{BB962C8B-B14F-4D97-AF65-F5344CB8AC3E}">
        <p14:creationId xmlns:p14="http://schemas.microsoft.com/office/powerpoint/2010/main" val="7090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3"/>
            <a:ext cx="6457246" cy="867128"/>
          </a:xfrm>
          <a:prstGeom prst="rect">
            <a:avLst/>
          </a:prstGeom>
        </p:spPr>
      </p:pic>
      <p:sp>
        <p:nvSpPr>
          <p:cNvPr id="4" name="Title 3"/>
          <p:cNvSpPr>
            <a:spLocks noGrp="1"/>
          </p:cNvSpPr>
          <p:nvPr>
            <p:ph type="title"/>
          </p:nvPr>
        </p:nvSpPr>
        <p:spPr>
          <a:xfrm>
            <a:off x="-72086" y="280417"/>
            <a:ext cx="687928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5" name="Rounded Rectangular Callout 4"/>
          <p:cNvSpPr/>
          <p:nvPr/>
        </p:nvSpPr>
        <p:spPr>
          <a:xfrm>
            <a:off x="8849360" y="89262"/>
            <a:ext cx="3020044"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 </a:t>
            </a:r>
          </a:p>
          <a:p>
            <a:pPr algn="ctr"/>
            <a:r>
              <a:rPr lang="en-GB"/>
              <a:t>(for correct word order)</a:t>
            </a:r>
          </a:p>
        </p:txBody>
      </p:sp>
      <p:graphicFrame>
        <p:nvGraphicFramePr>
          <p:cNvPr id="8" name="Table 7"/>
          <p:cNvGraphicFramePr>
            <a:graphicFrameLocks noGrp="1"/>
          </p:cNvGraphicFramePr>
          <p:nvPr>
            <p:extLst>
              <p:ext uri="{D42A27DB-BD31-4B8C-83A1-F6EECF244321}">
                <p14:modId xmlns:p14="http://schemas.microsoft.com/office/powerpoint/2010/main" val="3690337931"/>
              </p:ext>
            </p:extLst>
          </p:nvPr>
        </p:nvGraphicFramePr>
        <p:xfrm>
          <a:off x="609601" y="3276299"/>
          <a:ext cx="11003279" cy="1783380"/>
        </p:xfrm>
        <a:graphic>
          <a:graphicData uri="http://schemas.openxmlformats.org/drawingml/2006/table">
            <a:tbl>
              <a:tblPr firstRow="1" firstCol="1" bandRow="1">
                <a:tableStyleId>{5C22544A-7EE6-4342-B048-85BDC9FD1C3A}</a:tableStyleId>
              </a:tblPr>
              <a:tblGrid>
                <a:gridCol w="605031">
                  <a:extLst>
                    <a:ext uri="{9D8B030D-6E8A-4147-A177-3AD203B41FA5}">
                      <a16:colId xmlns:a16="http://schemas.microsoft.com/office/drawing/2014/main" val="4049014176"/>
                    </a:ext>
                  </a:extLst>
                </a:gridCol>
                <a:gridCol w="3364358">
                  <a:extLst>
                    <a:ext uri="{9D8B030D-6E8A-4147-A177-3AD203B41FA5}">
                      <a16:colId xmlns:a16="http://schemas.microsoft.com/office/drawing/2014/main" val="3979445620"/>
                    </a:ext>
                  </a:extLst>
                </a:gridCol>
                <a:gridCol w="7033890">
                  <a:extLst>
                    <a:ext uri="{9D8B030D-6E8A-4147-A177-3AD203B41FA5}">
                      <a16:colId xmlns:a16="http://schemas.microsoft.com/office/drawing/2014/main" val="3668520475"/>
                    </a:ext>
                  </a:extLst>
                </a:gridCol>
              </a:tblGrid>
              <a:tr h="891690">
                <a:tc>
                  <a:txBody>
                    <a:bodyPr/>
                    <a:lstStyle/>
                    <a:p>
                      <a:pPr algn="ctr">
                        <a:lnSpc>
                          <a:spcPct val="107000"/>
                        </a:lnSpc>
                        <a:spcAft>
                          <a:spcPts val="0"/>
                        </a:spcAft>
                      </a:pPr>
                      <a:r>
                        <a:rPr lang="fr-FR" sz="2000" b="0">
                          <a:solidFill>
                            <a:srgbClr val="104F75"/>
                          </a:solidFill>
                          <a:effectLst/>
                        </a:rPr>
                        <a:t>1.</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de-DE" sz="2000" b="0">
                          <a:solidFill>
                            <a:srgbClr val="104F75"/>
                          </a:solidFill>
                          <a:effectLst/>
                        </a:rPr>
                        <a:t>Tu fais tes devoirs.</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0">
                          <a:solidFill>
                            <a:srgbClr val="104F75"/>
                          </a:solidFill>
                          <a:effectLst/>
                        </a:rPr>
                        <a:t>Question: _________________________________________ ?</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6382967"/>
                  </a:ext>
                </a:extLst>
              </a:tr>
              <a:tr h="891690">
                <a:tc>
                  <a:txBody>
                    <a:bodyPr/>
                    <a:lstStyle/>
                    <a:p>
                      <a:pPr algn="ctr">
                        <a:lnSpc>
                          <a:spcPct val="107000"/>
                        </a:lnSpc>
                        <a:spcAft>
                          <a:spcPts val="0"/>
                        </a:spcAft>
                      </a:pPr>
                      <a:r>
                        <a:rPr lang="fr-FR" sz="2000" b="0">
                          <a:solidFill>
                            <a:srgbClr val="104F75"/>
                          </a:solidFill>
                          <a:effectLst/>
                        </a:rPr>
                        <a:t>2.</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de-DE" sz="2000" b="0">
                          <a:solidFill>
                            <a:srgbClr val="104F75"/>
                          </a:solidFill>
                          <a:effectLst/>
                        </a:rPr>
                        <a:t>Vous habitez</a:t>
                      </a:r>
                      <a:r>
                        <a:rPr lang="de-DE" sz="2000" b="0" baseline="0">
                          <a:solidFill>
                            <a:srgbClr val="104F75"/>
                          </a:solidFill>
                          <a:effectLst/>
                        </a:rPr>
                        <a:t> en France.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a:solidFill>
                            <a:srgbClr val="104F75"/>
                          </a:solidFill>
                          <a:effectLst/>
                        </a:rPr>
                        <a:t>Question: _________________________________________ ?</a:t>
                      </a:r>
                      <a:endPar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3251871"/>
                  </a:ext>
                </a:extLst>
              </a:tr>
            </a:tbl>
          </a:graphicData>
        </a:graphic>
      </p:graphicFrame>
      <p:sp>
        <p:nvSpPr>
          <p:cNvPr id="9" name="Rectangle 1"/>
          <p:cNvSpPr>
            <a:spLocks noChangeArrowheads="1"/>
          </p:cNvSpPr>
          <p:nvPr/>
        </p:nvSpPr>
        <p:spPr bwMode="auto">
          <a:xfrm>
            <a:off x="609601" y="1631264"/>
            <a:ext cx="88697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04F75"/>
                </a:solidFill>
                <a:effectLst/>
                <a:ea typeface="SimSun" panose="02010600030101010101" pitchFamily="2" charset="-122"/>
                <a:cs typeface="Times New Roman" panose="02020603050405020304" pitchFamily="18" charset="0"/>
              </a:rPr>
              <a:t>PART 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rgbClr val="104F75"/>
                </a:solidFill>
                <a:effectLst/>
                <a:ea typeface="SimSun" panose="02010600030101010101" pitchFamily="2" charset="-122"/>
                <a:cs typeface="Helvetica" panose="020B0604020202020204" pitchFamily="34" charset="0"/>
              </a:rPr>
              <a:t>Change the order of the words</a:t>
            </a:r>
            <a:r>
              <a:rPr kumimoji="0" lang="en-GB" altLang="zh-CN" sz="2000" b="0" i="0" u="none" strike="noStrike" cap="none" normalizeH="0" baseline="0">
                <a:ln>
                  <a:noFill/>
                </a:ln>
                <a:solidFill>
                  <a:srgbClr val="104F75"/>
                </a:solidFill>
                <a:effectLst/>
                <a:ea typeface="SimSun" panose="02010600030101010101" pitchFamily="2" charset="-122"/>
                <a:cs typeface="Helvetica" panose="020B0604020202020204" pitchFamily="34" charset="0"/>
              </a:rPr>
              <a:t> to turn each statement into a question</a:t>
            </a:r>
            <a:r>
              <a:rPr kumimoji="0" lang="en-GB" altLang="zh-CN" sz="1200" b="0" i="0" u="none" strike="noStrike" cap="none" normalizeH="0" baseline="0">
                <a:ln>
                  <a:noFill/>
                </a:ln>
                <a:solidFill>
                  <a:srgbClr val="2F5496"/>
                </a:solidFill>
                <a:effectLst/>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800" b="0" i="0" u="none" strike="noStrike" cap="none" normalizeH="0" baseline="0">
              <a:ln>
                <a:noFill/>
              </a:ln>
              <a:solidFill>
                <a:schemeClr val="tx1"/>
              </a:solidFill>
              <a:effectLst/>
              <a:latin typeface="Arial" panose="020B0604020202020204" pitchFamily="34" charset="0"/>
            </a:endParaRPr>
          </a:p>
        </p:txBody>
      </p:sp>
      <p:sp>
        <p:nvSpPr>
          <p:cNvPr id="10" name="TextBox 9"/>
          <p:cNvSpPr txBox="1"/>
          <p:nvPr/>
        </p:nvSpPr>
        <p:spPr>
          <a:xfrm>
            <a:off x="7354944" y="3474720"/>
            <a:ext cx="3383280" cy="400110"/>
          </a:xfrm>
          <a:prstGeom prst="rect">
            <a:avLst/>
          </a:prstGeom>
          <a:noFill/>
        </p:spPr>
        <p:txBody>
          <a:bodyPr wrap="square" rtlCol="0">
            <a:spAutoFit/>
          </a:bodyPr>
          <a:lstStyle/>
          <a:p>
            <a:pPr algn="l"/>
            <a:r>
              <a:rPr lang="en-GB" sz="2000">
                <a:solidFill>
                  <a:schemeClr val="accent5">
                    <a:lumMod val="50000"/>
                  </a:schemeClr>
                </a:solidFill>
              </a:rPr>
              <a:t>Fais-tu tes devoirs</a:t>
            </a:r>
            <a:endParaRPr lang="en-GB" sz="2000" dirty="0">
              <a:solidFill>
                <a:schemeClr val="accent5">
                  <a:lumMod val="50000"/>
                </a:schemeClr>
              </a:solidFill>
            </a:endParaRPr>
          </a:p>
        </p:txBody>
      </p:sp>
      <p:sp>
        <p:nvSpPr>
          <p:cNvPr id="11" name="TextBox 10"/>
          <p:cNvSpPr txBox="1"/>
          <p:nvPr/>
        </p:nvSpPr>
        <p:spPr>
          <a:xfrm>
            <a:off x="6996354" y="4324859"/>
            <a:ext cx="3383280" cy="400110"/>
          </a:xfrm>
          <a:prstGeom prst="rect">
            <a:avLst/>
          </a:prstGeom>
          <a:noFill/>
        </p:spPr>
        <p:txBody>
          <a:bodyPr wrap="square" rtlCol="0">
            <a:spAutoFit/>
          </a:bodyPr>
          <a:lstStyle/>
          <a:p>
            <a:pPr algn="l"/>
            <a:r>
              <a:rPr lang="en-GB" sz="2000">
                <a:solidFill>
                  <a:schemeClr val="accent5">
                    <a:lumMod val="50000"/>
                  </a:schemeClr>
                </a:solidFill>
              </a:rPr>
              <a:t>Habitez-vous en France</a:t>
            </a:r>
            <a:endParaRPr lang="en-GB" sz="2000" dirty="0">
              <a:solidFill>
                <a:schemeClr val="accent5">
                  <a:lumMod val="50000"/>
                </a:schemeClr>
              </a:solidFill>
            </a:endParaRPr>
          </a:p>
        </p:txBody>
      </p:sp>
    </p:spTree>
    <p:extLst>
      <p:ext uri="{BB962C8B-B14F-4D97-AF65-F5344CB8AC3E}">
        <p14:creationId xmlns:p14="http://schemas.microsoft.com/office/powerpoint/2010/main" val="401338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756000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2" name="Rectangle 1"/>
          <p:cNvSpPr/>
          <p:nvPr/>
        </p:nvSpPr>
        <p:spPr>
          <a:xfrm>
            <a:off x="853573" y="2612250"/>
            <a:ext cx="10810240" cy="2862322"/>
          </a:xfrm>
          <a:prstGeom prst="rect">
            <a:avLst/>
          </a:prstGeom>
        </p:spPr>
        <p:txBody>
          <a:bodyPr wrap="square">
            <a:spAutoFit/>
          </a:bodyPr>
          <a:lstStyle/>
          <a:p>
            <a:r>
              <a:rPr lang="en-GB" sz="2000" b="1">
                <a:solidFill>
                  <a:srgbClr val="104F75"/>
                </a:solidFill>
              </a:rPr>
              <a:t>PART B</a:t>
            </a:r>
            <a:endParaRPr lang="en-GB" sz="2000">
              <a:solidFill>
                <a:srgbClr val="104F75"/>
              </a:solidFill>
            </a:endParaRPr>
          </a:p>
          <a:p>
            <a:endParaRPr lang="en-GB" sz="2000">
              <a:solidFill>
                <a:srgbClr val="104F75"/>
              </a:solidFill>
            </a:endParaRPr>
          </a:p>
          <a:p>
            <a:r>
              <a:rPr lang="en-GB" sz="2000">
                <a:solidFill>
                  <a:srgbClr val="104F75"/>
                </a:solidFill>
              </a:rPr>
              <a:t>Write the French for the English given in brackets. Use the clues to help you. </a:t>
            </a:r>
          </a:p>
          <a:p>
            <a:r>
              <a:rPr lang="en-GB" sz="2000">
                <a:solidFill>
                  <a:srgbClr val="104F75"/>
                </a:solidFill>
              </a:rPr>
              <a:t> </a:t>
            </a:r>
          </a:p>
          <a:p>
            <a:r>
              <a:rPr lang="en-GB" sz="2000">
                <a:solidFill>
                  <a:srgbClr val="104F75"/>
                </a:solidFill>
              </a:rPr>
              <a:t>								</a:t>
            </a:r>
            <a:r>
              <a:rPr lang="de-DE" sz="2000" b="1">
                <a:solidFill>
                  <a:srgbClr val="104F75"/>
                </a:solidFill>
              </a:rPr>
              <a:t>Clues </a:t>
            </a:r>
            <a:endParaRPr lang="en-GB" sz="2000">
              <a:solidFill>
                <a:srgbClr val="104F75"/>
              </a:solidFill>
            </a:endParaRPr>
          </a:p>
          <a:p>
            <a:endParaRPr lang="de-DE" sz="2000">
              <a:solidFill>
                <a:srgbClr val="104F75"/>
              </a:solidFill>
            </a:endParaRPr>
          </a:p>
          <a:p>
            <a:r>
              <a:rPr lang="de-DE" sz="2000">
                <a:solidFill>
                  <a:srgbClr val="104F75"/>
                </a:solidFill>
              </a:rPr>
              <a:t>1. Ils  ____________ l‘uniforme. (are wearing)		</a:t>
            </a:r>
            <a:r>
              <a:rPr lang="de-DE" sz="2000" i="1">
                <a:solidFill>
                  <a:srgbClr val="104F75"/>
                </a:solidFill>
              </a:rPr>
              <a:t>	</a:t>
            </a:r>
            <a:r>
              <a:rPr lang="de-DE" sz="2000" b="1">
                <a:solidFill>
                  <a:srgbClr val="104F75"/>
                </a:solidFill>
              </a:rPr>
              <a:t>to wear</a:t>
            </a:r>
            <a:r>
              <a:rPr lang="de-DE" sz="2000" i="1">
                <a:solidFill>
                  <a:srgbClr val="104F75"/>
                </a:solidFill>
              </a:rPr>
              <a:t> = </a:t>
            </a:r>
            <a:r>
              <a:rPr lang="en-GB" sz="2000" i="1">
                <a:solidFill>
                  <a:srgbClr val="104F75"/>
                </a:solidFill>
              </a:rPr>
              <a:t>porter</a:t>
            </a:r>
          </a:p>
          <a:p>
            <a:endParaRPr lang="de-DE" sz="2000">
              <a:solidFill>
                <a:srgbClr val="104F75"/>
              </a:solidFill>
            </a:endParaRPr>
          </a:p>
          <a:p>
            <a:r>
              <a:rPr lang="de-DE" sz="2000">
                <a:solidFill>
                  <a:srgbClr val="104F75"/>
                </a:solidFill>
              </a:rPr>
              <a:t>2. Je ___________ à l‘hôtel. (am sleeping)			</a:t>
            </a:r>
            <a:r>
              <a:rPr lang="de-DE" sz="2000" b="1">
                <a:solidFill>
                  <a:srgbClr val="104F75"/>
                </a:solidFill>
              </a:rPr>
              <a:t>to sleep</a:t>
            </a:r>
            <a:r>
              <a:rPr lang="de-DE" sz="2000" i="1">
                <a:solidFill>
                  <a:srgbClr val="104F75"/>
                </a:solidFill>
              </a:rPr>
              <a:t> = dormir</a:t>
            </a:r>
            <a:endParaRPr lang="en-GB" sz="2000">
              <a:solidFill>
                <a:srgbClr val="104F75"/>
              </a:solidFill>
            </a:endParaRPr>
          </a:p>
        </p:txBody>
      </p:sp>
      <p:sp>
        <p:nvSpPr>
          <p:cNvPr id="9" name="Rounded Rectangular Callout 8"/>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 </a:t>
            </a:r>
          </a:p>
          <a:p>
            <a:pPr algn="ctr"/>
            <a:r>
              <a:rPr lang="en-GB"/>
              <a:t>(for correct verb ending)</a:t>
            </a:r>
          </a:p>
        </p:txBody>
      </p:sp>
      <p:sp>
        <p:nvSpPr>
          <p:cNvPr id="5" name="TextBox 4"/>
          <p:cNvSpPr txBox="1"/>
          <p:nvPr/>
        </p:nvSpPr>
        <p:spPr>
          <a:xfrm>
            <a:off x="1703293" y="4406785"/>
            <a:ext cx="2326640" cy="400110"/>
          </a:xfrm>
          <a:prstGeom prst="rect">
            <a:avLst/>
          </a:prstGeom>
          <a:noFill/>
        </p:spPr>
        <p:txBody>
          <a:bodyPr wrap="square" rtlCol="0">
            <a:spAutoFit/>
          </a:bodyPr>
          <a:lstStyle/>
          <a:p>
            <a:pPr algn="l"/>
            <a:r>
              <a:rPr lang="en-GB" sz="2000">
                <a:solidFill>
                  <a:schemeClr val="accent5">
                    <a:lumMod val="50000"/>
                  </a:schemeClr>
                </a:solidFill>
              </a:rPr>
              <a:t>portent</a:t>
            </a:r>
            <a:endParaRPr lang="en-GB" sz="2000" dirty="0">
              <a:solidFill>
                <a:schemeClr val="accent5">
                  <a:lumMod val="50000"/>
                </a:schemeClr>
              </a:solidFill>
            </a:endParaRPr>
          </a:p>
        </p:txBody>
      </p:sp>
      <p:sp>
        <p:nvSpPr>
          <p:cNvPr id="12" name="TextBox 11"/>
          <p:cNvSpPr txBox="1"/>
          <p:nvPr/>
        </p:nvSpPr>
        <p:spPr>
          <a:xfrm>
            <a:off x="1909184" y="5038741"/>
            <a:ext cx="2326640" cy="400110"/>
          </a:xfrm>
          <a:prstGeom prst="rect">
            <a:avLst/>
          </a:prstGeom>
          <a:noFill/>
        </p:spPr>
        <p:txBody>
          <a:bodyPr wrap="square" rtlCol="0">
            <a:spAutoFit/>
          </a:bodyPr>
          <a:lstStyle/>
          <a:p>
            <a:pPr algn="l"/>
            <a:r>
              <a:rPr lang="en-GB" sz="2000">
                <a:solidFill>
                  <a:schemeClr val="accent5">
                    <a:lumMod val="50000"/>
                  </a:schemeClr>
                </a:solidFill>
              </a:rPr>
              <a:t>dors</a:t>
            </a:r>
            <a:endParaRPr lang="en-GB" sz="2000" dirty="0">
              <a:solidFill>
                <a:schemeClr val="accent5">
                  <a:lumMod val="50000"/>
                </a:schemeClr>
              </a:solidFill>
            </a:endParaRPr>
          </a:p>
        </p:txBody>
      </p:sp>
    </p:spTree>
    <p:extLst>
      <p:ext uri="{BB962C8B-B14F-4D97-AF65-F5344CB8AC3E}">
        <p14:creationId xmlns:p14="http://schemas.microsoft.com/office/powerpoint/2010/main" val="9034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738728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2" name="Rectangle 1"/>
          <p:cNvSpPr/>
          <p:nvPr/>
        </p:nvSpPr>
        <p:spPr>
          <a:xfrm>
            <a:off x="579120" y="1924268"/>
            <a:ext cx="11277600" cy="3477875"/>
          </a:xfrm>
          <a:prstGeom prst="rect">
            <a:avLst/>
          </a:prstGeom>
        </p:spPr>
        <p:txBody>
          <a:bodyPr wrap="square">
            <a:spAutoFit/>
          </a:bodyPr>
          <a:lstStyle/>
          <a:p>
            <a:r>
              <a:rPr lang="en-GB" sz="2000" b="1">
                <a:solidFill>
                  <a:srgbClr val="104F75"/>
                </a:solidFill>
              </a:rPr>
              <a:t>PART C</a:t>
            </a:r>
            <a:endParaRPr lang="en-GB" sz="2000">
              <a:solidFill>
                <a:srgbClr val="104F75"/>
              </a:solidFill>
            </a:endParaRPr>
          </a:p>
          <a:p>
            <a:endParaRPr lang="en-GB" sz="2000">
              <a:solidFill>
                <a:srgbClr val="104F75"/>
              </a:solidFill>
            </a:endParaRPr>
          </a:p>
          <a:p>
            <a:r>
              <a:rPr lang="en-GB" sz="2000">
                <a:solidFill>
                  <a:srgbClr val="104F75"/>
                </a:solidFill>
              </a:rPr>
              <a:t>Complete the sentences by writing the </a:t>
            </a:r>
            <a:r>
              <a:rPr lang="en-GB" sz="2000" b="1">
                <a:solidFill>
                  <a:srgbClr val="104F75"/>
                </a:solidFill>
              </a:rPr>
              <a:t>French</a:t>
            </a:r>
            <a:r>
              <a:rPr lang="en-GB" sz="2000">
                <a:solidFill>
                  <a:srgbClr val="104F75"/>
                </a:solidFill>
              </a:rPr>
              <a:t> for the English phrases in brackets.</a:t>
            </a:r>
          </a:p>
          <a:p>
            <a:r>
              <a:rPr lang="en-GB" sz="2000">
                <a:solidFill>
                  <a:srgbClr val="104F75"/>
                </a:solidFill>
              </a:rPr>
              <a:t> </a:t>
            </a:r>
          </a:p>
          <a:p>
            <a:endParaRPr lang="de-DE" sz="2000">
              <a:solidFill>
                <a:srgbClr val="104F75"/>
              </a:solidFill>
            </a:endParaRPr>
          </a:p>
          <a:p>
            <a:endParaRPr lang="de-DE" sz="2000">
              <a:solidFill>
                <a:srgbClr val="104F75"/>
              </a:solidFill>
            </a:endParaRPr>
          </a:p>
          <a:p>
            <a:endParaRPr lang="de-DE" sz="2000">
              <a:solidFill>
                <a:srgbClr val="104F75"/>
              </a:solidFill>
            </a:endParaRPr>
          </a:p>
          <a:p>
            <a:r>
              <a:rPr lang="de-DE" sz="2000">
                <a:solidFill>
                  <a:srgbClr val="104F75"/>
                </a:solidFill>
              </a:rPr>
              <a:t>1. Il ___________________ la question. (does not understand)   </a:t>
            </a:r>
            <a:r>
              <a:rPr lang="en-GB" sz="2000">
                <a:solidFill>
                  <a:srgbClr val="104F75"/>
                </a:solidFill>
              </a:rPr>
              <a:t>to understand = </a:t>
            </a:r>
            <a:r>
              <a:rPr lang="en-GB" sz="2000" i="1">
                <a:solidFill>
                  <a:srgbClr val="104F75"/>
                </a:solidFill>
              </a:rPr>
              <a:t>comprendre</a:t>
            </a:r>
            <a:endParaRPr lang="en-GB" sz="2000">
              <a:solidFill>
                <a:srgbClr val="104F75"/>
              </a:solidFill>
            </a:endParaRPr>
          </a:p>
          <a:p>
            <a:endParaRPr lang="de-DE" sz="2000">
              <a:solidFill>
                <a:srgbClr val="104F75"/>
              </a:solidFill>
            </a:endParaRPr>
          </a:p>
          <a:p>
            <a:endParaRPr lang="de-DE" sz="2000">
              <a:solidFill>
                <a:srgbClr val="104F75"/>
              </a:solidFill>
            </a:endParaRPr>
          </a:p>
          <a:p>
            <a:r>
              <a:rPr lang="de-DE" sz="2000">
                <a:solidFill>
                  <a:srgbClr val="104F75"/>
                </a:solidFill>
              </a:rPr>
              <a:t>2. Vous  _______________  l‘activité. </a:t>
            </a:r>
            <a:r>
              <a:rPr lang="en-GB" sz="2000">
                <a:solidFill>
                  <a:srgbClr val="104F75"/>
                </a:solidFill>
              </a:rPr>
              <a:t>(are not doing)		</a:t>
            </a:r>
            <a:r>
              <a:rPr lang="de-DE" sz="2000">
                <a:solidFill>
                  <a:srgbClr val="104F75"/>
                </a:solidFill>
              </a:rPr>
              <a:t>to do = </a:t>
            </a:r>
            <a:r>
              <a:rPr lang="de-DE" sz="2000" i="1">
                <a:solidFill>
                  <a:srgbClr val="104F75"/>
                </a:solidFill>
              </a:rPr>
              <a:t>faire</a:t>
            </a:r>
            <a:endParaRPr lang="en-GB" sz="2000">
              <a:solidFill>
                <a:srgbClr val="104F75"/>
              </a:solidFill>
            </a:endParaRPr>
          </a:p>
        </p:txBody>
      </p:sp>
      <p:sp>
        <p:nvSpPr>
          <p:cNvPr id="5" name="Rounded Rectangular Callout 4"/>
          <p:cNvSpPr/>
          <p:nvPr/>
        </p:nvSpPr>
        <p:spPr>
          <a:xfrm>
            <a:off x="6529330" y="141177"/>
            <a:ext cx="5413178" cy="1842700"/>
          </a:xfrm>
          <a:prstGeom prst="wedgeRoundRectCallout">
            <a:avLst>
              <a:gd name="adj1" fmla="val -28341"/>
              <a:gd name="adj2" fmla="val 5698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a:p>
            <a:pPr algn="ctr"/>
            <a:r>
              <a:rPr lang="en-GB"/>
              <a:t>There are two marks per item.</a:t>
            </a:r>
          </a:p>
          <a:p>
            <a:pPr algn="ctr"/>
            <a:endParaRPr lang="en-GB"/>
          </a:p>
          <a:p>
            <a:r>
              <a:rPr lang="en-GB" b="1"/>
              <a:t>0.5 </a:t>
            </a:r>
            <a:r>
              <a:rPr lang="en-GB"/>
              <a:t>mark for </a:t>
            </a:r>
            <a:r>
              <a:rPr lang="en-GB" i="1"/>
              <a:t>ne</a:t>
            </a:r>
            <a:r>
              <a:rPr lang="en-GB"/>
              <a:t> before verb</a:t>
            </a:r>
          </a:p>
          <a:p>
            <a:r>
              <a:rPr lang="en-GB" b="1"/>
              <a:t>0.5 </a:t>
            </a:r>
            <a:r>
              <a:rPr lang="en-GB"/>
              <a:t>mark for </a:t>
            </a:r>
            <a:r>
              <a:rPr lang="en-GB" i="1"/>
              <a:t>pas</a:t>
            </a:r>
            <a:r>
              <a:rPr lang="en-GB"/>
              <a:t> after verb</a:t>
            </a:r>
          </a:p>
          <a:p>
            <a:r>
              <a:rPr lang="en-GB"/>
              <a:t> </a:t>
            </a:r>
          </a:p>
          <a:p>
            <a:r>
              <a:rPr lang="fr-FR" b="1"/>
              <a:t>1 </a:t>
            </a:r>
            <a:r>
              <a:rPr lang="fr-FR"/>
              <a:t>mark</a:t>
            </a:r>
            <a:r>
              <a:rPr lang="fr-FR" b="1"/>
              <a:t> </a:t>
            </a:r>
            <a:r>
              <a:rPr lang="fr-FR"/>
              <a:t>for correct verb form </a:t>
            </a:r>
            <a:endParaRPr lang="en-GB"/>
          </a:p>
          <a:p>
            <a:pPr algn="ctr"/>
            <a:endParaRPr lang="en-GB"/>
          </a:p>
        </p:txBody>
      </p:sp>
      <p:sp>
        <p:nvSpPr>
          <p:cNvPr id="6" name="TextBox 5"/>
          <p:cNvSpPr txBox="1"/>
          <p:nvPr/>
        </p:nvSpPr>
        <p:spPr>
          <a:xfrm>
            <a:off x="1142354" y="4029281"/>
            <a:ext cx="2729298" cy="400110"/>
          </a:xfrm>
          <a:prstGeom prst="rect">
            <a:avLst/>
          </a:prstGeom>
          <a:noFill/>
        </p:spPr>
        <p:txBody>
          <a:bodyPr wrap="square" rtlCol="0">
            <a:spAutoFit/>
          </a:bodyPr>
          <a:lstStyle/>
          <a:p>
            <a:pPr algn="l"/>
            <a:r>
              <a:rPr lang="en-GB" sz="2000">
                <a:solidFill>
                  <a:srgbClr val="104F75"/>
                </a:solidFill>
              </a:rPr>
              <a:t>ne comprend pas</a:t>
            </a:r>
            <a:endParaRPr lang="en-GB" sz="2000" dirty="0">
              <a:solidFill>
                <a:srgbClr val="104F75"/>
              </a:solidFill>
            </a:endParaRPr>
          </a:p>
        </p:txBody>
      </p:sp>
      <p:sp>
        <p:nvSpPr>
          <p:cNvPr id="8" name="TextBox 7"/>
          <p:cNvSpPr txBox="1"/>
          <p:nvPr/>
        </p:nvSpPr>
        <p:spPr>
          <a:xfrm>
            <a:off x="1774328" y="4957049"/>
            <a:ext cx="2729298" cy="400110"/>
          </a:xfrm>
          <a:prstGeom prst="rect">
            <a:avLst/>
          </a:prstGeom>
          <a:noFill/>
        </p:spPr>
        <p:txBody>
          <a:bodyPr wrap="square" rtlCol="0">
            <a:spAutoFit/>
          </a:bodyPr>
          <a:lstStyle/>
          <a:p>
            <a:pPr algn="l"/>
            <a:r>
              <a:rPr lang="en-GB" sz="2000">
                <a:solidFill>
                  <a:schemeClr val="accent5">
                    <a:lumMod val="50000"/>
                  </a:schemeClr>
                </a:solidFill>
              </a:rPr>
              <a:t>ne faites pas</a:t>
            </a:r>
            <a:endParaRPr lang="en-GB" sz="2000" dirty="0">
              <a:solidFill>
                <a:srgbClr val="104F75"/>
              </a:solidFill>
            </a:endParaRPr>
          </a:p>
        </p:txBody>
      </p:sp>
    </p:spTree>
    <p:extLst>
      <p:ext uri="{BB962C8B-B14F-4D97-AF65-F5344CB8AC3E}">
        <p14:creationId xmlns:p14="http://schemas.microsoft.com/office/powerpoint/2010/main" val="21451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1245076" y="1802517"/>
            <a:ext cx="1001305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104F75"/>
                </a:solidFill>
                <a:effectLst/>
                <a:ea typeface="Times New Roman" panose="02020603050405020304" pitchFamily="18" charset="0"/>
                <a:cs typeface="Helvetica" panose="020B0604020202020204" pitchFamily="34" charset="0"/>
              </a:rPr>
              <a:t>PART D</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a:ln>
                <a:noFill/>
              </a:ln>
              <a:solidFill>
                <a:srgbClr val="104F75"/>
              </a:solidFill>
              <a:effectLst/>
            </a:endParaRPr>
          </a:p>
          <a:p>
            <a:r>
              <a:rPr lang="en-GB" sz="2000">
                <a:solidFill>
                  <a:srgbClr val="104F75"/>
                </a:solidFill>
              </a:rPr>
              <a:t>Write the </a:t>
            </a:r>
            <a:r>
              <a:rPr lang="en-GB" sz="2000" b="1">
                <a:solidFill>
                  <a:srgbClr val="104F75"/>
                </a:solidFill>
              </a:rPr>
              <a:t>French </a:t>
            </a:r>
            <a:r>
              <a:rPr lang="en-GB" sz="2000">
                <a:solidFill>
                  <a:srgbClr val="104F75"/>
                </a:solidFill>
              </a:rPr>
              <a:t>for the English given in brackets.</a:t>
            </a:r>
          </a:p>
          <a:p>
            <a:endParaRPr lang="en-GB" sz="2000">
              <a:solidFill>
                <a:srgbClr val="104F75"/>
              </a:solidFill>
            </a:endParaRPr>
          </a:p>
          <a:p>
            <a:endParaRPr lang="en-GB" sz="2000">
              <a:solidFill>
                <a:srgbClr val="104F75"/>
              </a:solidFill>
            </a:endParaRPr>
          </a:p>
          <a:p>
            <a:endParaRPr lang="en-GB" sz="2000">
              <a:solidFill>
                <a:srgbClr val="104F75"/>
              </a:solidFill>
            </a:endParaRPr>
          </a:p>
          <a:p>
            <a:r>
              <a:rPr lang="en-GB" sz="2000">
                <a:solidFill>
                  <a:srgbClr val="104F75"/>
                </a:solidFill>
              </a:rPr>
              <a:t>	</a:t>
            </a:r>
          </a:p>
          <a:p>
            <a:r>
              <a:rPr lang="en-GB" sz="2000">
                <a:solidFill>
                  <a:srgbClr val="104F75"/>
                </a:solidFill>
              </a:rPr>
              <a:t>1. Je vais  __________ parc.		(to the)</a:t>
            </a:r>
          </a:p>
          <a:p>
            <a:endParaRPr lang="en-GB" sz="2000">
              <a:solidFill>
                <a:srgbClr val="104F75"/>
              </a:solidFill>
            </a:endParaRPr>
          </a:p>
          <a:p>
            <a:endParaRPr lang="en-GB" sz="2000">
              <a:solidFill>
                <a:srgbClr val="104F75"/>
              </a:solidFill>
            </a:endParaRPr>
          </a:p>
          <a:p>
            <a:r>
              <a:rPr lang="en-GB" sz="2000">
                <a:solidFill>
                  <a:srgbClr val="104F75"/>
                </a:solidFill>
              </a:rPr>
              <a:t>2. Il va __________ caisse		(to the)</a:t>
            </a:r>
          </a:p>
        </p:txBody>
      </p:sp>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7062166" cy="721474"/>
          </a:xfrm>
        </p:spPr>
        <p:txBody>
          <a:bodyPr>
            <a:normAutofit/>
          </a:bodyPr>
          <a:lstStyle/>
          <a:p>
            <a:r>
              <a:rPr lang="en-GB" sz="2800" b="1">
                <a:solidFill>
                  <a:schemeClr val="bg1"/>
                </a:solidFill>
              </a:rPr>
              <a:t>SECTION C: Writing - Grammar</a:t>
            </a:r>
            <a:endParaRPr lang="en-GB" sz="28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6" name="TextBox 5"/>
          <p:cNvSpPr txBox="1"/>
          <p:nvPr/>
        </p:nvSpPr>
        <p:spPr>
          <a:xfrm>
            <a:off x="2968399" y="3929440"/>
            <a:ext cx="1185732" cy="400110"/>
          </a:xfrm>
          <a:prstGeom prst="rect">
            <a:avLst/>
          </a:prstGeom>
          <a:noFill/>
        </p:spPr>
        <p:txBody>
          <a:bodyPr wrap="square" rtlCol="0">
            <a:spAutoFit/>
          </a:bodyPr>
          <a:lstStyle/>
          <a:p>
            <a:pPr algn="l"/>
            <a:r>
              <a:rPr lang="en-GB" sz="2000">
                <a:solidFill>
                  <a:srgbClr val="104F75"/>
                </a:solidFill>
              </a:rPr>
              <a:t>au</a:t>
            </a:r>
            <a:endParaRPr lang="en-GB" sz="2000" dirty="0">
              <a:solidFill>
                <a:srgbClr val="104F75"/>
              </a:solidFill>
            </a:endParaRPr>
          </a:p>
        </p:txBody>
      </p:sp>
      <p:sp>
        <p:nvSpPr>
          <p:cNvPr id="10" name="TextBox 9"/>
          <p:cNvSpPr txBox="1"/>
          <p:nvPr/>
        </p:nvSpPr>
        <p:spPr>
          <a:xfrm>
            <a:off x="2487590" y="4833220"/>
            <a:ext cx="2326640" cy="400110"/>
          </a:xfrm>
          <a:prstGeom prst="rect">
            <a:avLst/>
          </a:prstGeom>
          <a:noFill/>
        </p:spPr>
        <p:txBody>
          <a:bodyPr wrap="square" rtlCol="0">
            <a:spAutoFit/>
          </a:bodyPr>
          <a:lstStyle/>
          <a:p>
            <a:pPr algn="l"/>
            <a:r>
              <a:rPr lang="en-GB" sz="2000">
                <a:solidFill>
                  <a:srgbClr val="104F75"/>
                </a:solidFill>
              </a:rPr>
              <a:t>à la</a:t>
            </a:r>
            <a:endParaRPr lang="en-GB" sz="2000" dirty="0">
              <a:solidFill>
                <a:srgbClr val="104F75"/>
              </a:solidFill>
            </a:endParaRPr>
          </a:p>
        </p:txBody>
      </p:sp>
    </p:spTree>
    <p:extLst>
      <p:ext uri="{BB962C8B-B14F-4D97-AF65-F5344CB8AC3E}">
        <p14:creationId xmlns:p14="http://schemas.microsoft.com/office/powerpoint/2010/main" val="139287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 - Phonics</a:t>
            </a:r>
            <a:endParaRPr lang="en-GB" sz="2800" b="1" dirty="0">
              <a:solidFill>
                <a:schemeClr val="bg1"/>
              </a:solidFill>
            </a:endParaRPr>
          </a:p>
        </p:txBody>
      </p:sp>
      <p:sp>
        <p:nvSpPr>
          <p:cNvPr id="2" name="Rectangle 1"/>
          <p:cNvSpPr/>
          <p:nvPr/>
        </p:nvSpPr>
        <p:spPr>
          <a:xfrm>
            <a:off x="487680" y="1193657"/>
            <a:ext cx="11362944" cy="5016758"/>
          </a:xfrm>
          <a:prstGeom prst="rect">
            <a:avLst/>
          </a:prstGeom>
        </p:spPr>
        <p:txBody>
          <a:bodyPr wrap="square">
            <a:spAutoFit/>
          </a:bodyPr>
          <a:lstStyle/>
          <a:p>
            <a:r>
              <a:rPr lang="en-GB" sz="2000" dirty="0">
                <a:solidFill>
                  <a:srgbClr val="115076"/>
                </a:solidFill>
              </a:rPr>
              <a:t>This part of the test will take around </a:t>
            </a:r>
            <a:r>
              <a:rPr lang="en-GB" sz="2000" b="1" dirty="0">
                <a:solidFill>
                  <a:srgbClr val="115076"/>
                </a:solidFill>
              </a:rPr>
              <a:t>4 minutes</a:t>
            </a:r>
            <a:r>
              <a:rPr lang="en-GB" sz="2000" dirty="0">
                <a:solidFill>
                  <a:srgbClr val="115076"/>
                </a:solidFill>
              </a:rPr>
              <a:t>. You will hear </a:t>
            </a:r>
            <a:r>
              <a:rPr lang="en-GB" sz="2000">
                <a:solidFill>
                  <a:srgbClr val="115076"/>
                </a:solidFill>
              </a:rPr>
              <a:t>the French </a:t>
            </a:r>
            <a:r>
              <a:rPr lang="en-GB" sz="2000" dirty="0">
                <a:solidFill>
                  <a:srgbClr val="115076"/>
                </a:solidFill>
              </a:rPr>
              <a:t>words listed below. </a:t>
            </a:r>
          </a:p>
          <a:p>
            <a:r>
              <a:rPr lang="en-GB" sz="2000" dirty="0">
                <a:solidFill>
                  <a:srgbClr val="115076"/>
                </a:solidFill>
              </a:rPr>
              <a:t> </a:t>
            </a:r>
          </a:p>
          <a:p>
            <a:r>
              <a:rPr lang="en-GB" sz="2000" dirty="0">
                <a:solidFill>
                  <a:srgbClr val="115076"/>
                </a:solidFill>
              </a:rPr>
              <a:t>Complete the spelling of each word by filling in the missing letters</a:t>
            </a:r>
            <a:r>
              <a:rPr lang="en-GB" sz="2000">
                <a:solidFill>
                  <a:srgbClr val="115076"/>
                </a:solidFill>
              </a:rPr>
              <a:t>. </a:t>
            </a:r>
          </a:p>
          <a:p>
            <a:r>
              <a:rPr lang="en-GB" sz="2000" b="1">
                <a:solidFill>
                  <a:srgbClr val="115076"/>
                </a:solidFill>
              </a:rPr>
              <a:t>Each </a:t>
            </a:r>
            <a:r>
              <a:rPr lang="en-GB" sz="2000" b="1" dirty="0">
                <a:solidFill>
                  <a:srgbClr val="115076"/>
                </a:solidFill>
              </a:rPr>
              <a:t>dash (_) represents one missing letter. </a:t>
            </a:r>
            <a:endParaRPr lang="en-GB" sz="2000" dirty="0">
              <a:solidFill>
                <a:srgbClr val="115076"/>
              </a:solidFill>
            </a:endParaRPr>
          </a:p>
          <a:p>
            <a:r>
              <a:rPr lang="en-GB" sz="2000" dirty="0">
                <a:solidFill>
                  <a:srgbClr val="115076"/>
                </a:solidFill>
              </a:rPr>
              <a:t> </a:t>
            </a:r>
          </a:p>
          <a:p>
            <a:r>
              <a:rPr lang="en-GB" sz="2000" dirty="0">
                <a:solidFill>
                  <a:srgbClr val="115076"/>
                </a:solidFill>
              </a:rPr>
              <a:t>For some of the words you hear, there may be more than one way of spelling them.  </a:t>
            </a:r>
          </a:p>
          <a:p>
            <a:r>
              <a:rPr lang="en-GB" sz="2000" dirty="0">
                <a:solidFill>
                  <a:srgbClr val="115076"/>
                </a:solidFill>
              </a:rPr>
              <a:t>Just type in any one possible spelling for each word. </a:t>
            </a:r>
          </a:p>
          <a:p>
            <a:r>
              <a:rPr lang="en-GB" sz="2000" dirty="0">
                <a:solidFill>
                  <a:srgbClr val="115076"/>
                </a:solidFill>
              </a:rPr>
              <a:t> </a:t>
            </a:r>
          </a:p>
          <a:p>
            <a:r>
              <a:rPr lang="en-GB" sz="2000" dirty="0">
                <a:solidFill>
                  <a:srgbClr val="115076"/>
                </a:solidFill>
              </a:rPr>
              <a:t>The aim is to see how you write the sounds that you hear. You won’t know these words. Don’t worry – just do your best! </a:t>
            </a:r>
          </a:p>
          <a:p>
            <a:r>
              <a:rPr lang="en-GB" sz="2000" dirty="0">
                <a:solidFill>
                  <a:srgbClr val="115076"/>
                </a:solidFill>
              </a:rPr>
              <a:t> </a:t>
            </a:r>
          </a:p>
          <a:p>
            <a:r>
              <a:rPr lang="en-GB" sz="2000" dirty="0">
                <a:solidFill>
                  <a:srgbClr val="115076"/>
                </a:solidFill>
              </a:rPr>
              <a:t>You will hear each </a:t>
            </a:r>
            <a:r>
              <a:rPr lang="en-GB" sz="2000">
                <a:solidFill>
                  <a:srgbClr val="115076"/>
                </a:solidFill>
              </a:rPr>
              <a:t>word</a:t>
            </a:r>
            <a:r>
              <a:rPr lang="en-GB" sz="2000" b="1">
                <a:solidFill>
                  <a:srgbClr val="115076"/>
                </a:solidFill>
              </a:rPr>
              <a:t> twice</a:t>
            </a:r>
            <a:r>
              <a:rPr lang="en-GB" sz="2000">
                <a:solidFill>
                  <a:srgbClr val="115076"/>
                </a:solidFill>
              </a:rPr>
              <a:t>. </a:t>
            </a:r>
          </a:p>
          <a:p>
            <a:endParaRPr lang="en-GB" sz="2000">
              <a:solidFill>
                <a:srgbClr val="115076"/>
              </a:solidFill>
            </a:endParaRPr>
          </a:p>
          <a:p>
            <a:endParaRPr lang="en-GB" sz="2000">
              <a:solidFill>
                <a:srgbClr val="115076"/>
              </a:solidFill>
            </a:endParaRPr>
          </a:p>
          <a:p>
            <a:r>
              <a:rPr lang="es-CO" sz="2000">
                <a:solidFill>
                  <a:srgbClr val="115076"/>
                </a:solidFill>
              </a:rPr>
              <a:t>	absolum _ _ t</a:t>
            </a:r>
            <a:endParaRPr lang="es-CO" sz="2000" dirty="0">
              <a:solidFill>
                <a:srgbClr val="115076"/>
              </a:solidFill>
            </a:endParaRPr>
          </a:p>
          <a:p>
            <a:r>
              <a:rPr lang="en-GB" sz="2000">
                <a:solidFill>
                  <a:srgbClr val="115076"/>
                </a:solidFill>
              </a:rPr>
              <a:t>	ch _ _ d</a:t>
            </a:r>
            <a:endParaRPr lang="en-GB" sz="2000" dirty="0">
              <a:solidFill>
                <a:srgbClr val="115076"/>
              </a:solidFill>
            </a:endParaRP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9" name="TextBox 8"/>
          <p:cNvSpPr txBox="1"/>
          <p:nvPr/>
        </p:nvSpPr>
        <p:spPr>
          <a:xfrm>
            <a:off x="3488508" y="5444383"/>
            <a:ext cx="2839641" cy="400110"/>
          </a:xfrm>
          <a:prstGeom prst="rect">
            <a:avLst/>
          </a:prstGeom>
          <a:noFill/>
        </p:spPr>
        <p:txBody>
          <a:bodyPr wrap="square" rtlCol="0">
            <a:spAutoFit/>
          </a:bodyPr>
          <a:lstStyle/>
          <a:p>
            <a:r>
              <a:rPr lang="en-GB" sz="2000">
                <a:solidFill>
                  <a:srgbClr val="104F75"/>
                </a:solidFill>
              </a:rPr>
              <a:t>Answer: absolum</a:t>
            </a:r>
            <a:r>
              <a:rPr lang="en-GB" sz="2000" b="1">
                <a:solidFill>
                  <a:srgbClr val="104F75"/>
                </a:solidFill>
              </a:rPr>
              <a:t>en</a:t>
            </a:r>
            <a:r>
              <a:rPr lang="en-GB" sz="2000">
                <a:solidFill>
                  <a:srgbClr val="104F75"/>
                </a:solidFill>
              </a:rPr>
              <a:t>t</a:t>
            </a:r>
          </a:p>
        </p:txBody>
      </p:sp>
      <p:sp>
        <p:nvSpPr>
          <p:cNvPr id="10" name="TextBox 9"/>
          <p:cNvSpPr txBox="1"/>
          <p:nvPr/>
        </p:nvSpPr>
        <p:spPr>
          <a:xfrm>
            <a:off x="3486736" y="5750649"/>
            <a:ext cx="2504281" cy="400110"/>
          </a:xfrm>
          <a:prstGeom prst="rect">
            <a:avLst/>
          </a:prstGeom>
          <a:noFill/>
        </p:spPr>
        <p:txBody>
          <a:bodyPr wrap="square" rtlCol="0">
            <a:spAutoFit/>
          </a:bodyPr>
          <a:lstStyle/>
          <a:p>
            <a:r>
              <a:rPr lang="en-GB" sz="2000">
                <a:solidFill>
                  <a:srgbClr val="104F75"/>
                </a:solidFill>
              </a:rPr>
              <a:t>Answer: ch</a:t>
            </a:r>
            <a:r>
              <a:rPr lang="en-GB" sz="2000" b="1">
                <a:solidFill>
                  <a:srgbClr val="104F75"/>
                </a:solidFill>
              </a:rPr>
              <a:t>au</a:t>
            </a:r>
            <a:r>
              <a:rPr lang="en-GB" sz="2000">
                <a:solidFill>
                  <a:srgbClr val="104F75"/>
                </a:solidFill>
              </a:rPr>
              <a:t>d</a:t>
            </a:r>
          </a:p>
        </p:txBody>
      </p:sp>
      <p:sp>
        <p:nvSpPr>
          <p:cNvPr id="11" name="Action Button: Custom 16">
            <a:hlinkClick r:id="" action="ppaction://noaction" highlightClick="1">
              <a:snd r:embed="rId4" name="absolument.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2" name="Action Button: Custom 16">
            <a:hlinkClick r:id="" action="ppaction://noaction" highlightClick="1">
              <a:snd r:embed="rId5" name="chaud.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10076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800" b="1">
                <a:solidFill>
                  <a:schemeClr val="bg1"/>
                </a:solidFill>
              </a:rPr>
              <a:t>SECTION D: Speaking - Phonics</a:t>
            </a:r>
            <a:endParaRPr lang="en-GB" sz="1600" b="1" dirty="0">
              <a:solidFill>
                <a:schemeClr val="bg1"/>
              </a:solidFill>
            </a:endParaRPr>
          </a:p>
        </p:txBody>
      </p:sp>
      <p:sp>
        <p:nvSpPr>
          <p:cNvPr id="8" name="Rectangle 7"/>
          <p:cNvSpPr/>
          <p:nvPr/>
        </p:nvSpPr>
        <p:spPr>
          <a:xfrm>
            <a:off x="494022" y="2352578"/>
            <a:ext cx="11013440" cy="3299365"/>
          </a:xfrm>
          <a:prstGeom prst="rect">
            <a:avLst/>
          </a:prstGeom>
        </p:spPr>
        <p:txBody>
          <a:bodyPr wrap="square">
            <a:spAutoFit/>
          </a:bodyPr>
          <a:lstStyle/>
          <a:p>
            <a:pPr>
              <a:lnSpc>
                <a:spcPct val="107000"/>
              </a:lnSpc>
              <a:spcAft>
                <a:spcPts val="0"/>
              </a:spcAft>
            </a:pPr>
            <a:r>
              <a:rPr lang="en-GB" sz="2000">
                <a:solidFill>
                  <a:srgbClr val="2F5496"/>
                </a:solidFill>
                <a:latin typeface="Century Gothic" panose="020B0502020202020204" pitchFamily="34" charset="0"/>
                <a:ea typeface="Times New Roman" panose="02020603050405020304" pitchFamily="18" charset="0"/>
                <a:cs typeface="Arial" panose="020B0604020202020204" pitchFamily="34" charset="0"/>
              </a:rPr>
              <a:t>The phonics part of the test will take around </a:t>
            </a:r>
            <a:r>
              <a:rPr lang="en-GB" sz="2000" b="1">
                <a:solidFill>
                  <a:srgbClr val="2F5496"/>
                </a:solidFill>
                <a:latin typeface="Century Gothic" panose="020B0502020202020204" pitchFamily="34" charset="0"/>
                <a:ea typeface="Times New Roman" panose="02020603050405020304" pitchFamily="18" charset="0"/>
                <a:cs typeface="Arial" panose="020B0604020202020204" pitchFamily="34" charset="0"/>
              </a:rPr>
              <a:t>2 minutes.</a:t>
            </a:r>
            <a:r>
              <a:rPr lang="en-GB" sz="2000">
                <a:solidFill>
                  <a:srgbClr val="2F5496"/>
                </a:solidFill>
                <a:latin typeface="Century Gothic" panose="020B0502020202020204" pitchFamily="34" charset="0"/>
                <a:ea typeface="Times New Roman" panose="02020603050405020304" pitchFamily="18" charset="0"/>
                <a:cs typeface="Arial" panose="020B0604020202020204" pitchFamily="34" charset="0"/>
              </a:rPr>
              <a:t> </a:t>
            </a:r>
            <a:r>
              <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rPr>
              <a:t>T</a:t>
            </a:r>
            <a:r>
              <a:rPr lang="en-GB" sz="2000">
                <a:solidFill>
                  <a:srgbClr val="2F5496"/>
                </a:solidFill>
                <a:latin typeface="Century Gothic" panose="020B0502020202020204" pitchFamily="34" charset="0"/>
                <a:ea typeface="Times New Roman" panose="02020603050405020304" pitchFamily="18" charset="0"/>
                <a:cs typeface="Arial" panose="020B0604020202020204" pitchFamily="34" charset="0"/>
              </a:rPr>
              <a:t>hat’s 6 seconds per word – you have time to think about each one carefully.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a:solidFill>
                <a:srgbClr val="2F5496"/>
              </a:solidFill>
              <a:latin typeface="Century Gothic" panose="020B0502020202020204" pitchFamily="34" charset="0"/>
              <a:ea typeface="SimSun" panose="02010600030101010101" pitchFamily="2" charset="-122"/>
              <a:cs typeface="Arial" panose="020B0604020202020204" pitchFamily="34" charset="0"/>
            </a:endParaRPr>
          </a:p>
          <a:p>
            <a:pPr>
              <a:lnSpc>
                <a:spcPct val="107000"/>
              </a:lnSpc>
              <a:spcAft>
                <a:spcPts val="800"/>
              </a:spcAft>
            </a:pPr>
            <a:r>
              <a:rPr lang="en-GB" sz="2000">
                <a:solidFill>
                  <a:srgbClr val="2F5496"/>
                </a:solidFill>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Just say them as you think they should sound. You will get marks for pronouncing the </a:t>
            </a:r>
            <a:r>
              <a:rPr lang="en-GB" sz="2000" b="1" u="sng">
                <a:solidFill>
                  <a:srgbClr val="2F5496"/>
                </a:solidFill>
                <a:latin typeface="Century Gothic" panose="020B0502020202020204" pitchFamily="34" charset="0"/>
                <a:ea typeface="SimSun" panose="02010600030101010101" pitchFamily="2" charset="-122"/>
                <a:cs typeface="Arial" panose="020B0604020202020204" pitchFamily="34" charset="0"/>
              </a:rPr>
              <a:t>bold</a:t>
            </a:r>
            <a:r>
              <a:rPr lang="en-GB" sz="2000">
                <a:solidFill>
                  <a:srgbClr val="2F5496"/>
                </a:solidFill>
                <a:latin typeface="Century Gothic" panose="020B0502020202020204" pitchFamily="34" charset="0"/>
                <a:ea typeface="SimSun" panose="02010600030101010101" pitchFamily="2" charset="-122"/>
                <a:cs typeface="Arial" panose="020B0604020202020204" pitchFamily="34" charset="0"/>
              </a:rPr>
              <a:t>, </a:t>
            </a:r>
            <a:r>
              <a:rPr lang="en-GB" sz="2000" b="1" u="sng">
                <a:solidFill>
                  <a:srgbClr val="2F5496"/>
                </a:solidFill>
                <a:latin typeface="Century Gothic" panose="020B0502020202020204" pitchFamily="34" charset="0"/>
                <a:ea typeface="SimSun" panose="02010600030101010101" pitchFamily="2" charset="-122"/>
                <a:cs typeface="Arial" panose="020B0604020202020204" pitchFamily="34" charset="0"/>
              </a:rPr>
              <a:t>underlined</a:t>
            </a:r>
            <a:r>
              <a:rPr lang="en-GB" sz="2000">
                <a:solidFill>
                  <a:srgbClr val="2F5496"/>
                </a:solidFill>
                <a:latin typeface="Century Gothic" panose="020B0502020202020204" pitchFamily="34" charset="0"/>
                <a:ea typeface="SimSun" panose="02010600030101010101" pitchFamily="2" charset="-122"/>
                <a:cs typeface="Arial" panose="020B0604020202020204" pitchFamily="34" charset="0"/>
              </a:rPr>
              <a:t> parts of each word correctly. If you’re not sure, don’t worry – just have a go and do your best. </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lnSpc>
                <a:spcPct val="150000"/>
              </a:lnSpc>
              <a:spcAft>
                <a:spcPts val="800"/>
              </a:spcAft>
              <a:buFont typeface="+mj-lt"/>
              <a:buAutoNum type="arabicPeriod"/>
            </a:pPr>
            <a:r>
              <a:rPr lang="en-GB" sz="2000">
                <a:solidFill>
                  <a:srgbClr val="2F5496"/>
                </a:solidFill>
                <a:latin typeface="Century Gothic" panose="020B0502020202020204" pitchFamily="34" charset="0"/>
                <a:ea typeface="SimSun" panose="02010600030101010101" pitchFamily="2" charset="-122"/>
                <a:cs typeface="Arial" panose="020B0604020202020204" pitchFamily="34" charset="0"/>
              </a:rPr>
              <a:t>niv</a:t>
            </a:r>
            <a:r>
              <a:rPr lang="en-GB" sz="2000" b="1" u="sng">
                <a:solidFill>
                  <a:srgbClr val="2F5496"/>
                </a:solidFill>
                <a:latin typeface="Century Gothic" panose="020B0502020202020204" pitchFamily="34" charset="0"/>
                <a:ea typeface="SimSun" panose="02010600030101010101" pitchFamily="2" charset="-122"/>
                <a:cs typeface="Arial" panose="020B0604020202020204" pitchFamily="34" charset="0"/>
              </a:rPr>
              <a:t>eau</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lvl="0">
              <a:lnSpc>
                <a:spcPct val="150000"/>
              </a:lnSpc>
              <a:spcAft>
                <a:spcPts val="800"/>
              </a:spcAft>
            </a:pPr>
            <a:r>
              <a:rPr lang="de-DE" sz="2000">
                <a:solidFill>
                  <a:srgbClr val="2F5496"/>
                </a:solidFill>
                <a:latin typeface="Century Gothic" panose="020B0502020202020204" pitchFamily="34" charset="0"/>
                <a:ea typeface="SimSun" panose="02010600030101010101" pitchFamily="2" charset="-122"/>
                <a:cs typeface="Arial" panose="020B0604020202020204" pitchFamily="34" charset="0"/>
              </a:rPr>
              <a:t>2. </a:t>
            </a:r>
            <a:r>
              <a:rPr lang="de-DE" sz="2000" b="1" u="sng">
                <a:solidFill>
                  <a:srgbClr val="2F5496"/>
                </a:solidFill>
                <a:latin typeface="Century Gothic" panose="020B0502020202020204" pitchFamily="34" charset="0"/>
                <a:ea typeface="SimSun" panose="02010600030101010101" pitchFamily="2" charset="-122"/>
                <a:cs typeface="Arial" panose="020B0604020202020204" pitchFamily="34" charset="0"/>
              </a:rPr>
              <a:t>qu</a:t>
            </a:r>
            <a:r>
              <a:rPr lang="de-DE" sz="2000">
                <a:solidFill>
                  <a:srgbClr val="2F5496"/>
                </a:solidFill>
                <a:latin typeface="Century Gothic" panose="020B0502020202020204" pitchFamily="34" charset="0"/>
                <a:ea typeface="SimSun" panose="02010600030101010101" pitchFamily="2" charset="-122"/>
                <a:cs typeface="Arial" panose="020B0604020202020204" pitchFamily="34" charset="0"/>
              </a:rPr>
              <a:t>otidien</a:t>
            </a:r>
            <a:endParaRPr lang="en-GB" sz="200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ular Callout 12"/>
          <p:cNvSpPr/>
          <p:nvPr/>
        </p:nvSpPr>
        <p:spPr>
          <a:xfrm>
            <a:off x="5151120" y="4533642"/>
            <a:ext cx="6776720" cy="1616857"/>
          </a:xfrm>
          <a:prstGeom prst="wedgeRoundRectCallout">
            <a:avLst>
              <a:gd name="adj1" fmla="val -25631"/>
              <a:gd name="adj2" fmla="val 5810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a:t>0 marks: Incorrect pronunciation based on English SSC.</a:t>
            </a:r>
          </a:p>
          <a:p>
            <a:pPr>
              <a:lnSpc>
                <a:spcPct val="107000"/>
              </a:lnSpc>
              <a:spcAft>
                <a:spcPts val="800"/>
              </a:spcAft>
            </a:pPr>
            <a:r>
              <a:rPr lang="en-GB"/>
              <a:t>1 mark: Correct knowledge of target SSC, but pronunciation with an English accent.</a:t>
            </a:r>
          </a:p>
          <a:p>
            <a:pPr>
              <a:lnSpc>
                <a:spcPct val="107000"/>
              </a:lnSpc>
              <a:spcAft>
                <a:spcPts val="800"/>
              </a:spcAft>
            </a:pPr>
            <a:r>
              <a:rPr lang="en-GB"/>
              <a:t>1 mark: Correct pronunciation of target SSC</a:t>
            </a:r>
            <a:endParaRPr lang="en-GB">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1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6472887" cy="721474"/>
          </a:xfrm>
        </p:spPr>
        <p:txBody>
          <a:bodyPr>
            <a:noAutofit/>
          </a:bodyPr>
          <a:lstStyle/>
          <a:p>
            <a:r>
              <a:rPr lang="en-GB" sz="2400" b="1">
                <a:solidFill>
                  <a:schemeClr val="bg1"/>
                </a:solidFill>
              </a:rPr>
              <a:t>SECTION D: Speaking - Vocabulary</a:t>
            </a:r>
            <a:endParaRPr lang="en-GB" sz="1400" b="1" dirty="0">
              <a:solidFill>
                <a:schemeClr val="bg1"/>
              </a:solidFill>
            </a:endParaRPr>
          </a:p>
        </p:txBody>
      </p:sp>
      <p:sp>
        <p:nvSpPr>
          <p:cNvPr id="6" name="Rectangle 5"/>
          <p:cNvSpPr/>
          <p:nvPr/>
        </p:nvSpPr>
        <p:spPr>
          <a:xfrm>
            <a:off x="1061720" y="3068550"/>
            <a:ext cx="10678160" cy="3094180"/>
          </a:xfrm>
          <a:prstGeom prst="rect">
            <a:avLst/>
          </a:prstGeom>
        </p:spPr>
        <p:txBody>
          <a:bodyPr wrap="square">
            <a:spAutoFit/>
          </a:bodyPr>
          <a:lstStyle/>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vocabulary part of the test will take around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2 minutes.</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Say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French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for the words below.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Remember</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to say the word for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the’</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if needed!</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1. </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to close</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one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French word)</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2. </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the garden</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two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French words, include the word for ‘the’)</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7" name="Rounded Rectangular Callout 6"/>
          <p:cNvSpPr/>
          <p:nvPr/>
        </p:nvSpPr>
        <p:spPr>
          <a:xfrm>
            <a:off x="6685280" y="162075"/>
            <a:ext cx="5364480" cy="3621023"/>
          </a:xfrm>
          <a:prstGeom prst="wedgeRoundRectCallout">
            <a:avLst>
              <a:gd name="adj1" fmla="val -33327"/>
              <a:gd name="adj2" fmla="val 54407"/>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a:t>There is one mark per item.</a:t>
            </a:r>
          </a:p>
          <a:p>
            <a:pPr>
              <a:lnSpc>
                <a:spcPct val="107000"/>
              </a:lnSpc>
              <a:spcAft>
                <a:spcPts val="800"/>
              </a:spcAft>
            </a:pPr>
            <a:r>
              <a:rPr lang="en-GB"/>
              <a:t>0 errors = 1 mark</a:t>
            </a:r>
            <a:endParaRPr lang="en-GB" sz="2000"/>
          </a:p>
          <a:p>
            <a:pPr>
              <a:lnSpc>
                <a:spcPct val="107000"/>
              </a:lnSpc>
              <a:spcAft>
                <a:spcPts val="800"/>
              </a:spcAft>
            </a:pPr>
            <a:r>
              <a:rPr lang="en-GB"/>
              <a:t>1 or 2 errors = 0.5 marks</a:t>
            </a:r>
            <a:endParaRPr lang="en-GB" sz="2000"/>
          </a:p>
          <a:p>
            <a:pPr>
              <a:lnSpc>
                <a:spcPct val="107000"/>
              </a:lnSpc>
              <a:spcAft>
                <a:spcPts val="800"/>
              </a:spcAft>
            </a:pPr>
            <a:r>
              <a:rPr lang="en-GB"/>
              <a:t>3 or more errors = 0 marks</a:t>
            </a:r>
            <a:endParaRPr lang="en-GB" sz="2000"/>
          </a:p>
          <a:p>
            <a:pPr>
              <a:lnSpc>
                <a:spcPct val="107000"/>
              </a:lnSpc>
              <a:spcAft>
                <a:spcPts val="800"/>
              </a:spcAft>
            </a:pPr>
            <a:r>
              <a:rPr lang="en-GB"/>
              <a:t>Errors are defined as: </a:t>
            </a:r>
            <a:endParaRPr lang="en-GB" sz="2000"/>
          </a:p>
          <a:p>
            <a:pPr marL="285750" indent="-285750">
              <a:lnSpc>
                <a:spcPct val="107000"/>
              </a:lnSpc>
              <a:spcAft>
                <a:spcPts val="800"/>
              </a:spcAft>
              <a:buFont typeface="Arial" panose="020B0604020202020204" pitchFamily="34" charset="0"/>
              <a:buChar char="•"/>
            </a:pPr>
            <a:r>
              <a:rPr lang="en-GB"/>
              <a:t>no gender, indiscernible / wrong gender</a:t>
            </a:r>
          </a:p>
          <a:p>
            <a:pPr marL="285750" indent="-285750">
              <a:lnSpc>
                <a:spcPct val="107000"/>
              </a:lnSpc>
              <a:spcAft>
                <a:spcPts val="800"/>
              </a:spcAft>
              <a:buFont typeface="Arial" panose="020B0604020202020204" pitchFamily="34" charset="0"/>
              <a:buChar char="•"/>
            </a:pPr>
            <a:r>
              <a:rPr lang="en-GB"/>
              <a:t>one incorrect or omitted SSC</a:t>
            </a:r>
          </a:p>
          <a:p>
            <a:pPr marL="285750" indent="-285750">
              <a:lnSpc>
                <a:spcPct val="107000"/>
              </a:lnSpc>
              <a:spcAft>
                <a:spcPts val="800"/>
              </a:spcAft>
              <a:buFont typeface="Arial" panose="020B0604020202020204" pitchFamily="34" charset="0"/>
              <a:buChar char="•"/>
            </a:pPr>
            <a:r>
              <a:rPr lang="en-GB"/>
              <a:t>one omitted or unnecessary stress</a:t>
            </a:r>
            <a:endParaRPr lang="en-GB">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TextBox 7"/>
          <p:cNvSpPr txBox="1"/>
          <p:nvPr/>
        </p:nvSpPr>
        <p:spPr>
          <a:xfrm>
            <a:off x="2661920" y="5110480"/>
            <a:ext cx="3200400" cy="400110"/>
          </a:xfrm>
          <a:prstGeom prst="rect">
            <a:avLst/>
          </a:prstGeom>
          <a:noFill/>
        </p:spPr>
        <p:txBody>
          <a:bodyPr wrap="square" rtlCol="0">
            <a:spAutoFit/>
          </a:bodyPr>
          <a:lstStyle/>
          <a:p>
            <a:pPr algn="l"/>
            <a:r>
              <a:rPr lang="en-GB" sz="2000">
                <a:solidFill>
                  <a:srgbClr val="115076"/>
                </a:solidFill>
              </a:rPr>
              <a:t>Answer: fermer</a:t>
            </a:r>
            <a:endParaRPr lang="en-GB" sz="2000" dirty="0">
              <a:solidFill>
                <a:srgbClr val="115076"/>
              </a:solidFill>
            </a:endParaRPr>
          </a:p>
        </p:txBody>
      </p:sp>
      <p:sp>
        <p:nvSpPr>
          <p:cNvPr id="9" name="TextBox 8"/>
          <p:cNvSpPr txBox="1"/>
          <p:nvPr/>
        </p:nvSpPr>
        <p:spPr>
          <a:xfrm>
            <a:off x="2989298" y="5673522"/>
            <a:ext cx="3200400" cy="400110"/>
          </a:xfrm>
          <a:prstGeom prst="rect">
            <a:avLst/>
          </a:prstGeom>
          <a:noFill/>
        </p:spPr>
        <p:txBody>
          <a:bodyPr wrap="square" rtlCol="0">
            <a:spAutoFit/>
          </a:bodyPr>
          <a:lstStyle/>
          <a:p>
            <a:pPr algn="l"/>
            <a:r>
              <a:rPr lang="en-GB" sz="2000">
                <a:solidFill>
                  <a:srgbClr val="115076"/>
                </a:solidFill>
              </a:rPr>
              <a:t>Answer: le jardin</a:t>
            </a:r>
            <a:endParaRPr lang="en-GB" sz="2000" dirty="0">
              <a:solidFill>
                <a:srgbClr val="115076"/>
              </a:solidFill>
            </a:endParaRPr>
          </a:p>
        </p:txBody>
      </p:sp>
    </p:spTree>
    <p:extLst>
      <p:ext uri="{BB962C8B-B14F-4D97-AF65-F5344CB8AC3E}">
        <p14:creationId xmlns:p14="http://schemas.microsoft.com/office/powerpoint/2010/main" val="306616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Rectangle 6"/>
          <p:cNvSpPr/>
          <p:nvPr/>
        </p:nvSpPr>
        <p:spPr>
          <a:xfrm>
            <a:off x="711200" y="1420368"/>
            <a:ext cx="11003280" cy="4535601"/>
          </a:xfrm>
          <a:prstGeom prst="rect">
            <a:avLst/>
          </a:prstGeom>
        </p:spPr>
        <p:txBody>
          <a:bodyPr wrap="square">
            <a:spAutoFit/>
          </a:bodyPr>
          <a:lstStyle/>
          <a:p>
            <a:pPr>
              <a:lnSpc>
                <a:spcPct val="107000"/>
              </a:lnSpc>
              <a:spcAft>
                <a:spcPts val="0"/>
              </a:spcAf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6 minutes.</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800"/>
              </a:spcAft>
            </a:pP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PART A</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Say the French for the English in brackets. </a:t>
            </a:r>
          </a:p>
          <a:p>
            <a:pPr>
              <a:lnSpc>
                <a:spcPct val="107000"/>
              </a:lnSpc>
              <a:spcAft>
                <a:spcPts val="80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The </a:t>
            </a: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gaps</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tell you how many French words you need. The clue tells you which </a:t>
            </a: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verb</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to use.</a:t>
            </a:r>
          </a:p>
          <a:p>
            <a:pPr>
              <a:lnSpc>
                <a:spcPct val="107000"/>
              </a:lnSpc>
              <a:spcAft>
                <a:spcPts val="80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de-DE"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Clue</a:t>
            </a:r>
            <a:r>
              <a:rPr lang="de-DE"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de-DE"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1. </a:t>
            </a:r>
            <a:r>
              <a:rPr lang="de-DE" sz="2000">
                <a:solidFill>
                  <a:srgbClr val="104F75"/>
                </a:solidFill>
                <a:latin typeface="Century Gothic" panose="020B0502020202020204" pitchFamily="34" charset="0"/>
                <a:ea typeface="SimSun" panose="02010600030101010101" pitchFamily="2" charset="-122"/>
                <a:cs typeface="Helvetica" panose="020B0604020202020204" pitchFamily="34" charset="0"/>
              </a:rPr>
              <a:t>(Are they (m.) watching)</a:t>
            </a:r>
            <a:r>
              <a:rPr lang="de-DE"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de-DE" sz="2000">
                <a:solidFill>
                  <a:srgbClr val="104F75"/>
                </a:solidFill>
                <a:latin typeface="Century Gothic" panose="020B0502020202020204" pitchFamily="34" charset="0"/>
                <a:ea typeface="SimSun" panose="02010600030101010101" pitchFamily="2" charset="-122"/>
                <a:cs typeface="Helvetica" panose="020B0604020202020204" pitchFamily="34" charset="0"/>
              </a:rPr>
              <a:t>__________ __________ la télé ?</a:t>
            </a:r>
            <a:r>
              <a:rPr lang="de-DE"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to watch</a:t>
            </a:r>
            <a:r>
              <a:rPr lang="en-GB" sz="2000" i="1">
                <a:solidFill>
                  <a:srgbClr val="104F75"/>
                </a:solidFill>
                <a:latin typeface="Century Gothic" panose="020B0502020202020204" pitchFamily="34" charset="0"/>
                <a:ea typeface="SimSun" panose="02010600030101010101" pitchFamily="2" charset="-122"/>
                <a:cs typeface="Times New Roman" panose="02020603050405020304" pitchFamily="18" charset="0"/>
              </a:rPr>
              <a:t> = regarder</a:t>
            </a:r>
          </a:p>
          <a:p>
            <a:pPr>
              <a:lnSpc>
                <a:spcPct val="107000"/>
              </a:lnSpc>
              <a:spcAft>
                <a:spcPts val="800"/>
              </a:spcAft>
            </a:pP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2. </a:t>
            </a:r>
            <a:r>
              <a:rPr lang="en-GB" sz="2000">
                <a:solidFill>
                  <a:srgbClr val="104F75"/>
                </a:solidFill>
                <a:latin typeface="Century Gothic" panose="020B0502020202020204" pitchFamily="34" charset="0"/>
                <a:ea typeface="SimSun" panose="02010600030101010101" pitchFamily="2" charset="-122"/>
                <a:cs typeface="Helvetica" panose="020B0604020202020204" pitchFamily="34" charset="0"/>
              </a:rPr>
              <a:t>(I am taking) __________ __________ le train.	           		to take = </a:t>
            </a:r>
            <a:r>
              <a:rPr lang="en-GB" sz="2000" i="1">
                <a:solidFill>
                  <a:srgbClr val="104F75"/>
                </a:solidFill>
                <a:latin typeface="Century Gothic" panose="020B0502020202020204" pitchFamily="34" charset="0"/>
                <a:ea typeface="SimSun" panose="02010600030101010101" pitchFamily="2" charset="-122"/>
                <a:cs typeface="Helvetica" panose="020B0604020202020204" pitchFamily="34" charset="0"/>
              </a:rPr>
              <a:t>prendre</a:t>
            </a:r>
            <a:r>
              <a:rPr lang="en-GB" sz="2000">
                <a:solidFill>
                  <a:srgbClr val="104F75"/>
                </a:solidFill>
                <a:latin typeface="Century Gothic" panose="020B0502020202020204" pitchFamily="34" charset="0"/>
                <a:ea typeface="SimSun" panose="02010600030101010101" pitchFamily="2" charset="-122"/>
                <a:cs typeface="Helvetica"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ounded Rectangular Callout 4"/>
          <p:cNvSpPr/>
          <p:nvPr/>
        </p:nvSpPr>
        <p:spPr>
          <a:xfrm>
            <a:off x="6329082" y="107698"/>
            <a:ext cx="5751158" cy="3209244"/>
          </a:xfrm>
          <a:prstGeom prst="wedgeRoundRectCallout">
            <a:avLst>
              <a:gd name="adj1" fmla="val -31268"/>
              <a:gd name="adj2" fmla="val 57469"/>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a:t>There are two marks per item.</a:t>
            </a:r>
          </a:p>
          <a:p>
            <a:r>
              <a:rPr lang="en-GB" b="1"/>
              <a:t>1</a:t>
            </a:r>
            <a:r>
              <a:rPr lang="en-GB"/>
              <a:t> mark: word order / intonation:  </a:t>
            </a:r>
          </a:p>
          <a:p>
            <a:r>
              <a:rPr lang="en-GB" i="1"/>
              <a:t>Statement: </a:t>
            </a:r>
            <a:r>
              <a:rPr lang="en-GB"/>
              <a:t>SV word order </a:t>
            </a:r>
            <a:r>
              <a:rPr lang="en-GB" i="1"/>
              <a:t>without rising intonation </a:t>
            </a:r>
            <a:r>
              <a:rPr lang="en-GB"/>
              <a:t>(lose </a:t>
            </a:r>
            <a:r>
              <a:rPr lang="en-GB" b="1"/>
              <a:t>0.5</a:t>
            </a:r>
            <a:r>
              <a:rPr lang="en-GB"/>
              <a:t> mark if intonation rises)</a:t>
            </a:r>
          </a:p>
          <a:p>
            <a:r>
              <a:rPr lang="en-GB" i="1"/>
              <a:t>Question:</a:t>
            </a:r>
            <a:r>
              <a:rPr lang="en-GB"/>
              <a:t> SV word order [</a:t>
            </a:r>
            <a:r>
              <a:rPr lang="en-GB" b="1"/>
              <a:t>0.5</a:t>
            </a:r>
            <a:r>
              <a:rPr lang="en-GB"/>
              <a:t> mark]</a:t>
            </a:r>
          </a:p>
          <a:p>
            <a:r>
              <a:rPr lang="en-GB" i="1"/>
              <a:t>with</a:t>
            </a:r>
            <a:r>
              <a:rPr lang="en-GB"/>
              <a:t> </a:t>
            </a:r>
            <a:r>
              <a:rPr lang="en-GB" i="1"/>
              <a:t>rising intonation</a:t>
            </a:r>
            <a:r>
              <a:rPr lang="en-GB"/>
              <a:t> [</a:t>
            </a:r>
            <a:r>
              <a:rPr lang="en-GB" b="1"/>
              <a:t>0.5</a:t>
            </a:r>
            <a:r>
              <a:rPr lang="en-GB"/>
              <a:t> mark] </a:t>
            </a:r>
          </a:p>
          <a:p>
            <a:r>
              <a:rPr lang="en-GB"/>
              <a:t>or VS word order [</a:t>
            </a:r>
            <a:r>
              <a:rPr lang="en-GB" b="1"/>
              <a:t>1</a:t>
            </a:r>
            <a:r>
              <a:rPr lang="en-GB"/>
              <a:t> mark]</a:t>
            </a:r>
          </a:p>
          <a:p>
            <a:r>
              <a:rPr lang="en-GB"/>
              <a:t> </a:t>
            </a:r>
          </a:p>
          <a:p>
            <a:r>
              <a:rPr lang="en-GB" b="1"/>
              <a:t>1</a:t>
            </a:r>
            <a:r>
              <a:rPr lang="en-GB"/>
              <a:t> mark: subject-verb agreement:</a:t>
            </a:r>
          </a:p>
          <a:p>
            <a:r>
              <a:rPr lang="en-GB" b="1"/>
              <a:t>0.5</a:t>
            </a:r>
            <a:r>
              <a:rPr lang="en-GB"/>
              <a:t> mark: Correct pronoun</a:t>
            </a:r>
          </a:p>
          <a:p>
            <a:r>
              <a:rPr lang="de-DE" b="1"/>
              <a:t>0.5</a:t>
            </a:r>
            <a:r>
              <a:rPr lang="de-DE"/>
              <a:t> mark: Correct verb form </a:t>
            </a:r>
            <a:endParaRPr lang="en-GB"/>
          </a:p>
        </p:txBody>
      </p:sp>
      <p:sp>
        <p:nvSpPr>
          <p:cNvPr id="4" name="Title 3"/>
          <p:cNvSpPr>
            <a:spLocks noGrp="1"/>
          </p:cNvSpPr>
          <p:nvPr>
            <p:ph type="title"/>
          </p:nvPr>
        </p:nvSpPr>
        <p:spPr>
          <a:xfrm>
            <a:off x="-72087" y="280417"/>
            <a:ext cx="596488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9" name="TextBox 8"/>
          <p:cNvSpPr txBox="1"/>
          <p:nvPr/>
        </p:nvSpPr>
        <p:spPr>
          <a:xfrm>
            <a:off x="4514991" y="4617968"/>
            <a:ext cx="3169920" cy="400110"/>
          </a:xfrm>
          <a:prstGeom prst="rect">
            <a:avLst/>
          </a:prstGeom>
          <a:noFill/>
        </p:spPr>
        <p:txBody>
          <a:bodyPr wrap="square" rtlCol="0">
            <a:spAutoFit/>
          </a:bodyPr>
          <a:lstStyle/>
          <a:p>
            <a:pPr algn="l"/>
            <a:r>
              <a:rPr lang="en-GB" sz="2000">
                <a:solidFill>
                  <a:srgbClr val="115076"/>
                </a:solidFill>
              </a:rPr>
              <a:t>Regardent - ils</a:t>
            </a:r>
            <a:endParaRPr lang="en-GB" sz="2000" dirty="0">
              <a:solidFill>
                <a:srgbClr val="115076"/>
              </a:solidFill>
            </a:endParaRPr>
          </a:p>
        </p:txBody>
      </p:sp>
      <p:sp>
        <p:nvSpPr>
          <p:cNvPr id="10" name="TextBox 9"/>
          <p:cNvSpPr txBox="1"/>
          <p:nvPr/>
        </p:nvSpPr>
        <p:spPr>
          <a:xfrm>
            <a:off x="3256845" y="5474358"/>
            <a:ext cx="3200400" cy="400110"/>
          </a:xfrm>
          <a:prstGeom prst="rect">
            <a:avLst/>
          </a:prstGeom>
          <a:noFill/>
        </p:spPr>
        <p:txBody>
          <a:bodyPr wrap="square" rtlCol="0">
            <a:spAutoFit/>
          </a:bodyPr>
          <a:lstStyle/>
          <a:p>
            <a:pPr algn="l"/>
            <a:r>
              <a:rPr lang="en-GB" sz="2000">
                <a:solidFill>
                  <a:srgbClr val="115076"/>
                </a:solidFill>
              </a:rPr>
              <a:t>Je prends</a:t>
            </a:r>
            <a:endParaRPr lang="en-GB" sz="2000" dirty="0">
              <a:solidFill>
                <a:srgbClr val="115076"/>
              </a:solidFill>
            </a:endParaRPr>
          </a:p>
        </p:txBody>
      </p:sp>
    </p:spTree>
    <p:extLst>
      <p:ext uri="{BB962C8B-B14F-4D97-AF65-F5344CB8AC3E}">
        <p14:creationId xmlns:p14="http://schemas.microsoft.com/office/powerpoint/2010/main" val="41910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Rectangle 5"/>
          <p:cNvSpPr/>
          <p:nvPr/>
        </p:nvSpPr>
        <p:spPr>
          <a:xfrm>
            <a:off x="692574" y="1793993"/>
            <a:ext cx="10678160" cy="3851504"/>
          </a:xfrm>
          <a:prstGeom prst="rect">
            <a:avLst/>
          </a:prstGeom>
        </p:spPr>
        <p:txBody>
          <a:bodyPr wrap="square">
            <a:spAutoFit/>
          </a:bodyPr>
          <a:lstStyle/>
          <a:p>
            <a:pPr>
              <a:lnSpc>
                <a:spcPct val="107000"/>
              </a:lnSpc>
              <a:spcAft>
                <a:spcPts val="80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PART B</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800"/>
              </a:spcAft>
            </a:pP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Say the French for the English in brackets. </a:t>
            </a: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The clue tells you which </a:t>
            </a: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verb</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to use.</a:t>
            </a: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Clue</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1.</a:t>
            </a:r>
            <a:r>
              <a:rPr lang="en-GB" sz="2000" dirty="0">
                <a:solidFill>
                  <a:srgbClr val="104F75"/>
                </a:solidFill>
                <a:latin typeface="Century Gothic" panose="020B0502020202020204" pitchFamily="34" charset="0"/>
                <a:ea typeface="SimSun" panose="02010600030101010101" pitchFamily="2" charset="-122"/>
                <a:cs typeface="Helvetica" panose="020B0604020202020204" pitchFamily="34" charset="0"/>
              </a:rPr>
              <a:t> (I do not like) ____________________ le film.			to like = </a:t>
            </a:r>
            <a:r>
              <a:rPr lang="en-GB" sz="2000" i="1" dirty="0">
                <a:solidFill>
                  <a:srgbClr val="104F75"/>
                </a:solidFill>
                <a:latin typeface="Century Gothic" panose="020B0502020202020204" pitchFamily="34" charset="0"/>
                <a:ea typeface="SimSun" panose="02010600030101010101" pitchFamily="2" charset="-122"/>
                <a:cs typeface="Helvetica" panose="020B0604020202020204" pitchFamily="34" charset="0"/>
              </a:rPr>
              <a:t>aimer</a:t>
            </a:r>
          </a:p>
          <a:p>
            <a:pPr>
              <a:lnSpc>
                <a:spcPct val="107000"/>
              </a:lnSpc>
              <a:spcAft>
                <a:spcPts val="800"/>
              </a:spcAft>
            </a:pP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2. </a:t>
            </a:r>
            <a:r>
              <a:rPr lang="en-GB" sz="2000" dirty="0">
                <a:solidFill>
                  <a:srgbClr val="104F75"/>
                </a:solidFill>
                <a:latin typeface="Century Gothic" panose="020B0502020202020204" pitchFamily="34" charset="0"/>
                <a:ea typeface="SimSun" panose="02010600030101010101" pitchFamily="2" charset="-122"/>
                <a:cs typeface="Helvetica" panose="020B0604020202020204" pitchFamily="34" charset="0"/>
              </a:rPr>
              <a:t>(You (singular) do not go) ____________________ </a:t>
            </a:r>
            <a:r>
              <a:rPr lang="en-GB" sz="2000" dirty="0" err="1">
                <a:solidFill>
                  <a:srgbClr val="104F75"/>
                </a:solidFill>
                <a:latin typeface="Century Gothic" panose="020B0502020202020204" pitchFamily="34" charset="0"/>
                <a:ea typeface="SimSun" panose="02010600030101010101" pitchFamily="2" charset="-122"/>
                <a:cs typeface="Helvetica" panose="020B0604020202020204" pitchFamily="34" charset="0"/>
              </a:rPr>
              <a:t>en</a:t>
            </a:r>
            <a:r>
              <a:rPr lang="en-GB" sz="2000" dirty="0">
                <a:solidFill>
                  <a:srgbClr val="104F75"/>
                </a:solidFill>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04F75"/>
                </a:solidFill>
                <a:latin typeface="Century Gothic" panose="020B0502020202020204" pitchFamily="34" charset="0"/>
                <a:ea typeface="SimSun" panose="02010600030101010101" pitchFamily="2" charset="-122"/>
                <a:cs typeface="Helvetica" panose="020B0604020202020204" pitchFamily="34" charset="0"/>
              </a:rPr>
              <a:t>ville</a:t>
            </a:r>
            <a:r>
              <a:rPr lang="en-GB" sz="2000" dirty="0">
                <a:solidFill>
                  <a:srgbClr val="104F75"/>
                </a:solidFill>
                <a:latin typeface="Century Gothic" panose="020B0502020202020204" pitchFamily="34" charset="0"/>
                <a:ea typeface="SimSun" panose="02010600030101010101" pitchFamily="2" charset="-122"/>
                <a:cs typeface="Helvetica" panose="020B0604020202020204" pitchFamily="34" charset="0"/>
              </a:rPr>
              <a:t>.	to go = </a:t>
            </a:r>
            <a:r>
              <a:rPr lang="en-GB" sz="2000" i="1" dirty="0" err="1">
                <a:solidFill>
                  <a:srgbClr val="104F75"/>
                </a:solidFill>
                <a:latin typeface="Century Gothic" panose="020B0502020202020204" pitchFamily="34" charset="0"/>
                <a:ea typeface="SimSun" panose="02010600030101010101" pitchFamily="2" charset="-122"/>
                <a:cs typeface="Helvetica" panose="020B0604020202020204" pitchFamily="34" charset="0"/>
              </a:rPr>
              <a:t>aller</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4" name="Title 3"/>
          <p:cNvSpPr>
            <a:spLocks noGrp="1"/>
          </p:cNvSpPr>
          <p:nvPr>
            <p:ph type="title"/>
          </p:nvPr>
        </p:nvSpPr>
        <p:spPr>
          <a:xfrm>
            <a:off x="-72087" y="280417"/>
            <a:ext cx="623920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2" name="Rounded Rectangular Callout 1"/>
          <p:cNvSpPr/>
          <p:nvPr/>
        </p:nvSpPr>
        <p:spPr>
          <a:xfrm>
            <a:off x="7870846" y="188977"/>
            <a:ext cx="4194154" cy="2339070"/>
          </a:xfrm>
          <a:prstGeom prst="wedgeRoundRectCallout">
            <a:avLst>
              <a:gd name="adj1" fmla="val -28827"/>
              <a:gd name="adj2" fmla="val 5906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en-GB"/>
          </a:p>
          <a:p>
            <a:pPr algn="ctr">
              <a:lnSpc>
                <a:spcPct val="107000"/>
              </a:lnSpc>
              <a:spcAft>
                <a:spcPts val="800"/>
              </a:spcAft>
            </a:pPr>
            <a:r>
              <a:rPr lang="en-GB"/>
              <a:t>There are two marks per item.</a:t>
            </a:r>
            <a:endParaRPr lang="en-GB" sz="2000"/>
          </a:p>
          <a:p>
            <a:r>
              <a:rPr lang="en-GB"/>
              <a:t> </a:t>
            </a:r>
          </a:p>
          <a:p>
            <a:r>
              <a:rPr lang="de-DE" b="1"/>
              <a:t>0.5</a:t>
            </a:r>
            <a:r>
              <a:rPr lang="de-DE"/>
              <a:t> mark: </a:t>
            </a:r>
            <a:r>
              <a:rPr lang="de-DE" i="1"/>
              <a:t>ne</a:t>
            </a:r>
            <a:r>
              <a:rPr lang="de-DE"/>
              <a:t> before verb</a:t>
            </a:r>
            <a:endParaRPr lang="en-GB"/>
          </a:p>
          <a:p>
            <a:r>
              <a:rPr lang="de-DE" b="1"/>
              <a:t>0.5</a:t>
            </a:r>
            <a:r>
              <a:rPr lang="de-DE"/>
              <a:t> mark: </a:t>
            </a:r>
            <a:r>
              <a:rPr lang="de-DE" i="1"/>
              <a:t>pas</a:t>
            </a:r>
            <a:r>
              <a:rPr lang="de-DE"/>
              <a:t> after verb</a:t>
            </a:r>
            <a:endParaRPr lang="en-GB"/>
          </a:p>
          <a:p>
            <a:r>
              <a:rPr lang="de-DE"/>
              <a:t> </a:t>
            </a:r>
            <a:endParaRPr lang="en-GB"/>
          </a:p>
          <a:p>
            <a:r>
              <a:rPr lang="en-GB" b="1"/>
              <a:t>0.5</a:t>
            </a:r>
            <a:r>
              <a:rPr lang="en-GB"/>
              <a:t> mark: Correct pronoun</a:t>
            </a:r>
          </a:p>
          <a:p>
            <a:r>
              <a:rPr lang="de-DE" b="1"/>
              <a:t>0.5</a:t>
            </a:r>
            <a:r>
              <a:rPr lang="de-DE"/>
              <a:t> mark: Correct verb form </a:t>
            </a:r>
            <a:endParaRPr lang="en-GB"/>
          </a:p>
          <a:p>
            <a:pPr>
              <a:lnSpc>
                <a:spcPct val="107000"/>
              </a:lnSpc>
              <a:spcAft>
                <a:spcPts val="800"/>
              </a:spcAft>
            </a:pPr>
            <a:endParaRPr lang="en-GB"/>
          </a:p>
        </p:txBody>
      </p:sp>
      <p:sp>
        <p:nvSpPr>
          <p:cNvPr id="7" name="TextBox 6"/>
          <p:cNvSpPr txBox="1"/>
          <p:nvPr/>
        </p:nvSpPr>
        <p:spPr>
          <a:xfrm>
            <a:off x="3047516" y="4350117"/>
            <a:ext cx="2130719" cy="400110"/>
          </a:xfrm>
          <a:prstGeom prst="rect">
            <a:avLst/>
          </a:prstGeom>
          <a:noFill/>
        </p:spPr>
        <p:txBody>
          <a:bodyPr wrap="square" rtlCol="0">
            <a:spAutoFit/>
          </a:bodyPr>
          <a:lstStyle/>
          <a:p>
            <a:pPr algn="l"/>
            <a:r>
              <a:rPr lang="en-GB" sz="2000" dirty="0">
                <a:solidFill>
                  <a:schemeClr val="accent5">
                    <a:lumMod val="50000"/>
                  </a:schemeClr>
                </a:solidFill>
              </a:rPr>
              <a:t>Je </a:t>
            </a:r>
            <a:r>
              <a:rPr lang="en-GB" sz="2000" dirty="0" err="1">
                <a:solidFill>
                  <a:schemeClr val="accent5">
                    <a:lumMod val="50000"/>
                  </a:schemeClr>
                </a:solidFill>
              </a:rPr>
              <a:t>n’aime</a:t>
            </a:r>
            <a:r>
              <a:rPr lang="en-GB" sz="2000" dirty="0">
                <a:solidFill>
                  <a:schemeClr val="accent5">
                    <a:lumMod val="50000"/>
                  </a:schemeClr>
                </a:solidFill>
              </a:rPr>
              <a:t> pas</a:t>
            </a:r>
          </a:p>
        </p:txBody>
      </p:sp>
      <p:sp>
        <p:nvSpPr>
          <p:cNvPr id="8" name="TextBox 7"/>
          <p:cNvSpPr txBox="1"/>
          <p:nvPr/>
        </p:nvSpPr>
        <p:spPr>
          <a:xfrm>
            <a:off x="4541193" y="5192205"/>
            <a:ext cx="4612640" cy="400110"/>
          </a:xfrm>
          <a:prstGeom prst="rect">
            <a:avLst/>
          </a:prstGeom>
          <a:noFill/>
        </p:spPr>
        <p:txBody>
          <a:bodyPr wrap="square" rtlCol="0">
            <a:spAutoFit/>
          </a:bodyPr>
          <a:lstStyle/>
          <a:p>
            <a:pPr algn="l"/>
            <a:r>
              <a:rPr lang="en-GB" sz="2000" dirty="0">
                <a:solidFill>
                  <a:schemeClr val="accent5">
                    <a:lumMod val="50000"/>
                  </a:schemeClr>
                </a:solidFill>
              </a:rPr>
              <a:t>Tu ne vas pas</a:t>
            </a:r>
          </a:p>
        </p:txBody>
      </p:sp>
    </p:spTree>
    <p:extLst>
      <p:ext uri="{BB962C8B-B14F-4D97-AF65-F5344CB8AC3E}">
        <p14:creationId xmlns:p14="http://schemas.microsoft.com/office/powerpoint/2010/main" val="13245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7" y="280417"/>
            <a:ext cx="6442407" cy="721474"/>
          </a:xfrm>
        </p:spPr>
        <p:txBody>
          <a:bodyPr>
            <a:normAutofit/>
          </a:bodyPr>
          <a:lstStyle/>
          <a:p>
            <a:r>
              <a:rPr lang="en-GB" sz="2800" b="1">
                <a:solidFill>
                  <a:schemeClr val="bg1"/>
                </a:solidFill>
              </a:rPr>
              <a:t>SECTION D: Speaking - Grammar</a:t>
            </a:r>
            <a:endParaRPr lang="en-GB" sz="1600" b="1" dirty="0">
              <a:solidFill>
                <a:schemeClr val="bg1"/>
              </a:solidFill>
            </a:endParaRPr>
          </a:p>
        </p:txBody>
      </p:sp>
      <p:sp>
        <p:nvSpPr>
          <p:cNvPr id="2" name="Rectangle 1"/>
          <p:cNvSpPr/>
          <p:nvPr/>
        </p:nvSpPr>
        <p:spPr>
          <a:xfrm>
            <a:off x="585536" y="2200518"/>
            <a:ext cx="11400110" cy="4431983"/>
          </a:xfrm>
          <a:prstGeom prst="rect">
            <a:avLst/>
          </a:prstGeom>
        </p:spPr>
        <p:txBody>
          <a:bodyPr wrap="square">
            <a:spAutoFit/>
          </a:bodyPr>
          <a:lstStyle/>
          <a:p>
            <a:r>
              <a:rPr lang="en-GB" sz="2000" b="1">
                <a:solidFill>
                  <a:srgbClr val="115076"/>
                </a:solidFill>
              </a:rPr>
              <a:t>PART C</a:t>
            </a:r>
            <a:r>
              <a:rPr lang="en-GB" sz="2000">
                <a:solidFill>
                  <a:srgbClr val="115076"/>
                </a:solidFill>
              </a:rPr>
              <a:t> </a:t>
            </a:r>
          </a:p>
          <a:p>
            <a:endParaRPr lang="en-GB" sz="2000">
              <a:solidFill>
                <a:srgbClr val="115076"/>
              </a:solidFill>
            </a:endParaRPr>
          </a:p>
          <a:p>
            <a:r>
              <a:rPr lang="en-GB" sz="2000">
                <a:solidFill>
                  <a:srgbClr val="115076"/>
                </a:solidFill>
              </a:rPr>
              <a:t>Say the French for the English in brackets. </a:t>
            </a:r>
          </a:p>
          <a:p>
            <a:r>
              <a:rPr lang="en-GB" sz="2000">
                <a:solidFill>
                  <a:srgbClr val="115076"/>
                </a:solidFill>
              </a:rPr>
              <a:t>The </a:t>
            </a:r>
            <a:r>
              <a:rPr lang="en-GB" sz="2000" b="1">
                <a:solidFill>
                  <a:srgbClr val="115076"/>
                </a:solidFill>
              </a:rPr>
              <a:t>gaps</a:t>
            </a:r>
            <a:r>
              <a:rPr lang="en-GB" sz="2000">
                <a:solidFill>
                  <a:srgbClr val="115076"/>
                </a:solidFill>
              </a:rPr>
              <a:t> tell you how many French words you need. </a:t>
            </a:r>
          </a:p>
          <a:p>
            <a:r>
              <a:rPr lang="en-GB" sz="2000">
                <a:solidFill>
                  <a:srgbClr val="115076"/>
                </a:solidFill>
              </a:rPr>
              <a:t>The clue tells you the </a:t>
            </a:r>
            <a:r>
              <a:rPr lang="en-GB" sz="2000" b="1">
                <a:solidFill>
                  <a:srgbClr val="115076"/>
                </a:solidFill>
              </a:rPr>
              <a:t>noun</a:t>
            </a:r>
            <a:r>
              <a:rPr lang="en-GB" sz="2000">
                <a:solidFill>
                  <a:srgbClr val="115076"/>
                </a:solidFill>
              </a:rPr>
              <a:t> and </a:t>
            </a:r>
            <a:r>
              <a:rPr lang="en-GB" sz="2000" b="1">
                <a:solidFill>
                  <a:srgbClr val="115076"/>
                </a:solidFill>
              </a:rPr>
              <a:t>adjective</a:t>
            </a:r>
            <a:r>
              <a:rPr lang="en-GB" sz="2000">
                <a:solidFill>
                  <a:srgbClr val="115076"/>
                </a:solidFill>
              </a:rPr>
              <a:t> to use.</a:t>
            </a:r>
          </a:p>
          <a:p>
            <a:r>
              <a:rPr lang="en-GB"/>
              <a:t> </a:t>
            </a:r>
          </a:p>
          <a:p>
            <a:r>
              <a:rPr lang="en-GB" sz="2000">
                <a:solidFill>
                  <a:srgbClr val="115076"/>
                </a:solidFill>
              </a:rPr>
              <a:t>								</a:t>
            </a:r>
            <a:r>
              <a:rPr lang="en-GB" sz="2000" b="1">
                <a:solidFill>
                  <a:srgbClr val="115076"/>
                </a:solidFill>
              </a:rPr>
              <a:t>Clues:</a:t>
            </a:r>
          </a:p>
          <a:p>
            <a:endParaRPr lang="en-GB" sz="2000">
              <a:solidFill>
                <a:srgbClr val="115076"/>
              </a:solidFill>
            </a:endParaRPr>
          </a:p>
          <a:p>
            <a:r>
              <a:rPr lang="en-GB" sz="2000">
                <a:solidFill>
                  <a:srgbClr val="115076"/>
                </a:solidFill>
              </a:rPr>
              <a:t>1. J’ai </a:t>
            </a:r>
            <a:r>
              <a:rPr lang="fr-FR">
                <a:solidFill>
                  <a:srgbClr val="104F75"/>
                </a:solidFill>
              </a:rPr>
              <a:t>_____ _____ _____. (a big car)</a:t>
            </a:r>
            <a:r>
              <a:rPr lang="en-GB" sz="2000">
                <a:solidFill>
                  <a:srgbClr val="115076"/>
                </a:solidFill>
              </a:rPr>
              <a:t>				car </a:t>
            </a:r>
            <a:r>
              <a:rPr lang="en-GB" sz="2000" i="1">
                <a:solidFill>
                  <a:srgbClr val="115076"/>
                </a:solidFill>
              </a:rPr>
              <a:t>= voiture (f.)</a:t>
            </a:r>
            <a:r>
              <a:rPr lang="en-GB" sz="2000">
                <a:solidFill>
                  <a:srgbClr val="115076"/>
                </a:solidFill>
              </a:rPr>
              <a:t>; big = </a:t>
            </a:r>
            <a:r>
              <a:rPr lang="en-GB" sz="2000" i="1">
                <a:solidFill>
                  <a:srgbClr val="115076"/>
                </a:solidFill>
              </a:rPr>
              <a:t>grand</a:t>
            </a:r>
          </a:p>
          <a:p>
            <a:endParaRPr lang="en-GB" sz="2000">
              <a:solidFill>
                <a:srgbClr val="115076"/>
              </a:solidFill>
            </a:endParaRPr>
          </a:p>
          <a:p>
            <a:endParaRPr lang="en-GB" sz="2000" i="1">
              <a:solidFill>
                <a:srgbClr val="115076"/>
              </a:solidFill>
            </a:endParaRPr>
          </a:p>
          <a:p>
            <a:r>
              <a:rPr lang="en-GB" sz="2000" i="1">
                <a:solidFill>
                  <a:srgbClr val="115076"/>
                </a:solidFill>
              </a:rPr>
              <a:t>2. </a:t>
            </a:r>
            <a:r>
              <a:rPr lang="en-GB" sz="2000">
                <a:solidFill>
                  <a:srgbClr val="115076"/>
                </a:solidFill>
              </a:rPr>
              <a:t>Il aime </a:t>
            </a:r>
            <a:r>
              <a:rPr lang="fr-FR" sz="2000">
                <a:solidFill>
                  <a:srgbClr val="104F75"/>
                </a:solidFill>
              </a:rPr>
              <a:t>_____ _____ _____. </a:t>
            </a:r>
            <a:r>
              <a:rPr lang="en-GB" sz="2000">
                <a:solidFill>
                  <a:srgbClr val="115076"/>
                </a:solidFill>
              </a:rPr>
              <a:t>(the English universities)		university</a:t>
            </a:r>
            <a:r>
              <a:rPr lang="en-GB" sz="2000" i="1">
                <a:solidFill>
                  <a:srgbClr val="115076"/>
                </a:solidFill>
              </a:rPr>
              <a:t> = université (f.)</a:t>
            </a:r>
            <a:r>
              <a:rPr lang="en-GB" sz="2000">
                <a:solidFill>
                  <a:srgbClr val="115076"/>
                </a:solidFill>
              </a:rPr>
              <a:t>; </a:t>
            </a:r>
          </a:p>
          <a:p>
            <a:r>
              <a:rPr lang="en-GB" sz="2000">
                <a:solidFill>
                  <a:srgbClr val="115076"/>
                </a:solidFill>
              </a:rPr>
              <a:t>								English = </a:t>
            </a:r>
            <a:r>
              <a:rPr lang="en-GB" sz="2000" i="1">
                <a:solidFill>
                  <a:srgbClr val="115076"/>
                </a:solidFill>
              </a:rPr>
              <a:t>anglais</a:t>
            </a:r>
          </a:p>
          <a:p>
            <a:endParaRPr lang="en-GB" sz="2400">
              <a:solidFill>
                <a:srgbClr val="115076"/>
              </a:solidFill>
            </a:endParaRPr>
          </a:p>
        </p:txBody>
      </p:sp>
      <p:sp>
        <p:nvSpPr>
          <p:cNvPr id="5" name="Rounded Rectangular Callout 4"/>
          <p:cNvSpPr/>
          <p:nvPr/>
        </p:nvSpPr>
        <p:spPr>
          <a:xfrm>
            <a:off x="6831372" y="280417"/>
            <a:ext cx="5269188" cy="2767583"/>
          </a:xfrm>
          <a:prstGeom prst="wedgeRoundRectCallout">
            <a:avLst>
              <a:gd name="adj1" fmla="val -29261"/>
              <a:gd name="adj2" fmla="val 6114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t>There are two marks per item.</a:t>
            </a:r>
          </a:p>
          <a:p>
            <a:r>
              <a:rPr lang="en-GB"/>
              <a:t> </a:t>
            </a:r>
          </a:p>
          <a:p>
            <a:r>
              <a:rPr lang="en-GB" b="1"/>
              <a:t>1</a:t>
            </a:r>
            <a:r>
              <a:rPr lang="en-GB"/>
              <a:t> mark: Correct word order </a:t>
            </a:r>
          </a:p>
          <a:p>
            <a:r>
              <a:rPr lang="en-GB" i="1"/>
              <a:t>Note: item 1 = article – adjective – noun. Items 2 and 3 = article – noun – adjective.</a:t>
            </a:r>
            <a:endParaRPr lang="en-GB"/>
          </a:p>
          <a:p>
            <a:r>
              <a:rPr lang="en-GB"/>
              <a:t> </a:t>
            </a:r>
          </a:p>
          <a:p>
            <a:r>
              <a:rPr lang="en-GB" b="1"/>
              <a:t>1</a:t>
            </a:r>
            <a:r>
              <a:rPr lang="en-GB"/>
              <a:t> mark: Correct article and adjective </a:t>
            </a:r>
          </a:p>
          <a:p>
            <a:r>
              <a:rPr lang="en-GB" i="1"/>
              <a:t>Note: it is not necessary to deduct 0.5 mark for inaudible adjective ending </a:t>
            </a:r>
            <a:endParaRPr lang="en-GB"/>
          </a:p>
        </p:txBody>
      </p:sp>
      <p:sp>
        <p:nvSpPr>
          <p:cNvPr id="8" name="TextBox 7"/>
          <p:cNvSpPr txBox="1"/>
          <p:nvPr/>
        </p:nvSpPr>
        <p:spPr>
          <a:xfrm>
            <a:off x="1359524" y="5871690"/>
            <a:ext cx="4114800" cy="400110"/>
          </a:xfrm>
          <a:prstGeom prst="rect">
            <a:avLst/>
          </a:prstGeom>
          <a:noFill/>
        </p:spPr>
        <p:txBody>
          <a:bodyPr wrap="square" rtlCol="0">
            <a:spAutoFit/>
          </a:bodyPr>
          <a:lstStyle/>
          <a:p>
            <a:pPr algn="l"/>
            <a:r>
              <a:rPr lang="en-GB" sz="2000">
                <a:solidFill>
                  <a:schemeClr val="accent5">
                    <a:lumMod val="50000"/>
                  </a:schemeClr>
                </a:solidFill>
              </a:rPr>
              <a:t>Answer: les universités anglaises</a:t>
            </a:r>
            <a:endParaRPr lang="en-GB" sz="2000" dirty="0">
              <a:solidFill>
                <a:schemeClr val="accent5">
                  <a:lumMod val="50000"/>
                </a:schemeClr>
              </a:solidFill>
            </a:endParaRPr>
          </a:p>
        </p:txBody>
      </p:sp>
      <p:sp>
        <p:nvSpPr>
          <p:cNvPr id="10" name="TextBox 9"/>
          <p:cNvSpPr txBox="1"/>
          <p:nvPr/>
        </p:nvSpPr>
        <p:spPr>
          <a:xfrm>
            <a:off x="1359524" y="5063208"/>
            <a:ext cx="4114800" cy="400110"/>
          </a:xfrm>
          <a:prstGeom prst="rect">
            <a:avLst/>
          </a:prstGeom>
          <a:noFill/>
        </p:spPr>
        <p:txBody>
          <a:bodyPr wrap="square" rtlCol="0">
            <a:spAutoFit/>
          </a:bodyPr>
          <a:lstStyle/>
          <a:p>
            <a:pPr algn="l"/>
            <a:r>
              <a:rPr lang="en-GB" sz="2000">
                <a:solidFill>
                  <a:schemeClr val="accent5">
                    <a:lumMod val="50000"/>
                  </a:schemeClr>
                </a:solidFill>
              </a:rPr>
              <a:t>Answer: une grande voiture</a:t>
            </a:r>
            <a:endParaRPr lang="en-GB" sz="2000" dirty="0">
              <a:solidFill>
                <a:schemeClr val="accent5">
                  <a:lumMod val="50000"/>
                </a:schemeClr>
              </a:solidFill>
            </a:endParaRPr>
          </a:p>
        </p:txBody>
      </p:sp>
    </p:spTree>
    <p:extLst>
      <p:ext uri="{BB962C8B-B14F-4D97-AF65-F5344CB8AC3E}">
        <p14:creationId xmlns:p14="http://schemas.microsoft.com/office/powerpoint/2010/main" val="223067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graphicFrame>
        <p:nvGraphicFramePr>
          <p:cNvPr id="20" name="Table 19"/>
          <p:cNvGraphicFramePr>
            <a:graphicFrameLocks noGrp="1"/>
          </p:cNvGraphicFramePr>
          <p:nvPr/>
        </p:nvGraphicFramePr>
        <p:xfrm>
          <a:off x="627016" y="2201818"/>
          <a:ext cx="10920550" cy="210312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370840">
                <a:tc rowSpan="2">
                  <a:txBody>
                    <a:bodyPr/>
                    <a:lstStyle/>
                    <a:p>
                      <a:pPr algn="ctr"/>
                      <a:r>
                        <a:rPr lang="en-GB">
                          <a:solidFill>
                            <a:srgbClr val="104F75"/>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104F75"/>
                        </a:solidFill>
                      </a:endParaRPr>
                    </a:p>
                    <a:p>
                      <a:endParaRPr lang="en-GB">
                        <a:solidFill>
                          <a:srgbClr val="104F75"/>
                        </a:solidFill>
                      </a:endParaRPr>
                    </a:p>
                    <a:p>
                      <a:endParaRPr lang="en-GB">
                        <a:solidFill>
                          <a:srgbClr val="104F75"/>
                        </a:solidFill>
                      </a:endParaRPr>
                    </a:p>
                    <a:p>
                      <a:endParaRPr lang="en-GB">
                        <a:solidFill>
                          <a:srgbClr val="104F75"/>
                        </a:solidFill>
                      </a:endParaRPr>
                    </a:p>
                    <a:p>
                      <a:endParaRPr lang="en-GB">
                        <a:solidFill>
                          <a:srgbClr val="104F75"/>
                        </a:solidFill>
                      </a:endParaRPr>
                    </a:p>
                    <a:p>
                      <a:endParaRPr lang="en-GB">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273111">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104F7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4"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17" name="Rectangle 16"/>
          <p:cNvSpPr/>
          <p:nvPr/>
        </p:nvSpPr>
        <p:spPr>
          <a:xfrm>
            <a:off x="487300" y="1172979"/>
            <a:ext cx="11382104" cy="1015663"/>
          </a:xfrm>
          <a:prstGeom prst="rect">
            <a:avLst/>
          </a:prstGeom>
        </p:spPr>
        <p:txBody>
          <a:bodyPr wrap="square">
            <a:spAutoFit/>
          </a:bodyPr>
          <a:lstStyle/>
          <a:p>
            <a:r>
              <a:rPr lang="en-GB" sz="2000">
                <a:solidFill>
                  <a:srgbClr val="115076"/>
                </a:solidFill>
              </a:rPr>
              <a:t>This part of the test will take around </a:t>
            </a:r>
            <a:r>
              <a:rPr lang="en-GB" sz="2000" b="1">
                <a:solidFill>
                  <a:srgbClr val="115076"/>
                </a:solidFill>
              </a:rPr>
              <a:t>9 minutes.</a:t>
            </a:r>
            <a:endParaRPr lang="en-GB" sz="2000">
              <a:solidFill>
                <a:srgbClr val="115076"/>
              </a:solidFill>
            </a:endParaRPr>
          </a:p>
          <a:p>
            <a:r>
              <a:rPr lang="en-GB" sz="2000" b="1">
                <a:solidFill>
                  <a:srgbClr val="115076"/>
                </a:solidFill>
              </a:rPr>
              <a:t>PART A – MEANING.</a:t>
            </a:r>
            <a:r>
              <a:rPr lang="en-GB" sz="2000">
                <a:solidFill>
                  <a:srgbClr val="115076"/>
                </a:solidFill>
              </a:rPr>
              <a:t>You will hear some</a:t>
            </a:r>
            <a:r>
              <a:rPr lang="en-GB" sz="2000" b="1">
                <a:solidFill>
                  <a:srgbClr val="115076"/>
                </a:solidFill>
              </a:rPr>
              <a:t> </a:t>
            </a:r>
            <a:r>
              <a:rPr lang="en-GB" sz="2000">
                <a:solidFill>
                  <a:srgbClr val="115076"/>
                </a:solidFill>
              </a:rPr>
              <a:t>French words. Put a </a:t>
            </a:r>
            <a:r>
              <a:rPr lang="en-GB" sz="2000" b="1">
                <a:solidFill>
                  <a:srgbClr val="115076"/>
                </a:solidFill>
              </a:rPr>
              <a:t>cross (x)</a:t>
            </a:r>
            <a:r>
              <a:rPr lang="en-GB" sz="2000">
                <a:solidFill>
                  <a:srgbClr val="115076"/>
                </a:solidFill>
              </a:rPr>
              <a:t> </a:t>
            </a:r>
            <a:r>
              <a:rPr lang="en-GB" sz="2000" b="1">
                <a:solidFill>
                  <a:srgbClr val="115076"/>
                </a:solidFill>
              </a:rPr>
              <a:t>under the picture or English word</a:t>
            </a:r>
            <a:r>
              <a:rPr lang="en-GB" sz="2000">
                <a:solidFill>
                  <a:srgbClr val="115076"/>
                </a:solidFill>
              </a:rPr>
              <a:t> that best matches what you hear.You will hear each French word </a:t>
            </a:r>
            <a:r>
              <a:rPr lang="en-GB" sz="2000" b="1">
                <a:solidFill>
                  <a:srgbClr val="115076"/>
                </a:solidFill>
              </a:rPr>
              <a:t>twice.</a:t>
            </a:r>
            <a:endParaRPr lang="en-GB" sz="2000">
              <a:solidFill>
                <a:srgbClr val="115076"/>
              </a:solidFill>
            </a:endParaRPr>
          </a:p>
        </p:txBody>
      </p:sp>
      <p:graphicFrame>
        <p:nvGraphicFramePr>
          <p:cNvPr id="40" name="Table 39"/>
          <p:cNvGraphicFramePr>
            <a:graphicFrameLocks noGrp="1"/>
          </p:cNvGraphicFramePr>
          <p:nvPr>
            <p:extLst>
              <p:ext uri="{D42A27DB-BD31-4B8C-83A1-F6EECF244321}">
                <p14:modId xmlns:p14="http://schemas.microsoft.com/office/powerpoint/2010/main" val="927449425"/>
              </p:ext>
            </p:extLst>
          </p:nvPr>
        </p:nvGraphicFramePr>
        <p:xfrm>
          <a:off x="627016" y="4363720"/>
          <a:ext cx="10920550" cy="1986280"/>
        </p:xfrm>
        <a:graphic>
          <a:graphicData uri="http://schemas.openxmlformats.org/drawingml/2006/table">
            <a:tbl>
              <a:tblPr firstRow="1" bandRow="1">
                <a:tableStyleId>{5C22544A-7EE6-4342-B048-85BDC9FD1C3A}</a:tableStyleId>
              </a:tblPr>
              <a:tblGrid>
                <a:gridCol w="574767">
                  <a:extLst>
                    <a:ext uri="{9D8B030D-6E8A-4147-A177-3AD203B41FA5}">
                      <a16:colId xmlns:a16="http://schemas.microsoft.com/office/drawing/2014/main" val="1132730928"/>
                    </a:ext>
                  </a:extLst>
                </a:gridCol>
                <a:gridCol w="2416628">
                  <a:extLst>
                    <a:ext uri="{9D8B030D-6E8A-4147-A177-3AD203B41FA5}">
                      <a16:colId xmlns:a16="http://schemas.microsoft.com/office/drawing/2014/main" val="1682723028"/>
                    </a:ext>
                  </a:extLst>
                </a:gridCol>
                <a:gridCol w="2651760">
                  <a:extLst>
                    <a:ext uri="{9D8B030D-6E8A-4147-A177-3AD203B41FA5}">
                      <a16:colId xmlns:a16="http://schemas.microsoft.com/office/drawing/2014/main" val="455830765"/>
                    </a:ext>
                  </a:extLst>
                </a:gridCol>
                <a:gridCol w="2690949">
                  <a:extLst>
                    <a:ext uri="{9D8B030D-6E8A-4147-A177-3AD203B41FA5}">
                      <a16:colId xmlns:a16="http://schemas.microsoft.com/office/drawing/2014/main" val="3740180447"/>
                    </a:ext>
                  </a:extLst>
                </a:gridCol>
                <a:gridCol w="2586446">
                  <a:extLst>
                    <a:ext uri="{9D8B030D-6E8A-4147-A177-3AD203B41FA5}">
                      <a16:colId xmlns:a16="http://schemas.microsoft.com/office/drawing/2014/main" val="969596953"/>
                    </a:ext>
                  </a:extLst>
                </a:gridCol>
              </a:tblGrid>
              <a:tr h="370840">
                <a:tc rowSpan="2">
                  <a:txBody>
                    <a:bodyPr/>
                    <a:lstStyle/>
                    <a:p>
                      <a:pPr algn="ctr"/>
                      <a:r>
                        <a:rPr lang="en-GB">
                          <a:solidFill>
                            <a:srgbClr val="104F75"/>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b="0">
                        <a:solidFill>
                          <a:srgbClr val="104F75"/>
                        </a:solidFill>
                      </a:endParaRPr>
                    </a:p>
                    <a:p>
                      <a:pPr algn="ctr"/>
                      <a:endParaRPr lang="en-GB" sz="2000" b="0">
                        <a:solidFill>
                          <a:srgbClr val="104F75"/>
                        </a:solidFill>
                      </a:endParaRPr>
                    </a:p>
                    <a:p>
                      <a:pPr algn="ctr"/>
                      <a:r>
                        <a:rPr lang="en-GB" sz="2000" b="0">
                          <a:solidFill>
                            <a:srgbClr val="104F75"/>
                          </a:solidFill>
                        </a:rPr>
                        <a:t>to take</a:t>
                      </a:r>
                    </a:p>
                    <a:p>
                      <a:pPr algn="ctr"/>
                      <a:endParaRPr lang="en-GB" sz="2000" b="0">
                        <a:solidFill>
                          <a:srgbClr val="104F75"/>
                        </a:solidFill>
                      </a:endParaRPr>
                    </a:p>
                    <a:p>
                      <a:pPr algn="ctr"/>
                      <a:endParaRPr lang="en-GB" sz="2000" b="0">
                        <a:solidFill>
                          <a:srgbClr val="104F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 learn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0">
                          <a:solidFill>
                            <a:srgbClr val="104F75"/>
                          </a:solidFill>
                        </a:rPr>
                        <a:t>to win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775244"/>
                  </a:ext>
                </a:extLst>
              </a:tr>
              <a:tr h="370840">
                <a:tc vMerge="1">
                  <a:txBody>
                    <a:bodyPr/>
                    <a:lstStyle/>
                    <a:p>
                      <a:endParaRPr lang="en-GB">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04F75"/>
                          </a:solidFill>
                          <a:effectLst/>
                          <a:uLnTx/>
                          <a:uFillTx/>
                          <a:latin typeface="Century Gothic" panose="020F0302020204030204"/>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44757"/>
                  </a:ext>
                </a:extLst>
              </a:tr>
            </a:tbl>
          </a:graphicData>
        </a:graphic>
      </p:graphicFrame>
      <p:sp>
        <p:nvSpPr>
          <p:cNvPr id="14" name="Rounded Rectangular Callout 13"/>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10" name="TextBox 9"/>
          <p:cNvSpPr txBox="1"/>
          <p:nvPr/>
        </p:nvSpPr>
        <p:spPr>
          <a:xfrm>
            <a:off x="10084746" y="5938213"/>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28" name="TextBox 27"/>
          <p:cNvSpPr txBox="1"/>
          <p:nvPr/>
        </p:nvSpPr>
        <p:spPr>
          <a:xfrm>
            <a:off x="4777103" y="3901103"/>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5" name="Action Button: Custom 16">
            <a:hlinkClick r:id="" action="ppaction://noaction" highlightClick="1">
              <a:snd r:embed="rId4" name="la caisse.wav"/>
            </a:hlinkClick>
            <a:extLst>
              <a:ext uri="{FF2B5EF4-FFF2-40B4-BE49-F238E27FC236}">
                <a16:creationId xmlns:a16="http://schemas.microsoft.com/office/drawing/2014/main" id="{3B418770-1E72-B240-9307-3BBF955557C6}"/>
              </a:ext>
            </a:extLst>
          </p:cNvPr>
          <p:cNvSpPr/>
          <p:nvPr/>
        </p:nvSpPr>
        <p:spPr>
          <a:xfrm>
            <a:off x="744915" y="3098921"/>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6" name="Action Button: Custom 16">
            <a:hlinkClick r:id="" action="ppaction://noaction" highlightClick="1">
              <a:snd r:embed="rId5" name="gagner.wav"/>
            </a:hlinkClick>
            <a:extLst>
              <a:ext uri="{FF2B5EF4-FFF2-40B4-BE49-F238E27FC236}">
                <a16:creationId xmlns:a16="http://schemas.microsoft.com/office/drawing/2014/main" id="{F18D09F0-0D24-5B4F-A26E-132DCCD8073A}"/>
              </a:ext>
            </a:extLst>
          </p:cNvPr>
          <p:cNvSpPr/>
          <p:nvPr/>
        </p:nvSpPr>
        <p:spPr>
          <a:xfrm>
            <a:off x="743143" y="5202041"/>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0254" y="2512134"/>
            <a:ext cx="1564764" cy="117357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381" y="2461020"/>
            <a:ext cx="1766038" cy="12758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9575" y="2521897"/>
            <a:ext cx="738121" cy="116381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8343" y="2799221"/>
            <a:ext cx="1745756" cy="532040"/>
          </a:xfrm>
          <a:prstGeom prst="rect">
            <a:avLst/>
          </a:prstGeom>
        </p:spPr>
      </p:pic>
    </p:spTree>
    <p:extLst>
      <p:ext uri="{BB962C8B-B14F-4D97-AF65-F5344CB8AC3E}">
        <p14:creationId xmlns:p14="http://schemas.microsoft.com/office/powerpoint/2010/main" val="35043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A: Listening - Vocabulary</a:t>
            </a:r>
            <a:endParaRPr lang="en-GB" sz="2800" b="1" dirty="0">
              <a:solidFill>
                <a:schemeClr val="bg1"/>
              </a:solidFill>
            </a:endParaRPr>
          </a:p>
        </p:txBody>
      </p:sp>
      <p:sp>
        <p:nvSpPr>
          <p:cNvPr id="2" name="Rectangle 1"/>
          <p:cNvSpPr/>
          <p:nvPr/>
        </p:nvSpPr>
        <p:spPr>
          <a:xfrm>
            <a:off x="367218" y="1289965"/>
            <a:ext cx="11357810" cy="3077766"/>
          </a:xfrm>
          <a:prstGeom prst="rect">
            <a:avLst/>
          </a:prstGeom>
        </p:spPr>
        <p:txBody>
          <a:bodyPr wrap="square">
            <a:spAutoFit/>
          </a:bodyPr>
          <a:lstStyle/>
          <a:p>
            <a:r>
              <a:rPr lang="en-GB" sz="2000" b="1">
                <a:solidFill>
                  <a:srgbClr val="115076"/>
                </a:solidFill>
                <a:ea typeface="Times New Roman" panose="02020603050405020304" pitchFamily="18" charset="0"/>
                <a:cs typeface="Arial" panose="020B0604020202020204" pitchFamily="34" charset="0"/>
              </a:rPr>
              <a:t>PART B – CATEGORIES</a:t>
            </a:r>
          </a:p>
          <a:p>
            <a:endParaRPr lang="en-GB" sz="2000" b="1">
              <a:solidFill>
                <a:srgbClr val="115076"/>
              </a:solidFill>
              <a:cs typeface="Arial" panose="020B0604020202020204" pitchFamily="34" charset="0"/>
            </a:endParaRPr>
          </a:p>
          <a:p>
            <a:r>
              <a:rPr lang="en-GB" sz="2000">
                <a:solidFill>
                  <a:srgbClr val="115076"/>
                </a:solidFill>
              </a:rPr>
              <a:t>Here are some English categories. You will hear the categories read out to you. Then, you will </a:t>
            </a:r>
            <a:r>
              <a:rPr lang="en-GB" sz="2000" b="1">
                <a:solidFill>
                  <a:srgbClr val="115076"/>
                </a:solidFill>
              </a:rPr>
              <a:t>hear </a:t>
            </a:r>
            <a:r>
              <a:rPr lang="en-GB" sz="2000">
                <a:solidFill>
                  <a:srgbClr val="115076"/>
                </a:solidFill>
              </a:rPr>
              <a:t>four words in French. Put a </a:t>
            </a:r>
            <a:r>
              <a:rPr lang="en-GB" sz="2000" b="1">
                <a:solidFill>
                  <a:srgbClr val="115076"/>
                </a:solidFill>
              </a:rPr>
              <a:t>cross (x)</a:t>
            </a:r>
            <a:r>
              <a:rPr lang="en-GB" sz="2000">
                <a:solidFill>
                  <a:srgbClr val="115076"/>
                </a:solidFill>
              </a:rPr>
              <a:t> under the word (A, B, C or D) which is a good example of the category. You will hear each set of French words </a:t>
            </a:r>
            <a:r>
              <a:rPr lang="en-GB" sz="2000" b="1">
                <a:solidFill>
                  <a:srgbClr val="115076"/>
                </a:solidFill>
              </a:rPr>
              <a:t>twice.</a:t>
            </a:r>
          </a:p>
          <a:p>
            <a:r>
              <a:rPr lang="en-GB" sz="2000" b="1">
                <a:solidFill>
                  <a:srgbClr val="115076"/>
                </a:solidFill>
              </a:rPr>
              <a:t>Which French word is a good example of …?</a:t>
            </a:r>
            <a:endParaRPr lang="en-GB" sz="2000">
              <a:solidFill>
                <a:srgbClr val="115076"/>
              </a:solidFill>
            </a:endParaRPr>
          </a:p>
          <a:p>
            <a:r>
              <a:rPr lang="en-GB" sz="2000">
                <a:solidFill>
                  <a:srgbClr val="115076"/>
                </a:solidFill>
              </a:rPr>
              <a:t> </a:t>
            </a:r>
          </a:p>
          <a:p>
            <a:br>
              <a:rPr lang="en-GB" b="1"/>
            </a:br>
            <a:br>
              <a:rPr lang="en-GB" b="1"/>
            </a:br>
            <a:endParaRPr lang="en-GB"/>
          </a:p>
        </p:txBody>
      </p:sp>
      <p:sp>
        <p:nvSpPr>
          <p:cNvPr id="9" name="Rounded Rectangular Callout 8"/>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graphicFrame>
        <p:nvGraphicFramePr>
          <p:cNvPr id="14" name="Table 13"/>
          <p:cNvGraphicFramePr>
            <a:graphicFrameLocks noGrp="1"/>
          </p:cNvGraphicFramePr>
          <p:nvPr>
            <p:extLst>
              <p:ext uri="{D42A27DB-BD31-4B8C-83A1-F6EECF244321}">
                <p14:modId xmlns:p14="http://schemas.microsoft.com/office/powerpoint/2010/main" val="4056080365"/>
              </p:ext>
            </p:extLst>
          </p:nvPr>
        </p:nvGraphicFramePr>
        <p:xfrm>
          <a:off x="2364828" y="3356840"/>
          <a:ext cx="6964575" cy="1398993"/>
        </p:xfrm>
        <a:graphic>
          <a:graphicData uri="http://schemas.openxmlformats.org/drawingml/2006/table">
            <a:tbl>
              <a:tblPr firstRow="1" firstCol="1" bandRow="1">
                <a:tableStyleId>{5C22544A-7EE6-4342-B048-85BDC9FD1C3A}</a:tableStyleId>
              </a:tblPr>
              <a:tblGrid>
                <a:gridCol w="464715">
                  <a:extLst>
                    <a:ext uri="{9D8B030D-6E8A-4147-A177-3AD203B41FA5}">
                      <a16:colId xmlns:a16="http://schemas.microsoft.com/office/drawing/2014/main" val="1023294234"/>
                    </a:ext>
                  </a:extLst>
                </a:gridCol>
                <a:gridCol w="2077085">
                  <a:extLst>
                    <a:ext uri="{9D8B030D-6E8A-4147-A177-3AD203B41FA5}">
                      <a16:colId xmlns:a16="http://schemas.microsoft.com/office/drawing/2014/main" val="3258000693"/>
                    </a:ext>
                  </a:extLst>
                </a:gridCol>
                <a:gridCol w="1106805">
                  <a:extLst>
                    <a:ext uri="{9D8B030D-6E8A-4147-A177-3AD203B41FA5}">
                      <a16:colId xmlns:a16="http://schemas.microsoft.com/office/drawing/2014/main" val="2772409017"/>
                    </a:ext>
                  </a:extLst>
                </a:gridCol>
                <a:gridCol w="1101725">
                  <a:extLst>
                    <a:ext uri="{9D8B030D-6E8A-4147-A177-3AD203B41FA5}">
                      <a16:colId xmlns:a16="http://schemas.microsoft.com/office/drawing/2014/main" val="2198589131"/>
                    </a:ext>
                  </a:extLst>
                </a:gridCol>
                <a:gridCol w="1108710">
                  <a:extLst>
                    <a:ext uri="{9D8B030D-6E8A-4147-A177-3AD203B41FA5}">
                      <a16:colId xmlns:a16="http://schemas.microsoft.com/office/drawing/2014/main" val="1661682231"/>
                    </a:ext>
                  </a:extLst>
                </a:gridCol>
                <a:gridCol w="1105535">
                  <a:extLst>
                    <a:ext uri="{9D8B030D-6E8A-4147-A177-3AD203B41FA5}">
                      <a16:colId xmlns:a16="http://schemas.microsoft.com/office/drawing/2014/main" val="1353110989"/>
                    </a:ext>
                  </a:extLst>
                </a:gridCol>
              </a:tblGrid>
              <a:tr h="447510">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A</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B</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C</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D</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3858222"/>
                  </a:ext>
                </a:extLst>
              </a:tr>
              <a:tr h="951483">
                <a:tc>
                  <a:txBody>
                    <a:bodyPr/>
                    <a:lstStyle/>
                    <a:p>
                      <a:pPr algn="ctr">
                        <a:lnSpc>
                          <a:spcPct val="150000"/>
                        </a:lnSpc>
                        <a:spcAft>
                          <a:spcPts val="0"/>
                        </a:spcAft>
                      </a:pPr>
                      <a:r>
                        <a:rPr lang="en-GB" sz="2000">
                          <a:solidFill>
                            <a:srgbClr val="115076"/>
                          </a:solidFill>
                          <a:effectLst/>
                          <a:latin typeface="+mn-lt"/>
                        </a:rPr>
                        <a:t>1</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GB" sz="2000">
                          <a:solidFill>
                            <a:srgbClr val="115076"/>
                          </a:solidFill>
                          <a:effectLst/>
                          <a:latin typeface="+mn-lt"/>
                        </a:rPr>
                        <a:t>a place</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dirty="0">
                          <a:solidFill>
                            <a:srgbClr val="115076"/>
                          </a:solidFill>
                          <a:effectLst/>
                          <a:latin typeface="+mn-lt"/>
                        </a:rPr>
                        <a:t>☐</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18541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811013121"/>
              </p:ext>
            </p:extLst>
          </p:nvPr>
        </p:nvGraphicFramePr>
        <p:xfrm>
          <a:off x="2349063" y="4848794"/>
          <a:ext cx="6980341" cy="1429957"/>
        </p:xfrm>
        <a:graphic>
          <a:graphicData uri="http://schemas.openxmlformats.org/drawingml/2006/table">
            <a:tbl>
              <a:tblPr firstRow="1" firstCol="1" bandRow="1">
                <a:tableStyleId>{5C22544A-7EE6-4342-B048-85BDC9FD1C3A}</a:tableStyleId>
              </a:tblPr>
              <a:tblGrid>
                <a:gridCol w="480481">
                  <a:extLst>
                    <a:ext uri="{9D8B030D-6E8A-4147-A177-3AD203B41FA5}">
                      <a16:colId xmlns:a16="http://schemas.microsoft.com/office/drawing/2014/main" val="772810036"/>
                    </a:ext>
                  </a:extLst>
                </a:gridCol>
                <a:gridCol w="2077085">
                  <a:extLst>
                    <a:ext uri="{9D8B030D-6E8A-4147-A177-3AD203B41FA5}">
                      <a16:colId xmlns:a16="http://schemas.microsoft.com/office/drawing/2014/main" val="2445187714"/>
                    </a:ext>
                  </a:extLst>
                </a:gridCol>
                <a:gridCol w="1106805">
                  <a:extLst>
                    <a:ext uri="{9D8B030D-6E8A-4147-A177-3AD203B41FA5}">
                      <a16:colId xmlns:a16="http://schemas.microsoft.com/office/drawing/2014/main" val="3714384313"/>
                    </a:ext>
                  </a:extLst>
                </a:gridCol>
                <a:gridCol w="1101725">
                  <a:extLst>
                    <a:ext uri="{9D8B030D-6E8A-4147-A177-3AD203B41FA5}">
                      <a16:colId xmlns:a16="http://schemas.microsoft.com/office/drawing/2014/main" val="2267352237"/>
                    </a:ext>
                  </a:extLst>
                </a:gridCol>
                <a:gridCol w="1108710">
                  <a:extLst>
                    <a:ext uri="{9D8B030D-6E8A-4147-A177-3AD203B41FA5}">
                      <a16:colId xmlns:a16="http://schemas.microsoft.com/office/drawing/2014/main" val="3188580129"/>
                    </a:ext>
                  </a:extLst>
                </a:gridCol>
                <a:gridCol w="1105535">
                  <a:extLst>
                    <a:ext uri="{9D8B030D-6E8A-4147-A177-3AD203B41FA5}">
                      <a16:colId xmlns:a16="http://schemas.microsoft.com/office/drawing/2014/main" val="4197908510"/>
                    </a:ext>
                  </a:extLst>
                </a:gridCol>
              </a:tblGrid>
              <a:tr h="573532">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 </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A</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B</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C</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a:solidFill>
                            <a:srgbClr val="115076"/>
                          </a:solidFill>
                          <a:effectLst/>
                          <a:latin typeface="+mn-lt"/>
                        </a:rPr>
                        <a:t>D</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76973"/>
                  </a:ext>
                </a:extLst>
              </a:tr>
              <a:tr h="765114">
                <a:tc>
                  <a:txBody>
                    <a:bodyPr/>
                    <a:lstStyle/>
                    <a:p>
                      <a:pPr algn="ctr">
                        <a:lnSpc>
                          <a:spcPct val="150000"/>
                        </a:lnSpc>
                        <a:spcAft>
                          <a:spcPts val="0"/>
                        </a:spcAft>
                      </a:pPr>
                      <a:r>
                        <a:rPr lang="en-GB" sz="2000">
                          <a:solidFill>
                            <a:srgbClr val="115076"/>
                          </a:solidFill>
                          <a:effectLst/>
                          <a:latin typeface="+mn-lt"/>
                          <a:ea typeface="+mn-ea"/>
                          <a:cs typeface="+mn-cs"/>
                        </a:rPr>
                        <a:t>2</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en-GB" sz="2000">
                          <a:solidFill>
                            <a:srgbClr val="115076"/>
                          </a:solidFill>
                          <a:effectLst/>
                          <a:latin typeface="+mn-lt"/>
                        </a:rPr>
                        <a:t>a period</a:t>
                      </a:r>
                      <a:r>
                        <a:rPr lang="en-GB" sz="2000" baseline="0">
                          <a:solidFill>
                            <a:srgbClr val="115076"/>
                          </a:solidFill>
                          <a:effectLst/>
                          <a:latin typeface="+mn-lt"/>
                        </a:rPr>
                        <a:t> of time</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a:solidFill>
                            <a:srgbClr val="115076"/>
                          </a:solidFill>
                          <a:effectLst/>
                          <a:latin typeface="+mn-lt"/>
                        </a:rPr>
                        <a:t>☐</a:t>
                      </a:r>
                      <a:endParaRPr lang="en-GB" sz="200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zh-CN" sz="2000" dirty="0">
                          <a:solidFill>
                            <a:srgbClr val="115076"/>
                          </a:solidFill>
                          <a:effectLst/>
                          <a:latin typeface="+mn-lt"/>
                        </a:rPr>
                        <a:t>☐</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923407"/>
                  </a:ext>
                </a:extLst>
              </a:tr>
            </a:tbl>
          </a:graphicData>
        </a:graphic>
      </p:graphicFrame>
      <p:sp>
        <p:nvSpPr>
          <p:cNvPr id="16" name="TextBox 15"/>
          <p:cNvSpPr txBox="1"/>
          <p:nvPr/>
        </p:nvSpPr>
        <p:spPr>
          <a:xfrm>
            <a:off x="7509186" y="5648653"/>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7" name="TextBox 16"/>
          <p:cNvSpPr txBox="1"/>
          <p:nvPr/>
        </p:nvSpPr>
        <p:spPr>
          <a:xfrm>
            <a:off x="8617583" y="4053119"/>
            <a:ext cx="547678" cy="461665"/>
          </a:xfrm>
          <a:prstGeom prst="rect">
            <a:avLst/>
          </a:prstGeom>
          <a:noFill/>
        </p:spPr>
        <p:txBody>
          <a:bodyPr wrap="square" rtlCol="0">
            <a:spAutoFit/>
          </a:bodyPr>
          <a:lstStyle/>
          <a:p>
            <a:pPr algn="l"/>
            <a:r>
              <a:rPr lang="en-GB" sz="2400" dirty="0">
                <a:solidFill>
                  <a:schemeClr val="accent5">
                    <a:lumMod val="50000"/>
                  </a:schemeClr>
                </a:solidFill>
              </a:rPr>
              <a:t>x</a:t>
            </a:r>
          </a:p>
        </p:txBody>
      </p:sp>
      <p:sp>
        <p:nvSpPr>
          <p:cNvPr id="10" name="Action Button: Custom 16">
            <a:hlinkClick r:id="" action="ppaction://noaction" highlightClick="1">
              <a:snd r:embed="rId4" name="S4 Q1.wav"/>
            </a:hlinkClick>
            <a:extLst>
              <a:ext uri="{FF2B5EF4-FFF2-40B4-BE49-F238E27FC236}">
                <a16:creationId xmlns:a16="http://schemas.microsoft.com/office/drawing/2014/main" id="{3B418770-1E72-B240-9307-3BBF955557C6}"/>
              </a:ext>
            </a:extLst>
          </p:cNvPr>
          <p:cNvSpPr/>
          <p:nvPr/>
        </p:nvSpPr>
        <p:spPr>
          <a:xfrm>
            <a:off x="2431315" y="409967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11" name="Action Button: Custom 16">
            <a:hlinkClick r:id="" action="ppaction://noaction" highlightClick="1">
              <a:snd r:embed="rId5" name="S4 Q2.wav"/>
            </a:hlinkClick>
            <a:extLst>
              <a:ext uri="{FF2B5EF4-FFF2-40B4-BE49-F238E27FC236}">
                <a16:creationId xmlns:a16="http://schemas.microsoft.com/office/drawing/2014/main" id="{F18D09F0-0D24-5B4F-A26E-132DCCD8073A}"/>
              </a:ext>
            </a:extLst>
          </p:cNvPr>
          <p:cNvSpPr/>
          <p:nvPr/>
        </p:nvSpPr>
        <p:spPr>
          <a:xfrm>
            <a:off x="2405068" y="562192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Tree>
    <p:extLst>
      <p:ext uri="{BB962C8B-B14F-4D97-AF65-F5344CB8AC3E}">
        <p14:creationId xmlns:p14="http://schemas.microsoft.com/office/powerpoint/2010/main" val="129752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2" name="Rectangle 1"/>
          <p:cNvSpPr/>
          <p:nvPr/>
        </p:nvSpPr>
        <p:spPr>
          <a:xfrm>
            <a:off x="811530" y="1571888"/>
            <a:ext cx="10731500" cy="4401205"/>
          </a:xfrm>
          <a:prstGeom prst="rect">
            <a:avLst/>
          </a:prstGeom>
        </p:spPr>
        <p:txBody>
          <a:bodyPr wrap="square">
            <a:spAutoFit/>
          </a:bodyPr>
          <a:lstStyle/>
          <a:p>
            <a:r>
              <a:rPr lang="en-GB" sz="2000" b="1">
                <a:solidFill>
                  <a:srgbClr val="104F75"/>
                </a:solidFill>
              </a:rPr>
              <a:t>PART A</a:t>
            </a:r>
          </a:p>
          <a:p>
            <a:endParaRPr lang="en-GB" sz="2000">
              <a:solidFill>
                <a:srgbClr val="104F75"/>
              </a:solidFill>
            </a:endParaRPr>
          </a:p>
          <a:p>
            <a:r>
              <a:rPr lang="en-GB" sz="2000">
                <a:solidFill>
                  <a:srgbClr val="104F75"/>
                </a:solidFill>
              </a:rPr>
              <a:t>You will hear some French sentences. </a:t>
            </a:r>
          </a:p>
          <a:p>
            <a:r>
              <a:rPr lang="en-GB" sz="2000">
                <a:solidFill>
                  <a:srgbClr val="104F75"/>
                </a:solidFill>
              </a:rPr>
              <a:t> </a:t>
            </a:r>
          </a:p>
          <a:p>
            <a:r>
              <a:rPr lang="en-GB" sz="2000">
                <a:solidFill>
                  <a:srgbClr val="104F75"/>
                </a:solidFill>
              </a:rPr>
              <a:t>Decide what each sentence means in English. </a:t>
            </a:r>
          </a:p>
          <a:p>
            <a:r>
              <a:rPr lang="en-GB" sz="2000">
                <a:solidFill>
                  <a:srgbClr val="104F75"/>
                </a:solidFill>
              </a:rPr>
              <a:t> </a:t>
            </a:r>
          </a:p>
          <a:p>
            <a:r>
              <a:rPr lang="en-GB" sz="2000">
                <a:solidFill>
                  <a:srgbClr val="104F75"/>
                </a:solidFill>
              </a:rPr>
              <a:t>Put a </a:t>
            </a:r>
            <a:r>
              <a:rPr lang="en-GB" sz="2000" b="1">
                <a:solidFill>
                  <a:srgbClr val="104F75"/>
                </a:solidFill>
              </a:rPr>
              <a:t>cross (x)</a:t>
            </a:r>
            <a:r>
              <a:rPr lang="en-GB" sz="2000">
                <a:solidFill>
                  <a:srgbClr val="104F75"/>
                </a:solidFill>
              </a:rPr>
              <a:t> next to your answer.</a:t>
            </a:r>
          </a:p>
          <a:p>
            <a:r>
              <a:rPr lang="en-GB" sz="2000">
                <a:solidFill>
                  <a:srgbClr val="104F75"/>
                </a:solidFill>
              </a:rPr>
              <a:t> </a:t>
            </a:r>
          </a:p>
          <a:p>
            <a:r>
              <a:rPr lang="en-GB" sz="2000">
                <a:solidFill>
                  <a:srgbClr val="104F75"/>
                </a:solidFill>
              </a:rPr>
              <a:t>You will hear each sentence </a:t>
            </a:r>
            <a:r>
              <a:rPr lang="en-GB" sz="2000" b="1">
                <a:solidFill>
                  <a:srgbClr val="104F75"/>
                </a:solidFill>
              </a:rPr>
              <a:t>twice</a:t>
            </a:r>
            <a:r>
              <a:rPr lang="en-GB" sz="2000">
                <a:solidFill>
                  <a:srgbClr val="104F75"/>
                </a:solidFill>
              </a:rPr>
              <a:t>.</a:t>
            </a:r>
          </a:p>
          <a:p>
            <a:r>
              <a:rPr lang="en-GB" sz="2000">
                <a:solidFill>
                  <a:srgbClr val="104F75"/>
                </a:solidFill>
              </a:rPr>
              <a:t> </a:t>
            </a:r>
          </a:p>
          <a:p>
            <a:endParaRPr lang="en-GB" sz="2000">
              <a:solidFill>
                <a:srgbClr val="104F75"/>
              </a:solidFill>
            </a:endParaRPr>
          </a:p>
          <a:p>
            <a:r>
              <a:rPr lang="en-GB" sz="2000">
                <a:solidFill>
                  <a:srgbClr val="104F75"/>
                </a:solidFill>
              </a:rPr>
              <a:t>1	</a:t>
            </a:r>
            <a:r>
              <a:rPr lang="zh-CN" altLang="en-US" sz="2000">
                <a:solidFill>
                  <a:srgbClr val="104F75"/>
                </a:solidFill>
              </a:rPr>
              <a:t>☐</a:t>
            </a:r>
            <a:r>
              <a:rPr lang="en-GB" sz="2000">
                <a:solidFill>
                  <a:srgbClr val="104F75"/>
                </a:solidFill>
              </a:rPr>
              <a:t> We are going to the hotel.		</a:t>
            </a:r>
            <a:r>
              <a:rPr lang="zh-CN" altLang="en-US" sz="2000">
                <a:solidFill>
                  <a:srgbClr val="104F75"/>
                </a:solidFill>
              </a:rPr>
              <a:t>☐</a:t>
            </a:r>
            <a:r>
              <a:rPr lang="en-GB" sz="2000">
                <a:solidFill>
                  <a:srgbClr val="104F75"/>
                </a:solidFill>
              </a:rPr>
              <a:t> We are not going to the hotel.</a:t>
            </a:r>
          </a:p>
          <a:p>
            <a:endParaRPr lang="en-GB" sz="2000">
              <a:solidFill>
                <a:srgbClr val="104F75"/>
              </a:solidFill>
            </a:endParaRPr>
          </a:p>
          <a:p>
            <a:r>
              <a:rPr lang="en-GB" sz="2000">
                <a:solidFill>
                  <a:srgbClr val="104F75"/>
                </a:solidFill>
              </a:rPr>
              <a:t>2	</a:t>
            </a:r>
            <a:r>
              <a:rPr lang="zh-CN" altLang="en-US" sz="2000">
                <a:solidFill>
                  <a:srgbClr val="104F75"/>
                </a:solidFill>
              </a:rPr>
              <a:t>☐</a:t>
            </a:r>
            <a:r>
              <a:rPr lang="en-GB" sz="2000">
                <a:solidFill>
                  <a:srgbClr val="104F75"/>
                </a:solidFill>
              </a:rPr>
              <a:t> You understand,			</a:t>
            </a:r>
            <a:r>
              <a:rPr lang="zh-CN" altLang="en-US" sz="2000">
                <a:solidFill>
                  <a:srgbClr val="104F75"/>
                </a:solidFill>
              </a:rPr>
              <a:t>☐</a:t>
            </a:r>
            <a:r>
              <a:rPr lang="en-GB" sz="2000">
                <a:solidFill>
                  <a:srgbClr val="104F75"/>
                </a:solidFill>
              </a:rPr>
              <a:t> You do not understand.</a:t>
            </a:r>
          </a:p>
        </p:txBody>
      </p:sp>
      <p:sp>
        <p:nvSpPr>
          <p:cNvPr id="5" name="Rounded Rectangular Callout 4"/>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8" name="Action Button: Custom 16">
            <a:hlinkClick r:id="" action="ppaction://noaction" highlightClick="1">
              <a:snd r:embed="rId4" name="S5 Q1.wav"/>
            </a:hlinkClick>
            <a:extLst>
              <a:ext uri="{FF2B5EF4-FFF2-40B4-BE49-F238E27FC236}">
                <a16:creationId xmlns:a16="http://schemas.microsoft.com/office/drawing/2014/main" id="{3B418770-1E72-B240-9307-3BBF955557C6}"/>
              </a:ext>
            </a:extLst>
          </p:cNvPr>
          <p:cNvSpPr/>
          <p:nvPr/>
        </p:nvSpPr>
        <p:spPr>
          <a:xfrm>
            <a:off x="772025" y="495638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9" name="Action Button: Custom 16">
            <a:hlinkClick r:id="" action="ppaction://noaction" highlightClick="1">
              <a:snd r:embed="rId5" name="S5 Q2.wav"/>
            </a:hlinkClick>
            <a:extLst>
              <a:ext uri="{FF2B5EF4-FFF2-40B4-BE49-F238E27FC236}">
                <a16:creationId xmlns:a16="http://schemas.microsoft.com/office/drawing/2014/main" id="{F18D09F0-0D24-5B4F-A26E-132DCCD8073A}"/>
              </a:ext>
            </a:extLst>
          </p:cNvPr>
          <p:cNvSpPr/>
          <p:nvPr/>
        </p:nvSpPr>
        <p:spPr>
          <a:xfrm>
            <a:off x="772025" y="5505801"/>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3" name="TextBox 12"/>
          <p:cNvSpPr txBox="1"/>
          <p:nvPr/>
        </p:nvSpPr>
        <p:spPr>
          <a:xfrm>
            <a:off x="6328086" y="5470351"/>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4" name="TextBox 13"/>
          <p:cNvSpPr txBox="1"/>
          <p:nvPr/>
        </p:nvSpPr>
        <p:spPr>
          <a:xfrm>
            <a:off x="1759583" y="4864748"/>
            <a:ext cx="547678" cy="461665"/>
          </a:xfrm>
          <a:prstGeom prst="rect">
            <a:avLst/>
          </a:prstGeom>
          <a:noFill/>
        </p:spPr>
        <p:txBody>
          <a:bodyPr wrap="square" rtlCol="0">
            <a:spAutoFit/>
          </a:bodyPr>
          <a:lstStyle/>
          <a:p>
            <a:pPr algn="l"/>
            <a:r>
              <a:rPr lang="en-GB" sz="2400" dirty="0">
                <a:solidFill>
                  <a:schemeClr val="accent5">
                    <a:lumMod val="50000"/>
                  </a:schemeClr>
                </a:solidFill>
              </a:rPr>
              <a:t>x</a:t>
            </a:r>
          </a:p>
        </p:txBody>
      </p:sp>
    </p:spTree>
    <p:extLst>
      <p:ext uri="{BB962C8B-B14F-4D97-AF65-F5344CB8AC3E}">
        <p14:creationId xmlns:p14="http://schemas.microsoft.com/office/powerpoint/2010/main" val="21544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A: Listening - Grammar</a:t>
            </a:r>
            <a:endParaRPr lang="en-GB" sz="2800" b="1" dirty="0">
              <a:solidFill>
                <a:schemeClr val="bg1"/>
              </a:solidFill>
            </a:endParaRPr>
          </a:p>
        </p:txBody>
      </p:sp>
      <p:sp>
        <p:nvSpPr>
          <p:cNvPr id="5" name="Rounded Rectangular Callout 4"/>
          <p:cNvSpPr/>
          <p:nvPr/>
        </p:nvSpPr>
        <p:spPr>
          <a:xfrm>
            <a:off x="9329404" y="89262"/>
            <a:ext cx="2540000" cy="875016"/>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8" name="Action Button: Custom 16">
            <a:hlinkClick r:id="" action="ppaction://noaction" highlightClick="1">
              <a:snd r:embed="rId4" name="S6 Q1.wav"/>
            </a:hlinkClick>
            <a:extLst>
              <a:ext uri="{FF2B5EF4-FFF2-40B4-BE49-F238E27FC236}">
                <a16:creationId xmlns:a16="http://schemas.microsoft.com/office/drawing/2014/main" id="{3B418770-1E72-B240-9307-3BBF955557C6}"/>
              </a:ext>
            </a:extLst>
          </p:cNvPr>
          <p:cNvSpPr/>
          <p:nvPr/>
        </p:nvSpPr>
        <p:spPr>
          <a:xfrm>
            <a:off x="1064125" y="4930987"/>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1</a:t>
            </a:r>
          </a:p>
        </p:txBody>
      </p:sp>
      <p:sp>
        <p:nvSpPr>
          <p:cNvPr id="3" name="Rectangle 1"/>
          <p:cNvSpPr>
            <a:spLocks noChangeArrowheads="1"/>
          </p:cNvSpPr>
          <p:nvPr/>
        </p:nvSpPr>
        <p:spPr bwMode="auto">
          <a:xfrm>
            <a:off x="1107864" y="1825888"/>
            <a:ext cx="806182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PART 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You will hear some sentences in French. </a:t>
            </a: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Decide whether each sentence is a STATEMENT or a QUESTION. </a:t>
            </a: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Put a </a:t>
            </a: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cross (x)</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next to your answer.</a:t>
            </a: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You will hear each sentence </a:t>
            </a: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twice</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zh-CN"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zh-CN"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1	</a:t>
            </a:r>
            <a:r>
              <a:rPr kumimoji="0" lang="en-GB" altLang="zh-CN" sz="2000" b="0" i="0" u="none" strike="noStrike" cap="none" normalizeH="0" baseline="0" dirty="0">
                <a:ln>
                  <a:noFill/>
                </a:ln>
                <a:solidFill>
                  <a:srgbClr val="104F75"/>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kumimoji="0" lang="en-GB" altLang="zh-CN" sz="2000" b="0" i="0" u="none" strike="noStrike" cap="none" normalizeH="0" baseline="0" dirty="0">
                <a:ln>
                  <a:noFill/>
                </a:ln>
                <a:solidFill>
                  <a:srgbClr val="104F75"/>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QUESTION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endParaRPr kumimoji="0" lang="en-GB" altLang="zh-CN" sz="2000" b="0" i="0" u="none" strike="noStrike" cap="none" normalizeH="0" baseline="0" dirty="0">
              <a:ln>
                <a:noFill/>
              </a:ln>
              <a:solidFill>
                <a:srgbClr val="104F75"/>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	</a:t>
            </a:r>
            <a:r>
              <a:rPr kumimoji="0" lang="en-GB" altLang="zh-CN" sz="2000" b="0" i="0" u="none" strike="noStrike" cap="none" normalizeH="0" baseline="0" dirty="0">
                <a:ln>
                  <a:noFill/>
                </a:ln>
                <a:solidFill>
                  <a:srgbClr val="104F75"/>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kumimoji="0" lang="en-GB" altLang="zh-CN" sz="2000" b="0" i="0" u="none" strike="noStrike" cap="none" normalizeH="0" baseline="0" dirty="0">
                <a:ln>
                  <a:noFill/>
                </a:ln>
                <a:solidFill>
                  <a:srgbClr val="104F75"/>
                </a:solidFill>
                <a:effectLst/>
                <a:latin typeface="MS Gothic" panose="020B0609070205080204" pitchFamily="49" charset="-128"/>
                <a:ea typeface="MS Gothic" panose="020B0609070205080204" pitchFamily="49" charset="-128"/>
                <a:cs typeface="Times New Roman" panose="02020603050405020304" pitchFamily="18" charset="0"/>
              </a:rPr>
              <a:t>☐</a:t>
            </a:r>
            <a:r>
              <a:rPr kumimoji="0" lang="en-GB" altLang="zh-CN" sz="2000" b="0"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QUESTION	</a:t>
            </a:r>
            <a:r>
              <a:rPr kumimoji="0" lang="en-GB" altLang="zh-CN" sz="2000" b="0" i="0" u="none" strike="noStrike" cap="none" normalizeH="0" baseline="0" dirty="0">
                <a:ln>
                  <a:noFill/>
                </a:ln>
                <a:solidFill>
                  <a:srgbClr val="104F75"/>
                </a:solidFill>
                <a:effectLst/>
              </a:rPr>
              <a:t> </a:t>
            </a:r>
            <a:endParaRPr kumimoji="0" lang="en-GB" altLang="zh-CN" sz="2000" b="0" i="0" u="none" strike="noStrike" cap="none" normalizeH="0" baseline="0" dirty="0">
              <a:ln>
                <a:noFill/>
              </a:ln>
              <a:solidFill>
                <a:srgbClr val="104F75"/>
              </a:solidFill>
              <a:effectLst/>
              <a:latin typeface="Arial" panose="020B0604020202020204" pitchFamily="34" charset="0"/>
            </a:endParaRPr>
          </a:p>
        </p:txBody>
      </p:sp>
      <p:sp>
        <p:nvSpPr>
          <p:cNvPr id="9" name="Action Button: Custom 16">
            <a:hlinkClick r:id="" action="ppaction://noaction" highlightClick="1">
              <a:snd r:embed="rId5" name="S6 Q2.wav"/>
            </a:hlinkClick>
            <a:extLst>
              <a:ext uri="{FF2B5EF4-FFF2-40B4-BE49-F238E27FC236}">
                <a16:creationId xmlns:a16="http://schemas.microsoft.com/office/drawing/2014/main" id="{F18D09F0-0D24-5B4F-A26E-132DCCD8073A}"/>
              </a:ext>
            </a:extLst>
          </p:cNvPr>
          <p:cNvSpPr/>
          <p:nvPr/>
        </p:nvSpPr>
        <p:spPr>
          <a:xfrm>
            <a:off x="1064125" y="5480401"/>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b="1" dirty="0">
                <a:solidFill>
                  <a:prstClr val="white"/>
                </a:solidFill>
              </a:rPr>
              <a:t>2</a:t>
            </a:r>
          </a:p>
        </p:txBody>
      </p:sp>
      <p:sp>
        <p:nvSpPr>
          <p:cNvPr id="11" name="TextBox 10"/>
          <p:cNvSpPr txBox="1"/>
          <p:nvPr/>
        </p:nvSpPr>
        <p:spPr>
          <a:xfrm>
            <a:off x="4819780" y="5435073"/>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
        <p:nvSpPr>
          <p:cNvPr id="12" name="TextBox 11"/>
          <p:cNvSpPr txBox="1"/>
          <p:nvPr/>
        </p:nvSpPr>
        <p:spPr>
          <a:xfrm>
            <a:off x="2077083" y="4828487"/>
            <a:ext cx="547678" cy="461665"/>
          </a:xfrm>
          <a:prstGeom prst="rect">
            <a:avLst/>
          </a:prstGeom>
          <a:noFill/>
        </p:spPr>
        <p:txBody>
          <a:bodyPr wrap="square" rtlCol="0">
            <a:spAutoFit/>
          </a:bodyPr>
          <a:lstStyle/>
          <a:p>
            <a:pPr algn="l"/>
            <a:r>
              <a:rPr lang="en-GB" sz="2400">
                <a:solidFill>
                  <a:schemeClr val="accent5">
                    <a:lumMod val="50000"/>
                  </a:schemeClr>
                </a:solidFill>
              </a:rPr>
              <a:t>x</a:t>
            </a:r>
            <a:endParaRPr lang="en-GB" sz="2400" dirty="0">
              <a:solidFill>
                <a:schemeClr val="accent5">
                  <a:lumMod val="50000"/>
                </a:schemeClr>
              </a:solidFill>
            </a:endParaRPr>
          </a:p>
        </p:txBody>
      </p:sp>
    </p:spTree>
    <p:extLst>
      <p:ext uri="{BB962C8B-B14F-4D97-AF65-F5344CB8AC3E}">
        <p14:creationId xmlns:p14="http://schemas.microsoft.com/office/powerpoint/2010/main" val="404978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972859115"/>
              </p:ext>
            </p:extLst>
          </p:nvPr>
        </p:nvGraphicFramePr>
        <p:xfrm>
          <a:off x="1169795" y="5003778"/>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2)Ton</a:t>
                      </a:r>
                      <a:r>
                        <a:rPr lang="de-DE" sz="2000" b="0" baseline="0">
                          <a:solidFill>
                            <a:srgbClr val="104F75"/>
                          </a:solidFill>
                          <a:effectLst/>
                        </a:rPr>
                        <a:t> ami </a:t>
                      </a:r>
                      <a:r>
                        <a:rPr lang="de-DE" sz="2000" b="1">
                          <a:solidFill>
                            <a:srgbClr val="104F75"/>
                          </a:solidFill>
                          <a:effectLst/>
                        </a:rPr>
                        <a:t>fait les magasins</a:t>
                      </a:r>
                      <a:r>
                        <a:rPr lang="de-DE" sz="2000" b="0">
                          <a:solidFill>
                            <a:srgbClr val="104F75"/>
                          </a:solidFill>
                          <a:effectLst/>
                        </a:rPr>
                        <a:t>.</a:t>
                      </a:r>
                      <a:endParaRPr lang="en-GB" sz="2000" b="0">
                        <a:solidFill>
                          <a:srgbClr val="104F75"/>
                        </a:solidFill>
                        <a:effectLst/>
                      </a:endParaRPr>
                    </a:p>
                    <a:p>
                      <a:pPr>
                        <a:lnSpc>
                          <a:spcPct val="107000"/>
                        </a:lnSpc>
                        <a:spcAft>
                          <a:spcPts val="0"/>
                        </a:spcAft>
                      </a:pPr>
                      <a:r>
                        <a:rPr lang="de-DE" sz="2000" b="0">
                          <a:solidFill>
                            <a:srgbClr val="104F75"/>
                          </a:solidFill>
                          <a:effectLst/>
                        </a:rPr>
                        <a:t>    2)Ton</a:t>
                      </a:r>
                      <a:r>
                        <a:rPr lang="de-DE" sz="2000" b="0" baseline="0">
                          <a:solidFill>
                            <a:srgbClr val="104F75"/>
                          </a:solidFill>
                          <a:effectLst/>
                        </a:rPr>
                        <a:t> ami </a:t>
                      </a:r>
                      <a:r>
                        <a:rPr lang="de-DE" sz="2000" b="0">
                          <a:solidFill>
                            <a:srgbClr val="104F75"/>
                          </a:solidFill>
                          <a:effectLst/>
                        </a:rPr>
                        <a:t>__________.</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fait l’activité</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fait le modèle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fait</a:t>
                      </a:r>
                      <a:r>
                        <a:rPr lang="en-GB" sz="2000" b="0" baseline="0">
                          <a:solidFill>
                            <a:srgbClr val="104F75"/>
                          </a:solidFill>
                          <a:effectLst/>
                        </a:rPr>
                        <a:t> les courses</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fait les</a:t>
                      </a:r>
                      <a:r>
                        <a:rPr lang="en-GB" sz="2000" b="0" baseline="0">
                          <a:solidFill>
                            <a:srgbClr val="104F75"/>
                          </a:solidFill>
                          <a:effectLst/>
                        </a:rPr>
                        <a:t> devoirs</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71027951"/>
              </p:ext>
            </p:extLst>
          </p:nvPr>
        </p:nvGraphicFramePr>
        <p:xfrm>
          <a:off x="1169795" y="3588978"/>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1) </a:t>
                      </a:r>
                      <a:r>
                        <a:rPr lang="en-GB" sz="2000" b="0">
                          <a:solidFill>
                            <a:srgbClr val="104F75"/>
                          </a:solidFill>
                          <a:effectLst/>
                        </a:rPr>
                        <a:t>C’est une maison </a:t>
                      </a:r>
                      <a:r>
                        <a:rPr lang="en-GB" sz="2000" b="1">
                          <a:solidFill>
                            <a:srgbClr val="104F75"/>
                          </a:solidFill>
                          <a:effectLst/>
                        </a:rPr>
                        <a:t>moderne.</a:t>
                      </a:r>
                      <a:endParaRPr lang="en-GB" sz="2000" b="0">
                        <a:solidFill>
                          <a:srgbClr val="104F75"/>
                        </a:solidFill>
                        <a:effectLst/>
                      </a:endParaRPr>
                    </a:p>
                    <a:p>
                      <a:pPr>
                        <a:lnSpc>
                          <a:spcPct val="107000"/>
                        </a:lnSpc>
                        <a:spcAft>
                          <a:spcPts val="0"/>
                        </a:spcAft>
                      </a:pPr>
                      <a:r>
                        <a:rPr lang="de-DE" sz="2000" b="0">
                          <a:solidFill>
                            <a:srgbClr val="104F75"/>
                          </a:solidFill>
                          <a:effectLst/>
                        </a:rPr>
                        <a:t>   C‘est une __________ maison.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nouvelle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vieille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belle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a:t>
                      </a:r>
                      <a:r>
                        <a:rPr lang="en-GB" sz="2000" b="0">
                          <a:solidFill>
                            <a:srgbClr val="104F75"/>
                          </a:solidFill>
                          <a:effectLst/>
                        </a:rPr>
                        <a:t>) haute</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Rectangle 9"/>
          <p:cNvSpPr/>
          <p:nvPr/>
        </p:nvSpPr>
        <p:spPr>
          <a:xfrm>
            <a:off x="1004870" y="1370588"/>
            <a:ext cx="10048240" cy="2068259"/>
          </a:xfrm>
          <a:prstGeom prst="rect">
            <a:avLst/>
          </a:prstGeom>
        </p:spPr>
        <p:txBody>
          <a:bodyPr wrap="square">
            <a:spAutoFit/>
          </a:bodyPr>
          <a:lstStyle/>
          <a:p>
            <a:pPr>
              <a:lnSpc>
                <a:spcPct val="107000"/>
              </a:lnSpc>
              <a:spcAft>
                <a:spcPts val="0"/>
              </a:spcAft>
              <a:tabLst>
                <a:tab pos="4616450" algn="l"/>
              </a:tabLst>
            </a:pP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This part of the test will take around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5 minutes</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PART A – SYNONYMS</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Put</a:t>
            </a: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a </a:t>
            </a:r>
            <a:r>
              <a:rPr lang="en-GB" sz="2000" b="1">
                <a:solidFill>
                  <a:srgbClr val="104F75"/>
                </a:solidFill>
                <a:latin typeface="Century Gothic" panose="020B0502020202020204" pitchFamily="34" charset="0"/>
                <a:ea typeface="SimSun" panose="02010600030101010101" pitchFamily="2" charset="-122"/>
                <a:cs typeface="Times New Roman" panose="02020603050405020304" pitchFamily="18" charset="0"/>
              </a:rPr>
              <a:t>cross (x)</a:t>
            </a:r>
            <a:r>
              <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next to the word with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the most</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GB"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similar </a:t>
            </a:r>
            <a:r>
              <a:rPr lang="en-GB"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meaning to the word in bold.</a:t>
            </a:r>
            <a:endParaRPr lang="en-GB" sz="200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6" name="TextBox 5"/>
          <p:cNvSpPr txBox="1"/>
          <p:nvPr/>
        </p:nvSpPr>
        <p:spPr>
          <a:xfrm>
            <a:off x="10439400" y="5526853"/>
            <a:ext cx="323842"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7" name="TextBox 6"/>
          <p:cNvSpPr txBox="1"/>
          <p:nvPr/>
        </p:nvSpPr>
        <p:spPr>
          <a:xfrm>
            <a:off x="10438106" y="3506385"/>
            <a:ext cx="363236" cy="400110"/>
          </a:xfrm>
          <a:prstGeom prst="rect">
            <a:avLst/>
          </a:prstGeom>
          <a:noFill/>
        </p:spPr>
        <p:txBody>
          <a:bodyPr wrap="square" rtlCol="0">
            <a:spAutoFit/>
          </a:bodyPr>
          <a:lstStyle/>
          <a:p>
            <a:pPr algn="l"/>
            <a:r>
              <a:rPr lang="en-GB" sz="2000" dirty="0">
                <a:solidFill>
                  <a:srgbClr val="104F75"/>
                </a:solidFill>
              </a:rPr>
              <a:t>x</a:t>
            </a:r>
          </a:p>
        </p:txBody>
      </p:sp>
    </p:spTree>
    <p:extLst>
      <p:ext uri="{BB962C8B-B14F-4D97-AF65-F5344CB8AC3E}">
        <p14:creationId xmlns:p14="http://schemas.microsoft.com/office/powerpoint/2010/main" val="402410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323076343"/>
              </p:ext>
            </p:extLst>
          </p:nvPr>
        </p:nvGraphicFramePr>
        <p:xfrm>
          <a:off x="1012014" y="4982587"/>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2) Mon frère est </a:t>
                      </a:r>
                      <a:r>
                        <a:rPr lang="de-DE" sz="2000" b="1">
                          <a:solidFill>
                            <a:srgbClr val="104F75"/>
                          </a:solidFill>
                          <a:effectLst/>
                        </a:rPr>
                        <a:t>triste</a:t>
                      </a:r>
                      <a:r>
                        <a:rPr lang="de-DE" sz="2000" b="0">
                          <a:solidFill>
                            <a:srgbClr val="104F75"/>
                          </a:solidFill>
                          <a:effectLst/>
                        </a:rPr>
                        <a:t>.</a:t>
                      </a:r>
                      <a:endParaRPr lang="en-GB" sz="2000" b="0">
                        <a:solidFill>
                          <a:srgbClr val="104F75"/>
                        </a:solidFill>
                        <a:effectLst/>
                      </a:endParaRPr>
                    </a:p>
                    <a:p>
                      <a:pPr>
                        <a:lnSpc>
                          <a:spcPct val="107000"/>
                        </a:lnSpc>
                        <a:spcAft>
                          <a:spcPts val="0"/>
                        </a:spcAft>
                      </a:pPr>
                      <a:r>
                        <a:rPr lang="de-DE" sz="2000" b="0">
                          <a:solidFill>
                            <a:srgbClr val="104F75"/>
                          </a:solidFill>
                          <a:effectLst/>
                        </a:rPr>
                        <a:t>    Mon frère est __________.</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intelligent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sympa</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heureux</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amusant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6995002"/>
              </p:ext>
            </p:extLst>
          </p:nvPr>
        </p:nvGraphicFramePr>
        <p:xfrm>
          <a:off x="989939" y="3555118"/>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1) C‘est un problème </a:t>
                      </a:r>
                      <a:r>
                        <a:rPr lang="de-DE" sz="2000" b="1">
                          <a:solidFill>
                            <a:srgbClr val="104F75"/>
                          </a:solidFill>
                          <a:effectLst/>
                        </a:rPr>
                        <a:t>facile</a:t>
                      </a:r>
                      <a:r>
                        <a:rPr lang="de-DE" sz="2000" b="0">
                          <a:solidFill>
                            <a:srgbClr val="104F75"/>
                          </a:solidFill>
                          <a:effectLst/>
                        </a:rPr>
                        <a:t>.</a:t>
                      </a:r>
                      <a:endParaRPr lang="en-GB" sz="2000" b="0">
                        <a:solidFill>
                          <a:srgbClr val="104F75"/>
                        </a:solidFill>
                        <a:effectLst/>
                      </a:endParaRPr>
                    </a:p>
                    <a:p>
                      <a:pPr>
                        <a:lnSpc>
                          <a:spcPct val="107000"/>
                        </a:lnSpc>
                        <a:spcAft>
                          <a:spcPts val="0"/>
                        </a:spcAft>
                      </a:pPr>
                      <a:r>
                        <a:rPr lang="de-DE" sz="2000" b="0">
                          <a:solidFill>
                            <a:srgbClr val="104F75"/>
                          </a:solidFill>
                          <a:effectLst/>
                        </a:rPr>
                        <a:t>    C‘est un problème __________.</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a:t>
                      </a:r>
                      <a:r>
                        <a:rPr lang="en-GB" sz="2000" b="0">
                          <a:solidFill>
                            <a:srgbClr val="104F75"/>
                          </a:solidFill>
                          <a:effectLst/>
                          <a:latin typeface="+mn-lt"/>
                        </a:rPr>
                        <a:t>drôle</a:t>
                      </a:r>
                      <a:endParaRPr lang="en-GB" sz="2000" b="0">
                        <a:solidFill>
                          <a:srgbClr val="104F75"/>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difficile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naturel</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intéressant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Rectangle 9"/>
          <p:cNvSpPr/>
          <p:nvPr/>
        </p:nvSpPr>
        <p:spPr>
          <a:xfrm>
            <a:off x="1004870" y="1370588"/>
            <a:ext cx="10048240" cy="1600438"/>
          </a:xfrm>
          <a:prstGeom prst="rect">
            <a:avLst/>
          </a:prstGeom>
        </p:spPr>
        <p:txBody>
          <a:bodyPr wrap="square">
            <a:spAutoFit/>
          </a:bodyPr>
          <a:lstStyle/>
          <a:p>
            <a:r>
              <a:rPr lang="en-GB" sz="2000" b="1">
                <a:solidFill>
                  <a:srgbClr val="104F75"/>
                </a:solidFill>
              </a:rPr>
              <a:t>PART B – OPPOSITES</a:t>
            </a:r>
            <a:endParaRPr lang="en-GB" sz="2000">
              <a:solidFill>
                <a:srgbClr val="104F75"/>
              </a:solidFill>
            </a:endParaRPr>
          </a:p>
          <a:p>
            <a:r>
              <a:rPr lang="en-GB" sz="2000" b="1">
                <a:solidFill>
                  <a:srgbClr val="104F75"/>
                </a:solidFill>
              </a:rPr>
              <a:t> </a:t>
            </a:r>
            <a:endParaRPr lang="en-GB" sz="2000">
              <a:solidFill>
                <a:srgbClr val="104F75"/>
              </a:solidFill>
            </a:endParaRPr>
          </a:p>
          <a:p>
            <a:r>
              <a:rPr lang="en-GB" sz="2000">
                <a:solidFill>
                  <a:srgbClr val="104F75"/>
                </a:solidFill>
              </a:rPr>
              <a:t>Put a </a:t>
            </a:r>
            <a:r>
              <a:rPr lang="en-GB" sz="2000" b="1">
                <a:solidFill>
                  <a:srgbClr val="104F75"/>
                </a:solidFill>
              </a:rPr>
              <a:t>cross (x)</a:t>
            </a:r>
            <a:r>
              <a:rPr lang="en-GB" sz="2000">
                <a:solidFill>
                  <a:srgbClr val="104F75"/>
                </a:solidFill>
              </a:rPr>
              <a:t> next to the word which has the </a:t>
            </a:r>
            <a:r>
              <a:rPr lang="en-GB" sz="2000" b="1">
                <a:solidFill>
                  <a:srgbClr val="104F75"/>
                </a:solidFill>
              </a:rPr>
              <a:t>opposite </a:t>
            </a:r>
            <a:r>
              <a:rPr lang="en-GB" sz="2000">
                <a:solidFill>
                  <a:srgbClr val="104F75"/>
                </a:solidFill>
              </a:rPr>
              <a:t>meaning to the word in bold.</a:t>
            </a:r>
          </a:p>
          <a:p>
            <a:r>
              <a:rPr lang="en-GB"/>
              <a:t> </a:t>
            </a:r>
          </a:p>
        </p:txBody>
      </p:sp>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6" name="TextBox 5"/>
          <p:cNvSpPr txBox="1"/>
          <p:nvPr/>
        </p:nvSpPr>
        <p:spPr>
          <a:xfrm>
            <a:off x="10285706" y="5504292"/>
            <a:ext cx="363236" cy="400110"/>
          </a:xfrm>
          <a:prstGeom prst="rect">
            <a:avLst/>
          </a:prstGeom>
          <a:noFill/>
        </p:spPr>
        <p:txBody>
          <a:bodyPr wrap="square" rtlCol="0">
            <a:spAutoFit/>
          </a:bodyPr>
          <a:lstStyle/>
          <a:p>
            <a:pPr algn="l"/>
            <a:r>
              <a:rPr lang="en-GB" sz="2000">
                <a:solidFill>
                  <a:schemeClr val="accent5">
                    <a:lumMod val="50000"/>
                  </a:schemeClr>
                </a:solidFill>
              </a:rPr>
              <a:t>x</a:t>
            </a:r>
            <a:endParaRPr lang="en-GB" sz="2000" dirty="0">
              <a:solidFill>
                <a:schemeClr val="accent5">
                  <a:lumMod val="50000"/>
                </a:schemeClr>
              </a:solidFill>
            </a:endParaRPr>
          </a:p>
        </p:txBody>
      </p:sp>
      <p:sp>
        <p:nvSpPr>
          <p:cNvPr id="7" name="TextBox 6"/>
          <p:cNvSpPr txBox="1"/>
          <p:nvPr/>
        </p:nvSpPr>
        <p:spPr>
          <a:xfrm>
            <a:off x="10269220" y="3785659"/>
            <a:ext cx="336542" cy="400110"/>
          </a:xfrm>
          <a:prstGeom prst="rect">
            <a:avLst/>
          </a:prstGeom>
          <a:noFill/>
        </p:spPr>
        <p:txBody>
          <a:bodyPr wrap="square" rtlCol="0">
            <a:spAutoFit/>
          </a:bodyPr>
          <a:lstStyle/>
          <a:p>
            <a:pPr algn="l"/>
            <a:r>
              <a:rPr lang="en-GB" sz="2000">
                <a:solidFill>
                  <a:srgbClr val="104F75"/>
                </a:solidFill>
              </a:rPr>
              <a:t>x</a:t>
            </a:r>
            <a:endParaRPr lang="en-GB" sz="2000" dirty="0">
              <a:solidFill>
                <a:srgbClr val="104F75"/>
              </a:solidFill>
            </a:endParaRPr>
          </a:p>
        </p:txBody>
      </p:sp>
    </p:spTree>
    <p:extLst>
      <p:ext uri="{BB962C8B-B14F-4D97-AF65-F5344CB8AC3E}">
        <p14:creationId xmlns:p14="http://schemas.microsoft.com/office/powerpoint/2010/main" val="3103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4183279916"/>
              </p:ext>
            </p:extLst>
          </p:nvPr>
        </p:nvGraphicFramePr>
        <p:xfrm>
          <a:off x="1169795" y="4825978"/>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2)</a:t>
                      </a:r>
                      <a:r>
                        <a:rPr lang="de-DE" sz="2000" b="0" baseline="0">
                          <a:solidFill>
                            <a:srgbClr val="104F75"/>
                          </a:solidFill>
                          <a:effectLst/>
                        </a:rPr>
                        <a:t> la matière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l’histoire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l’aéroport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la maison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le déjeuner</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98609855"/>
              </p:ext>
            </p:extLst>
          </p:nvPr>
        </p:nvGraphicFramePr>
        <p:xfrm>
          <a:off x="1160604" y="3313435"/>
          <a:ext cx="9736773" cy="1207516"/>
        </p:xfrm>
        <a:graphic>
          <a:graphicData uri="http://schemas.openxmlformats.org/drawingml/2006/table">
            <a:tbl>
              <a:tblPr firstRow="1" firstCol="1" bandRow="1">
                <a:tableStyleId>{5C22544A-7EE6-4342-B048-85BDC9FD1C3A}</a:tableStyleId>
              </a:tblPr>
              <a:tblGrid>
                <a:gridCol w="6189659">
                  <a:extLst>
                    <a:ext uri="{9D8B030D-6E8A-4147-A177-3AD203B41FA5}">
                      <a16:colId xmlns:a16="http://schemas.microsoft.com/office/drawing/2014/main" val="833318671"/>
                    </a:ext>
                  </a:extLst>
                </a:gridCol>
                <a:gridCol w="2921716">
                  <a:extLst>
                    <a:ext uri="{9D8B030D-6E8A-4147-A177-3AD203B41FA5}">
                      <a16:colId xmlns:a16="http://schemas.microsoft.com/office/drawing/2014/main" val="2494574201"/>
                    </a:ext>
                  </a:extLst>
                </a:gridCol>
                <a:gridCol w="625398">
                  <a:extLst>
                    <a:ext uri="{9D8B030D-6E8A-4147-A177-3AD203B41FA5}">
                      <a16:colId xmlns:a16="http://schemas.microsoft.com/office/drawing/2014/main" val="2003025632"/>
                    </a:ext>
                  </a:extLst>
                </a:gridCol>
              </a:tblGrid>
              <a:tr h="0">
                <a:tc rowSpan="4">
                  <a:txBody>
                    <a:bodyPr/>
                    <a:lstStyle/>
                    <a:p>
                      <a:pPr>
                        <a:lnSpc>
                          <a:spcPct val="107000"/>
                        </a:lnSpc>
                        <a:spcAft>
                          <a:spcPts val="0"/>
                        </a:spcAft>
                      </a:pPr>
                      <a:r>
                        <a:rPr lang="de-DE" sz="2000" b="0">
                          <a:solidFill>
                            <a:srgbClr val="104F75"/>
                          </a:solidFill>
                          <a:effectLst/>
                        </a:rPr>
                        <a:t>1)</a:t>
                      </a:r>
                      <a:r>
                        <a:rPr lang="de-DE" sz="2000" b="0" baseline="0">
                          <a:solidFill>
                            <a:srgbClr val="104F75"/>
                          </a:solidFill>
                          <a:effectLst/>
                        </a:rPr>
                        <a:t> étudier</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a:solidFill>
                            <a:srgbClr val="104F75"/>
                          </a:solidFill>
                          <a:effectLst/>
                        </a:rPr>
                        <a:t>a) le magasin</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b) l’hôtel</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c) la poste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0">
                <a:tc vMerge="1">
                  <a:txBody>
                    <a:bodyPr/>
                    <a:lstStyle/>
                    <a:p>
                      <a:endParaRPr lang="en-GB"/>
                    </a:p>
                  </a:txBody>
                  <a:tcPr/>
                </a:tc>
                <a:tc>
                  <a:txBody>
                    <a:bodyPr/>
                    <a:lstStyle/>
                    <a:p>
                      <a:pPr>
                        <a:lnSpc>
                          <a:spcPct val="107000"/>
                        </a:lnSpc>
                        <a:spcAft>
                          <a:spcPts val="0"/>
                        </a:spcAft>
                      </a:pPr>
                      <a:r>
                        <a:rPr lang="en-GB" sz="2000" b="0">
                          <a:solidFill>
                            <a:srgbClr val="104F75"/>
                          </a:solidFill>
                          <a:effectLst/>
                        </a:rPr>
                        <a:t>d) l’</a:t>
                      </a:r>
                      <a:r>
                        <a:rPr lang="de-DE" sz="2000" b="0">
                          <a:solidFill>
                            <a:srgbClr val="104F75"/>
                          </a:solidFill>
                          <a:effectLst/>
                        </a:rPr>
                        <a:t>école</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0" name="Rectangle 9"/>
          <p:cNvSpPr/>
          <p:nvPr/>
        </p:nvSpPr>
        <p:spPr>
          <a:xfrm>
            <a:off x="1004870" y="1370588"/>
            <a:ext cx="10048240" cy="1631216"/>
          </a:xfrm>
          <a:prstGeom prst="rect">
            <a:avLst/>
          </a:prstGeom>
        </p:spPr>
        <p:txBody>
          <a:bodyPr wrap="square">
            <a:spAutoFit/>
          </a:bodyPr>
          <a:lstStyle/>
          <a:p>
            <a:r>
              <a:rPr lang="en-GB" sz="2000" b="1">
                <a:solidFill>
                  <a:srgbClr val="104F75"/>
                </a:solidFill>
              </a:rPr>
              <a:t>PART C – ASSOCIATIONS</a:t>
            </a:r>
            <a:endParaRPr lang="en-GB" sz="2000">
              <a:solidFill>
                <a:srgbClr val="104F75"/>
              </a:solidFill>
            </a:endParaRPr>
          </a:p>
          <a:p>
            <a:r>
              <a:rPr lang="en-GB" sz="2000" b="1">
                <a:solidFill>
                  <a:srgbClr val="104F75"/>
                </a:solidFill>
              </a:rPr>
              <a:t> </a:t>
            </a:r>
            <a:endParaRPr lang="en-GB" sz="2000">
              <a:solidFill>
                <a:srgbClr val="104F75"/>
              </a:solidFill>
            </a:endParaRPr>
          </a:p>
          <a:p>
            <a:r>
              <a:rPr lang="en-GB" sz="2000" b="1">
                <a:solidFill>
                  <a:srgbClr val="104F75"/>
                </a:solidFill>
              </a:rPr>
              <a:t>Click on a box</a:t>
            </a:r>
            <a:r>
              <a:rPr lang="en-GB" sz="2000">
                <a:solidFill>
                  <a:srgbClr val="104F75"/>
                </a:solidFill>
              </a:rPr>
              <a:t> to put a </a:t>
            </a:r>
            <a:r>
              <a:rPr lang="en-GB" sz="2000" b="1">
                <a:solidFill>
                  <a:srgbClr val="104F75"/>
                </a:solidFill>
              </a:rPr>
              <a:t>cross (x)</a:t>
            </a:r>
            <a:r>
              <a:rPr lang="en-GB" sz="2000">
                <a:solidFill>
                  <a:srgbClr val="104F75"/>
                </a:solidFill>
              </a:rPr>
              <a:t> next to the word which </a:t>
            </a:r>
            <a:r>
              <a:rPr lang="en-GB" sz="2000" b="1">
                <a:solidFill>
                  <a:srgbClr val="104F75"/>
                </a:solidFill>
              </a:rPr>
              <a:t>best goes together</a:t>
            </a:r>
            <a:r>
              <a:rPr lang="en-GB" sz="2000">
                <a:solidFill>
                  <a:srgbClr val="104F75"/>
                </a:solidFill>
              </a:rPr>
              <a:t> with the word in bold.</a:t>
            </a:r>
          </a:p>
          <a:p>
            <a:r>
              <a:rPr lang="en-GB" sz="2000">
                <a:solidFill>
                  <a:srgbClr val="104F75"/>
                </a:solidFill>
              </a:rPr>
              <a:t> </a:t>
            </a:r>
          </a:p>
        </p:txBody>
      </p:sp>
      <p:sp>
        <p:nvSpPr>
          <p:cNvPr id="4" name="Title 3"/>
          <p:cNvSpPr>
            <a:spLocks noGrp="1"/>
          </p:cNvSpPr>
          <p:nvPr>
            <p:ph type="title"/>
          </p:nvPr>
        </p:nvSpPr>
        <p:spPr>
          <a:xfrm>
            <a:off x="-72087" y="280417"/>
            <a:ext cx="7194781" cy="721474"/>
          </a:xfrm>
        </p:spPr>
        <p:txBody>
          <a:bodyPr>
            <a:noAutofit/>
          </a:bodyPr>
          <a:lstStyle/>
          <a:p>
            <a:r>
              <a:rPr lang="en-GB" sz="2800" b="1">
                <a:solidFill>
                  <a:schemeClr val="bg1"/>
                </a:solidFill>
              </a:rPr>
              <a:t>Section B: Reading - Vocabulary</a:t>
            </a:r>
            <a:endParaRPr lang="en-GB" sz="2000" b="1" dirty="0">
              <a:solidFill>
                <a:schemeClr val="bg1"/>
              </a:solidFill>
            </a:endParaRPr>
          </a:p>
        </p:txBody>
      </p:sp>
      <p:sp>
        <p:nvSpPr>
          <p:cNvPr id="5" name="Rounded Rectangular Callout 4"/>
          <p:cNvSpPr/>
          <p:nvPr/>
        </p:nvSpPr>
        <p:spPr>
          <a:xfrm>
            <a:off x="9329404" y="89262"/>
            <a:ext cx="2540000" cy="1187007"/>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There is one mark for each item</a:t>
            </a:r>
          </a:p>
        </p:txBody>
      </p:sp>
      <p:sp>
        <p:nvSpPr>
          <p:cNvPr id="6" name="TextBox 5"/>
          <p:cNvSpPr txBox="1"/>
          <p:nvPr/>
        </p:nvSpPr>
        <p:spPr>
          <a:xfrm>
            <a:off x="10438106" y="4745115"/>
            <a:ext cx="363236" cy="400110"/>
          </a:xfrm>
          <a:prstGeom prst="rect">
            <a:avLst/>
          </a:prstGeom>
          <a:noFill/>
        </p:spPr>
        <p:txBody>
          <a:bodyPr wrap="square" rtlCol="0">
            <a:spAutoFit/>
          </a:bodyPr>
          <a:lstStyle/>
          <a:p>
            <a:pPr algn="l"/>
            <a:r>
              <a:rPr lang="en-GB" sz="2000" dirty="0">
                <a:solidFill>
                  <a:schemeClr val="accent5">
                    <a:lumMod val="50000"/>
                  </a:schemeClr>
                </a:solidFill>
              </a:rPr>
              <a:t>x</a:t>
            </a:r>
          </a:p>
        </p:txBody>
      </p:sp>
      <p:sp>
        <p:nvSpPr>
          <p:cNvPr id="7" name="TextBox 6"/>
          <p:cNvSpPr txBox="1"/>
          <p:nvPr/>
        </p:nvSpPr>
        <p:spPr>
          <a:xfrm>
            <a:off x="10440048" y="4144647"/>
            <a:ext cx="363236" cy="400110"/>
          </a:xfrm>
          <a:prstGeom prst="rect">
            <a:avLst/>
          </a:prstGeom>
          <a:noFill/>
        </p:spPr>
        <p:txBody>
          <a:bodyPr wrap="square" rtlCol="0">
            <a:spAutoFit/>
          </a:bodyPr>
          <a:lstStyle/>
          <a:p>
            <a:pPr algn="l"/>
            <a:r>
              <a:rPr lang="en-GB" sz="2000" dirty="0">
                <a:solidFill>
                  <a:srgbClr val="104F75"/>
                </a:solidFill>
              </a:rPr>
              <a:t>x</a:t>
            </a:r>
          </a:p>
        </p:txBody>
      </p:sp>
    </p:spTree>
    <p:extLst>
      <p:ext uri="{BB962C8B-B14F-4D97-AF65-F5344CB8AC3E}">
        <p14:creationId xmlns:p14="http://schemas.microsoft.com/office/powerpoint/2010/main" val="385394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2175</TotalTime>
  <Words>3016</Words>
  <Application>Microsoft Office PowerPoint</Application>
  <PresentationFormat>Widescreen</PresentationFormat>
  <Paragraphs>530</Paragraphs>
  <Slides>24</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MS Gothic</vt:lpstr>
      <vt:lpstr>Arial</vt:lpstr>
      <vt:lpstr>Calibri</vt:lpstr>
      <vt:lpstr>Century Gothic</vt:lpstr>
      <vt:lpstr>Tw Cen MT</vt:lpstr>
      <vt:lpstr>1_Office Theme</vt:lpstr>
      <vt:lpstr>NCELP Theme</vt:lpstr>
      <vt:lpstr>2_Office Theme</vt:lpstr>
      <vt:lpstr>Practice assessment [1/2] </vt:lpstr>
      <vt:lpstr>Section A: Listening - Phonics</vt:lpstr>
      <vt:lpstr>Section A: Listening - Vocabulary</vt:lpstr>
      <vt:lpstr>Section A: Listening - Vocabulary</vt:lpstr>
      <vt:lpstr>Section A: Listening - Grammar</vt:lpstr>
      <vt:lpstr>Section A: Listening - Grammar</vt:lpstr>
      <vt:lpstr>Section B: Reading - Vocabulary</vt:lpstr>
      <vt:lpstr>Section B: Reading - Vocabulary</vt:lpstr>
      <vt:lpstr>Section B: Reading - Vocabulary</vt:lpstr>
      <vt:lpstr>Section B: Reading - Grammar</vt:lpstr>
      <vt:lpstr>Section B: Reading - Grammar</vt:lpstr>
      <vt:lpstr>Section B: Reading - Grammar</vt:lpstr>
      <vt:lpstr>Section B: Reading - Grammar</vt:lpstr>
      <vt:lpstr>Section B: Reading - Grammar</vt:lpstr>
      <vt:lpstr>SECTION C: Writing - Vocabulary</vt:lpstr>
      <vt:lpstr>SECTION C: Writing - Grammar</vt:lpstr>
      <vt:lpstr>SECTION C: Writing - Grammar</vt:lpstr>
      <vt:lpstr>SECTION C: Writing - Grammar</vt:lpstr>
      <vt:lpstr>SECTION C: Writing - Grammar</vt:lpstr>
      <vt:lpstr>SECTION D: Speaking - Phonics</vt:lpstr>
      <vt:lpstr>SECTION D: Speaking - Vocabulary</vt:lpstr>
      <vt:lpstr>SECTION D: Speaking - Grammar</vt:lpstr>
      <vt:lpstr>SECTION D: Speaking - Grammar</vt:lpstr>
      <vt:lpstr>SECTION D: Speaking -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448</cp:revision>
  <dcterms:created xsi:type="dcterms:W3CDTF">2020-06-12T14:19:03Z</dcterms:created>
  <dcterms:modified xsi:type="dcterms:W3CDTF">2020-08-03T15:05:52Z</dcterms:modified>
</cp:coreProperties>
</file>