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1" r:id="rId2"/>
    <p:sldId id="287" r:id="rId3"/>
    <p:sldId id="272" r:id="rId4"/>
    <p:sldId id="275" r:id="rId5"/>
    <p:sldId id="277" r:id="rId6"/>
    <p:sldId id="278" r:id="rId7"/>
    <p:sldId id="273" r:id="rId8"/>
    <p:sldId id="284" r:id="rId9"/>
    <p:sldId id="282" r:id="rId10"/>
    <p:sldId id="280" r:id="rId11"/>
    <p:sldId id="285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89" userDrawn="1">
          <p15:clr>
            <a:srgbClr val="A4A3A4"/>
          </p15:clr>
        </p15:guide>
        <p15:guide id="4" pos="7469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7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076"/>
    <a:srgbClr val="02456F"/>
    <a:srgbClr val="E56700"/>
    <a:srgbClr val="E87D1E"/>
    <a:srgbClr val="FDEFE3"/>
    <a:srgbClr val="F8D9BD"/>
    <a:srgbClr val="1F4E79"/>
    <a:srgbClr val="E36800"/>
    <a:srgbClr val="EA5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6" autoAdjust="0"/>
    <p:restoredTop sz="82602" autoAdjust="0"/>
  </p:normalViewPr>
  <p:slideViewPr>
    <p:cSldViewPr snapToGrid="0">
      <p:cViewPr varScale="1">
        <p:scale>
          <a:sx n="92" d="100"/>
          <a:sy n="92" d="100"/>
        </p:scale>
        <p:origin x="264" y="96"/>
      </p:cViewPr>
      <p:guideLst>
        <p:guide orient="horz" pos="2160"/>
        <p:guide pos="3840"/>
        <p:guide pos="189"/>
        <p:guide pos="7469"/>
        <p:guide orient="horz" pos="187"/>
        <p:guide orient="horz" pos="4020"/>
        <p:guide orient="horz" pos="417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7329E-DB2E-41DA-84EB-DD1CB6379886}" type="datetimeFigureOut">
              <a:rPr lang="en-GB" smtClean="0"/>
              <a:t>28/04/2019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F231-98B4-428A-9959-891748452E5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3532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75100-6DF9-4F9D-AB28-13A346D859C0}" type="datetimeFigureOut">
              <a:rPr lang="en-GB" smtClean="0"/>
              <a:t>28/04/2019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843D9-4757-4631-B0CD-BAA271821D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38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Practice and production</a:t>
            </a:r>
            <a:r>
              <a:rPr lang="en-GB" baseline="0" dirty="0"/>
              <a:t> of the negative is not restricted to any specific verb forms. It can be used with a range of previously introduced verb endings.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877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Grid with Student</a:t>
            </a:r>
            <a:r>
              <a:rPr lang="en-GB" baseline="0" dirty="0"/>
              <a:t> A answers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785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grid </a:t>
            </a:r>
            <a:r>
              <a:rPr lang="en-GB" baseline="0" dirty="0"/>
              <a:t>– see next slide for instructions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132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Ask the</a:t>
            </a:r>
            <a:r>
              <a:rPr lang="en-GB" baseline="0" dirty="0"/>
              <a:t> pairs</a:t>
            </a:r>
            <a:r>
              <a:rPr lang="en-GB" dirty="0"/>
              <a:t> to compare their grids and</a:t>
            </a:r>
            <a:r>
              <a:rPr lang="en-GB" baseline="0" dirty="0"/>
              <a:t> to write the missing verb in these sentences. The verb should agree with the information they have just heard or given about Pedro / Manuel. Remind students that these sentences require the verb to be written in 3</a:t>
            </a:r>
            <a:r>
              <a:rPr lang="en-GB" baseline="30000" dirty="0"/>
              <a:t>rd</a:t>
            </a:r>
            <a:r>
              <a:rPr lang="en-GB" baseline="0" dirty="0"/>
              <a:t> person singular (see NCELP PPT with 25 common Spanish verbs, and other NCELP Spanish grammar resources). </a:t>
            </a:r>
            <a:r>
              <a:rPr lang="en-GB" b="1" baseline="0" dirty="0"/>
              <a:t>Answers: </a:t>
            </a:r>
            <a:r>
              <a:rPr lang="en-GB" baseline="0" dirty="0"/>
              <a:t>1. no lee / 2. no </a:t>
            </a:r>
            <a:r>
              <a:rPr lang="en-GB" baseline="0" dirty="0" err="1"/>
              <a:t>aprende</a:t>
            </a:r>
            <a:r>
              <a:rPr lang="en-GB" baseline="0" dirty="0"/>
              <a:t> / 3. </a:t>
            </a:r>
            <a:r>
              <a:rPr lang="en-GB" baseline="0" dirty="0" err="1"/>
              <a:t>va</a:t>
            </a:r>
            <a:r>
              <a:rPr lang="en-GB" baseline="0" dirty="0"/>
              <a:t> / 4. no </a:t>
            </a:r>
            <a:r>
              <a:rPr lang="en-GB" baseline="0" dirty="0" err="1"/>
              <a:t>visita</a:t>
            </a:r>
            <a:r>
              <a:rPr lang="en-GB" baseline="0" dirty="0"/>
              <a:t> / 5. </a:t>
            </a:r>
            <a:r>
              <a:rPr lang="en-GB" baseline="0" dirty="0" err="1"/>
              <a:t>pasa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The activity could be rounded off by asking students whose holidays they would prefer.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17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Students</a:t>
            </a:r>
            <a:r>
              <a:rPr lang="en-GB" baseline="0" dirty="0"/>
              <a:t> could be asked afterwards if any answers are a bit surprising (e.g. she doesn’t sunbathe, doesn’t go out with friends). These items are intentionally made to sound a bit odd and go against the real-world expectations that students might rely on to decide true/false. </a:t>
            </a: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Animations are for a supported step-by-step / whole class approach to the task.  If teachers prefer students to complete the task completely independently, they can remove all but the answer animations.</a:t>
            </a:r>
            <a:endParaRPr lang="en-GB" baseline="0" dirty="0"/>
          </a:p>
          <a:p>
            <a:endParaRPr lang="en-GB" baseline="0" dirty="0"/>
          </a:p>
          <a:p>
            <a:r>
              <a:rPr lang="en-GB" baseline="0" dirty="0"/>
              <a:t>See next slide for verb frequency rankings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994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Leo libros. / 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Escucho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música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metal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3.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voy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 playa. / 4.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chino. / 5.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/ 6. No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salgo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amigos. / 7.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guitarra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eléctrica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/ 8.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mi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novio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/ 9.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Duermo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mucho. / 10.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Paso mucho tiempo en casa.</a:t>
            </a: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aseline="0" dirty="0"/>
          </a:p>
          <a:p>
            <a:r>
              <a:rPr lang="en-GB" baseline="0" dirty="0"/>
              <a:t>Students can be asked to tick when Ana says something odd/surprising. Some items are designed to go against real-world expectations to encourage attention to the grammar feature, e.g. Ana doesn’t go out with friends! </a:t>
            </a:r>
          </a:p>
          <a:p>
            <a:endParaRPr lang="en-GB" baseline="0" dirty="0"/>
          </a:p>
          <a:p>
            <a:pPr lvl="0"/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Verb frequency rankings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(1 is the most common word in Spanish): leer [209];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escuchar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[281];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aprender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[428];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[751];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salir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[114];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tocar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[327];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[122];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dormir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[403];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pasar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[68];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tomar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(previous slide) [133].</a:t>
            </a:r>
          </a:p>
          <a:p>
            <a:pPr lvl="0"/>
            <a:endParaRPr lang="en-GB" baseline="0" dirty="0"/>
          </a:p>
          <a:p>
            <a:pPr lvl="0"/>
            <a:r>
              <a:rPr lang="en-GB" baseline="0" dirty="0"/>
              <a:t>Source: Davies, M. &amp; Davies, K. (2018). </a:t>
            </a:r>
            <a:r>
              <a:rPr lang="en-GB" i="1" baseline="0" dirty="0"/>
              <a:t>A frequency dictionary of Spanish: Core vocabulary for learners </a:t>
            </a:r>
            <a:r>
              <a:rPr lang="en-GB" i="0" baseline="0" dirty="0"/>
              <a:t>(2</a:t>
            </a:r>
            <a:r>
              <a:rPr lang="en-GB" i="0" baseline="30000" dirty="0"/>
              <a:t>nd</a:t>
            </a:r>
            <a:r>
              <a:rPr lang="en-GB" i="0" baseline="0" dirty="0"/>
              <a:t> ed.)</a:t>
            </a:r>
            <a:r>
              <a:rPr lang="en-GB" baseline="0" dirty="0"/>
              <a:t>. London: Routledge. </a:t>
            </a:r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42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During the activity students should avoid showing</a:t>
            </a:r>
            <a:r>
              <a:rPr lang="en-GB" baseline="0" dirty="0"/>
              <a:t> their cards to the partner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940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672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86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</a:t>
            </a:r>
            <a:r>
              <a:rPr lang="en-GB" baseline="0" dirty="0"/>
              <a:t> on the English to reveal the Spanish translation. 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could be shown briefly for a couple of minutes in a quick "revision and knowledge check" opportunity before the speaking activity.</a:t>
            </a:r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74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grid – for both</a:t>
            </a:r>
            <a:r>
              <a:rPr lang="en-GB" baseline="0" dirty="0"/>
              <a:t> </a:t>
            </a:r>
            <a:r>
              <a:rPr lang="en-GB" dirty="0"/>
              <a:t>Student A and </a:t>
            </a:r>
            <a:r>
              <a:rPr lang="en-GB" dirty="0" smtClean="0"/>
              <a:t>B</a:t>
            </a:r>
            <a:br>
              <a:rPr lang="en-GB" dirty="0" smtClean="0"/>
            </a:br>
            <a:r>
              <a:rPr lang="en-GB" dirty="0" smtClean="0"/>
              <a:t>Students work from the board – they can</a:t>
            </a:r>
            <a:r>
              <a:rPr lang="en-GB" baseline="0" dirty="0" smtClean="0"/>
              <a:t> make a quick note of this grid in their exercise books.</a:t>
            </a:r>
            <a:br>
              <a:rPr lang="en-GB" baseline="0" dirty="0" smtClean="0"/>
            </a:br>
            <a:r>
              <a:rPr lang="en-GB" baseline="0" dirty="0" smtClean="0"/>
              <a:t>There are cards for this activity on a printable resource.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417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Grid with Student</a:t>
            </a:r>
            <a:r>
              <a:rPr lang="en-GB" baseline="0" dirty="0"/>
              <a:t> B answers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970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5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78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648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6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873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5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37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47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982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7678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/>
              <a:pPr/>
              <a:t>28/04/2019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31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latin typeface="Century Gothic" panose="020B0502020202020204" pitchFamily="34" charset="0"/>
              </a:rPr>
              <a:t/>
            </a:r>
            <a:br>
              <a:rPr lang="en-GB" sz="1100" dirty="0">
                <a:latin typeface="Century Gothic" panose="020B0502020202020204" pitchFamily="34" charset="0"/>
              </a:rPr>
            </a:br>
            <a:endParaRPr lang="en-GB" sz="1100" dirty="0"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9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Saying what you don’t do: </a:t>
            </a:r>
            <a:br>
              <a:rPr lang="en-GB" sz="2600" b="1" dirty="0">
                <a:solidFill>
                  <a:schemeClr val="bg1"/>
                </a:solidFill>
              </a:rPr>
            </a:br>
            <a:r>
              <a:rPr lang="en-GB" sz="2600" b="1" dirty="0">
                <a:solidFill>
                  <a:schemeClr val="bg1"/>
                </a:solidFill>
              </a:rPr>
              <a:t>Using the negative ‘no’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1766" y="1402508"/>
            <a:ext cx="10931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Spanish, to say what you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don’t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do or what there </a:t>
            </a:r>
            <a:r>
              <a:rPr lang="en-GB" sz="28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isn’t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, put ‘no’ before the verb. This makes a negative.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209" y="2572059"/>
            <a:ext cx="39817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Compare:</a:t>
            </a:r>
          </a:p>
          <a:p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Hablo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alemán</a:t>
            </a:r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No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hablo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alemán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6208" y="4387941"/>
            <a:ext cx="10502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This works for any verb, any person and any tense (present, past, and future!)</a:t>
            </a:r>
          </a:p>
          <a:p>
            <a:endParaRPr lang="en-GB" sz="28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7019" y="3026029"/>
            <a:ext cx="56817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 speak German</a:t>
            </a:r>
          </a:p>
          <a:p>
            <a:pPr>
              <a:spcBef>
                <a:spcPts val="600"/>
              </a:spcBef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I 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don’t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speak German</a:t>
            </a:r>
          </a:p>
        </p:txBody>
      </p:sp>
    </p:spTree>
    <p:extLst>
      <p:ext uri="{BB962C8B-B14F-4D97-AF65-F5344CB8AC3E}">
        <p14:creationId xmlns:p14="http://schemas.microsoft.com/office/powerpoint/2010/main" val="410121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231590"/>
              </p:ext>
            </p:extLst>
          </p:nvPr>
        </p:nvGraphicFramePr>
        <p:xfrm>
          <a:off x="545360" y="795936"/>
          <a:ext cx="11177195" cy="504767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25732">
                  <a:extLst>
                    <a:ext uri="{9D8B030D-6E8A-4147-A177-3AD203B41FA5}">
                      <a16:colId xmlns:a16="http://schemas.microsoft.com/office/drawing/2014/main" xmlns="" val="3417788193"/>
                    </a:ext>
                  </a:extLst>
                </a:gridCol>
                <a:gridCol w="3472527">
                  <a:extLst>
                    <a:ext uri="{9D8B030D-6E8A-4147-A177-3AD203B41FA5}">
                      <a16:colId xmlns:a16="http://schemas.microsoft.com/office/drawing/2014/main" xmlns="" val="1001944216"/>
                    </a:ext>
                  </a:extLst>
                </a:gridCol>
                <a:gridCol w="3978936">
                  <a:extLst>
                    <a:ext uri="{9D8B030D-6E8A-4147-A177-3AD203B41FA5}">
                      <a16:colId xmlns:a16="http://schemas.microsoft.com/office/drawing/2014/main" xmlns="" val="3960528048"/>
                    </a:ext>
                  </a:extLst>
                </a:gridCol>
              </a:tblGrid>
              <a:tr h="531058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Manuel does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Manuel doesn’t do 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7967199"/>
                  </a:ext>
                </a:extLst>
              </a:tr>
              <a:tr h="75277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read books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7002469"/>
                  </a:ext>
                </a:extLst>
              </a:tr>
              <a:tr h="75277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spend time at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40825875"/>
                  </a:ext>
                </a:extLst>
              </a:tr>
              <a:tr h="75277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go to the 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76153522"/>
                  </a:ext>
                </a:extLst>
              </a:tr>
              <a:tr h="75277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look after the dog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30638801"/>
                  </a:ext>
                </a:extLst>
              </a:tr>
              <a:tr h="75277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learn a language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76276422"/>
                  </a:ext>
                </a:extLst>
              </a:tr>
              <a:tr h="75277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 the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6023862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20998" y="1480900"/>
            <a:ext cx="10542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20999" y="2910191"/>
            <a:ext cx="10542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1001" y="3689644"/>
            <a:ext cx="10542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32968" y="2260353"/>
            <a:ext cx="10542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46905" y="4516025"/>
            <a:ext cx="10542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21000" y="5108177"/>
            <a:ext cx="105424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8794" y="133814"/>
            <a:ext cx="24449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Student A answers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269419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0"/>
            <a:ext cx="9983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How are Pedro and Manuel’s holidays different?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Complete the sentences with a verb.</a:t>
            </a: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the negative if necessary.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90" y="2675706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Pedro __________ libros.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330249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Manuel ______________ un idioma.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Manuel ______________ a la playa.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Pedro ______________ 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su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familia.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225394"/>
            <a:ext cx="818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Pedro _____________ tiempo en casa.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888763" y="145255"/>
            <a:ext cx="111500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Century Gothic" panose="020B0502020202020204" pitchFamily="34" charset="0"/>
              </a:rPr>
              <a:t>escribir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156466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12290" y="0"/>
            <a:ext cx="99839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How are Pedro and Manuel’s holidays different?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Complete the sentences with a verb.</a:t>
            </a:r>
          </a:p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Use the negative if necessary.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90" y="2936837"/>
            <a:ext cx="927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  <a:p>
            <a:pPr marL="457200" indent="-457200">
              <a:buAutoNum type="arabicParenR"/>
            </a:pP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290" y="2675706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1) Pedro __________ libros.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2290" y="330249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2) Manuel ______________ un idioma.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290" y="3921723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3) Manuel ______________ a la playa.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2290" y="4519458"/>
            <a:ext cx="8186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4) Pedro ______________ a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su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familia.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2290" y="5225394"/>
            <a:ext cx="81865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5) Pedro _____________ tiempo en casa.</a:t>
            </a:r>
          </a:p>
          <a:p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86230" y="2657142"/>
            <a:ext cx="1721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no lee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08599" y="3238409"/>
            <a:ext cx="2695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no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aprende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7313" y="3874102"/>
            <a:ext cx="700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va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0027" y="4471837"/>
            <a:ext cx="2474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E56700"/>
                </a:solidFill>
                <a:latin typeface="Century Gothic" panose="020B0502020202020204" pitchFamily="34" charset="0"/>
              </a:rPr>
              <a:t>no </a:t>
            </a:r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visita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63784" y="5130548"/>
            <a:ext cx="15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pasa</a:t>
            </a:r>
            <a:endParaRPr lang="en-GB" sz="3200" dirty="0">
              <a:solidFill>
                <a:srgbClr val="E567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961500" y="114082"/>
            <a:ext cx="111500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Century Gothic" panose="020B0502020202020204" pitchFamily="34" charset="0"/>
              </a:rPr>
              <a:t>escribir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20535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9706" y="83870"/>
            <a:ext cx="992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Read 10 sentences that Elena wrote about her usual holidays.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916" y="1623866"/>
            <a:ext cx="105066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9706" y="591753"/>
            <a:ext cx="1110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In some, she says what she does. In others, she says what she </a:t>
            </a:r>
            <a:r>
              <a:rPr lang="en-GB" sz="2400" i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doesn’t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do. 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9706" y="1109597"/>
            <a:ext cx="8284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Decide if the statements on the right are true or false.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714628"/>
              </p:ext>
            </p:extLst>
          </p:nvPr>
        </p:nvGraphicFramePr>
        <p:xfrm>
          <a:off x="5203027" y="1514380"/>
          <a:ext cx="6790972" cy="466993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209334">
                  <a:extLst>
                    <a:ext uri="{9D8B030D-6E8A-4147-A177-3AD203B41FA5}">
                      <a16:colId xmlns:a16="http://schemas.microsoft.com/office/drawing/2014/main" xmlns="" val="4247093851"/>
                    </a:ext>
                  </a:extLst>
                </a:gridCol>
                <a:gridCol w="865239">
                  <a:extLst>
                    <a:ext uri="{9D8B030D-6E8A-4147-A177-3AD203B41FA5}">
                      <a16:colId xmlns:a16="http://schemas.microsoft.com/office/drawing/2014/main" xmlns="" val="4056316414"/>
                    </a:ext>
                  </a:extLst>
                </a:gridCol>
                <a:gridCol w="716399">
                  <a:extLst>
                    <a:ext uri="{9D8B030D-6E8A-4147-A177-3AD203B41FA5}">
                      <a16:colId xmlns:a16="http://schemas.microsoft.com/office/drawing/2014/main" xmlns="" val="1982841462"/>
                    </a:ext>
                  </a:extLst>
                </a:gridCol>
              </a:tblGrid>
              <a:tr h="419373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True</a:t>
                      </a:r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False</a:t>
                      </a:r>
                      <a:endParaRPr lang="en-GB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2651466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0154404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3008471"/>
                  </a:ext>
                </a:extLst>
              </a:tr>
              <a:tr h="476206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4046979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1548854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3618112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6121427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6631605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9712503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882201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618795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281684" y="1979171"/>
            <a:ext cx="484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Elena reads books.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1684" y="2360237"/>
            <a:ext cx="484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visits her family.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81683" y="2811200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doesn’t look after her dog.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81683" y="3288881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doesn’t go to the beach.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1683" y="3686210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doesn’t spend time at home.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81683" y="4084973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learns a language.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1683" y="4497606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doesn’t sunbathe.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46189" y="1913159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46188" y="2770806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412814" y="2338011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454203" y="3607254"/>
            <a:ext cx="515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439563" y="3232750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42947" y="4090986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650052" y="4467891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454203" y="4886218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650051" y="5356197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454484" y="5788400"/>
            <a:ext cx="408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62174" y="4919047"/>
            <a:ext cx="496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listens to jazz music.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62174" y="5356197"/>
            <a:ext cx="551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sleeps a lot.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62174" y="5752954"/>
            <a:ext cx="4393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She goes out with friends.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1040551" y="58967"/>
            <a:ext cx="111500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Century Gothic" panose="020B0502020202020204" pitchFamily="34" charset="0"/>
              </a:rPr>
              <a:t>leer</a:t>
            </a:r>
            <a:endParaRPr lang="en-GB" dirty="0">
              <a:latin typeface="Century Gothic" panose="020B0502020202020204" pitchFamily="34" charset="0"/>
            </a:endParaRPr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118228"/>
              </p:ext>
            </p:extLst>
          </p:nvPr>
        </p:nvGraphicFramePr>
        <p:xfrm>
          <a:off x="544085" y="1661718"/>
          <a:ext cx="4439632" cy="425056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39632">
                  <a:extLst>
                    <a:ext uri="{9D8B030D-6E8A-4147-A177-3AD203B41FA5}">
                      <a16:colId xmlns:a16="http://schemas.microsoft.com/office/drawing/2014/main" xmlns="" val="4247093851"/>
                    </a:ext>
                  </a:extLst>
                </a:gridCol>
              </a:tblGrid>
              <a:tr h="41937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0154404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93008471"/>
                  </a:ext>
                </a:extLst>
              </a:tr>
              <a:tr h="476206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54046979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71548854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43618112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6121427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6631605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9712503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882201"/>
                  </a:ext>
                </a:extLst>
              </a:tr>
              <a:tr h="419373">
                <a:tc>
                  <a:txBody>
                    <a:bodyPr/>
                    <a:lstStyle/>
                    <a:p>
                      <a:endParaRPr lang="en-GB" b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56187956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44085" y="1677780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s-ES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1. Leo libros.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4086" y="2118817"/>
            <a:ext cx="3407867" cy="39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2. No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visito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a mi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familia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44086" y="2575916"/>
            <a:ext cx="3407867" cy="39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3. No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cuido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al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perro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4086" y="2983991"/>
            <a:ext cx="3407867" cy="39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4.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Voy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a la playa.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4086" y="3386889"/>
            <a:ext cx="3664166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5. Paso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tiempo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casa.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44086" y="3838612"/>
            <a:ext cx="3407867" cy="39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6.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Aprendo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un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idioma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 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44086" y="4238722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7. No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el sol.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44085" y="4675391"/>
            <a:ext cx="4845495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8. No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escucho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música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jazz 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44086" y="5075501"/>
            <a:ext cx="3407867" cy="39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9.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Duermo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mucho.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4085" y="5502292"/>
            <a:ext cx="3407867" cy="42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10. No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salgo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con amigos.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65568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924780"/>
              </p:ext>
            </p:extLst>
          </p:nvPr>
        </p:nvGraphicFramePr>
        <p:xfrm>
          <a:off x="2377441" y="1131048"/>
          <a:ext cx="8466268" cy="461858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142155">
                  <a:extLst>
                    <a:ext uri="{9D8B030D-6E8A-4147-A177-3AD203B41FA5}">
                      <a16:colId xmlns:a16="http://schemas.microsoft.com/office/drawing/2014/main" xmlns="" val="1850966184"/>
                    </a:ext>
                  </a:extLst>
                </a:gridCol>
                <a:gridCol w="903642">
                  <a:extLst>
                    <a:ext uri="{9D8B030D-6E8A-4147-A177-3AD203B41FA5}">
                      <a16:colId xmlns:a16="http://schemas.microsoft.com/office/drawing/2014/main" xmlns="" val="1107475559"/>
                    </a:ext>
                  </a:extLst>
                </a:gridCol>
                <a:gridCol w="871369">
                  <a:extLst>
                    <a:ext uri="{9D8B030D-6E8A-4147-A177-3AD203B41FA5}">
                      <a16:colId xmlns:a16="http://schemas.microsoft.com/office/drawing/2014/main" xmlns="" val="568154920"/>
                    </a:ext>
                  </a:extLst>
                </a:gridCol>
                <a:gridCol w="1549102">
                  <a:extLst>
                    <a:ext uri="{9D8B030D-6E8A-4147-A177-3AD203B41FA5}">
                      <a16:colId xmlns:a16="http://schemas.microsoft.com/office/drawing/2014/main" xmlns="" val="3462288261"/>
                    </a:ext>
                  </a:extLst>
                </a:gridCol>
              </a:tblGrid>
              <a:tr h="452425"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True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False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Surprising?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98749083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1. </a:t>
                      </a:r>
                      <a:r>
                        <a:rPr lang="en-GB" sz="2000" baseline="0" dirty="0"/>
                        <a:t> 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53837329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2. </a:t>
                      </a:r>
                      <a:r>
                        <a:rPr lang="en-GB" sz="2000" baseline="0" dirty="0"/>
                        <a:t> 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314679948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3.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51074005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4.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63471968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5.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47530781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6.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0512164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7.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42344857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8.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61324191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9.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9264993"/>
                  </a:ext>
                </a:extLst>
              </a:tr>
              <a:tr h="416616">
                <a:tc>
                  <a:txBody>
                    <a:bodyPr/>
                    <a:lstStyle/>
                    <a:p>
                      <a:r>
                        <a:rPr lang="en-GB" sz="2000" dirty="0"/>
                        <a:t>10.</a:t>
                      </a: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5434014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4212" y="-264844"/>
            <a:ext cx="11525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Listen and decide what Ana does and doesn’t do during the holidays.  </a:t>
            </a:r>
          </a:p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Tick true or false.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3474" y="1540143"/>
            <a:ext cx="3560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Ana doesn’t read books.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3474" y="1996946"/>
            <a:ext cx="3894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listens to heavy metal.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3473" y="2397056"/>
            <a:ext cx="3894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goes to the beach.</a:t>
            </a:r>
          </a:p>
        </p:txBody>
      </p:sp>
      <p:sp>
        <p:nvSpPr>
          <p:cNvPr id="8" name="Rectangle 7"/>
          <p:cNvSpPr/>
          <p:nvPr/>
        </p:nvSpPr>
        <p:spPr>
          <a:xfrm>
            <a:off x="8697517" y="1535281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75905" y="1935391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696295" y="2369058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70418" y="2797166"/>
            <a:ext cx="3563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learns Chinese.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75905" y="2735611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70417" y="3253969"/>
            <a:ext cx="419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doesn’t look after her dog.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74683" y="3195611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1173" y="3653379"/>
            <a:ext cx="419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goes out with friends.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1173" y="4053489"/>
            <a:ext cx="419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plays the electric guitar.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774683" y="4022711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222222"/>
                </a:solidFill>
                <a:latin typeface="Century Gothic" panose="020B0502020202020204" pitchFamily="34" charset="0"/>
              </a:rPr>
              <a:t>✔</a:t>
            </a:r>
            <a:endParaRPr lang="en-GB" sz="2400" dirty="0"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81173" y="4484376"/>
            <a:ext cx="419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doesn’t visit her boyfriend.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696295" y="4422821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81173" y="4903597"/>
            <a:ext cx="419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doesn’t sleep a lot.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774683" y="4821727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81173" y="5322818"/>
            <a:ext cx="4605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She spends a lot of time at home.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774683" y="5287968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733809" y="134860"/>
            <a:ext cx="1321915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685420" y="3632542"/>
            <a:ext cx="4315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34" name="Action Button: Custom 33">
            <a:hlinkClick r:id="" action="ppaction://noaction" highlightClick="1">
              <a:snd r:embed="rId3" name="4_01_Leo.wav"/>
            </a:hlinkClick>
          </p:cNvPr>
          <p:cNvSpPr/>
          <p:nvPr/>
        </p:nvSpPr>
        <p:spPr>
          <a:xfrm>
            <a:off x="1836550" y="1599104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1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6" name="Action Button: Custom 35">
            <a:hlinkClick r:id="" action="ppaction://noaction" highlightClick="1">
              <a:snd r:embed="rId4" name="4_02_Escucho.wav"/>
            </a:hlinkClick>
          </p:cNvPr>
          <p:cNvSpPr/>
          <p:nvPr/>
        </p:nvSpPr>
        <p:spPr>
          <a:xfrm>
            <a:off x="1844936" y="2020450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2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7" name="Action Button: Custom 36">
            <a:hlinkClick r:id="" action="ppaction://noaction" highlightClick="1">
              <a:snd r:embed="rId5" name="4_03_No_voy.wav"/>
            </a:hlinkClick>
          </p:cNvPr>
          <p:cNvSpPr/>
          <p:nvPr/>
        </p:nvSpPr>
        <p:spPr>
          <a:xfrm>
            <a:off x="1854242" y="2448631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3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8" name="Action Button: Custom 37">
            <a:hlinkClick r:id="" action="ppaction://noaction" highlightClick="1">
              <a:snd r:embed="rId6" name="4_04_Aprendo.wav"/>
            </a:hlinkClick>
          </p:cNvPr>
          <p:cNvSpPr/>
          <p:nvPr/>
        </p:nvSpPr>
        <p:spPr>
          <a:xfrm>
            <a:off x="1854242" y="2867605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4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39" name="Action Button: Custom 38">
            <a:hlinkClick r:id="" action="ppaction://noaction" highlightClick="1">
              <a:snd r:embed="rId7" name="4_05_No_cuido.wav"/>
            </a:hlinkClick>
          </p:cNvPr>
          <p:cNvSpPr/>
          <p:nvPr/>
        </p:nvSpPr>
        <p:spPr>
          <a:xfrm>
            <a:off x="1854242" y="3309558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5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0" name="Action Button: Custom 39">
            <a:hlinkClick r:id="" action="ppaction://noaction" highlightClick="1">
              <a:snd r:embed="rId8" name="4_06_No_salgo.wav"/>
            </a:hlinkClick>
          </p:cNvPr>
          <p:cNvSpPr/>
          <p:nvPr/>
        </p:nvSpPr>
        <p:spPr>
          <a:xfrm>
            <a:off x="1854242" y="3720291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6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1" name="Action Button: Custom 40">
            <a:hlinkClick r:id="" action="ppaction://noaction" highlightClick="1">
              <a:snd r:embed="rId9" name="4_07_Toco.wav"/>
            </a:hlinkClick>
          </p:cNvPr>
          <p:cNvSpPr/>
          <p:nvPr/>
        </p:nvSpPr>
        <p:spPr>
          <a:xfrm>
            <a:off x="1854242" y="4124969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7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2" name="Action Button: Custom 41">
            <a:hlinkClick r:id="" action="ppaction://noaction" highlightClick="1">
              <a:snd r:embed="rId10" name="4_08_Visito.wav"/>
            </a:hlinkClick>
          </p:cNvPr>
          <p:cNvSpPr/>
          <p:nvPr/>
        </p:nvSpPr>
        <p:spPr>
          <a:xfrm>
            <a:off x="1854242" y="4549991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8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3" name="Action Button: Custom 42">
            <a:hlinkClick r:id="" action="ppaction://noaction" highlightClick="1">
              <a:snd r:embed="rId11" name="4_09_No_duermo.wav"/>
            </a:hlinkClick>
          </p:cNvPr>
          <p:cNvSpPr/>
          <p:nvPr/>
        </p:nvSpPr>
        <p:spPr>
          <a:xfrm>
            <a:off x="1844935" y="4974496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entury Gothic" panose="020B0502020202020204" pitchFamily="34" charset="0"/>
              </a:rPr>
              <a:t>9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sp>
        <p:nvSpPr>
          <p:cNvPr id="44" name="Action Button: Custom 43">
            <a:hlinkClick r:id="" action="ppaction://noaction" highlightClick="1">
              <a:snd r:embed="rId12" name="4_10_Paso.wav"/>
            </a:hlinkClick>
          </p:cNvPr>
          <p:cNvSpPr/>
          <p:nvPr/>
        </p:nvSpPr>
        <p:spPr>
          <a:xfrm>
            <a:off x="1844935" y="5379174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 smtClean="0">
                <a:latin typeface="Century Gothic" panose="020B0502020202020204" pitchFamily="34" charset="0"/>
              </a:rPr>
              <a:t>10</a:t>
            </a:r>
            <a:endParaRPr lang="en-GB" sz="1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4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9" grpId="0"/>
      <p:bldP spid="21" grpId="0"/>
      <p:bldP spid="26" grpId="0"/>
      <p:bldP spid="28" grpId="0"/>
      <p:bldP spid="30" grpId="0"/>
      <p:bldP spid="32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957" y="0"/>
            <a:ext cx="10515600" cy="1325563"/>
          </a:xfrm>
        </p:spPr>
        <p:txBody>
          <a:bodyPr/>
          <a:lstStyle/>
          <a:p>
            <a:r>
              <a:rPr lang="en-GB" dirty="0"/>
              <a:t>Las vacaciones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8795" y="1798313"/>
            <a:ext cx="9219304" cy="412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946673" y="1613647"/>
            <a:ext cx="986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57213" y="1166208"/>
            <a:ext cx="114157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Pedro and Manuel are close friends, but they don’t always do the same things in their school holidays. 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A: you are Pedro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Student B: you are Manuel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Use the cards to talk about your holidays.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Complete the grid as you listen to your partner and then compare answers. 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 are your holidays different from your partner’s? </a:t>
            </a:r>
          </a:p>
          <a:p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31086" y="182185"/>
            <a:ext cx="2360697" cy="400919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 smtClean="0">
                <a:latin typeface="Century Gothic" panose="020B0502020202020204" pitchFamily="34" charset="0"/>
              </a:rPr>
              <a:t>hablar</a:t>
            </a:r>
            <a:r>
              <a:rPr lang="en-GB" dirty="0" smtClean="0">
                <a:latin typeface="Century Gothic" panose="020B0502020202020204" pitchFamily="34" charset="0"/>
              </a:rPr>
              <a:t> / </a:t>
            </a:r>
            <a:r>
              <a:rPr lang="en-GB" dirty="0" err="1" smtClean="0">
                <a:latin typeface="Century Gothic" panose="020B0502020202020204" pitchFamily="34" charset="0"/>
              </a:rPr>
              <a:t>escuchar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1065" y="540074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9487" y="756280"/>
            <a:ext cx="1735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read books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183209" y="540074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70266" y="809542"/>
            <a:ext cx="255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beach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354916" y="540074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2079" y="3430575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820285" y="3704855"/>
            <a:ext cx="301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the dog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350223" y="3430575"/>
            <a:ext cx="3567700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4868725" y="3704855"/>
            <a:ext cx="301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learn a language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12494" y="756280"/>
            <a:ext cx="275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spend time at home</a:t>
            </a:r>
          </a:p>
        </p:txBody>
      </p:sp>
      <p:pic>
        <p:nvPicPr>
          <p:cNvPr id="1030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6"/>
          <a:stretch/>
        </p:blipFill>
        <p:spPr bwMode="auto">
          <a:xfrm>
            <a:off x="5456556" y="1347699"/>
            <a:ext cx="1467141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-4269" r="-939"/>
          <a:stretch/>
        </p:blipFill>
        <p:spPr bwMode="auto">
          <a:xfrm>
            <a:off x="1401861" y="1294744"/>
            <a:ext cx="1430767" cy="14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6"/>
          <a:stretch/>
        </p:blipFill>
        <p:spPr bwMode="auto">
          <a:xfrm>
            <a:off x="5322738" y="4379245"/>
            <a:ext cx="1467141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-4269" r="-939"/>
          <a:stretch/>
        </p:blipFill>
        <p:spPr bwMode="auto">
          <a:xfrm>
            <a:off x="9426235" y="1294744"/>
            <a:ext cx="1430767" cy="14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-4269" r="-939"/>
          <a:stretch/>
        </p:blipFill>
        <p:spPr bwMode="auto">
          <a:xfrm>
            <a:off x="9441147" y="4302697"/>
            <a:ext cx="1430767" cy="14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183209" y="3451493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9085419" y="3736715"/>
            <a:ext cx="255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visit the family</a:t>
            </a:r>
          </a:p>
        </p:txBody>
      </p:sp>
      <p:pic>
        <p:nvPicPr>
          <p:cNvPr id="24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6"/>
          <a:stretch/>
        </p:blipFill>
        <p:spPr bwMode="auto">
          <a:xfrm>
            <a:off x="1430011" y="4370499"/>
            <a:ext cx="1467141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44"/>
            <a:ext cx="288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15076"/>
                </a:solidFill>
                <a:latin typeface="Century Gothic" panose="020B0502020202020204" pitchFamily="34" charset="0"/>
              </a:rPr>
              <a:t>Student 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250802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1848" y="508901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270" y="725107"/>
            <a:ext cx="1735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read books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203992" y="508901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91049" y="778369"/>
            <a:ext cx="255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beach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375699" y="508901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2862" y="3399402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841068" y="3673682"/>
            <a:ext cx="301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look after the dog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371006" y="3399402"/>
            <a:ext cx="3567700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TextBox 38"/>
          <p:cNvSpPr txBox="1"/>
          <p:nvPr/>
        </p:nvSpPr>
        <p:spPr>
          <a:xfrm>
            <a:off x="4889508" y="3673682"/>
            <a:ext cx="301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learn a language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33277" y="725107"/>
            <a:ext cx="27552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spend time at home</a:t>
            </a:r>
          </a:p>
        </p:txBody>
      </p:sp>
      <p:pic>
        <p:nvPicPr>
          <p:cNvPr id="1030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6"/>
          <a:stretch/>
        </p:blipFill>
        <p:spPr bwMode="auto">
          <a:xfrm>
            <a:off x="1613948" y="1341423"/>
            <a:ext cx="1467141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-4269" r="-939"/>
          <a:stretch/>
        </p:blipFill>
        <p:spPr bwMode="auto">
          <a:xfrm>
            <a:off x="5361709" y="1278269"/>
            <a:ext cx="1430767" cy="14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6"/>
          <a:stretch/>
        </p:blipFill>
        <p:spPr bwMode="auto">
          <a:xfrm>
            <a:off x="1578461" y="4362032"/>
            <a:ext cx="1467141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-4269" r="-939"/>
          <a:stretch/>
        </p:blipFill>
        <p:spPr bwMode="auto">
          <a:xfrm>
            <a:off x="5439472" y="4304292"/>
            <a:ext cx="1430767" cy="14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203992" y="3420320"/>
            <a:ext cx="3563007" cy="2782398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8891049" y="3689788"/>
            <a:ext cx="25524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visit the family</a:t>
            </a:r>
          </a:p>
        </p:txBody>
      </p:sp>
      <p:pic>
        <p:nvPicPr>
          <p:cNvPr id="24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6"/>
          <a:stretch/>
        </p:blipFill>
        <p:spPr bwMode="auto">
          <a:xfrm>
            <a:off x="9369474" y="1318493"/>
            <a:ext cx="1467141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6531" y="16959"/>
            <a:ext cx="288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115076"/>
                </a:solidFill>
                <a:latin typeface="Century Gothic" panose="020B0502020202020204" pitchFamily="34" charset="0"/>
              </a:rPr>
              <a:t>Student B</a:t>
            </a:r>
          </a:p>
        </p:txBody>
      </p:sp>
      <p:pic>
        <p:nvPicPr>
          <p:cNvPr id="29" name="Picture 6" descr="http://www.clker.com/cliparts/7/c/5/6/11970917061177064412TzeenieWheenie_red_green_OK_not_OK_Icons.svg.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6"/>
          <a:stretch/>
        </p:blipFill>
        <p:spPr bwMode="auto">
          <a:xfrm>
            <a:off x="9369474" y="4218919"/>
            <a:ext cx="1467141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108706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8644" y="548641"/>
            <a:ext cx="6379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Need help?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8645" y="1507864"/>
            <a:ext cx="263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read books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04964" y="1520412"/>
            <a:ext cx="2635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leer libros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8644" y="2174699"/>
            <a:ext cx="4539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spend time at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4620" y="2174701"/>
            <a:ext cx="6237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pasar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tiempo en casa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58644" y="2841534"/>
            <a:ext cx="309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go the beach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1023" y="2841531"/>
            <a:ext cx="3480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 la playa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8643" y="3508369"/>
            <a:ext cx="402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look after the dog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8643" y="4175204"/>
            <a:ext cx="402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learn a language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58643" y="4842039"/>
            <a:ext cx="402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visit family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81023" y="3508371"/>
            <a:ext cx="4545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cuidar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el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perro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81023" y="4175204"/>
            <a:ext cx="50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aprender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un idioma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81023" y="4842036"/>
            <a:ext cx="531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visitar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a (mi) familia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0050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  <p:bldP spid="16" grpId="0"/>
      <p:bldP spid="17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712878"/>
              </p:ext>
            </p:extLst>
          </p:nvPr>
        </p:nvGraphicFramePr>
        <p:xfrm>
          <a:off x="497305" y="569059"/>
          <a:ext cx="10722921" cy="48958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14274">
                  <a:extLst>
                    <a:ext uri="{9D8B030D-6E8A-4147-A177-3AD203B41FA5}">
                      <a16:colId xmlns:a16="http://schemas.microsoft.com/office/drawing/2014/main" xmlns="" val="3417788193"/>
                    </a:ext>
                  </a:extLst>
                </a:gridCol>
                <a:gridCol w="3234340">
                  <a:extLst>
                    <a:ext uri="{9D8B030D-6E8A-4147-A177-3AD203B41FA5}">
                      <a16:colId xmlns:a16="http://schemas.microsoft.com/office/drawing/2014/main" xmlns="" val="1001944216"/>
                    </a:ext>
                  </a:extLst>
                </a:gridCol>
                <a:gridCol w="3574307">
                  <a:extLst>
                    <a:ext uri="{9D8B030D-6E8A-4147-A177-3AD203B41FA5}">
                      <a16:colId xmlns:a16="http://schemas.microsoft.com/office/drawing/2014/main" xmlns="" val="3960528048"/>
                    </a:ext>
                  </a:extLst>
                </a:gridCol>
              </a:tblGrid>
              <a:tr h="699404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does 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doesn’t do 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67967199"/>
                  </a:ext>
                </a:extLst>
              </a:tr>
              <a:tr h="699404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read books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7002469"/>
                  </a:ext>
                </a:extLst>
              </a:tr>
              <a:tr h="699404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spend time at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40825875"/>
                  </a:ext>
                </a:extLst>
              </a:tr>
              <a:tr h="699404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go to the 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76153522"/>
                  </a:ext>
                </a:extLst>
              </a:tr>
              <a:tr h="699404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look after the dog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30638801"/>
                  </a:ext>
                </a:extLst>
              </a:tr>
              <a:tr h="699404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learn a language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76276422"/>
                  </a:ext>
                </a:extLst>
              </a:tr>
              <a:tr h="699404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 the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6023862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6235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957558"/>
              </p:ext>
            </p:extLst>
          </p:nvPr>
        </p:nvGraphicFramePr>
        <p:xfrm>
          <a:off x="570154" y="719666"/>
          <a:ext cx="10822194" cy="490054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700632">
                  <a:extLst>
                    <a:ext uri="{9D8B030D-6E8A-4147-A177-3AD203B41FA5}">
                      <a16:colId xmlns:a16="http://schemas.microsoft.com/office/drawing/2014/main" xmlns="" val="3417788193"/>
                    </a:ext>
                  </a:extLst>
                </a:gridCol>
                <a:gridCol w="3514164">
                  <a:extLst>
                    <a:ext uri="{9D8B030D-6E8A-4147-A177-3AD203B41FA5}">
                      <a16:colId xmlns:a16="http://schemas.microsoft.com/office/drawing/2014/main" xmlns="" val="1001944216"/>
                    </a:ext>
                  </a:extLst>
                </a:gridCol>
                <a:gridCol w="3607398">
                  <a:extLst>
                    <a:ext uri="{9D8B030D-6E8A-4147-A177-3AD203B41FA5}">
                      <a16:colId xmlns:a16="http://schemas.microsoft.com/office/drawing/2014/main" xmlns="" val="3960528048"/>
                    </a:ext>
                  </a:extLst>
                </a:gridCol>
              </a:tblGrid>
              <a:tr h="700078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Pedro does 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Pedro doesn’t do it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67967199"/>
                  </a:ext>
                </a:extLst>
              </a:tr>
              <a:tr h="70007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read books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47002469"/>
                  </a:ext>
                </a:extLst>
              </a:tr>
              <a:tr h="70007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spend time at home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40825875"/>
                  </a:ext>
                </a:extLst>
              </a:tr>
              <a:tr h="70007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go to the beach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76153522"/>
                  </a:ext>
                </a:extLst>
              </a:tr>
              <a:tr h="70007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look after the dog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30638801"/>
                  </a:ext>
                </a:extLst>
              </a:tr>
              <a:tr h="70007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learn a language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76276422"/>
                  </a:ext>
                </a:extLst>
              </a:tr>
              <a:tr h="700078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visit the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6023862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402184" y="1420010"/>
            <a:ext cx="105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02183" y="2822118"/>
            <a:ext cx="105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02184" y="4809003"/>
            <a:ext cx="105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50172" y="2058823"/>
            <a:ext cx="105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50171" y="3546582"/>
            <a:ext cx="105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0171" y="4224228"/>
            <a:ext cx="1054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✔</a:t>
            </a:r>
          </a:p>
        </p:txBody>
      </p:sp>
      <p:sp>
        <p:nvSpPr>
          <p:cNvPr id="2" name="Rectangle 1"/>
          <p:cNvSpPr/>
          <p:nvPr/>
        </p:nvSpPr>
        <p:spPr>
          <a:xfrm>
            <a:off x="138794" y="133814"/>
            <a:ext cx="2404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115076"/>
                </a:solidFill>
                <a:latin typeface="Century Gothic" panose="020B0502020202020204" pitchFamily="34" charset="0"/>
              </a:rPr>
              <a:t>Student B answers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09482" y="6494075"/>
            <a:ext cx="43182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Nick Avery / Emma Marsden / Rachel Hawkes</a:t>
            </a:r>
          </a:p>
        </p:txBody>
      </p:sp>
    </p:spTree>
    <p:extLst>
      <p:ext uri="{BB962C8B-B14F-4D97-AF65-F5344CB8AC3E}">
        <p14:creationId xmlns:p14="http://schemas.microsoft.com/office/powerpoint/2010/main" val="34830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nish_French_German_Templates (2).pptx" id="{30E28854-302B-4733-9883-753A70868D1A}" vid="{5A19C407-B07F-4991-B60B-FF1D41BF59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Spanish_French_German_Templates</Template>
  <TotalTime>544</TotalTime>
  <Words>1325</Words>
  <Application>Microsoft Office PowerPoint</Application>
  <PresentationFormat>Widescreen</PresentationFormat>
  <Paragraphs>245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Tw Cen MT</vt:lpstr>
      <vt:lpstr>Wingdings</vt:lpstr>
      <vt:lpstr>Office Theme</vt:lpstr>
      <vt:lpstr>Saying what you don’t do:  Using the negative ‘no’</vt:lpstr>
      <vt:lpstr>PowerPoint Presentation</vt:lpstr>
      <vt:lpstr>PowerPoint Presentation</vt:lpstr>
      <vt:lpstr>Las vacaciones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York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you what you don’t do: Using the negative ‘no’</dc:title>
  <dc:creator>Nicholas Avery</dc:creator>
  <cp:lastModifiedBy>Rachel Hawkes</cp:lastModifiedBy>
  <cp:revision>55</cp:revision>
  <dcterms:created xsi:type="dcterms:W3CDTF">2019-04-15T08:37:22Z</dcterms:created>
  <dcterms:modified xsi:type="dcterms:W3CDTF">2019-04-28T20:42:19Z</dcterms:modified>
</cp:coreProperties>
</file>