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79" r:id="rId5"/>
    <p:sldId id="291" r:id="rId6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iYjclKM26Ec6u0O2aMkomVITGW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F"/>
    <a:srgbClr val="FF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D9EE2E-77D0-4575-AE64-0610849E990C}">
  <a:tblStyle styleId="{91D9EE2E-77D0-4575-AE64-0610849E990C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6E6"/>
          </a:solidFill>
        </a:fill>
      </a:tcStyle>
    </a:wholeTbl>
    <a:band1H>
      <a:tcTxStyle/>
      <a:tcStyle>
        <a:tcBdr/>
        <a:fill>
          <a:solidFill>
            <a:srgbClr val="FFEC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C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68640" autoAdjust="0"/>
  </p:normalViewPr>
  <p:slideViewPr>
    <p:cSldViewPr snapToGrid="0">
      <p:cViewPr varScale="1">
        <p:scale>
          <a:sx n="72" d="100"/>
          <a:sy n="72" d="100"/>
        </p:scale>
        <p:origin x="2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wordreference.com/threads/es-ist-jemand-es-gibt-jemand-en.2583270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Timing: 2 minutes 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remind learners about relative clauses in German.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Click through the animations to present the information.</a:t>
            </a:r>
            <a:br>
              <a:rPr lang="en-GB" dirty="0"/>
            </a:br>
            <a:r>
              <a:rPr lang="en-GB" dirty="0"/>
              <a:t>2. Elicit the German for the English examples.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2" name="Google Shape;37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266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6" name="Google Shape;39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Timing: 2 minutes</a:t>
            </a:r>
            <a:b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Aim: </a:t>
            </a:r>
            <a:r>
              <a:rPr lang="en-GB" sz="12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introduce when / how to use </a:t>
            </a:r>
            <a:r>
              <a:rPr lang="en-GB" sz="12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jemand</a:t>
            </a:r>
            <a: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12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niemand</a:t>
            </a:r>
            <a: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GB" sz="12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jemanden</a:t>
            </a:r>
            <a: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1200" b="1" i="0" u="none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niemanden</a:t>
            </a:r>
            <a:r>
              <a:rPr lang="en-GB" sz="12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1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Procedure: 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dirty="0"/>
              <a:t>Click through the animations.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dirty="0"/>
              <a:t>Elicit English meanings for the German examples.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b="1" dirty="0"/>
              <a:t>Information source</a:t>
            </a:r>
            <a:r>
              <a:rPr lang="en-GB" dirty="0"/>
              <a:t>: </a:t>
            </a:r>
            <a:r>
              <a:rPr lang="en-GB" sz="1200" b="0" i="0" u="sng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https://forum.wordreference.com/threads/es-ist-jemand-es-gibt-jemand-en.2583270/</a:t>
            </a:r>
            <a:r>
              <a:rPr lang="en-GB" sz="12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dirty="0"/>
            </a:br>
            <a:r>
              <a:rPr lang="en-GB" b="1" dirty="0"/>
              <a:t>Image attribution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 err="1"/>
              <a:t>Jezički</a:t>
            </a:r>
            <a:r>
              <a:rPr lang="en-GB" dirty="0"/>
              <a:t> </a:t>
            </a:r>
            <a:r>
              <a:rPr lang="en-GB" dirty="0" err="1"/>
              <a:t>Mostovi</a:t>
            </a:r>
            <a:r>
              <a:rPr lang="en-GB" dirty="0"/>
              <a:t>, CC BY 3.0 via Wikimedia Commons</a:t>
            </a:r>
            <a:br>
              <a:rPr lang="en-GB" dirty="0"/>
            </a:b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sng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397" name="Google Shape;39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979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Timing: 5 minutes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Aim: </a:t>
            </a:r>
            <a:r>
              <a:rPr lang="en-GB" sz="12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practise jemand/niemand and relative clause word order (3).</a:t>
            </a:r>
            <a:br>
              <a:rPr lang="en-GB" sz="12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12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1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Procedure: </a:t>
            </a:r>
            <a:endParaRPr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rabicPeriod"/>
            </a:pPr>
            <a:r>
              <a:rPr lang="en-GB" sz="12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note the correct version of jemand/jemanden or niemand/niemanden and decide where the verb goes.</a:t>
            </a:r>
            <a:endParaRPr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rabicPeriod"/>
            </a:pPr>
            <a:r>
              <a:rPr lang="en-GB" sz="12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Elicit the answers orally and click to show the answers. </a:t>
            </a:r>
            <a:endParaRPr b="0"/>
          </a:p>
        </p:txBody>
      </p:sp>
      <p:sp>
        <p:nvSpPr>
          <p:cNvPr id="417" name="Google Shape;41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112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Timing: 2 minutes </a:t>
            </a:r>
            <a:br>
              <a:rPr lang="en-GB"/>
            </a:br>
            <a:br>
              <a:rPr lang="en-GB" b="1"/>
            </a:br>
            <a:r>
              <a:rPr lang="en-GB" b="1"/>
              <a:t>Aim: </a:t>
            </a:r>
            <a:r>
              <a:rPr lang="en-GB" b="0"/>
              <a:t>to remind learners about the two syntax patterns for relative clauses in German.</a:t>
            </a:r>
            <a:br>
              <a:rPr lang="en-GB" b="0"/>
            </a:br>
            <a:br>
              <a:rPr lang="en-GB"/>
            </a:br>
            <a:r>
              <a:rPr lang="en-GB" b="1"/>
              <a:t>Procedure:</a:t>
            </a:r>
            <a:br>
              <a:rPr lang="en-GB"/>
            </a:br>
            <a:r>
              <a:rPr lang="en-GB"/>
              <a:t>1. Click through the animations to present the new information.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Elicit the English for the German examples.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35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35-40 mins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</a:t>
            </a:r>
            <a:r>
              <a:rPr lang="en-US" b="0" dirty="0" err="1"/>
              <a:t>practise</a:t>
            </a:r>
            <a:r>
              <a:rPr lang="en-US" b="0" dirty="0"/>
              <a:t> writing in controlled conditions.</a:t>
            </a:r>
          </a:p>
          <a:p>
            <a:endParaRPr lang="en-US" b="0" dirty="0"/>
          </a:p>
          <a:p>
            <a:r>
              <a:rPr lang="en-US" b="1" dirty="0"/>
              <a:t>Procedure</a:t>
            </a:r>
            <a:r>
              <a:rPr lang="en-US" b="0" dirty="0"/>
              <a:t>:</a:t>
            </a:r>
          </a:p>
          <a:p>
            <a:pPr marL="228600" indent="-228600">
              <a:buAutoNum type="arabicPeriod"/>
            </a:pPr>
            <a:r>
              <a:rPr lang="en-US" b="0" dirty="0"/>
              <a:t>Students have their plans (prepared from last week’s homework) in view. </a:t>
            </a:r>
          </a:p>
          <a:p>
            <a:pPr marL="228600" indent="-228600">
              <a:buAutoNum type="arabicPeriod"/>
            </a:pPr>
            <a:r>
              <a:rPr lang="en-US" b="0" dirty="0"/>
              <a:t>Students write their responses to the question and submit at the end of the lesson.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B2B9F1-BEA5-46A4-82CB-FA122D5E79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6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&amp;_Text Box">
  <p:cSld name="Title_&amp;_Text Bo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body" idx="1"/>
          </p:nvPr>
        </p:nvSpPr>
        <p:spPr>
          <a:xfrm>
            <a:off x="373063" y="1065213"/>
            <a:ext cx="11514137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sz="2400">
                <a:solidFill>
                  <a:srgbClr val="52505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200"/>
              <a:buNone/>
              <a:defRPr sz="2200">
                <a:solidFill>
                  <a:srgbClr val="525050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000"/>
              <a:buNone/>
              <a:defRPr>
                <a:solidFill>
                  <a:srgbClr val="525050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>
                <a:solidFill>
                  <a:srgbClr val="525050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600"/>
              <a:buNone/>
              <a:defRPr sz="1600">
                <a:solidFill>
                  <a:srgbClr val="52505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&amp;_Chart">
  <p:cSld name="Title_&amp;_Char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>
            <a:spLocks noGrp="1"/>
          </p:cNvSpPr>
          <p:nvPr>
            <p:ph type="chart" idx="2"/>
          </p:nvPr>
        </p:nvSpPr>
        <p:spPr>
          <a:xfrm>
            <a:off x="534193" y="1260306"/>
            <a:ext cx="11123613" cy="468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_Only">
  <p:cSld name="Chart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1"/>
          <p:cNvSpPr>
            <a:spLocks noGrp="1"/>
          </p:cNvSpPr>
          <p:nvPr>
            <p:ph type="chart" idx="2"/>
          </p:nvPr>
        </p:nvSpPr>
        <p:spPr>
          <a:xfrm>
            <a:off x="558800" y="461639"/>
            <a:ext cx="11123613" cy="5433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&amp;_Numbers">
  <p:cSld name="Title_&amp;_Number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>
            <a:spLocks noGrp="1"/>
          </p:cNvSpPr>
          <p:nvPr>
            <p:ph type="body" idx="1"/>
          </p:nvPr>
        </p:nvSpPr>
        <p:spPr>
          <a:xfrm>
            <a:off x="1099128" y="1707156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>
            <a:spLocks noGrp="1"/>
          </p:cNvSpPr>
          <p:nvPr>
            <p:ph type="body" idx="2"/>
          </p:nvPr>
        </p:nvSpPr>
        <p:spPr>
          <a:xfrm>
            <a:off x="1082563" y="2754077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>
            <a:spLocks noGrp="1"/>
          </p:cNvSpPr>
          <p:nvPr>
            <p:ph type="body" idx="3"/>
          </p:nvPr>
        </p:nvSpPr>
        <p:spPr>
          <a:xfrm>
            <a:off x="1075937" y="3860634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>
            <a:spLocks noGrp="1"/>
          </p:cNvSpPr>
          <p:nvPr>
            <p:ph type="body" idx="4"/>
          </p:nvPr>
        </p:nvSpPr>
        <p:spPr>
          <a:xfrm>
            <a:off x="1089189" y="5076521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>
            <a:spLocks noGrp="1"/>
          </p:cNvSpPr>
          <p:nvPr>
            <p:ph type="body" idx="5"/>
          </p:nvPr>
        </p:nvSpPr>
        <p:spPr>
          <a:xfrm>
            <a:off x="6608720" y="1720408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>
            <a:spLocks noGrp="1"/>
          </p:cNvSpPr>
          <p:nvPr>
            <p:ph type="body" idx="6"/>
          </p:nvPr>
        </p:nvSpPr>
        <p:spPr>
          <a:xfrm>
            <a:off x="6592155" y="2767329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>
            <a:spLocks noGrp="1"/>
          </p:cNvSpPr>
          <p:nvPr>
            <p:ph type="body" idx="7"/>
          </p:nvPr>
        </p:nvSpPr>
        <p:spPr>
          <a:xfrm>
            <a:off x="6585529" y="3873886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>
            <a:spLocks noGrp="1"/>
          </p:cNvSpPr>
          <p:nvPr>
            <p:ph type="body" idx="8"/>
          </p:nvPr>
        </p:nvSpPr>
        <p:spPr>
          <a:xfrm>
            <a:off x="6598781" y="5089773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_Only">
  <p:cSld name="Numbers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3"/>
          <p:cNvSpPr>
            <a:spLocks noGrp="1"/>
          </p:cNvSpPr>
          <p:nvPr>
            <p:ph type="body" idx="1"/>
          </p:nvPr>
        </p:nvSpPr>
        <p:spPr>
          <a:xfrm>
            <a:off x="1099128" y="1240017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>
            <a:spLocks noGrp="1"/>
          </p:cNvSpPr>
          <p:nvPr>
            <p:ph type="body" idx="2"/>
          </p:nvPr>
        </p:nvSpPr>
        <p:spPr>
          <a:xfrm>
            <a:off x="1082563" y="2286938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3"/>
          <p:cNvSpPr>
            <a:spLocks noGrp="1"/>
          </p:cNvSpPr>
          <p:nvPr>
            <p:ph type="body" idx="3"/>
          </p:nvPr>
        </p:nvSpPr>
        <p:spPr>
          <a:xfrm>
            <a:off x="1075937" y="3393495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>
            <a:spLocks noGrp="1"/>
          </p:cNvSpPr>
          <p:nvPr>
            <p:ph type="body" idx="4"/>
          </p:nvPr>
        </p:nvSpPr>
        <p:spPr>
          <a:xfrm>
            <a:off x="1089189" y="4609382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>
            <a:spLocks noGrp="1"/>
          </p:cNvSpPr>
          <p:nvPr>
            <p:ph type="body" idx="5"/>
          </p:nvPr>
        </p:nvSpPr>
        <p:spPr>
          <a:xfrm>
            <a:off x="6608720" y="1253269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3"/>
          <p:cNvSpPr>
            <a:spLocks noGrp="1"/>
          </p:cNvSpPr>
          <p:nvPr>
            <p:ph type="body" idx="6"/>
          </p:nvPr>
        </p:nvSpPr>
        <p:spPr>
          <a:xfrm>
            <a:off x="6592155" y="2300190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3"/>
          <p:cNvSpPr>
            <a:spLocks noGrp="1"/>
          </p:cNvSpPr>
          <p:nvPr>
            <p:ph type="body" idx="7"/>
          </p:nvPr>
        </p:nvSpPr>
        <p:spPr>
          <a:xfrm>
            <a:off x="6585529" y="3406747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33"/>
          <p:cNvSpPr>
            <a:spLocks noGrp="1"/>
          </p:cNvSpPr>
          <p:nvPr>
            <p:ph type="body" idx="8"/>
          </p:nvPr>
        </p:nvSpPr>
        <p:spPr>
          <a:xfrm>
            <a:off x="6598781" y="4622634"/>
            <a:ext cx="452582" cy="43567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45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Slide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_Box_Only">
  <p:cSld name="Text_Box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body" idx="1"/>
          </p:nvPr>
        </p:nvSpPr>
        <p:spPr>
          <a:xfrm>
            <a:off x="266531" y="212956"/>
            <a:ext cx="11691690" cy="6019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200"/>
              <a:buNone/>
              <a:defRPr sz="2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600"/>
              <a:buNone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&amp;_Table">
  <p:cSld name="Title_&amp;_Tab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_Only">
  <p:cSld name="Tab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&amp;_Callout">
  <p:cSld name="Title_&amp;_Callou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>
            <a:spLocks noGrp="1"/>
          </p:cNvSpPr>
          <p:nvPr>
            <p:ph type="body" idx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C3C"/>
              </a:buClr>
              <a:buSzPts val="2400"/>
              <a:buNone/>
              <a:defRPr>
                <a:solidFill>
                  <a:srgbClr val="3D3C3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200"/>
              <a:buNone/>
              <a:defRPr>
                <a:solidFill>
                  <a:srgbClr val="3D3C3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000"/>
              <a:buNone/>
              <a:defRPr>
                <a:solidFill>
                  <a:srgbClr val="3D3C3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>
            <a:spLocks noGrp="1"/>
          </p:cNvSpPr>
          <p:nvPr>
            <p:ph type="body" idx="2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C3C"/>
              </a:buClr>
              <a:buSzPts val="2400"/>
              <a:buNone/>
              <a:defRPr>
                <a:solidFill>
                  <a:srgbClr val="3D3C3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200"/>
              <a:buNone/>
              <a:defRPr>
                <a:solidFill>
                  <a:srgbClr val="3D3C3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000"/>
              <a:buNone/>
              <a:defRPr>
                <a:solidFill>
                  <a:srgbClr val="3D3C3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llout_Only">
  <p:cSld name="Callout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7"/>
          <p:cNvSpPr>
            <a:spLocks noGrp="1"/>
          </p:cNvSpPr>
          <p:nvPr>
            <p:ph type="body" idx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C3C"/>
              </a:buClr>
              <a:buSzPts val="2400"/>
              <a:buNone/>
              <a:defRPr>
                <a:solidFill>
                  <a:srgbClr val="3D3C3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200"/>
              <a:buNone/>
              <a:defRPr>
                <a:solidFill>
                  <a:srgbClr val="3D3C3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000"/>
              <a:buNone/>
              <a:defRPr>
                <a:solidFill>
                  <a:srgbClr val="3D3C3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7"/>
          <p:cNvSpPr>
            <a:spLocks noGrp="1"/>
          </p:cNvSpPr>
          <p:nvPr>
            <p:ph type="body" idx="2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C3C"/>
              </a:buClr>
              <a:buSzPts val="2400"/>
              <a:buNone/>
              <a:defRPr>
                <a:solidFill>
                  <a:srgbClr val="3D3C3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200"/>
              <a:buNone/>
              <a:defRPr>
                <a:solidFill>
                  <a:srgbClr val="3D3C3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000"/>
              <a:buNone/>
              <a:defRPr>
                <a:solidFill>
                  <a:srgbClr val="3D3C3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&amp;_Gloss_Box">
  <p:cSld name="Title_&amp;_Gloss_Box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>
            <a:spLocks noGrp="1"/>
          </p:cNvSpPr>
          <p:nvPr>
            <p:ph type="body" idx="1"/>
          </p:nvPr>
        </p:nvSpPr>
        <p:spPr>
          <a:xfrm>
            <a:off x="3544261" y="1951024"/>
            <a:ext cx="4826664" cy="2645545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C3C"/>
              </a:buClr>
              <a:buSzPts val="2400"/>
              <a:buNone/>
              <a:defRPr>
                <a:solidFill>
                  <a:srgbClr val="3D3C3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200"/>
              <a:buNone/>
              <a:defRPr>
                <a:solidFill>
                  <a:srgbClr val="3D3C3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000"/>
              <a:buNone/>
              <a:defRPr>
                <a:solidFill>
                  <a:srgbClr val="3D3C3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loss_Box_Only">
  <p:cSld name="Gloss_Box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9"/>
          <p:cNvSpPr>
            <a:spLocks noGrp="1"/>
          </p:cNvSpPr>
          <p:nvPr>
            <p:ph type="body" idx="1"/>
          </p:nvPr>
        </p:nvSpPr>
        <p:spPr>
          <a:xfrm>
            <a:off x="3544261" y="1951024"/>
            <a:ext cx="4826664" cy="2645545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D3C3C"/>
              </a:buClr>
              <a:buSzPts val="2400"/>
              <a:buNone/>
              <a:defRPr>
                <a:solidFill>
                  <a:srgbClr val="3D3C3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200"/>
              <a:buNone/>
              <a:defRPr>
                <a:solidFill>
                  <a:srgbClr val="3D3C3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2000"/>
              <a:buNone/>
              <a:defRPr>
                <a:solidFill>
                  <a:srgbClr val="3D3C3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D3C3C"/>
              </a:buClr>
              <a:buSzPts val="1800"/>
              <a:buNone/>
              <a:defRPr>
                <a:solidFill>
                  <a:srgbClr val="3D3C3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050"/>
              </a:buClr>
              <a:buSzPts val="3200"/>
              <a:buFont typeface="Century Gothic"/>
              <a:buNone/>
              <a:defRPr sz="32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05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7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2882096" cy="647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GB" sz="3200" b="1">
                <a:solidFill>
                  <a:schemeClr val="lt1"/>
                </a:solidFill>
              </a:rPr>
              <a:t>Relativsätze</a:t>
            </a:r>
            <a:endParaRPr/>
          </a:p>
        </p:txBody>
      </p:sp>
      <p:sp>
        <p:nvSpPr>
          <p:cNvPr id="375" name="Google Shape;375;p7"/>
          <p:cNvSpPr txBox="1">
            <a:spLocks noGrp="1"/>
          </p:cNvSpPr>
          <p:nvPr>
            <p:ph type="body" idx="1"/>
          </p:nvPr>
        </p:nvSpPr>
        <p:spPr>
          <a:xfrm>
            <a:off x="373061" y="1040774"/>
            <a:ext cx="11514137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050"/>
              </a:buClr>
              <a:buSzPts val="2000"/>
              <a:buNone/>
            </a:pPr>
            <a:r>
              <a:rPr lang="en-GB" sz="2000"/>
              <a:t>Remember that </a:t>
            </a:r>
            <a:r>
              <a:rPr lang="en-GB" sz="2000" b="1"/>
              <a:t>relative clauses </a:t>
            </a:r>
            <a:r>
              <a:rPr lang="en-GB" sz="2000"/>
              <a:t>add information about the noun in a main clause, without starting another sentence.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376" name="Google Shape;376;p7"/>
          <p:cNvSpPr/>
          <p:nvPr/>
        </p:nvSpPr>
        <p:spPr>
          <a:xfrm>
            <a:off x="10514396" y="67977"/>
            <a:ext cx="1606378" cy="37033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b="0" i="0" u="none" strike="noStrike" cap="none" dirty="0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Grammatik</a:t>
            </a:r>
            <a:endParaRPr dirty="0"/>
          </a:p>
        </p:txBody>
      </p:sp>
      <p:sp>
        <p:nvSpPr>
          <p:cNvPr id="377" name="Google Shape;377;p7"/>
          <p:cNvSpPr txBox="1"/>
          <p:nvPr/>
        </p:nvSpPr>
        <p:spPr>
          <a:xfrm>
            <a:off x="369386" y="1942892"/>
            <a:ext cx="6172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is the man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speaks many languages</a:t>
            </a:r>
            <a:r>
              <a:rPr lang="en-GB"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</p:txBody>
      </p:sp>
      <p:sp>
        <p:nvSpPr>
          <p:cNvPr id="378" name="Google Shape;378;p7"/>
          <p:cNvSpPr txBox="1"/>
          <p:nvPr/>
        </p:nvSpPr>
        <p:spPr>
          <a:xfrm>
            <a:off x="6128292" y="1959693"/>
            <a:ext cx="6172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Mann,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viele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Sprachen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spricht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dirty="0"/>
          </a:p>
        </p:txBody>
      </p:sp>
      <p:sp>
        <p:nvSpPr>
          <p:cNvPr id="379" name="Google Shape;379;p7"/>
          <p:cNvSpPr/>
          <p:nvPr/>
        </p:nvSpPr>
        <p:spPr>
          <a:xfrm>
            <a:off x="10792392" y="1978301"/>
            <a:ext cx="859971" cy="369332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0" name="Google Shape;380;p7"/>
          <p:cNvSpPr txBox="1"/>
          <p:nvPr/>
        </p:nvSpPr>
        <p:spPr>
          <a:xfrm>
            <a:off x="405355" y="2633927"/>
            <a:ext cx="1144955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relative clause starts with a relative pronoun. English uses </a:t>
            </a:r>
            <a:r>
              <a:rPr lang="en-GB" sz="2000" b="0" i="1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who, that, which 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but German uses the definite article (der, die, das, die) that matches the noun.</a:t>
            </a:r>
            <a:endParaRPr/>
          </a:p>
        </p:txBody>
      </p:sp>
      <p:sp>
        <p:nvSpPr>
          <p:cNvPr id="381" name="Google Shape;381;p7"/>
          <p:cNvSpPr txBox="1"/>
          <p:nvPr/>
        </p:nvSpPr>
        <p:spPr>
          <a:xfrm>
            <a:off x="405355" y="3565298"/>
            <a:ext cx="647917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is the sea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in North Germany.</a:t>
            </a:r>
            <a:endParaRPr/>
          </a:p>
        </p:txBody>
      </p:sp>
      <p:sp>
        <p:nvSpPr>
          <p:cNvPr id="382" name="Google Shape;382;p7"/>
          <p:cNvSpPr txBox="1"/>
          <p:nvPr/>
        </p:nvSpPr>
        <p:spPr>
          <a:xfrm>
            <a:off x="6096000" y="3561491"/>
            <a:ext cx="647917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die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See,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die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Norddeutschland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liegt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dirty="0"/>
          </a:p>
        </p:txBody>
      </p:sp>
      <p:sp>
        <p:nvSpPr>
          <p:cNvPr id="383" name="Google Shape;383;p7"/>
          <p:cNvSpPr/>
          <p:nvPr/>
        </p:nvSpPr>
        <p:spPr>
          <a:xfrm>
            <a:off x="11033650" y="3562079"/>
            <a:ext cx="726306" cy="413303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4" name="Google Shape;384;p7"/>
          <p:cNvSpPr txBox="1"/>
          <p:nvPr/>
        </p:nvSpPr>
        <p:spPr>
          <a:xfrm>
            <a:off x="405355" y="4248000"/>
            <a:ext cx="518554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is the festival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in Munich.</a:t>
            </a:r>
            <a:endParaRPr/>
          </a:p>
        </p:txBody>
      </p:sp>
      <p:sp>
        <p:nvSpPr>
          <p:cNvPr id="385" name="Google Shape;385;p7"/>
          <p:cNvSpPr txBox="1"/>
          <p:nvPr/>
        </p:nvSpPr>
        <p:spPr>
          <a:xfrm>
            <a:off x="6096000" y="4197534"/>
            <a:ext cx="566395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Fest,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München </a:t>
            </a:r>
            <a:r>
              <a:rPr lang="en-GB" sz="2000" b="0" i="0" u="none" strike="noStrike" cap="none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stattfindet</a:t>
            </a:r>
            <a:r>
              <a:rPr lang="en-GB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dirty="0"/>
          </a:p>
        </p:txBody>
      </p:sp>
      <p:sp>
        <p:nvSpPr>
          <p:cNvPr id="386" name="Google Shape;386;p7"/>
          <p:cNvSpPr/>
          <p:nvPr/>
        </p:nvSpPr>
        <p:spPr>
          <a:xfrm>
            <a:off x="10149386" y="4211316"/>
            <a:ext cx="1452133" cy="372546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7" name="Google Shape;387;p7"/>
          <p:cNvSpPr/>
          <p:nvPr/>
        </p:nvSpPr>
        <p:spPr>
          <a:xfrm>
            <a:off x="4436749" y="125560"/>
            <a:ext cx="5946390" cy="602463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accent1"/>
          </a:solidFill>
          <a:ln w="12700" cap="flat" cmpd="sng">
            <a:solidFill>
              <a:srgbClr val="810F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German, the relative pronoun kicks the verb to the end of the dependent clause (WO3).</a:t>
            </a:r>
            <a:endParaRPr/>
          </a:p>
        </p:txBody>
      </p:sp>
      <p:sp>
        <p:nvSpPr>
          <p:cNvPr id="388" name="Google Shape;388;p7"/>
          <p:cNvSpPr/>
          <p:nvPr/>
        </p:nvSpPr>
        <p:spPr>
          <a:xfrm>
            <a:off x="8156241" y="1997701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9" name="Google Shape;389;p7"/>
          <p:cNvSpPr/>
          <p:nvPr/>
        </p:nvSpPr>
        <p:spPr>
          <a:xfrm>
            <a:off x="7884335" y="3590959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0" name="Google Shape;390;p7"/>
          <p:cNvSpPr/>
          <p:nvPr/>
        </p:nvSpPr>
        <p:spPr>
          <a:xfrm>
            <a:off x="7888283" y="4196801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1" name="Google Shape;391;p7"/>
          <p:cNvSpPr/>
          <p:nvPr/>
        </p:nvSpPr>
        <p:spPr>
          <a:xfrm>
            <a:off x="369386" y="4821175"/>
            <a:ext cx="3572409" cy="952698"/>
          </a:xfrm>
          <a:prstGeom prst="wedgeRoundRectCallout">
            <a:avLst>
              <a:gd name="adj1" fmla="val 27261"/>
              <a:gd name="adj2" fmla="val -74188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English, use who/that for people and which/that for animals and things.</a:t>
            </a:r>
            <a:endParaRPr/>
          </a:p>
        </p:txBody>
      </p:sp>
      <p:sp>
        <p:nvSpPr>
          <p:cNvPr id="392" name="Google Shape;392;p7"/>
          <p:cNvSpPr/>
          <p:nvPr/>
        </p:nvSpPr>
        <p:spPr>
          <a:xfrm>
            <a:off x="4555983" y="5055819"/>
            <a:ext cx="2784718" cy="963565"/>
          </a:xfrm>
          <a:prstGeom prst="wedgeRoundRectCallout">
            <a:avLst>
              <a:gd name="adj1" fmla="val 67357"/>
              <a:gd name="adj2" fmla="val -101175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a comma, as always, before a dependent clause.</a:t>
            </a:r>
            <a:endParaRPr/>
          </a:p>
        </p:txBody>
      </p:sp>
      <p:sp>
        <p:nvSpPr>
          <p:cNvPr id="393" name="Google Shape;393;p7"/>
          <p:cNvSpPr/>
          <p:nvPr/>
        </p:nvSpPr>
        <p:spPr>
          <a:xfrm>
            <a:off x="7636018" y="5122103"/>
            <a:ext cx="4484756" cy="830998"/>
          </a:xfrm>
          <a:prstGeom prst="wedgeRoundRectCallout">
            <a:avLst>
              <a:gd name="adj1" fmla="val -20096"/>
              <a:gd name="adj2" fmla="val -84901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 might surprise you to see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der, die, das 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without a following noun!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0593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GB"/>
              <a:t>jemand/niemand</a:t>
            </a:r>
            <a:endParaRPr/>
          </a:p>
        </p:txBody>
      </p:sp>
      <p:pic>
        <p:nvPicPr>
          <p:cNvPr id="400" name="Google Shape;40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76468" y="1561494"/>
            <a:ext cx="1722540" cy="2254962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8"/>
          <p:cNvSpPr txBox="1">
            <a:spLocks noGrp="1"/>
          </p:cNvSpPr>
          <p:nvPr>
            <p:ph type="body" idx="1"/>
          </p:nvPr>
        </p:nvSpPr>
        <p:spPr>
          <a:xfrm>
            <a:off x="373063" y="1065213"/>
            <a:ext cx="11514137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</a:pPr>
            <a:r>
              <a:rPr lang="en-GB" sz="240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 use the indefinite pronouns </a:t>
            </a:r>
            <a:r>
              <a:rPr lang="en-GB" sz="2400" b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 </a:t>
            </a:r>
            <a:r>
              <a:rPr lang="en-GB" sz="240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(someone) and </a:t>
            </a:r>
            <a:r>
              <a:rPr lang="en-GB" sz="2400" b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niemand </a:t>
            </a:r>
            <a:r>
              <a:rPr lang="en-GB" sz="240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(no-one) instead of a noun.</a:t>
            </a:r>
            <a:br>
              <a:rPr lang="en-GB" sz="240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402" name="Google Shape;402;p8"/>
          <p:cNvSpPr txBox="1"/>
          <p:nvPr/>
        </p:nvSpPr>
        <p:spPr>
          <a:xfrm>
            <a:off x="410329" y="1970032"/>
            <a:ext cx="61722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 ist </a:t>
            </a:r>
            <a:r>
              <a:rPr lang="en-GB" sz="2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</a:t>
            </a:r>
            <a:r>
              <a:rPr lang="en-GB"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der 50 Sprachen spricht.</a:t>
            </a:r>
            <a:br>
              <a:rPr lang="en-GB"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03" name="Google Shape;403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197503" y="1687396"/>
            <a:ext cx="957929" cy="706126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8"/>
          <p:cNvSpPr txBox="1"/>
          <p:nvPr/>
        </p:nvSpPr>
        <p:spPr>
          <a:xfrm>
            <a:off x="9620251" y="3778542"/>
            <a:ext cx="226694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Richard Simcott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5" name="Google Shape;405;p8"/>
          <p:cNvSpPr txBox="1"/>
          <p:nvPr/>
        </p:nvSpPr>
        <p:spPr>
          <a:xfrm>
            <a:off x="410328" y="2946929"/>
            <a:ext cx="706691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Century Gothic"/>
              <a:buNone/>
            </a:pPr>
            <a:r>
              <a:rPr lang="en-GB"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 gibt </a:t>
            </a:r>
            <a:r>
              <a:rPr lang="en-GB" sz="24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jemanden</a:t>
            </a:r>
            <a:r>
              <a:rPr lang="en-GB" sz="240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lang="en-GB" sz="24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der 59 Sprachen spricht.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endParaRPr sz="1800">
              <a:solidFill>
                <a:srgbClr val="52505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6" name="Google Shape;406;p8"/>
          <p:cNvSpPr/>
          <p:nvPr/>
        </p:nvSpPr>
        <p:spPr>
          <a:xfrm>
            <a:off x="6817489" y="1928870"/>
            <a:ext cx="2370786" cy="1240972"/>
          </a:xfrm>
          <a:prstGeom prst="wedgeRoundRectCallout">
            <a:avLst>
              <a:gd name="adj1" fmla="val 81729"/>
              <a:gd name="adj2" fmla="val -8026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</a:t>
            </a: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 ist </a:t>
            </a: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you are pointing out a specific person.</a:t>
            </a: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7" name="Google Shape;407;p8"/>
          <p:cNvSpPr/>
          <p:nvPr/>
        </p:nvSpPr>
        <p:spPr>
          <a:xfrm>
            <a:off x="94488" y="3617913"/>
            <a:ext cx="4930277" cy="1613943"/>
          </a:xfrm>
          <a:prstGeom prst="wedgeRoundRectCallout">
            <a:avLst>
              <a:gd name="adj1" fmla="val -26354"/>
              <a:gd name="adj2" fmla="val -63927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‘</a:t>
            </a: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 gibt</a:t>
            </a: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’ to state the existence of something or someone more generally. You can’t see him/her, but you know there is someone who speaks 59 languages! </a:t>
            </a: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8" name="Google Shape;408;p8"/>
          <p:cNvSpPr/>
          <p:nvPr/>
        </p:nvSpPr>
        <p:spPr>
          <a:xfrm>
            <a:off x="5816211" y="3510112"/>
            <a:ext cx="3683725" cy="1129098"/>
          </a:xfrm>
          <a:prstGeom prst="wedgeRoundRectCallout">
            <a:avLst>
              <a:gd name="adj1" fmla="val -125467"/>
              <a:gd name="adj2" fmla="val -64109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</a:t>
            </a:r>
            <a:r>
              <a:rPr lang="en-GB" sz="2000" b="1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 </a:t>
            </a:r>
            <a:r>
              <a:rPr lang="en-GB" sz="2000" b="1" i="0" u="none" strike="noStrike" cap="none" dirty="0" err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gibt</a:t>
            </a:r>
            <a:r>
              <a:rPr lang="en-GB" sz="2000" b="1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</a:t>
            </a:r>
            <a:b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Row 2 (accusative)</a:t>
            </a:r>
            <a:b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en-GB" sz="2000" b="0" i="0" u="none" strike="noStrike" cap="none" dirty="0" err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</a:t>
            </a:r>
            <a:r>
              <a:rPr lang="en-GB" sz="2000" b="1" i="0" u="none" strike="noStrike" cap="none" dirty="0" err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</a:t>
            </a:r>
            <a:r>
              <a:rPr lang="en-GB" sz="2000" b="0" i="0" u="none" strike="noStrike" cap="none" dirty="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GB" sz="2000" b="0" i="0" u="none" strike="noStrike" cap="none" dirty="0" err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niemand</a:t>
            </a:r>
            <a:r>
              <a:rPr lang="en-GB" sz="2000" b="1" i="0" u="none" strike="noStrike" cap="none" dirty="0" err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</a:t>
            </a:r>
            <a:endParaRPr sz="20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9" name="Google Shape;409;p8"/>
          <p:cNvSpPr/>
          <p:nvPr/>
        </p:nvSpPr>
        <p:spPr>
          <a:xfrm>
            <a:off x="5303340" y="4998971"/>
            <a:ext cx="6095668" cy="899357"/>
          </a:xfrm>
          <a:prstGeom prst="wedgeRoundRectCallout">
            <a:avLst>
              <a:gd name="adj1" fmla="val -21673"/>
              <a:gd name="adj2" fmla="val 22211"/>
              <a:gd name="adj3" fmla="val 16667"/>
            </a:avLst>
          </a:prstGeom>
          <a:solidFill>
            <a:schemeClr val="accent1"/>
          </a:solidFill>
          <a:ln w="12700" cap="flat" cmpd="sng">
            <a:solidFill>
              <a:srgbClr val="810F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These are relative clauses, so the verb goes to the end (WO3).</a:t>
            </a:r>
            <a:endParaRPr/>
          </a:p>
        </p:txBody>
      </p:sp>
      <p:sp>
        <p:nvSpPr>
          <p:cNvPr id="410" name="Google Shape;410;p8"/>
          <p:cNvSpPr/>
          <p:nvPr/>
        </p:nvSpPr>
        <p:spPr>
          <a:xfrm>
            <a:off x="94488" y="5378838"/>
            <a:ext cx="4930277" cy="937675"/>
          </a:xfrm>
          <a:prstGeom prst="wedgeRoundRectCallout">
            <a:avLst>
              <a:gd name="adj1" fmla="val -19236"/>
              <a:gd name="adj2" fmla="val 47687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Note</a:t>
            </a: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GB" sz="200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</a:t>
            </a:r>
            <a:r>
              <a:rPr lang="en-GB" sz="2000" b="1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hier</a:t>
            </a: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</a:t>
            </a: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oben</a:t>
            </a:r>
            <a:r>
              <a:rPr lang="en-GB" sz="2000" b="0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GB" sz="2000" b="1" i="0" u="none" strike="noStrike" cap="none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unten</a:t>
            </a:r>
            <a:r>
              <a:rPr lang="en-GB" sz="2000">
                <a:solidFill>
                  <a:srgbClr val="525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use es/da ist/sind because these are adverbs of location.</a:t>
            </a: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1" name="Google Shape;411;p8"/>
          <p:cNvSpPr/>
          <p:nvPr/>
        </p:nvSpPr>
        <p:spPr>
          <a:xfrm>
            <a:off x="10454442" y="128743"/>
            <a:ext cx="1606378" cy="37033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b="0" i="0" u="none" strike="noStrike" cap="none" dirty="0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Grammatik</a:t>
            </a:r>
            <a:endParaRPr dirty="0"/>
          </a:p>
        </p:txBody>
      </p:sp>
      <p:sp>
        <p:nvSpPr>
          <p:cNvPr id="412" name="Google Shape;412;p8"/>
          <p:cNvSpPr/>
          <p:nvPr/>
        </p:nvSpPr>
        <p:spPr>
          <a:xfrm>
            <a:off x="5167663" y="2040459"/>
            <a:ext cx="1161634" cy="372546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3" name="Google Shape;413;p8"/>
          <p:cNvSpPr/>
          <p:nvPr/>
        </p:nvSpPr>
        <p:spPr>
          <a:xfrm>
            <a:off x="5655855" y="3001375"/>
            <a:ext cx="1161634" cy="372546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1886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9"/>
          <p:cNvSpPr/>
          <p:nvPr/>
        </p:nvSpPr>
        <p:spPr>
          <a:xfrm>
            <a:off x="11047441" y="5540338"/>
            <a:ext cx="897632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0" name="Google Shape;420;p9"/>
          <p:cNvSpPr/>
          <p:nvPr/>
        </p:nvSpPr>
        <p:spPr>
          <a:xfrm>
            <a:off x="6174500" y="5528763"/>
            <a:ext cx="897632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1" name="Google Shape;421;p9"/>
          <p:cNvSpPr/>
          <p:nvPr/>
        </p:nvSpPr>
        <p:spPr>
          <a:xfrm>
            <a:off x="464912" y="4872236"/>
            <a:ext cx="672521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2" name="Google Shape;422;p9"/>
          <p:cNvSpPr/>
          <p:nvPr/>
        </p:nvSpPr>
        <p:spPr>
          <a:xfrm>
            <a:off x="5119867" y="4316758"/>
            <a:ext cx="672521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3" name="Google Shape;423;p9"/>
          <p:cNvSpPr/>
          <p:nvPr/>
        </p:nvSpPr>
        <p:spPr>
          <a:xfrm>
            <a:off x="9208619" y="3643568"/>
            <a:ext cx="1403432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4" name="Google Shape;424;p9"/>
          <p:cNvSpPr/>
          <p:nvPr/>
        </p:nvSpPr>
        <p:spPr>
          <a:xfrm>
            <a:off x="5884758" y="3666648"/>
            <a:ext cx="1403432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5" name="Google Shape;425;p9"/>
          <p:cNvSpPr/>
          <p:nvPr/>
        </p:nvSpPr>
        <p:spPr>
          <a:xfrm>
            <a:off x="5017625" y="2950213"/>
            <a:ext cx="401256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6" name="Google Shape;426;p9"/>
          <p:cNvSpPr/>
          <p:nvPr/>
        </p:nvSpPr>
        <p:spPr>
          <a:xfrm>
            <a:off x="2052576" y="2950213"/>
            <a:ext cx="401256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7" name="Google Shape;427;p9"/>
          <p:cNvSpPr/>
          <p:nvPr/>
        </p:nvSpPr>
        <p:spPr>
          <a:xfrm>
            <a:off x="499637" y="2950213"/>
            <a:ext cx="875818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8" name="Google Shape;428;p9"/>
          <p:cNvSpPr/>
          <p:nvPr/>
        </p:nvSpPr>
        <p:spPr>
          <a:xfrm>
            <a:off x="6412372" y="2427423"/>
            <a:ext cx="875818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9" name="Google Shape;429;p9"/>
          <p:cNvSpPr/>
          <p:nvPr/>
        </p:nvSpPr>
        <p:spPr>
          <a:xfrm>
            <a:off x="10370913" y="1732522"/>
            <a:ext cx="1055227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0" name="Google Shape;430;p9"/>
          <p:cNvSpPr/>
          <p:nvPr/>
        </p:nvSpPr>
        <p:spPr>
          <a:xfrm>
            <a:off x="6769258" y="1738208"/>
            <a:ext cx="1055227" cy="381965"/>
          </a:xfrm>
          <a:prstGeom prst="roundRect">
            <a:avLst>
              <a:gd name="adj" fmla="val 16667"/>
            </a:avLst>
          </a:prstGeom>
          <a:solidFill>
            <a:srgbClr val="FBF0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1" name="Google Shape;431;p9"/>
          <p:cNvSpPr/>
          <p:nvPr/>
        </p:nvSpPr>
        <p:spPr>
          <a:xfrm>
            <a:off x="2258993" y="5505613"/>
            <a:ext cx="3262131" cy="43027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2" name="Google Shape;432;p9"/>
          <p:cNvSpPr/>
          <p:nvPr/>
        </p:nvSpPr>
        <p:spPr>
          <a:xfrm>
            <a:off x="1495064" y="4304934"/>
            <a:ext cx="2936111" cy="43027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3" name="Google Shape;433;p9"/>
          <p:cNvSpPr/>
          <p:nvPr/>
        </p:nvSpPr>
        <p:spPr>
          <a:xfrm>
            <a:off x="1633958" y="3639824"/>
            <a:ext cx="2936111" cy="43027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4" name="Google Shape;434;p9"/>
          <p:cNvSpPr/>
          <p:nvPr/>
        </p:nvSpPr>
        <p:spPr>
          <a:xfrm>
            <a:off x="8272039" y="2418471"/>
            <a:ext cx="2936111" cy="43027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5" name="Google Shape;435;p9"/>
          <p:cNvSpPr/>
          <p:nvPr/>
        </p:nvSpPr>
        <p:spPr>
          <a:xfrm>
            <a:off x="3159889" y="1713053"/>
            <a:ext cx="2936111" cy="43027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6" name="Google Shape;436;p9"/>
          <p:cNvSpPr txBox="1">
            <a:spLocks noGrp="1"/>
          </p:cNvSpPr>
          <p:nvPr>
            <p:ph type="body" idx="1"/>
          </p:nvPr>
        </p:nvSpPr>
        <p:spPr>
          <a:xfrm>
            <a:off x="133850" y="1584431"/>
            <a:ext cx="12058150" cy="441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Century Gothic"/>
              <a:buAutoNum type="arabicParenR"/>
            </a:pPr>
            <a:r>
              <a:rPr lang="en-GB"/>
              <a:t>Sandra Bullock ist </a:t>
            </a:r>
            <a:r>
              <a:rPr lang="en-GB" b="1"/>
              <a:t>jemand|jemanden</a:t>
            </a:r>
            <a:r>
              <a:rPr lang="en-GB"/>
              <a:t>, der</a:t>
            </a:r>
            <a:r>
              <a:rPr lang="en-GB" b="1"/>
              <a:t> spricht </a:t>
            </a:r>
            <a:r>
              <a:rPr lang="en-GB"/>
              <a:t>fließend Deutsch </a:t>
            </a:r>
            <a:r>
              <a:rPr lang="en-GB" b="1"/>
              <a:t>spricht</a:t>
            </a:r>
            <a:r>
              <a:rPr lang="en-GB"/>
              <a:t>.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Century Gothic"/>
              <a:buAutoNum type="arabicParenR"/>
            </a:pPr>
            <a:r>
              <a:rPr lang="en-GB"/>
              <a:t>˵Miss Germany” ist ein Wettbewerb, der </a:t>
            </a:r>
            <a:r>
              <a:rPr lang="en-GB" b="1"/>
              <a:t>sucht</a:t>
            </a:r>
            <a:r>
              <a:rPr lang="en-GB"/>
              <a:t> immer </a:t>
            </a:r>
            <a:r>
              <a:rPr lang="en-GB" b="1"/>
              <a:t>jemand|jemanden</a:t>
            </a:r>
            <a:r>
              <a:rPr lang="en-GB"/>
              <a:t> </a:t>
            </a:r>
            <a:r>
              <a:rPr lang="en-GB" b="1"/>
              <a:t>sucht</a:t>
            </a:r>
            <a:r>
              <a:rPr lang="en-GB"/>
              <a:t>, der </a:t>
            </a:r>
            <a:r>
              <a:rPr lang="en-GB" b="1"/>
              <a:t>ist</a:t>
            </a:r>
            <a:r>
              <a:rPr lang="en-GB"/>
              <a:t> besonders schön </a:t>
            </a:r>
            <a:r>
              <a:rPr lang="en-GB" b="1"/>
              <a:t>ist</a:t>
            </a:r>
            <a:r>
              <a:rPr lang="en-GB"/>
              <a:t>.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Century Gothic"/>
              <a:buAutoNum type="arabicParenR"/>
            </a:pPr>
            <a:r>
              <a:rPr lang="en-GB"/>
              <a:t>Gibt es </a:t>
            </a:r>
            <a:r>
              <a:rPr lang="en-GB" b="1"/>
              <a:t>jemand|jemanden </a:t>
            </a:r>
            <a:r>
              <a:rPr lang="en-GB"/>
              <a:t>hier, der </a:t>
            </a:r>
            <a:r>
              <a:rPr lang="en-GB" b="1"/>
              <a:t>übersetzt</a:t>
            </a:r>
            <a:r>
              <a:rPr lang="en-GB"/>
              <a:t> ins Deutsche </a:t>
            </a:r>
            <a:r>
              <a:rPr lang="en-GB" b="1"/>
              <a:t>übersetzt</a:t>
            </a:r>
            <a:r>
              <a:rPr lang="en-GB"/>
              <a:t>?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Century Gothic"/>
              <a:buAutoNum type="arabicParenR"/>
            </a:pPr>
            <a:r>
              <a:rPr lang="en-GB"/>
              <a:t>Hier ist </a:t>
            </a:r>
            <a:r>
              <a:rPr lang="en-GB" b="1"/>
              <a:t>jemand|jemanden</a:t>
            </a:r>
            <a:r>
              <a:rPr lang="en-GB"/>
              <a:t>, der </a:t>
            </a:r>
            <a:r>
              <a:rPr lang="en-GB" b="1"/>
              <a:t>war</a:t>
            </a:r>
            <a:r>
              <a:rPr lang="en-GB"/>
              <a:t> in der Black Lives Matter Bewegung aktiv </a:t>
            </a:r>
            <a:r>
              <a:rPr lang="en-GB" b="1"/>
              <a:t>war</a:t>
            </a:r>
            <a:r>
              <a:rPr lang="en-GB"/>
              <a:t>.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Font typeface="Century Gothic"/>
              <a:buAutoNum type="arabicParenR"/>
            </a:pPr>
            <a:r>
              <a:rPr lang="en-GB"/>
              <a:t>Wir kennen </a:t>
            </a:r>
            <a:r>
              <a:rPr lang="en-GB" b="1"/>
              <a:t>niemand|niemanden</a:t>
            </a:r>
            <a:r>
              <a:rPr lang="en-GB"/>
              <a:t>, der </a:t>
            </a:r>
            <a:r>
              <a:rPr lang="en-GB" b="1"/>
              <a:t>redet </a:t>
            </a:r>
            <a:r>
              <a:rPr lang="en-GB"/>
              <a:t>so gut wie sie auf Spanisch </a:t>
            </a:r>
            <a:r>
              <a:rPr lang="en-GB" b="1"/>
              <a:t>redet</a:t>
            </a:r>
            <a:r>
              <a:rPr lang="en-GB"/>
              <a:t>. </a:t>
            </a:r>
            <a:endParaRPr/>
          </a:p>
        </p:txBody>
      </p:sp>
      <p:sp>
        <p:nvSpPr>
          <p:cNvPr id="437" name="Google Shape;437;p9"/>
          <p:cNvSpPr txBox="1">
            <a:spLocks noGrp="1"/>
          </p:cNvSpPr>
          <p:nvPr>
            <p:ph type="title"/>
          </p:nvPr>
        </p:nvSpPr>
        <p:spPr>
          <a:xfrm>
            <a:off x="-2" y="86235"/>
            <a:ext cx="7072133" cy="647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GB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 du Grammatik-Multitasker*in?</a:t>
            </a:r>
            <a:br>
              <a:rPr lang="en-GB" dirty="0"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  <p:sp>
        <p:nvSpPr>
          <p:cNvPr id="438" name="Google Shape;438;p9"/>
          <p:cNvSpPr/>
          <p:nvPr/>
        </p:nvSpPr>
        <p:spPr>
          <a:xfrm>
            <a:off x="11185000" y="86234"/>
            <a:ext cx="925975" cy="36517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lesen</a:t>
            </a:r>
            <a:endParaRPr sz="2000" b="0" i="0" u="none" strike="noStrike" cap="none">
              <a:solidFill>
                <a:srgbClr val="3D3C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9" name="Google Shape;439;p9"/>
          <p:cNvSpPr txBox="1"/>
          <p:nvPr/>
        </p:nvSpPr>
        <p:spPr>
          <a:xfrm>
            <a:off x="173620" y="861134"/>
            <a:ext cx="117946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Lies die Sätze</a:t>
            </a:r>
            <a:r>
              <a:rPr lang="en-GB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 </a:t>
            </a:r>
            <a:r>
              <a:rPr lang="en-GB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 </a:t>
            </a:r>
            <a:r>
              <a:rPr lang="en-GB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oder </a:t>
            </a:r>
            <a:r>
              <a:rPr lang="en-GB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jemanden?</a:t>
            </a:r>
            <a:r>
              <a:rPr lang="en-GB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en-GB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 kommt das Verb hin?</a:t>
            </a:r>
            <a:endParaRPr/>
          </a:p>
        </p:txBody>
      </p:sp>
      <p:sp>
        <p:nvSpPr>
          <p:cNvPr id="440" name="Google Shape;440;p9"/>
          <p:cNvSpPr/>
          <p:nvPr/>
        </p:nvSpPr>
        <p:spPr>
          <a:xfrm>
            <a:off x="4372220" y="1652070"/>
            <a:ext cx="1767068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1" name="Google Shape;441;p9"/>
          <p:cNvSpPr/>
          <p:nvPr/>
        </p:nvSpPr>
        <p:spPr>
          <a:xfrm>
            <a:off x="6769258" y="1674060"/>
            <a:ext cx="1055227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2" name="Google Shape;442;p9"/>
          <p:cNvSpPr/>
          <p:nvPr/>
        </p:nvSpPr>
        <p:spPr>
          <a:xfrm>
            <a:off x="8261805" y="2334076"/>
            <a:ext cx="1403432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3" name="Google Shape;443;p9"/>
          <p:cNvSpPr/>
          <p:nvPr/>
        </p:nvSpPr>
        <p:spPr>
          <a:xfrm>
            <a:off x="6370415" y="2344280"/>
            <a:ext cx="917774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4" name="Google Shape;444;p9"/>
          <p:cNvSpPr/>
          <p:nvPr/>
        </p:nvSpPr>
        <p:spPr>
          <a:xfrm>
            <a:off x="2052576" y="2889485"/>
            <a:ext cx="401256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5" name="Google Shape;445;p9"/>
          <p:cNvSpPr/>
          <p:nvPr/>
        </p:nvSpPr>
        <p:spPr>
          <a:xfrm>
            <a:off x="1633958" y="3559541"/>
            <a:ext cx="1333177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6" name="Google Shape;446;p9"/>
          <p:cNvSpPr/>
          <p:nvPr/>
        </p:nvSpPr>
        <p:spPr>
          <a:xfrm>
            <a:off x="5864127" y="3559541"/>
            <a:ext cx="1424061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7" name="Google Shape;447;p9"/>
          <p:cNvSpPr/>
          <p:nvPr/>
        </p:nvSpPr>
        <p:spPr>
          <a:xfrm>
            <a:off x="2724389" y="4277300"/>
            <a:ext cx="1706786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8" name="Google Shape;448;p9"/>
          <p:cNvSpPr/>
          <p:nvPr/>
        </p:nvSpPr>
        <p:spPr>
          <a:xfrm>
            <a:off x="5090672" y="4278159"/>
            <a:ext cx="701716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9" name="Google Shape;449;p9"/>
          <p:cNvSpPr/>
          <p:nvPr/>
        </p:nvSpPr>
        <p:spPr>
          <a:xfrm>
            <a:off x="2199190" y="5463870"/>
            <a:ext cx="1569921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0" name="Google Shape;450;p9"/>
          <p:cNvSpPr/>
          <p:nvPr/>
        </p:nvSpPr>
        <p:spPr>
          <a:xfrm>
            <a:off x="6148565" y="5427303"/>
            <a:ext cx="923566" cy="52773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522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6"/>
          <p:cNvSpPr txBox="1">
            <a:spLocks noGrp="1"/>
          </p:cNvSpPr>
          <p:nvPr>
            <p:ph type="title"/>
          </p:nvPr>
        </p:nvSpPr>
        <p:spPr>
          <a:xfrm>
            <a:off x="0" y="213557"/>
            <a:ext cx="3093156" cy="647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GB" sz="3200" b="1">
                <a:solidFill>
                  <a:schemeClr val="lt1"/>
                </a:solidFill>
              </a:rPr>
              <a:t>Relativsätze</a:t>
            </a:r>
            <a:endParaRPr/>
          </a:p>
        </p:txBody>
      </p:sp>
      <p:sp>
        <p:nvSpPr>
          <p:cNvPr id="366" name="Google Shape;366;p6"/>
          <p:cNvSpPr txBox="1">
            <a:spLocks noGrp="1"/>
          </p:cNvSpPr>
          <p:nvPr>
            <p:ph type="body" idx="1"/>
          </p:nvPr>
        </p:nvSpPr>
        <p:spPr>
          <a:xfrm>
            <a:off x="188013" y="876300"/>
            <a:ext cx="11815974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050"/>
              </a:buClr>
              <a:buSzPts val="2000"/>
              <a:buNone/>
            </a:pPr>
            <a:r>
              <a:rPr lang="en-GB" sz="2000"/>
              <a:t>Remember - </a:t>
            </a:r>
            <a:r>
              <a:rPr lang="en-GB" sz="2000" b="1"/>
              <a:t>relative clauses </a:t>
            </a:r>
            <a:r>
              <a:rPr lang="en-GB" sz="2000"/>
              <a:t>add information about the noun in a main clause, without starting another sentence.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050"/>
              </a:buClr>
              <a:buSzPts val="24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367" name="Google Shape;367;p6"/>
          <p:cNvSpPr/>
          <p:nvPr/>
        </p:nvSpPr>
        <p:spPr>
          <a:xfrm>
            <a:off x="10280822" y="213557"/>
            <a:ext cx="1606378" cy="37033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C3C"/>
              </a:buClr>
              <a:buSzPts val="2000"/>
              <a:buFont typeface="Century Gothic"/>
              <a:buNone/>
            </a:pPr>
            <a:r>
              <a:rPr lang="en-GB" sz="2000" b="0" i="0" u="none" strike="noStrike" cap="none" dirty="0">
                <a:solidFill>
                  <a:srgbClr val="3D3C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Grammatik</a:t>
            </a:r>
            <a:endParaRPr dirty="0"/>
          </a:p>
        </p:txBody>
      </p:sp>
      <p:sp>
        <p:nvSpPr>
          <p:cNvPr id="368" name="Google Shape;368;p6"/>
          <p:cNvSpPr txBox="1"/>
          <p:nvPr/>
        </p:nvSpPr>
        <p:spPr>
          <a:xfrm>
            <a:off x="215226" y="3601058"/>
            <a:ext cx="594828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Jemand, </a:t>
            </a:r>
            <a:r>
              <a:rPr lang="en-GB" sz="20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</a:t>
            </a:r>
            <a:r>
              <a:rPr lang="en-GB" sz="2000" b="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langweilige Geschichten erzählt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ist Alman.</a:t>
            </a:r>
            <a:endParaRPr sz="18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9" name="Google Shape;369;p6"/>
          <p:cNvSpPr txBox="1"/>
          <p:nvPr/>
        </p:nvSpPr>
        <p:spPr>
          <a:xfrm>
            <a:off x="6619491" y="3595585"/>
            <a:ext cx="6172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Someone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GB" sz="2000" b="1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</a:t>
            </a:r>
            <a:r>
              <a:rPr lang="en-GB" sz="200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tells boring stories</a:t>
            </a:r>
            <a:r>
              <a:rPr lang="en-GB" sz="200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is Alman.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0" name="Google Shape;370;p6"/>
          <p:cNvSpPr txBox="1"/>
          <p:nvPr/>
        </p:nvSpPr>
        <p:spPr>
          <a:xfrm>
            <a:off x="7211374" y="1634566"/>
            <a:ext cx="550302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Alman is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image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image 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funny. 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1" name="Google Shape;371;p6"/>
          <p:cNvSpPr txBox="1"/>
          <p:nvPr/>
        </p:nvSpPr>
        <p:spPr>
          <a:xfrm>
            <a:off x="2522677" y="2155135"/>
            <a:ext cx="59482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Alman ist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ein Bild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GB" sz="20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</a:t>
            </a:r>
            <a:r>
              <a:rPr lang="en-GB" sz="2000" b="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lustig ist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2" name="Google Shape;372;p6"/>
          <p:cNvSpPr/>
          <p:nvPr/>
        </p:nvSpPr>
        <p:spPr>
          <a:xfrm>
            <a:off x="1283482" y="3614296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3" name="Google Shape;373;p6"/>
          <p:cNvSpPr/>
          <p:nvPr/>
        </p:nvSpPr>
        <p:spPr>
          <a:xfrm>
            <a:off x="5928673" y="4420623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4" name="Google Shape;374;p6"/>
          <p:cNvSpPr/>
          <p:nvPr/>
        </p:nvSpPr>
        <p:spPr>
          <a:xfrm>
            <a:off x="4614461" y="2159547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5" name="Google Shape;375;p6"/>
          <p:cNvSpPr/>
          <p:nvPr/>
        </p:nvSpPr>
        <p:spPr>
          <a:xfrm>
            <a:off x="7919386" y="5344841"/>
            <a:ext cx="3572409" cy="952698"/>
          </a:xfrm>
          <a:prstGeom prst="wedgeRoundRectCallout">
            <a:avLst>
              <a:gd name="adj1" fmla="val -30735"/>
              <a:gd name="adj2" fmla="val -86337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English, use </a:t>
            </a:r>
            <a:r>
              <a:rPr lang="en-GB" sz="2000" b="1" i="0" u="none" strike="noStrike" cap="none">
                <a:solidFill>
                  <a:srgbClr val="29282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/that 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people and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which/that 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animals and things.</a:t>
            </a:r>
            <a:endParaRPr/>
          </a:p>
        </p:txBody>
      </p:sp>
      <p:sp>
        <p:nvSpPr>
          <p:cNvPr id="376" name="Google Shape;376;p6"/>
          <p:cNvSpPr/>
          <p:nvPr/>
        </p:nvSpPr>
        <p:spPr>
          <a:xfrm>
            <a:off x="51338" y="1541692"/>
            <a:ext cx="2252327" cy="1537338"/>
          </a:xfrm>
          <a:prstGeom prst="wedgeRoundRectCallout">
            <a:avLst>
              <a:gd name="adj1" fmla="val 60859"/>
              <a:gd name="adj2" fmla="val 11243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dependent clause follows a comma and the verb is at the end (WO3).</a:t>
            </a:r>
            <a:endParaRPr/>
          </a:p>
        </p:txBody>
      </p:sp>
      <p:sp>
        <p:nvSpPr>
          <p:cNvPr id="377" name="Google Shape;377;p6"/>
          <p:cNvSpPr/>
          <p:nvPr/>
        </p:nvSpPr>
        <p:spPr>
          <a:xfrm>
            <a:off x="209840" y="5374944"/>
            <a:ext cx="3784942" cy="952698"/>
          </a:xfrm>
          <a:prstGeom prst="wedgeRoundRectCallout">
            <a:avLst>
              <a:gd name="adj1" fmla="val -22670"/>
              <a:gd name="adj2" fmla="val -86552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Note the separation of the relative clause, with commas on both sides.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8" name="Google Shape;378;p6"/>
          <p:cNvSpPr/>
          <p:nvPr/>
        </p:nvSpPr>
        <p:spPr>
          <a:xfrm>
            <a:off x="5866944" y="3606696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9" name="Google Shape;379;p6"/>
          <p:cNvSpPr txBox="1"/>
          <p:nvPr/>
        </p:nvSpPr>
        <p:spPr>
          <a:xfrm>
            <a:off x="6619491" y="4362416"/>
            <a:ext cx="588809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person,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2000" b="1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</a:t>
            </a:r>
            <a:r>
              <a:rPr lang="en-GB" sz="200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more German than a German</a:t>
            </a:r>
            <a:r>
              <a:rPr lang="en-GB" sz="200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is Alman.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0" name="Google Shape;380;p6"/>
          <p:cNvSpPr txBox="1"/>
          <p:nvPr/>
        </p:nvSpPr>
        <p:spPr>
          <a:xfrm>
            <a:off x="209840" y="4383679"/>
            <a:ext cx="622486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Eine Person, </a:t>
            </a:r>
            <a:r>
              <a:rPr lang="en-GB" sz="20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die</a:t>
            </a:r>
            <a:r>
              <a:rPr lang="en-GB" sz="2000" b="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deutscher als ein Deutscher ist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ist Alman.</a:t>
            </a:r>
            <a:endParaRPr sz="1800" b="0" i="0" u="none" strike="noStrike" cap="non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1" name="Google Shape;381;p6"/>
          <p:cNvSpPr/>
          <p:nvPr/>
        </p:nvSpPr>
        <p:spPr>
          <a:xfrm>
            <a:off x="1659401" y="4391972"/>
            <a:ext cx="202734" cy="372545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2" name="Google Shape;382;p6"/>
          <p:cNvSpPr txBox="1"/>
          <p:nvPr/>
        </p:nvSpPr>
        <p:spPr>
          <a:xfrm>
            <a:off x="7247242" y="2165788"/>
            <a:ext cx="442758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Alman is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image </a:t>
            </a:r>
            <a:r>
              <a:rPr lang="en-GB" sz="20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</a:t>
            </a:r>
            <a:r>
              <a:rPr lang="en-GB" sz="2000" b="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funny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</p:txBody>
      </p:sp>
      <p:sp>
        <p:nvSpPr>
          <p:cNvPr id="383" name="Google Shape;383;p6"/>
          <p:cNvSpPr txBox="1"/>
          <p:nvPr/>
        </p:nvSpPr>
        <p:spPr>
          <a:xfrm>
            <a:off x="2522677" y="1616085"/>
            <a:ext cx="59482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Alman ist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ein Bild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r>
              <a:rPr lang="en-GB"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 Bild </a:t>
            </a:r>
            <a:r>
              <a:rPr lang="en-GB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 lustig.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4" name="Google Shape;384;p6"/>
          <p:cNvSpPr/>
          <p:nvPr/>
        </p:nvSpPr>
        <p:spPr>
          <a:xfrm>
            <a:off x="5965468" y="2192290"/>
            <a:ext cx="515660" cy="369332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5" name="Google Shape;385;p6"/>
          <p:cNvSpPr txBox="1"/>
          <p:nvPr/>
        </p:nvSpPr>
        <p:spPr>
          <a:xfrm>
            <a:off x="142326" y="3124344"/>
            <a:ext cx="866609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also </a:t>
            </a:r>
            <a:r>
              <a:rPr lang="en-GB" sz="2000" i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embed</a:t>
            </a: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relative clause into a main clause:</a:t>
            </a: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86" name="Google Shape;386;p6" descr="Line arrow: Clockwise curve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094972">
            <a:off x="1658452" y="4575967"/>
            <a:ext cx="1088523" cy="1088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6" descr="Line arrow: Clockwise curve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171395" flipH="1">
            <a:off x="5021557" y="4526910"/>
            <a:ext cx="1052609" cy="1088523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6"/>
          <p:cNvSpPr/>
          <p:nvPr/>
        </p:nvSpPr>
        <p:spPr>
          <a:xfrm>
            <a:off x="4145451" y="5366104"/>
            <a:ext cx="3444614" cy="952698"/>
          </a:xfrm>
          <a:prstGeom prst="wedgeRoundRectCallout">
            <a:avLst>
              <a:gd name="adj1" fmla="val -108268"/>
              <a:gd name="adj2" fmla="val -116710"/>
              <a:gd name="adj3" fmla="val 16667"/>
            </a:avLst>
          </a:prstGeom>
          <a:solidFill>
            <a:schemeClr val="dk2"/>
          </a:solidFill>
          <a:ln w="12700" cap="flat" cmpd="sng">
            <a:solidFill>
              <a:srgbClr val="DAA52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German use </a:t>
            </a:r>
            <a:r>
              <a:rPr lang="en-GB" sz="2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der, die </a:t>
            </a: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</a:t>
            </a:r>
            <a:r>
              <a:rPr lang="en-GB" sz="2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das </a:t>
            </a:r>
            <a:r>
              <a:rPr lang="en-GB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match the gender of the pronoun or noun.</a:t>
            </a:r>
            <a:endParaRPr/>
          </a:p>
        </p:txBody>
      </p:sp>
      <p:pic>
        <p:nvPicPr>
          <p:cNvPr id="389" name="Google Shape;389;p6" descr="Line arrow: Clockwise curve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14177" flipH="1">
            <a:off x="4979359" y="2267176"/>
            <a:ext cx="1052609" cy="1088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6" descr="Line arrow: Clockwise curve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614177" flipH="1">
            <a:off x="3719166" y="2267176"/>
            <a:ext cx="1052609" cy="1088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20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378D-FAFB-CD8B-A9F8-D73E00E6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13557"/>
            <a:ext cx="5595257" cy="647577"/>
          </a:xfrm>
        </p:spPr>
        <p:txBody>
          <a:bodyPr>
            <a:normAutofit/>
          </a:bodyPr>
          <a:lstStyle/>
          <a:p>
            <a:r>
              <a:rPr lang="en-GB" dirty="0"/>
              <a:t>Eine </a:t>
            </a:r>
            <a:r>
              <a:rPr lang="en-GB" dirty="0" err="1"/>
              <a:t>interessante</a:t>
            </a:r>
            <a:r>
              <a:rPr lang="en-GB" dirty="0"/>
              <a:t> Person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440F0-FCC8-218D-E66B-75830CD1F3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Foundation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Schreib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ungefähr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100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Wörter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über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eine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interessante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Person, die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zwei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oder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mehr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Sprachen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spricht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GB" dirty="0">
              <a:effectLst/>
              <a:latin typeface="Century Gothic" panose="020B0502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fr-FR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fr-FR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fr-FR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Higher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Schreib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100-120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Wörter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über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eine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interessante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Person, die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zwei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oder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mehr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Sprachen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b="1" dirty="0" err="1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spricht</a:t>
            </a:r>
            <a:r>
              <a:rPr lang="fr-FR" b="1" dirty="0"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GB" b="1" dirty="0">
              <a:effectLst/>
              <a:latin typeface="Century Gothic" panose="020B0502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55E8D8-51D7-DDEC-D222-E571531E4812}"/>
              </a:ext>
            </a:extLst>
          </p:cNvPr>
          <p:cNvSpPr/>
          <p:nvPr/>
        </p:nvSpPr>
        <p:spPr>
          <a:xfrm>
            <a:off x="10613570" y="89983"/>
            <a:ext cx="1471749" cy="3703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D3C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schreiben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3D3C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313106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924</Words>
  <Application>Microsoft Macintosh PowerPoint</Application>
  <PresentationFormat>Widescreen</PresentationFormat>
  <Paragraphs>87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Arial</vt:lpstr>
      <vt:lpstr>Calibri</vt:lpstr>
      <vt:lpstr>NCELP_German_2022</vt:lpstr>
      <vt:lpstr>Relativsätze</vt:lpstr>
      <vt:lpstr>jemand/niemand</vt:lpstr>
      <vt:lpstr>Bist du Grammatik-Multitasker*in? </vt:lpstr>
      <vt:lpstr>Relativsätze</vt:lpstr>
      <vt:lpstr>Eine interessante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Potter, Hilary</dc:creator>
  <cp:lastModifiedBy>Mary Richardson</cp:lastModifiedBy>
  <cp:revision>12</cp:revision>
  <dcterms:created xsi:type="dcterms:W3CDTF">2022-09-01T08:02:31Z</dcterms:created>
  <dcterms:modified xsi:type="dcterms:W3CDTF">2023-02-28T15:38:25Z</dcterms:modified>
</cp:coreProperties>
</file>