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83" r:id="rId3"/>
    <p:sldId id="524" r:id="rId4"/>
    <p:sldId id="525" r:id="rId5"/>
    <p:sldId id="526" r:id="rId6"/>
    <p:sldId id="527" r:id="rId7"/>
    <p:sldId id="528" r:id="rId8"/>
    <p:sldId id="529" r:id="rId9"/>
    <p:sldId id="530" r:id="rId10"/>
    <p:sldId id="531" r:id="rId11"/>
    <p:sldId id="532" r:id="rId12"/>
    <p:sldId id="533" r:id="rId13"/>
    <p:sldId id="5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64492" autoAdjust="0"/>
  </p:normalViewPr>
  <p:slideViewPr>
    <p:cSldViewPr snapToGrid="0">
      <p:cViewPr varScale="1">
        <p:scale>
          <a:sx n="79" d="100"/>
          <a:sy n="79" d="100"/>
        </p:scale>
        <p:origin x="536" y="19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09/02/2020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1.1, Week 1:</a:t>
            </a:r>
          </a:p>
          <a:p>
            <a:pPr marL="0" indent="0">
              <a:buFontTx/>
              <a:buNone/>
            </a:pPr>
            <a:endParaRPr lang="en-GB" sz="1200" b="0" i="0" u="none" strike="noStrike" kern="1200" dirty="0">
              <a:solidFill>
                <a:schemeClr val="tx1"/>
              </a:solidFill>
              <a:effectLst/>
              <a:latin typeface="+mn-lt"/>
              <a:ea typeface="+mn-ea"/>
              <a:cs typeface="+mn-cs"/>
            </a:endParaRPr>
          </a:p>
          <a:p>
            <a:pPr marL="0" indent="0">
              <a:buFontTx/>
              <a:buNone/>
            </a:pPr>
            <a:r>
              <a:rPr lang="en-GB" sz="1200" b="0" i="0" u="none" strike="noStrike" kern="1200" baseline="0" dirty="0">
                <a:solidFill>
                  <a:schemeClr val="tx1"/>
                </a:solidFill>
                <a:effectLst/>
                <a:latin typeface="+mn-lt"/>
                <a:ea typeface="+mn-ea"/>
                <a:cs typeface="+mn-cs"/>
              </a:rPr>
              <a:t> Silent Final Consonant (SFC); ‘a’.</a:t>
            </a: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ça</a:t>
            </a:r>
            <a:r>
              <a:rPr lang="en-GB" b="1" baseline="0" dirty="0"/>
              <a:t> </a:t>
            </a:r>
            <a:r>
              <a:rPr lang="en-GB" b="1" baseline="0" dirty="0" err="1"/>
              <a:t>va</a:t>
            </a:r>
            <a:r>
              <a:rPr lang="en-GB" b="1" baseline="0" dirty="0"/>
              <a:t>?</a:t>
            </a:r>
            <a:r>
              <a:rPr lang="en-GB" baseline="0" dirty="0"/>
              <a:t>[54 (</a:t>
            </a:r>
            <a:r>
              <a:rPr lang="en-GB" baseline="0" dirty="0" err="1"/>
              <a:t>cela</a:t>
            </a:r>
            <a:r>
              <a:rPr lang="en-GB" baseline="0" dirty="0"/>
              <a:t>), 53 (</a:t>
            </a:r>
            <a:r>
              <a:rPr lang="en-GB" baseline="0" dirty="0" err="1"/>
              <a:t>aller</a:t>
            </a:r>
            <a:r>
              <a:rPr lang="en-GB" baseline="0" dirty="0"/>
              <a:t>)]; </a:t>
            </a:r>
            <a:r>
              <a:rPr lang="en-GB" b="1" baseline="0" dirty="0" err="1"/>
              <a:t>malade</a:t>
            </a:r>
            <a:r>
              <a:rPr lang="en-GB" b="1" baseline="0" dirty="0"/>
              <a:t> </a:t>
            </a:r>
            <a:r>
              <a:rPr lang="en-GB" b="0" baseline="0" dirty="0"/>
              <a:t>[1066]</a:t>
            </a:r>
            <a:r>
              <a:rPr lang="en-GB" baseline="0" dirty="0"/>
              <a:t> </a:t>
            </a:r>
            <a:r>
              <a:rPr lang="en-GB" b="1" baseline="0" dirty="0"/>
              <a:t>mal</a:t>
            </a:r>
            <a:r>
              <a:rPr lang="en-GB" baseline="0" dirty="0"/>
              <a:t> [277]; </a:t>
            </a:r>
            <a:r>
              <a:rPr lang="en-GB" b="1" baseline="0" dirty="0"/>
              <a:t>table</a:t>
            </a:r>
            <a:r>
              <a:rPr lang="en-GB" baseline="0" dirty="0"/>
              <a:t> [1019]; </a:t>
            </a:r>
            <a:r>
              <a:rPr lang="en-GB" b="1" baseline="0" dirty="0"/>
              <a:t>sac </a:t>
            </a:r>
            <a:r>
              <a:rPr lang="en-GB" baseline="0" dirty="0"/>
              <a:t>[2343]; </a:t>
            </a:r>
            <a:r>
              <a:rPr lang="en-GB" b="1" baseline="0" dirty="0"/>
              <a:t>animal </a:t>
            </a:r>
            <a:r>
              <a:rPr lang="en-GB" baseline="0" dirty="0"/>
              <a:t>[1002].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420992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ça</a:t>
            </a:r>
            <a:r>
              <a:rPr lang="en-GB" b="1" baseline="0" dirty="0"/>
              <a:t> </a:t>
            </a:r>
            <a:r>
              <a:rPr lang="en-GB" b="1" baseline="0" dirty="0" err="1"/>
              <a:t>va</a:t>
            </a:r>
            <a:r>
              <a:rPr lang="en-GB" b="1" baseline="0" dirty="0"/>
              <a:t>?</a:t>
            </a:r>
            <a:r>
              <a:rPr lang="en-GB" baseline="0" dirty="0"/>
              <a:t>[54 (</a:t>
            </a:r>
            <a:r>
              <a:rPr lang="en-GB" baseline="0" dirty="0" err="1"/>
              <a:t>cela</a:t>
            </a:r>
            <a:r>
              <a:rPr lang="en-GB" baseline="0" dirty="0"/>
              <a:t>), 53 (</a:t>
            </a:r>
            <a:r>
              <a:rPr lang="en-GB" baseline="0" dirty="0" err="1"/>
              <a:t>aller</a:t>
            </a:r>
            <a:r>
              <a:rPr lang="en-GB" baseline="0" dirty="0"/>
              <a:t>)]; </a:t>
            </a:r>
            <a:r>
              <a:rPr lang="en-GB" b="1" baseline="0" dirty="0" err="1"/>
              <a:t>malade</a:t>
            </a:r>
            <a:r>
              <a:rPr lang="en-GB" b="1" baseline="0" dirty="0"/>
              <a:t> </a:t>
            </a:r>
            <a:r>
              <a:rPr lang="en-GB" b="0" baseline="0" dirty="0"/>
              <a:t>[1066]</a:t>
            </a:r>
            <a:r>
              <a:rPr lang="en-GB" baseline="0" dirty="0"/>
              <a:t> </a:t>
            </a:r>
            <a:r>
              <a:rPr lang="en-GB" b="1" baseline="0" dirty="0"/>
              <a:t>mal</a:t>
            </a:r>
            <a:r>
              <a:rPr lang="en-GB" baseline="0" dirty="0"/>
              <a:t> [277]; </a:t>
            </a:r>
            <a:r>
              <a:rPr lang="en-GB" b="1" baseline="0" dirty="0"/>
              <a:t>table</a:t>
            </a:r>
            <a:r>
              <a:rPr lang="en-GB" baseline="0" dirty="0"/>
              <a:t> [1019]; </a:t>
            </a:r>
            <a:r>
              <a:rPr lang="en-GB" b="1" baseline="0" dirty="0"/>
              <a:t>sac </a:t>
            </a:r>
            <a:r>
              <a:rPr lang="en-GB" baseline="0" dirty="0"/>
              <a:t>[2343]; </a:t>
            </a:r>
            <a:r>
              <a:rPr lang="en-GB" b="1" baseline="0" dirty="0"/>
              <a:t>animal </a:t>
            </a:r>
            <a:r>
              <a:rPr lang="en-GB" baseline="0" dirty="0"/>
              <a:t>[1002].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370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a:t>
            </a:r>
            <a:r>
              <a:rPr lang="en-GB" sz="1200" kern="1200" baseline="0" dirty="0">
                <a:solidFill>
                  <a:schemeClr val="tx1"/>
                </a:solidFill>
                <a:effectLst/>
                <a:latin typeface="+mn-lt"/>
                <a:ea typeface="+mn-ea"/>
                <a:cs typeface="+mn-cs"/>
              </a:rPr>
              <a:t> with words only – no audio.</a:t>
            </a:r>
          </a:p>
          <a:p>
            <a:r>
              <a:rPr lang="en-GB" sz="1200" kern="1200" baseline="0" dirty="0">
                <a:solidFill>
                  <a:schemeClr val="tx1"/>
                </a:solidFill>
                <a:effectLst/>
                <a:latin typeface="+mn-lt"/>
                <a:ea typeface="+mn-ea"/>
                <a:cs typeface="+mn-cs"/>
              </a:rPr>
              <a:t>Elicit the pronunciation from students.</a:t>
            </a:r>
            <a:endParaRPr lang="en-GB" sz="1200"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6053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x</a:t>
            </a:r>
            <a:r>
              <a:rPr lang="en-GB" baseline="0" dirty="0"/>
              <a:t> 2: on appearance of X and of the visual for ‘in’.</a:t>
            </a:r>
            <a:br>
              <a:rPr lang="en-GB" baseline="0" dirty="0"/>
            </a:br>
            <a:endParaRPr lang="en-GB" dirty="0"/>
          </a:p>
          <a:p>
            <a:r>
              <a:rPr lang="en-GB" dirty="0"/>
              <a:t>Explanation in English, if desired: Something</a:t>
            </a:r>
            <a:r>
              <a:rPr lang="en-GB" baseline="0" dirty="0"/>
              <a:t> that makes French sounds very different from English is that </a:t>
            </a:r>
            <a:r>
              <a:rPr lang="en-GB" b="1" baseline="0" dirty="0"/>
              <a:t>some consonants </a:t>
            </a:r>
            <a:r>
              <a:rPr lang="en-GB" baseline="0" dirty="0"/>
              <a:t>at the ends of words are silent.</a:t>
            </a:r>
            <a:br>
              <a:rPr lang="en-GB" baseline="0" dirty="0"/>
            </a:br>
            <a:r>
              <a:rPr lang="en-GB" baseline="0" dirty="0"/>
              <a:t>This means you don’t pronounce/sound them out at all.</a:t>
            </a:r>
            <a:br>
              <a:rPr lang="en-GB" baseline="0" dirty="0"/>
            </a:br>
            <a:r>
              <a:rPr lang="en-GB" baseline="0" dirty="0"/>
              <a:t>As in the word ‘</a:t>
            </a:r>
            <a:r>
              <a:rPr lang="en-GB" baseline="0" dirty="0" err="1"/>
              <a:t>dans</a:t>
            </a:r>
            <a:r>
              <a:rPr lang="en-GB" baseline="0" dirty="0"/>
              <a:t>’ in French.</a:t>
            </a:r>
            <a:br>
              <a:rPr lang="en-GB" baseline="0" dirty="0"/>
            </a:br>
            <a:br>
              <a:rPr lang="en-GB" baseline="0" dirty="0"/>
            </a:br>
            <a:r>
              <a:rPr lang="en-GB" baseline="0" dirty="0"/>
              <a:t>Say and repeat the word.</a:t>
            </a:r>
            <a:br>
              <a:rPr lang="en-GB" baseline="0" dirty="0"/>
            </a:br>
            <a:r>
              <a:rPr lang="en-GB" baseline="0" dirty="0"/>
              <a:t>Ensure pupils know the meaning (use usual routine for this – e.g. </a:t>
            </a:r>
            <a:r>
              <a:rPr lang="en-GB" baseline="0" dirty="0" err="1"/>
              <a:t>C’est</a:t>
            </a:r>
            <a:r>
              <a:rPr lang="en-GB" baseline="0" dirty="0"/>
              <a:t> quoi </a:t>
            </a:r>
            <a:r>
              <a:rPr lang="en-GB" baseline="0" dirty="0" err="1"/>
              <a:t>en</a:t>
            </a:r>
            <a:r>
              <a:rPr lang="en-GB" baseline="0" dirty="0"/>
              <a:t> </a:t>
            </a:r>
            <a:r>
              <a:rPr lang="en-GB" baseline="0" dirty="0" err="1"/>
              <a:t>anglais</a:t>
            </a:r>
            <a:r>
              <a:rPr lang="en-GB" baseline="0" dirty="0"/>
              <a:t> ‘</a:t>
            </a:r>
            <a:r>
              <a:rPr lang="en-GB" baseline="0" dirty="0" err="1"/>
              <a:t>dans</a:t>
            </a:r>
            <a:r>
              <a:rPr lang="en-GB" baseline="0" dirty="0"/>
              <a:t>’? ‘In’, </a:t>
            </a:r>
            <a:r>
              <a:rPr lang="en-GB" baseline="0" dirty="0" err="1"/>
              <a:t>oui</a:t>
            </a:r>
            <a:r>
              <a:rPr lang="en-GB" baseline="0" dirty="0"/>
              <a:t>, </a:t>
            </a:r>
            <a:r>
              <a:rPr lang="en-GB" baseline="0" dirty="0" err="1"/>
              <a:t>c’est</a:t>
            </a:r>
            <a:r>
              <a:rPr lang="en-GB" baseline="0" dirty="0"/>
              <a:t> </a:t>
            </a:r>
            <a:r>
              <a:rPr lang="en-GB" baseline="0" dirty="0" err="1"/>
              <a:t>ça</a:t>
            </a:r>
            <a:r>
              <a:rPr lang="en-GB" baseline="0" dirty="0"/>
              <a:t>.</a:t>
            </a:r>
            <a:br>
              <a:rPr lang="en-GB" dirty="0"/>
            </a:br>
            <a:r>
              <a:rPr lang="en-GB" dirty="0"/>
              <a:t>A possible gesture to accompany this SSC would be to</a:t>
            </a:r>
            <a:r>
              <a:rPr lang="en-GB" baseline="0" dirty="0"/>
              <a:t> hold ones finger to ones lips to indicate ‘</a:t>
            </a:r>
            <a:r>
              <a:rPr lang="en-GB" baseline="0" dirty="0" err="1"/>
              <a:t>Shhhh</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7761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pronunciation of ‘</a:t>
            </a:r>
            <a:r>
              <a:rPr lang="en-GB" dirty="0" err="1"/>
              <a:t>dans</a:t>
            </a:r>
            <a:r>
              <a:rPr lang="en-GB" dirty="0"/>
              <a:t>’ again before clicking to animate the</a:t>
            </a:r>
            <a:r>
              <a:rPr lang="en-GB" baseline="0" dirty="0"/>
              <a:t> ‘X’</a:t>
            </a:r>
            <a:endParaRPr lang="en-GB" dirty="0"/>
          </a:p>
          <a:p>
            <a:r>
              <a:rPr lang="en-GB" dirty="0"/>
              <a:t>Possible explanation,</a:t>
            </a:r>
            <a:r>
              <a:rPr lang="en-GB" baseline="0" dirty="0"/>
              <a:t> in English, if desired:  Let’s see which other final consonants are silent in French.</a:t>
            </a:r>
            <a:br>
              <a:rPr lang="en-GB" baseline="0" dirty="0"/>
            </a:br>
            <a:r>
              <a:rPr lang="en-GB" baseline="0" dirty="0"/>
              <a:t>Lead class repetition of the five CLUSTER words.</a:t>
            </a: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dans</a:t>
            </a:r>
            <a:r>
              <a:rPr lang="en-GB" b="1" baseline="0" dirty="0"/>
              <a:t> </a:t>
            </a:r>
            <a:r>
              <a:rPr lang="en-GB" baseline="0" dirty="0"/>
              <a:t>[11]; </a:t>
            </a:r>
            <a:r>
              <a:rPr lang="en-GB" b="1" baseline="0" dirty="0"/>
              <a:t>petit</a:t>
            </a:r>
            <a:r>
              <a:rPr lang="en-GB" baseline="0" dirty="0"/>
              <a:t> [138]; </a:t>
            </a:r>
            <a:r>
              <a:rPr lang="en-GB" b="1" baseline="0" dirty="0"/>
              <a:t>prix</a:t>
            </a:r>
            <a:r>
              <a:rPr lang="en-GB" b="0" baseline="0" dirty="0"/>
              <a:t>[310]</a:t>
            </a:r>
            <a:r>
              <a:rPr lang="en-GB" baseline="0" dirty="0"/>
              <a:t> </a:t>
            </a:r>
            <a:r>
              <a:rPr lang="en-GB" b="1" baseline="0" dirty="0"/>
              <a:t>mot</a:t>
            </a:r>
            <a:r>
              <a:rPr lang="en-GB" baseline="0" dirty="0"/>
              <a:t> [220]; </a:t>
            </a:r>
            <a:r>
              <a:rPr lang="en-GB" b="1" baseline="0" dirty="0"/>
              <a:t>grand</a:t>
            </a:r>
            <a:r>
              <a:rPr lang="en-GB" baseline="0" dirty="0"/>
              <a:t> [59]; </a:t>
            </a:r>
            <a:r>
              <a:rPr lang="en-GB" b="1" baseline="0" dirty="0" err="1"/>
              <a:t>mais</a:t>
            </a:r>
            <a:r>
              <a:rPr lang="en-GB" baseline="0" dirty="0"/>
              <a:t> [30]</a:t>
            </a:r>
            <a:br>
              <a:rPr lang="en-GB" sz="120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a:solidFill>
                  <a:schemeClr val="tx1"/>
                </a:solidFill>
                <a:effectLst/>
                <a:latin typeface="+mn-lt"/>
                <a:ea typeface="+mn-ea"/>
                <a:cs typeface="+mn-cs"/>
              </a:rPr>
              <a:t>A Frequency Dictionary of French: Core vocabulary for learners </a:t>
            </a:r>
            <a:r>
              <a:rPr lang="en-GB" sz="1200" kern="1200">
                <a:solidFill>
                  <a:schemeClr val="tx1"/>
                </a:solidFill>
                <a:effectLst/>
                <a:latin typeface="+mn-l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82720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this round of repetition, ensure that pupils are clear about the meaning of each of these high-frequency words.</a:t>
            </a:r>
            <a:br>
              <a:rPr lang="en-GB" dirty="0"/>
            </a:br>
            <a:r>
              <a:rPr lang="en-GB" dirty="0"/>
              <a:t>NB: pictures can,</a:t>
            </a:r>
            <a:r>
              <a:rPr lang="en-GB" baseline="0" dirty="0"/>
              <a:t> at best, only suggest meaning. Many high-frequency words less concrete than other words, and less easy to communicate unequivocally in pictures.</a:t>
            </a:r>
            <a:br>
              <a:rPr lang="en-GB" baseline="0" dirty="0"/>
            </a:br>
            <a:r>
              <a:rPr lang="en-GB" baseline="0" dirty="0"/>
              <a:t>Therefore, teachers should not shy away from giving the English meaning to students, to prevent any erroneous representations taking root in memory.</a:t>
            </a:r>
            <a:br>
              <a:rPr lang="en-GB" baseline="0" dirty="0"/>
            </a:br>
            <a:r>
              <a:rPr lang="en-GB" baseline="0" dirty="0"/>
              <a:t>With these words, however, it is expected that pupils will know several of them already.</a:t>
            </a:r>
            <a:br>
              <a:rPr lang="en-GB" baseline="0" dirty="0"/>
            </a:br>
            <a:br>
              <a:rPr lang="en-GB" baseline="0" dirty="0"/>
            </a:br>
            <a:r>
              <a:rPr lang="en-GB" baseline="0" dirty="0"/>
              <a:t>Lead class repetition of the five CLUSTER words.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53582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a:t>
            </a:r>
            <a:br>
              <a:rPr lang="en-GB" sz="1200" b="1" kern="1200" baseline="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Individually (but all at once) pupils read out the words but in alphabetical order.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0445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AUDIO</a:t>
            </a:r>
            <a:br>
              <a:rPr lang="en-GB" dirty="0"/>
            </a:br>
            <a:r>
              <a:rPr lang="en-GB" dirty="0"/>
              <a:t>Elicit pronunciation of ‘</a:t>
            </a:r>
            <a:r>
              <a:rPr lang="en-GB" dirty="0" err="1"/>
              <a:t>dans</a:t>
            </a:r>
            <a:r>
              <a:rPr lang="en-GB" dirty="0"/>
              <a:t>’ again before clicking to animate the</a:t>
            </a:r>
            <a:r>
              <a:rPr lang="en-GB" baseline="0" dirty="0"/>
              <a:t> ‘X’</a:t>
            </a:r>
            <a:endParaRPr lang="en-GB" dirty="0"/>
          </a:p>
          <a:p>
            <a:r>
              <a:rPr lang="en-GB" dirty="0"/>
              <a:t>Possible explanation,</a:t>
            </a:r>
            <a:r>
              <a:rPr lang="en-GB" baseline="0" dirty="0"/>
              <a:t> in English, if desired:  Let’s see which other final consonants are silent in French.</a:t>
            </a:r>
            <a:br>
              <a:rPr lang="en-GB" baseline="0" dirty="0"/>
            </a:br>
            <a:r>
              <a:rPr lang="en-GB" baseline="0" dirty="0"/>
              <a:t>Lead class repetition of the five CLUSTER words.</a:t>
            </a:r>
            <a:br>
              <a:rPr lang="en-GB" baseline="0" dirty="0"/>
            </a:b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98968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Pair work:</a:t>
            </a:r>
            <a:r>
              <a:rPr lang="en-GB" baseline="0" dirty="0"/>
              <a:t>  Pupils try to recall the words together, prompted just by the SFC</a:t>
            </a:r>
            <a:br>
              <a:rPr lang="en-GB" baseline="0" dirty="0"/>
            </a:br>
            <a:r>
              <a:rPr lang="en-GB" baseline="0" dirty="0"/>
              <a:t>Plenary: Elicit the words chorally from the class, but listening in carefully </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2936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Elicit the words from pupils from picture prompts (NB – clearly this is NOT decoding the SFC SSC, but it is reinforcing the explicit knowledge of the cluster words – remember these are high-frequency words)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9122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‘animal’.</a:t>
            </a:r>
            <a:br>
              <a:rPr lang="en-GB" baseline="0" dirty="0"/>
            </a:br>
            <a:r>
              <a:rPr lang="en-GB" dirty="0"/>
              <a:t>A possible gesture for this</a:t>
            </a:r>
            <a:r>
              <a:rPr lang="en-GB" b="1" dirty="0"/>
              <a:t> source </a:t>
            </a:r>
            <a:r>
              <a:rPr lang="en-GB" dirty="0"/>
              <a:t>word</a:t>
            </a:r>
            <a:r>
              <a:rPr lang="en-GB" baseline="0" dirty="0"/>
              <a:t> </a:t>
            </a:r>
            <a:r>
              <a:rPr lang="en-GB" dirty="0"/>
              <a:t>would be to mimic</a:t>
            </a:r>
            <a:r>
              <a:rPr lang="en-GB" baseline="0" dirty="0"/>
              <a:t> an animal’s motion, perhaps holding ones arms and hands close to the chest as ‘paws’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3520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image" Target="../media/image18.png"/><Relationship Id="rId3" Type="http://schemas.openxmlformats.org/officeDocument/2006/relationships/audio" Target="../media/audio7.wav"/><Relationship Id="rId7" Type="http://schemas.openxmlformats.org/officeDocument/2006/relationships/audio" Target="../media/audio11.wav"/><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0.wav"/><Relationship Id="rId11" Type="http://schemas.openxmlformats.org/officeDocument/2006/relationships/image" Target="../media/image16.png"/><Relationship Id="rId5" Type="http://schemas.openxmlformats.org/officeDocument/2006/relationships/audio" Target="../media/audio9.wav"/><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8.wav"/><Relationship Id="rId9" Type="http://schemas.openxmlformats.org/officeDocument/2006/relationships/audio" Target="../media/audio13.wav"/><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 Id="rId9" Type="http://schemas.openxmlformats.org/officeDocument/2006/relationships/audio" Target="../media/audio13.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6" name="Title 5">
            <a:extLst>
              <a:ext uri="{FF2B5EF4-FFF2-40B4-BE49-F238E27FC236}">
                <a16:creationId xmlns:a16="http://schemas.microsoft.com/office/drawing/2014/main" id="{5E701153-6413-DA49-A4FA-ACE31D7EFA4F}"/>
              </a:ext>
            </a:extLst>
          </p:cNvPr>
          <p:cNvSpPr>
            <a:spLocks noGrp="1"/>
          </p:cNvSpPr>
          <p:nvPr>
            <p:ph type="title"/>
          </p:nvPr>
        </p:nvSpPr>
        <p:spPr>
          <a:xfrm>
            <a:off x="185383" y="1796722"/>
            <a:ext cx="10515600" cy="1325563"/>
          </a:xfrm>
        </p:spPr>
        <p:txBody>
          <a:bodyPr>
            <a:normAutofit/>
          </a:bodyPr>
          <a:lstStyle/>
          <a:p>
            <a:r>
              <a:rPr lang="en-GB" sz="4000" b="1" dirty="0">
                <a:solidFill>
                  <a:prstClr val="white"/>
                </a:solidFill>
              </a:rPr>
              <a:t>Phonics</a:t>
            </a:r>
            <a:endParaRPr lang="en-US" sz="40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1.1 - Week 1</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09/02/20</a:t>
              </a:r>
            </a:p>
          </p:txBody>
        </p:sp>
      </p:grpSp>
    </p:spTree>
    <p:extLst>
      <p:ext uri="{BB962C8B-B14F-4D97-AF65-F5344CB8AC3E}">
        <p14:creationId xmlns:p14="http://schemas.microsoft.com/office/powerpoint/2010/main" val="45670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698515" y="1787747"/>
            <a:ext cx="871144" cy="1027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prstClr val="black"/>
                </a:solidFill>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13" name="Rounded Rectangle 12"/>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sp>
        <p:nvSpPr>
          <p:cNvPr id="16" name="TextBox 15"/>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17777"/>
          <a:stretch/>
        </p:blipFill>
        <p:spPr>
          <a:xfrm>
            <a:off x="1653047" y="4619027"/>
            <a:ext cx="1587863" cy="1699433"/>
          </a:xfrm>
          <a:prstGeom prst="rect">
            <a:avLst/>
          </a:prstGeom>
        </p:spPr>
      </p:pic>
      <p:pic>
        <p:nvPicPr>
          <p:cNvPr id="19" name="Picture 18"/>
          <p:cNvPicPr>
            <a:picLocks noChangeAspect="1"/>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79927" y="4569222"/>
            <a:ext cx="1421990" cy="1541917"/>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3709" y="1441654"/>
            <a:ext cx="2312548" cy="1927123"/>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85518" y="1307624"/>
            <a:ext cx="1826342" cy="1826342"/>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76076" y="5005235"/>
            <a:ext cx="1185604" cy="1319374"/>
          </a:xfrm>
          <a:prstGeom prst="rect">
            <a:avLst/>
          </a:prstGeom>
        </p:spPr>
      </p:pic>
      <p:sp>
        <p:nvSpPr>
          <p:cNvPr id="8" name="Title 7">
            <a:extLst>
              <a:ext uri="{FF2B5EF4-FFF2-40B4-BE49-F238E27FC236}">
                <a16:creationId xmlns:a16="http://schemas.microsoft.com/office/drawing/2014/main" id="{420CF0A0-B819-D947-A196-07DD1FA66E40}"/>
              </a:ext>
            </a:extLst>
          </p:cNvPr>
          <p:cNvSpPr>
            <a:spLocks noGrp="1"/>
          </p:cNvSpPr>
          <p:nvPr>
            <p:ph type="title"/>
          </p:nvPr>
        </p:nvSpPr>
        <p:spPr>
          <a:xfrm>
            <a:off x="5483475" y="66352"/>
            <a:ext cx="1153886" cy="1325563"/>
          </a:xfrm>
        </p:spPr>
        <p:txBody>
          <a:bodyPr>
            <a:noAutofit/>
          </a:bodyPr>
          <a:lstStyle/>
          <a:p>
            <a:r>
              <a:rPr lang="en-GB" sz="12000" b="1" dirty="0">
                <a:solidFill>
                  <a:srgbClr val="115076"/>
                </a:solidFill>
                <a:cs typeface="Calibri" panose="020F0502020204030204" pitchFamily="34" charset="0"/>
              </a:rPr>
              <a:t>a</a:t>
            </a:r>
            <a:endParaRPr lang="en-US" sz="12000" dirty="0"/>
          </a:p>
        </p:txBody>
      </p:sp>
    </p:spTree>
    <p:extLst>
      <p:ext uri="{BB962C8B-B14F-4D97-AF65-F5344CB8AC3E}">
        <p14:creationId xmlns:p14="http://schemas.microsoft.com/office/powerpoint/2010/main" val="20967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ca v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6" name="tabl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malad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8" name="mal.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subTnLst>
                                    <p:audio>
                                      <p:cMediaNode>
                                        <p:cTn display="0" masterRel="sameClick">
                                          <p:stCondLst>
                                            <p:cond evt="begin" delay="0">
                                              <p:tn val="61"/>
                                            </p:cond>
                                          </p:stCondLst>
                                          <p:endCondLst>
                                            <p:cond evt="onStopAudio" delay="0">
                                              <p:tgtEl>
                                                <p:sldTgt/>
                                              </p:tgtEl>
                                            </p:cond>
                                          </p:endCondLst>
                                        </p:cTn>
                                        <p:tgtEl>
                                          <p:sndTgt r:embed="rId9" name="sac.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3" grpId="0" animBg="1"/>
      <p:bldP spid="1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prstClr val="black"/>
                </a:solidFill>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13" name="Rounded Rectangle 12"/>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sp>
        <p:nvSpPr>
          <p:cNvPr id="16" name="TextBox 15"/>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4" name="Title 3">
            <a:extLst>
              <a:ext uri="{FF2B5EF4-FFF2-40B4-BE49-F238E27FC236}">
                <a16:creationId xmlns:a16="http://schemas.microsoft.com/office/drawing/2014/main" id="{5857E57E-9FE8-594C-899F-B9E72EB93E79}"/>
              </a:ext>
            </a:extLst>
          </p:cNvPr>
          <p:cNvSpPr>
            <a:spLocks noGrp="1"/>
          </p:cNvSpPr>
          <p:nvPr>
            <p:ph type="title"/>
          </p:nvPr>
        </p:nvSpPr>
        <p:spPr>
          <a:xfrm>
            <a:off x="4868017" y="58276"/>
            <a:ext cx="2455964" cy="1325563"/>
          </a:xfrm>
        </p:spPr>
        <p:txBody>
          <a:bodyPr>
            <a:noAutofit/>
          </a:bodyPr>
          <a:lstStyle/>
          <a:p>
            <a:pPr algn="ctr"/>
            <a:r>
              <a:rPr lang="en-GB" sz="12000" b="1" dirty="0">
                <a:solidFill>
                  <a:srgbClr val="115076"/>
                </a:solidFill>
                <a:cs typeface="Calibri" panose="020F0502020204030204" pitchFamily="34" charset="0"/>
              </a:rPr>
              <a:t>a</a:t>
            </a:r>
            <a:endParaRPr lang="en-US" sz="12000" dirty="0"/>
          </a:p>
        </p:txBody>
      </p:sp>
    </p:spTree>
    <p:extLst>
      <p:ext uri="{BB962C8B-B14F-4D97-AF65-F5344CB8AC3E}">
        <p14:creationId xmlns:p14="http://schemas.microsoft.com/office/powerpoint/2010/main" val="63420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ca v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tabl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malad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8" name="m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9" name="sa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3" grpId="0" animBg="1"/>
      <p:bldP spid="1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prstClr val="black"/>
                </a:solidFill>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13" name="Rounded Rectangle 12"/>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sp>
        <p:nvSpPr>
          <p:cNvPr id="15" name="TextBox 14"/>
          <p:cNvSpPr txBox="1"/>
          <p:nvPr/>
        </p:nvSpPr>
        <p:spPr>
          <a:xfrm>
            <a:off x="5425965" y="-328398"/>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a</a:t>
            </a:r>
          </a:p>
        </p:txBody>
      </p:sp>
      <p:sp>
        <p:nvSpPr>
          <p:cNvPr id="16" name="TextBox 15"/>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4" name="Title 3">
            <a:extLst>
              <a:ext uri="{FF2B5EF4-FFF2-40B4-BE49-F238E27FC236}">
                <a16:creationId xmlns:a16="http://schemas.microsoft.com/office/drawing/2014/main" id="{E6F929D6-774A-454E-9035-C5A99339945C}"/>
              </a:ext>
            </a:extLst>
          </p:cNvPr>
          <p:cNvSpPr>
            <a:spLocks noGrp="1"/>
          </p:cNvSpPr>
          <p:nvPr>
            <p:ph type="title"/>
          </p:nvPr>
        </p:nvSpPr>
        <p:spPr>
          <a:xfrm>
            <a:off x="5530505" y="58276"/>
            <a:ext cx="1235529" cy="1325563"/>
          </a:xfrm>
        </p:spPr>
        <p:txBody>
          <a:bodyPr>
            <a:noAutofit/>
          </a:bodyPr>
          <a:lstStyle/>
          <a:p>
            <a:r>
              <a:rPr lang="en-GB" sz="12000" b="1" dirty="0">
                <a:solidFill>
                  <a:srgbClr val="115076"/>
                </a:solidFill>
                <a:cs typeface="Calibri" panose="020F0502020204030204" pitchFamily="34" charset="0"/>
              </a:rPr>
              <a:t>a</a:t>
            </a:r>
            <a:endParaRPr lang="en-US" sz="12000" dirty="0"/>
          </a:p>
        </p:txBody>
      </p:sp>
    </p:spTree>
    <p:extLst>
      <p:ext uri="{BB962C8B-B14F-4D97-AF65-F5344CB8AC3E}">
        <p14:creationId xmlns:p14="http://schemas.microsoft.com/office/powerpoint/2010/main" val="18756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3" grpId="0" animBg="1"/>
      <p:bldP spid="14" grpId="0"/>
      <p:bldP spid="1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1592-63B2-E948-ACE0-2997CA659C7C}"/>
              </a:ext>
            </a:extLst>
          </p:cNvPr>
          <p:cNvSpPr>
            <a:spLocks noGrp="1"/>
          </p:cNvSpPr>
          <p:nvPr>
            <p:ph type="title"/>
          </p:nvPr>
        </p:nvSpPr>
        <p:spPr>
          <a:xfrm>
            <a:off x="960362" y="863615"/>
            <a:ext cx="10515600" cy="1325563"/>
          </a:xfrm>
        </p:spPr>
        <p:txBody>
          <a:bodyPr>
            <a:normAutofit fontScale="90000"/>
          </a:bodyPr>
          <a:lstStyle/>
          <a:p>
            <a:pPr lvl="0" algn="ctr">
              <a:lnSpc>
                <a:spcPct val="100000"/>
              </a:lnSpc>
              <a:spcBef>
                <a:spcPts val="0"/>
              </a:spcBef>
            </a:pPr>
            <a:r>
              <a:rPr lang="en-GB" sz="8000" b="1" dirty="0">
                <a:solidFill>
                  <a:srgbClr val="5B9BD5">
                    <a:lumMod val="50000"/>
                  </a:srgbClr>
                </a:solidFill>
                <a:ea typeface="+mn-ea"/>
                <a:cs typeface="Calibri" panose="020F0502020204030204" pitchFamily="34" charset="0"/>
              </a:rPr>
              <a:t>Silent final consonant</a:t>
            </a:r>
            <a:br>
              <a:rPr lang="en-GB" sz="7200" b="1" dirty="0">
                <a:solidFill>
                  <a:srgbClr val="5B9BD5">
                    <a:lumMod val="50000"/>
                  </a:srgbClr>
                </a:solidFill>
                <a:ea typeface="+mn-ea"/>
                <a:cs typeface="Calibri" panose="020F0502020204030204" pitchFamily="34" charset="0"/>
              </a:rPr>
            </a:br>
            <a:endParaRPr lang="en-US" dirty="0"/>
          </a:p>
        </p:txBody>
      </p:sp>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12" name="TextBox 11"/>
          <p:cNvSpPr txBox="1"/>
          <p:nvPr/>
        </p:nvSpPr>
        <p:spPr>
          <a:xfrm rot="10800000" flipV="1">
            <a:off x="3052382" y="1910649"/>
            <a:ext cx="6331560" cy="2554545"/>
          </a:xfrm>
          <a:prstGeom prst="rect">
            <a:avLst/>
          </a:prstGeom>
          <a:noFill/>
        </p:spPr>
        <p:txBody>
          <a:bodyPr wrap="square" rtlCol="0">
            <a:spAutoFit/>
          </a:bodyPr>
          <a:lstStyle/>
          <a:p>
            <a:r>
              <a:rPr lang="en-GB" sz="16000" b="1" dirty="0" err="1">
                <a:solidFill>
                  <a:srgbClr val="5B9BD5">
                    <a:lumMod val="50000"/>
                  </a:srgbClr>
                </a:solidFill>
                <a:latin typeface="Century Gothic" panose="020B0502020202020204" pitchFamily="34" charset="0"/>
                <a:cs typeface="Calibri" panose="020F0502020204030204" pitchFamily="34" charset="0"/>
              </a:rPr>
              <a:t>dans</a:t>
            </a:r>
            <a:endParaRPr lang="en-GB" sz="16000" b="1" dirty="0">
              <a:solidFill>
                <a:srgbClr val="5B9BD5">
                  <a:lumMod val="50000"/>
                </a:srgbClr>
              </a:solidFill>
              <a:latin typeface="Century Gothic" panose="020B0502020202020204" pitchFamily="34" charset="0"/>
              <a:cs typeface="Calibri" panose="020F0502020204030204" pitchFamily="34" charset="0"/>
            </a:endParaRPr>
          </a:p>
        </p:txBody>
      </p:sp>
      <p:pic>
        <p:nvPicPr>
          <p:cNvPr id="13"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163" y="4004890"/>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677771" y="2010991"/>
            <a:ext cx="1613533" cy="2646878"/>
          </a:xfrm>
          <a:prstGeom prst="rect">
            <a:avLst/>
          </a:prstGeom>
          <a:noFill/>
        </p:spPr>
        <p:txBody>
          <a:bodyPr wrap="square" rtlCol="0">
            <a:spAutoFit/>
          </a:bodyPr>
          <a:lstStyle/>
          <a:p>
            <a:pPr algn="ctr"/>
            <a:r>
              <a:rPr lang="en-GB" sz="16600" b="1" dirty="0">
                <a:solidFill>
                  <a:srgbClr val="E65D00"/>
                </a:solidFill>
              </a:rPr>
              <a:t>X</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579" y="4203686"/>
            <a:ext cx="2021192" cy="1704539"/>
          </a:xfrm>
          <a:prstGeom prst="rect">
            <a:avLst/>
          </a:prstGeom>
        </p:spPr>
      </p:pic>
      <p:sp>
        <p:nvSpPr>
          <p:cNvPr id="16" name="Down Arrow 15"/>
          <p:cNvSpPr/>
          <p:nvPr/>
        </p:nvSpPr>
        <p:spPr>
          <a:xfrm>
            <a:off x="5387727" y="4170473"/>
            <a:ext cx="627018" cy="109219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628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FC_dan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FC_dans.wav"/>
                                        </p:tgtEl>
                                      </p:cMediaNode>
                                    </p:audio>
                                  </p:sub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pic>
        <p:nvPicPr>
          <p:cNvPr id="14"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7670" y="81952"/>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362413" y="1554731"/>
            <a:ext cx="2364827"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pri</a:t>
            </a:r>
            <a:r>
              <a:rPr lang="en-GB" sz="6000" b="1" strike="sngStrike" dirty="0">
                <a:solidFill>
                  <a:srgbClr val="E65D00"/>
                </a:solidFill>
                <a:latin typeface="Century Gothic" panose="020B0502020202020204" pitchFamily="34" charset="0"/>
                <a:cs typeface="Calibri" panose="020F0502020204030204" pitchFamily="34" charset="0"/>
              </a:rPr>
              <a:t>x</a:t>
            </a:r>
          </a:p>
        </p:txBody>
      </p:sp>
      <p:sp>
        <p:nvSpPr>
          <p:cNvPr id="16" name="TextBox 15"/>
          <p:cNvSpPr txBox="1"/>
          <p:nvPr/>
        </p:nvSpPr>
        <p:spPr>
          <a:xfrm flipH="1">
            <a:off x="4972936" y="4709440"/>
            <a:ext cx="2685502"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gran</a:t>
            </a:r>
            <a:r>
              <a:rPr lang="en-GB" sz="6000" b="1" strike="sngStrike" dirty="0">
                <a:solidFill>
                  <a:srgbClr val="E65D00"/>
                </a:solidFill>
                <a:latin typeface="Century Gothic" panose="020B0502020202020204" pitchFamily="34" charset="0"/>
                <a:cs typeface="Calibri" panose="020F0502020204030204" pitchFamily="34" charset="0"/>
              </a:rPr>
              <a:t>d</a:t>
            </a:r>
          </a:p>
        </p:txBody>
      </p:sp>
      <p:sp>
        <p:nvSpPr>
          <p:cNvPr id="17" name="TextBox 16"/>
          <p:cNvSpPr txBox="1"/>
          <p:nvPr/>
        </p:nvSpPr>
        <p:spPr>
          <a:xfrm>
            <a:off x="917063" y="1788358"/>
            <a:ext cx="2017986"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peti</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18" name="TextBox 17"/>
          <p:cNvSpPr txBox="1"/>
          <p:nvPr/>
        </p:nvSpPr>
        <p:spPr>
          <a:xfrm rot="10800000" flipV="1">
            <a:off x="3451145" y="2032425"/>
            <a:ext cx="5814977" cy="2554545"/>
          </a:xfrm>
          <a:prstGeom prst="rect">
            <a:avLst/>
          </a:prstGeom>
          <a:noFill/>
        </p:spPr>
        <p:txBody>
          <a:bodyPr wrap="square" rtlCol="0">
            <a:spAutoFit/>
          </a:bodyPr>
          <a:lstStyle/>
          <a:p>
            <a:r>
              <a:rPr lang="en-GB" sz="16000" b="1" dirty="0" err="1">
                <a:solidFill>
                  <a:srgbClr val="5B9BD5">
                    <a:lumMod val="50000"/>
                  </a:srgbClr>
                </a:solidFill>
                <a:latin typeface="Century Gothic" panose="020B0502020202020204" pitchFamily="34" charset="0"/>
                <a:cs typeface="Calibri" panose="020F0502020204030204" pitchFamily="34" charset="0"/>
              </a:rPr>
              <a:t>dans</a:t>
            </a:r>
            <a:endParaRPr lang="en-GB" sz="16000" b="1" dirty="0">
              <a:solidFill>
                <a:srgbClr val="5B9BD5">
                  <a:lumMod val="50000"/>
                </a:srgbClr>
              </a:solidFill>
              <a:latin typeface="Century Gothic" panose="020B0502020202020204" pitchFamily="34" charset="0"/>
              <a:cs typeface="Calibri" panose="020F0502020204030204" pitchFamily="34" charset="0"/>
            </a:endParaRPr>
          </a:p>
        </p:txBody>
      </p:sp>
      <p:sp>
        <p:nvSpPr>
          <p:cNvPr id="19" name="TextBox 18"/>
          <p:cNvSpPr txBox="1"/>
          <p:nvPr/>
        </p:nvSpPr>
        <p:spPr>
          <a:xfrm>
            <a:off x="7122722" y="2062562"/>
            <a:ext cx="1613533" cy="2646878"/>
          </a:xfrm>
          <a:prstGeom prst="rect">
            <a:avLst/>
          </a:prstGeom>
          <a:noFill/>
        </p:spPr>
        <p:txBody>
          <a:bodyPr wrap="square" rtlCol="0">
            <a:spAutoFit/>
          </a:bodyPr>
          <a:lstStyle/>
          <a:p>
            <a:pPr algn="ctr"/>
            <a:r>
              <a:rPr lang="en-GB" sz="16600" b="1" dirty="0">
                <a:solidFill>
                  <a:srgbClr val="E65D00"/>
                </a:solidFill>
                <a:latin typeface="Century Gothic" panose="020B0502020202020204" pitchFamily="34" charset="0"/>
              </a:rPr>
              <a:t>X</a:t>
            </a:r>
          </a:p>
        </p:txBody>
      </p:sp>
      <p:sp>
        <p:nvSpPr>
          <p:cNvPr id="20" name="TextBox 19"/>
          <p:cNvSpPr txBox="1"/>
          <p:nvPr/>
        </p:nvSpPr>
        <p:spPr>
          <a:xfrm>
            <a:off x="917063" y="4738771"/>
            <a:ext cx="2270235"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mo</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21" name="TextBox 20"/>
          <p:cNvSpPr txBox="1"/>
          <p:nvPr/>
        </p:nvSpPr>
        <p:spPr>
          <a:xfrm>
            <a:off x="9266122" y="4709440"/>
            <a:ext cx="2175862" cy="1015663"/>
          </a:xfrm>
          <a:prstGeom prst="rect">
            <a:avLst/>
          </a:prstGeom>
          <a:noFill/>
        </p:spPr>
        <p:txBody>
          <a:bodyPr wrap="square" rtlCol="0">
            <a:spAutoFit/>
          </a:bodyPr>
          <a:lstStyle/>
          <a:p>
            <a:r>
              <a:rPr lang="en-GB" sz="6000" b="1" dirty="0" err="1">
                <a:solidFill>
                  <a:srgbClr val="5B9BD5">
                    <a:lumMod val="50000"/>
                  </a:srgbClr>
                </a:solidFill>
                <a:latin typeface="Century Gothic" panose="020B0502020202020204" pitchFamily="34" charset="0"/>
                <a:cs typeface="Calibri" panose="020F0502020204030204" pitchFamily="34" charset="0"/>
              </a:rPr>
              <a:t>mai</a:t>
            </a:r>
            <a:r>
              <a:rPr lang="en-GB" sz="6000" b="1" strike="sngStrike" dirty="0" err="1">
                <a:solidFill>
                  <a:srgbClr val="E65D00"/>
                </a:solidFill>
                <a:latin typeface="Century Gothic" panose="020B0502020202020204" pitchFamily="34" charset="0"/>
                <a:cs typeface="Calibri" panose="020F0502020204030204" pitchFamily="34" charset="0"/>
              </a:rPr>
              <a:t>s</a:t>
            </a:r>
            <a:endParaRPr lang="en-GB" sz="6000" b="1" strike="sngStrike" dirty="0">
              <a:solidFill>
                <a:srgbClr val="E65D0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88F7BBAE-009D-D043-9C05-178093EEA37B}"/>
              </a:ext>
            </a:extLst>
          </p:cNvPr>
          <p:cNvSpPr>
            <a:spLocks noGrp="1"/>
          </p:cNvSpPr>
          <p:nvPr>
            <p:ph type="title"/>
          </p:nvPr>
        </p:nvSpPr>
        <p:spPr>
          <a:xfrm>
            <a:off x="113508" y="-119908"/>
            <a:ext cx="3554186" cy="1325563"/>
          </a:xfrm>
        </p:spPr>
        <p:txBody>
          <a:bodyPr>
            <a:normAutofit/>
          </a:bodyPr>
          <a:lstStyle/>
          <a:p>
            <a:r>
              <a:rPr lang="en-GB" sz="6600" b="1" dirty="0">
                <a:solidFill>
                  <a:srgbClr val="5B9BD5">
                    <a:lumMod val="50000"/>
                  </a:srgbClr>
                </a:solidFill>
                <a:cs typeface="Calibri" panose="020F0502020204030204" pitchFamily="34" charset="0"/>
              </a:rPr>
              <a:t>Silence!</a:t>
            </a:r>
            <a:endParaRPr lang="en-US" sz="6600" dirty="0"/>
          </a:p>
        </p:txBody>
      </p:sp>
    </p:spTree>
    <p:extLst>
      <p:ext uri="{BB962C8B-B14F-4D97-AF65-F5344CB8AC3E}">
        <p14:creationId xmlns:p14="http://schemas.microsoft.com/office/powerpoint/2010/main" val="9829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FC_dan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SFC_peti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5" name="SFC_prix.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6" name="SFC_grand.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7" name="SFC_mot.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8" name="SFC_m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21" name="TextBox 20"/>
          <p:cNvSpPr txBox="1"/>
          <p:nvPr/>
        </p:nvSpPr>
        <p:spPr>
          <a:xfrm>
            <a:off x="8847301" y="209920"/>
            <a:ext cx="2364827"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pri</a:t>
            </a:r>
            <a:r>
              <a:rPr lang="en-GB" sz="6000" b="1" strike="sngStrike" dirty="0">
                <a:solidFill>
                  <a:srgbClr val="E65D00"/>
                </a:solidFill>
                <a:latin typeface="Century Gothic" panose="020B0502020202020204" pitchFamily="34" charset="0"/>
                <a:cs typeface="Calibri" panose="020F0502020204030204" pitchFamily="34" charset="0"/>
              </a:rPr>
              <a:t>x</a:t>
            </a:r>
          </a:p>
        </p:txBody>
      </p:sp>
      <p:sp>
        <p:nvSpPr>
          <p:cNvPr id="22" name="TextBox 21"/>
          <p:cNvSpPr txBox="1"/>
          <p:nvPr/>
        </p:nvSpPr>
        <p:spPr>
          <a:xfrm>
            <a:off x="1178612" y="3640582"/>
            <a:ext cx="2270235" cy="1015663"/>
          </a:xfrm>
          <a:prstGeom prst="rect">
            <a:avLst/>
          </a:prstGeom>
          <a:noFill/>
        </p:spPr>
        <p:txBody>
          <a:bodyPr wrap="square" rtlCol="0">
            <a:spAutoFit/>
          </a:bodyPr>
          <a:lstStyle/>
          <a:p>
            <a:pPr algn="ctr"/>
            <a:r>
              <a:rPr lang="en-GB" sz="6000" b="1" dirty="0">
                <a:solidFill>
                  <a:srgbClr val="5B9BD5">
                    <a:lumMod val="50000"/>
                  </a:srgbClr>
                </a:solidFill>
                <a:latin typeface="Century Gothic" panose="020B0502020202020204" pitchFamily="34" charset="0"/>
                <a:cs typeface="Calibri" panose="020F0502020204030204" pitchFamily="34" charset="0"/>
              </a:rPr>
              <a:t>mo</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23" name="TextBox 22"/>
          <p:cNvSpPr txBox="1"/>
          <p:nvPr/>
        </p:nvSpPr>
        <p:spPr>
          <a:xfrm flipH="1">
            <a:off x="4917427" y="1734051"/>
            <a:ext cx="2685502"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gran</a:t>
            </a:r>
            <a:r>
              <a:rPr lang="en-GB" sz="6000" b="1" strike="sngStrike" dirty="0">
                <a:solidFill>
                  <a:srgbClr val="E65D00"/>
                </a:solidFill>
                <a:latin typeface="Century Gothic" panose="020B0502020202020204" pitchFamily="34" charset="0"/>
                <a:cs typeface="Calibri" panose="020F0502020204030204" pitchFamily="34" charset="0"/>
              </a:rPr>
              <a:t>d</a:t>
            </a:r>
          </a:p>
        </p:txBody>
      </p:sp>
      <p:sp>
        <p:nvSpPr>
          <p:cNvPr id="24" name="TextBox 23"/>
          <p:cNvSpPr txBox="1"/>
          <p:nvPr/>
        </p:nvSpPr>
        <p:spPr>
          <a:xfrm>
            <a:off x="1580038" y="209920"/>
            <a:ext cx="2017986"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peti</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25" name="TextBox 24"/>
          <p:cNvSpPr txBox="1"/>
          <p:nvPr/>
        </p:nvSpPr>
        <p:spPr>
          <a:xfrm>
            <a:off x="9036266" y="3804622"/>
            <a:ext cx="2175862" cy="1015663"/>
          </a:xfrm>
          <a:prstGeom prst="rect">
            <a:avLst/>
          </a:prstGeom>
          <a:noFill/>
        </p:spPr>
        <p:txBody>
          <a:bodyPr wrap="square" rtlCol="0">
            <a:spAutoFit/>
          </a:bodyPr>
          <a:lstStyle/>
          <a:p>
            <a:r>
              <a:rPr lang="en-GB" sz="6000" b="1" dirty="0" err="1">
                <a:solidFill>
                  <a:srgbClr val="5B9BD5">
                    <a:lumMod val="50000"/>
                  </a:srgbClr>
                </a:solidFill>
                <a:latin typeface="Century Gothic" panose="020B0502020202020204" pitchFamily="34" charset="0"/>
                <a:cs typeface="Calibri" panose="020F0502020204030204" pitchFamily="34" charset="0"/>
              </a:rPr>
              <a:t>mai</a:t>
            </a:r>
            <a:r>
              <a:rPr lang="en-GB" sz="6000" b="1" strike="sngStrike" dirty="0" err="1">
                <a:solidFill>
                  <a:srgbClr val="E65D00"/>
                </a:solidFill>
                <a:latin typeface="Century Gothic" panose="020B0502020202020204" pitchFamily="34" charset="0"/>
                <a:cs typeface="Calibri" panose="020F0502020204030204" pitchFamily="34" charset="0"/>
              </a:rPr>
              <a:t>s</a:t>
            </a:r>
            <a:endParaRPr lang="en-GB" sz="6000" b="1" strike="sngStrike" dirty="0">
              <a:solidFill>
                <a:srgbClr val="E65D00"/>
              </a:solidFill>
              <a:latin typeface="Century Gothic" panose="020B0502020202020204" pitchFamily="34" charset="0"/>
              <a:cs typeface="Calibri" panose="020F0502020204030204" pitchFamily="34" charset="0"/>
            </a:endParaRPr>
          </a:p>
        </p:txBody>
      </p:sp>
      <p:pic>
        <p:nvPicPr>
          <p:cNvPr id="26" name="Picture 4" descr="Silhouette Of A Boy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50" y="1225583"/>
            <a:ext cx="659644" cy="1795697"/>
          </a:xfrm>
          <a:prstGeom prst="rect">
            <a:avLst/>
          </a:prstGeom>
          <a:noFill/>
          <a:extLst>
            <a:ext uri="{909E8E84-426E-40DD-AFC4-6F175D3DCCD1}">
              <a14:hiddenFill xmlns:a14="http://schemas.microsoft.com/office/drawing/2010/main">
                <a:solidFill>
                  <a:srgbClr val="FFFFFF"/>
                </a:solidFill>
              </a14:hiddenFill>
            </a:ext>
          </a:extLst>
        </p:spPr>
      </p:pic>
      <p:sp>
        <p:nvSpPr>
          <p:cNvPr id="27" name="Down Arrow 26"/>
          <p:cNvSpPr/>
          <p:nvPr/>
        </p:nvSpPr>
        <p:spPr>
          <a:xfrm>
            <a:off x="2683619" y="1272625"/>
            <a:ext cx="315601" cy="635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prstClr val="white"/>
              </a:solidFill>
              <a:latin typeface="Century Gothic" panose="020B0502020202020204" pitchFamily="34" charset="0"/>
            </a:endParaRPr>
          </a:p>
        </p:txBody>
      </p:sp>
      <p:pic>
        <p:nvPicPr>
          <p:cNvPr id="28" name="Picture 2" descr="Silhouette Of A Boy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3619" y="2087830"/>
            <a:ext cx="3429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800" y="97186"/>
            <a:ext cx="6667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9995" y="1590564"/>
            <a:ext cx="1371776" cy="115915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48360" y="1225583"/>
            <a:ext cx="1353923" cy="1936044"/>
          </a:xfrm>
          <a:prstGeom prst="rect">
            <a:avLst/>
          </a:prstGeom>
        </p:spPr>
      </p:pic>
      <p:sp>
        <p:nvSpPr>
          <p:cNvPr id="32" name="TextBox 31"/>
          <p:cNvSpPr txBox="1"/>
          <p:nvPr/>
        </p:nvSpPr>
        <p:spPr>
          <a:xfrm rot="19534011">
            <a:off x="7817614" y="1813788"/>
            <a:ext cx="1490133" cy="400110"/>
          </a:xfrm>
          <a:prstGeom prst="rect">
            <a:avLst/>
          </a:prstGeom>
          <a:noFill/>
        </p:spPr>
        <p:txBody>
          <a:bodyPr wrap="square" rtlCol="0">
            <a:spAutoFit/>
          </a:bodyPr>
          <a:lstStyle/>
          <a:p>
            <a:r>
              <a:rPr lang="en-GB" sz="2000" b="1" dirty="0">
                <a:solidFill>
                  <a:prstClr val="black"/>
                </a:solidFill>
                <a:latin typeface="Century Gothic" panose="020B0502020202020204" pitchFamily="34" charset="0"/>
              </a:rPr>
              <a:t>€15.95</a:t>
            </a:r>
          </a:p>
        </p:txBody>
      </p:sp>
      <p:pic>
        <p:nvPicPr>
          <p:cNvPr id="33" name="Picture 2" descr="http://www.clker.com/cliparts/0/F/H/c/a/X/crossword-letter-tiles-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9005" y="4642285"/>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ilhouette Of A Boy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830" y="2706923"/>
            <a:ext cx="659644" cy="17956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ilhouette Of A Boy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7278" y="3540763"/>
            <a:ext cx="342900" cy="933450"/>
          </a:xfrm>
          <a:prstGeom prst="rect">
            <a:avLst/>
          </a:prstGeom>
          <a:noFill/>
          <a:extLst>
            <a:ext uri="{909E8E84-426E-40DD-AFC4-6F175D3DCCD1}">
              <a14:hiddenFill xmlns:a14="http://schemas.microsoft.com/office/drawing/2010/main">
                <a:solidFill>
                  <a:srgbClr val="FFFFFF"/>
                </a:solidFill>
              </a14:hiddenFill>
            </a:ext>
          </a:extLst>
        </p:spPr>
      </p:pic>
      <p:sp>
        <p:nvSpPr>
          <p:cNvPr id="36" name="Down Arrow 35"/>
          <p:cNvSpPr/>
          <p:nvPr/>
        </p:nvSpPr>
        <p:spPr>
          <a:xfrm flipV="1">
            <a:off x="5163118" y="4588864"/>
            <a:ext cx="409638" cy="77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prstClr val="white"/>
              </a:solidFill>
              <a:latin typeface="Century Gothic" panose="020B0502020202020204" pitchFamily="34" charset="0"/>
            </a:endParaRPr>
          </a:p>
        </p:txBody>
      </p:sp>
      <p:pic>
        <p:nvPicPr>
          <p:cNvPr id="37" name="Picture 36"/>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6266" y="4642285"/>
            <a:ext cx="1455327" cy="1455327"/>
          </a:xfrm>
          <a:prstGeom prst="rect">
            <a:avLst/>
          </a:prstGeom>
        </p:spPr>
      </p:pic>
    </p:spTree>
    <p:extLst>
      <p:ext uri="{BB962C8B-B14F-4D97-AF65-F5344CB8AC3E}">
        <p14:creationId xmlns:p14="http://schemas.microsoft.com/office/powerpoint/2010/main" val="22235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subTnLst>
                                    <p:audio>
                                      <p:cMediaNode>
                                        <p:cTn display="0" masterRel="sameClick">
                                          <p:stCondLst>
                                            <p:cond evt="begin" delay="0">
                                              <p:tn val="14"/>
                                            </p:cond>
                                          </p:stCondLst>
                                          <p:endCondLst>
                                            <p:cond evt="onStopAudio" delay="0">
                                              <p:tgtEl>
                                                <p:sldTgt/>
                                              </p:tgtEl>
                                            </p:cond>
                                          </p:endCondLst>
                                        </p:cTn>
                                        <p:tgtEl>
                                          <p:sndTgt r:embed="rId3" name="SFC_petit.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subTnLst>
                                    <p:audio>
                                      <p:cMediaNode>
                                        <p:cTn display="0" masterRel="sameClick">
                                          <p:stCondLst>
                                            <p:cond evt="begin" delay="0">
                                              <p:tn val="19"/>
                                            </p:cond>
                                          </p:stCondLst>
                                          <p:endCondLst>
                                            <p:cond evt="onStopAudio" delay="0">
                                              <p:tgtEl>
                                                <p:sldTgt/>
                                              </p:tgtEl>
                                            </p:cond>
                                          </p:endCondLst>
                                        </p:cTn>
                                        <p:tgtEl>
                                          <p:sndTgt r:embed="rId4" name="SFC_prix.wav"/>
                                        </p:tgtEl>
                                      </p:cMediaNode>
                                    </p:audio>
                                  </p:sub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subTnLst>
                                    <p:audio>
                                      <p:cMediaNode>
                                        <p:cTn display="0" masterRel="sameClick">
                                          <p:stCondLst>
                                            <p:cond evt="begin" delay="0">
                                              <p:tn val="33"/>
                                            </p:cond>
                                          </p:stCondLst>
                                          <p:endCondLst>
                                            <p:cond evt="onStopAudio" delay="0">
                                              <p:tgtEl>
                                                <p:sldTgt/>
                                              </p:tgtEl>
                                            </p:cond>
                                          </p:endCondLst>
                                        </p:cTn>
                                        <p:tgtEl>
                                          <p:sndTgt r:embed="rId5" name="SFC_mot.wav"/>
                                        </p:tgtEl>
                                      </p:cMediaNode>
                                    </p:audio>
                                  </p:sub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6" name="SFC_grand.wav"/>
                                        </p:tgtEl>
                                      </p:cMediaNode>
                                    </p:audio>
                                  </p:sub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7" name="SFC_mais.wav"/>
                                        </p:tgtEl>
                                      </p:cMediaNode>
                                    </p:audio>
                                  </p:sub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animBg="1"/>
      <p:bldP spid="32"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3" name="TextBox 2"/>
          <p:cNvSpPr txBox="1"/>
          <p:nvPr/>
        </p:nvSpPr>
        <p:spPr>
          <a:xfrm>
            <a:off x="1594770" y="4595951"/>
            <a:ext cx="2270235" cy="1015663"/>
          </a:xfrm>
          <a:prstGeom prst="rect">
            <a:avLst/>
          </a:prstGeom>
          <a:noFill/>
        </p:spPr>
        <p:txBody>
          <a:bodyPr wrap="square" rtlCol="0">
            <a:spAutoFit/>
          </a:bodyPr>
          <a:lstStyle/>
          <a:p>
            <a:pPr algn="ctr"/>
            <a:r>
              <a:rPr lang="en-GB" sz="6000" b="1" dirty="0">
                <a:solidFill>
                  <a:srgbClr val="5B9BD5">
                    <a:lumMod val="50000"/>
                  </a:srgbClr>
                </a:solidFill>
                <a:latin typeface="Century Gothic" panose="020B0502020202020204" pitchFamily="34" charset="0"/>
                <a:cs typeface="Calibri" panose="020F0502020204030204" pitchFamily="34" charset="0"/>
              </a:rPr>
              <a:t>mo</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5" name="TextBox 4"/>
          <p:cNvSpPr txBox="1"/>
          <p:nvPr/>
        </p:nvSpPr>
        <p:spPr>
          <a:xfrm flipH="1">
            <a:off x="3181485" y="2897699"/>
            <a:ext cx="2685502"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gran</a:t>
            </a:r>
            <a:r>
              <a:rPr lang="en-GB" sz="6000" b="1" strike="sngStrike" dirty="0">
                <a:solidFill>
                  <a:srgbClr val="E65D00"/>
                </a:solidFill>
                <a:latin typeface="Century Gothic" panose="020B0502020202020204" pitchFamily="34" charset="0"/>
                <a:cs typeface="Calibri" panose="020F0502020204030204" pitchFamily="34" charset="0"/>
              </a:rPr>
              <a:t>d</a:t>
            </a:r>
          </a:p>
        </p:txBody>
      </p:sp>
      <p:sp>
        <p:nvSpPr>
          <p:cNvPr id="6" name="TextBox 5"/>
          <p:cNvSpPr txBox="1"/>
          <p:nvPr/>
        </p:nvSpPr>
        <p:spPr>
          <a:xfrm>
            <a:off x="2060042" y="1430176"/>
            <a:ext cx="2017986"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peti</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7" name="TextBox 6"/>
          <p:cNvSpPr txBox="1"/>
          <p:nvPr/>
        </p:nvSpPr>
        <p:spPr>
          <a:xfrm>
            <a:off x="5866987" y="4459298"/>
            <a:ext cx="2175862" cy="1015663"/>
          </a:xfrm>
          <a:prstGeom prst="rect">
            <a:avLst/>
          </a:prstGeom>
          <a:noFill/>
        </p:spPr>
        <p:txBody>
          <a:bodyPr wrap="square" rtlCol="0">
            <a:spAutoFit/>
          </a:bodyPr>
          <a:lstStyle/>
          <a:p>
            <a:r>
              <a:rPr lang="en-GB" sz="6000" b="1" dirty="0" err="1">
                <a:solidFill>
                  <a:srgbClr val="5B9BD5">
                    <a:lumMod val="50000"/>
                  </a:srgbClr>
                </a:solidFill>
                <a:latin typeface="Century Gothic" panose="020B0502020202020204" pitchFamily="34" charset="0"/>
                <a:cs typeface="Calibri" panose="020F0502020204030204" pitchFamily="34" charset="0"/>
              </a:rPr>
              <a:t>mai</a:t>
            </a:r>
            <a:r>
              <a:rPr lang="en-GB" sz="6000" b="1" strike="sngStrike" dirty="0" err="1">
                <a:solidFill>
                  <a:srgbClr val="E65D00"/>
                </a:solidFill>
                <a:latin typeface="Century Gothic" panose="020B0502020202020204" pitchFamily="34" charset="0"/>
                <a:cs typeface="Calibri" panose="020F0502020204030204" pitchFamily="34" charset="0"/>
              </a:rPr>
              <a:t>s</a:t>
            </a:r>
            <a:endParaRPr lang="en-GB" sz="6000" b="1" strike="sngStrike" dirty="0">
              <a:solidFill>
                <a:srgbClr val="E65D00"/>
              </a:solidFill>
              <a:latin typeface="Century Gothic" panose="020B0502020202020204" pitchFamily="34" charset="0"/>
              <a:cs typeface="Calibri" panose="020F0502020204030204" pitchFamily="34" charset="0"/>
            </a:endParaRPr>
          </a:p>
        </p:txBody>
      </p:sp>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2"/>
            <a:ext cx="923697" cy="1021198"/>
          </a:xfrm>
          <a:prstGeom prst="rect">
            <a:avLst/>
          </a:prstGeom>
        </p:spPr>
      </p:pic>
      <p:sp>
        <p:nvSpPr>
          <p:cNvPr id="9" name="TextBox 8"/>
          <p:cNvSpPr txBox="1"/>
          <p:nvPr/>
        </p:nvSpPr>
        <p:spPr>
          <a:xfrm>
            <a:off x="5970547" y="1425213"/>
            <a:ext cx="2364827"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pri</a:t>
            </a:r>
            <a:r>
              <a:rPr lang="en-GB" sz="6000" b="1" strike="sngStrike" dirty="0">
                <a:solidFill>
                  <a:srgbClr val="E65D00"/>
                </a:solidFill>
                <a:latin typeface="Century Gothic" panose="020B0502020202020204" pitchFamily="34" charset="0"/>
                <a:cs typeface="Calibri" panose="020F0502020204030204" pitchFamily="34" charset="0"/>
              </a:rPr>
              <a:t>x</a:t>
            </a:r>
          </a:p>
        </p:txBody>
      </p:sp>
      <p:sp>
        <p:nvSpPr>
          <p:cNvPr id="10" name="Rectangle 2"/>
          <p:cNvSpPr>
            <a:spLocks noChangeArrowheads="1"/>
          </p:cNvSpPr>
          <p:nvPr/>
        </p:nvSpPr>
        <p:spPr bwMode="auto">
          <a:xfrm>
            <a:off x="9589621" y="628967"/>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1" name="Rectangle 3"/>
          <p:cNvSpPr>
            <a:spLocks noChangeArrowheads="1"/>
          </p:cNvSpPr>
          <p:nvPr/>
        </p:nvSpPr>
        <p:spPr bwMode="auto">
          <a:xfrm>
            <a:off x="9587255" y="628965"/>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Line 4"/>
          <p:cNvSpPr>
            <a:spLocks noChangeShapeType="1"/>
          </p:cNvSpPr>
          <p:nvPr/>
        </p:nvSpPr>
        <p:spPr bwMode="auto">
          <a:xfrm>
            <a:off x="10272994" y="617539"/>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297682" y="61753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272994" y="4773798"/>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272994" y="2601441"/>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0514473" y="459688"/>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0489785" y="4593270"/>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9436027" y="4785224"/>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AutoShape 11">
            <a:hlinkClick r:id="" action="ppaction://noaction" highlightClick="1"/>
          </p:cNvPr>
          <p:cNvSpPr>
            <a:spLocks noChangeArrowheads="1"/>
          </p:cNvSpPr>
          <p:nvPr/>
        </p:nvSpPr>
        <p:spPr bwMode="auto">
          <a:xfrm>
            <a:off x="9326357" y="5004218"/>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Tree>
    <p:extLst>
      <p:ext uri="{BB962C8B-B14F-4D97-AF65-F5344CB8AC3E}">
        <p14:creationId xmlns:p14="http://schemas.microsoft.com/office/powerpoint/2010/main" val="2482455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3" name="TextBox 2"/>
          <p:cNvSpPr txBox="1"/>
          <p:nvPr/>
        </p:nvSpPr>
        <p:spPr>
          <a:xfrm>
            <a:off x="1699269" y="221396"/>
            <a:ext cx="8471693" cy="1107996"/>
          </a:xfrm>
          <a:prstGeom prst="rect">
            <a:avLst/>
          </a:prstGeom>
          <a:noFill/>
        </p:spPr>
        <p:txBody>
          <a:bodyPr wrap="square" rtlCol="0">
            <a:spAutoFit/>
          </a:bodyPr>
          <a:lstStyle/>
          <a:p>
            <a:r>
              <a:rPr lang="en-GB" sz="6600" b="1" dirty="0">
                <a:solidFill>
                  <a:srgbClr val="5B9BD5">
                    <a:lumMod val="50000"/>
                  </a:srgbClr>
                </a:solidFill>
                <a:latin typeface="Century Gothic" panose="020B0502020202020204" pitchFamily="34" charset="0"/>
                <a:cs typeface="Calibri" panose="020F0502020204030204" pitchFamily="34" charset="0"/>
              </a:rPr>
              <a:t>Silence!</a:t>
            </a:r>
          </a:p>
        </p:txBody>
      </p:sp>
      <p:pic>
        <p:nvPicPr>
          <p:cNvPr id="5" name="Picture 2" descr="Quiet Sig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365" y="260374"/>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78072" y="1611325"/>
            <a:ext cx="2453485"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pri</a:t>
            </a:r>
            <a:r>
              <a:rPr lang="en-GB" sz="6000" b="1" strike="sngStrike" dirty="0">
                <a:solidFill>
                  <a:srgbClr val="E65D00"/>
                </a:solidFill>
                <a:latin typeface="Century Gothic" panose="020B0502020202020204" pitchFamily="34" charset="0"/>
                <a:cs typeface="Calibri" panose="020F0502020204030204" pitchFamily="34" charset="0"/>
              </a:rPr>
              <a:t>x</a:t>
            </a:r>
          </a:p>
        </p:txBody>
      </p:sp>
      <p:sp>
        <p:nvSpPr>
          <p:cNvPr id="7" name="TextBox 6"/>
          <p:cNvSpPr txBox="1"/>
          <p:nvPr/>
        </p:nvSpPr>
        <p:spPr>
          <a:xfrm>
            <a:off x="2219161" y="4885274"/>
            <a:ext cx="2355346"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mo</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8" name="TextBox 7"/>
          <p:cNvSpPr txBox="1"/>
          <p:nvPr/>
        </p:nvSpPr>
        <p:spPr>
          <a:xfrm flipH="1">
            <a:off x="4924723" y="4817741"/>
            <a:ext cx="2786182"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gran</a:t>
            </a:r>
            <a:r>
              <a:rPr lang="en-GB" sz="6000" b="1" strike="sngStrike" dirty="0">
                <a:solidFill>
                  <a:srgbClr val="E65D00"/>
                </a:solidFill>
                <a:latin typeface="Century Gothic" panose="020B0502020202020204" pitchFamily="34" charset="0"/>
                <a:cs typeface="Calibri" panose="020F0502020204030204" pitchFamily="34" charset="0"/>
              </a:rPr>
              <a:t>d</a:t>
            </a:r>
          </a:p>
        </p:txBody>
      </p:sp>
      <p:sp>
        <p:nvSpPr>
          <p:cNvPr id="9" name="TextBox 8"/>
          <p:cNvSpPr txBox="1"/>
          <p:nvPr/>
        </p:nvSpPr>
        <p:spPr>
          <a:xfrm>
            <a:off x="2219160" y="1654865"/>
            <a:ext cx="2093641" cy="1015663"/>
          </a:xfrm>
          <a:prstGeom prst="rect">
            <a:avLst/>
          </a:prstGeom>
          <a:noFill/>
        </p:spPr>
        <p:txBody>
          <a:bodyPr wrap="square" rtlCol="0">
            <a:spAutoFit/>
          </a:bodyPr>
          <a:lstStyle/>
          <a:p>
            <a:r>
              <a:rPr lang="en-GB" sz="6000" b="1" dirty="0">
                <a:solidFill>
                  <a:srgbClr val="5B9BD5">
                    <a:lumMod val="50000"/>
                  </a:srgbClr>
                </a:solidFill>
                <a:latin typeface="Century Gothic" panose="020B0502020202020204" pitchFamily="34" charset="0"/>
                <a:cs typeface="Calibri" panose="020F0502020204030204" pitchFamily="34" charset="0"/>
              </a:rPr>
              <a:t>peti</a:t>
            </a:r>
            <a:r>
              <a:rPr lang="en-GB" sz="6000" b="1" strike="sngStrike" dirty="0">
                <a:solidFill>
                  <a:srgbClr val="E65D00"/>
                </a:solidFill>
                <a:latin typeface="Century Gothic" panose="020B0502020202020204" pitchFamily="34" charset="0"/>
                <a:cs typeface="Calibri" panose="020F0502020204030204" pitchFamily="34" charset="0"/>
              </a:rPr>
              <a:t>t</a:t>
            </a:r>
          </a:p>
        </p:txBody>
      </p:sp>
      <p:sp>
        <p:nvSpPr>
          <p:cNvPr id="10" name="TextBox 9"/>
          <p:cNvSpPr txBox="1"/>
          <p:nvPr/>
        </p:nvSpPr>
        <p:spPr>
          <a:xfrm>
            <a:off x="8344977" y="4885274"/>
            <a:ext cx="2257435" cy="1015663"/>
          </a:xfrm>
          <a:prstGeom prst="rect">
            <a:avLst/>
          </a:prstGeom>
          <a:noFill/>
        </p:spPr>
        <p:txBody>
          <a:bodyPr wrap="square" rtlCol="0">
            <a:spAutoFit/>
          </a:bodyPr>
          <a:lstStyle/>
          <a:p>
            <a:r>
              <a:rPr lang="en-GB" sz="6000" b="1" dirty="0" err="1">
                <a:solidFill>
                  <a:srgbClr val="5B9BD5">
                    <a:lumMod val="50000"/>
                  </a:srgbClr>
                </a:solidFill>
                <a:latin typeface="Century Gothic" panose="020B0502020202020204" pitchFamily="34" charset="0"/>
                <a:cs typeface="Calibri" panose="020F0502020204030204" pitchFamily="34" charset="0"/>
              </a:rPr>
              <a:t>mai</a:t>
            </a:r>
            <a:r>
              <a:rPr lang="en-GB" sz="6000" b="1" strike="sngStrike" dirty="0" err="1">
                <a:solidFill>
                  <a:srgbClr val="E65D00"/>
                </a:solidFill>
                <a:latin typeface="Century Gothic" panose="020B0502020202020204" pitchFamily="34" charset="0"/>
                <a:cs typeface="Calibri" panose="020F0502020204030204" pitchFamily="34" charset="0"/>
              </a:rPr>
              <a:t>s</a:t>
            </a:r>
            <a:endParaRPr lang="en-GB" sz="6000" b="1" strike="sngStrike" dirty="0">
              <a:solidFill>
                <a:srgbClr val="E65D00"/>
              </a:solidFill>
              <a:latin typeface="Century Gothic" panose="020B0502020202020204" pitchFamily="34" charset="0"/>
              <a:cs typeface="Calibri" panose="020F0502020204030204" pitchFamily="34" charset="0"/>
            </a:endParaRPr>
          </a:p>
        </p:txBody>
      </p:sp>
      <p:sp>
        <p:nvSpPr>
          <p:cNvPr id="11" name="TextBox 10"/>
          <p:cNvSpPr txBox="1"/>
          <p:nvPr/>
        </p:nvSpPr>
        <p:spPr>
          <a:xfrm rot="10800000" flipV="1">
            <a:off x="3840541" y="2020283"/>
            <a:ext cx="5476454" cy="2554545"/>
          </a:xfrm>
          <a:prstGeom prst="rect">
            <a:avLst/>
          </a:prstGeom>
          <a:noFill/>
        </p:spPr>
        <p:txBody>
          <a:bodyPr wrap="square" rtlCol="0">
            <a:spAutoFit/>
          </a:bodyPr>
          <a:lstStyle/>
          <a:p>
            <a:r>
              <a:rPr lang="en-GB" sz="16000" b="1" dirty="0" err="1">
                <a:solidFill>
                  <a:srgbClr val="5B9BD5">
                    <a:lumMod val="50000"/>
                  </a:srgbClr>
                </a:solidFill>
                <a:latin typeface="Century Gothic" panose="020B0502020202020204" pitchFamily="34" charset="0"/>
                <a:cs typeface="Calibri" panose="020F0502020204030204" pitchFamily="34" charset="0"/>
              </a:rPr>
              <a:t>dans</a:t>
            </a:r>
            <a:endParaRPr lang="en-GB" sz="16000" b="1" dirty="0">
              <a:solidFill>
                <a:srgbClr val="5B9BD5">
                  <a:lumMod val="50000"/>
                </a:srgbClr>
              </a:solidFill>
              <a:latin typeface="Century Gothic" panose="020B0502020202020204" pitchFamily="34" charset="0"/>
              <a:cs typeface="Calibri" panose="020F0502020204030204" pitchFamily="34" charset="0"/>
            </a:endParaRPr>
          </a:p>
        </p:txBody>
      </p:sp>
      <p:sp>
        <p:nvSpPr>
          <p:cNvPr id="12" name="TextBox 11"/>
          <p:cNvSpPr txBox="1"/>
          <p:nvPr/>
        </p:nvSpPr>
        <p:spPr>
          <a:xfrm>
            <a:off x="7523507" y="2119156"/>
            <a:ext cx="1674025" cy="2646878"/>
          </a:xfrm>
          <a:prstGeom prst="rect">
            <a:avLst/>
          </a:prstGeom>
          <a:noFill/>
        </p:spPr>
        <p:txBody>
          <a:bodyPr wrap="square" rtlCol="0">
            <a:spAutoFit/>
          </a:bodyPr>
          <a:lstStyle/>
          <a:p>
            <a:pPr algn="ctr"/>
            <a:r>
              <a:rPr lang="en-GB" sz="16600" b="1" dirty="0">
                <a:solidFill>
                  <a:srgbClr val="E65D00"/>
                </a:solidFill>
                <a:latin typeface="Century Gothic" panose="020B0502020202020204" pitchFamily="34" charset="0"/>
              </a:rPr>
              <a:t>X</a:t>
            </a:r>
          </a:p>
        </p:txBody>
      </p:sp>
    </p:spTree>
    <p:extLst>
      <p:ext uri="{BB962C8B-B14F-4D97-AF65-F5344CB8AC3E}">
        <p14:creationId xmlns:p14="http://schemas.microsoft.com/office/powerpoint/2010/main" val="9120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11" name="Rectangle 2"/>
          <p:cNvSpPr>
            <a:spLocks noChangeArrowheads="1"/>
          </p:cNvSpPr>
          <p:nvPr/>
        </p:nvSpPr>
        <p:spPr bwMode="auto">
          <a:xfrm>
            <a:off x="9589621" y="628967"/>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Rectangle 3"/>
          <p:cNvSpPr>
            <a:spLocks noChangeArrowheads="1"/>
          </p:cNvSpPr>
          <p:nvPr/>
        </p:nvSpPr>
        <p:spPr bwMode="auto">
          <a:xfrm>
            <a:off x="9587255" y="628965"/>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3" name="Line 4"/>
          <p:cNvSpPr>
            <a:spLocks noChangeShapeType="1"/>
          </p:cNvSpPr>
          <p:nvPr/>
        </p:nvSpPr>
        <p:spPr bwMode="auto">
          <a:xfrm>
            <a:off x="10272994" y="617539"/>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7"/>
          <p:cNvSpPr>
            <a:spLocks noChangeShapeType="1"/>
          </p:cNvSpPr>
          <p:nvPr/>
        </p:nvSpPr>
        <p:spPr bwMode="auto">
          <a:xfrm>
            <a:off x="10297682" y="61753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Line 9"/>
          <p:cNvSpPr>
            <a:spLocks noChangeShapeType="1"/>
          </p:cNvSpPr>
          <p:nvPr/>
        </p:nvSpPr>
        <p:spPr bwMode="auto">
          <a:xfrm>
            <a:off x="10272994" y="4773798"/>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6" name="Text Box 10"/>
          <p:cNvSpPr txBox="1">
            <a:spLocks noChangeArrowheads="1"/>
          </p:cNvSpPr>
          <p:nvPr/>
        </p:nvSpPr>
        <p:spPr bwMode="auto">
          <a:xfrm>
            <a:off x="10272994" y="2601441"/>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7" name="Text Box 12"/>
          <p:cNvSpPr txBox="1">
            <a:spLocks noChangeArrowheads="1"/>
          </p:cNvSpPr>
          <p:nvPr/>
        </p:nvSpPr>
        <p:spPr bwMode="auto">
          <a:xfrm>
            <a:off x="10514473" y="459688"/>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8" name="Text Box 14"/>
          <p:cNvSpPr txBox="1">
            <a:spLocks noChangeArrowheads="1"/>
          </p:cNvSpPr>
          <p:nvPr/>
        </p:nvSpPr>
        <p:spPr bwMode="auto">
          <a:xfrm>
            <a:off x="10489785" y="4593270"/>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9" name="Rectangle 18"/>
          <p:cNvSpPr/>
          <p:nvPr/>
        </p:nvSpPr>
        <p:spPr>
          <a:xfrm>
            <a:off x="9436027" y="4785224"/>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AutoShape 11">
            <a:hlinkClick r:id="" action="ppaction://noaction" highlightClick="1"/>
          </p:cNvPr>
          <p:cNvSpPr>
            <a:spLocks noChangeArrowheads="1"/>
          </p:cNvSpPr>
          <p:nvPr/>
        </p:nvSpPr>
        <p:spPr bwMode="auto">
          <a:xfrm>
            <a:off x="9326357" y="5004218"/>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1" name="TextBox 20"/>
          <p:cNvSpPr txBox="1"/>
          <p:nvPr/>
        </p:nvSpPr>
        <p:spPr>
          <a:xfrm>
            <a:off x="4775417" y="-343864"/>
            <a:ext cx="3283263" cy="7017306"/>
          </a:xfrm>
          <a:prstGeom prst="rect">
            <a:avLst/>
          </a:prstGeom>
          <a:noFill/>
        </p:spPr>
        <p:txBody>
          <a:bodyPr wrap="square" rtlCol="0">
            <a:spAutoFit/>
          </a:bodyPr>
          <a:lstStyle/>
          <a:p>
            <a:pPr>
              <a:lnSpc>
                <a:spcPct val="150000"/>
              </a:lnSpc>
            </a:pPr>
            <a:r>
              <a:rPr lang="en-GB" sz="6000" b="1" dirty="0">
                <a:solidFill>
                  <a:srgbClr val="5B9BD5">
                    <a:lumMod val="50000"/>
                  </a:srgbClr>
                </a:solidFill>
                <a:latin typeface="Century Gothic" panose="020B0502020202020204" pitchFamily="34" charset="0"/>
                <a:cs typeface="Calibri" panose="020F0502020204030204" pitchFamily="34" charset="0"/>
              </a:rPr>
              <a:t>petit</a:t>
            </a:r>
            <a:br>
              <a:rPr lang="en-GB" sz="6000" b="1" dirty="0">
                <a:solidFill>
                  <a:srgbClr val="5B9BD5">
                    <a:lumMod val="50000"/>
                  </a:srgbClr>
                </a:solidFill>
                <a:latin typeface="Century Gothic" panose="020B0502020202020204" pitchFamily="34" charset="0"/>
                <a:cs typeface="Calibri" panose="020F0502020204030204" pitchFamily="34" charset="0"/>
              </a:rPr>
            </a:br>
            <a:r>
              <a:rPr lang="en-GB" sz="6000" b="1" dirty="0">
                <a:solidFill>
                  <a:srgbClr val="5B9BD5">
                    <a:lumMod val="50000"/>
                  </a:srgbClr>
                </a:solidFill>
                <a:latin typeface="Century Gothic" panose="020B0502020202020204" pitchFamily="34" charset="0"/>
                <a:cs typeface="Calibri" panose="020F0502020204030204" pitchFamily="34" charset="0"/>
              </a:rPr>
              <a:t>grand</a:t>
            </a:r>
            <a:br>
              <a:rPr lang="en-GB" sz="6000" b="1" dirty="0">
                <a:solidFill>
                  <a:srgbClr val="5B9BD5">
                    <a:lumMod val="50000"/>
                  </a:srgbClr>
                </a:solidFill>
                <a:latin typeface="Century Gothic" panose="020B0502020202020204" pitchFamily="34" charset="0"/>
                <a:cs typeface="Calibri" panose="020F0502020204030204" pitchFamily="34" charset="0"/>
              </a:rPr>
            </a:br>
            <a:r>
              <a:rPr lang="en-GB" sz="6000" b="1" dirty="0">
                <a:solidFill>
                  <a:srgbClr val="5B9BD5">
                    <a:lumMod val="50000"/>
                  </a:srgbClr>
                </a:solidFill>
                <a:latin typeface="Century Gothic" panose="020B0502020202020204" pitchFamily="34" charset="0"/>
                <a:cs typeface="Calibri" panose="020F0502020204030204" pitchFamily="34" charset="0"/>
              </a:rPr>
              <a:t>mot</a:t>
            </a:r>
            <a:br>
              <a:rPr lang="en-GB" sz="6000" b="1" dirty="0">
                <a:solidFill>
                  <a:srgbClr val="5B9BD5">
                    <a:lumMod val="50000"/>
                  </a:srgbClr>
                </a:solidFill>
                <a:latin typeface="Century Gothic" panose="020B0502020202020204" pitchFamily="34" charset="0"/>
                <a:cs typeface="Calibri" panose="020F0502020204030204" pitchFamily="34" charset="0"/>
              </a:rPr>
            </a:br>
            <a:r>
              <a:rPr lang="en-GB" sz="6000" b="1" dirty="0" err="1">
                <a:solidFill>
                  <a:srgbClr val="5B9BD5">
                    <a:lumMod val="50000"/>
                  </a:srgbClr>
                </a:solidFill>
                <a:latin typeface="Century Gothic" panose="020B0502020202020204" pitchFamily="34" charset="0"/>
                <a:cs typeface="Calibri" panose="020F0502020204030204" pitchFamily="34" charset="0"/>
              </a:rPr>
              <a:t>mais</a:t>
            </a:r>
            <a:br>
              <a:rPr lang="en-GB" sz="6000" b="1" dirty="0">
                <a:solidFill>
                  <a:srgbClr val="5B9BD5">
                    <a:lumMod val="50000"/>
                  </a:srgbClr>
                </a:solidFill>
                <a:latin typeface="Century Gothic" panose="020B0502020202020204" pitchFamily="34" charset="0"/>
                <a:cs typeface="Calibri" panose="020F0502020204030204" pitchFamily="34" charset="0"/>
              </a:rPr>
            </a:br>
            <a:r>
              <a:rPr lang="en-GB" sz="6000" b="1" dirty="0">
                <a:solidFill>
                  <a:srgbClr val="5B9BD5">
                    <a:lumMod val="50000"/>
                  </a:srgbClr>
                </a:solidFill>
                <a:latin typeface="Century Gothic" panose="020B0502020202020204" pitchFamily="34" charset="0"/>
                <a:cs typeface="Calibri" panose="020F0502020204030204" pitchFamily="34" charset="0"/>
              </a:rPr>
              <a:t>prix</a:t>
            </a:r>
          </a:p>
        </p:txBody>
      </p:sp>
      <p:sp>
        <p:nvSpPr>
          <p:cNvPr id="22" name="Rounded Rectangle 21"/>
          <p:cNvSpPr/>
          <p:nvPr/>
        </p:nvSpPr>
        <p:spPr>
          <a:xfrm>
            <a:off x="4593206" y="43411"/>
            <a:ext cx="1675964" cy="950458"/>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ounded Rectangle 22"/>
          <p:cNvSpPr/>
          <p:nvPr/>
        </p:nvSpPr>
        <p:spPr>
          <a:xfrm>
            <a:off x="4774448" y="1642980"/>
            <a:ext cx="1828355"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ounded Rectangle 23"/>
          <p:cNvSpPr/>
          <p:nvPr/>
        </p:nvSpPr>
        <p:spPr>
          <a:xfrm>
            <a:off x="4843712" y="2809189"/>
            <a:ext cx="1240107"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ounded Rectangle 24"/>
          <p:cNvSpPr/>
          <p:nvPr/>
        </p:nvSpPr>
        <p:spPr>
          <a:xfrm>
            <a:off x="4843712" y="4146922"/>
            <a:ext cx="1425458" cy="711200"/>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ounded Rectangle 25"/>
          <p:cNvSpPr/>
          <p:nvPr/>
        </p:nvSpPr>
        <p:spPr>
          <a:xfrm>
            <a:off x="4479084" y="5563458"/>
            <a:ext cx="1285569" cy="800272"/>
          </a:xfrm>
          <a:prstGeom prst="round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58141" y="45968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3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nodeType="afterEffect">
                                  <p:stCondLst>
                                    <p:cond delay="0"/>
                                  </p:stCondLst>
                                  <p:childTnLst>
                                    <p:animEffect transition="out" filter="slide(fromBottom)">
                                      <p:cBhvr>
                                        <p:cTn id="32" dur="59000"/>
                                        <p:tgtEl>
                                          <p:spTgt spid="12"/>
                                        </p:tgtEl>
                                      </p:cBhvr>
                                    </p:animEffect>
                                    <p:set>
                                      <p:cBhvr>
                                        <p:cTn id="33" dur="1" fill="hold">
                                          <p:stCondLst>
                                            <p:cond delay="58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pic>
        <p:nvPicPr>
          <p:cNvPr id="3" name="Picture 4"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397" y="1474623"/>
            <a:ext cx="659644" cy="1795697"/>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3733366" y="1521665"/>
            <a:ext cx="315601" cy="635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2"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366" y="2336870"/>
            <a:ext cx="3429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86" y="255588"/>
            <a:ext cx="6667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7035" y="1839603"/>
            <a:ext cx="1371776" cy="11591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5400" y="1474622"/>
            <a:ext cx="1353923" cy="1936044"/>
          </a:xfrm>
          <a:prstGeom prst="rect">
            <a:avLst/>
          </a:prstGeom>
        </p:spPr>
      </p:pic>
      <p:sp>
        <p:nvSpPr>
          <p:cNvPr id="9" name="TextBox 8"/>
          <p:cNvSpPr txBox="1"/>
          <p:nvPr/>
        </p:nvSpPr>
        <p:spPr>
          <a:xfrm rot="19534011">
            <a:off x="7244654" y="2062827"/>
            <a:ext cx="1490133" cy="400110"/>
          </a:xfrm>
          <a:prstGeom prst="rect">
            <a:avLst/>
          </a:prstGeom>
          <a:noFill/>
        </p:spPr>
        <p:txBody>
          <a:bodyPr wrap="square" rtlCol="0">
            <a:spAutoFit/>
          </a:bodyPr>
          <a:lstStyle/>
          <a:p>
            <a:r>
              <a:rPr lang="en-GB" sz="2000" b="1" dirty="0">
                <a:solidFill>
                  <a:prstClr val="black"/>
                </a:solidFill>
              </a:rPr>
              <a:t>€15.95</a:t>
            </a:r>
          </a:p>
        </p:txBody>
      </p:sp>
      <p:pic>
        <p:nvPicPr>
          <p:cNvPr id="10" name="Picture 2" descr="http://www.clker.com/cliparts/0/F/H/c/a/X/crossword-letter-tile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4906" y="4626438"/>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837" y="3410666"/>
            <a:ext cx="659644" cy="1795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lhouette Of A Bo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285" y="4244506"/>
            <a:ext cx="342900" cy="933450"/>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a:xfrm flipV="1">
            <a:off x="5192125" y="5292607"/>
            <a:ext cx="409638" cy="77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4430" y="4450292"/>
            <a:ext cx="1455327" cy="145532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2125" y="288801"/>
            <a:ext cx="2021192" cy="1704539"/>
          </a:xfrm>
          <a:prstGeom prst="rect">
            <a:avLst/>
          </a:prstGeom>
        </p:spPr>
      </p:pic>
      <p:sp>
        <p:nvSpPr>
          <p:cNvPr id="16" name="Down Arrow 15"/>
          <p:cNvSpPr/>
          <p:nvPr/>
        </p:nvSpPr>
        <p:spPr>
          <a:xfrm>
            <a:off x="5923273" y="255588"/>
            <a:ext cx="627018" cy="109219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374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615" y="4257541"/>
            <a:ext cx="8208768"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nim</a:t>
            </a: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l</a:t>
            </a:r>
            <a:endParaRPr lang="en-GB" sz="12000" b="1" dirty="0">
              <a:solidFill>
                <a:srgbClr val="1F4E79"/>
              </a:solidFill>
              <a:latin typeface="Century Gothic" panose="020B0502020202020204" pitchFamily="34" charset="0"/>
              <a:cs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48" y="861307"/>
            <a:ext cx="2986901" cy="3521699"/>
          </a:xfrm>
          <a:prstGeom prst="rect">
            <a:avLst/>
          </a:prstGeom>
        </p:spPr>
      </p:pic>
      <p:sp>
        <p:nvSpPr>
          <p:cNvPr id="7" name="TextBox 6"/>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3" name="Title 2">
            <a:extLst>
              <a:ext uri="{FF2B5EF4-FFF2-40B4-BE49-F238E27FC236}">
                <a16:creationId xmlns:a16="http://schemas.microsoft.com/office/drawing/2014/main" id="{450FDBD4-93E6-F14D-A58D-AF7A65EF4BC2}"/>
              </a:ext>
            </a:extLst>
          </p:cNvPr>
          <p:cNvSpPr>
            <a:spLocks noGrp="1"/>
          </p:cNvSpPr>
          <p:nvPr>
            <p:ph type="title"/>
          </p:nvPr>
        </p:nvSpPr>
        <p:spPr>
          <a:xfrm>
            <a:off x="168728" y="443073"/>
            <a:ext cx="2362200" cy="1325563"/>
          </a:xfrm>
        </p:spPr>
        <p:txBody>
          <a:bodyPr>
            <a:noAutofit/>
          </a:bodyPr>
          <a:lstStyle/>
          <a:p>
            <a:r>
              <a:rPr lang="en-GB" sz="24000" b="1" dirty="0">
                <a:solidFill>
                  <a:srgbClr val="1F4E79"/>
                </a:solidFill>
                <a:cs typeface="Calibri" panose="020F0502020204030204" pitchFamily="34" charset="0"/>
              </a:rPr>
              <a:t>a</a:t>
            </a:r>
            <a:endParaRPr lang="en-US" sz="24000" dirty="0"/>
          </a:p>
        </p:txBody>
      </p:sp>
    </p:spTree>
    <p:extLst>
      <p:ext uri="{BB962C8B-B14F-4D97-AF65-F5344CB8AC3E}">
        <p14:creationId xmlns:p14="http://schemas.microsoft.com/office/powerpoint/2010/main" val="329204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402</Words>
  <Application>Microsoft Macintosh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Tw Cen MT</vt:lpstr>
      <vt:lpstr>1_Office Theme</vt:lpstr>
      <vt:lpstr>2_Office Theme</vt:lpstr>
      <vt:lpstr>Phonics</vt:lpstr>
      <vt:lpstr>Silent final consonant </vt:lpstr>
      <vt:lpstr>Silence!</vt:lpstr>
      <vt:lpstr>PowerPoint Presentation</vt:lpstr>
      <vt:lpstr>PowerPoint Presentation</vt:lpstr>
      <vt:lpstr>PowerPoint Presentation</vt:lpstr>
      <vt:lpstr>PowerPoint Presentation</vt:lpstr>
      <vt:lpstr>PowerPoint Presentation</vt:lpstr>
      <vt:lpstr>a</vt:lpstr>
      <vt:lpstr>a</vt:lpstr>
      <vt:lpstr>a</vt:lpstr>
      <vt:lpstr>a</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312</cp:revision>
  <dcterms:created xsi:type="dcterms:W3CDTF">2019-10-14T11:05:21Z</dcterms:created>
  <dcterms:modified xsi:type="dcterms:W3CDTF">2020-02-09T11:36:30Z</dcterms:modified>
</cp:coreProperties>
</file>