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9" r:id="rId2"/>
    <p:sldId id="483" r:id="rId3"/>
    <p:sldId id="484" r:id="rId4"/>
    <p:sldId id="485" r:id="rId5"/>
    <p:sldId id="486" r:id="rId6"/>
    <p:sldId id="487" r:id="rId7"/>
    <p:sldId id="488" r:id="rId8"/>
    <p:sldId id="489" r:id="rId9"/>
    <p:sldId id="490" r:id="rId10"/>
    <p:sldId id="491" r:id="rId11"/>
    <p:sldId id="492" r:id="rId12"/>
    <p:sldId id="493" r:id="rId13"/>
    <p:sldId id="494" r:id="rId14"/>
    <p:sldId id="422" r:id="rId15"/>
    <p:sldId id="423" r:id="rId16"/>
    <p:sldId id="451" r:id="rId17"/>
    <p:sldId id="452" r:id="rId18"/>
    <p:sldId id="453" r:id="rId19"/>
    <p:sldId id="454" r:id="rId20"/>
    <p:sldId id="455" r:id="rId21"/>
    <p:sldId id="456" r:id="rId22"/>
    <p:sldId id="458" r:id="rId23"/>
    <p:sldId id="459" r:id="rId24"/>
    <p:sldId id="460" r:id="rId25"/>
    <p:sldId id="462" r:id="rId26"/>
    <p:sldId id="461" r:id="rId27"/>
    <p:sldId id="463" r:id="rId28"/>
    <p:sldId id="424" r:id="rId29"/>
    <p:sldId id="425" r:id="rId30"/>
    <p:sldId id="426" r:id="rId31"/>
    <p:sldId id="427" r:id="rId32"/>
    <p:sldId id="428" r:id="rId33"/>
    <p:sldId id="429" r:id="rId34"/>
    <p:sldId id="430" r:id="rId35"/>
    <p:sldId id="431" r:id="rId36"/>
    <p:sldId id="432" r:id="rId37"/>
    <p:sldId id="433" r:id="rId38"/>
    <p:sldId id="434" r:id="rId39"/>
    <p:sldId id="435" r:id="rId40"/>
    <p:sldId id="464" r:id="rId41"/>
    <p:sldId id="473" r:id="rId42"/>
    <p:sldId id="466" r:id="rId43"/>
    <p:sldId id="467" r:id="rId44"/>
    <p:sldId id="469" r:id="rId45"/>
    <p:sldId id="468" r:id="rId46"/>
    <p:sldId id="470" r:id="rId47"/>
    <p:sldId id="471" r:id="rId48"/>
    <p:sldId id="472" r:id="rId49"/>
    <p:sldId id="481" r:id="rId50"/>
    <p:sldId id="474" r:id="rId51"/>
    <p:sldId id="475" r:id="rId52"/>
    <p:sldId id="476" r:id="rId53"/>
    <p:sldId id="477" r:id="rId54"/>
    <p:sldId id="40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31" autoAdjust="0"/>
    <p:restoredTop sz="50545" autoAdjust="0"/>
  </p:normalViewPr>
  <p:slideViewPr>
    <p:cSldViewPr snapToGrid="0">
      <p:cViewPr varScale="1">
        <p:scale>
          <a:sx n="52" d="100"/>
          <a:sy n="52" d="100"/>
        </p:scale>
        <p:origin x="2448" y="184"/>
      </p:cViewPr>
      <p:guideLst/>
    </p:cSldViewPr>
  </p:slideViewPr>
  <p:outlineViewPr>
    <p:cViewPr>
      <p:scale>
        <a:sx n="33" d="100"/>
        <a:sy n="33" d="100"/>
      </p:scale>
      <p:origin x="0" y="-6084"/>
    </p:cViewPr>
  </p:outlineViewPr>
  <p:notesTextViewPr>
    <p:cViewPr>
      <p:scale>
        <a:sx n="100" d="100"/>
        <a:sy n="100" d="100"/>
      </p:scale>
      <p:origin x="0" y="0"/>
    </p:cViewPr>
  </p:notesTextViewPr>
  <p:sorterViewPr>
    <p:cViewPr>
      <p:scale>
        <a:sx n="100" d="100"/>
        <a:sy n="100" d="100"/>
      </p:scale>
      <p:origin x="0" y="-16704"/>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reepik.com/hom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 long and short </a:t>
            </a:r>
            <a:r>
              <a:rPr lang="en-GB" sz="1200" b="1" dirty="0"/>
              <a:t>[</a:t>
            </a:r>
            <a:r>
              <a:rPr lang="en-GB" sz="1200" b="1" dirty="0" err="1"/>
              <a:t>ch</a:t>
            </a:r>
            <a:r>
              <a:rPr lang="en-GB" sz="1200" b="1" dirty="0"/>
              <a:t>]</a:t>
            </a:r>
            <a:r>
              <a:rPr lang="en-GB" sz="1200" b="1" baseline="0" dirty="0"/>
              <a:t>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err="1"/>
              <a:t>Consolidation</a:t>
            </a:r>
            <a:r>
              <a:rPr lang="de-DE" sz="1200" b="0" dirty="0"/>
              <a:t> </a:t>
            </a:r>
            <a:r>
              <a:rPr lang="de-DE" sz="1200" b="0" dirty="0" err="1"/>
              <a:t>of</a:t>
            </a:r>
            <a:r>
              <a:rPr lang="de-DE" sz="1200" b="0" dirty="0"/>
              <a:t> </a:t>
            </a:r>
            <a:r>
              <a:rPr lang="de-DE" sz="1200" b="0" dirty="0" err="1"/>
              <a:t>present</a:t>
            </a:r>
            <a:r>
              <a:rPr lang="de-DE" sz="1200" b="0" dirty="0"/>
              <a:t> </a:t>
            </a:r>
            <a:r>
              <a:rPr lang="de-DE" sz="1200" b="0" dirty="0" err="1"/>
              <a:t>tense</a:t>
            </a:r>
            <a:r>
              <a:rPr lang="de-DE" sz="1200" b="0" dirty="0"/>
              <a:t> </a:t>
            </a:r>
            <a:r>
              <a:rPr lang="de-DE" sz="1200" b="0" dirty="0" err="1"/>
              <a:t>weak</a:t>
            </a:r>
            <a:r>
              <a:rPr lang="de-DE" sz="1200" b="0" dirty="0"/>
              <a:t> </a:t>
            </a:r>
            <a:r>
              <a:rPr lang="de-DE" sz="1200" b="0" dirty="0" err="1"/>
              <a:t>verbs</a:t>
            </a:r>
            <a:r>
              <a:rPr lang="de-DE" sz="1200" b="0" dirty="0"/>
              <a:t>: 1st, 2nd, 3rd </a:t>
            </a:r>
            <a:r>
              <a:rPr lang="de-DE" sz="1200" b="0" dirty="0" err="1"/>
              <a:t>persons</a:t>
            </a:r>
            <a:r>
              <a:rPr lang="de-DE" sz="1200" b="0" dirty="0"/>
              <a:t> </a:t>
            </a:r>
            <a:r>
              <a:rPr lang="de-DE" sz="1200" b="0" dirty="0" err="1"/>
              <a:t>singular</a:t>
            </a:r>
            <a:r>
              <a:rPr lang="de-DE" sz="12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lesen [305] sprechen [161] wiederholen [988] zeigen [136] zuhören [1629] Antwort [522] freiwillig [1652]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7.1.2.1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im Unterricht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der Schule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mit Freunden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sagt</a:t>
            </a:r>
            <a:r>
              <a:rPr lang="en-GB" sz="1200" b="0" i="0" u="none" strike="noStrike" kern="1200" cap="none" baseline="0" dirty="0">
                <a:solidFill>
                  <a:schemeClr val="tx1"/>
                </a:solidFill>
                <a:effectLst/>
                <a:latin typeface="+mn-lt"/>
                <a:ea typeface="Calibri"/>
                <a:cs typeface="Calibri"/>
                <a:sym typeface="Calibri"/>
              </a:rPr>
              <a:t> [40] was?[38] </a:t>
            </a:r>
            <a:r>
              <a:rPr lang="en-GB" sz="1200" b="0" i="0" u="none" strike="noStrike" kern="1200" cap="none" baseline="0" dirty="0" err="1">
                <a:solidFill>
                  <a:schemeClr val="tx1"/>
                </a:solidFill>
                <a:effectLst/>
                <a:latin typeface="+mn-lt"/>
                <a:ea typeface="Calibri"/>
                <a:cs typeface="Calibri"/>
                <a:sym typeface="Calibri"/>
              </a:rPr>
              <a:t>Klasse</a:t>
            </a:r>
            <a:r>
              <a:rPr lang="en-GB" sz="1200" b="0" i="0" u="none" strike="noStrike" kern="1200" cap="none" baseline="0" dirty="0">
                <a:solidFill>
                  <a:schemeClr val="tx1"/>
                </a:solidFill>
                <a:effectLst/>
                <a:latin typeface="+mn-lt"/>
                <a:ea typeface="Calibri"/>
                <a:cs typeface="Calibri"/>
                <a:sym typeface="Calibri"/>
              </a:rPr>
              <a:t> [961] Mann [121] </a:t>
            </a:r>
            <a:r>
              <a:rPr lang="en-GB" sz="1200" b="0" i="0" u="none" strike="noStrike" kern="1200" cap="none" baseline="0" dirty="0" err="1">
                <a:solidFill>
                  <a:schemeClr val="tx1"/>
                </a:solidFill>
                <a:effectLst/>
                <a:latin typeface="+mn-lt"/>
                <a:ea typeface="Calibri"/>
                <a:cs typeface="Calibri"/>
                <a:sym typeface="Calibri"/>
              </a:rPr>
              <a:t>Paar</a:t>
            </a:r>
            <a:r>
              <a:rPr lang="en-GB" sz="1200" b="0" i="0" u="none" strike="noStrike" kern="1200" cap="none" baseline="0" dirty="0">
                <a:solidFill>
                  <a:schemeClr val="tx1"/>
                </a:solidFill>
                <a:effectLst/>
                <a:latin typeface="+mn-lt"/>
                <a:ea typeface="Calibri"/>
                <a:cs typeface="Calibri"/>
                <a:sym typeface="Calibri"/>
              </a:rPr>
              <a:t> [241] Tag [111] </a:t>
            </a:r>
            <a:r>
              <a:rPr lang="en-GB" sz="1200" b="0" i="0" u="none" strike="noStrike" kern="1200" cap="none" baseline="0" dirty="0" err="1">
                <a:solidFill>
                  <a:schemeClr val="tx1"/>
                </a:solidFill>
                <a:effectLst/>
                <a:latin typeface="+mn-lt"/>
                <a:ea typeface="Calibri"/>
                <a:cs typeface="Calibri"/>
                <a:sym typeface="Calibri"/>
              </a:rPr>
              <a:t>falsch</a:t>
            </a:r>
            <a:r>
              <a:rPr lang="en-GB" sz="1200" b="0" i="0" u="none" strike="noStrike" kern="1200" cap="none" baseline="0" dirty="0">
                <a:solidFill>
                  <a:schemeClr val="tx1"/>
                </a:solidFill>
                <a:effectLst/>
                <a:latin typeface="+mn-lt"/>
                <a:ea typeface="Calibri"/>
                <a:cs typeface="Calibri"/>
                <a:sym typeface="Calibri"/>
              </a:rPr>
              <a:t> [524] </a:t>
            </a:r>
            <a:r>
              <a:rPr lang="en-GB" sz="1200" b="0" i="0" u="none" strike="noStrike" kern="1200" cap="none" baseline="0" dirty="0" err="1">
                <a:solidFill>
                  <a:schemeClr val="tx1"/>
                </a:solidFill>
                <a:effectLst/>
                <a:latin typeface="+mn-lt"/>
                <a:ea typeface="Calibri"/>
                <a:cs typeface="Calibri"/>
                <a:sym typeface="Calibri"/>
              </a:rPr>
              <a:t>richtig</a:t>
            </a:r>
            <a:r>
              <a:rPr lang="en-GB" sz="1200" b="0" i="0" u="none" strike="noStrike" kern="1200" cap="none" baseline="0" dirty="0">
                <a:solidFill>
                  <a:schemeClr val="tx1"/>
                </a:solidFill>
                <a:effectLst/>
                <a:latin typeface="+mn-lt"/>
                <a:ea typeface="Calibri"/>
                <a:cs typeface="Calibri"/>
                <a:sym typeface="Calibri"/>
              </a:rPr>
              <a:t> [177] </a:t>
            </a:r>
            <a:r>
              <a:rPr lang="en-GB" sz="1200" b="0" i="0" u="none" strike="noStrike" kern="1200" cap="none" baseline="0" dirty="0" err="1">
                <a:solidFill>
                  <a:schemeClr val="tx1"/>
                </a:solidFill>
                <a:effectLst/>
                <a:latin typeface="+mn-lt"/>
                <a:ea typeface="Calibri"/>
                <a:cs typeface="Calibri"/>
                <a:sym typeface="Calibri"/>
              </a:rPr>
              <a:t>oder</a:t>
            </a:r>
            <a:r>
              <a:rPr lang="en-GB" sz="1200" b="0" i="0" u="none" strike="noStrike" kern="1200" cap="none" baseline="0" dirty="0">
                <a:solidFill>
                  <a:schemeClr val="tx1"/>
                </a:solidFill>
                <a:effectLst/>
                <a:latin typeface="+mn-lt"/>
                <a:ea typeface="Calibri"/>
                <a:cs typeface="Calibri"/>
                <a:sym typeface="Calibri"/>
              </a:rPr>
              <a:t> [35] ja1 [45] </a:t>
            </a:r>
            <a:r>
              <a:rPr lang="en-GB" sz="1200" b="0" i="0" u="none" strike="noStrike" kern="1200" cap="none" baseline="0" dirty="0" err="1">
                <a:solidFill>
                  <a:schemeClr val="tx1"/>
                </a:solidFill>
                <a:effectLst/>
                <a:latin typeface="+mn-lt"/>
                <a:ea typeface="Calibri"/>
                <a:cs typeface="Calibri"/>
                <a:sym typeface="Calibri"/>
              </a:rPr>
              <a:t>nein</a:t>
            </a:r>
            <a:r>
              <a:rPr lang="en-GB" sz="1200" b="0" i="0" u="none" strike="noStrike" kern="1200" cap="none" baseline="0" dirty="0">
                <a:solidFill>
                  <a:schemeClr val="tx1"/>
                </a:solidFill>
                <a:effectLst/>
                <a:latin typeface="+mn-lt"/>
                <a:ea typeface="Calibri"/>
                <a:cs typeface="Calibri"/>
                <a:sym typeface="Calibri"/>
              </a:rPr>
              <a:t> [148] </a:t>
            </a:r>
            <a:r>
              <a:rPr lang="en-GB" sz="1200" b="0" i="0" u="none" strike="noStrike" kern="1200" cap="none" baseline="0" dirty="0" err="1">
                <a:solidFill>
                  <a:schemeClr val="tx1"/>
                </a:solidFill>
                <a:effectLst/>
                <a:latin typeface="+mn-lt"/>
                <a:ea typeface="Calibri"/>
                <a:cs typeface="Calibri"/>
                <a:sym typeface="Calibri"/>
              </a:rPr>
              <a:t>nicht</a:t>
            </a:r>
            <a:r>
              <a:rPr lang="en-GB" sz="1200" b="0" i="0" u="none" strike="noStrike" kern="1200" cap="none" baseline="0" dirty="0">
                <a:solidFill>
                  <a:schemeClr val="tx1"/>
                </a:solidFill>
                <a:effectLst/>
                <a:latin typeface="+mn-lt"/>
                <a:ea typeface="Calibri"/>
                <a:cs typeface="Calibri"/>
                <a:sym typeface="Calibri"/>
              </a:rPr>
              <a:t> [11] </a:t>
            </a:r>
            <a:r>
              <a:rPr lang="en-GB" sz="1200" b="0" i="0" u="none" strike="noStrike" kern="1200" cap="none" baseline="0" dirty="0" err="1">
                <a:solidFill>
                  <a:schemeClr val="tx1"/>
                </a:solidFill>
                <a:effectLst/>
                <a:latin typeface="+mn-lt"/>
                <a:ea typeface="Calibri"/>
                <a:cs typeface="Calibri"/>
                <a:sym typeface="Calibri"/>
              </a:rPr>
              <a:t>Ist</a:t>
            </a:r>
            <a:r>
              <a:rPr lang="en-GB" sz="1200" b="0" i="0" u="none" strike="noStrike" kern="1200" cap="none" baseline="0" dirty="0">
                <a:solidFill>
                  <a:schemeClr val="tx1"/>
                </a:solidFill>
                <a:effectLst/>
                <a:latin typeface="+mn-lt"/>
                <a:ea typeface="Calibri"/>
                <a:cs typeface="Calibri"/>
                <a:sym typeface="Calibri"/>
              </a:rPr>
              <a:t> das </a:t>
            </a:r>
            <a:r>
              <a:rPr lang="en-GB" sz="1200" b="0" i="0" u="none" strike="noStrike" kern="1200" cap="none" baseline="0" dirty="0" err="1">
                <a:solidFill>
                  <a:schemeClr val="tx1"/>
                </a:solidFill>
                <a:effectLst/>
                <a:latin typeface="+mn-lt"/>
                <a:ea typeface="Calibri"/>
                <a:cs typeface="Calibri"/>
                <a:sym typeface="Calibri"/>
              </a:rPr>
              <a:t>klar</a:t>
            </a:r>
            <a:r>
              <a:rPr lang="en-GB" sz="1200" b="0" i="0" u="none" strike="noStrike" kern="1200" cap="none" baseline="0" dirty="0">
                <a:solidFill>
                  <a:schemeClr val="tx1"/>
                </a:solidFill>
                <a:effectLst/>
                <a:latin typeface="+mn-lt"/>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1545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84582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95595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27548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revise the infinitive form of all verbs</a:t>
            </a:r>
            <a:r>
              <a:rPr lang="en-GB" b="0" baseline="0"/>
              <a:t>  which</a:t>
            </a:r>
            <a:r>
              <a:rPr lang="en-GB" b="0"/>
              <a:t> </a:t>
            </a:r>
            <a:r>
              <a:rPr lang="en-GB" b="0" baseline="0"/>
              <a:t>can be used to give classroom instructions. </a:t>
            </a:r>
            <a:endParaRPr lang="en-GB" b="0"/>
          </a:p>
          <a:p>
            <a:endParaRPr lang="en-GB" b="0" i="0" baseline="0"/>
          </a:p>
          <a:p>
            <a:r>
              <a:rPr lang="en-GB" sz="1200" b="1" kern="1200">
                <a:solidFill>
                  <a:schemeClr val="tx1"/>
                </a:solidFill>
                <a:effectLst/>
                <a:latin typeface="+mn-lt"/>
                <a:ea typeface="+mn-ea"/>
                <a:cs typeface="+mn-cs"/>
              </a:rPr>
              <a:t>Note: </a:t>
            </a:r>
            <a:r>
              <a:rPr lang="en-GB" sz="1200" kern="1200">
                <a:solidFill>
                  <a:schemeClr val="tx1"/>
                </a:solidFill>
                <a:effectLst/>
                <a:latin typeface="+mn-lt"/>
                <a:ea typeface="+mn-ea"/>
                <a:cs typeface="+mn-cs"/>
              </a:rPr>
              <a:t>Students have not yet learnt /</a:t>
            </a:r>
            <a:r>
              <a:rPr lang="en-GB" sz="1200" b="1" kern="1200">
                <a:solidFill>
                  <a:schemeClr val="tx1"/>
                </a:solidFill>
                <a:effectLst/>
                <a:latin typeface="+mn-lt"/>
                <a:ea typeface="+mn-ea"/>
                <a:cs typeface="+mn-cs"/>
              </a:rPr>
              <a:t>ö</a:t>
            </a:r>
            <a:r>
              <a:rPr lang="en-GB" sz="1200" kern="1200">
                <a:solidFill>
                  <a:schemeClr val="tx1"/>
                </a:solidFill>
                <a:effectLst/>
                <a:latin typeface="+mn-lt"/>
                <a:ea typeface="+mn-ea"/>
                <a:cs typeface="+mn-cs"/>
              </a:rPr>
              <a:t>/, </a:t>
            </a:r>
            <a:r>
              <a:rPr lang="en-GB" sz="1200" b="0" kern="1200">
                <a:solidFill>
                  <a:schemeClr val="tx1"/>
                </a:solidFill>
                <a:effectLst/>
                <a:latin typeface="+mn-lt"/>
                <a:ea typeface="+mn-ea"/>
                <a:cs typeface="+mn-cs"/>
              </a:rPr>
              <a:t>/</a:t>
            </a:r>
            <a:r>
              <a:rPr lang="en-GB" sz="1200" b="1" kern="1200">
                <a:solidFill>
                  <a:schemeClr val="tx1"/>
                </a:solidFill>
                <a:effectLst/>
                <a:latin typeface="+mn-lt"/>
                <a:ea typeface="+mn-ea"/>
                <a:cs typeface="+mn-cs"/>
              </a:rPr>
              <a:t>s-</a:t>
            </a:r>
            <a:r>
              <a:rPr lang="en-GB" sz="1200" kern="1200">
                <a:solidFill>
                  <a:schemeClr val="tx1"/>
                </a:solidFill>
                <a:effectLst/>
                <a:latin typeface="+mn-lt"/>
                <a:ea typeface="+mn-ea"/>
                <a:cs typeface="+mn-cs"/>
              </a:rPr>
              <a:t>/ or </a:t>
            </a:r>
            <a:r>
              <a:rPr lang="en-GB" sz="1200" b="0" kern="1200">
                <a:solidFill>
                  <a:schemeClr val="tx1"/>
                </a:solidFill>
                <a:effectLst/>
                <a:latin typeface="+mn-lt"/>
                <a:ea typeface="+mn-ea"/>
                <a:cs typeface="+mn-cs"/>
              </a:rPr>
              <a:t>/</a:t>
            </a:r>
            <a:r>
              <a:rPr lang="en-GB" sz="1200" b="1" kern="1200">
                <a:solidFill>
                  <a:schemeClr val="tx1"/>
                </a:solidFill>
                <a:effectLst/>
                <a:latin typeface="+mn-lt"/>
                <a:ea typeface="+mn-ea"/>
                <a:cs typeface="+mn-cs"/>
              </a:rPr>
              <a:t>sp-</a:t>
            </a:r>
            <a:r>
              <a:rPr lang="en-GB" sz="1200" kern="1200">
                <a:solidFill>
                  <a:schemeClr val="tx1"/>
                </a:solidFill>
                <a:effectLst/>
                <a:latin typeface="+mn-lt"/>
                <a:ea typeface="+mn-ea"/>
                <a:cs typeface="+mn-cs"/>
              </a:rPr>
              <a:t>/ as an SSC and may therefore need some help/practice with these.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Students read the</a:t>
            </a:r>
            <a:r>
              <a:rPr lang="en-GB" baseline="0"/>
              <a:t> </a:t>
            </a:r>
            <a:r>
              <a:rPr lang="en-GB"/>
              <a:t>choices and choose the one that best fits each</a:t>
            </a:r>
            <a:r>
              <a:rPr lang="en-GB" baseline="0"/>
              <a:t> picture. </a:t>
            </a:r>
          </a:p>
          <a:p>
            <a:r>
              <a:rPr lang="en-GB" sz="1200" b="0" i="0" kern="1200">
                <a:solidFill>
                  <a:schemeClr val="tx1"/>
                </a:solidFill>
                <a:effectLst/>
                <a:latin typeface="+mn-lt"/>
                <a:ea typeface="+mn-ea"/>
                <a:cs typeface="+mn-cs"/>
              </a:rPr>
              <a:t>2. </a:t>
            </a:r>
            <a:r>
              <a:rPr lang="en-GB" baseline="0"/>
              <a:t>Teacher elicits answers by pointing at the picture and asking ‘</a:t>
            </a:r>
            <a:r>
              <a:rPr lang="en-GB" i="1" baseline="0"/>
              <a:t>Was ist das</a:t>
            </a:r>
            <a:r>
              <a:rPr lang="en-GB" i="0" baseline="0"/>
              <a:t>?’ to elicit a choral response.</a:t>
            </a:r>
          </a:p>
          <a:p>
            <a:r>
              <a:rPr lang="en-GB" sz="1200" b="0" i="0" kern="1200">
                <a:solidFill>
                  <a:schemeClr val="tx1"/>
                </a:solidFill>
                <a:effectLst/>
                <a:latin typeface="+mn-lt"/>
                <a:ea typeface="+mn-ea"/>
                <a:cs typeface="+mn-cs"/>
              </a:rPr>
              <a:t>3.</a:t>
            </a:r>
            <a:r>
              <a:rPr lang="en-GB" sz="1200" b="0" i="0" kern="1200" baseline="0">
                <a:solidFill>
                  <a:schemeClr val="tx1"/>
                </a:solidFill>
                <a:effectLst/>
                <a:latin typeface="+mn-lt"/>
                <a:ea typeface="+mn-ea"/>
                <a:cs typeface="+mn-cs"/>
              </a:rPr>
              <a:t> </a:t>
            </a:r>
            <a:r>
              <a:rPr lang="en-GB"/>
              <a:t>Answers appear on your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n-GB" b="0" baseline="0"/>
              <a:t>Teacher should highlight that simple instructions will be given in German from now on, and so it is important that students can </a:t>
            </a:r>
            <a:r>
              <a:rPr lang="en-GB" b="1" baseline="0"/>
              <a:t>understand</a:t>
            </a:r>
            <a:r>
              <a:rPr lang="en-GB" b="0" baseline="0"/>
              <a:t> the meaning in </a:t>
            </a:r>
            <a:r>
              <a:rPr lang="en-GB" b="1" baseline="0"/>
              <a:t>spoken and written form</a:t>
            </a:r>
            <a:r>
              <a:rPr lang="en-GB" b="0" baseline="0"/>
              <a:t>.</a:t>
            </a:r>
            <a:endParaRPr lang="en-GB" baseline="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17725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endParaRPr lang="en-GB" b="1"/>
          </a:p>
          <a:p>
            <a:r>
              <a:rPr lang="en-GB" b="1"/>
              <a:t>Timing: 5 minutes</a:t>
            </a:r>
          </a:p>
          <a:p>
            <a:endParaRPr lang="en-GB" b="1"/>
          </a:p>
          <a:p>
            <a:r>
              <a:rPr lang="en-GB" b="1"/>
              <a:t>Aim: </a:t>
            </a:r>
            <a:r>
              <a:rPr lang="en-GB" b="0"/>
              <a:t>To provide additional practice for classroom verbs.</a:t>
            </a:r>
            <a:br>
              <a:rPr lang="en-GB" b="0"/>
            </a:br>
            <a:br>
              <a:rPr lang="en-GB"/>
            </a:br>
            <a:r>
              <a:rPr lang="en-GB" b="1"/>
              <a:t>Procedure:</a:t>
            </a:r>
            <a:br>
              <a:rPr lang="en-GB"/>
            </a:br>
            <a:r>
              <a:rPr lang="en-GB"/>
              <a:t>1. Teacher first</a:t>
            </a:r>
            <a:r>
              <a:rPr lang="en-GB" baseline="0"/>
              <a:t> brings up the vocabulary items one by one, and asks students to perform a gesture/mime to represent the meaning. The slide provides example gestures.</a:t>
            </a:r>
          </a:p>
          <a:p>
            <a:r>
              <a:rPr lang="en-GB" sz="1200" b="0" i="0" kern="1200">
                <a:solidFill>
                  <a:schemeClr val="tx1"/>
                </a:solidFill>
                <a:effectLst/>
                <a:latin typeface="+mn-lt"/>
                <a:ea typeface="+mn-ea"/>
                <a:cs typeface="+mn-cs"/>
              </a:rPr>
              <a:t>2. </a:t>
            </a:r>
            <a:r>
              <a:rPr lang="en-GB" baseline="0"/>
              <a:t>Once gestures have been agreed, a Simon Says-type game can be played. The students stand up and the teacher hides the slide. The teacher then lists the verbs in a random order. Students must perform the action which corresponds to the word they hear. If they perform the wrong action, or take too long to decide, they are out of the game and must sit down. The last student standing is the winner.</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53166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a:latin typeface="+mn-lt"/>
              </a:rPr>
              <a:t>Timing: 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srgbClr val="000000"/>
                </a:solidFill>
                <a:effectLst/>
                <a:uLnTx/>
                <a:uFillTx/>
                <a:latin typeface="+mn-lt"/>
                <a:ea typeface="+mn-ea"/>
                <a:cs typeface="+mn-cs"/>
              </a:rPr>
              <a:t>To </a:t>
            </a:r>
            <a:r>
              <a:rPr kumimoji="0" lang="en-GB" sz="1200" b="0" i="0" u="none" strike="noStrike" kern="1200" cap="none" spc="0" normalizeH="0" baseline="0" noProof="0">
                <a:ln>
                  <a:noFill/>
                </a:ln>
                <a:solidFill>
                  <a:prstClr val="black"/>
                </a:solidFill>
                <a:effectLst/>
                <a:uLnTx/>
                <a:uFillTx/>
                <a:latin typeface="+mn-lt"/>
                <a:ea typeface="+mn-ea"/>
                <a:cs typeface="+mn-cs"/>
              </a:rPr>
              <a:t>introduce the 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sprechen </a:t>
            </a:r>
            <a:r>
              <a:rPr kumimoji="0" lang="en-GB" sz="1200" b="0" i="0" u="none" strike="noStrike" kern="1200" cap="none" spc="0" normalizeH="0" baseline="0" noProof="0">
                <a:ln>
                  <a:noFill/>
                </a:ln>
                <a:solidFill>
                  <a:prstClr val="black"/>
                </a:solidFill>
                <a:effectLst/>
                <a:uLnTx/>
                <a:uFillTx/>
                <a:latin typeface="+mn-lt"/>
                <a:ea typeface="+mn-ea"/>
                <a:cs typeface="+mn-cs"/>
              </a:rPr>
              <a:t>more explicitly.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Sprechen </a:t>
            </a:r>
            <a:r>
              <a:rPr kumimoji="0" lang="en-GB" sz="1200" b="0" i="0" u="none" strike="noStrike" kern="1200" cap="none" spc="0" normalizeH="0" baseline="0" noProof="0">
                <a:ln>
                  <a:noFill/>
                </a:ln>
                <a:solidFill>
                  <a:prstClr val="black"/>
                </a:solidFill>
                <a:effectLst/>
                <a:uLnTx/>
                <a:uFillTx/>
                <a:latin typeface="+mn-lt"/>
                <a:ea typeface="+mn-ea"/>
                <a:cs typeface="+mn-cs"/>
              </a:rPr>
              <a:t>is one of the NCELP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a:ln>
                  <a:noFill/>
                </a:ln>
                <a:solidFill>
                  <a:prstClr val="black"/>
                </a:solidFill>
                <a:effectLst/>
                <a:uLnTx/>
                <a:uFillTx/>
                <a:latin typeface="+mn-lt"/>
                <a:ea typeface="+mn-ea"/>
                <a:cs typeface="+mn-cs"/>
              </a:rPr>
              <a:t>rd</a:t>
            </a:r>
            <a:r>
              <a:rPr kumimoji="0" lang="en-GB" sz="1200" b="0" i="0" u="none" strike="noStrike" kern="1200" cap="none" spc="0" normalizeH="0" baseline="0" noProof="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sprechen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its own, say it, students repeat it, and remind them of the phonics. Draw attention 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[ch]</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a:ln>
                  <a:noFill/>
                </a:ln>
                <a:solidFill>
                  <a:prstClr val="black"/>
                </a:solidFill>
                <a:effectLst/>
                <a:uLnTx/>
                <a:uFillTx/>
                <a:latin typeface="+mn-lt"/>
                <a:ea typeface="+mn-ea"/>
                <a:cs typeface="+mn-cs"/>
              </a:rPr>
              <a:t>reminding students that German only has one form and does not have a direct equivalent of the grammar for ‘is + ing’, the continuous form (as covered in previous weeks).</a:t>
            </a:r>
            <a:endParaRPr kumimoji="0" lang="en-GB" sz="1200" b="0" i="0" u="none" strike="noStrike" kern="1200" cap="none" spc="0" normalizeH="0" baseline="0" noProof="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put hand in front of mouth and make speaking gesture].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Bring up the short 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spricht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[ch].</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Try to elicit the meaning from the students. Emphasise the two meanings for the short form.  </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456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803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7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08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do an exaggerated gesture of pointing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ich </a:t>
            </a:r>
            <a:r>
              <a:rPr lang="en-GB" baseline="0" dirty="0"/>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123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87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78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a:t>
            </a:r>
            <a:r>
              <a:rPr lang="en-GB" b="1" baseline="0">
                <a:latin typeface="+mn-lt"/>
              </a:rPr>
              <a:t>six slides</a:t>
            </a:r>
            <a:endParaRPr lang="en-GB" b="1" baseline="0" dirty="0">
              <a:latin typeface="+mn-lt"/>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a:t>
            </a:r>
            <a:r>
              <a:rPr kumimoji="0" lang="en-GB" sz="1200" b="0" i="0" u="none" strike="noStrike" kern="1200" cap="none" spc="0" normalizeH="0" baseline="0" noProof="0">
                <a:ln>
                  <a:noFill/>
                </a:ln>
                <a:solidFill>
                  <a:prstClr val="black"/>
                </a:solidFill>
                <a:effectLst/>
                <a:uLnTx/>
                <a:uFillTx/>
                <a:latin typeface="+mn-lt"/>
                <a:ea typeface="+mn-ea"/>
                <a:cs typeface="+mn-cs"/>
              </a:rPr>
              <a: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a:t>
            </a:r>
            <a:r>
              <a:rPr kumimoji="0" lang="en-GB" sz="1200" b="0" i="0" u="none" strike="noStrike" kern="1200" cap="none" spc="0" normalizeH="0" baseline="0" noProof="0">
                <a:ln>
                  <a:noFill/>
                </a:ln>
                <a:solidFill>
                  <a:prstClr val="black"/>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lesen</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a:ln>
                  <a:noFill/>
                </a:ln>
                <a:solidFill>
                  <a:prstClr val="black"/>
                </a:solidFill>
                <a:effectLst/>
                <a:uLnTx/>
                <a:uFillTx/>
                <a:latin typeface="+mn-lt"/>
                <a:ea typeface="+mn-ea"/>
                <a:cs typeface="+mn-cs"/>
              </a:rPr>
              <a:t>more </a:t>
            </a:r>
            <a:r>
              <a:rPr kumimoji="0" lang="en-GB" sz="1200" b="0" i="0" u="none" strike="noStrike" kern="1200" cap="none" spc="0" normalizeH="0" baseline="0" noProof="0" dirty="0">
                <a:ln>
                  <a:noFill/>
                </a:ln>
                <a:solidFill>
                  <a:prstClr val="black"/>
                </a:solidFill>
                <a:effectLst/>
                <a:uLnTx/>
                <a:uFillTx/>
                <a:latin typeface="+mn-lt"/>
                <a:ea typeface="+mn-ea"/>
                <a:cs typeface="+mn-cs"/>
              </a:rPr>
              <a:t>explicitly</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Lesen </a:t>
            </a:r>
            <a:r>
              <a:rPr kumimoji="0" lang="en-GB" sz="1200" b="0" i="0" u="none" strike="noStrike" kern="1200" cap="none" spc="0" normalizeH="0" baseline="0" noProof="0">
                <a:ln>
                  <a:noFill/>
                </a:ln>
                <a:solidFill>
                  <a:prstClr val="black"/>
                </a:solidFill>
                <a:effectLst/>
                <a:uLnTx/>
                <a:uFillTx/>
                <a:latin typeface="+mn-lt"/>
                <a:ea typeface="+mn-ea"/>
                <a:cs typeface="+mn-cs"/>
              </a:rPr>
              <a:t>is </a:t>
            </a:r>
            <a:r>
              <a:rPr kumimoji="0" lang="en-GB" sz="1200" b="0" i="0" u="none" strike="noStrike" kern="1200" cap="none" spc="0" normalizeH="0" baseline="0" noProof="0" dirty="0">
                <a:ln>
                  <a:noFill/>
                </a:ln>
                <a:solidFill>
                  <a:prstClr val="black"/>
                </a:solidFill>
                <a:effectLst/>
                <a:uLnTx/>
                <a:uFillTx/>
                <a:latin typeface="+mn-lt"/>
                <a:ea typeface="+mn-ea"/>
                <a:cs typeface="+mn-cs"/>
              </a:rPr>
              <a:t>one of the NCELP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lesen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mime holding an open book in front of self, and reading it].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liest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attention to the stem change 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[ie].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a:t>
            </a: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25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847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228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26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847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0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a:t>
            </a:r>
            <a:r>
              <a:rPr lang="en-GB" b="0" baseline="0"/>
              <a:t>provide a reminder of the order and formation of sentence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a:t>
            </a:r>
            <a:r>
              <a:rPr lang="en-GB" b="0" i="0" baseline="0"/>
              <a:t>Teacher to pay special attention to the word order with adverbs, highlighting that a word-for-word translation from English will result in </a:t>
            </a:r>
            <a:r>
              <a:rPr lang="en-GB" b="1" i="0" baseline="0"/>
              <a:t>incorrect word order:</a:t>
            </a:r>
            <a:r>
              <a:rPr lang="en-GB" b="0" baseline="0"/>
              <a:t> if the sentence contains a </a:t>
            </a:r>
            <a:r>
              <a:rPr lang="en-GB" b="1" baseline="0"/>
              <a:t>time, manner </a:t>
            </a:r>
            <a:r>
              <a:rPr lang="en-GB" b="0" baseline="0"/>
              <a:t>or </a:t>
            </a:r>
            <a:r>
              <a:rPr lang="en-GB" b="1" baseline="0"/>
              <a:t>place</a:t>
            </a:r>
            <a:r>
              <a:rPr lang="en-GB" b="0" baseline="0"/>
              <a:t>, this must come </a:t>
            </a:r>
            <a:r>
              <a:rPr lang="en-GB" b="1" baseline="0"/>
              <a:t>after </a:t>
            </a:r>
            <a:r>
              <a:rPr lang="en-GB" b="0" baseline="0"/>
              <a:t>the verb and </a:t>
            </a:r>
            <a:r>
              <a:rPr lang="en-GB" b="1" baseline="0"/>
              <a:t>before</a:t>
            </a:r>
            <a:r>
              <a:rPr lang="en-GB" b="0" baseline="0"/>
              <a:t> the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At this point we are teaching the word order in a sentence with ONE adverb only.  We are not aiming to introduce the time, manner, place rule for multiple adverbs.</a:t>
            </a:r>
          </a:p>
          <a:p>
            <a:r>
              <a:rPr lang="en-GB"/>
              <a:t>3.</a:t>
            </a:r>
            <a:r>
              <a:rPr lang="en-GB" baseline="0"/>
              <a:t> </a:t>
            </a:r>
            <a:r>
              <a:rPr lang="en-GB"/>
              <a:t>Ensure students’ understanding</a:t>
            </a:r>
            <a:r>
              <a:rPr lang="en-GB" baseline="0"/>
              <a:t> at each stage.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455291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practise using correct word order in sentence</a:t>
            </a:r>
            <a:r>
              <a:rPr lang="en-GB" b="0" baseline="0"/>
              <a:t> formation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Students rearrange the jigsaw pieces to produce sentences with correct word order. </a:t>
            </a:r>
            <a:r>
              <a:rPr lang="en-GB" b="0"/>
              <a:t>Teacher</a:t>
            </a:r>
            <a:r>
              <a:rPr lang="en-GB" b="0" baseline="0"/>
              <a:t> to remind students to think about </a:t>
            </a:r>
            <a:r>
              <a:rPr lang="en-GB" b="1" baseline="0"/>
              <a:t>word order </a:t>
            </a:r>
            <a:r>
              <a:rPr lang="en-GB" b="0" baseline="0"/>
              <a:t>and </a:t>
            </a:r>
            <a:r>
              <a:rPr lang="en-GB" b="1" baseline="0"/>
              <a:t>verb endings.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reveal</a:t>
            </a:r>
            <a:r>
              <a:rPr lang="en-GB" baseline="0"/>
              <a:t> the answers piece by piece.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79982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315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practise using correct word order in sentence</a:t>
            </a:r>
            <a:r>
              <a:rPr lang="en-GB" b="0" baseline="0"/>
              <a:t> formation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Students rearrange the jigsaw pieces to produce sentences with correct word order. </a:t>
            </a:r>
            <a:r>
              <a:rPr lang="en-GB" b="0"/>
              <a:t>Teacher</a:t>
            </a:r>
            <a:r>
              <a:rPr lang="en-GB" b="0" baseline="0"/>
              <a:t> to remind students to think about </a:t>
            </a:r>
            <a:r>
              <a:rPr lang="en-GB" b="1" baseline="0"/>
              <a:t>word order </a:t>
            </a:r>
            <a:r>
              <a:rPr lang="en-GB" b="0" baseline="0"/>
              <a:t>and </a:t>
            </a:r>
            <a:r>
              <a:rPr lang="en-GB" b="1" baseline="0"/>
              <a:t>verb endings.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reveal</a:t>
            </a:r>
            <a:r>
              <a:rPr lang="en-GB" baseline="0"/>
              <a:t> the answers piece by piece.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065911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b="0" baseline="0"/>
              <a:t>To revisit the topic of word order in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Draw attention to word order: VSO for closed questions, Question word + VSO or VO for open questions. </a:t>
            </a:r>
            <a:r>
              <a:rPr lang="en-GB" b="0" i="0" baseline="0"/>
              <a:t>Teacher to pay special attention to the word order with adverbs, highlighting that a word-for-word translation from English will result in </a:t>
            </a:r>
            <a:r>
              <a:rPr lang="en-GB" b="1" i="0" baseline="0"/>
              <a:t>incorrect word order.</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a:t>Ensure students’ understanding</a:t>
            </a:r>
            <a:r>
              <a:rPr lang="en-GB" baseline="0"/>
              <a:t> at each stage. </a:t>
            </a:r>
            <a:r>
              <a:rPr lang="en-GB" b="0" baseline="0"/>
              <a:t>Animations allow teachers to elicit the </a:t>
            </a:r>
            <a:r>
              <a:rPr lang="en-GB" b="0" i="1" baseline="0"/>
              <a:t>du</a:t>
            </a:r>
            <a:r>
              <a:rPr lang="en-GB" b="0" i="0" baseline="0"/>
              <a:t> and </a:t>
            </a:r>
            <a:r>
              <a:rPr lang="en-GB" b="0" i="1" baseline="0"/>
              <a:t>er/sie</a:t>
            </a:r>
            <a:r>
              <a:rPr lang="en-GB" b="0" i="0" baseline="0"/>
              <a:t> forms of the sentences, as well as the English translations.</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315280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a:t>
            </a:r>
            <a:r>
              <a:rPr lang="en-GB" b="0"/>
              <a:t>To practise using correct word order in sentence</a:t>
            </a:r>
            <a:r>
              <a:rPr lang="en-GB" b="0" baseline="0"/>
              <a:t> formation (writing</a:t>
            </a:r>
            <a:r>
              <a:rPr lang="en-GB" b="1"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Students rearrange the jigsaw pieces to produce sentences with correct word order. </a:t>
            </a:r>
            <a:r>
              <a:rPr lang="en-GB" b="0"/>
              <a:t>Teacher</a:t>
            </a:r>
            <a:r>
              <a:rPr lang="en-GB" b="0" baseline="0"/>
              <a:t> to remind students to think about </a:t>
            </a:r>
            <a:r>
              <a:rPr lang="en-GB" b="1" baseline="0"/>
              <a:t>word order </a:t>
            </a:r>
            <a:r>
              <a:rPr lang="en-GB" b="0" baseline="0"/>
              <a:t>and </a:t>
            </a:r>
            <a:r>
              <a:rPr lang="en-GB" b="1" baseline="0"/>
              <a:t>verb endings.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reveal</a:t>
            </a:r>
            <a:r>
              <a:rPr lang="en-GB" baseline="0"/>
              <a:t> the answers piece by piece.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730253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a:t>
            </a:r>
            <a:r>
              <a:rPr lang="en-GB" b="1" baseline="0"/>
              <a:t> </a:t>
            </a:r>
            <a:r>
              <a:rPr lang="en-GB" b="1"/>
              <a:t>minutes</a:t>
            </a:r>
            <a:br>
              <a:rPr lang="en-GB" b="1"/>
            </a:br>
            <a:br>
              <a:rPr lang="en-GB" b="1"/>
            </a:br>
            <a:r>
              <a:rPr lang="en-GB" b="1"/>
              <a:t>Aim: </a:t>
            </a:r>
            <a:r>
              <a:rPr lang="en-GB" b="0"/>
              <a:t>To practise using correct word order in sentence</a:t>
            </a:r>
            <a:r>
              <a:rPr lang="en-GB" b="0" baseline="0"/>
              <a:t> formation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Students rearrange the jigsaw pieces to produce sentences with correct word order. </a:t>
            </a:r>
            <a:r>
              <a:rPr lang="en-GB" b="0"/>
              <a:t>Teacher</a:t>
            </a:r>
            <a:r>
              <a:rPr lang="en-GB" b="0" baseline="0"/>
              <a:t> to remind students to think about </a:t>
            </a:r>
            <a:r>
              <a:rPr lang="en-GB" b="1" baseline="0"/>
              <a:t>word order </a:t>
            </a:r>
            <a:r>
              <a:rPr lang="en-GB" b="0" baseline="0"/>
              <a:t>and </a:t>
            </a:r>
            <a:r>
              <a:rPr lang="en-GB" b="1" baseline="0"/>
              <a:t>verb endings.</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reveal</a:t>
            </a:r>
            <a:r>
              <a:rPr lang="en-GB" baseline="0"/>
              <a:t> the answers piece by piece.</a:t>
            </a:r>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73165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5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a:t>
            </a:r>
            <a:r>
              <a:rPr lang="en-US" sz="1200" b="0" kern="1200" baseline="0">
                <a:solidFill>
                  <a:schemeClr val="tx1"/>
                </a:solidFill>
                <a:effectLst/>
                <a:latin typeface="+mn-lt"/>
                <a:ea typeface="+mn-ea"/>
                <a:cs typeface="+mn-cs"/>
              </a:rPr>
              <a:t>practise distinguishing between the first and third person singular forms of verbs (listening).</a:t>
            </a:r>
          </a:p>
          <a:p>
            <a:pPr hangingPunct="0"/>
            <a:endParaRPr lang="en-US" sz="1200" b="1" kern="1200" baseline="0">
              <a:solidFill>
                <a:schemeClr val="tx1"/>
              </a:solidFill>
              <a:effectLst/>
              <a:latin typeface="+mn-lt"/>
              <a:ea typeface="+mn-ea"/>
              <a:cs typeface="+mn-cs"/>
            </a:endParaRPr>
          </a:p>
          <a:p>
            <a:r>
              <a:rPr lang="en-GB" b="1"/>
              <a:t>Procedure:</a:t>
            </a:r>
            <a:br>
              <a:rPr lang="en-GB"/>
            </a:br>
            <a:r>
              <a:rPr lang="en-GB"/>
              <a:t>1. </a:t>
            </a:r>
            <a:r>
              <a:rPr lang="en-GB" sz="1200" b="0" kern="1200" baseline="0">
                <a:solidFill>
                  <a:schemeClr val="tx1"/>
                </a:solidFill>
                <a:effectLst/>
                <a:latin typeface="+mn-lt"/>
                <a:ea typeface="+mn-ea"/>
                <a:cs typeface="+mn-cs"/>
              </a:rPr>
              <a:t>Audio plays on clicking the button on the top right. Students hear a full dialogue rather than individual sentences. </a:t>
            </a:r>
            <a:r>
              <a:rPr lang="en-GB" sz="1200" b="1" kern="1200" baseline="0">
                <a:solidFill>
                  <a:schemeClr val="tx1"/>
                </a:solidFill>
                <a:effectLst/>
                <a:latin typeface="+mn-lt"/>
                <a:ea typeface="+mn-ea"/>
                <a:cs typeface="+mn-cs"/>
              </a:rPr>
              <a:t>Pronouns are obscured </a:t>
            </a:r>
            <a:r>
              <a:rPr lang="en-GB" sz="1200" b="0" kern="1200" baseline="0">
                <a:solidFill>
                  <a:schemeClr val="tx1"/>
                </a:solidFill>
                <a:effectLst/>
                <a:latin typeface="+mn-lt"/>
                <a:ea typeface="+mn-ea"/>
                <a:cs typeface="+mn-cs"/>
              </a:rPr>
              <a:t>so students must listen to the verb ending to decide who is doing what. The dialogue contains negated verbs as well as some red herrings, so students will need to listen carefully to the context to understand the meaning. They may need to hear the audio two or three times.</a:t>
            </a:r>
          </a:p>
          <a:p>
            <a:r>
              <a:rPr lang="en-GB"/>
              <a:t>2.</a:t>
            </a:r>
            <a:r>
              <a:rPr lang="en-GB" baseline="0"/>
              <a:t> </a:t>
            </a:r>
            <a:r>
              <a:rPr lang="en-GB" sz="1200" b="0" kern="1200">
                <a:solidFill>
                  <a:schemeClr val="tx1"/>
                </a:solidFill>
                <a:effectLst/>
                <a:latin typeface="+mn-lt"/>
                <a:ea typeface="+mn-ea"/>
                <a:cs typeface="+mn-cs"/>
              </a:rPr>
              <a:t>Students</a:t>
            </a:r>
            <a:r>
              <a:rPr lang="en-GB" sz="1200" b="0" kern="1200" baseline="0">
                <a:solidFill>
                  <a:schemeClr val="tx1"/>
                </a:solidFill>
                <a:effectLst/>
                <a:latin typeface="+mn-lt"/>
                <a:ea typeface="+mn-ea"/>
                <a:cs typeface="+mn-cs"/>
              </a:rPr>
              <a:t> can complete the exercise by sketching a 2x4 grid in their workbooks, and writing </a:t>
            </a:r>
            <a:r>
              <a:rPr lang="en-GB" sz="1200" b="1" kern="1200" baseline="0">
                <a:solidFill>
                  <a:schemeClr val="tx1"/>
                </a:solidFill>
                <a:effectLst/>
                <a:latin typeface="+mn-lt"/>
                <a:ea typeface="+mn-ea"/>
                <a:cs typeface="+mn-cs"/>
              </a:rPr>
              <a:t>M</a:t>
            </a:r>
            <a:r>
              <a:rPr lang="en-GB" sz="1200" b="0" kern="1200" baseline="0">
                <a:solidFill>
                  <a:schemeClr val="tx1"/>
                </a:solidFill>
                <a:effectLst/>
                <a:latin typeface="+mn-lt"/>
                <a:ea typeface="+mn-ea"/>
                <a:cs typeface="+mn-cs"/>
              </a:rPr>
              <a:t> or </a:t>
            </a:r>
            <a:r>
              <a:rPr lang="en-GB" sz="1200" b="1" kern="1200" baseline="0">
                <a:solidFill>
                  <a:schemeClr val="tx1"/>
                </a:solidFill>
                <a:effectLst/>
                <a:latin typeface="+mn-lt"/>
                <a:ea typeface="+mn-ea"/>
                <a:cs typeface="+mn-cs"/>
              </a:rPr>
              <a:t>W</a:t>
            </a:r>
            <a:r>
              <a:rPr lang="en-GB" sz="1200" b="0" kern="1200" baseline="0">
                <a:solidFill>
                  <a:schemeClr val="tx1"/>
                </a:solidFill>
                <a:effectLst/>
                <a:latin typeface="+mn-lt"/>
                <a:ea typeface="+mn-ea"/>
                <a:cs typeface="+mn-cs"/>
              </a:rPr>
              <a:t> in each square.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Click to advance to the next slide, which displays</a:t>
            </a:r>
            <a:r>
              <a:rPr lang="en-GB" b="0" i="0" baseline="0"/>
              <a:t> the answers.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students</a:t>
            </a:r>
            <a:r>
              <a:rPr lang="en-GB" b="0" baseline="0"/>
              <a:t> learned </a:t>
            </a:r>
            <a:r>
              <a:rPr lang="en-GB" b="0" i="1" baseline="0"/>
              <a:t>die Frage </a:t>
            </a:r>
            <a:r>
              <a:rPr lang="en-GB" b="0" baseline="0"/>
              <a:t>in 1.1.6 Explain that </a:t>
            </a:r>
            <a:r>
              <a:rPr lang="en-GB" i="1">
                <a:solidFill>
                  <a:schemeClr val="accent1">
                    <a:lumMod val="50000"/>
                  </a:schemeClr>
                </a:solidFill>
              </a:rPr>
              <a:t>Fragen </a:t>
            </a:r>
            <a:r>
              <a:rPr lang="en-GB" b="0" baseline="0"/>
              <a:t>is the plural form. Students will learn plural rules in two weeks’ time.</a:t>
            </a:r>
            <a:r>
              <a:rPr lang="en-GB" b="0" i="1" baseline="0"/>
              <a:t> Ach so!</a:t>
            </a:r>
            <a:r>
              <a:rPr lang="en-GB" b="0" i="0" baseline="0"/>
              <a:t> can be introduced as a conversational filler to mean ‘right!’ ‘okay!’ ‘I see!’</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Transcript:</a:t>
            </a:r>
          </a:p>
          <a:p>
            <a:r>
              <a:rPr lang="en-GB" sz="1200" kern="1200">
                <a:solidFill>
                  <a:schemeClr val="tx1"/>
                </a:solidFill>
                <a:effectLst/>
                <a:latin typeface="+mn-lt"/>
                <a:ea typeface="+mn-ea"/>
                <a:cs typeface="+mn-cs"/>
              </a:rPr>
              <a:t>PHONE RINGS</a:t>
            </a:r>
          </a:p>
          <a:p>
            <a:r>
              <a:rPr lang="en-GB" sz="1200" kern="1200">
                <a:solidFill>
                  <a:schemeClr val="tx1"/>
                </a:solidFill>
                <a:effectLst/>
                <a:latin typeface="+mn-lt"/>
                <a:ea typeface="+mn-ea"/>
                <a:cs typeface="+mn-cs"/>
              </a:rPr>
              <a:t>Mia: Hallo?</a:t>
            </a:r>
          </a:p>
          <a:p>
            <a:r>
              <a:rPr lang="en-GB" sz="1200" kern="1200">
                <a:solidFill>
                  <a:schemeClr val="tx1"/>
                </a:solidFill>
                <a:effectLst/>
                <a:latin typeface="+mn-lt"/>
                <a:ea typeface="+mn-ea"/>
                <a:cs typeface="+mn-cs"/>
              </a:rPr>
              <a:t>Oma: Hallo Mia! Hier ist Oma.</a:t>
            </a:r>
          </a:p>
          <a:p>
            <a:r>
              <a:rPr lang="en-GB" sz="1200" kern="1200">
                <a:solidFill>
                  <a:schemeClr val="tx1"/>
                </a:solidFill>
                <a:effectLst/>
                <a:latin typeface="+mn-lt"/>
                <a:ea typeface="+mn-ea"/>
                <a:cs typeface="+mn-cs"/>
              </a:rPr>
              <a:t>Mia: Hallo Oma! Wie gehts?</a:t>
            </a:r>
          </a:p>
          <a:p>
            <a:r>
              <a:rPr lang="en-GB" sz="1200" kern="1200">
                <a:solidFill>
                  <a:schemeClr val="tx1"/>
                </a:solidFill>
                <a:effectLst/>
                <a:latin typeface="+mn-lt"/>
                <a:ea typeface="+mn-ea"/>
                <a:cs typeface="+mn-cs"/>
              </a:rPr>
              <a:t>Oma:</a:t>
            </a:r>
            <a:r>
              <a:rPr lang="en-GB" sz="1200" kern="1200" baseline="0">
                <a:solidFill>
                  <a:schemeClr val="tx1"/>
                </a:solidFill>
                <a:effectLst/>
                <a:latin typeface="+mn-lt"/>
                <a:ea typeface="+mn-ea"/>
                <a:cs typeface="+mn-cs"/>
              </a:rPr>
              <a:t> Gut</a:t>
            </a:r>
            <a:r>
              <a:rPr lang="en-GB" sz="1200" kern="1200">
                <a:solidFill>
                  <a:schemeClr val="tx1"/>
                </a:solidFill>
                <a:effectLst/>
                <a:latin typeface="+mn-lt"/>
                <a:ea typeface="+mn-ea"/>
                <a:cs typeface="+mn-cs"/>
              </a:rPr>
              <a:t>, danke! Was machst du? Und was macht Wolfgang?</a:t>
            </a:r>
          </a:p>
          <a:p>
            <a:r>
              <a:rPr lang="en-GB" sz="1200" kern="1200">
                <a:solidFill>
                  <a:schemeClr val="tx1"/>
                </a:solidFill>
                <a:effectLst/>
                <a:latin typeface="+mn-lt"/>
                <a:ea typeface="+mn-ea"/>
                <a:cs typeface="+mn-cs"/>
              </a:rPr>
              <a:t>Mia: [beep] spielt Frisbee und [beep] spiele Computer. </a:t>
            </a:r>
          </a:p>
          <a:p>
            <a:r>
              <a:rPr lang="en-GB" sz="1200" kern="1200">
                <a:solidFill>
                  <a:schemeClr val="tx1"/>
                </a:solidFill>
                <a:effectLst/>
                <a:latin typeface="+mn-lt"/>
                <a:ea typeface="+mn-ea"/>
                <a:cs typeface="+mn-cs"/>
              </a:rPr>
              <a:t>Oma: Was?! Bist du nicht im Garten?</a:t>
            </a:r>
          </a:p>
          <a:p>
            <a:r>
              <a:rPr lang="en-GB" sz="1200" kern="1200">
                <a:solidFill>
                  <a:schemeClr val="tx1"/>
                </a:solidFill>
                <a:effectLst/>
                <a:latin typeface="+mn-lt"/>
                <a:ea typeface="+mn-ea"/>
                <a:cs typeface="+mn-cs"/>
              </a:rPr>
              <a:t>Mia: [beep] ist im Garten. [beep] sitze im Zimmer.</a:t>
            </a:r>
          </a:p>
          <a:p>
            <a:r>
              <a:rPr lang="en-GB" sz="1200" kern="1200">
                <a:solidFill>
                  <a:schemeClr val="tx1"/>
                </a:solidFill>
                <a:effectLst/>
                <a:latin typeface="+mn-lt"/>
                <a:ea typeface="+mn-ea"/>
                <a:cs typeface="+mn-cs"/>
              </a:rPr>
              <a:t>Oma: Du machst Hausaufgaben, nicht wahr? Und Wolfgang?</a:t>
            </a:r>
          </a:p>
          <a:p>
            <a:r>
              <a:rPr lang="en-GB" sz="1200" kern="1200">
                <a:solidFill>
                  <a:schemeClr val="tx1"/>
                </a:solidFill>
                <a:effectLst/>
                <a:latin typeface="+mn-lt"/>
                <a:ea typeface="+mn-ea"/>
                <a:cs typeface="+mn-cs"/>
              </a:rPr>
              <a:t>Mia: [beep] habe eine Matheaufgabe. [beep] hat</a:t>
            </a:r>
            <a:r>
              <a:rPr lang="en-GB" sz="1200" kern="1200" baseline="0">
                <a:solidFill>
                  <a:schemeClr val="tx1"/>
                </a:solidFill>
                <a:effectLst/>
                <a:latin typeface="+mn-lt"/>
                <a:ea typeface="+mn-ea"/>
                <a:cs typeface="+mn-cs"/>
              </a:rPr>
              <a:t> eine</a:t>
            </a:r>
            <a:r>
              <a:rPr lang="en-GB" sz="1200" kern="1200">
                <a:solidFill>
                  <a:schemeClr val="tx1"/>
                </a:solidFill>
                <a:effectLst/>
                <a:latin typeface="+mn-lt"/>
                <a:ea typeface="+mn-ea"/>
                <a:cs typeface="+mn-cs"/>
              </a:rPr>
              <a:t> Englischaufgabe.</a:t>
            </a:r>
          </a:p>
          <a:p>
            <a:r>
              <a:rPr lang="en-GB" sz="1200" kern="1200">
                <a:solidFill>
                  <a:schemeClr val="tx1"/>
                </a:solidFill>
                <a:effectLst/>
                <a:latin typeface="+mn-lt"/>
                <a:ea typeface="+mn-ea"/>
                <a:cs typeface="+mn-cs"/>
              </a:rPr>
              <a:t>Oma: Ach so! Putzt Wolfgang den Boden?</a:t>
            </a:r>
          </a:p>
          <a:p>
            <a:r>
              <a:rPr lang="en-GB" sz="1200" kern="1200">
                <a:solidFill>
                  <a:schemeClr val="tx1"/>
                </a:solidFill>
                <a:effectLst/>
                <a:latin typeface="+mn-lt"/>
                <a:ea typeface="+mn-ea"/>
                <a:cs typeface="+mn-cs"/>
              </a:rPr>
              <a:t>Mia: Ich weiß nicht. [beep] putze das Auto. [beep] kocht Spagetti.</a:t>
            </a:r>
          </a:p>
          <a:p>
            <a:r>
              <a:rPr lang="en-GB" sz="1200" kern="1200">
                <a:solidFill>
                  <a:schemeClr val="tx1"/>
                </a:solidFill>
                <a:effectLst/>
                <a:latin typeface="+mn-lt"/>
                <a:ea typeface="+mn-ea"/>
                <a:cs typeface="+mn-cs"/>
              </a:rPr>
              <a:t>Oma: Okay, ich verstehe.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404817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2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a:t>
            </a:r>
            <a:r>
              <a:rPr lang="en-US" sz="1200" b="0" kern="1200" baseline="0">
                <a:solidFill>
                  <a:schemeClr val="tx1"/>
                </a:solidFill>
                <a:effectLst/>
                <a:latin typeface="+mn-lt"/>
                <a:ea typeface="+mn-ea"/>
                <a:cs typeface="+mn-cs"/>
              </a:rPr>
              <a:t>provide the answers to the exercise on the previous slide.</a:t>
            </a:r>
          </a:p>
          <a:p>
            <a:pPr hangingPunct="0"/>
            <a:endParaRPr lang="en-US" sz="1200" b="1" kern="1200" baseline="0">
              <a:solidFill>
                <a:schemeClr val="tx1"/>
              </a:solidFill>
              <a:effectLst/>
              <a:latin typeface="+mn-lt"/>
              <a:ea typeface="+mn-ea"/>
              <a:cs typeface="+mn-cs"/>
            </a:endParaRPr>
          </a:p>
          <a:p>
            <a:r>
              <a:rPr lang="en-GB" b="1"/>
              <a:t>Procedure:</a:t>
            </a:r>
            <a:br>
              <a:rPr lang="en-GB"/>
            </a:br>
            <a:r>
              <a:rPr lang="en-GB"/>
              <a:t>1. </a:t>
            </a:r>
            <a:r>
              <a:rPr lang="en-GB" sz="1200" b="0" kern="1200" baseline="0">
                <a:solidFill>
                  <a:schemeClr val="tx1"/>
                </a:solidFill>
                <a:effectLst/>
                <a:latin typeface="+mn-lt"/>
                <a:ea typeface="+mn-ea"/>
                <a:cs typeface="+mn-cs"/>
              </a:rPr>
              <a:t>Audio plays on clicking the button on the top right. Students hear the full </a:t>
            </a:r>
            <a:r>
              <a:rPr lang="en-GB" b="0"/>
              <a:t>audio this time (i.e. </a:t>
            </a:r>
            <a:r>
              <a:rPr lang="en-GB" b="1"/>
              <a:t>including pronouns</a:t>
            </a:r>
            <a:r>
              <a:rPr lang="en-GB"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GB" baseline="0"/>
              <a:t> </a:t>
            </a:r>
            <a:r>
              <a:rPr lang="en-GB" b="0"/>
              <a:t>Teacher uses questions in the third person to elicit answers from students: ‘</a:t>
            </a:r>
            <a:r>
              <a:rPr lang="en-GB" b="0" i="1"/>
              <a:t>Wer spielt Tennis? Wolfgang</a:t>
            </a:r>
            <a:r>
              <a:rPr lang="en-GB" b="0" i="1" baseline="0"/>
              <a:t> spielt Tennis</a:t>
            </a:r>
            <a:r>
              <a:rPr lang="en-GB" b="0" i="1"/>
              <a:t>…</a:t>
            </a:r>
            <a:r>
              <a:rPr lang="en-GB" b="0" i="0"/>
              <a:t>’ etc.</a:t>
            </a: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Click to display</a:t>
            </a:r>
            <a:r>
              <a:rPr lang="en-GB" b="0" i="0" baseline="0"/>
              <a:t> the answers one by one.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Transcript:</a:t>
            </a:r>
          </a:p>
          <a:p>
            <a:r>
              <a:rPr lang="en-GB" sz="1200" kern="1200">
                <a:solidFill>
                  <a:schemeClr val="tx1"/>
                </a:solidFill>
                <a:effectLst/>
                <a:latin typeface="+mn-lt"/>
                <a:ea typeface="+mn-ea"/>
                <a:cs typeface="+mn-cs"/>
              </a:rPr>
              <a:t>PHONE RINGS</a:t>
            </a:r>
          </a:p>
          <a:p>
            <a:r>
              <a:rPr lang="en-GB" sz="1200" kern="1200">
                <a:solidFill>
                  <a:schemeClr val="tx1"/>
                </a:solidFill>
                <a:effectLst/>
                <a:latin typeface="+mn-lt"/>
                <a:ea typeface="+mn-ea"/>
                <a:cs typeface="+mn-cs"/>
              </a:rPr>
              <a:t>Mia: Hallo?</a:t>
            </a:r>
          </a:p>
          <a:p>
            <a:r>
              <a:rPr lang="en-GB" sz="1200" kern="1200">
                <a:solidFill>
                  <a:schemeClr val="tx1"/>
                </a:solidFill>
                <a:effectLst/>
                <a:latin typeface="+mn-lt"/>
                <a:ea typeface="+mn-ea"/>
                <a:cs typeface="+mn-cs"/>
              </a:rPr>
              <a:t>Oma: Hallo Mia! Hier ist Oma.</a:t>
            </a:r>
          </a:p>
          <a:p>
            <a:r>
              <a:rPr lang="en-GB" sz="1200" kern="1200">
                <a:solidFill>
                  <a:schemeClr val="tx1"/>
                </a:solidFill>
                <a:effectLst/>
                <a:latin typeface="+mn-lt"/>
                <a:ea typeface="+mn-ea"/>
                <a:cs typeface="+mn-cs"/>
              </a:rPr>
              <a:t>Mia: Hallo Oma! Wie gehts?</a:t>
            </a:r>
          </a:p>
          <a:p>
            <a:r>
              <a:rPr lang="en-GB" sz="1200" kern="1200">
                <a:solidFill>
                  <a:schemeClr val="tx1"/>
                </a:solidFill>
                <a:effectLst/>
                <a:latin typeface="+mn-lt"/>
                <a:ea typeface="+mn-ea"/>
                <a:cs typeface="+mn-cs"/>
              </a:rPr>
              <a:t>Oma: G</a:t>
            </a:r>
            <a:r>
              <a:rPr lang="en-GB" sz="1200" kern="1200" baseline="0">
                <a:solidFill>
                  <a:schemeClr val="tx1"/>
                </a:solidFill>
                <a:effectLst/>
                <a:latin typeface="+mn-lt"/>
                <a:ea typeface="+mn-ea"/>
                <a:cs typeface="+mn-cs"/>
              </a:rPr>
              <a:t>ut</a:t>
            </a:r>
            <a:r>
              <a:rPr lang="en-GB" sz="1200" kern="1200">
                <a:solidFill>
                  <a:schemeClr val="tx1"/>
                </a:solidFill>
                <a:effectLst/>
                <a:latin typeface="+mn-lt"/>
                <a:ea typeface="+mn-ea"/>
                <a:cs typeface="+mn-cs"/>
              </a:rPr>
              <a:t>, danke! Was machst du? Und was macht Wolfgang?</a:t>
            </a:r>
          </a:p>
          <a:p>
            <a:r>
              <a:rPr lang="en-GB" sz="1200" kern="1200">
                <a:solidFill>
                  <a:schemeClr val="tx1"/>
                </a:solidFill>
                <a:effectLst/>
                <a:latin typeface="+mn-lt"/>
                <a:ea typeface="+mn-ea"/>
                <a:cs typeface="+mn-cs"/>
              </a:rPr>
              <a:t>Mia: Wolfgang spielt Frisbee und ich spiele Computer. </a:t>
            </a:r>
          </a:p>
          <a:p>
            <a:r>
              <a:rPr lang="en-GB" sz="1200" kern="1200">
                <a:solidFill>
                  <a:schemeClr val="tx1"/>
                </a:solidFill>
                <a:effectLst/>
                <a:latin typeface="+mn-lt"/>
                <a:ea typeface="+mn-ea"/>
                <a:cs typeface="+mn-cs"/>
              </a:rPr>
              <a:t>Oma: Was?! Bist du nicht im Garten?</a:t>
            </a:r>
          </a:p>
          <a:p>
            <a:r>
              <a:rPr lang="en-GB" sz="1200" kern="1200">
                <a:solidFill>
                  <a:schemeClr val="tx1"/>
                </a:solidFill>
                <a:effectLst/>
                <a:latin typeface="+mn-lt"/>
                <a:ea typeface="+mn-ea"/>
                <a:cs typeface="+mn-cs"/>
              </a:rPr>
              <a:t>Mia: Wolfgang ist im Garten. Ich sitze im Zimmer.</a:t>
            </a:r>
          </a:p>
          <a:p>
            <a:r>
              <a:rPr lang="en-GB" sz="1200" kern="1200">
                <a:solidFill>
                  <a:schemeClr val="tx1"/>
                </a:solidFill>
                <a:effectLst/>
                <a:latin typeface="+mn-lt"/>
                <a:ea typeface="+mn-ea"/>
                <a:cs typeface="+mn-cs"/>
              </a:rPr>
              <a:t>Oma: Du machst Hausaufgaben, nicht wahr? Und Wolfgang?</a:t>
            </a:r>
          </a:p>
          <a:p>
            <a:r>
              <a:rPr lang="en-GB" sz="1200" kern="1200">
                <a:solidFill>
                  <a:schemeClr val="tx1"/>
                </a:solidFill>
                <a:effectLst/>
                <a:latin typeface="+mn-lt"/>
                <a:ea typeface="+mn-ea"/>
                <a:cs typeface="+mn-cs"/>
              </a:rPr>
              <a:t>Mia: Ich</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habe eine Matheaufgabe. Wolfgang</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hat</a:t>
            </a:r>
            <a:r>
              <a:rPr lang="en-GB" sz="1200" kern="1200" baseline="0">
                <a:solidFill>
                  <a:schemeClr val="tx1"/>
                </a:solidFill>
                <a:effectLst/>
                <a:latin typeface="+mn-lt"/>
                <a:ea typeface="+mn-ea"/>
                <a:cs typeface="+mn-cs"/>
              </a:rPr>
              <a:t> eine</a:t>
            </a:r>
            <a:r>
              <a:rPr lang="en-GB" sz="1200" kern="1200">
                <a:solidFill>
                  <a:schemeClr val="tx1"/>
                </a:solidFill>
                <a:effectLst/>
                <a:latin typeface="+mn-lt"/>
                <a:ea typeface="+mn-ea"/>
                <a:cs typeface="+mn-cs"/>
              </a:rPr>
              <a:t> Englischaufgabe.</a:t>
            </a:r>
          </a:p>
          <a:p>
            <a:r>
              <a:rPr lang="en-GB" sz="1200" kern="1200">
                <a:solidFill>
                  <a:schemeClr val="tx1"/>
                </a:solidFill>
                <a:effectLst/>
                <a:latin typeface="+mn-lt"/>
                <a:ea typeface="+mn-ea"/>
                <a:cs typeface="+mn-cs"/>
              </a:rPr>
              <a:t>Oma: Ach so! Putzt Wolfgang den Boden?</a:t>
            </a:r>
          </a:p>
          <a:p>
            <a:r>
              <a:rPr lang="en-GB" sz="1200" kern="1200">
                <a:solidFill>
                  <a:schemeClr val="tx1"/>
                </a:solidFill>
                <a:effectLst/>
                <a:latin typeface="+mn-lt"/>
                <a:ea typeface="+mn-ea"/>
                <a:cs typeface="+mn-cs"/>
              </a:rPr>
              <a:t>Mia: Ich weiß nicht. Ich putze das Auto. Wolfgang kocht Spagetti.</a:t>
            </a:r>
          </a:p>
          <a:p>
            <a:r>
              <a:rPr lang="en-GB" sz="1200" kern="1200">
                <a:solidFill>
                  <a:schemeClr val="tx1"/>
                </a:solidFill>
                <a:effectLst/>
                <a:latin typeface="+mn-lt"/>
                <a:ea typeface="+mn-ea"/>
                <a:cs typeface="+mn-cs"/>
              </a:rPr>
              <a:t>Oma: Okay, ich verstehe.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74504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5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provide further </a:t>
            </a:r>
            <a:r>
              <a:rPr lang="en-US" sz="1200" b="0" kern="1200" baseline="0">
                <a:solidFill>
                  <a:schemeClr val="tx1"/>
                </a:solidFill>
                <a:effectLst/>
                <a:latin typeface="+mn-lt"/>
                <a:ea typeface="+mn-ea"/>
                <a:cs typeface="+mn-cs"/>
              </a:rPr>
              <a:t>practice in distinguishing between the first and third person singular forms of verbs (listening).</a:t>
            </a:r>
          </a:p>
          <a:p>
            <a:pPr hangingPunct="0"/>
            <a:endParaRPr lang="en-US" sz="1200" b="1" kern="1200" baseline="0">
              <a:solidFill>
                <a:schemeClr val="tx1"/>
              </a:solidFill>
              <a:effectLst/>
              <a:latin typeface="+mn-lt"/>
              <a:ea typeface="+mn-ea"/>
              <a:cs typeface="+mn-cs"/>
            </a:endParaRPr>
          </a:p>
          <a:p>
            <a:r>
              <a:rPr lang="en-GB" b="1"/>
              <a:t>Procedure:</a:t>
            </a:r>
            <a:br>
              <a:rPr lang="en-GB"/>
            </a:br>
            <a:r>
              <a:rPr lang="en-GB"/>
              <a:t>1. </a:t>
            </a:r>
            <a:r>
              <a:rPr lang="en-GB" sz="1200" b="0" kern="1200" baseline="0">
                <a:solidFill>
                  <a:schemeClr val="tx1"/>
                </a:solidFill>
                <a:effectLst/>
                <a:latin typeface="+mn-lt"/>
                <a:ea typeface="+mn-ea"/>
                <a:cs typeface="+mn-cs"/>
              </a:rPr>
              <a:t>Audio plays on clicking the button on the top right. Students hear a full dialogue rather than individual sentences. </a:t>
            </a:r>
            <a:r>
              <a:rPr lang="en-GB" sz="1200" b="1" kern="1200" baseline="0">
                <a:solidFill>
                  <a:schemeClr val="tx1"/>
                </a:solidFill>
                <a:effectLst/>
                <a:latin typeface="+mn-lt"/>
                <a:ea typeface="+mn-ea"/>
                <a:cs typeface="+mn-cs"/>
              </a:rPr>
              <a:t>Pronouns are obscured </a:t>
            </a:r>
            <a:r>
              <a:rPr lang="en-GB" sz="1200" b="0" kern="1200" baseline="0">
                <a:solidFill>
                  <a:schemeClr val="tx1"/>
                </a:solidFill>
                <a:effectLst/>
                <a:latin typeface="+mn-lt"/>
                <a:ea typeface="+mn-ea"/>
                <a:cs typeface="+mn-cs"/>
              </a:rPr>
              <a:t>so students must listen to the verb ending to decide who is doing what. The dialogue contains negated verbs as well as some red herrings, so students will need to listen carefully to the context to understand the meaning. They may need to hear the audio two or three times.</a:t>
            </a:r>
          </a:p>
          <a:p>
            <a:r>
              <a:rPr lang="en-GB"/>
              <a:t>2.</a:t>
            </a:r>
            <a:r>
              <a:rPr lang="en-GB" baseline="0"/>
              <a:t> </a:t>
            </a:r>
            <a:r>
              <a:rPr lang="en-GB" sz="1200" b="0" kern="1200">
                <a:solidFill>
                  <a:schemeClr val="tx1"/>
                </a:solidFill>
                <a:effectLst/>
                <a:latin typeface="+mn-lt"/>
                <a:ea typeface="+mn-ea"/>
                <a:cs typeface="+mn-cs"/>
              </a:rPr>
              <a:t>Students</a:t>
            </a:r>
            <a:r>
              <a:rPr lang="en-GB" sz="1200" b="0" kern="1200" baseline="0">
                <a:solidFill>
                  <a:schemeClr val="tx1"/>
                </a:solidFill>
                <a:effectLst/>
                <a:latin typeface="+mn-lt"/>
                <a:ea typeface="+mn-ea"/>
                <a:cs typeface="+mn-cs"/>
              </a:rPr>
              <a:t> can complete the exercise by sketching a 2x4 grid in their workbooks, and writing </a:t>
            </a:r>
            <a:r>
              <a:rPr lang="en-GB" sz="1200" b="1" kern="1200" baseline="0">
                <a:solidFill>
                  <a:schemeClr val="tx1"/>
                </a:solidFill>
                <a:effectLst/>
                <a:latin typeface="+mn-lt"/>
                <a:ea typeface="+mn-ea"/>
                <a:cs typeface="+mn-cs"/>
              </a:rPr>
              <a:t>Oma</a:t>
            </a:r>
            <a:r>
              <a:rPr lang="en-GB" sz="1200" b="0" kern="1200" baseline="0">
                <a:solidFill>
                  <a:schemeClr val="tx1"/>
                </a:solidFill>
                <a:effectLst/>
                <a:latin typeface="+mn-lt"/>
                <a:ea typeface="+mn-ea"/>
                <a:cs typeface="+mn-cs"/>
              </a:rPr>
              <a:t> or </a:t>
            </a:r>
            <a:r>
              <a:rPr lang="en-GB" sz="1200" b="1" kern="1200" baseline="0">
                <a:solidFill>
                  <a:schemeClr val="tx1"/>
                </a:solidFill>
                <a:effectLst/>
                <a:latin typeface="+mn-lt"/>
                <a:ea typeface="+mn-ea"/>
                <a:cs typeface="+mn-cs"/>
              </a:rPr>
              <a:t>Opa</a:t>
            </a:r>
            <a:r>
              <a:rPr lang="en-GB" sz="1200" b="0" kern="1200" baseline="0">
                <a:solidFill>
                  <a:schemeClr val="tx1"/>
                </a:solidFill>
                <a:effectLst/>
                <a:latin typeface="+mn-lt"/>
                <a:ea typeface="+mn-ea"/>
                <a:cs typeface="+mn-cs"/>
              </a:rPr>
              <a:t> in each square.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Click to advance to the next slide, which displays</a:t>
            </a:r>
            <a:r>
              <a:rPr lang="en-GB" b="0" i="0" baseline="0"/>
              <a:t> the answers.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Transcript:</a:t>
            </a:r>
          </a:p>
          <a:p>
            <a:r>
              <a:rPr lang="en-GB" sz="1200" kern="1200">
                <a:solidFill>
                  <a:schemeClr val="tx1"/>
                </a:solidFill>
                <a:effectLst/>
                <a:latin typeface="+mn-lt"/>
                <a:ea typeface="+mn-ea"/>
                <a:cs typeface="+mn-cs"/>
              </a:rPr>
              <a:t>Mia: Und was machst du, Oma? Was macht Opa?</a:t>
            </a:r>
          </a:p>
          <a:p>
            <a:r>
              <a:rPr lang="en-GB" sz="1200" kern="1200">
                <a:solidFill>
                  <a:schemeClr val="tx1"/>
                </a:solidFill>
                <a:effectLst/>
                <a:latin typeface="+mn-lt"/>
                <a:ea typeface="+mn-ea"/>
                <a:cs typeface="+mn-cs"/>
              </a:rPr>
              <a:t>Oma: [beep] lese mein Buch und lerne Spanisch. [beep] spielt Gitarre.</a:t>
            </a:r>
          </a:p>
          <a:p>
            <a:r>
              <a:rPr lang="en-GB" sz="1200" kern="1200">
                <a:solidFill>
                  <a:schemeClr val="tx1"/>
                </a:solidFill>
                <a:effectLst/>
                <a:latin typeface="+mn-lt"/>
                <a:ea typeface="+mn-ea"/>
                <a:cs typeface="+mn-cs"/>
              </a:rPr>
              <a:t>Mia: Redest du nicht mit Freunden?</a:t>
            </a:r>
          </a:p>
          <a:p>
            <a:r>
              <a:rPr lang="en-GB" sz="1200" kern="1200">
                <a:solidFill>
                  <a:schemeClr val="tx1"/>
                </a:solidFill>
                <a:effectLst/>
                <a:latin typeface="+mn-lt"/>
                <a:ea typeface="+mn-ea"/>
                <a:cs typeface="+mn-cs"/>
              </a:rPr>
              <a:t>Oma: [beep] redet mit Freunden und [beep] schreibe E-mails.</a:t>
            </a:r>
          </a:p>
          <a:p>
            <a:r>
              <a:rPr lang="en-GB" sz="1200" kern="1200">
                <a:solidFill>
                  <a:schemeClr val="tx1"/>
                </a:solidFill>
                <a:effectLst/>
                <a:latin typeface="+mn-lt"/>
                <a:ea typeface="+mn-ea"/>
                <a:cs typeface="+mn-cs"/>
              </a:rPr>
              <a:t>Mia: Arbeitet Opa zu Hause?</a:t>
            </a:r>
          </a:p>
          <a:p>
            <a:r>
              <a:rPr lang="en-GB" sz="1200" kern="1200">
                <a:solidFill>
                  <a:schemeClr val="tx1"/>
                </a:solidFill>
                <a:effectLst/>
                <a:latin typeface="+mn-lt"/>
                <a:ea typeface="+mn-ea"/>
                <a:cs typeface="+mn-cs"/>
              </a:rPr>
              <a:t>Oma: [beep] arbeite im Garten und [beep] kocht Suppe. [beep] habe Tanzunterricht, Mia. </a:t>
            </a:r>
            <a:r>
              <a:rPr lang="de-DE" sz="1200" kern="1200">
                <a:solidFill>
                  <a:schemeClr val="tx1"/>
                </a:solidFill>
                <a:effectLst/>
                <a:latin typeface="+mn-lt"/>
                <a:ea typeface="+mn-ea"/>
                <a:cs typeface="+mn-cs"/>
              </a:rPr>
              <a:t>Tschüss!</a:t>
            </a:r>
          </a:p>
          <a:p>
            <a:r>
              <a:rPr lang="en-GB" sz="1200" kern="1200">
                <a:solidFill>
                  <a:schemeClr val="tx1"/>
                </a:solidFill>
                <a:effectLst/>
                <a:latin typeface="+mn-lt"/>
                <a:ea typeface="+mn-ea"/>
                <a:cs typeface="+mn-cs"/>
              </a:rPr>
              <a:t>Mia. Okay Oma! Tschüss!</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360776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2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a:t>
            </a:r>
            <a:r>
              <a:rPr lang="en-US" sz="1200" b="0" kern="1200" baseline="0">
                <a:solidFill>
                  <a:schemeClr val="tx1"/>
                </a:solidFill>
                <a:effectLst/>
                <a:latin typeface="+mn-lt"/>
                <a:ea typeface="+mn-ea"/>
                <a:cs typeface="+mn-cs"/>
              </a:rPr>
              <a:t>provide the answers to the exercise on the previous slide.</a:t>
            </a:r>
          </a:p>
          <a:p>
            <a:pPr hangingPunct="0"/>
            <a:endParaRPr lang="en-US" sz="1200" b="1" kern="1200" baseline="0">
              <a:solidFill>
                <a:schemeClr val="tx1"/>
              </a:solidFill>
              <a:effectLst/>
              <a:latin typeface="+mn-lt"/>
              <a:ea typeface="+mn-ea"/>
              <a:cs typeface="+mn-cs"/>
            </a:endParaRPr>
          </a:p>
          <a:p>
            <a:r>
              <a:rPr lang="en-GB" b="1"/>
              <a:t>Procedure:</a:t>
            </a:r>
            <a:br>
              <a:rPr lang="en-GB"/>
            </a:br>
            <a:r>
              <a:rPr lang="en-GB"/>
              <a:t>1. </a:t>
            </a:r>
            <a:r>
              <a:rPr lang="en-GB" sz="1200" b="0" kern="1200" baseline="0">
                <a:solidFill>
                  <a:schemeClr val="tx1"/>
                </a:solidFill>
                <a:effectLst/>
                <a:latin typeface="+mn-lt"/>
                <a:ea typeface="+mn-ea"/>
                <a:cs typeface="+mn-cs"/>
              </a:rPr>
              <a:t>Audio plays on clicking the button on the top right. Students hear the full </a:t>
            </a:r>
            <a:r>
              <a:rPr lang="en-GB" b="0"/>
              <a:t>audio this time (i.e. </a:t>
            </a:r>
            <a:r>
              <a:rPr lang="en-GB" b="1"/>
              <a:t>including pronouns</a:t>
            </a:r>
            <a:r>
              <a:rPr lang="en-GB" b="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a:t>
            </a:r>
            <a:r>
              <a:rPr lang="en-GB" baseline="0"/>
              <a:t> </a:t>
            </a:r>
            <a:r>
              <a:rPr lang="en-GB" b="0"/>
              <a:t>Teacher uses questions in the third person to elicit answers from students: ‘</a:t>
            </a:r>
            <a:r>
              <a:rPr lang="en-GB" b="0" i="1"/>
              <a:t>Wer spielt Gitarre?</a:t>
            </a:r>
            <a:r>
              <a:rPr lang="en-GB" b="0" i="1" baseline="0"/>
              <a:t> Opa spielt Gitarre</a:t>
            </a:r>
            <a:r>
              <a:rPr lang="en-GB" b="0" i="1"/>
              <a:t>…</a:t>
            </a:r>
            <a:r>
              <a:rPr lang="en-GB" b="0" i="0"/>
              <a:t>’ etc.</a:t>
            </a: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Click to display</a:t>
            </a:r>
            <a:r>
              <a:rPr lang="en-GB" b="0" i="0" baseline="0"/>
              <a:t> the answers one by one.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r>
              <a:rPr lang="en-GB" b="1"/>
              <a:t>Transcript:</a:t>
            </a:r>
          </a:p>
          <a:p>
            <a:r>
              <a:rPr lang="en-GB" sz="1200" kern="1200">
                <a:solidFill>
                  <a:schemeClr val="tx1"/>
                </a:solidFill>
                <a:effectLst/>
                <a:latin typeface="+mn-lt"/>
                <a:ea typeface="+mn-ea"/>
                <a:cs typeface="+mn-cs"/>
              </a:rPr>
              <a:t>Mia: Und was machst du, Oma? Was macht Opa?</a:t>
            </a:r>
          </a:p>
          <a:p>
            <a:r>
              <a:rPr lang="en-GB" sz="1200" kern="1200">
                <a:solidFill>
                  <a:schemeClr val="tx1"/>
                </a:solidFill>
                <a:effectLst/>
                <a:latin typeface="+mn-lt"/>
                <a:ea typeface="+mn-ea"/>
                <a:cs typeface="+mn-cs"/>
              </a:rPr>
              <a:t>Oma: Ich lese mein Buch und lerne Spanisch. Opa spielt Gitarre.</a:t>
            </a:r>
          </a:p>
          <a:p>
            <a:r>
              <a:rPr lang="en-GB" sz="1200" kern="1200">
                <a:solidFill>
                  <a:schemeClr val="tx1"/>
                </a:solidFill>
                <a:effectLst/>
                <a:latin typeface="+mn-lt"/>
                <a:ea typeface="+mn-ea"/>
                <a:cs typeface="+mn-cs"/>
              </a:rPr>
              <a:t>Mia: Redest du nicht mit Freunden?</a:t>
            </a:r>
          </a:p>
          <a:p>
            <a:r>
              <a:rPr lang="en-GB" sz="1200" kern="1200">
                <a:solidFill>
                  <a:schemeClr val="tx1"/>
                </a:solidFill>
                <a:effectLst/>
                <a:latin typeface="+mn-lt"/>
                <a:ea typeface="+mn-ea"/>
                <a:cs typeface="+mn-cs"/>
              </a:rPr>
              <a:t>Oma: Opa redet mit Freunden und ich schreibe E-mails.</a:t>
            </a:r>
          </a:p>
          <a:p>
            <a:r>
              <a:rPr lang="en-GB" sz="1200" kern="1200">
                <a:solidFill>
                  <a:schemeClr val="tx1"/>
                </a:solidFill>
                <a:effectLst/>
                <a:latin typeface="+mn-lt"/>
                <a:ea typeface="+mn-ea"/>
                <a:cs typeface="+mn-cs"/>
              </a:rPr>
              <a:t>Mia: Arbeitet Opa zu Hause?</a:t>
            </a:r>
          </a:p>
          <a:p>
            <a:r>
              <a:rPr lang="en-GB" sz="1200" kern="1200">
                <a:solidFill>
                  <a:schemeClr val="tx1"/>
                </a:solidFill>
                <a:effectLst/>
                <a:latin typeface="+mn-lt"/>
                <a:ea typeface="+mn-ea"/>
                <a:cs typeface="+mn-cs"/>
              </a:rPr>
              <a:t>Oma: Ich arbeite im Garten und Opa kocht Suppe. Ich habe Tanzunterricht, Mia. </a:t>
            </a:r>
            <a:r>
              <a:rPr lang="de-DE" sz="1200" kern="1200">
                <a:solidFill>
                  <a:schemeClr val="tx1"/>
                </a:solidFill>
                <a:effectLst/>
                <a:latin typeface="+mn-lt"/>
                <a:ea typeface="+mn-ea"/>
                <a:cs typeface="+mn-cs"/>
              </a:rPr>
              <a:t>Tschüss!</a:t>
            </a:r>
          </a:p>
          <a:p>
            <a:r>
              <a:rPr lang="en-GB" sz="1200" kern="1200">
                <a:solidFill>
                  <a:schemeClr val="tx1"/>
                </a:solidFill>
                <a:effectLst/>
                <a:latin typeface="+mn-lt"/>
                <a:ea typeface="+mn-ea"/>
                <a:cs typeface="+mn-cs"/>
              </a:rPr>
              <a:t>Mia. Okay Oma! Tschüss!</a:t>
            </a:r>
          </a:p>
          <a:p>
            <a:endParaRPr lang="en-GB" sz="1200" b="1"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077147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a:t>
            </a:r>
            <a:r>
              <a:rPr lang="en-GB" b="1" baseline="0"/>
              <a:t> </a:t>
            </a:r>
            <a:r>
              <a:rPr lang="en-GB" b="1"/>
              <a:t>minutes</a:t>
            </a:r>
            <a:br>
              <a:rPr lang="en-GB"/>
            </a:br>
            <a:br>
              <a:rPr lang="en-GB" b="1"/>
            </a:br>
            <a:r>
              <a:rPr lang="en-GB" b="1"/>
              <a:t>Aim: </a:t>
            </a:r>
            <a:r>
              <a:rPr lang="en-GB" b="0"/>
              <a:t>To practise</a:t>
            </a:r>
            <a:r>
              <a:rPr lang="en-GB" b="0" baseline="0"/>
              <a:t> use of the correct form of the verb – first or third person singular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In this spoken gap-fill</a:t>
            </a:r>
            <a:r>
              <a:rPr lang="en-GB" baseline="0"/>
              <a:t> activity, students are presented with transcripts of the audio they have just heard, with the </a:t>
            </a:r>
            <a:r>
              <a:rPr lang="en-GB" b="1" baseline="0"/>
              <a:t>verb endings missing</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 more challenging version of this activity, in which the whole verb is missing, rather than just the ending, is found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baseline="0"/>
              <a:t>Teacher distributes the role cards included as supplementary material this week. (For this version of the activity, the role cards entitled ‘1.2.4 - role cards </a:t>
            </a:r>
            <a:r>
              <a:rPr lang="en-GB" b="1" baseline="0"/>
              <a:t>with</a:t>
            </a:r>
            <a:r>
              <a:rPr lang="en-GB" b="0" baseline="0"/>
              <a:t> verbs’ is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To prepare students for this activity, teachers use this animated slide to work through the first four examples with the whole class. As each solution is revealed on clicks, an underline appears on the other card to draw students attention to the location answer. Teacher explains to students that they are doing </a:t>
            </a:r>
            <a:r>
              <a:rPr lang="en-GB" b="1" baseline="0"/>
              <a:t>two tasks</a:t>
            </a:r>
            <a:r>
              <a:rPr lang="en-GB" b="0" baseline="0"/>
              <a:t>,</a:t>
            </a:r>
            <a:r>
              <a:rPr lang="en-GB" b="1" baseline="0"/>
              <a:t> 1) completing their own dialogue, and 2) correcting their partner’s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Teachers should also draw attention to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a/ Students</a:t>
            </a:r>
            <a:r>
              <a:rPr lang="en-GB" b="0" baseline="0"/>
              <a:t> will have to add verb endings in all three forms: </a:t>
            </a:r>
            <a:r>
              <a:rPr lang="en-GB" b="0" i="1" baseline="0"/>
              <a:t>ich, du </a:t>
            </a:r>
            <a:r>
              <a:rPr lang="en-GB" b="0" i="0" baseline="0"/>
              <a:t>and </a:t>
            </a:r>
            <a:r>
              <a:rPr lang="en-GB" b="0" i="1" baseline="0"/>
              <a:t>er/sie</a:t>
            </a:r>
            <a:r>
              <a:rPr lang="en-GB" b="0" i="0" baseline="0"/>
              <a:t>, each of which needs a different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b/ Some verbs (</a:t>
            </a:r>
            <a:r>
              <a:rPr lang="en-GB" b="0" i="1" baseline="0"/>
              <a:t>reden, arbeiten</a:t>
            </a:r>
            <a:r>
              <a:rPr lang="en-GB" b="0" i="0" baseline="0"/>
              <a:t>) have a stem ending in –d or –t. Students need to remember to add the extra -e- in the </a:t>
            </a:r>
            <a:r>
              <a:rPr lang="en-GB" b="0" i="1" baseline="0"/>
              <a:t>du</a:t>
            </a:r>
            <a:r>
              <a:rPr lang="en-GB" b="0" i="0" baseline="0"/>
              <a:t> and </a:t>
            </a:r>
            <a:r>
              <a:rPr lang="en-GB" b="0" i="1" baseline="0"/>
              <a:t>er/sie</a:t>
            </a:r>
            <a:r>
              <a:rPr lang="en-GB" b="0" i="0" baseline="0"/>
              <a:t> forms: (</a:t>
            </a:r>
            <a:r>
              <a:rPr lang="en-GB" b="0" i="1" baseline="0"/>
              <a:t>red</a:t>
            </a:r>
            <a:r>
              <a:rPr lang="en-GB" b="1" i="1" baseline="0"/>
              <a:t>e</a:t>
            </a:r>
            <a:r>
              <a:rPr lang="en-GB" b="0" i="1" baseline="0"/>
              <a:t>st, arbeit</a:t>
            </a:r>
            <a:r>
              <a:rPr lang="en-GB" b="1" i="1" baseline="0"/>
              <a:t>e</a:t>
            </a:r>
            <a:r>
              <a:rPr lang="en-GB" b="0" i="1" baseline="0"/>
              <a:t>t</a:t>
            </a:r>
            <a:r>
              <a:rPr lang="en-GB" b="0" i="0"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c/ One irregular verb (</a:t>
            </a:r>
            <a:r>
              <a:rPr lang="en-GB" b="0" i="1" baseline="0"/>
              <a:t>haben</a:t>
            </a:r>
            <a:r>
              <a:rPr lang="en-GB" b="0" i="0" baseline="0"/>
              <a:t>) appears. Students may need a reminder of the irregular conjugation pattern.</a:t>
            </a:r>
            <a:endParaRPr lang="en-GB" b="0" i="1"/>
          </a:p>
          <a:p>
            <a:r>
              <a:rPr lang="en-GB" b="0" i="0"/>
              <a:t>4.  </a:t>
            </a:r>
            <a:r>
              <a:rPr lang="en-GB" b="0" baseline="0"/>
              <a:t>Students work in pairs. Student A takes the role of Mia, and is given the role card on the left. Student B takes the role of Oma, and is given the role card on the right. Students role-play the dialogue, filling the </a:t>
            </a:r>
            <a:r>
              <a:rPr lang="en-GB" b="1" baseline="0"/>
              <a:t>verb endings </a:t>
            </a:r>
            <a:r>
              <a:rPr lang="en-GB" b="0" baseline="0"/>
              <a:t>orally as they go. The students have their partner’s </a:t>
            </a:r>
            <a:r>
              <a:rPr lang="en-GB" b="1" baseline="0"/>
              <a:t>full scripts with answers </a:t>
            </a:r>
            <a:r>
              <a:rPr lang="en-GB" b="0" baseline="0"/>
              <a:t>on their role card. This way, students can take part in </a:t>
            </a:r>
            <a:r>
              <a:rPr lang="en-GB" b="1" baseline="0"/>
              <a:t>peer correction </a:t>
            </a:r>
            <a:r>
              <a:rPr lang="en-GB" b="0" baseline="0"/>
              <a:t>when listening to their partner’s part of the dialogue, which raises awareness of common errors. Students should be encouraged to point out errors, explaining to their partner </a:t>
            </a:r>
            <a:r>
              <a:rPr lang="en-GB" b="1" baseline="0"/>
              <a:t>what</a:t>
            </a:r>
            <a:r>
              <a:rPr lang="en-GB" b="0" baseline="0"/>
              <a:t> the correct answer is and </a:t>
            </a:r>
            <a:r>
              <a:rPr lang="en-GB" b="1" baseline="0"/>
              <a:t>why.</a:t>
            </a: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929575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MORE CHALLENGING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a:t>To practise</a:t>
            </a:r>
            <a:r>
              <a:rPr lang="en-GB" b="0" baseline="0"/>
              <a:t> use of the correct form of the verb – first or third person singular (speaking).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In this spoken gap-fill</a:t>
            </a:r>
            <a:r>
              <a:rPr lang="en-GB" baseline="0"/>
              <a:t> activity, students are presented with transcripts of the audio they have just heard, with the </a:t>
            </a:r>
            <a:r>
              <a:rPr lang="en-GB" b="1" baseline="0"/>
              <a:t>verbs missing</a:t>
            </a:r>
            <a:r>
              <a:rPr lang="en-GB" b="0" baseline="0"/>
              <a:t>. </a:t>
            </a:r>
            <a:r>
              <a:rPr lang="en-GB"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 less challenging version of this activity, in which only the verb endings are missing, rather than the whole verb, is found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baseline="0"/>
              <a:t>Teacher distributes the role cards included as supplementary material this week. (For this version of the activity, the role cards entitled ‘1.2.4 - role cards </a:t>
            </a:r>
            <a:r>
              <a:rPr lang="en-GB" b="1" baseline="0"/>
              <a:t>without</a:t>
            </a:r>
            <a:r>
              <a:rPr lang="en-GB" b="0" baseline="0"/>
              <a:t> verbs’ is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To prepare students for this activity, teachers use this animated slide to work through the first four examples with the whole class. As each solution is revealed on clicks, an underline appears on the other card to draw students attention to the location answer. Teacher explains to students that they are doing </a:t>
            </a:r>
            <a:r>
              <a:rPr lang="en-GB" b="1" baseline="0"/>
              <a:t>two tasks</a:t>
            </a:r>
            <a:r>
              <a:rPr lang="en-GB" b="0" baseline="0"/>
              <a:t>,</a:t>
            </a:r>
            <a:r>
              <a:rPr lang="en-GB" b="1" baseline="0"/>
              <a:t> 1) completing their own dialogue, and 2) correcting their partner’s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3. Teachers should also draw attention to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a/ Students</a:t>
            </a:r>
            <a:r>
              <a:rPr lang="en-GB" b="0" baseline="0"/>
              <a:t> will have to add verb endings in all three forms: </a:t>
            </a:r>
            <a:r>
              <a:rPr lang="en-GB" b="0" i="1" baseline="0"/>
              <a:t>ich, du </a:t>
            </a:r>
            <a:r>
              <a:rPr lang="en-GB" b="0" i="0" baseline="0"/>
              <a:t>and </a:t>
            </a:r>
            <a:r>
              <a:rPr lang="en-GB" b="0" i="1" baseline="0"/>
              <a:t>er/sie</a:t>
            </a:r>
            <a:r>
              <a:rPr lang="en-GB" b="0" i="0" baseline="0"/>
              <a:t>, each of which needs a different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b/ Some verbs (</a:t>
            </a:r>
            <a:r>
              <a:rPr lang="en-GB" b="0" i="1" baseline="0"/>
              <a:t>reden, arbeiten</a:t>
            </a:r>
            <a:r>
              <a:rPr lang="en-GB" b="0" i="0" baseline="0"/>
              <a:t>) have a stem ending in –d or –t. Students need to remember to add the extra -e- in the </a:t>
            </a:r>
            <a:r>
              <a:rPr lang="en-GB" b="0" i="1" baseline="0"/>
              <a:t>du</a:t>
            </a:r>
            <a:r>
              <a:rPr lang="en-GB" b="0" i="0" baseline="0"/>
              <a:t> and </a:t>
            </a:r>
            <a:r>
              <a:rPr lang="en-GB" b="0" i="1" baseline="0"/>
              <a:t>er/sie</a:t>
            </a:r>
            <a:r>
              <a:rPr lang="en-GB" b="0" i="0" baseline="0"/>
              <a:t> forms: (</a:t>
            </a:r>
            <a:r>
              <a:rPr lang="en-GB" b="0" i="1" baseline="0"/>
              <a:t>red</a:t>
            </a:r>
            <a:r>
              <a:rPr lang="en-GB" b="1" i="1" baseline="0"/>
              <a:t>e</a:t>
            </a:r>
            <a:r>
              <a:rPr lang="en-GB" b="0" i="1" baseline="0"/>
              <a:t>st, arbeit</a:t>
            </a:r>
            <a:r>
              <a:rPr lang="en-GB" b="1" i="1" baseline="0"/>
              <a:t>e</a:t>
            </a:r>
            <a:r>
              <a:rPr lang="en-GB" b="0" i="1" baseline="0"/>
              <a:t>t</a:t>
            </a:r>
            <a:r>
              <a:rPr lang="en-GB" b="0" i="0"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c/ One irregular verb (</a:t>
            </a:r>
            <a:r>
              <a:rPr lang="en-GB" b="0" i="1" baseline="0"/>
              <a:t>haben</a:t>
            </a:r>
            <a:r>
              <a:rPr lang="en-GB" b="0" i="0" baseline="0"/>
              <a:t>) appears. Students may need a reminder of the irregular conjugation pattern.</a:t>
            </a:r>
            <a:endParaRPr lang="en-GB" b="0" i="1"/>
          </a:p>
          <a:p>
            <a:r>
              <a:rPr lang="en-GB" b="0" i="0"/>
              <a:t>4.  </a:t>
            </a:r>
            <a:r>
              <a:rPr lang="en-GB" b="0" baseline="0"/>
              <a:t>Students work in pairs. Student A takes the role of Mia, and is given the role card on the left. Student B takes the role of Oma, and is given the role card on the right. Students role-play the dialogue, filling the </a:t>
            </a:r>
            <a:r>
              <a:rPr lang="en-GB" b="1" baseline="0"/>
              <a:t>verb endings </a:t>
            </a:r>
            <a:r>
              <a:rPr lang="en-GB" b="0" baseline="0"/>
              <a:t>orally as they go. The students have their partner’s </a:t>
            </a:r>
            <a:r>
              <a:rPr lang="en-GB" b="1" baseline="0"/>
              <a:t>full scripts with answers </a:t>
            </a:r>
            <a:r>
              <a:rPr lang="en-GB" b="0" baseline="0"/>
              <a:t>on their role card. This way, students can take part in </a:t>
            </a:r>
            <a:r>
              <a:rPr lang="en-GB" b="1" baseline="0"/>
              <a:t>peer correction </a:t>
            </a:r>
            <a:r>
              <a:rPr lang="en-GB" b="0" baseline="0"/>
              <a:t>when listening to their partner’s part of the dialogue, which raises awareness of common errors. Students should be encouraged to point out errors, explaining to their partner </a:t>
            </a:r>
            <a:r>
              <a:rPr lang="en-GB" b="1" baseline="0"/>
              <a:t>what</a:t>
            </a:r>
            <a:r>
              <a:rPr lang="en-GB" b="0" baseline="0"/>
              <a:t> the correct answer is and </a:t>
            </a:r>
            <a:r>
              <a:rPr lang="en-GB" b="1" baseline="0"/>
              <a:t>why.</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41035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775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 long and short </a:t>
            </a:r>
            <a:r>
              <a:rPr lang="en-GB" sz="1200" b="1" dirty="0"/>
              <a:t>[</a:t>
            </a:r>
            <a:r>
              <a:rPr lang="en-GB" sz="1200" b="1" dirty="0" err="1"/>
              <a:t>ch</a:t>
            </a:r>
            <a:r>
              <a:rPr lang="en-GB" sz="1200" b="1" dirty="0"/>
              <a:t>]</a:t>
            </a:r>
            <a:r>
              <a:rPr lang="en-GB" sz="1200" b="1" baseline="0" dirty="0"/>
              <a:t>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err="1"/>
              <a:t>Consolidation</a:t>
            </a:r>
            <a:r>
              <a:rPr lang="de-DE" sz="1200" b="0" dirty="0"/>
              <a:t> </a:t>
            </a:r>
            <a:r>
              <a:rPr lang="de-DE" sz="1200" b="0" dirty="0" err="1"/>
              <a:t>of</a:t>
            </a:r>
            <a:r>
              <a:rPr lang="de-DE" sz="1200" b="0" dirty="0"/>
              <a:t> </a:t>
            </a:r>
            <a:r>
              <a:rPr lang="de-DE" sz="1200" b="0" dirty="0" err="1"/>
              <a:t>present</a:t>
            </a:r>
            <a:r>
              <a:rPr lang="de-DE" sz="1200" b="0" dirty="0"/>
              <a:t> </a:t>
            </a:r>
            <a:r>
              <a:rPr lang="de-DE" sz="1200" b="0" dirty="0" err="1"/>
              <a:t>tense</a:t>
            </a:r>
            <a:r>
              <a:rPr lang="de-DE" sz="1200" b="0" dirty="0"/>
              <a:t> </a:t>
            </a:r>
            <a:r>
              <a:rPr lang="de-DE" sz="1200" b="0" dirty="0" err="1"/>
              <a:t>weak</a:t>
            </a:r>
            <a:r>
              <a:rPr lang="de-DE" sz="1200" b="0" dirty="0"/>
              <a:t> </a:t>
            </a:r>
            <a:r>
              <a:rPr lang="de-DE" sz="1200" b="0" dirty="0" err="1"/>
              <a:t>verbs</a:t>
            </a:r>
            <a:r>
              <a:rPr lang="de-DE" sz="1200" b="0" dirty="0"/>
              <a:t>: 1st, 2nd, 3rd </a:t>
            </a:r>
            <a:r>
              <a:rPr lang="de-DE" sz="1200" b="0" dirty="0" err="1"/>
              <a:t>persons</a:t>
            </a:r>
            <a:r>
              <a:rPr lang="de-DE" sz="1200" b="0" dirty="0"/>
              <a:t> </a:t>
            </a:r>
            <a:r>
              <a:rPr lang="de-DE" sz="1200" b="0" dirty="0" err="1"/>
              <a:t>singular</a:t>
            </a:r>
            <a:r>
              <a:rPr lang="de-DE" sz="12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lesen [305] sprechen [161] wiederholen [988] zeigen [136] zuhören [1629] Antwort [522] freiwillig [1652]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7.1.2.1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lernen [288] machen [58] reden [368] schreiben [184] spielen [205] wohnen [560] Aufgabe [256] Klassenzimmer [&gt;5009] Montag [794] Unterricht1 [1823] mit1 [13] im Klassenzimmer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im Unterricht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in der Schule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mit Freunden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sagt</a:t>
            </a:r>
            <a:r>
              <a:rPr lang="en-GB" sz="1200" b="0" i="0" u="none" strike="noStrike" kern="1200" cap="none" baseline="0" dirty="0">
                <a:solidFill>
                  <a:schemeClr val="tx1"/>
                </a:solidFill>
                <a:effectLst/>
                <a:latin typeface="+mn-lt"/>
                <a:ea typeface="Calibri"/>
                <a:cs typeface="Calibri"/>
                <a:sym typeface="Calibri"/>
              </a:rPr>
              <a:t> [40] was?[38] </a:t>
            </a:r>
            <a:r>
              <a:rPr lang="en-GB" sz="1200" b="0" i="0" u="none" strike="noStrike" kern="1200" cap="none" baseline="0" dirty="0" err="1">
                <a:solidFill>
                  <a:schemeClr val="tx1"/>
                </a:solidFill>
                <a:effectLst/>
                <a:latin typeface="+mn-lt"/>
                <a:ea typeface="Calibri"/>
                <a:cs typeface="Calibri"/>
                <a:sym typeface="Calibri"/>
              </a:rPr>
              <a:t>Klasse</a:t>
            </a:r>
            <a:r>
              <a:rPr lang="en-GB" sz="1200" b="0" i="0" u="none" strike="noStrike" kern="1200" cap="none" baseline="0" dirty="0">
                <a:solidFill>
                  <a:schemeClr val="tx1"/>
                </a:solidFill>
                <a:effectLst/>
                <a:latin typeface="+mn-lt"/>
                <a:ea typeface="Calibri"/>
                <a:cs typeface="Calibri"/>
                <a:sym typeface="Calibri"/>
              </a:rPr>
              <a:t> [961] Mann [121] </a:t>
            </a:r>
            <a:r>
              <a:rPr lang="en-GB" sz="1200" b="0" i="0" u="none" strike="noStrike" kern="1200" cap="none" baseline="0" dirty="0" err="1">
                <a:solidFill>
                  <a:schemeClr val="tx1"/>
                </a:solidFill>
                <a:effectLst/>
                <a:latin typeface="+mn-lt"/>
                <a:ea typeface="Calibri"/>
                <a:cs typeface="Calibri"/>
                <a:sym typeface="Calibri"/>
              </a:rPr>
              <a:t>Paar</a:t>
            </a:r>
            <a:r>
              <a:rPr lang="en-GB" sz="1200" b="0" i="0" u="none" strike="noStrike" kern="1200" cap="none" baseline="0" dirty="0">
                <a:solidFill>
                  <a:schemeClr val="tx1"/>
                </a:solidFill>
                <a:effectLst/>
                <a:latin typeface="+mn-lt"/>
                <a:ea typeface="Calibri"/>
                <a:cs typeface="Calibri"/>
                <a:sym typeface="Calibri"/>
              </a:rPr>
              <a:t> [241] Tag [111] </a:t>
            </a:r>
            <a:r>
              <a:rPr lang="en-GB" sz="1200" b="0" i="0" u="none" strike="noStrike" kern="1200" cap="none" baseline="0" dirty="0" err="1">
                <a:solidFill>
                  <a:schemeClr val="tx1"/>
                </a:solidFill>
                <a:effectLst/>
                <a:latin typeface="+mn-lt"/>
                <a:ea typeface="Calibri"/>
                <a:cs typeface="Calibri"/>
                <a:sym typeface="Calibri"/>
              </a:rPr>
              <a:t>falsch</a:t>
            </a:r>
            <a:r>
              <a:rPr lang="en-GB" sz="1200" b="0" i="0" u="none" strike="noStrike" kern="1200" cap="none" baseline="0" dirty="0">
                <a:solidFill>
                  <a:schemeClr val="tx1"/>
                </a:solidFill>
                <a:effectLst/>
                <a:latin typeface="+mn-lt"/>
                <a:ea typeface="Calibri"/>
                <a:cs typeface="Calibri"/>
                <a:sym typeface="Calibri"/>
              </a:rPr>
              <a:t> [524] </a:t>
            </a:r>
            <a:r>
              <a:rPr lang="en-GB" sz="1200" b="0" i="0" u="none" strike="noStrike" kern="1200" cap="none" baseline="0" dirty="0" err="1">
                <a:solidFill>
                  <a:schemeClr val="tx1"/>
                </a:solidFill>
                <a:effectLst/>
                <a:latin typeface="+mn-lt"/>
                <a:ea typeface="Calibri"/>
                <a:cs typeface="Calibri"/>
                <a:sym typeface="Calibri"/>
              </a:rPr>
              <a:t>richtig</a:t>
            </a:r>
            <a:r>
              <a:rPr lang="en-GB" sz="1200" b="0" i="0" u="none" strike="noStrike" kern="1200" cap="none" baseline="0" dirty="0">
                <a:solidFill>
                  <a:schemeClr val="tx1"/>
                </a:solidFill>
                <a:effectLst/>
                <a:latin typeface="+mn-lt"/>
                <a:ea typeface="Calibri"/>
                <a:cs typeface="Calibri"/>
                <a:sym typeface="Calibri"/>
              </a:rPr>
              <a:t> [177] </a:t>
            </a:r>
            <a:r>
              <a:rPr lang="en-GB" sz="1200" b="0" i="0" u="none" strike="noStrike" kern="1200" cap="none" baseline="0" dirty="0" err="1">
                <a:solidFill>
                  <a:schemeClr val="tx1"/>
                </a:solidFill>
                <a:effectLst/>
                <a:latin typeface="+mn-lt"/>
                <a:ea typeface="Calibri"/>
                <a:cs typeface="Calibri"/>
                <a:sym typeface="Calibri"/>
              </a:rPr>
              <a:t>oder</a:t>
            </a:r>
            <a:r>
              <a:rPr lang="en-GB" sz="1200" b="0" i="0" u="none" strike="noStrike" kern="1200" cap="none" baseline="0" dirty="0">
                <a:solidFill>
                  <a:schemeClr val="tx1"/>
                </a:solidFill>
                <a:effectLst/>
                <a:latin typeface="+mn-lt"/>
                <a:ea typeface="Calibri"/>
                <a:cs typeface="Calibri"/>
                <a:sym typeface="Calibri"/>
              </a:rPr>
              <a:t> [35] ja1 [45] </a:t>
            </a:r>
            <a:r>
              <a:rPr lang="en-GB" sz="1200" b="0" i="0" u="none" strike="noStrike" kern="1200" cap="none" baseline="0" dirty="0" err="1">
                <a:solidFill>
                  <a:schemeClr val="tx1"/>
                </a:solidFill>
                <a:effectLst/>
                <a:latin typeface="+mn-lt"/>
                <a:ea typeface="Calibri"/>
                <a:cs typeface="Calibri"/>
                <a:sym typeface="Calibri"/>
              </a:rPr>
              <a:t>nein</a:t>
            </a:r>
            <a:r>
              <a:rPr lang="en-GB" sz="1200" b="0" i="0" u="none" strike="noStrike" kern="1200" cap="none" baseline="0" dirty="0">
                <a:solidFill>
                  <a:schemeClr val="tx1"/>
                </a:solidFill>
                <a:effectLst/>
                <a:latin typeface="+mn-lt"/>
                <a:ea typeface="Calibri"/>
                <a:cs typeface="Calibri"/>
                <a:sym typeface="Calibri"/>
              </a:rPr>
              <a:t> [148] </a:t>
            </a:r>
            <a:r>
              <a:rPr lang="en-GB" sz="1200" b="0" i="0" u="none" strike="noStrike" kern="1200" cap="none" baseline="0" dirty="0" err="1">
                <a:solidFill>
                  <a:schemeClr val="tx1"/>
                </a:solidFill>
                <a:effectLst/>
                <a:latin typeface="+mn-lt"/>
                <a:ea typeface="Calibri"/>
                <a:cs typeface="Calibri"/>
                <a:sym typeface="Calibri"/>
              </a:rPr>
              <a:t>nicht</a:t>
            </a:r>
            <a:r>
              <a:rPr lang="en-GB" sz="1200" b="0" i="0" u="none" strike="noStrike" kern="1200" cap="none" baseline="0" dirty="0">
                <a:solidFill>
                  <a:schemeClr val="tx1"/>
                </a:solidFill>
                <a:effectLst/>
                <a:latin typeface="+mn-lt"/>
                <a:ea typeface="Calibri"/>
                <a:cs typeface="Calibri"/>
                <a:sym typeface="Calibri"/>
              </a:rPr>
              <a:t> [11] </a:t>
            </a:r>
            <a:r>
              <a:rPr lang="en-GB" sz="1200" b="0" i="0" u="none" strike="noStrike" kern="1200" cap="none" baseline="0" dirty="0" err="1">
                <a:solidFill>
                  <a:schemeClr val="tx1"/>
                </a:solidFill>
                <a:effectLst/>
                <a:latin typeface="+mn-lt"/>
                <a:ea typeface="Calibri"/>
                <a:cs typeface="Calibri"/>
                <a:sym typeface="Calibri"/>
              </a:rPr>
              <a:t>Ist</a:t>
            </a:r>
            <a:r>
              <a:rPr lang="en-GB" sz="1200" b="0" i="0" u="none" strike="noStrike" kern="1200" cap="none" baseline="0" dirty="0">
                <a:solidFill>
                  <a:schemeClr val="tx1"/>
                </a:solidFill>
                <a:effectLst/>
                <a:latin typeface="+mn-lt"/>
                <a:ea typeface="Calibri"/>
                <a:cs typeface="Calibri"/>
                <a:sym typeface="Calibri"/>
              </a:rPr>
              <a:t> das </a:t>
            </a:r>
            <a:r>
              <a:rPr lang="en-GB" sz="1200" b="0" i="0" u="none" strike="noStrike" kern="1200" cap="none" baseline="0" dirty="0" err="1">
                <a:solidFill>
                  <a:schemeClr val="tx1"/>
                </a:solidFill>
                <a:effectLst/>
                <a:latin typeface="+mn-lt"/>
                <a:ea typeface="Calibri"/>
                <a:cs typeface="Calibri"/>
                <a:sym typeface="Calibri"/>
              </a:rPr>
              <a:t>klar</a:t>
            </a:r>
            <a:r>
              <a:rPr lang="en-GB" sz="1200" b="0" i="0" u="none" strike="noStrike" kern="1200" cap="none" baseline="0" dirty="0">
                <a:solidFill>
                  <a:schemeClr val="tx1"/>
                </a:solidFill>
                <a:effectLst/>
                <a:latin typeface="+mn-lt"/>
                <a:ea typeface="Calibri"/>
                <a:cs typeface="Calibri"/>
                <a:sym typeface="Calibri"/>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a:t>
            </a:r>
            <a:r>
              <a:rPr lang="en-GB" i="1"/>
              <a:t>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37926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mn-lt"/>
              </a:rPr>
              <a:t>Timing: 2 minutes</a:t>
            </a:r>
            <a:br>
              <a:rPr lang="en-GB" b="1">
                <a:latin typeface="+mn-lt"/>
              </a:rPr>
            </a:br>
            <a:br>
              <a:rPr lang="en-GB" b="1">
                <a:latin typeface="+mn-lt"/>
              </a:rPr>
            </a:br>
            <a:r>
              <a:rPr lang="en-GB" b="1">
                <a:latin typeface="+mn-lt"/>
              </a:rPr>
              <a:t>Aim: </a:t>
            </a:r>
            <a:r>
              <a:rPr lang="en-GB" b="0">
                <a:latin typeface="+mn-lt"/>
              </a:rPr>
              <a:t>To</a:t>
            </a:r>
            <a:r>
              <a:rPr lang="en-GB" b="0" baseline="0">
                <a:latin typeface="+mn-lt"/>
              </a:rPr>
              <a:t> provide a reminder of the pronunciation rules for [ch].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mn-lt"/>
              </a:rPr>
              <a:t>Procedure:</a:t>
            </a:r>
            <a:br>
              <a:rPr lang="en-GB">
                <a:latin typeface="+mn-lt"/>
              </a:rPr>
            </a:br>
            <a:r>
              <a:rPr lang="en-GB">
                <a:latin typeface="+mn-lt"/>
              </a:rPr>
              <a:t>1. Click to animate the explanation.</a:t>
            </a:r>
          </a:p>
          <a:p>
            <a:r>
              <a:rPr lang="en-GB" b="0">
                <a:latin typeface="+mn-lt"/>
              </a:rPr>
              <a:t>2.</a:t>
            </a:r>
            <a:r>
              <a:rPr lang="en-GB" baseline="0">
                <a:latin typeface="+mn-lt"/>
              </a:rPr>
              <a:t> </a:t>
            </a:r>
            <a:r>
              <a:rPr lang="en-GB" sz="1200" b="1" i="0" kern="1200">
                <a:solidFill>
                  <a:schemeClr val="tx1"/>
                </a:solidFill>
                <a:effectLst/>
                <a:latin typeface="+mn-lt"/>
                <a:ea typeface="+mn-ea"/>
                <a:cs typeface="+mn-cs"/>
              </a:rPr>
              <a:t>Notes:</a:t>
            </a:r>
            <a:r>
              <a:rPr lang="en-GB" sz="1200" b="1" i="0" kern="1200" baseline="0">
                <a:solidFill>
                  <a:schemeClr val="tx1"/>
                </a:solidFill>
                <a:effectLst/>
                <a:latin typeface="+mn-lt"/>
                <a:ea typeface="+mn-ea"/>
                <a:cs typeface="+mn-cs"/>
              </a:rPr>
              <a:t> </a:t>
            </a:r>
            <a:r>
              <a:rPr lang="en-GB" sz="1200" b="0" i="1" kern="1200" baseline="0">
                <a:solidFill>
                  <a:schemeClr val="tx1"/>
                </a:solidFill>
                <a:effectLst/>
                <a:latin typeface="+mn-lt"/>
                <a:ea typeface="+mn-ea"/>
                <a:cs typeface="+mn-cs"/>
              </a:rPr>
              <a:t>hard</a:t>
            </a:r>
            <a:r>
              <a:rPr lang="en-GB" sz="1200" b="0" i="0" kern="1200" baseline="0">
                <a:solidFill>
                  <a:schemeClr val="tx1"/>
                </a:solidFill>
                <a:effectLst/>
                <a:latin typeface="+mn-lt"/>
                <a:ea typeface="+mn-ea"/>
                <a:cs typeface="+mn-cs"/>
              </a:rPr>
              <a:t> and </a:t>
            </a:r>
            <a:r>
              <a:rPr lang="en-GB" sz="1200" b="0" i="1" kern="1200" baseline="0">
                <a:solidFill>
                  <a:schemeClr val="tx1"/>
                </a:solidFill>
                <a:effectLst/>
                <a:latin typeface="+mn-lt"/>
                <a:ea typeface="+mn-ea"/>
                <a:cs typeface="+mn-cs"/>
              </a:rPr>
              <a:t>soft </a:t>
            </a:r>
            <a:r>
              <a:rPr lang="en-GB" sz="1200" b="0" i="0" kern="1200" baseline="0">
                <a:solidFill>
                  <a:schemeClr val="tx1"/>
                </a:solidFill>
                <a:effectLst/>
                <a:latin typeface="+mn-lt"/>
                <a:ea typeface="+mn-ea"/>
                <a:cs typeface="+mn-cs"/>
              </a:rPr>
              <a:t>here refer to the physiological differences in </a:t>
            </a:r>
            <a:r>
              <a:rPr lang="en-GB" sz="1200" kern="1200">
                <a:solidFill>
                  <a:schemeClr val="tx1"/>
                </a:solidFill>
                <a:effectLst/>
                <a:latin typeface="+mn-lt"/>
                <a:ea typeface="+mn-ea"/>
                <a:cs typeface="+mn-cs"/>
              </a:rPr>
              <a:t>sound production, i.e.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whether the air is forced through the soft palette (‘soft’) or from a place lower in the throat (‘hard’).</a:t>
            </a:r>
            <a:r>
              <a:rPr lang="en-GB" sz="1200" b="1" i="0" kern="1200" baseline="0">
                <a:solidFill>
                  <a:schemeClr val="tx1"/>
                </a:solidFill>
                <a:effectLst/>
                <a:latin typeface="+mn-lt"/>
                <a:ea typeface="+mn-ea"/>
                <a:cs typeface="+mn-cs"/>
              </a:rPr>
              <a:t> </a:t>
            </a:r>
            <a:r>
              <a:rPr lang="en-GB" b="0">
                <a:latin typeface="+mn-lt"/>
              </a:rPr>
              <a:t>Students</a:t>
            </a:r>
            <a:r>
              <a:rPr lang="en-GB" b="0" baseline="0">
                <a:latin typeface="+mn-lt"/>
              </a:rPr>
              <a:t> have encountered all words used as examples here with the exception of </a:t>
            </a: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auch</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a:t>
            </a:r>
            <a:endParaRPr lang="en-GB" sz="1200" b="0" i="0" kern="1200">
              <a:solidFill>
                <a:schemeClr val="tx1"/>
              </a:solidFill>
              <a:effectLst/>
              <a:latin typeface="+mn-lt"/>
              <a:ea typeface="+mn-ea"/>
              <a:cs typeface="+mn-cs"/>
            </a:endParaRPr>
          </a:p>
          <a:p>
            <a:r>
              <a:rPr lang="en-GB">
                <a:latin typeface="+mn-lt"/>
              </a:rPr>
              <a:t>3.</a:t>
            </a:r>
            <a:r>
              <a:rPr lang="en-GB" baseline="0">
                <a:latin typeface="+mn-lt"/>
              </a:rPr>
              <a:t> </a:t>
            </a:r>
            <a:r>
              <a:rPr lang="en-GB">
                <a:latin typeface="+mn-lt"/>
              </a:rPr>
              <a:t>Ensure students’ understanding</a:t>
            </a:r>
            <a:r>
              <a:rPr lang="en-GB" baseline="0">
                <a:latin typeface="+mn-lt"/>
              </a:rPr>
              <a:t> at each stage.</a:t>
            </a:r>
            <a:endParaRPr lang="en-GB">
              <a:latin typeface="+mn-lt"/>
            </a:endParaRPr>
          </a:p>
          <a:p>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auch</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mn-lt"/>
              </a:rPr>
              <a:t>Source:  Jones, R.L. &amp; Tschirner, E. (2011). A frequency dictionary of German: core vocabulary for learners. Routledge</a:t>
            </a:r>
          </a:p>
          <a:p>
            <a:endParaRPr lang="en-GB">
              <a:latin typeface="+mn-lt"/>
            </a:endParaRPr>
          </a:p>
          <a:p>
            <a:endParaRPr lang="en-GB"/>
          </a:p>
          <a:p>
            <a:endParaRPr lang="en-GB" sz="1200" b="0" i="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943468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latin typeface="+mn-lt"/>
              </a:rPr>
              <a:t>Timing: 4 minutes</a:t>
            </a:r>
            <a:br>
              <a:rPr lang="en-GB" sz="1200" b="1">
                <a:latin typeface="+mn-lt"/>
              </a:rPr>
            </a:br>
            <a:br>
              <a:rPr lang="en-GB" sz="1200" b="1">
                <a:latin typeface="+mn-lt"/>
              </a:rPr>
            </a:br>
            <a:r>
              <a:rPr lang="en-GB" sz="1200" b="1">
                <a:latin typeface="+mn-lt"/>
              </a:rPr>
              <a:t>Aim: </a:t>
            </a:r>
            <a:r>
              <a:rPr lang="en-GB" sz="1200" b="0">
                <a:latin typeface="+mn-lt"/>
              </a:rPr>
              <a:t>To</a:t>
            </a:r>
            <a:r>
              <a:rPr lang="en-GB" sz="1200" b="0" baseline="0">
                <a:latin typeface="+mn-lt"/>
              </a:rPr>
              <a:t> </a:t>
            </a:r>
            <a:r>
              <a:rPr lang="en-GB" sz="1200" b="0" kern="1200">
                <a:solidFill>
                  <a:schemeClr val="tx1"/>
                </a:solidFill>
                <a:effectLst/>
                <a:latin typeface="+mn-lt"/>
                <a:ea typeface="+mn-ea"/>
                <a:cs typeface="+mn-cs"/>
              </a:rPr>
              <a:t>practise sounding out new words and recognising the different versions of the SSC [ch] that result from the different mouth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Note: </a:t>
            </a:r>
            <a:r>
              <a:rPr lang="en-GB" sz="1200" b="0" i="0" kern="1200">
                <a:solidFill>
                  <a:schemeClr val="tx1"/>
                </a:solidFill>
                <a:effectLst/>
                <a:latin typeface="+mn-lt"/>
                <a:ea typeface="+mn-ea"/>
                <a:cs typeface="+mn-cs"/>
              </a:rPr>
              <a:t>Unknown words have been chosen so that students must focus on the sound.  The words are all </a:t>
            </a:r>
            <a:r>
              <a:rPr lang="en-GB" sz="1200" b="1" i="0" kern="1200">
                <a:solidFill>
                  <a:schemeClr val="tx1"/>
                </a:solidFill>
                <a:effectLst/>
                <a:latin typeface="+mn-lt"/>
                <a:ea typeface="+mn-ea"/>
                <a:cs typeface="+mn-cs"/>
              </a:rPr>
              <a:t>highly frequent</a:t>
            </a:r>
            <a:r>
              <a:rPr lang="en-GB" sz="1200" b="0" i="0" kern="1200">
                <a:solidFill>
                  <a:schemeClr val="tx1"/>
                </a:solidFill>
                <a:effectLst/>
                <a:latin typeface="+mn-lt"/>
                <a:ea typeface="+mn-ea"/>
                <a:cs typeface="+mn-cs"/>
              </a:rPr>
              <a:t> and will be introduced over the coming weeks.</a:t>
            </a:r>
            <a:r>
              <a:rPr lang="en-GB" sz="1200" b="0" i="0" kern="1200" baseline="0">
                <a:solidFill>
                  <a:schemeClr val="tx1"/>
                </a:solidFill>
                <a:effectLst/>
                <a:latin typeface="+mn-lt"/>
                <a:ea typeface="+mn-ea"/>
                <a:cs typeface="+mn-cs"/>
              </a:rPr>
              <a:t> </a:t>
            </a:r>
            <a:endParaRPr lang="en-GB" sz="1200" b="1" kern="1200">
              <a:solidFill>
                <a:schemeClr val="tx1"/>
              </a:solidFill>
              <a:effectLst/>
              <a:latin typeface="+mn-lt"/>
              <a:ea typeface="+mn-ea"/>
              <a:cs typeface="+mn-cs"/>
            </a:endParaRPr>
          </a:p>
          <a:p>
            <a:endParaRPr lang="en-GB" sz="1200" b="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mn-lt"/>
              </a:rPr>
              <a:t>Procedure:</a:t>
            </a:r>
            <a:br>
              <a:rPr lang="en-GB" sz="1200">
                <a:latin typeface="+mn-lt"/>
              </a:rPr>
            </a:br>
            <a:r>
              <a:rPr lang="en-GB" sz="1200">
                <a:latin typeface="+mn-lt"/>
              </a:rPr>
              <a:t>1. </a:t>
            </a:r>
            <a:r>
              <a:rPr lang="en-GB" sz="1200" b="0" i="0" kern="1200">
                <a:solidFill>
                  <a:schemeClr val="tx1"/>
                </a:solidFill>
                <a:effectLst/>
                <a:latin typeface="+mn-lt"/>
                <a:ea typeface="+mn-ea"/>
                <a:cs typeface="+mn-cs"/>
              </a:rPr>
              <a:t>First,</a:t>
            </a:r>
            <a:r>
              <a:rPr lang="en-GB" sz="1200" b="0" i="0" kern="1200" baseline="0">
                <a:solidFill>
                  <a:schemeClr val="tx1"/>
                </a:solidFill>
                <a:effectLst/>
                <a:latin typeface="+mn-lt"/>
                <a:ea typeface="+mn-ea"/>
                <a:cs typeface="+mn-cs"/>
              </a:rPr>
              <a:t> students read the words and decide based on spelling with the [ch] is soft or 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mn-lt"/>
              </a:rPr>
              <a:t>2.</a:t>
            </a:r>
            <a:r>
              <a:rPr lang="en-GB" sz="1200" baseline="0">
                <a:latin typeface="+mn-lt"/>
              </a:rPr>
              <a:t> </a:t>
            </a:r>
            <a:r>
              <a:rPr lang="en-GB" sz="1200" b="0" i="0" kern="1200" baseline="0">
                <a:solidFill>
                  <a:schemeClr val="tx1"/>
                </a:solidFill>
                <a:effectLst/>
                <a:latin typeface="+mn-lt"/>
                <a:ea typeface="+mn-ea"/>
                <a:cs typeface="+mn-cs"/>
              </a:rPr>
              <a:t>The teacher then reads the words out loud. Students check their answers based on what they hear. </a:t>
            </a:r>
          </a:p>
          <a:p>
            <a:r>
              <a:rPr lang="en-GB" sz="1200">
                <a:latin typeface="+mn-lt"/>
              </a:rPr>
              <a:t>3.</a:t>
            </a:r>
            <a:r>
              <a:rPr lang="en-GB" sz="1200" baseline="0">
                <a:latin typeface="+mn-lt"/>
              </a:rPr>
              <a:t> </a:t>
            </a:r>
            <a:r>
              <a:rPr lang="en-GB" sz="1200" b="0" i="0" kern="1200" baseline="0">
                <a:solidFill>
                  <a:schemeClr val="tx1"/>
                </a:solidFill>
                <a:effectLst/>
                <a:latin typeface="+mn-lt"/>
                <a:ea typeface="+mn-ea"/>
                <a:cs typeface="+mn-cs"/>
              </a:rPr>
              <a:t>Answers revealed on clicks. Teacher elicits oral pronunciation of the words. The words are comprised of </a:t>
            </a:r>
            <a:r>
              <a:rPr lang="en-GB" sz="1200">
                <a:latin typeface="+mn-lt"/>
              </a:rPr>
              <a:t>previously studied SSCs and transferable consonants with the exception of [au] br</a:t>
            </a:r>
            <a:r>
              <a:rPr lang="en-GB" sz="1200" b="1">
                <a:latin typeface="+mn-lt"/>
              </a:rPr>
              <a:t>au</a:t>
            </a:r>
            <a:r>
              <a:rPr lang="en-GB" sz="1200" b="0">
                <a:latin typeface="+mn-lt"/>
              </a:rPr>
              <a:t>chen</a:t>
            </a:r>
            <a:r>
              <a:rPr lang="en-GB" sz="1200" b="0" baseline="0">
                <a:latin typeface="+mn-lt"/>
              </a:rPr>
              <a:t> and [sp] in Fremd</a:t>
            </a:r>
            <a:r>
              <a:rPr lang="en-GB" sz="1200" b="1" baseline="0">
                <a:latin typeface="+mn-lt"/>
              </a:rPr>
              <a:t>sp</a:t>
            </a:r>
            <a:r>
              <a:rPr lang="en-GB" sz="1200" b="0" baseline="0">
                <a:latin typeface="+mn-lt"/>
              </a:rPr>
              <a:t>rache.</a:t>
            </a:r>
            <a:endParaRPr lang="en-GB" sz="1200" b="0" i="0" kern="1200">
              <a:solidFill>
                <a:schemeClr val="tx1"/>
              </a:solidFill>
              <a:effectLst/>
              <a:latin typeface="+mn-lt"/>
              <a:ea typeface="+mn-ea"/>
              <a:cs typeface="+mn-cs"/>
            </a:endParaRPr>
          </a:p>
          <a:p>
            <a:endParaRPr lang="en-GB"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leicht</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 [285]; </a:t>
            </a: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danach </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[437]; </a:t>
            </a: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brauchen</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 [201]; </a:t>
            </a:r>
            <a:r>
              <a:rPr lang="en-GB" sz="1200" b="1" i="0" kern="1200">
                <a:solidFill>
                  <a:schemeClr val="tx1"/>
                </a:solidFill>
                <a:effectLst/>
                <a:latin typeface="+mn-lt"/>
                <a:ea typeface="+mn-ea"/>
                <a:cs typeface="+mn-cs"/>
              </a:rPr>
              <a:t>ziemlich </a:t>
            </a:r>
            <a:r>
              <a:rPr lang="en-GB" sz="1200" b="0" i="0" kern="1200">
                <a:solidFill>
                  <a:schemeClr val="tx1"/>
                </a:solidFill>
                <a:effectLst/>
                <a:latin typeface="+mn-lt"/>
                <a:ea typeface="+mn-ea"/>
                <a:cs typeface="+mn-cs"/>
              </a:rPr>
              <a:t>[443]; </a:t>
            </a: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schlecht</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 [332]; </a:t>
            </a:r>
            <a:r>
              <a:rPr kumimoji="0" lang="en-GB" sz="1200" b="1" i="0" u="none" strike="noStrike" kern="1200" cap="none" spc="0" normalizeH="0" baseline="0" noProof="0">
                <a:ln>
                  <a:noFill/>
                </a:ln>
                <a:solidFill>
                  <a:srgbClr val="5B9BD5">
                    <a:lumMod val="50000"/>
                  </a:srgbClr>
                </a:solidFill>
                <a:effectLst/>
                <a:uLnTx/>
                <a:uFillTx/>
                <a:latin typeface="+mn-lt"/>
                <a:ea typeface="+mn-ea"/>
                <a:cs typeface="+mn-cs"/>
              </a:rPr>
              <a:t>lachen</a:t>
            </a:r>
            <a:r>
              <a:rPr kumimoji="0" lang="en-GB" sz="1200" b="0" i="0" u="none" strike="noStrike" kern="1200" cap="none" spc="0" normalizeH="0" baseline="0" noProof="0">
                <a:ln>
                  <a:noFill/>
                </a:ln>
                <a:solidFill>
                  <a:srgbClr val="5B9BD5">
                    <a:lumMod val="50000"/>
                  </a:srgbClr>
                </a:solidFill>
                <a:effectLst/>
                <a:uLnTx/>
                <a:uFillTx/>
                <a:latin typeface="+mn-lt"/>
                <a:ea typeface="+mn-ea"/>
                <a:cs typeface="+mn-cs"/>
              </a:rPr>
              <a:t> [561]; </a:t>
            </a:r>
            <a:r>
              <a:rPr lang="en-GB" sz="1200" b="1" i="0" kern="1200">
                <a:solidFill>
                  <a:schemeClr val="tx1"/>
                </a:solidFill>
                <a:effectLst/>
                <a:latin typeface="+mn-lt"/>
                <a:ea typeface="+mn-ea"/>
                <a:cs typeface="+mn-cs"/>
              </a:rPr>
              <a:t>Fremdsprache </a:t>
            </a:r>
            <a:r>
              <a:rPr lang="en-GB" sz="1200" b="0" i="0" kern="1200">
                <a:solidFill>
                  <a:schemeClr val="tx1"/>
                </a:solidFill>
                <a:effectLst/>
                <a:latin typeface="+mn-lt"/>
                <a:ea typeface="+mn-ea"/>
                <a:cs typeface="+mn-cs"/>
              </a:rPr>
              <a:t>[1791]</a:t>
            </a:r>
            <a:endParaRPr lang="en-GB"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n-lt"/>
              </a:rPr>
              <a:t>Source:  Jones, R.L. &amp; Tschirner,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768320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b="1"/>
            </a:br>
            <a:br>
              <a:rPr lang="en-GB" b="1"/>
            </a:br>
            <a:r>
              <a:rPr lang="en-GB" b="1"/>
              <a:t>Aim: </a:t>
            </a:r>
            <a:r>
              <a:rPr lang="en-GB" b="0"/>
              <a:t>To</a:t>
            </a:r>
            <a:r>
              <a:rPr lang="en-GB" b="0" baseline="0"/>
              <a:t> share the grammar learning objective for the lesson, whilst </a:t>
            </a:r>
            <a:r>
              <a:rPr lang="en-GB" sz="1200" b="0" kern="1200">
                <a:solidFill>
                  <a:schemeClr val="tx1"/>
                </a:solidFill>
                <a:effectLst/>
                <a:latin typeface="+mn-lt"/>
                <a:ea typeface="+mn-ea"/>
                <a:cs typeface="+mn-cs"/>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 more complex version of this task, in which only the first letter of each word is given, can be found on the next slide.</a:t>
            </a:r>
            <a:endParaRPr lang="en-GB" b="0"/>
          </a:p>
          <a:p>
            <a:endParaRPr lang="en-GB" b="0"/>
          </a:p>
          <a:p>
            <a:r>
              <a:rPr lang="en-GB" b="1"/>
              <a:t>Procedure:</a:t>
            </a:r>
            <a:br>
              <a:rPr lang="en-GB"/>
            </a:br>
            <a:r>
              <a:rPr lang="en-GB"/>
              <a:t>1. </a:t>
            </a:r>
            <a:r>
              <a:rPr lang="en-GB" b="0"/>
              <a:t>Teacher asks</a:t>
            </a:r>
            <a:r>
              <a:rPr lang="en-GB" b="0" baseline="0"/>
              <a:t> question / gives clue in German as per A – L on slide.</a:t>
            </a:r>
            <a:br>
              <a:rPr lang="en-GB" b="0" baseline="0"/>
            </a:br>
            <a:r>
              <a:rPr lang="en-GB" b="0" baseline="0"/>
              <a:t>2. Student(s) volunteer(s) the answer (e.g. wohnen).</a:t>
            </a:r>
          </a:p>
          <a:p>
            <a:r>
              <a:rPr lang="en-GB" b="0" baseline="0"/>
              <a:t>3. Teacher asks ‘wie schreibt man das?’</a:t>
            </a:r>
            <a:br>
              <a:rPr lang="en-GB" b="0" baseline="0"/>
            </a:br>
            <a:r>
              <a:rPr lang="en-GB" b="0" baseline="0"/>
              <a:t>4. Students in chorus (slowly and steadily) respond to spell out the answer: W – O – H – N – E – N.</a:t>
            </a:r>
            <a:br>
              <a:rPr lang="en-GB" b="0" baseline="0"/>
            </a:br>
            <a:r>
              <a:rPr lang="en-GB" b="0" baseline="0"/>
              <a:t>5. As students spell the word, teacher reveals each letter on a click. This will enable the teacher to pick up on any of the trickier letters, and do some remedial practice in the moment.</a:t>
            </a:r>
            <a:endParaRPr lang="en-GB"/>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0" baseline="0"/>
              <a:t>: </a:t>
            </a:r>
            <a:r>
              <a:rPr lang="en-GB" baseline="0"/>
              <a:t>Students should have pre-learned the verb ‘wiederholen’ as part of their audio and Quizlet homework, so teacher should explain that this is the noun form.</a:t>
            </a: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425955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MORE CHALLENGING VERSION</a:t>
            </a:r>
          </a:p>
          <a:p>
            <a:endParaRPr lang="en-GB" b="1"/>
          </a:p>
          <a:p>
            <a:r>
              <a:rPr lang="en-GB" b="1"/>
              <a:t>Timing: 10 minutes</a:t>
            </a:r>
            <a:br>
              <a:rPr lang="en-GB" b="1"/>
            </a:br>
            <a:br>
              <a:rPr lang="en-GB" b="1"/>
            </a:br>
            <a:r>
              <a:rPr lang="en-GB" b="1"/>
              <a:t>Aim: </a:t>
            </a:r>
            <a:r>
              <a:rPr lang="en-GB" b="0"/>
              <a:t>To</a:t>
            </a:r>
            <a:r>
              <a:rPr lang="en-GB" b="0" baseline="0"/>
              <a:t> share the grammar learning objective for the lesson, whilst </a:t>
            </a:r>
            <a:r>
              <a:rPr lang="en-GB" sz="1200" b="0" kern="1200">
                <a:solidFill>
                  <a:schemeClr val="tx1"/>
                </a:solidFill>
                <a:effectLst/>
                <a:latin typeface="+mn-lt"/>
                <a:ea typeface="+mn-ea"/>
                <a:cs typeface="+mn-cs"/>
              </a:rPr>
              <a:t>revising previously-met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 less complex version of this task, in which more letters of each word are given, can be found on the previous slide.</a:t>
            </a:r>
            <a:endParaRPr lang="en-GB" b="0"/>
          </a:p>
          <a:p>
            <a:br>
              <a:rPr lang="en-GB"/>
            </a:br>
            <a:r>
              <a:rPr lang="en-GB" b="1"/>
              <a:t>Procedure:</a:t>
            </a:r>
            <a:br>
              <a:rPr lang="en-GB"/>
            </a:br>
            <a:r>
              <a:rPr lang="en-GB"/>
              <a:t>1. </a:t>
            </a:r>
            <a:r>
              <a:rPr lang="en-GB" b="0"/>
              <a:t>Teacher asks</a:t>
            </a:r>
            <a:r>
              <a:rPr lang="en-GB" b="0" baseline="0"/>
              <a:t> question / gives clue in German as per A – L on slide.</a:t>
            </a:r>
            <a:br>
              <a:rPr lang="en-GB" b="0" baseline="0"/>
            </a:br>
            <a:r>
              <a:rPr lang="en-GB" b="0" baseline="0"/>
              <a:t>2. Student(s) volunteer(s) the answer (e.g. wohnen).</a:t>
            </a:r>
          </a:p>
          <a:p>
            <a:r>
              <a:rPr lang="en-GB" b="0" baseline="0"/>
              <a:t>3. Teacher asks ‘wie schreibt man das?’</a:t>
            </a:r>
            <a:br>
              <a:rPr lang="en-GB" b="0" baseline="0"/>
            </a:br>
            <a:r>
              <a:rPr lang="en-GB" b="0" baseline="0"/>
              <a:t>4. Students in chorus (slowly and steadily) respond to spell out the answer: W – O – H – N – E – N.</a:t>
            </a:r>
            <a:br>
              <a:rPr lang="en-GB" b="0" baseline="0"/>
            </a:br>
            <a:r>
              <a:rPr lang="en-GB" b="0" baseline="0"/>
              <a:t>5. As students spell the word, teacher reveals each letter on a click. This will enable the teacher to pick up on any of the trickier letters, and do some remedial practice in the moment.</a:t>
            </a:r>
            <a:endParaRPr lang="en-GB"/>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0" baseline="0"/>
              <a:t>: </a:t>
            </a:r>
            <a:r>
              <a:rPr lang="en-GB" baseline="0"/>
              <a:t>Students should have pre-learned the verb ‘wiederholen’ as part of their audio and Quizlet homework, so teacher should explain that this is the noun form.</a:t>
            </a: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485967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a:t>
            </a:r>
            <a:r>
              <a:rPr lang="en-GB" b="1" baseline="0"/>
              <a:t> </a:t>
            </a:r>
            <a:r>
              <a:rPr lang="en-GB" b="1"/>
              <a:t>minutes</a:t>
            </a:r>
            <a:br>
              <a:rPr lang="en-GB"/>
            </a:br>
            <a:br>
              <a:rPr lang="en-GB" b="1"/>
            </a:br>
            <a:r>
              <a:rPr lang="en-GB" b="1"/>
              <a:t>Aim: </a:t>
            </a:r>
            <a:r>
              <a:rPr lang="en-GB" b="0" baseline="0"/>
              <a:t>To revisit the topic of verbs, </a:t>
            </a:r>
            <a:r>
              <a:rPr lang="en-GB" b="0"/>
              <a:t>to prepare students for the dictionary work in the coming slides. </a:t>
            </a:r>
          </a:p>
          <a:p>
            <a:br>
              <a:rPr lang="en-GB" b="0"/>
            </a:br>
            <a:r>
              <a:rPr lang="en-GB" b="1"/>
              <a:t>Procedure:</a:t>
            </a:r>
            <a:br>
              <a:rPr lang="en-GB"/>
            </a:br>
            <a:r>
              <a:rPr lang="en-GB"/>
              <a:t>1. Click to animate the explanation.</a:t>
            </a:r>
          </a:p>
          <a:p>
            <a:r>
              <a:rPr lang="en-GB" b="0"/>
              <a:t>2.</a:t>
            </a:r>
            <a:r>
              <a:rPr lang="en-GB" b="0" baseline="0"/>
              <a:t> Remind students how to recognise regular verbs, and how to convert them into infinitive forms to look up in a dictionary</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402909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a:t>
            </a:r>
            <a:r>
              <a:rPr lang="en-GB" b="1" baseline="0"/>
              <a:t> </a:t>
            </a:r>
            <a:r>
              <a:rPr lang="en-GB" b="1"/>
              <a:t>minutes</a:t>
            </a:r>
            <a:br>
              <a:rPr lang="en-GB"/>
            </a:br>
            <a:br>
              <a:rPr lang="en-GB" b="1"/>
            </a:br>
            <a:r>
              <a:rPr lang="en-GB" b="1"/>
              <a:t>Aim: </a:t>
            </a:r>
            <a:r>
              <a:rPr lang="en-GB" b="0"/>
              <a:t>To practise recognising the verbs in a text (reading).</a:t>
            </a:r>
          </a:p>
          <a:p>
            <a:br>
              <a:rPr lang="en-GB" b="1"/>
            </a:br>
            <a:r>
              <a:rPr lang="en-GB" b="1"/>
              <a:t>Procedure:</a:t>
            </a:r>
            <a:br>
              <a:rPr lang="en-GB"/>
            </a:br>
            <a:r>
              <a:rPr lang="en-GB"/>
              <a:t>1. </a:t>
            </a:r>
            <a:r>
              <a:rPr lang="en-GB" baseline="0"/>
              <a:t>Students identify all examples of verbs. They can do this by circling/underlining on a printed copy, or by writing a list in their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0" baseline="0"/>
              <a:t> </a:t>
            </a:r>
            <a:r>
              <a:rPr lang="en-GB" i="0" baseline="0"/>
              <a:t>Remind students that the verbs could occur in the </a:t>
            </a:r>
            <a:r>
              <a:rPr lang="en-GB" b="1" i="0" baseline="0"/>
              <a:t>short form </a:t>
            </a:r>
            <a:r>
              <a:rPr lang="en-GB" b="0" i="0" baseline="0"/>
              <a:t>(ending in </a:t>
            </a:r>
            <a:r>
              <a:rPr lang="en-GB" b="1" i="0" baseline="0"/>
              <a:t>–e, -st</a:t>
            </a:r>
            <a:r>
              <a:rPr lang="en-GB" b="0" i="0" baseline="0"/>
              <a:t> or </a:t>
            </a:r>
            <a:r>
              <a:rPr lang="en-GB" b="1" i="0" baseline="0"/>
              <a:t>–t</a:t>
            </a:r>
            <a:r>
              <a:rPr lang="en-GB" b="0" i="0" baseline="0"/>
              <a:t>) or the </a:t>
            </a:r>
            <a:r>
              <a:rPr lang="en-GB" b="1" i="0" baseline="0"/>
              <a:t>long form</a:t>
            </a:r>
            <a:r>
              <a:rPr lang="en-GB" b="0" i="0" baseline="0"/>
              <a:t> (</a:t>
            </a:r>
            <a:r>
              <a:rPr lang="en-GB" b="1" i="0" baseline="0"/>
              <a:t>-en</a:t>
            </a:r>
            <a:r>
              <a:rPr lang="en-GB" b="0" i="0" baseline="0"/>
              <a:t>), and that </a:t>
            </a:r>
            <a:r>
              <a:rPr lang="en-GB" b="0" i="1" baseline="0"/>
              <a:t>haben</a:t>
            </a:r>
            <a:r>
              <a:rPr lang="en-GB" b="0" i="0" baseline="0"/>
              <a:t> and </a:t>
            </a:r>
            <a:r>
              <a:rPr lang="en-GB" b="0" i="1" baseline="0"/>
              <a:t>sein</a:t>
            </a:r>
            <a:r>
              <a:rPr lang="en-GB" b="0" i="0" baseline="0"/>
              <a:t> are also verbs. </a:t>
            </a:r>
            <a:r>
              <a:rPr lang="en-GB" baseline="0"/>
              <a:t>All verbs included are </a:t>
            </a:r>
            <a:r>
              <a:rPr lang="en-GB" b="1" baseline="0"/>
              <a:t>regular in the present tense</a:t>
            </a:r>
            <a:r>
              <a:rPr lang="en-GB" b="0" baseline="0"/>
              <a:t>, with the exception of </a:t>
            </a:r>
            <a:r>
              <a:rPr lang="en-GB" b="0" i="1" baseline="0"/>
              <a:t>haben </a:t>
            </a:r>
            <a:r>
              <a:rPr lang="en-GB" b="0" i="0" baseline="0"/>
              <a:t>and </a:t>
            </a:r>
            <a:r>
              <a:rPr lang="en-GB" b="0" i="1" baseline="0"/>
              <a:t>sein </a:t>
            </a:r>
            <a:r>
              <a:rPr lang="en-GB" b="0" i="0" baseline="0"/>
              <a:t>which students have learned.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t>
            </a:r>
            <a:r>
              <a:rPr lang="en-GB" i="0" baseline="0"/>
              <a:t>All the verbs are highlighted in one go upon clicking the mouse.</a:t>
            </a:r>
          </a:p>
          <a:p>
            <a:endParaRPr lang="en-GB"/>
          </a:p>
          <a:p>
            <a:r>
              <a:rPr lang="en-GB" b="1" i="0" baseline="0"/>
              <a:t>Notes:</a:t>
            </a:r>
          </a:p>
          <a:p>
            <a:r>
              <a:rPr lang="en-GB" b="0" i="0" baseline="0"/>
              <a:t>1) The majority of these verbs have been encountered before, but seven </a:t>
            </a:r>
            <a:r>
              <a:rPr lang="en-GB" b="1" i="0" baseline="0"/>
              <a:t>unfamiliar high-frequency verbs </a:t>
            </a:r>
            <a:r>
              <a:rPr lang="en-GB" b="0" i="0" baseline="0"/>
              <a:t>are included in preparation for the dictionary work on the next slide: </a:t>
            </a:r>
          </a:p>
          <a:p>
            <a:r>
              <a:rPr lang="en-GB" b="1" i="0" baseline="0"/>
              <a:t>bleiben</a:t>
            </a:r>
            <a:r>
              <a:rPr lang="en-GB" b="0" i="0" baseline="0"/>
              <a:t> [112]; </a:t>
            </a:r>
            <a:r>
              <a:rPr lang="en-GB" b="1" i="0" baseline="0"/>
              <a:t>scheinen</a:t>
            </a:r>
            <a:r>
              <a:rPr lang="en-GB" b="0" i="0" baseline="0"/>
              <a:t> [276]; </a:t>
            </a:r>
            <a:r>
              <a:rPr lang="en-GB" b="1" i="0" baseline="0"/>
              <a:t>besuchen</a:t>
            </a:r>
            <a:r>
              <a:rPr lang="en-GB" b="0" i="0" baseline="0"/>
              <a:t> [703]; </a:t>
            </a:r>
            <a:r>
              <a:rPr lang="en-GB" b="1" i="0" baseline="0"/>
              <a:t>einkaufen</a:t>
            </a:r>
            <a:r>
              <a:rPr lang="en-GB" b="0" i="0" baseline="0"/>
              <a:t> [1789]; </a:t>
            </a:r>
            <a:r>
              <a:rPr lang="en-GB" b="1" i="0" baseline="0"/>
              <a:t>schwimmen</a:t>
            </a:r>
            <a:r>
              <a:rPr lang="en-GB" b="0" i="0" baseline="0"/>
              <a:t> [1832]; </a:t>
            </a:r>
            <a:r>
              <a:rPr lang="en-GB" b="1" i="0" baseline="0"/>
              <a:t>zeichnen</a:t>
            </a:r>
            <a:r>
              <a:rPr lang="en-GB" b="0" i="0" baseline="0"/>
              <a:t> [1808]; </a:t>
            </a:r>
            <a:r>
              <a:rPr lang="en-GB" b="1" i="0" baseline="0"/>
              <a:t>lieben</a:t>
            </a:r>
            <a:r>
              <a:rPr lang="en-GB" b="0" i="0" baseline="0"/>
              <a:t> [816].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2)In terms of other unfamiliar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a/ </a:t>
            </a:r>
            <a:r>
              <a:rPr lang="en-GB"/>
              <a:t>Students have not met</a:t>
            </a:r>
            <a:r>
              <a:rPr lang="en-GB" baseline="0"/>
              <a:t> </a:t>
            </a:r>
            <a:r>
              <a:rPr lang="en-GB" i="1" baseline="0"/>
              <a:t>Tagebuch</a:t>
            </a:r>
            <a:r>
              <a:rPr lang="en-GB" i="0" baseline="0"/>
              <a:t>, but they know ‘</a:t>
            </a:r>
            <a:r>
              <a:rPr lang="en-GB" i="1" baseline="0"/>
              <a:t>Tag</a:t>
            </a:r>
            <a:r>
              <a:rPr lang="en-GB" i="0" baseline="0"/>
              <a:t>’ and ‘</a:t>
            </a:r>
            <a:r>
              <a:rPr lang="en-GB" i="1" baseline="0"/>
              <a:t>Buch</a:t>
            </a:r>
            <a:r>
              <a:rPr lang="en-GB" i="0" baseline="0"/>
              <a:t>’. This is a good opportunity to introduce students to the concept of compounds. Teacher to explain that as students know the gender of </a:t>
            </a:r>
            <a:r>
              <a:rPr lang="en-GB" i="1" baseline="0"/>
              <a:t>Buch</a:t>
            </a:r>
            <a:r>
              <a:rPr lang="en-GB" i="0" baseline="0"/>
              <a:t>, they also know the gender of any word ending in </a:t>
            </a:r>
            <a:r>
              <a:rPr lang="en-GB" i="1" baseline="0"/>
              <a:t>Buch</a:t>
            </a:r>
            <a:r>
              <a:rPr lang="en-GB" i="0" baseline="0"/>
              <a:t>, as the gender of compound nouns agrees with the final stem. Same with </a:t>
            </a:r>
            <a:r>
              <a:rPr lang="en-GB" i="1" baseline="0"/>
              <a:t>Traumwoche. </a:t>
            </a:r>
            <a:r>
              <a:rPr lang="en-GB" i="0" baseline="0"/>
              <a:t>Teachers to ensure that Tagebuch and Traumwoche are understood by students before starting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b/ </a:t>
            </a:r>
            <a:r>
              <a:rPr lang="en-GB" i="1" baseline="0"/>
              <a:t>Sonne, Limonade, Bonbons, beste </a:t>
            </a:r>
            <a:r>
              <a:rPr lang="en-GB" i="0" baseline="0"/>
              <a:t>and </a:t>
            </a:r>
            <a:r>
              <a:rPr lang="en-GB" i="1" baseline="0"/>
              <a:t>Fotos</a:t>
            </a:r>
            <a:r>
              <a:rPr lang="en-GB" i="0" baseline="0"/>
              <a:t> are all new words, but can be inferred from the English translations.</a:t>
            </a:r>
          </a:p>
          <a:p>
            <a:r>
              <a:rPr lang="en-GB" i="0" baseline="0"/>
              <a:t>c/ Teacher to point out the convention for writing dates – with a full stop after the number.</a:t>
            </a:r>
          </a:p>
          <a:p>
            <a:r>
              <a:rPr lang="en-GB" i="0" baseline="0"/>
              <a:t>d/ Mark Forster – a German singer/songwriter and TV personality.</a:t>
            </a:r>
          </a:p>
          <a:p>
            <a:endParaRPr lang="en-GB" i="0" baseline="0"/>
          </a:p>
          <a:p>
            <a:endParaRPr lang="en-GB" i="0" baseline="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172840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a:br>
            <a:br>
              <a:rPr lang="en-GB" b="1"/>
            </a:br>
            <a:r>
              <a:rPr lang="en-GB" b="1"/>
              <a:t>Aim: </a:t>
            </a:r>
            <a:r>
              <a:rPr lang="en-GB" b="0" baseline="0"/>
              <a:t>To provide practice in the use of dictionaries to look up unfamiliar verbs.</a:t>
            </a:r>
            <a:endParaRPr lang="en-GB" b="0"/>
          </a:p>
          <a:p>
            <a:br>
              <a:rPr lang="en-GB" b="0"/>
            </a:br>
            <a:r>
              <a:rPr lang="en-GB" b="1"/>
              <a:t>Procedure:</a:t>
            </a:r>
            <a:br>
              <a:rPr lang="en-GB" b="0"/>
            </a:br>
            <a:r>
              <a:rPr lang="en-GB"/>
              <a:t>1. </a:t>
            </a:r>
            <a:r>
              <a:rPr lang="en-GB" baseline="0"/>
              <a:t>Tell students that they have already learnt the meanings of 20 of the 28 verbs in this text, but that some new verbs have been included, which they might need to look up.</a:t>
            </a:r>
          </a:p>
          <a:p>
            <a:r>
              <a:rPr lang="en-GB" b="0"/>
              <a:t>2.</a:t>
            </a:r>
            <a:r>
              <a:rPr lang="en-GB" b="0" baseline="0"/>
              <a:t> </a:t>
            </a:r>
            <a:r>
              <a:rPr lang="en-GB" baseline="0"/>
              <a:t>As a reminder, elicit the process that they would need to go to to find the meaning of ‘bleibe’ in the dictionary, i.e. remove the ending –e, add –en, to form the infinitive –bleiben, then look up its meaning in the dictionary.</a:t>
            </a:r>
          </a:p>
          <a:p>
            <a:r>
              <a:rPr lang="en-GB" baseline="0"/>
              <a:t>3. Also remind students of the </a:t>
            </a:r>
            <a:r>
              <a:rPr lang="en-GB" b="1" baseline="0"/>
              <a:t>word order rules</a:t>
            </a:r>
            <a:r>
              <a:rPr lang="en-GB" b="0" baseline="0"/>
              <a:t> discussed in the ‘building blocks’ section of the previous lesson – where does the adverb go?</a:t>
            </a:r>
            <a:endParaRPr lang="en-GB"/>
          </a:p>
          <a:p>
            <a:r>
              <a:rPr lang="en-GB"/>
              <a:t>4.</a:t>
            </a:r>
            <a:r>
              <a:rPr lang="en-GB" baseline="0"/>
              <a:t> Students can attempt this translation individually at first, and then compare translations with a partner.</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1643549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ANSWERS</a:t>
            </a:r>
          </a:p>
          <a:p>
            <a:endParaRPr lang="en-GB" b="1"/>
          </a:p>
          <a:p>
            <a:r>
              <a:rPr lang="en-GB" b="1"/>
              <a:t>Timing: 3 minutes</a:t>
            </a:r>
            <a:br>
              <a:rPr lang="en-GB"/>
            </a:br>
            <a:br>
              <a:rPr lang="en-GB" b="1"/>
            </a:br>
            <a:r>
              <a:rPr lang="en-GB" b="1"/>
              <a:t>Aim: </a:t>
            </a:r>
            <a:r>
              <a:rPr lang="en-GB" b="0" baseline="0"/>
              <a:t>To provide suggested English sentences for the first half of the translation exercise on the previous slide.</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This is answer slide 1 of 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Procedure:</a:t>
            </a:r>
            <a:br>
              <a:rPr lang="en-GB"/>
            </a:br>
            <a:r>
              <a:rPr lang="en-GB"/>
              <a:t>1. </a:t>
            </a:r>
            <a:r>
              <a:rPr lang="en-GB" baseline="0"/>
              <a:t>The suggested English sentences appear one by one on clicks.</a:t>
            </a:r>
            <a:endParaRPr lang="en-GB"/>
          </a:p>
          <a:p>
            <a:r>
              <a:rPr lang="en-GB"/>
              <a:t>2. Teacher can present these suggested</a:t>
            </a:r>
            <a:r>
              <a:rPr lang="en-GB" baseline="0"/>
              <a:t> translations after eliciting suggestions from students. </a:t>
            </a:r>
          </a:p>
          <a:p>
            <a:r>
              <a:rPr lang="en-GB" b="0" baseline="0"/>
              <a:t>3. </a:t>
            </a:r>
            <a:r>
              <a:rPr lang="en-GB" baseline="0"/>
              <a:t>Teacher may wish to collect ideas from the class and come up with a class translation on the board instead.</a:t>
            </a:r>
          </a:p>
          <a:p>
            <a:r>
              <a:rPr lang="en-GB" b="0"/>
              <a:t>4. </a:t>
            </a:r>
            <a:r>
              <a:rPr lang="en-GB" baseline="0"/>
              <a:t>Teacher to stress that there could be several solutions, and to encourage and praise structurally sound alternative suggestions.</a:t>
            </a:r>
          </a:p>
          <a:p>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909752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ANSWERS</a:t>
            </a:r>
          </a:p>
          <a:p>
            <a:endParaRPr lang="en-GB" b="1"/>
          </a:p>
          <a:p>
            <a:r>
              <a:rPr lang="en-GB" b="1"/>
              <a:t>Timing: 3</a:t>
            </a:r>
            <a:r>
              <a:rPr lang="en-GB" b="1" baseline="0"/>
              <a:t> </a:t>
            </a:r>
            <a:r>
              <a:rPr lang="en-GB" b="1"/>
              <a:t>minutes</a:t>
            </a:r>
            <a:br>
              <a:rPr lang="en-GB"/>
            </a:br>
            <a:br>
              <a:rPr lang="en-GB" b="1"/>
            </a:br>
            <a:r>
              <a:rPr lang="en-GB" b="1"/>
              <a:t>Aim: </a:t>
            </a:r>
            <a:r>
              <a:rPr lang="en-GB" b="0" baseline="0"/>
              <a:t>To provide suggested English sentences for the second half of the translation exercise on the previous slide.</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This is answer slide 2 of 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br>
              <a:rPr lang="en-GB"/>
            </a:br>
            <a:r>
              <a:rPr lang="en-GB"/>
              <a:t>1. </a:t>
            </a:r>
            <a:r>
              <a:rPr lang="en-GB" baseline="0"/>
              <a:t>The suggested English sentences appear one by one on clicks.</a:t>
            </a:r>
            <a:endParaRPr lang="en-GB"/>
          </a:p>
          <a:p>
            <a:r>
              <a:rPr lang="en-GB"/>
              <a:t>2. Teacher can present these suggested</a:t>
            </a:r>
            <a:r>
              <a:rPr lang="en-GB" baseline="0"/>
              <a:t> translations after eliciting suggestions from students. </a:t>
            </a:r>
          </a:p>
          <a:p>
            <a:r>
              <a:rPr lang="en-GB" b="0" baseline="0"/>
              <a:t>3. </a:t>
            </a:r>
            <a:r>
              <a:rPr lang="en-GB" baseline="0"/>
              <a:t>Teacher may wish to collect ideas from the class and come up with a class translation on the board instead.</a:t>
            </a:r>
          </a:p>
          <a:p>
            <a:r>
              <a:rPr lang="en-GB" b="0"/>
              <a:t>4. </a:t>
            </a:r>
            <a:r>
              <a:rPr lang="en-GB" baseline="0"/>
              <a:t>Teacher to stress that there could be several solutions, and to encourage and praise structurally sound alternative suggestions.</a:t>
            </a:r>
          </a:p>
          <a:p>
            <a:endParaRPr lang="en-GB" baseline="0"/>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171199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ich </a:t>
            </a:r>
            <a:r>
              <a:rPr lang="en-GB" baseline="0" dirty="0"/>
              <a:t>[8]; </a:t>
            </a:r>
            <a:r>
              <a:rPr lang="en-GB" b="1" baseline="0" dirty="0"/>
              <a:t>Licht </a:t>
            </a:r>
            <a:r>
              <a:rPr lang="en-GB" b="0" baseline="0" dirty="0"/>
              <a:t>[503]</a:t>
            </a:r>
            <a:r>
              <a:rPr lang="en-GB" baseline="0" dirty="0"/>
              <a:t> </a:t>
            </a:r>
            <a:r>
              <a:rPr lang="en-GB" b="1" baseline="0" dirty="0" err="1"/>
              <a:t>Kirche</a:t>
            </a:r>
            <a:r>
              <a:rPr lang="en-GB" baseline="0" dirty="0"/>
              <a:t> [519]; </a:t>
            </a:r>
            <a:r>
              <a:rPr lang="en-GB" b="1" baseline="0" dirty="0" err="1"/>
              <a:t>endlich</a:t>
            </a:r>
            <a:r>
              <a:rPr lang="en-GB" b="1" baseline="0" dirty="0"/>
              <a:t> </a:t>
            </a:r>
            <a:r>
              <a:rPr lang="en-GB" baseline="0" dirty="0"/>
              <a:t>[496]; </a:t>
            </a:r>
            <a:r>
              <a:rPr lang="en-GB" b="1" baseline="0" dirty="0" err="1"/>
              <a:t>manchmal</a:t>
            </a:r>
            <a:r>
              <a:rPr lang="en-GB" b="1" baseline="0" dirty="0"/>
              <a:t> </a:t>
            </a:r>
            <a:r>
              <a:rPr lang="en-GB" baseline="0" dirty="0"/>
              <a:t>[394]; </a:t>
            </a:r>
            <a:r>
              <a:rPr lang="en-GB" b="1" baseline="0" dirty="0" err="1"/>
              <a:t>nicht</a:t>
            </a:r>
            <a:r>
              <a:rPr lang="en-GB" b="1" baseline="0" dirty="0"/>
              <a:t> </a:t>
            </a:r>
            <a:r>
              <a:rPr lang="en-GB"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065214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10</a:t>
            </a:r>
            <a:r>
              <a:rPr lang="en-GB" b="1" baseline="0"/>
              <a:t> </a:t>
            </a:r>
            <a:r>
              <a:rPr lang="en-GB" b="1"/>
              <a:t>minutes</a:t>
            </a:r>
            <a:br>
              <a:rPr lang="en-GB"/>
            </a:br>
            <a:br>
              <a:rPr lang="en-GB" b="1"/>
            </a:br>
            <a:r>
              <a:rPr lang="en-GB" b="1"/>
              <a:t>Aim: </a:t>
            </a:r>
            <a:r>
              <a:rPr lang="en-GB" b="0"/>
              <a:t>To practise</a:t>
            </a:r>
            <a:r>
              <a:rPr lang="en-GB" b="0" baseline="0"/>
              <a:t> changing verbs and pronouns from 1</a:t>
            </a:r>
            <a:r>
              <a:rPr lang="en-GB" b="0" baseline="30000"/>
              <a:t>st</a:t>
            </a:r>
            <a:r>
              <a:rPr lang="en-GB" b="0" baseline="0"/>
              <a:t> to 3</a:t>
            </a:r>
            <a:r>
              <a:rPr lang="en-GB" b="0" baseline="30000"/>
              <a:t>rd</a:t>
            </a:r>
            <a:r>
              <a:rPr lang="en-GB" b="0" baseline="0"/>
              <a:t> person, and vice versa.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a:t>Note: </a:t>
            </a:r>
            <a:r>
              <a:rPr lang="en-GB" b="0"/>
              <a:t>This is</a:t>
            </a:r>
            <a:r>
              <a:rPr lang="en-GB" b="0" baseline="0"/>
              <a:t> intended as </a:t>
            </a:r>
            <a:r>
              <a:rPr lang="en-GB" b="0"/>
              <a:t>an additional task, time permitting / extension / homework.</a:t>
            </a:r>
          </a:p>
          <a:p>
            <a:endParaRPr lang="en-GB" b="0"/>
          </a:p>
          <a:p>
            <a:r>
              <a:rPr lang="en-GB" b="1"/>
              <a:t>Procedure:</a:t>
            </a:r>
            <a:br>
              <a:rPr lang="en-GB"/>
            </a:br>
            <a:r>
              <a:rPr lang="en-GB"/>
              <a:t>1. Students</a:t>
            </a:r>
            <a:r>
              <a:rPr lang="en-GB" baseline="0"/>
              <a:t> write a list of the verb changes which are necessary when talking in the third person.</a:t>
            </a:r>
            <a:endParaRPr lang="en-GB"/>
          </a:p>
          <a:p>
            <a:r>
              <a:rPr lang="en-GB" b="0"/>
              <a:t>2.</a:t>
            </a:r>
            <a:r>
              <a:rPr lang="en-GB" b="0" baseline="0"/>
              <a:t> </a:t>
            </a:r>
            <a:r>
              <a:rPr lang="en-GB" baseline="0"/>
              <a:t>Teacher to acknowledge that Mia/</a:t>
            </a:r>
            <a:r>
              <a:rPr lang="en-GB" i="1" baseline="0"/>
              <a:t>sie</a:t>
            </a:r>
            <a:r>
              <a:rPr lang="en-GB" i="0" baseline="0"/>
              <a:t> are often interchangeable.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3.</a:t>
            </a:r>
            <a:r>
              <a:rPr lang="en-GB" baseline="0"/>
              <a:t> Answers are revealed one by one upon clicking the mouse.</a:t>
            </a:r>
            <a:endParaRPr lang="en-GB" b="1"/>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900124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ALTERNATIVE</a:t>
            </a:r>
          </a:p>
          <a:p>
            <a:endParaRPr lang="en-GB" b="1"/>
          </a:p>
          <a:p>
            <a:r>
              <a:rPr lang="en-GB" b="1"/>
              <a:t>Timing: 10 minutes</a:t>
            </a:r>
            <a:br>
              <a:rPr lang="en-GB"/>
            </a:br>
            <a:br>
              <a:rPr lang="en-GB" b="1"/>
            </a:br>
            <a:r>
              <a:rPr lang="en-GB" b="1"/>
              <a:t>Aim: </a:t>
            </a:r>
            <a:r>
              <a:rPr lang="en-GB" b="0" baseline="0"/>
              <a:t>To practise using verbs in the first and third person singular forms (writing).</a:t>
            </a:r>
            <a:endParaRPr lang="en-GB" b="0"/>
          </a:p>
          <a:p>
            <a:endParaRPr lang="en-GB" b="1"/>
          </a:p>
          <a:p>
            <a:r>
              <a:rPr lang="en-GB" b="1"/>
              <a:t>Note:</a:t>
            </a:r>
            <a:r>
              <a:rPr lang="en-GB" b="1" baseline="0"/>
              <a:t> </a:t>
            </a:r>
            <a:r>
              <a:rPr lang="en-GB" b="0" baseline="0"/>
              <a:t>This is intended as </a:t>
            </a:r>
            <a:r>
              <a:rPr lang="en-GB" b="0"/>
              <a:t>an alternative</a:t>
            </a:r>
            <a:r>
              <a:rPr lang="en-GB" b="0" baseline="0"/>
              <a:t> (or an addition) to the previous activity.</a:t>
            </a:r>
            <a:br>
              <a:rPr lang="en-GB" b="0" baseline="0"/>
            </a:br>
            <a:br>
              <a:rPr lang="en-GB" b="0"/>
            </a:br>
            <a:r>
              <a:rPr lang="en-GB" b="1"/>
              <a:t>Procedure:</a:t>
            </a:r>
            <a:br>
              <a:rPr lang="en-GB"/>
            </a:br>
            <a:r>
              <a:rPr lang="en-GB"/>
              <a:t>1</a:t>
            </a:r>
            <a:r>
              <a:rPr lang="en-GB" b="0"/>
              <a:t>. </a:t>
            </a:r>
            <a:r>
              <a:rPr lang="en-GB" b="0" baseline="0"/>
              <a:t>Students write sentences describing their dream week using at least 10 different verbs.</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0" baseline="0"/>
              <a:t> Encourage students to include references to what their siblings have to do, whilst they are having their dream week.</a:t>
            </a:r>
          </a:p>
          <a:p>
            <a:r>
              <a:rPr lang="en-GB" b="0"/>
              <a:t>3.</a:t>
            </a:r>
            <a:r>
              <a:rPr lang="en-GB" b="0" baseline="0"/>
              <a:t> In higher-level classes students can be encouraged to build on the dictionary work </a:t>
            </a:r>
            <a:r>
              <a:rPr lang="en-GB" baseline="0"/>
              <a:t>by looking up some new verbs and conjugating them appropriately. </a:t>
            </a:r>
          </a:p>
          <a:p>
            <a:r>
              <a:rPr lang="en-GB" b="0"/>
              <a:t>4. </a:t>
            </a:r>
            <a:r>
              <a:rPr lang="en-GB" baseline="0"/>
              <a:t>The teacher could ask students for examples of sentences and compile a text describing the students’ ‘dream week’ from these suggestions.</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304603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10 minutes</a:t>
            </a:r>
            <a:br>
              <a:rPr lang="en-GB"/>
            </a:br>
            <a:br>
              <a:rPr lang="en-GB" b="1"/>
            </a:br>
            <a:r>
              <a:rPr lang="en-GB" b="1"/>
              <a:t>Aim: </a:t>
            </a:r>
            <a:r>
              <a:rPr lang="en-GB" b="0" baseline="0"/>
              <a:t>To practise (speaking) using second person singular verb forms (in questions) and first person singular forms (in answers).</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 more complex version of this activity, with picture prompts rather than verbs in the infinitive, can be found on the next slide.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a:t>
            </a:r>
            <a:r>
              <a:rPr lang="en-GB" b="0"/>
              <a:t>. Explain that </a:t>
            </a:r>
            <a:r>
              <a:rPr lang="en-GB" b="0" baseline="0"/>
              <a:t>‘4 gewinnt’ is the German name for the board game ‘connect 4’. In this version of the game, students must interview each other to find classmates that do the things on the list. The winner is the first student to cross off four boxes in a row, either vertically, horizontally or diagonally.</a:t>
            </a:r>
            <a:endParaRPr lang="en-GB" b="0"/>
          </a:p>
          <a:p>
            <a:r>
              <a:rPr lang="en-GB" b="0"/>
              <a:t>2.</a:t>
            </a:r>
            <a:r>
              <a:rPr lang="en-GB" b="0" baseline="0"/>
              <a:t> Explain that the game can be played in groups, or as a whole-class activity. Students interview each other by forming yes or no questions from the prompts in the boxes, eg. ‘</a:t>
            </a:r>
            <a:r>
              <a:rPr lang="en-GB" sz="1200" i="1">
                <a:solidFill>
                  <a:schemeClr val="tx2"/>
                </a:solidFill>
              </a:rPr>
              <a:t>Hörst du Musik?’</a:t>
            </a:r>
            <a:r>
              <a:rPr lang="en-GB" b="0" baseline="0"/>
              <a:t> If they find someone who answers ‘</a:t>
            </a:r>
            <a:r>
              <a:rPr lang="en-GB" b="0" i="1" baseline="0"/>
              <a:t>Ja, </a:t>
            </a:r>
            <a:r>
              <a:rPr lang="en-GB" sz="1200" i="1">
                <a:solidFill>
                  <a:schemeClr val="tx2"/>
                </a:solidFill>
              </a:rPr>
              <a:t>ich höre oft Musik!’ </a:t>
            </a:r>
            <a:r>
              <a:rPr lang="en-GB" sz="1200">
                <a:solidFill>
                  <a:schemeClr val="tx2"/>
                </a:solidFill>
              </a:rPr>
              <a:t>they may cross off that box on their card. If their partner answers </a:t>
            </a:r>
            <a:r>
              <a:rPr lang="en-GB" b="0" baseline="0"/>
              <a:t>‘</a:t>
            </a:r>
            <a:r>
              <a:rPr lang="en-GB" b="0" i="1" baseline="0"/>
              <a:t>Nein, </a:t>
            </a:r>
            <a:r>
              <a:rPr lang="en-GB" sz="1200" i="1">
                <a:solidFill>
                  <a:schemeClr val="tx2"/>
                </a:solidFill>
              </a:rPr>
              <a:t>ich höre nie Musik!’ </a:t>
            </a:r>
            <a:r>
              <a:rPr lang="en-GB" sz="1200" i="0">
                <a:solidFill>
                  <a:schemeClr val="tx2"/>
                </a:solidFill>
              </a:rPr>
              <a:t>they</a:t>
            </a:r>
            <a:r>
              <a:rPr lang="en-GB" sz="1200" i="0" baseline="0">
                <a:solidFill>
                  <a:schemeClr val="tx2"/>
                </a:solidFill>
              </a:rPr>
              <a:t> will need to ask a different question, or move on!</a:t>
            </a:r>
          </a:p>
          <a:p>
            <a:r>
              <a:rPr lang="en-GB" sz="1200" i="0" baseline="0">
                <a:solidFill>
                  <a:schemeClr val="tx2"/>
                </a:solidFill>
              </a:rPr>
              <a:t>3. Click to animate the examples on this slide to illustrate the game play.</a:t>
            </a: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567871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MORE CHALLENGING VERSION</a:t>
            </a:r>
          </a:p>
          <a:p>
            <a:endParaRPr lang="en-GB" b="1"/>
          </a:p>
          <a:p>
            <a:r>
              <a:rPr lang="en-GB" b="1"/>
              <a:t>Timing: 10 minutes</a:t>
            </a:r>
            <a:br>
              <a:rPr lang="en-GB"/>
            </a:br>
            <a:br>
              <a:rPr lang="en-GB" b="1"/>
            </a:br>
            <a:r>
              <a:rPr lang="en-GB" b="1"/>
              <a:t>Aim: </a:t>
            </a:r>
            <a:r>
              <a:rPr lang="en-GB" b="0" baseline="0"/>
              <a:t>To practise (speaking) using second person singular verb forms (in questions) and first person singular forms (in answers).</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a:t>In this</a:t>
            </a:r>
            <a:r>
              <a:rPr lang="en-GB" b="0" baseline="0"/>
              <a:t> more complex version of the activity, students are not given any vocabulary to help them. They must create questions and answers based on the picture prompts alone. A less complex version of this activity, with verbs in the infinitive instead of picture prompts, can be found on the previous slide.</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a:t>
            </a:r>
            <a:r>
              <a:rPr lang="en-GB" b="0"/>
              <a:t>. Explain that </a:t>
            </a:r>
            <a:r>
              <a:rPr lang="en-GB" b="0" baseline="0"/>
              <a:t>‘4 gewinnt’ is the German name for the board game ‘connect 4’. In this version of the game, students must interview each other to find classmates that do the things on the list. The winner is the first student to cross off four boxes in a row, either vertically, horizontally or diagonally.</a:t>
            </a:r>
            <a:endParaRPr lang="en-GB" b="0"/>
          </a:p>
          <a:p>
            <a:r>
              <a:rPr lang="en-GB" b="0"/>
              <a:t>2.</a:t>
            </a:r>
            <a:r>
              <a:rPr lang="en-GB" b="0" baseline="0"/>
              <a:t> Explain that the game can be played in groups, or as a whole-class activity. Students interview each other by forming yes or no questions from the prompts in the boxes, eg. ‘</a:t>
            </a:r>
            <a:r>
              <a:rPr lang="en-GB" sz="1200" i="1">
                <a:solidFill>
                  <a:schemeClr val="tx2"/>
                </a:solidFill>
              </a:rPr>
              <a:t>Hörst du Musik?’</a:t>
            </a:r>
            <a:r>
              <a:rPr lang="en-GB" b="0" baseline="0"/>
              <a:t> If they find someone who answers ‘</a:t>
            </a:r>
            <a:r>
              <a:rPr lang="en-GB" b="0" i="1" baseline="0"/>
              <a:t>Ja, </a:t>
            </a:r>
            <a:r>
              <a:rPr lang="en-GB" sz="1200" i="1">
                <a:solidFill>
                  <a:schemeClr val="tx2"/>
                </a:solidFill>
              </a:rPr>
              <a:t>ich höre oft Musik!’ </a:t>
            </a:r>
            <a:r>
              <a:rPr lang="en-GB" sz="1200">
                <a:solidFill>
                  <a:schemeClr val="tx2"/>
                </a:solidFill>
              </a:rPr>
              <a:t>they may cross off that box on their card. If their partner answers </a:t>
            </a:r>
            <a:r>
              <a:rPr lang="en-GB" b="0" baseline="0"/>
              <a:t>‘</a:t>
            </a:r>
            <a:r>
              <a:rPr lang="en-GB" b="0" i="1" baseline="0"/>
              <a:t>Nein, </a:t>
            </a:r>
            <a:r>
              <a:rPr lang="en-GB" sz="1200" i="1">
                <a:solidFill>
                  <a:schemeClr val="tx2"/>
                </a:solidFill>
              </a:rPr>
              <a:t>ich höre nie Musik!’ </a:t>
            </a:r>
            <a:r>
              <a:rPr lang="en-GB" sz="1200" i="0">
                <a:solidFill>
                  <a:schemeClr val="tx2"/>
                </a:solidFill>
              </a:rPr>
              <a:t>they</a:t>
            </a:r>
            <a:r>
              <a:rPr lang="en-GB" sz="1200" i="0" baseline="0">
                <a:solidFill>
                  <a:schemeClr val="tx2"/>
                </a:solidFill>
              </a:rPr>
              <a:t> will need to ask a different question, or move on!</a:t>
            </a:r>
          </a:p>
          <a:p>
            <a:r>
              <a:rPr lang="en-GB" sz="1200" i="0" baseline="0">
                <a:solidFill>
                  <a:schemeClr val="tx2"/>
                </a:solidFill>
              </a:rPr>
              <a:t>3. Click to animate the examples on this slide to illustrate the game play.</a:t>
            </a: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1553887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effectLst/>
                <a:latin typeface="Calibri" panose="020F0502020204030204" pitchFamily="34" charset="0"/>
                <a:ea typeface="Calibri" panose="020F0502020204030204" pitchFamily="34" charset="0"/>
                <a:cs typeface="Calibri" panose="020F0502020204030204" pitchFamily="34" charset="0"/>
              </a:rPr>
              <a:t>Use this slide to set the homework</a:t>
            </a:r>
          </a:p>
          <a:p>
            <a:endParaRPr lang="en-GB" sz="1200" i="0">
              <a:effectLst/>
              <a:latin typeface="Calibri" panose="020F0502020204030204" pitchFamily="34" charset="0"/>
              <a:ea typeface="Calibri" panose="020F0502020204030204" pitchFamily="34" charset="0"/>
              <a:cs typeface="Calibri" panose="020F0502020204030204" pitchFamily="34" charset="0"/>
            </a:endParaRPr>
          </a:p>
          <a:p>
            <a:r>
              <a:rPr lang="en-GB" sz="1200" i="0">
                <a:effectLst/>
                <a:latin typeface="Calibri" panose="020F0502020204030204" pitchFamily="34" charset="0"/>
                <a:ea typeface="Calibri" panose="020F0502020204030204" pitchFamily="34" charset="0"/>
                <a:cs typeface="Calibri" panose="020F0502020204030204" pitchFamily="34" charset="0"/>
              </a:rPr>
              <a:t>Icon </a:t>
            </a:r>
            <a:r>
              <a:rPr lang="en-GB" sz="1200" i="0" dirty="0">
                <a:effectLst/>
                <a:latin typeface="Calibri" panose="020F0502020204030204" pitchFamily="34" charset="0"/>
                <a:ea typeface="Calibri" panose="020F0502020204030204" pitchFamily="34" charset="0"/>
                <a:cs typeface="Calibri" panose="020F0502020204030204" pitchFamily="34" charset="0"/>
              </a:rPr>
              <a:t>made by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3"/>
              </a:rPr>
              <a:t>Darius</a:t>
            </a:r>
            <a:r>
              <a:rPr lang="en-GB" sz="1200" i="0" dirty="0">
                <a:effectLst/>
                <a:latin typeface="Calibri" panose="020F0502020204030204" pitchFamily="34" charset="0"/>
                <a:ea typeface="Calibri" panose="020F0502020204030204" pitchFamily="34" charset="0"/>
                <a:cs typeface="Calibri" panose="020F0502020204030204" pitchFamily="34" charset="0"/>
              </a:rPr>
              <a:t> from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4"/>
              </a:rPr>
              <a:t>www.flaticon.com</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rPr>
              <a:t> (freely usable image).</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151221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3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10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26215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0.pn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17.wav"/></Relationships>
</file>

<file path=ppt/slides/_rels/slide1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audio" Target="../media/audio1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audio" Target="../media/audio17.wav"/></Relationships>
</file>

<file path=ppt/slides/_rels/slide21.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audio" Target="../media/audio18.wav"/></Relationships>
</file>

<file path=ppt/slides/_rels/slide2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audio" Target="../media/audio20.wav"/></Relationships>
</file>

<file path=ppt/slides/_rels/slide2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20.wav"/></Relationships>
</file>

<file path=ppt/slides/_rels/slide2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audio" Target="../media/audio21.wav"/></Relationships>
</file>

<file path=ppt/slides/_rels/slide2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audio" Target="../media/audio21.wav"/></Relationships>
</file>

<file path=ppt/slides/_rels/slide2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2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37.wmf"/><Relationship Id="rId18" Type="http://schemas.openxmlformats.org/officeDocument/2006/relationships/image" Target="../media/image47.png"/><Relationship Id="rId3" Type="http://schemas.openxmlformats.org/officeDocument/2006/relationships/notesSlide" Target="../notesSlides/notesSlide34.xml"/><Relationship Id="rId7" Type="http://schemas.microsoft.com/office/2007/relationships/hdphoto" Target="../media/hdphoto6.wdp"/><Relationship Id="rId12" Type="http://schemas.openxmlformats.org/officeDocument/2006/relationships/oleObject" Target="../embeddings/oleObject1.bin"/><Relationship Id="rId17" Type="http://schemas.openxmlformats.org/officeDocument/2006/relationships/audio" Target="../media/audio23.wav"/><Relationship Id="rId2" Type="http://schemas.openxmlformats.org/officeDocument/2006/relationships/slideLayout" Target="../slideLayouts/slideLayout6.xml"/><Relationship Id="rId16" Type="http://schemas.openxmlformats.org/officeDocument/2006/relationships/image" Target="../media/image46.tiff"/><Relationship Id="rId1" Type="http://schemas.openxmlformats.org/officeDocument/2006/relationships/vmlDrawing" Target="../drawings/vmlDrawing1.vml"/><Relationship Id="rId6" Type="http://schemas.openxmlformats.org/officeDocument/2006/relationships/image" Target="../media/image39.png"/><Relationship Id="rId11" Type="http://schemas.openxmlformats.org/officeDocument/2006/relationships/image" Target="../media/image43.tiff"/><Relationship Id="rId5" Type="http://schemas.openxmlformats.org/officeDocument/2006/relationships/image" Target="../media/image38.gif"/><Relationship Id="rId15" Type="http://schemas.openxmlformats.org/officeDocument/2006/relationships/image" Target="../media/image45.png"/><Relationship Id="rId10" Type="http://schemas.openxmlformats.org/officeDocument/2006/relationships/image" Target="../media/image42.tiff"/><Relationship Id="rId19" Type="http://schemas.openxmlformats.org/officeDocument/2006/relationships/image" Target="../media/image48.gif"/><Relationship Id="rId4" Type="http://schemas.openxmlformats.org/officeDocument/2006/relationships/image" Target="../media/image17.png"/><Relationship Id="rId9" Type="http://schemas.openxmlformats.org/officeDocument/2006/relationships/image" Target="../media/image41.png"/><Relationship Id="rId14" Type="http://schemas.openxmlformats.org/officeDocument/2006/relationships/image" Target="../media/image44.tiff"/></Relationships>
</file>

<file path=ppt/slides/_rels/slide35.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37.wmf"/><Relationship Id="rId18" Type="http://schemas.openxmlformats.org/officeDocument/2006/relationships/audio" Target="../media/audio24.wav"/><Relationship Id="rId3" Type="http://schemas.openxmlformats.org/officeDocument/2006/relationships/notesSlide" Target="../notesSlides/notesSlide35.xml"/><Relationship Id="rId7" Type="http://schemas.microsoft.com/office/2007/relationships/hdphoto" Target="../media/hdphoto6.wdp"/><Relationship Id="rId12" Type="http://schemas.openxmlformats.org/officeDocument/2006/relationships/oleObject" Target="../embeddings/oleObject2.bin"/><Relationship Id="rId17" Type="http://schemas.openxmlformats.org/officeDocument/2006/relationships/image" Target="../media/image47.png"/><Relationship Id="rId2" Type="http://schemas.openxmlformats.org/officeDocument/2006/relationships/slideLayout" Target="../slideLayouts/slideLayout6.xml"/><Relationship Id="rId16" Type="http://schemas.openxmlformats.org/officeDocument/2006/relationships/image" Target="../media/image46.tiff"/><Relationship Id="rId1" Type="http://schemas.openxmlformats.org/officeDocument/2006/relationships/vmlDrawing" Target="../drawings/vmlDrawing2.vml"/><Relationship Id="rId6" Type="http://schemas.openxmlformats.org/officeDocument/2006/relationships/image" Target="../media/image39.png"/><Relationship Id="rId11" Type="http://schemas.openxmlformats.org/officeDocument/2006/relationships/image" Target="../media/image43.tiff"/><Relationship Id="rId5" Type="http://schemas.openxmlformats.org/officeDocument/2006/relationships/image" Target="../media/image38.gif"/><Relationship Id="rId15" Type="http://schemas.openxmlformats.org/officeDocument/2006/relationships/image" Target="../media/image45.png"/><Relationship Id="rId10" Type="http://schemas.openxmlformats.org/officeDocument/2006/relationships/image" Target="../media/image42.tiff"/><Relationship Id="rId19" Type="http://schemas.openxmlformats.org/officeDocument/2006/relationships/image" Target="../media/image48.gif"/><Relationship Id="rId4" Type="http://schemas.openxmlformats.org/officeDocument/2006/relationships/image" Target="../media/image17.png"/><Relationship Id="rId9" Type="http://schemas.openxmlformats.org/officeDocument/2006/relationships/image" Target="../media/image41.png"/><Relationship Id="rId14" Type="http://schemas.openxmlformats.org/officeDocument/2006/relationships/image" Target="../media/image44.tiff"/></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audio" Target="../media/audio25.wav"/><Relationship Id="rId3" Type="http://schemas.openxmlformats.org/officeDocument/2006/relationships/image" Target="../media/image17.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3.tiff"/><Relationship Id="rId5" Type="http://schemas.openxmlformats.org/officeDocument/2006/relationships/image" Target="../media/image44.tiff"/><Relationship Id="rId10" Type="http://schemas.openxmlformats.org/officeDocument/2006/relationships/image" Target="../media/image40.tiff"/><Relationship Id="rId4" Type="http://schemas.openxmlformats.org/officeDocument/2006/relationships/image" Target="../media/image38.gif"/><Relationship Id="rId9" Type="http://schemas.openxmlformats.org/officeDocument/2006/relationships/image" Target="../media/image52.png"/><Relationship Id="rId14" Type="http://schemas.openxmlformats.org/officeDocument/2006/relationships/image" Target="../media/image48.gif"/></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audio" Target="../media/audio26.wav"/><Relationship Id="rId3" Type="http://schemas.openxmlformats.org/officeDocument/2006/relationships/image" Target="../media/image17.png"/><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3.tiff"/><Relationship Id="rId5" Type="http://schemas.openxmlformats.org/officeDocument/2006/relationships/image" Target="../media/image44.tiff"/><Relationship Id="rId10" Type="http://schemas.openxmlformats.org/officeDocument/2006/relationships/image" Target="../media/image40.tiff"/><Relationship Id="rId4" Type="http://schemas.openxmlformats.org/officeDocument/2006/relationships/image" Target="../media/image38.gif"/><Relationship Id="rId9" Type="http://schemas.openxmlformats.org/officeDocument/2006/relationships/image" Target="../media/image52.png"/><Relationship Id="rId14" Type="http://schemas.openxmlformats.org/officeDocument/2006/relationships/image" Target="../media/image48.gif"/></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27.wav"/><Relationship Id="rId5" Type="http://schemas.openxmlformats.org/officeDocument/2006/relationships/image" Target="../media/image59.tiff"/><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53.xml.rels><?xml version="1.0" encoding="UTF-8" standalone="yes"?>
<Relationships xmlns="http://schemas.openxmlformats.org/package/2006/relationships"><Relationship Id="rId8" Type="http://schemas.openxmlformats.org/officeDocument/2006/relationships/image" Target="../media/image65.tiff"/><Relationship Id="rId13" Type="http://schemas.openxmlformats.org/officeDocument/2006/relationships/image" Target="../media/image44.tiff"/><Relationship Id="rId18" Type="http://schemas.openxmlformats.org/officeDocument/2006/relationships/image" Target="../media/image17.png"/><Relationship Id="rId3" Type="http://schemas.openxmlformats.org/officeDocument/2006/relationships/image" Target="../media/image62.png"/><Relationship Id="rId21" Type="http://schemas.openxmlformats.org/officeDocument/2006/relationships/image" Target="../media/image70.png"/><Relationship Id="rId7" Type="http://schemas.openxmlformats.org/officeDocument/2006/relationships/image" Target="../media/image42.tiff"/><Relationship Id="rId12" Type="http://schemas.openxmlformats.org/officeDocument/2006/relationships/image" Target="../media/image41.png"/><Relationship Id="rId17" Type="http://schemas.openxmlformats.org/officeDocument/2006/relationships/image" Target="../media/image69.png"/><Relationship Id="rId2" Type="http://schemas.openxmlformats.org/officeDocument/2006/relationships/notesSlide" Target="../notesSlides/notesSlide53.xml"/><Relationship Id="rId16" Type="http://schemas.openxmlformats.org/officeDocument/2006/relationships/image" Target="../media/image68.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4.tiff"/><Relationship Id="rId11" Type="http://schemas.openxmlformats.org/officeDocument/2006/relationships/image" Target="../media/image40.tiff"/><Relationship Id="rId24" Type="http://schemas.openxmlformats.org/officeDocument/2006/relationships/image" Target="../media/image61.tiff"/><Relationship Id="rId5" Type="http://schemas.openxmlformats.org/officeDocument/2006/relationships/image" Target="../media/image63.png"/><Relationship Id="rId15" Type="http://schemas.openxmlformats.org/officeDocument/2006/relationships/image" Target="../media/image46.tiff"/><Relationship Id="rId23" Type="http://schemas.openxmlformats.org/officeDocument/2006/relationships/image" Target="../media/image72.tiff"/><Relationship Id="rId10" Type="http://schemas.openxmlformats.org/officeDocument/2006/relationships/image" Target="../media/image66.png"/><Relationship Id="rId19" Type="http://schemas.openxmlformats.org/officeDocument/2006/relationships/image" Target="../media/image39.png"/><Relationship Id="rId4" Type="http://schemas.openxmlformats.org/officeDocument/2006/relationships/image" Target="../media/image53.tiff"/><Relationship Id="rId9" Type="http://schemas.openxmlformats.org/officeDocument/2006/relationships/image" Target="../media/image43.tiff"/><Relationship Id="rId14" Type="http://schemas.openxmlformats.org/officeDocument/2006/relationships/image" Target="../media/image67.png"/><Relationship Id="rId22"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hyperlink" Target="https://quizlet.com/_7a09v0" TargetMode="External"/><Relationship Id="rId3" Type="http://schemas.openxmlformats.org/officeDocument/2006/relationships/image" Target="../media/image73.png"/><Relationship Id="rId7" Type="http://schemas.openxmlformats.org/officeDocument/2006/relationships/hyperlink" Target="https://quizlet.com/gb/422582325/year-7-german-term-11-week-3-flash-card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quizlet.com/_7a048a" TargetMode="External"/><Relationship Id="rId11"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hyperlink" Target="http://bit.ly/34LjrT6" TargetMode="External"/><Relationship Id="rId4" Type="http://schemas.openxmlformats.org/officeDocument/2006/relationships/hyperlink" Target="http://www.ncelp.org/audio/GY7T1-2W5" TargetMode="Externa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a:bodyPr>
          <a:lstStyle/>
          <a:p>
            <a:pPr algn="l"/>
            <a:r>
              <a:rPr lang="en-GB" sz="4000" b="1">
                <a:solidFill>
                  <a:prstClr val="white"/>
                </a:solidFill>
              </a:rPr>
              <a:t>Who does what?</a:t>
            </a:r>
            <a:br>
              <a:rPr lang="en-GB" sz="4000" b="1">
                <a:solidFill>
                  <a:prstClr val="white"/>
                </a:solidFill>
              </a:rPr>
            </a:br>
            <a:r>
              <a:rPr lang="en-GB" sz="4000" b="1">
                <a:solidFill>
                  <a:prstClr val="white"/>
                </a:solidFill>
              </a:rPr>
              <a:t>Manipulating infinitive verbs</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92500"/>
          </a:bodyPr>
          <a:lstStyle/>
          <a:p>
            <a:pPr algn="l">
              <a:lnSpc>
                <a:spcPct val="100000"/>
              </a:lnSpc>
            </a:pPr>
            <a:r>
              <a:rPr lang="de-DE" b="1">
                <a:solidFill>
                  <a:prstClr val="white"/>
                </a:solidFill>
              </a:rPr>
              <a:t>Present tense weak verbs: 1st, 2nd, 3rd persons singular</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70014"/>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[ch] (revisited)</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noProof="0">
                <a:solidFill>
                  <a:prstClr val="white"/>
                </a:solidFill>
                <a:latin typeface="Century Gothic" panose="020B0502020202020204" pitchFamily="34" charset="0"/>
              </a:rPr>
              <a:t>4</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21</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schemeClr val="bg1"/>
                </a:solidFill>
                <a:latin typeface="Century Gothic" panose="020B0502020202020204" pitchFamily="34" charset="0"/>
              </a:rPr>
              <a:t>Natalie Finlayson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a:t>
            </a:r>
            <a:r>
              <a:rPr lang="en-GB" sz="1400" dirty="0">
                <a:solidFill>
                  <a:srgbClr val="FFFFFF"/>
                </a:solidFill>
                <a:latin typeface="Century Gothic"/>
                <a:sym typeface="Century Gothic"/>
              </a:rPr>
              <a:t>12</a:t>
            </a:r>
            <a:r>
              <a:rPr lang="en-GB" sz="1400" dirty="0">
                <a:solidFill>
                  <a:srgbClr val="FFFFFF"/>
                </a:solidFill>
                <a:latin typeface="Century Gothic"/>
                <a:ea typeface="Century Gothic"/>
                <a:cs typeface="Century Gothic"/>
                <a:sym typeface="Century Gothic"/>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649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565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390D-56B4-794D-AE4B-06C54A108E04}"/>
              </a:ext>
            </a:extLst>
          </p:cNvPr>
          <p:cNvSpPr>
            <a:spLocks noGrp="1"/>
          </p:cNvSpPr>
          <p:nvPr>
            <p:ph type="title"/>
          </p:nvPr>
        </p:nvSpPr>
        <p:spPr>
          <a:xfrm>
            <a:off x="4659855" y="-92669"/>
            <a:ext cx="2863928" cy="1947199"/>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7608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nochma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7" name="ach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Fa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9"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D69E-6DEB-8546-B5F5-5CB3FFA5C883}"/>
              </a:ext>
            </a:extLst>
          </p:cNvPr>
          <p:cNvSpPr>
            <a:spLocks noGrp="1"/>
          </p:cNvSpPr>
          <p:nvPr>
            <p:ph type="title"/>
          </p:nvPr>
        </p:nvSpPr>
        <p:spPr>
          <a:xfrm>
            <a:off x="4831784" y="35498"/>
            <a:ext cx="2520069" cy="169052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039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50234" y="288925"/>
            <a:ext cx="10515600" cy="1325563"/>
          </a:xfrm>
        </p:spPr>
        <p:txBody>
          <a:bodyPr/>
          <a:lstStyle/>
          <a:p>
            <a:r>
              <a:rPr lang="en-GB" b="1">
                <a:solidFill>
                  <a:schemeClr val="bg1"/>
                </a:solidFill>
              </a:rPr>
              <a:t>Vokabeln</a:t>
            </a:r>
            <a:br>
              <a:rPr lang="en-GB" b="1">
                <a:solidFill>
                  <a:schemeClr val="bg1"/>
                </a:solidFill>
              </a:rPr>
            </a:br>
            <a:endParaRPr lang="en-GB"/>
          </a:p>
        </p:txBody>
      </p:sp>
      <p:sp>
        <p:nvSpPr>
          <p:cNvPr id="4" name="Title 3"/>
          <p:cNvSpPr txBox="1">
            <a:spLocks/>
          </p:cNvSpPr>
          <p:nvPr/>
        </p:nvSpPr>
        <p:spPr>
          <a:xfrm>
            <a:off x="0" y="32981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2053" y="267915"/>
            <a:ext cx="2232579" cy="3747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69168553"/>
              </p:ext>
            </p:extLst>
          </p:nvPr>
        </p:nvGraphicFramePr>
        <p:xfrm>
          <a:off x="633984" y="1426464"/>
          <a:ext cx="8158164" cy="4598373"/>
        </p:xfrm>
        <a:graphic>
          <a:graphicData uri="http://schemas.openxmlformats.org/drawingml/2006/table">
            <a:tbl>
              <a:tblPr firstRow="1" bandRow="1">
                <a:tableStyleId>{D7AC3CCA-C797-4891-BE02-D94E43425B78}</a:tableStyleId>
              </a:tblPr>
              <a:tblGrid>
                <a:gridCol w="2039541">
                  <a:extLst>
                    <a:ext uri="{9D8B030D-6E8A-4147-A177-3AD203B41FA5}">
                      <a16:colId xmlns:a16="http://schemas.microsoft.com/office/drawing/2014/main" val="2994137306"/>
                    </a:ext>
                  </a:extLst>
                </a:gridCol>
                <a:gridCol w="2039541">
                  <a:extLst>
                    <a:ext uri="{9D8B030D-6E8A-4147-A177-3AD203B41FA5}">
                      <a16:colId xmlns:a16="http://schemas.microsoft.com/office/drawing/2014/main" val="1634896958"/>
                    </a:ext>
                  </a:extLst>
                </a:gridCol>
                <a:gridCol w="2039541">
                  <a:extLst>
                    <a:ext uri="{9D8B030D-6E8A-4147-A177-3AD203B41FA5}">
                      <a16:colId xmlns:a16="http://schemas.microsoft.com/office/drawing/2014/main" val="1217910003"/>
                    </a:ext>
                  </a:extLst>
                </a:gridCol>
                <a:gridCol w="2039541">
                  <a:extLst>
                    <a:ext uri="{9D8B030D-6E8A-4147-A177-3AD203B41FA5}">
                      <a16:colId xmlns:a16="http://schemas.microsoft.com/office/drawing/2014/main" val="2902539885"/>
                    </a:ext>
                  </a:extLst>
                </a:gridCol>
              </a:tblGrid>
              <a:tr h="1946943">
                <a:tc>
                  <a:txBody>
                    <a:bodyPr/>
                    <a:lstStyle/>
                    <a:p>
                      <a:endParaRPr lang="en-GB" dirty="0"/>
                    </a:p>
                    <a:p>
                      <a:endParaRPr lang="en-GB" dirty="0"/>
                    </a:p>
                    <a:p>
                      <a:endParaRPr lang="en-GB" dirty="0"/>
                    </a:p>
                    <a:p>
                      <a:endParaRPr lang="en-GB" dirty="0"/>
                    </a:p>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endParaRPr lang="en-GB" dirty="0"/>
                    </a:p>
                    <a:p>
                      <a:endParaRPr lang="en-GB" dirty="0"/>
                    </a:p>
                    <a:p>
                      <a:endParaRPr lang="en-GB" dirty="0"/>
                    </a:p>
                    <a:p>
                      <a:endParaRPr lang="en-GB" dirty="0"/>
                    </a:p>
                    <a:p>
                      <a:endParaRPr lang="en-GB" dirty="0"/>
                    </a:p>
                    <a:p>
                      <a:endParaRPr lang="en-GB" dirty="0"/>
                    </a:p>
                  </a:txBody>
                  <a:tcPr>
                    <a:noFill/>
                  </a:tcPr>
                </a:tc>
                <a:extLst>
                  <a:ext uri="{0D108BD9-81ED-4DB2-BD59-A6C34878D82A}">
                    <a16:rowId xmlns:a16="http://schemas.microsoft.com/office/drawing/2014/main" val="1353053270"/>
                  </a:ext>
                </a:extLst>
              </a:tr>
              <a:tr h="441905">
                <a:tc>
                  <a:txBody>
                    <a:bodyPr/>
                    <a:lstStyle/>
                    <a:p>
                      <a:endParaRPr lang="en-GB" dirty="0"/>
                    </a:p>
                  </a:txBody>
                  <a:tcPr>
                    <a:noFill/>
                  </a:tcPr>
                </a:tc>
                <a:tc>
                  <a:txBody>
                    <a:bodyPr/>
                    <a:lstStyle/>
                    <a:p>
                      <a:endParaRPr lang="en-GB" dirty="0"/>
                    </a:p>
                  </a:txBody>
                  <a:tcPr>
                    <a:noFill/>
                  </a:tcPr>
                </a:tc>
                <a:tc>
                  <a:txBody>
                    <a:bodyPr/>
                    <a:lstStyle/>
                    <a:p>
                      <a:endParaRPr lang="en-GB"/>
                    </a:p>
                  </a:txBody>
                  <a:tcPr>
                    <a:noFill/>
                  </a:tcPr>
                </a:tc>
                <a:tc>
                  <a:txBody>
                    <a:bodyPr/>
                    <a:lstStyle/>
                    <a:p>
                      <a:endParaRPr lang="en-GB"/>
                    </a:p>
                  </a:txBody>
                  <a:tcPr>
                    <a:noFill/>
                  </a:tcPr>
                </a:tc>
                <a:extLst>
                  <a:ext uri="{0D108BD9-81ED-4DB2-BD59-A6C34878D82A}">
                    <a16:rowId xmlns:a16="http://schemas.microsoft.com/office/drawing/2014/main" val="3306672846"/>
                  </a:ext>
                </a:extLst>
              </a:tr>
              <a:tr h="1767620">
                <a:tc>
                  <a:txBody>
                    <a:bodyPr/>
                    <a:lstStyle/>
                    <a:p>
                      <a:endParaRPr lang="en-GB" dirty="0"/>
                    </a:p>
                    <a:p>
                      <a:endParaRPr lang="en-GB" dirty="0"/>
                    </a:p>
                    <a:p>
                      <a:endParaRPr lang="en-GB" dirty="0"/>
                    </a:p>
                    <a:p>
                      <a:endParaRPr lang="en-GB" dirty="0"/>
                    </a:p>
                    <a:p>
                      <a:endParaRPr lang="en-GB" dirty="0"/>
                    </a:p>
                  </a:txBody>
                  <a:tcPr>
                    <a:noFill/>
                  </a:tcPr>
                </a:tc>
                <a:tc>
                  <a:txBody>
                    <a:bodyPr/>
                    <a:lstStyle/>
                    <a:p>
                      <a:endParaRPr lang="en-GB"/>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555249681"/>
                  </a:ext>
                </a:extLst>
              </a:tr>
              <a:tr h="441905">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dirty="0"/>
                    </a:p>
                  </a:txBody>
                  <a:tcPr>
                    <a:noFill/>
                  </a:tcPr>
                </a:tc>
                <a:extLst>
                  <a:ext uri="{0D108BD9-81ED-4DB2-BD59-A6C34878D82A}">
                    <a16:rowId xmlns:a16="http://schemas.microsoft.com/office/drawing/2014/main" val="3621169742"/>
                  </a:ext>
                </a:extLst>
              </a:tr>
            </a:tbl>
          </a:graphicData>
        </a:graphic>
      </p:graphicFrame>
      <p:grpSp>
        <p:nvGrpSpPr>
          <p:cNvPr id="7" name="Group 6"/>
          <p:cNvGrpSpPr/>
          <p:nvPr/>
        </p:nvGrpSpPr>
        <p:grpSpPr>
          <a:xfrm>
            <a:off x="4939345" y="1683029"/>
            <a:ext cx="1599290" cy="1266616"/>
            <a:chOff x="4699893" y="2231057"/>
            <a:chExt cx="1599290" cy="1266616"/>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893" y="2231057"/>
              <a:ext cx="1599290" cy="1058697"/>
            </a:xfrm>
            <a:prstGeom prst="rect">
              <a:avLst/>
            </a:prstGeom>
          </p:spPr>
        </p:pic>
        <p:sp>
          <p:nvSpPr>
            <p:cNvPr id="9" name="Up Arrow 8"/>
            <p:cNvSpPr/>
            <p:nvPr/>
          </p:nvSpPr>
          <p:spPr>
            <a:xfrm rot="3214195">
              <a:off x="5540811" y="3117813"/>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891608" y="4015371"/>
            <a:ext cx="1599290" cy="1299433"/>
            <a:chOff x="687008" y="4307861"/>
            <a:chExt cx="1599290" cy="129943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08" y="4307861"/>
              <a:ext cx="1599290" cy="1058697"/>
            </a:xfrm>
            <a:prstGeom prst="rect">
              <a:avLst/>
            </a:prstGeom>
          </p:spPr>
        </p:pic>
        <p:sp>
          <p:nvSpPr>
            <p:cNvPr id="12" name="Up Arrow 11"/>
            <p:cNvSpPr/>
            <p:nvPr/>
          </p:nvSpPr>
          <p:spPr>
            <a:xfrm rot="17640000">
              <a:off x="1200297" y="5227434"/>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77" y="1635161"/>
            <a:ext cx="1666353" cy="1670177"/>
          </a:xfrm>
          <a:prstGeom prst="rect">
            <a:avLst/>
          </a:prstGeom>
        </p:spPr>
      </p:pic>
      <p:sp>
        <p:nvSpPr>
          <p:cNvPr id="14" name="Rounded Rectangular Callout 13"/>
          <p:cNvSpPr/>
          <p:nvPr/>
        </p:nvSpPr>
        <p:spPr>
          <a:xfrm>
            <a:off x="7008368" y="1683029"/>
            <a:ext cx="1605280" cy="1326716"/>
          </a:xfrm>
          <a:prstGeom prst="wedgeRoundRect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Hallo!</a:t>
            </a:r>
          </a:p>
          <a:p>
            <a:pPr algn="ctr"/>
            <a:r>
              <a:rPr lang="en-GB" dirty="0"/>
              <a:t>Hallo!</a:t>
            </a:r>
          </a:p>
          <a:p>
            <a:pPr algn="ctr"/>
            <a:r>
              <a:rPr lang="en-GB" dirty="0"/>
              <a:t>Hallo!</a:t>
            </a:r>
          </a:p>
        </p:txBody>
      </p:sp>
      <p:grpSp>
        <p:nvGrpSpPr>
          <p:cNvPr id="15" name="Group 14"/>
          <p:cNvGrpSpPr/>
          <p:nvPr/>
        </p:nvGrpSpPr>
        <p:grpSpPr>
          <a:xfrm>
            <a:off x="2869645" y="3917838"/>
            <a:ext cx="1579216" cy="1567055"/>
            <a:chOff x="6807200" y="4279662"/>
            <a:chExt cx="1412493" cy="1412493"/>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7200" y="4279662"/>
              <a:ext cx="1412493" cy="1412493"/>
            </a:xfrm>
            <a:prstGeom prst="rect">
              <a:avLst/>
            </a:prstGeom>
          </p:spPr>
        </p:pic>
        <p:sp>
          <p:nvSpPr>
            <p:cNvPr id="17" name="Up Arrow 16"/>
            <p:cNvSpPr/>
            <p:nvPr/>
          </p:nvSpPr>
          <p:spPr>
            <a:xfrm rot="8640000">
              <a:off x="6849010" y="4417933"/>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6929705" y="3903639"/>
            <a:ext cx="1762606" cy="1626643"/>
            <a:chOff x="6807200" y="4065512"/>
            <a:chExt cx="1762606" cy="1626643"/>
          </a:xfrm>
        </p:grpSpPr>
        <p:grpSp>
          <p:nvGrpSpPr>
            <p:cNvPr id="19" name="Group 18"/>
            <p:cNvGrpSpPr/>
            <p:nvPr/>
          </p:nvGrpSpPr>
          <p:grpSpPr>
            <a:xfrm>
              <a:off x="6807200" y="4065512"/>
              <a:ext cx="1605280" cy="1626643"/>
              <a:chOff x="6807200" y="4279662"/>
              <a:chExt cx="1412493" cy="1412493"/>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7200" y="4279662"/>
                <a:ext cx="1412493" cy="1412493"/>
              </a:xfrm>
              <a:prstGeom prst="rect">
                <a:avLst/>
              </a:prstGeom>
            </p:spPr>
          </p:pic>
          <p:sp>
            <p:nvSpPr>
              <p:cNvPr id="22" name="Up Arrow 21"/>
              <p:cNvSpPr/>
              <p:nvPr/>
            </p:nvSpPr>
            <p:spPr>
              <a:xfrm rot="5400000">
                <a:off x="7096678" y="4333720"/>
                <a:ext cx="282417" cy="47730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Callout 19"/>
            <p:cNvSpPr/>
            <p:nvPr/>
          </p:nvSpPr>
          <p:spPr>
            <a:xfrm>
              <a:off x="8116532" y="4079711"/>
              <a:ext cx="453274" cy="371936"/>
            </a:xfrm>
            <a:prstGeom prst="wedgeEllipseCallout">
              <a:avLst>
                <a:gd name="adj1" fmla="val -41006"/>
                <a:gd name="adj2" fmla="val 625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a:t>
              </a:r>
            </a:p>
          </p:txBody>
        </p:sp>
      </p:grpSp>
      <p:sp>
        <p:nvSpPr>
          <p:cNvPr id="23" name="TextBox 22"/>
          <p:cNvSpPr txBox="1"/>
          <p:nvPr/>
        </p:nvSpPr>
        <p:spPr>
          <a:xfrm>
            <a:off x="9438582" y="142646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schreiben</a:t>
            </a:r>
            <a:endParaRPr lang="en-GB" sz="2200" b="1" dirty="0">
              <a:solidFill>
                <a:schemeClr val="accent1">
                  <a:lumMod val="50000"/>
                </a:schemeClr>
              </a:solidFill>
            </a:endParaRPr>
          </a:p>
        </p:txBody>
      </p:sp>
      <p:sp>
        <p:nvSpPr>
          <p:cNvPr id="24" name="TextBox 23"/>
          <p:cNvSpPr txBox="1"/>
          <p:nvPr/>
        </p:nvSpPr>
        <p:spPr>
          <a:xfrm>
            <a:off x="9438582" y="5530282"/>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zuhören</a:t>
            </a:r>
            <a:endParaRPr lang="en-GB" sz="2200" b="1" dirty="0">
              <a:solidFill>
                <a:schemeClr val="accent1">
                  <a:lumMod val="50000"/>
                </a:schemeClr>
              </a:solidFill>
            </a:endParaRPr>
          </a:p>
        </p:txBody>
      </p:sp>
      <p:sp>
        <p:nvSpPr>
          <p:cNvPr id="25" name="TextBox 24"/>
          <p:cNvSpPr txBox="1"/>
          <p:nvPr/>
        </p:nvSpPr>
        <p:spPr>
          <a:xfrm>
            <a:off x="9438582" y="494402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fragen</a:t>
            </a:r>
            <a:endParaRPr lang="en-GB" sz="2200" b="1" dirty="0">
              <a:solidFill>
                <a:schemeClr val="accent1">
                  <a:lumMod val="50000"/>
                </a:schemeClr>
              </a:solidFill>
            </a:endParaRPr>
          </a:p>
        </p:txBody>
      </p:sp>
      <p:sp>
        <p:nvSpPr>
          <p:cNvPr id="26" name="TextBox 25"/>
          <p:cNvSpPr txBox="1"/>
          <p:nvPr/>
        </p:nvSpPr>
        <p:spPr>
          <a:xfrm>
            <a:off x="9438582" y="201272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antworten</a:t>
            </a:r>
            <a:endParaRPr lang="en-GB" sz="2200" b="1" dirty="0">
              <a:solidFill>
                <a:schemeClr val="accent1">
                  <a:lumMod val="50000"/>
                </a:schemeClr>
              </a:solidFill>
            </a:endParaRPr>
          </a:p>
        </p:txBody>
      </p:sp>
      <p:sp>
        <p:nvSpPr>
          <p:cNvPr id="27" name="TextBox 26"/>
          <p:cNvSpPr txBox="1"/>
          <p:nvPr/>
        </p:nvSpPr>
        <p:spPr>
          <a:xfrm>
            <a:off x="9438582" y="435776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lesen</a:t>
            </a:r>
            <a:endParaRPr lang="en-GB" sz="2200" b="1" dirty="0">
              <a:solidFill>
                <a:schemeClr val="accent1">
                  <a:lumMod val="50000"/>
                </a:schemeClr>
              </a:solidFill>
            </a:endParaRPr>
          </a:p>
        </p:txBody>
      </p:sp>
      <p:sp>
        <p:nvSpPr>
          <p:cNvPr id="28" name="TextBox 27"/>
          <p:cNvSpPr txBox="1"/>
          <p:nvPr/>
        </p:nvSpPr>
        <p:spPr>
          <a:xfrm>
            <a:off x="9438582" y="259898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sprechen</a:t>
            </a:r>
            <a:endParaRPr lang="en-GB" sz="2200" b="1" dirty="0">
              <a:solidFill>
                <a:schemeClr val="accent1">
                  <a:lumMod val="50000"/>
                </a:schemeClr>
              </a:solidFill>
            </a:endParaRPr>
          </a:p>
        </p:txBody>
      </p:sp>
      <p:sp>
        <p:nvSpPr>
          <p:cNvPr id="29" name="TextBox 28"/>
          <p:cNvSpPr txBox="1"/>
          <p:nvPr/>
        </p:nvSpPr>
        <p:spPr>
          <a:xfrm>
            <a:off x="9438582" y="318524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wiederholen</a:t>
            </a:r>
            <a:endParaRPr lang="en-GB" sz="2200" b="1" dirty="0">
              <a:solidFill>
                <a:schemeClr val="accent1">
                  <a:lumMod val="50000"/>
                </a:schemeClr>
              </a:solidFill>
            </a:endParaRPr>
          </a:p>
        </p:txBody>
      </p:sp>
      <p:sp>
        <p:nvSpPr>
          <p:cNvPr id="30" name="TextBox 29"/>
          <p:cNvSpPr txBox="1"/>
          <p:nvPr/>
        </p:nvSpPr>
        <p:spPr>
          <a:xfrm>
            <a:off x="9438582" y="3771504"/>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zeigen</a:t>
            </a:r>
            <a:endParaRPr lang="en-GB" sz="2200" b="1" dirty="0">
              <a:solidFill>
                <a:schemeClr val="accent1">
                  <a:lumMod val="50000"/>
                </a:schemeClr>
              </a:solidFill>
            </a:endParaRPr>
          </a:p>
        </p:txBody>
      </p:sp>
      <p:grpSp>
        <p:nvGrpSpPr>
          <p:cNvPr id="31" name="Group 30"/>
          <p:cNvGrpSpPr/>
          <p:nvPr/>
        </p:nvGrpSpPr>
        <p:grpSpPr>
          <a:xfrm>
            <a:off x="4958547" y="1683029"/>
            <a:ext cx="6222297" cy="4291097"/>
            <a:chOff x="4958547" y="1683029"/>
            <a:chExt cx="6222297" cy="4291097"/>
          </a:xfrm>
        </p:grpSpPr>
        <p:sp>
          <p:nvSpPr>
            <p:cNvPr id="32" name="TextBox 31"/>
            <p:cNvSpPr txBox="1"/>
            <p:nvPr/>
          </p:nvSpPr>
          <p:spPr>
            <a:xfrm>
              <a:off x="4958547" y="5543239"/>
              <a:ext cx="1599289" cy="430887"/>
            </a:xfrm>
            <a:prstGeom prst="rect">
              <a:avLst/>
            </a:prstGeom>
            <a:noFill/>
          </p:spPr>
          <p:txBody>
            <a:bodyPr wrap="square" rtlCol="0">
              <a:spAutoFit/>
            </a:bodyPr>
            <a:lstStyle/>
            <a:p>
              <a:pPr algn="ctr"/>
              <a:r>
                <a:rPr lang="en-GB" sz="2200" b="1" dirty="0" err="1">
                  <a:solidFill>
                    <a:schemeClr val="accent1">
                      <a:lumMod val="50000"/>
                    </a:schemeClr>
                  </a:solidFill>
                </a:rPr>
                <a:t>schreiben</a:t>
              </a:r>
              <a:endParaRPr lang="en-GB" sz="2200" b="1" dirty="0">
                <a:solidFill>
                  <a:schemeClr val="accent1">
                    <a:lumMod val="50000"/>
                  </a:schemeClr>
                </a:solidFill>
              </a:endParaRPr>
            </a:p>
          </p:txBody>
        </p:sp>
        <p:cxnSp>
          <p:nvCxnSpPr>
            <p:cNvPr id="33" name="Straight Connector 32"/>
            <p:cNvCxnSpPr/>
            <p:nvPr/>
          </p:nvCxnSpPr>
          <p:spPr>
            <a:xfrm flipV="1">
              <a:off x="9866523" y="1683029"/>
              <a:ext cx="1314321" cy="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991972" y="2253743"/>
            <a:ext cx="4276874" cy="3756240"/>
            <a:chOff x="6991972" y="2253743"/>
            <a:chExt cx="4276874" cy="3756240"/>
          </a:xfrm>
        </p:grpSpPr>
        <p:sp>
          <p:nvSpPr>
            <p:cNvPr id="35" name="TextBox 34"/>
            <p:cNvSpPr txBox="1"/>
            <p:nvPr/>
          </p:nvSpPr>
          <p:spPr>
            <a:xfrm>
              <a:off x="6991972" y="5579096"/>
              <a:ext cx="1599289" cy="430887"/>
            </a:xfrm>
            <a:prstGeom prst="rect">
              <a:avLst/>
            </a:prstGeom>
            <a:noFill/>
          </p:spPr>
          <p:txBody>
            <a:bodyPr wrap="square" rtlCol="0">
              <a:spAutoFit/>
            </a:bodyPr>
            <a:lstStyle/>
            <a:p>
              <a:pPr algn="ctr"/>
              <a:r>
                <a:rPr lang="en-GB" sz="2200" b="1" dirty="0" err="1">
                  <a:solidFill>
                    <a:schemeClr val="accent1">
                      <a:lumMod val="50000"/>
                    </a:schemeClr>
                  </a:solidFill>
                </a:rPr>
                <a:t>antworten</a:t>
              </a:r>
              <a:endParaRPr lang="en-GB" sz="2200" b="1" dirty="0">
                <a:solidFill>
                  <a:schemeClr val="accent1">
                    <a:lumMod val="50000"/>
                  </a:schemeClr>
                </a:solidFill>
              </a:endParaRPr>
            </a:p>
          </p:txBody>
        </p:sp>
        <p:cxnSp>
          <p:nvCxnSpPr>
            <p:cNvPr id="36" name="Straight Connector 35"/>
            <p:cNvCxnSpPr/>
            <p:nvPr/>
          </p:nvCxnSpPr>
          <p:spPr>
            <a:xfrm>
              <a:off x="9866523" y="2253743"/>
              <a:ext cx="1402323" cy="844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91608" y="2844293"/>
            <a:ext cx="10388696" cy="3136633"/>
            <a:chOff x="891608" y="2844293"/>
            <a:chExt cx="10388696" cy="3136633"/>
          </a:xfrm>
        </p:grpSpPr>
        <p:sp>
          <p:nvSpPr>
            <p:cNvPr id="38" name="TextBox 37"/>
            <p:cNvSpPr txBox="1"/>
            <p:nvPr/>
          </p:nvSpPr>
          <p:spPr>
            <a:xfrm>
              <a:off x="891608" y="5550039"/>
              <a:ext cx="1599289" cy="430887"/>
            </a:xfrm>
            <a:prstGeom prst="rect">
              <a:avLst/>
            </a:prstGeom>
            <a:noFill/>
          </p:spPr>
          <p:txBody>
            <a:bodyPr wrap="square" rtlCol="0">
              <a:spAutoFit/>
            </a:bodyPr>
            <a:lstStyle/>
            <a:p>
              <a:pPr algn="ctr"/>
              <a:r>
                <a:rPr lang="en-GB" sz="2200" b="1" dirty="0" err="1">
                  <a:solidFill>
                    <a:schemeClr val="accent1">
                      <a:lumMod val="50000"/>
                    </a:schemeClr>
                  </a:solidFill>
                </a:rPr>
                <a:t>sprechen</a:t>
              </a:r>
              <a:endParaRPr lang="en-GB" sz="2200" b="1" dirty="0">
                <a:solidFill>
                  <a:schemeClr val="accent1">
                    <a:lumMod val="50000"/>
                  </a:schemeClr>
                </a:solidFill>
              </a:endParaRPr>
            </a:p>
          </p:txBody>
        </p:sp>
        <p:cxnSp>
          <p:nvCxnSpPr>
            <p:cNvPr id="39" name="Straight Connector 38"/>
            <p:cNvCxnSpPr/>
            <p:nvPr/>
          </p:nvCxnSpPr>
          <p:spPr>
            <a:xfrm>
              <a:off x="9877981" y="2844293"/>
              <a:ext cx="1402323" cy="844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176433" y="3350544"/>
            <a:ext cx="7921250" cy="692357"/>
            <a:chOff x="3176433" y="3350544"/>
            <a:chExt cx="7921250" cy="692357"/>
          </a:xfrm>
        </p:grpSpPr>
        <p:sp>
          <p:nvSpPr>
            <p:cNvPr id="41" name="TextBox 40"/>
            <p:cNvSpPr txBox="1"/>
            <p:nvPr/>
          </p:nvSpPr>
          <p:spPr>
            <a:xfrm>
              <a:off x="3176433" y="3350544"/>
              <a:ext cx="1096751" cy="443654"/>
            </a:xfrm>
            <a:prstGeom prst="rect">
              <a:avLst/>
            </a:prstGeom>
            <a:noFill/>
          </p:spPr>
          <p:txBody>
            <a:bodyPr wrap="square" rtlCol="0">
              <a:spAutoFit/>
            </a:bodyPr>
            <a:lstStyle/>
            <a:p>
              <a:r>
                <a:rPr lang="en-GB" sz="2200" b="1" dirty="0" err="1">
                  <a:solidFill>
                    <a:schemeClr val="accent1">
                      <a:lumMod val="50000"/>
                    </a:schemeClr>
                  </a:solidFill>
                </a:rPr>
                <a:t>zeigen</a:t>
              </a:r>
              <a:endParaRPr lang="en-GB" sz="2200" b="1" dirty="0">
                <a:solidFill>
                  <a:schemeClr val="accent1">
                    <a:lumMod val="50000"/>
                  </a:schemeClr>
                </a:solidFill>
              </a:endParaRPr>
            </a:p>
          </p:txBody>
        </p:sp>
        <p:cxnSp>
          <p:nvCxnSpPr>
            <p:cNvPr id="42" name="Straight Connector 41"/>
            <p:cNvCxnSpPr/>
            <p:nvPr/>
          </p:nvCxnSpPr>
          <p:spPr>
            <a:xfrm>
              <a:off x="10037684" y="4029007"/>
              <a:ext cx="1059999" cy="1389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213906" y="3363311"/>
            <a:ext cx="9787975" cy="1236244"/>
            <a:chOff x="1213906" y="3363311"/>
            <a:chExt cx="9787975" cy="1236244"/>
          </a:xfrm>
        </p:grpSpPr>
        <p:sp>
          <p:nvSpPr>
            <p:cNvPr id="44" name="TextBox 43"/>
            <p:cNvSpPr txBox="1"/>
            <p:nvPr/>
          </p:nvSpPr>
          <p:spPr>
            <a:xfrm>
              <a:off x="1213906" y="3363311"/>
              <a:ext cx="954692" cy="430887"/>
            </a:xfrm>
            <a:prstGeom prst="rect">
              <a:avLst/>
            </a:prstGeom>
            <a:noFill/>
          </p:spPr>
          <p:txBody>
            <a:bodyPr wrap="square" rtlCol="0">
              <a:spAutoFit/>
            </a:bodyPr>
            <a:lstStyle/>
            <a:p>
              <a:r>
                <a:rPr lang="en-GB" sz="2200" b="1" dirty="0" err="1">
                  <a:solidFill>
                    <a:schemeClr val="accent1">
                      <a:lumMod val="50000"/>
                    </a:schemeClr>
                  </a:solidFill>
                </a:rPr>
                <a:t>lesen</a:t>
              </a:r>
              <a:endParaRPr lang="en-GB" sz="2200" b="1" dirty="0">
                <a:solidFill>
                  <a:schemeClr val="accent1">
                    <a:lumMod val="50000"/>
                  </a:schemeClr>
                </a:solidFill>
              </a:endParaRPr>
            </a:p>
          </p:txBody>
        </p:sp>
        <p:cxnSp>
          <p:nvCxnSpPr>
            <p:cNvPr id="45" name="Straight Connector 44"/>
            <p:cNvCxnSpPr/>
            <p:nvPr/>
          </p:nvCxnSpPr>
          <p:spPr>
            <a:xfrm>
              <a:off x="10156403" y="4596585"/>
              <a:ext cx="845478" cy="297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843776" y="3341618"/>
            <a:ext cx="4566842" cy="430887"/>
            <a:chOff x="6843776" y="3341618"/>
            <a:chExt cx="4566842" cy="430887"/>
          </a:xfrm>
        </p:grpSpPr>
        <p:sp>
          <p:nvSpPr>
            <p:cNvPr id="47" name="TextBox 46"/>
            <p:cNvSpPr txBox="1"/>
            <p:nvPr/>
          </p:nvSpPr>
          <p:spPr>
            <a:xfrm>
              <a:off x="6843776" y="3341618"/>
              <a:ext cx="1948372" cy="430887"/>
            </a:xfrm>
            <a:prstGeom prst="rect">
              <a:avLst/>
            </a:prstGeom>
            <a:noFill/>
          </p:spPr>
          <p:txBody>
            <a:bodyPr wrap="square" rtlCol="0">
              <a:spAutoFit/>
            </a:bodyPr>
            <a:lstStyle/>
            <a:p>
              <a:pPr algn="ctr"/>
              <a:r>
                <a:rPr lang="en-GB" sz="2200" b="1" dirty="0" err="1">
                  <a:solidFill>
                    <a:schemeClr val="accent1">
                      <a:lumMod val="50000"/>
                    </a:schemeClr>
                  </a:solidFill>
                </a:rPr>
                <a:t>wiederholen</a:t>
              </a:r>
              <a:endParaRPr lang="en-GB" sz="2200" b="1" dirty="0">
                <a:solidFill>
                  <a:schemeClr val="accent1">
                    <a:lumMod val="50000"/>
                  </a:schemeClr>
                </a:solidFill>
              </a:endParaRPr>
            </a:p>
          </p:txBody>
        </p:sp>
        <p:cxnSp>
          <p:nvCxnSpPr>
            <p:cNvPr id="48" name="Straight Connector 47"/>
            <p:cNvCxnSpPr/>
            <p:nvPr/>
          </p:nvCxnSpPr>
          <p:spPr>
            <a:xfrm flipV="1">
              <a:off x="9724748" y="3434258"/>
              <a:ext cx="1685870" cy="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176433" y="5186863"/>
            <a:ext cx="7813989" cy="804159"/>
            <a:chOff x="3176433" y="5186863"/>
            <a:chExt cx="7813989" cy="804159"/>
          </a:xfrm>
        </p:grpSpPr>
        <p:sp>
          <p:nvSpPr>
            <p:cNvPr id="50" name="TextBox 49"/>
            <p:cNvSpPr txBox="1"/>
            <p:nvPr/>
          </p:nvSpPr>
          <p:spPr>
            <a:xfrm>
              <a:off x="3176433" y="5554186"/>
              <a:ext cx="1116615" cy="436836"/>
            </a:xfrm>
            <a:prstGeom prst="rect">
              <a:avLst/>
            </a:prstGeom>
            <a:noFill/>
          </p:spPr>
          <p:txBody>
            <a:bodyPr wrap="square" rtlCol="0">
              <a:spAutoFit/>
            </a:bodyPr>
            <a:lstStyle/>
            <a:p>
              <a:pPr algn="ctr"/>
              <a:r>
                <a:rPr lang="en-GB" sz="2200" b="1" dirty="0" err="1">
                  <a:solidFill>
                    <a:schemeClr val="accent1">
                      <a:lumMod val="50000"/>
                    </a:schemeClr>
                  </a:solidFill>
                </a:rPr>
                <a:t>fragen</a:t>
              </a:r>
              <a:endParaRPr lang="en-GB" sz="2200" b="1" dirty="0">
                <a:solidFill>
                  <a:schemeClr val="accent1">
                    <a:lumMod val="50000"/>
                  </a:schemeClr>
                </a:solidFill>
              </a:endParaRPr>
            </a:p>
          </p:txBody>
        </p:sp>
        <p:cxnSp>
          <p:nvCxnSpPr>
            <p:cNvPr id="51" name="Straight Connector 50"/>
            <p:cNvCxnSpPr/>
            <p:nvPr/>
          </p:nvCxnSpPr>
          <p:spPr>
            <a:xfrm>
              <a:off x="10144944" y="5186863"/>
              <a:ext cx="845478" cy="297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124713" y="3335234"/>
            <a:ext cx="5958484" cy="2453356"/>
            <a:chOff x="5124713" y="3335234"/>
            <a:chExt cx="5958484" cy="2453356"/>
          </a:xfrm>
        </p:grpSpPr>
        <p:sp>
          <p:nvSpPr>
            <p:cNvPr id="53" name="TextBox 52"/>
            <p:cNvSpPr txBox="1"/>
            <p:nvPr/>
          </p:nvSpPr>
          <p:spPr>
            <a:xfrm>
              <a:off x="5124713" y="3335234"/>
              <a:ext cx="1266955" cy="443654"/>
            </a:xfrm>
            <a:prstGeom prst="rect">
              <a:avLst/>
            </a:prstGeom>
            <a:noFill/>
          </p:spPr>
          <p:txBody>
            <a:bodyPr wrap="square" rtlCol="0">
              <a:spAutoFit/>
            </a:bodyPr>
            <a:lstStyle/>
            <a:p>
              <a:pPr algn="ctr"/>
              <a:r>
                <a:rPr lang="en-GB" sz="2200" b="1" dirty="0" err="1">
                  <a:solidFill>
                    <a:schemeClr val="accent1">
                      <a:lumMod val="50000"/>
                    </a:schemeClr>
                  </a:solidFill>
                </a:rPr>
                <a:t>zuhören</a:t>
              </a:r>
              <a:endParaRPr lang="en-GB" sz="2200" b="1" dirty="0">
                <a:solidFill>
                  <a:schemeClr val="accent1">
                    <a:lumMod val="50000"/>
                  </a:schemeClr>
                </a:solidFill>
              </a:endParaRPr>
            </a:p>
          </p:txBody>
        </p:sp>
        <p:cxnSp>
          <p:nvCxnSpPr>
            <p:cNvPr id="54" name="Straight Connector 53"/>
            <p:cNvCxnSpPr/>
            <p:nvPr/>
          </p:nvCxnSpPr>
          <p:spPr>
            <a:xfrm>
              <a:off x="10088899" y="5788590"/>
              <a:ext cx="9942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8" cstate="print">
            <a:extLst>
              <a:ext uri="{BEBA8EAE-BF5A-486C-A8C5-ECC9F3942E4B}">
                <a14:imgProps xmlns:a14="http://schemas.microsoft.com/office/drawing/2010/main">
                  <a14:imgLayer r:embed="rId9">
                    <a14:imgEffect>
                      <a14:backgroundRemoval t="0" b="99907" l="0" r="100000"/>
                    </a14:imgEffect>
                  </a14:imgLayer>
                </a14:imgProps>
              </a:ext>
              <a:ext uri="{28A0092B-C50C-407E-A947-70E740481C1C}">
                <a14:useLocalDpi xmlns:a14="http://schemas.microsoft.com/office/drawing/2010/main" val="0"/>
              </a:ext>
            </a:extLst>
          </a:blip>
          <a:stretch>
            <a:fillRect/>
          </a:stretch>
        </p:blipFill>
        <p:spPr>
          <a:xfrm>
            <a:off x="4451235" y="3901224"/>
            <a:ext cx="2776972" cy="1562047"/>
          </a:xfrm>
          <a:prstGeom prst="rect">
            <a:avLst/>
          </a:prstGeom>
        </p:spPr>
      </p:pic>
      <p:pic>
        <p:nvPicPr>
          <p:cNvPr id="56" name="Picture 5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47395" y="1565868"/>
            <a:ext cx="2682792" cy="1509071"/>
          </a:xfrm>
          <a:prstGeom prst="rect">
            <a:avLst/>
          </a:prstGeom>
        </p:spPr>
      </p:pic>
    </p:spTree>
    <p:extLst>
      <p:ext uri="{BB962C8B-B14F-4D97-AF65-F5344CB8AC3E}">
        <p14:creationId xmlns:p14="http://schemas.microsoft.com/office/powerpoint/2010/main" val="277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97014" y="303057"/>
            <a:ext cx="10515600" cy="1325563"/>
          </a:xfrm>
        </p:spPr>
        <p:txBody>
          <a:bodyPr/>
          <a:lstStyle/>
          <a:p>
            <a:r>
              <a:rPr lang="en-GB" b="1">
                <a:solidFill>
                  <a:schemeClr val="bg1"/>
                </a:solidFill>
              </a:rPr>
              <a:t>Du bist dran!</a:t>
            </a:r>
            <a:br>
              <a:rPr lang="en-GB" b="1">
                <a:solidFill>
                  <a:schemeClr val="bg1"/>
                </a:solidFill>
              </a:rPr>
            </a:br>
            <a:endParaRPr lang="en-GB"/>
          </a:p>
        </p:txBody>
      </p:sp>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84080" y="247046"/>
            <a:ext cx="217324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TextBox 5"/>
          <p:cNvSpPr txBox="1"/>
          <p:nvPr/>
        </p:nvSpPr>
        <p:spPr>
          <a:xfrm>
            <a:off x="268456" y="300706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Schreiben</a:t>
            </a:r>
            <a:r>
              <a:rPr lang="en-GB" sz="2200" b="1" dirty="0">
                <a:solidFill>
                  <a:schemeClr val="accent1">
                    <a:lumMod val="50000"/>
                  </a:schemeClr>
                </a:solidFill>
              </a:rPr>
              <a:t>!</a:t>
            </a:r>
          </a:p>
        </p:txBody>
      </p:sp>
      <p:sp>
        <p:nvSpPr>
          <p:cNvPr id="7" name="TextBox 6"/>
          <p:cNvSpPr txBox="1"/>
          <p:nvPr/>
        </p:nvSpPr>
        <p:spPr>
          <a:xfrm>
            <a:off x="3408585" y="3007068"/>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Zuhören</a:t>
            </a:r>
            <a:r>
              <a:rPr lang="en-GB" sz="2200" b="1" dirty="0">
                <a:solidFill>
                  <a:schemeClr val="accent1">
                    <a:lumMod val="50000"/>
                  </a:schemeClr>
                </a:solidFill>
              </a:rPr>
              <a:t>!</a:t>
            </a:r>
          </a:p>
        </p:txBody>
      </p:sp>
      <p:sp>
        <p:nvSpPr>
          <p:cNvPr id="8" name="TextBox 7"/>
          <p:cNvSpPr txBox="1"/>
          <p:nvPr/>
        </p:nvSpPr>
        <p:spPr>
          <a:xfrm>
            <a:off x="6548714" y="300706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Sitzen</a:t>
            </a:r>
            <a:r>
              <a:rPr lang="en-GB" sz="2200" b="1" dirty="0">
                <a:solidFill>
                  <a:schemeClr val="accent1">
                    <a:lumMod val="50000"/>
                  </a:schemeClr>
                </a:solidFill>
              </a:rPr>
              <a:t>!</a:t>
            </a:r>
          </a:p>
        </p:txBody>
      </p:sp>
      <p:sp>
        <p:nvSpPr>
          <p:cNvPr id="9" name="TextBox 8"/>
          <p:cNvSpPr txBox="1"/>
          <p:nvPr/>
        </p:nvSpPr>
        <p:spPr>
          <a:xfrm>
            <a:off x="9688842" y="300706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Lesen</a:t>
            </a:r>
            <a:r>
              <a:rPr lang="en-GB" sz="2200" b="1" dirty="0">
                <a:solidFill>
                  <a:schemeClr val="accent1">
                    <a:lumMod val="50000"/>
                  </a:schemeClr>
                </a:solidFill>
              </a:rPr>
              <a:t>!</a:t>
            </a:r>
          </a:p>
        </p:txBody>
      </p:sp>
      <p:sp>
        <p:nvSpPr>
          <p:cNvPr id="10" name="TextBox 9"/>
          <p:cNvSpPr txBox="1"/>
          <p:nvPr/>
        </p:nvSpPr>
        <p:spPr>
          <a:xfrm>
            <a:off x="268456" y="549805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Zeigen</a:t>
            </a:r>
            <a:r>
              <a:rPr lang="en-GB" sz="2200" b="1" dirty="0">
                <a:solidFill>
                  <a:schemeClr val="accent1">
                    <a:lumMod val="50000"/>
                  </a:schemeClr>
                </a:solidFill>
              </a:rPr>
              <a:t>!</a:t>
            </a:r>
          </a:p>
        </p:txBody>
      </p:sp>
      <p:sp>
        <p:nvSpPr>
          <p:cNvPr id="11" name="TextBox 10"/>
          <p:cNvSpPr txBox="1"/>
          <p:nvPr/>
        </p:nvSpPr>
        <p:spPr>
          <a:xfrm>
            <a:off x="3408585" y="5498058"/>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Sprechen</a:t>
            </a:r>
            <a:r>
              <a:rPr lang="en-GB" sz="2200" b="1" dirty="0">
                <a:solidFill>
                  <a:schemeClr val="accent1">
                    <a:lumMod val="50000"/>
                  </a:schemeClr>
                </a:solidFill>
              </a:rPr>
              <a:t>!</a:t>
            </a:r>
          </a:p>
        </p:txBody>
      </p:sp>
      <p:sp>
        <p:nvSpPr>
          <p:cNvPr id="12" name="TextBox 11"/>
          <p:cNvSpPr txBox="1"/>
          <p:nvPr/>
        </p:nvSpPr>
        <p:spPr>
          <a:xfrm>
            <a:off x="6548714" y="549805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Fragen</a:t>
            </a:r>
            <a:r>
              <a:rPr lang="en-GB" sz="2200" b="1" dirty="0">
                <a:solidFill>
                  <a:schemeClr val="accent1">
                    <a:lumMod val="50000"/>
                  </a:schemeClr>
                </a:solidFill>
              </a:rPr>
              <a:t>!</a:t>
            </a:r>
          </a:p>
        </p:txBody>
      </p:sp>
      <p:sp>
        <p:nvSpPr>
          <p:cNvPr id="13" name="TextBox 12"/>
          <p:cNvSpPr txBox="1"/>
          <p:nvPr/>
        </p:nvSpPr>
        <p:spPr>
          <a:xfrm>
            <a:off x="9688842" y="5498057"/>
            <a:ext cx="2268484" cy="430887"/>
          </a:xfrm>
          <a:prstGeom prst="rect">
            <a:avLst/>
          </a:prstGeom>
          <a:solidFill>
            <a:srgbClr val="DAA521"/>
          </a:solidFill>
          <a:ln>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Antworten</a:t>
            </a:r>
            <a:r>
              <a:rPr lang="en-GB" sz="2200" b="1" dirty="0">
                <a:solidFill>
                  <a:schemeClr val="accent1">
                    <a:lumMod val="50000"/>
                  </a:schemeClr>
                </a:solidFill>
              </a:rPr>
              <a:t>!</a:t>
            </a:r>
          </a:p>
        </p:txBody>
      </p:sp>
      <p:pic>
        <p:nvPicPr>
          <p:cNvPr id="14" name="Picture 2" descr="Pen Ink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7" y="1619793"/>
            <a:ext cx="1510081" cy="10872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0" b="100000" l="0" r="97898"/>
                    </a14:imgEffect>
                  </a14:imgLayer>
                </a14:imgProps>
              </a:ext>
            </a:extLst>
          </a:blip>
          <a:stretch>
            <a:fillRect/>
          </a:stretch>
        </p:blipFill>
        <p:spPr>
          <a:xfrm>
            <a:off x="4116138" y="1356442"/>
            <a:ext cx="853377" cy="1458173"/>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2060" b="96094" l="9798" r="87966"/>
                    </a14:imgEffect>
                  </a14:imgLayer>
                </a14:imgProps>
              </a:ext>
              <a:ext uri="{28A0092B-C50C-407E-A947-70E740481C1C}">
                <a14:useLocalDpi xmlns:a14="http://schemas.microsoft.com/office/drawing/2010/main" val="0"/>
              </a:ext>
            </a:extLst>
          </a:blip>
          <a:stretch>
            <a:fillRect/>
          </a:stretch>
        </p:blipFill>
        <p:spPr>
          <a:xfrm>
            <a:off x="6976602" y="1120262"/>
            <a:ext cx="1380309" cy="2005177"/>
          </a:xfrm>
          <a:prstGeom prst="rect">
            <a:avLst/>
          </a:prstGeom>
        </p:spPr>
      </p:pic>
      <p:pic>
        <p:nvPicPr>
          <p:cNvPr id="17" name="Picture 4" descr="Point, Shaking, Fingers, Pointer, Hand, Gesture, Sig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6308" y="11010105"/>
            <a:ext cx="200898" cy="2096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nfused, Shrugging, Shrug, Woman, Confused Wom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3507" y="3840584"/>
            <a:ext cx="1746540" cy="1440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10085423" y="3840584"/>
            <a:ext cx="1287254" cy="1503050"/>
          </a:xfrm>
          <a:prstGeom prst="rect">
            <a:avLst/>
          </a:prstGeom>
        </p:spPr>
      </p:pic>
      <p:pic>
        <p:nvPicPr>
          <p:cNvPr id="20" name="Picture 19"/>
          <p:cNvPicPr>
            <a:picLocks noChangeAspect="1"/>
          </p:cNvPicPr>
          <p:nvPr/>
        </p:nvPicPr>
        <p:blipFill>
          <a:blip r:embed="rId13"/>
          <a:stretch>
            <a:fillRect/>
          </a:stretch>
        </p:blipFill>
        <p:spPr>
          <a:xfrm>
            <a:off x="9922754" y="1286283"/>
            <a:ext cx="1800659" cy="1673134"/>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0597" y="4127863"/>
            <a:ext cx="1166381" cy="1215771"/>
          </a:xfrm>
          <a:prstGeom prst="rect">
            <a:avLst/>
          </a:prstGeom>
        </p:spPr>
      </p:pic>
      <p:pic>
        <p:nvPicPr>
          <p:cNvPr id="22" name="Picture 21"/>
          <p:cNvPicPr>
            <a:picLocks noChangeAspect="1"/>
          </p:cNvPicPr>
          <p:nvPr/>
        </p:nvPicPr>
        <p:blipFill>
          <a:blip r:embed="rId15"/>
          <a:stretch>
            <a:fillRect/>
          </a:stretch>
        </p:blipFill>
        <p:spPr>
          <a:xfrm>
            <a:off x="3745089" y="4071904"/>
            <a:ext cx="1609725" cy="1171575"/>
          </a:xfrm>
          <a:prstGeom prst="rect">
            <a:avLst/>
          </a:prstGeom>
        </p:spPr>
      </p:pic>
    </p:spTree>
    <p:extLst>
      <p:ext uri="{BB962C8B-B14F-4D97-AF65-F5344CB8AC3E}">
        <p14:creationId xmlns:p14="http://schemas.microsoft.com/office/powerpoint/2010/main" val="20946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sprechen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spricht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[speaks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a:t>
            </a:r>
            <a:r>
              <a:rPr lang="en-GB" sz="3200">
                <a:solidFill>
                  <a:srgbClr val="5B9BD5">
                    <a:lumMod val="50000"/>
                  </a:srgbClr>
                </a:solidFill>
                <a:latin typeface="Century Gothic" panose="020B050202020202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1" name="Picture 10"/>
          <p:cNvPicPr>
            <a:picLocks noChangeAspect="1"/>
          </p:cNvPicPr>
          <p:nvPr/>
        </p:nvPicPr>
        <p:blipFill>
          <a:blip r:embed="rId5"/>
          <a:stretch>
            <a:fillRect/>
          </a:stretch>
        </p:blipFill>
        <p:spPr>
          <a:xfrm>
            <a:off x="9793941" y="80888"/>
            <a:ext cx="2286000" cy="1619250"/>
          </a:xfrm>
          <a:prstGeom prst="rect">
            <a:avLst/>
          </a:prstGeom>
        </p:spPr>
      </p:pic>
    </p:spTree>
    <p:extLst>
      <p:ext uri="{BB962C8B-B14F-4D97-AF65-F5344CB8AC3E}">
        <p14:creationId xmlns:p14="http://schemas.microsoft.com/office/powerpoint/2010/main" val="291890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spricht.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sprechen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spricht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[speaks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4916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sprich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spricht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a:t>
            </a:r>
            <a:r>
              <a:rPr lang="en-GB" sz="3200" noProof="0">
                <a:solidFill>
                  <a:srgbClr val="5B9BD5">
                    <a:lumMod val="50000"/>
                  </a:srgbClr>
                </a:solidFill>
                <a:latin typeface="Century Gothic" panose="020B050202020202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Er </a:t>
            </a: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spricht</a:t>
            </a:r>
            <a:r>
              <a:rPr lang="en-GB" sz="6000">
                <a:solidFill>
                  <a:srgbClr val="5B9BD5">
                    <a:lumMod val="50000"/>
                  </a:srgbClr>
                </a:solidFill>
                <a:latin typeface="Century Gothic" panose="020B0502020202020204" pitchFamily="34" charset="0"/>
              </a:rPr>
              <a:t> Deutsch.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636160" y="5098063"/>
            <a:ext cx="745425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speaks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is speaking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German.]</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10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ich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r spricht Deut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sprechen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Er muss</a:t>
            </a:r>
            <a:r>
              <a:rPr kumimoji="0" lang="de-DE" sz="60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Deutsch </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sprechen</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671217" y="4996800"/>
            <a:ext cx="541651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must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German.]</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68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r muss Deutsch sprech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76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spricht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832614" y="4064754"/>
            <a:ext cx="718956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Er ______ Deutsch.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3808654" y="3952484"/>
            <a:ext cx="264687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a:solidFill>
                  <a:srgbClr val="EEC100"/>
                </a:solidFill>
                <a:latin typeface="Century Gothic" panose="020B0502020202020204" pitchFamily="34" charset="0"/>
                <a:cs typeface="Calibri" panose="020F0502020204030204" pitchFamily="34" charset="0"/>
              </a:rPr>
              <a:t>spricht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speaks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is speaking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German.]</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1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prich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Er spricht Deuts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sprechen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speak | speaking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Er muss Deutsch ___</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7156090" y="3981137"/>
            <a:ext cx="367761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sprechen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3358484" y="5024131"/>
            <a:ext cx="585585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[He must</a:t>
            </a:r>
            <a:r>
              <a:rPr kumimoji="0" lang="en-GB" sz="32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speak</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German.]</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2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sprech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Er muss Deutsch sprech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lesen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read | reading]</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liest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[reads | is reading]</a:t>
            </a:r>
          </a:p>
        </p:txBody>
      </p:sp>
      <p:pic>
        <p:nvPicPr>
          <p:cNvPr id="10" name="Picture 9" descr="boy reading a book at a desk">
            <a:extLst>
              <a:ext uri="{FF2B5EF4-FFF2-40B4-BE49-F238E27FC236}">
                <a16:creationId xmlns:a16="http://schemas.microsoft.com/office/drawing/2014/main" id="{E3EE2827-4C99-0743-8DE1-2643402B844D}"/>
              </a:ext>
            </a:extLst>
          </p:cNvPr>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41856" t="9893" r="9273" b="3872"/>
          <a:stretch/>
        </p:blipFill>
        <p:spPr>
          <a:xfrm>
            <a:off x="9243002" y="364789"/>
            <a:ext cx="2563763" cy="2544725"/>
          </a:xfrm>
          <a:prstGeom prst="rect">
            <a:avLst/>
          </a:prstGeom>
        </p:spPr>
      </p:pic>
    </p:spTree>
    <p:extLst>
      <p:ext uri="{BB962C8B-B14F-4D97-AF65-F5344CB8AC3E}">
        <p14:creationId xmlns:p14="http://schemas.microsoft.com/office/powerpoint/2010/main" val="27153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lies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lesen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read | reading]</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liest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[reads | is reading]</a:t>
            </a:r>
          </a:p>
        </p:txBody>
      </p:sp>
    </p:spTree>
    <p:extLst>
      <p:ext uri="{BB962C8B-B14F-4D97-AF65-F5344CB8AC3E}">
        <p14:creationId xmlns:p14="http://schemas.microsoft.com/office/powerpoint/2010/main" val="36328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lies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liest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[reads | is reading]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a:t>
            </a: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liest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reads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reading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81696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i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liest ein Bu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liest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[reads | is reading]</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832614" y="4064754"/>
            <a:ext cx="718956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____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481455" y="3980894"/>
            <a:ext cx="161454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liest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reads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reading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book.]</a:t>
            </a:r>
          </a:p>
        </p:txBody>
      </p:sp>
    </p:spTree>
    <p:extLst>
      <p:ext uri="{BB962C8B-B14F-4D97-AF65-F5344CB8AC3E}">
        <p14:creationId xmlns:p14="http://schemas.microsoft.com/office/powerpoint/2010/main" val="32429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ies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Sie liest ein Bu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lesen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read | reading]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kann ein Buch </a:t>
            </a: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lesen</a:t>
            </a: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671217" y="4996800"/>
            <a:ext cx="484956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can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read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37501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ie kann ein Buch les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rgbClr val="5B9BD5">
                    <a:lumMod val="50000"/>
                  </a:srgbClr>
                </a:solidFill>
              </a:rPr>
              <a:t>lesen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read | reading]</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kann ein Buch </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______.</a:t>
            </a:r>
          </a:p>
        </p:txBody>
      </p:sp>
      <p:sp>
        <p:nvSpPr>
          <p:cNvPr id="10" name="Rectangle 9">
            <a:extLst>
              <a:ext uri="{FF2B5EF4-FFF2-40B4-BE49-F238E27FC236}">
                <a16:creationId xmlns:a16="http://schemas.microsoft.com/office/drawing/2014/main" id="{3095B070-9F18-1047-AD42-62F8B79E04A2}"/>
              </a:ext>
            </a:extLst>
          </p:cNvPr>
          <p:cNvSpPr/>
          <p:nvPr/>
        </p:nvSpPr>
        <p:spPr>
          <a:xfrm>
            <a:off x="8294923" y="4040178"/>
            <a:ext cx="215315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lesen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3738313" y="4996800"/>
            <a:ext cx="479959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can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read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book.]</a:t>
            </a:r>
          </a:p>
        </p:txBody>
      </p:sp>
    </p:spTree>
    <p:extLst>
      <p:ext uri="{BB962C8B-B14F-4D97-AF65-F5344CB8AC3E}">
        <p14:creationId xmlns:p14="http://schemas.microsoft.com/office/powerpoint/2010/main" val="4044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es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Sie kann ein Buch les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218632"/>
            <a:ext cx="10515600" cy="1325563"/>
          </a:xfrm>
        </p:spPr>
        <p:txBody>
          <a:bodyPr>
            <a:normAutofit/>
          </a:bodyPr>
          <a:lstStyle/>
          <a:p>
            <a:r>
              <a:rPr lang="en-GB" sz="3200" b="1">
                <a:solidFill>
                  <a:schemeClr val="bg1"/>
                </a:solidFill>
              </a:rPr>
              <a:t>Order of words in a sentence</a:t>
            </a:r>
            <a:br>
              <a:rPr lang="en-GB" sz="3200" b="1">
                <a:solidFill>
                  <a:schemeClr val="bg1"/>
                </a:solidFill>
              </a:rPr>
            </a:br>
            <a:endParaRPr lang="en-GB" sz="3200"/>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6" name="TextBox 5"/>
          <p:cNvSpPr txBox="1"/>
          <p:nvPr/>
        </p:nvSpPr>
        <p:spPr>
          <a:xfrm>
            <a:off x="215154" y="1299487"/>
            <a:ext cx="11742174" cy="430887"/>
          </a:xfrm>
          <a:prstGeom prst="rect">
            <a:avLst/>
          </a:prstGeom>
          <a:noFill/>
        </p:spPr>
        <p:txBody>
          <a:bodyPr wrap="square" rtlCol="0">
            <a:spAutoFit/>
          </a:bodyPr>
          <a:lstStyle/>
          <a:p>
            <a:r>
              <a:rPr lang="en-GB" sz="2200" dirty="0">
                <a:solidFill>
                  <a:schemeClr val="accent1">
                    <a:lumMod val="50000"/>
                  </a:schemeClr>
                </a:solidFill>
              </a:rPr>
              <a:t>A simple German sentence contains a </a:t>
            </a:r>
            <a:r>
              <a:rPr lang="en-GB" sz="2200" b="1" dirty="0">
                <a:solidFill>
                  <a:schemeClr val="accent1">
                    <a:lumMod val="50000"/>
                  </a:schemeClr>
                </a:solidFill>
              </a:rPr>
              <a:t>subject</a:t>
            </a:r>
            <a:r>
              <a:rPr lang="en-GB" sz="2200" dirty="0">
                <a:solidFill>
                  <a:schemeClr val="accent1">
                    <a:lumMod val="50000"/>
                  </a:schemeClr>
                </a:solidFill>
              </a:rPr>
              <a:t> and a </a:t>
            </a:r>
            <a:r>
              <a:rPr lang="en-GB" sz="2200" b="1" dirty="0">
                <a:solidFill>
                  <a:schemeClr val="accent1">
                    <a:lumMod val="50000"/>
                  </a:schemeClr>
                </a:solidFill>
              </a:rPr>
              <a:t>verb with an ending.</a:t>
            </a:r>
            <a:endParaRPr lang="en-GB" sz="2200" dirty="0">
              <a:solidFill>
                <a:schemeClr val="accent1">
                  <a:lumMod val="50000"/>
                </a:schemeClr>
              </a:solidFill>
            </a:endParaRPr>
          </a:p>
        </p:txBody>
      </p:sp>
      <p:sp>
        <p:nvSpPr>
          <p:cNvPr id="7" name="TextBox 6"/>
          <p:cNvSpPr txBox="1"/>
          <p:nvPr/>
        </p:nvSpPr>
        <p:spPr>
          <a:xfrm>
            <a:off x="215153" y="1749260"/>
            <a:ext cx="3913093" cy="369332"/>
          </a:xfrm>
          <a:prstGeom prst="rect">
            <a:avLst/>
          </a:prstGeom>
          <a:noFill/>
        </p:spPr>
        <p:txBody>
          <a:bodyPr wrap="square" rtlCol="0">
            <a:spAutoFit/>
          </a:bodyPr>
          <a:lstStyle/>
          <a:p>
            <a:r>
              <a:rPr lang="en-GB" b="1" dirty="0" err="1">
                <a:solidFill>
                  <a:schemeClr val="accent2"/>
                </a:solidFill>
              </a:rPr>
              <a:t>Ich</a:t>
            </a:r>
            <a:r>
              <a:rPr lang="en-GB" dirty="0">
                <a:solidFill>
                  <a:schemeClr val="accent1">
                    <a:lumMod val="50000"/>
                  </a:schemeClr>
                </a:solidFill>
              </a:rPr>
              <a:t> </a:t>
            </a:r>
            <a:r>
              <a:rPr lang="en-GB" dirty="0" err="1">
                <a:solidFill>
                  <a:schemeClr val="accent1">
                    <a:lumMod val="50000"/>
                  </a:schemeClr>
                </a:solidFill>
              </a:rPr>
              <a:t>spiel</a:t>
            </a:r>
            <a:r>
              <a:rPr lang="en-GB" b="1" dirty="0" err="1">
                <a:solidFill>
                  <a:schemeClr val="accent2"/>
                </a:solidFill>
              </a:rPr>
              <a:t>e</a:t>
            </a:r>
            <a:r>
              <a:rPr lang="en-GB" dirty="0">
                <a:solidFill>
                  <a:schemeClr val="accent1">
                    <a:lumMod val="50000"/>
                  </a:schemeClr>
                </a:solidFill>
              </a:rPr>
              <a:t>.</a:t>
            </a:r>
          </a:p>
        </p:txBody>
      </p:sp>
      <p:sp>
        <p:nvSpPr>
          <p:cNvPr id="8" name="TextBox 7"/>
          <p:cNvSpPr txBox="1"/>
          <p:nvPr/>
        </p:nvSpPr>
        <p:spPr>
          <a:xfrm>
            <a:off x="4353251" y="1730374"/>
            <a:ext cx="3913093" cy="369332"/>
          </a:xfrm>
          <a:prstGeom prst="rect">
            <a:avLst/>
          </a:prstGeom>
          <a:noFill/>
        </p:spPr>
        <p:txBody>
          <a:bodyPr wrap="square" rtlCol="0">
            <a:spAutoFit/>
          </a:bodyPr>
          <a:lstStyle/>
          <a:p>
            <a:r>
              <a:rPr lang="en-GB" b="1" dirty="0">
                <a:solidFill>
                  <a:schemeClr val="accent2"/>
                </a:solidFill>
              </a:rPr>
              <a:t>Du</a:t>
            </a:r>
            <a:r>
              <a:rPr lang="en-GB" dirty="0">
                <a:solidFill>
                  <a:schemeClr val="accent1">
                    <a:lumMod val="50000"/>
                  </a:schemeClr>
                </a:solidFill>
              </a:rPr>
              <a:t> </a:t>
            </a:r>
            <a:r>
              <a:rPr lang="en-GB" dirty="0" err="1">
                <a:solidFill>
                  <a:schemeClr val="accent1">
                    <a:lumMod val="50000"/>
                  </a:schemeClr>
                </a:solidFill>
              </a:rPr>
              <a:t>spiel</a:t>
            </a:r>
            <a:r>
              <a:rPr lang="en-GB" b="1" dirty="0" err="1">
                <a:solidFill>
                  <a:schemeClr val="accent2"/>
                </a:solidFill>
              </a:rPr>
              <a:t>st</a:t>
            </a:r>
            <a:r>
              <a:rPr lang="en-GB" dirty="0">
                <a:solidFill>
                  <a:schemeClr val="accent1">
                    <a:lumMod val="50000"/>
                  </a:schemeClr>
                </a:solidFill>
              </a:rPr>
              <a:t>.</a:t>
            </a:r>
          </a:p>
        </p:txBody>
      </p:sp>
      <p:sp>
        <p:nvSpPr>
          <p:cNvPr id="9" name="TextBox 8"/>
          <p:cNvSpPr txBox="1"/>
          <p:nvPr/>
        </p:nvSpPr>
        <p:spPr>
          <a:xfrm>
            <a:off x="8491349" y="1730374"/>
            <a:ext cx="3913093" cy="369332"/>
          </a:xfrm>
          <a:prstGeom prst="rect">
            <a:avLst/>
          </a:prstGeom>
          <a:noFill/>
        </p:spPr>
        <p:txBody>
          <a:bodyPr wrap="square" rtlCol="0">
            <a:spAutoFit/>
          </a:bodyPr>
          <a:lstStyle/>
          <a:p>
            <a:r>
              <a:rPr lang="en-GB" b="1" dirty="0">
                <a:solidFill>
                  <a:schemeClr val="accent2"/>
                </a:solidFill>
              </a:rPr>
              <a:t>Mia</a:t>
            </a:r>
            <a:r>
              <a:rPr lang="en-GB" dirty="0">
                <a:solidFill>
                  <a:schemeClr val="accent1">
                    <a:lumMod val="50000"/>
                  </a:schemeClr>
                </a:solidFill>
              </a:rPr>
              <a:t> </a:t>
            </a:r>
            <a:r>
              <a:rPr lang="en-GB" dirty="0" err="1">
                <a:solidFill>
                  <a:schemeClr val="accent1">
                    <a:lumMod val="50000"/>
                  </a:schemeClr>
                </a:solidFill>
              </a:rPr>
              <a:t>spiel</a:t>
            </a:r>
            <a:r>
              <a:rPr lang="en-GB" b="1" dirty="0" err="1">
                <a:solidFill>
                  <a:schemeClr val="accent2"/>
                </a:solidFill>
              </a:rPr>
              <a:t>t</a:t>
            </a:r>
            <a:r>
              <a:rPr lang="en-GB" dirty="0">
                <a:solidFill>
                  <a:schemeClr val="accent1">
                    <a:lumMod val="50000"/>
                  </a:schemeClr>
                </a:solidFill>
              </a:rPr>
              <a:t>.</a:t>
            </a:r>
          </a:p>
        </p:txBody>
      </p:sp>
      <p:sp>
        <p:nvSpPr>
          <p:cNvPr id="10" name="TextBox 9"/>
          <p:cNvSpPr txBox="1"/>
          <p:nvPr/>
        </p:nvSpPr>
        <p:spPr>
          <a:xfrm>
            <a:off x="215153" y="2176762"/>
            <a:ext cx="3913093" cy="369332"/>
          </a:xfrm>
          <a:prstGeom prst="rect">
            <a:avLst/>
          </a:prstGeom>
          <a:noFill/>
        </p:spPr>
        <p:txBody>
          <a:bodyPr wrap="square" rtlCol="0">
            <a:spAutoFit/>
          </a:bodyPr>
          <a:lstStyle/>
          <a:p>
            <a:r>
              <a:rPr lang="en-GB" b="1" dirty="0">
                <a:solidFill>
                  <a:schemeClr val="accent2"/>
                </a:solidFill>
              </a:rPr>
              <a:t>I</a:t>
            </a:r>
            <a:r>
              <a:rPr lang="en-GB" dirty="0">
                <a:solidFill>
                  <a:schemeClr val="accent1">
                    <a:lumMod val="50000"/>
                  </a:schemeClr>
                </a:solidFill>
              </a:rPr>
              <a:t> play/am playing.</a:t>
            </a:r>
          </a:p>
        </p:txBody>
      </p:sp>
      <p:sp>
        <p:nvSpPr>
          <p:cNvPr id="11" name="TextBox 10"/>
          <p:cNvSpPr txBox="1"/>
          <p:nvPr/>
        </p:nvSpPr>
        <p:spPr>
          <a:xfrm>
            <a:off x="4353251" y="2157876"/>
            <a:ext cx="3913093" cy="369332"/>
          </a:xfrm>
          <a:prstGeom prst="rect">
            <a:avLst/>
          </a:prstGeom>
          <a:noFill/>
        </p:spPr>
        <p:txBody>
          <a:bodyPr wrap="square" rtlCol="0">
            <a:spAutoFit/>
          </a:bodyPr>
          <a:lstStyle/>
          <a:p>
            <a:r>
              <a:rPr lang="en-GB" b="1" dirty="0">
                <a:solidFill>
                  <a:schemeClr val="accent2"/>
                </a:solidFill>
              </a:rPr>
              <a:t>You</a:t>
            </a:r>
            <a:r>
              <a:rPr lang="en-GB" dirty="0">
                <a:solidFill>
                  <a:schemeClr val="accent1">
                    <a:lumMod val="50000"/>
                  </a:schemeClr>
                </a:solidFill>
              </a:rPr>
              <a:t> play/are playing.</a:t>
            </a:r>
          </a:p>
        </p:txBody>
      </p:sp>
      <p:sp>
        <p:nvSpPr>
          <p:cNvPr id="12" name="TextBox 11"/>
          <p:cNvSpPr txBox="1"/>
          <p:nvPr/>
        </p:nvSpPr>
        <p:spPr>
          <a:xfrm>
            <a:off x="8491349" y="2157876"/>
            <a:ext cx="3913093" cy="369332"/>
          </a:xfrm>
          <a:prstGeom prst="rect">
            <a:avLst/>
          </a:prstGeom>
          <a:noFill/>
        </p:spPr>
        <p:txBody>
          <a:bodyPr wrap="square" rtlCol="0">
            <a:spAutoFit/>
          </a:bodyPr>
          <a:lstStyle/>
          <a:p>
            <a:r>
              <a:rPr lang="en-GB" b="1" dirty="0">
                <a:solidFill>
                  <a:schemeClr val="accent2"/>
                </a:solidFill>
              </a:rPr>
              <a:t>Mia</a:t>
            </a:r>
            <a:r>
              <a:rPr lang="en-GB" dirty="0">
                <a:solidFill>
                  <a:schemeClr val="accent1">
                    <a:lumMod val="50000"/>
                  </a:schemeClr>
                </a:solidFill>
              </a:rPr>
              <a:t> plays/is playing.</a:t>
            </a:r>
          </a:p>
        </p:txBody>
      </p:sp>
      <p:sp>
        <p:nvSpPr>
          <p:cNvPr id="13" name="TextBox 12"/>
          <p:cNvSpPr txBox="1"/>
          <p:nvPr/>
        </p:nvSpPr>
        <p:spPr>
          <a:xfrm>
            <a:off x="215154" y="2821894"/>
            <a:ext cx="11742174" cy="430887"/>
          </a:xfrm>
          <a:prstGeom prst="rect">
            <a:avLst/>
          </a:prstGeom>
          <a:noFill/>
        </p:spPr>
        <p:txBody>
          <a:bodyPr wrap="square" rtlCol="0">
            <a:spAutoFit/>
          </a:bodyPr>
          <a:lstStyle/>
          <a:p>
            <a:r>
              <a:rPr lang="en-GB" sz="2200" dirty="0">
                <a:solidFill>
                  <a:schemeClr val="accent1">
                    <a:lumMod val="50000"/>
                  </a:schemeClr>
                </a:solidFill>
              </a:rPr>
              <a:t>We can make the sentence more interesting by adding a </a:t>
            </a:r>
            <a:r>
              <a:rPr lang="en-GB" sz="2200" b="1" dirty="0">
                <a:solidFill>
                  <a:schemeClr val="accent1">
                    <a:lumMod val="50000"/>
                  </a:schemeClr>
                </a:solidFill>
              </a:rPr>
              <a:t>noun </a:t>
            </a:r>
            <a:r>
              <a:rPr lang="en-GB" sz="2200" dirty="0">
                <a:solidFill>
                  <a:schemeClr val="accent1">
                    <a:lumMod val="50000"/>
                  </a:schemeClr>
                </a:solidFill>
              </a:rPr>
              <a:t>after the verb</a:t>
            </a:r>
            <a:r>
              <a:rPr lang="en-GB" sz="2200" b="1" dirty="0">
                <a:solidFill>
                  <a:schemeClr val="accent1">
                    <a:lumMod val="50000"/>
                  </a:schemeClr>
                </a:solidFill>
              </a:rPr>
              <a:t>.</a:t>
            </a:r>
            <a:endParaRPr lang="en-GB" sz="2200" dirty="0">
              <a:solidFill>
                <a:schemeClr val="accent1">
                  <a:lumMod val="50000"/>
                </a:schemeClr>
              </a:solidFill>
            </a:endParaRPr>
          </a:p>
        </p:txBody>
      </p:sp>
      <p:sp>
        <p:nvSpPr>
          <p:cNvPr id="14" name="TextBox 13"/>
          <p:cNvSpPr txBox="1"/>
          <p:nvPr/>
        </p:nvSpPr>
        <p:spPr>
          <a:xfrm>
            <a:off x="215153" y="3281164"/>
            <a:ext cx="3913093" cy="369332"/>
          </a:xfrm>
          <a:prstGeom prst="rect">
            <a:avLst/>
          </a:prstGeom>
          <a:noFill/>
        </p:spPr>
        <p:txBody>
          <a:bodyPr wrap="square" rtlCol="0">
            <a:spAutoFit/>
          </a:bodyPr>
          <a:lstStyle/>
          <a:p>
            <a:r>
              <a:rPr lang="en-GB" dirty="0" err="1">
                <a:solidFill>
                  <a:schemeClr val="accent1">
                    <a:lumMod val="50000"/>
                  </a:schemeClr>
                </a:solidFill>
              </a:rPr>
              <a:t>Ich</a:t>
            </a:r>
            <a:r>
              <a:rPr lang="en-GB" dirty="0">
                <a:solidFill>
                  <a:schemeClr val="accent1">
                    <a:lumMod val="50000"/>
                  </a:schemeClr>
                </a:solidFill>
              </a:rPr>
              <a:t> </a:t>
            </a:r>
            <a:r>
              <a:rPr lang="en-GB" dirty="0" err="1">
                <a:solidFill>
                  <a:schemeClr val="accent1">
                    <a:lumMod val="50000"/>
                  </a:schemeClr>
                </a:solidFill>
              </a:rPr>
              <a:t>spiele</a:t>
            </a:r>
            <a:r>
              <a:rPr lang="en-GB" dirty="0">
                <a:solidFill>
                  <a:schemeClr val="accent1">
                    <a:lumMod val="50000"/>
                  </a:schemeClr>
                </a:solidFill>
              </a:rPr>
              <a:t> </a:t>
            </a:r>
            <a:r>
              <a:rPr lang="en-GB" b="1" dirty="0" err="1">
                <a:solidFill>
                  <a:schemeClr val="accent2"/>
                </a:solidFill>
              </a:rPr>
              <a:t>Fußball</a:t>
            </a:r>
            <a:r>
              <a:rPr lang="en-GB" dirty="0">
                <a:solidFill>
                  <a:schemeClr val="accent1">
                    <a:lumMod val="50000"/>
                  </a:schemeClr>
                </a:solidFill>
              </a:rPr>
              <a:t>.</a:t>
            </a:r>
          </a:p>
        </p:txBody>
      </p:sp>
      <p:sp>
        <p:nvSpPr>
          <p:cNvPr id="15" name="TextBox 14"/>
          <p:cNvSpPr txBox="1"/>
          <p:nvPr/>
        </p:nvSpPr>
        <p:spPr>
          <a:xfrm>
            <a:off x="4353251" y="3262278"/>
            <a:ext cx="3913093" cy="369332"/>
          </a:xfrm>
          <a:prstGeom prst="rect">
            <a:avLst/>
          </a:prstGeom>
          <a:noFill/>
        </p:spPr>
        <p:txBody>
          <a:bodyPr wrap="square" rtlCol="0">
            <a:spAutoFit/>
          </a:bodyPr>
          <a:lstStyle/>
          <a:p>
            <a:r>
              <a:rPr lang="en-GB" dirty="0">
                <a:solidFill>
                  <a:schemeClr val="accent1">
                    <a:lumMod val="50000"/>
                  </a:schemeClr>
                </a:solidFill>
              </a:rPr>
              <a:t>Du </a:t>
            </a:r>
            <a:r>
              <a:rPr lang="en-GB" dirty="0" err="1">
                <a:solidFill>
                  <a:schemeClr val="accent1">
                    <a:lumMod val="50000"/>
                  </a:schemeClr>
                </a:solidFill>
              </a:rPr>
              <a:t>spielst</a:t>
            </a:r>
            <a:r>
              <a:rPr lang="en-GB" dirty="0">
                <a:solidFill>
                  <a:schemeClr val="accent1">
                    <a:lumMod val="50000"/>
                  </a:schemeClr>
                </a:solidFill>
              </a:rPr>
              <a:t> </a:t>
            </a:r>
            <a:r>
              <a:rPr lang="en-GB" b="1" dirty="0" err="1">
                <a:solidFill>
                  <a:schemeClr val="accent2"/>
                </a:solidFill>
              </a:rPr>
              <a:t>Gitarre</a:t>
            </a:r>
            <a:r>
              <a:rPr lang="en-GB" dirty="0">
                <a:solidFill>
                  <a:schemeClr val="accent1">
                    <a:lumMod val="50000"/>
                  </a:schemeClr>
                </a:solidFill>
              </a:rPr>
              <a:t>.</a:t>
            </a:r>
          </a:p>
        </p:txBody>
      </p:sp>
      <p:sp>
        <p:nvSpPr>
          <p:cNvPr id="16" name="TextBox 15"/>
          <p:cNvSpPr txBox="1"/>
          <p:nvPr/>
        </p:nvSpPr>
        <p:spPr>
          <a:xfrm>
            <a:off x="8491349" y="3262278"/>
            <a:ext cx="3913093" cy="369332"/>
          </a:xfrm>
          <a:prstGeom prst="rect">
            <a:avLst/>
          </a:prstGeom>
          <a:noFill/>
        </p:spPr>
        <p:txBody>
          <a:bodyPr wrap="square" rtlCol="0">
            <a:spAutoFit/>
          </a:bodyPr>
          <a:lstStyle/>
          <a:p>
            <a:r>
              <a:rPr lang="en-GB" dirty="0">
                <a:solidFill>
                  <a:schemeClr val="accent1">
                    <a:lumMod val="50000"/>
                  </a:schemeClr>
                </a:solidFill>
              </a:rPr>
              <a:t>Mia </a:t>
            </a:r>
            <a:r>
              <a:rPr lang="en-GB" dirty="0" err="1">
                <a:solidFill>
                  <a:schemeClr val="accent1">
                    <a:lumMod val="50000"/>
                  </a:schemeClr>
                </a:solidFill>
              </a:rPr>
              <a:t>spielt</a:t>
            </a:r>
            <a:r>
              <a:rPr lang="en-GB" dirty="0">
                <a:solidFill>
                  <a:schemeClr val="accent1">
                    <a:lumMod val="50000"/>
                  </a:schemeClr>
                </a:solidFill>
              </a:rPr>
              <a:t> </a:t>
            </a:r>
            <a:r>
              <a:rPr lang="en-GB" b="1" dirty="0">
                <a:solidFill>
                  <a:schemeClr val="accent2"/>
                </a:solidFill>
              </a:rPr>
              <a:t>Tennis</a:t>
            </a:r>
            <a:r>
              <a:rPr lang="en-GB" dirty="0">
                <a:solidFill>
                  <a:schemeClr val="accent1">
                    <a:lumMod val="50000"/>
                  </a:schemeClr>
                </a:solidFill>
              </a:rPr>
              <a:t>.</a:t>
            </a:r>
          </a:p>
        </p:txBody>
      </p:sp>
      <p:sp>
        <p:nvSpPr>
          <p:cNvPr id="17" name="TextBox 16"/>
          <p:cNvSpPr txBox="1"/>
          <p:nvPr/>
        </p:nvSpPr>
        <p:spPr>
          <a:xfrm>
            <a:off x="215153" y="3708666"/>
            <a:ext cx="3913093" cy="369332"/>
          </a:xfrm>
          <a:prstGeom prst="rect">
            <a:avLst/>
          </a:prstGeom>
          <a:noFill/>
        </p:spPr>
        <p:txBody>
          <a:bodyPr wrap="square" rtlCol="0">
            <a:spAutoFit/>
          </a:bodyPr>
          <a:lstStyle/>
          <a:p>
            <a:r>
              <a:rPr lang="en-GB" dirty="0">
                <a:solidFill>
                  <a:schemeClr val="accent1">
                    <a:lumMod val="50000"/>
                  </a:schemeClr>
                </a:solidFill>
              </a:rPr>
              <a:t>I play/am playing </a:t>
            </a:r>
            <a:r>
              <a:rPr lang="en-GB" b="1" dirty="0">
                <a:solidFill>
                  <a:schemeClr val="accent2"/>
                </a:solidFill>
              </a:rPr>
              <a:t>football</a:t>
            </a:r>
            <a:r>
              <a:rPr lang="en-GB" dirty="0">
                <a:solidFill>
                  <a:schemeClr val="accent1">
                    <a:lumMod val="50000"/>
                  </a:schemeClr>
                </a:solidFill>
              </a:rPr>
              <a:t>.</a:t>
            </a:r>
          </a:p>
        </p:txBody>
      </p:sp>
      <p:sp>
        <p:nvSpPr>
          <p:cNvPr id="18" name="TextBox 17"/>
          <p:cNvSpPr txBox="1"/>
          <p:nvPr/>
        </p:nvSpPr>
        <p:spPr>
          <a:xfrm>
            <a:off x="4353251" y="3689780"/>
            <a:ext cx="3913093" cy="369332"/>
          </a:xfrm>
          <a:prstGeom prst="rect">
            <a:avLst/>
          </a:prstGeom>
          <a:noFill/>
        </p:spPr>
        <p:txBody>
          <a:bodyPr wrap="square" rtlCol="0">
            <a:spAutoFit/>
          </a:bodyPr>
          <a:lstStyle/>
          <a:p>
            <a:r>
              <a:rPr lang="en-GB" dirty="0">
                <a:solidFill>
                  <a:schemeClr val="accent1">
                    <a:lumMod val="50000"/>
                  </a:schemeClr>
                </a:solidFill>
              </a:rPr>
              <a:t>You play/are playing </a:t>
            </a:r>
            <a:r>
              <a:rPr lang="en-GB" b="1" dirty="0">
                <a:solidFill>
                  <a:schemeClr val="accent2"/>
                </a:solidFill>
              </a:rPr>
              <a:t>guitar</a:t>
            </a:r>
            <a:r>
              <a:rPr lang="en-GB" dirty="0">
                <a:solidFill>
                  <a:schemeClr val="accent1">
                    <a:lumMod val="50000"/>
                  </a:schemeClr>
                </a:solidFill>
              </a:rPr>
              <a:t>.</a:t>
            </a:r>
          </a:p>
        </p:txBody>
      </p:sp>
      <p:sp>
        <p:nvSpPr>
          <p:cNvPr id="19" name="TextBox 18"/>
          <p:cNvSpPr txBox="1"/>
          <p:nvPr/>
        </p:nvSpPr>
        <p:spPr>
          <a:xfrm>
            <a:off x="8491349" y="3689780"/>
            <a:ext cx="3913093" cy="369332"/>
          </a:xfrm>
          <a:prstGeom prst="rect">
            <a:avLst/>
          </a:prstGeom>
          <a:noFill/>
        </p:spPr>
        <p:txBody>
          <a:bodyPr wrap="square" rtlCol="0">
            <a:spAutoFit/>
          </a:bodyPr>
          <a:lstStyle/>
          <a:p>
            <a:r>
              <a:rPr lang="en-GB" dirty="0">
                <a:solidFill>
                  <a:schemeClr val="accent1">
                    <a:lumMod val="50000"/>
                  </a:schemeClr>
                </a:solidFill>
              </a:rPr>
              <a:t>Mia plays/is playing </a:t>
            </a:r>
            <a:r>
              <a:rPr lang="en-GB" b="1" dirty="0">
                <a:solidFill>
                  <a:schemeClr val="accent2"/>
                </a:solidFill>
              </a:rPr>
              <a:t>Tennis</a:t>
            </a:r>
            <a:r>
              <a:rPr lang="en-GB" dirty="0">
                <a:solidFill>
                  <a:schemeClr val="accent1">
                    <a:lumMod val="50000"/>
                  </a:schemeClr>
                </a:solidFill>
              </a:rPr>
              <a:t>.</a:t>
            </a:r>
          </a:p>
        </p:txBody>
      </p:sp>
      <p:sp>
        <p:nvSpPr>
          <p:cNvPr id="20" name="TextBox 19"/>
          <p:cNvSpPr txBox="1"/>
          <p:nvPr/>
        </p:nvSpPr>
        <p:spPr>
          <a:xfrm>
            <a:off x="215154" y="4898116"/>
            <a:ext cx="11742174" cy="430887"/>
          </a:xfrm>
          <a:prstGeom prst="rect">
            <a:avLst/>
          </a:prstGeom>
          <a:noFill/>
        </p:spPr>
        <p:txBody>
          <a:bodyPr wrap="square" rtlCol="0">
            <a:spAutoFit/>
          </a:bodyPr>
          <a:lstStyle/>
          <a:p>
            <a:r>
              <a:rPr lang="en-GB" sz="2200" dirty="0">
                <a:solidFill>
                  <a:schemeClr val="accent1">
                    <a:lumMod val="50000"/>
                  </a:schemeClr>
                </a:solidFill>
              </a:rPr>
              <a:t>The </a:t>
            </a:r>
            <a:r>
              <a:rPr lang="en-GB" sz="2200" b="1" dirty="0">
                <a:solidFill>
                  <a:schemeClr val="accent1">
                    <a:lumMod val="50000"/>
                  </a:schemeClr>
                </a:solidFill>
              </a:rPr>
              <a:t>adverb </a:t>
            </a:r>
            <a:r>
              <a:rPr lang="en-GB" sz="2200" dirty="0">
                <a:solidFill>
                  <a:schemeClr val="accent1">
                    <a:lumMod val="50000"/>
                  </a:schemeClr>
                </a:solidFill>
              </a:rPr>
              <a:t>normally</a:t>
            </a:r>
            <a:r>
              <a:rPr lang="en-GB" sz="2200" b="1" dirty="0">
                <a:solidFill>
                  <a:schemeClr val="accent1">
                    <a:lumMod val="50000"/>
                  </a:schemeClr>
                </a:solidFill>
              </a:rPr>
              <a:t> </a:t>
            </a:r>
            <a:r>
              <a:rPr lang="en-GB" sz="2200" dirty="0">
                <a:solidFill>
                  <a:schemeClr val="accent1">
                    <a:lumMod val="50000"/>
                  </a:schemeClr>
                </a:solidFill>
              </a:rPr>
              <a:t>comes </a:t>
            </a:r>
            <a:r>
              <a:rPr lang="en-GB" sz="2200" b="1" dirty="0">
                <a:solidFill>
                  <a:schemeClr val="accent1">
                    <a:lumMod val="50000"/>
                  </a:schemeClr>
                </a:solidFill>
              </a:rPr>
              <a:t>after the verb</a:t>
            </a:r>
            <a:r>
              <a:rPr lang="en-GB" sz="2200" dirty="0">
                <a:solidFill>
                  <a:schemeClr val="accent1">
                    <a:lumMod val="50000"/>
                  </a:schemeClr>
                </a:solidFill>
              </a:rPr>
              <a:t>. It splits up the verb and noun.</a:t>
            </a:r>
          </a:p>
        </p:txBody>
      </p:sp>
      <p:sp>
        <p:nvSpPr>
          <p:cNvPr id="21" name="TextBox 20"/>
          <p:cNvSpPr txBox="1"/>
          <p:nvPr/>
        </p:nvSpPr>
        <p:spPr>
          <a:xfrm>
            <a:off x="215153" y="5374496"/>
            <a:ext cx="3913093" cy="369332"/>
          </a:xfrm>
          <a:prstGeom prst="rect">
            <a:avLst/>
          </a:prstGeom>
          <a:noFill/>
        </p:spPr>
        <p:txBody>
          <a:bodyPr wrap="square" rtlCol="0">
            <a:spAutoFit/>
          </a:bodyPr>
          <a:lstStyle/>
          <a:p>
            <a:r>
              <a:rPr lang="en-GB" dirty="0" err="1">
                <a:solidFill>
                  <a:schemeClr val="accent1">
                    <a:lumMod val="50000"/>
                  </a:schemeClr>
                </a:solidFill>
              </a:rPr>
              <a:t>Ich</a:t>
            </a:r>
            <a:r>
              <a:rPr lang="en-GB" dirty="0">
                <a:solidFill>
                  <a:schemeClr val="accent1">
                    <a:lumMod val="50000"/>
                  </a:schemeClr>
                </a:solidFill>
              </a:rPr>
              <a:t> </a:t>
            </a:r>
            <a:r>
              <a:rPr lang="en-GB" dirty="0" err="1">
                <a:solidFill>
                  <a:schemeClr val="accent1">
                    <a:lumMod val="50000"/>
                  </a:schemeClr>
                </a:solidFill>
              </a:rPr>
              <a:t>spiele</a:t>
            </a:r>
            <a:r>
              <a:rPr lang="en-GB" dirty="0">
                <a:solidFill>
                  <a:schemeClr val="accent1">
                    <a:lumMod val="50000"/>
                  </a:schemeClr>
                </a:solidFill>
              </a:rPr>
              <a:t> </a:t>
            </a:r>
            <a:r>
              <a:rPr lang="en-GB" b="1" dirty="0" err="1">
                <a:solidFill>
                  <a:schemeClr val="accent2"/>
                </a:solidFill>
              </a:rPr>
              <a:t>mit</a:t>
            </a:r>
            <a:r>
              <a:rPr lang="en-GB" b="1" dirty="0">
                <a:solidFill>
                  <a:schemeClr val="accent2"/>
                </a:solidFill>
              </a:rPr>
              <a:t> </a:t>
            </a:r>
            <a:r>
              <a:rPr lang="en-GB" b="1" dirty="0" err="1">
                <a:solidFill>
                  <a:schemeClr val="accent2"/>
                </a:solidFill>
              </a:rPr>
              <a:t>Freunden</a:t>
            </a:r>
            <a:r>
              <a:rPr lang="en-GB" b="1" dirty="0">
                <a:solidFill>
                  <a:schemeClr val="accent2"/>
                </a:solidFill>
              </a:rPr>
              <a:t> </a:t>
            </a:r>
            <a:r>
              <a:rPr lang="en-GB" dirty="0" err="1">
                <a:solidFill>
                  <a:schemeClr val="accent1">
                    <a:lumMod val="50000"/>
                  </a:schemeClr>
                </a:solidFill>
              </a:rPr>
              <a:t>Fußball</a:t>
            </a:r>
            <a:r>
              <a:rPr lang="en-GB" dirty="0">
                <a:solidFill>
                  <a:schemeClr val="accent1">
                    <a:lumMod val="50000"/>
                  </a:schemeClr>
                </a:solidFill>
              </a:rPr>
              <a:t>.</a:t>
            </a:r>
          </a:p>
        </p:txBody>
      </p:sp>
      <p:sp>
        <p:nvSpPr>
          <p:cNvPr id="22" name="TextBox 21"/>
          <p:cNvSpPr txBox="1"/>
          <p:nvPr/>
        </p:nvSpPr>
        <p:spPr>
          <a:xfrm>
            <a:off x="4353251" y="5355610"/>
            <a:ext cx="3913093" cy="369332"/>
          </a:xfrm>
          <a:prstGeom prst="rect">
            <a:avLst/>
          </a:prstGeom>
          <a:noFill/>
        </p:spPr>
        <p:txBody>
          <a:bodyPr wrap="square" rtlCol="0">
            <a:spAutoFit/>
          </a:bodyPr>
          <a:lstStyle/>
          <a:p>
            <a:r>
              <a:rPr lang="en-GB" dirty="0">
                <a:solidFill>
                  <a:schemeClr val="accent1">
                    <a:lumMod val="50000"/>
                  </a:schemeClr>
                </a:solidFill>
              </a:rPr>
              <a:t>Du </a:t>
            </a:r>
            <a:r>
              <a:rPr lang="en-GB" dirty="0" err="1">
                <a:solidFill>
                  <a:schemeClr val="accent1">
                    <a:lumMod val="50000"/>
                  </a:schemeClr>
                </a:solidFill>
              </a:rPr>
              <a:t>spielst</a:t>
            </a:r>
            <a:r>
              <a:rPr lang="en-GB" dirty="0">
                <a:solidFill>
                  <a:schemeClr val="accent1">
                    <a:lumMod val="50000"/>
                  </a:schemeClr>
                </a:solidFill>
              </a:rPr>
              <a:t> </a:t>
            </a:r>
            <a:r>
              <a:rPr lang="en-GB" b="1" dirty="0" err="1">
                <a:solidFill>
                  <a:schemeClr val="accent2"/>
                </a:solidFill>
              </a:rPr>
              <a:t>zu</a:t>
            </a:r>
            <a:r>
              <a:rPr lang="en-GB" b="1" dirty="0">
                <a:solidFill>
                  <a:schemeClr val="accent2"/>
                </a:solidFill>
              </a:rPr>
              <a:t> </a:t>
            </a:r>
            <a:r>
              <a:rPr lang="en-GB" b="1" dirty="0" err="1">
                <a:solidFill>
                  <a:schemeClr val="accent2"/>
                </a:solidFill>
              </a:rPr>
              <a:t>Hause</a:t>
            </a:r>
            <a:r>
              <a:rPr lang="en-GB" b="1" dirty="0">
                <a:solidFill>
                  <a:schemeClr val="accent2"/>
                </a:solidFill>
              </a:rPr>
              <a:t> </a:t>
            </a:r>
            <a:r>
              <a:rPr lang="en-GB" dirty="0" err="1">
                <a:solidFill>
                  <a:schemeClr val="accent1">
                    <a:lumMod val="50000"/>
                  </a:schemeClr>
                </a:solidFill>
              </a:rPr>
              <a:t>Gitarre</a:t>
            </a:r>
            <a:r>
              <a:rPr lang="en-GB" dirty="0">
                <a:solidFill>
                  <a:schemeClr val="accent1">
                    <a:lumMod val="50000"/>
                  </a:schemeClr>
                </a:solidFill>
              </a:rPr>
              <a:t>.</a:t>
            </a:r>
          </a:p>
        </p:txBody>
      </p:sp>
      <p:sp>
        <p:nvSpPr>
          <p:cNvPr id="23" name="TextBox 22"/>
          <p:cNvSpPr txBox="1"/>
          <p:nvPr/>
        </p:nvSpPr>
        <p:spPr>
          <a:xfrm>
            <a:off x="8491349" y="5355610"/>
            <a:ext cx="3913093" cy="369332"/>
          </a:xfrm>
          <a:prstGeom prst="rect">
            <a:avLst/>
          </a:prstGeom>
          <a:noFill/>
        </p:spPr>
        <p:txBody>
          <a:bodyPr wrap="square" rtlCol="0">
            <a:spAutoFit/>
          </a:bodyPr>
          <a:lstStyle/>
          <a:p>
            <a:r>
              <a:rPr lang="en-GB" dirty="0">
                <a:solidFill>
                  <a:schemeClr val="accent1">
                    <a:lumMod val="50000"/>
                  </a:schemeClr>
                </a:solidFill>
              </a:rPr>
              <a:t>Mia </a:t>
            </a:r>
            <a:r>
              <a:rPr lang="en-GB" dirty="0" err="1">
                <a:solidFill>
                  <a:schemeClr val="accent1">
                    <a:lumMod val="50000"/>
                  </a:schemeClr>
                </a:solidFill>
              </a:rPr>
              <a:t>spielt</a:t>
            </a:r>
            <a:r>
              <a:rPr lang="en-GB" dirty="0">
                <a:solidFill>
                  <a:schemeClr val="accent1">
                    <a:lumMod val="50000"/>
                  </a:schemeClr>
                </a:solidFill>
              </a:rPr>
              <a:t> </a:t>
            </a:r>
            <a:r>
              <a:rPr lang="en-GB" b="1" dirty="0" err="1">
                <a:solidFill>
                  <a:schemeClr val="accent2"/>
                </a:solidFill>
              </a:rPr>
              <a:t>manchmal</a:t>
            </a:r>
            <a:r>
              <a:rPr lang="en-GB" b="1" dirty="0">
                <a:solidFill>
                  <a:schemeClr val="accent2"/>
                </a:solidFill>
              </a:rPr>
              <a:t> </a:t>
            </a:r>
            <a:r>
              <a:rPr lang="en-GB" dirty="0">
                <a:solidFill>
                  <a:schemeClr val="tx2"/>
                </a:solidFill>
              </a:rPr>
              <a:t>Tennis</a:t>
            </a:r>
            <a:r>
              <a:rPr lang="en-GB" dirty="0">
                <a:solidFill>
                  <a:schemeClr val="accent1">
                    <a:lumMod val="50000"/>
                  </a:schemeClr>
                </a:solidFill>
              </a:rPr>
              <a:t>.</a:t>
            </a:r>
          </a:p>
        </p:txBody>
      </p:sp>
      <p:sp>
        <p:nvSpPr>
          <p:cNvPr id="24" name="TextBox 23"/>
          <p:cNvSpPr txBox="1"/>
          <p:nvPr/>
        </p:nvSpPr>
        <p:spPr>
          <a:xfrm>
            <a:off x="215153" y="5801998"/>
            <a:ext cx="3913093" cy="369332"/>
          </a:xfrm>
          <a:prstGeom prst="rect">
            <a:avLst/>
          </a:prstGeom>
          <a:noFill/>
        </p:spPr>
        <p:txBody>
          <a:bodyPr wrap="square" rtlCol="0">
            <a:spAutoFit/>
          </a:bodyPr>
          <a:lstStyle/>
          <a:p>
            <a:r>
              <a:rPr lang="en-GB" dirty="0">
                <a:solidFill>
                  <a:schemeClr val="accent1">
                    <a:lumMod val="50000"/>
                  </a:schemeClr>
                </a:solidFill>
              </a:rPr>
              <a:t>I am playing football</a:t>
            </a:r>
            <a:r>
              <a:rPr lang="en-GB" b="1" dirty="0">
                <a:solidFill>
                  <a:schemeClr val="accent2"/>
                </a:solidFill>
              </a:rPr>
              <a:t> with friends</a:t>
            </a:r>
            <a:r>
              <a:rPr lang="en-GB" dirty="0">
                <a:solidFill>
                  <a:schemeClr val="accent1">
                    <a:lumMod val="50000"/>
                  </a:schemeClr>
                </a:solidFill>
              </a:rPr>
              <a:t>.</a:t>
            </a:r>
          </a:p>
        </p:txBody>
      </p:sp>
      <p:sp>
        <p:nvSpPr>
          <p:cNvPr id="25" name="TextBox 24"/>
          <p:cNvSpPr txBox="1"/>
          <p:nvPr/>
        </p:nvSpPr>
        <p:spPr>
          <a:xfrm>
            <a:off x="4353251" y="5783112"/>
            <a:ext cx="3913093" cy="369332"/>
          </a:xfrm>
          <a:prstGeom prst="rect">
            <a:avLst/>
          </a:prstGeom>
          <a:noFill/>
        </p:spPr>
        <p:txBody>
          <a:bodyPr wrap="square" rtlCol="0">
            <a:spAutoFit/>
          </a:bodyPr>
          <a:lstStyle/>
          <a:p>
            <a:r>
              <a:rPr lang="en-GB" dirty="0">
                <a:solidFill>
                  <a:schemeClr val="accent1">
                    <a:lumMod val="50000"/>
                  </a:schemeClr>
                </a:solidFill>
              </a:rPr>
              <a:t>You are playing guitar </a:t>
            </a:r>
            <a:r>
              <a:rPr lang="en-GB" b="1" dirty="0">
                <a:solidFill>
                  <a:schemeClr val="accent2"/>
                </a:solidFill>
              </a:rPr>
              <a:t>at home</a:t>
            </a:r>
            <a:r>
              <a:rPr lang="en-GB" dirty="0">
                <a:solidFill>
                  <a:schemeClr val="accent1">
                    <a:lumMod val="50000"/>
                  </a:schemeClr>
                </a:solidFill>
              </a:rPr>
              <a:t>.</a:t>
            </a:r>
          </a:p>
        </p:txBody>
      </p:sp>
      <p:sp>
        <p:nvSpPr>
          <p:cNvPr id="26" name="TextBox 25"/>
          <p:cNvSpPr txBox="1"/>
          <p:nvPr/>
        </p:nvSpPr>
        <p:spPr>
          <a:xfrm>
            <a:off x="8491349" y="5783112"/>
            <a:ext cx="4043736" cy="369332"/>
          </a:xfrm>
          <a:prstGeom prst="rect">
            <a:avLst/>
          </a:prstGeom>
          <a:noFill/>
        </p:spPr>
        <p:txBody>
          <a:bodyPr wrap="square" rtlCol="0">
            <a:spAutoFit/>
          </a:bodyPr>
          <a:lstStyle/>
          <a:p>
            <a:r>
              <a:rPr lang="en-GB" dirty="0">
                <a:solidFill>
                  <a:schemeClr val="accent1">
                    <a:lumMod val="50000"/>
                  </a:schemeClr>
                </a:solidFill>
              </a:rPr>
              <a:t>Mia </a:t>
            </a:r>
            <a:r>
              <a:rPr lang="en-GB" b="1" dirty="0">
                <a:solidFill>
                  <a:schemeClr val="accent2"/>
                </a:solidFill>
              </a:rPr>
              <a:t>sometimes</a:t>
            </a:r>
            <a:r>
              <a:rPr lang="en-GB" b="1" dirty="0">
                <a:solidFill>
                  <a:schemeClr val="accent1">
                    <a:lumMod val="50000"/>
                  </a:schemeClr>
                </a:solidFill>
              </a:rPr>
              <a:t> </a:t>
            </a:r>
            <a:r>
              <a:rPr lang="en-GB" dirty="0">
                <a:solidFill>
                  <a:schemeClr val="accent1">
                    <a:lumMod val="50000"/>
                  </a:schemeClr>
                </a:solidFill>
              </a:rPr>
              <a:t>plays Tennis.</a:t>
            </a:r>
          </a:p>
        </p:txBody>
      </p:sp>
      <p:sp>
        <p:nvSpPr>
          <p:cNvPr id="27" name="TextBox 26"/>
          <p:cNvSpPr txBox="1"/>
          <p:nvPr/>
        </p:nvSpPr>
        <p:spPr>
          <a:xfrm>
            <a:off x="215154" y="4288344"/>
            <a:ext cx="11742174" cy="430887"/>
          </a:xfrm>
          <a:prstGeom prst="rect">
            <a:avLst/>
          </a:prstGeom>
          <a:noFill/>
        </p:spPr>
        <p:txBody>
          <a:bodyPr wrap="square" rtlCol="0">
            <a:spAutoFit/>
          </a:bodyPr>
          <a:lstStyle/>
          <a:p>
            <a:r>
              <a:rPr lang="en-GB" sz="2200" dirty="0">
                <a:solidFill>
                  <a:schemeClr val="accent1">
                    <a:lumMod val="50000"/>
                  </a:schemeClr>
                </a:solidFill>
              </a:rPr>
              <a:t>An </a:t>
            </a:r>
            <a:r>
              <a:rPr lang="en-GB" sz="2200" b="1" dirty="0">
                <a:solidFill>
                  <a:schemeClr val="accent1">
                    <a:lumMod val="50000"/>
                  </a:schemeClr>
                </a:solidFill>
              </a:rPr>
              <a:t>adverb </a:t>
            </a:r>
            <a:r>
              <a:rPr lang="en-GB" sz="2200" dirty="0">
                <a:solidFill>
                  <a:schemeClr val="accent1">
                    <a:lumMod val="50000"/>
                  </a:schemeClr>
                </a:solidFill>
              </a:rPr>
              <a:t>adds information about </a:t>
            </a:r>
            <a:r>
              <a:rPr lang="en-GB" sz="2200" b="1" dirty="0">
                <a:solidFill>
                  <a:schemeClr val="accent1">
                    <a:lumMod val="50000"/>
                  </a:schemeClr>
                </a:solidFill>
              </a:rPr>
              <a:t>when, how </a:t>
            </a:r>
            <a:r>
              <a:rPr lang="en-GB" sz="2200" dirty="0">
                <a:solidFill>
                  <a:schemeClr val="accent1">
                    <a:lumMod val="50000"/>
                  </a:schemeClr>
                </a:solidFill>
              </a:rPr>
              <a:t>or </a:t>
            </a:r>
            <a:r>
              <a:rPr lang="en-GB" sz="2200" b="1" dirty="0">
                <a:solidFill>
                  <a:schemeClr val="accent1">
                    <a:lumMod val="50000"/>
                  </a:schemeClr>
                </a:solidFill>
              </a:rPr>
              <a:t>where</a:t>
            </a:r>
            <a:r>
              <a:rPr lang="en-GB" sz="2200" dirty="0">
                <a:solidFill>
                  <a:schemeClr val="accent1">
                    <a:lumMod val="50000"/>
                  </a:schemeClr>
                </a:solidFill>
              </a:rPr>
              <a:t> something happens.</a:t>
            </a:r>
          </a:p>
        </p:txBody>
      </p:sp>
      <p:sp>
        <p:nvSpPr>
          <p:cNvPr id="28" name="Rounded Rectangular Callout 27"/>
          <p:cNvSpPr/>
          <p:nvPr/>
        </p:nvSpPr>
        <p:spPr>
          <a:xfrm>
            <a:off x="215153" y="3122389"/>
            <a:ext cx="3402106" cy="1667387"/>
          </a:xfrm>
          <a:prstGeom prst="wedgeRoundRectCallout">
            <a:avLst>
              <a:gd name="adj1" fmla="val -20534"/>
              <a:gd name="adj2" fmla="val 59396"/>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So, if a sentence contains an </a:t>
            </a:r>
            <a:r>
              <a:rPr lang="en-GB" sz="2200" b="1" dirty="0"/>
              <a:t>adverb</a:t>
            </a:r>
            <a:r>
              <a:rPr lang="en-GB" sz="2200" dirty="0"/>
              <a:t>, the word order is different from English. </a:t>
            </a:r>
          </a:p>
        </p:txBody>
      </p:sp>
    </p:spTree>
    <p:extLst>
      <p:ext uri="{BB962C8B-B14F-4D97-AF65-F5344CB8AC3E}">
        <p14:creationId xmlns:p14="http://schemas.microsoft.com/office/powerpoint/2010/main" val="18682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8210" y="232058"/>
            <a:ext cx="10515600" cy="1325563"/>
          </a:xfrm>
        </p:spPr>
        <p:txBody>
          <a:bodyPr>
            <a:normAutofit/>
          </a:bodyPr>
          <a:lstStyle/>
          <a:p>
            <a:r>
              <a:rPr lang="en-GB" sz="3200" b="1">
                <a:solidFill>
                  <a:schemeClr val="bg1"/>
                </a:solidFill>
              </a:rPr>
              <a:t>Bausteine (building blocks)</a:t>
            </a:r>
            <a:br>
              <a:rPr lang="en-GB" sz="3200" b="1">
                <a:solidFill>
                  <a:schemeClr val="bg1"/>
                </a:solidFill>
              </a:rPr>
            </a:br>
            <a:endParaRPr lang="en-GB" sz="320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r>
              <a:rPr lang="en-GB" b="1" dirty="0">
                <a:solidFill>
                  <a:prstClr val="white"/>
                </a:solidFill>
                <a:latin typeface="Century Gothic" panose="020B0502020202020204" pitchFamily="34" charset="0"/>
              </a:rPr>
              <a:t> [1/4]</a:t>
            </a:r>
          </a:p>
        </p:txBody>
      </p:sp>
      <p:sp>
        <p:nvSpPr>
          <p:cNvPr id="6" name="TextBox 5"/>
          <p:cNvSpPr txBox="1"/>
          <p:nvPr/>
        </p:nvSpPr>
        <p:spPr>
          <a:xfrm>
            <a:off x="215153" y="1384509"/>
            <a:ext cx="11742174" cy="461665"/>
          </a:xfrm>
          <a:prstGeom prst="rect">
            <a:avLst/>
          </a:prstGeom>
          <a:noFill/>
        </p:spPr>
        <p:txBody>
          <a:bodyPr wrap="square" rtlCol="0">
            <a:spAutoFit/>
          </a:bodyPr>
          <a:lstStyle/>
          <a:p>
            <a:r>
              <a:rPr lang="en-GB" sz="2400" dirty="0" err="1">
                <a:solidFill>
                  <a:schemeClr val="accent1">
                    <a:lumMod val="50000"/>
                  </a:schemeClr>
                </a:solidFill>
              </a:rPr>
              <a:t>Schreib</a:t>
            </a:r>
            <a:r>
              <a:rPr lang="en-GB" sz="2400" b="1" dirty="0">
                <a:solidFill>
                  <a:schemeClr val="accent1">
                    <a:lumMod val="50000"/>
                  </a:schemeClr>
                </a:solidFill>
              </a:rPr>
              <a:t> </a:t>
            </a:r>
            <a:r>
              <a:rPr lang="en-GB" sz="2400" b="1" dirty="0" err="1">
                <a:solidFill>
                  <a:schemeClr val="accent1">
                    <a:lumMod val="50000"/>
                  </a:schemeClr>
                </a:solidFill>
              </a:rPr>
              <a:t>Sätze</a:t>
            </a:r>
            <a:r>
              <a:rPr lang="en-GB" sz="2400" dirty="0">
                <a:solidFill>
                  <a:schemeClr val="accent1">
                    <a:lumMod val="50000"/>
                  </a:schemeClr>
                </a:solidFill>
              </a:rPr>
              <a:t>.</a:t>
            </a:r>
          </a:p>
        </p:txBody>
      </p:sp>
      <p:grpSp>
        <p:nvGrpSpPr>
          <p:cNvPr id="7" name="Group 6"/>
          <p:cNvGrpSpPr/>
          <p:nvPr/>
        </p:nvGrpSpPr>
        <p:grpSpPr>
          <a:xfrm>
            <a:off x="581730" y="2509998"/>
            <a:ext cx="1485900" cy="962025"/>
            <a:chOff x="471768" y="2155637"/>
            <a:chExt cx="1485900" cy="962025"/>
          </a:xfrm>
        </p:grpSpPr>
        <p:pic>
          <p:nvPicPr>
            <p:cNvPr id="8" name="Picture 7"/>
            <p:cNvPicPr>
              <a:picLocks noChangeAspect="1"/>
            </p:cNvPicPr>
            <p:nvPr/>
          </p:nvPicPr>
          <p:blipFill>
            <a:blip r:embed="rId4"/>
            <a:stretch>
              <a:fillRect/>
            </a:stretch>
          </p:blipFill>
          <p:spPr>
            <a:xfrm>
              <a:off x="471768" y="2155637"/>
              <a:ext cx="1485900" cy="962025"/>
            </a:xfrm>
            <a:prstGeom prst="rect">
              <a:avLst/>
            </a:prstGeom>
          </p:spPr>
        </p:pic>
        <p:sp>
          <p:nvSpPr>
            <p:cNvPr id="9" name="TextBox 8"/>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spielen</a:t>
              </a:r>
              <a:endParaRPr lang="en-GB" sz="1600" dirty="0">
                <a:solidFill>
                  <a:schemeClr val="bg1"/>
                </a:solidFill>
              </a:endParaRPr>
            </a:p>
          </p:txBody>
        </p:sp>
      </p:grpSp>
      <p:grpSp>
        <p:nvGrpSpPr>
          <p:cNvPr id="10" name="Group 9"/>
          <p:cNvGrpSpPr/>
          <p:nvPr/>
        </p:nvGrpSpPr>
        <p:grpSpPr>
          <a:xfrm>
            <a:off x="1860546" y="3237806"/>
            <a:ext cx="1485900" cy="962025"/>
            <a:chOff x="471768" y="2155637"/>
            <a:chExt cx="1485900" cy="962025"/>
          </a:xfrm>
        </p:grpSpPr>
        <p:pic>
          <p:nvPicPr>
            <p:cNvPr id="11" name="Picture 10"/>
            <p:cNvPicPr>
              <a:picLocks noChangeAspect="1"/>
            </p:cNvPicPr>
            <p:nvPr/>
          </p:nvPicPr>
          <p:blipFill>
            <a:blip r:embed="rId4"/>
            <a:stretch>
              <a:fillRect/>
            </a:stretch>
          </p:blipFill>
          <p:spPr>
            <a:xfrm>
              <a:off x="471768" y="2155637"/>
              <a:ext cx="1485900" cy="962025"/>
            </a:xfrm>
            <a:prstGeom prst="rect">
              <a:avLst/>
            </a:prstGeom>
          </p:spPr>
        </p:pic>
        <p:sp>
          <p:nvSpPr>
            <p:cNvPr id="12" name="TextBox 11"/>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Gitarre</a:t>
              </a:r>
              <a:endParaRPr lang="en-GB" sz="1600" dirty="0">
                <a:solidFill>
                  <a:schemeClr val="bg1"/>
                </a:solidFill>
              </a:endParaRPr>
            </a:p>
          </p:txBody>
        </p:sp>
      </p:grpSp>
      <p:grpSp>
        <p:nvGrpSpPr>
          <p:cNvPr id="13" name="Group 12"/>
          <p:cNvGrpSpPr/>
          <p:nvPr/>
        </p:nvGrpSpPr>
        <p:grpSpPr>
          <a:xfrm rot="5400000">
            <a:off x="3103222" y="2429410"/>
            <a:ext cx="1485900" cy="1076905"/>
            <a:chOff x="471768" y="2093177"/>
            <a:chExt cx="1485900" cy="1076905"/>
          </a:xfrm>
        </p:grpSpPr>
        <p:pic>
          <p:nvPicPr>
            <p:cNvPr id="14" name="Picture 13"/>
            <p:cNvPicPr>
              <a:picLocks noChangeAspect="1"/>
            </p:cNvPicPr>
            <p:nvPr/>
          </p:nvPicPr>
          <p:blipFill>
            <a:blip r:embed="rId4"/>
            <a:stretch>
              <a:fillRect/>
            </a:stretch>
          </p:blipFill>
          <p:spPr>
            <a:xfrm>
              <a:off x="471768" y="2155637"/>
              <a:ext cx="1485900" cy="962025"/>
            </a:xfrm>
            <a:prstGeom prst="rect">
              <a:avLst/>
            </a:prstGeom>
          </p:spPr>
        </p:pic>
        <p:sp>
          <p:nvSpPr>
            <p:cNvPr id="15" name="TextBox 14"/>
            <p:cNvSpPr txBox="1"/>
            <p:nvPr/>
          </p:nvSpPr>
          <p:spPr>
            <a:xfrm rot="16200000">
              <a:off x="660215" y="2462353"/>
              <a:ext cx="1076905" cy="338554"/>
            </a:xfrm>
            <a:prstGeom prst="rect">
              <a:avLst/>
            </a:prstGeom>
            <a:noFill/>
          </p:spPr>
          <p:txBody>
            <a:bodyPr wrap="square" rtlCol="0">
              <a:spAutoFit/>
            </a:bodyPr>
            <a:lstStyle/>
            <a:p>
              <a:pPr algn="ctr"/>
              <a:r>
                <a:rPr lang="en-GB" sz="1600" dirty="0" err="1">
                  <a:solidFill>
                    <a:schemeClr val="bg1"/>
                  </a:solidFill>
                </a:rPr>
                <a:t>nie</a:t>
              </a:r>
              <a:endParaRPr lang="en-GB" sz="1600" dirty="0">
                <a:solidFill>
                  <a:schemeClr val="bg1"/>
                </a:solidFill>
              </a:endParaRPr>
            </a:p>
          </p:txBody>
        </p:sp>
      </p:grpSp>
      <p:grpSp>
        <p:nvGrpSpPr>
          <p:cNvPr id="16" name="Group 15"/>
          <p:cNvGrpSpPr/>
          <p:nvPr/>
        </p:nvGrpSpPr>
        <p:grpSpPr>
          <a:xfrm rot="5400000">
            <a:off x="4250664" y="3180366"/>
            <a:ext cx="1485900" cy="1076905"/>
            <a:chOff x="471768" y="2098197"/>
            <a:chExt cx="1485900" cy="1076905"/>
          </a:xfrm>
        </p:grpSpPr>
        <p:pic>
          <p:nvPicPr>
            <p:cNvPr id="17" name="Picture 16"/>
            <p:cNvPicPr>
              <a:picLocks noChangeAspect="1"/>
            </p:cNvPicPr>
            <p:nvPr/>
          </p:nvPicPr>
          <p:blipFill>
            <a:blip r:embed="rId4"/>
            <a:stretch>
              <a:fillRect/>
            </a:stretch>
          </p:blipFill>
          <p:spPr>
            <a:xfrm>
              <a:off x="471768" y="2155637"/>
              <a:ext cx="1485900" cy="962025"/>
            </a:xfrm>
            <a:prstGeom prst="rect">
              <a:avLst/>
            </a:prstGeom>
          </p:spPr>
        </p:pic>
        <p:sp>
          <p:nvSpPr>
            <p:cNvPr id="18" name="TextBox 17"/>
            <p:cNvSpPr txBox="1"/>
            <p:nvPr/>
          </p:nvSpPr>
          <p:spPr>
            <a:xfrm rot="16200000">
              <a:off x="643534" y="2467373"/>
              <a:ext cx="1076905" cy="338554"/>
            </a:xfrm>
            <a:prstGeom prst="rect">
              <a:avLst/>
            </a:prstGeom>
            <a:noFill/>
          </p:spPr>
          <p:txBody>
            <a:bodyPr wrap="square" rtlCol="0">
              <a:spAutoFit/>
            </a:bodyPr>
            <a:lstStyle/>
            <a:p>
              <a:pPr algn="ctr"/>
              <a:r>
                <a:rPr lang="en-GB" sz="1600" dirty="0" err="1">
                  <a:solidFill>
                    <a:schemeClr val="bg1"/>
                  </a:solidFill>
                </a:rPr>
                <a:t>er</a:t>
              </a:r>
              <a:endParaRPr lang="en-GB" sz="1600" dirty="0">
                <a:solidFill>
                  <a:schemeClr val="bg1"/>
                </a:solidFill>
              </a:endParaRPr>
            </a:p>
          </p:txBody>
        </p:sp>
      </p:grpSp>
      <p:grpSp>
        <p:nvGrpSpPr>
          <p:cNvPr id="19" name="Group 18"/>
          <p:cNvGrpSpPr/>
          <p:nvPr/>
        </p:nvGrpSpPr>
        <p:grpSpPr>
          <a:xfrm rot="5400000">
            <a:off x="397793" y="4931540"/>
            <a:ext cx="1485900" cy="1076905"/>
            <a:chOff x="471768" y="2098197"/>
            <a:chExt cx="1485900" cy="1076905"/>
          </a:xfrm>
        </p:grpSpPr>
        <p:pic>
          <p:nvPicPr>
            <p:cNvPr id="20" name="Picture 19"/>
            <p:cNvPicPr>
              <a:picLocks noChangeAspect="1"/>
            </p:cNvPicPr>
            <p:nvPr/>
          </p:nvPicPr>
          <p:blipFill>
            <a:blip r:embed="rId4"/>
            <a:stretch>
              <a:fillRect/>
            </a:stretch>
          </p:blipFill>
          <p:spPr>
            <a:xfrm>
              <a:off x="471768" y="2155637"/>
              <a:ext cx="1485900" cy="962025"/>
            </a:xfrm>
            <a:prstGeom prst="rect">
              <a:avLst/>
            </a:prstGeom>
          </p:spPr>
        </p:pic>
        <p:sp>
          <p:nvSpPr>
            <p:cNvPr id="21" name="TextBox 20"/>
            <p:cNvSpPr txBox="1"/>
            <p:nvPr/>
          </p:nvSpPr>
          <p:spPr>
            <a:xfrm rot="16200000">
              <a:off x="668505" y="2467373"/>
              <a:ext cx="1076905" cy="338554"/>
            </a:xfrm>
            <a:prstGeom prst="rect">
              <a:avLst/>
            </a:prstGeom>
            <a:noFill/>
          </p:spPr>
          <p:txBody>
            <a:bodyPr wrap="square" rtlCol="0">
              <a:spAutoFit/>
            </a:bodyPr>
            <a:lstStyle/>
            <a:p>
              <a:pPr algn="ctr"/>
              <a:r>
                <a:rPr lang="en-GB" sz="1600" dirty="0" err="1">
                  <a:solidFill>
                    <a:schemeClr val="bg1"/>
                  </a:solidFill>
                </a:rPr>
                <a:t>Er</a:t>
              </a:r>
              <a:endParaRPr lang="en-GB" sz="1600" dirty="0">
                <a:solidFill>
                  <a:schemeClr val="bg1"/>
                </a:solidFill>
              </a:endParaRPr>
            </a:p>
          </p:txBody>
        </p:sp>
      </p:grpSp>
      <p:grpSp>
        <p:nvGrpSpPr>
          <p:cNvPr id="22" name="Group 21"/>
          <p:cNvGrpSpPr/>
          <p:nvPr/>
        </p:nvGrpSpPr>
        <p:grpSpPr>
          <a:xfrm>
            <a:off x="1656048" y="4988978"/>
            <a:ext cx="1485900" cy="962025"/>
            <a:chOff x="471768" y="2155637"/>
            <a:chExt cx="1485900" cy="962025"/>
          </a:xfrm>
        </p:grpSpPr>
        <p:pic>
          <p:nvPicPr>
            <p:cNvPr id="23" name="Picture 22"/>
            <p:cNvPicPr>
              <a:picLocks noChangeAspect="1"/>
            </p:cNvPicPr>
            <p:nvPr/>
          </p:nvPicPr>
          <p:blipFill>
            <a:blip r:embed="rId4"/>
            <a:stretch>
              <a:fillRect/>
            </a:stretch>
          </p:blipFill>
          <p:spPr>
            <a:xfrm>
              <a:off x="471768" y="2155637"/>
              <a:ext cx="1485900" cy="962025"/>
            </a:xfrm>
            <a:prstGeom prst="rect">
              <a:avLst/>
            </a:prstGeom>
          </p:spPr>
        </p:pic>
        <p:sp>
          <p:nvSpPr>
            <p:cNvPr id="24" name="TextBox 23"/>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spiel</a:t>
              </a:r>
              <a:r>
                <a:rPr lang="en-GB" sz="1600" b="1" dirty="0" err="1">
                  <a:solidFill>
                    <a:schemeClr val="bg1"/>
                  </a:solidFill>
                </a:rPr>
                <a:t>t</a:t>
              </a:r>
              <a:endParaRPr lang="en-GB" sz="1600" b="1" dirty="0">
                <a:solidFill>
                  <a:schemeClr val="bg1"/>
                </a:solidFill>
              </a:endParaRPr>
            </a:p>
          </p:txBody>
        </p:sp>
      </p:grpSp>
      <p:grpSp>
        <p:nvGrpSpPr>
          <p:cNvPr id="25" name="Group 24"/>
          <p:cNvGrpSpPr/>
          <p:nvPr/>
        </p:nvGrpSpPr>
        <p:grpSpPr>
          <a:xfrm rot="5400000">
            <a:off x="2933477" y="4908391"/>
            <a:ext cx="1485900" cy="1076905"/>
            <a:chOff x="471768" y="2097813"/>
            <a:chExt cx="1485900" cy="1076905"/>
          </a:xfrm>
        </p:grpSpPr>
        <p:pic>
          <p:nvPicPr>
            <p:cNvPr id="26" name="Picture 25"/>
            <p:cNvPicPr>
              <a:picLocks noChangeAspect="1"/>
            </p:cNvPicPr>
            <p:nvPr/>
          </p:nvPicPr>
          <p:blipFill>
            <a:blip r:embed="rId4"/>
            <a:stretch>
              <a:fillRect/>
            </a:stretch>
          </p:blipFill>
          <p:spPr>
            <a:xfrm>
              <a:off x="471768" y="2155637"/>
              <a:ext cx="1485900" cy="962025"/>
            </a:xfrm>
            <a:prstGeom prst="rect">
              <a:avLst/>
            </a:prstGeom>
          </p:spPr>
        </p:pic>
        <p:sp>
          <p:nvSpPr>
            <p:cNvPr id="27" name="TextBox 26"/>
            <p:cNvSpPr txBox="1"/>
            <p:nvPr/>
          </p:nvSpPr>
          <p:spPr>
            <a:xfrm rot="16200000">
              <a:off x="637977" y="2466989"/>
              <a:ext cx="1076905" cy="338554"/>
            </a:xfrm>
            <a:prstGeom prst="rect">
              <a:avLst/>
            </a:prstGeom>
            <a:noFill/>
          </p:spPr>
          <p:txBody>
            <a:bodyPr wrap="square" rtlCol="0">
              <a:spAutoFit/>
            </a:bodyPr>
            <a:lstStyle/>
            <a:p>
              <a:pPr algn="ctr"/>
              <a:r>
                <a:rPr lang="en-GB" sz="1600" dirty="0" err="1">
                  <a:solidFill>
                    <a:schemeClr val="bg1"/>
                  </a:solidFill>
                </a:rPr>
                <a:t>nie</a:t>
              </a:r>
              <a:endParaRPr lang="en-GB" sz="1600" dirty="0">
                <a:solidFill>
                  <a:schemeClr val="bg1"/>
                </a:solidFill>
              </a:endParaRPr>
            </a:p>
          </p:txBody>
        </p:sp>
      </p:grpSp>
      <p:grpSp>
        <p:nvGrpSpPr>
          <p:cNvPr id="28" name="Group 27"/>
          <p:cNvGrpSpPr/>
          <p:nvPr/>
        </p:nvGrpSpPr>
        <p:grpSpPr>
          <a:xfrm>
            <a:off x="4180127" y="4965831"/>
            <a:ext cx="1485900" cy="962025"/>
            <a:chOff x="471768" y="2155637"/>
            <a:chExt cx="1485900" cy="962025"/>
          </a:xfrm>
        </p:grpSpPr>
        <p:pic>
          <p:nvPicPr>
            <p:cNvPr id="29" name="Picture 28"/>
            <p:cNvPicPr>
              <a:picLocks noChangeAspect="1"/>
            </p:cNvPicPr>
            <p:nvPr/>
          </p:nvPicPr>
          <p:blipFill>
            <a:blip r:embed="rId4"/>
            <a:stretch>
              <a:fillRect/>
            </a:stretch>
          </p:blipFill>
          <p:spPr>
            <a:xfrm>
              <a:off x="471768" y="2155637"/>
              <a:ext cx="1485900" cy="962025"/>
            </a:xfrm>
            <a:prstGeom prst="rect">
              <a:avLst/>
            </a:prstGeom>
          </p:spPr>
        </p:pic>
        <p:sp>
          <p:nvSpPr>
            <p:cNvPr id="30" name="TextBox 29"/>
            <p:cNvSpPr txBox="1"/>
            <p:nvPr/>
          </p:nvSpPr>
          <p:spPr>
            <a:xfrm>
              <a:off x="676265" y="2429084"/>
              <a:ext cx="1076905" cy="338554"/>
            </a:xfrm>
            <a:prstGeom prst="rect">
              <a:avLst/>
            </a:prstGeom>
            <a:noFill/>
          </p:spPr>
          <p:txBody>
            <a:bodyPr wrap="square" rtlCol="0">
              <a:spAutoFit/>
            </a:bodyPr>
            <a:lstStyle/>
            <a:p>
              <a:pPr algn="ctr"/>
              <a:r>
                <a:rPr lang="en-GB" sz="1600" dirty="0" err="1">
                  <a:solidFill>
                    <a:schemeClr val="bg1"/>
                  </a:solidFill>
                </a:rPr>
                <a:t>Gitarre</a:t>
              </a:r>
              <a:endParaRPr lang="en-GB" sz="1600" dirty="0">
                <a:solidFill>
                  <a:schemeClr val="bg1"/>
                </a:solidFill>
              </a:endParaRPr>
            </a:p>
          </p:txBody>
        </p:sp>
      </p:grpSp>
      <p:grpSp>
        <p:nvGrpSpPr>
          <p:cNvPr id="31" name="Group 30"/>
          <p:cNvGrpSpPr/>
          <p:nvPr/>
        </p:nvGrpSpPr>
        <p:grpSpPr>
          <a:xfrm>
            <a:off x="7636842" y="2065095"/>
            <a:ext cx="1278040" cy="1252760"/>
            <a:chOff x="7933195" y="1748732"/>
            <a:chExt cx="1278040" cy="1252760"/>
          </a:xfrm>
        </p:grpSpPr>
        <p:pic>
          <p:nvPicPr>
            <p:cNvPr id="32" name="Picture 31"/>
            <p:cNvPicPr>
              <a:picLocks noChangeAspect="1"/>
            </p:cNvPicPr>
            <p:nvPr/>
          </p:nvPicPr>
          <p:blipFill>
            <a:blip r:embed="rId5"/>
            <a:stretch>
              <a:fillRect/>
            </a:stretch>
          </p:blipFill>
          <p:spPr>
            <a:xfrm>
              <a:off x="7933195" y="1748732"/>
              <a:ext cx="1278040" cy="1252760"/>
            </a:xfrm>
            <a:prstGeom prst="rect">
              <a:avLst/>
            </a:prstGeom>
          </p:spPr>
        </p:pic>
        <p:sp>
          <p:nvSpPr>
            <p:cNvPr id="33" name="TextBox 32"/>
            <p:cNvSpPr txBox="1"/>
            <p:nvPr/>
          </p:nvSpPr>
          <p:spPr>
            <a:xfrm>
              <a:off x="8033762" y="2050674"/>
              <a:ext cx="1076905" cy="584775"/>
            </a:xfrm>
            <a:prstGeom prst="rect">
              <a:avLst/>
            </a:prstGeom>
            <a:noFill/>
          </p:spPr>
          <p:txBody>
            <a:bodyPr wrap="square" rtlCol="0">
              <a:spAutoFit/>
            </a:bodyPr>
            <a:lstStyle/>
            <a:p>
              <a:pPr algn="ctr"/>
              <a:r>
                <a:rPr lang="en-GB" sz="1600" dirty="0">
                  <a:solidFill>
                    <a:schemeClr val="bg1"/>
                  </a:solidFill>
                </a:rPr>
                <a:t>in der </a:t>
              </a:r>
              <a:r>
                <a:rPr lang="en-GB" sz="1600" dirty="0" err="1">
                  <a:solidFill>
                    <a:schemeClr val="bg1"/>
                  </a:solidFill>
                </a:rPr>
                <a:t>Schule</a:t>
              </a:r>
              <a:endParaRPr lang="en-GB" sz="1600" dirty="0">
                <a:solidFill>
                  <a:schemeClr val="bg1"/>
                </a:solidFill>
              </a:endParaRPr>
            </a:p>
          </p:txBody>
        </p:sp>
      </p:grpSp>
      <p:grpSp>
        <p:nvGrpSpPr>
          <p:cNvPr id="34" name="Group 33"/>
          <p:cNvGrpSpPr/>
          <p:nvPr/>
        </p:nvGrpSpPr>
        <p:grpSpPr>
          <a:xfrm>
            <a:off x="8814314" y="1259545"/>
            <a:ext cx="1278040" cy="1252760"/>
            <a:chOff x="9110667" y="943182"/>
            <a:chExt cx="1278040" cy="1252760"/>
          </a:xfrm>
        </p:grpSpPr>
        <p:pic>
          <p:nvPicPr>
            <p:cNvPr id="35" name="Picture 34"/>
            <p:cNvPicPr>
              <a:picLocks noChangeAspect="1"/>
            </p:cNvPicPr>
            <p:nvPr/>
          </p:nvPicPr>
          <p:blipFill>
            <a:blip r:embed="rId5"/>
            <a:stretch>
              <a:fillRect/>
            </a:stretch>
          </p:blipFill>
          <p:spPr>
            <a:xfrm>
              <a:off x="9110667" y="943182"/>
              <a:ext cx="1278040" cy="1252760"/>
            </a:xfrm>
            <a:prstGeom prst="rect">
              <a:avLst/>
            </a:prstGeom>
          </p:spPr>
        </p:pic>
        <p:sp>
          <p:nvSpPr>
            <p:cNvPr id="36" name="TextBox 35"/>
            <p:cNvSpPr txBox="1"/>
            <p:nvPr/>
          </p:nvSpPr>
          <p:spPr>
            <a:xfrm>
              <a:off x="9185496" y="1361035"/>
              <a:ext cx="1076905" cy="338554"/>
            </a:xfrm>
            <a:prstGeom prst="rect">
              <a:avLst/>
            </a:prstGeom>
            <a:noFill/>
          </p:spPr>
          <p:txBody>
            <a:bodyPr wrap="square" rtlCol="0">
              <a:spAutoFit/>
            </a:bodyPr>
            <a:lstStyle/>
            <a:p>
              <a:pPr algn="ctr"/>
              <a:r>
                <a:rPr lang="en-GB" sz="1600" dirty="0">
                  <a:solidFill>
                    <a:schemeClr val="bg1"/>
                  </a:solidFill>
                </a:rPr>
                <a:t>du</a:t>
              </a:r>
            </a:p>
          </p:txBody>
        </p:sp>
      </p:grpSp>
      <p:grpSp>
        <p:nvGrpSpPr>
          <p:cNvPr id="37" name="Group 36"/>
          <p:cNvGrpSpPr/>
          <p:nvPr/>
        </p:nvGrpSpPr>
        <p:grpSpPr>
          <a:xfrm>
            <a:off x="9940309" y="2130215"/>
            <a:ext cx="1278040" cy="1252760"/>
            <a:chOff x="9110667" y="943182"/>
            <a:chExt cx="1278040" cy="1252760"/>
          </a:xfrm>
        </p:grpSpPr>
        <p:pic>
          <p:nvPicPr>
            <p:cNvPr id="38" name="Picture 37"/>
            <p:cNvPicPr>
              <a:picLocks noChangeAspect="1"/>
            </p:cNvPicPr>
            <p:nvPr/>
          </p:nvPicPr>
          <p:blipFill>
            <a:blip r:embed="rId5"/>
            <a:stretch>
              <a:fillRect/>
            </a:stretch>
          </p:blipFill>
          <p:spPr>
            <a:xfrm>
              <a:off x="9110667" y="943182"/>
              <a:ext cx="1278040" cy="1252760"/>
            </a:xfrm>
            <a:prstGeom prst="rect">
              <a:avLst/>
            </a:prstGeom>
          </p:spPr>
        </p:pic>
        <p:sp>
          <p:nvSpPr>
            <p:cNvPr id="39" name="TextBox 38"/>
            <p:cNvSpPr txBox="1"/>
            <p:nvPr/>
          </p:nvSpPr>
          <p:spPr>
            <a:xfrm>
              <a:off x="9186080" y="1368049"/>
              <a:ext cx="1125995" cy="338554"/>
            </a:xfrm>
            <a:prstGeom prst="rect">
              <a:avLst/>
            </a:prstGeom>
            <a:noFill/>
          </p:spPr>
          <p:txBody>
            <a:bodyPr wrap="square" rtlCol="0">
              <a:spAutoFit/>
            </a:bodyPr>
            <a:lstStyle/>
            <a:p>
              <a:pPr algn="ctr"/>
              <a:r>
                <a:rPr lang="en-GB" sz="1600" dirty="0" err="1">
                  <a:solidFill>
                    <a:schemeClr val="bg1"/>
                  </a:solidFill>
                </a:rPr>
                <a:t>Mathe</a:t>
              </a:r>
              <a:endParaRPr lang="en-GB" sz="1600" dirty="0">
                <a:solidFill>
                  <a:schemeClr val="bg1"/>
                </a:solidFill>
              </a:endParaRPr>
            </a:p>
          </p:txBody>
        </p:sp>
      </p:grpSp>
      <p:grpSp>
        <p:nvGrpSpPr>
          <p:cNvPr id="40" name="Group 39"/>
          <p:cNvGrpSpPr/>
          <p:nvPr/>
        </p:nvGrpSpPr>
        <p:grpSpPr>
          <a:xfrm>
            <a:off x="8788576" y="3145661"/>
            <a:ext cx="1278040" cy="1252760"/>
            <a:chOff x="9110667" y="943182"/>
            <a:chExt cx="1278040" cy="1252760"/>
          </a:xfrm>
        </p:grpSpPr>
        <p:pic>
          <p:nvPicPr>
            <p:cNvPr id="41" name="Picture 40"/>
            <p:cNvPicPr>
              <a:picLocks noChangeAspect="1"/>
            </p:cNvPicPr>
            <p:nvPr/>
          </p:nvPicPr>
          <p:blipFill>
            <a:blip r:embed="rId5"/>
            <a:stretch>
              <a:fillRect/>
            </a:stretch>
          </p:blipFill>
          <p:spPr>
            <a:xfrm>
              <a:off x="9110667" y="943182"/>
              <a:ext cx="1278040" cy="1252760"/>
            </a:xfrm>
            <a:prstGeom prst="rect">
              <a:avLst/>
            </a:prstGeom>
          </p:spPr>
        </p:pic>
        <p:sp>
          <p:nvSpPr>
            <p:cNvPr id="42" name="TextBox 41"/>
            <p:cNvSpPr txBox="1"/>
            <p:nvPr/>
          </p:nvSpPr>
          <p:spPr>
            <a:xfrm>
              <a:off x="9191254" y="1361822"/>
              <a:ext cx="1076905" cy="338554"/>
            </a:xfrm>
            <a:prstGeom prst="rect">
              <a:avLst/>
            </a:prstGeom>
            <a:noFill/>
          </p:spPr>
          <p:txBody>
            <a:bodyPr wrap="square" rtlCol="0">
              <a:spAutoFit/>
            </a:bodyPr>
            <a:lstStyle/>
            <a:p>
              <a:pPr algn="ctr"/>
              <a:r>
                <a:rPr lang="en-GB" sz="1600" dirty="0" err="1">
                  <a:solidFill>
                    <a:schemeClr val="bg1"/>
                  </a:solidFill>
                </a:rPr>
                <a:t>lernen</a:t>
              </a:r>
              <a:endParaRPr lang="en-GB" sz="1600" dirty="0">
                <a:solidFill>
                  <a:schemeClr val="bg1"/>
                </a:solidFill>
              </a:endParaRPr>
            </a:p>
          </p:txBody>
        </p:sp>
      </p:grpSp>
      <p:grpSp>
        <p:nvGrpSpPr>
          <p:cNvPr id="43" name="Group 42"/>
          <p:cNvGrpSpPr/>
          <p:nvPr/>
        </p:nvGrpSpPr>
        <p:grpSpPr>
          <a:xfrm>
            <a:off x="6543466" y="4786118"/>
            <a:ext cx="1278040" cy="1252760"/>
            <a:chOff x="9110667" y="943182"/>
            <a:chExt cx="1278040" cy="1252760"/>
          </a:xfrm>
        </p:grpSpPr>
        <p:pic>
          <p:nvPicPr>
            <p:cNvPr id="44" name="Picture 43"/>
            <p:cNvPicPr>
              <a:picLocks noChangeAspect="1"/>
            </p:cNvPicPr>
            <p:nvPr/>
          </p:nvPicPr>
          <p:blipFill>
            <a:blip r:embed="rId5"/>
            <a:stretch>
              <a:fillRect/>
            </a:stretch>
          </p:blipFill>
          <p:spPr>
            <a:xfrm>
              <a:off x="9110667" y="943182"/>
              <a:ext cx="1278040" cy="1252760"/>
            </a:xfrm>
            <a:prstGeom prst="rect">
              <a:avLst/>
            </a:prstGeom>
          </p:spPr>
        </p:pic>
        <p:sp>
          <p:nvSpPr>
            <p:cNvPr id="45" name="TextBox 44"/>
            <p:cNvSpPr txBox="1"/>
            <p:nvPr/>
          </p:nvSpPr>
          <p:spPr>
            <a:xfrm>
              <a:off x="9181024" y="1360562"/>
              <a:ext cx="1076905" cy="338554"/>
            </a:xfrm>
            <a:prstGeom prst="rect">
              <a:avLst/>
            </a:prstGeom>
            <a:noFill/>
          </p:spPr>
          <p:txBody>
            <a:bodyPr wrap="square" rtlCol="0">
              <a:spAutoFit/>
            </a:bodyPr>
            <a:lstStyle/>
            <a:p>
              <a:pPr algn="ctr"/>
              <a:r>
                <a:rPr lang="en-GB" sz="1600" dirty="0">
                  <a:solidFill>
                    <a:schemeClr val="bg1"/>
                  </a:solidFill>
                </a:rPr>
                <a:t>Du</a:t>
              </a:r>
            </a:p>
          </p:txBody>
        </p:sp>
      </p:grpSp>
      <p:grpSp>
        <p:nvGrpSpPr>
          <p:cNvPr id="46" name="Group 45"/>
          <p:cNvGrpSpPr/>
          <p:nvPr/>
        </p:nvGrpSpPr>
        <p:grpSpPr>
          <a:xfrm>
            <a:off x="7922073" y="4786118"/>
            <a:ext cx="1278040" cy="1252760"/>
            <a:chOff x="7933195" y="1748732"/>
            <a:chExt cx="1278040" cy="1252760"/>
          </a:xfrm>
        </p:grpSpPr>
        <p:pic>
          <p:nvPicPr>
            <p:cNvPr id="47" name="Picture 46"/>
            <p:cNvPicPr>
              <a:picLocks noChangeAspect="1"/>
            </p:cNvPicPr>
            <p:nvPr/>
          </p:nvPicPr>
          <p:blipFill>
            <a:blip r:embed="rId5"/>
            <a:stretch>
              <a:fillRect/>
            </a:stretch>
          </p:blipFill>
          <p:spPr>
            <a:xfrm>
              <a:off x="7933195" y="1748732"/>
              <a:ext cx="1278040" cy="1252760"/>
            </a:xfrm>
            <a:prstGeom prst="rect">
              <a:avLst/>
            </a:prstGeom>
          </p:spPr>
        </p:pic>
        <p:sp>
          <p:nvSpPr>
            <p:cNvPr id="48" name="TextBox 47"/>
            <p:cNvSpPr txBox="1"/>
            <p:nvPr/>
          </p:nvSpPr>
          <p:spPr>
            <a:xfrm>
              <a:off x="8033762" y="2166112"/>
              <a:ext cx="1076905" cy="338554"/>
            </a:xfrm>
            <a:prstGeom prst="rect">
              <a:avLst/>
            </a:prstGeom>
            <a:noFill/>
          </p:spPr>
          <p:txBody>
            <a:bodyPr wrap="square" rtlCol="0">
              <a:spAutoFit/>
            </a:bodyPr>
            <a:lstStyle/>
            <a:p>
              <a:pPr algn="ctr"/>
              <a:r>
                <a:rPr lang="en-GB" sz="1600" dirty="0" err="1">
                  <a:solidFill>
                    <a:schemeClr val="bg1"/>
                  </a:solidFill>
                </a:rPr>
                <a:t>lern</a:t>
              </a:r>
              <a:r>
                <a:rPr lang="en-GB" sz="1600" b="1" dirty="0" err="1">
                  <a:solidFill>
                    <a:schemeClr val="bg1"/>
                  </a:solidFill>
                </a:rPr>
                <a:t>st</a:t>
              </a:r>
              <a:endParaRPr lang="en-GB" sz="1600" dirty="0">
                <a:solidFill>
                  <a:schemeClr val="bg1"/>
                </a:solidFill>
              </a:endParaRPr>
            </a:p>
          </p:txBody>
        </p:sp>
      </p:grpSp>
      <p:pic>
        <p:nvPicPr>
          <p:cNvPr id="49" name="Picture 48"/>
          <p:cNvPicPr>
            <a:picLocks noChangeAspect="1"/>
          </p:cNvPicPr>
          <p:nvPr/>
        </p:nvPicPr>
        <p:blipFill>
          <a:blip r:embed="rId5"/>
          <a:stretch>
            <a:fillRect/>
          </a:stretch>
        </p:blipFill>
        <p:spPr>
          <a:xfrm>
            <a:off x="9300680" y="4786118"/>
            <a:ext cx="1278040" cy="1252760"/>
          </a:xfrm>
          <a:prstGeom prst="rect">
            <a:avLst/>
          </a:prstGeom>
        </p:spPr>
      </p:pic>
      <p:grpSp>
        <p:nvGrpSpPr>
          <p:cNvPr id="50" name="Group 49"/>
          <p:cNvGrpSpPr/>
          <p:nvPr/>
        </p:nvGrpSpPr>
        <p:grpSpPr>
          <a:xfrm>
            <a:off x="10679287" y="4786118"/>
            <a:ext cx="1278040" cy="1252760"/>
            <a:chOff x="9300680" y="4786118"/>
            <a:chExt cx="1278040" cy="1252760"/>
          </a:xfrm>
        </p:grpSpPr>
        <p:pic>
          <p:nvPicPr>
            <p:cNvPr id="51" name="Picture 50"/>
            <p:cNvPicPr>
              <a:picLocks noChangeAspect="1"/>
            </p:cNvPicPr>
            <p:nvPr/>
          </p:nvPicPr>
          <p:blipFill>
            <a:blip r:embed="rId5"/>
            <a:stretch>
              <a:fillRect/>
            </a:stretch>
          </p:blipFill>
          <p:spPr>
            <a:xfrm>
              <a:off x="9300680" y="4786118"/>
              <a:ext cx="1278040" cy="1252760"/>
            </a:xfrm>
            <a:prstGeom prst="rect">
              <a:avLst/>
            </a:prstGeom>
          </p:spPr>
        </p:pic>
        <p:sp>
          <p:nvSpPr>
            <p:cNvPr id="52" name="TextBox 51"/>
            <p:cNvSpPr txBox="1"/>
            <p:nvPr/>
          </p:nvSpPr>
          <p:spPr>
            <a:xfrm>
              <a:off x="9376702" y="5218888"/>
              <a:ext cx="1125995" cy="338554"/>
            </a:xfrm>
            <a:prstGeom prst="rect">
              <a:avLst/>
            </a:prstGeom>
            <a:noFill/>
          </p:spPr>
          <p:txBody>
            <a:bodyPr wrap="square" rtlCol="0">
              <a:spAutoFit/>
            </a:bodyPr>
            <a:lstStyle/>
            <a:p>
              <a:pPr algn="ctr"/>
              <a:r>
                <a:rPr lang="en-GB" sz="1600" dirty="0" err="1">
                  <a:solidFill>
                    <a:schemeClr val="bg1"/>
                  </a:solidFill>
                </a:rPr>
                <a:t>Mathe</a:t>
              </a:r>
              <a:endParaRPr lang="en-GB" sz="1600" dirty="0">
                <a:solidFill>
                  <a:schemeClr val="bg1"/>
                </a:solidFill>
              </a:endParaRPr>
            </a:p>
          </p:txBody>
        </p:sp>
      </p:grpSp>
      <p:sp>
        <p:nvSpPr>
          <p:cNvPr id="53" name="TextBox 52"/>
          <p:cNvSpPr txBox="1"/>
          <p:nvPr/>
        </p:nvSpPr>
        <p:spPr>
          <a:xfrm>
            <a:off x="9401247" y="5080388"/>
            <a:ext cx="1076905" cy="584775"/>
          </a:xfrm>
          <a:prstGeom prst="rect">
            <a:avLst/>
          </a:prstGeom>
          <a:noFill/>
        </p:spPr>
        <p:txBody>
          <a:bodyPr wrap="square" rtlCol="0">
            <a:spAutoFit/>
          </a:bodyPr>
          <a:lstStyle/>
          <a:p>
            <a:pPr algn="ctr"/>
            <a:r>
              <a:rPr lang="en-GB" sz="1600" dirty="0">
                <a:solidFill>
                  <a:schemeClr val="bg1"/>
                </a:solidFill>
              </a:rPr>
              <a:t>in der </a:t>
            </a:r>
            <a:r>
              <a:rPr lang="en-GB" sz="1600" dirty="0" err="1">
                <a:solidFill>
                  <a:schemeClr val="bg1"/>
                </a:solidFill>
              </a:rPr>
              <a:t>Schule</a:t>
            </a:r>
            <a:endParaRPr lang="en-GB" sz="1600" dirty="0">
              <a:solidFill>
                <a:schemeClr val="bg1"/>
              </a:solidFill>
            </a:endParaRPr>
          </a:p>
        </p:txBody>
      </p:sp>
    </p:spTree>
    <p:extLst>
      <p:ext uri="{BB962C8B-B14F-4D97-AF65-F5344CB8AC3E}">
        <p14:creationId xmlns:p14="http://schemas.microsoft.com/office/powerpoint/2010/main" val="23793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477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63120" y="217713"/>
            <a:ext cx="10515600" cy="1325563"/>
          </a:xfrm>
        </p:spPr>
        <p:txBody>
          <a:bodyPr>
            <a:normAutofit/>
          </a:bodyPr>
          <a:lstStyle/>
          <a:p>
            <a:r>
              <a:rPr lang="en-GB" sz="3200" b="1">
                <a:solidFill>
                  <a:schemeClr val="bg1"/>
                </a:solidFill>
              </a:rPr>
              <a:t>Bausteine (building blocks)</a:t>
            </a:r>
            <a:br>
              <a:rPr lang="en-GB" sz="3200" b="1">
                <a:solidFill>
                  <a:schemeClr val="bg1"/>
                </a:solidFill>
              </a:rPr>
            </a:br>
            <a:endParaRPr lang="en-GB" sz="320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r>
              <a:rPr lang="en-GB" b="1" dirty="0">
                <a:solidFill>
                  <a:prstClr val="white"/>
                </a:solidFill>
                <a:latin typeface="Century Gothic" panose="020B0502020202020204" pitchFamily="34" charset="0"/>
              </a:rPr>
              <a:t> [2/4]</a:t>
            </a:r>
          </a:p>
        </p:txBody>
      </p:sp>
      <p:sp>
        <p:nvSpPr>
          <p:cNvPr id="6" name="TextBox 5"/>
          <p:cNvSpPr txBox="1"/>
          <p:nvPr/>
        </p:nvSpPr>
        <p:spPr>
          <a:xfrm>
            <a:off x="215153" y="1384509"/>
            <a:ext cx="11742174" cy="461665"/>
          </a:xfrm>
          <a:prstGeom prst="rect">
            <a:avLst/>
          </a:prstGeom>
          <a:noFill/>
        </p:spPr>
        <p:txBody>
          <a:bodyPr wrap="square" rtlCol="0">
            <a:spAutoFit/>
          </a:bodyPr>
          <a:lstStyle/>
          <a:p>
            <a:r>
              <a:rPr lang="en-GB" sz="2400" dirty="0" err="1">
                <a:solidFill>
                  <a:schemeClr val="accent1">
                    <a:lumMod val="50000"/>
                  </a:schemeClr>
                </a:solidFill>
              </a:rPr>
              <a:t>Schreib</a:t>
            </a:r>
            <a:r>
              <a:rPr lang="en-GB" sz="2400" b="1" dirty="0">
                <a:solidFill>
                  <a:schemeClr val="accent1">
                    <a:lumMod val="50000"/>
                  </a:schemeClr>
                </a:solidFill>
              </a:rPr>
              <a:t> </a:t>
            </a:r>
            <a:r>
              <a:rPr lang="en-GB" sz="2400" b="1" dirty="0" err="1">
                <a:solidFill>
                  <a:schemeClr val="accent1">
                    <a:lumMod val="50000"/>
                  </a:schemeClr>
                </a:solidFill>
              </a:rPr>
              <a:t>Sätze</a:t>
            </a:r>
            <a:r>
              <a:rPr lang="en-GB" sz="2400" dirty="0">
                <a:solidFill>
                  <a:schemeClr val="accent1">
                    <a:lumMod val="50000"/>
                  </a:schemeClr>
                </a:solidFill>
              </a:rPr>
              <a:t>.</a:t>
            </a:r>
          </a:p>
        </p:txBody>
      </p:sp>
      <p:grpSp>
        <p:nvGrpSpPr>
          <p:cNvPr id="7" name="Group 6"/>
          <p:cNvGrpSpPr/>
          <p:nvPr/>
        </p:nvGrpSpPr>
        <p:grpSpPr>
          <a:xfrm>
            <a:off x="581730" y="2509998"/>
            <a:ext cx="1485900" cy="962025"/>
            <a:chOff x="471768" y="2155637"/>
            <a:chExt cx="1485900" cy="962025"/>
          </a:xfrm>
        </p:grpSpPr>
        <p:pic>
          <p:nvPicPr>
            <p:cNvPr id="8" name="Picture 7"/>
            <p:cNvPicPr>
              <a:picLocks noChangeAspect="1"/>
            </p:cNvPicPr>
            <p:nvPr/>
          </p:nvPicPr>
          <p:blipFill>
            <a:blip r:embed="rId4"/>
            <a:stretch>
              <a:fillRect/>
            </a:stretch>
          </p:blipFill>
          <p:spPr>
            <a:xfrm>
              <a:off x="471768" y="2155637"/>
              <a:ext cx="1485900" cy="962025"/>
            </a:xfrm>
            <a:prstGeom prst="rect">
              <a:avLst/>
            </a:prstGeom>
          </p:spPr>
        </p:pic>
        <p:sp>
          <p:nvSpPr>
            <p:cNvPr id="9" name="TextBox 8"/>
            <p:cNvSpPr txBox="1"/>
            <p:nvPr/>
          </p:nvSpPr>
          <p:spPr>
            <a:xfrm>
              <a:off x="612151" y="2435026"/>
              <a:ext cx="1205133" cy="338554"/>
            </a:xfrm>
            <a:prstGeom prst="rect">
              <a:avLst/>
            </a:prstGeom>
            <a:noFill/>
          </p:spPr>
          <p:txBody>
            <a:bodyPr wrap="square" rtlCol="0">
              <a:spAutoFit/>
            </a:bodyPr>
            <a:lstStyle/>
            <a:p>
              <a:pPr algn="ctr"/>
              <a:r>
                <a:rPr lang="en-GB" sz="1600" dirty="0" err="1">
                  <a:solidFill>
                    <a:schemeClr val="bg1"/>
                  </a:solidFill>
                </a:rPr>
                <a:t>lesen</a:t>
              </a:r>
              <a:endParaRPr lang="en-GB" sz="1600" dirty="0">
                <a:solidFill>
                  <a:schemeClr val="bg1"/>
                </a:solidFill>
              </a:endParaRPr>
            </a:p>
          </p:txBody>
        </p:sp>
      </p:grpSp>
      <p:grpSp>
        <p:nvGrpSpPr>
          <p:cNvPr id="10" name="Group 9"/>
          <p:cNvGrpSpPr/>
          <p:nvPr/>
        </p:nvGrpSpPr>
        <p:grpSpPr>
          <a:xfrm>
            <a:off x="1860546" y="3237806"/>
            <a:ext cx="1485900" cy="962025"/>
            <a:chOff x="471768" y="2155637"/>
            <a:chExt cx="1485900" cy="962025"/>
          </a:xfrm>
        </p:grpSpPr>
        <p:pic>
          <p:nvPicPr>
            <p:cNvPr id="11" name="Picture 10"/>
            <p:cNvPicPr>
              <a:picLocks noChangeAspect="1"/>
            </p:cNvPicPr>
            <p:nvPr/>
          </p:nvPicPr>
          <p:blipFill>
            <a:blip r:embed="rId4"/>
            <a:stretch>
              <a:fillRect/>
            </a:stretch>
          </p:blipFill>
          <p:spPr>
            <a:xfrm>
              <a:off x="471768" y="2155637"/>
              <a:ext cx="1485900" cy="962025"/>
            </a:xfrm>
            <a:prstGeom prst="rect">
              <a:avLst/>
            </a:prstGeom>
          </p:spPr>
        </p:pic>
        <p:sp>
          <p:nvSpPr>
            <p:cNvPr id="12" name="TextBox 11"/>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ein</a:t>
              </a:r>
              <a:r>
                <a:rPr lang="en-GB" sz="1600" dirty="0">
                  <a:solidFill>
                    <a:schemeClr val="bg1"/>
                  </a:solidFill>
                </a:rPr>
                <a:t> </a:t>
              </a:r>
              <a:r>
                <a:rPr lang="en-GB" sz="1600" dirty="0" err="1">
                  <a:solidFill>
                    <a:schemeClr val="bg1"/>
                  </a:solidFill>
                </a:rPr>
                <a:t>Buch</a:t>
              </a:r>
              <a:endParaRPr lang="en-GB" sz="1600" dirty="0">
                <a:solidFill>
                  <a:schemeClr val="bg1"/>
                </a:solidFill>
              </a:endParaRPr>
            </a:p>
          </p:txBody>
        </p:sp>
      </p:grpSp>
      <p:grpSp>
        <p:nvGrpSpPr>
          <p:cNvPr id="13" name="Group 12"/>
          <p:cNvGrpSpPr/>
          <p:nvPr/>
        </p:nvGrpSpPr>
        <p:grpSpPr>
          <a:xfrm rot="5400000">
            <a:off x="3119753" y="2429410"/>
            <a:ext cx="1485900" cy="1076905"/>
            <a:chOff x="471768" y="2076646"/>
            <a:chExt cx="1485900" cy="1076905"/>
          </a:xfrm>
        </p:grpSpPr>
        <p:pic>
          <p:nvPicPr>
            <p:cNvPr id="14" name="Picture 13"/>
            <p:cNvPicPr>
              <a:picLocks noChangeAspect="1"/>
            </p:cNvPicPr>
            <p:nvPr/>
          </p:nvPicPr>
          <p:blipFill>
            <a:blip r:embed="rId4"/>
            <a:stretch>
              <a:fillRect/>
            </a:stretch>
          </p:blipFill>
          <p:spPr>
            <a:xfrm>
              <a:off x="471768" y="2155637"/>
              <a:ext cx="1485900" cy="962025"/>
            </a:xfrm>
            <a:prstGeom prst="rect">
              <a:avLst/>
            </a:prstGeom>
          </p:spPr>
        </p:pic>
        <p:sp>
          <p:nvSpPr>
            <p:cNvPr id="15" name="TextBox 14"/>
            <p:cNvSpPr txBox="1"/>
            <p:nvPr/>
          </p:nvSpPr>
          <p:spPr>
            <a:xfrm rot="16200000">
              <a:off x="684271" y="2445822"/>
              <a:ext cx="1076905" cy="338554"/>
            </a:xfrm>
            <a:prstGeom prst="rect">
              <a:avLst/>
            </a:prstGeom>
            <a:noFill/>
          </p:spPr>
          <p:txBody>
            <a:bodyPr wrap="square" rtlCol="0">
              <a:spAutoFit/>
            </a:bodyPr>
            <a:lstStyle/>
            <a:p>
              <a:pPr algn="ctr"/>
              <a:r>
                <a:rPr lang="en-GB" sz="1600" dirty="0" err="1">
                  <a:solidFill>
                    <a:schemeClr val="bg1"/>
                  </a:solidFill>
                </a:rPr>
                <a:t>ich</a:t>
              </a:r>
              <a:endParaRPr lang="en-GB" sz="1600" dirty="0">
                <a:solidFill>
                  <a:schemeClr val="bg1"/>
                </a:solidFill>
              </a:endParaRPr>
            </a:p>
          </p:txBody>
        </p:sp>
      </p:grpSp>
      <p:grpSp>
        <p:nvGrpSpPr>
          <p:cNvPr id="16" name="Group 15"/>
          <p:cNvGrpSpPr/>
          <p:nvPr/>
        </p:nvGrpSpPr>
        <p:grpSpPr>
          <a:xfrm rot="5400000">
            <a:off x="4260835" y="3180366"/>
            <a:ext cx="1485900" cy="1076905"/>
            <a:chOff x="471768" y="2088026"/>
            <a:chExt cx="1485900" cy="1076905"/>
          </a:xfrm>
        </p:grpSpPr>
        <p:pic>
          <p:nvPicPr>
            <p:cNvPr id="17" name="Picture 16"/>
            <p:cNvPicPr>
              <a:picLocks noChangeAspect="1"/>
            </p:cNvPicPr>
            <p:nvPr/>
          </p:nvPicPr>
          <p:blipFill>
            <a:blip r:embed="rId4"/>
            <a:stretch>
              <a:fillRect/>
            </a:stretch>
          </p:blipFill>
          <p:spPr>
            <a:xfrm>
              <a:off x="471768" y="2155637"/>
              <a:ext cx="1485900" cy="962025"/>
            </a:xfrm>
            <a:prstGeom prst="rect">
              <a:avLst/>
            </a:prstGeom>
          </p:spPr>
        </p:pic>
        <p:sp>
          <p:nvSpPr>
            <p:cNvPr id="18" name="TextBox 17"/>
            <p:cNvSpPr txBox="1"/>
            <p:nvPr/>
          </p:nvSpPr>
          <p:spPr>
            <a:xfrm rot="16200000">
              <a:off x="667076" y="2457202"/>
              <a:ext cx="1076905" cy="338554"/>
            </a:xfrm>
            <a:prstGeom prst="rect">
              <a:avLst/>
            </a:prstGeom>
            <a:noFill/>
          </p:spPr>
          <p:txBody>
            <a:bodyPr wrap="square" rtlCol="0">
              <a:spAutoFit/>
            </a:bodyPr>
            <a:lstStyle/>
            <a:p>
              <a:pPr algn="ctr"/>
              <a:r>
                <a:rPr lang="en-GB" sz="1600" dirty="0">
                  <a:solidFill>
                    <a:schemeClr val="bg1"/>
                  </a:solidFill>
                </a:rPr>
                <a:t>oft</a:t>
              </a:r>
            </a:p>
          </p:txBody>
        </p:sp>
      </p:grpSp>
      <p:grpSp>
        <p:nvGrpSpPr>
          <p:cNvPr id="19" name="Group 18"/>
          <p:cNvGrpSpPr/>
          <p:nvPr/>
        </p:nvGrpSpPr>
        <p:grpSpPr>
          <a:xfrm rot="5400000">
            <a:off x="459666" y="4916930"/>
            <a:ext cx="1485900" cy="1076905"/>
            <a:chOff x="471768" y="2075049"/>
            <a:chExt cx="1485900" cy="1076905"/>
          </a:xfrm>
        </p:grpSpPr>
        <p:pic>
          <p:nvPicPr>
            <p:cNvPr id="20" name="Picture 19"/>
            <p:cNvPicPr>
              <a:picLocks noChangeAspect="1"/>
            </p:cNvPicPr>
            <p:nvPr/>
          </p:nvPicPr>
          <p:blipFill>
            <a:blip r:embed="rId4"/>
            <a:stretch>
              <a:fillRect/>
            </a:stretch>
          </p:blipFill>
          <p:spPr>
            <a:xfrm>
              <a:off x="471768" y="2155637"/>
              <a:ext cx="1485900" cy="962025"/>
            </a:xfrm>
            <a:prstGeom prst="rect">
              <a:avLst/>
            </a:prstGeom>
          </p:spPr>
        </p:pic>
        <p:sp>
          <p:nvSpPr>
            <p:cNvPr id="21" name="TextBox 20"/>
            <p:cNvSpPr txBox="1"/>
            <p:nvPr/>
          </p:nvSpPr>
          <p:spPr>
            <a:xfrm rot="16200000">
              <a:off x="660876" y="2444225"/>
              <a:ext cx="1076905" cy="338554"/>
            </a:xfrm>
            <a:prstGeom prst="rect">
              <a:avLst/>
            </a:prstGeom>
            <a:noFill/>
          </p:spPr>
          <p:txBody>
            <a:bodyPr wrap="square" rtlCol="0">
              <a:spAutoFit/>
            </a:bodyPr>
            <a:lstStyle/>
            <a:p>
              <a:pPr algn="ctr"/>
              <a:r>
                <a:rPr lang="en-GB" sz="1600" dirty="0" err="1">
                  <a:solidFill>
                    <a:schemeClr val="bg1"/>
                  </a:solidFill>
                </a:rPr>
                <a:t>Ich</a:t>
              </a:r>
              <a:endParaRPr lang="en-GB" sz="1600" dirty="0">
                <a:solidFill>
                  <a:schemeClr val="bg1"/>
                </a:solidFill>
              </a:endParaRPr>
            </a:p>
          </p:txBody>
        </p:sp>
      </p:grpSp>
      <p:grpSp>
        <p:nvGrpSpPr>
          <p:cNvPr id="22" name="Group 21"/>
          <p:cNvGrpSpPr/>
          <p:nvPr/>
        </p:nvGrpSpPr>
        <p:grpSpPr>
          <a:xfrm>
            <a:off x="1694773" y="4974368"/>
            <a:ext cx="1485900" cy="962025"/>
            <a:chOff x="471768" y="2155637"/>
            <a:chExt cx="1485900" cy="962025"/>
          </a:xfrm>
        </p:grpSpPr>
        <p:pic>
          <p:nvPicPr>
            <p:cNvPr id="23" name="Picture 22"/>
            <p:cNvPicPr>
              <a:picLocks noChangeAspect="1"/>
            </p:cNvPicPr>
            <p:nvPr/>
          </p:nvPicPr>
          <p:blipFill>
            <a:blip r:embed="rId4"/>
            <a:stretch>
              <a:fillRect/>
            </a:stretch>
          </p:blipFill>
          <p:spPr>
            <a:xfrm>
              <a:off x="471768" y="2155637"/>
              <a:ext cx="1485900" cy="962025"/>
            </a:xfrm>
            <a:prstGeom prst="rect">
              <a:avLst/>
            </a:prstGeom>
          </p:spPr>
        </p:pic>
        <p:sp>
          <p:nvSpPr>
            <p:cNvPr id="24" name="TextBox 23"/>
            <p:cNvSpPr txBox="1"/>
            <p:nvPr/>
          </p:nvSpPr>
          <p:spPr>
            <a:xfrm>
              <a:off x="676265" y="2428836"/>
              <a:ext cx="1076905" cy="338554"/>
            </a:xfrm>
            <a:prstGeom prst="rect">
              <a:avLst/>
            </a:prstGeom>
            <a:noFill/>
          </p:spPr>
          <p:txBody>
            <a:bodyPr wrap="square" rtlCol="0">
              <a:spAutoFit/>
            </a:bodyPr>
            <a:lstStyle/>
            <a:p>
              <a:pPr algn="ctr"/>
              <a:r>
                <a:rPr lang="en-GB" sz="1600" dirty="0">
                  <a:solidFill>
                    <a:schemeClr val="bg1"/>
                  </a:solidFill>
                </a:rPr>
                <a:t>les</a:t>
              </a:r>
              <a:r>
                <a:rPr lang="en-GB" sz="1600" b="1" dirty="0">
                  <a:solidFill>
                    <a:schemeClr val="bg1"/>
                  </a:solidFill>
                </a:rPr>
                <a:t>e</a:t>
              </a:r>
            </a:p>
          </p:txBody>
        </p:sp>
      </p:grpSp>
      <p:grpSp>
        <p:nvGrpSpPr>
          <p:cNvPr id="25" name="Group 24"/>
          <p:cNvGrpSpPr/>
          <p:nvPr/>
        </p:nvGrpSpPr>
        <p:grpSpPr>
          <a:xfrm rot="5400000">
            <a:off x="2937450" y="4893782"/>
            <a:ext cx="1485900" cy="1076905"/>
            <a:chOff x="471768" y="2075049"/>
            <a:chExt cx="1485900" cy="1076905"/>
          </a:xfrm>
        </p:grpSpPr>
        <p:pic>
          <p:nvPicPr>
            <p:cNvPr id="26" name="Picture 25"/>
            <p:cNvPicPr>
              <a:picLocks noChangeAspect="1"/>
            </p:cNvPicPr>
            <p:nvPr/>
          </p:nvPicPr>
          <p:blipFill>
            <a:blip r:embed="rId4"/>
            <a:stretch>
              <a:fillRect/>
            </a:stretch>
          </p:blipFill>
          <p:spPr>
            <a:xfrm>
              <a:off x="471768" y="2155637"/>
              <a:ext cx="1485900" cy="962025"/>
            </a:xfrm>
            <a:prstGeom prst="rect">
              <a:avLst/>
            </a:prstGeom>
          </p:spPr>
        </p:pic>
        <p:sp>
          <p:nvSpPr>
            <p:cNvPr id="27" name="TextBox 26"/>
            <p:cNvSpPr txBox="1"/>
            <p:nvPr/>
          </p:nvSpPr>
          <p:spPr>
            <a:xfrm rot="16200000">
              <a:off x="660876" y="2444225"/>
              <a:ext cx="1076905" cy="338554"/>
            </a:xfrm>
            <a:prstGeom prst="rect">
              <a:avLst/>
            </a:prstGeom>
            <a:noFill/>
          </p:spPr>
          <p:txBody>
            <a:bodyPr wrap="square" rtlCol="0">
              <a:spAutoFit/>
            </a:bodyPr>
            <a:lstStyle/>
            <a:p>
              <a:pPr algn="ctr"/>
              <a:r>
                <a:rPr lang="en-GB" sz="1600" dirty="0">
                  <a:solidFill>
                    <a:schemeClr val="bg1"/>
                  </a:solidFill>
                </a:rPr>
                <a:t>oft</a:t>
              </a:r>
            </a:p>
          </p:txBody>
        </p:sp>
      </p:grpSp>
      <p:grpSp>
        <p:nvGrpSpPr>
          <p:cNvPr id="28" name="Group 27"/>
          <p:cNvGrpSpPr/>
          <p:nvPr/>
        </p:nvGrpSpPr>
        <p:grpSpPr>
          <a:xfrm>
            <a:off x="4218852" y="4951221"/>
            <a:ext cx="1485900" cy="962025"/>
            <a:chOff x="471768" y="2155637"/>
            <a:chExt cx="1485900" cy="962025"/>
          </a:xfrm>
        </p:grpSpPr>
        <p:pic>
          <p:nvPicPr>
            <p:cNvPr id="29" name="Picture 28"/>
            <p:cNvPicPr>
              <a:picLocks noChangeAspect="1"/>
            </p:cNvPicPr>
            <p:nvPr/>
          </p:nvPicPr>
          <p:blipFill>
            <a:blip r:embed="rId4"/>
            <a:stretch>
              <a:fillRect/>
            </a:stretch>
          </p:blipFill>
          <p:spPr>
            <a:xfrm>
              <a:off x="471768" y="2155637"/>
              <a:ext cx="1485900" cy="962025"/>
            </a:xfrm>
            <a:prstGeom prst="rect">
              <a:avLst/>
            </a:prstGeom>
          </p:spPr>
        </p:pic>
        <p:sp>
          <p:nvSpPr>
            <p:cNvPr id="30" name="TextBox 29"/>
            <p:cNvSpPr txBox="1"/>
            <p:nvPr/>
          </p:nvSpPr>
          <p:spPr>
            <a:xfrm>
              <a:off x="654071" y="2451983"/>
              <a:ext cx="1121294" cy="338554"/>
            </a:xfrm>
            <a:prstGeom prst="rect">
              <a:avLst/>
            </a:prstGeom>
            <a:noFill/>
          </p:spPr>
          <p:txBody>
            <a:bodyPr wrap="square" rtlCol="0">
              <a:spAutoFit/>
            </a:bodyPr>
            <a:lstStyle/>
            <a:p>
              <a:pPr algn="ctr"/>
              <a:r>
                <a:rPr lang="en-GB" sz="1600" dirty="0" err="1">
                  <a:solidFill>
                    <a:schemeClr val="bg1"/>
                  </a:solidFill>
                </a:rPr>
                <a:t>ein</a:t>
              </a:r>
              <a:r>
                <a:rPr lang="en-GB" sz="1600" dirty="0">
                  <a:solidFill>
                    <a:schemeClr val="bg1"/>
                  </a:solidFill>
                </a:rPr>
                <a:t> </a:t>
              </a:r>
              <a:r>
                <a:rPr lang="en-GB" sz="1600" dirty="0" err="1">
                  <a:solidFill>
                    <a:schemeClr val="bg1"/>
                  </a:solidFill>
                </a:rPr>
                <a:t>Buch</a:t>
              </a:r>
              <a:endParaRPr lang="en-GB" sz="1600" dirty="0">
                <a:solidFill>
                  <a:schemeClr val="bg1"/>
                </a:solidFill>
              </a:endParaRPr>
            </a:p>
          </p:txBody>
        </p:sp>
      </p:grpSp>
      <p:grpSp>
        <p:nvGrpSpPr>
          <p:cNvPr id="31" name="Group 30"/>
          <p:cNvGrpSpPr/>
          <p:nvPr/>
        </p:nvGrpSpPr>
        <p:grpSpPr>
          <a:xfrm>
            <a:off x="7622305" y="2065095"/>
            <a:ext cx="1292577" cy="1252760"/>
            <a:chOff x="7918658" y="1748732"/>
            <a:chExt cx="1292577" cy="1252760"/>
          </a:xfrm>
        </p:grpSpPr>
        <p:pic>
          <p:nvPicPr>
            <p:cNvPr id="32" name="Picture 31"/>
            <p:cNvPicPr>
              <a:picLocks noChangeAspect="1"/>
            </p:cNvPicPr>
            <p:nvPr/>
          </p:nvPicPr>
          <p:blipFill>
            <a:blip r:embed="rId5"/>
            <a:stretch>
              <a:fillRect/>
            </a:stretch>
          </p:blipFill>
          <p:spPr>
            <a:xfrm>
              <a:off x="7933195" y="1748732"/>
              <a:ext cx="1278040" cy="1252760"/>
            </a:xfrm>
            <a:prstGeom prst="rect">
              <a:avLst/>
            </a:prstGeom>
          </p:spPr>
        </p:pic>
        <p:sp>
          <p:nvSpPr>
            <p:cNvPr id="33" name="TextBox 32"/>
            <p:cNvSpPr txBox="1"/>
            <p:nvPr/>
          </p:nvSpPr>
          <p:spPr>
            <a:xfrm>
              <a:off x="7918658" y="2168196"/>
              <a:ext cx="1278040" cy="338554"/>
            </a:xfrm>
            <a:prstGeom prst="rect">
              <a:avLst/>
            </a:prstGeom>
            <a:noFill/>
          </p:spPr>
          <p:txBody>
            <a:bodyPr wrap="square" rtlCol="0">
              <a:spAutoFit/>
            </a:bodyPr>
            <a:lstStyle/>
            <a:p>
              <a:pPr algn="ctr"/>
              <a:r>
                <a:rPr lang="en-GB" sz="1600" dirty="0" err="1">
                  <a:solidFill>
                    <a:schemeClr val="bg1"/>
                  </a:solidFill>
                </a:rPr>
                <a:t>hören</a:t>
              </a:r>
              <a:endParaRPr lang="en-GB" sz="1600" dirty="0">
                <a:solidFill>
                  <a:schemeClr val="bg1"/>
                </a:solidFill>
              </a:endParaRPr>
            </a:p>
          </p:txBody>
        </p:sp>
      </p:grpSp>
      <p:grpSp>
        <p:nvGrpSpPr>
          <p:cNvPr id="34" name="Group 33"/>
          <p:cNvGrpSpPr/>
          <p:nvPr/>
        </p:nvGrpSpPr>
        <p:grpSpPr>
          <a:xfrm>
            <a:off x="8814314" y="1259545"/>
            <a:ext cx="1278040" cy="1252760"/>
            <a:chOff x="9110667" y="943182"/>
            <a:chExt cx="1278040" cy="1252760"/>
          </a:xfrm>
        </p:grpSpPr>
        <p:pic>
          <p:nvPicPr>
            <p:cNvPr id="35" name="Picture 34"/>
            <p:cNvPicPr>
              <a:picLocks noChangeAspect="1"/>
            </p:cNvPicPr>
            <p:nvPr/>
          </p:nvPicPr>
          <p:blipFill>
            <a:blip r:embed="rId5"/>
            <a:stretch>
              <a:fillRect/>
            </a:stretch>
          </p:blipFill>
          <p:spPr>
            <a:xfrm>
              <a:off x="9110667" y="943182"/>
              <a:ext cx="1278040" cy="1252760"/>
            </a:xfrm>
            <a:prstGeom prst="rect">
              <a:avLst/>
            </a:prstGeom>
          </p:spPr>
        </p:pic>
        <p:sp>
          <p:nvSpPr>
            <p:cNvPr id="36" name="TextBox 35"/>
            <p:cNvSpPr txBox="1"/>
            <p:nvPr/>
          </p:nvSpPr>
          <p:spPr>
            <a:xfrm>
              <a:off x="9211234" y="1332416"/>
              <a:ext cx="1076905" cy="338554"/>
            </a:xfrm>
            <a:prstGeom prst="rect">
              <a:avLst/>
            </a:prstGeom>
            <a:noFill/>
          </p:spPr>
          <p:txBody>
            <a:bodyPr wrap="square" rtlCol="0">
              <a:spAutoFit/>
            </a:bodyPr>
            <a:lstStyle/>
            <a:p>
              <a:pPr algn="ctr"/>
              <a:r>
                <a:rPr lang="en-GB" sz="1600" dirty="0" err="1">
                  <a:solidFill>
                    <a:schemeClr val="bg1"/>
                  </a:solidFill>
                </a:rPr>
                <a:t>sie</a:t>
              </a:r>
              <a:endParaRPr lang="en-GB" sz="1600" dirty="0">
                <a:solidFill>
                  <a:schemeClr val="bg1"/>
                </a:solidFill>
              </a:endParaRPr>
            </a:p>
          </p:txBody>
        </p:sp>
      </p:grpSp>
      <p:grpSp>
        <p:nvGrpSpPr>
          <p:cNvPr id="37" name="Group 36"/>
          <p:cNvGrpSpPr/>
          <p:nvPr/>
        </p:nvGrpSpPr>
        <p:grpSpPr>
          <a:xfrm>
            <a:off x="9940309" y="2130215"/>
            <a:ext cx="1278040" cy="1252760"/>
            <a:chOff x="9110667" y="943182"/>
            <a:chExt cx="1278040" cy="1252760"/>
          </a:xfrm>
        </p:grpSpPr>
        <p:pic>
          <p:nvPicPr>
            <p:cNvPr id="38" name="Picture 37"/>
            <p:cNvPicPr>
              <a:picLocks noChangeAspect="1"/>
            </p:cNvPicPr>
            <p:nvPr/>
          </p:nvPicPr>
          <p:blipFill>
            <a:blip r:embed="rId5"/>
            <a:stretch>
              <a:fillRect/>
            </a:stretch>
          </p:blipFill>
          <p:spPr>
            <a:xfrm>
              <a:off x="9110667" y="943182"/>
              <a:ext cx="1278040" cy="1252760"/>
            </a:xfrm>
            <a:prstGeom prst="rect">
              <a:avLst/>
            </a:prstGeom>
          </p:spPr>
        </p:pic>
        <p:sp>
          <p:nvSpPr>
            <p:cNvPr id="39" name="TextBox 38"/>
            <p:cNvSpPr txBox="1"/>
            <p:nvPr/>
          </p:nvSpPr>
          <p:spPr>
            <a:xfrm>
              <a:off x="9211234" y="1246396"/>
              <a:ext cx="1076905" cy="584775"/>
            </a:xfrm>
            <a:prstGeom prst="rect">
              <a:avLst/>
            </a:prstGeom>
            <a:noFill/>
          </p:spPr>
          <p:txBody>
            <a:bodyPr wrap="square" rtlCol="0">
              <a:spAutoFit/>
            </a:bodyPr>
            <a:lstStyle/>
            <a:p>
              <a:pPr algn="ctr"/>
              <a:r>
                <a:rPr lang="en-GB" sz="1600" dirty="0" err="1">
                  <a:solidFill>
                    <a:schemeClr val="bg1"/>
                  </a:solidFill>
                </a:rPr>
                <a:t>sehr</a:t>
              </a:r>
              <a:endParaRPr lang="en-GB" sz="1600" dirty="0">
                <a:solidFill>
                  <a:schemeClr val="bg1"/>
                </a:solidFill>
              </a:endParaRPr>
            </a:p>
            <a:p>
              <a:pPr algn="ctr"/>
              <a:r>
                <a:rPr lang="en-GB" sz="1600" dirty="0">
                  <a:solidFill>
                    <a:schemeClr val="bg1"/>
                  </a:solidFill>
                </a:rPr>
                <a:t>oft</a:t>
              </a:r>
            </a:p>
          </p:txBody>
        </p:sp>
      </p:grpSp>
      <p:grpSp>
        <p:nvGrpSpPr>
          <p:cNvPr id="40" name="Group 39"/>
          <p:cNvGrpSpPr/>
          <p:nvPr/>
        </p:nvGrpSpPr>
        <p:grpSpPr>
          <a:xfrm>
            <a:off x="8788576" y="3145661"/>
            <a:ext cx="1278040" cy="1252760"/>
            <a:chOff x="9110667" y="943182"/>
            <a:chExt cx="1278040" cy="1252760"/>
          </a:xfrm>
        </p:grpSpPr>
        <p:pic>
          <p:nvPicPr>
            <p:cNvPr id="41" name="Picture 40"/>
            <p:cNvPicPr>
              <a:picLocks noChangeAspect="1"/>
            </p:cNvPicPr>
            <p:nvPr/>
          </p:nvPicPr>
          <p:blipFill>
            <a:blip r:embed="rId5"/>
            <a:stretch>
              <a:fillRect/>
            </a:stretch>
          </p:blipFill>
          <p:spPr>
            <a:xfrm>
              <a:off x="9110667" y="943182"/>
              <a:ext cx="1278040" cy="1252760"/>
            </a:xfrm>
            <a:prstGeom prst="rect">
              <a:avLst/>
            </a:prstGeom>
          </p:spPr>
        </p:pic>
        <p:sp>
          <p:nvSpPr>
            <p:cNvPr id="42" name="TextBox 41"/>
            <p:cNvSpPr txBox="1"/>
            <p:nvPr/>
          </p:nvSpPr>
          <p:spPr>
            <a:xfrm>
              <a:off x="9211234" y="1374236"/>
              <a:ext cx="1076905" cy="338554"/>
            </a:xfrm>
            <a:prstGeom prst="rect">
              <a:avLst/>
            </a:prstGeom>
            <a:noFill/>
          </p:spPr>
          <p:txBody>
            <a:bodyPr wrap="square" rtlCol="0">
              <a:spAutoFit/>
            </a:bodyPr>
            <a:lstStyle/>
            <a:p>
              <a:pPr algn="ctr"/>
              <a:r>
                <a:rPr lang="en-GB" sz="1600" dirty="0" err="1">
                  <a:solidFill>
                    <a:schemeClr val="bg1"/>
                  </a:solidFill>
                </a:rPr>
                <a:t>Musik</a:t>
              </a:r>
              <a:endParaRPr lang="en-GB" sz="1600" dirty="0">
                <a:solidFill>
                  <a:schemeClr val="bg1"/>
                </a:solidFill>
              </a:endParaRPr>
            </a:p>
          </p:txBody>
        </p:sp>
      </p:grpSp>
      <p:grpSp>
        <p:nvGrpSpPr>
          <p:cNvPr id="43" name="Group 42"/>
          <p:cNvGrpSpPr/>
          <p:nvPr/>
        </p:nvGrpSpPr>
        <p:grpSpPr>
          <a:xfrm>
            <a:off x="6543466" y="4786118"/>
            <a:ext cx="1278040" cy="1252760"/>
            <a:chOff x="9110667" y="943182"/>
            <a:chExt cx="1278040" cy="1252760"/>
          </a:xfrm>
        </p:grpSpPr>
        <p:pic>
          <p:nvPicPr>
            <p:cNvPr id="44" name="Picture 43"/>
            <p:cNvPicPr>
              <a:picLocks noChangeAspect="1"/>
            </p:cNvPicPr>
            <p:nvPr/>
          </p:nvPicPr>
          <p:blipFill>
            <a:blip r:embed="rId5"/>
            <a:stretch>
              <a:fillRect/>
            </a:stretch>
          </p:blipFill>
          <p:spPr>
            <a:xfrm>
              <a:off x="9110667" y="943182"/>
              <a:ext cx="1278040" cy="1252760"/>
            </a:xfrm>
            <a:prstGeom prst="rect">
              <a:avLst/>
            </a:prstGeom>
          </p:spPr>
        </p:pic>
        <p:sp>
          <p:nvSpPr>
            <p:cNvPr id="45" name="TextBox 44"/>
            <p:cNvSpPr txBox="1"/>
            <p:nvPr/>
          </p:nvSpPr>
          <p:spPr>
            <a:xfrm>
              <a:off x="9211234" y="1345174"/>
              <a:ext cx="1076905" cy="338554"/>
            </a:xfrm>
            <a:prstGeom prst="rect">
              <a:avLst/>
            </a:prstGeom>
            <a:noFill/>
          </p:spPr>
          <p:txBody>
            <a:bodyPr wrap="square" rtlCol="0">
              <a:spAutoFit/>
            </a:bodyPr>
            <a:lstStyle/>
            <a:p>
              <a:pPr algn="ctr"/>
              <a:r>
                <a:rPr lang="en-GB" sz="1600" dirty="0" err="1">
                  <a:solidFill>
                    <a:schemeClr val="bg1"/>
                  </a:solidFill>
                </a:rPr>
                <a:t>Sie</a:t>
              </a:r>
              <a:endParaRPr lang="en-GB" sz="1600" dirty="0">
                <a:solidFill>
                  <a:schemeClr val="bg1"/>
                </a:solidFill>
              </a:endParaRPr>
            </a:p>
          </p:txBody>
        </p:sp>
      </p:grpSp>
      <p:grpSp>
        <p:nvGrpSpPr>
          <p:cNvPr id="46" name="Group 45"/>
          <p:cNvGrpSpPr/>
          <p:nvPr/>
        </p:nvGrpSpPr>
        <p:grpSpPr>
          <a:xfrm>
            <a:off x="7922073" y="4786118"/>
            <a:ext cx="1278040" cy="1252760"/>
            <a:chOff x="7933195" y="1748732"/>
            <a:chExt cx="1278040" cy="1252760"/>
          </a:xfrm>
        </p:grpSpPr>
        <p:pic>
          <p:nvPicPr>
            <p:cNvPr id="47" name="Picture 46"/>
            <p:cNvPicPr>
              <a:picLocks noChangeAspect="1"/>
            </p:cNvPicPr>
            <p:nvPr/>
          </p:nvPicPr>
          <p:blipFill>
            <a:blip r:embed="rId5"/>
            <a:stretch>
              <a:fillRect/>
            </a:stretch>
          </p:blipFill>
          <p:spPr>
            <a:xfrm>
              <a:off x="7933195" y="1748732"/>
              <a:ext cx="1278040" cy="1252760"/>
            </a:xfrm>
            <a:prstGeom prst="rect">
              <a:avLst/>
            </a:prstGeom>
          </p:spPr>
        </p:pic>
        <p:sp>
          <p:nvSpPr>
            <p:cNvPr id="48" name="TextBox 47"/>
            <p:cNvSpPr txBox="1"/>
            <p:nvPr/>
          </p:nvSpPr>
          <p:spPr>
            <a:xfrm>
              <a:off x="8033762" y="2157234"/>
              <a:ext cx="1076905" cy="338554"/>
            </a:xfrm>
            <a:prstGeom prst="rect">
              <a:avLst/>
            </a:prstGeom>
            <a:noFill/>
          </p:spPr>
          <p:txBody>
            <a:bodyPr wrap="square" rtlCol="0">
              <a:spAutoFit/>
            </a:bodyPr>
            <a:lstStyle/>
            <a:p>
              <a:pPr algn="ctr"/>
              <a:r>
                <a:rPr lang="en-GB" sz="1600" dirty="0" err="1">
                  <a:solidFill>
                    <a:schemeClr val="bg1"/>
                  </a:solidFill>
                </a:rPr>
                <a:t>hör</a:t>
              </a:r>
              <a:r>
                <a:rPr lang="en-GB" sz="1600" b="1" dirty="0" err="1">
                  <a:solidFill>
                    <a:schemeClr val="bg1"/>
                  </a:solidFill>
                </a:rPr>
                <a:t>t</a:t>
              </a:r>
              <a:endParaRPr lang="en-GB" sz="1600" b="1" dirty="0">
                <a:solidFill>
                  <a:schemeClr val="bg1"/>
                </a:solidFill>
              </a:endParaRPr>
            </a:p>
          </p:txBody>
        </p:sp>
      </p:grpSp>
      <p:grpSp>
        <p:nvGrpSpPr>
          <p:cNvPr id="49" name="Group 48"/>
          <p:cNvGrpSpPr/>
          <p:nvPr/>
        </p:nvGrpSpPr>
        <p:grpSpPr>
          <a:xfrm>
            <a:off x="9300680" y="4786118"/>
            <a:ext cx="1278040" cy="1252760"/>
            <a:chOff x="9110667" y="943182"/>
            <a:chExt cx="1278040" cy="1252760"/>
          </a:xfrm>
        </p:grpSpPr>
        <p:pic>
          <p:nvPicPr>
            <p:cNvPr id="50" name="Picture 49"/>
            <p:cNvPicPr>
              <a:picLocks noChangeAspect="1"/>
            </p:cNvPicPr>
            <p:nvPr/>
          </p:nvPicPr>
          <p:blipFill>
            <a:blip r:embed="rId5"/>
            <a:stretch>
              <a:fillRect/>
            </a:stretch>
          </p:blipFill>
          <p:spPr>
            <a:xfrm>
              <a:off x="9110667" y="943182"/>
              <a:ext cx="1278040" cy="1252760"/>
            </a:xfrm>
            <a:prstGeom prst="rect">
              <a:avLst/>
            </a:prstGeom>
          </p:spPr>
        </p:pic>
        <p:sp>
          <p:nvSpPr>
            <p:cNvPr id="51" name="TextBox 50"/>
            <p:cNvSpPr txBox="1"/>
            <p:nvPr/>
          </p:nvSpPr>
          <p:spPr>
            <a:xfrm>
              <a:off x="9211234" y="1246396"/>
              <a:ext cx="1076905" cy="584775"/>
            </a:xfrm>
            <a:prstGeom prst="rect">
              <a:avLst/>
            </a:prstGeom>
            <a:noFill/>
          </p:spPr>
          <p:txBody>
            <a:bodyPr wrap="square" rtlCol="0">
              <a:spAutoFit/>
            </a:bodyPr>
            <a:lstStyle/>
            <a:p>
              <a:pPr algn="ctr"/>
              <a:r>
                <a:rPr lang="en-GB" sz="1600" dirty="0" err="1">
                  <a:solidFill>
                    <a:schemeClr val="bg1"/>
                  </a:solidFill>
                </a:rPr>
                <a:t>sehr</a:t>
              </a:r>
              <a:endParaRPr lang="en-GB" sz="1600" dirty="0">
                <a:solidFill>
                  <a:schemeClr val="bg1"/>
                </a:solidFill>
              </a:endParaRPr>
            </a:p>
            <a:p>
              <a:pPr algn="ctr"/>
              <a:r>
                <a:rPr lang="en-GB" sz="1600" dirty="0">
                  <a:solidFill>
                    <a:schemeClr val="bg1"/>
                  </a:solidFill>
                </a:rPr>
                <a:t>oft</a:t>
              </a:r>
            </a:p>
          </p:txBody>
        </p:sp>
      </p:grpSp>
      <p:grpSp>
        <p:nvGrpSpPr>
          <p:cNvPr id="52" name="Group 51"/>
          <p:cNvGrpSpPr/>
          <p:nvPr/>
        </p:nvGrpSpPr>
        <p:grpSpPr>
          <a:xfrm>
            <a:off x="10679287" y="4786117"/>
            <a:ext cx="1278040" cy="1252760"/>
            <a:chOff x="9110667" y="943182"/>
            <a:chExt cx="1278040" cy="1252760"/>
          </a:xfrm>
        </p:grpSpPr>
        <p:pic>
          <p:nvPicPr>
            <p:cNvPr id="53" name="Picture 52"/>
            <p:cNvPicPr>
              <a:picLocks noChangeAspect="1"/>
            </p:cNvPicPr>
            <p:nvPr/>
          </p:nvPicPr>
          <p:blipFill>
            <a:blip r:embed="rId5"/>
            <a:stretch>
              <a:fillRect/>
            </a:stretch>
          </p:blipFill>
          <p:spPr>
            <a:xfrm>
              <a:off x="9110667" y="943182"/>
              <a:ext cx="1278040" cy="1252760"/>
            </a:xfrm>
            <a:prstGeom prst="rect">
              <a:avLst/>
            </a:prstGeom>
          </p:spPr>
        </p:pic>
        <p:sp>
          <p:nvSpPr>
            <p:cNvPr id="54" name="TextBox 53"/>
            <p:cNvSpPr txBox="1"/>
            <p:nvPr/>
          </p:nvSpPr>
          <p:spPr>
            <a:xfrm>
              <a:off x="9211234" y="1345175"/>
              <a:ext cx="1076905" cy="338554"/>
            </a:xfrm>
            <a:prstGeom prst="rect">
              <a:avLst/>
            </a:prstGeom>
            <a:noFill/>
          </p:spPr>
          <p:txBody>
            <a:bodyPr wrap="square" rtlCol="0">
              <a:spAutoFit/>
            </a:bodyPr>
            <a:lstStyle/>
            <a:p>
              <a:pPr algn="ctr"/>
              <a:r>
                <a:rPr lang="en-GB" sz="1600" dirty="0" err="1">
                  <a:solidFill>
                    <a:schemeClr val="bg1"/>
                  </a:solidFill>
                </a:rPr>
                <a:t>Musik</a:t>
              </a:r>
              <a:endParaRPr lang="en-GB" sz="1600" dirty="0">
                <a:solidFill>
                  <a:schemeClr val="bg1"/>
                </a:solidFill>
              </a:endParaRPr>
            </a:p>
          </p:txBody>
        </p:sp>
      </p:grpSp>
    </p:spTree>
    <p:extLst>
      <p:ext uri="{BB962C8B-B14F-4D97-AF65-F5344CB8AC3E}">
        <p14:creationId xmlns:p14="http://schemas.microsoft.com/office/powerpoint/2010/main" val="2435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183587"/>
            <a:ext cx="10515600" cy="1325563"/>
          </a:xfrm>
        </p:spPr>
        <p:txBody>
          <a:bodyPr>
            <a:normAutofit/>
          </a:bodyPr>
          <a:lstStyle/>
          <a:p>
            <a:r>
              <a:rPr lang="en-GB" sz="3200" b="1">
                <a:solidFill>
                  <a:schemeClr val="bg1"/>
                </a:solidFill>
              </a:rPr>
              <a:t>Order of words in a question</a:t>
            </a:r>
            <a:br>
              <a:rPr lang="en-GB" sz="3200" b="1">
                <a:solidFill>
                  <a:schemeClr val="bg1"/>
                </a:solidFill>
              </a:rPr>
            </a:br>
            <a:endParaRPr lang="en-GB" sz="3200"/>
          </a:p>
        </p:txBody>
      </p:sp>
      <p:sp>
        <p:nvSpPr>
          <p:cNvPr id="18"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20" name="TextBox 19"/>
          <p:cNvSpPr txBox="1"/>
          <p:nvPr/>
        </p:nvSpPr>
        <p:spPr>
          <a:xfrm>
            <a:off x="215153" y="1260298"/>
            <a:ext cx="11742174" cy="400110"/>
          </a:xfrm>
          <a:prstGeom prst="rect">
            <a:avLst/>
          </a:prstGeom>
          <a:noFill/>
        </p:spPr>
        <p:txBody>
          <a:bodyPr wrap="square" rtlCol="0">
            <a:spAutoFit/>
          </a:bodyPr>
          <a:lstStyle/>
          <a:p>
            <a:r>
              <a:rPr lang="en-GB" sz="2000" dirty="0">
                <a:solidFill>
                  <a:schemeClr val="accent1">
                    <a:lumMod val="50000"/>
                  </a:schemeClr>
                </a:solidFill>
              </a:rPr>
              <a:t>Sentences are turned into questions by </a:t>
            </a:r>
            <a:r>
              <a:rPr lang="en-GB" sz="2000" b="1" dirty="0">
                <a:solidFill>
                  <a:schemeClr val="accent1">
                    <a:lumMod val="50000"/>
                  </a:schemeClr>
                </a:solidFill>
              </a:rPr>
              <a:t>swapping</a:t>
            </a:r>
            <a:r>
              <a:rPr lang="en-GB" sz="2000" dirty="0">
                <a:solidFill>
                  <a:schemeClr val="accent1">
                    <a:lumMod val="50000"/>
                  </a:schemeClr>
                </a:solidFill>
              </a:rPr>
              <a:t> the </a:t>
            </a:r>
            <a:r>
              <a:rPr lang="en-GB" sz="2000" b="1" dirty="0">
                <a:solidFill>
                  <a:schemeClr val="accent1">
                    <a:lumMod val="50000"/>
                  </a:schemeClr>
                </a:solidFill>
              </a:rPr>
              <a:t>verb</a:t>
            </a:r>
            <a:r>
              <a:rPr lang="en-GB" sz="2000" dirty="0">
                <a:solidFill>
                  <a:schemeClr val="accent1">
                    <a:lumMod val="50000"/>
                  </a:schemeClr>
                </a:solidFill>
              </a:rPr>
              <a:t> and </a:t>
            </a:r>
            <a:r>
              <a:rPr lang="en-GB" sz="2000" b="1" dirty="0">
                <a:solidFill>
                  <a:schemeClr val="accent1">
                    <a:lumMod val="50000"/>
                  </a:schemeClr>
                </a:solidFill>
              </a:rPr>
              <a:t>subject</a:t>
            </a:r>
            <a:r>
              <a:rPr lang="en-GB" sz="2000" dirty="0">
                <a:solidFill>
                  <a:schemeClr val="accent1">
                    <a:lumMod val="50000"/>
                  </a:schemeClr>
                </a:solidFill>
              </a:rPr>
              <a:t>.</a:t>
            </a:r>
          </a:p>
        </p:txBody>
      </p:sp>
      <p:sp>
        <p:nvSpPr>
          <p:cNvPr id="21" name="TextBox 20"/>
          <p:cNvSpPr txBox="1"/>
          <p:nvPr/>
        </p:nvSpPr>
        <p:spPr>
          <a:xfrm>
            <a:off x="226859" y="1906900"/>
            <a:ext cx="3913093" cy="400110"/>
          </a:xfrm>
          <a:prstGeom prst="rect">
            <a:avLst/>
          </a:prstGeom>
          <a:noFill/>
        </p:spPr>
        <p:txBody>
          <a:bodyPr wrap="square" rtlCol="0">
            <a:spAutoFit/>
          </a:bodyPr>
          <a:lstStyle/>
          <a:p>
            <a:r>
              <a:rPr lang="en-GB" sz="2000" dirty="0">
                <a:solidFill>
                  <a:schemeClr val="accent1">
                    <a:lumMod val="50000"/>
                  </a:schemeClr>
                </a:solidFill>
              </a:rPr>
              <a:t>Du </a:t>
            </a:r>
            <a:r>
              <a:rPr lang="en-GB" sz="2000" dirty="0" err="1">
                <a:solidFill>
                  <a:schemeClr val="accent1">
                    <a:lumMod val="50000"/>
                  </a:schemeClr>
                </a:solidFill>
              </a:rPr>
              <a:t>spielst</a:t>
            </a:r>
            <a:r>
              <a:rPr lang="en-GB" sz="2000" dirty="0">
                <a:solidFill>
                  <a:schemeClr val="accent1">
                    <a:lumMod val="50000"/>
                  </a:schemeClr>
                </a:solidFill>
              </a:rPr>
              <a:t>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a:t>
            </a:r>
          </a:p>
        </p:txBody>
      </p:sp>
      <p:sp>
        <p:nvSpPr>
          <p:cNvPr id="22" name="TextBox 21"/>
          <p:cNvSpPr txBox="1"/>
          <p:nvPr/>
        </p:nvSpPr>
        <p:spPr>
          <a:xfrm>
            <a:off x="5145026" y="1906900"/>
            <a:ext cx="3913093" cy="400110"/>
          </a:xfrm>
          <a:prstGeom prst="rect">
            <a:avLst/>
          </a:prstGeom>
          <a:noFill/>
        </p:spPr>
        <p:txBody>
          <a:bodyPr wrap="square" rtlCol="0">
            <a:spAutoFit/>
          </a:bodyPr>
          <a:lstStyle/>
          <a:p>
            <a:r>
              <a:rPr lang="en-GB" sz="2000" b="1" dirty="0" err="1">
                <a:solidFill>
                  <a:schemeClr val="accent2"/>
                </a:solidFill>
              </a:rPr>
              <a:t>Spielst</a:t>
            </a:r>
            <a:r>
              <a:rPr lang="en-GB" sz="2000" b="1" dirty="0">
                <a:solidFill>
                  <a:schemeClr val="accent2"/>
                </a:solidFill>
              </a:rPr>
              <a:t> du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a:t>
            </a:r>
          </a:p>
        </p:txBody>
      </p:sp>
      <p:sp>
        <p:nvSpPr>
          <p:cNvPr id="23" name="TextBox 22"/>
          <p:cNvSpPr txBox="1"/>
          <p:nvPr/>
        </p:nvSpPr>
        <p:spPr>
          <a:xfrm>
            <a:off x="226859" y="2514590"/>
            <a:ext cx="4827110" cy="400110"/>
          </a:xfrm>
          <a:prstGeom prst="rect">
            <a:avLst/>
          </a:prstGeom>
          <a:noFill/>
        </p:spPr>
        <p:txBody>
          <a:bodyPr wrap="square" rtlCol="0">
            <a:spAutoFit/>
          </a:bodyPr>
          <a:lstStyle/>
          <a:p>
            <a:r>
              <a:rPr lang="en-GB" sz="2000" dirty="0">
                <a:solidFill>
                  <a:schemeClr val="accent1">
                    <a:lumMod val="50000"/>
                  </a:schemeClr>
                </a:solidFill>
              </a:rPr>
              <a:t>You play/are playing guitar at home.</a:t>
            </a:r>
          </a:p>
        </p:txBody>
      </p:sp>
      <p:sp>
        <p:nvSpPr>
          <p:cNvPr id="24" name="TextBox 23"/>
          <p:cNvSpPr txBox="1"/>
          <p:nvPr/>
        </p:nvSpPr>
        <p:spPr>
          <a:xfrm>
            <a:off x="5145026" y="2509364"/>
            <a:ext cx="6812299" cy="400110"/>
          </a:xfrm>
          <a:prstGeom prst="rect">
            <a:avLst/>
          </a:prstGeom>
          <a:noFill/>
        </p:spPr>
        <p:txBody>
          <a:bodyPr wrap="square" rtlCol="0">
            <a:spAutoFit/>
          </a:bodyPr>
          <a:lstStyle/>
          <a:p>
            <a:r>
              <a:rPr lang="en-GB" sz="2000" b="1" dirty="0">
                <a:solidFill>
                  <a:schemeClr val="accent2"/>
                </a:solidFill>
              </a:rPr>
              <a:t>Do you play </a:t>
            </a:r>
            <a:r>
              <a:rPr lang="en-GB" sz="2000" dirty="0">
                <a:solidFill>
                  <a:schemeClr val="accent1">
                    <a:lumMod val="50000"/>
                  </a:schemeClr>
                </a:solidFill>
              </a:rPr>
              <a:t>/ </a:t>
            </a:r>
            <a:r>
              <a:rPr lang="en-GB" sz="2000" b="1" dirty="0">
                <a:solidFill>
                  <a:schemeClr val="accent2"/>
                </a:solidFill>
              </a:rPr>
              <a:t>Are you playing </a:t>
            </a:r>
            <a:r>
              <a:rPr lang="en-GB" sz="2000" dirty="0">
                <a:solidFill>
                  <a:schemeClr val="accent1">
                    <a:lumMod val="50000"/>
                  </a:schemeClr>
                </a:solidFill>
              </a:rPr>
              <a:t>guitar at home?</a:t>
            </a:r>
          </a:p>
        </p:txBody>
      </p:sp>
      <p:sp>
        <p:nvSpPr>
          <p:cNvPr id="25" name="TextBox 24"/>
          <p:cNvSpPr txBox="1"/>
          <p:nvPr/>
        </p:nvSpPr>
        <p:spPr>
          <a:xfrm>
            <a:off x="215152" y="3164418"/>
            <a:ext cx="11742174" cy="400110"/>
          </a:xfrm>
          <a:prstGeom prst="rect">
            <a:avLst/>
          </a:prstGeom>
          <a:noFill/>
        </p:spPr>
        <p:txBody>
          <a:bodyPr wrap="square" rtlCol="0">
            <a:spAutoFit/>
          </a:bodyPr>
          <a:lstStyle/>
          <a:p>
            <a:r>
              <a:rPr lang="en-GB" sz="2000" dirty="0">
                <a:solidFill>
                  <a:schemeClr val="accent1">
                    <a:lumMod val="50000"/>
                  </a:schemeClr>
                </a:solidFill>
              </a:rPr>
              <a:t>To ask an open question, place a </a:t>
            </a:r>
            <a:r>
              <a:rPr lang="en-GB" sz="2000" b="1" dirty="0">
                <a:solidFill>
                  <a:schemeClr val="accent1">
                    <a:lumMod val="50000"/>
                  </a:schemeClr>
                </a:solidFill>
              </a:rPr>
              <a:t>question word in front of the verb.</a:t>
            </a:r>
            <a:endParaRPr lang="en-GB" sz="2000" dirty="0">
              <a:solidFill>
                <a:schemeClr val="accent1">
                  <a:lumMod val="50000"/>
                </a:schemeClr>
              </a:solidFill>
            </a:endParaRPr>
          </a:p>
        </p:txBody>
      </p:sp>
      <p:sp>
        <p:nvSpPr>
          <p:cNvPr id="26" name="TextBox 25"/>
          <p:cNvSpPr txBox="1"/>
          <p:nvPr/>
        </p:nvSpPr>
        <p:spPr>
          <a:xfrm>
            <a:off x="5145027" y="3809384"/>
            <a:ext cx="5209207" cy="400110"/>
          </a:xfrm>
          <a:prstGeom prst="rect">
            <a:avLst/>
          </a:prstGeom>
          <a:noFill/>
        </p:spPr>
        <p:txBody>
          <a:bodyPr wrap="square" rtlCol="0">
            <a:spAutoFit/>
          </a:bodyPr>
          <a:lstStyle/>
          <a:p>
            <a:r>
              <a:rPr lang="en-GB" sz="2000" b="1" dirty="0" err="1">
                <a:solidFill>
                  <a:schemeClr val="accent2"/>
                </a:solidFill>
              </a:rPr>
              <a:t>Wie</a:t>
            </a:r>
            <a:r>
              <a:rPr lang="en-GB" sz="2000" b="1" dirty="0">
                <a:solidFill>
                  <a:schemeClr val="accent2"/>
                </a:solidFill>
              </a:rPr>
              <a:t> oft </a:t>
            </a:r>
            <a:r>
              <a:rPr lang="en-GB" sz="2000" dirty="0" err="1">
                <a:solidFill>
                  <a:schemeClr val="accent1">
                    <a:lumMod val="50000"/>
                  </a:schemeClr>
                </a:solidFill>
              </a:rPr>
              <a:t>spielst</a:t>
            </a:r>
            <a:r>
              <a:rPr lang="en-GB" sz="2000" dirty="0">
                <a:solidFill>
                  <a:schemeClr val="accent1">
                    <a:lumMod val="50000"/>
                  </a:schemeClr>
                </a:solidFill>
              </a:rPr>
              <a:t> du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a:t>
            </a:r>
          </a:p>
        </p:txBody>
      </p:sp>
      <p:sp>
        <p:nvSpPr>
          <p:cNvPr id="27" name="TextBox 26"/>
          <p:cNvSpPr txBox="1"/>
          <p:nvPr/>
        </p:nvSpPr>
        <p:spPr>
          <a:xfrm>
            <a:off x="5145026" y="4454353"/>
            <a:ext cx="6812300" cy="400110"/>
          </a:xfrm>
          <a:prstGeom prst="rect">
            <a:avLst/>
          </a:prstGeom>
          <a:noFill/>
        </p:spPr>
        <p:txBody>
          <a:bodyPr wrap="square" rtlCol="0">
            <a:spAutoFit/>
          </a:bodyPr>
          <a:lstStyle/>
          <a:p>
            <a:r>
              <a:rPr lang="en-GB" sz="2000" b="1" dirty="0">
                <a:solidFill>
                  <a:schemeClr val="accent2"/>
                </a:solidFill>
              </a:rPr>
              <a:t>How often </a:t>
            </a:r>
            <a:r>
              <a:rPr lang="en-GB" sz="2000" dirty="0">
                <a:solidFill>
                  <a:schemeClr val="accent1">
                    <a:lumMod val="50000"/>
                  </a:schemeClr>
                </a:solidFill>
              </a:rPr>
              <a:t>do you play guitar at home?</a:t>
            </a:r>
          </a:p>
        </p:txBody>
      </p:sp>
      <p:sp>
        <p:nvSpPr>
          <p:cNvPr id="28" name="Rounded Rectangular Callout 27"/>
          <p:cNvSpPr/>
          <p:nvPr/>
        </p:nvSpPr>
        <p:spPr>
          <a:xfrm>
            <a:off x="470645" y="3819472"/>
            <a:ext cx="3402106" cy="1922457"/>
          </a:xfrm>
          <a:prstGeom prst="wedgeRoundRectCallout">
            <a:avLst>
              <a:gd name="adj1" fmla="val 64687"/>
              <a:gd name="adj2" fmla="val 479"/>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Only the </a:t>
            </a:r>
            <a:r>
              <a:rPr lang="en-GB" sz="2000" b="1" dirty="0"/>
              <a:t>verb </a:t>
            </a:r>
            <a:r>
              <a:rPr lang="en-GB" sz="2000" dirty="0"/>
              <a:t>and </a:t>
            </a:r>
            <a:r>
              <a:rPr lang="en-GB" sz="2000" b="1" dirty="0"/>
              <a:t>subject</a:t>
            </a:r>
            <a:r>
              <a:rPr lang="en-GB" sz="2000" dirty="0"/>
              <a:t> swap places. The </a:t>
            </a:r>
            <a:r>
              <a:rPr lang="en-GB" sz="2000" b="1" dirty="0"/>
              <a:t>adverb</a:t>
            </a:r>
            <a:r>
              <a:rPr lang="en-GB" sz="2000" dirty="0"/>
              <a:t> and </a:t>
            </a:r>
            <a:r>
              <a:rPr lang="en-GB" sz="2000" b="1" dirty="0"/>
              <a:t>noun </a:t>
            </a:r>
            <a:r>
              <a:rPr lang="en-GB" sz="2000" dirty="0"/>
              <a:t>stay in the same position.</a:t>
            </a:r>
          </a:p>
        </p:txBody>
      </p:sp>
      <p:sp>
        <p:nvSpPr>
          <p:cNvPr id="29" name="TextBox 28"/>
          <p:cNvSpPr txBox="1"/>
          <p:nvPr/>
        </p:nvSpPr>
        <p:spPr>
          <a:xfrm>
            <a:off x="5145027" y="5099316"/>
            <a:ext cx="5209207" cy="400110"/>
          </a:xfrm>
          <a:prstGeom prst="rect">
            <a:avLst/>
          </a:prstGeom>
          <a:noFill/>
        </p:spPr>
        <p:txBody>
          <a:bodyPr wrap="square" rtlCol="0">
            <a:spAutoFit/>
          </a:bodyPr>
          <a:lstStyle/>
          <a:p>
            <a:r>
              <a:rPr lang="en-GB" sz="2000" b="1" dirty="0" err="1">
                <a:solidFill>
                  <a:schemeClr val="accent2"/>
                </a:solidFill>
              </a:rPr>
              <a:t>Wer</a:t>
            </a:r>
            <a:r>
              <a:rPr lang="en-GB" sz="2000" b="1" dirty="0">
                <a:solidFill>
                  <a:schemeClr val="accent2"/>
                </a:solidFill>
              </a:rPr>
              <a:t> </a:t>
            </a:r>
            <a:r>
              <a:rPr lang="en-GB" sz="2000" dirty="0" err="1">
                <a:solidFill>
                  <a:schemeClr val="accent1">
                    <a:lumMod val="50000"/>
                  </a:schemeClr>
                </a:solidFill>
              </a:rPr>
              <a:t>spielt</a:t>
            </a:r>
            <a:r>
              <a:rPr lang="en-GB" sz="2000" dirty="0">
                <a:solidFill>
                  <a:schemeClr val="accent1">
                    <a:lumMod val="50000"/>
                  </a:schemeClr>
                </a:solidFill>
              </a:rPr>
              <a:t>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Gitarre</a:t>
            </a:r>
            <a:r>
              <a:rPr lang="en-GB" sz="2000" dirty="0">
                <a:solidFill>
                  <a:schemeClr val="accent1">
                    <a:lumMod val="50000"/>
                  </a:schemeClr>
                </a:solidFill>
              </a:rPr>
              <a:t>?</a:t>
            </a:r>
          </a:p>
        </p:txBody>
      </p:sp>
      <p:sp>
        <p:nvSpPr>
          <p:cNvPr id="30" name="TextBox 29"/>
          <p:cNvSpPr txBox="1"/>
          <p:nvPr/>
        </p:nvSpPr>
        <p:spPr>
          <a:xfrm>
            <a:off x="5145026" y="5744279"/>
            <a:ext cx="6279875" cy="400110"/>
          </a:xfrm>
          <a:prstGeom prst="rect">
            <a:avLst/>
          </a:prstGeom>
          <a:noFill/>
        </p:spPr>
        <p:txBody>
          <a:bodyPr wrap="square" rtlCol="0">
            <a:spAutoFit/>
          </a:bodyPr>
          <a:lstStyle/>
          <a:p>
            <a:r>
              <a:rPr lang="en-GB" sz="2000" b="1" dirty="0">
                <a:solidFill>
                  <a:schemeClr val="accent2"/>
                </a:solidFill>
              </a:rPr>
              <a:t>Who </a:t>
            </a:r>
            <a:r>
              <a:rPr lang="en-GB" sz="2000" dirty="0">
                <a:solidFill>
                  <a:schemeClr val="accent1">
                    <a:lumMod val="50000"/>
                  </a:schemeClr>
                </a:solidFill>
              </a:rPr>
              <a:t>plays / is playing guitar at home?</a:t>
            </a:r>
          </a:p>
        </p:txBody>
      </p:sp>
    </p:spTree>
    <p:extLst>
      <p:ext uri="{BB962C8B-B14F-4D97-AF65-F5344CB8AC3E}">
        <p14:creationId xmlns:p14="http://schemas.microsoft.com/office/powerpoint/2010/main" val="6392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animBg="1"/>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 y="231292"/>
            <a:ext cx="10515600" cy="1325563"/>
          </a:xfrm>
        </p:spPr>
        <p:txBody>
          <a:bodyPr>
            <a:normAutofit/>
          </a:bodyPr>
          <a:lstStyle/>
          <a:p>
            <a:r>
              <a:rPr lang="en-GB" sz="3200" b="1">
                <a:solidFill>
                  <a:schemeClr val="bg1"/>
                </a:solidFill>
              </a:rPr>
              <a:t>Bausteine (building blocks)</a:t>
            </a:r>
            <a:br>
              <a:rPr lang="en-GB" sz="3200" b="1">
                <a:solidFill>
                  <a:schemeClr val="bg1"/>
                </a:solidFill>
              </a:rPr>
            </a:br>
            <a:endParaRPr lang="en-GB" sz="320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schreiben</a:t>
            </a:r>
            <a:r>
              <a:rPr lang="en-GB" b="1">
                <a:solidFill>
                  <a:prstClr val="white"/>
                </a:solidFill>
                <a:latin typeface="Century Gothic" panose="020B0502020202020204" pitchFamily="34" charset="0"/>
              </a:rPr>
              <a:t> [3/4</a:t>
            </a:r>
            <a:r>
              <a:rPr lang="en-GB" b="1" dirty="0">
                <a:solidFill>
                  <a:prstClr val="white"/>
                </a:solidFill>
                <a:latin typeface="Century Gothic" panose="020B0502020202020204" pitchFamily="34" charset="0"/>
              </a:rPr>
              <a:t>]</a:t>
            </a:r>
          </a:p>
        </p:txBody>
      </p:sp>
      <p:sp>
        <p:nvSpPr>
          <p:cNvPr id="6" name="TextBox 5"/>
          <p:cNvSpPr txBox="1"/>
          <p:nvPr/>
        </p:nvSpPr>
        <p:spPr>
          <a:xfrm>
            <a:off x="215153" y="1384509"/>
            <a:ext cx="11742174" cy="461665"/>
          </a:xfrm>
          <a:prstGeom prst="rect">
            <a:avLst/>
          </a:prstGeom>
          <a:noFill/>
        </p:spPr>
        <p:txBody>
          <a:bodyPr wrap="square" rtlCol="0">
            <a:spAutoFit/>
          </a:bodyPr>
          <a:lstStyle/>
          <a:p>
            <a:r>
              <a:rPr lang="en-GB" sz="2400" dirty="0" err="1">
                <a:solidFill>
                  <a:schemeClr val="accent1">
                    <a:lumMod val="50000"/>
                  </a:schemeClr>
                </a:solidFill>
              </a:rPr>
              <a:t>Schreib</a:t>
            </a:r>
            <a:r>
              <a:rPr lang="en-GB" sz="2400" b="1" dirty="0">
                <a:solidFill>
                  <a:schemeClr val="accent1">
                    <a:lumMod val="50000"/>
                  </a:schemeClr>
                </a:solidFill>
              </a:rPr>
              <a:t> </a:t>
            </a:r>
            <a:r>
              <a:rPr lang="en-GB" sz="2400" b="1" dirty="0" err="1">
                <a:solidFill>
                  <a:schemeClr val="accent1">
                    <a:lumMod val="50000"/>
                  </a:schemeClr>
                </a:solidFill>
              </a:rPr>
              <a:t>Fragen</a:t>
            </a:r>
            <a:r>
              <a:rPr lang="en-GB" sz="2400" dirty="0">
                <a:solidFill>
                  <a:schemeClr val="accent1">
                    <a:lumMod val="50000"/>
                  </a:schemeClr>
                </a:solidFill>
              </a:rPr>
              <a:t>.</a:t>
            </a:r>
          </a:p>
        </p:txBody>
      </p:sp>
      <p:grpSp>
        <p:nvGrpSpPr>
          <p:cNvPr id="7" name="Group 6"/>
          <p:cNvGrpSpPr/>
          <p:nvPr/>
        </p:nvGrpSpPr>
        <p:grpSpPr>
          <a:xfrm>
            <a:off x="581730" y="2509998"/>
            <a:ext cx="1485900" cy="962025"/>
            <a:chOff x="471768" y="2155637"/>
            <a:chExt cx="1485900" cy="962025"/>
          </a:xfrm>
        </p:grpSpPr>
        <p:pic>
          <p:nvPicPr>
            <p:cNvPr id="8" name="Picture 7"/>
            <p:cNvPicPr>
              <a:picLocks noChangeAspect="1"/>
            </p:cNvPicPr>
            <p:nvPr/>
          </p:nvPicPr>
          <p:blipFill>
            <a:blip r:embed="rId4"/>
            <a:stretch>
              <a:fillRect/>
            </a:stretch>
          </p:blipFill>
          <p:spPr>
            <a:xfrm>
              <a:off x="471768" y="2155637"/>
              <a:ext cx="1485900" cy="962025"/>
            </a:xfrm>
            <a:prstGeom prst="rect">
              <a:avLst/>
            </a:prstGeom>
          </p:spPr>
        </p:pic>
        <p:sp>
          <p:nvSpPr>
            <p:cNvPr id="9" name="TextBox 8"/>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kochen</a:t>
              </a:r>
              <a:endParaRPr lang="en-GB" sz="1600" dirty="0">
                <a:solidFill>
                  <a:schemeClr val="bg1"/>
                </a:solidFill>
              </a:endParaRPr>
            </a:p>
          </p:txBody>
        </p:sp>
      </p:grpSp>
      <p:grpSp>
        <p:nvGrpSpPr>
          <p:cNvPr id="10" name="Group 9"/>
          <p:cNvGrpSpPr/>
          <p:nvPr/>
        </p:nvGrpSpPr>
        <p:grpSpPr>
          <a:xfrm>
            <a:off x="1860546" y="3237806"/>
            <a:ext cx="1485900" cy="962025"/>
            <a:chOff x="471768" y="2155637"/>
            <a:chExt cx="1485900" cy="962025"/>
          </a:xfrm>
        </p:grpSpPr>
        <p:pic>
          <p:nvPicPr>
            <p:cNvPr id="11" name="Picture 10"/>
            <p:cNvPicPr>
              <a:picLocks noChangeAspect="1"/>
            </p:cNvPicPr>
            <p:nvPr/>
          </p:nvPicPr>
          <p:blipFill>
            <a:blip r:embed="rId4"/>
            <a:stretch>
              <a:fillRect/>
            </a:stretch>
          </p:blipFill>
          <p:spPr>
            <a:xfrm>
              <a:off x="471768" y="2155637"/>
              <a:ext cx="1485900" cy="962025"/>
            </a:xfrm>
            <a:prstGeom prst="rect">
              <a:avLst/>
            </a:prstGeom>
          </p:spPr>
        </p:pic>
        <p:sp>
          <p:nvSpPr>
            <p:cNvPr id="12" name="TextBox 11"/>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Suppe</a:t>
              </a:r>
              <a:endParaRPr lang="en-GB" sz="1600" dirty="0">
                <a:solidFill>
                  <a:schemeClr val="bg1"/>
                </a:solidFill>
              </a:endParaRPr>
            </a:p>
          </p:txBody>
        </p:sp>
      </p:grpSp>
      <p:grpSp>
        <p:nvGrpSpPr>
          <p:cNvPr id="13" name="Group 12"/>
          <p:cNvGrpSpPr/>
          <p:nvPr/>
        </p:nvGrpSpPr>
        <p:grpSpPr>
          <a:xfrm rot="5400000">
            <a:off x="3095616" y="2429410"/>
            <a:ext cx="1485900" cy="1076905"/>
            <a:chOff x="471768" y="2100783"/>
            <a:chExt cx="1485900" cy="1076905"/>
          </a:xfrm>
        </p:grpSpPr>
        <p:pic>
          <p:nvPicPr>
            <p:cNvPr id="14" name="Picture 13"/>
            <p:cNvPicPr>
              <a:picLocks noChangeAspect="1"/>
            </p:cNvPicPr>
            <p:nvPr/>
          </p:nvPicPr>
          <p:blipFill>
            <a:blip r:embed="rId4"/>
            <a:stretch>
              <a:fillRect/>
            </a:stretch>
          </p:blipFill>
          <p:spPr>
            <a:xfrm>
              <a:off x="471768" y="2155637"/>
              <a:ext cx="1485900" cy="962025"/>
            </a:xfrm>
            <a:prstGeom prst="rect">
              <a:avLst/>
            </a:prstGeom>
          </p:spPr>
        </p:pic>
        <p:sp>
          <p:nvSpPr>
            <p:cNvPr id="15" name="TextBox 14"/>
            <p:cNvSpPr txBox="1"/>
            <p:nvPr/>
          </p:nvSpPr>
          <p:spPr>
            <a:xfrm rot="16200000">
              <a:off x="684024" y="2469959"/>
              <a:ext cx="1076905" cy="338554"/>
            </a:xfrm>
            <a:prstGeom prst="rect">
              <a:avLst/>
            </a:prstGeom>
            <a:noFill/>
          </p:spPr>
          <p:txBody>
            <a:bodyPr wrap="square" rtlCol="0">
              <a:spAutoFit/>
            </a:bodyPr>
            <a:lstStyle/>
            <a:p>
              <a:pPr algn="ctr"/>
              <a:r>
                <a:rPr lang="en-GB" sz="1600" dirty="0">
                  <a:solidFill>
                    <a:schemeClr val="bg1"/>
                  </a:solidFill>
                </a:rPr>
                <a:t>du</a:t>
              </a:r>
            </a:p>
          </p:txBody>
        </p:sp>
      </p:grpSp>
      <p:grpSp>
        <p:nvGrpSpPr>
          <p:cNvPr id="16" name="Group 15"/>
          <p:cNvGrpSpPr/>
          <p:nvPr/>
        </p:nvGrpSpPr>
        <p:grpSpPr>
          <a:xfrm rot="5400000">
            <a:off x="4273812" y="3180366"/>
            <a:ext cx="1485900" cy="1076905"/>
            <a:chOff x="471768" y="2075049"/>
            <a:chExt cx="1485900" cy="1076905"/>
          </a:xfrm>
        </p:grpSpPr>
        <p:pic>
          <p:nvPicPr>
            <p:cNvPr id="17" name="Picture 16"/>
            <p:cNvPicPr>
              <a:picLocks noChangeAspect="1"/>
            </p:cNvPicPr>
            <p:nvPr/>
          </p:nvPicPr>
          <p:blipFill>
            <a:blip r:embed="rId4"/>
            <a:stretch>
              <a:fillRect/>
            </a:stretch>
          </p:blipFill>
          <p:spPr>
            <a:xfrm>
              <a:off x="471768" y="2155637"/>
              <a:ext cx="1485900" cy="962025"/>
            </a:xfrm>
            <a:prstGeom prst="rect">
              <a:avLst/>
            </a:prstGeom>
          </p:spPr>
        </p:pic>
        <p:sp>
          <p:nvSpPr>
            <p:cNvPr id="18" name="TextBox 17"/>
            <p:cNvSpPr txBox="1"/>
            <p:nvPr/>
          </p:nvSpPr>
          <p:spPr>
            <a:xfrm rot="16200000">
              <a:off x="660876" y="2444225"/>
              <a:ext cx="1076905" cy="338554"/>
            </a:xfrm>
            <a:prstGeom prst="rect">
              <a:avLst/>
            </a:prstGeom>
            <a:noFill/>
          </p:spPr>
          <p:txBody>
            <a:bodyPr wrap="square" rtlCol="0">
              <a:spAutoFit/>
            </a:bodyPr>
            <a:lstStyle/>
            <a:p>
              <a:pPr algn="ctr"/>
              <a:r>
                <a:rPr lang="en-GB" sz="1600" dirty="0">
                  <a:solidFill>
                    <a:schemeClr val="bg1"/>
                  </a:solidFill>
                </a:rPr>
                <a:t>oft</a:t>
              </a:r>
            </a:p>
          </p:txBody>
        </p:sp>
      </p:grpSp>
      <p:grpSp>
        <p:nvGrpSpPr>
          <p:cNvPr id="19" name="Group 18"/>
          <p:cNvGrpSpPr/>
          <p:nvPr/>
        </p:nvGrpSpPr>
        <p:grpSpPr>
          <a:xfrm rot="5400000">
            <a:off x="1689380" y="4931963"/>
            <a:ext cx="1485900" cy="1076905"/>
            <a:chOff x="471768" y="2075049"/>
            <a:chExt cx="1485900" cy="1076905"/>
          </a:xfrm>
        </p:grpSpPr>
        <p:pic>
          <p:nvPicPr>
            <p:cNvPr id="20" name="Picture 19"/>
            <p:cNvPicPr>
              <a:picLocks noChangeAspect="1"/>
            </p:cNvPicPr>
            <p:nvPr/>
          </p:nvPicPr>
          <p:blipFill>
            <a:blip r:embed="rId4"/>
            <a:stretch>
              <a:fillRect/>
            </a:stretch>
          </p:blipFill>
          <p:spPr>
            <a:xfrm>
              <a:off x="471768" y="2155637"/>
              <a:ext cx="1485900" cy="962025"/>
            </a:xfrm>
            <a:prstGeom prst="rect">
              <a:avLst/>
            </a:prstGeom>
          </p:spPr>
        </p:pic>
        <p:sp>
          <p:nvSpPr>
            <p:cNvPr id="21" name="TextBox 20"/>
            <p:cNvSpPr txBox="1"/>
            <p:nvPr/>
          </p:nvSpPr>
          <p:spPr>
            <a:xfrm rot="16200000">
              <a:off x="660876" y="2444225"/>
              <a:ext cx="1076905" cy="338554"/>
            </a:xfrm>
            <a:prstGeom prst="rect">
              <a:avLst/>
            </a:prstGeom>
            <a:noFill/>
          </p:spPr>
          <p:txBody>
            <a:bodyPr wrap="square" rtlCol="0">
              <a:spAutoFit/>
            </a:bodyPr>
            <a:lstStyle/>
            <a:p>
              <a:pPr algn="ctr"/>
              <a:r>
                <a:rPr lang="en-GB" sz="1600" dirty="0">
                  <a:solidFill>
                    <a:schemeClr val="bg1"/>
                  </a:solidFill>
                </a:rPr>
                <a:t>du</a:t>
              </a:r>
            </a:p>
          </p:txBody>
        </p:sp>
      </p:grpSp>
      <p:grpSp>
        <p:nvGrpSpPr>
          <p:cNvPr id="22" name="Group 21"/>
          <p:cNvGrpSpPr/>
          <p:nvPr/>
        </p:nvGrpSpPr>
        <p:grpSpPr>
          <a:xfrm>
            <a:off x="407979" y="5012550"/>
            <a:ext cx="1485900" cy="962025"/>
            <a:chOff x="471768" y="2155637"/>
            <a:chExt cx="1485900" cy="962025"/>
          </a:xfrm>
        </p:grpSpPr>
        <p:pic>
          <p:nvPicPr>
            <p:cNvPr id="23" name="Picture 22"/>
            <p:cNvPicPr>
              <a:picLocks noChangeAspect="1"/>
            </p:cNvPicPr>
            <p:nvPr/>
          </p:nvPicPr>
          <p:blipFill>
            <a:blip r:embed="rId4"/>
            <a:stretch>
              <a:fillRect/>
            </a:stretch>
          </p:blipFill>
          <p:spPr>
            <a:xfrm>
              <a:off x="471768" y="2155637"/>
              <a:ext cx="1485900" cy="962025"/>
            </a:xfrm>
            <a:prstGeom prst="rect">
              <a:avLst/>
            </a:prstGeom>
          </p:spPr>
        </p:pic>
        <p:sp>
          <p:nvSpPr>
            <p:cNvPr id="24" name="TextBox 23"/>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Koch</a:t>
              </a:r>
              <a:r>
                <a:rPr lang="en-GB" sz="1600" b="1" dirty="0" err="1">
                  <a:solidFill>
                    <a:schemeClr val="bg1"/>
                  </a:solidFill>
                </a:rPr>
                <a:t>st</a:t>
              </a:r>
              <a:endParaRPr lang="en-GB" sz="1600" b="1" dirty="0">
                <a:solidFill>
                  <a:schemeClr val="bg1"/>
                </a:solidFill>
              </a:endParaRPr>
            </a:p>
          </p:txBody>
        </p:sp>
      </p:grpSp>
      <p:grpSp>
        <p:nvGrpSpPr>
          <p:cNvPr id="25" name="Group 24"/>
          <p:cNvGrpSpPr/>
          <p:nvPr/>
        </p:nvGrpSpPr>
        <p:grpSpPr>
          <a:xfrm rot="5400000">
            <a:off x="2937450" y="4893783"/>
            <a:ext cx="1485900" cy="1076905"/>
            <a:chOff x="471768" y="2075049"/>
            <a:chExt cx="1485900" cy="1076905"/>
          </a:xfrm>
        </p:grpSpPr>
        <p:pic>
          <p:nvPicPr>
            <p:cNvPr id="26" name="Picture 25"/>
            <p:cNvPicPr>
              <a:picLocks noChangeAspect="1"/>
            </p:cNvPicPr>
            <p:nvPr/>
          </p:nvPicPr>
          <p:blipFill>
            <a:blip r:embed="rId4"/>
            <a:stretch>
              <a:fillRect/>
            </a:stretch>
          </p:blipFill>
          <p:spPr>
            <a:xfrm>
              <a:off x="471768" y="2155637"/>
              <a:ext cx="1485900" cy="962025"/>
            </a:xfrm>
            <a:prstGeom prst="rect">
              <a:avLst/>
            </a:prstGeom>
          </p:spPr>
        </p:pic>
        <p:sp>
          <p:nvSpPr>
            <p:cNvPr id="27" name="TextBox 26"/>
            <p:cNvSpPr txBox="1"/>
            <p:nvPr/>
          </p:nvSpPr>
          <p:spPr>
            <a:xfrm rot="16200000">
              <a:off x="660876" y="2444225"/>
              <a:ext cx="1076905" cy="338554"/>
            </a:xfrm>
            <a:prstGeom prst="rect">
              <a:avLst/>
            </a:prstGeom>
            <a:noFill/>
          </p:spPr>
          <p:txBody>
            <a:bodyPr wrap="square" rtlCol="0">
              <a:spAutoFit/>
            </a:bodyPr>
            <a:lstStyle/>
            <a:p>
              <a:pPr algn="ctr"/>
              <a:r>
                <a:rPr lang="en-GB" sz="1600" dirty="0">
                  <a:solidFill>
                    <a:schemeClr val="bg1"/>
                  </a:solidFill>
                </a:rPr>
                <a:t>oft</a:t>
              </a:r>
            </a:p>
          </p:txBody>
        </p:sp>
      </p:grpSp>
      <p:grpSp>
        <p:nvGrpSpPr>
          <p:cNvPr id="28" name="Group 27"/>
          <p:cNvGrpSpPr/>
          <p:nvPr/>
        </p:nvGrpSpPr>
        <p:grpSpPr>
          <a:xfrm>
            <a:off x="4218852" y="4951221"/>
            <a:ext cx="1485900" cy="962025"/>
            <a:chOff x="471768" y="2155637"/>
            <a:chExt cx="1485900" cy="962025"/>
          </a:xfrm>
        </p:grpSpPr>
        <p:pic>
          <p:nvPicPr>
            <p:cNvPr id="29" name="Picture 28"/>
            <p:cNvPicPr>
              <a:picLocks noChangeAspect="1"/>
            </p:cNvPicPr>
            <p:nvPr/>
          </p:nvPicPr>
          <p:blipFill>
            <a:blip r:embed="rId4"/>
            <a:stretch>
              <a:fillRect/>
            </a:stretch>
          </p:blipFill>
          <p:spPr>
            <a:xfrm>
              <a:off x="471768" y="2155637"/>
              <a:ext cx="1485900" cy="962025"/>
            </a:xfrm>
            <a:prstGeom prst="rect">
              <a:avLst/>
            </a:prstGeom>
          </p:spPr>
        </p:pic>
        <p:sp>
          <p:nvSpPr>
            <p:cNvPr id="30" name="TextBox 29"/>
            <p:cNvSpPr txBox="1"/>
            <p:nvPr/>
          </p:nvSpPr>
          <p:spPr>
            <a:xfrm>
              <a:off x="718132" y="2426546"/>
              <a:ext cx="1076905" cy="338554"/>
            </a:xfrm>
            <a:prstGeom prst="rect">
              <a:avLst/>
            </a:prstGeom>
            <a:noFill/>
          </p:spPr>
          <p:txBody>
            <a:bodyPr wrap="square" rtlCol="0">
              <a:spAutoFit/>
            </a:bodyPr>
            <a:lstStyle/>
            <a:p>
              <a:pPr algn="ctr"/>
              <a:r>
                <a:rPr lang="en-GB" sz="1600" dirty="0" err="1">
                  <a:solidFill>
                    <a:schemeClr val="bg1"/>
                  </a:solidFill>
                </a:rPr>
                <a:t>Suppe</a:t>
              </a:r>
              <a:r>
                <a:rPr lang="en-GB" sz="1600" dirty="0">
                  <a:solidFill>
                    <a:schemeClr val="bg1"/>
                  </a:solidFill>
                </a:rPr>
                <a:t>?</a:t>
              </a:r>
            </a:p>
          </p:txBody>
        </p:sp>
      </p:grpSp>
      <p:grpSp>
        <p:nvGrpSpPr>
          <p:cNvPr id="31" name="Group 30"/>
          <p:cNvGrpSpPr/>
          <p:nvPr/>
        </p:nvGrpSpPr>
        <p:grpSpPr>
          <a:xfrm>
            <a:off x="7636842" y="2065095"/>
            <a:ext cx="1278040" cy="1252760"/>
            <a:chOff x="7933195" y="1748732"/>
            <a:chExt cx="1278040" cy="1252760"/>
          </a:xfrm>
        </p:grpSpPr>
        <p:pic>
          <p:nvPicPr>
            <p:cNvPr id="32" name="Picture 31"/>
            <p:cNvPicPr>
              <a:picLocks noChangeAspect="1"/>
            </p:cNvPicPr>
            <p:nvPr/>
          </p:nvPicPr>
          <p:blipFill>
            <a:blip r:embed="rId5"/>
            <a:stretch>
              <a:fillRect/>
            </a:stretch>
          </p:blipFill>
          <p:spPr>
            <a:xfrm>
              <a:off x="7933195" y="1748732"/>
              <a:ext cx="1278040" cy="1252760"/>
            </a:xfrm>
            <a:prstGeom prst="rect">
              <a:avLst/>
            </a:prstGeom>
          </p:spPr>
        </p:pic>
        <p:sp>
          <p:nvSpPr>
            <p:cNvPr id="33" name="TextBox 32"/>
            <p:cNvSpPr txBox="1"/>
            <p:nvPr/>
          </p:nvSpPr>
          <p:spPr>
            <a:xfrm>
              <a:off x="8033762" y="2150724"/>
              <a:ext cx="1076905" cy="338554"/>
            </a:xfrm>
            <a:prstGeom prst="rect">
              <a:avLst/>
            </a:prstGeom>
            <a:noFill/>
          </p:spPr>
          <p:txBody>
            <a:bodyPr wrap="square" rtlCol="0">
              <a:spAutoFit/>
            </a:bodyPr>
            <a:lstStyle/>
            <a:p>
              <a:pPr algn="ctr"/>
              <a:r>
                <a:rPr lang="en-GB" sz="1600" dirty="0" err="1">
                  <a:solidFill>
                    <a:schemeClr val="bg1"/>
                  </a:solidFill>
                </a:rPr>
                <a:t>putzen</a:t>
              </a:r>
              <a:endParaRPr lang="en-GB" sz="1600" dirty="0">
                <a:solidFill>
                  <a:schemeClr val="bg1"/>
                </a:solidFill>
              </a:endParaRPr>
            </a:p>
          </p:txBody>
        </p:sp>
      </p:grpSp>
      <p:grpSp>
        <p:nvGrpSpPr>
          <p:cNvPr id="34" name="Group 33"/>
          <p:cNvGrpSpPr/>
          <p:nvPr/>
        </p:nvGrpSpPr>
        <p:grpSpPr>
          <a:xfrm>
            <a:off x="8814314" y="1259545"/>
            <a:ext cx="1278040" cy="1252760"/>
            <a:chOff x="9110667" y="943182"/>
            <a:chExt cx="1278040" cy="1252760"/>
          </a:xfrm>
        </p:grpSpPr>
        <p:pic>
          <p:nvPicPr>
            <p:cNvPr id="35" name="Picture 34"/>
            <p:cNvPicPr>
              <a:picLocks noChangeAspect="1"/>
            </p:cNvPicPr>
            <p:nvPr/>
          </p:nvPicPr>
          <p:blipFill>
            <a:blip r:embed="rId5"/>
            <a:stretch>
              <a:fillRect/>
            </a:stretch>
          </p:blipFill>
          <p:spPr>
            <a:xfrm>
              <a:off x="9110667" y="943182"/>
              <a:ext cx="1278040" cy="1252760"/>
            </a:xfrm>
            <a:prstGeom prst="rect">
              <a:avLst/>
            </a:prstGeom>
          </p:spPr>
        </p:pic>
        <p:sp>
          <p:nvSpPr>
            <p:cNvPr id="36" name="TextBox 35"/>
            <p:cNvSpPr txBox="1"/>
            <p:nvPr/>
          </p:nvSpPr>
          <p:spPr>
            <a:xfrm>
              <a:off x="9211234" y="1332416"/>
              <a:ext cx="1076905" cy="338554"/>
            </a:xfrm>
            <a:prstGeom prst="rect">
              <a:avLst/>
            </a:prstGeom>
            <a:noFill/>
          </p:spPr>
          <p:txBody>
            <a:bodyPr wrap="square" rtlCol="0">
              <a:spAutoFit/>
            </a:bodyPr>
            <a:lstStyle/>
            <a:p>
              <a:pPr algn="ctr"/>
              <a:r>
                <a:rPr lang="en-GB" sz="1600" dirty="0" err="1">
                  <a:solidFill>
                    <a:schemeClr val="bg1"/>
                  </a:solidFill>
                </a:rPr>
                <a:t>sie</a:t>
              </a:r>
              <a:endParaRPr lang="en-GB" sz="1600" dirty="0">
                <a:solidFill>
                  <a:schemeClr val="bg1"/>
                </a:solidFill>
              </a:endParaRPr>
            </a:p>
          </p:txBody>
        </p:sp>
      </p:grpSp>
      <p:grpSp>
        <p:nvGrpSpPr>
          <p:cNvPr id="37" name="Group 36"/>
          <p:cNvGrpSpPr/>
          <p:nvPr/>
        </p:nvGrpSpPr>
        <p:grpSpPr>
          <a:xfrm>
            <a:off x="9940309" y="2130215"/>
            <a:ext cx="1278040" cy="1252760"/>
            <a:chOff x="9110667" y="943182"/>
            <a:chExt cx="1278040" cy="1252760"/>
          </a:xfrm>
        </p:grpSpPr>
        <p:pic>
          <p:nvPicPr>
            <p:cNvPr id="38" name="Picture 37"/>
            <p:cNvPicPr>
              <a:picLocks noChangeAspect="1"/>
            </p:cNvPicPr>
            <p:nvPr/>
          </p:nvPicPr>
          <p:blipFill>
            <a:blip r:embed="rId5"/>
            <a:stretch>
              <a:fillRect/>
            </a:stretch>
          </p:blipFill>
          <p:spPr>
            <a:xfrm>
              <a:off x="9110667" y="943182"/>
              <a:ext cx="1278040" cy="1252760"/>
            </a:xfrm>
            <a:prstGeom prst="rect">
              <a:avLst/>
            </a:prstGeom>
          </p:spPr>
        </p:pic>
        <p:sp>
          <p:nvSpPr>
            <p:cNvPr id="39" name="TextBox 38"/>
            <p:cNvSpPr txBox="1"/>
            <p:nvPr/>
          </p:nvSpPr>
          <p:spPr>
            <a:xfrm>
              <a:off x="9211234" y="1246396"/>
              <a:ext cx="1076905" cy="584775"/>
            </a:xfrm>
            <a:prstGeom prst="rect">
              <a:avLst/>
            </a:prstGeom>
            <a:noFill/>
          </p:spPr>
          <p:txBody>
            <a:bodyPr wrap="square" rtlCol="0">
              <a:spAutoFit/>
            </a:bodyPr>
            <a:lstStyle/>
            <a:p>
              <a:pPr algn="ctr"/>
              <a:r>
                <a:rPr lang="en-GB" sz="1600" dirty="0">
                  <a:solidFill>
                    <a:schemeClr val="bg1"/>
                  </a:solidFill>
                </a:rPr>
                <a:t>den Boden</a:t>
              </a:r>
            </a:p>
          </p:txBody>
        </p:sp>
      </p:grpSp>
      <p:grpSp>
        <p:nvGrpSpPr>
          <p:cNvPr id="40" name="Group 39"/>
          <p:cNvGrpSpPr/>
          <p:nvPr/>
        </p:nvGrpSpPr>
        <p:grpSpPr>
          <a:xfrm>
            <a:off x="8788576" y="3145661"/>
            <a:ext cx="1278040" cy="1252760"/>
            <a:chOff x="9110667" y="943182"/>
            <a:chExt cx="1278040" cy="1252760"/>
          </a:xfrm>
        </p:grpSpPr>
        <p:pic>
          <p:nvPicPr>
            <p:cNvPr id="41" name="Picture 40"/>
            <p:cNvPicPr>
              <a:picLocks noChangeAspect="1"/>
            </p:cNvPicPr>
            <p:nvPr/>
          </p:nvPicPr>
          <p:blipFill>
            <a:blip r:embed="rId5"/>
            <a:stretch>
              <a:fillRect/>
            </a:stretch>
          </p:blipFill>
          <p:spPr>
            <a:xfrm>
              <a:off x="9110667" y="943182"/>
              <a:ext cx="1278040" cy="1252760"/>
            </a:xfrm>
            <a:prstGeom prst="rect">
              <a:avLst/>
            </a:prstGeom>
          </p:spPr>
        </p:pic>
        <p:sp>
          <p:nvSpPr>
            <p:cNvPr id="42" name="TextBox 41"/>
            <p:cNvSpPr txBox="1"/>
            <p:nvPr/>
          </p:nvSpPr>
          <p:spPr>
            <a:xfrm>
              <a:off x="9211234" y="1242833"/>
              <a:ext cx="1076905" cy="584775"/>
            </a:xfrm>
            <a:prstGeom prst="rect">
              <a:avLst/>
            </a:prstGeom>
            <a:noFill/>
          </p:spPr>
          <p:txBody>
            <a:bodyPr wrap="square" rtlCol="0">
              <a:spAutoFit/>
            </a:bodyPr>
            <a:lstStyle/>
            <a:p>
              <a:pPr algn="ctr"/>
              <a:r>
                <a:rPr lang="en-GB" sz="1600" dirty="0" err="1">
                  <a:solidFill>
                    <a:schemeClr val="bg1"/>
                  </a:solidFill>
                </a:rPr>
                <a:t>zu</a:t>
              </a:r>
              <a:r>
                <a:rPr lang="en-GB" sz="1600" dirty="0">
                  <a:solidFill>
                    <a:schemeClr val="bg1"/>
                  </a:solidFill>
                </a:rPr>
                <a:t> </a:t>
              </a:r>
            </a:p>
            <a:p>
              <a:pPr algn="ctr"/>
              <a:r>
                <a:rPr lang="en-GB" sz="1600" dirty="0" err="1">
                  <a:solidFill>
                    <a:schemeClr val="bg1"/>
                  </a:solidFill>
                </a:rPr>
                <a:t>Hause</a:t>
              </a:r>
              <a:endParaRPr lang="en-GB" sz="1600" dirty="0">
                <a:solidFill>
                  <a:schemeClr val="bg1"/>
                </a:solidFill>
              </a:endParaRPr>
            </a:p>
          </p:txBody>
        </p:sp>
      </p:grpSp>
      <p:grpSp>
        <p:nvGrpSpPr>
          <p:cNvPr id="43" name="Group 42"/>
          <p:cNvGrpSpPr/>
          <p:nvPr/>
        </p:nvGrpSpPr>
        <p:grpSpPr>
          <a:xfrm>
            <a:off x="6543466" y="4786118"/>
            <a:ext cx="1278040" cy="1252760"/>
            <a:chOff x="9110667" y="943182"/>
            <a:chExt cx="1278040" cy="1252760"/>
          </a:xfrm>
        </p:grpSpPr>
        <p:pic>
          <p:nvPicPr>
            <p:cNvPr id="44" name="Picture 43"/>
            <p:cNvPicPr>
              <a:picLocks noChangeAspect="1"/>
            </p:cNvPicPr>
            <p:nvPr/>
          </p:nvPicPr>
          <p:blipFill>
            <a:blip r:embed="rId5"/>
            <a:stretch>
              <a:fillRect/>
            </a:stretch>
          </p:blipFill>
          <p:spPr>
            <a:xfrm>
              <a:off x="9110667" y="943182"/>
              <a:ext cx="1278040" cy="1252760"/>
            </a:xfrm>
            <a:prstGeom prst="rect">
              <a:avLst/>
            </a:prstGeom>
          </p:spPr>
        </p:pic>
        <p:sp>
          <p:nvSpPr>
            <p:cNvPr id="45" name="TextBox 44"/>
            <p:cNvSpPr txBox="1"/>
            <p:nvPr/>
          </p:nvSpPr>
          <p:spPr>
            <a:xfrm>
              <a:off x="9211234" y="1345174"/>
              <a:ext cx="1076905" cy="338554"/>
            </a:xfrm>
            <a:prstGeom prst="rect">
              <a:avLst/>
            </a:prstGeom>
            <a:noFill/>
          </p:spPr>
          <p:txBody>
            <a:bodyPr wrap="square" rtlCol="0">
              <a:spAutoFit/>
            </a:bodyPr>
            <a:lstStyle/>
            <a:p>
              <a:pPr algn="ctr"/>
              <a:r>
                <a:rPr lang="en-GB" sz="1600" dirty="0" err="1">
                  <a:solidFill>
                    <a:schemeClr val="bg1"/>
                  </a:solidFill>
                </a:rPr>
                <a:t>Putz</a:t>
              </a:r>
              <a:r>
                <a:rPr lang="en-GB" sz="1600" b="1" dirty="0" err="1">
                  <a:solidFill>
                    <a:schemeClr val="bg1"/>
                  </a:solidFill>
                </a:rPr>
                <a:t>t</a:t>
              </a:r>
              <a:endParaRPr lang="en-GB" sz="1600" dirty="0">
                <a:solidFill>
                  <a:schemeClr val="bg1"/>
                </a:solidFill>
              </a:endParaRPr>
            </a:p>
          </p:txBody>
        </p:sp>
      </p:grpSp>
      <p:grpSp>
        <p:nvGrpSpPr>
          <p:cNvPr id="46" name="Group 45"/>
          <p:cNvGrpSpPr/>
          <p:nvPr/>
        </p:nvGrpSpPr>
        <p:grpSpPr>
          <a:xfrm>
            <a:off x="7922073" y="4786118"/>
            <a:ext cx="1278040" cy="1252760"/>
            <a:chOff x="7933195" y="1748732"/>
            <a:chExt cx="1278040" cy="1252760"/>
          </a:xfrm>
        </p:grpSpPr>
        <p:pic>
          <p:nvPicPr>
            <p:cNvPr id="47" name="Picture 46"/>
            <p:cNvPicPr>
              <a:picLocks noChangeAspect="1"/>
            </p:cNvPicPr>
            <p:nvPr/>
          </p:nvPicPr>
          <p:blipFill>
            <a:blip r:embed="rId5"/>
            <a:stretch>
              <a:fillRect/>
            </a:stretch>
          </p:blipFill>
          <p:spPr>
            <a:xfrm>
              <a:off x="7933195" y="1748732"/>
              <a:ext cx="1278040" cy="1252760"/>
            </a:xfrm>
            <a:prstGeom prst="rect">
              <a:avLst/>
            </a:prstGeom>
          </p:spPr>
        </p:pic>
        <p:sp>
          <p:nvSpPr>
            <p:cNvPr id="48" name="TextBox 47"/>
            <p:cNvSpPr txBox="1"/>
            <p:nvPr/>
          </p:nvSpPr>
          <p:spPr>
            <a:xfrm>
              <a:off x="8033762" y="2150724"/>
              <a:ext cx="1076905" cy="338554"/>
            </a:xfrm>
            <a:prstGeom prst="rect">
              <a:avLst/>
            </a:prstGeom>
            <a:noFill/>
          </p:spPr>
          <p:txBody>
            <a:bodyPr wrap="square" rtlCol="0">
              <a:spAutoFit/>
            </a:bodyPr>
            <a:lstStyle/>
            <a:p>
              <a:pPr algn="ctr"/>
              <a:r>
                <a:rPr lang="en-GB" sz="1600" dirty="0" err="1">
                  <a:solidFill>
                    <a:schemeClr val="bg1"/>
                  </a:solidFill>
                </a:rPr>
                <a:t>sie</a:t>
              </a:r>
              <a:endParaRPr lang="en-GB" sz="1600" dirty="0">
                <a:solidFill>
                  <a:schemeClr val="bg1"/>
                </a:solidFill>
              </a:endParaRPr>
            </a:p>
          </p:txBody>
        </p:sp>
      </p:grpSp>
      <p:grpSp>
        <p:nvGrpSpPr>
          <p:cNvPr id="49" name="Group 48"/>
          <p:cNvGrpSpPr/>
          <p:nvPr/>
        </p:nvGrpSpPr>
        <p:grpSpPr>
          <a:xfrm>
            <a:off x="9300680" y="4786118"/>
            <a:ext cx="1278040" cy="1252760"/>
            <a:chOff x="9110667" y="943182"/>
            <a:chExt cx="1278040" cy="1252760"/>
          </a:xfrm>
        </p:grpSpPr>
        <p:pic>
          <p:nvPicPr>
            <p:cNvPr id="50" name="Picture 49"/>
            <p:cNvPicPr>
              <a:picLocks noChangeAspect="1"/>
            </p:cNvPicPr>
            <p:nvPr/>
          </p:nvPicPr>
          <p:blipFill>
            <a:blip r:embed="rId5"/>
            <a:stretch>
              <a:fillRect/>
            </a:stretch>
          </p:blipFill>
          <p:spPr>
            <a:xfrm>
              <a:off x="9110667" y="943182"/>
              <a:ext cx="1278040" cy="1252760"/>
            </a:xfrm>
            <a:prstGeom prst="rect">
              <a:avLst/>
            </a:prstGeom>
          </p:spPr>
        </p:pic>
        <p:sp>
          <p:nvSpPr>
            <p:cNvPr id="51" name="TextBox 50"/>
            <p:cNvSpPr txBox="1"/>
            <p:nvPr/>
          </p:nvSpPr>
          <p:spPr>
            <a:xfrm>
              <a:off x="9211234" y="1222063"/>
              <a:ext cx="1076905" cy="584775"/>
            </a:xfrm>
            <a:prstGeom prst="rect">
              <a:avLst/>
            </a:prstGeom>
            <a:noFill/>
          </p:spPr>
          <p:txBody>
            <a:bodyPr wrap="square" rtlCol="0">
              <a:spAutoFit/>
            </a:bodyPr>
            <a:lstStyle/>
            <a:p>
              <a:pPr algn="ctr"/>
              <a:r>
                <a:rPr lang="en-GB" sz="1600" dirty="0" err="1">
                  <a:solidFill>
                    <a:schemeClr val="bg1"/>
                  </a:solidFill>
                </a:rPr>
                <a:t>zu</a:t>
              </a:r>
              <a:r>
                <a:rPr lang="en-GB" sz="1600" dirty="0">
                  <a:solidFill>
                    <a:schemeClr val="bg1"/>
                  </a:solidFill>
                </a:rPr>
                <a:t> </a:t>
              </a:r>
            </a:p>
            <a:p>
              <a:pPr algn="ctr"/>
              <a:r>
                <a:rPr lang="en-GB" sz="1600" dirty="0" err="1">
                  <a:solidFill>
                    <a:schemeClr val="bg1"/>
                  </a:solidFill>
                </a:rPr>
                <a:t>Hause</a:t>
              </a:r>
              <a:endParaRPr lang="en-GB" sz="1600" dirty="0">
                <a:solidFill>
                  <a:schemeClr val="bg1"/>
                </a:solidFill>
              </a:endParaRPr>
            </a:p>
          </p:txBody>
        </p:sp>
      </p:grpSp>
      <p:grpSp>
        <p:nvGrpSpPr>
          <p:cNvPr id="52" name="Group 51"/>
          <p:cNvGrpSpPr/>
          <p:nvPr/>
        </p:nvGrpSpPr>
        <p:grpSpPr>
          <a:xfrm>
            <a:off x="10679287" y="4786117"/>
            <a:ext cx="1278040" cy="1252760"/>
            <a:chOff x="9110667" y="943182"/>
            <a:chExt cx="1278040" cy="1252760"/>
          </a:xfrm>
        </p:grpSpPr>
        <p:pic>
          <p:nvPicPr>
            <p:cNvPr id="53" name="Picture 52"/>
            <p:cNvPicPr>
              <a:picLocks noChangeAspect="1"/>
            </p:cNvPicPr>
            <p:nvPr/>
          </p:nvPicPr>
          <p:blipFill>
            <a:blip r:embed="rId5"/>
            <a:stretch>
              <a:fillRect/>
            </a:stretch>
          </p:blipFill>
          <p:spPr>
            <a:xfrm>
              <a:off x="9110667" y="943182"/>
              <a:ext cx="1278040" cy="1252760"/>
            </a:xfrm>
            <a:prstGeom prst="rect">
              <a:avLst/>
            </a:prstGeom>
          </p:spPr>
        </p:pic>
        <p:sp>
          <p:nvSpPr>
            <p:cNvPr id="54" name="TextBox 53"/>
            <p:cNvSpPr txBox="1"/>
            <p:nvPr/>
          </p:nvSpPr>
          <p:spPr>
            <a:xfrm>
              <a:off x="9211234" y="1256084"/>
              <a:ext cx="1076905" cy="584775"/>
            </a:xfrm>
            <a:prstGeom prst="rect">
              <a:avLst/>
            </a:prstGeom>
            <a:noFill/>
          </p:spPr>
          <p:txBody>
            <a:bodyPr wrap="square" rtlCol="0">
              <a:spAutoFit/>
            </a:bodyPr>
            <a:lstStyle/>
            <a:p>
              <a:pPr algn="ctr"/>
              <a:r>
                <a:rPr lang="en-GB" sz="1600" dirty="0">
                  <a:solidFill>
                    <a:schemeClr val="bg1"/>
                  </a:solidFill>
                </a:rPr>
                <a:t>den Boden?</a:t>
              </a:r>
            </a:p>
          </p:txBody>
        </p:sp>
      </p:grpSp>
    </p:spTree>
    <p:extLst>
      <p:ext uri="{BB962C8B-B14F-4D97-AF65-F5344CB8AC3E}">
        <p14:creationId xmlns:p14="http://schemas.microsoft.com/office/powerpoint/2010/main" val="24848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4649" y="231248"/>
            <a:ext cx="10515600" cy="1325563"/>
          </a:xfrm>
        </p:spPr>
        <p:txBody>
          <a:bodyPr>
            <a:normAutofit/>
          </a:bodyPr>
          <a:lstStyle/>
          <a:p>
            <a:r>
              <a:rPr lang="en-GB" sz="3200" b="1">
                <a:solidFill>
                  <a:schemeClr val="bg1"/>
                </a:solidFill>
              </a:rPr>
              <a:t>Bausteine (building blocks)</a:t>
            </a:r>
            <a:br>
              <a:rPr lang="en-GB" sz="3200" b="1">
                <a:solidFill>
                  <a:schemeClr val="bg1"/>
                </a:solidFill>
              </a:rPr>
            </a:br>
            <a:endParaRPr lang="en-GB" sz="3200"/>
          </a:p>
        </p:txBody>
      </p:sp>
      <p:sp>
        <p:nvSpPr>
          <p:cNvPr id="4" name="Title 3"/>
          <p:cNvSpPr txBox="1">
            <a:spLocks/>
          </p:cNvSpPr>
          <p:nvPr/>
        </p:nvSpPr>
        <p:spPr>
          <a:xfrm>
            <a:off x="-1" y="294041"/>
            <a:ext cx="5957047"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schreiben</a:t>
            </a:r>
            <a:r>
              <a:rPr lang="en-GB" b="1">
                <a:solidFill>
                  <a:prstClr val="white"/>
                </a:solidFill>
                <a:latin typeface="Century Gothic" panose="020B0502020202020204" pitchFamily="34" charset="0"/>
              </a:rPr>
              <a:t> [4/4</a:t>
            </a:r>
            <a:r>
              <a:rPr lang="en-GB" b="1" dirty="0">
                <a:solidFill>
                  <a:prstClr val="white"/>
                </a:solidFill>
                <a:latin typeface="Century Gothic" panose="020B0502020202020204" pitchFamily="34" charset="0"/>
              </a:rPr>
              <a:t>]</a:t>
            </a:r>
          </a:p>
        </p:txBody>
      </p:sp>
      <p:sp>
        <p:nvSpPr>
          <p:cNvPr id="6" name="TextBox 5"/>
          <p:cNvSpPr txBox="1"/>
          <p:nvPr/>
        </p:nvSpPr>
        <p:spPr>
          <a:xfrm>
            <a:off x="215153" y="1384509"/>
            <a:ext cx="11742174" cy="461665"/>
          </a:xfrm>
          <a:prstGeom prst="rect">
            <a:avLst/>
          </a:prstGeom>
          <a:noFill/>
        </p:spPr>
        <p:txBody>
          <a:bodyPr wrap="square" rtlCol="0">
            <a:spAutoFit/>
          </a:bodyPr>
          <a:lstStyle/>
          <a:p>
            <a:r>
              <a:rPr lang="en-GB" sz="2400" dirty="0" err="1">
                <a:solidFill>
                  <a:schemeClr val="accent1">
                    <a:lumMod val="50000"/>
                  </a:schemeClr>
                </a:solidFill>
              </a:rPr>
              <a:t>Schreib</a:t>
            </a:r>
            <a:r>
              <a:rPr lang="en-GB" sz="2400" b="1" dirty="0">
                <a:solidFill>
                  <a:schemeClr val="accent1">
                    <a:lumMod val="50000"/>
                  </a:schemeClr>
                </a:solidFill>
              </a:rPr>
              <a:t> </a:t>
            </a:r>
            <a:r>
              <a:rPr lang="en-GB" sz="2400" b="1" dirty="0" err="1">
                <a:solidFill>
                  <a:schemeClr val="accent1">
                    <a:lumMod val="50000"/>
                  </a:schemeClr>
                </a:solidFill>
              </a:rPr>
              <a:t>Fragen</a:t>
            </a:r>
            <a:r>
              <a:rPr lang="en-GB" sz="2400" dirty="0">
                <a:solidFill>
                  <a:schemeClr val="accent1">
                    <a:lumMod val="50000"/>
                  </a:schemeClr>
                </a:solidFill>
              </a:rPr>
              <a:t>.</a:t>
            </a:r>
          </a:p>
        </p:txBody>
      </p:sp>
      <p:grpSp>
        <p:nvGrpSpPr>
          <p:cNvPr id="7" name="Group 6"/>
          <p:cNvGrpSpPr/>
          <p:nvPr/>
        </p:nvGrpSpPr>
        <p:grpSpPr>
          <a:xfrm>
            <a:off x="581730" y="2509998"/>
            <a:ext cx="1485900" cy="962025"/>
            <a:chOff x="471768" y="2155637"/>
            <a:chExt cx="1485900" cy="962025"/>
          </a:xfrm>
        </p:grpSpPr>
        <p:pic>
          <p:nvPicPr>
            <p:cNvPr id="8" name="Picture 7"/>
            <p:cNvPicPr>
              <a:picLocks noChangeAspect="1"/>
            </p:cNvPicPr>
            <p:nvPr/>
          </p:nvPicPr>
          <p:blipFill>
            <a:blip r:embed="rId4"/>
            <a:stretch>
              <a:fillRect/>
            </a:stretch>
          </p:blipFill>
          <p:spPr>
            <a:xfrm>
              <a:off x="471768" y="2155637"/>
              <a:ext cx="1485900" cy="962025"/>
            </a:xfrm>
            <a:prstGeom prst="rect">
              <a:avLst/>
            </a:prstGeom>
          </p:spPr>
        </p:pic>
        <p:sp>
          <p:nvSpPr>
            <p:cNvPr id="9" name="TextBox 8"/>
            <p:cNvSpPr txBox="1"/>
            <p:nvPr/>
          </p:nvSpPr>
          <p:spPr>
            <a:xfrm>
              <a:off x="647493" y="2428835"/>
              <a:ext cx="1134449" cy="338554"/>
            </a:xfrm>
            <a:prstGeom prst="rect">
              <a:avLst/>
            </a:prstGeom>
            <a:noFill/>
          </p:spPr>
          <p:txBody>
            <a:bodyPr wrap="square" rtlCol="0">
              <a:spAutoFit/>
            </a:bodyPr>
            <a:lstStyle/>
            <a:p>
              <a:pPr algn="ctr"/>
              <a:r>
                <a:rPr lang="en-GB" sz="1600" dirty="0" err="1">
                  <a:solidFill>
                    <a:schemeClr val="bg1"/>
                  </a:solidFill>
                </a:rPr>
                <a:t>machen</a:t>
              </a:r>
              <a:endParaRPr lang="en-GB" sz="1600" dirty="0">
                <a:solidFill>
                  <a:schemeClr val="bg1"/>
                </a:solidFill>
              </a:endParaRPr>
            </a:p>
          </p:txBody>
        </p:sp>
      </p:grpSp>
      <p:grpSp>
        <p:nvGrpSpPr>
          <p:cNvPr id="10" name="Group 9"/>
          <p:cNvGrpSpPr/>
          <p:nvPr/>
        </p:nvGrpSpPr>
        <p:grpSpPr>
          <a:xfrm>
            <a:off x="1860546" y="3237806"/>
            <a:ext cx="1485900" cy="962025"/>
            <a:chOff x="471768" y="2155637"/>
            <a:chExt cx="1485900" cy="962025"/>
          </a:xfrm>
        </p:grpSpPr>
        <p:pic>
          <p:nvPicPr>
            <p:cNvPr id="11" name="Picture 10"/>
            <p:cNvPicPr>
              <a:picLocks noChangeAspect="1"/>
            </p:cNvPicPr>
            <p:nvPr/>
          </p:nvPicPr>
          <p:blipFill>
            <a:blip r:embed="rId4"/>
            <a:stretch>
              <a:fillRect/>
            </a:stretch>
          </p:blipFill>
          <p:spPr>
            <a:xfrm>
              <a:off x="471768" y="2155637"/>
              <a:ext cx="1485900" cy="962025"/>
            </a:xfrm>
            <a:prstGeom prst="rect">
              <a:avLst/>
            </a:prstGeom>
          </p:spPr>
        </p:pic>
        <p:sp>
          <p:nvSpPr>
            <p:cNvPr id="12" name="TextBox 11"/>
            <p:cNvSpPr txBox="1"/>
            <p:nvPr/>
          </p:nvSpPr>
          <p:spPr>
            <a:xfrm>
              <a:off x="601438" y="2426881"/>
              <a:ext cx="1213779" cy="338554"/>
            </a:xfrm>
            <a:prstGeom prst="rect">
              <a:avLst/>
            </a:prstGeom>
            <a:noFill/>
          </p:spPr>
          <p:txBody>
            <a:bodyPr wrap="square" rtlCol="0">
              <a:spAutoFit/>
            </a:bodyPr>
            <a:lstStyle/>
            <a:p>
              <a:pPr algn="ctr"/>
              <a:r>
                <a:rPr lang="en-GB" sz="1600" dirty="0">
                  <a:solidFill>
                    <a:schemeClr val="bg1"/>
                  </a:solidFill>
                </a:rPr>
                <a:t>das </a:t>
              </a:r>
              <a:r>
                <a:rPr lang="en-GB" sz="1600" dirty="0" err="1">
                  <a:solidFill>
                    <a:schemeClr val="bg1"/>
                  </a:solidFill>
                </a:rPr>
                <a:t>Bett</a:t>
              </a:r>
              <a:endParaRPr lang="en-GB" sz="1600" dirty="0">
                <a:solidFill>
                  <a:schemeClr val="bg1"/>
                </a:solidFill>
              </a:endParaRPr>
            </a:p>
          </p:txBody>
        </p:sp>
      </p:grpSp>
      <p:grpSp>
        <p:nvGrpSpPr>
          <p:cNvPr id="13" name="Group 12"/>
          <p:cNvGrpSpPr/>
          <p:nvPr/>
        </p:nvGrpSpPr>
        <p:grpSpPr>
          <a:xfrm rot="5400000">
            <a:off x="3108162" y="2429410"/>
            <a:ext cx="1485900" cy="1076905"/>
            <a:chOff x="471768" y="2088237"/>
            <a:chExt cx="1485900" cy="1076905"/>
          </a:xfrm>
        </p:grpSpPr>
        <p:pic>
          <p:nvPicPr>
            <p:cNvPr id="14" name="Picture 13"/>
            <p:cNvPicPr>
              <a:picLocks noChangeAspect="1"/>
            </p:cNvPicPr>
            <p:nvPr/>
          </p:nvPicPr>
          <p:blipFill>
            <a:blip r:embed="rId4"/>
            <a:stretch>
              <a:fillRect/>
            </a:stretch>
          </p:blipFill>
          <p:spPr>
            <a:xfrm>
              <a:off x="471768" y="2155637"/>
              <a:ext cx="1485900" cy="962025"/>
            </a:xfrm>
            <a:prstGeom prst="rect">
              <a:avLst/>
            </a:prstGeom>
          </p:spPr>
        </p:pic>
        <p:sp>
          <p:nvSpPr>
            <p:cNvPr id="15" name="TextBox 14"/>
            <p:cNvSpPr txBox="1"/>
            <p:nvPr/>
          </p:nvSpPr>
          <p:spPr>
            <a:xfrm rot="16200000">
              <a:off x="684024" y="2457413"/>
              <a:ext cx="1076905" cy="338554"/>
            </a:xfrm>
            <a:prstGeom prst="rect">
              <a:avLst/>
            </a:prstGeom>
            <a:noFill/>
          </p:spPr>
          <p:txBody>
            <a:bodyPr wrap="square" rtlCol="0">
              <a:spAutoFit/>
            </a:bodyPr>
            <a:lstStyle/>
            <a:p>
              <a:pPr algn="ctr"/>
              <a:r>
                <a:rPr lang="en-GB" sz="1600" dirty="0" err="1">
                  <a:solidFill>
                    <a:schemeClr val="bg1"/>
                  </a:solidFill>
                </a:rPr>
                <a:t>nie</a:t>
              </a:r>
              <a:endParaRPr lang="en-GB" sz="1600" dirty="0">
                <a:solidFill>
                  <a:schemeClr val="bg1"/>
                </a:solidFill>
              </a:endParaRPr>
            </a:p>
          </p:txBody>
        </p:sp>
      </p:grpSp>
      <p:grpSp>
        <p:nvGrpSpPr>
          <p:cNvPr id="16" name="Group 15"/>
          <p:cNvGrpSpPr/>
          <p:nvPr/>
        </p:nvGrpSpPr>
        <p:grpSpPr>
          <a:xfrm rot="5400000">
            <a:off x="4273812" y="3180366"/>
            <a:ext cx="1485900" cy="1076905"/>
            <a:chOff x="471768" y="2075049"/>
            <a:chExt cx="1485900" cy="1076905"/>
          </a:xfrm>
        </p:grpSpPr>
        <p:pic>
          <p:nvPicPr>
            <p:cNvPr id="17" name="Picture 16"/>
            <p:cNvPicPr>
              <a:picLocks noChangeAspect="1"/>
            </p:cNvPicPr>
            <p:nvPr/>
          </p:nvPicPr>
          <p:blipFill>
            <a:blip r:embed="rId4"/>
            <a:stretch>
              <a:fillRect/>
            </a:stretch>
          </p:blipFill>
          <p:spPr>
            <a:xfrm>
              <a:off x="471768" y="2155637"/>
              <a:ext cx="1485900" cy="962025"/>
            </a:xfrm>
            <a:prstGeom prst="rect">
              <a:avLst/>
            </a:prstGeom>
          </p:spPr>
        </p:pic>
        <p:sp>
          <p:nvSpPr>
            <p:cNvPr id="18" name="TextBox 17"/>
            <p:cNvSpPr txBox="1"/>
            <p:nvPr/>
          </p:nvSpPr>
          <p:spPr>
            <a:xfrm rot="16200000">
              <a:off x="660876" y="2444225"/>
              <a:ext cx="1076905" cy="338554"/>
            </a:xfrm>
            <a:prstGeom prst="rect">
              <a:avLst/>
            </a:prstGeom>
            <a:noFill/>
          </p:spPr>
          <p:txBody>
            <a:bodyPr wrap="square" rtlCol="0">
              <a:spAutoFit/>
            </a:bodyPr>
            <a:lstStyle/>
            <a:p>
              <a:pPr algn="ctr"/>
              <a:r>
                <a:rPr lang="en-GB" sz="1600" dirty="0" err="1">
                  <a:solidFill>
                    <a:schemeClr val="bg1"/>
                  </a:solidFill>
                </a:rPr>
                <a:t>er</a:t>
              </a:r>
              <a:endParaRPr lang="en-GB" sz="1600" dirty="0">
                <a:solidFill>
                  <a:schemeClr val="bg1"/>
                </a:solidFill>
              </a:endParaRPr>
            </a:p>
          </p:txBody>
        </p:sp>
      </p:grpSp>
      <p:grpSp>
        <p:nvGrpSpPr>
          <p:cNvPr id="19" name="Group 18"/>
          <p:cNvGrpSpPr/>
          <p:nvPr/>
        </p:nvGrpSpPr>
        <p:grpSpPr>
          <a:xfrm rot="5400000">
            <a:off x="1666232" y="4931963"/>
            <a:ext cx="1485900" cy="1076905"/>
            <a:chOff x="471768" y="2098197"/>
            <a:chExt cx="1485900" cy="1076905"/>
          </a:xfrm>
        </p:grpSpPr>
        <p:pic>
          <p:nvPicPr>
            <p:cNvPr id="20" name="Picture 19"/>
            <p:cNvPicPr>
              <a:picLocks noChangeAspect="1"/>
            </p:cNvPicPr>
            <p:nvPr/>
          </p:nvPicPr>
          <p:blipFill>
            <a:blip r:embed="rId4"/>
            <a:stretch>
              <a:fillRect/>
            </a:stretch>
          </p:blipFill>
          <p:spPr>
            <a:xfrm>
              <a:off x="471768" y="2155637"/>
              <a:ext cx="1485900" cy="962025"/>
            </a:xfrm>
            <a:prstGeom prst="rect">
              <a:avLst/>
            </a:prstGeom>
          </p:spPr>
        </p:pic>
        <p:sp>
          <p:nvSpPr>
            <p:cNvPr id="21" name="TextBox 20"/>
            <p:cNvSpPr txBox="1"/>
            <p:nvPr/>
          </p:nvSpPr>
          <p:spPr>
            <a:xfrm rot="16200000">
              <a:off x="660876" y="2467373"/>
              <a:ext cx="1076905" cy="338554"/>
            </a:xfrm>
            <a:prstGeom prst="rect">
              <a:avLst/>
            </a:prstGeom>
            <a:noFill/>
          </p:spPr>
          <p:txBody>
            <a:bodyPr wrap="square" rtlCol="0">
              <a:spAutoFit/>
            </a:bodyPr>
            <a:lstStyle/>
            <a:p>
              <a:pPr algn="ctr"/>
              <a:r>
                <a:rPr lang="en-GB" sz="1600" dirty="0" err="1">
                  <a:solidFill>
                    <a:schemeClr val="bg1"/>
                  </a:solidFill>
                </a:rPr>
                <a:t>er</a:t>
              </a:r>
              <a:endParaRPr lang="en-GB" sz="1600" dirty="0">
                <a:solidFill>
                  <a:schemeClr val="bg1"/>
                </a:solidFill>
              </a:endParaRPr>
            </a:p>
          </p:txBody>
        </p:sp>
      </p:grpSp>
      <p:grpSp>
        <p:nvGrpSpPr>
          <p:cNvPr id="22" name="Group 21"/>
          <p:cNvGrpSpPr/>
          <p:nvPr/>
        </p:nvGrpSpPr>
        <p:grpSpPr>
          <a:xfrm>
            <a:off x="407979" y="5012550"/>
            <a:ext cx="1485900" cy="962025"/>
            <a:chOff x="471768" y="2155637"/>
            <a:chExt cx="1485900" cy="962025"/>
          </a:xfrm>
        </p:grpSpPr>
        <p:pic>
          <p:nvPicPr>
            <p:cNvPr id="23" name="Picture 22"/>
            <p:cNvPicPr>
              <a:picLocks noChangeAspect="1"/>
            </p:cNvPicPr>
            <p:nvPr/>
          </p:nvPicPr>
          <p:blipFill>
            <a:blip r:embed="rId4"/>
            <a:stretch>
              <a:fillRect/>
            </a:stretch>
          </p:blipFill>
          <p:spPr>
            <a:xfrm>
              <a:off x="471768" y="2155637"/>
              <a:ext cx="1485900" cy="962025"/>
            </a:xfrm>
            <a:prstGeom prst="rect">
              <a:avLst/>
            </a:prstGeom>
          </p:spPr>
        </p:pic>
        <p:sp>
          <p:nvSpPr>
            <p:cNvPr id="24" name="TextBox 23"/>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Mach</a:t>
              </a:r>
              <a:r>
                <a:rPr lang="en-GB" sz="1600" b="1" dirty="0" err="1">
                  <a:solidFill>
                    <a:schemeClr val="bg1"/>
                  </a:solidFill>
                </a:rPr>
                <a:t>t</a:t>
              </a:r>
              <a:endParaRPr lang="en-GB" sz="1600" b="1" dirty="0">
                <a:solidFill>
                  <a:schemeClr val="bg1"/>
                </a:solidFill>
              </a:endParaRPr>
            </a:p>
          </p:txBody>
        </p:sp>
      </p:grpSp>
      <p:grpSp>
        <p:nvGrpSpPr>
          <p:cNvPr id="25" name="Group 24"/>
          <p:cNvGrpSpPr/>
          <p:nvPr/>
        </p:nvGrpSpPr>
        <p:grpSpPr>
          <a:xfrm rot="5400000">
            <a:off x="2937450" y="4893783"/>
            <a:ext cx="1485900" cy="1076905"/>
            <a:chOff x="471768" y="2075049"/>
            <a:chExt cx="1485900" cy="1076905"/>
          </a:xfrm>
        </p:grpSpPr>
        <p:pic>
          <p:nvPicPr>
            <p:cNvPr id="26" name="Picture 25"/>
            <p:cNvPicPr>
              <a:picLocks noChangeAspect="1"/>
            </p:cNvPicPr>
            <p:nvPr/>
          </p:nvPicPr>
          <p:blipFill>
            <a:blip r:embed="rId4"/>
            <a:stretch>
              <a:fillRect/>
            </a:stretch>
          </p:blipFill>
          <p:spPr>
            <a:xfrm>
              <a:off x="471768" y="2155637"/>
              <a:ext cx="1485900" cy="962025"/>
            </a:xfrm>
            <a:prstGeom prst="rect">
              <a:avLst/>
            </a:prstGeom>
          </p:spPr>
        </p:pic>
        <p:sp>
          <p:nvSpPr>
            <p:cNvPr id="27" name="TextBox 26"/>
            <p:cNvSpPr txBox="1"/>
            <p:nvPr/>
          </p:nvSpPr>
          <p:spPr>
            <a:xfrm rot="16200000">
              <a:off x="660876" y="2444225"/>
              <a:ext cx="1076905" cy="338554"/>
            </a:xfrm>
            <a:prstGeom prst="rect">
              <a:avLst/>
            </a:prstGeom>
            <a:noFill/>
          </p:spPr>
          <p:txBody>
            <a:bodyPr wrap="square" rtlCol="0">
              <a:spAutoFit/>
            </a:bodyPr>
            <a:lstStyle/>
            <a:p>
              <a:pPr algn="ctr"/>
              <a:r>
                <a:rPr lang="en-GB" sz="1600" dirty="0" err="1">
                  <a:solidFill>
                    <a:schemeClr val="bg1"/>
                  </a:solidFill>
                </a:rPr>
                <a:t>nie</a:t>
              </a:r>
              <a:endParaRPr lang="en-GB" sz="1600" dirty="0">
                <a:solidFill>
                  <a:schemeClr val="bg1"/>
                </a:solidFill>
              </a:endParaRPr>
            </a:p>
          </p:txBody>
        </p:sp>
      </p:grpSp>
      <p:pic>
        <p:nvPicPr>
          <p:cNvPr id="28" name="Picture 27"/>
          <p:cNvPicPr>
            <a:picLocks noChangeAspect="1"/>
          </p:cNvPicPr>
          <p:nvPr/>
        </p:nvPicPr>
        <p:blipFill>
          <a:blip r:embed="rId4"/>
          <a:stretch>
            <a:fillRect/>
          </a:stretch>
        </p:blipFill>
        <p:spPr>
          <a:xfrm>
            <a:off x="4218852" y="4951221"/>
            <a:ext cx="1485900" cy="962025"/>
          </a:xfrm>
          <a:prstGeom prst="rect">
            <a:avLst/>
          </a:prstGeom>
        </p:spPr>
      </p:pic>
      <p:grpSp>
        <p:nvGrpSpPr>
          <p:cNvPr id="29" name="Group 28"/>
          <p:cNvGrpSpPr/>
          <p:nvPr/>
        </p:nvGrpSpPr>
        <p:grpSpPr>
          <a:xfrm>
            <a:off x="7636842" y="2065095"/>
            <a:ext cx="1278040" cy="1252760"/>
            <a:chOff x="7933195" y="1748732"/>
            <a:chExt cx="1278040" cy="1252760"/>
          </a:xfrm>
        </p:grpSpPr>
        <p:pic>
          <p:nvPicPr>
            <p:cNvPr id="30" name="Picture 29"/>
            <p:cNvPicPr>
              <a:picLocks noChangeAspect="1"/>
            </p:cNvPicPr>
            <p:nvPr/>
          </p:nvPicPr>
          <p:blipFill>
            <a:blip r:embed="rId5"/>
            <a:stretch>
              <a:fillRect/>
            </a:stretch>
          </p:blipFill>
          <p:spPr>
            <a:xfrm>
              <a:off x="7933195" y="1748732"/>
              <a:ext cx="1278040" cy="1252760"/>
            </a:xfrm>
            <a:prstGeom prst="rect">
              <a:avLst/>
            </a:prstGeom>
          </p:spPr>
        </p:pic>
        <p:sp>
          <p:nvSpPr>
            <p:cNvPr id="31" name="TextBox 30"/>
            <p:cNvSpPr txBox="1"/>
            <p:nvPr/>
          </p:nvSpPr>
          <p:spPr>
            <a:xfrm>
              <a:off x="8033762" y="2150724"/>
              <a:ext cx="1076905" cy="338554"/>
            </a:xfrm>
            <a:prstGeom prst="rect">
              <a:avLst/>
            </a:prstGeom>
            <a:noFill/>
          </p:spPr>
          <p:txBody>
            <a:bodyPr wrap="square" rtlCol="0">
              <a:spAutoFit/>
            </a:bodyPr>
            <a:lstStyle/>
            <a:p>
              <a:pPr algn="ctr"/>
              <a:r>
                <a:rPr lang="en-GB" sz="1600" dirty="0" err="1">
                  <a:solidFill>
                    <a:schemeClr val="bg1"/>
                  </a:solidFill>
                </a:rPr>
                <a:t>gehen</a:t>
              </a:r>
              <a:endParaRPr lang="en-GB" sz="1600" dirty="0">
                <a:solidFill>
                  <a:schemeClr val="bg1"/>
                </a:solidFill>
              </a:endParaRPr>
            </a:p>
          </p:txBody>
        </p:sp>
      </p:grpSp>
      <p:grpSp>
        <p:nvGrpSpPr>
          <p:cNvPr id="32" name="Group 31"/>
          <p:cNvGrpSpPr/>
          <p:nvPr/>
        </p:nvGrpSpPr>
        <p:grpSpPr>
          <a:xfrm>
            <a:off x="8814314" y="1259545"/>
            <a:ext cx="1278040" cy="1252760"/>
            <a:chOff x="9110667" y="943182"/>
            <a:chExt cx="1278040" cy="1252760"/>
          </a:xfrm>
        </p:grpSpPr>
        <p:pic>
          <p:nvPicPr>
            <p:cNvPr id="33" name="Picture 32"/>
            <p:cNvPicPr>
              <a:picLocks noChangeAspect="1"/>
            </p:cNvPicPr>
            <p:nvPr/>
          </p:nvPicPr>
          <p:blipFill>
            <a:blip r:embed="rId5"/>
            <a:stretch>
              <a:fillRect/>
            </a:stretch>
          </p:blipFill>
          <p:spPr>
            <a:xfrm>
              <a:off x="9110667" y="943182"/>
              <a:ext cx="1278040" cy="1252760"/>
            </a:xfrm>
            <a:prstGeom prst="rect">
              <a:avLst/>
            </a:prstGeom>
          </p:spPr>
        </p:pic>
        <p:sp>
          <p:nvSpPr>
            <p:cNvPr id="34" name="TextBox 33"/>
            <p:cNvSpPr txBox="1"/>
            <p:nvPr/>
          </p:nvSpPr>
          <p:spPr>
            <a:xfrm>
              <a:off x="9185496" y="1361882"/>
              <a:ext cx="1076905" cy="338554"/>
            </a:xfrm>
            <a:prstGeom prst="rect">
              <a:avLst/>
            </a:prstGeom>
            <a:noFill/>
          </p:spPr>
          <p:txBody>
            <a:bodyPr wrap="square" rtlCol="0">
              <a:spAutoFit/>
            </a:bodyPr>
            <a:lstStyle/>
            <a:p>
              <a:pPr algn="ctr"/>
              <a:r>
                <a:rPr lang="en-GB" sz="1600" dirty="0" err="1">
                  <a:solidFill>
                    <a:schemeClr val="bg1"/>
                  </a:solidFill>
                </a:rPr>
                <a:t>ich</a:t>
              </a:r>
              <a:endParaRPr lang="en-GB" sz="1600" dirty="0">
                <a:solidFill>
                  <a:schemeClr val="bg1"/>
                </a:solidFill>
              </a:endParaRPr>
            </a:p>
          </p:txBody>
        </p:sp>
      </p:grpSp>
      <p:grpSp>
        <p:nvGrpSpPr>
          <p:cNvPr id="35" name="Group 34"/>
          <p:cNvGrpSpPr/>
          <p:nvPr/>
        </p:nvGrpSpPr>
        <p:grpSpPr>
          <a:xfrm>
            <a:off x="9940309" y="2130215"/>
            <a:ext cx="1278040" cy="1252760"/>
            <a:chOff x="9110667" y="943182"/>
            <a:chExt cx="1278040" cy="1252760"/>
          </a:xfrm>
        </p:grpSpPr>
        <p:pic>
          <p:nvPicPr>
            <p:cNvPr id="36" name="Picture 35"/>
            <p:cNvPicPr>
              <a:picLocks noChangeAspect="1"/>
            </p:cNvPicPr>
            <p:nvPr/>
          </p:nvPicPr>
          <p:blipFill>
            <a:blip r:embed="rId5"/>
            <a:stretch>
              <a:fillRect/>
            </a:stretch>
          </p:blipFill>
          <p:spPr>
            <a:xfrm>
              <a:off x="9110667" y="943182"/>
              <a:ext cx="1278040" cy="1252760"/>
            </a:xfrm>
            <a:prstGeom prst="rect">
              <a:avLst/>
            </a:prstGeom>
          </p:spPr>
        </p:pic>
        <p:sp>
          <p:nvSpPr>
            <p:cNvPr id="37" name="TextBox 36"/>
            <p:cNvSpPr txBox="1"/>
            <p:nvPr/>
          </p:nvSpPr>
          <p:spPr>
            <a:xfrm>
              <a:off x="9213784" y="1248558"/>
              <a:ext cx="1076905" cy="584775"/>
            </a:xfrm>
            <a:prstGeom prst="rect">
              <a:avLst/>
            </a:prstGeom>
            <a:noFill/>
          </p:spPr>
          <p:txBody>
            <a:bodyPr wrap="square" rtlCol="0">
              <a:spAutoFit/>
            </a:bodyPr>
            <a:lstStyle/>
            <a:p>
              <a:pPr algn="ctr"/>
              <a:r>
                <a:rPr lang="en-GB" sz="1600" dirty="0" err="1">
                  <a:solidFill>
                    <a:schemeClr val="bg1"/>
                  </a:solidFill>
                </a:rPr>
                <a:t>jeden</a:t>
              </a:r>
              <a:endParaRPr lang="en-GB" sz="1600" dirty="0">
                <a:solidFill>
                  <a:schemeClr val="bg1"/>
                </a:solidFill>
              </a:endParaRPr>
            </a:p>
            <a:p>
              <a:pPr algn="ctr"/>
              <a:r>
                <a:rPr lang="en-GB" sz="1600" dirty="0">
                  <a:solidFill>
                    <a:schemeClr val="bg1"/>
                  </a:solidFill>
                </a:rPr>
                <a:t>Tag</a:t>
              </a:r>
            </a:p>
          </p:txBody>
        </p:sp>
      </p:grpSp>
      <p:grpSp>
        <p:nvGrpSpPr>
          <p:cNvPr id="38" name="Group 37"/>
          <p:cNvGrpSpPr/>
          <p:nvPr/>
        </p:nvGrpSpPr>
        <p:grpSpPr>
          <a:xfrm>
            <a:off x="8788576" y="3145661"/>
            <a:ext cx="1278040" cy="1252760"/>
            <a:chOff x="9110667" y="943182"/>
            <a:chExt cx="1278040" cy="1252760"/>
          </a:xfrm>
        </p:grpSpPr>
        <p:pic>
          <p:nvPicPr>
            <p:cNvPr id="39" name="Picture 38"/>
            <p:cNvPicPr>
              <a:picLocks noChangeAspect="1"/>
            </p:cNvPicPr>
            <p:nvPr/>
          </p:nvPicPr>
          <p:blipFill>
            <a:blip r:embed="rId5"/>
            <a:stretch>
              <a:fillRect/>
            </a:stretch>
          </p:blipFill>
          <p:spPr>
            <a:xfrm>
              <a:off x="9110667" y="943182"/>
              <a:ext cx="1278040" cy="1252760"/>
            </a:xfrm>
            <a:prstGeom prst="rect">
              <a:avLst/>
            </a:prstGeom>
          </p:spPr>
        </p:pic>
        <p:sp>
          <p:nvSpPr>
            <p:cNvPr id="40" name="TextBox 39"/>
            <p:cNvSpPr txBox="1"/>
            <p:nvPr/>
          </p:nvSpPr>
          <p:spPr>
            <a:xfrm>
              <a:off x="9211234" y="1240671"/>
              <a:ext cx="1076905" cy="584775"/>
            </a:xfrm>
            <a:prstGeom prst="rect">
              <a:avLst/>
            </a:prstGeom>
            <a:noFill/>
          </p:spPr>
          <p:txBody>
            <a:bodyPr wrap="square" rtlCol="0">
              <a:spAutoFit/>
            </a:bodyPr>
            <a:lstStyle/>
            <a:p>
              <a:pPr algn="ctr"/>
              <a:r>
                <a:rPr lang="en-GB" sz="1600" dirty="0">
                  <a:solidFill>
                    <a:schemeClr val="bg1"/>
                  </a:solidFill>
                </a:rPr>
                <a:t>in die </a:t>
              </a:r>
              <a:r>
                <a:rPr lang="en-GB" sz="1600" dirty="0" err="1">
                  <a:solidFill>
                    <a:schemeClr val="bg1"/>
                  </a:solidFill>
                </a:rPr>
                <a:t>Schule</a:t>
              </a:r>
              <a:endParaRPr lang="en-GB" sz="1600" dirty="0">
                <a:solidFill>
                  <a:schemeClr val="bg1"/>
                </a:solidFill>
              </a:endParaRPr>
            </a:p>
          </p:txBody>
        </p:sp>
      </p:grpSp>
      <p:grpSp>
        <p:nvGrpSpPr>
          <p:cNvPr id="41" name="Group 40"/>
          <p:cNvGrpSpPr/>
          <p:nvPr/>
        </p:nvGrpSpPr>
        <p:grpSpPr>
          <a:xfrm>
            <a:off x="6543466" y="4786118"/>
            <a:ext cx="1278040" cy="1252760"/>
            <a:chOff x="9110667" y="943182"/>
            <a:chExt cx="1278040" cy="1252760"/>
          </a:xfrm>
        </p:grpSpPr>
        <p:pic>
          <p:nvPicPr>
            <p:cNvPr id="42" name="Picture 41"/>
            <p:cNvPicPr>
              <a:picLocks noChangeAspect="1"/>
            </p:cNvPicPr>
            <p:nvPr/>
          </p:nvPicPr>
          <p:blipFill>
            <a:blip r:embed="rId5"/>
            <a:stretch>
              <a:fillRect/>
            </a:stretch>
          </p:blipFill>
          <p:spPr>
            <a:xfrm>
              <a:off x="9110667" y="943182"/>
              <a:ext cx="1278040" cy="1252760"/>
            </a:xfrm>
            <a:prstGeom prst="rect">
              <a:avLst/>
            </a:prstGeom>
          </p:spPr>
        </p:pic>
        <p:sp>
          <p:nvSpPr>
            <p:cNvPr id="43" name="TextBox 42"/>
            <p:cNvSpPr txBox="1"/>
            <p:nvPr/>
          </p:nvSpPr>
          <p:spPr>
            <a:xfrm>
              <a:off x="9211234" y="1345174"/>
              <a:ext cx="1076905" cy="338554"/>
            </a:xfrm>
            <a:prstGeom prst="rect">
              <a:avLst/>
            </a:prstGeom>
            <a:noFill/>
          </p:spPr>
          <p:txBody>
            <a:bodyPr wrap="square" rtlCol="0">
              <a:spAutoFit/>
            </a:bodyPr>
            <a:lstStyle/>
            <a:p>
              <a:pPr algn="ctr"/>
              <a:r>
                <a:rPr lang="en-GB" sz="1600" dirty="0" err="1">
                  <a:solidFill>
                    <a:schemeClr val="bg1"/>
                  </a:solidFill>
                </a:rPr>
                <a:t>Geh</a:t>
              </a:r>
              <a:r>
                <a:rPr lang="en-GB" sz="1600" b="1" dirty="0" err="1">
                  <a:solidFill>
                    <a:schemeClr val="bg1"/>
                  </a:solidFill>
                </a:rPr>
                <a:t>e</a:t>
              </a:r>
              <a:endParaRPr lang="en-GB" sz="1600" dirty="0">
                <a:solidFill>
                  <a:schemeClr val="bg1"/>
                </a:solidFill>
              </a:endParaRPr>
            </a:p>
          </p:txBody>
        </p:sp>
      </p:grpSp>
      <p:grpSp>
        <p:nvGrpSpPr>
          <p:cNvPr id="44" name="Group 43"/>
          <p:cNvGrpSpPr/>
          <p:nvPr/>
        </p:nvGrpSpPr>
        <p:grpSpPr>
          <a:xfrm>
            <a:off x="7922073" y="4786118"/>
            <a:ext cx="1278040" cy="1252760"/>
            <a:chOff x="7933195" y="1748732"/>
            <a:chExt cx="1278040" cy="1252760"/>
          </a:xfrm>
        </p:grpSpPr>
        <p:pic>
          <p:nvPicPr>
            <p:cNvPr id="45" name="Picture 44"/>
            <p:cNvPicPr>
              <a:picLocks noChangeAspect="1"/>
            </p:cNvPicPr>
            <p:nvPr/>
          </p:nvPicPr>
          <p:blipFill>
            <a:blip r:embed="rId5"/>
            <a:stretch>
              <a:fillRect/>
            </a:stretch>
          </p:blipFill>
          <p:spPr>
            <a:xfrm>
              <a:off x="7933195" y="1748732"/>
              <a:ext cx="1278040" cy="1252760"/>
            </a:xfrm>
            <a:prstGeom prst="rect">
              <a:avLst/>
            </a:prstGeom>
          </p:spPr>
        </p:pic>
        <p:sp>
          <p:nvSpPr>
            <p:cNvPr id="46" name="TextBox 45"/>
            <p:cNvSpPr txBox="1"/>
            <p:nvPr/>
          </p:nvSpPr>
          <p:spPr>
            <a:xfrm>
              <a:off x="8033762" y="2150724"/>
              <a:ext cx="1076905" cy="338554"/>
            </a:xfrm>
            <a:prstGeom prst="rect">
              <a:avLst/>
            </a:prstGeom>
            <a:noFill/>
          </p:spPr>
          <p:txBody>
            <a:bodyPr wrap="square" rtlCol="0">
              <a:spAutoFit/>
            </a:bodyPr>
            <a:lstStyle/>
            <a:p>
              <a:pPr algn="ctr"/>
              <a:r>
                <a:rPr lang="en-GB" sz="1600" dirty="0" err="1">
                  <a:solidFill>
                    <a:schemeClr val="bg1"/>
                  </a:solidFill>
                </a:rPr>
                <a:t>ich</a:t>
              </a:r>
              <a:endParaRPr lang="en-GB" sz="1600" dirty="0">
                <a:solidFill>
                  <a:schemeClr val="bg1"/>
                </a:solidFill>
              </a:endParaRPr>
            </a:p>
          </p:txBody>
        </p:sp>
      </p:grpSp>
      <p:grpSp>
        <p:nvGrpSpPr>
          <p:cNvPr id="47" name="Group 46"/>
          <p:cNvGrpSpPr/>
          <p:nvPr/>
        </p:nvGrpSpPr>
        <p:grpSpPr>
          <a:xfrm>
            <a:off x="9300680" y="4786118"/>
            <a:ext cx="1278040" cy="1252760"/>
            <a:chOff x="9110667" y="943182"/>
            <a:chExt cx="1278040" cy="1252760"/>
          </a:xfrm>
        </p:grpSpPr>
        <p:pic>
          <p:nvPicPr>
            <p:cNvPr id="48" name="Picture 47"/>
            <p:cNvPicPr>
              <a:picLocks noChangeAspect="1"/>
            </p:cNvPicPr>
            <p:nvPr/>
          </p:nvPicPr>
          <p:blipFill>
            <a:blip r:embed="rId5"/>
            <a:stretch>
              <a:fillRect/>
            </a:stretch>
          </p:blipFill>
          <p:spPr>
            <a:xfrm>
              <a:off x="9110667" y="943182"/>
              <a:ext cx="1278040" cy="1252760"/>
            </a:xfrm>
            <a:prstGeom prst="rect">
              <a:avLst/>
            </a:prstGeom>
          </p:spPr>
        </p:pic>
        <p:sp>
          <p:nvSpPr>
            <p:cNvPr id="49" name="TextBox 48"/>
            <p:cNvSpPr txBox="1"/>
            <p:nvPr/>
          </p:nvSpPr>
          <p:spPr>
            <a:xfrm>
              <a:off x="9211234" y="1246396"/>
              <a:ext cx="1076905" cy="584775"/>
            </a:xfrm>
            <a:prstGeom prst="rect">
              <a:avLst/>
            </a:prstGeom>
            <a:noFill/>
          </p:spPr>
          <p:txBody>
            <a:bodyPr wrap="square" rtlCol="0">
              <a:spAutoFit/>
            </a:bodyPr>
            <a:lstStyle/>
            <a:p>
              <a:pPr algn="ctr"/>
              <a:r>
                <a:rPr lang="en-GB" sz="1600" dirty="0" err="1">
                  <a:solidFill>
                    <a:schemeClr val="bg1"/>
                  </a:solidFill>
                </a:rPr>
                <a:t>jeden</a:t>
              </a:r>
              <a:endParaRPr lang="en-GB" sz="1600" dirty="0">
                <a:solidFill>
                  <a:schemeClr val="bg1"/>
                </a:solidFill>
              </a:endParaRPr>
            </a:p>
            <a:p>
              <a:pPr algn="ctr"/>
              <a:r>
                <a:rPr lang="en-GB" sz="1600" dirty="0">
                  <a:solidFill>
                    <a:schemeClr val="bg1"/>
                  </a:solidFill>
                </a:rPr>
                <a:t>Tag</a:t>
              </a:r>
            </a:p>
          </p:txBody>
        </p:sp>
      </p:grpSp>
      <p:grpSp>
        <p:nvGrpSpPr>
          <p:cNvPr id="50" name="Group 49"/>
          <p:cNvGrpSpPr/>
          <p:nvPr/>
        </p:nvGrpSpPr>
        <p:grpSpPr>
          <a:xfrm>
            <a:off x="10679287" y="4786117"/>
            <a:ext cx="1278040" cy="1252760"/>
            <a:chOff x="9110667" y="943182"/>
            <a:chExt cx="1278040" cy="1252760"/>
          </a:xfrm>
        </p:grpSpPr>
        <p:pic>
          <p:nvPicPr>
            <p:cNvPr id="51" name="Picture 50"/>
            <p:cNvPicPr>
              <a:picLocks noChangeAspect="1"/>
            </p:cNvPicPr>
            <p:nvPr/>
          </p:nvPicPr>
          <p:blipFill>
            <a:blip r:embed="rId5"/>
            <a:stretch>
              <a:fillRect/>
            </a:stretch>
          </p:blipFill>
          <p:spPr>
            <a:xfrm>
              <a:off x="9110667" y="943182"/>
              <a:ext cx="1278040" cy="1252760"/>
            </a:xfrm>
            <a:prstGeom prst="rect">
              <a:avLst/>
            </a:prstGeom>
          </p:spPr>
        </p:pic>
        <p:sp>
          <p:nvSpPr>
            <p:cNvPr id="52" name="TextBox 51"/>
            <p:cNvSpPr txBox="1"/>
            <p:nvPr/>
          </p:nvSpPr>
          <p:spPr>
            <a:xfrm>
              <a:off x="9211234" y="1206675"/>
              <a:ext cx="1076905" cy="584775"/>
            </a:xfrm>
            <a:prstGeom prst="rect">
              <a:avLst/>
            </a:prstGeom>
            <a:noFill/>
          </p:spPr>
          <p:txBody>
            <a:bodyPr wrap="square" rtlCol="0">
              <a:spAutoFit/>
            </a:bodyPr>
            <a:lstStyle/>
            <a:p>
              <a:pPr algn="ctr"/>
              <a:r>
                <a:rPr lang="en-GB" sz="1600" dirty="0">
                  <a:solidFill>
                    <a:schemeClr val="bg1"/>
                  </a:solidFill>
                </a:rPr>
                <a:t>in die </a:t>
              </a:r>
              <a:r>
                <a:rPr lang="en-GB" sz="1600" dirty="0" err="1">
                  <a:solidFill>
                    <a:schemeClr val="bg1"/>
                  </a:solidFill>
                </a:rPr>
                <a:t>Schule</a:t>
              </a:r>
              <a:r>
                <a:rPr lang="en-GB" sz="1600" dirty="0">
                  <a:solidFill>
                    <a:schemeClr val="bg1"/>
                  </a:solidFill>
                </a:rPr>
                <a:t>?</a:t>
              </a:r>
            </a:p>
          </p:txBody>
        </p:sp>
      </p:grpSp>
      <p:sp>
        <p:nvSpPr>
          <p:cNvPr id="53" name="TextBox 52"/>
          <p:cNvSpPr txBox="1"/>
          <p:nvPr/>
        </p:nvSpPr>
        <p:spPr>
          <a:xfrm>
            <a:off x="4341226" y="5243220"/>
            <a:ext cx="1241151" cy="338554"/>
          </a:xfrm>
          <a:prstGeom prst="rect">
            <a:avLst/>
          </a:prstGeom>
          <a:noFill/>
        </p:spPr>
        <p:txBody>
          <a:bodyPr wrap="square" rtlCol="0">
            <a:spAutoFit/>
          </a:bodyPr>
          <a:lstStyle/>
          <a:p>
            <a:pPr algn="ctr"/>
            <a:r>
              <a:rPr lang="en-GB" sz="1600" dirty="0">
                <a:solidFill>
                  <a:schemeClr val="bg1"/>
                </a:solidFill>
              </a:rPr>
              <a:t>das </a:t>
            </a:r>
            <a:r>
              <a:rPr lang="en-GB" sz="1600" dirty="0" err="1">
                <a:solidFill>
                  <a:schemeClr val="bg1"/>
                </a:solidFill>
              </a:rPr>
              <a:t>Bett</a:t>
            </a:r>
            <a:r>
              <a:rPr lang="en-GB" sz="1600" dirty="0">
                <a:solidFill>
                  <a:schemeClr val="bg1"/>
                </a:solidFill>
              </a:rPr>
              <a:t>?</a:t>
            </a:r>
          </a:p>
        </p:txBody>
      </p:sp>
    </p:spTree>
    <p:extLst>
      <p:ext uri="{BB962C8B-B14F-4D97-AF65-F5344CB8AC3E}">
        <p14:creationId xmlns:p14="http://schemas.microsoft.com/office/powerpoint/2010/main" val="1383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7832" y="275601"/>
            <a:ext cx="10515600" cy="1325563"/>
          </a:xfrm>
        </p:spPr>
        <p:txBody>
          <a:bodyPr/>
          <a:lstStyle/>
          <a:p>
            <a:r>
              <a:rPr lang="en-GB" b="1">
                <a:solidFill>
                  <a:schemeClr val="bg1"/>
                </a:solidFill>
              </a:rPr>
              <a:t>Am Telefon</a:t>
            </a:r>
            <a:br>
              <a:rPr lang="en-GB" b="1">
                <a:solidFill>
                  <a:schemeClr val="bg1"/>
                </a:solidFill>
              </a:rPr>
            </a:br>
            <a:endParaRPr lang="en-GB"/>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[1/2]</a:t>
            </a:r>
          </a:p>
        </p:txBody>
      </p:sp>
      <p:sp>
        <p:nvSpPr>
          <p:cNvPr id="6" name="TextBox 5"/>
          <p:cNvSpPr txBox="1"/>
          <p:nvPr/>
        </p:nvSpPr>
        <p:spPr>
          <a:xfrm>
            <a:off x="180108" y="1413164"/>
            <a:ext cx="11777217" cy="769441"/>
          </a:xfrm>
          <a:prstGeom prst="rect">
            <a:avLst/>
          </a:prstGeom>
          <a:noFill/>
        </p:spPr>
        <p:txBody>
          <a:bodyPr wrap="square" rtlCol="0">
            <a:spAutoFit/>
          </a:bodyPr>
          <a:lstStyle/>
          <a:p>
            <a:r>
              <a:rPr lang="en-GB" sz="2200" dirty="0">
                <a:solidFill>
                  <a:schemeClr val="accent1">
                    <a:lumMod val="50000"/>
                  </a:schemeClr>
                </a:solidFill>
              </a:rPr>
              <a:t>Mia und </a:t>
            </a:r>
            <a:r>
              <a:rPr lang="en-GB" sz="2200" dirty="0" err="1">
                <a:solidFill>
                  <a:schemeClr val="accent1">
                    <a:lumMod val="50000"/>
                  </a:schemeClr>
                </a:solidFill>
              </a:rPr>
              <a:t>Oma</a:t>
            </a:r>
            <a:r>
              <a:rPr lang="en-GB" sz="2200" dirty="0">
                <a:solidFill>
                  <a:schemeClr val="accent1">
                    <a:lumMod val="50000"/>
                  </a:schemeClr>
                </a:solidFill>
              </a:rPr>
              <a:t> </a:t>
            </a:r>
            <a:r>
              <a:rPr lang="en-GB" sz="2200" dirty="0" err="1">
                <a:solidFill>
                  <a:schemeClr val="accent1">
                    <a:lumMod val="50000"/>
                  </a:schemeClr>
                </a:solidFill>
              </a:rPr>
              <a:t>telefonieren</a:t>
            </a:r>
            <a:r>
              <a:rPr lang="en-GB" sz="2200" dirty="0">
                <a:solidFill>
                  <a:schemeClr val="accent1">
                    <a:lumMod val="50000"/>
                  </a:schemeClr>
                </a:solidFill>
              </a:rPr>
              <a:t>. </a:t>
            </a:r>
            <a:r>
              <a:rPr lang="en-GB" sz="2200" dirty="0" err="1">
                <a:solidFill>
                  <a:schemeClr val="accent1">
                    <a:lumMod val="50000"/>
                  </a:schemeClr>
                </a:solidFill>
              </a:rPr>
              <a:t>Oma</a:t>
            </a:r>
            <a:r>
              <a:rPr lang="en-GB" sz="2200" dirty="0">
                <a:solidFill>
                  <a:schemeClr val="accent1">
                    <a:lumMod val="50000"/>
                  </a:schemeClr>
                </a:solidFill>
              </a:rPr>
              <a:t> hat </a:t>
            </a:r>
            <a:r>
              <a:rPr lang="en-GB" sz="2200" dirty="0" err="1">
                <a:solidFill>
                  <a:schemeClr val="accent1">
                    <a:lumMod val="50000"/>
                  </a:schemeClr>
                </a:solidFill>
              </a:rPr>
              <a:t>Fragen</a:t>
            </a:r>
            <a:r>
              <a:rPr lang="en-GB" sz="2200" dirty="0">
                <a:solidFill>
                  <a:schemeClr val="accent1">
                    <a:lumMod val="50000"/>
                  </a:schemeClr>
                </a:solidFill>
              </a:rPr>
              <a:t>. </a:t>
            </a:r>
            <a:r>
              <a:rPr lang="en-GB" sz="2200" dirty="0" err="1">
                <a:solidFill>
                  <a:schemeClr val="accent1">
                    <a:lumMod val="50000"/>
                  </a:schemeClr>
                </a:solidFill>
              </a:rPr>
              <a:t>Wer</a:t>
            </a:r>
            <a:r>
              <a:rPr lang="en-GB" sz="2200" dirty="0">
                <a:solidFill>
                  <a:schemeClr val="accent1">
                    <a:lumMod val="50000"/>
                  </a:schemeClr>
                </a:solidFill>
              </a:rPr>
              <a:t> </a:t>
            </a:r>
            <a:r>
              <a:rPr lang="en-GB" sz="2200" dirty="0" err="1">
                <a:solidFill>
                  <a:schemeClr val="accent1">
                    <a:lumMod val="50000"/>
                  </a:schemeClr>
                </a:solidFill>
              </a:rPr>
              <a:t>macht</a:t>
            </a:r>
            <a:r>
              <a:rPr lang="en-GB" sz="2200" dirty="0">
                <a:solidFill>
                  <a:schemeClr val="accent1">
                    <a:lumMod val="50000"/>
                  </a:schemeClr>
                </a:solidFill>
              </a:rPr>
              <a:t> was? </a:t>
            </a: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a:solidFill>
                  <a:schemeClr val="accent1">
                    <a:lumMod val="50000"/>
                  </a:schemeClr>
                </a:solidFill>
              </a:rPr>
              <a:t>M</a:t>
            </a:r>
            <a:r>
              <a:rPr lang="en-GB" sz="2200" dirty="0">
                <a:solidFill>
                  <a:schemeClr val="accent1">
                    <a:lumMod val="50000"/>
                  </a:schemeClr>
                </a:solidFill>
              </a:rPr>
              <a:t> (Mia) </a:t>
            </a:r>
            <a:r>
              <a:rPr lang="en-GB" sz="2200" dirty="0" err="1">
                <a:solidFill>
                  <a:schemeClr val="accent1">
                    <a:lumMod val="50000"/>
                  </a:schemeClr>
                </a:solidFill>
              </a:rPr>
              <a:t>oder</a:t>
            </a:r>
            <a:r>
              <a:rPr lang="en-GB" sz="2200" dirty="0">
                <a:solidFill>
                  <a:schemeClr val="accent1">
                    <a:lumMod val="50000"/>
                  </a:schemeClr>
                </a:solidFill>
              </a:rPr>
              <a:t> </a:t>
            </a:r>
            <a:r>
              <a:rPr lang="en-GB" sz="2200" b="1" dirty="0">
                <a:solidFill>
                  <a:schemeClr val="accent1">
                    <a:lumMod val="50000"/>
                  </a:schemeClr>
                </a:solidFill>
              </a:rPr>
              <a:t>W</a:t>
            </a:r>
            <a:r>
              <a:rPr lang="en-GB" sz="2200" dirty="0">
                <a:solidFill>
                  <a:schemeClr val="accent1">
                    <a:lumMod val="50000"/>
                  </a:schemeClr>
                </a:solidFill>
              </a:rPr>
              <a:t> (Wolfgang).</a:t>
            </a:r>
          </a:p>
        </p:txBody>
      </p:sp>
      <p:pic>
        <p:nvPicPr>
          <p:cNvPr id="8" name="Picture 7"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9" name="Group 8"/>
          <p:cNvGrpSpPr/>
          <p:nvPr/>
        </p:nvGrpSpPr>
        <p:grpSpPr>
          <a:xfrm>
            <a:off x="1530021" y="2182605"/>
            <a:ext cx="8328394" cy="3781808"/>
            <a:chOff x="1227259" y="2375107"/>
            <a:chExt cx="8669988" cy="3781808"/>
          </a:xfrm>
        </p:grpSpPr>
        <p:sp>
          <p:nvSpPr>
            <p:cNvPr id="10" name="Right Triangle 9"/>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1727895" y="2375107"/>
              <a:ext cx="7668716" cy="3781808"/>
              <a:chOff x="1727895" y="2375107"/>
              <a:chExt cx="7668716" cy="3781808"/>
            </a:xfrm>
          </p:grpSpPr>
          <p:sp>
            <p:nvSpPr>
              <p:cNvPr id="13" name="Rounded Rectangle 12"/>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1727895" y="3317775"/>
                <a:ext cx="7668716" cy="1784052"/>
                <a:chOff x="1727895" y="3237503"/>
                <a:chExt cx="7668716" cy="1784052"/>
              </a:xfrm>
            </p:grpSpPr>
            <p:cxnSp>
              <p:nvCxnSpPr>
                <p:cNvPr id="15" name="Straight Connector 14"/>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18" name="Group 17">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19" name="Picture 18">
              <a:extLst>
                <a:ext uri="{FF2B5EF4-FFF2-40B4-BE49-F238E27FC236}">
                  <a16:creationId xmlns:a16="http://schemas.microsoft.com/office/drawing/2014/main" id="{58A26FEF-4A7A-43FE-B20F-77971326CEC3}"/>
                </a:ext>
              </a:extLst>
            </p:cNvPr>
            <p:cNvPicPr>
              <a:picLocks noChangeAspect="1"/>
            </p:cNvPicPr>
            <p:nvPr/>
          </p:nvPicPr>
          <p:blipFill>
            <a:blip r:embed="rId8"/>
            <a:stretch>
              <a:fillRect/>
            </a:stretch>
          </p:blipFill>
          <p:spPr>
            <a:xfrm>
              <a:off x="10181631" y="1451097"/>
              <a:ext cx="1175594" cy="869939"/>
            </a:xfrm>
            <a:prstGeom prst="rect">
              <a:avLst/>
            </a:prstGeom>
          </p:spPr>
        </p:pic>
        <p:pic>
          <p:nvPicPr>
            <p:cNvPr id="20" name="Picture 19">
              <a:extLst>
                <a:ext uri="{FF2B5EF4-FFF2-40B4-BE49-F238E27FC236}">
                  <a16:creationId xmlns:a16="http://schemas.microsoft.com/office/drawing/2014/main" id="{F413B4B1-8217-4E13-8F66-905043CCD598}"/>
                </a:ext>
              </a:extLst>
            </p:cNvPr>
            <p:cNvPicPr>
              <a:picLocks noChangeAspect="1"/>
            </p:cNvPicPr>
            <p:nvPr/>
          </p:nvPicPr>
          <p:blipFill>
            <a:blip r:embed="rId9"/>
            <a:stretch>
              <a:fillRect/>
            </a:stretch>
          </p:blipFill>
          <p:spPr>
            <a:xfrm>
              <a:off x="10789465" y="1605572"/>
              <a:ext cx="354258" cy="196023"/>
            </a:xfrm>
            <a:prstGeom prst="rect">
              <a:avLst/>
            </a:prstGeom>
          </p:spPr>
        </p:pic>
      </p:grpSp>
      <p:pic>
        <p:nvPicPr>
          <p:cNvPr id="21" name="Picture 20">
            <a:extLst>
              <a:ext uri="{FF2B5EF4-FFF2-40B4-BE49-F238E27FC236}">
                <a16:creationId xmlns:a16="http://schemas.microsoft.com/office/drawing/2014/main" id="{6E1BB51A-0DF2-4CA2-A36F-98B81A991866}"/>
              </a:ext>
            </a:extLst>
          </p:cNvPr>
          <p:cNvPicPr>
            <a:picLocks noChangeAspect="1"/>
          </p:cNvPicPr>
          <p:nvPr/>
        </p:nvPicPr>
        <p:blipFill>
          <a:blip r:embed="rId10"/>
          <a:stretch>
            <a:fillRect/>
          </a:stretch>
        </p:blipFill>
        <p:spPr>
          <a:xfrm>
            <a:off x="5745788" y="2423219"/>
            <a:ext cx="1241061" cy="910111"/>
          </a:xfrm>
          <a:prstGeom prst="rect">
            <a:avLst/>
          </a:prstGeom>
        </p:spPr>
      </p:pic>
      <p:pic>
        <p:nvPicPr>
          <p:cNvPr id="22" name="Picture 21">
            <a:extLst>
              <a:ext uri="{FF2B5EF4-FFF2-40B4-BE49-F238E27FC236}">
                <a16:creationId xmlns:a16="http://schemas.microsoft.com/office/drawing/2014/main" id="{255C4ADE-75E0-4472-B88B-E82965B33C49}"/>
              </a:ext>
            </a:extLst>
          </p:cNvPr>
          <p:cNvPicPr>
            <a:picLocks noChangeAspect="1"/>
          </p:cNvPicPr>
          <p:nvPr/>
        </p:nvPicPr>
        <p:blipFill>
          <a:blip r:embed="rId11"/>
          <a:stretch>
            <a:fillRect/>
          </a:stretch>
        </p:blipFill>
        <p:spPr>
          <a:xfrm>
            <a:off x="7653793" y="2422065"/>
            <a:ext cx="1328214" cy="892849"/>
          </a:xfrm>
          <a:prstGeom prst="rect">
            <a:avLst/>
          </a:prstGeom>
        </p:spPr>
      </p:pic>
      <p:graphicFrame>
        <p:nvGraphicFramePr>
          <p:cNvPr id="23" name="Object 22"/>
          <p:cNvGraphicFramePr>
            <a:graphicFrameLocks noChangeAspect="1"/>
          </p:cNvGraphicFramePr>
          <p:nvPr>
            <p:extLst>
              <p:ext uri="{D42A27DB-BD31-4B8C-83A1-F6EECF244321}">
                <p14:modId xmlns:p14="http://schemas.microsoft.com/office/powerpoint/2010/main" val="3458132097"/>
              </p:ext>
            </p:extLst>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1120" name="Bitmap Image" r:id="rId12" imgW="3019320" imgH="2952720" progId="Paint.Picture">
                  <p:embed/>
                </p:oleObj>
              </mc:Choice>
              <mc:Fallback>
                <p:oleObj name="Bitmap Image" r:id="rId12" imgW="3019320" imgH="2952720" progId="Paint.Picture">
                  <p:embed/>
                  <p:pic>
                    <p:nvPicPr>
                      <p:cNvPr id="48" name="Object 47"/>
                      <p:cNvPicPr/>
                      <p:nvPr/>
                    </p:nvPicPr>
                    <p:blipFill>
                      <a:blip r:embed="rId13"/>
                      <a:stretch>
                        <a:fillRect/>
                      </a:stretch>
                    </p:blipFill>
                    <p:spPr>
                      <a:xfrm>
                        <a:off x="2412105" y="4184883"/>
                        <a:ext cx="1080913" cy="1057044"/>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E2F89B03-DA13-484D-94BC-D994DA461F4F}"/>
              </a:ext>
            </a:extLst>
          </p:cNvPr>
          <p:cNvPicPr>
            <a:picLocks noChangeAspect="1"/>
          </p:cNvPicPr>
          <p:nvPr/>
        </p:nvPicPr>
        <p:blipFill>
          <a:blip r:embed="rId14"/>
          <a:stretch>
            <a:fillRect/>
          </a:stretch>
        </p:blipFill>
        <p:spPr>
          <a:xfrm>
            <a:off x="7826566" y="4219330"/>
            <a:ext cx="1270349" cy="914651"/>
          </a:xfrm>
          <a:prstGeom prst="rect">
            <a:avLst/>
          </a:prstGeom>
        </p:spPr>
      </p:pic>
      <p:pic>
        <p:nvPicPr>
          <p:cNvPr id="25"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A652EB6-0783-4D5C-9349-94996368623F}"/>
              </a:ext>
            </a:extLst>
          </p:cNvPr>
          <p:cNvPicPr>
            <a:picLocks noChangeAspect="1"/>
          </p:cNvPicPr>
          <p:nvPr/>
        </p:nvPicPr>
        <p:blipFill>
          <a:blip r:embed="rId16"/>
          <a:stretch>
            <a:fillRect/>
          </a:stretch>
        </p:blipFill>
        <p:spPr>
          <a:xfrm>
            <a:off x="6179628" y="4227942"/>
            <a:ext cx="1127195" cy="1010169"/>
          </a:xfrm>
          <a:prstGeom prst="rect">
            <a:avLst/>
          </a:prstGeom>
        </p:spPr>
      </p:pic>
      <p:grpSp>
        <p:nvGrpSpPr>
          <p:cNvPr id="27" name="Group 26"/>
          <p:cNvGrpSpPr/>
          <p:nvPr/>
        </p:nvGrpSpPr>
        <p:grpSpPr>
          <a:xfrm>
            <a:off x="3007469" y="3490067"/>
            <a:ext cx="5926861" cy="371240"/>
            <a:chOff x="3017520" y="3357997"/>
            <a:chExt cx="5926861" cy="371240"/>
          </a:xfrm>
        </p:grpSpPr>
        <p:sp>
          <p:nvSpPr>
            <p:cNvPr id="28" name="TextBox 27"/>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29" name="TextBox 28"/>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0" name="TextBox 29"/>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1" name="TextBox 30"/>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grpSp>
        <p:nvGrpSpPr>
          <p:cNvPr id="32" name="Group 31"/>
          <p:cNvGrpSpPr/>
          <p:nvPr/>
        </p:nvGrpSpPr>
        <p:grpSpPr>
          <a:xfrm>
            <a:off x="3007469" y="5416596"/>
            <a:ext cx="5926861" cy="371240"/>
            <a:chOff x="3017520" y="3357997"/>
            <a:chExt cx="5926861" cy="371240"/>
          </a:xfrm>
        </p:grpSpPr>
        <p:sp>
          <p:nvSpPr>
            <p:cNvPr id="33" name="TextBox 32"/>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34" name="TextBox 33"/>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35" name="TextBox 34"/>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36" name="TextBox 35"/>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sp>
        <p:nvSpPr>
          <p:cNvPr id="37" name="Action Button: Sound 36">
            <a:hlinkClick r:id="" action="ppaction://noaction" highlightClick="1">
              <a:snd r:embed="rId17" name="1.2.4 listening A - obscured (new habe).wav"/>
            </a:hlinkClick>
          </p:cNvPr>
          <p:cNvSpPr/>
          <p:nvPr/>
        </p:nvSpPr>
        <p:spPr>
          <a:xfrm>
            <a:off x="9858415"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p:cNvPicPr>
            <a:picLocks noChangeAspect="1"/>
          </p:cNvPicPr>
          <p:nvPr/>
        </p:nvPicPr>
        <p:blipFill>
          <a:blip r:embed="rId18"/>
          <a:stretch>
            <a:fillRect/>
          </a:stretch>
        </p:blipFill>
        <p:spPr>
          <a:xfrm>
            <a:off x="4013452" y="4227942"/>
            <a:ext cx="852758" cy="977965"/>
          </a:xfrm>
          <a:prstGeom prst="rect">
            <a:avLst/>
          </a:prstGeom>
        </p:spPr>
      </p:pic>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spTree>
    <p:extLst>
      <p:ext uri="{BB962C8B-B14F-4D97-AF65-F5344CB8AC3E}">
        <p14:creationId xmlns:p14="http://schemas.microsoft.com/office/powerpoint/2010/main" val="2887714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7832" y="317253"/>
            <a:ext cx="10515600" cy="1325563"/>
          </a:xfrm>
        </p:spPr>
        <p:txBody>
          <a:bodyPr/>
          <a:lstStyle/>
          <a:p>
            <a:r>
              <a:rPr lang="en-GB" b="1">
                <a:solidFill>
                  <a:schemeClr val="bg1"/>
                </a:solidFill>
              </a:rPr>
              <a:t>Am Telefon</a:t>
            </a:r>
            <a:br>
              <a:rPr lang="en-GB" b="1">
                <a:solidFill>
                  <a:schemeClr val="bg1"/>
                </a:solidFill>
              </a:rPr>
            </a:br>
            <a:endParaRPr lang="en-GB"/>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p:cNvSpPr txBox="1"/>
          <p:nvPr/>
        </p:nvSpPr>
        <p:spPr>
          <a:xfrm>
            <a:off x="180108" y="1413164"/>
            <a:ext cx="11777217" cy="769441"/>
          </a:xfrm>
          <a:prstGeom prst="rect">
            <a:avLst/>
          </a:prstGeom>
          <a:noFill/>
        </p:spPr>
        <p:txBody>
          <a:bodyPr wrap="square" rtlCol="0">
            <a:spAutoFit/>
          </a:bodyPr>
          <a:lstStyle/>
          <a:p>
            <a:r>
              <a:rPr lang="en-GB" sz="2200" dirty="0">
                <a:solidFill>
                  <a:schemeClr val="accent1">
                    <a:lumMod val="50000"/>
                  </a:schemeClr>
                </a:solidFill>
              </a:rPr>
              <a:t>Mia und </a:t>
            </a:r>
            <a:r>
              <a:rPr lang="en-GB" sz="2200" dirty="0" err="1">
                <a:solidFill>
                  <a:schemeClr val="accent1">
                    <a:lumMod val="50000"/>
                  </a:schemeClr>
                </a:solidFill>
              </a:rPr>
              <a:t>Oma</a:t>
            </a:r>
            <a:r>
              <a:rPr lang="en-GB" sz="2200" dirty="0">
                <a:solidFill>
                  <a:schemeClr val="accent1">
                    <a:lumMod val="50000"/>
                  </a:schemeClr>
                </a:solidFill>
              </a:rPr>
              <a:t> </a:t>
            </a:r>
            <a:r>
              <a:rPr lang="en-GB" sz="2200" dirty="0" err="1">
                <a:solidFill>
                  <a:schemeClr val="accent1">
                    <a:lumMod val="50000"/>
                  </a:schemeClr>
                </a:solidFill>
              </a:rPr>
              <a:t>telefonieren</a:t>
            </a:r>
            <a:r>
              <a:rPr lang="en-GB" sz="2200" dirty="0">
                <a:solidFill>
                  <a:schemeClr val="accent1">
                    <a:lumMod val="50000"/>
                  </a:schemeClr>
                </a:solidFill>
              </a:rPr>
              <a:t>. </a:t>
            </a:r>
            <a:r>
              <a:rPr lang="en-GB" sz="2200" dirty="0" err="1">
                <a:solidFill>
                  <a:schemeClr val="accent1">
                    <a:lumMod val="50000"/>
                  </a:schemeClr>
                </a:solidFill>
              </a:rPr>
              <a:t>Oma</a:t>
            </a:r>
            <a:r>
              <a:rPr lang="en-GB" sz="2200" dirty="0">
                <a:solidFill>
                  <a:schemeClr val="accent1">
                    <a:lumMod val="50000"/>
                  </a:schemeClr>
                </a:solidFill>
              </a:rPr>
              <a:t> hat </a:t>
            </a:r>
            <a:r>
              <a:rPr lang="en-GB" sz="2200" dirty="0" err="1">
                <a:solidFill>
                  <a:schemeClr val="accent1">
                    <a:lumMod val="50000"/>
                  </a:schemeClr>
                </a:solidFill>
              </a:rPr>
              <a:t>Fragen</a:t>
            </a:r>
            <a:r>
              <a:rPr lang="en-GB" sz="2200" dirty="0">
                <a:solidFill>
                  <a:schemeClr val="accent1">
                    <a:lumMod val="50000"/>
                  </a:schemeClr>
                </a:solidFill>
              </a:rPr>
              <a:t>. </a:t>
            </a:r>
            <a:r>
              <a:rPr lang="en-GB" sz="2200" dirty="0" err="1">
                <a:solidFill>
                  <a:schemeClr val="accent1">
                    <a:lumMod val="50000"/>
                  </a:schemeClr>
                </a:solidFill>
              </a:rPr>
              <a:t>Wer</a:t>
            </a:r>
            <a:r>
              <a:rPr lang="en-GB" sz="2200" dirty="0">
                <a:solidFill>
                  <a:schemeClr val="accent1">
                    <a:lumMod val="50000"/>
                  </a:schemeClr>
                </a:solidFill>
              </a:rPr>
              <a:t> </a:t>
            </a:r>
            <a:r>
              <a:rPr lang="en-GB" sz="2200" dirty="0" err="1">
                <a:solidFill>
                  <a:schemeClr val="accent1">
                    <a:lumMod val="50000"/>
                  </a:schemeClr>
                </a:solidFill>
              </a:rPr>
              <a:t>macht</a:t>
            </a:r>
            <a:r>
              <a:rPr lang="en-GB" sz="2200" dirty="0">
                <a:solidFill>
                  <a:schemeClr val="accent1">
                    <a:lumMod val="50000"/>
                  </a:schemeClr>
                </a:solidFill>
              </a:rPr>
              <a:t> was? </a:t>
            </a: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a:solidFill>
                  <a:schemeClr val="accent1">
                    <a:lumMod val="50000"/>
                  </a:schemeClr>
                </a:solidFill>
              </a:rPr>
              <a:t>M</a:t>
            </a:r>
            <a:r>
              <a:rPr lang="en-GB" sz="2200" dirty="0">
                <a:solidFill>
                  <a:schemeClr val="accent1">
                    <a:lumMod val="50000"/>
                  </a:schemeClr>
                </a:solidFill>
              </a:rPr>
              <a:t> (Mia) </a:t>
            </a:r>
            <a:r>
              <a:rPr lang="en-GB" sz="2200" dirty="0" err="1">
                <a:solidFill>
                  <a:schemeClr val="accent1">
                    <a:lumMod val="50000"/>
                  </a:schemeClr>
                </a:solidFill>
              </a:rPr>
              <a:t>oder</a:t>
            </a:r>
            <a:r>
              <a:rPr lang="en-GB" sz="2200" dirty="0">
                <a:solidFill>
                  <a:schemeClr val="accent1">
                    <a:lumMod val="50000"/>
                  </a:schemeClr>
                </a:solidFill>
              </a:rPr>
              <a:t> </a:t>
            </a:r>
            <a:r>
              <a:rPr lang="en-GB" sz="2200" b="1" dirty="0">
                <a:solidFill>
                  <a:schemeClr val="accent1">
                    <a:lumMod val="50000"/>
                  </a:schemeClr>
                </a:solidFill>
              </a:rPr>
              <a:t>W</a:t>
            </a:r>
            <a:r>
              <a:rPr lang="en-GB" sz="2200" dirty="0">
                <a:solidFill>
                  <a:schemeClr val="accent1">
                    <a:lumMod val="50000"/>
                  </a:schemeClr>
                </a:solidFill>
              </a:rPr>
              <a:t> (Wolfgang).</a:t>
            </a:r>
          </a:p>
        </p:txBody>
      </p:sp>
      <p:pic>
        <p:nvPicPr>
          <p:cNvPr id="7" name="Picture 6"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8" name="Group 7"/>
          <p:cNvGrpSpPr/>
          <p:nvPr/>
        </p:nvGrpSpPr>
        <p:grpSpPr>
          <a:xfrm>
            <a:off x="1530021" y="2182605"/>
            <a:ext cx="8328394" cy="3781808"/>
            <a:chOff x="1227259" y="2375107"/>
            <a:chExt cx="8669988" cy="3781808"/>
          </a:xfrm>
        </p:grpSpPr>
        <p:sp>
          <p:nvSpPr>
            <p:cNvPr id="9" name="Right Triangle 8"/>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727895" y="2375107"/>
              <a:ext cx="7668716" cy="3781808"/>
              <a:chOff x="1727895" y="2375107"/>
              <a:chExt cx="7668716" cy="3781808"/>
            </a:xfrm>
          </p:grpSpPr>
          <p:sp>
            <p:nvSpPr>
              <p:cNvPr id="12" name="Rounded Rectangle 11"/>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1727895" y="3317775"/>
                <a:ext cx="7668716" cy="1784052"/>
                <a:chOff x="1727895" y="3237503"/>
                <a:chExt cx="7668716" cy="1784052"/>
              </a:xfrm>
            </p:grpSpPr>
            <p:cxnSp>
              <p:nvCxnSpPr>
                <p:cNvPr id="14" name="Straight Connector 13"/>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17" name="Group 16">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18" name="Picture 17">
              <a:extLst>
                <a:ext uri="{FF2B5EF4-FFF2-40B4-BE49-F238E27FC236}">
                  <a16:creationId xmlns:a16="http://schemas.microsoft.com/office/drawing/2014/main" id="{58A26FEF-4A7A-43FE-B20F-77971326CEC3}"/>
                </a:ext>
              </a:extLst>
            </p:cNvPr>
            <p:cNvPicPr>
              <a:picLocks noChangeAspect="1"/>
            </p:cNvPicPr>
            <p:nvPr/>
          </p:nvPicPr>
          <p:blipFill>
            <a:blip r:embed="rId8"/>
            <a:stretch>
              <a:fillRect/>
            </a:stretch>
          </p:blipFill>
          <p:spPr>
            <a:xfrm>
              <a:off x="10181631" y="1451097"/>
              <a:ext cx="1175594" cy="869939"/>
            </a:xfrm>
            <a:prstGeom prst="rect">
              <a:avLst/>
            </a:prstGeom>
          </p:spPr>
        </p:pic>
        <p:pic>
          <p:nvPicPr>
            <p:cNvPr id="19" name="Picture 18">
              <a:extLst>
                <a:ext uri="{FF2B5EF4-FFF2-40B4-BE49-F238E27FC236}">
                  <a16:creationId xmlns:a16="http://schemas.microsoft.com/office/drawing/2014/main" id="{F413B4B1-8217-4E13-8F66-905043CCD598}"/>
                </a:ext>
              </a:extLst>
            </p:cNvPr>
            <p:cNvPicPr>
              <a:picLocks noChangeAspect="1"/>
            </p:cNvPicPr>
            <p:nvPr/>
          </p:nvPicPr>
          <p:blipFill>
            <a:blip r:embed="rId9"/>
            <a:stretch>
              <a:fillRect/>
            </a:stretch>
          </p:blipFill>
          <p:spPr>
            <a:xfrm>
              <a:off x="10789465" y="1605572"/>
              <a:ext cx="354258" cy="196023"/>
            </a:xfrm>
            <a:prstGeom prst="rect">
              <a:avLst/>
            </a:prstGeom>
          </p:spPr>
        </p:pic>
      </p:grpSp>
      <p:pic>
        <p:nvPicPr>
          <p:cNvPr id="20" name="Picture 19">
            <a:extLst>
              <a:ext uri="{FF2B5EF4-FFF2-40B4-BE49-F238E27FC236}">
                <a16:creationId xmlns:a16="http://schemas.microsoft.com/office/drawing/2014/main" id="{6E1BB51A-0DF2-4CA2-A36F-98B81A991866}"/>
              </a:ext>
            </a:extLst>
          </p:cNvPr>
          <p:cNvPicPr>
            <a:picLocks noChangeAspect="1"/>
          </p:cNvPicPr>
          <p:nvPr/>
        </p:nvPicPr>
        <p:blipFill>
          <a:blip r:embed="rId10"/>
          <a:stretch>
            <a:fillRect/>
          </a:stretch>
        </p:blipFill>
        <p:spPr>
          <a:xfrm>
            <a:off x="5745788" y="2423219"/>
            <a:ext cx="1241061" cy="910111"/>
          </a:xfrm>
          <a:prstGeom prst="rect">
            <a:avLst/>
          </a:prstGeom>
        </p:spPr>
      </p:pic>
      <p:pic>
        <p:nvPicPr>
          <p:cNvPr id="21" name="Picture 20">
            <a:extLst>
              <a:ext uri="{FF2B5EF4-FFF2-40B4-BE49-F238E27FC236}">
                <a16:creationId xmlns:a16="http://schemas.microsoft.com/office/drawing/2014/main" id="{255C4ADE-75E0-4472-B88B-E82965B33C49}"/>
              </a:ext>
            </a:extLst>
          </p:cNvPr>
          <p:cNvPicPr>
            <a:picLocks noChangeAspect="1"/>
          </p:cNvPicPr>
          <p:nvPr/>
        </p:nvPicPr>
        <p:blipFill>
          <a:blip r:embed="rId11"/>
          <a:stretch>
            <a:fillRect/>
          </a:stretch>
        </p:blipFill>
        <p:spPr>
          <a:xfrm>
            <a:off x="7653793" y="2422065"/>
            <a:ext cx="1328214" cy="892849"/>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561268735"/>
              </p:ext>
            </p:extLst>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2145" name="Bitmap Image" r:id="rId12" imgW="3019320" imgH="2952720" progId="Paint.Picture">
                  <p:embed/>
                </p:oleObj>
              </mc:Choice>
              <mc:Fallback>
                <p:oleObj name="Bitmap Image" r:id="rId12" imgW="3019320" imgH="2952720" progId="Paint.Picture">
                  <p:embed/>
                  <p:pic>
                    <p:nvPicPr>
                      <p:cNvPr id="48" name="Object 47"/>
                      <p:cNvPicPr/>
                      <p:nvPr/>
                    </p:nvPicPr>
                    <p:blipFill>
                      <a:blip r:embed="rId13"/>
                      <a:stretch>
                        <a:fillRect/>
                      </a:stretch>
                    </p:blipFill>
                    <p:spPr>
                      <a:xfrm>
                        <a:off x="2412105" y="4184883"/>
                        <a:ext cx="1080913" cy="1057044"/>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E2F89B03-DA13-484D-94BC-D994DA461F4F}"/>
              </a:ext>
            </a:extLst>
          </p:cNvPr>
          <p:cNvPicPr>
            <a:picLocks noChangeAspect="1"/>
          </p:cNvPicPr>
          <p:nvPr/>
        </p:nvPicPr>
        <p:blipFill>
          <a:blip r:embed="rId14"/>
          <a:stretch>
            <a:fillRect/>
          </a:stretch>
        </p:blipFill>
        <p:spPr>
          <a:xfrm>
            <a:off x="7826566" y="4219330"/>
            <a:ext cx="1270349" cy="914651"/>
          </a:xfrm>
          <a:prstGeom prst="rect">
            <a:avLst/>
          </a:prstGeom>
        </p:spPr>
      </p:pic>
      <p:pic>
        <p:nvPicPr>
          <p:cNvPr id="24"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A652EB6-0783-4D5C-9349-94996368623F}"/>
              </a:ext>
            </a:extLst>
          </p:cNvPr>
          <p:cNvPicPr>
            <a:picLocks noChangeAspect="1"/>
          </p:cNvPicPr>
          <p:nvPr/>
        </p:nvPicPr>
        <p:blipFill>
          <a:blip r:embed="rId16"/>
          <a:stretch>
            <a:fillRect/>
          </a:stretch>
        </p:blipFill>
        <p:spPr>
          <a:xfrm>
            <a:off x="6179628" y="4227942"/>
            <a:ext cx="1127195" cy="1010169"/>
          </a:xfrm>
          <a:prstGeom prst="rect">
            <a:avLst/>
          </a:prstGeom>
        </p:spPr>
      </p:pic>
      <p:sp>
        <p:nvSpPr>
          <p:cNvPr id="26" name="TextBox 25"/>
          <p:cNvSpPr txBox="1"/>
          <p:nvPr/>
        </p:nvSpPr>
        <p:spPr>
          <a:xfrm>
            <a:off x="3007469" y="3491975"/>
            <a:ext cx="444137" cy="369332"/>
          </a:xfrm>
          <a:prstGeom prst="rect">
            <a:avLst/>
          </a:prstGeom>
          <a:noFill/>
          <a:ln>
            <a:solidFill>
              <a:srgbClr val="1F4E79"/>
            </a:solidFill>
          </a:ln>
        </p:spPr>
        <p:txBody>
          <a:bodyPr wrap="square" rtlCol="0">
            <a:spAutoFit/>
          </a:bodyPr>
          <a:lstStyle/>
          <a:p>
            <a:pPr algn="ctr"/>
            <a:endParaRPr lang="en-GB" dirty="0">
              <a:solidFill>
                <a:schemeClr val="accent1">
                  <a:lumMod val="50000"/>
                </a:schemeClr>
              </a:solidFill>
            </a:endParaRPr>
          </a:p>
        </p:txBody>
      </p:sp>
      <p:sp>
        <p:nvSpPr>
          <p:cNvPr id="27" name="TextBox 26"/>
          <p:cNvSpPr txBox="1"/>
          <p:nvPr/>
        </p:nvSpPr>
        <p:spPr>
          <a:xfrm>
            <a:off x="4831495" y="3491309"/>
            <a:ext cx="444137" cy="369332"/>
          </a:xfrm>
          <a:prstGeom prst="rect">
            <a:avLst/>
          </a:prstGeom>
          <a:noFill/>
          <a:ln>
            <a:solidFill>
              <a:srgbClr val="1F4E79"/>
            </a:solidFill>
          </a:ln>
        </p:spPr>
        <p:txBody>
          <a:bodyPr wrap="square" rtlCol="0">
            <a:spAutoFit/>
          </a:bodyPr>
          <a:lstStyle/>
          <a:p>
            <a:pPr algn="ctr"/>
            <a:endParaRPr lang="en-GB" dirty="0"/>
          </a:p>
        </p:txBody>
      </p:sp>
      <p:sp>
        <p:nvSpPr>
          <p:cNvPr id="28" name="TextBox 27"/>
          <p:cNvSpPr txBox="1"/>
          <p:nvPr/>
        </p:nvSpPr>
        <p:spPr>
          <a:xfrm>
            <a:off x="6660884" y="3490067"/>
            <a:ext cx="444137" cy="369332"/>
          </a:xfrm>
          <a:prstGeom prst="rect">
            <a:avLst/>
          </a:prstGeom>
          <a:noFill/>
          <a:ln>
            <a:solidFill>
              <a:srgbClr val="1F4E79"/>
            </a:solidFill>
          </a:ln>
        </p:spPr>
        <p:txBody>
          <a:bodyPr wrap="square" rtlCol="0">
            <a:spAutoFit/>
          </a:bodyPr>
          <a:lstStyle/>
          <a:p>
            <a:pPr algn="ctr"/>
            <a:endParaRPr lang="en-GB" dirty="0"/>
          </a:p>
        </p:txBody>
      </p:sp>
      <p:sp>
        <p:nvSpPr>
          <p:cNvPr id="29" name="TextBox 28"/>
          <p:cNvSpPr txBox="1"/>
          <p:nvPr/>
        </p:nvSpPr>
        <p:spPr>
          <a:xfrm>
            <a:off x="8490193" y="3490067"/>
            <a:ext cx="444137" cy="369332"/>
          </a:xfrm>
          <a:prstGeom prst="rect">
            <a:avLst/>
          </a:prstGeom>
          <a:noFill/>
          <a:ln>
            <a:solidFill>
              <a:srgbClr val="1F4E79"/>
            </a:solidFill>
          </a:ln>
        </p:spPr>
        <p:txBody>
          <a:bodyPr wrap="square" rtlCol="0">
            <a:spAutoFit/>
          </a:bodyPr>
          <a:lstStyle/>
          <a:p>
            <a:pPr algn="ctr"/>
            <a:endParaRPr lang="en-GB" dirty="0"/>
          </a:p>
        </p:txBody>
      </p:sp>
      <p:sp>
        <p:nvSpPr>
          <p:cNvPr id="30" name="TextBox 29"/>
          <p:cNvSpPr txBox="1"/>
          <p:nvPr/>
        </p:nvSpPr>
        <p:spPr>
          <a:xfrm>
            <a:off x="3007469" y="5418504"/>
            <a:ext cx="444137" cy="369332"/>
          </a:xfrm>
          <a:prstGeom prst="rect">
            <a:avLst/>
          </a:prstGeom>
          <a:noFill/>
          <a:ln>
            <a:solidFill>
              <a:srgbClr val="1F4E79"/>
            </a:solidFill>
          </a:ln>
        </p:spPr>
        <p:txBody>
          <a:bodyPr wrap="square" rtlCol="0">
            <a:spAutoFit/>
          </a:bodyPr>
          <a:lstStyle/>
          <a:p>
            <a:pPr algn="ctr"/>
            <a:endParaRPr lang="en-GB" dirty="0"/>
          </a:p>
        </p:txBody>
      </p:sp>
      <p:sp>
        <p:nvSpPr>
          <p:cNvPr id="31" name="TextBox 30"/>
          <p:cNvSpPr txBox="1"/>
          <p:nvPr/>
        </p:nvSpPr>
        <p:spPr>
          <a:xfrm>
            <a:off x="4831495" y="5417838"/>
            <a:ext cx="444137" cy="369332"/>
          </a:xfrm>
          <a:prstGeom prst="rect">
            <a:avLst/>
          </a:prstGeom>
          <a:noFill/>
          <a:ln>
            <a:solidFill>
              <a:srgbClr val="1F4E79"/>
            </a:solidFill>
          </a:ln>
        </p:spPr>
        <p:txBody>
          <a:bodyPr wrap="square" rtlCol="0">
            <a:spAutoFit/>
          </a:bodyPr>
          <a:lstStyle/>
          <a:p>
            <a:pPr algn="ctr"/>
            <a:endParaRPr lang="en-GB" dirty="0"/>
          </a:p>
        </p:txBody>
      </p:sp>
      <p:sp>
        <p:nvSpPr>
          <p:cNvPr id="32" name="TextBox 31"/>
          <p:cNvSpPr txBox="1"/>
          <p:nvPr/>
        </p:nvSpPr>
        <p:spPr>
          <a:xfrm>
            <a:off x="6660884" y="5416596"/>
            <a:ext cx="444137" cy="369332"/>
          </a:xfrm>
          <a:prstGeom prst="rect">
            <a:avLst/>
          </a:prstGeom>
          <a:noFill/>
          <a:ln>
            <a:solidFill>
              <a:srgbClr val="1F4E79"/>
            </a:solidFill>
          </a:ln>
        </p:spPr>
        <p:txBody>
          <a:bodyPr wrap="square" rtlCol="0">
            <a:spAutoFit/>
          </a:bodyPr>
          <a:lstStyle/>
          <a:p>
            <a:pPr algn="ctr"/>
            <a:endParaRPr lang="en-GB" dirty="0"/>
          </a:p>
        </p:txBody>
      </p:sp>
      <p:sp>
        <p:nvSpPr>
          <p:cNvPr id="33" name="TextBox 32"/>
          <p:cNvSpPr txBox="1"/>
          <p:nvPr/>
        </p:nvSpPr>
        <p:spPr>
          <a:xfrm>
            <a:off x="8490193" y="5416596"/>
            <a:ext cx="444137" cy="369332"/>
          </a:xfrm>
          <a:prstGeom prst="rect">
            <a:avLst/>
          </a:prstGeom>
          <a:noFill/>
          <a:ln>
            <a:solidFill>
              <a:srgbClr val="1F4E79"/>
            </a:solidFill>
          </a:ln>
        </p:spPr>
        <p:txBody>
          <a:bodyPr wrap="square" rtlCol="0">
            <a:spAutoFit/>
          </a:bodyPr>
          <a:lstStyle/>
          <a:p>
            <a:pPr algn="ctr"/>
            <a:endParaRPr lang="en-GB" dirty="0"/>
          </a:p>
        </p:txBody>
      </p:sp>
      <p:sp>
        <p:nvSpPr>
          <p:cNvPr id="34" name="TextBox 33"/>
          <p:cNvSpPr txBox="1"/>
          <p:nvPr/>
        </p:nvSpPr>
        <p:spPr>
          <a:xfrm>
            <a:off x="3024482" y="3465697"/>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35" name="TextBox 34"/>
          <p:cNvSpPr txBox="1"/>
          <p:nvPr/>
        </p:nvSpPr>
        <p:spPr>
          <a:xfrm>
            <a:off x="4855263" y="3469436"/>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36" name="TextBox 35"/>
          <p:cNvSpPr txBox="1"/>
          <p:nvPr/>
        </p:nvSpPr>
        <p:spPr>
          <a:xfrm>
            <a:off x="6679289" y="3476051"/>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37" name="TextBox 36"/>
          <p:cNvSpPr txBox="1"/>
          <p:nvPr/>
        </p:nvSpPr>
        <p:spPr>
          <a:xfrm>
            <a:off x="8509266" y="3453869"/>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38" name="TextBox 37"/>
          <p:cNvSpPr txBox="1"/>
          <p:nvPr/>
        </p:nvSpPr>
        <p:spPr>
          <a:xfrm>
            <a:off x="3015224" y="5401207"/>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39" name="TextBox 38"/>
          <p:cNvSpPr txBox="1"/>
          <p:nvPr/>
        </p:nvSpPr>
        <p:spPr>
          <a:xfrm>
            <a:off x="4850505" y="5401207"/>
            <a:ext cx="405990" cy="400110"/>
          </a:xfrm>
          <a:prstGeom prst="rect">
            <a:avLst/>
          </a:prstGeom>
          <a:noFill/>
          <a:ln>
            <a:noFill/>
          </a:ln>
        </p:spPr>
        <p:txBody>
          <a:bodyPr wrap="square" rtlCol="0">
            <a:spAutoFit/>
          </a:bodyPr>
          <a:lstStyle/>
          <a:p>
            <a:pPr algn="ctr"/>
            <a:r>
              <a:rPr lang="en-GB" sz="2000" b="1" dirty="0">
                <a:solidFill>
                  <a:srgbClr val="FF0000"/>
                </a:solidFill>
              </a:rPr>
              <a:t>W</a:t>
            </a:r>
          </a:p>
        </p:txBody>
      </p:sp>
      <p:sp>
        <p:nvSpPr>
          <p:cNvPr id="40" name="TextBox 39"/>
          <p:cNvSpPr txBox="1"/>
          <p:nvPr/>
        </p:nvSpPr>
        <p:spPr>
          <a:xfrm>
            <a:off x="6685786" y="5398078"/>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41" name="TextBox 40"/>
          <p:cNvSpPr txBox="1"/>
          <p:nvPr/>
        </p:nvSpPr>
        <p:spPr>
          <a:xfrm>
            <a:off x="8509266" y="5398078"/>
            <a:ext cx="405990" cy="400110"/>
          </a:xfrm>
          <a:prstGeom prst="rect">
            <a:avLst/>
          </a:prstGeom>
          <a:noFill/>
          <a:ln>
            <a:noFill/>
          </a:ln>
        </p:spPr>
        <p:txBody>
          <a:bodyPr wrap="square" rtlCol="0">
            <a:spAutoFit/>
          </a:bodyPr>
          <a:lstStyle/>
          <a:p>
            <a:pPr algn="ctr"/>
            <a:r>
              <a:rPr lang="en-GB" sz="2000" b="1" dirty="0">
                <a:solidFill>
                  <a:srgbClr val="FF3300"/>
                </a:solidFill>
              </a:rPr>
              <a:t>W</a:t>
            </a:r>
          </a:p>
        </p:txBody>
      </p:sp>
      <p:pic>
        <p:nvPicPr>
          <p:cNvPr id="42" name="Picture 41"/>
          <p:cNvPicPr>
            <a:picLocks noChangeAspect="1"/>
          </p:cNvPicPr>
          <p:nvPr/>
        </p:nvPicPr>
        <p:blipFill>
          <a:blip r:embed="rId17"/>
          <a:stretch>
            <a:fillRect/>
          </a:stretch>
        </p:blipFill>
        <p:spPr>
          <a:xfrm>
            <a:off x="4013452" y="4227942"/>
            <a:ext cx="852758" cy="977965"/>
          </a:xfrm>
          <a:prstGeom prst="rect">
            <a:avLst/>
          </a:prstGeom>
        </p:spPr>
      </p:pic>
      <p:sp>
        <p:nvSpPr>
          <p:cNvPr id="43"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[1/2]</a:t>
            </a:r>
          </a:p>
        </p:txBody>
      </p:sp>
      <p:sp>
        <p:nvSpPr>
          <p:cNvPr id="44" name="Action Button: Sound 43">
            <a:hlinkClick r:id="" action="ppaction://noaction" highlightClick="1">
              <a:snd r:embed="rId18" name="1.2.4 listening A - names (new habe).wav"/>
            </a:hlinkClick>
          </p:cNvPr>
          <p:cNvSpPr/>
          <p:nvPr/>
        </p:nvSpPr>
        <p:spPr>
          <a:xfrm>
            <a:off x="9858415"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spTree>
    <p:extLst>
      <p:ext uri="{BB962C8B-B14F-4D97-AF65-F5344CB8AC3E}">
        <p14:creationId xmlns:p14="http://schemas.microsoft.com/office/powerpoint/2010/main" val="3750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95872" y="303044"/>
            <a:ext cx="10515600" cy="1325563"/>
          </a:xfrm>
        </p:spPr>
        <p:txBody>
          <a:bodyPr/>
          <a:lstStyle/>
          <a:p>
            <a:r>
              <a:rPr lang="en-GB" b="1">
                <a:solidFill>
                  <a:schemeClr val="bg1"/>
                </a:solidFill>
              </a:rPr>
              <a:t>Am Telefon</a:t>
            </a:r>
            <a:br>
              <a:rPr lang="en-GB" b="1">
                <a:solidFill>
                  <a:schemeClr val="bg1"/>
                </a:solidFill>
              </a:rPr>
            </a:br>
            <a:endParaRPr lang="en-GB"/>
          </a:p>
        </p:txBody>
      </p:sp>
      <p:sp>
        <p:nvSpPr>
          <p:cNvPr id="43"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44" name="TextBox 43"/>
          <p:cNvSpPr txBox="1"/>
          <p:nvPr/>
        </p:nvSpPr>
        <p:spPr>
          <a:xfrm>
            <a:off x="180108" y="1413164"/>
            <a:ext cx="11777217" cy="430887"/>
          </a:xfrm>
          <a:prstGeom prst="rect">
            <a:avLst/>
          </a:prstGeom>
          <a:noFill/>
        </p:spPr>
        <p:txBody>
          <a:bodyPr wrap="square" rtlCol="0">
            <a:spAutoFit/>
          </a:bodyPr>
          <a:lstStyle/>
          <a:p>
            <a:r>
              <a:rPr lang="en-GB" sz="2200" dirty="0">
                <a:solidFill>
                  <a:schemeClr val="accent1">
                    <a:lumMod val="50000"/>
                  </a:schemeClr>
                </a:solidFill>
              </a:rPr>
              <a:t>Mia hat </a:t>
            </a:r>
            <a:r>
              <a:rPr lang="en-GB" sz="2200" dirty="0" err="1">
                <a:solidFill>
                  <a:schemeClr val="accent1">
                    <a:lumMod val="50000"/>
                  </a:schemeClr>
                </a:solidFill>
              </a:rPr>
              <a:t>Fragen</a:t>
            </a:r>
            <a:r>
              <a:rPr lang="en-GB" sz="2200" dirty="0">
                <a:solidFill>
                  <a:schemeClr val="accent1">
                    <a:lumMod val="50000"/>
                  </a:schemeClr>
                </a:solidFill>
              </a:rPr>
              <a:t>. </a:t>
            </a:r>
            <a:r>
              <a:rPr lang="en-GB" sz="2200" dirty="0" err="1">
                <a:solidFill>
                  <a:schemeClr val="accent1">
                    <a:lumMod val="50000"/>
                  </a:schemeClr>
                </a:solidFill>
              </a:rPr>
              <a:t>Wer</a:t>
            </a:r>
            <a:r>
              <a:rPr lang="en-GB" sz="2200" dirty="0">
                <a:solidFill>
                  <a:schemeClr val="accent1">
                    <a:lumMod val="50000"/>
                  </a:schemeClr>
                </a:solidFill>
              </a:rPr>
              <a:t> </a:t>
            </a:r>
            <a:r>
              <a:rPr lang="en-GB" sz="2200" dirty="0" err="1">
                <a:solidFill>
                  <a:schemeClr val="accent1">
                    <a:lumMod val="50000"/>
                  </a:schemeClr>
                </a:solidFill>
              </a:rPr>
              <a:t>macht</a:t>
            </a:r>
            <a:r>
              <a:rPr lang="en-GB" sz="2200" dirty="0">
                <a:solidFill>
                  <a:schemeClr val="accent1">
                    <a:lumMod val="50000"/>
                  </a:schemeClr>
                </a:solidFill>
              </a:rPr>
              <a:t> was? </a:t>
            </a: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err="1">
                <a:solidFill>
                  <a:schemeClr val="accent1">
                    <a:lumMod val="50000"/>
                  </a:schemeClr>
                </a:solidFill>
              </a:rPr>
              <a:t>Opa</a:t>
            </a:r>
            <a:r>
              <a:rPr lang="en-GB" sz="2200" dirty="0">
                <a:solidFill>
                  <a:schemeClr val="accent1">
                    <a:lumMod val="50000"/>
                  </a:schemeClr>
                </a:solidFill>
              </a:rPr>
              <a:t> </a:t>
            </a:r>
            <a:r>
              <a:rPr lang="en-GB" sz="2200" dirty="0" err="1">
                <a:solidFill>
                  <a:schemeClr val="accent1">
                    <a:lumMod val="50000"/>
                  </a:schemeClr>
                </a:solidFill>
              </a:rPr>
              <a:t>oder</a:t>
            </a:r>
            <a:r>
              <a:rPr lang="en-GB" sz="2200" dirty="0">
                <a:solidFill>
                  <a:schemeClr val="accent1">
                    <a:lumMod val="50000"/>
                  </a:schemeClr>
                </a:solidFill>
              </a:rPr>
              <a:t> </a:t>
            </a:r>
            <a:r>
              <a:rPr lang="en-GB" sz="2200" b="1" dirty="0" err="1">
                <a:solidFill>
                  <a:schemeClr val="accent1">
                    <a:lumMod val="50000"/>
                  </a:schemeClr>
                </a:solidFill>
              </a:rPr>
              <a:t>Oma</a:t>
            </a:r>
            <a:r>
              <a:rPr lang="en-GB" sz="2200" b="1" dirty="0">
                <a:solidFill>
                  <a:schemeClr val="accent1">
                    <a:lumMod val="50000"/>
                  </a:schemeClr>
                </a:solidFill>
              </a:rPr>
              <a:t>.</a:t>
            </a:r>
            <a:endParaRPr lang="en-GB" sz="2200" dirty="0">
              <a:solidFill>
                <a:schemeClr val="accent1">
                  <a:lumMod val="50000"/>
                </a:schemeClr>
              </a:solidFill>
            </a:endParaRPr>
          </a:p>
        </p:txBody>
      </p:sp>
      <p:pic>
        <p:nvPicPr>
          <p:cNvPr id="46" name="Picture 45"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47" name="Group 46"/>
          <p:cNvGrpSpPr/>
          <p:nvPr/>
        </p:nvGrpSpPr>
        <p:grpSpPr>
          <a:xfrm>
            <a:off x="1530021" y="2182605"/>
            <a:ext cx="8328394" cy="3781808"/>
            <a:chOff x="1227259" y="2375107"/>
            <a:chExt cx="8669988" cy="3781808"/>
          </a:xfrm>
        </p:grpSpPr>
        <p:sp>
          <p:nvSpPr>
            <p:cNvPr id="48" name="Right Triangle 47"/>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ight Triangle 48"/>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p:cNvGrpSpPr/>
            <p:nvPr/>
          </p:nvGrpSpPr>
          <p:grpSpPr>
            <a:xfrm>
              <a:off x="1727895" y="2375107"/>
              <a:ext cx="7668716" cy="3781808"/>
              <a:chOff x="1727895" y="2375107"/>
              <a:chExt cx="7668716" cy="3781808"/>
            </a:xfrm>
          </p:grpSpPr>
          <p:sp>
            <p:nvSpPr>
              <p:cNvPr id="51" name="Rounded Rectangle 50"/>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1727895" y="3317775"/>
                <a:ext cx="7668716" cy="1784052"/>
                <a:chOff x="1727895" y="3237503"/>
                <a:chExt cx="7668716" cy="1784052"/>
              </a:xfrm>
            </p:grpSpPr>
            <p:cxnSp>
              <p:nvCxnSpPr>
                <p:cNvPr id="53" name="Straight Connector 52"/>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55" name="Picture 54">
            <a:extLst>
              <a:ext uri="{FF2B5EF4-FFF2-40B4-BE49-F238E27FC236}">
                <a16:creationId xmlns:a16="http://schemas.microsoft.com/office/drawing/2014/main" id="{E2F89B03-DA13-484D-94BC-D994DA461F4F}"/>
              </a:ext>
            </a:extLst>
          </p:cNvPr>
          <p:cNvPicPr>
            <a:picLocks noChangeAspect="1"/>
          </p:cNvPicPr>
          <p:nvPr/>
        </p:nvPicPr>
        <p:blipFill>
          <a:blip r:embed="rId5"/>
          <a:stretch>
            <a:fillRect/>
          </a:stretch>
        </p:blipFill>
        <p:spPr>
          <a:xfrm>
            <a:off x="5577569" y="4234199"/>
            <a:ext cx="1270349" cy="914651"/>
          </a:xfrm>
          <a:prstGeom prst="rect">
            <a:avLst/>
          </a:prstGeom>
        </p:spPr>
      </p:pic>
      <p:grpSp>
        <p:nvGrpSpPr>
          <p:cNvPr id="56" name="Group 55"/>
          <p:cNvGrpSpPr/>
          <p:nvPr/>
        </p:nvGrpSpPr>
        <p:grpSpPr>
          <a:xfrm>
            <a:off x="2795597" y="3490067"/>
            <a:ext cx="6138734" cy="371240"/>
            <a:chOff x="2805648" y="3357997"/>
            <a:chExt cx="6138734" cy="371240"/>
          </a:xfrm>
        </p:grpSpPr>
        <p:sp>
          <p:nvSpPr>
            <p:cNvPr id="57" name="TextBox 56"/>
            <p:cNvSpPr txBox="1"/>
            <p:nvPr/>
          </p:nvSpPr>
          <p:spPr>
            <a:xfrm>
              <a:off x="2805648" y="3359905"/>
              <a:ext cx="656009" cy="369332"/>
            </a:xfrm>
            <a:prstGeom prst="rect">
              <a:avLst/>
            </a:prstGeom>
            <a:noFill/>
            <a:ln>
              <a:solidFill>
                <a:srgbClr val="1F4E79"/>
              </a:solidFill>
            </a:ln>
          </p:spPr>
          <p:txBody>
            <a:bodyPr wrap="square" rtlCol="0">
              <a:spAutoFit/>
            </a:bodyPr>
            <a:lstStyle/>
            <a:p>
              <a:endParaRPr lang="en-GB" dirty="0"/>
            </a:p>
          </p:txBody>
        </p:sp>
        <p:sp>
          <p:nvSpPr>
            <p:cNvPr id="58" name="TextBox 57"/>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59" name="TextBox 58"/>
            <p:cNvSpPr txBox="1"/>
            <p:nvPr/>
          </p:nvSpPr>
          <p:spPr>
            <a:xfrm>
              <a:off x="6484455" y="3357997"/>
              <a:ext cx="630618" cy="369332"/>
            </a:xfrm>
            <a:prstGeom prst="rect">
              <a:avLst/>
            </a:prstGeom>
            <a:noFill/>
            <a:ln>
              <a:solidFill>
                <a:srgbClr val="1F4E79"/>
              </a:solidFill>
            </a:ln>
          </p:spPr>
          <p:txBody>
            <a:bodyPr wrap="square" rtlCol="0">
              <a:spAutoFit/>
            </a:bodyPr>
            <a:lstStyle/>
            <a:p>
              <a:endParaRPr lang="en-GB" dirty="0"/>
            </a:p>
          </p:txBody>
        </p:sp>
        <p:sp>
          <p:nvSpPr>
            <p:cNvPr id="60" name="TextBox 59"/>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grpSp>
        <p:nvGrpSpPr>
          <p:cNvPr id="61" name="Group 60"/>
          <p:cNvGrpSpPr/>
          <p:nvPr/>
        </p:nvGrpSpPr>
        <p:grpSpPr>
          <a:xfrm>
            <a:off x="2795597" y="5397183"/>
            <a:ext cx="6138734" cy="371240"/>
            <a:chOff x="2805648" y="3357997"/>
            <a:chExt cx="6138734" cy="371240"/>
          </a:xfrm>
        </p:grpSpPr>
        <p:sp>
          <p:nvSpPr>
            <p:cNvPr id="62" name="TextBox 61"/>
            <p:cNvSpPr txBox="1"/>
            <p:nvPr/>
          </p:nvSpPr>
          <p:spPr>
            <a:xfrm>
              <a:off x="2805648" y="3359905"/>
              <a:ext cx="656010" cy="369332"/>
            </a:xfrm>
            <a:prstGeom prst="rect">
              <a:avLst/>
            </a:prstGeom>
            <a:noFill/>
            <a:ln>
              <a:solidFill>
                <a:srgbClr val="1F4E79"/>
              </a:solidFill>
            </a:ln>
          </p:spPr>
          <p:txBody>
            <a:bodyPr wrap="square" rtlCol="0">
              <a:spAutoFit/>
            </a:bodyPr>
            <a:lstStyle/>
            <a:p>
              <a:endParaRPr lang="en-GB" dirty="0"/>
            </a:p>
          </p:txBody>
        </p:sp>
        <p:sp>
          <p:nvSpPr>
            <p:cNvPr id="63" name="TextBox 62"/>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64" name="TextBox 63"/>
            <p:cNvSpPr txBox="1"/>
            <p:nvPr/>
          </p:nvSpPr>
          <p:spPr>
            <a:xfrm>
              <a:off x="6484453" y="3357997"/>
              <a:ext cx="630619" cy="369332"/>
            </a:xfrm>
            <a:prstGeom prst="rect">
              <a:avLst/>
            </a:prstGeom>
            <a:noFill/>
            <a:ln>
              <a:solidFill>
                <a:srgbClr val="1F4E79"/>
              </a:solidFill>
            </a:ln>
          </p:spPr>
          <p:txBody>
            <a:bodyPr wrap="square" rtlCol="0">
              <a:spAutoFit/>
            </a:bodyPr>
            <a:lstStyle/>
            <a:p>
              <a:endParaRPr lang="en-GB" dirty="0"/>
            </a:p>
          </p:txBody>
        </p:sp>
        <p:sp>
          <p:nvSpPr>
            <p:cNvPr id="65" name="TextBox 64"/>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pic>
        <p:nvPicPr>
          <p:cNvPr id="66" name="Picture 65" descr="book">
            <a:extLst>
              <a:ext uri="{FF2B5EF4-FFF2-40B4-BE49-F238E27FC236}">
                <a16:creationId xmlns:a16="http://schemas.microsoft.com/office/drawing/2014/main" id="{A1929581-FCA3-4751-8464-71FBC1AF9C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361" y="2544405"/>
            <a:ext cx="817289" cy="762806"/>
          </a:xfrm>
          <a:prstGeom prst="rect">
            <a:avLst/>
          </a:prstGeom>
        </p:spPr>
      </p:pic>
      <p:pic>
        <p:nvPicPr>
          <p:cNvPr id="67" name="Picture 66"/>
          <p:cNvPicPr>
            <a:picLocks noChangeAspect="1"/>
          </p:cNvPicPr>
          <p:nvPr/>
        </p:nvPicPr>
        <p:blipFill>
          <a:blip r:embed="rId7"/>
          <a:stretch>
            <a:fillRect/>
          </a:stretch>
        </p:blipFill>
        <p:spPr>
          <a:xfrm>
            <a:off x="3984771" y="2422064"/>
            <a:ext cx="781681" cy="949785"/>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360626">
            <a:off x="5636032" y="2482050"/>
            <a:ext cx="1188456" cy="594228"/>
          </a:xfrm>
          <a:prstGeom prst="rect">
            <a:avLst/>
          </a:prstGeom>
        </p:spPr>
      </p:pic>
      <p:grpSp>
        <p:nvGrpSpPr>
          <p:cNvPr id="69" name="Group 68">
            <a:extLst>
              <a:ext uri="{FF2B5EF4-FFF2-40B4-BE49-F238E27FC236}">
                <a16:creationId xmlns:a16="http://schemas.microsoft.com/office/drawing/2014/main" id="{A06CF729-5E9D-49CC-99C4-A2F52024B584}"/>
              </a:ext>
            </a:extLst>
          </p:cNvPr>
          <p:cNvGrpSpPr/>
          <p:nvPr/>
        </p:nvGrpSpPr>
        <p:grpSpPr>
          <a:xfrm>
            <a:off x="7477735" y="2501500"/>
            <a:ext cx="1012458" cy="705952"/>
            <a:chOff x="3107485" y="3377072"/>
            <a:chExt cx="3902525" cy="2161716"/>
          </a:xfrm>
        </p:grpSpPr>
        <p:pic>
          <p:nvPicPr>
            <p:cNvPr id="70"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71"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3" name="Group 72"/>
          <p:cNvGrpSpPr/>
          <p:nvPr/>
        </p:nvGrpSpPr>
        <p:grpSpPr>
          <a:xfrm>
            <a:off x="2331889" y="4334653"/>
            <a:ext cx="1175594" cy="869939"/>
            <a:chOff x="3812041" y="4494076"/>
            <a:chExt cx="1175594" cy="869939"/>
          </a:xfrm>
        </p:grpSpPr>
        <p:pic>
          <p:nvPicPr>
            <p:cNvPr id="74" name="Picture 73">
              <a:extLst>
                <a:ext uri="{FF2B5EF4-FFF2-40B4-BE49-F238E27FC236}">
                  <a16:creationId xmlns:a16="http://schemas.microsoft.com/office/drawing/2014/main" id="{58A26FEF-4A7A-43FE-B20F-77971326CEC3}"/>
                </a:ext>
              </a:extLst>
            </p:cNvPr>
            <p:cNvPicPr>
              <a:picLocks noChangeAspect="1"/>
            </p:cNvPicPr>
            <p:nvPr/>
          </p:nvPicPr>
          <p:blipFill>
            <a:blip r:embed="rId10"/>
            <a:stretch>
              <a:fillRect/>
            </a:stretch>
          </p:blipFill>
          <p:spPr>
            <a:xfrm>
              <a:off x="3812041" y="4494076"/>
              <a:ext cx="1175594" cy="869939"/>
            </a:xfrm>
            <a:prstGeom prst="rect">
              <a:avLst/>
            </a:prstGeom>
          </p:spPr>
        </p:pic>
        <p:sp>
          <p:nvSpPr>
            <p:cNvPr id="75" name="TextBox 74"/>
            <p:cNvSpPr txBox="1"/>
            <p:nvPr/>
          </p:nvSpPr>
          <p:spPr>
            <a:xfrm>
              <a:off x="4399838" y="4535058"/>
              <a:ext cx="431657" cy="374267"/>
            </a:xfrm>
            <a:prstGeom prst="rect">
              <a:avLst/>
            </a:prstGeom>
            <a:noFill/>
          </p:spPr>
          <p:txBody>
            <a:bodyPr wrap="square" rtlCol="0">
              <a:spAutoFit/>
            </a:bodyPr>
            <a:lstStyle/>
            <a:p>
              <a:r>
                <a:rPr lang="en-GB" b="1" dirty="0">
                  <a:solidFill>
                    <a:schemeClr val="bg1"/>
                  </a:solidFill>
                </a:rPr>
                <a:t>@</a:t>
              </a:r>
            </a:p>
          </p:txBody>
        </p:sp>
      </p:grpSp>
      <p:pic>
        <p:nvPicPr>
          <p:cNvPr id="76" name="Picture 75">
            <a:extLst>
              <a:ext uri="{FF2B5EF4-FFF2-40B4-BE49-F238E27FC236}">
                <a16:creationId xmlns:a16="http://schemas.microsoft.com/office/drawing/2014/main" id="{0BFBBDDC-9666-4C4A-BADB-60FF54384E00}"/>
              </a:ext>
            </a:extLst>
          </p:cNvPr>
          <p:cNvPicPr>
            <a:picLocks noChangeAspect="1"/>
          </p:cNvPicPr>
          <p:nvPr/>
        </p:nvPicPr>
        <p:blipFill>
          <a:blip r:embed="rId11"/>
          <a:stretch>
            <a:fillRect/>
          </a:stretch>
        </p:blipFill>
        <p:spPr>
          <a:xfrm>
            <a:off x="3978905" y="4272577"/>
            <a:ext cx="852590" cy="876273"/>
          </a:xfrm>
          <a:prstGeom prst="rect">
            <a:avLst/>
          </a:prstGeom>
        </p:spPr>
      </p:pic>
      <p:pic>
        <p:nvPicPr>
          <p:cNvPr id="77" name="Picture 76">
            <a:extLst>
              <a:ext uri="{FF2B5EF4-FFF2-40B4-BE49-F238E27FC236}">
                <a16:creationId xmlns:a16="http://schemas.microsoft.com/office/drawing/2014/main" id="{AD2EB328-58CF-4B45-B68E-F460B9558A83}"/>
              </a:ext>
            </a:extLst>
          </p:cNvPr>
          <p:cNvPicPr>
            <a:picLocks noChangeAspect="1"/>
          </p:cNvPicPr>
          <p:nvPr/>
        </p:nvPicPr>
        <p:blipFill>
          <a:blip r:embed="rId12">
            <a:clrChange>
              <a:clrFrom>
                <a:srgbClr val="FCFAFB"/>
              </a:clrFrom>
              <a:clrTo>
                <a:srgbClr val="FCFAFB">
                  <a:alpha val="0"/>
                </a:srgbClr>
              </a:clrTo>
            </a:clrChange>
          </a:blip>
          <a:stretch>
            <a:fillRect/>
          </a:stretch>
        </p:blipFill>
        <p:spPr>
          <a:xfrm>
            <a:off x="7649885" y="4171143"/>
            <a:ext cx="927289" cy="977707"/>
          </a:xfrm>
          <a:prstGeom prst="rect">
            <a:avLst/>
          </a:prstGeom>
        </p:spPr>
      </p:pic>
      <p:sp>
        <p:nvSpPr>
          <p:cNvPr id="78"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[2/2]</a:t>
            </a:r>
          </a:p>
        </p:txBody>
      </p:sp>
      <p:sp>
        <p:nvSpPr>
          <p:cNvPr id="79" name="Action Button: Sound 78">
            <a:hlinkClick r:id="" action="ppaction://noaction" highlightClick="1">
              <a:snd r:embed="rId13" name="1.2.4 listening B - obscured.wav"/>
            </a:hlinkClick>
          </p:cNvPr>
          <p:cNvSpPr/>
          <p:nvPr/>
        </p:nvSpPr>
        <p:spPr>
          <a:xfrm>
            <a:off x="9897247" y="247045"/>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spTree>
    <p:extLst>
      <p:ext uri="{BB962C8B-B14F-4D97-AF65-F5344CB8AC3E}">
        <p14:creationId xmlns:p14="http://schemas.microsoft.com/office/powerpoint/2010/main" val="1847078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7832" y="302547"/>
            <a:ext cx="10515600" cy="1325563"/>
          </a:xfrm>
        </p:spPr>
        <p:txBody>
          <a:bodyPr/>
          <a:lstStyle/>
          <a:p>
            <a:r>
              <a:rPr lang="en-GB" b="1">
                <a:solidFill>
                  <a:schemeClr val="bg1"/>
                </a:solidFill>
              </a:rPr>
              <a:t>Am Telefon</a:t>
            </a:r>
            <a:br>
              <a:rPr lang="en-GB" b="1">
                <a:solidFill>
                  <a:schemeClr val="bg1"/>
                </a:solidFill>
              </a:rPr>
            </a:br>
            <a:endParaRPr lang="en-GB"/>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p:cNvSpPr txBox="1"/>
          <p:nvPr/>
        </p:nvSpPr>
        <p:spPr>
          <a:xfrm>
            <a:off x="180108" y="1413164"/>
            <a:ext cx="11777217" cy="430887"/>
          </a:xfrm>
          <a:prstGeom prst="rect">
            <a:avLst/>
          </a:prstGeom>
          <a:noFill/>
        </p:spPr>
        <p:txBody>
          <a:bodyPr wrap="square" rtlCol="0">
            <a:spAutoFit/>
          </a:bodyPr>
          <a:lstStyle/>
          <a:p>
            <a:r>
              <a:rPr lang="en-GB" sz="2200" dirty="0">
                <a:solidFill>
                  <a:schemeClr val="accent1">
                    <a:lumMod val="50000"/>
                  </a:schemeClr>
                </a:solidFill>
              </a:rPr>
              <a:t>Mia hat </a:t>
            </a:r>
            <a:r>
              <a:rPr lang="en-GB" sz="2200" dirty="0" err="1">
                <a:solidFill>
                  <a:schemeClr val="accent1">
                    <a:lumMod val="50000"/>
                  </a:schemeClr>
                </a:solidFill>
              </a:rPr>
              <a:t>Fragen</a:t>
            </a:r>
            <a:r>
              <a:rPr lang="en-GB" sz="2200" dirty="0">
                <a:solidFill>
                  <a:schemeClr val="accent1">
                    <a:lumMod val="50000"/>
                  </a:schemeClr>
                </a:solidFill>
              </a:rPr>
              <a:t>. </a:t>
            </a:r>
            <a:r>
              <a:rPr lang="en-GB" sz="2200" dirty="0" err="1">
                <a:solidFill>
                  <a:schemeClr val="accent1">
                    <a:lumMod val="50000"/>
                  </a:schemeClr>
                </a:solidFill>
              </a:rPr>
              <a:t>Wer</a:t>
            </a:r>
            <a:r>
              <a:rPr lang="en-GB" sz="2200" dirty="0">
                <a:solidFill>
                  <a:schemeClr val="accent1">
                    <a:lumMod val="50000"/>
                  </a:schemeClr>
                </a:solidFill>
              </a:rPr>
              <a:t> </a:t>
            </a:r>
            <a:r>
              <a:rPr lang="en-GB" sz="2200" dirty="0" err="1">
                <a:solidFill>
                  <a:schemeClr val="accent1">
                    <a:lumMod val="50000"/>
                  </a:schemeClr>
                </a:solidFill>
              </a:rPr>
              <a:t>macht</a:t>
            </a:r>
            <a:r>
              <a:rPr lang="en-GB" sz="2200" dirty="0">
                <a:solidFill>
                  <a:schemeClr val="accent1">
                    <a:lumMod val="50000"/>
                  </a:schemeClr>
                </a:solidFill>
              </a:rPr>
              <a:t> was? </a:t>
            </a: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err="1">
                <a:solidFill>
                  <a:schemeClr val="accent1">
                    <a:lumMod val="50000"/>
                  </a:schemeClr>
                </a:solidFill>
              </a:rPr>
              <a:t>Opa</a:t>
            </a:r>
            <a:r>
              <a:rPr lang="en-GB" sz="2200" dirty="0">
                <a:solidFill>
                  <a:schemeClr val="accent1">
                    <a:lumMod val="50000"/>
                  </a:schemeClr>
                </a:solidFill>
              </a:rPr>
              <a:t> </a:t>
            </a:r>
            <a:r>
              <a:rPr lang="en-GB" sz="2200" dirty="0" err="1">
                <a:solidFill>
                  <a:schemeClr val="accent1">
                    <a:lumMod val="50000"/>
                  </a:schemeClr>
                </a:solidFill>
              </a:rPr>
              <a:t>oder</a:t>
            </a:r>
            <a:r>
              <a:rPr lang="en-GB" sz="2200" dirty="0">
                <a:solidFill>
                  <a:schemeClr val="accent1">
                    <a:lumMod val="50000"/>
                  </a:schemeClr>
                </a:solidFill>
              </a:rPr>
              <a:t> </a:t>
            </a:r>
            <a:r>
              <a:rPr lang="en-GB" sz="2200" b="1" dirty="0" err="1">
                <a:solidFill>
                  <a:schemeClr val="accent1">
                    <a:lumMod val="50000"/>
                  </a:schemeClr>
                </a:solidFill>
              </a:rPr>
              <a:t>Oma</a:t>
            </a:r>
            <a:r>
              <a:rPr lang="en-GB" sz="2200" b="1" dirty="0">
                <a:solidFill>
                  <a:schemeClr val="accent1">
                    <a:lumMod val="50000"/>
                  </a:schemeClr>
                </a:solidFill>
              </a:rPr>
              <a:t>.</a:t>
            </a:r>
            <a:endParaRPr lang="en-GB" sz="2200" dirty="0">
              <a:solidFill>
                <a:schemeClr val="accent1">
                  <a:lumMod val="50000"/>
                </a:schemeClr>
              </a:solidFill>
            </a:endParaRPr>
          </a:p>
        </p:txBody>
      </p:sp>
      <p:pic>
        <p:nvPicPr>
          <p:cNvPr id="7" name="Picture 6"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8" name="Group 7"/>
          <p:cNvGrpSpPr/>
          <p:nvPr/>
        </p:nvGrpSpPr>
        <p:grpSpPr>
          <a:xfrm>
            <a:off x="1530021" y="2182605"/>
            <a:ext cx="8328394" cy="3781808"/>
            <a:chOff x="1227259" y="2375107"/>
            <a:chExt cx="8669988" cy="3781808"/>
          </a:xfrm>
        </p:grpSpPr>
        <p:sp>
          <p:nvSpPr>
            <p:cNvPr id="9" name="Right Triangle 8"/>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727895" y="2375107"/>
              <a:ext cx="7668716" cy="3781808"/>
              <a:chOff x="1727895" y="2375107"/>
              <a:chExt cx="7668716" cy="3781808"/>
            </a:xfrm>
          </p:grpSpPr>
          <p:sp>
            <p:nvSpPr>
              <p:cNvPr id="12" name="Rounded Rectangle 11"/>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1727895" y="3317775"/>
                <a:ext cx="7668716" cy="1784052"/>
                <a:chOff x="1727895" y="3237503"/>
                <a:chExt cx="7668716" cy="1784052"/>
              </a:xfrm>
            </p:grpSpPr>
            <p:cxnSp>
              <p:nvCxnSpPr>
                <p:cNvPr id="14" name="Straight Connector 13"/>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16" name="Picture 15">
            <a:extLst>
              <a:ext uri="{FF2B5EF4-FFF2-40B4-BE49-F238E27FC236}">
                <a16:creationId xmlns:a16="http://schemas.microsoft.com/office/drawing/2014/main" id="{E2F89B03-DA13-484D-94BC-D994DA461F4F}"/>
              </a:ext>
            </a:extLst>
          </p:cNvPr>
          <p:cNvPicPr>
            <a:picLocks noChangeAspect="1"/>
          </p:cNvPicPr>
          <p:nvPr/>
        </p:nvPicPr>
        <p:blipFill>
          <a:blip r:embed="rId5"/>
          <a:stretch>
            <a:fillRect/>
          </a:stretch>
        </p:blipFill>
        <p:spPr>
          <a:xfrm>
            <a:off x="5577569" y="4234199"/>
            <a:ext cx="1270349" cy="914651"/>
          </a:xfrm>
          <a:prstGeom prst="rect">
            <a:avLst/>
          </a:prstGeom>
        </p:spPr>
      </p:pic>
      <p:grpSp>
        <p:nvGrpSpPr>
          <p:cNvPr id="17" name="Group 16"/>
          <p:cNvGrpSpPr/>
          <p:nvPr/>
        </p:nvGrpSpPr>
        <p:grpSpPr>
          <a:xfrm>
            <a:off x="2795597" y="3490067"/>
            <a:ext cx="6138734" cy="371240"/>
            <a:chOff x="2805648" y="3357997"/>
            <a:chExt cx="6138734" cy="371240"/>
          </a:xfrm>
        </p:grpSpPr>
        <p:sp>
          <p:nvSpPr>
            <p:cNvPr id="18" name="TextBox 17"/>
            <p:cNvSpPr txBox="1"/>
            <p:nvPr/>
          </p:nvSpPr>
          <p:spPr>
            <a:xfrm>
              <a:off x="2805648" y="3359905"/>
              <a:ext cx="656009" cy="369332"/>
            </a:xfrm>
            <a:prstGeom prst="rect">
              <a:avLst/>
            </a:prstGeom>
            <a:noFill/>
            <a:ln>
              <a:solidFill>
                <a:srgbClr val="1F4E79"/>
              </a:solidFill>
            </a:ln>
          </p:spPr>
          <p:txBody>
            <a:bodyPr wrap="square" rtlCol="0">
              <a:spAutoFit/>
            </a:bodyPr>
            <a:lstStyle/>
            <a:p>
              <a:endParaRPr lang="en-GB" dirty="0"/>
            </a:p>
          </p:txBody>
        </p:sp>
        <p:sp>
          <p:nvSpPr>
            <p:cNvPr id="19" name="TextBox 18"/>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20" name="TextBox 19"/>
            <p:cNvSpPr txBox="1"/>
            <p:nvPr/>
          </p:nvSpPr>
          <p:spPr>
            <a:xfrm>
              <a:off x="6484455" y="3357997"/>
              <a:ext cx="630618" cy="369332"/>
            </a:xfrm>
            <a:prstGeom prst="rect">
              <a:avLst/>
            </a:prstGeom>
            <a:noFill/>
            <a:ln>
              <a:solidFill>
                <a:srgbClr val="1F4E79"/>
              </a:solidFill>
            </a:ln>
          </p:spPr>
          <p:txBody>
            <a:bodyPr wrap="square" rtlCol="0">
              <a:spAutoFit/>
            </a:bodyPr>
            <a:lstStyle/>
            <a:p>
              <a:endParaRPr lang="en-GB" dirty="0"/>
            </a:p>
          </p:txBody>
        </p:sp>
        <p:sp>
          <p:nvSpPr>
            <p:cNvPr id="21" name="TextBox 20"/>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grpSp>
        <p:nvGrpSpPr>
          <p:cNvPr id="22" name="Group 21"/>
          <p:cNvGrpSpPr/>
          <p:nvPr/>
        </p:nvGrpSpPr>
        <p:grpSpPr>
          <a:xfrm>
            <a:off x="2795597" y="5416596"/>
            <a:ext cx="6138734" cy="371240"/>
            <a:chOff x="2805648" y="3357997"/>
            <a:chExt cx="6138734" cy="371240"/>
          </a:xfrm>
        </p:grpSpPr>
        <p:sp>
          <p:nvSpPr>
            <p:cNvPr id="23" name="TextBox 22"/>
            <p:cNvSpPr txBox="1"/>
            <p:nvPr/>
          </p:nvSpPr>
          <p:spPr>
            <a:xfrm>
              <a:off x="2805648" y="3359905"/>
              <a:ext cx="656010" cy="369332"/>
            </a:xfrm>
            <a:prstGeom prst="rect">
              <a:avLst/>
            </a:prstGeom>
            <a:noFill/>
            <a:ln>
              <a:solidFill>
                <a:srgbClr val="1F4E79"/>
              </a:solidFill>
            </a:ln>
          </p:spPr>
          <p:txBody>
            <a:bodyPr wrap="square" rtlCol="0">
              <a:spAutoFit/>
            </a:bodyPr>
            <a:lstStyle/>
            <a:p>
              <a:endParaRPr lang="en-GB" dirty="0"/>
            </a:p>
          </p:txBody>
        </p:sp>
        <p:sp>
          <p:nvSpPr>
            <p:cNvPr id="24" name="TextBox 23"/>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25" name="TextBox 24"/>
            <p:cNvSpPr txBox="1"/>
            <p:nvPr/>
          </p:nvSpPr>
          <p:spPr>
            <a:xfrm>
              <a:off x="6484453" y="3357997"/>
              <a:ext cx="630619" cy="369332"/>
            </a:xfrm>
            <a:prstGeom prst="rect">
              <a:avLst/>
            </a:prstGeom>
            <a:noFill/>
            <a:ln>
              <a:solidFill>
                <a:srgbClr val="1F4E79"/>
              </a:solidFill>
            </a:ln>
          </p:spPr>
          <p:txBody>
            <a:bodyPr wrap="square" rtlCol="0">
              <a:spAutoFit/>
            </a:bodyPr>
            <a:lstStyle/>
            <a:p>
              <a:endParaRPr lang="en-GB" dirty="0"/>
            </a:p>
          </p:txBody>
        </p:sp>
        <p:sp>
          <p:nvSpPr>
            <p:cNvPr id="26" name="TextBox 25"/>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pic>
        <p:nvPicPr>
          <p:cNvPr id="27" name="Picture 26" descr="book">
            <a:extLst>
              <a:ext uri="{FF2B5EF4-FFF2-40B4-BE49-F238E27FC236}">
                <a16:creationId xmlns:a16="http://schemas.microsoft.com/office/drawing/2014/main" id="{A1929581-FCA3-4751-8464-71FBC1AF9C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361" y="2544405"/>
            <a:ext cx="817289" cy="762806"/>
          </a:xfrm>
          <a:prstGeom prst="rect">
            <a:avLst/>
          </a:prstGeom>
        </p:spPr>
      </p:pic>
      <p:pic>
        <p:nvPicPr>
          <p:cNvPr id="28" name="Picture 27"/>
          <p:cNvPicPr>
            <a:picLocks noChangeAspect="1"/>
          </p:cNvPicPr>
          <p:nvPr/>
        </p:nvPicPr>
        <p:blipFill>
          <a:blip r:embed="rId7"/>
          <a:stretch>
            <a:fillRect/>
          </a:stretch>
        </p:blipFill>
        <p:spPr>
          <a:xfrm>
            <a:off x="3984771" y="2422064"/>
            <a:ext cx="781681" cy="949785"/>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360626">
            <a:off x="5636032" y="2482050"/>
            <a:ext cx="1188456" cy="594228"/>
          </a:xfrm>
          <a:prstGeom prst="rect">
            <a:avLst/>
          </a:prstGeom>
        </p:spPr>
      </p:pic>
      <p:grpSp>
        <p:nvGrpSpPr>
          <p:cNvPr id="30" name="Group 29">
            <a:extLst>
              <a:ext uri="{FF2B5EF4-FFF2-40B4-BE49-F238E27FC236}">
                <a16:creationId xmlns:a16="http://schemas.microsoft.com/office/drawing/2014/main" id="{A06CF729-5E9D-49CC-99C4-A2F52024B584}"/>
              </a:ext>
            </a:extLst>
          </p:cNvPr>
          <p:cNvGrpSpPr/>
          <p:nvPr/>
        </p:nvGrpSpPr>
        <p:grpSpPr>
          <a:xfrm>
            <a:off x="7477735" y="2501500"/>
            <a:ext cx="1012458" cy="705952"/>
            <a:chOff x="3107485" y="3377072"/>
            <a:chExt cx="3902525" cy="2161716"/>
          </a:xfrm>
        </p:grpSpPr>
        <p:pic>
          <p:nvPicPr>
            <p:cNvPr id="31"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p:cNvGrpSpPr/>
          <p:nvPr/>
        </p:nvGrpSpPr>
        <p:grpSpPr>
          <a:xfrm>
            <a:off x="2331889" y="4334653"/>
            <a:ext cx="1175594" cy="869939"/>
            <a:chOff x="3812041" y="4494076"/>
            <a:chExt cx="1175594" cy="869939"/>
          </a:xfrm>
        </p:grpSpPr>
        <p:pic>
          <p:nvPicPr>
            <p:cNvPr id="35" name="Picture 34">
              <a:extLst>
                <a:ext uri="{FF2B5EF4-FFF2-40B4-BE49-F238E27FC236}">
                  <a16:creationId xmlns:a16="http://schemas.microsoft.com/office/drawing/2014/main" id="{58A26FEF-4A7A-43FE-B20F-77971326CEC3}"/>
                </a:ext>
              </a:extLst>
            </p:cNvPr>
            <p:cNvPicPr>
              <a:picLocks noChangeAspect="1"/>
            </p:cNvPicPr>
            <p:nvPr/>
          </p:nvPicPr>
          <p:blipFill>
            <a:blip r:embed="rId10"/>
            <a:stretch>
              <a:fillRect/>
            </a:stretch>
          </p:blipFill>
          <p:spPr>
            <a:xfrm>
              <a:off x="3812041" y="4494076"/>
              <a:ext cx="1175594" cy="869939"/>
            </a:xfrm>
            <a:prstGeom prst="rect">
              <a:avLst/>
            </a:prstGeom>
          </p:spPr>
        </p:pic>
        <p:sp>
          <p:nvSpPr>
            <p:cNvPr id="36" name="TextBox 35"/>
            <p:cNvSpPr txBox="1"/>
            <p:nvPr/>
          </p:nvSpPr>
          <p:spPr>
            <a:xfrm>
              <a:off x="4399838" y="4535058"/>
              <a:ext cx="431657" cy="374267"/>
            </a:xfrm>
            <a:prstGeom prst="rect">
              <a:avLst/>
            </a:prstGeom>
            <a:noFill/>
          </p:spPr>
          <p:txBody>
            <a:bodyPr wrap="square" rtlCol="0">
              <a:spAutoFit/>
            </a:bodyPr>
            <a:lstStyle/>
            <a:p>
              <a:r>
                <a:rPr lang="en-GB" b="1" dirty="0">
                  <a:solidFill>
                    <a:schemeClr val="bg1"/>
                  </a:solidFill>
                </a:rPr>
                <a:t>@</a:t>
              </a:r>
            </a:p>
          </p:txBody>
        </p:sp>
      </p:grpSp>
      <p:pic>
        <p:nvPicPr>
          <p:cNvPr id="37" name="Picture 36">
            <a:extLst>
              <a:ext uri="{FF2B5EF4-FFF2-40B4-BE49-F238E27FC236}">
                <a16:creationId xmlns:a16="http://schemas.microsoft.com/office/drawing/2014/main" id="{0BFBBDDC-9666-4C4A-BADB-60FF54384E00}"/>
              </a:ext>
            </a:extLst>
          </p:cNvPr>
          <p:cNvPicPr>
            <a:picLocks noChangeAspect="1"/>
          </p:cNvPicPr>
          <p:nvPr/>
        </p:nvPicPr>
        <p:blipFill>
          <a:blip r:embed="rId11"/>
          <a:stretch>
            <a:fillRect/>
          </a:stretch>
        </p:blipFill>
        <p:spPr>
          <a:xfrm>
            <a:off x="3978905" y="4272577"/>
            <a:ext cx="852590" cy="876273"/>
          </a:xfrm>
          <a:prstGeom prst="rect">
            <a:avLst/>
          </a:prstGeom>
        </p:spPr>
      </p:pic>
      <p:pic>
        <p:nvPicPr>
          <p:cNvPr id="38" name="Picture 37">
            <a:extLst>
              <a:ext uri="{FF2B5EF4-FFF2-40B4-BE49-F238E27FC236}">
                <a16:creationId xmlns:a16="http://schemas.microsoft.com/office/drawing/2014/main" id="{AD2EB328-58CF-4B45-B68E-F460B9558A83}"/>
              </a:ext>
            </a:extLst>
          </p:cNvPr>
          <p:cNvPicPr>
            <a:picLocks noChangeAspect="1"/>
          </p:cNvPicPr>
          <p:nvPr/>
        </p:nvPicPr>
        <p:blipFill>
          <a:blip r:embed="rId12">
            <a:clrChange>
              <a:clrFrom>
                <a:srgbClr val="FCFAFB"/>
              </a:clrFrom>
              <a:clrTo>
                <a:srgbClr val="FCFAFB">
                  <a:alpha val="0"/>
                </a:srgbClr>
              </a:clrTo>
            </a:clrChange>
          </a:blip>
          <a:stretch>
            <a:fillRect/>
          </a:stretch>
        </p:blipFill>
        <p:spPr>
          <a:xfrm>
            <a:off x="7649885" y="4171143"/>
            <a:ext cx="927289" cy="977707"/>
          </a:xfrm>
          <a:prstGeom prst="rect">
            <a:avLst/>
          </a:prstGeom>
        </p:spPr>
      </p:pic>
      <p:sp>
        <p:nvSpPr>
          <p:cNvPr id="39" name="TextBox 38"/>
          <p:cNvSpPr txBox="1"/>
          <p:nvPr/>
        </p:nvSpPr>
        <p:spPr>
          <a:xfrm>
            <a:off x="2729059" y="3484345"/>
            <a:ext cx="812909" cy="369332"/>
          </a:xfrm>
          <a:prstGeom prst="rect">
            <a:avLst/>
          </a:prstGeom>
          <a:noFill/>
          <a:ln>
            <a:noFill/>
          </a:ln>
        </p:spPr>
        <p:txBody>
          <a:bodyPr wrap="square" rtlCol="0">
            <a:spAutoFit/>
          </a:bodyPr>
          <a:lstStyle/>
          <a:p>
            <a:r>
              <a:rPr lang="en-GB" dirty="0" err="1">
                <a:solidFill>
                  <a:schemeClr val="accent1">
                    <a:lumMod val="50000"/>
                  </a:schemeClr>
                </a:solidFill>
              </a:rPr>
              <a:t>Oma</a:t>
            </a:r>
            <a:endParaRPr lang="en-GB" dirty="0">
              <a:solidFill>
                <a:schemeClr val="accent1">
                  <a:lumMod val="50000"/>
                </a:schemeClr>
              </a:solidFill>
            </a:endParaRPr>
          </a:p>
        </p:txBody>
      </p:sp>
      <p:sp>
        <p:nvSpPr>
          <p:cNvPr id="40" name="TextBox 39"/>
          <p:cNvSpPr txBox="1"/>
          <p:nvPr/>
        </p:nvSpPr>
        <p:spPr>
          <a:xfrm>
            <a:off x="4579126" y="3484345"/>
            <a:ext cx="812909" cy="369332"/>
          </a:xfrm>
          <a:prstGeom prst="rect">
            <a:avLst/>
          </a:prstGeom>
          <a:noFill/>
          <a:ln>
            <a:noFill/>
          </a:ln>
        </p:spPr>
        <p:txBody>
          <a:bodyPr wrap="square" rtlCol="0">
            <a:spAutoFit/>
          </a:bodyPr>
          <a:lstStyle/>
          <a:p>
            <a:r>
              <a:rPr lang="en-GB" dirty="0" err="1">
                <a:solidFill>
                  <a:schemeClr val="accent1">
                    <a:lumMod val="50000"/>
                  </a:schemeClr>
                </a:solidFill>
              </a:rPr>
              <a:t>Oma</a:t>
            </a:r>
            <a:endParaRPr lang="en-GB" dirty="0">
              <a:solidFill>
                <a:schemeClr val="accent1">
                  <a:lumMod val="50000"/>
                </a:schemeClr>
              </a:solidFill>
            </a:endParaRPr>
          </a:p>
        </p:txBody>
      </p:sp>
      <p:sp>
        <p:nvSpPr>
          <p:cNvPr id="41" name="TextBox 40"/>
          <p:cNvSpPr txBox="1"/>
          <p:nvPr/>
        </p:nvSpPr>
        <p:spPr>
          <a:xfrm>
            <a:off x="6429193" y="3484345"/>
            <a:ext cx="812909" cy="369332"/>
          </a:xfrm>
          <a:prstGeom prst="rect">
            <a:avLst/>
          </a:prstGeom>
          <a:noFill/>
          <a:ln>
            <a:noFill/>
          </a:ln>
        </p:spPr>
        <p:txBody>
          <a:bodyPr wrap="square" rtlCol="0">
            <a:spAutoFit/>
          </a:bodyPr>
          <a:lstStyle/>
          <a:p>
            <a:r>
              <a:rPr lang="en-GB" dirty="0" err="1">
                <a:solidFill>
                  <a:schemeClr val="accent1">
                    <a:lumMod val="50000"/>
                  </a:schemeClr>
                </a:solidFill>
              </a:rPr>
              <a:t>Opa</a:t>
            </a:r>
            <a:endParaRPr lang="en-GB" dirty="0">
              <a:solidFill>
                <a:schemeClr val="accent1">
                  <a:lumMod val="50000"/>
                </a:schemeClr>
              </a:solidFill>
            </a:endParaRPr>
          </a:p>
        </p:txBody>
      </p:sp>
      <p:sp>
        <p:nvSpPr>
          <p:cNvPr id="42" name="TextBox 41"/>
          <p:cNvSpPr txBox="1"/>
          <p:nvPr/>
        </p:nvSpPr>
        <p:spPr>
          <a:xfrm>
            <a:off x="8279260" y="3473192"/>
            <a:ext cx="812909" cy="369332"/>
          </a:xfrm>
          <a:prstGeom prst="rect">
            <a:avLst/>
          </a:prstGeom>
          <a:noFill/>
          <a:ln>
            <a:noFill/>
          </a:ln>
        </p:spPr>
        <p:txBody>
          <a:bodyPr wrap="square" rtlCol="0">
            <a:spAutoFit/>
          </a:bodyPr>
          <a:lstStyle/>
          <a:p>
            <a:r>
              <a:rPr lang="en-GB" dirty="0" err="1">
                <a:solidFill>
                  <a:schemeClr val="accent1">
                    <a:lumMod val="50000"/>
                  </a:schemeClr>
                </a:solidFill>
              </a:rPr>
              <a:t>Opa</a:t>
            </a:r>
            <a:endParaRPr lang="en-GB" dirty="0">
              <a:solidFill>
                <a:schemeClr val="accent1">
                  <a:lumMod val="50000"/>
                </a:schemeClr>
              </a:solidFill>
            </a:endParaRPr>
          </a:p>
        </p:txBody>
      </p:sp>
      <p:sp>
        <p:nvSpPr>
          <p:cNvPr id="43" name="TextBox 42"/>
          <p:cNvSpPr txBox="1"/>
          <p:nvPr/>
        </p:nvSpPr>
        <p:spPr>
          <a:xfrm>
            <a:off x="2744135" y="5414590"/>
            <a:ext cx="758932" cy="369332"/>
          </a:xfrm>
          <a:prstGeom prst="rect">
            <a:avLst/>
          </a:prstGeom>
          <a:noFill/>
          <a:ln>
            <a:noFill/>
          </a:ln>
        </p:spPr>
        <p:txBody>
          <a:bodyPr wrap="square" rtlCol="0">
            <a:spAutoFit/>
          </a:bodyPr>
          <a:lstStyle/>
          <a:p>
            <a:r>
              <a:rPr lang="en-GB" dirty="0" err="1">
                <a:solidFill>
                  <a:schemeClr val="accent1">
                    <a:lumMod val="50000"/>
                  </a:schemeClr>
                </a:solidFill>
              </a:rPr>
              <a:t>Oma</a:t>
            </a:r>
            <a:endParaRPr lang="en-GB" dirty="0">
              <a:solidFill>
                <a:schemeClr val="accent1">
                  <a:lumMod val="50000"/>
                </a:schemeClr>
              </a:solidFill>
            </a:endParaRPr>
          </a:p>
        </p:txBody>
      </p:sp>
      <p:sp>
        <p:nvSpPr>
          <p:cNvPr id="44" name="TextBox 43"/>
          <p:cNvSpPr txBox="1"/>
          <p:nvPr/>
        </p:nvSpPr>
        <p:spPr>
          <a:xfrm>
            <a:off x="4579126" y="5410874"/>
            <a:ext cx="758932" cy="369332"/>
          </a:xfrm>
          <a:prstGeom prst="rect">
            <a:avLst/>
          </a:prstGeom>
          <a:noFill/>
          <a:ln>
            <a:noFill/>
          </a:ln>
        </p:spPr>
        <p:txBody>
          <a:bodyPr wrap="square" rtlCol="0">
            <a:spAutoFit/>
          </a:bodyPr>
          <a:lstStyle/>
          <a:p>
            <a:r>
              <a:rPr lang="en-GB" dirty="0" err="1">
                <a:solidFill>
                  <a:schemeClr val="accent1">
                    <a:lumMod val="50000"/>
                  </a:schemeClr>
                </a:solidFill>
              </a:rPr>
              <a:t>Oma</a:t>
            </a:r>
            <a:endParaRPr lang="en-GB" dirty="0">
              <a:solidFill>
                <a:schemeClr val="accent1">
                  <a:lumMod val="50000"/>
                </a:schemeClr>
              </a:solidFill>
            </a:endParaRPr>
          </a:p>
        </p:txBody>
      </p:sp>
      <p:sp>
        <p:nvSpPr>
          <p:cNvPr id="45" name="TextBox 44"/>
          <p:cNvSpPr txBox="1"/>
          <p:nvPr/>
        </p:nvSpPr>
        <p:spPr>
          <a:xfrm>
            <a:off x="6440531" y="5417838"/>
            <a:ext cx="758932" cy="369332"/>
          </a:xfrm>
          <a:prstGeom prst="rect">
            <a:avLst/>
          </a:prstGeom>
          <a:noFill/>
          <a:ln>
            <a:noFill/>
          </a:ln>
        </p:spPr>
        <p:txBody>
          <a:bodyPr wrap="square" rtlCol="0">
            <a:spAutoFit/>
          </a:bodyPr>
          <a:lstStyle/>
          <a:p>
            <a:r>
              <a:rPr lang="en-GB" dirty="0" err="1">
                <a:solidFill>
                  <a:schemeClr val="accent1">
                    <a:lumMod val="50000"/>
                  </a:schemeClr>
                </a:solidFill>
              </a:rPr>
              <a:t>Opa</a:t>
            </a:r>
            <a:endParaRPr lang="en-GB" dirty="0">
              <a:solidFill>
                <a:schemeClr val="accent1">
                  <a:lumMod val="50000"/>
                </a:schemeClr>
              </a:solidFill>
            </a:endParaRPr>
          </a:p>
        </p:txBody>
      </p:sp>
      <p:sp>
        <p:nvSpPr>
          <p:cNvPr id="46" name="TextBox 45"/>
          <p:cNvSpPr txBox="1"/>
          <p:nvPr/>
        </p:nvSpPr>
        <p:spPr>
          <a:xfrm>
            <a:off x="8257298" y="5414590"/>
            <a:ext cx="758932" cy="369332"/>
          </a:xfrm>
          <a:prstGeom prst="rect">
            <a:avLst/>
          </a:prstGeom>
          <a:noFill/>
          <a:ln>
            <a:noFill/>
          </a:ln>
        </p:spPr>
        <p:txBody>
          <a:bodyPr wrap="square" rtlCol="0">
            <a:spAutoFit/>
          </a:bodyPr>
          <a:lstStyle/>
          <a:p>
            <a:r>
              <a:rPr lang="en-GB" dirty="0" err="1">
                <a:solidFill>
                  <a:schemeClr val="accent1">
                    <a:lumMod val="50000"/>
                  </a:schemeClr>
                </a:solidFill>
              </a:rPr>
              <a:t>Oma</a:t>
            </a:r>
            <a:endParaRPr lang="en-GB" dirty="0">
              <a:solidFill>
                <a:schemeClr val="accent1">
                  <a:lumMod val="50000"/>
                </a:schemeClr>
              </a:solidFill>
            </a:endParaRPr>
          </a:p>
        </p:txBody>
      </p:sp>
      <p:sp>
        <p:nvSpPr>
          <p:cNvPr id="47"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[2/2]</a:t>
            </a:r>
          </a:p>
        </p:txBody>
      </p:sp>
      <p:sp>
        <p:nvSpPr>
          <p:cNvPr id="48" name="Action Button: Sound 47">
            <a:hlinkClick r:id="" action="ppaction://noaction" highlightClick="1">
              <a:snd r:embed="rId13" name="1.2.4 listening B - names.wav"/>
            </a:hlinkClick>
          </p:cNvPr>
          <p:cNvSpPr/>
          <p:nvPr/>
        </p:nvSpPr>
        <p:spPr>
          <a:xfrm>
            <a:off x="9897247"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93433" y="2892613"/>
            <a:ext cx="1769262" cy="3049991"/>
          </a:xfrm>
          <a:prstGeom prst="rect">
            <a:avLst/>
          </a:prstGeom>
        </p:spPr>
      </p:pic>
    </p:spTree>
    <p:extLst>
      <p:ext uri="{BB962C8B-B14F-4D97-AF65-F5344CB8AC3E}">
        <p14:creationId xmlns:p14="http://schemas.microsoft.com/office/powerpoint/2010/main" val="38294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301770"/>
            <a:ext cx="10515600" cy="1325563"/>
          </a:xfrm>
        </p:spPr>
        <p:txBody>
          <a:bodyPr/>
          <a:lstStyle/>
          <a:p>
            <a:r>
              <a:rPr lang="en-GB" b="1">
                <a:solidFill>
                  <a:schemeClr val="bg1"/>
                </a:solidFill>
              </a:rPr>
              <a:t>Am Telefon</a:t>
            </a:r>
            <a:br>
              <a:rPr lang="en-GB" b="1">
                <a:solidFill>
                  <a:schemeClr val="bg1"/>
                </a:solidFill>
              </a:rPr>
            </a:br>
            <a:endParaRPr lang="en-GB"/>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37124" y="247046"/>
            <a:ext cx="222020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80579608"/>
              </p:ext>
            </p:extLst>
          </p:nvPr>
        </p:nvGraphicFramePr>
        <p:xfrm>
          <a:off x="6204762" y="1570327"/>
          <a:ext cx="5752565" cy="4377431"/>
        </p:xfrm>
        <a:graphic>
          <a:graphicData uri="http://schemas.openxmlformats.org/drawingml/2006/table">
            <a:tbl>
              <a:tblPr firstRow="1" firstCol="1" bandRow="1"/>
              <a:tblGrid>
                <a:gridCol w="2819354">
                  <a:extLst>
                    <a:ext uri="{9D8B030D-6E8A-4147-A177-3AD203B41FA5}">
                      <a16:colId xmlns:a16="http://schemas.microsoft.com/office/drawing/2014/main" val="20000"/>
                    </a:ext>
                  </a:extLst>
                </a:gridCol>
                <a:gridCol w="2933211">
                  <a:extLst>
                    <a:ext uri="{9D8B030D-6E8A-4147-A177-3AD203B41FA5}">
                      <a16:colId xmlns:a16="http://schemas.microsoft.com/office/drawing/2014/main" val="20001"/>
                    </a:ext>
                  </a:extLst>
                </a:gridCol>
              </a:tblGrid>
              <a:tr h="739421">
                <a:tc gridSpan="2">
                  <a:txBody>
                    <a:bodyPr/>
                    <a:lstStyle/>
                    <a:p>
                      <a:pPr algn="ctr">
                        <a:lnSpc>
                          <a:spcPct val="150000"/>
                        </a:lnSpc>
                        <a:spcAft>
                          <a:spcPts val="0"/>
                        </a:spcAft>
                      </a:pPr>
                      <a:r>
                        <a:rPr lang="en-GB" sz="1600" b="1" dirty="0">
                          <a:effectLst/>
                          <a:latin typeface="+mj-lt"/>
                          <a:ea typeface="Calibri" panose="020F0502020204030204" pitchFamily="34" charset="0"/>
                          <a:cs typeface="Times New Roman" panose="02020603050405020304" pitchFamily="18" charset="0"/>
                        </a:rPr>
                        <a:t>Person B</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9710">
                <a:tc>
                  <a:txBody>
                    <a:bodyPr/>
                    <a:lstStyle/>
                    <a:p>
                      <a:pPr algn="ctr">
                        <a:lnSpc>
                          <a:spcPct val="150000"/>
                        </a:lnSpc>
                        <a:spcAft>
                          <a:spcPts val="0"/>
                        </a:spcAft>
                      </a:pPr>
                      <a:r>
                        <a:rPr lang="de-DE" sz="1600" b="1" dirty="0">
                          <a:effectLst/>
                          <a:latin typeface="+mj-lt"/>
                          <a:ea typeface="Calibri" panose="020F0502020204030204" pitchFamily="34" charset="0"/>
                          <a:cs typeface="Times New Roman" panose="02020603050405020304" pitchFamily="18" charset="0"/>
                        </a:rPr>
                        <a:t>dein(e) Partner(in) (Mia)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9710">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9131">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a:t>
                      </a:r>
                      <a:r>
                        <a:rPr lang="de-DE" sz="1600" b="1" kern="1200" dirty="0">
                          <a:solidFill>
                            <a:schemeClr val="accent4"/>
                          </a:solidFill>
                          <a:effectLst/>
                          <a:latin typeface="+mn-lt"/>
                          <a:ea typeface="Calibri" panose="020F0502020204030204" pitchFamily="34" charset="0"/>
                          <a:cs typeface="Times New Roman" panose="02020603050405020304" pitchFamily="18" charset="0"/>
                        </a:rPr>
                        <a:t>st</a:t>
                      </a:r>
                      <a:r>
                        <a:rPr lang="de-DE" sz="1600" kern="1200" dirty="0">
                          <a:solidFill>
                            <a:schemeClr val="tx1"/>
                          </a:solidFill>
                          <a:effectLst/>
                          <a:latin typeface="+mn-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du? Und was mach</a:t>
                      </a:r>
                      <a:r>
                        <a:rPr lang="de-DE" sz="1600" b="1" kern="1200" dirty="0">
                          <a:solidFill>
                            <a:schemeClr val="accent4"/>
                          </a:solidFill>
                          <a:effectLst/>
                          <a:latin typeface="+mn-lt"/>
                          <a:ea typeface="Calibri" panose="020F0502020204030204" pitchFamily="34" charset="0"/>
                          <a:cs typeface="Times New Roman" panose="02020603050405020304" pitchFamily="18" charset="0"/>
                        </a:rPr>
                        <a:t>t</a:t>
                      </a:r>
                      <a:r>
                        <a:rPr lang="de-DE" sz="1600" kern="1200" dirty="0">
                          <a:solidFill>
                            <a:schemeClr val="accent4"/>
                          </a:solidFill>
                          <a:effectLst/>
                          <a:latin typeface="+mn-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256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spielt Frisbee und ich spiele 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a:t>
                      </a:r>
                      <a:r>
                        <a:rPr lang="de-DE" sz="1600" kern="1200" dirty="0">
                          <a:solidFill>
                            <a:schemeClr val="tx1"/>
                          </a:solidFill>
                          <a:effectLst/>
                          <a:latin typeface="+mn-lt"/>
                          <a:ea typeface="Calibri" panose="020F0502020204030204" pitchFamily="34" charset="0"/>
                          <a:cs typeface="Times New Roman" panose="02020603050405020304" pitchFamily="18" charset="0"/>
                        </a:rPr>
                        <a:t>Bist</a:t>
                      </a:r>
                      <a:r>
                        <a:rPr lang="de-DE" sz="1600" dirty="0">
                          <a:effectLst/>
                          <a:latin typeface="+mj-lt"/>
                          <a:ea typeface="Calibri" panose="020F0502020204030204" pitchFamily="34" charset="0"/>
                          <a:cs typeface="Times New Roman" panose="02020603050405020304" pitchFamily="18" charset="0"/>
                        </a:rPr>
                        <a:t> du nicht im Garten?</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7939">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ist im Garten. Ich sitze 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mach</a:t>
                      </a:r>
                      <a:r>
                        <a:rPr lang="de-DE" sz="1600" b="1" kern="1200" dirty="0">
                          <a:solidFill>
                            <a:schemeClr val="accent4"/>
                          </a:solidFill>
                          <a:effectLst/>
                          <a:latin typeface="+mn-lt"/>
                          <a:ea typeface="Calibri" panose="020F0502020204030204" pitchFamily="34" charset="0"/>
                          <a:cs typeface="Times New Roman" panose="02020603050405020304" pitchFamily="18" charset="0"/>
                        </a:rPr>
                        <a:t>st</a:t>
                      </a:r>
                      <a:r>
                        <a:rPr lang="de-DE" sz="1600" b="1" kern="1200" dirty="0">
                          <a:solidFill>
                            <a:schemeClr val="tx1"/>
                          </a:solidFill>
                          <a:effectLst/>
                          <a:latin typeface="+mn-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69271277"/>
              </p:ext>
            </p:extLst>
          </p:nvPr>
        </p:nvGraphicFramePr>
        <p:xfrm>
          <a:off x="293713" y="1570327"/>
          <a:ext cx="5760858" cy="4378403"/>
        </p:xfrm>
        <a:graphic>
          <a:graphicData uri="http://schemas.openxmlformats.org/drawingml/2006/table">
            <a:tbl>
              <a:tblPr firstRow="1" firstCol="1" bandRow="1"/>
              <a:tblGrid>
                <a:gridCol w="2823419">
                  <a:extLst>
                    <a:ext uri="{9D8B030D-6E8A-4147-A177-3AD203B41FA5}">
                      <a16:colId xmlns:a16="http://schemas.microsoft.com/office/drawing/2014/main" val="20000"/>
                    </a:ext>
                  </a:extLst>
                </a:gridCol>
                <a:gridCol w="2937439">
                  <a:extLst>
                    <a:ext uri="{9D8B030D-6E8A-4147-A177-3AD203B41FA5}">
                      <a16:colId xmlns:a16="http://schemas.microsoft.com/office/drawing/2014/main" val="20001"/>
                    </a:ext>
                  </a:extLst>
                </a:gridCol>
              </a:tblGrid>
              <a:tr h="716599">
                <a:tc gridSpan="2">
                  <a:txBody>
                    <a:bodyPr/>
                    <a:lstStyle/>
                    <a:p>
                      <a:pPr algn="ctr">
                        <a:lnSpc>
                          <a:spcPct val="150000"/>
                        </a:lnSpc>
                        <a:spcAft>
                          <a:spcPts val="0"/>
                        </a:spcAft>
                      </a:pPr>
                      <a:r>
                        <a:rPr lang="en-GB" sz="1600" b="1" dirty="0">
                          <a:effectLst/>
                          <a:latin typeface="+mj-lt"/>
                          <a:ea typeface="Calibri" panose="020F0502020204030204" pitchFamily="34" charset="0"/>
                          <a:cs typeface="Times New Roman" panose="02020603050405020304" pitchFamily="18" charset="0"/>
                        </a:rPr>
                        <a:t>Person A</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2188">
                <a:tc>
                  <a:txBody>
                    <a:bodyPr/>
                    <a:lstStyle/>
                    <a:p>
                      <a:pPr algn="ctr">
                        <a:lnSpc>
                          <a:spcPct val="150000"/>
                        </a:lnSpc>
                        <a:spcAft>
                          <a:spcPts val="0"/>
                        </a:spcAft>
                      </a:pPr>
                      <a:r>
                        <a:rPr lang="de-DE" sz="1600" b="1" dirty="0">
                          <a:effectLst/>
                          <a:latin typeface="+mj-lt"/>
                          <a:ea typeface="Calibri" panose="020F0502020204030204" pitchFamily="34" charset="0"/>
                          <a:cs typeface="Times New Roman" panose="02020603050405020304" pitchFamily="18" charset="0"/>
                        </a:rPr>
                        <a:t>dein(e) Partner(in) (Mia)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188">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machst du? Und was macht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437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spiel</a:t>
                      </a:r>
                      <a:r>
                        <a:rPr lang="de-DE" sz="1600" b="1" dirty="0">
                          <a:solidFill>
                            <a:schemeClr val="accent4"/>
                          </a:solidFill>
                          <a:effectLst/>
                          <a:latin typeface="+mj-lt"/>
                          <a:ea typeface="Calibri" panose="020F0502020204030204" pitchFamily="34" charset="0"/>
                          <a:cs typeface="Times New Roman" panose="02020603050405020304" pitchFamily="18" charset="0"/>
                        </a:rPr>
                        <a:t>t</a:t>
                      </a:r>
                      <a:r>
                        <a:rPr lang="de-DE" sz="1600" dirty="0">
                          <a:effectLst/>
                          <a:latin typeface="+mj-lt"/>
                          <a:ea typeface="Calibri" panose="020F0502020204030204" pitchFamily="34" charset="0"/>
                          <a:cs typeface="Times New Roman" panose="02020603050405020304" pitchFamily="18" charset="0"/>
                        </a:rPr>
                        <a:t>   Frisbee und ich spiel</a:t>
                      </a:r>
                      <a:r>
                        <a:rPr lang="de-DE" sz="1600" b="1" dirty="0">
                          <a:solidFill>
                            <a:schemeClr val="accent4"/>
                          </a:solidFill>
                          <a:effectLst/>
                          <a:latin typeface="+mj-lt"/>
                          <a:ea typeface="Calibri" panose="020F0502020204030204" pitchFamily="34" charset="0"/>
                          <a:cs typeface="Times New Roman" panose="02020603050405020304" pitchFamily="18" charset="0"/>
                        </a:rPr>
                        <a:t>e   </a:t>
                      </a:r>
                      <a:r>
                        <a:rPr lang="de-DE" sz="1600" dirty="0">
                          <a:effectLst/>
                          <a:latin typeface="+mj-lt"/>
                          <a:ea typeface="Calibri" panose="020F0502020204030204" pitchFamily="34" charset="0"/>
                          <a:cs typeface="Times New Roman" panose="02020603050405020304" pitchFamily="18" charset="0"/>
                        </a:rPr>
                        <a:t>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Bist du nicht im Garten?</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ist im Garten. Ich sitz</a:t>
                      </a:r>
                      <a:r>
                        <a:rPr lang="de-DE" sz="1600" b="1" dirty="0">
                          <a:solidFill>
                            <a:schemeClr val="accent4"/>
                          </a:solidFill>
                          <a:effectLst/>
                          <a:latin typeface="+mj-lt"/>
                          <a:ea typeface="Calibri" panose="020F0502020204030204" pitchFamily="34" charset="0"/>
                          <a:cs typeface="Times New Roman" panose="02020603050405020304" pitchFamily="18" charset="0"/>
                        </a:rPr>
                        <a:t>e</a:t>
                      </a:r>
                      <a:r>
                        <a:rPr lang="de-DE" sz="1600" dirty="0">
                          <a:solidFill>
                            <a:schemeClr val="accent4"/>
                          </a:solidFill>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   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machst 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8" name="Straight Connector 7"/>
          <p:cNvCxnSpPr>
            <a:stCxn id="11" idx="2"/>
            <a:endCxn id="11" idx="2"/>
          </p:cNvCxnSpPr>
          <p:nvPr/>
        </p:nvCxnSpPr>
        <p:spPr>
          <a:xfrm>
            <a:off x="1895476" y="44297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804988" y="4238626"/>
            <a:ext cx="180975" cy="219074"/>
            <a:chOff x="2057400" y="3706227"/>
            <a:chExt cx="180975" cy="299035"/>
          </a:xfrm>
        </p:grpSpPr>
        <p:cxnSp>
          <p:nvCxnSpPr>
            <p:cNvPr id="10" name="Straight Connector 9"/>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581151" y="4604956"/>
            <a:ext cx="180975" cy="219074"/>
            <a:chOff x="2057400" y="3706227"/>
            <a:chExt cx="180975" cy="299035"/>
          </a:xfrm>
        </p:grpSpPr>
        <p:cxnSp>
          <p:nvCxnSpPr>
            <p:cNvPr id="13" name="Straight Connector 12"/>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633413" y="5480924"/>
            <a:ext cx="180975" cy="219074"/>
            <a:chOff x="2057400" y="3706227"/>
            <a:chExt cx="180975" cy="299035"/>
          </a:xfrm>
        </p:grpSpPr>
        <p:cxnSp>
          <p:nvCxnSpPr>
            <p:cNvPr id="16" name="Straight Connector 15"/>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11353801" y="3162633"/>
            <a:ext cx="180975" cy="219074"/>
            <a:chOff x="2057400" y="3706227"/>
            <a:chExt cx="180975" cy="299035"/>
          </a:xfrm>
        </p:grpSpPr>
        <p:cxnSp>
          <p:nvCxnSpPr>
            <p:cNvPr id="19" name="Straight Connector 18"/>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11001375" y="3520491"/>
            <a:ext cx="180975" cy="219074"/>
            <a:chOff x="2057400" y="3706227"/>
            <a:chExt cx="180975" cy="299035"/>
          </a:xfrm>
        </p:grpSpPr>
        <p:cxnSp>
          <p:nvCxnSpPr>
            <p:cNvPr id="22" name="Straight Connector 21"/>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10001250" y="5150646"/>
            <a:ext cx="180975" cy="219074"/>
            <a:chOff x="2057400" y="3706227"/>
            <a:chExt cx="180975" cy="299035"/>
          </a:xfrm>
        </p:grpSpPr>
        <p:cxnSp>
          <p:nvCxnSpPr>
            <p:cNvPr id="25" name="Straight Connector 24"/>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7286165" y="4238626"/>
            <a:ext cx="559362"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spielt</a:t>
            </a:r>
            <a:endParaRPr lang="en-GB" sz="1600" b="1" dirty="0">
              <a:solidFill>
                <a:schemeClr val="accent4"/>
              </a:solidFill>
            </a:endParaRPr>
          </a:p>
        </p:txBody>
      </p:sp>
      <p:sp>
        <p:nvSpPr>
          <p:cNvPr id="28" name="TextBox 27"/>
          <p:cNvSpPr txBox="1"/>
          <p:nvPr/>
        </p:nvSpPr>
        <p:spPr>
          <a:xfrm>
            <a:off x="6591301" y="4577809"/>
            <a:ext cx="636638" cy="264397"/>
          </a:xfrm>
          <a:prstGeom prst="rect">
            <a:avLst/>
          </a:prstGeom>
          <a:solidFill>
            <a:schemeClr val="bg1"/>
          </a:solidFill>
        </p:spPr>
        <p:txBody>
          <a:bodyPr wrap="square" lIns="0" tIns="0" rIns="0" bIns="18000" rtlCol="0">
            <a:spAutoFit/>
          </a:bodyPr>
          <a:lstStyle/>
          <a:p>
            <a:r>
              <a:rPr lang="en-GB" sz="1600" b="1" dirty="0" err="1">
                <a:solidFill>
                  <a:schemeClr val="accent4"/>
                </a:solidFill>
              </a:rPr>
              <a:t>spiele</a:t>
            </a:r>
            <a:endParaRPr lang="en-GB" sz="1600" b="1" dirty="0">
              <a:solidFill>
                <a:schemeClr val="accent4"/>
              </a:solidFill>
            </a:endParaRPr>
          </a:p>
        </p:txBody>
      </p:sp>
      <p:sp>
        <p:nvSpPr>
          <p:cNvPr id="29" name="TextBox 28"/>
          <p:cNvSpPr txBox="1"/>
          <p:nvPr/>
        </p:nvSpPr>
        <p:spPr>
          <a:xfrm>
            <a:off x="6259194" y="5467351"/>
            <a:ext cx="44291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sitze</a:t>
            </a:r>
            <a:endParaRPr lang="en-GB" sz="1600" b="1" dirty="0">
              <a:solidFill>
                <a:schemeClr val="accent4"/>
              </a:solidFill>
            </a:endParaRPr>
          </a:p>
        </p:txBody>
      </p:sp>
      <p:sp>
        <p:nvSpPr>
          <p:cNvPr id="30" name="TextBox 29"/>
          <p:cNvSpPr txBox="1"/>
          <p:nvPr/>
        </p:nvSpPr>
        <p:spPr>
          <a:xfrm>
            <a:off x="4863393" y="3107574"/>
            <a:ext cx="75159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machst</a:t>
            </a:r>
            <a:endParaRPr lang="en-GB" sz="1600" b="1" dirty="0">
              <a:solidFill>
                <a:schemeClr val="accent4"/>
              </a:solidFill>
            </a:endParaRPr>
          </a:p>
        </p:txBody>
      </p:sp>
      <p:sp>
        <p:nvSpPr>
          <p:cNvPr id="31" name="TextBox 30"/>
          <p:cNvSpPr txBox="1"/>
          <p:nvPr/>
        </p:nvSpPr>
        <p:spPr>
          <a:xfrm>
            <a:off x="4487596" y="3465432"/>
            <a:ext cx="75159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macht</a:t>
            </a:r>
            <a:endParaRPr lang="en-GB" sz="1600" b="1" dirty="0">
              <a:solidFill>
                <a:schemeClr val="accent4"/>
              </a:solidFill>
            </a:endParaRPr>
          </a:p>
        </p:txBody>
      </p:sp>
      <p:sp>
        <p:nvSpPr>
          <p:cNvPr id="32" name="TextBox 31"/>
          <p:cNvSpPr txBox="1"/>
          <p:nvPr/>
        </p:nvSpPr>
        <p:spPr>
          <a:xfrm>
            <a:off x="3496996" y="5095587"/>
            <a:ext cx="75159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machst</a:t>
            </a:r>
            <a:endParaRPr lang="en-GB" sz="1600" b="1" dirty="0">
              <a:solidFill>
                <a:schemeClr val="accent4"/>
              </a:solidFill>
            </a:endParaRPr>
          </a:p>
        </p:txBody>
      </p:sp>
    </p:spTree>
    <p:extLst>
      <p:ext uri="{BB962C8B-B14F-4D97-AF65-F5344CB8AC3E}">
        <p14:creationId xmlns:p14="http://schemas.microsoft.com/office/powerpoint/2010/main" val="40352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315046"/>
            <a:ext cx="10515600" cy="1325563"/>
          </a:xfrm>
        </p:spPr>
        <p:txBody>
          <a:bodyPr/>
          <a:lstStyle/>
          <a:p>
            <a:r>
              <a:rPr lang="en-GB" b="1">
                <a:solidFill>
                  <a:schemeClr val="bg1"/>
                </a:solidFill>
              </a:rPr>
              <a:t>Am Telefon</a:t>
            </a:r>
            <a:br>
              <a:rPr lang="en-GB" b="1">
                <a:solidFill>
                  <a:schemeClr val="bg1"/>
                </a:solidFill>
              </a:rPr>
            </a:br>
            <a:endParaRPr lang="en-GB"/>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37124" y="247046"/>
            <a:ext cx="222020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56451686"/>
              </p:ext>
            </p:extLst>
          </p:nvPr>
        </p:nvGraphicFramePr>
        <p:xfrm>
          <a:off x="6204762" y="1570327"/>
          <a:ext cx="5752565" cy="4377431"/>
        </p:xfrm>
        <a:graphic>
          <a:graphicData uri="http://schemas.openxmlformats.org/drawingml/2006/table">
            <a:tbl>
              <a:tblPr firstRow="1" firstCol="1" bandRow="1"/>
              <a:tblGrid>
                <a:gridCol w="2819354">
                  <a:extLst>
                    <a:ext uri="{9D8B030D-6E8A-4147-A177-3AD203B41FA5}">
                      <a16:colId xmlns:a16="http://schemas.microsoft.com/office/drawing/2014/main" val="20000"/>
                    </a:ext>
                  </a:extLst>
                </a:gridCol>
                <a:gridCol w="2933211">
                  <a:extLst>
                    <a:ext uri="{9D8B030D-6E8A-4147-A177-3AD203B41FA5}">
                      <a16:colId xmlns:a16="http://schemas.microsoft.com/office/drawing/2014/main" val="20001"/>
                    </a:ext>
                  </a:extLst>
                </a:gridCol>
              </a:tblGrid>
              <a:tr h="739421">
                <a:tc gridSpan="2">
                  <a:txBody>
                    <a:bodyPr/>
                    <a:lstStyle/>
                    <a:p>
                      <a:pPr algn="ctr">
                        <a:lnSpc>
                          <a:spcPct val="150000"/>
                        </a:lnSpc>
                        <a:spcAft>
                          <a:spcPts val="0"/>
                        </a:spcAft>
                      </a:pPr>
                      <a:r>
                        <a:rPr lang="en-GB" sz="1600" b="1" dirty="0">
                          <a:effectLst/>
                          <a:latin typeface="+mj-lt"/>
                          <a:ea typeface="Calibri" panose="020F0502020204030204" pitchFamily="34" charset="0"/>
                          <a:cs typeface="Times New Roman" panose="02020603050405020304" pitchFamily="18" charset="0"/>
                        </a:rPr>
                        <a:t>Person B</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9710">
                <a:tc>
                  <a:txBody>
                    <a:bodyPr/>
                    <a:lstStyle/>
                    <a:p>
                      <a:pPr algn="ctr">
                        <a:lnSpc>
                          <a:spcPct val="150000"/>
                        </a:lnSpc>
                        <a:spcAft>
                          <a:spcPts val="0"/>
                        </a:spcAft>
                      </a:pPr>
                      <a:r>
                        <a:rPr lang="de-DE" sz="1600" b="1" dirty="0">
                          <a:effectLst/>
                          <a:latin typeface="+mj-lt"/>
                          <a:ea typeface="Calibri" panose="020F0502020204030204" pitchFamily="34" charset="0"/>
                          <a:cs typeface="Times New Roman" panose="02020603050405020304" pitchFamily="18" charset="0"/>
                        </a:rPr>
                        <a:t>dein(e) Partner(in) (Mia)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9710">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9131">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machst</a:t>
                      </a:r>
                      <a:r>
                        <a:rPr lang="de-DE" sz="1600" baseline="0" dirty="0">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du? Und was</a:t>
                      </a:r>
                      <a:r>
                        <a:rPr lang="de-DE" sz="1600" baseline="0" dirty="0">
                          <a:effectLst/>
                          <a:latin typeface="+mj-lt"/>
                          <a:ea typeface="Calibri" panose="020F0502020204030204" pitchFamily="34" charset="0"/>
                          <a:cs typeface="Times New Roman" panose="02020603050405020304" pitchFamily="18" charset="0"/>
                        </a:rPr>
                        <a:t> </a:t>
                      </a:r>
                      <a:r>
                        <a:rPr lang="de-DE" sz="1600" b="1" baseline="0" dirty="0">
                          <a:solidFill>
                            <a:schemeClr val="accent4"/>
                          </a:solidFill>
                          <a:effectLst/>
                          <a:latin typeface="+mj-lt"/>
                          <a:ea typeface="Calibri" panose="020F0502020204030204" pitchFamily="34" charset="0"/>
                          <a:cs typeface="Times New Roman" panose="02020603050405020304" pitchFamily="18" charset="0"/>
                        </a:rPr>
                        <a:t>macht </a:t>
                      </a:r>
                      <a:r>
                        <a:rPr lang="de-DE" sz="1600" dirty="0">
                          <a:effectLst/>
                          <a:latin typeface="+mj-lt"/>
                          <a:ea typeface="Calibri" panose="020F0502020204030204" pitchFamily="34" charset="0"/>
                          <a:cs typeface="Times New Roman" panose="02020603050405020304" pitchFamily="18" charset="0"/>
                        </a:rPr>
                        <a:t>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256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spielt Frisbee und ich spiele 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a:t>
                      </a:r>
                      <a:r>
                        <a:rPr lang="de-DE" sz="1600" b="1" dirty="0">
                          <a:solidFill>
                            <a:schemeClr val="accent4"/>
                          </a:solidFill>
                          <a:effectLst/>
                          <a:latin typeface="+mj-lt"/>
                          <a:ea typeface="Calibri" panose="020F0502020204030204" pitchFamily="34" charset="0"/>
                          <a:cs typeface="Times New Roman" panose="02020603050405020304" pitchFamily="18" charset="0"/>
                        </a:rPr>
                        <a:t> </a:t>
                      </a:r>
                      <a:r>
                        <a:rPr lang="de-DE" sz="1600" b="1" kern="1200" dirty="0">
                          <a:solidFill>
                            <a:schemeClr val="accent4"/>
                          </a:solidFill>
                          <a:effectLst/>
                          <a:latin typeface="+mn-lt"/>
                          <a:ea typeface="Calibri" panose="020F0502020204030204" pitchFamily="34" charset="0"/>
                          <a:cs typeface="Times New Roman" panose="02020603050405020304" pitchFamily="18" charset="0"/>
                        </a:rPr>
                        <a:t>Bist</a:t>
                      </a:r>
                      <a:r>
                        <a:rPr lang="de-DE" sz="1600" b="1" dirty="0">
                          <a:solidFill>
                            <a:schemeClr val="accent4"/>
                          </a:solidFill>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du nicht im Garten?</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7939">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ist im Garten. Ich sitze 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a:t>
                      </a:r>
                      <a:r>
                        <a:rPr lang="de-DE" sz="1600" b="1" dirty="0">
                          <a:solidFill>
                            <a:schemeClr val="accent4"/>
                          </a:solidFill>
                          <a:effectLst/>
                          <a:latin typeface="+mj-lt"/>
                          <a:ea typeface="Calibri" panose="020F0502020204030204" pitchFamily="34" charset="0"/>
                          <a:cs typeface="Times New Roman" panose="02020603050405020304" pitchFamily="18" charset="0"/>
                        </a:rPr>
                        <a:t>machst</a:t>
                      </a:r>
                      <a:r>
                        <a:rPr lang="de-DE" sz="1600" dirty="0">
                          <a:effectLst/>
                          <a:latin typeface="+mj-lt"/>
                          <a:ea typeface="Calibri" panose="020F0502020204030204" pitchFamily="34" charset="0"/>
                          <a:cs typeface="Times New Roman" panose="02020603050405020304" pitchFamily="18" charset="0"/>
                        </a:rPr>
                        <a:t> 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87644410"/>
              </p:ext>
            </p:extLst>
          </p:nvPr>
        </p:nvGraphicFramePr>
        <p:xfrm>
          <a:off x="293713" y="1570327"/>
          <a:ext cx="5760858" cy="4378403"/>
        </p:xfrm>
        <a:graphic>
          <a:graphicData uri="http://schemas.openxmlformats.org/drawingml/2006/table">
            <a:tbl>
              <a:tblPr firstRow="1" firstCol="1" bandRow="1"/>
              <a:tblGrid>
                <a:gridCol w="2823419">
                  <a:extLst>
                    <a:ext uri="{9D8B030D-6E8A-4147-A177-3AD203B41FA5}">
                      <a16:colId xmlns:a16="http://schemas.microsoft.com/office/drawing/2014/main" val="20000"/>
                    </a:ext>
                  </a:extLst>
                </a:gridCol>
                <a:gridCol w="2937439">
                  <a:extLst>
                    <a:ext uri="{9D8B030D-6E8A-4147-A177-3AD203B41FA5}">
                      <a16:colId xmlns:a16="http://schemas.microsoft.com/office/drawing/2014/main" val="20001"/>
                    </a:ext>
                  </a:extLst>
                </a:gridCol>
              </a:tblGrid>
              <a:tr h="716599">
                <a:tc gridSpan="2">
                  <a:txBody>
                    <a:bodyPr/>
                    <a:lstStyle/>
                    <a:p>
                      <a:pPr algn="ctr">
                        <a:lnSpc>
                          <a:spcPct val="150000"/>
                        </a:lnSpc>
                        <a:spcAft>
                          <a:spcPts val="0"/>
                        </a:spcAft>
                      </a:pPr>
                      <a:r>
                        <a:rPr lang="en-GB" sz="1600" b="1" dirty="0">
                          <a:effectLst/>
                          <a:latin typeface="+mj-lt"/>
                          <a:ea typeface="Calibri" panose="020F0502020204030204" pitchFamily="34" charset="0"/>
                          <a:cs typeface="Times New Roman" panose="02020603050405020304" pitchFamily="18" charset="0"/>
                        </a:rPr>
                        <a:t>Person A</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2188">
                <a:tc>
                  <a:txBody>
                    <a:bodyPr/>
                    <a:lstStyle/>
                    <a:p>
                      <a:pPr algn="ctr">
                        <a:lnSpc>
                          <a:spcPct val="150000"/>
                        </a:lnSpc>
                        <a:spcAft>
                          <a:spcPts val="0"/>
                        </a:spcAft>
                      </a:pPr>
                      <a:r>
                        <a:rPr lang="de-DE" sz="1600" b="1" dirty="0">
                          <a:effectLst/>
                          <a:latin typeface="+mj-lt"/>
                          <a:ea typeface="Calibri" panose="020F0502020204030204" pitchFamily="34" charset="0"/>
                          <a:cs typeface="Times New Roman" panose="02020603050405020304" pitchFamily="18" charset="0"/>
                        </a:rPr>
                        <a:t>dein(e) Partner(in) (Mia)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188">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machst du? Und was macht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437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b="1" dirty="0">
                          <a:solidFill>
                            <a:schemeClr val="accent4"/>
                          </a:solidFill>
                          <a:effectLst/>
                          <a:latin typeface="+mj-lt"/>
                          <a:ea typeface="Calibri" panose="020F0502020204030204" pitchFamily="34" charset="0"/>
                          <a:cs typeface="Times New Roman" panose="02020603050405020304" pitchFamily="18" charset="0"/>
                        </a:rPr>
                        <a:t>spielt</a:t>
                      </a:r>
                      <a:r>
                        <a:rPr lang="de-DE" sz="1600" dirty="0">
                          <a:effectLst/>
                          <a:latin typeface="+mj-lt"/>
                          <a:ea typeface="Calibri" panose="020F0502020204030204" pitchFamily="34" charset="0"/>
                          <a:cs typeface="Times New Roman" panose="02020603050405020304" pitchFamily="18" charset="0"/>
                        </a:rPr>
                        <a:t> Frisbee und ich </a:t>
                      </a:r>
                      <a:r>
                        <a:rPr lang="de-DE" sz="1600" b="1" dirty="0">
                          <a:solidFill>
                            <a:schemeClr val="accent4"/>
                          </a:solidFill>
                          <a:effectLst/>
                          <a:latin typeface="+mj-lt"/>
                          <a:ea typeface="Calibri" panose="020F0502020204030204" pitchFamily="34" charset="0"/>
                          <a:cs typeface="Times New Roman" panose="02020603050405020304" pitchFamily="18" charset="0"/>
                        </a:rPr>
                        <a:t>spiele</a:t>
                      </a:r>
                      <a:r>
                        <a:rPr lang="de-DE" sz="1600" dirty="0">
                          <a:effectLst/>
                          <a:latin typeface="+mj-lt"/>
                          <a:ea typeface="Calibri" panose="020F0502020204030204" pitchFamily="34" charset="0"/>
                          <a:cs typeface="Times New Roman" panose="02020603050405020304" pitchFamily="18" charset="0"/>
                        </a:rPr>
                        <a:t> 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Bist du nicht im Garten?</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ist im Garten. Ich </a:t>
                      </a:r>
                      <a:r>
                        <a:rPr lang="de-DE" sz="1600" b="1" dirty="0">
                          <a:solidFill>
                            <a:schemeClr val="accent4"/>
                          </a:solidFill>
                          <a:effectLst/>
                          <a:latin typeface="+mj-lt"/>
                          <a:ea typeface="Calibri" panose="020F0502020204030204" pitchFamily="34" charset="0"/>
                          <a:cs typeface="Times New Roman" panose="02020603050405020304" pitchFamily="18" charset="0"/>
                        </a:rPr>
                        <a:t>sitze</a:t>
                      </a:r>
                      <a:r>
                        <a:rPr lang="de-DE" sz="1600" dirty="0">
                          <a:effectLst/>
                          <a:latin typeface="+mj-lt"/>
                          <a:ea typeface="Calibri" panose="020F0502020204030204" pitchFamily="34" charset="0"/>
                          <a:cs typeface="Times New Roman" panose="02020603050405020304" pitchFamily="18" charset="0"/>
                        </a:rPr>
                        <a:t> 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machst 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8" name="Group 7"/>
          <p:cNvGrpSpPr/>
          <p:nvPr/>
        </p:nvGrpSpPr>
        <p:grpSpPr>
          <a:xfrm>
            <a:off x="1357313" y="4231173"/>
            <a:ext cx="547687" cy="269390"/>
            <a:chOff x="2057400" y="3706227"/>
            <a:chExt cx="180975" cy="299035"/>
          </a:xfrm>
        </p:grpSpPr>
        <p:cxnSp>
          <p:nvCxnSpPr>
            <p:cNvPr id="9" name="Straight Connector 8"/>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1111772" y="4549164"/>
            <a:ext cx="609600" cy="288440"/>
            <a:chOff x="2057400" y="3706226"/>
            <a:chExt cx="180975" cy="338113"/>
          </a:xfrm>
        </p:grpSpPr>
        <p:sp>
          <p:nvSpPr>
            <p:cNvPr id="12" name="Rectangle 11"/>
            <p:cNvSpPr/>
            <p:nvPr/>
          </p:nvSpPr>
          <p:spPr>
            <a:xfrm>
              <a:off x="2057400" y="3706226"/>
              <a:ext cx="180975" cy="338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42221" y="5488512"/>
            <a:ext cx="423862" cy="219074"/>
            <a:chOff x="2057400" y="3706227"/>
            <a:chExt cx="180975" cy="299035"/>
          </a:xfrm>
        </p:grpSpPr>
        <p:cxnSp>
          <p:nvCxnSpPr>
            <p:cNvPr id="15" name="Straight Connector 14"/>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9409407" y="5138627"/>
            <a:ext cx="729956" cy="219074"/>
            <a:chOff x="2057400" y="3706227"/>
            <a:chExt cx="180975" cy="299035"/>
          </a:xfrm>
        </p:grpSpPr>
        <p:cxnSp>
          <p:nvCxnSpPr>
            <p:cNvPr id="18" name="Straight Connector 17"/>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9737124" y="4262483"/>
            <a:ext cx="340326" cy="219074"/>
            <a:chOff x="2057400" y="3706227"/>
            <a:chExt cx="180975" cy="299035"/>
          </a:xfrm>
        </p:grpSpPr>
        <p:cxnSp>
          <p:nvCxnSpPr>
            <p:cNvPr id="21" name="Straight Connector 20"/>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4487596" y="3465432"/>
            <a:ext cx="75159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macht</a:t>
            </a:r>
            <a:endParaRPr lang="en-GB" sz="1600" b="1" dirty="0">
              <a:solidFill>
                <a:schemeClr val="accent4"/>
              </a:solidFill>
            </a:endParaRPr>
          </a:p>
        </p:txBody>
      </p:sp>
      <p:sp>
        <p:nvSpPr>
          <p:cNvPr id="24" name="TextBox 23"/>
          <p:cNvSpPr txBox="1"/>
          <p:nvPr/>
        </p:nvSpPr>
        <p:spPr>
          <a:xfrm>
            <a:off x="3475049" y="5111480"/>
            <a:ext cx="77786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machst</a:t>
            </a:r>
            <a:endParaRPr lang="en-GB" sz="1600" b="1" dirty="0">
              <a:solidFill>
                <a:schemeClr val="accent4"/>
              </a:solidFill>
            </a:endParaRPr>
          </a:p>
        </p:txBody>
      </p:sp>
      <p:sp>
        <p:nvSpPr>
          <p:cNvPr id="25" name="TextBox 24"/>
          <p:cNvSpPr txBox="1"/>
          <p:nvPr/>
        </p:nvSpPr>
        <p:spPr>
          <a:xfrm>
            <a:off x="7286165" y="4238626"/>
            <a:ext cx="559362"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spielt</a:t>
            </a:r>
            <a:endParaRPr lang="en-GB" sz="1600" b="1" dirty="0">
              <a:solidFill>
                <a:schemeClr val="accent4"/>
              </a:solidFill>
            </a:endParaRPr>
          </a:p>
        </p:txBody>
      </p:sp>
      <p:sp>
        <p:nvSpPr>
          <p:cNvPr id="26" name="TextBox 25"/>
          <p:cNvSpPr txBox="1"/>
          <p:nvPr/>
        </p:nvSpPr>
        <p:spPr>
          <a:xfrm>
            <a:off x="6263956" y="5487289"/>
            <a:ext cx="44291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sitze</a:t>
            </a:r>
            <a:endParaRPr lang="en-GB" sz="1600" b="1" dirty="0">
              <a:solidFill>
                <a:schemeClr val="accent4"/>
              </a:solidFill>
            </a:endParaRPr>
          </a:p>
        </p:txBody>
      </p:sp>
      <p:grpSp>
        <p:nvGrpSpPr>
          <p:cNvPr id="27" name="Group 26"/>
          <p:cNvGrpSpPr/>
          <p:nvPr/>
        </p:nvGrpSpPr>
        <p:grpSpPr>
          <a:xfrm>
            <a:off x="10371704" y="3539968"/>
            <a:ext cx="729956" cy="219074"/>
            <a:chOff x="2057400" y="3706227"/>
            <a:chExt cx="180975" cy="299035"/>
          </a:xfrm>
        </p:grpSpPr>
        <p:cxnSp>
          <p:nvCxnSpPr>
            <p:cNvPr id="28" name="Straight Connector 27"/>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3806881" y="4203643"/>
            <a:ext cx="366618" cy="246221"/>
          </a:xfrm>
          <a:prstGeom prst="rect">
            <a:avLst/>
          </a:prstGeom>
          <a:solidFill>
            <a:schemeClr val="bg1"/>
          </a:solidFill>
        </p:spPr>
        <p:txBody>
          <a:bodyPr wrap="square" lIns="0" tIns="0" rIns="0" bIns="0" rtlCol="0">
            <a:spAutoFit/>
          </a:bodyPr>
          <a:lstStyle/>
          <a:p>
            <a:r>
              <a:rPr lang="en-GB" sz="1600" b="1" dirty="0" err="1">
                <a:solidFill>
                  <a:schemeClr val="accent4"/>
                </a:solidFill>
              </a:rPr>
              <a:t>Bist</a:t>
            </a:r>
            <a:endParaRPr lang="en-GB" sz="1600" b="1" dirty="0">
              <a:solidFill>
                <a:schemeClr val="accent4"/>
              </a:solidFill>
            </a:endParaRPr>
          </a:p>
        </p:txBody>
      </p:sp>
      <p:sp>
        <p:nvSpPr>
          <p:cNvPr id="31" name="TextBox 30"/>
          <p:cNvSpPr txBox="1"/>
          <p:nvPr/>
        </p:nvSpPr>
        <p:spPr>
          <a:xfrm>
            <a:off x="6591301" y="4577809"/>
            <a:ext cx="636638" cy="264397"/>
          </a:xfrm>
          <a:prstGeom prst="rect">
            <a:avLst/>
          </a:prstGeom>
          <a:solidFill>
            <a:schemeClr val="bg1"/>
          </a:solidFill>
        </p:spPr>
        <p:txBody>
          <a:bodyPr wrap="square" lIns="0" tIns="0" rIns="0" bIns="18000" rtlCol="0">
            <a:spAutoFit/>
          </a:bodyPr>
          <a:lstStyle/>
          <a:p>
            <a:r>
              <a:rPr lang="en-GB" sz="1600" b="1" dirty="0" err="1">
                <a:solidFill>
                  <a:schemeClr val="accent4"/>
                </a:solidFill>
              </a:rPr>
              <a:t>spiele</a:t>
            </a:r>
            <a:endParaRPr lang="en-GB" sz="1600" b="1" dirty="0">
              <a:solidFill>
                <a:schemeClr val="accent4"/>
              </a:solidFill>
            </a:endParaRPr>
          </a:p>
        </p:txBody>
      </p:sp>
    </p:spTree>
    <p:extLst>
      <p:ext uri="{BB962C8B-B14F-4D97-AF65-F5344CB8AC3E}">
        <p14:creationId xmlns:p14="http://schemas.microsoft.com/office/powerpoint/2010/main" val="23975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34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a:bodyPr>
          <a:lstStyle/>
          <a:p>
            <a:pPr algn="l"/>
            <a:r>
              <a:rPr lang="en-GB" sz="4000" b="1">
                <a:solidFill>
                  <a:prstClr val="white"/>
                </a:solidFill>
              </a:rPr>
              <a:t>Who does what?</a:t>
            </a:r>
            <a:br>
              <a:rPr lang="en-GB" sz="4000" b="1">
                <a:solidFill>
                  <a:prstClr val="white"/>
                </a:solidFill>
              </a:rPr>
            </a:br>
            <a:r>
              <a:rPr lang="en-GB" sz="4000" b="1">
                <a:solidFill>
                  <a:prstClr val="white"/>
                </a:solidFill>
              </a:rPr>
              <a:t>Manipulating infinitive verbs</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92500"/>
          </a:bodyPr>
          <a:lstStyle/>
          <a:p>
            <a:pPr algn="l">
              <a:lnSpc>
                <a:spcPct val="100000"/>
              </a:lnSpc>
            </a:pPr>
            <a:r>
              <a:rPr lang="de-DE" b="1">
                <a:solidFill>
                  <a:prstClr val="white"/>
                </a:solidFill>
              </a:rPr>
              <a:t>Present tense weak verbs: 1st, 2nd, 3rd persons singular </a:t>
            </a: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70014"/>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[ch] (revisited)</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noProof="0">
                <a:solidFill>
                  <a:prstClr val="white"/>
                </a:solidFill>
                <a:latin typeface="Century Gothic" panose="020B0502020202020204" pitchFamily="34" charset="0"/>
              </a:rPr>
              <a:t>4</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schemeClr val="bg1"/>
                </a:solidFill>
                <a:latin typeface="Century Gothic" panose="020B0502020202020204" pitchFamily="34" charset="0"/>
              </a:rPr>
              <a:t>Natalie Finlayson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15/12</a:t>
            </a:r>
            <a:r>
              <a:rPr lang="en-GB" sz="1400">
                <a:solidFill>
                  <a:srgbClr val="FFFFFF"/>
                </a:solidFill>
                <a:latin typeface="Century Gothic"/>
                <a:ea typeface="Century Gothic"/>
                <a:cs typeface="Century Gothic"/>
                <a:sym typeface="Century Gothic"/>
              </a:rPr>
              <a:t>/21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23109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2" name="Title 1"/>
          <p:cNvSpPr>
            <a:spLocks noGrp="1"/>
          </p:cNvSpPr>
          <p:nvPr>
            <p:ph type="title"/>
          </p:nvPr>
        </p:nvSpPr>
        <p:spPr>
          <a:xfrm>
            <a:off x="0" y="-38458"/>
            <a:ext cx="10515600" cy="1325563"/>
          </a:xfrm>
        </p:spPr>
        <p:txBody>
          <a:bodyPr/>
          <a:lstStyle/>
          <a:p>
            <a:r>
              <a:rPr lang="en-GB" b="1">
                <a:solidFill>
                  <a:schemeClr val="bg1"/>
                </a:solidFill>
              </a:rPr>
              <a:t>Soft or hard /ch/?</a:t>
            </a:r>
            <a:endParaRPr lang="en-GB"/>
          </a:p>
        </p:txBody>
      </p:sp>
      <p:sp>
        <p:nvSpPr>
          <p:cNvPr id="4" name="Rectangle 3"/>
          <p:cNvSpPr/>
          <p:nvPr/>
        </p:nvSpPr>
        <p:spPr>
          <a:xfrm>
            <a:off x="731520" y="1514912"/>
            <a:ext cx="10622280" cy="4401205"/>
          </a:xfrm>
          <a:prstGeom prst="rect">
            <a:avLst/>
          </a:prstGeom>
        </p:spPr>
        <p:txBody>
          <a:bodyPr wrap="square">
            <a:spAutoFit/>
          </a:bodyPr>
          <a:lstStyle/>
          <a:p>
            <a:r>
              <a:rPr lang="en-GB" sz="2000">
                <a:solidFill>
                  <a:srgbClr val="115076"/>
                </a:solidFill>
                <a:latin typeface="Century Gothic" panose="020B0502020202020204" pitchFamily="34" charset="0"/>
                <a:cs typeface="Calibri" panose="020F0502020204030204" pitchFamily="34" charset="0"/>
              </a:rPr>
              <a:t>The German /</a:t>
            </a:r>
            <a:r>
              <a:rPr lang="en-GB" sz="2000" b="1">
                <a:solidFill>
                  <a:srgbClr val="115076"/>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 can be </a:t>
            </a:r>
            <a:r>
              <a:rPr lang="en-GB" sz="2000" b="1">
                <a:solidFill>
                  <a:srgbClr val="115076"/>
                </a:solidFill>
                <a:latin typeface="Century Gothic" panose="020B0502020202020204" pitchFamily="34" charset="0"/>
                <a:cs typeface="Calibri" panose="020F0502020204030204" pitchFamily="34" charset="0"/>
              </a:rPr>
              <a:t>soft </a:t>
            </a:r>
            <a:r>
              <a:rPr lang="en-GB" sz="2000">
                <a:solidFill>
                  <a:srgbClr val="115076"/>
                </a:solidFill>
                <a:latin typeface="Century Gothic" panose="020B0502020202020204" pitchFamily="34" charset="0"/>
                <a:cs typeface="Calibri" panose="020F0502020204030204" pitchFamily="34" charset="0"/>
              </a:rPr>
              <a:t>or </a:t>
            </a:r>
            <a:r>
              <a:rPr lang="en-GB" sz="2000" b="1">
                <a:solidFill>
                  <a:srgbClr val="115076"/>
                </a:solidFill>
                <a:latin typeface="Century Gothic" panose="020B0502020202020204" pitchFamily="34" charset="0"/>
                <a:cs typeface="Calibri" panose="020F0502020204030204" pitchFamily="34" charset="0"/>
              </a:rPr>
              <a:t>hard.</a:t>
            </a:r>
            <a:endParaRPr lang="en-GB" sz="2000">
              <a:solidFill>
                <a:srgbClr val="115076"/>
              </a:solidFill>
              <a:latin typeface="Century Gothic" panose="020B0502020202020204" pitchFamily="34" charset="0"/>
              <a:cs typeface="Calibri" panose="020F0502020204030204" pitchFamily="34" charset="0"/>
            </a:endParaRPr>
          </a:p>
          <a:p>
            <a:endParaRPr lang="en-GB" sz="2000">
              <a:solidFill>
                <a:srgbClr val="115076"/>
              </a:solidFill>
              <a:latin typeface="Century Gothic" panose="020B0502020202020204" pitchFamily="34" charset="0"/>
              <a:cs typeface="Calibri" panose="020F0502020204030204" pitchFamily="34" charset="0"/>
            </a:endParaRPr>
          </a:p>
          <a:p>
            <a:r>
              <a:rPr lang="en-GB" sz="2000">
                <a:solidFill>
                  <a:srgbClr val="115076"/>
                </a:solidFill>
                <a:latin typeface="Century Gothic" panose="020B0502020202020204" pitchFamily="34" charset="0"/>
                <a:cs typeface="Calibri" panose="020F0502020204030204" pitchFamily="34" charset="0"/>
              </a:rPr>
              <a:t>It is </a:t>
            </a:r>
            <a:r>
              <a:rPr lang="en-GB" sz="2000" b="1">
                <a:solidFill>
                  <a:srgbClr val="115076"/>
                </a:solidFill>
                <a:latin typeface="Century Gothic" panose="020B0502020202020204" pitchFamily="34" charset="0"/>
                <a:cs typeface="Calibri" panose="020F0502020204030204" pitchFamily="34" charset="0"/>
              </a:rPr>
              <a:t>hard</a:t>
            </a:r>
            <a:r>
              <a:rPr lang="en-GB" sz="2000">
                <a:solidFill>
                  <a:srgbClr val="115076"/>
                </a:solidFill>
                <a:latin typeface="Century Gothic" panose="020B0502020202020204" pitchFamily="34" charset="0"/>
                <a:cs typeface="Calibri" panose="020F0502020204030204" pitchFamily="34" charset="0"/>
              </a:rPr>
              <a:t> after these sounds:</a:t>
            </a:r>
          </a:p>
          <a:p>
            <a:endParaRPr lang="en-GB" sz="200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/a/</a:t>
            </a:r>
            <a:r>
              <a:rPr lang="en-GB" sz="2000">
                <a:solidFill>
                  <a:srgbClr val="115076"/>
                </a:solidFill>
                <a:latin typeface="Century Gothic" panose="020B0502020202020204" pitchFamily="34" charset="0"/>
                <a:cs typeface="Calibri" panose="020F0502020204030204" pitchFamily="34" charset="0"/>
              </a:rPr>
              <a:t> (m</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en, </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t</a:t>
            </a:r>
            <a:r>
              <a:rPr lang="en-GB" sz="2000">
                <a:solidFill>
                  <a:schemeClr val="accent2"/>
                </a:solidFill>
                <a:latin typeface="Century Gothic" panose="020B0502020202020204" pitchFamily="34" charset="0"/>
                <a:cs typeface="Calibri" panose="020F0502020204030204" pitchFamily="34" charset="0"/>
              </a:rPr>
              <a:t>, </a:t>
            </a:r>
            <a:r>
              <a:rPr lang="en-GB" sz="2000">
                <a:solidFill>
                  <a:schemeClr val="tx2"/>
                </a:solidFill>
                <a:latin typeface="Century Gothic" panose="020B0502020202020204" pitchFamily="34" charset="0"/>
                <a:cs typeface="Calibri" panose="020F0502020204030204" pitchFamily="34" charset="0"/>
              </a:rPr>
              <a:t>S</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en</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/o/ </a:t>
            </a:r>
            <a:r>
              <a:rPr lang="en-GB" sz="2000">
                <a:solidFill>
                  <a:srgbClr val="115076"/>
                </a:solidFill>
                <a:latin typeface="Century Gothic" panose="020B0502020202020204" pitchFamily="34" charset="0"/>
                <a:cs typeface="Calibri" panose="020F0502020204030204" pitchFamily="34" charset="0"/>
              </a:rPr>
              <a:t>(die W</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 k</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en, n</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mal</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/u/ </a:t>
            </a:r>
            <a:r>
              <a:rPr lang="en-GB" sz="2000">
                <a:solidFill>
                  <a:srgbClr val="115076"/>
                </a:solidFill>
                <a:latin typeface="Century Gothic" panose="020B0502020202020204" pitchFamily="34" charset="0"/>
                <a:cs typeface="Calibri" panose="020F0502020204030204" pitchFamily="34" charset="0"/>
              </a:rPr>
              <a:t>(das B</a:t>
            </a:r>
            <a:r>
              <a:rPr lang="en-GB" sz="2000" b="1">
                <a:solidFill>
                  <a:srgbClr val="115076"/>
                </a:solidFill>
                <a:latin typeface="Century Gothic" panose="020B0502020202020204" pitchFamily="34" charset="0"/>
                <a:cs typeface="Calibri" panose="020F0502020204030204" pitchFamily="34" charset="0"/>
              </a:rPr>
              <a:t>u</a:t>
            </a:r>
            <a:r>
              <a:rPr lang="en-GB" sz="2000" b="1">
                <a:solidFill>
                  <a:srgbClr val="E65D00"/>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a:t>
            </a:r>
          </a:p>
          <a:p>
            <a:pPr marL="342900" indent="-342900">
              <a:buFont typeface="Arial" panose="020B0604020202020204" pitchFamily="34" charset="0"/>
              <a:buChar char="•"/>
            </a:pPr>
            <a:endParaRPr lang="en-GB" sz="200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/au/ </a:t>
            </a:r>
            <a:r>
              <a:rPr lang="en-GB" sz="2000">
                <a:solidFill>
                  <a:srgbClr val="115076"/>
                </a:solidFill>
                <a:latin typeface="Century Gothic" panose="020B0502020202020204" pitchFamily="34" charset="0"/>
                <a:cs typeface="Calibri" panose="020F0502020204030204" pitchFamily="34" charset="0"/>
              </a:rPr>
              <a:t>(a</a:t>
            </a:r>
            <a:r>
              <a:rPr lang="en-GB" sz="2000" b="1">
                <a:solidFill>
                  <a:srgbClr val="115076"/>
                </a:solidFill>
                <a:latin typeface="Century Gothic" panose="020B0502020202020204" pitchFamily="34" charset="0"/>
                <a:cs typeface="Calibri" panose="020F0502020204030204" pitchFamily="34" charset="0"/>
              </a:rPr>
              <a:t>u</a:t>
            </a:r>
            <a:r>
              <a:rPr lang="en-GB" sz="2000" b="1">
                <a:solidFill>
                  <a:srgbClr val="E65D00"/>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r>
              <a:rPr lang="en-GB" sz="2000">
                <a:solidFill>
                  <a:srgbClr val="115076"/>
                </a:solidFill>
                <a:latin typeface="Century Gothic" panose="020B0502020202020204" pitchFamily="34" charset="0"/>
                <a:cs typeface="Calibri" panose="020F0502020204030204" pitchFamily="34" charset="0"/>
              </a:rPr>
              <a:t>It is </a:t>
            </a:r>
            <a:r>
              <a:rPr lang="en-GB" sz="2000" b="1">
                <a:solidFill>
                  <a:srgbClr val="115076"/>
                </a:solidFill>
                <a:latin typeface="Century Gothic" panose="020B0502020202020204" pitchFamily="34" charset="0"/>
                <a:cs typeface="Calibri" panose="020F0502020204030204" pitchFamily="34" charset="0"/>
              </a:rPr>
              <a:t>soft</a:t>
            </a:r>
            <a:r>
              <a:rPr lang="en-GB" sz="2000">
                <a:solidFill>
                  <a:srgbClr val="115076"/>
                </a:solidFill>
                <a:latin typeface="Century Gothic" panose="020B0502020202020204" pitchFamily="34" charset="0"/>
                <a:cs typeface="Calibri" panose="020F0502020204030204" pitchFamily="34" charset="0"/>
              </a:rPr>
              <a:t> after other sounds: (m</a:t>
            </a:r>
            <a:r>
              <a:rPr lang="en-GB" sz="2000" b="1">
                <a:solidFill>
                  <a:srgbClr val="115076"/>
                </a:solidFill>
                <a:latin typeface="Century Gothic" panose="020B0502020202020204" pitchFamily="34" charset="0"/>
                <a:cs typeface="Calibri" panose="020F0502020204030204" pitchFamily="34" charset="0"/>
              </a:rPr>
              <a:t>an</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mal, n</a:t>
            </a:r>
            <a:r>
              <a:rPr lang="en-GB" sz="2000" b="1">
                <a:solidFill>
                  <a:srgbClr val="115076"/>
                </a:solidFill>
                <a:latin typeface="Century Gothic" panose="020B0502020202020204" pitchFamily="34" charset="0"/>
                <a:cs typeface="Calibri" panose="020F0502020204030204" pitchFamily="34" charset="0"/>
              </a:rPr>
              <a:t>i</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t, r</a:t>
            </a:r>
            <a:r>
              <a:rPr lang="en-GB" sz="2000" b="1">
                <a:solidFill>
                  <a:srgbClr val="115076"/>
                </a:solidFill>
                <a:latin typeface="Century Gothic" panose="020B0502020202020204" pitchFamily="34" charset="0"/>
                <a:cs typeface="Calibri" panose="020F0502020204030204" pitchFamily="34" charset="0"/>
              </a:rPr>
              <a:t>i</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tig).</a:t>
            </a:r>
          </a:p>
          <a:p>
            <a:endParaRPr lang="en-GB" sz="2000" dirty="0">
              <a:solidFill>
                <a:srgbClr val="115076"/>
              </a:solidFill>
              <a:latin typeface="Century Gothic" panose="020B0502020202020204" pitchFamily="34" charset="0"/>
              <a:cs typeface="Calibri" panose="020F0502020204030204" pitchFamily="34" charset="0"/>
            </a:endParaRPr>
          </a:p>
        </p:txBody>
      </p:sp>
      <p:sp>
        <p:nvSpPr>
          <p:cNvPr id="7" name="Rounded Rectangle 11">
            <a:extLst>
              <a:ext uri="{FF2B5EF4-FFF2-40B4-BE49-F238E27FC236}">
                <a16:creationId xmlns:a16="http://schemas.microsoft.com/office/drawing/2014/main" id="{FF9D5FC3-2828-4A20-AB45-539B08625342}"/>
              </a:ext>
            </a:extLst>
          </p:cNvPr>
          <p:cNvSpPr/>
          <p:nvPr/>
        </p:nvSpPr>
        <p:spPr>
          <a:xfrm>
            <a:off x="10680192" y="158831"/>
            <a:ext cx="1319749" cy="408083"/>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929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990"/>
            <a:ext cx="6807200" cy="869950"/>
          </a:xfrm>
          <a:prstGeom prst="rect">
            <a:avLst/>
          </a:prstGeom>
        </p:spPr>
      </p:pic>
      <p:sp>
        <p:nvSpPr>
          <p:cNvPr id="2" name="Title 1"/>
          <p:cNvSpPr>
            <a:spLocks noGrp="1"/>
          </p:cNvSpPr>
          <p:nvPr>
            <p:ph type="title"/>
          </p:nvPr>
        </p:nvSpPr>
        <p:spPr/>
        <p:txBody>
          <a:bodyPr/>
          <a:lstStyle/>
          <a:p>
            <a:r>
              <a:rPr lang="en-GB" b="1">
                <a:solidFill>
                  <a:schemeClr val="bg1"/>
                </a:solidFill>
              </a:rPr>
              <a:t>Soft or hard /ch/?</a:t>
            </a:r>
            <a:br>
              <a:rPr lang="en-GB" b="1">
                <a:solidFill>
                  <a:schemeClr val="bg1"/>
                </a:solidFill>
              </a:rPr>
            </a:br>
            <a:endParaRPr lang="en-GB"/>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5" name="Title 3"/>
          <p:cNvSpPr txBox="1">
            <a:spLocks/>
          </p:cNvSpPr>
          <p:nvPr/>
        </p:nvSpPr>
        <p:spPr>
          <a:xfrm>
            <a:off x="0" y="212990"/>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Phonetik</a:t>
            </a:r>
            <a:endParaRPr lang="en-GB" sz="3600" b="1" dirty="0">
              <a:solidFill>
                <a:schemeClr val="bg1"/>
              </a:solidFill>
            </a:endParaRPr>
          </a:p>
        </p:txBody>
      </p:sp>
      <p:sp>
        <p:nvSpPr>
          <p:cNvPr id="6" name="TextBox 5">
            <a:extLst>
              <a:ext uri="{FF2B5EF4-FFF2-40B4-BE49-F238E27FC236}">
                <a16:creationId xmlns:a16="http://schemas.microsoft.com/office/drawing/2014/main" id="{9A31BB9B-66AD-444F-89D0-63CD6C5A8D62}"/>
              </a:ext>
            </a:extLst>
          </p:cNvPr>
          <p:cNvSpPr txBox="1"/>
          <p:nvPr/>
        </p:nvSpPr>
        <p:spPr>
          <a:xfrm>
            <a:off x="268448" y="1149292"/>
            <a:ext cx="11807883"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cs typeface="Calibri" panose="020F0502020204030204" pitchFamily="34" charset="0"/>
              </a:rPr>
              <a:t>Consider the words below. Is the /</a:t>
            </a:r>
            <a:r>
              <a:rPr lang="en-GB" sz="2400" b="1" dirty="0" err="1">
                <a:solidFill>
                  <a:srgbClr val="115076"/>
                </a:solidFill>
                <a:latin typeface="Century Gothic" panose="020B0502020202020204" pitchFamily="34" charset="0"/>
                <a:cs typeface="Calibri" panose="020F0502020204030204" pitchFamily="34" charset="0"/>
              </a:rPr>
              <a:t>ch</a:t>
            </a:r>
            <a:r>
              <a:rPr lang="en-GB" sz="2400" dirty="0">
                <a:solidFill>
                  <a:srgbClr val="115076"/>
                </a:solidFill>
                <a:latin typeface="Century Gothic" panose="020B0502020202020204" pitchFamily="34" charset="0"/>
                <a:cs typeface="Calibri" panose="020F0502020204030204" pitchFamily="34" charset="0"/>
              </a:rPr>
              <a:t>/ is soft or hard?</a:t>
            </a:r>
          </a:p>
        </p:txBody>
      </p:sp>
      <p:graphicFrame>
        <p:nvGraphicFramePr>
          <p:cNvPr id="7" name="Table 6">
            <a:extLst>
              <a:ext uri="{FF2B5EF4-FFF2-40B4-BE49-F238E27FC236}">
                <a16:creationId xmlns:a16="http://schemas.microsoft.com/office/drawing/2014/main" id="{0ED2A710-5A78-4641-97D0-4E2022388725}"/>
              </a:ext>
            </a:extLst>
          </p:cNvPr>
          <p:cNvGraphicFramePr>
            <a:graphicFrameLocks noGrp="1"/>
          </p:cNvGraphicFramePr>
          <p:nvPr>
            <p:extLst>
              <p:ext uri="{D42A27DB-BD31-4B8C-83A1-F6EECF244321}">
                <p14:modId xmlns:p14="http://schemas.microsoft.com/office/powerpoint/2010/main" val="1630476387"/>
              </p:ext>
            </p:extLst>
          </p:nvPr>
        </p:nvGraphicFramePr>
        <p:xfrm>
          <a:off x="1412937" y="2161979"/>
          <a:ext cx="9518904" cy="3642360"/>
        </p:xfrm>
        <a:graphic>
          <a:graphicData uri="http://schemas.openxmlformats.org/drawingml/2006/table">
            <a:tbl>
              <a:tblPr firstRow="1" bandRow="1">
                <a:tableStyleId>{C4B1156A-380E-4F78-BDF5-A606A8083BF9}</a:tableStyleId>
              </a:tblPr>
              <a:tblGrid>
                <a:gridCol w="2888391">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gridCol w="2888391">
                  <a:extLst>
                    <a:ext uri="{9D8B030D-6E8A-4147-A177-3AD203B41FA5}">
                      <a16:colId xmlns:a16="http://schemas.microsoft.com/office/drawing/2014/main" val="1063353207"/>
                    </a:ext>
                  </a:extLst>
                </a:gridCol>
                <a:gridCol w="935531">
                  <a:extLst>
                    <a:ext uri="{9D8B030D-6E8A-4147-A177-3AD203B41FA5}">
                      <a16:colId xmlns:a16="http://schemas.microsoft.com/office/drawing/2014/main" val="3743904083"/>
                    </a:ext>
                  </a:extLst>
                </a:gridCol>
                <a:gridCol w="935531">
                  <a:extLst>
                    <a:ext uri="{9D8B030D-6E8A-4147-A177-3AD203B41FA5}">
                      <a16:colId xmlns:a16="http://schemas.microsoft.com/office/drawing/2014/main" val="3894712272"/>
                    </a:ext>
                  </a:extLst>
                </a:gridCol>
              </a:tblGrid>
              <a:tr h="370840">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r>
                        <a:rPr lang="en-GB" sz="2200" dirty="0">
                          <a:solidFill>
                            <a:schemeClr val="accent1">
                              <a:lumMod val="50000"/>
                            </a:schemeClr>
                          </a:solidFill>
                          <a:latin typeface="+mj-lt"/>
                        </a:rPr>
                        <a:t>soft</a:t>
                      </a:r>
                    </a:p>
                  </a:txBody>
                  <a:tcPr/>
                </a:tc>
                <a:tc>
                  <a:txBody>
                    <a:bodyPr/>
                    <a:lstStyle/>
                    <a:p>
                      <a:pPr algn="ctr">
                        <a:lnSpc>
                          <a:spcPct val="150000"/>
                        </a:lnSpc>
                      </a:pPr>
                      <a:r>
                        <a:rPr lang="en-GB" sz="2200" dirty="0">
                          <a:solidFill>
                            <a:schemeClr val="accent1">
                              <a:lumMod val="50000"/>
                            </a:schemeClr>
                          </a:solidFill>
                          <a:latin typeface="+mj-lt"/>
                        </a:rPr>
                        <a:t>hard</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r>
                        <a:rPr lang="en-GB" sz="2200" dirty="0">
                          <a:solidFill>
                            <a:schemeClr val="accent1">
                              <a:lumMod val="50000"/>
                            </a:schemeClr>
                          </a:solidFill>
                          <a:latin typeface="+mj-lt"/>
                        </a:rPr>
                        <a:t>soft</a:t>
                      </a:r>
                    </a:p>
                  </a:txBody>
                  <a:tcPr/>
                </a:tc>
                <a:tc>
                  <a:txBody>
                    <a:bodyPr/>
                    <a:lstStyle/>
                    <a:p>
                      <a:pPr algn="ctr">
                        <a:lnSpc>
                          <a:spcPct val="150000"/>
                        </a:lnSpc>
                      </a:pPr>
                      <a:r>
                        <a:rPr lang="en-GB" sz="2200" dirty="0">
                          <a:solidFill>
                            <a:schemeClr val="accent1">
                              <a:lumMod val="50000"/>
                            </a:schemeClr>
                          </a:solidFill>
                          <a:latin typeface="+mj-lt"/>
                        </a:rPr>
                        <a:t>hard</a:t>
                      </a:r>
                    </a:p>
                  </a:txBody>
                  <a:tcPr/>
                </a:tc>
                <a:extLst>
                  <a:ext uri="{0D108BD9-81ED-4DB2-BD59-A6C34878D82A}">
                    <a16:rowId xmlns:a16="http://schemas.microsoft.com/office/drawing/2014/main" val="3508207670"/>
                  </a:ext>
                </a:extLst>
              </a:tr>
              <a:tr h="370840">
                <a:tc>
                  <a:txBody>
                    <a:bodyPr/>
                    <a:lstStyle/>
                    <a:p>
                      <a:pPr algn="l"/>
                      <a:r>
                        <a:rPr lang="en-GB" sz="2200" dirty="0" err="1">
                          <a:solidFill>
                            <a:srgbClr val="115076"/>
                          </a:solidFill>
                          <a:latin typeface="+mj-lt"/>
                        </a:rPr>
                        <a:t>lei</a:t>
                      </a:r>
                      <a:r>
                        <a:rPr lang="en-GB" sz="2200" b="1" dirty="0" err="1">
                          <a:solidFill>
                            <a:srgbClr val="115076"/>
                          </a:solidFill>
                          <a:latin typeface="+mj-lt"/>
                        </a:rPr>
                        <a:t>ch</a:t>
                      </a:r>
                      <a:r>
                        <a:rPr lang="en-GB" sz="2200" dirty="0" err="1">
                          <a:solidFill>
                            <a:srgbClr val="115076"/>
                          </a:solidFill>
                          <a:latin typeface="+mj-lt"/>
                        </a:rPr>
                        <a:t>t</a:t>
                      </a:r>
                      <a:r>
                        <a:rPr lang="en-GB" sz="2200" dirty="0">
                          <a:solidFill>
                            <a:srgbClr val="115076"/>
                          </a:solidFill>
                          <a:latin typeface="+mj-lt"/>
                        </a:rPr>
                        <a:t> </a:t>
                      </a:r>
                    </a:p>
                    <a:p>
                      <a:pPr algn="l"/>
                      <a:r>
                        <a:rPr lang="en-GB" sz="2200" dirty="0">
                          <a:solidFill>
                            <a:srgbClr val="115076"/>
                          </a:solidFill>
                          <a:latin typeface="+mj-lt"/>
                        </a:rPr>
                        <a:t>(light, easy)</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mj-lt"/>
                        </a:rPr>
                        <a:t>ziemli</a:t>
                      </a:r>
                      <a:r>
                        <a:rPr lang="en-GB" sz="2200" b="1" dirty="0" err="1">
                          <a:solidFill>
                            <a:srgbClr val="115076"/>
                          </a:solidFill>
                          <a:latin typeface="+mj-lt"/>
                        </a:rPr>
                        <a:t>ch</a:t>
                      </a:r>
                      <a:r>
                        <a:rPr lang="en-GB" sz="2200" dirty="0">
                          <a:solidFill>
                            <a:srgbClr val="115076"/>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mj-lt"/>
                        </a:rPr>
                        <a:t>(quite, fairly)</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2315172615"/>
                  </a:ext>
                </a:extLst>
              </a:tr>
              <a:tr h="370840">
                <a:tc>
                  <a:txBody>
                    <a:bodyPr/>
                    <a:lstStyle/>
                    <a:p>
                      <a:pPr algn="l"/>
                      <a:r>
                        <a:rPr lang="en-GB" sz="2200" dirty="0" err="1">
                          <a:solidFill>
                            <a:srgbClr val="115076"/>
                          </a:solidFill>
                          <a:latin typeface="+mj-lt"/>
                        </a:rPr>
                        <a:t>brau</a:t>
                      </a:r>
                      <a:r>
                        <a:rPr lang="en-GB" sz="2200" b="1" dirty="0" err="1">
                          <a:solidFill>
                            <a:srgbClr val="115076"/>
                          </a:solidFill>
                          <a:latin typeface="+mj-lt"/>
                        </a:rPr>
                        <a:t>ch</a:t>
                      </a:r>
                      <a:r>
                        <a:rPr lang="en-GB" sz="2200" dirty="0" err="1">
                          <a:solidFill>
                            <a:srgbClr val="115076"/>
                          </a:solidFill>
                          <a:latin typeface="+mj-lt"/>
                        </a:rPr>
                        <a:t>en</a:t>
                      </a:r>
                      <a:r>
                        <a:rPr lang="en-GB" sz="2200" dirty="0">
                          <a:solidFill>
                            <a:srgbClr val="115076"/>
                          </a:solidFill>
                          <a:latin typeface="+mj-lt"/>
                        </a:rPr>
                        <a:t> </a:t>
                      </a:r>
                    </a:p>
                    <a:p>
                      <a:pPr algn="l"/>
                      <a:r>
                        <a:rPr lang="en-GB" sz="2200" dirty="0">
                          <a:solidFill>
                            <a:srgbClr val="115076"/>
                          </a:solidFill>
                          <a:latin typeface="+mj-lt"/>
                        </a:rPr>
                        <a:t>(to need)</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err="1">
                          <a:solidFill>
                            <a:srgbClr val="115076"/>
                          </a:solidFill>
                          <a:latin typeface="+mj-lt"/>
                        </a:rPr>
                        <a:t>ein</a:t>
                      </a:r>
                      <a:r>
                        <a:rPr lang="en-GB" sz="2200" dirty="0">
                          <a:solidFill>
                            <a:srgbClr val="115076"/>
                          </a:solidFill>
                          <a:latin typeface="+mj-lt"/>
                        </a:rPr>
                        <a:t> </a:t>
                      </a:r>
                      <a:r>
                        <a:rPr lang="en-GB" sz="2200" dirty="0" err="1">
                          <a:solidFill>
                            <a:srgbClr val="115076"/>
                          </a:solidFill>
                          <a:latin typeface="+mj-lt"/>
                        </a:rPr>
                        <a:t>biss</a:t>
                      </a:r>
                      <a:r>
                        <a:rPr lang="en-GB" sz="2200" b="1" dirty="0" err="1">
                          <a:solidFill>
                            <a:srgbClr val="115076"/>
                          </a:solidFill>
                          <a:latin typeface="+mj-lt"/>
                        </a:rPr>
                        <a:t>ch</a:t>
                      </a:r>
                      <a:r>
                        <a:rPr lang="en-GB" sz="2200" dirty="0" err="1">
                          <a:solidFill>
                            <a:srgbClr val="115076"/>
                          </a:solidFill>
                          <a:latin typeface="+mj-lt"/>
                        </a:rPr>
                        <a:t>en</a:t>
                      </a:r>
                      <a:endParaRPr lang="en-GB" sz="2200" dirty="0">
                        <a:solidFill>
                          <a:srgbClr val="115076"/>
                        </a:solidFill>
                        <a:latin typeface="+mj-lt"/>
                      </a:endParaRPr>
                    </a:p>
                    <a:p>
                      <a:pPr algn="l"/>
                      <a:r>
                        <a:rPr lang="en-GB" sz="2200" dirty="0">
                          <a:solidFill>
                            <a:srgbClr val="115076"/>
                          </a:solidFill>
                          <a:latin typeface="+mj-lt"/>
                        </a:rPr>
                        <a:t>(a bit)</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1595473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mj-lt"/>
                        </a:rPr>
                        <a:t>dana</a:t>
                      </a:r>
                      <a:r>
                        <a:rPr lang="en-GB" sz="2200" b="1" dirty="0" err="1">
                          <a:solidFill>
                            <a:srgbClr val="115076"/>
                          </a:solidFill>
                          <a:latin typeface="+mj-lt"/>
                        </a:rPr>
                        <a:t>ch</a:t>
                      </a:r>
                      <a:r>
                        <a:rPr lang="en-GB" sz="2200" b="1" dirty="0">
                          <a:solidFill>
                            <a:srgbClr val="115076"/>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mj-lt"/>
                        </a:rPr>
                        <a:t>(afterwards)</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a:solidFill>
                            <a:srgbClr val="115076"/>
                          </a:solidFill>
                          <a:latin typeface="+mj-lt"/>
                        </a:rPr>
                        <a:t>die </a:t>
                      </a:r>
                      <a:r>
                        <a:rPr lang="en-GB" sz="2200" dirty="0" err="1">
                          <a:solidFill>
                            <a:srgbClr val="115076"/>
                          </a:solidFill>
                          <a:latin typeface="+mj-lt"/>
                        </a:rPr>
                        <a:t>Fremdspra</a:t>
                      </a:r>
                      <a:r>
                        <a:rPr lang="en-GB" sz="2200" b="1" dirty="0" err="1">
                          <a:solidFill>
                            <a:srgbClr val="115076"/>
                          </a:solidFill>
                          <a:latin typeface="+mj-lt"/>
                        </a:rPr>
                        <a:t>ch</a:t>
                      </a:r>
                      <a:r>
                        <a:rPr lang="en-GB" sz="2200" dirty="0" err="1">
                          <a:solidFill>
                            <a:srgbClr val="115076"/>
                          </a:solidFill>
                          <a:latin typeface="+mj-lt"/>
                        </a:rPr>
                        <a:t>e</a:t>
                      </a:r>
                      <a:r>
                        <a:rPr lang="en-GB" sz="2200" dirty="0">
                          <a:solidFill>
                            <a:srgbClr val="115076"/>
                          </a:solidFill>
                          <a:latin typeface="+mj-lt"/>
                        </a:rPr>
                        <a:t> (foreign language)</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2011778380"/>
                  </a:ext>
                </a:extLst>
              </a:tr>
              <a:tr h="370840">
                <a:tc>
                  <a:txBody>
                    <a:bodyPr/>
                    <a:lstStyle/>
                    <a:p>
                      <a:pPr algn="l"/>
                      <a:r>
                        <a:rPr lang="en-GB" sz="2200" dirty="0" err="1">
                          <a:solidFill>
                            <a:srgbClr val="115076"/>
                          </a:solidFill>
                          <a:latin typeface="+mj-lt"/>
                        </a:rPr>
                        <a:t>schle</a:t>
                      </a:r>
                      <a:r>
                        <a:rPr lang="en-GB" sz="2200" b="1" dirty="0" err="1">
                          <a:solidFill>
                            <a:srgbClr val="115076"/>
                          </a:solidFill>
                          <a:latin typeface="+mj-lt"/>
                        </a:rPr>
                        <a:t>ch</a:t>
                      </a:r>
                      <a:r>
                        <a:rPr lang="en-GB" sz="2200" dirty="0" err="1">
                          <a:solidFill>
                            <a:srgbClr val="115076"/>
                          </a:solidFill>
                          <a:latin typeface="+mj-lt"/>
                        </a:rPr>
                        <a:t>t</a:t>
                      </a:r>
                      <a:r>
                        <a:rPr lang="en-GB" sz="2200" dirty="0">
                          <a:solidFill>
                            <a:srgbClr val="115076"/>
                          </a:solidFill>
                          <a:latin typeface="+mj-lt"/>
                        </a:rPr>
                        <a:t> </a:t>
                      </a:r>
                    </a:p>
                    <a:p>
                      <a:pPr algn="l"/>
                      <a:r>
                        <a:rPr lang="en-GB" sz="2200" dirty="0">
                          <a:solidFill>
                            <a:srgbClr val="115076"/>
                          </a:solidFill>
                          <a:latin typeface="+mj-lt"/>
                        </a:rPr>
                        <a:t>(bad)</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err="1">
                          <a:solidFill>
                            <a:srgbClr val="115076"/>
                          </a:solidFill>
                          <a:latin typeface="+mj-lt"/>
                        </a:rPr>
                        <a:t>la</a:t>
                      </a:r>
                      <a:r>
                        <a:rPr lang="en-GB" sz="2200" b="1" dirty="0" err="1">
                          <a:solidFill>
                            <a:srgbClr val="115076"/>
                          </a:solidFill>
                          <a:latin typeface="+mj-lt"/>
                        </a:rPr>
                        <a:t>ch</a:t>
                      </a:r>
                      <a:r>
                        <a:rPr lang="en-GB" sz="2200" b="0" dirty="0" err="1">
                          <a:solidFill>
                            <a:srgbClr val="115076"/>
                          </a:solidFill>
                          <a:latin typeface="+mj-lt"/>
                        </a:rPr>
                        <a:t>en</a:t>
                      </a:r>
                      <a:r>
                        <a:rPr lang="en-GB" sz="2200" dirty="0">
                          <a:solidFill>
                            <a:srgbClr val="115076"/>
                          </a:solidFill>
                          <a:latin typeface="+mj-lt"/>
                        </a:rPr>
                        <a:t> </a:t>
                      </a:r>
                    </a:p>
                    <a:p>
                      <a:pPr algn="l"/>
                      <a:r>
                        <a:rPr lang="en-GB" sz="2200" dirty="0">
                          <a:solidFill>
                            <a:srgbClr val="115076"/>
                          </a:solidFill>
                          <a:latin typeface="+mj-lt"/>
                        </a:rPr>
                        <a:t>(to laugh)</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3367168994"/>
                  </a:ext>
                </a:extLst>
              </a:tr>
            </a:tbl>
          </a:graphicData>
        </a:graphic>
      </p:graphicFrame>
      <p:pic>
        <p:nvPicPr>
          <p:cNvPr id="8" name="Picture 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712" y="2876702"/>
            <a:ext cx="449565" cy="468297"/>
          </a:xfrm>
          <a:prstGeom prst="rect">
            <a:avLst/>
          </a:prstGeom>
        </p:spPr>
      </p:pic>
      <p:sp>
        <p:nvSpPr>
          <p:cNvPr id="10" name="Title 3"/>
          <p:cNvSpPr txBox="1">
            <a:spLocks/>
          </p:cNvSpPr>
          <p:nvPr/>
        </p:nvSpPr>
        <p:spPr>
          <a:xfrm>
            <a:off x="192058" y="212990"/>
            <a:ext cx="410562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1">
            <a:extLst>
              <a:ext uri="{FF2B5EF4-FFF2-40B4-BE49-F238E27FC236}">
                <a16:creationId xmlns:a16="http://schemas.microsoft.com/office/drawing/2014/main" id="{FF9D5FC3-2828-4A20-AB45-539B08625342}"/>
              </a:ext>
            </a:extLst>
          </p:cNvPr>
          <p:cNvSpPr/>
          <p:nvPr/>
        </p:nvSpPr>
        <p:spPr>
          <a:xfrm>
            <a:off x="9619489" y="212990"/>
            <a:ext cx="2223496" cy="43943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12" name="Picture 11">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207" y="3687746"/>
            <a:ext cx="449565" cy="468297"/>
          </a:xfrm>
          <a:prstGeom prst="rect">
            <a:avLst/>
          </a:prstGeom>
        </p:spPr>
      </p:pic>
      <p:pic>
        <p:nvPicPr>
          <p:cNvPr id="13" name="Picture 12">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207" y="4431554"/>
            <a:ext cx="449565" cy="468297"/>
          </a:xfrm>
          <a:prstGeom prst="rect">
            <a:avLst/>
          </a:prstGeom>
        </p:spPr>
      </p:pic>
      <p:pic>
        <p:nvPicPr>
          <p:cNvPr id="14" name="Picture 13">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711" y="5150882"/>
            <a:ext cx="449565" cy="468297"/>
          </a:xfrm>
          <a:prstGeom prst="rect">
            <a:avLst/>
          </a:prstGeom>
        </p:spPr>
      </p:pic>
      <p:pic>
        <p:nvPicPr>
          <p:cNvPr id="15" name="Picture 14">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7359" y="2876702"/>
            <a:ext cx="449565" cy="468297"/>
          </a:xfrm>
          <a:prstGeom prst="rect">
            <a:avLst/>
          </a:prstGeom>
        </p:spPr>
      </p:pic>
      <p:pic>
        <p:nvPicPr>
          <p:cNvPr id="16" name="Picture 15">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5819" y="3661872"/>
            <a:ext cx="449565" cy="468297"/>
          </a:xfrm>
          <a:prstGeom prst="rect">
            <a:avLst/>
          </a:prstGeom>
        </p:spPr>
      </p:pic>
      <p:pic>
        <p:nvPicPr>
          <p:cNvPr id="17" name="Picture 16">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0627" y="4420315"/>
            <a:ext cx="449565" cy="468297"/>
          </a:xfrm>
          <a:prstGeom prst="rect">
            <a:avLst/>
          </a:prstGeom>
        </p:spPr>
      </p:pic>
      <p:pic>
        <p:nvPicPr>
          <p:cNvPr id="18" name="Picture 1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0627" y="5172907"/>
            <a:ext cx="449565" cy="468297"/>
          </a:xfrm>
          <a:prstGeom prst="rect">
            <a:avLst/>
          </a:prstGeom>
        </p:spPr>
      </p:pic>
    </p:spTree>
    <p:extLst>
      <p:ext uri="{BB962C8B-B14F-4D97-AF65-F5344CB8AC3E}">
        <p14:creationId xmlns:p14="http://schemas.microsoft.com/office/powerpoint/2010/main" val="18156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2" name="Title 1"/>
          <p:cNvSpPr>
            <a:spLocks noGrp="1"/>
          </p:cNvSpPr>
          <p:nvPr>
            <p:ph type="title"/>
          </p:nvPr>
        </p:nvSpPr>
        <p:spPr>
          <a:xfrm>
            <a:off x="-31310" y="-104965"/>
            <a:ext cx="10515600" cy="1325563"/>
          </a:xfrm>
        </p:spPr>
        <p:txBody>
          <a:bodyPr>
            <a:normAutofit/>
          </a:bodyPr>
          <a:lstStyle/>
          <a:p>
            <a:r>
              <a:rPr lang="en-GB" b="1">
                <a:solidFill>
                  <a:schemeClr val="bg1"/>
                </a:solidFill>
              </a:rPr>
              <a:t>Vokabeln</a:t>
            </a:r>
            <a:endParaRPr lang="en-GB" sz="40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5467576" y="1568863"/>
          <a:ext cx="6539472" cy="4450080"/>
        </p:xfrm>
        <a:graphic>
          <a:graphicData uri="http://schemas.openxmlformats.org/drawingml/2006/table">
            <a:tbl>
              <a:tblPr firstRow="1" bandRow="1">
                <a:tableStyleId>{5C22544A-7EE6-4342-B048-85BDC9FD1C3A}</a:tableStyleId>
              </a:tblPr>
              <a:tblGrid>
                <a:gridCol w="408717">
                  <a:extLst>
                    <a:ext uri="{9D8B030D-6E8A-4147-A177-3AD203B41FA5}">
                      <a16:colId xmlns:a16="http://schemas.microsoft.com/office/drawing/2014/main" val="263268012"/>
                    </a:ext>
                  </a:extLst>
                </a:gridCol>
                <a:gridCol w="408717">
                  <a:extLst>
                    <a:ext uri="{9D8B030D-6E8A-4147-A177-3AD203B41FA5}">
                      <a16:colId xmlns:a16="http://schemas.microsoft.com/office/drawing/2014/main" val="3126897042"/>
                    </a:ext>
                  </a:extLst>
                </a:gridCol>
                <a:gridCol w="408717">
                  <a:extLst>
                    <a:ext uri="{9D8B030D-6E8A-4147-A177-3AD203B41FA5}">
                      <a16:colId xmlns:a16="http://schemas.microsoft.com/office/drawing/2014/main" val="1207600796"/>
                    </a:ext>
                  </a:extLst>
                </a:gridCol>
                <a:gridCol w="408717">
                  <a:extLst>
                    <a:ext uri="{9D8B030D-6E8A-4147-A177-3AD203B41FA5}">
                      <a16:colId xmlns:a16="http://schemas.microsoft.com/office/drawing/2014/main" val="3305774512"/>
                    </a:ext>
                  </a:extLst>
                </a:gridCol>
                <a:gridCol w="408717">
                  <a:extLst>
                    <a:ext uri="{9D8B030D-6E8A-4147-A177-3AD203B41FA5}">
                      <a16:colId xmlns:a16="http://schemas.microsoft.com/office/drawing/2014/main" val="1078327919"/>
                    </a:ext>
                  </a:extLst>
                </a:gridCol>
                <a:gridCol w="408717">
                  <a:extLst>
                    <a:ext uri="{9D8B030D-6E8A-4147-A177-3AD203B41FA5}">
                      <a16:colId xmlns:a16="http://schemas.microsoft.com/office/drawing/2014/main" val="2951137329"/>
                    </a:ext>
                  </a:extLst>
                </a:gridCol>
                <a:gridCol w="408717">
                  <a:extLst>
                    <a:ext uri="{9D8B030D-6E8A-4147-A177-3AD203B41FA5}">
                      <a16:colId xmlns:a16="http://schemas.microsoft.com/office/drawing/2014/main" val="4187961833"/>
                    </a:ext>
                  </a:extLst>
                </a:gridCol>
                <a:gridCol w="408717">
                  <a:extLst>
                    <a:ext uri="{9D8B030D-6E8A-4147-A177-3AD203B41FA5}">
                      <a16:colId xmlns:a16="http://schemas.microsoft.com/office/drawing/2014/main" val="2281195132"/>
                    </a:ext>
                  </a:extLst>
                </a:gridCol>
                <a:gridCol w="408717">
                  <a:extLst>
                    <a:ext uri="{9D8B030D-6E8A-4147-A177-3AD203B41FA5}">
                      <a16:colId xmlns:a16="http://schemas.microsoft.com/office/drawing/2014/main" val="1898360713"/>
                    </a:ext>
                  </a:extLst>
                </a:gridCol>
                <a:gridCol w="408717">
                  <a:extLst>
                    <a:ext uri="{9D8B030D-6E8A-4147-A177-3AD203B41FA5}">
                      <a16:colId xmlns:a16="http://schemas.microsoft.com/office/drawing/2014/main" val="447930653"/>
                    </a:ext>
                  </a:extLst>
                </a:gridCol>
                <a:gridCol w="408717">
                  <a:extLst>
                    <a:ext uri="{9D8B030D-6E8A-4147-A177-3AD203B41FA5}">
                      <a16:colId xmlns:a16="http://schemas.microsoft.com/office/drawing/2014/main" val="36163679"/>
                    </a:ext>
                  </a:extLst>
                </a:gridCol>
                <a:gridCol w="408717">
                  <a:extLst>
                    <a:ext uri="{9D8B030D-6E8A-4147-A177-3AD203B41FA5}">
                      <a16:colId xmlns:a16="http://schemas.microsoft.com/office/drawing/2014/main" val="879613253"/>
                    </a:ext>
                  </a:extLst>
                </a:gridCol>
                <a:gridCol w="408717">
                  <a:extLst>
                    <a:ext uri="{9D8B030D-6E8A-4147-A177-3AD203B41FA5}">
                      <a16:colId xmlns:a16="http://schemas.microsoft.com/office/drawing/2014/main" val="3833201954"/>
                    </a:ext>
                  </a:extLst>
                </a:gridCol>
                <a:gridCol w="408717">
                  <a:extLst>
                    <a:ext uri="{9D8B030D-6E8A-4147-A177-3AD203B41FA5}">
                      <a16:colId xmlns:a16="http://schemas.microsoft.com/office/drawing/2014/main" val="2635866267"/>
                    </a:ext>
                  </a:extLst>
                </a:gridCol>
                <a:gridCol w="408717">
                  <a:extLst>
                    <a:ext uri="{9D8B030D-6E8A-4147-A177-3AD203B41FA5}">
                      <a16:colId xmlns:a16="http://schemas.microsoft.com/office/drawing/2014/main" val="3714715184"/>
                    </a:ext>
                  </a:extLst>
                </a:gridCol>
                <a:gridCol w="408717">
                  <a:extLst>
                    <a:ext uri="{9D8B030D-6E8A-4147-A177-3AD203B41FA5}">
                      <a16:colId xmlns:a16="http://schemas.microsoft.com/office/drawing/2014/main" val="977521360"/>
                    </a:ext>
                  </a:extLst>
                </a:gridCol>
              </a:tblGrid>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587352"/>
                  </a:ext>
                </a:extLst>
              </a:tr>
            </a:tbl>
          </a:graphicData>
        </a:graphic>
      </p:graphicFrame>
      <p:sp>
        <p:nvSpPr>
          <p:cNvPr id="8"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896875376"/>
              </p:ext>
            </p:extLst>
          </p:nvPr>
        </p:nvGraphicFramePr>
        <p:xfrm>
          <a:off x="445633" y="1568863"/>
          <a:ext cx="4374561" cy="4450080"/>
        </p:xfrm>
        <a:graphic>
          <a:graphicData uri="http://schemas.openxmlformats.org/drawingml/2006/table">
            <a:tbl>
              <a:tblPr firstRow="1" bandRow="1">
                <a:tableStyleId>{5C22544A-7EE6-4342-B048-85BDC9FD1C3A}</a:tableStyleId>
              </a:tblPr>
              <a:tblGrid>
                <a:gridCol w="4374561">
                  <a:extLst>
                    <a:ext uri="{9D8B030D-6E8A-4147-A177-3AD203B41FA5}">
                      <a16:colId xmlns:a16="http://schemas.microsoft.com/office/drawing/2014/main" val="660022236"/>
                    </a:ext>
                  </a:extLst>
                </a:gridCol>
              </a:tblGrid>
              <a:tr h="370840">
                <a:tc>
                  <a:txBody>
                    <a:bodyPr/>
                    <a:lstStyle/>
                    <a:p>
                      <a:pPr marL="0" indent="0">
                        <a:buNone/>
                      </a:pPr>
                      <a:r>
                        <a:rPr lang="en-GB" b="0" baseline="0" dirty="0">
                          <a:solidFill>
                            <a:schemeClr val="accent1">
                              <a:lumMod val="50000"/>
                            </a:schemeClr>
                          </a:solidFill>
                        </a:rPr>
                        <a:t>A. Was </a:t>
                      </a:r>
                      <a:r>
                        <a:rPr lang="en-GB" b="0" baseline="0" dirty="0" err="1">
                          <a:solidFill>
                            <a:schemeClr val="accent1">
                              <a:lumMod val="50000"/>
                            </a:schemeClr>
                          </a:solidFill>
                        </a:rPr>
                        <a:t>machst</a:t>
                      </a:r>
                      <a:r>
                        <a:rPr lang="en-GB" b="0" baseline="0" dirty="0">
                          <a:solidFill>
                            <a:schemeClr val="accent1">
                              <a:lumMod val="50000"/>
                            </a:schemeClr>
                          </a:solidFill>
                        </a:rPr>
                        <a:t> du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b="0" dirty="0">
                          <a:solidFill>
                            <a:schemeClr val="accent1">
                              <a:lumMod val="50000"/>
                            </a:schemeClr>
                          </a:solidFill>
                        </a:rPr>
                        <a:t>B. </a:t>
                      </a:r>
                      <a:r>
                        <a:rPr lang="en-GB" b="0" dirty="0" err="1">
                          <a:solidFill>
                            <a:schemeClr val="accent1">
                              <a:lumMod val="50000"/>
                            </a:schemeClr>
                          </a:solidFill>
                        </a:rPr>
                        <a:t>Nicht</a:t>
                      </a:r>
                      <a:r>
                        <a:rPr lang="en-GB" b="0" dirty="0">
                          <a:solidFill>
                            <a:schemeClr val="accent1">
                              <a:lumMod val="50000"/>
                            </a:schemeClr>
                          </a:solidFill>
                        </a:rPr>
                        <a:t> </a:t>
                      </a:r>
                      <a:r>
                        <a:rPr lang="en-GB" b="0" dirty="0" err="1">
                          <a:solidFill>
                            <a:schemeClr val="accent1">
                              <a:lumMod val="50000"/>
                            </a:schemeClr>
                          </a:solidFill>
                        </a:rPr>
                        <a:t>falsch</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b="0" dirty="0">
                          <a:solidFill>
                            <a:schemeClr val="accent1">
                              <a:lumMod val="50000"/>
                            </a:schemeClr>
                          </a:solidFill>
                        </a:rPr>
                        <a:t>C. Wo </a:t>
                      </a:r>
                      <a:r>
                        <a:rPr lang="en-GB" b="0" dirty="0" err="1">
                          <a:solidFill>
                            <a:schemeClr val="accent1">
                              <a:lumMod val="50000"/>
                            </a:schemeClr>
                          </a:solidFill>
                        </a:rPr>
                        <a:t>bist</a:t>
                      </a:r>
                      <a:r>
                        <a:rPr lang="en-GB" b="0" dirty="0">
                          <a:solidFill>
                            <a:schemeClr val="accent1">
                              <a:lumMod val="50000"/>
                            </a:schemeClr>
                          </a:solidFill>
                        </a:rPr>
                        <a:t> du?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b="0" dirty="0">
                          <a:solidFill>
                            <a:schemeClr val="accent1">
                              <a:lumMod val="50000"/>
                            </a:schemeClr>
                          </a:solidFill>
                        </a:rPr>
                        <a:t>D. Was </a:t>
                      </a:r>
                      <a:r>
                        <a:rPr lang="en-GB" b="0" dirty="0" err="1">
                          <a:solidFill>
                            <a:schemeClr val="accent1">
                              <a:lumMod val="50000"/>
                            </a:schemeClr>
                          </a:solidFill>
                        </a:rPr>
                        <a:t>ist</a:t>
                      </a:r>
                      <a:r>
                        <a:rPr lang="en-GB" b="0" dirty="0">
                          <a:solidFill>
                            <a:schemeClr val="accent1">
                              <a:lumMod val="50000"/>
                            </a:schemeClr>
                          </a:solidFill>
                        </a:rPr>
                        <a:t> das?</a:t>
                      </a:r>
                      <a:r>
                        <a:rPr lang="en-GB" b="0" baseline="0" dirty="0">
                          <a:solidFill>
                            <a:schemeClr val="accent1">
                              <a:lumMod val="50000"/>
                            </a:schemeClr>
                          </a:solidFill>
                        </a:rPr>
                        <a:t> </a:t>
                      </a:r>
                      <a:r>
                        <a:rPr lang="en-GB" b="0" baseline="0" dirty="0">
                          <a:solidFill>
                            <a:schemeClr val="accent1">
                              <a:lumMod val="50000"/>
                            </a:schemeClr>
                          </a:solidFill>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b="0" dirty="0">
                          <a:solidFill>
                            <a:schemeClr val="accent1">
                              <a:lumMod val="50000"/>
                            </a:schemeClr>
                          </a:solidFill>
                        </a:rPr>
                        <a:t>E. Was </a:t>
                      </a:r>
                      <a:r>
                        <a:rPr lang="en-GB" b="0" dirty="0" err="1">
                          <a:solidFill>
                            <a:schemeClr val="accent1">
                              <a:lumMod val="50000"/>
                            </a:schemeClr>
                          </a:solidFill>
                        </a:rPr>
                        <a:t>machst</a:t>
                      </a:r>
                      <a:r>
                        <a:rPr lang="en-GB" b="0" dirty="0">
                          <a:solidFill>
                            <a:schemeClr val="accent1">
                              <a:lumMod val="50000"/>
                            </a:schemeClr>
                          </a:solidFill>
                        </a:rPr>
                        <a:t> du in der </a:t>
                      </a:r>
                      <a:r>
                        <a:rPr lang="en-GB" b="0" dirty="0" err="1">
                          <a:solidFill>
                            <a:schemeClr val="accent1">
                              <a:lumMod val="50000"/>
                            </a:schemeClr>
                          </a:solidFill>
                        </a:rPr>
                        <a:t>Schule</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b="0" dirty="0">
                          <a:solidFill>
                            <a:schemeClr val="accent1">
                              <a:lumMod val="50000"/>
                            </a:schemeClr>
                          </a:solidFill>
                        </a:rPr>
                        <a:t>F. Wo </a:t>
                      </a:r>
                      <a:r>
                        <a:rPr lang="en-GB" b="0" dirty="0" err="1">
                          <a:solidFill>
                            <a:schemeClr val="accent1">
                              <a:lumMod val="50000"/>
                            </a:schemeClr>
                          </a:solidFill>
                        </a:rPr>
                        <a:t>ist</a:t>
                      </a:r>
                      <a:r>
                        <a:rPr lang="en-GB" b="0" dirty="0">
                          <a:solidFill>
                            <a:schemeClr val="accent1">
                              <a:lumMod val="50000"/>
                            </a:schemeClr>
                          </a:solidFill>
                        </a:rPr>
                        <a:t> das </a:t>
                      </a:r>
                      <a:r>
                        <a:rPr lang="en-GB" b="0" dirty="0" err="1">
                          <a:solidFill>
                            <a:schemeClr val="accent1">
                              <a:lumMod val="50000"/>
                            </a:schemeClr>
                          </a:solidFill>
                        </a:rPr>
                        <a:t>Klassenzimmer</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b="0" dirty="0">
                          <a:solidFill>
                            <a:schemeClr val="accent1">
                              <a:lumMod val="50000"/>
                            </a:schemeClr>
                          </a:solidFill>
                        </a:rPr>
                        <a:t>G. </a:t>
                      </a:r>
                      <a:r>
                        <a:rPr lang="en-GB" b="0" dirty="0" err="1">
                          <a:solidFill>
                            <a:schemeClr val="accent1">
                              <a:lumMod val="50000"/>
                            </a:schemeClr>
                          </a:solidFill>
                        </a:rPr>
                        <a:t>Nicht</a:t>
                      </a:r>
                      <a:r>
                        <a:rPr lang="en-GB" b="0" dirty="0">
                          <a:solidFill>
                            <a:schemeClr val="accent1">
                              <a:lumMod val="50000"/>
                            </a:schemeClr>
                          </a:solidFill>
                        </a:rPr>
                        <a:t> </a:t>
                      </a:r>
                      <a:r>
                        <a:rPr lang="en-GB" b="0" dirty="0" err="1">
                          <a:solidFill>
                            <a:schemeClr val="accent1">
                              <a:lumMod val="50000"/>
                            </a:schemeClr>
                          </a:solidFill>
                        </a:rPr>
                        <a:t>richtig</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1">
                              <a:lumMod val="50000"/>
                            </a:schemeClr>
                          </a:solidFill>
                        </a:rPr>
                        <a:t>H. Das</a:t>
                      </a:r>
                      <a:r>
                        <a:rPr lang="en-GB" b="0" baseline="0" dirty="0">
                          <a:solidFill>
                            <a:schemeClr val="accent1">
                              <a:lumMod val="50000"/>
                            </a:schemeClr>
                          </a:solidFill>
                        </a:rPr>
                        <a:t> </a:t>
                      </a:r>
                      <a:r>
                        <a:rPr lang="en-GB" b="0" baseline="0" dirty="0" err="1">
                          <a:solidFill>
                            <a:schemeClr val="accent1">
                              <a:lumMod val="50000"/>
                            </a:schemeClr>
                          </a:solidFill>
                        </a:rPr>
                        <a:t>ist</a:t>
                      </a:r>
                      <a:r>
                        <a:rPr lang="en-GB" b="0" baseline="0" dirty="0">
                          <a:solidFill>
                            <a:schemeClr val="accent1">
                              <a:lumMod val="50000"/>
                            </a:schemeClr>
                          </a:solidFill>
                        </a:rPr>
                        <a:t> </a:t>
                      </a:r>
                      <a:r>
                        <a:rPr lang="en-GB" b="0" baseline="0" dirty="0" err="1">
                          <a:solidFill>
                            <a:schemeClr val="accent1">
                              <a:lumMod val="50000"/>
                            </a:schemeClr>
                          </a:solidFill>
                        </a:rPr>
                        <a:t>e</a:t>
                      </a:r>
                      <a:r>
                        <a:rPr lang="en-GB" b="0" dirty="0" err="1">
                          <a:solidFill>
                            <a:schemeClr val="accent1">
                              <a:lumMod val="50000"/>
                            </a:schemeClr>
                          </a:solidFill>
                        </a:rPr>
                        <a:t>in</a:t>
                      </a:r>
                      <a:r>
                        <a:rPr lang="en-GB" b="0" baseline="0" dirty="0">
                          <a:solidFill>
                            <a:schemeClr val="accent1">
                              <a:lumMod val="50000"/>
                            </a:schemeClr>
                          </a:solidFill>
                        </a:rPr>
                        <a:t> </a:t>
                      </a:r>
                      <a:r>
                        <a:rPr lang="en-GB" b="0" dirty="0">
                          <a:solidFill>
                            <a:schemeClr val="accent1">
                              <a:lumMod val="50000"/>
                            </a:schemeClr>
                          </a:solidFill>
                        </a:rPr>
                        <a:t>Tag.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b="0" dirty="0">
                          <a:solidFill>
                            <a:schemeClr val="accent1">
                              <a:lumMod val="50000"/>
                            </a:schemeClr>
                          </a:solidFill>
                        </a:rPr>
                        <a:t>I.</a:t>
                      </a:r>
                      <a:r>
                        <a:rPr lang="en-GB" b="0" baseline="0" dirty="0">
                          <a:solidFill>
                            <a:schemeClr val="accent1">
                              <a:lumMod val="50000"/>
                            </a:schemeClr>
                          </a:solidFill>
                        </a:rPr>
                        <a:t> Was </a:t>
                      </a:r>
                      <a:r>
                        <a:rPr lang="en-GB" b="0" baseline="0" dirty="0" err="1">
                          <a:solidFill>
                            <a:schemeClr val="accent1">
                              <a:lumMod val="50000"/>
                            </a:schemeClr>
                          </a:solidFill>
                        </a:rPr>
                        <a:t>machst</a:t>
                      </a:r>
                      <a:r>
                        <a:rPr lang="en-GB" b="0" baseline="0" dirty="0">
                          <a:solidFill>
                            <a:schemeClr val="accent1">
                              <a:lumMod val="50000"/>
                            </a:schemeClr>
                          </a:solidFill>
                        </a:rPr>
                        <a:t> du </a:t>
                      </a:r>
                      <a:r>
                        <a:rPr lang="en-GB" b="0" baseline="0" dirty="0" err="1">
                          <a:solidFill>
                            <a:schemeClr val="accent1">
                              <a:lumMod val="50000"/>
                            </a:schemeClr>
                          </a:solidFill>
                        </a:rPr>
                        <a:t>mit</a:t>
                      </a:r>
                      <a:r>
                        <a:rPr lang="en-GB" b="0" baseline="0" dirty="0">
                          <a:solidFill>
                            <a:schemeClr val="accent1">
                              <a:lumMod val="50000"/>
                            </a:schemeClr>
                          </a:solidFill>
                        </a:rPr>
                        <a:t> </a:t>
                      </a:r>
                      <a:r>
                        <a:rPr lang="en-GB" b="0" baseline="0" dirty="0" err="1">
                          <a:solidFill>
                            <a:schemeClr val="accent1">
                              <a:lumMod val="50000"/>
                            </a:schemeClr>
                          </a:solidFill>
                        </a:rPr>
                        <a:t>einer</a:t>
                      </a:r>
                      <a:r>
                        <a:rPr lang="en-GB" b="0" baseline="0" dirty="0">
                          <a:solidFill>
                            <a:schemeClr val="accent1">
                              <a:lumMod val="50000"/>
                            </a:schemeClr>
                          </a:solidFill>
                        </a:rPr>
                        <a:t> </a:t>
                      </a:r>
                      <a:r>
                        <a:rPr lang="en-GB" b="0" baseline="0" dirty="0" err="1">
                          <a:solidFill>
                            <a:schemeClr val="accent1">
                              <a:lumMod val="50000"/>
                            </a:schemeClr>
                          </a:solidFill>
                        </a:rPr>
                        <a:t>Gitarre</a:t>
                      </a:r>
                      <a:r>
                        <a:rPr lang="en-GB" b="0" baseline="0" dirty="0">
                          <a:solidFill>
                            <a:schemeClr val="accent1">
                              <a:lumMod val="50000"/>
                            </a:schemeClr>
                          </a:solidFill>
                        </a:rPr>
                        <a:t>?</a:t>
                      </a:r>
                      <a:endParaRPr lang="en-GB" b="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b="0" dirty="0">
                          <a:solidFill>
                            <a:schemeClr val="accent1">
                              <a:lumMod val="50000"/>
                            </a:schemeClr>
                          </a:solidFill>
                        </a:rPr>
                        <a:t>J. Du </a:t>
                      </a:r>
                      <a:r>
                        <a:rPr lang="en-GB" b="0" dirty="0" err="1">
                          <a:solidFill>
                            <a:schemeClr val="accent1">
                              <a:lumMod val="50000"/>
                            </a:schemeClr>
                          </a:solidFill>
                        </a:rPr>
                        <a:t>redest</a:t>
                      </a:r>
                      <a:r>
                        <a:rPr lang="en-GB" b="0" dirty="0">
                          <a:solidFill>
                            <a:schemeClr val="accent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b="0" dirty="0">
                          <a:solidFill>
                            <a:schemeClr val="accent1">
                              <a:lumMod val="50000"/>
                            </a:schemeClr>
                          </a:solidFill>
                        </a:rPr>
                        <a:t>K. </a:t>
                      </a:r>
                      <a:r>
                        <a:rPr lang="en-GB" b="0" dirty="0" err="1">
                          <a:solidFill>
                            <a:schemeClr val="accent1">
                              <a:lumMod val="50000"/>
                            </a:schemeClr>
                          </a:solidFill>
                        </a:rPr>
                        <a:t>Er</a:t>
                      </a:r>
                      <a:r>
                        <a:rPr lang="en-GB" b="0" baseline="0" dirty="0">
                          <a:solidFill>
                            <a:schemeClr val="accent1">
                              <a:lumMod val="50000"/>
                            </a:schemeClr>
                          </a:solidFill>
                        </a:rPr>
                        <a:t> </a:t>
                      </a:r>
                      <a:r>
                        <a:rPr lang="en-GB" b="0" baseline="0" dirty="0" err="1">
                          <a:solidFill>
                            <a:schemeClr val="accent1">
                              <a:lumMod val="50000"/>
                            </a:schemeClr>
                          </a:solidFill>
                        </a:rPr>
                        <a:t>ist</a:t>
                      </a:r>
                      <a:r>
                        <a:rPr lang="en-GB" b="0" baseline="0" dirty="0">
                          <a:solidFill>
                            <a:schemeClr val="accent1">
                              <a:lumMod val="50000"/>
                            </a:schemeClr>
                          </a:solidFill>
                        </a:rPr>
                        <a:t> </a:t>
                      </a:r>
                      <a:r>
                        <a:rPr lang="en-GB" b="0" baseline="0" dirty="0" err="1">
                          <a:solidFill>
                            <a:schemeClr val="accent1">
                              <a:lumMod val="50000"/>
                            </a:schemeClr>
                          </a:solidFill>
                        </a:rPr>
                        <a:t>k</a:t>
                      </a:r>
                      <a:r>
                        <a:rPr lang="en-GB" b="0" dirty="0" err="1">
                          <a:solidFill>
                            <a:schemeClr val="accent1">
                              <a:lumMod val="50000"/>
                            </a:schemeClr>
                          </a:solidFill>
                        </a:rPr>
                        <a:t>eine</a:t>
                      </a:r>
                      <a:r>
                        <a:rPr lang="en-GB" b="0" dirty="0">
                          <a:solidFill>
                            <a:schemeClr val="accent1">
                              <a:lumMod val="50000"/>
                            </a:schemeClr>
                          </a:solidFill>
                        </a:rPr>
                        <a:t> Frau.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r h="370840">
                <a:tc>
                  <a:txBody>
                    <a:bodyPr/>
                    <a:lstStyle/>
                    <a:p>
                      <a:r>
                        <a:rPr lang="en-GB" b="0" dirty="0">
                          <a:solidFill>
                            <a:schemeClr val="accent1">
                              <a:lumMod val="50000"/>
                            </a:schemeClr>
                          </a:solidFill>
                        </a:rPr>
                        <a:t>L.  Was </a:t>
                      </a:r>
                      <a:r>
                        <a:rPr lang="en-GB" b="0" dirty="0" err="1">
                          <a:solidFill>
                            <a:schemeClr val="accent1">
                              <a:lumMod val="50000"/>
                            </a:schemeClr>
                          </a:solidFill>
                        </a:rPr>
                        <a:t>machst</a:t>
                      </a:r>
                      <a:r>
                        <a:rPr lang="en-GB" b="0" dirty="0">
                          <a:solidFill>
                            <a:schemeClr val="accent1">
                              <a:lumMod val="50000"/>
                            </a:schemeClr>
                          </a:solidFill>
                        </a:rPr>
                        <a:t> du </a:t>
                      </a:r>
                      <a:r>
                        <a:rPr lang="en-GB" b="0" dirty="0" err="1">
                          <a:solidFill>
                            <a:schemeClr val="accent1">
                              <a:lumMod val="50000"/>
                            </a:schemeClr>
                          </a:solidFill>
                        </a:rPr>
                        <a:t>im</a:t>
                      </a:r>
                      <a:r>
                        <a:rPr lang="en-GB" b="0" dirty="0">
                          <a:solidFill>
                            <a:schemeClr val="accent1">
                              <a:lumMod val="50000"/>
                            </a:schemeClr>
                          </a:solidFill>
                        </a:rPr>
                        <a:t> </a:t>
                      </a:r>
                      <a:r>
                        <a:rPr lang="en-GB" b="0" dirty="0" err="1">
                          <a:solidFill>
                            <a:schemeClr val="accent1">
                              <a:lumMod val="50000"/>
                            </a:schemeClr>
                          </a:solidFill>
                        </a:rPr>
                        <a:t>Unterricht</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548681"/>
                  </a:ext>
                </a:extLst>
              </a:tr>
            </a:tbl>
          </a:graphicData>
        </a:graphic>
      </p:graphicFrame>
      <p:pic>
        <p:nvPicPr>
          <p:cNvPr id="10" name="Picture 9"/>
          <p:cNvPicPr>
            <a:picLocks noChangeAspect="1"/>
          </p:cNvPicPr>
          <p:nvPr/>
        </p:nvPicPr>
        <p:blipFill>
          <a:blip r:embed="rId4"/>
          <a:stretch>
            <a:fillRect/>
          </a:stretch>
        </p:blipFill>
        <p:spPr>
          <a:xfrm>
            <a:off x="2489497" y="2743200"/>
            <a:ext cx="320259" cy="265747"/>
          </a:xfrm>
          <a:prstGeom prst="rect">
            <a:avLst/>
          </a:prstGeom>
        </p:spPr>
      </p:pic>
      <p:sp>
        <p:nvSpPr>
          <p:cNvPr id="11" name="Rectangle 10"/>
          <p:cNvSpPr/>
          <p:nvPr/>
        </p:nvSpPr>
        <p:spPr>
          <a:xfrm>
            <a:off x="8828633" y="162674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415888" y="160877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827609" y="195535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05619" y="203627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439131" y="20347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948390"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0842263" y="237448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630155"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827608"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0439950" y="237448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1290095" y="274320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827607" y="27680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858677" y="2752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819334" y="308323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605619" y="3083231"/>
            <a:ext cx="261257" cy="25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58882" y="351298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827607" y="34960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411597" y="348337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0068280" y="347986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0484290" y="345029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8811192" y="386430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7132632" y="386430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811068" y="42023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9242487" y="42023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829515" y="457335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630156" y="457335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6807200" y="500041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8810944" y="49443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8032933" y="49443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6807200"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212585"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850857" y="5325173"/>
            <a:ext cx="181430" cy="261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435567"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398006" y="5673970"/>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850857" y="566623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807200" y="5697272"/>
            <a:ext cx="181430" cy="29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9710123" y="5689489"/>
            <a:ext cx="181430" cy="29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Down Arrow 47"/>
          <p:cNvSpPr/>
          <p:nvPr/>
        </p:nvSpPr>
        <p:spPr>
          <a:xfrm>
            <a:off x="8748099" y="757747"/>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32294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546418" y="152870"/>
            <a:ext cx="24606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und </a:t>
            </a:r>
            <a:r>
              <a:rPr lang="en-GB" b="1" dirty="0" err="1">
                <a:solidFill>
                  <a:prstClr val="white"/>
                </a:solidFill>
                <a:latin typeface="Century Gothic" panose="020B0502020202020204" pitchFamily="34" charset="0"/>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2539450"/>
              </p:ext>
            </p:extLst>
          </p:nvPr>
        </p:nvGraphicFramePr>
        <p:xfrm>
          <a:off x="5467576" y="1568863"/>
          <a:ext cx="6539472" cy="4450080"/>
        </p:xfrm>
        <a:graphic>
          <a:graphicData uri="http://schemas.openxmlformats.org/drawingml/2006/table">
            <a:tbl>
              <a:tblPr firstRow="1" bandRow="1">
                <a:tableStyleId>{5C22544A-7EE6-4342-B048-85BDC9FD1C3A}</a:tableStyleId>
              </a:tblPr>
              <a:tblGrid>
                <a:gridCol w="408717">
                  <a:extLst>
                    <a:ext uri="{9D8B030D-6E8A-4147-A177-3AD203B41FA5}">
                      <a16:colId xmlns:a16="http://schemas.microsoft.com/office/drawing/2014/main" val="263268012"/>
                    </a:ext>
                  </a:extLst>
                </a:gridCol>
                <a:gridCol w="408717">
                  <a:extLst>
                    <a:ext uri="{9D8B030D-6E8A-4147-A177-3AD203B41FA5}">
                      <a16:colId xmlns:a16="http://schemas.microsoft.com/office/drawing/2014/main" val="3126897042"/>
                    </a:ext>
                  </a:extLst>
                </a:gridCol>
                <a:gridCol w="408717">
                  <a:extLst>
                    <a:ext uri="{9D8B030D-6E8A-4147-A177-3AD203B41FA5}">
                      <a16:colId xmlns:a16="http://schemas.microsoft.com/office/drawing/2014/main" val="1207600796"/>
                    </a:ext>
                  </a:extLst>
                </a:gridCol>
                <a:gridCol w="408717">
                  <a:extLst>
                    <a:ext uri="{9D8B030D-6E8A-4147-A177-3AD203B41FA5}">
                      <a16:colId xmlns:a16="http://schemas.microsoft.com/office/drawing/2014/main" val="3305774512"/>
                    </a:ext>
                  </a:extLst>
                </a:gridCol>
                <a:gridCol w="408717">
                  <a:extLst>
                    <a:ext uri="{9D8B030D-6E8A-4147-A177-3AD203B41FA5}">
                      <a16:colId xmlns:a16="http://schemas.microsoft.com/office/drawing/2014/main" val="1078327919"/>
                    </a:ext>
                  </a:extLst>
                </a:gridCol>
                <a:gridCol w="408717">
                  <a:extLst>
                    <a:ext uri="{9D8B030D-6E8A-4147-A177-3AD203B41FA5}">
                      <a16:colId xmlns:a16="http://schemas.microsoft.com/office/drawing/2014/main" val="2951137329"/>
                    </a:ext>
                  </a:extLst>
                </a:gridCol>
                <a:gridCol w="408717">
                  <a:extLst>
                    <a:ext uri="{9D8B030D-6E8A-4147-A177-3AD203B41FA5}">
                      <a16:colId xmlns:a16="http://schemas.microsoft.com/office/drawing/2014/main" val="4187961833"/>
                    </a:ext>
                  </a:extLst>
                </a:gridCol>
                <a:gridCol w="408717">
                  <a:extLst>
                    <a:ext uri="{9D8B030D-6E8A-4147-A177-3AD203B41FA5}">
                      <a16:colId xmlns:a16="http://schemas.microsoft.com/office/drawing/2014/main" val="2281195132"/>
                    </a:ext>
                  </a:extLst>
                </a:gridCol>
                <a:gridCol w="408717">
                  <a:extLst>
                    <a:ext uri="{9D8B030D-6E8A-4147-A177-3AD203B41FA5}">
                      <a16:colId xmlns:a16="http://schemas.microsoft.com/office/drawing/2014/main" val="1898360713"/>
                    </a:ext>
                  </a:extLst>
                </a:gridCol>
                <a:gridCol w="408717">
                  <a:extLst>
                    <a:ext uri="{9D8B030D-6E8A-4147-A177-3AD203B41FA5}">
                      <a16:colId xmlns:a16="http://schemas.microsoft.com/office/drawing/2014/main" val="447930653"/>
                    </a:ext>
                  </a:extLst>
                </a:gridCol>
                <a:gridCol w="408717">
                  <a:extLst>
                    <a:ext uri="{9D8B030D-6E8A-4147-A177-3AD203B41FA5}">
                      <a16:colId xmlns:a16="http://schemas.microsoft.com/office/drawing/2014/main" val="36163679"/>
                    </a:ext>
                  </a:extLst>
                </a:gridCol>
                <a:gridCol w="408717">
                  <a:extLst>
                    <a:ext uri="{9D8B030D-6E8A-4147-A177-3AD203B41FA5}">
                      <a16:colId xmlns:a16="http://schemas.microsoft.com/office/drawing/2014/main" val="879613253"/>
                    </a:ext>
                  </a:extLst>
                </a:gridCol>
                <a:gridCol w="408717">
                  <a:extLst>
                    <a:ext uri="{9D8B030D-6E8A-4147-A177-3AD203B41FA5}">
                      <a16:colId xmlns:a16="http://schemas.microsoft.com/office/drawing/2014/main" val="3833201954"/>
                    </a:ext>
                  </a:extLst>
                </a:gridCol>
                <a:gridCol w="408717">
                  <a:extLst>
                    <a:ext uri="{9D8B030D-6E8A-4147-A177-3AD203B41FA5}">
                      <a16:colId xmlns:a16="http://schemas.microsoft.com/office/drawing/2014/main" val="2635866267"/>
                    </a:ext>
                  </a:extLst>
                </a:gridCol>
                <a:gridCol w="408717">
                  <a:extLst>
                    <a:ext uri="{9D8B030D-6E8A-4147-A177-3AD203B41FA5}">
                      <a16:colId xmlns:a16="http://schemas.microsoft.com/office/drawing/2014/main" val="3714715184"/>
                    </a:ext>
                  </a:extLst>
                </a:gridCol>
                <a:gridCol w="408717">
                  <a:extLst>
                    <a:ext uri="{9D8B030D-6E8A-4147-A177-3AD203B41FA5}">
                      <a16:colId xmlns:a16="http://schemas.microsoft.com/office/drawing/2014/main" val="977521360"/>
                    </a:ext>
                  </a:extLst>
                </a:gridCol>
              </a:tblGrid>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0"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370840">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97375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9561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370840">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E79"/>
                    </a:solid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2"/>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587352"/>
                  </a:ext>
                </a:extLst>
              </a:tr>
            </a:tbl>
          </a:graphicData>
        </a:graphic>
      </p:graphicFrame>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8" name="Title 3"/>
          <p:cNvSpPr txBox="1">
            <a:spLocks/>
          </p:cNvSpPr>
          <p:nvPr/>
        </p:nvSpPr>
        <p:spPr>
          <a:xfrm>
            <a:off x="0" y="199865"/>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3303502"/>
              </p:ext>
            </p:extLst>
          </p:nvPr>
        </p:nvGraphicFramePr>
        <p:xfrm>
          <a:off x="445633" y="1568863"/>
          <a:ext cx="4374561" cy="4450080"/>
        </p:xfrm>
        <a:graphic>
          <a:graphicData uri="http://schemas.openxmlformats.org/drawingml/2006/table">
            <a:tbl>
              <a:tblPr firstRow="1" bandRow="1">
                <a:tableStyleId>{5C22544A-7EE6-4342-B048-85BDC9FD1C3A}</a:tableStyleId>
              </a:tblPr>
              <a:tblGrid>
                <a:gridCol w="4374561">
                  <a:extLst>
                    <a:ext uri="{9D8B030D-6E8A-4147-A177-3AD203B41FA5}">
                      <a16:colId xmlns:a16="http://schemas.microsoft.com/office/drawing/2014/main" val="660022236"/>
                    </a:ext>
                  </a:extLst>
                </a:gridCol>
              </a:tblGrid>
              <a:tr h="370840">
                <a:tc>
                  <a:txBody>
                    <a:bodyPr/>
                    <a:lstStyle/>
                    <a:p>
                      <a:pPr marL="0" indent="0">
                        <a:buNone/>
                      </a:pPr>
                      <a:r>
                        <a:rPr lang="en-GB" b="0" baseline="0" dirty="0">
                          <a:solidFill>
                            <a:schemeClr val="accent1">
                              <a:lumMod val="50000"/>
                            </a:schemeClr>
                          </a:solidFill>
                        </a:rPr>
                        <a:t>A. Was </a:t>
                      </a:r>
                      <a:r>
                        <a:rPr lang="en-GB" b="0" baseline="0" dirty="0" err="1">
                          <a:solidFill>
                            <a:schemeClr val="accent1">
                              <a:lumMod val="50000"/>
                            </a:schemeClr>
                          </a:solidFill>
                        </a:rPr>
                        <a:t>machst</a:t>
                      </a:r>
                      <a:r>
                        <a:rPr lang="en-GB" b="0" baseline="0" dirty="0">
                          <a:solidFill>
                            <a:schemeClr val="accent1">
                              <a:lumMod val="50000"/>
                            </a:schemeClr>
                          </a:solidFill>
                        </a:rPr>
                        <a:t> du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370840">
                <a:tc>
                  <a:txBody>
                    <a:bodyPr/>
                    <a:lstStyle/>
                    <a:p>
                      <a:r>
                        <a:rPr lang="en-GB" b="0" dirty="0">
                          <a:solidFill>
                            <a:schemeClr val="accent1">
                              <a:lumMod val="50000"/>
                            </a:schemeClr>
                          </a:solidFill>
                        </a:rPr>
                        <a:t>B. </a:t>
                      </a:r>
                      <a:r>
                        <a:rPr lang="en-GB" b="0" dirty="0" err="1">
                          <a:solidFill>
                            <a:schemeClr val="accent1">
                              <a:lumMod val="50000"/>
                            </a:schemeClr>
                          </a:solidFill>
                        </a:rPr>
                        <a:t>Nicht</a:t>
                      </a:r>
                      <a:r>
                        <a:rPr lang="en-GB" b="0" dirty="0">
                          <a:solidFill>
                            <a:schemeClr val="accent1">
                              <a:lumMod val="50000"/>
                            </a:schemeClr>
                          </a:solidFill>
                        </a:rPr>
                        <a:t> </a:t>
                      </a:r>
                      <a:r>
                        <a:rPr lang="en-GB" b="0" dirty="0" err="1">
                          <a:solidFill>
                            <a:schemeClr val="accent1">
                              <a:lumMod val="50000"/>
                            </a:schemeClr>
                          </a:solidFill>
                        </a:rPr>
                        <a:t>falsch</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370840">
                <a:tc>
                  <a:txBody>
                    <a:bodyPr/>
                    <a:lstStyle/>
                    <a:p>
                      <a:r>
                        <a:rPr lang="en-GB" b="0" dirty="0">
                          <a:solidFill>
                            <a:schemeClr val="accent1">
                              <a:lumMod val="50000"/>
                            </a:schemeClr>
                          </a:solidFill>
                        </a:rPr>
                        <a:t>C. Wo </a:t>
                      </a:r>
                      <a:r>
                        <a:rPr lang="en-GB" b="0" dirty="0" err="1">
                          <a:solidFill>
                            <a:schemeClr val="accent1">
                              <a:lumMod val="50000"/>
                            </a:schemeClr>
                          </a:solidFill>
                        </a:rPr>
                        <a:t>bist</a:t>
                      </a:r>
                      <a:r>
                        <a:rPr lang="en-GB" b="0" dirty="0">
                          <a:solidFill>
                            <a:schemeClr val="accent1">
                              <a:lumMod val="50000"/>
                            </a:schemeClr>
                          </a:solidFill>
                        </a:rPr>
                        <a:t> du?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370840">
                <a:tc>
                  <a:txBody>
                    <a:bodyPr/>
                    <a:lstStyle/>
                    <a:p>
                      <a:pPr marL="0" indent="0">
                        <a:buNone/>
                      </a:pPr>
                      <a:r>
                        <a:rPr lang="en-GB" b="0" dirty="0">
                          <a:solidFill>
                            <a:schemeClr val="accent1">
                              <a:lumMod val="50000"/>
                            </a:schemeClr>
                          </a:solidFill>
                        </a:rPr>
                        <a:t>D. Was </a:t>
                      </a:r>
                      <a:r>
                        <a:rPr lang="en-GB" b="0" dirty="0" err="1">
                          <a:solidFill>
                            <a:schemeClr val="accent1">
                              <a:lumMod val="50000"/>
                            </a:schemeClr>
                          </a:solidFill>
                        </a:rPr>
                        <a:t>ist</a:t>
                      </a:r>
                      <a:r>
                        <a:rPr lang="en-GB" b="0" dirty="0">
                          <a:solidFill>
                            <a:schemeClr val="accent1">
                              <a:lumMod val="50000"/>
                            </a:schemeClr>
                          </a:solidFill>
                        </a:rPr>
                        <a:t> das?</a:t>
                      </a:r>
                      <a:r>
                        <a:rPr lang="en-GB" b="0" baseline="0" dirty="0">
                          <a:solidFill>
                            <a:schemeClr val="accent1">
                              <a:lumMod val="50000"/>
                            </a:schemeClr>
                          </a:solidFill>
                        </a:rPr>
                        <a:t> </a:t>
                      </a:r>
                      <a:r>
                        <a:rPr lang="en-GB" b="0" baseline="0" dirty="0">
                          <a:solidFill>
                            <a:schemeClr val="accent1">
                              <a:lumMod val="50000"/>
                            </a:schemeClr>
                          </a:solidFill>
                          <a:sym typeface="Wingdings" panose="05000000000000000000" pitchFamily="2" charset="2"/>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370840">
                <a:tc>
                  <a:txBody>
                    <a:bodyPr/>
                    <a:lstStyle/>
                    <a:p>
                      <a:pPr marL="0" indent="0">
                        <a:buNone/>
                      </a:pPr>
                      <a:r>
                        <a:rPr lang="en-GB" b="0" dirty="0">
                          <a:solidFill>
                            <a:schemeClr val="accent1">
                              <a:lumMod val="50000"/>
                            </a:schemeClr>
                          </a:solidFill>
                        </a:rPr>
                        <a:t>E. Was </a:t>
                      </a:r>
                      <a:r>
                        <a:rPr lang="en-GB" b="0" dirty="0" err="1">
                          <a:solidFill>
                            <a:schemeClr val="accent1">
                              <a:lumMod val="50000"/>
                            </a:schemeClr>
                          </a:solidFill>
                        </a:rPr>
                        <a:t>machst</a:t>
                      </a:r>
                      <a:r>
                        <a:rPr lang="en-GB" b="0" dirty="0">
                          <a:solidFill>
                            <a:schemeClr val="accent1">
                              <a:lumMod val="50000"/>
                            </a:schemeClr>
                          </a:solidFill>
                        </a:rPr>
                        <a:t> du in der </a:t>
                      </a:r>
                      <a:r>
                        <a:rPr lang="en-GB" b="0" dirty="0" err="1">
                          <a:solidFill>
                            <a:schemeClr val="accent1">
                              <a:lumMod val="50000"/>
                            </a:schemeClr>
                          </a:solidFill>
                        </a:rPr>
                        <a:t>Schule</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370840">
                <a:tc>
                  <a:txBody>
                    <a:bodyPr/>
                    <a:lstStyle/>
                    <a:p>
                      <a:r>
                        <a:rPr lang="en-GB" b="0" dirty="0">
                          <a:solidFill>
                            <a:schemeClr val="accent1">
                              <a:lumMod val="50000"/>
                            </a:schemeClr>
                          </a:solidFill>
                        </a:rPr>
                        <a:t>F. Wo </a:t>
                      </a:r>
                      <a:r>
                        <a:rPr lang="en-GB" b="0" dirty="0" err="1">
                          <a:solidFill>
                            <a:schemeClr val="accent1">
                              <a:lumMod val="50000"/>
                            </a:schemeClr>
                          </a:solidFill>
                        </a:rPr>
                        <a:t>ist</a:t>
                      </a:r>
                      <a:r>
                        <a:rPr lang="en-GB" b="0" dirty="0">
                          <a:solidFill>
                            <a:schemeClr val="accent1">
                              <a:lumMod val="50000"/>
                            </a:schemeClr>
                          </a:solidFill>
                        </a:rPr>
                        <a:t> das </a:t>
                      </a:r>
                      <a:r>
                        <a:rPr lang="en-GB" b="0" dirty="0" err="1">
                          <a:solidFill>
                            <a:schemeClr val="accent1">
                              <a:lumMod val="50000"/>
                            </a:schemeClr>
                          </a:solidFill>
                        </a:rPr>
                        <a:t>Klassenzimmer</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370840">
                <a:tc>
                  <a:txBody>
                    <a:bodyPr/>
                    <a:lstStyle/>
                    <a:p>
                      <a:r>
                        <a:rPr lang="en-GB" b="0" dirty="0">
                          <a:solidFill>
                            <a:schemeClr val="accent1">
                              <a:lumMod val="50000"/>
                            </a:schemeClr>
                          </a:solidFill>
                        </a:rPr>
                        <a:t>G. </a:t>
                      </a:r>
                      <a:r>
                        <a:rPr lang="en-GB" b="0" dirty="0" err="1">
                          <a:solidFill>
                            <a:schemeClr val="accent1">
                              <a:lumMod val="50000"/>
                            </a:schemeClr>
                          </a:solidFill>
                        </a:rPr>
                        <a:t>Nicht</a:t>
                      </a:r>
                      <a:r>
                        <a:rPr lang="en-GB" b="0" dirty="0">
                          <a:solidFill>
                            <a:schemeClr val="accent1">
                              <a:lumMod val="50000"/>
                            </a:schemeClr>
                          </a:solidFill>
                        </a:rPr>
                        <a:t> </a:t>
                      </a:r>
                      <a:r>
                        <a:rPr lang="en-GB" b="0" dirty="0" err="1">
                          <a:solidFill>
                            <a:schemeClr val="accent1">
                              <a:lumMod val="50000"/>
                            </a:schemeClr>
                          </a:solidFill>
                        </a:rPr>
                        <a:t>richtig</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1">
                              <a:lumMod val="50000"/>
                            </a:schemeClr>
                          </a:solidFill>
                        </a:rPr>
                        <a:t>H. Das</a:t>
                      </a:r>
                      <a:r>
                        <a:rPr lang="en-GB" b="0" baseline="0" dirty="0">
                          <a:solidFill>
                            <a:schemeClr val="accent1">
                              <a:lumMod val="50000"/>
                            </a:schemeClr>
                          </a:solidFill>
                        </a:rPr>
                        <a:t> </a:t>
                      </a:r>
                      <a:r>
                        <a:rPr lang="en-GB" b="0" baseline="0" dirty="0" err="1">
                          <a:solidFill>
                            <a:schemeClr val="accent1">
                              <a:lumMod val="50000"/>
                            </a:schemeClr>
                          </a:solidFill>
                        </a:rPr>
                        <a:t>ist</a:t>
                      </a:r>
                      <a:r>
                        <a:rPr lang="en-GB" b="0" baseline="0" dirty="0">
                          <a:solidFill>
                            <a:schemeClr val="accent1">
                              <a:lumMod val="50000"/>
                            </a:schemeClr>
                          </a:solidFill>
                        </a:rPr>
                        <a:t> </a:t>
                      </a:r>
                      <a:r>
                        <a:rPr lang="en-GB" b="0" baseline="0" dirty="0" err="1">
                          <a:solidFill>
                            <a:schemeClr val="accent1">
                              <a:lumMod val="50000"/>
                            </a:schemeClr>
                          </a:solidFill>
                        </a:rPr>
                        <a:t>e</a:t>
                      </a:r>
                      <a:r>
                        <a:rPr lang="en-GB" b="0" dirty="0" err="1">
                          <a:solidFill>
                            <a:schemeClr val="accent1">
                              <a:lumMod val="50000"/>
                            </a:schemeClr>
                          </a:solidFill>
                        </a:rPr>
                        <a:t>in</a:t>
                      </a:r>
                      <a:r>
                        <a:rPr lang="en-GB" b="0" baseline="0" dirty="0">
                          <a:solidFill>
                            <a:schemeClr val="accent1">
                              <a:lumMod val="50000"/>
                            </a:schemeClr>
                          </a:solidFill>
                        </a:rPr>
                        <a:t> </a:t>
                      </a:r>
                      <a:r>
                        <a:rPr lang="en-GB" b="0" dirty="0">
                          <a:solidFill>
                            <a:schemeClr val="accent1">
                              <a:lumMod val="50000"/>
                            </a:schemeClr>
                          </a:solidFill>
                        </a:rPr>
                        <a:t>Tag.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370840">
                <a:tc>
                  <a:txBody>
                    <a:bodyPr/>
                    <a:lstStyle/>
                    <a:p>
                      <a:r>
                        <a:rPr lang="en-GB" b="0" dirty="0">
                          <a:solidFill>
                            <a:schemeClr val="accent1">
                              <a:lumMod val="50000"/>
                            </a:schemeClr>
                          </a:solidFill>
                        </a:rPr>
                        <a:t>I.</a:t>
                      </a:r>
                      <a:r>
                        <a:rPr lang="en-GB" b="0" baseline="0" dirty="0">
                          <a:solidFill>
                            <a:schemeClr val="accent1">
                              <a:lumMod val="50000"/>
                            </a:schemeClr>
                          </a:solidFill>
                        </a:rPr>
                        <a:t> Was </a:t>
                      </a:r>
                      <a:r>
                        <a:rPr lang="en-GB" b="0" baseline="0" dirty="0" err="1">
                          <a:solidFill>
                            <a:schemeClr val="accent1">
                              <a:lumMod val="50000"/>
                            </a:schemeClr>
                          </a:solidFill>
                        </a:rPr>
                        <a:t>machst</a:t>
                      </a:r>
                      <a:r>
                        <a:rPr lang="en-GB" b="0" baseline="0" dirty="0">
                          <a:solidFill>
                            <a:schemeClr val="accent1">
                              <a:lumMod val="50000"/>
                            </a:schemeClr>
                          </a:solidFill>
                        </a:rPr>
                        <a:t> du </a:t>
                      </a:r>
                      <a:r>
                        <a:rPr lang="en-GB" b="0" baseline="0" dirty="0" err="1">
                          <a:solidFill>
                            <a:schemeClr val="accent1">
                              <a:lumMod val="50000"/>
                            </a:schemeClr>
                          </a:solidFill>
                        </a:rPr>
                        <a:t>mit</a:t>
                      </a:r>
                      <a:r>
                        <a:rPr lang="en-GB" b="0" baseline="0" dirty="0">
                          <a:solidFill>
                            <a:schemeClr val="accent1">
                              <a:lumMod val="50000"/>
                            </a:schemeClr>
                          </a:solidFill>
                        </a:rPr>
                        <a:t> </a:t>
                      </a:r>
                      <a:r>
                        <a:rPr lang="en-GB" b="0" baseline="0" dirty="0" err="1">
                          <a:solidFill>
                            <a:schemeClr val="accent1">
                              <a:lumMod val="50000"/>
                            </a:schemeClr>
                          </a:solidFill>
                        </a:rPr>
                        <a:t>einer</a:t>
                      </a:r>
                      <a:r>
                        <a:rPr lang="en-GB" b="0" baseline="0" dirty="0">
                          <a:solidFill>
                            <a:schemeClr val="accent1">
                              <a:lumMod val="50000"/>
                            </a:schemeClr>
                          </a:solidFill>
                        </a:rPr>
                        <a:t> </a:t>
                      </a:r>
                      <a:r>
                        <a:rPr lang="en-GB" b="0" baseline="0" dirty="0" err="1">
                          <a:solidFill>
                            <a:schemeClr val="accent1">
                              <a:lumMod val="50000"/>
                            </a:schemeClr>
                          </a:solidFill>
                        </a:rPr>
                        <a:t>Gitarre</a:t>
                      </a:r>
                      <a:r>
                        <a:rPr lang="en-GB" b="0" baseline="0" dirty="0">
                          <a:solidFill>
                            <a:schemeClr val="accent1">
                              <a:lumMod val="50000"/>
                            </a:schemeClr>
                          </a:solidFill>
                        </a:rPr>
                        <a:t>?</a:t>
                      </a:r>
                      <a:endParaRPr lang="en-GB" b="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370840">
                <a:tc>
                  <a:txBody>
                    <a:bodyPr/>
                    <a:lstStyle/>
                    <a:p>
                      <a:r>
                        <a:rPr lang="en-GB" b="0" dirty="0">
                          <a:solidFill>
                            <a:schemeClr val="accent1">
                              <a:lumMod val="50000"/>
                            </a:schemeClr>
                          </a:solidFill>
                        </a:rPr>
                        <a:t>J. Du </a:t>
                      </a:r>
                      <a:r>
                        <a:rPr lang="en-GB" b="0" dirty="0" err="1">
                          <a:solidFill>
                            <a:schemeClr val="accent1">
                              <a:lumMod val="50000"/>
                            </a:schemeClr>
                          </a:solidFill>
                        </a:rPr>
                        <a:t>redest</a:t>
                      </a:r>
                      <a:r>
                        <a:rPr lang="en-GB" b="0" dirty="0">
                          <a:solidFill>
                            <a:schemeClr val="accent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715152"/>
                  </a:ext>
                </a:extLst>
              </a:tr>
              <a:tr h="370840">
                <a:tc>
                  <a:txBody>
                    <a:bodyPr/>
                    <a:lstStyle/>
                    <a:p>
                      <a:r>
                        <a:rPr lang="en-GB" b="0" dirty="0">
                          <a:solidFill>
                            <a:schemeClr val="accent1">
                              <a:lumMod val="50000"/>
                            </a:schemeClr>
                          </a:solidFill>
                        </a:rPr>
                        <a:t>K. </a:t>
                      </a:r>
                      <a:r>
                        <a:rPr lang="en-GB" b="0" dirty="0" err="1">
                          <a:solidFill>
                            <a:schemeClr val="accent1">
                              <a:lumMod val="50000"/>
                            </a:schemeClr>
                          </a:solidFill>
                        </a:rPr>
                        <a:t>Er</a:t>
                      </a:r>
                      <a:r>
                        <a:rPr lang="en-GB" b="0" baseline="0" dirty="0">
                          <a:solidFill>
                            <a:schemeClr val="accent1">
                              <a:lumMod val="50000"/>
                            </a:schemeClr>
                          </a:solidFill>
                        </a:rPr>
                        <a:t> </a:t>
                      </a:r>
                      <a:r>
                        <a:rPr lang="en-GB" b="0" baseline="0" dirty="0" err="1">
                          <a:solidFill>
                            <a:schemeClr val="accent1">
                              <a:lumMod val="50000"/>
                            </a:schemeClr>
                          </a:solidFill>
                        </a:rPr>
                        <a:t>ist</a:t>
                      </a:r>
                      <a:r>
                        <a:rPr lang="en-GB" b="0" baseline="0" dirty="0">
                          <a:solidFill>
                            <a:schemeClr val="accent1">
                              <a:lumMod val="50000"/>
                            </a:schemeClr>
                          </a:solidFill>
                        </a:rPr>
                        <a:t> </a:t>
                      </a:r>
                      <a:r>
                        <a:rPr lang="en-GB" b="0" baseline="0" dirty="0" err="1">
                          <a:solidFill>
                            <a:schemeClr val="accent1">
                              <a:lumMod val="50000"/>
                            </a:schemeClr>
                          </a:solidFill>
                        </a:rPr>
                        <a:t>k</a:t>
                      </a:r>
                      <a:r>
                        <a:rPr lang="en-GB" b="0" dirty="0" err="1">
                          <a:solidFill>
                            <a:schemeClr val="accent1">
                              <a:lumMod val="50000"/>
                            </a:schemeClr>
                          </a:solidFill>
                        </a:rPr>
                        <a:t>eine</a:t>
                      </a:r>
                      <a:r>
                        <a:rPr lang="en-GB" b="0" dirty="0">
                          <a:solidFill>
                            <a:schemeClr val="accent1">
                              <a:lumMod val="50000"/>
                            </a:schemeClr>
                          </a:solidFill>
                        </a:rPr>
                        <a:t> Frau.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44852"/>
                  </a:ext>
                </a:extLst>
              </a:tr>
              <a:tr h="370840">
                <a:tc>
                  <a:txBody>
                    <a:bodyPr/>
                    <a:lstStyle/>
                    <a:p>
                      <a:r>
                        <a:rPr lang="en-GB" b="0" dirty="0">
                          <a:solidFill>
                            <a:schemeClr val="accent1">
                              <a:lumMod val="50000"/>
                            </a:schemeClr>
                          </a:solidFill>
                        </a:rPr>
                        <a:t>L.  Was </a:t>
                      </a:r>
                      <a:r>
                        <a:rPr lang="en-GB" b="0" dirty="0" err="1">
                          <a:solidFill>
                            <a:schemeClr val="accent1">
                              <a:lumMod val="50000"/>
                            </a:schemeClr>
                          </a:solidFill>
                        </a:rPr>
                        <a:t>machst</a:t>
                      </a:r>
                      <a:r>
                        <a:rPr lang="en-GB" b="0" dirty="0">
                          <a:solidFill>
                            <a:schemeClr val="accent1">
                              <a:lumMod val="50000"/>
                            </a:schemeClr>
                          </a:solidFill>
                        </a:rPr>
                        <a:t> du </a:t>
                      </a:r>
                      <a:r>
                        <a:rPr lang="en-GB" b="0" dirty="0" err="1">
                          <a:solidFill>
                            <a:schemeClr val="accent1">
                              <a:lumMod val="50000"/>
                            </a:schemeClr>
                          </a:solidFill>
                        </a:rPr>
                        <a:t>im</a:t>
                      </a:r>
                      <a:r>
                        <a:rPr lang="en-GB" b="0" dirty="0">
                          <a:solidFill>
                            <a:schemeClr val="accent1">
                              <a:lumMod val="50000"/>
                            </a:schemeClr>
                          </a:solidFill>
                        </a:rPr>
                        <a:t> </a:t>
                      </a:r>
                      <a:r>
                        <a:rPr lang="en-GB" b="0" dirty="0" err="1">
                          <a:solidFill>
                            <a:schemeClr val="accent1">
                              <a:lumMod val="50000"/>
                            </a:schemeClr>
                          </a:solidFill>
                        </a:rPr>
                        <a:t>Unterricht</a:t>
                      </a:r>
                      <a:r>
                        <a:rPr lang="en-GB" b="0" dirty="0">
                          <a:solidFill>
                            <a:schemeClr val="accent1">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548681"/>
                  </a:ext>
                </a:extLst>
              </a:tr>
            </a:tbl>
          </a:graphicData>
        </a:graphic>
      </p:graphicFrame>
      <p:pic>
        <p:nvPicPr>
          <p:cNvPr id="10" name="Picture 9"/>
          <p:cNvPicPr>
            <a:picLocks noChangeAspect="1"/>
          </p:cNvPicPr>
          <p:nvPr/>
        </p:nvPicPr>
        <p:blipFill>
          <a:blip r:embed="rId4"/>
          <a:stretch>
            <a:fillRect/>
          </a:stretch>
        </p:blipFill>
        <p:spPr>
          <a:xfrm>
            <a:off x="2489497" y="2743200"/>
            <a:ext cx="320259" cy="265747"/>
          </a:xfrm>
          <a:prstGeom prst="rect">
            <a:avLst/>
          </a:prstGeom>
        </p:spPr>
      </p:pic>
      <p:sp>
        <p:nvSpPr>
          <p:cNvPr id="11" name="Rectangle 10"/>
          <p:cNvSpPr/>
          <p:nvPr/>
        </p:nvSpPr>
        <p:spPr>
          <a:xfrm>
            <a:off x="8794835" y="163778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383113" y="16216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637434" y="16216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010273" y="163541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825901" y="164195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827609" y="195535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9605619" y="203627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0439131" y="20347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0858643" y="195535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215502" y="196189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0059339" y="195879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948390"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842263" y="237448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635340"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827608" y="238390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10439950" y="237448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5259" y="235507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021437" y="23625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373259" y="23625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81781" y="239044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0059338" y="233674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1314249" y="235507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1697212" y="23625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11290095" y="274320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0858677" y="275283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258691" y="272122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8765921" y="272815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1699563" y="27680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8819334" y="308323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687678" y="308323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9215502" y="30871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9979019" y="309703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10465688" y="312817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7158882" y="351298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827607" y="349603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411597" y="348337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0068280" y="347986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0484290" y="345029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1299865" y="347899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0860601" y="348551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11720837" y="34706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8811192" y="386430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7132632" y="386430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8395236" y="384903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545296" y="3864303"/>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968477" y="386756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8811068" y="42023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9577361" y="4202352"/>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9220106" y="42073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10020949" y="421221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10434169" y="421596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8834699" y="4561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7635340" y="45615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972657" y="459155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400420" y="4597125"/>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9202485" y="458609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9670431" y="462761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6807200" y="5000419"/>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8810944" y="49443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8032933" y="494436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6362970" y="494454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8346534" y="497462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9181781" y="497224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9613931" y="497462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10043048" y="4987526"/>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10434169" y="4947358"/>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6807200"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7212585"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8850857" y="532517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8435567" y="531658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9271228" y="5355050"/>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6398006" y="5673970"/>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8850857" y="5666233"/>
            <a:ext cx="181430" cy="32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6807200" y="5697272"/>
            <a:ext cx="181430" cy="29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9679669" y="5689489"/>
            <a:ext cx="181430" cy="29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7967473" y="5677404"/>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p:cNvSpPr/>
          <p:nvPr/>
        </p:nvSpPr>
        <p:spPr>
          <a:xfrm>
            <a:off x="8381311" y="568225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p:cNvSpPr/>
          <p:nvPr/>
        </p:nvSpPr>
        <p:spPr>
          <a:xfrm>
            <a:off x="9215502" y="5721001"/>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p:cNvSpPr/>
          <p:nvPr/>
        </p:nvSpPr>
        <p:spPr>
          <a:xfrm>
            <a:off x="10085995" y="5718847"/>
            <a:ext cx="261257" cy="25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Down Arrow 89"/>
          <p:cNvSpPr/>
          <p:nvPr/>
        </p:nvSpPr>
        <p:spPr>
          <a:xfrm>
            <a:off x="8748099" y="757747"/>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 name="Title 1"/>
          <p:cNvSpPr>
            <a:spLocks noGrp="1"/>
          </p:cNvSpPr>
          <p:nvPr>
            <p:ph type="title"/>
          </p:nvPr>
        </p:nvSpPr>
        <p:spPr>
          <a:xfrm>
            <a:off x="0" y="207882"/>
            <a:ext cx="10515600" cy="1325563"/>
          </a:xfrm>
        </p:spPr>
        <p:txBody>
          <a:bodyPr/>
          <a:lstStyle/>
          <a:p>
            <a:r>
              <a:rPr lang="en-GB" b="1">
                <a:solidFill>
                  <a:schemeClr val="bg1"/>
                </a:solidFill>
              </a:rPr>
              <a:t>Vokabeln</a:t>
            </a:r>
            <a:br>
              <a:rPr lang="en-GB" b="1">
                <a:solidFill>
                  <a:schemeClr val="bg1"/>
                </a:solidFill>
              </a:rPr>
            </a:br>
            <a:endParaRPr lang="en-GB"/>
          </a:p>
        </p:txBody>
      </p:sp>
    </p:spTree>
    <p:extLst>
      <p:ext uri="{BB962C8B-B14F-4D97-AF65-F5344CB8AC3E}">
        <p14:creationId xmlns:p14="http://schemas.microsoft.com/office/powerpoint/2010/main" val="380502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4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5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4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5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5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5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56"/>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54"/>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5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57"/>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59"/>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58"/>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60"/>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6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6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64"/>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6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6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6"/>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67"/>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71"/>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68"/>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7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72"/>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69"/>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73"/>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74"/>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75"/>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76"/>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77"/>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78"/>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80"/>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79"/>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81"/>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82"/>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84"/>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0" nodeType="clickEffect">
                                  <p:stCondLst>
                                    <p:cond delay="0"/>
                                  </p:stCondLst>
                                  <p:childTnLst>
                                    <p:set>
                                      <p:cBhvr>
                                        <p:cTn id="298" dur="1" fill="hold">
                                          <p:stCondLst>
                                            <p:cond delay="0"/>
                                          </p:stCondLst>
                                        </p:cTn>
                                        <p:tgtEl>
                                          <p:spTgt spid="86"/>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87"/>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0" nodeType="clickEffect">
                                  <p:stCondLst>
                                    <p:cond delay="0"/>
                                  </p:stCondLst>
                                  <p:childTnLst>
                                    <p:set>
                                      <p:cBhvr>
                                        <p:cTn id="306" dur="1" fill="hold">
                                          <p:stCondLst>
                                            <p:cond delay="0"/>
                                          </p:stCondLst>
                                        </p:cTn>
                                        <p:tgtEl>
                                          <p:spTgt spid="83"/>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grpId="0" nodeType="clickEffect">
                                  <p:stCondLst>
                                    <p:cond delay="0"/>
                                  </p:stCondLst>
                                  <p:childTnLst>
                                    <p:set>
                                      <p:cBhvr>
                                        <p:cTn id="310" dur="1" fill="hold">
                                          <p:stCondLst>
                                            <p:cond delay="0"/>
                                          </p:stCondLst>
                                        </p:cTn>
                                        <p:tgtEl>
                                          <p:spTgt spid="88"/>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0" nodeType="clickEffect">
                                  <p:stCondLst>
                                    <p:cond delay="0"/>
                                  </p:stCondLst>
                                  <p:childTnLst>
                                    <p:set>
                                      <p:cBhvr>
                                        <p:cTn id="314" dur="1" fill="hold">
                                          <p:stCondLst>
                                            <p:cond delay="0"/>
                                          </p:stCondLst>
                                        </p:cTn>
                                        <p:tgtEl>
                                          <p:spTgt spid="85"/>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0" nodeType="clickEffect">
                                  <p:stCondLst>
                                    <p:cond delay="0"/>
                                  </p:stCondLst>
                                  <p:childTnLst>
                                    <p:set>
                                      <p:cBhvr>
                                        <p:cTn id="318"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446327" y="247046"/>
            <a:ext cx="1511000"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pic>
        <p:nvPicPr>
          <p:cNvPr id="8" name="Picture 7"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4" t="6666" r="46876" b="4444"/>
          <a:stretch/>
        </p:blipFill>
        <p:spPr>
          <a:xfrm>
            <a:off x="10504519" y="1001890"/>
            <a:ext cx="1318521" cy="1318521"/>
          </a:xfrm>
          <a:prstGeom prst="rect">
            <a:avLst/>
          </a:prstGeom>
        </p:spPr>
      </p:pic>
      <p:sp>
        <p:nvSpPr>
          <p:cNvPr id="9" name="TextBox 8"/>
          <p:cNvSpPr txBox="1"/>
          <p:nvPr/>
        </p:nvSpPr>
        <p:spPr>
          <a:xfrm>
            <a:off x="128530" y="1274437"/>
            <a:ext cx="11694509" cy="4939814"/>
          </a:xfrm>
          <a:prstGeom prst="rect">
            <a:avLst/>
          </a:prstGeom>
          <a:noFill/>
        </p:spPr>
        <p:txBody>
          <a:bodyPr wrap="square" rtlCol="0">
            <a:spAutoFit/>
          </a:bodyPr>
          <a:lstStyle/>
          <a:p>
            <a:r>
              <a:rPr lang="en-GB" sz="2100" dirty="0">
                <a:solidFill>
                  <a:schemeClr val="accent1">
                    <a:lumMod val="50000"/>
                  </a:schemeClr>
                </a:solidFill>
              </a:rPr>
              <a:t>Which word is the </a:t>
            </a:r>
            <a:r>
              <a:rPr lang="en-GB" sz="2100" b="1" dirty="0">
                <a:solidFill>
                  <a:schemeClr val="accent1">
                    <a:lumMod val="50000"/>
                  </a:schemeClr>
                </a:solidFill>
              </a:rPr>
              <a:t>verb</a:t>
            </a:r>
            <a:r>
              <a:rPr lang="en-GB" sz="2100" dirty="0">
                <a:solidFill>
                  <a:schemeClr val="accent1">
                    <a:lumMod val="50000"/>
                  </a:schemeClr>
                </a:solidFill>
              </a:rPr>
              <a:t> in the following sentence? How do you know?</a:t>
            </a:r>
          </a:p>
          <a:p>
            <a:endParaRPr lang="en-GB" sz="2100" dirty="0">
              <a:solidFill>
                <a:schemeClr val="accent1">
                  <a:lumMod val="50000"/>
                </a:schemeClr>
              </a:solidFill>
            </a:endParaRPr>
          </a:p>
          <a:p>
            <a:r>
              <a:rPr lang="en-GB" sz="2100" dirty="0">
                <a:solidFill>
                  <a:schemeClr val="accent1">
                    <a:lumMod val="50000"/>
                  </a:schemeClr>
                </a:solidFill>
              </a:rPr>
              <a:t>Mia </a:t>
            </a:r>
            <a:r>
              <a:rPr lang="en-GB" sz="2100" dirty="0" err="1">
                <a:solidFill>
                  <a:schemeClr val="accent1">
                    <a:lumMod val="50000"/>
                  </a:schemeClr>
                </a:solidFill>
              </a:rPr>
              <a:t>kauft</a:t>
            </a:r>
            <a:r>
              <a:rPr lang="en-GB" sz="2100" dirty="0">
                <a:solidFill>
                  <a:schemeClr val="accent1">
                    <a:lumMod val="50000"/>
                  </a:schemeClr>
                </a:solidFill>
              </a:rPr>
              <a:t> oft Bonbons.</a:t>
            </a:r>
          </a:p>
          <a:p>
            <a:endParaRPr lang="en-GB" sz="2100" dirty="0">
              <a:solidFill>
                <a:schemeClr val="accent1">
                  <a:lumMod val="50000"/>
                </a:schemeClr>
              </a:solidFill>
            </a:endParaRPr>
          </a:p>
          <a:p>
            <a:r>
              <a:rPr lang="en-GB" sz="2100" b="1" dirty="0">
                <a:solidFill>
                  <a:schemeClr val="accent1">
                    <a:lumMod val="50000"/>
                  </a:schemeClr>
                </a:solidFill>
              </a:rPr>
              <a:t>‘Bonbons’</a:t>
            </a:r>
            <a:r>
              <a:rPr lang="en-GB" sz="2100" i="1" dirty="0">
                <a:solidFill>
                  <a:schemeClr val="accent1">
                    <a:lumMod val="50000"/>
                  </a:schemeClr>
                </a:solidFill>
              </a:rPr>
              <a:t> </a:t>
            </a:r>
            <a:r>
              <a:rPr lang="en-GB" sz="2100" dirty="0">
                <a:solidFill>
                  <a:schemeClr val="accent1">
                    <a:lumMod val="50000"/>
                  </a:schemeClr>
                </a:solidFill>
              </a:rPr>
              <a:t>cannot be a verb because it does not end in </a:t>
            </a:r>
            <a:r>
              <a:rPr lang="en-GB" sz="2100" b="1" dirty="0">
                <a:solidFill>
                  <a:schemeClr val="accent1">
                    <a:lumMod val="50000"/>
                  </a:schemeClr>
                </a:solidFill>
              </a:rPr>
              <a:t>–</a:t>
            </a:r>
            <a:r>
              <a:rPr lang="en-GB" sz="2100" b="1" dirty="0" err="1">
                <a:solidFill>
                  <a:schemeClr val="accent1">
                    <a:lumMod val="50000"/>
                  </a:schemeClr>
                </a:solidFill>
              </a:rPr>
              <a:t>en</a:t>
            </a:r>
            <a:r>
              <a:rPr lang="en-GB" sz="2100" dirty="0">
                <a:solidFill>
                  <a:schemeClr val="accent1">
                    <a:lumMod val="50000"/>
                  </a:schemeClr>
                </a:solidFill>
              </a:rPr>
              <a:t>, </a:t>
            </a:r>
            <a:r>
              <a:rPr lang="en-GB" sz="2100" b="1" dirty="0">
                <a:solidFill>
                  <a:schemeClr val="accent1">
                    <a:lumMod val="50000"/>
                  </a:schemeClr>
                </a:solidFill>
              </a:rPr>
              <a:t>–e</a:t>
            </a:r>
            <a:r>
              <a:rPr lang="en-GB" sz="2100" dirty="0">
                <a:solidFill>
                  <a:schemeClr val="accent1">
                    <a:lumMod val="50000"/>
                  </a:schemeClr>
                </a:solidFill>
              </a:rPr>
              <a:t>, </a:t>
            </a:r>
            <a:r>
              <a:rPr lang="en-GB" sz="2100" b="1" dirty="0">
                <a:solidFill>
                  <a:schemeClr val="accent1">
                    <a:lumMod val="50000"/>
                  </a:schemeClr>
                </a:solidFill>
              </a:rPr>
              <a:t>–</a:t>
            </a:r>
            <a:r>
              <a:rPr lang="en-GB" sz="2100" b="1" dirty="0" err="1">
                <a:solidFill>
                  <a:schemeClr val="accent1">
                    <a:lumMod val="50000"/>
                  </a:schemeClr>
                </a:solidFill>
              </a:rPr>
              <a:t>st</a:t>
            </a:r>
            <a:r>
              <a:rPr lang="en-GB" sz="2100" b="1" dirty="0">
                <a:solidFill>
                  <a:schemeClr val="accent1">
                    <a:lumMod val="50000"/>
                  </a:schemeClr>
                </a:solidFill>
              </a:rPr>
              <a:t> </a:t>
            </a:r>
            <a:r>
              <a:rPr lang="en-GB" sz="2100" dirty="0">
                <a:solidFill>
                  <a:schemeClr val="accent1">
                    <a:lumMod val="50000"/>
                  </a:schemeClr>
                </a:solidFill>
              </a:rPr>
              <a:t>or </a:t>
            </a:r>
            <a:r>
              <a:rPr lang="en-GB" sz="2100" b="1" dirty="0">
                <a:solidFill>
                  <a:schemeClr val="accent1">
                    <a:lumMod val="50000"/>
                  </a:schemeClr>
                </a:solidFill>
              </a:rPr>
              <a:t>–t</a:t>
            </a:r>
            <a:r>
              <a:rPr lang="en-GB" sz="2100" dirty="0">
                <a:solidFill>
                  <a:schemeClr val="accent1">
                    <a:lumMod val="50000"/>
                  </a:schemeClr>
                </a:solidFill>
              </a:rPr>
              <a:t>.  It also begins with a capital letter, which tells you it is a </a:t>
            </a:r>
            <a:r>
              <a:rPr lang="en-GB" sz="2100" b="1" dirty="0">
                <a:solidFill>
                  <a:schemeClr val="accent1">
                    <a:lumMod val="50000"/>
                  </a:schemeClr>
                </a:solidFill>
              </a:rPr>
              <a:t>noun.</a:t>
            </a:r>
          </a:p>
          <a:p>
            <a:endParaRPr lang="en-GB" sz="2100" b="1" dirty="0">
              <a:solidFill>
                <a:schemeClr val="accent1">
                  <a:lumMod val="50000"/>
                </a:schemeClr>
              </a:solidFill>
            </a:endParaRPr>
          </a:p>
          <a:p>
            <a:r>
              <a:rPr lang="en-GB" sz="2100" b="1" dirty="0">
                <a:solidFill>
                  <a:schemeClr val="accent1">
                    <a:lumMod val="50000"/>
                  </a:schemeClr>
                </a:solidFill>
              </a:rPr>
              <a:t>‘oft’ </a:t>
            </a:r>
            <a:r>
              <a:rPr lang="en-GB" sz="2100" dirty="0">
                <a:solidFill>
                  <a:schemeClr val="accent1">
                    <a:lumMod val="50000"/>
                  </a:schemeClr>
                </a:solidFill>
              </a:rPr>
              <a:t>ends in </a:t>
            </a:r>
            <a:r>
              <a:rPr lang="en-GB" sz="2100" b="1" dirty="0">
                <a:solidFill>
                  <a:schemeClr val="accent1">
                    <a:lumMod val="50000"/>
                  </a:schemeClr>
                </a:solidFill>
              </a:rPr>
              <a:t>–t</a:t>
            </a:r>
            <a:r>
              <a:rPr lang="en-GB" sz="2100" dirty="0">
                <a:solidFill>
                  <a:schemeClr val="accent1">
                    <a:lumMod val="50000"/>
                  </a:schemeClr>
                </a:solidFill>
              </a:rPr>
              <a:t> and does not begin with a capital letter. But it cannot be a verb because it does not appear next to the subject. ‘</a:t>
            </a:r>
            <a:r>
              <a:rPr lang="en-GB" sz="2100" b="1" dirty="0">
                <a:solidFill>
                  <a:schemeClr val="accent1">
                    <a:lumMod val="50000"/>
                  </a:schemeClr>
                </a:solidFill>
              </a:rPr>
              <a:t>oft’</a:t>
            </a:r>
            <a:r>
              <a:rPr lang="en-GB" sz="2100" dirty="0">
                <a:solidFill>
                  <a:schemeClr val="accent1">
                    <a:lumMod val="50000"/>
                  </a:schemeClr>
                </a:solidFill>
              </a:rPr>
              <a:t> is an adverb. It usually comes </a:t>
            </a:r>
            <a:r>
              <a:rPr lang="en-GB" sz="2100" b="1" dirty="0">
                <a:solidFill>
                  <a:schemeClr val="accent1">
                    <a:lumMod val="50000"/>
                  </a:schemeClr>
                </a:solidFill>
              </a:rPr>
              <a:t>after</a:t>
            </a:r>
            <a:r>
              <a:rPr lang="en-GB" sz="2100" dirty="0">
                <a:solidFill>
                  <a:schemeClr val="accent1">
                    <a:lumMod val="50000"/>
                  </a:schemeClr>
                </a:solidFill>
              </a:rPr>
              <a:t> </a:t>
            </a:r>
            <a:r>
              <a:rPr lang="en-GB" sz="2100" b="1" dirty="0">
                <a:solidFill>
                  <a:schemeClr val="accent1">
                    <a:lumMod val="50000"/>
                  </a:schemeClr>
                </a:solidFill>
              </a:rPr>
              <a:t>the verb.</a:t>
            </a:r>
            <a:endParaRPr lang="en-GB" sz="2100" dirty="0">
              <a:solidFill>
                <a:schemeClr val="accent1">
                  <a:lumMod val="50000"/>
                </a:schemeClr>
              </a:solidFill>
            </a:endParaRPr>
          </a:p>
          <a:p>
            <a:endParaRPr lang="en-GB" sz="2100" b="1" dirty="0">
              <a:solidFill>
                <a:schemeClr val="accent1">
                  <a:lumMod val="50000"/>
                </a:schemeClr>
              </a:solidFill>
            </a:endParaRPr>
          </a:p>
          <a:p>
            <a:r>
              <a:rPr lang="en-GB" sz="2100" dirty="0">
                <a:solidFill>
                  <a:schemeClr val="accent1">
                    <a:lumMod val="50000"/>
                  </a:schemeClr>
                </a:solidFill>
              </a:rPr>
              <a:t>The verb is ‘</a:t>
            </a:r>
            <a:r>
              <a:rPr lang="en-GB" sz="2100" b="1" dirty="0" err="1">
                <a:solidFill>
                  <a:schemeClr val="accent1">
                    <a:lumMod val="50000"/>
                  </a:schemeClr>
                </a:solidFill>
              </a:rPr>
              <a:t>kauft</a:t>
            </a:r>
            <a:r>
              <a:rPr lang="en-GB" sz="2100" b="1" dirty="0">
                <a:solidFill>
                  <a:schemeClr val="accent1">
                    <a:lumMod val="50000"/>
                  </a:schemeClr>
                </a:solidFill>
              </a:rPr>
              <a:t>’. </a:t>
            </a:r>
            <a:r>
              <a:rPr lang="en-GB" sz="2100" dirty="0">
                <a:solidFill>
                  <a:schemeClr val="accent1">
                    <a:lumMod val="50000"/>
                  </a:schemeClr>
                </a:solidFill>
              </a:rPr>
              <a:t>It </a:t>
            </a:r>
            <a:r>
              <a:rPr lang="en-GB" sz="2100" b="1" dirty="0">
                <a:solidFill>
                  <a:schemeClr val="accent1">
                    <a:lumMod val="50000"/>
                  </a:schemeClr>
                </a:solidFill>
              </a:rPr>
              <a:t>ends in –t</a:t>
            </a:r>
            <a:r>
              <a:rPr lang="en-GB" sz="2100" dirty="0">
                <a:solidFill>
                  <a:schemeClr val="accent1">
                    <a:lumMod val="50000"/>
                  </a:schemeClr>
                </a:solidFill>
              </a:rPr>
              <a:t>, is </a:t>
            </a:r>
            <a:r>
              <a:rPr lang="en-GB" sz="2100" b="1" dirty="0">
                <a:solidFill>
                  <a:schemeClr val="accent1">
                    <a:lumMod val="50000"/>
                  </a:schemeClr>
                </a:solidFill>
              </a:rPr>
              <a:t>not capitalised</a:t>
            </a:r>
            <a:r>
              <a:rPr lang="en-GB" sz="2100" dirty="0">
                <a:solidFill>
                  <a:schemeClr val="accent1">
                    <a:lumMod val="50000"/>
                  </a:schemeClr>
                </a:solidFill>
              </a:rPr>
              <a:t> and </a:t>
            </a:r>
            <a:r>
              <a:rPr lang="en-GB" sz="2100" b="1" dirty="0">
                <a:solidFill>
                  <a:schemeClr val="accent1">
                    <a:lumMod val="50000"/>
                  </a:schemeClr>
                </a:solidFill>
              </a:rPr>
              <a:t>appears next to the subject.</a:t>
            </a:r>
          </a:p>
          <a:p>
            <a:endParaRPr lang="en-GB" sz="2100" b="1" dirty="0">
              <a:solidFill>
                <a:schemeClr val="accent1">
                  <a:lumMod val="50000"/>
                </a:schemeClr>
              </a:solidFill>
            </a:endParaRPr>
          </a:p>
          <a:p>
            <a:r>
              <a:rPr lang="en-GB" sz="2100" dirty="0">
                <a:solidFill>
                  <a:schemeClr val="accent1">
                    <a:lumMod val="50000"/>
                  </a:schemeClr>
                </a:solidFill>
              </a:rPr>
              <a:t>To find out the </a:t>
            </a:r>
            <a:r>
              <a:rPr lang="en-GB" sz="2100" b="1" dirty="0">
                <a:solidFill>
                  <a:schemeClr val="accent1">
                    <a:lumMod val="50000"/>
                  </a:schemeClr>
                </a:solidFill>
              </a:rPr>
              <a:t>meaning</a:t>
            </a:r>
            <a:r>
              <a:rPr lang="en-GB" sz="2100" dirty="0">
                <a:solidFill>
                  <a:schemeClr val="accent1">
                    <a:lumMod val="50000"/>
                  </a:schemeClr>
                </a:solidFill>
              </a:rPr>
              <a:t> of ‘</a:t>
            </a:r>
            <a:r>
              <a:rPr lang="en-GB" sz="2100" dirty="0" err="1">
                <a:solidFill>
                  <a:schemeClr val="accent1">
                    <a:lumMod val="50000"/>
                  </a:schemeClr>
                </a:solidFill>
              </a:rPr>
              <a:t>kauft</a:t>
            </a:r>
            <a:r>
              <a:rPr lang="en-GB" sz="2100" dirty="0">
                <a:solidFill>
                  <a:schemeClr val="accent1">
                    <a:lumMod val="50000"/>
                  </a:schemeClr>
                </a:solidFill>
              </a:rPr>
              <a:t>’, look up the </a:t>
            </a:r>
            <a:r>
              <a:rPr lang="en-GB" sz="2100" b="1" dirty="0">
                <a:solidFill>
                  <a:schemeClr val="accent1">
                    <a:lumMod val="50000"/>
                  </a:schemeClr>
                </a:solidFill>
              </a:rPr>
              <a:t>infinitive form </a:t>
            </a:r>
            <a:r>
              <a:rPr lang="en-GB" sz="2100" dirty="0">
                <a:solidFill>
                  <a:schemeClr val="accent1">
                    <a:lumMod val="50000"/>
                  </a:schemeClr>
                </a:solidFill>
              </a:rPr>
              <a:t>in the dictionary.</a:t>
            </a:r>
          </a:p>
          <a:p>
            <a:endParaRPr lang="en-GB" sz="2100" dirty="0">
              <a:solidFill>
                <a:schemeClr val="accent1">
                  <a:lumMod val="50000"/>
                </a:schemeClr>
              </a:solidFill>
            </a:endParaRPr>
          </a:p>
          <a:p>
            <a:r>
              <a:rPr lang="en-GB" sz="2100" dirty="0">
                <a:solidFill>
                  <a:schemeClr val="accent1">
                    <a:lumMod val="50000"/>
                  </a:schemeClr>
                </a:solidFill>
              </a:rPr>
              <a:t>To form the infinitive, remove </a:t>
            </a:r>
            <a:r>
              <a:rPr lang="en-GB" sz="2100" b="1" dirty="0">
                <a:solidFill>
                  <a:schemeClr val="accent1">
                    <a:lumMod val="50000"/>
                  </a:schemeClr>
                </a:solidFill>
              </a:rPr>
              <a:t>–t</a:t>
            </a:r>
            <a:r>
              <a:rPr lang="en-GB" sz="2100" dirty="0">
                <a:solidFill>
                  <a:schemeClr val="accent1">
                    <a:lumMod val="50000"/>
                  </a:schemeClr>
                </a:solidFill>
              </a:rPr>
              <a:t> and add </a:t>
            </a:r>
            <a:r>
              <a:rPr lang="en-GB" sz="2100" b="1" dirty="0">
                <a:solidFill>
                  <a:schemeClr val="accent1">
                    <a:lumMod val="50000"/>
                  </a:schemeClr>
                </a:solidFill>
              </a:rPr>
              <a:t>–</a:t>
            </a:r>
            <a:r>
              <a:rPr lang="en-GB" sz="2100" b="1" dirty="0" err="1">
                <a:solidFill>
                  <a:schemeClr val="accent1">
                    <a:lumMod val="50000"/>
                  </a:schemeClr>
                </a:solidFill>
              </a:rPr>
              <a:t>en</a:t>
            </a:r>
            <a:r>
              <a:rPr lang="en-GB" sz="2100" b="1" dirty="0">
                <a:solidFill>
                  <a:schemeClr val="accent1">
                    <a:lumMod val="50000"/>
                  </a:schemeClr>
                </a:solidFill>
              </a:rPr>
              <a:t>:</a:t>
            </a:r>
            <a:endParaRPr lang="en-GB" sz="2100" dirty="0">
              <a:solidFill>
                <a:srgbClr val="1F4E79"/>
              </a:solidFill>
            </a:endParaRPr>
          </a:p>
        </p:txBody>
      </p:sp>
      <p:sp>
        <p:nvSpPr>
          <p:cNvPr id="10" name="Oval 9"/>
          <p:cNvSpPr/>
          <p:nvPr/>
        </p:nvSpPr>
        <p:spPr>
          <a:xfrm>
            <a:off x="717454" y="1782274"/>
            <a:ext cx="758649" cy="671476"/>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CBA4FF9-9902-4DD8-AAB0-CA50521927BB}"/>
              </a:ext>
            </a:extLst>
          </p:cNvPr>
          <p:cNvSpPr/>
          <p:nvPr/>
        </p:nvSpPr>
        <p:spPr>
          <a:xfrm>
            <a:off x="6054646" y="5734120"/>
            <a:ext cx="1808508" cy="480131"/>
          </a:xfrm>
          <a:prstGeom prst="rect">
            <a:avLst/>
          </a:prstGeom>
        </p:spPr>
        <p:txBody>
          <a:bodyPr wrap="none">
            <a:spAutoFit/>
          </a:bodyPr>
          <a:lstStyle/>
          <a:p>
            <a:pPr algn="ctr">
              <a:lnSpc>
                <a:spcPct val="120000"/>
              </a:lnSpc>
              <a:spcAft>
                <a:spcPts val="800"/>
              </a:spcAft>
            </a:pPr>
            <a:r>
              <a:rPr lang="en-GB" sz="2100" dirty="0">
                <a:solidFill>
                  <a:srgbClr val="115076"/>
                </a:solidFill>
                <a:latin typeface="Century Gothic" panose="020B0502020202020204" pitchFamily="34" charset="0"/>
                <a:ea typeface="Calibri" panose="020F0502020204030204" pitchFamily="34" charset="0"/>
              </a:rPr>
              <a:t>Mia </a:t>
            </a:r>
            <a:r>
              <a:rPr lang="en-GB" sz="2100" dirty="0" err="1">
                <a:solidFill>
                  <a:srgbClr val="115076"/>
                </a:solidFill>
                <a:latin typeface="Century Gothic" panose="020B0502020202020204" pitchFamily="34" charset="0"/>
                <a:ea typeface="Calibri" panose="020F0502020204030204" pitchFamily="34" charset="0"/>
              </a:rPr>
              <a:t>kauf</a:t>
            </a:r>
            <a:r>
              <a:rPr lang="en-GB" sz="2100" b="1" dirty="0" err="1">
                <a:solidFill>
                  <a:schemeClr val="accent4"/>
                </a:solidFill>
                <a:latin typeface="Century Gothic" panose="020B0502020202020204" pitchFamily="34" charset="0"/>
                <a:ea typeface="Calibri" panose="020F0502020204030204" pitchFamily="34" charset="0"/>
              </a:rPr>
              <a:t>t</a:t>
            </a:r>
            <a:r>
              <a:rPr lang="en-GB" sz="2100" dirty="0">
                <a:solidFill>
                  <a:srgbClr val="115076"/>
                </a:solidFill>
                <a:latin typeface="Century Gothic" panose="020B0502020202020204" pitchFamily="34" charset="0"/>
                <a:ea typeface="Calibri" panose="020F0502020204030204" pitchFamily="34" charset="0"/>
              </a:rPr>
              <a:t> </a:t>
            </a: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635919B6-49F1-41A5-8344-3D0DBD341600}"/>
              </a:ext>
            </a:extLst>
          </p:cNvPr>
          <p:cNvSpPr/>
          <p:nvPr/>
        </p:nvSpPr>
        <p:spPr>
          <a:xfrm>
            <a:off x="7634784" y="5734120"/>
            <a:ext cx="1181735" cy="480131"/>
          </a:xfrm>
          <a:prstGeom prst="rect">
            <a:avLst/>
          </a:prstGeom>
        </p:spPr>
        <p:txBody>
          <a:bodyPr wrap="none">
            <a:spAutoFit/>
          </a:bodyPr>
          <a:lstStyle/>
          <a:p>
            <a:pPr algn="ctr">
              <a:lnSpc>
                <a:spcPct val="120000"/>
              </a:lnSpc>
              <a:spcAft>
                <a:spcPts val="800"/>
              </a:spcAft>
            </a:pPr>
            <a:r>
              <a:rPr lang="en-GB" sz="2100" dirty="0" err="1">
                <a:solidFill>
                  <a:srgbClr val="115076"/>
                </a:solidFill>
                <a:latin typeface="Century Gothic" panose="020B0502020202020204" pitchFamily="34" charset="0"/>
                <a:ea typeface="Calibri" panose="020F0502020204030204" pitchFamily="34" charset="0"/>
              </a:rPr>
              <a:t>kauf</a:t>
            </a:r>
            <a:r>
              <a:rPr lang="en-GB" sz="2100" dirty="0">
                <a:solidFill>
                  <a:srgbClr val="115076"/>
                </a:solidFill>
                <a:latin typeface="Century Gothic" panose="020B0502020202020204" pitchFamily="34" charset="0"/>
                <a:ea typeface="Calibri" panose="020F0502020204030204" pitchFamily="34" charset="0"/>
              </a:rPr>
              <a:t>- </a:t>
            </a: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13" name="Rectangle 12">
            <a:extLst>
              <a:ext uri="{FF2B5EF4-FFF2-40B4-BE49-F238E27FC236}">
                <a16:creationId xmlns:a16="http://schemas.microsoft.com/office/drawing/2014/main" id="{21072328-FFAD-42F4-A49E-905648A7BA2C}"/>
              </a:ext>
            </a:extLst>
          </p:cNvPr>
          <p:cNvSpPr/>
          <p:nvPr/>
        </p:nvSpPr>
        <p:spPr>
          <a:xfrm>
            <a:off x="8692351" y="5734119"/>
            <a:ext cx="1426994" cy="480131"/>
          </a:xfrm>
          <a:prstGeom prst="rect">
            <a:avLst/>
          </a:prstGeom>
        </p:spPr>
        <p:txBody>
          <a:bodyPr wrap="none">
            <a:spAutoFit/>
          </a:bodyPr>
          <a:lstStyle/>
          <a:p>
            <a:pPr algn="ctr">
              <a:lnSpc>
                <a:spcPct val="120000"/>
              </a:lnSpc>
              <a:spcAft>
                <a:spcPts val="800"/>
              </a:spcAft>
            </a:pPr>
            <a:r>
              <a:rPr lang="en-GB" sz="2100" dirty="0" err="1">
                <a:solidFill>
                  <a:srgbClr val="115076"/>
                </a:solidFill>
                <a:latin typeface="Century Gothic" panose="020B0502020202020204" pitchFamily="34" charset="0"/>
                <a:ea typeface="Calibri" panose="020F0502020204030204" pitchFamily="34" charset="0"/>
                <a:sym typeface="Wingdings" panose="05000000000000000000" pitchFamily="2" charset="2"/>
              </a:rPr>
              <a:t>kauf</a:t>
            </a:r>
            <a:r>
              <a:rPr lang="en-GB" sz="2100" b="1" dirty="0" err="1">
                <a:solidFill>
                  <a:schemeClr val="accent4"/>
                </a:solidFill>
                <a:latin typeface="Century Gothic" panose="020B0502020202020204" pitchFamily="34" charset="0"/>
                <a:ea typeface="Calibri" panose="020F0502020204030204" pitchFamily="34" charset="0"/>
                <a:sym typeface="Wingdings" panose="05000000000000000000" pitchFamily="2" charset="2"/>
              </a:rPr>
              <a:t>en</a:t>
            </a:r>
            <a:r>
              <a:rPr lang="en-GB" sz="2100" b="1" dirty="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21072328-FFAD-42F4-A49E-905648A7BA2C}"/>
              </a:ext>
            </a:extLst>
          </p:cNvPr>
          <p:cNvSpPr/>
          <p:nvPr/>
        </p:nvSpPr>
        <p:spPr>
          <a:xfrm>
            <a:off x="9980583" y="5734118"/>
            <a:ext cx="2061783" cy="480131"/>
          </a:xfrm>
          <a:prstGeom prst="rect">
            <a:avLst/>
          </a:prstGeom>
        </p:spPr>
        <p:txBody>
          <a:bodyPr wrap="none">
            <a:spAutoFit/>
          </a:bodyPr>
          <a:lstStyle/>
          <a:p>
            <a:pPr algn="ctr">
              <a:lnSpc>
                <a:spcPct val="120000"/>
              </a:lnSpc>
              <a:spcAft>
                <a:spcPts val="800"/>
              </a:spcAft>
            </a:pP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to buy, buying</a:t>
            </a:r>
          </a:p>
        </p:txBody>
      </p:sp>
      <p:sp>
        <p:nvSpPr>
          <p:cNvPr id="2" name="Title 1"/>
          <p:cNvSpPr>
            <a:spLocks noGrp="1"/>
          </p:cNvSpPr>
          <p:nvPr>
            <p:ph type="title"/>
          </p:nvPr>
        </p:nvSpPr>
        <p:spPr>
          <a:xfrm>
            <a:off x="0" y="-66330"/>
            <a:ext cx="10515600" cy="1325563"/>
          </a:xfrm>
        </p:spPr>
        <p:txBody>
          <a:bodyPr/>
          <a:lstStyle/>
          <a:p>
            <a:r>
              <a:rPr lang="en-GB" sz="4400" b="1">
                <a:solidFill>
                  <a:schemeClr val="bg1"/>
                </a:solidFill>
              </a:rPr>
              <a:t>Verben</a:t>
            </a:r>
            <a:endParaRPr lang="en-GB" sz="4400" b="1" dirty="0">
              <a:solidFill>
                <a:schemeClr val="bg1"/>
              </a:solidFill>
            </a:endParaRPr>
          </a:p>
        </p:txBody>
      </p:sp>
    </p:spTree>
    <p:extLst>
      <p:ext uri="{BB962C8B-B14F-4D97-AF65-F5344CB8AC3E}">
        <p14:creationId xmlns:p14="http://schemas.microsoft.com/office/powerpoint/2010/main" val="23557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1045951" y="247046"/>
            <a:ext cx="911375" cy="3634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8" name="TextBox 7"/>
          <p:cNvSpPr txBox="1"/>
          <p:nvPr/>
        </p:nvSpPr>
        <p:spPr>
          <a:xfrm>
            <a:off x="332271" y="1277353"/>
            <a:ext cx="11477439" cy="430887"/>
          </a:xfrm>
          <a:prstGeom prst="rect">
            <a:avLst/>
          </a:prstGeom>
          <a:noFill/>
        </p:spPr>
        <p:txBody>
          <a:bodyPr wrap="square" rtlCol="0">
            <a:spAutoFit/>
          </a:bodyPr>
          <a:lstStyle/>
          <a:p>
            <a:r>
              <a:rPr lang="en-GB" sz="2200" dirty="0">
                <a:solidFill>
                  <a:schemeClr val="accent1">
                    <a:lumMod val="50000"/>
                  </a:schemeClr>
                </a:solidFill>
              </a:rPr>
              <a:t>Mia </a:t>
            </a:r>
            <a:r>
              <a:rPr lang="en-GB" sz="2200" dirty="0" err="1">
                <a:solidFill>
                  <a:schemeClr val="accent1">
                    <a:lumMod val="50000"/>
                  </a:schemeClr>
                </a:solidFill>
              </a:rPr>
              <a:t>schreibt</a:t>
            </a:r>
            <a:r>
              <a:rPr lang="en-GB" sz="2200" dirty="0">
                <a:solidFill>
                  <a:schemeClr val="accent1">
                    <a:lumMod val="50000"/>
                  </a:schemeClr>
                </a:solidFill>
              </a:rPr>
              <a:t> </a:t>
            </a:r>
            <a:r>
              <a:rPr lang="en-GB" sz="2200" dirty="0" err="1">
                <a:solidFill>
                  <a:schemeClr val="accent1">
                    <a:lumMod val="50000"/>
                  </a:schemeClr>
                </a:solidFill>
              </a:rPr>
              <a:t>ein</a:t>
            </a:r>
            <a:r>
              <a:rPr lang="en-GB" sz="2200" dirty="0">
                <a:solidFill>
                  <a:schemeClr val="accent1">
                    <a:lumMod val="50000"/>
                  </a:schemeClr>
                </a:solidFill>
              </a:rPr>
              <a:t> </a:t>
            </a:r>
            <a:r>
              <a:rPr lang="en-GB" sz="2200" dirty="0" err="1">
                <a:solidFill>
                  <a:schemeClr val="accent1">
                    <a:lumMod val="50000"/>
                  </a:schemeClr>
                </a:solidFill>
              </a:rPr>
              <a:t>Tagebuch</a:t>
            </a:r>
            <a:r>
              <a:rPr lang="en-GB" sz="2200" dirty="0">
                <a:solidFill>
                  <a:schemeClr val="accent1">
                    <a:lumMod val="50000"/>
                  </a:schemeClr>
                </a:solidFill>
              </a:rPr>
              <a:t>. </a:t>
            </a:r>
            <a:r>
              <a:rPr lang="en-GB" sz="2200" dirty="0" err="1">
                <a:solidFill>
                  <a:schemeClr val="accent1">
                    <a:lumMod val="50000"/>
                  </a:schemeClr>
                </a:solidFill>
              </a:rPr>
              <a:t>Finde</a:t>
            </a:r>
            <a:r>
              <a:rPr lang="en-GB" sz="2200" dirty="0">
                <a:solidFill>
                  <a:schemeClr val="accent1">
                    <a:lumMod val="50000"/>
                  </a:schemeClr>
                </a:solidFill>
              </a:rPr>
              <a:t> 28 </a:t>
            </a:r>
            <a:r>
              <a:rPr lang="en-GB" sz="2200" dirty="0" err="1">
                <a:solidFill>
                  <a:schemeClr val="accent1">
                    <a:lumMod val="50000"/>
                  </a:schemeClr>
                </a:solidFill>
              </a:rPr>
              <a:t>Verben</a:t>
            </a:r>
            <a:r>
              <a:rPr lang="en-GB" sz="2200" dirty="0">
                <a:solidFill>
                  <a:schemeClr val="accent1">
                    <a:lumMod val="50000"/>
                  </a:schemeClr>
                </a:solidFill>
              </a:rPr>
              <a:t> </a:t>
            </a:r>
            <a:r>
              <a:rPr lang="en-GB" sz="2200" dirty="0" err="1">
                <a:solidFill>
                  <a:schemeClr val="accent1">
                    <a:lumMod val="50000"/>
                  </a:schemeClr>
                </a:solidFill>
              </a:rPr>
              <a:t>im</a:t>
            </a:r>
            <a:r>
              <a:rPr lang="en-GB" sz="2200" dirty="0">
                <a:solidFill>
                  <a:schemeClr val="accent1">
                    <a:lumMod val="50000"/>
                  </a:schemeClr>
                </a:solidFill>
              </a:rPr>
              <a:t> Text!</a:t>
            </a: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507735" y="2009826"/>
            <a:ext cx="5309456" cy="3847207"/>
          </a:xfrm>
          <a:prstGeom prst="rect">
            <a:avLst/>
          </a:prstGeom>
          <a:noFill/>
        </p:spPr>
        <p:txBody>
          <a:bodyPr wrap="square" rtlCol="0">
            <a:spAutoFit/>
          </a:bodyPr>
          <a:lstStyle/>
          <a:p>
            <a:r>
              <a:rPr lang="de-DE" sz="3200" u="sng" dirty="0">
                <a:solidFill>
                  <a:schemeClr val="accent1">
                    <a:lumMod val="50000"/>
                  </a:schemeClr>
                </a:solidFill>
                <a:latin typeface="Freestyle Script" panose="030804020302050B0404" pitchFamily="66" charset="0"/>
              </a:rPr>
              <a:t>Meine Traumwoche</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besuche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manchmal</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Freundin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gehe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einkaufen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schwimmen</a:t>
            </a:r>
            <a:r>
              <a:rPr lang="en-GB" sz="2800" dirty="0">
                <a:solidFill>
                  <a:schemeClr val="accent1">
                    <a:lumMod val="50000"/>
                  </a:schemeClr>
                </a:solidFill>
                <a:latin typeface="Freestyle Script" panose="030804020302050B0404" pitchFamily="66" charset="0"/>
              </a:rPr>
              <a:t>. </a:t>
            </a:r>
            <a:endParaRPr lang="de-DE" sz="2800" dirty="0">
              <a:solidFill>
                <a:schemeClr val="accent1">
                  <a:lumMod val="50000"/>
                </a:schemeClr>
              </a:solidFill>
              <a:latin typeface="Freestyle Script" panose="030804020302050B0404" pitchFamily="66" charset="0"/>
            </a:endParaRPr>
          </a:p>
        </p:txBody>
      </p:sp>
      <p:sp>
        <p:nvSpPr>
          <p:cNvPr id="11" name="TextBox 10"/>
          <p:cNvSpPr txBox="1"/>
          <p:nvPr/>
        </p:nvSpPr>
        <p:spPr>
          <a:xfrm>
            <a:off x="6226087" y="2009826"/>
            <a:ext cx="5439044" cy="4278094"/>
          </a:xfrm>
          <a:prstGeom prst="rect">
            <a:avLst/>
          </a:prstGeom>
          <a:no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1">
                    <a:lumMod val="50000"/>
                  </a:schemeClr>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kocht</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putzt</a:t>
            </a:r>
            <a:r>
              <a:rPr lang="en-GB" sz="2800" dirty="0">
                <a:solidFill>
                  <a:schemeClr val="accent1">
                    <a:lumMod val="50000"/>
                  </a:schemeClr>
                </a:solidFill>
                <a:latin typeface="Freestyle Script" panose="030804020302050B0404" pitchFamily="66" charset="0"/>
              </a:rPr>
              <a:t> 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 singe oft ein Lied und höre jeden Tag </a:t>
            </a:r>
          </a:p>
          <a:p>
            <a:r>
              <a:rPr lang="de-DE" sz="2800" dirty="0">
                <a:solidFill>
                  <a:schemeClr val="accent1">
                    <a:lumMod val="50000"/>
                  </a:schemeClr>
                </a:solidFill>
                <a:latin typeface="Freestyle Script" panose="030804020302050B0404" pitchFamily="66" charset="0"/>
              </a:rPr>
              <a:t>Mark Forster. Mark Forster ist mein </a:t>
            </a:r>
          </a:p>
          <a:p>
            <a:r>
              <a:rPr lang="de-DE" sz="2800" dirty="0">
                <a:solidFill>
                  <a:schemeClr val="accent1">
                    <a:lumMod val="50000"/>
                  </a:schemeClr>
                </a:solidFill>
                <a:latin typeface="Freestyle Script" panose="030804020302050B0404" pitchFamily="66" charset="0"/>
              </a:rPr>
              <a:t>Lieblingssänger. Ich liebe Mark Forster! </a:t>
            </a: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zeige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1">
                    <a:lumMod val="50000"/>
                  </a:schemeClr>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a:p>
            <a:endParaRPr lang="en-GB" sz="3200" u="sng" dirty="0">
              <a:solidFill>
                <a:schemeClr val="accent1">
                  <a:lumMod val="50000"/>
                </a:schemeClr>
              </a:solidFill>
              <a:latin typeface="Freestyle Script" panose="030804020302050B0404" pitchFamily="66" charset="0"/>
            </a:endParaRPr>
          </a:p>
        </p:txBody>
      </p:sp>
      <p:grpSp>
        <p:nvGrpSpPr>
          <p:cNvPr id="12" name="Group 11"/>
          <p:cNvGrpSpPr/>
          <p:nvPr/>
        </p:nvGrpSpPr>
        <p:grpSpPr>
          <a:xfrm>
            <a:off x="507735" y="2009826"/>
            <a:ext cx="11013705" cy="3847207"/>
            <a:chOff x="507735" y="2009826"/>
            <a:chExt cx="11013705" cy="3847207"/>
          </a:xfrm>
        </p:grpSpPr>
        <p:sp>
          <p:nvSpPr>
            <p:cNvPr id="13" name="TextBox 12"/>
            <p:cNvSpPr txBox="1"/>
            <p:nvPr/>
          </p:nvSpPr>
          <p:spPr>
            <a:xfrm>
              <a:off x="6226087" y="2009826"/>
              <a:ext cx="5295353" cy="3785652"/>
            </a:xfrm>
            <a:prstGeom prst="rect">
              <a:avLst/>
            </a:prstGeom>
            <a:solidFill>
              <a:schemeClr val="bg1"/>
            </a:solid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2"/>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kocht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a:t>
              </a:r>
              <a:r>
                <a:rPr lang="de-DE" sz="2800" dirty="0">
                  <a:solidFill>
                    <a:schemeClr val="accent2"/>
                  </a:solidFill>
                  <a:latin typeface="Freestyle Script" panose="030804020302050B0404" pitchFamily="66" charset="0"/>
                </a:rPr>
                <a:t> singe </a:t>
              </a:r>
              <a:r>
                <a:rPr lang="de-DE" sz="2800" dirty="0">
                  <a:solidFill>
                    <a:schemeClr val="accent1">
                      <a:lumMod val="50000"/>
                    </a:schemeClr>
                  </a:solidFill>
                  <a:latin typeface="Freestyle Script" panose="030804020302050B0404" pitchFamily="66" charset="0"/>
                </a:rPr>
                <a:t>oft ein Lied und </a:t>
              </a:r>
              <a:r>
                <a:rPr lang="de-DE" sz="2800" dirty="0">
                  <a:solidFill>
                    <a:schemeClr val="accent2"/>
                  </a:solidFill>
                  <a:latin typeface="Freestyle Script" panose="030804020302050B0404" pitchFamily="66" charset="0"/>
                </a:rPr>
                <a:t>höre</a:t>
              </a:r>
              <a:r>
                <a:rPr lang="de-DE" sz="2800" dirty="0">
                  <a:solidFill>
                    <a:schemeClr val="accent1">
                      <a:lumMod val="50000"/>
                    </a:schemeClr>
                  </a:solidFill>
                  <a:latin typeface="Freestyle Script" panose="030804020302050B0404" pitchFamily="66" charset="0"/>
                </a:rPr>
                <a:t> jeden Tag Mark Forster. Mark Forster </a:t>
              </a:r>
              <a:r>
                <a:rPr lang="de-DE" sz="2800" dirty="0">
                  <a:solidFill>
                    <a:schemeClr val="accent2"/>
                  </a:solidFill>
                  <a:latin typeface="Freestyle Script" panose="030804020302050B0404" pitchFamily="66" charset="0"/>
                </a:rPr>
                <a:t>ist</a:t>
              </a:r>
              <a:r>
                <a:rPr lang="de-DE" sz="2800" dirty="0">
                  <a:solidFill>
                    <a:schemeClr val="accent1">
                      <a:lumMod val="50000"/>
                    </a:schemeClr>
                  </a:solidFill>
                  <a:latin typeface="Freestyle Script" panose="030804020302050B0404" pitchFamily="66" charset="0"/>
                </a:rPr>
                <a:t> mein </a:t>
              </a:r>
            </a:p>
            <a:p>
              <a:r>
                <a:rPr lang="de-DE" sz="2800" dirty="0">
                  <a:solidFill>
                    <a:schemeClr val="accent1">
                      <a:lumMod val="50000"/>
                    </a:schemeClr>
                  </a:solidFill>
                  <a:latin typeface="Freestyle Script" panose="030804020302050B0404" pitchFamily="66" charset="0"/>
                </a:rPr>
                <a:t>Lieblingssänger. Ich  </a:t>
              </a:r>
              <a:r>
                <a:rPr lang="de-DE" sz="2800" dirty="0">
                  <a:solidFill>
                    <a:schemeClr val="accent2"/>
                  </a:solidFill>
                  <a:latin typeface="Freestyle Script" panose="030804020302050B0404" pitchFamily="66" charset="0"/>
                </a:rPr>
                <a:t>liebe </a:t>
              </a:r>
              <a:r>
                <a:rPr lang="de-DE" sz="2800" dirty="0">
                  <a:solidFill>
                    <a:schemeClr val="accent1">
                      <a:lumMod val="50000"/>
                    </a:schemeClr>
                  </a:solidFill>
                  <a:latin typeface="Freestyle Script" panose="030804020302050B0404" pitchFamily="66" charset="0"/>
                </a:rPr>
                <a:t>Mark Forster! </a:t>
              </a: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zeige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2"/>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p:txBody>
        </p:sp>
        <p:sp>
          <p:nvSpPr>
            <p:cNvPr id="14" name="TextBox 13"/>
            <p:cNvSpPr txBox="1"/>
            <p:nvPr/>
          </p:nvSpPr>
          <p:spPr>
            <a:xfrm>
              <a:off x="507735" y="2009826"/>
              <a:ext cx="5309456" cy="3847207"/>
            </a:xfrm>
            <a:prstGeom prst="rect">
              <a:avLst/>
            </a:prstGeom>
            <a:solidFill>
              <a:schemeClr val="bg1"/>
            </a:solidFill>
          </p:spPr>
          <p:txBody>
            <a:bodyPr wrap="square" rtlCol="0">
              <a:spAutoFit/>
            </a:bodyPr>
            <a:lstStyle/>
            <a:p>
              <a:r>
                <a:rPr lang="de-DE" sz="3200" u="sng" dirty="0">
                  <a:solidFill>
                    <a:schemeClr val="accent1">
                      <a:lumMod val="50000"/>
                    </a:schemeClr>
                  </a:solidFill>
                  <a:latin typeface="Freestyle Script" panose="030804020302050B0404" pitchFamily="66" charset="0"/>
                </a:rPr>
                <a:t>Meine Traumwoche</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Ich </a:t>
              </a:r>
              <a:r>
                <a:rPr lang="de-DE" sz="2800" dirty="0">
                  <a:solidFill>
                    <a:schemeClr val="accent2"/>
                  </a:solidFill>
                  <a:latin typeface="Freestyle Script" panose="030804020302050B0404" pitchFamily="66" charset="0"/>
                </a:rPr>
                <a:t>bleibe</a:t>
              </a:r>
              <a:r>
                <a:rPr lang="de-DE" sz="2800" dirty="0">
                  <a:solidFill>
                    <a:schemeClr val="accent1">
                      <a:lumMod val="50000"/>
                    </a:schemeClr>
                  </a:solidFill>
                  <a:latin typeface="Freestyle Script" panose="030804020302050B0404" pitchFamily="66" charset="0"/>
                </a:rPr>
                <a:t> jeden Tag zu Hause und </a:t>
              </a:r>
              <a:r>
                <a:rPr lang="de-DE" sz="2800" dirty="0">
                  <a:solidFill>
                    <a:schemeClr val="accent2"/>
                  </a:solidFill>
                  <a:latin typeface="Freestyle Script" panose="030804020302050B0404" pitchFamily="66" charset="0"/>
                </a:rPr>
                <a:t>gehe</a:t>
              </a:r>
              <a:r>
                <a:rPr lang="de-DE" sz="2800" dirty="0">
                  <a:solidFill>
                    <a:schemeClr val="accent1">
                      <a:lumMod val="50000"/>
                    </a:schemeClr>
                  </a:solidFill>
                  <a:latin typeface="Freestyle Script" panose="030804020302050B0404" pitchFamily="66" charset="0"/>
                </a:rPr>
                <a:t> nicht in die Schule. Wolfgang </a:t>
              </a:r>
              <a:r>
                <a:rPr lang="de-DE" sz="2800" dirty="0">
                  <a:solidFill>
                    <a:schemeClr val="accent2"/>
                  </a:solidFill>
                  <a:latin typeface="Freestyle Script" panose="030804020302050B0404" pitchFamily="66" charset="0"/>
                </a:rPr>
                <a:t>hat</a:t>
              </a:r>
              <a:r>
                <a:rPr lang="de-DE" sz="2800" dirty="0">
                  <a:solidFill>
                    <a:schemeClr val="accent1">
                      <a:lumMod val="50000"/>
                    </a:schemeClr>
                  </a:solidFill>
                  <a:latin typeface="Freestyle Script" panose="030804020302050B0404" pitchFamily="66" charset="0"/>
                </a:rPr>
                <a:t> Unterricht und </a:t>
              </a:r>
              <a:r>
                <a:rPr lang="de-DE" sz="2800" dirty="0">
                  <a:solidFill>
                    <a:schemeClr val="accent2"/>
                  </a:solidFill>
                  <a:latin typeface="Freestyle Script" panose="030804020302050B0404" pitchFamily="66" charset="0"/>
                </a:rPr>
                <a:t>lernt</a:t>
              </a:r>
              <a:r>
                <a:rPr lang="de-DE" sz="2800" dirty="0">
                  <a:solidFill>
                    <a:schemeClr val="accent1">
                      <a:lumMod val="50000"/>
                    </a:schemeClr>
                  </a:solidFill>
                  <a:latin typeface="Freestyle Script" panose="030804020302050B0404" pitchFamily="66" charset="0"/>
                </a:rPr>
                <a:t> Englisch aber ich </a:t>
              </a:r>
              <a:r>
                <a:rPr lang="de-DE" sz="2800" dirty="0">
                  <a:solidFill>
                    <a:schemeClr val="accent2"/>
                  </a:solidFill>
                  <a:latin typeface="Freestyle Script" panose="030804020302050B0404" pitchFamily="66" charset="0"/>
                </a:rPr>
                <a:t>sitze</a:t>
              </a:r>
              <a:r>
                <a:rPr lang="de-DE" sz="2800" dirty="0">
                  <a:solidFill>
                    <a:schemeClr val="accent1">
                      <a:lumMod val="50000"/>
                    </a:schemeClr>
                  </a:solidFill>
                  <a:latin typeface="Freestyle Script" panose="030804020302050B0404" pitchFamily="66" charset="0"/>
                </a:rPr>
                <a:t> im Garten und </a:t>
              </a:r>
              <a:r>
                <a:rPr lang="de-DE" sz="2800" dirty="0">
                  <a:solidFill>
                    <a:schemeClr val="accent2"/>
                  </a:solidFill>
                  <a:latin typeface="Freestyle Script" panose="030804020302050B0404" pitchFamily="66" charset="0"/>
                </a:rPr>
                <a:t>rede</a:t>
              </a:r>
              <a:r>
                <a:rPr lang="de-DE" sz="2800" dirty="0">
                  <a:solidFill>
                    <a:schemeClr val="accent1">
                      <a:lumMod val="50000"/>
                    </a:schemeClr>
                  </a:solidFill>
                  <a:latin typeface="Freestyle Script" panose="030804020302050B0404" pitchFamily="66" charset="0"/>
                </a:rPr>
                <a:t> mit Freunden. Die Sonne </a:t>
              </a:r>
              <a:r>
                <a:rPr lang="de-DE" sz="2800" dirty="0">
                  <a:solidFill>
                    <a:schemeClr val="accent2"/>
                  </a:solidFill>
                  <a:latin typeface="Freestyle Script" panose="030804020302050B0404" pitchFamily="66" charset="0"/>
                </a:rPr>
                <a:t>scheint</a:t>
              </a:r>
              <a:r>
                <a:rPr lang="de-DE" sz="2800" dirty="0">
                  <a:solidFill>
                    <a:schemeClr val="accent1">
                      <a:lumMod val="50000"/>
                    </a:schemeClr>
                  </a:solidFill>
                  <a:latin typeface="Freestyle Script" panose="030804020302050B0404" pitchFamily="66" charset="0"/>
                </a:rPr>
                <a:t> jeden Tag und ich </a:t>
              </a:r>
              <a:r>
                <a:rPr lang="de-DE" sz="2800" dirty="0">
                  <a:solidFill>
                    <a:schemeClr val="accent2"/>
                  </a:solidFill>
                  <a:latin typeface="Freestyle Script" panose="030804020302050B0404" pitchFamily="66" charset="0"/>
                </a:rPr>
                <a:t>trinke</a:t>
              </a:r>
              <a:r>
                <a:rPr lang="de-DE" sz="2800" dirty="0">
                  <a:solidFill>
                    <a:schemeClr val="accent1">
                      <a:lumMod val="50000"/>
                    </a:schemeClr>
                  </a:solidFill>
                  <a:latin typeface="Freestyle Script" panose="030804020302050B0404" pitchFamily="66" charset="0"/>
                </a:rPr>
                <a:t> Limonade und </a:t>
              </a:r>
              <a:r>
                <a:rPr lang="de-DE" sz="2800" dirty="0">
                  <a:solidFill>
                    <a:schemeClr val="accent2"/>
                  </a:solidFill>
                  <a:latin typeface="Freestyle Script" panose="030804020302050B0404" pitchFamily="66" charset="0"/>
                </a:rPr>
                <a:t>kaufe</a:t>
              </a:r>
              <a:r>
                <a:rPr lang="de-DE" sz="2800" dirty="0">
                  <a:solidFill>
                    <a:schemeClr val="accent1">
                      <a:lumMod val="50000"/>
                    </a:schemeClr>
                  </a:solidFill>
                  <a:latin typeface="Freestyle Script" panose="030804020302050B0404" pitchFamily="66" charset="0"/>
                </a:rPr>
                <a:t> im Supermarkt Bonbons.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besuche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manchmal</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Freundin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gehe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Nina </a:t>
              </a:r>
              <a:r>
                <a:rPr lang="en-GB" sz="2800" dirty="0" err="1">
                  <a:solidFill>
                    <a:schemeClr val="accent2"/>
                  </a:solidFill>
                  <a:latin typeface="Freestyle Script" panose="030804020302050B0404" pitchFamily="66" charset="0"/>
                </a:rPr>
                <a:t>einkaufen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schwimmen</a:t>
              </a:r>
              <a:r>
                <a:rPr lang="en-GB" sz="2800" dirty="0">
                  <a:solidFill>
                    <a:schemeClr val="accent2"/>
                  </a:solidFill>
                  <a:latin typeface="Freestyle Script" panose="030804020302050B0404" pitchFamily="66" charset="0"/>
                </a:rPr>
                <a:t>.</a:t>
              </a:r>
              <a:endParaRPr lang="de-DE" sz="2800" dirty="0">
                <a:solidFill>
                  <a:schemeClr val="accent1">
                    <a:lumMod val="50000"/>
                  </a:schemeClr>
                </a:solidFill>
                <a:latin typeface="Freestyle Script" panose="030804020302050B0404" pitchFamily="66" charset="0"/>
              </a:endParaRPr>
            </a:p>
          </p:txBody>
        </p:sp>
      </p:grpSp>
      <p:grpSp>
        <p:nvGrpSpPr>
          <p:cNvPr id="15" name="Group 14"/>
          <p:cNvGrpSpPr/>
          <p:nvPr/>
        </p:nvGrpSpPr>
        <p:grpSpPr>
          <a:xfrm>
            <a:off x="10566967" y="3251313"/>
            <a:ext cx="1522338" cy="2895609"/>
            <a:chOff x="10566967" y="3251313"/>
            <a:chExt cx="1522338" cy="2895609"/>
          </a:xfrm>
        </p:grpSpPr>
        <p:sp>
          <p:nvSpPr>
            <p:cNvPr id="16" name="Cloud Callout 15"/>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grpSp>
      <p:sp>
        <p:nvSpPr>
          <p:cNvPr id="18" name="Action Button: Sound 17">
            <a:hlinkClick r:id="" action="ppaction://noaction" highlightClick="1">
              <a:snd r:embed="rId6" name="Reading 1.wav"/>
            </a:hlinkClick>
          </p:cNvPr>
          <p:cNvSpPr/>
          <p:nvPr/>
        </p:nvSpPr>
        <p:spPr>
          <a:xfrm>
            <a:off x="10435586" y="270543"/>
            <a:ext cx="396537" cy="316407"/>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8254" y="339108"/>
            <a:ext cx="10515600" cy="1325563"/>
          </a:xfrm>
        </p:spPr>
        <p:txBody>
          <a:bodyPr/>
          <a:lstStyle/>
          <a:p>
            <a:r>
              <a:rPr lang="en-GB" b="1">
                <a:solidFill>
                  <a:schemeClr val="bg1"/>
                </a:solidFill>
              </a:rPr>
              <a:t>Mias Tagebuch</a:t>
            </a:r>
            <a:br>
              <a:rPr lang="en-GB" b="1">
                <a:solidFill>
                  <a:schemeClr val="bg1"/>
                </a:solidFill>
              </a:rPr>
            </a:br>
            <a:endParaRPr lang="en-GB"/>
          </a:p>
        </p:txBody>
      </p:sp>
    </p:spTree>
    <p:extLst>
      <p:ext uri="{BB962C8B-B14F-4D97-AF65-F5344CB8AC3E}">
        <p14:creationId xmlns:p14="http://schemas.microsoft.com/office/powerpoint/2010/main" val="32741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8" name="TextBox 7"/>
          <p:cNvSpPr txBox="1"/>
          <p:nvPr/>
        </p:nvSpPr>
        <p:spPr>
          <a:xfrm>
            <a:off x="332271" y="1277353"/>
            <a:ext cx="11477439" cy="430887"/>
          </a:xfrm>
          <a:prstGeom prst="rect">
            <a:avLst/>
          </a:prstGeom>
          <a:noFill/>
        </p:spPr>
        <p:txBody>
          <a:bodyPr wrap="square" rtlCol="0">
            <a:spAutoFit/>
          </a:bodyPr>
          <a:lstStyle/>
          <a:p>
            <a:r>
              <a:rPr lang="en-GB" sz="2200" dirty="0" err="1">
                <a:solidFill>
                  <a:schemeClr val="accent1">
                    <a:lumMod val="50000"/>
                  </a:schemeClr>
                </a:solidFill>
              </a:rPr>
              <a:t>Wie</a:t>
            </a:r>
            <a:r>
              <a:rPr lang="en-GB" sz="2200" dirty="0">
                <a:solidFill>
                  <a:schemeClr val="accent1">
                    <a:lumMod val="50000"/>
                  </a:schemeClr>
                </a:solidFill>
              </a:rPr>
              <a:t> </a:t>
            </a:r>
            <a:r>
              <a:rPr lang="en-GB" sz="2200" dirty="0" err="1">
                <a:solidFill>
                  <a:schemeClr val="accent1">
                    <a:lumMod val="50000"/>
                  </a:schemeClr>
                </a:solidFill>
              </a:rPr>
              <a:t>ist</a:t>
            </a:r>
            <a:r>
              <a:rPr lang="en-GB" sz="2200" dirty="0">
                <a:solidFill>
                  <a:schemeClr val="accent1">
                    <a:lumMod val="50000"/>
                  </a:schemeClr>
                </a:solidFill>
              </a:rPr>
              <a:t> </a:t>
            </a:r>
            <a:r>
              <a:rPr lang="en-GB" sz="2200" dirty="0" err="1">
                <a:solidFill>
                  <a:schemeClr val="accent1">
                    <a:lumMod val="50000"/>
                  </a:schemeClr>
                </a:solidFill>
              </a:rPr>
              <a:t>Mias</a:t>
            </a:r>
            <a:r>
              <a:rPr lang="en-GB" sz="2200" dirty="0">
                <a:solidFill>
                  <a:schemeClr val="accent1">
                    <a:lumMod val="50000"/>
                  </a:schemeClr>
                </a:solidFill>
              </a:rPr>
              <a:t> </a:t>
            </a:r>
            <a:r>
              <a:rPr lang="en-GB" sz="2200" dirty="0" err="1">
                <a:solidFill>
                  <a:schemeClr val="accent1">
                    <a:lumMod val="50000"/>
                  </a:schemeClr>
                </a:solidFill>
              </a:rPr>
              <a:t>Traumwoche</a:t>
            </a:r>
            <a:r>
              <a:rPr lang="en-GB" sz="2200" dirty="0">
                <a:solidFill>
                  <a:schemeClr val="accent1">
                    <a:lumMod val="50000"/>
                  </a:schemeClr>
                </a:solidFill>
              </a:rPr>
              <a:t>? </a:t>
            </a:r>
            <a:r>
              <a:rPr lang="en-GB" sz="2200" dirty="0" err="1">
                <a:solidFill>
                  <a:schemeClr val="accent1">
                    <a:lumMod val="50000"/>
                  </a:schemeClr>
                </a:solidFill>
              </a:rPr>
              <a:t>Schreib</a:t>
            </a:r>
            <a:r>
              <a:rPr lang="en-GB" sz="2200" dirty="0">
                <a:solidFill>
                  <a:schemeClr val="accent1">
                    <a:lumMod val="50000"/>
                  </a:schemeClr>
                </a:solidFill>
              </a:rPr>
              <a:t> </a:t>
            </a:r>
            <a:r>
              <a:rPr lang="en-GB" sz="2200" dirty="0" err="1">
                <a:solidFill>
                  <a:schemeClr val="accent1">
                    <a:lumMod val="50000"/>
                  </a:schemeClr>
                </a:solidFill>
              </a:rPr>
              <a:t>Sätze</a:t>
            </a:r>
            <a:r>
              <a:rPr lang="en-GB" sz="2200" dirty="0">
                <a:solidFill>
                  <a:schemeClr val="accent1">
                    <a:lumMod val="50000"/>
                  </a:schemeClr>
                </a:solidFill>
              </a:rPr>
              <a:t> auf </a:t>
            </a:r>
            <a:r>
              <a:rPr lang="en-GB" sz="2200" dirty="0" err="1">
                <a:solidFill>
                  <a:schemeClr val="accent1">
                    <a:lumMod val="50000"/>
                  </a:schemeClr>
                </a:solidFill>
              </a:rPr>
              <a:t>Englisch</a:t>
            </a:r>
            <a:r>
              <a:rPr lang="en-GB" sz="2200" dirty="0">
                <a:solidFill>
                  <a:schemeClr val="accent1">
                    <a:lumMod val="50000"/>
                  </a:schemeClr>
                </a:solidFill>
              </a:rPr>
              <a:t>. </a:t>
            </a: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507735" y="2009157"/>
            <a:ext cx="5309456" cy="3847207"/>
          </a:xfrm>
          <a:prstGeom prst="rect">
            <a:avLst/>
          </a:prstGeom>
          <a:solidFill>
            <a:schemeClr val="bg1"/>
          </a:solidFill>
        </p:spPr>
        <p:txBody>
          <a:bodyPr wrap="square" rtlCol="0">
            <a:spAutoFit/>
          </a:bodyPr>
          <a:lstStyle/>
          <a:p>
            <a:r>
              <a:rPr lang="de-DE" sz="3200" u="sng" dirty="0">
                <a:solidFill>
                  <a:schemeClr val="accent1">
                    <a:lumMod val="50000"/>
                  </a:schemeClr>
                </a:solidFill>
                <a:latin typeface="Freestyle Script" panose="030804020302050B0404" pitchFamily="66" charset="0"/>
              </a:rPr>
              <a:t>Meine Traumwoche</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Ich </a:t>
            </a:r>
            <a:r>
              <a:rPr lang="de-DE" sz="2800" dirty="0">
                <a:solidFill>
                  <a:schemeClr val="accent2"/>
                </a:solidFill>
                <a:latin typeface="Freestyle Script" panose="030804020302050B0404" pitchFamily="66" charset="0"/>
              </a:rPr>
              <a:t>bleibe</a:t>
            </a:r>
            <a:r>
              <a:rPr lang="de-DE" sz="2800" dirty="0">
                <a:solidFill>
                  <a:schemeClr val="accent1">
                    <a:lumMod val="50000"/>
                  </a:schemeClr>
                </a:solidFill>
                <a:latin typeface="Freestyle Script" panose="030804020302050B0404" pitchFamily="66" charset="0"/>
              </a:rPr>
              <a:t> jeden Tag zu Hause und </a:t>
            </a:r>
            <a:r>
              <a:rPr lang="de-DE" sz="2800" dirty="0">
                <a:solidFill>
                  <a:schemeClr val="accent2"/>
                </a:solidFill>
                <a:latin typeface="Freestyle Script" panose="030804020302050B0404" pitchFamily="66" charset="0"/>
              </a:rPr>
              <a:t>gehe</a:t>
            </a:r>
            <a:r>
              <a:rPr lang="de-DE" sz="2800" dirty="0">
                <a:solidFill>
                  <a:schemeClr val="accent1">
                    <a:lumMod val="50000"/>
                  </a:schemeClr>
                </a:solidFill>
                <a:latin typeface="Freestyle Script" panose="030804020302050B0404" pitchFamily="66" charset="0"/>
              </a:rPr>
              <a:t> nicht in die Schule. Wolfgang </a:t>
            </a:r>
            <a:r>
              <a:rPr lang="de-DE" sz="2800" dirty="0">
                <a:solidFill>
                  <a:schemeClr val="accent2"/>
                </a:solidFill>
                <a:latin typeface="Freestyle Script" panose="030804020302050B0404" pitchFamily="66" charset="0"/>
              </a:rPr>
              <a:t>hat</a:t>
            </a:r>
            <a:r>
              <a:rPr lang="de-DE" sz="2800" dirty="0">
                <a:solidFill>
                  <a:schemeClr val="accent1">
                    <a:lumMod val="50000"/>
                  </a:schemeClr>
                </a:solidFill>
                <a:latin typeface="Freestyle Script" panose="030804020302050B0404" pitchFamily="66" charset="0"/>
              </a:rPr>
              <a:t> Unterricht und </a:t>
            </a:r>
            <a:r>
              <a:rPr lang="de-DE" sz="2800" dirty="0">
                <a:solidFill>
                  <a:schemeClr val="accent2"/>
                </a:solidFill>
                <a:latin typeface="Freestyle Script" panose="030804020302050B0404" pitchFamily="66" charset="0"/>
              </a:rPr>
              <a:t>lernt</a:t>
            </a:r>
            <a:r>
              <a:rPr lang="de-DE" sz="2800" dirty="0">
                <a:solidFill>
                  <a:schemeClr val="accent1">
                    <a:lumMod val="50000"/>
                  </a:schemeClr>
                </a:solidFill>
                <a:latin typeface="Freestyle Script" panose="030804020302050B0404" pitchFamily="66" charset="0"/>
              </a:rPr>
              <a:t> Englisch aber ich </a:t>
            </a:r>
            <a:r>
              <a:rPr lang="de-DE" sz="2800" dirty="0">
                <a:solidFill>
                  <a:schemeClr val="accent2"/>
                </a:solidFill>
                <a:latin typeface="Freestyle Script" panose="030804020302050B0404" pitchFamily="66" charset="0"/>
              </a:rPr>
              <a:t>sitze</a:t>
            </a:r>
            <a:r>
              <a:rPr lang="de-DE" sz="2800" dirty="0">
                <a:solidFill>
                  <a:schemeClr val="accent1">
                    <a:lumMod val="50000"/>
                  </a:schemeClr>
                </a:solidFill>
                <a:latin typeface="Freestyle Script" panose="030804020302050B0404" pitchFamily="66" charset="0"/>
              </a:rPr>
              <a:t> im Garten und </a:t>
            </a:r>
            <a:r>
              <a:rPr lang="de-DE" sz="2800" dirty="0">
                <a:solidFill>
                  <a:schemeClr val="accent2"/>
                </a:solidFill>
                <a:latin typeface="Freestyle Script" panose="030804020302050B0404" pitchFamily="66" charset="0"/>
              </a:rPr>
              <a:t>rede</a:t>
            </a:r>
            <a:r>
              <a:rPr lang="de-DE" sz="2800" dirty="0">
                <a:solidFill>
                  <a:schemeClr val="accent1">
                    <a:lumMod val="50000"/>
                  </a:schemeClr>
                </a:solidFill>
                <a:latin typeface="Freestyle Script" panose="030804020302050B0404" pitchFamily="66" charset="0"/>
              </a:rPr>
              <a:t> mit Freunden. Die Sonne </a:t>
            </a:r>
            <a:r>
              <a:rPr lang="de-DE" sz="2800" dirty="0">
                <a:solidFill>
                  <a:schemeClr val="accent2"/>
                </a:solidFill>
                <a:latin typeface="Freestyle Script" panose="030804020302050B0404" pitchFamily="66" charset="0"/>
              </a:rPr>
              <a:t>scheint</a:t>
            </a:r>
            <a:r>
              <a:rPr lang="de-DE" sz="2800" dirty="0">
                <a:solidFill>
                  <a:schemeClr val="accent1">
                    <a:lumMod val="50000"/>
                  </a:schemeClr>
                </a:solidFill>
                <a:latin typeface="Freestyle Script" panose="030804020302050B0404" pitchFamily="66" charset="0"/>
              </a:rPr>
              <a:t> jeden Tag und ich </a:t>
            </a:r>
            <a:r>
              <a:rPr lang="de-DE" sz="2800" dirty="0">
                <a:solidFill>
                  <a:schemeClr val="accent2"/>
                </a:solidFill>
                <a:latin typeface="Freestyle Script" panose="030804020302050B0404" pitchFamily="66" charset="0"/>
              </a:rPr>
              <a:t>trinke</a:t>
            </a:r>
            <a:r>
              <a:rPr lang="de-DE" sz="2800" dirty="0">
                <a:solidFill>
                  <a:schemeClr val="accent1">
                    <a:lumMod val="50000"/>
                  </a:schemeClr>
                </a:solidFill>
                <a:latin typeface="Freestyle Script" panose="030804020302050B0404" pitchFamily="66" charset="0"/>
              </a:rPr>
              <a:t> Limonade und </a:t>
            </a:r>
            <a:r>
              <a:rPr lang="de-DE" sz="2800" dirty="0">
                <a:solidFill>
                  <a:schemeClr val="accent2"/>
                </a:solidFill>
                <a:latin typeface="Freestyle Script" panose="030804020302050B0404" pitchFamily="66" charset="0"/>
              </a:rPr>
              <a:t>kaufe</a:t>
            </a:r>
            <a:r>
              <a:rPr lang="de-DE" sz="2800" dirty="0">
                <a:solidFill>
                  <a:schemeClr val="accent1">
                    <a:lumMod val="50000"/>
                  </a:schemeClr>
                </a:solidFill>
                <a:latin typeface="Freestyle Script" panose="030804020302050B0404" pitchFamily="66" charset="0"/>
              </a:rPr>
              <a:t> im Supermarkt Bonbons.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besuche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manchmal</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Freundin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gehe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Nina </a:t>
            </a:r>
            <a:r>
              <a:rPr lang="en-GB" sz="2800" dirty="0" err="1">
                <a:solidFill>
                  <a:schemeClr val="accent2"/>
                </a:solidFill>
                <a:latin typeface="Freestyle Script" panose="030804020302050B0404" pitchFamily="66" charset="0"/>
              </a:rPr>
              <a:t>einkaufen</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spazieren</a:t>
            </a:r>
            <a:r>
              <a:rPr lang="en-GB" sz="2800" dirty="0">
                <a:solidFill>
                  <a:schemeClr val="accent1">
                    <a:lumMod val="50000"/>
                  </a:schemeClr>
                </a:solidFill>
                <a:latin typeface="Freestyle Script" panose="030804020302050B0404" pitchFamily="66" charset="0"/>
              </a:rPr>
              <a:t>. </a:t>
            </a:r>
            <a:endParaRPr lang="de-DE" sz="2800" dirty="0">
              <a:solidFill>
                <a:schemeClr val="accent1">
                  <a:lumMod val="50000"/>
                </a:schemeClr>
              </a:solidFill>
              <a:latin typeface="Freestyle Script" panose="030804020302050B0404" pitchFamily="66" charset="0"/>
            </a:endParaRPr>
          </a:p>
        </p:txBody>
      </p:sp>
      <p:sp>
        <p:nvSpPr>
          <p:cNvPr id="11" name="TextBox 10"/>
          <p:cNvSpPr txBox="1"/>
          <p:nvPr/>
        </p:nvSpPr>
        <p:spPr>
          <a:xfrm>
            <a:off x="6226087" y="2009826"/>
            <a:ext cx="5245477" cy="3785652"/>
          </a:xfrm>
          <a:prstGeom prst="rect">
            <a:avLst/>
          </a:prstGeom>
          <a:solidFill>
            <a:schemeClr val="bg1"/>
          </a:solid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2"/>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kocht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a:t>
            </a:r>
            <a:r>
              <a:rPr lang="de-DE" sz="2800" dirty="0">
                <a:solidFill>
                  <a:schemeClr val="accent2"/>
                </a:solidFill>
                <a:latin typeface="Freestyle Script" panose="030804020302050B0404" pitchFamily="66" charset="0"/>
              </a:rPr>
              <a:t> singe </a:t>
            </a:r>
            <a:r>
              <a:rPr lang="de-DE" sz="2800" dirty="0">
                <a:solidFill>
                  <a:schemeClr val="accent1">
                    <a:lumMod val="50000"/>
                  </a:schemeClr>
                </a:solidFill>
                <a:latin typeface="Freestyle Script" panose="030804020302050B0404" pitchFamily="66" charset="0"/>
              </a:rPr>
              <a:t>oft ein Lied und </a:t>
            </a:r>
            <a:r>
              <a:rPr lang="de-DE" sz="2800" dirty="0">
                <a:solidFill>
                  <a:schemeClr val="accent2"/>
                </a:solidFill>
                <a:latin typeface="Freestyle Script" panose="030804020302050B0404" pitchFamily="66" charset="0"/>
              </a:rPr>
              <a:t>höre</a:t>
            </a:r>
            <a:r>
              <a:rPr lang="de-DE" sz="2800" dirty="0">
                <a:solidFill>
                  <a:schemeClr val="accent1">
                    <a:lumMod val="50000"/>
                  </a:schemeClr>
                </a:solidFill>
                <a:latin typeface="Freestyle Script" panose="030804020302050B0404" pitchFamily="66" charset="0"/>
              </a:rPr>
              <a:t> jeden Tag Mark Forster. Mark Forster </a:t>
            </a:r>
            <a:r>
              <a:rPr lang="de-DE" sz="2800" dirty="0">
                <a:solidFill>
                  <a:schemeClr val="accent2"/>
                </a:solidFill>
                <a:latin typeface="Freestyle Script" panose="030804020302050B0404" pitchFamily="66" charset="0"/>
              </a:rPr>
              <a:t>ist</a:t>
            </a:r>
            <a:r>
              <a:rPr lang="de-DE" sz="2800" dirty="0">
                <a:solidFill>
                  <a:schemeClr val="accent1">
                    <a:lumMod val="50000"/>
                  </a:schemeClr>
                </a:solidFill>
                <a:latin typeface="Freestyle Script" panose="030804020302050B0404" pitchFamily="66" charset="0"/>
              </a:rPr>
              <a:t> mein </a:t>
            </a:r>
          </a:p>
          <a:p>
            <a:r>
              <a:rPr lang="de-DE" sz="2800" dirty="0">
                <a:solidFill>
                  <a:schemeClr val="accent1">
                    <a:lumMod val="50000"/>
                  </a:schemeClr>
                </a:solidFill>
                <a:latin typeface="Freestyle Script" panose="030804020302050B0404" pitchFamily="66" charset="0"/>
              </a:rPr>
              <a:t>Lieblingssänger. Ich  </a:t>
            </a:r>
            <a:r>
              <a:rPr lang="de-DE" sz="2800" dirty="0">
                <a:solidFill>
                  <a:schemeClr val="accent2"/>
                </a:solidFill>
                <a:latin typeface="Freestyle Script" panose="030804020302050B0404" pitchFamily="66" charset="0"/>
              </a:rPr>
              <a:t>liebe </a:t>
            </a:r>
            <a:r>
              <a:rPr lang="de-DE" sz="2800" dirty="0">
                <a:solidFill>
                  <a:schemeClr val="accent1">
                    <a:lumMod val="50000"/>
                  </a:schemeClr>
                </a:solidFill>
                <a:latin typeface="Freestyle Script" panose="030804020302050B0404" pitchFamily="66" charset="0"/>
              </a:rPr>
              <a:t>Mark Forster! </a:t>
            </a: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zeige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2"/>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p:txBody>
      </p:sp>
      <p:pic>
        <p:nvPicPr>
          <p:cNvPr id="12" name="Picture 11">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3" name="Cloud Callout 12"/>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1367" y="260399"/>
            <a:ext cx="10515600" cy="1325563"/>
          </a:xfrm>
        </p:spPr>
        <p:txBody>
          <a:bodyPr/>
          <a:lstStyle/>
          <a:p>
            <a:r>
              <a:rPr lang="en-GB" b="1">
                <a:solidFill>
                  <a:schemeClr val="bg1"/>
                </a:solidFill>
              </a:rPr>
              <a:t>Wörterbucharbeit </a:t>
            </a:r>
            <a:br>
              <a:rPr lang="en-GB" b="1">
                <a:solidFill>
                  <a:schemeClr val="bg1"/>
                </a:solidFill>
              </a:rPr>
            </a:br>
            <a:endParaRPr lang="en-GB"/>
          </a:p>
        </p:txBody>
      </p:sp>
    </p:spTree>
    <p:extLst>
      <p:ext uri="{BB962C8B-B14F-4D97-AF65-F5344CB8AC3E}">
        <p14:creationId xmlns:p14="http://schemas.microsoft.com/office/powerpoint/2010/main" val="1254900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itle 3"/>
          <p:cNvSpPr txBox="1">
            <a:spLocks/>
          </p:cNvSpPr>
          <p:nvPr/>
        </p:nvSpPr>
        <p:spPr>
          <a:xfrm>
            <a:off x="101071" y="322754"/>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9"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10" name="TextBox 9"/>
          <p:cNvSpPr txBox="1"/>
          <p:nvPr/>
        </p:nvSpPr>
        <p:spPr>
          <a:xfrm>
            <a:off x="332271" y="1277353"/>
            <a:ext cx="11477439" cy="430887"/>
          </a:xfrm>
          <a:prstGeom prst="rect">
            <a:avLst/>
          </a:prstGeom>
          <a:noFill/>
        </p:spPr>
        <p:txBody>
          <a:bodyPr wrap="square" rtlCol="0">
            <a:spAutoFit/>
          </a:bodyPr>
          <a:lstStyle/>
          <a:p>
            <a:r>
              <a:rPr lang="en-GB" sz="2200" dirty="0" err="1">
                <a:solidFill>
                  <a:schemeClr val="accent1">
                    <a:lumMod val="50000"/>
                  </a:schemeClr>
                </a:solidFill>
              </a:rPr>
              <a:t>Eine</a:t>
            </a:r>
            <a:r>
              <a:rPr lang="en-GB" sz="2200" dirty="0">
                <a:solidFill>
                  <a:schemeClr val="accent1">
                    <a:lumMod val="50000"/>
                  </a:schemeClr>
                </a:solidFill>
              </a:rPr>
              <a:t> </a:t>
            </a:r>
            <a:r>
              <a:rPr lang="en-GB" sz="2200" dirty="0" err="1">
                <a:solidFill>
                  <a:schemeClr val="accent1">
                    <a:lumMod val="50000"/>
                  </a:schemeClr>
                </a:solidFill>
              </a:rPr>
              <a:t>Antwort</a:t>
            </a:r>
            <a:r>
              <a:rPr lang="en-GB" sz="2200" dirty="0">
                <a:solidFill>
                  <a:schemeClr val="accent1">
                    <a:lumMod val="50000"/>
                  </a:schemeClr>
                </a:solidFill>
              </a:rPr>
              <a:t>:</a:t>
            </a:r>
          </a:p>
        </p:txBody>
      </p:sp>
      <p:pic>
        <p:nvPicPr>
          <p:cNvPr id="11" name="Picture 10"/>
          <p:cNvPicPr>
            <a:picLocks noChangeAspect="1"/>
          </p:cNvPicPr>
          <p:nvPr/>
        </p:nvPicPr>
        <p:blipFill>
          <a:blip r:embed="rId4"/>
          <a:stretch>
            <a:fillRect/>
          </a:stretch>
        </p:blipFill>
        <p:spPr>
          <a:xfrm>
            <a:off x="332272" y="1734363"/>
            <a:ext cx="11477438" cy="4545196"/>
          </a:xfrm>
          <a:prstGeom prst="rect">
            <a:avLst/>
          </a:prstGeom>
        </p:spPr>
      </p:pic>
      <p:sp>
        <p:nvSpPr>
          <p:cNvPr id="12" name="TextBox 11"/>
          <p:cNvSpPr txBox="1"/>
          <p:nvPr/>
        </p:nvSpPr>
        <p:spPr>
          <a:xfrm>
            <a:off x="6352992" y="2009826"/>
            <a:ext cx="5309456" cy="3847207"/>
          </a:xfrm>
          <a:prstGeom prst="rect">
            <a:avLst/>
          </a:prstGeom>
          <a:noFill/>
        </p:spPr>
        <p:txBody>
          <a:bodyPr wrap="square" rtlCol="0">
            <a:spAutoFit/>
          </a:bodyPr>
          <a:lstStyle/>
          <a:p>
            <a:r>
              <a:rPr lang="de-DE" sz="3200" u="sng" dirty="0">
                <a:solidFill>
                  <a:schemeClr val="accent1">
                    <a:lumMod val="50000"/>
                  </a:schemeClr>
                </a:solidFill>
                <a:latin typeface="Freestyle Script" panose="030804020302050B0404" pitchFamily="66" charset="0"/>
              </a:rPr>
              <a:t>My dream week</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a:t>
            </a:r>
            <a:r>
              <a:rPr lang="de-DE" sz="3200" u="sng" baseline="30000" dirty="0">
                <a:solidFill>
                  <a:schemeClr val="accent1">
                    <a:lumMod val="50000"/>
                  </a:schemeClr>
                </a:solidFill>
                <a:latin typeface="Freestyle Script" panose="030804020302050B0404" pitchFamily="66" charset="0"/>
              </a:rPr>
              <a:t>st</a:t>
            </a:r>
            <a:r>
              <a:rPr lang="de-DE" sz="3200" u="sng" dirty="0">
                <a:solidFill>
                  <a:schemeClr val="accent1">
                    <a:lumMod val="50000"/>
                  </a:schemeClr>
                </a:solidFill>
                <a:latin typeface="Freestyle Script" panose="030804020302050B0404" pitchFamily="66" charset="0"/>
              </a:rPr>
              <a:t>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 stay at home every day and don‘t go to school. Wolfgang has class and learns English but I sit </a:t>
            </a:r>
          </a:p>
          <a:p>
            <a:r>
              <a:rPr lang="de-DE" sz="2800" dirty="0">
                <a:solidFill>
                  <a:schemeClr val="accent1">
                    <a:lumMod val="50000"/>
                  </a:schemeClr>
                </a:solidFill>
                <a:latin typeface="Freestyle Script" panose="030804020302050B0404" pitchFamily="66" charset="0"/>
              </a:rPr>
              <a:t>in the garden and chat with friends. </a:t>
            </a:r>
          </a:p>
          <a:p>
            <a:r>
              <a:rPr lang="de-DE" sz="2800" dirty="0">
                <a:solidFill>
                  <a:schemeClr val="accent1">
                    <a:lumMod val="50000"/>
                  </a:schemeClr>
                </a:solidFill>
                <a:latin typeface="Freestyle Script" panose="030804020302050B0404" pitchFamily="66" charset="0"/>
              </a:rPr>
              <a:t>The sun shines every day and I drink lemonade</a:t>
            </a:r>
          </a:p>
          <a:p>
            <a:r>
              <a:rPr lang="de-DE" sz="2800" dirty="0">
                <a:solidFill>
                  <a:schemeClr val="accent1">
                    <a:lumMod val="50000"/>
                  </a:schemeClr>
                </a:solidFill>
                <a:latin typeface="Freestyle Script" panose="030804020302050B0404" pitchFamily="66" charset="0"/>
              </a:rPr>
              <a:t>and buy sweets in the supermarket. </a:t>
            </a:r>
          </a:p>
          <a:p>
            <a:r>
              <a:rPr lang="en-GB" sz="2800" dirty="0">
                <a:solidFill>
                  <a:schemeClr val="accent1">
                    <a:lumMod val="50000"/>
                  </a:schemeClr>
                </a:solidFill>
                <a:latin typeface="Freestyle Script" panose="030804020302050B0404" pitchFamily="66" charset="0"/>
              </a:rPr>
              <a:t>I sometimes visit Nina, my best friend.</a:t>
            </a:r>
          </a:p>
          <a:p>
            <a:r>
              <a:rPr lang="en-GB" sz="2800" dirty="0">
                <a:solidFill>
                  <a:schemeClr val="accent1">
                    <a:lumMod val="50000"/>
                  </a:schemeClr>
                </a:solidFill>
                <a:latin typeface="Freestyle Script" panose="030804020302050B0404" pitchFamily="66" charset="0"/>
              </a:rPr>
              <a:t>I go shopping or swimming with Nina.. </a:t>
            </a:r>
            <a:endParaRPr lang="de-DE" sz="2800" dirty="0">
              <a:solidFill>
                <a:schemeClr val="accent1">
                  <a:lumMod val="50000"/>
                </a:schemeClr>
              </a:solidFill>
              <a:latin typeface="Freestyle Script" panose="030804020302050B0404" pitchFamily="66" charset="0"/>
            </a:endParaRPr>
          </a:p>
        </p:txBody>
      </p: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4" name="TextBox 13"/>
          <p:cNvSpPr txBox="1"/>
          <p:nvPr/>
        </p:nvSpPr>
        <p:spPr>
          <a:xfrm>
            <a:off x="507735" y="2009826"/>
            <a:ext cx="5309456" cy="3847207"/>
          </a:xfrm>
          <a:prstGeom prst="rect">
            <a:avLst/>
          </a:prstGeom>
          <a:solidFill>
            <a:schemeClr val="bg1"/>
          </a:solidFill>
        </p:spPr>
        <p:txBody>
          <a:bodyPr wrap="square" rtlCol="0">
            <a:spAutoFit/>
          </a:bodyPr>
          <a:lstStyle/>
          <a:p>
            <a:r>
              <a:rPr lang="de-DE" sz="3200" u="sng" dirty="0">
                <a:solidFill>
                  <a:schemeClr val="accent1">
                    <a:lumMod val="50000"/>
                  </a:schemeClr>
                </a:solidFill>
                <a:latin typeface="Freestyle Script" panose="030804020302050B0404" pitchFamily="66" charset="0"/>
              </a:rPr>
              <a:t>Meine Traumwoche</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besuche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manchmal</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Freundin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gehe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einkaufen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schwimmen</a:t>
            </a:r>
            <a:r>
              <a:rPr lang="en-GB" sz="2800" dirty="0">
                <a:solidFill>
                  <a:schemeClr val="accent1">
                    <a:lumMod val="50000"/>
                  </a:schemeClr>
                </a:solidFill>
                <a:latin typeface="Freestyle Script" panose="030804020302050B0404" pitchFamily="66" charset="0"/>
              </a:rPr>
              <a:t>.</a:t>
            </a:r>
            <a:endParaRPr lang="de-DE" sz="2800" dirty="0">
              <a:solidFill>
                <a:schemeClr val="accent1">
                  <a:lumMod val="50000"/>
                </a:schemeClr>
              </a:solidFill>
              <a:latin typeface="Freestyle Script" panose="030804020302050B0404" pitchFamily="66" charset="0"/>
            </a:endParaRPr>
          </a:p>
        </p:txBody>
      </p:sp>
      <p:sp>
        <p:nvSpPr>
          <p:cNvPr id="15" name="TextBox 14"/>
          <p:cNvSpPr txBox="1"/>
          <p:nvPr/>
        </p:nvSpPr>
        <p:spPr>
          <a:xfrm>
            <a:off x="6352992" y="2800350"/>
            <a:ext cx="4681505" cy="422910"/>
          </a:xfrm>
          <a:prstGeom prst="rect">
            <a:avLst/>
          </a:prstGeom>
          <a:solidFill>
            <a:schemeClr val="bg1"/>
          </a:solidFill>
        </p:spPr>
        <p:txBody>
          <a:bodyPr wrap="square" rtlCol="0">
            <a:spAutoFit/>
          </a:bodyPr>
          <a:lstStyle/>
          <a:p>
            <a:endParaRPr lang="en-GB" dirty="0"/>
          </a:p>
        </p:txBody>
      </p:sp>
      <p:sp>
        <p:nvSpPr>
          <p:cNvPr id="16" name="TextBox 15"/>
          <p:cNvSpPr txBox="1"/>
          <p:nvPr/>
        </p:nvSpPr>
        <p:spPr>
          <a:xfrm>
            <a:off x="6290415" y="3221200"/>
            <a:ext cx="4681505"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7" name="TextBox 16"/>
          <p:cNvSpPr txBox="1"/>
          <p:nvPr/>
        </p:nvSpPr>
        <p:spPr>
          <a:xfrm>
            <a:off x="6352992" y="4054348"/>
            <a:ext cx="4479131" cy="860552"/>
          </a:xfrm>
          <a:prstGeom prst="rect">
            <a:avLst/>
          </a:prstGeom>
          <a:solidFill>
            <a:schemeClr val="bg1"/>
          </a:solidFill>
        </p:spPr>
        <p:txBody>
          <a:bodyPr wrap="square" rtlCol="0">
            <a:spAutoFit/>
          </a:bodyPr>
          <a:lstStyle/>
          <a:p>
            <a:endParaRPr lang="en-GB"/>
          </a:p>
        </p:txBody>
      </p:sp>
      <p:sp>
        <p:nvSpPr>
          <p:cNvPr id="18" name="TextBox 17"/>
          <p:cNvSpPr txBox="1"/>
          <p:nvPr/>
        </p:nvSpPr>
        <p:spPr>
          <a:xfrm>
            <a:off x="6352992" y="4914900"/>
            <a:ext cx="3659688" cy="456353"/>
          </a:xfrm>
          <a:prstGeom prst="rect">
            <a:avLst/>
          </a:prstGeom>
          <a:solidFill>
            <a:schemeClr val="bg1"/>
          </a:solidFill>
        </p:spPr>
        <p:txBody>
          <a:bodyPr wrap="square" rtlCol="0">
            <a:spAutoFit/>
          </a:bodyPr>
          <a:lstStyle/>
          <a:p>
            <a:endParaRPr lang="en-GB" dirty="0"/>
          </a:p>
        </p:txBody>
      </p:sp>
      <p:sp>
        <p:nvSpPr>
          <p:cNvPr id="19" name="TextBox 18"/>
          <p:cNvSpPr txBox="1"/>
          <p:nvPr/>
        </p:nvSpPr>
        <p:spPr>
          <a:xfrm>
            <a:off x="6371478" y="5400852"/>
            <a:ext cx="3659688" cy="456353"/>
          </a:xfrm>
          <a:prstGeom prst="rect">
            <a:avLst/>
          </a:prstGeom>
          <a:solidFill>
            <a:schemeClr val="bg1"/>
          </a:solidFill>
        </p:spPr>
        <p:txBody>
          <a:bodyPr wrap="square" rtlCol="0">
            <a:spAutoFit/>
          </a:bodyPr>
          <a:lstStyle/>
          <a:p>
            <a:endParaRPr lang="en-GB" dirty="0"/>
          </a:p>
        </p:txBody>
      </p:sp>
      <p:sp>
        <p:nvSpPr>
          <p:cNvPr id="20" name="TextBox 19"/>
          <p:cNvSpPr txBox="1"/>
          <p:nvPr/>
        </p:nvSpPr>
        <p:spPr>
          <a:xfrm>
            <a:off x="6371478" y="2126826"/>
            <a:ext cx="5138532" cy="422910"/>
          </a:xfrm>
          <a:prstGeom prst="rect">
            <a:avLst/>
          </a:prstGeom>
          <a:solidFill>
            <a:schemeClr val="bg1"/>
          </a:solidFill>
        </p:spPr>
        <p:txBody>
          <a:bodyPr wrap="square" rtlCol="0">
            <a:spAutoFit/>
          </a:bodyPr>
          <a:lstStyle/>
          <a:p>
            <a:endParaRPr lang="en-GB" dirty="0"/>
          </a:p>
        </p:txBody>
      </p:sp>
      <p:sp>
        <p:nvSpPr>
          <p:cNvPr id="21" name="Cloud Callout 20"/>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1071" y="282745"/>
            <a:ext cx="10515600" cy="1325563"/>
          </a:xfrm>
        </p:spPr>
        <p:txBody>
          <a:bodyPr/>
          <a:lstStyle/>
          <a:p>
            <a:r>
              <a:rPr lang="en-GB" b="1">
                <a:solidFill>
                  <a:schemeClr val="bg1"/>
                </a:solidFill>
              </a:rPr>
              <a:t>Übersetzung </a:t>
            </a:r>
            <a:br>
              <a:rPr lang="en-GB" b="1">
                <a:solidFill>
                  <a:schemeClr val="bg1"/>
                </a:solidFill>
              </a:rPr>
            </a:br>
            <a:endParaRPr lang="en-GB"/>
          </a:p>
        </p:txBody>
      </p:sp>
    </p:spTree>
    <p:extLst>
      <p:ext uri="{BB962C8B-B14F-4D97-AF65-F5344CB8AC3E}">
        <p14:creationId xmlns:p14="http://schemas.microsoft.com/office/powerpoint/2010/main" val="1071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101071" y="322754"/>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 </a:t>
            </a:r>
            <a:endParaRPr lang="en-GB" sz="3600" b="1" dirty="0">
              <a:solidFill>
                <a:schemeClr val="bg1"/>
              </a:solidFill>
            </a:endParaRPr>
          </a:p>
        </p:txBody>
      </p:sp>
      <p:sp>
        <p:nvSpPr>
          <p:cNvPr id="6"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7" name="TextBox 6"/>
          <p:cNvSpPr txBox="1"/>
          <p:nvPr/>
        </p:nvSpPr>
        <p:spPr>
          <a:xfrm>
            <a:off x="332271" y="1277353"/>
            <a:ext cx="11477439" cy="430887"/>
          </a:xfrm>
          <a:prstGeom prst="rect">
            <a:avLst/>
          </a:prstGeom>
          <a:noFill/>
        </p:spPr>
        <p:txBody>
          <a:bodyPr wrap="square" rtlCol="0">
            <a:spAutoFit/>
          </a:bodyPr>
          <a:lstStyle/>
          <a:p>
            <a:r>
              <a:rPr lang="en-GB" sz="2200" dirty="0" err="1">
                <a:solidFill>
                  <a:schemeClr val="accent1">
                    <a:lumMod val="50000"/>
                  </a:schemeClr>
                </a:solidFill>
              </a:rPr>
              <a:t>Eine</a:t>
            </a:r>
            <a:r>
              <a:rPr lang="en-GB" sz="2200" dirty="0">
                <a:solidFill>
                  <a:schemeClr val="accent1">
                    <a:lumMod val="50000"/>
                  </a:schemeClr>
                </a:solidFill>
              </a:rPr>
              <a:t> </a:t>
            </a:r>
            <a:r>
              <a:rPr lang="en-GB" sz="2200" dirty="0" err="1">
                <a:solidFill>
                  <a:schemeClr val="accent1">
                    <a:lumMod val="50000"/>
                  </a:schemeClr>
                </a:solidFill>
              </a:rPr>
              <a:t>Antwort</a:t>
            </a:r>
            <a:r>
              <a:rPr lang="en-GB" sz="2200" dirty="0">
                <a:solidFill>
                  <a:schemeClr val="accent1">
                    <a:lumMod val="50000"/>
                  </a:schemeClr>
                </a:solidFill>
              </a:rPr>
              <a:t>:</a:t>
            </a:r>
          </a:p>
        </p:txBody>
      </p:sp>
      <p:pic>
        <p:nvPicPr>
          <p:cNvPr id="8" name="Picture 7"/>
          <p:cNvPicPr>
            <a:picLocks noChangeAspect="1"/>
          </p:cNvPicPr>
          <p:nvPr/>
        </p:nvPicPr>
        <p:blipFill>
          <a:blip r:embed="rId4"/>
          <a:stretch>
            <a:fillRect/>
          </a:stretch>
        </p:blipFill>
        <p:spPr>
          <a:xfrm>
            <a:off x="332272" y="1734363"/>
            <a:ext cx="11477438" cy="4545196"/>
          </a:xfrm>
          <a:prstGeom prst="rect">
            <a:avLst/>
          </a:prstGeom>
        </p:spPr>
      </p:pic>
      <p:pic>
        <p:nvPicPr>
          <p:cNvPr id="9" name="Picture 8">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0" name="TextBox 9"/>
          <p:cNvSpPr txBox="1"/>
          <p:nvPr/>
        </p:nvSpPr>
        <p:spPr>
          <a:xfrm>
            <a:off x="6283237" y="2027588"/>
            <a:ext cx="5439044" cy="3785652"/>
          </a:xfrm>
          <a:prstGeom prst="rect">
            <a:avLst/>
          </a:prstGeom>
          <a:noFill/>
        </p:spPr>
        <p:txBody>
          <a:bodyPr wrap="square" rtlCol="0">
            <a:spAutoFit/>
          </a:bodyPr>
          <a:lstStyle/>
          <a:p>
            <a:r>
              <a:rPr lang="en-GB" sz="2800" dirty="0">
                <a:solidFill>
                  <a:schemeClr val="accent1">
                    <a:lumMod val="50000"/>
                  </a:schemeClr>
                </a:solidFill>
                <a:latin typeface="Freestyle Script" panose="030804020302050B0404" pitchFamily="66" charset="0"/>
              </a:rPr>
              <a:t>Wolfgang does his homework, cooks and cleans the floor. I write a book, play on the computer or draw. </a:t>
            </a:r>
          </a:p>
          <a:p>
            <a:r>
              <a:rPr lang="en-GB" sz="2800" dirty="0">
                <a:solidFill>
                  <a:schemeClr val="accent1">
                    <a:lumMod val="50000"/>
                  </a:schemeClr>
                </a:solidFill>
                <a:latin typeface="Freestyle Script" panose="030804020302050B0404" pitchFamily="66" charset="0"/>
              </a:rPr>
              <a:t>I often sing a song and I listen to Mark Forster every day. Mark Forster is my favourite singer.</a:t>
            </a:r>
          </a:p>
          <a:p>
            <a:r>
              <a:rPr lang="en-GB" sz="2800" dirty="0">
                <a:solidFill>
                  <a:schemeClr val="accent1">
                    <a:lumMod val="50000"/>
                  </a:schemeClr>
                </a:solidFill>
                <a:latin typeface="Freestyle Script" panose="030804020302050B0404" pitchFamily="66" charset="0"/>
              </a:rPr>
              <a:t>I love Mark Forster! </a:t>
            </a:r>
          </a:p>
          <a:p>
            <a:r>
              <a:rPr lang="en-GB" sz="2800" dirty="0">
                <a:solidFill>
                  <a:schemeClr val="accent1">
                    <a:lumMod val="50000"/>
                  </a:schemeClr>
                </a:solidFill>
                <a:latin typeface="Freestyle Script" panose="030804020302050B0404" pitchFamily="66" charset="0"/>
              </a:rPr>
              <a:t>I don’t clean, but I work voluntarily in the garden. </a:t>
            </a:r>
          </a:p>
          <a:p>
            <a:r>
              <a:rPr lang="en-GB" sz="2800" dirty="0">
                <a:solidFill>
                  <a:schemeClr val="accent1">
                    <a:lumMod val="50000"/>
                  </a:schemeClr>
                </a:solidFill>
                <a:latin typeface="Freestyle Script" panose="030804020302050B0404" pitchFamily="66" charset="0"/>
              </a:rPr>
              <a:t>I play football with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and show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photos.</a:t>
            </a:r>
          </a:p>
          <a:p>
            <a:endParaRPr lang="en-GB" sz="16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And … yes, that’s my dream week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p:txBody>
      </p:sp>
      <p:sp>
        <p:nvSpPr>
          <p:cNvPr id="11" name="TextBox 10"/>
          <p:cNvSpPr txBox="1"/>
          <p:nvPr/>
        </p:nvSpPr>
        <p:spPr>
          <a:xfrm>
            <a:off x="458607" y="2114135"/>
            <a:ext cx="5291947" cy="3785652"/>
          </a:xfrm>
          <a:prstGeom prst="rect">
            <a:avLst/>
          </a:prstGeom>
          <a:solidFill>
            <a:schemeClr val="bg1"/>
          </a:solid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1">
                    <a:lumMod val="50000"/>
                  </a:schemeClr>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kocht</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putzt</a:t>
            </a:r>
            <a:r>
              <a:rPr lang="en-GB" sz="2800" dirty="0">
                <a:solidFill>
                  <a:schemeClr val="accent1">
                    <a:lumMod val="50000"/>
                  </a:schemeClr>
                </a:solidFill>
                <a:latin typeface="Freestyle Script" panose="030804020302050B0404" pitchFamily="66" charset="0"/>
              </a:rPr>
              <a:t> 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 singe oft ein Lied und höre jeden Tag Mark Forster. Mark Forster ist mein Lieblingssänger. Ich liebe Mark Forster!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p>
          <a:p>
            <a:r>
              <a:rPr lang="en-GB" sz="2800" dirty="0" err="1">
                <a:solidFill>
                  <a:schemeClr val="accent1">
                    <a:lumMod val="50000"/>
                  </a:schemeClr>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p>
          <a:p>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zeige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1">
                    <a:lumMod val="50000"/>
                  </a:schemeClr>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p:txBody>
      </p:sp>
      <p:sp>
        <p:nvSpPr>
          <p:cNvPr id="12" name="TextBox 11"/>
          <p:cNvSpPr txBox="1"/>
          <p:nvPr/>
        </p:nvSpPr>
        <p:spPr>
          <a:xfrm>
            <a:off x="6257742" y="2018267"/>
            <a:ext cx="5306783" cy="498442"/>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6283236" y="2548485"/>
            <a:ext cx="4426673" cy="365760"/>
          </a:xfrm>
          <a:prstGeom prst="rect">
            <a:avLst/>
          </a:prstGeom>
          <a:solidFill>
            <a:schemeClr val="bg1"/>
          </a:solidFill>
        </p:spPr>
        <p:txBody>
          <a:bodyPr wrap="square" rtlCol="0">
            <a:spAutoFit/>
          </a:bodyPr>
          <a:lstStyle/>
          <a:p>
            <a:endParaRPr lang="en-GB" dirty="0"/>
          </a:p>
        </p:txBody>
      </p:sp>
      <p:sp>
        <p:nvSpPr>
          <p:cNvPr id="14" name="Rectangle 13"/>
          <p:cNvSpPr/>
          <p:nvPr/>
        </p:nvSpPr>
        <p:spPr>
          <a:xfrm>
            <a:off x="6345606" y="2954179"/>
            <a:ext cx="5154383" cy="90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283238" y="3792852"/>
            <a:ext cx="4340424" cy="498442"/>
          </a:xfrm>
          <a:prstGeom prst="rect">
            <a:avLst/>
          </a:prstGeom>
          <a:solidFill>
            <a:schemeClr val="bg1"/>
          </a:solidFill>
        </p:spPr>
        <p:txBody>
          <a:bodyPr wrap="square" rtlCol="0">
            <a:spAutoFit/>
          </a:bodyPr>
          <a:lstStyle/>
          <a:p>
            <a:endParaRPr lang="en-GB" dirty="0"/>
          </a:p>
        </p:txBody>
      </p:sp>
      <p:sp>
        <p:nvSpPr>
          <p:cNvPr id="16" name="TextBox 15"/>
          <p:cNvSpPr txBox="1"/>
          <p:nvPr/>
        </p:nvSpPr>
        <p:spPr>
          <a:xfrm>
            <a:off x="6283236" y="4103294"/>
            <a:ext cx="4838154" cy="498442"/>
          </a:xfrm>
          <a:prstGeom prst="rect">
            <a:avLst/>
          </a:prstGeom>
          <a:solidFill>
            <a:schemeClr val="bg1"/>
          </a:solidFill>
        </p:spPr>
        <p:txBody>
          <a:bodyPr wrap="square" rtlCol="0">
            <a:spAutoFit/>
          </a:bodyPr>
          <a:lstStyle/>
          <a:p>
            <a:endParaRPr lang="en-GB" dirty="0"/>
          </a:p>
        </p:txBody>
      </p:sp>
      <p:sp>
        <p:nvSpPr>
          <p:cNvPr id="17" name="TextBox 16"/>
          <p:cNvSpPr txBox="1"/>
          <p:nvPr/>
        </p:nvSpPr>
        <p:spPr>
          <a:xfrm>
            <a:off x="6345606" y="4593265"/>
            <a:ext cx="4383549" cy="498442"/>
          </a:xfrm>
          <a:prstGeom prst="rect">
            <a:avLst/>
          </a:prstGeom>
          <a:solidFill>
            <a:schemeClr val="bg1"/>
          </a:solidFill>
        </p:spPr>
        <p:txBody>
          <a:bodyPr wrap="square" rtlCol="0">
            <a:spAutoFit/>
          </a:bodyPr>
          <a:lstStyle/>
          <a:p>
            <a:endParaRPr lang="en-GB" dirty="0"/>
          </a:p>
        </p:txBody>
      </p:sp>
      <p:sp>
        <p:nvSpPr>
          <p:cNvPr id="18" name="TextBox 17"/>
          <p:cNvSpPr txBox="1"/>
          <p:nvPr/>
        </p:nvSpPr>
        <p:spPr>
          <a:xfrm>
            <a:off x="6283238" y="5324119"/>
            <a:ext cx="4340424" cy="498442"/>
          </a:xfrm>
          <a:prstGeom prst="rect">
            <a:avLst/>
          </a:prstGeom>
          <a:solidFill>
            <a:schemeClr val="bg1"/>
          </a:solidFill>
        </p:spPr>
        <p:txBody>
          <a:bodyPr wrap="square" rtlCol="0">
            <a:spAutoFit/>
          </a:bodyPr>
          <a:lstStyle/>
          <a:p>
            <a:endParaRPr lang="en-GB" dirty="0"/>
          </a:p>
        </p:txBody>
      </p:sp>
      <p:sp>
        <p:nvSpPr>
          <p:cNvPr id="19" name="Cloud Callout 18"/>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8062" y="51112"/>
            <a:ext cx="10515600" cy="1325563"/>
          </a:xfrm>
        </p:spPr>
        <p:txBody>
          <a:bodyPr/>
          <a:lstStyle/>
          <a:p>
            <a:r>
              <a:rPr lang="en-GB" b="1">
                <a:solidFill>
                  <a:schemeClr val="bg1"/>
                </a:solidFill>
              </a:rPr>
              <a:t>Übersetzung</a:t>
            </a:r>
            <a:endParaRPr lang="en-GB"/>
          </a:p>
        </p:txBody>
      </p:sp>
    </p:spTree>
    <p:extLst>
      <p:ext uri="{BB962C8B-B14F-4D97-AF65-F5344CB8AC3E}">
        <p14:creationId xmlns:p14="http://schemas.microsoft.com/office/powerpoint/2010/main" val="32805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EE89-5A16-9544-87AF-26D125A56268}"/>
              </a:ext>
            </a:extLst>
          </p:cNvPr>
          <p:cNvSpPr>
            <a:spLocks noGrp="1"/>
          </p:cNvSpPr>
          <p:nvPr>
            <p:ph type="title"/>
          </p:nvPr>
        </p:nvSpPr>
        <p:spPr>
          <a:xfrm>
            <a:off x="4531395" y="275882"/>
            <a:ext cx="3124200" cy="141276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pic>
        <p:nvPicPr>
          <p:cNvPr id="3" name="Picture 2" descr="red cro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3675" y="4609442"/>
            <a:ext cx="1198562" cy="1198562"/>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pic>
        <p:nvPicPr>
          <p:cNvPr id="19" name="Picture 18" descr="church"/>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53056" y="1615611"/>
            <a:ext cx="2284202" cy="1587520"/>
          </a:xfrm>
          <a:prstGeom prst="rect">
            <a:avLst/>
          </a:prstGeom>
        </p:spPr>
      </p:pic>
      <p:pic>
        <p:nvPicPr>
          <p:cNvPr id="20" name="Picture 6" descr="lightbu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7844" y="1690707"/>
            <a:ext cx="1295399" cy="12997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25245" y="4923043"/>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[finally]</a:t>
            </a:r>
          </a:p>
        </p:txBody>
      </p:sp>
      <p:sp>
        <p:nvSpPr>
          <p:cNvPr id="22" name="TextBox 21"/>
          <p:cNvSpPr txBox="1"/>
          <p:nvPr/>
        </p:nvSpPr>
        <p:spPr>
          <a:xfrm>
            <a:off x="5062482" y="5711077"/>
            <a:ext cx="206703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[sometimes]</a:t>
            </a:r>
          </a:p>
        </p:txBody>
      </p:sp>
    </p:spTree>
    <p:extLst>
      <p:ext uri="{BB962C8B-B14F-4D97-AF65-F5344CB8AC3E}">
        <p14:creationId xmlns:p14="http://schemas.microsoft.com/office/powerpoint/2010/main" val="10207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Lich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6" name="Kir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6" name="Kir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subTnLst>
                                    <p:audio>
                                      <p:cMediaNode>
                                        <p:cTn display="0" masterRel="sameClick">
                                          <p:stCondLst>
                                            <p:cond evt="begin" delay="0">
                                              <p:tn val="38"/>
                                            </p:cond>
                                          </p:stCondLst>
                                          <p:endCondLst>
                                            <p:cond evt="onStopAudio" delay="0">
                                              <p:tgtEl>
                                                <p:sldTgt/>
                                              </p:tgtEl>
                                            </p:cond>
                                          </p:endCondLst>
                                        </p:cTn>
                                        <p:tgtEl>
                                          <p:sndTgt r:embed="rId7" name="endli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7" name="endlich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subTnLst>
                                    <p:audio>
                                      <p:cMediaNode>
                                        <p:cTn display="0" masterRel="sameClick">
                                          <p:stCondLst>
                                            <p:cond evt="begin" delay="0">
                                              <p:tn val="48"/>
                                            </p:cond>
                                          </p:stCondLst>
                                          <p:endCondLst>
                                            <p:cond evt="onStopAudio" delay="0">
                                              <p:tgtEl>
                                                <p:sldTgt/>
                                              </p:tgtEl>
                                            </p:cond>
                                          </p:endCondLst>
                                        </p:cTn>
                                        <p:tgtEl>
                                          <p:sndTgt r:embed="rId8" name="manchmal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8" name="manchmal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ni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P spid="2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2272" y="1734363"/>
            <a:ext cx="11477438" cy="4545196"/>
          </a:xfrm>
          <a:prstGeom prst="rect">
            <a:avLst/>
          </a:prstGeom>
        </p:spPr>
      </p:pic>
      <p:sp>
        <p:nvSpPr>
          <p:cNvPr id="5" name="TextBox 4"/>
          <p:cNvSpPr txBox="1"/>
          <p:nvPr/>
        </p:nvSpPr>
        <p:spPr>
          <a:xfrm>
            <a:off x="507735" y="2009157"/>
            <a:ext cx="5309456" cy="3847207"/>
          </a:xfrm>
          <a:prstGeom prst="rect">
            <a:avLst/>
          </a:prstGeom>
          <a:solidFill>
            <a:schemeClr val="bg1"/>
          </a:solidFill>
        </p:spPr>
        <p:txBody>
          <a:bodyPr wrap="square" rtlCol="0">
            <a:spAutoFit/>
          </a:bodyPr>
          <a:lstStyle/>
          <a:p>
            <a:r>
              <a:rPr lang="de-DE" sz="3200" u="sng" dirty="0">
                <a:solidFill>
                  <a:schemeClr val="accent1">
                    <a:lumMod val="50000"/>
                  </a:schemeClr>
                </a:solidFill>
                <a:latin typeface="Freestyle Script" panose="030804020302050B0404" pitchFamily="66" charset="0"/>
              </a:rPr>
              <a:t>Mias Traumwoche</a:t>
            </a:r>
            <a:r>
              <a:rPr lang="de-DE" sz="3200" dirty="0">
                <a:solidFill>
                  <a:schemeClr val="accent1">
                    <a:lumMod val="50000"/>
                  </a:schemeClr>
                </a:solidFill>
                <a:latin typeface="Freestyle Script" panose="030804020302050B0404" pitchFamily="66" charset="0"/>
              </a:rPr>
              <a:t>	  </a:t>
            </a:r>
            <a:r>
              <a:rPr lang="de-DE" sz="3200" u="sng" dirty="0">
                <a:solidFill>
                  <a:schemeClr val="accent1">
                    <a:lumMod val="50000"/>
                  </a:schemeClr>
                </a:solidFill>
                <a:latin typeface="Freestyle Script" panose="030804020302050B0404" pitchFamily="66" charset="0"/>
              </a:rPr>
              <a:t>21. November 2019</a:t>
            </a:r>
          </a:p>
          <a:p>
            <a:endParaRPr lang="de-DE" sz="1600" u="sng" dirty="0">
              <a:solidFill>
                <a:schemeClr val="accent1">
                  <a:lumMod val="50000"/>
                </a:schemeClr>
              </a:solidFill>
              <a:latin typeface="Freestyle Script" panose="030804020302050B0404" pitchFamily="66" charset="0"/>
            </a:endParaRPr>
          </a:p>
          <a:p>
            <a:r>
              <a:rPr lang="de-DE" sz="2800" dirty="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besuche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manchmal</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Freundin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gehe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Nina </a:t>
            </a:r>
            <a:r>
              <a:rPr lang="en-GB" sz="2800" dirty="0" err="1">
                <a:solidFill>
                  <a:schemeClr val="accent1">
                    <a:lumMod val="50000"/>
                  </a:schemeClr>
                </a:solidFill>
                <a:latin typeface="Freestyle Script" panose="030804020302050B0404" pitchFamily="66" charset="0"/>
              </a:rPr>
              <a:t>einkaufen</a:t>
            </a:r>
            <a:r>
              <a:rPr lang="en-GB" sz="2800" dirty="0">
                <a:solidFill>
                  <a:schemeClr val="accent1">
                    <a:lumMod val="50000"/>
                  </a:schemeClr>
                </a:solidFill>
                <a:latin typeface="Freestyle Script" panose="030804020302050B0404" pitchFamily="66" charset="0"/>
              </a:rPr>
              <a:t> or </a:t>
            </a:r>
            <a:r>
              <a:rPr lang="en-GB" sz="2800" dirty="0" err="1">
                <a:solidFill>
                  <a:schemeClr val="accent1">
                    <a:lumMod val="50000"/>
                  </a:schemeClr>
                </a:solidFill>
                <a:latin typeface="Freestyle Script" panose="030804020302050B0404" pitchFamily="66" charset="0"/>
              </a:rPr>
              <a:t>schwimmen</a:t>
            </a:r>
            <a:r>
              <a:rPr lang="en-GB" sz="2800" dirty="0">
                <a:solidFill>
                  <a:schemeClr val="accent1">
                    <a:lumMod val="50000"/>
                  </a:schemeClr>
                </a:solidFill>
                <a:latin typeface="Freestyle Script" panose="030804020302050B0404" pitchFamily="66" charset="0"/>
              </a:rPr>
              <a:t>. </a:t>
            </a:r>
            <a:endParaRPr lang="de-DE" sz="2800" dirty="0">
              <a:solidFill>
                <a:schemeClr val="accent1">
                  <a:lumMod val="50000"/>
                </a:schemeClr>
              </a:solidFill>
              <a:latin typeface="Freestyle Script" panose="030804020302050B0404" pitchFamily="66" charset="0"/>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9" name="TextBox 8"/>
          <p:cNvSpPr txBox="1"/>
          <p:nvPr/>
        </p:nvSpPr>
        <p:spPr>
          <a:xfrm>
            <a:off x="332271" y="1277353"/>
            <a:ext cx="11625055" cy="430887"/>
          </a:xfrm>
          <a:prstGeom prst="rect">
            <a:avLst/>
          </a:prstGeom>
          <a:noFill/>
        </p:spPr>
        <p:txBody>
          <a:bodyPr wrap="square" rtlCol="0">
            <a:spAutoFit/>
          </a:bodyPr>
          <a:lstStyle/>
          <a:p>
            <a:r>
              <a:rPr lang="en-GB" sz="2200" dirty="0">
                <a:solidFill>
                  <a:schemeClr val="accent1">
                    <a:lumMod val="50000"/>
                  </a:schemeClr>
                </a:solidFill>
              </a:rPr>
              <a:t>Now imagine you are telling the story from Wolfgang’s perspective. What changes?</a:t>
            </a:r>
          </a:p>
        </p:txBody>
      </p:sp>
      <p:sp>
        <p:nvSpPr>
          <p:cNvPr id="10" name="TextBox 9"/>
          <p:cNvSpPr txBox="1"/>
          <p:nvPr/>
        </p:nvSpPr>
        <p:spPr>
          <a:xfrm>
            <a:off x="6226087" y="2009826"/>
            <a:ext cx="5439044" cy="4278094"/>
          </a:xfrm>
          <a:prstGeom prst="rect">
            <a:avLst/>
          </a:prstGeom>
          <a:no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1">
                    <a:lumMod val="50000"/>
                  </a:schemeClr>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kocht</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putzt</a:t>
            </a:r>
            <a:r>
              <a:rPr lang="en-GB" sz="2800" dirty="0">
                <a:solidFill>
                  <a:schemeClr val="accent1">
                    <a:lumMod val="50000"/>
                  </a:schemeClr>
                </a:solidFill>
                <a:latin typeface="Freestyle Script" panose="030804020302050B0404" pitchFamily="66" charset="0"/>
              </a:rPr>
              <a:t> 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 singe oft ein Lied und höre jeden Tag Mark Forster. Mark Forster ist mein  </a:t>
            </a:r>
          </a:p>
          <a:p>
            <a:r>
              <a:rPr lang="de-DE" sz="2800" dirty="0">
                <a:solidFill>
                  <a:schemeClr val="accent1">
                    <a:lumMod val="50000"/>
                  </a:schemeClr>
                </a:solidFill>
                <a:latin typeface="Freestyle Script" panose="030804020302050B0404" pitchFamily="66" charset="0"/>
              </a:rPr>
              <a:t>Lieblingssänger. Ich liebe Mark Forster!</a:t>
            </a: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 </a:t>
            </a:r>
            <a:r>
              <a:rPr lang="en-GB" sz="2800" dirty="0" err="1">
                <a:solidFill>
                  <a:schemeClr val="accent1">
                    <a:lumMod val="50000"/>
                  </a:schemeClr>
                </a:solidFill>
                <a:latin typeface="Freestyle Script" panose="030804020302050B0404" pitchFamily="66" charset="0"/>
              </a:rPr>
              <a:t>zeige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1">
                    <a:lumMod val="50000"/>
                  </a:schemeClr>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a:p>
            <a:endParaRPr lang="en-GB" sz="3200" u="sng" dirty="0">
              <a:solidFill>
                <a:schemeClr val="accent1">
                  <a:lumMod val="50000"/>
                </a:schemeClr>
              </a:solidFill>
              <a:latin typeface="Freestyle Script" panose="030804020302050B0404" pitchFamily="66" charset="0"/>
            </a:endParaRPr>
          </a:p>
        </p:txBody>
      </p:sp>
      <p:pic>
        <p:nvPicPr>
          <p:cNvPr id="11" name="Picture 10">
            <a:extLst>
              <a:ext uri="{FF2B5EF4-FFF2-40B4-BE49-F238E27FC236}">
                <a16:creationId xmlns:a16="http://schemas.microsoft.com/office/drawing/2014/main" id="{72BC4323-F2C7-417C-8739-694A925B1985}"/>
              </a:ext>
            </a:extLst>
          </p:cNvPr>
          <p:cNvPicPr>
            <a:picLocks noChangeAspect="1"/>
          </p:cNvPicPr>
          <p:nvPr/>
        </p:nvPicPr>
        <p:blipFill>
          <a:blip r:embed="rId5"/>
          <a:stretch>
            <a:fillRect/>
          </a:stretch>
        </p:blipFill>
        <p:spPr>
          <a:xfrm>
            <a:off x="10694111" y="4832050"/>
            <a:ext cx="1356168" cy="1473632"/>
          </a:xfrm>
          <a:prstGeom prst="rect">
            <a:avLst/>
          </a:prstGeom>
        </p:spPr>
      </p:pic>
      <p:sp>
        <p:nvSpPr>
          <p:cNvPr id="12" name="TextBox 11"/>
          <p:cNvSpPr txBox="1"/>
          <p:nvPr/>
        </p:nvSpPr>
        <p:spPr>
          <a:xfrm>
            <a:off x="520777" y="2783520"/>
            <a:ext cx="1011422"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bleib</a:t>
            </a:r>
            <a:r>
              <a:rPr lang="en-GB" sz="2800" dirty="0" err="1">
                <a:solidFill>
                  <a:schemeClr val="accent2"/>
                </a:solidFill>
                <a:latin typeface="Freestyle Script" panose="030804020302050B0404" pitchFamily="66" charset="0"/>
              </a:rPr>
              <a:t>t</a:t>
            </a:r>
            <a:r>
              <a:rPr lang="en-GB" sz="2800" dirty="0">
                <a:solidFill>
                  <a:schemeClr val="accent2"/>
                </a:solidFill>
                <a:latin typeface="Freestyle Script" panose="030804020302050B0404" pitchFamily="66" charset="0"/>
              </a:rPr>
              <a:t> </a:t>
            </a:r>
          </a:p>
        </p:txBody>
      </p:sp>
      <p:sp>
        <p:nvSpPr>
          <p:cNvPr id="13" name="TextBox 12"/>
          <p:cNvSpPr txBox="1"/>
          <p:nvPr/>
        </p:nvSpPr>
        <p:spPr>
          <a:xfrm>
            <a:off x="3904878" y="2777642"/>
            <a:ext cx="533400"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geh</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14" name="TextBox 13"/>
          <p:cNvSpPr txBox="1"/>
          <p:nvPr/>
        </p:nvSpPr>
        <p:spPr>
          <a:xfrm>
            <a:off x="1339400" y="3215060"/>
            <a:ext cx="1333258"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Ich</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a:t>
            </a:r>
            <a:r>
              <a:rPr lang="en-GB" sz="2800" dirty="0" err="1">
                <a:solidFill>
                  <a:schemeClr val="accent2"/>
                </a:solidFill>
                <a:latin typeface="Freestyle Script" panose="030804020302050B0404" pitchFamily="66" charset="0"/>
              </a:rPr>
              <a:t>be</a:t>
            </a:r>
            <a:endParaRPr lang="en-GB" sz="2800" dirty="0">
              <a:solidFill>
                <a:schemeClr val="accent2"/>
              </a:solidFill>
              <a:latin typeface="Freestyle Script" panose="030804020302050B0404" pitchFamily="66" charset="0"/>
            </a:endParaRPr>
          </a:p>
        </p:txBody>
      </p:sp>
      <p:sp>
        <p:nvSpPr>
          <p:cNvPr id="15" name="TextBox 14"/>
          <p:cNvSpPr txBox="1"/>
          <p:nvPr/>
        </p:nvSpPr>
        <p:spPr>
          <a:xfrm>
            <a:off x="4152231" y="3215060"/>
            <a:ext cx="533400"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lern</a:t>
            </a:r>
            <a:r>
              <a:rPr lang="en-GB" sz="2800" dirty="0" err="1">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16" name="TextBox 15"/>
          <p:cNvSpPr txBox="1"/>
          <p:nvPr/>
        </p:nvSpPr>
        <p:spPr>
          <a:xfrm>
            <a:off x="1026488" y="3637602"/>
            <a:ext cx="839108"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sitz</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17" name="TextBox 16"/>
          <p:cNvSpPr txBox="1"/>
          <p:nvPr/>
        </p:nvSpPr>
        <p:spPr>
          <a:xfrm>
            <a:off x="3202249" y="3640302"/>
            <a:ext cx="482895"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rede</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18" name="TextBox 17"/>
          <p:cNvSpPr txBox="1"/>
          <p:nvPr/>
        </p:nvSpPr>
        <p:spPr>
          <a:xfrm>
            <a:off x="3223369" y="4047164"/>
            <a:ext cx="999393"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trink</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19" name="TextBox 18"/>
          <p:cNvSpPr txBox="1"/>
          <p:nvPr/>
        </p:nvSpPr>
        <p:spPr>
          <a:xfrm>
            <a:off x="577896" y="4490538"/>
            <a:ext cx="541292"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kauf</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0" name="TextBox 19"/>
          <p:cNvSpPr txBox="1"/>
          <p:nvPr/>
        </p:nvSpPr>
        <p:spPr>
          <a:xfrm>
            <a:off x="3430789" y="4491113"/>
            <a:ext cx="1130493" cy="430887"/>
          </a:xfrm>
          <a:prstGeom prst="rect">
            <a:avLst/>
          </a:prstGeom>
          <a:solidFill>
            <a:schemeClr val="bg1"/>
          </a:solidFill>
        </p:spPr>
        <p:txBody>
          <a:bodyPr wrap="square" lIns="0" tIns="0" rIns="0" bIns="0" rtlCol="0">
            <a:spAutoFit/>
          </a:bodyPr>
          <a:lstStyle/>
          <a:p>
            <a:r>
              <a:rPr lang="en-GB" sz="2800" dirty="0" err="1">
                <a:solidFill>
                  <a:schemeClr val="accent2"/>
                </a:solidFill>
                <a:latin typeface="Freestyle Script" panose="030804020302050B0404" pitchFamily="66" charset="0"/>
              </a:rPr>
              <a:t>Sie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besuch</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1" name="TextBox 20"/>
          <p:cNvSpPr txBox="1"/>
          <p:nvPr/>
        </p:nvSpPr>
        <p:spPr>
          <a:xfrm>
            <a:off x="1154771" y="4914882"/>
            <a:ext cx="541292"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Mia</a:t>
            </a:r>
            <a:r>
              <a:rPr lang="en-GB" sz="2800" dirty="0" err="1">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22" name="TextBox 21"/>
          <p:cNvSpPr txBox="1"/>
          <p:nvPr/>
        </p:nvSpPr>
        <p:spPr>
          <a:xfrm>
            <a:off x="3162463" y="4914883"/>
            <a:ext cx="917682"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geh</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3" name="TextBox 22"/>
          <p:cNvSpPr txBox="1"/>
          <p:nvPr/>
        </p:nvSpPr>
        <p:spPr>
          <a:xfrm>
            <a:off x="6304196" y="2046990"/>
            <a:ext cx="1483907"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Ich</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mach</a:t>
            </a:r>
            <a:r>
              <a:rPr lang="en-GB" sz="2800" dirty="0" err="1">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24" name="TextBox 23"/>
          <p:cNvSpPr txBox="1"/>
          <p:nvPr/>
        </p:nvSpPr>
        <p:spPr>
          <a:xfrm>
            <a:off x="9189767" y="2066060"/>
            <a:ext cx="597521"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koch</a:t>
            </a:r>
            <a:r>
              <a:rPr lang="en-GB" sz="2800" dirty="0" err="1">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25" name="TextBox 24"/>
          <p:cNvSpPr txBox="1"/>
          <p:nvPr/>
        </p:nvSpPr>
        <p:spPr>
          <a:xfrm>
            <a:off x="10176121" y="2046578"/>
            <a:ext cx="476929"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putz</a:t>
            </a:r>
            <a:r>
              <a:rPr lang="en-GB" sz="2800" dirty="0" err="1">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26" name="TextBox 25"/>
          <p:cNvSpPr txBox="1"/>
          <p:nvPr/>
        </p:nvSpPr>
        <p:spPr>
          <a:xfrm>
            <a:off x="6965820" y="2482842"/>
            <a:ext cx="1205745"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schreib</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7" name="TextBox 26"/>
          <p:cNvSpPr txBox="1"/>
          <p:nvPr/>
        </p:nvSpPr>
        <p:spPr>
          <a:xfrm>
            <a:off x="9140069" y="2483332"/>
            <a:ext cx="597521"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spiel</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8" name="TextBox 27"/>
          <p:cNvSpPr txBox="1"/>
          <p:nvPr/>
        </p:nvSpPr>
        <p:spPr>
          <a:xfrm>
            <a:off x="6265626" y="2903115"/>
            <a:ext cx="897826"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zeichne</a:t>
            </a:r>
            <a:r>
              <a:rPr lang="en-GB" sz="2800" dirty="0" err="1">
                <a:solidFill>
                  <a:schemeClr val="accent2"/>
                </a:solidFill>
                <a:latin typeface="Freestyle Script" panose="030804020302050B0404" pitchFamily="66" charset="0"/>
              </a:rPr>
              <a:t>t</a:t>
            </a:r>
            <a:r>
              <a:rPr lang="en-GB" sz="2800" dirty="0">
                <a:solidFill>
                  <a:schemeClr val="tx2"/>
                </a:solidFill>
                <a:latin typeface="Freestyle Script" panose="030804020302050B0404" pitchFamily="66" charset="0"/>
              </a:rPr>
              <a:t>.</a:t>
            </a:r>
          </a:p>
        </p:txBody>
      </p:sp>
      <p:sp>
        <p:nvSpPr>
          <p:cNvPr id="29" name="TextBox 28"/>
          <p:cNvSpPr txBox="1"/>
          <p:nvPr/>
        </p:nvSpPr>
        <p:spPr>
          <a:xfrm>
            <a:off x="7073394" y="2900291"/>
            <a:ext cx="990599"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Sie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sing</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0" name="TextBox 29"/>
          <p:cNvSpPr txBox="1"/>
          <p:nvPr/>
        </p:nvSpPr>
        <p:spPr>
          <a:xfrm>
            <a:off x="9535961" y="2900290"/>
            <a:ext cx="428100" cy="430887"/>
          </a:xfrm>
          <a:prstGeom prst="rect">
            <a:avLst/>
          </a:prstGeom>
          <a:solidFill>
            <a:schemeClr val="bg1"/>
          </a:solidFill>
        </p:spPr>
        <p:txBody>
          <a:bodyPr wrap="square" lIns="0" tIns="0" rIns="0" bIns="0" rtlCol="0">
            <a:spAutoFit/>
          </a:bodyPr>
          <a:lstStyle/>
          <a:p>
            <a:r>
              <a:rPr lang="en-GB" sz="2800" dirty="0" err="1">
                <a:solidFill>
                  <a:schemeClr val="accent1">
                    <a:lumMod val="50000"/>
                  </a:schemeClr>
                </a:solidFill>
                <a:latin typeface="Freestyle Script" panose="030804020302050B0404" pitchFamily="66" charset="0"/>
              </a:rPr>
              <a:t>hör</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1" name="TextBox 30"/>
          <p:cNvSpPr txBox="1"/>
          <p:nvPr/>
        </p:nvSpPr>
        <p:spPr>
          <a:xfrm>
            <a:off x="9488527" y="3324293"/>
            <a:ext cx="628160"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Mia</a:t>
            </a:r>
            <a:r>
              <a:rPr lang="en-GB" sz="2800" dirty="0" err="1">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32" name="TextBox 31"/>
          <p:cNvSpPr txBox="1"/>
          <p:nvPr/>
        </p:nvSpPr>
        <p:spPr>
          <a:xfrm>
            <a:off x="7802689" y="3759595"/>
            <a:ext cx="836422" cy="430887"/>
          </a:xfrm>
          <a:prstGeom prst="rect">
            <a:avLst/>
          </a:prstGeom>
          <a:solidFill>
            <a:schemeClr val="bg1"/>
          </a:solidFill>
        </p:spPr>
        <p:txBody>
          <a:bodyPr wrap="square" lIns="0" tIns="0" rIns="0" bIns="0" rtlCol="0">
            <a:spAutoFit/>
          </a:bodyPr>
          <a:lstStyle/>
          <a:p>
            <a:r>
              <a:rPr lang="en-GB" sz="2800" dirty="0" err="1">
                <a:solidFill>
                  <a:schemeClr val="accent2"/>
                </a:solidFill>
                <a:latin typeface="Freestyle Script" panose="030804020302050B0404" pitchFamily="66" charset="0"/>
              </a:rPr>
              <a:t>Sie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lieb</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3" name="TextBox 32"/>
          <p:cNvSpPr txBox="1"/>
          <p:nvPr/>
        </p:nvSpPr>
        <p:spPr>
          <a:xfrm>
            <a:off x="6261265" y="4615720"/>
            <a:ext cx="947215" cy="430887"/>
          </a:xfrm>
          <a:prstGeom prst="rect">
            <a:avLst/>
          </a:prstGeom>
          <a:solidFill>
            <a:schemeClr val="bg1"/>
          </a:solidFill>
        </p:spPr>
        <p:txBody>
          <a:bodyPr wrap="square" lIns="0" tIns="0" rIns="0" bIns="0" rtlCol="0">
            <a:spAutoFit/>
          </a:bodyPr>
          <a:lstStyle/>
          <a:p>
            <a:r>
              <a:rPr lang="en-GB" sz="2800" dirty="0" err="1">
                <a:solidFill>
                  <a:schemeClr val="accent2"/>
                </a:solidFill>
                <a:latin typeface="Freestyle Script" panose="030804020302050B0404" pitchFamily="66" charset="0"/>
              </a:rPr>
              <a:t>Sie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spiel</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4" name="TextBox 33"/>
          <p:cNvSpPr txBox="1"/>
          <p:nvPr/>
        </p:nvSpPr>
        <p:spPr>
          <a:xfrm>
            <a:off x="9164720" y="4610071"/>
            <a:ext cx="572907"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zeig</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grpSp>
        <p:nvGrpSpPr>
          <p:cNvPr id="35" name="Group 34"/>
          <p:cNvGrpSpPr/>
          <p:nvPr/>
        </p:nvGrpSpPr>
        <p:grpSpPr>
          <a:xfrm>
            <a:off x="8062913" y="5286671"/>
            <a:ext cx="2209222" cy="435945"/>
            <a:chOff x="8062913" y="5286671"/>
            <a:chExt cx="2209222" cy="435945"/>
          </a:xfrm>
        </p:grpSpPr>
        <p:sp>
          <p:nvSpPr>
            <p:cNvPr id="36" name="TextBox 35"/>
            <p:cNvSpPr txBox="1"/>
            <p:nvPr/>
          </p:nvSpPr>
          <p:spPr>
            <a:xfrm>
              <a:off x="8062913" y="5286671"/>
              <a:ext cx="532415" cy="430887"/>
            </a:xfrm>
            <a:prstGeom prst="rect">
              <a:avLst/>
            </a:prstGeom>
            <a:solidFill>
              <a:schemeClr val="bg1"/>
            </a:solidFill>
          </p:spPr>
          <p:txBody>
            <a:bodyPr wrap="square" lIns="0" tIns="0" rIns="0" bIns="0" rtlCol="0">
              <a:spAutoFit/>
            </a:bodyPr>
            <a:lstStyle/>
            <a:p>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Mia</a:t>
              </a:r>
              <a:r>
                <a:rPr lang="en-GB" sz="2800" dirty="0" err="1">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37" name="TextBox 36"/>
            <p:cNvSpPr txBox="1"/>
            <p:nvPr/>
          </p:nvSpPr>
          <p:spPr>
            <a:xfrm>
              <a:off x="9837078" y="5291729"/>
              <a:ext cx="435057"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sym typeface="Wingdings" panose="05000000000000000000" pitchFamily="2" charset="2"/>
                </a:rPr>
                <a:t></a:t>
              </a:r>
              <a:endParaRPr lang="en-GB" sz="2800" dirty="0">
                <a:solidFill>
                  <a:schemeClr val="accent2"/>
                </a:solidFill>
                <a:latin typeface="Freestyle Script" panose="030804020302050B0404" pitchFamily="66" charset="0"/>
              </a:endParaRPr>
            </a:p>
          </p:txBody>
        </p:sp>
      </p:grpSp>
      <p:sp>
        <p:nvSpPr>
          <p:cNvPr id="38" name="Cloud Callout 37"/>
          <p:cNvSpPr/>
          <p:nvPr/>
        </p:nvSpPr>
        <p:spPr>
          <a:xfrm>
            <a:off x="10860910" y="3261875"/>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50000"/>
                  </a:schemeClr>
                </a:solidFill>
              </a:rPr>
              <a:t>Unfair!</a:t>
            </a:r>
          </a:p>
        </p:txBody>
      </p:sp>
      <p:sp>
        <p:nvSpPr>
          <p:cNvPr id="39" name="TextBox 38"/>
          <p:cNvSpPr txBox="1"/>
          <p:nvPr/>
        </p:nvSpPr>
        <p:spPr>
          <a:xfrm>
            <a:off x="8161554" y="4184833"/>
            <a:ext cx="1130905"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sie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arbeite</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40" name="TextBox 39"/>
          <p:cNvSpPr txBox="1"/>
          <p:nvPr/>
        </p:nvSpPr>
        <p:spPr>
          <a:xfrm>
            <a:off x="6273334" y="4190482"/>
            <a:ext cx="868904" cy="430887"/>
          </a:xfrm>
          <a:prstGeom prst="rect">
            <a:avLst/>
          </a:prstGeom>
          <a:solidFill>
            <a:schemeClr val="bg1"/>
          </a:solidFill>
        </p:spPr>
        <p:txBody>
          <a:bodyPr wrap="square" lIns="0" tIns="0" rIns="0" bIns="0" rtlCol="0">
            <a:spAutoFit/>
          </a:bodyPr>
          <a:lstStyle/>
          <a:p>
            <a:r>
              <a:rPr lang="en-GB" sz="2800" dirty="0">
                <a:solidFill>
                  <a:schemeClr val="accent2"/>
                </a:solidFill>
                <a:latin typeface="Freestyle Script" panose="030804020302050B0404" pitchFamily="66" charset="0"/>
              </a:rPr>
              <a:t>Mia </a:t>
            </a:r>
            <a:r>
              <a:rPr lang="en-GB" sz="2800" dirty="0" err="1">
                <a:solidFill>
                  <a:schemeClr val="accent1">
                    <a:lumMod val="50000"/>
                  </a:schemeClr>
                </a:solidFill>
                <a:latin typeface="Freestyle Script" panose="030804020302050B0404" pitchFamily="66" charset="0"/>
              </a:rPr>
              <a:t>putz</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 name="Title 1"/>
          <p:cNvSpPr>
            <a:spLocks noGrp="1"/>
          </p:cNvSpPr>
          <p:nvPr>
            <p:ph type="title"/>
          </p:nvPr>
        </p:nvSpPr>
        <p:spPr>
          <a:xfrm>
            <a:off x="0" y="364793"/>
            <a:ext cx="10515600" cy="1325563"/>
          </a:xfrm>
        </p:spPr>
        <p:txBody>
          <a:bodyPr/>
          <a:lstStyle/>
          <a:p>
            <a:r>
              <a:rPr lang="en-GB" b="1">
                <a:solidFill>
                  <a:schemeClr val="bg1"/>
                </a:solidFill>
              </a:rPr>
              <a:t>Wolfgangs Tagebuch </a:t>
            </a:r>
            <a:br>
              <a:rPr lang="en-GB" b="1">
                <a:solidFill>
                  <a:schemeClr val="bg1"/>
                </a:solidFill>
              </a:rPr>
            </a:br>
            <a:endParaRPr lang="en-GB"/>
          </a:p>
        </p:txBody>
      </p:sp>
    </p:spTree>
    <p:extLst>
      <p:ext uri="{BB962C8B-B14F-4D97-AF65-F5344CB8AC3E}">
        <p14:creationId xmlns:p14="http://schemas.microsoft.com/office/powerpoint/2010/main" val="15377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7" name="TextBox 6"/>
          <p:cNvSpPr txBox="1"/>
          <p:nvPr/>
        </p:nvSpPr>
        <p:spPr>
          <a:xfrm>
            <a:off x="332271" y="1277353"/>
            <a:ext cx="11625055" cy="430887"/>
          </a:xfrm>
          <a:prstGeom prst="rect">
            <a:avLst/>
          </a:prstGeom>
          <a:noFill/>
        </p:spPr>
        <p:txBody>
          <a:bodyPr wrap="square" rtlCol="0">
            <a:spAutoFit/>
          </a:bodyPr>
          <a:lstStyle/>
          <a:p>
            <a:r>
              <a:rPr lang="en-GB" sz="2200" dirty="0">
                <a:solidFill>
                  <a:schemeClr val="accent1">
                    <a:lumMod val="50000"/>
                  </a:schemeClr>
                </a:solidFill>
              </a:rPr>
              <a:t>Und </a:t>
            </a:r>
            <a:r>
              <a:rPr lang="en-GB" sz="2200" dirty="0" err="1">
                <a:solidFill>
                  <a:schemeClr val="accent1">
                    <a:lumMod val="50000"/>
                  </a:schemeClr>
                </a:solidFill>
              </a:rPr>
              <a:t>wie</a:t>
            </a:r>
            <a:r>
              <a:rPr lang="en-GB" sz="2200" dirty="0">
                <a:solidFill>
                  <a:schemeClr val="accent1">
                    <a:lumMod val="50000"/>
                  </a:schemeClr>
                </a:solidFill>
              </a:rPr>
              <a:t> </a:t>
            </a:r>
            <a:r>
              <a:rPr lang="en-GB" sz="2200" dirty="0" err="1">
                <a:solidFill>
                  <a:schemeClr val="accent1">
                    <a:lumMod val="50000"/>
                  </a:schemeClr>
                </a:solidFill>
              </a:rPr>
              <a:t>ist</a:t>
            </a:r>
            <a:r>
              <a:rPr lang="en-GB" sz="2200" dirty="0">
                <a:solidFill>
                  <a:schemeClr val="accent1">
                    <a:lumMod val="50000"/>
                  </a:schemeClr>
                </a:solidFill>
              </a:rPr>
              <a:t> </a:t>
            </a:r>
            <a:r>
              <a:rPr lang="en-GB" sz="2200" dirty="0" err="1">
                <a:solidFill>
                  <a:schemeClr val="accent1">
                    <a:lumMod val="50000"/>
                  </a:schemeClr>
                </a:solidFill>
              </a:rPr>
              <a:t>deine</a:t>
            </a:r>
            <a:r>
              <a:rPr lang="en-GB" sz="2200" dirty="0">
                <a:solidFill>
                  <a:schemeClr val="accent1">
                    <a:lumMod val="50000"/>
                  </a:schemeClr>
                </a:solidFill>
              </a:rPr>
              <a:t> </a:t>
            </a:r>
            <a:r>
              <a:rPr lang="en-GB" sz="2200" dirty="0" err="1">
                <a:solidFill>
                  <a:schemeClr val="accent1">
                    <a:lumMod val="50000"/>
                  </a:schemeClr>
                </a:solidFill>
              </a:rPr>
              <a:t>Traumwoche</a:t>
            </a:r>
            <a:r>
              <a:rPr lang="en-GB" sz="2200" dirty="0">
                <a:solidFill>
                  <a:schemeClr val="accent1">
                    <a:lumMod val="50000"/>
                  </a:schemeClr>
                </a:solidFill>
              </a:rPr>
              <a:t>? </a:t>
            </a:r>
            <a:r>
              <a:rPr lang="en-GB" sz="2200" dirty="0" err="1">
                <a:solidFill>
                  <a:schemeClr val="accent1">
                    <a:lumMod val="50000"/>
                  </a:schemeClr>
                </a:solidFill>
              </a:rPr>
              <a:t>Schreib</a:t>
            </a:r>
            <a:r>
              <a:rPr lang="en-GB" sz="2200" dirty="0">
                <a:solidFill>
                  <a:schemeClr val="accent1">
                    <a:lumMod val="50000"/>
                  </a:schemeClr>
                </a:solidFill>
              </a:rPr>
              <a:t> 6-8 </a:t>
            </a:r>
            <a:r>
              <a:rPr lang="en-GB" sz="2200" dirty="0" err="1">
                <a:solidFill>
                  <a:schemeClr val="accent1">
                    <a:lumMod val="50000"/>
                  </a:schemeClr>
                </a:solidFill>
              </a:rPr>
              <a:t>Sätze</a:t>
            </a:r>
            <a:r>
              <a:rPr lang="en-GB" sz="2200" dirty="0">
                <a:solidFill>
                  <a:schemeClr val="accent1">
                    <a:lumMod val="50000"/>
                  </a:schemeClr>
                </a:solidFill>
              </a:rPr>
              <a:t>.</a:t>
            </a:r>
          </a:p>
        </p:txBody>
      </p:sp>
      <p:pic>
        <p:nvPicPr>
          <p:cNvPr id="8" name="Picture 7"/>
          <p:cNvPicPr>
            <a:picLocks noChangeAspect="1"/>
          </p:cNvPicPr>
          <p:nvPr/>
        </p:nvPicPr>
        <p:blipFill>
          <a:blip r:embed="rId4"/>
          <a:stretch>
            <a:fillRect/>
          </a:stretch>
        </p:blipFill>
        <p:spPr>
          <a:xfrm>
            <a:off x="332272" y="1734363"/>
            <a:ext cx="11477438" cy="4545196"/>
          </a:xfrm>
          <a:prstGeom prst="rect">
            <a:avLst/>
          </a:prstGeom>
        </p:spPr>
      </p:pic>
      <p:sp>
        <p:nvSpPr>
          <p:cNvPr id="9" name="TextBox 8"/>
          <p:cNvSpPr txBox="1"/>
          <p:nvPr/>
        </p:nvSpPr>
        <p:spPr>
          <a:xfrm>
            <a:off x="564921" y="2009826"/>
            <a:ext cx="5309456" cy="584775"/>
          </a:xfrm>
          <a:prstGeom prst="rect">
            <a:avLst/>
          </a:prstGeom>
          <a:noFill/>
        </p:spPr>
        <p:txBody>
          <a:bodyPr wrap="square" rtlCol="0">
            <a:spAutoFit/>
          </a:bodyPr>
          <a:lstStyle/>
          <a:p>
            <a:r>
              <a:rPr lang="de-DE" sz="3200" u="sng" dirty="0">
                <a:solidFill>
                  <a:schemeClr val="accent1">
                    <a:lumMod val="50000"/>
                  </a:schemeClr>
                </a:solidFill>
                <a:latin typeface="Freestyle Script" panose="030804020302050B0404" pitchFamily="66" charset="0"/>
              </a:rPr>
              <a:t>Meine Traumwoche</a:t>
            </a:r>
            <a:r>
              <a:rPr lang="de-DE" sz="3200" dirty="0">
                <a:solidFill>
                  <a:schemeClr val="accent1">
                    <a:lumMod val="50000"/>
                  </a:schemeClr>
                </a:solidFill>
                <a:latin typeface="Freestyle Script" panose="030804020302050B0404" pitchFamily="66" charset="0"/>
              </a:rPr>
              <a:t>	        	</a:t>
            </a:r>
            <a:endParaRPr lang="de-DE" sz="1600" u="sng" dirty="0">
              <a:solidFill>
                <a:schemeClr val="accent1">
                  <a:lumMod val="50000"/>
                </a:schemeClr>
              </a:solidFill>
              <a:latin typeface="Freestyle Script" panose="030804020302050B0404" pitchFamily="66" charset="0"/>
            </a:endParaRPr>
          </a:p>
        </p:txBody>
      </p:sp>
      <p:sp>
        <p:nvSpPr>
          <p:cNvPr id="2" name="Title 1"/>
          <p:cNvSpPr>
            <a:spLocks noGrp="1"/>
          </p:cNvSpPr>
          <p:nvPr>
            <p:ph type="title"/>
          </p:nvPr>
        </p:nvSpPr>
        <p:spPr>
          <a:xfrm>
            <a:off x="0" y="327619"/>
            <a:ext cx="10515600" cy="1325563"/>
          </a:xfrm>
        </p:spPr>
        <p:txBody>
          <a:bodyPr/>
          <a:lstStyle/>
          <a:p>
            <a:r>
              <a:rPr lang="en-GB" b="1">
                <a:solidFill>
                  <a:schemeClr val="bg1"/>
                </a:solidFill>
              </a:rPr>
              <a:t>Du bist dran!</a:t>
            </a:r>
            <a:br>
              <a:rPr lang="en-GB" b="1">
                <a:solidFill>
                  <a:schemeClr val="bg1"/>
                </a:solidFill>
              </a:rPr>
            </a:br>
            <a:endParaRPr lang="en-GB"/>
          </a:p>
        </p:txBody>
      </p:sp>
    </p:spTree>
    <p:extLst>
      <p:ext uri="{BB962C8B-B14F-4D97-AF65-F5344CB8AC3E}">
        <p14:creationId xmlns:p14="http://schemas.microsoft.com/office/powerpoint/2010/main" val="3195514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907D14-E441-4B83-ABA9-790A596427D5}"/>
              </a:ext>
            </a:extLst>
          </p:cNvPr>
          <p:cNvGraphicFramePr>
            <a:graphicFrameLocks noGrp="1"/>
          </p:cNvGraphicFramePr>
          <p:nvPr>
            <p:extLst>
              <p:ext uri="{D42A27DB-BD31-4B8C-83A1-F6EECF244321}">
                <p14:modId xmlns:p14="http://schemas.microsoft.com/office/powerpoint/2010/main" val="3197342462"/>
              </p:ext>
            </p:extLst>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7" name="TextBox 6"/>
          <p:cNvSpPr txBox="1"/>
          <p:nvPr/>
        </p:nvSpPr>
        <p:spPr>
          <a:xfrm>
            <a:off x="3974539" y="1532932"/>
            <a:ext cx="1729963" cy="769441"/>
          </a:xfrm>
          <a:prstGeom prst="rect">
            <a:avLst/>
          </a:prstGeom>
          <a:noFill/>
        </p:spPr>
        <p:txBody>
          <a:bodyPr wrap="square" rtlCol="0">
            <a:spAutoFit/>
          </a:bodyPr>
          <a:lstStyle/>
          <a:p>
            <a:pPr algn="ctr"/>
            <a:r>
              <a:rPr lang="en-GB" sz="2200" dirty="0" err="1">
                <a:solidFill>
                  <a:schemeClr val="tx2"/>
                </a:solidFill>
              </a:rPr>
              <a:t>im</a:t>
            </a:r>
            <a:r>
              <a:rPr lang="en-GB" sz="2200" dirty="0">
                <a:solidFill>
                  <a:schemeClr val="tx2"/>
                </a:solidFill>
              </a:rPr>
              <a:t> Garten </a:t>
            </a:r>
            <a:r>
              <a:rPr lang="en-GB" sz="2200" dirty="0" err="1">
                <a:solidFill>
                  <a:schemeClr val="tx2"/>
                </a:solidFill>
              </a:rPr>
              <a:t>arbeiten</a:t>
            </a:r>
            <a:endParaRPr lang="en-GB" sz="2200" dirty="0">
              <a:solidFill>
                <a:schemeClr val="tx2"/>
              </a:solidFill>
            </a:endParaRPr>
          </a:p>
        </p:txBody>
      </p:sp>
      <p:sp>
        <p:nvSpPr>
          <p:cNvPr id="8" name="TextBox 7"/>
          <p:cNvSpPr txBox="1"/>
          <p:nvPr/>
        </p:nvSpPr>
        <p:spPr>
          <a:xfrm>
            <a:off x="5947114" y="1537161"/>
            <a:ext cx="1897379" cy="769441"/>
          </a:xfrm>
          <a:prstGeom prst="rect">
            <a:avLst/>
          </a:prstGeom>
          <a:noFill/>
        </p:spPr>
        <p:txBody>
          <a:bodyPr wrap="square" rtlCol="0">
            <a:spAutoFit/>
          </a:bodyPr>
          <a:lstStyle/>
          <a:p>
            <a:pPr algn="ctr"/>
            <a:r>
              <a:rPr lang="en-GB" sz="2200" dirty="0" err="1">
                <a:solidFill>
                  <a:schemeClr val="tx2"/>
                </a:solidFill>
              </a:rPr>
              <a:t>ein</a:t>
            </a:r>
            <a:r>
              <a:rPr lang="en-GB" sz="2200" dirty="0">
                <a:solidFill>
                  <a:schemeClr val="tx2"/>
                </a:solidFill>
              </a:rPr>
              <a:t> </a:t>
            </a:r>
            <a:r>
              <a:rPr lang="en-GB" sz="2200" dirty="0" err="1">
                <a:solidFill>
                  <a:schemeClr val="tx2"/>
                </a:solidFill>
              </a:rPr>
              <a:t>Haustier</a:t>
            </a:r>
            <a:r>
              <a:rPr lang="en-GB" sz="2200" dirty="0">
                <a:solidFill>
                  <a:schemeClr val="tx2"/>
                </a:solidFill>
              </a:rPr>
              <a:t> </a:t>
            </a:r>
            <a:r>
              <a:rPr lang="en-GB" sz="2200" dirty="0" err="1">
                <a:solidFill>
                  <a:schemeClr val="tx2"/>
                </a:solidFill>
              </a:rPr>
              <a:t>haben</a:t>
            </a:r>
            <a:endParaRPr lang="en-GB" sz="2200" dirty="0">
              <a:solidFill>
                <a:schemeClr val="tx2"/>
              </a:solidFill>
            </a:endParaRPr>
          </a:p>
        </p:txBody>
      </p:sp>
      <p:sp>
        <p:nvSpPr>
          <p:cNvPr id="9" name="TextBox 8"/>
          <p:cNvSpPr txBox="1"/>
          <p:nvPr/>
        </p:nvSpPr>
        <p:spPr>
          <a:xfrm>
            <a:off x="7934991" y="1542537"/>
            <a:ext cx="1897379" cy="769441"/>
          </a:xfrm>
          <a:prstGeom prst="rect">
            <a:avLst/>
          </a:prstGeom>
          <a:noFill/>
        </p:spPr>
        <p:txBody>
          <a:bodyPr wrap="square" rtlCol="0">
            <a:spAutoFit/>
          </a:bodyPr>
          <a:lstStyle/>
          <a:p>
            <a:pPr algn="ctr"/>
            <a:r>
              <a:rPr lang="en-GB" sz="2200" dirty="0">
                <a:solidFill>
                  <a:schemeClr val="tx2"/>
                </a:solidFill>
              </a:rPr>
              <a:t>das Auto </a:t>
            </a:r>
            <a:r>
              <a:rPr lang="en-GB" sz="2200" dirty="0" err="1">
                <a:solidFill>
                  <a:schemeClr val="tx2"/>
                </a:solidFill>
              </a:rPr>
              <a:t>putzen</a:t>
            </a:r>
            <a:endParaRPr lang="en-GB" sz="2200" dirty="0">
              <a:solidFill>
                <a:schemeClr val="tx2"/>
              </a:solidFill>
            </a:endParaRPr>
          </a:p>
        </p:txBody>
      </p:sp>
      <p:sp>
        <p:nvSpPr>
          <p:cNvPr id="10" name="TextBox 9"/>
          <p:cNvSpPr txBox="1"/>
          <p:nvPr/>
        </p:nvSpPr>
        <p:spPr>
          <a:xfrm>
            <a:off x="9904453" y="1532932"/>
            <a:ext cx="1897379" cy="769441"/>
          </a:xfrm>
          <a:prstGeom prst="rect">
            <a:avLst/>
          </a:prstGeom>
          <a:noFill/>
        </p:spPr>
        <p:txBody>
          <a:bodyPr wrap="square" rtlCol="0">
            <a:spAutoFit/>
          </a:bodyPr>
          <a:lstStyle/>
          <a:p>
            <a:pPr algn="ctr"/>
            <a:r>
              <a:rPr lang="en-GB" sz="2200" dirty="0">
                <a:solidFill>
                  <a:schemeClr val="tx2"/>
                </a:solidFill>
              </a:rPr>
              <a:t>Computer </a:t>
            </a:r>
            <a:r>
              <a:rPr lang="en-GB" sz="2200" dirty="0" err="1">
                <a:solidFill>
                  <a:schemeClr val="tx2"/>
                </a:solidFill>
              </a:rPr>
              <a:t>spielen</a:t>
            </a:r>
            <a:endParaRPr lang="en-GB" sz="2200" dirty="0">
              <a:solidFill>
                <a:schemeClr val="tx2"/>
              </a:solidFill>
            </a:endParaRPr>
          </a:p>
        </p:txBody>
      </p:sp>
      <p:sp>
        <p:nvSpPr>
          <p:cNvPr id="11" name="TextBox 10"/>
          <p:cNvSpPr txBox="1"/>
          <p:nvPr/>
        </p:nvSpPr>
        <p:spPr>
          <a:xfrm>
            <a:off x="3974539" y="2736854"/>
            <a:ext cx="1729963" cy="769441"/>
          </a:xfrm>
          <a:prstGeom prst="rect">
            <a:avLst/>
          </a:prstGeom>
          <a:noFill/>
        </p:spPr>
        <p:txBody>
          <a:bodyPr wrap="square" rtlCol="0">
            <a:spAutoFit/>
          </a:bodyPr>
          <a:lstStyle/>
          <a:p>
            <a:pPr algn="ctr"/>
            <a:r>
              <a:rPr lang="en-GB" sz="2200" dirty="0" err="1">
                <a:solidFill>
                  <a:schemeClr val="tx2"/>
                </a:solidFill>
              </a:rPr>
              <a:t>Gitarre</a:t>
            </a:r>
            <a:r>
              <a:rPr lang="en-GB" sz="2200" dirty="0">
                <a:solidFill>
                  <a:schemeClr val="tx2"/>
                </a:solidFill>
              </a:rPr>
              <a:t> </a:t>
            </a:r>
            <a:r>
              <a:rPr lang="en-GB" sz="2200" dirty="0" err="1">
                <a:solidFill>
                  <a:schemeClr val="tx2"/>
                </a:solidFill>
              </a:rPr>
              <a:t>spielen</a:t>
            </a:r>
            <a:endParaRPr lang="en-GB" sz="2200" dirty="0">
              <a:solidFill>
                <a:schemeClr val="tx2"/>
              </a:solidFill>
            </a:endParaRPr>
          </a:p>
        </p:txBody>
      </p:sp>
      <p:sp>
        <p:nvSpPr>
          <p:cNvPr id="12" name="TextBox 11"/>
          <p:cNvSpPr txBox="1"/>
          <p:nvPr/>
        </p:nvSpPr>
        <p:spPr>
          <a:xfrm>
            <a:off x="5996618" y="2859235"/>
            <a:ext cx="1729963" cy="430887"/>
          </a:xfrm>
          <a:prstGeom prst="rect">
            <a:avLst/>
          </a:prstGeom>
          <a:noFill/>
        </p:spPr>
        <p:txBody>
          <a:bodyPr wrap="square" rtlCol="0">
            <a:spAutoFit/>
          </a:bodyPr>
          <a:lstStyle/>
          <a:p>
            <a:pPr algn="ctr"/>
            <a:r>
              <a:rPr lang="en-GB" sz="2200" dirty="0" err="1">
                <a:solidFill>
                  <a:schemeClr val="tx2"/>
                </a:solidFill>
              </a:rPr>
              <a:t>kochen</a:t>
            </a:r>
            <a:endParaRPr lang="en-GB" sz="2200" dirty="0">
              <a:solidFill>
                <a:schemeClr val="tx2"/>
              </a:solidFill>
            </a:endParaRPr>
          </a:p>
        </p:txBody>
      </p:sp>
      <p:sp>
        <p:nvSpPr>
          <p:cNvPr id="13" name="TextBox 12"/>
          <p:cNvSpPr txBox="1"/>
          <p:nvPr/>
        </p:nvSpPr>
        <p:spPr>
          <a:xfrm>
            <a:off x="8018698" y="2756485"/>
            <a:ext cx="1729963" cy="769441"/>
          </a:xfrm>
          <a:prstGeom prst="rect">
            <a:avLst/>
          </a:prstGeom>
          <a:noFill/>
        </p:spPr>
        <p:txBody>
          <a:bodyPr wrap="square" rtlCol="0">
            <a:spAutoFit/>
          </a:bodyPr>
          <a:lstStyle/>
          <a:p>
            <a:pPr algn="ctr"/>
            <a:r>
              <a:rPr lang="en-GB" sz="2200" dirty="0">
                <a:solidFill>
                  <a:schemeClr val="tx2"/>
                </a:solidFill>
              </a:rPr>
              <a:t>Sport </a:t>
            </a:r>
            <a:r>
              <a:rPr lang="en-GB" sz="2200" dirty="0" err="1">
                <a:solidFill>
                  <a:schemeClr val="tx2"/>
                </a:solidFill>
              </a:rPr>
              <a:t>machen</a:t>
            </a:r>
            <a:endParaRPr lang="en-GB" sz="2200" dirty="0">
              <a:solidFill>
                <a:schemeClr val="tx2"/>
              </a:solidFill>
            </a:endParaRPr>
          </a:p>
        </p:txBody>
      </p:sp>
      <p:sp>
        <p:nvSpPr>
          <p:cNvPr id="14" name="TextBox 13"/>
          <p:cNvSpPr txBox="1"/>
          <p:nvPr/>
        </p:nvSpPr>
        <p:spPr>
          <a:xfrm>
            <a:off x="10103215" y="2689959"/>
            <a:ext cx="1729963" cy="769441"/>
          </a:xfrm>
          <a:prstGeom prst="rect">
            <a:avLst/>
          </a:prstGeom>
          <a:noFill/>
        </p:spPr>
        <p:txBody>
          <a:bodyPr wrap="square" rtlCol="0">
            <a:spAutoFit/>
          </a:bodyPr>
          <a:lstStyle/>
          <a:p>
            <a:pPr algn="ctr"/>
            <a:r>
              <a:rPr lang="en-GB" sz="2200" dirty="0" err="1">
                <a:solidFill>
                  <a:schemeClr val="tx2"/>
                </a:solidFill>
              </a:rPr>
              <a:t>im</a:t>
            </a:r>
            <a:r>
              <a:rPr lang="en-GB" sz="2200" dirty="0">
                <a:solidFill>
                  <a:schemeClr val="tx2"/>
                </a:solidFill>
              </a:rPr>
              <a:t> Garten </a:t>
            </a:r>
            <a:r>
              <a:rPr lang="en-GB" sz="2200" dirty="0" err="1">
                <a:solidFill>
                  <a:schemeClr val="tx2"/>
                </a:solidFill>
              </a:rPr>
              <a:t>sitzen</a:t>
            </a:r>
            <a:endParaRPr lang="en-GB" sz="2200" dirty="0">
              <a:solidFill>
                <a:schemeClr val="tx2"/>
              </a:solidFill>
            </a:endParaRPr>
          </a:p>
        </p:txBody>
      </p:sp>
      <p:sp>
        <p:nvSpPr>
          <p:cNvPr id="15" name="TextBox 14"/>
          <p:cNvSpPr txBox="1"/>
          <p:nvPr/>
        </p:nvSpPr>
        <p:spPr>
          <a:xfrm>
            <a:off x="3964255" y="3885152"/>
            <a:ext cx="1729963" cy="769441"/>
          </a:xfrm>
          <a:prstGeom prst="rect">
            <a:avLst/>
          </a:prstGeom>
          <a:noFill/>
        </p:spPr>
        <p:txBody>
          <a:bodyPr wrap="square" rtlCol="0">
            <a:spAutoFit/>
          </a:bodyPr>
          <a:lstStyle/>
          <a:p>
            <a:pPr algn="ctr"/>
            <a:r>
              <a:rPr lang="en-GB" sz="2200" dirty="0">
                <a:solidFill>
                  <a:schemeClr val="tx2"/>
                </a:solidFill>
              </a:rPr>
              <a:t>das Zimmer </a:t>
            </a:r>
            <a:r>
              <a:rPr lang="en-GB" sz="2200" dirty="0" err="1">
                <a:solidFill>
                  <a:schemeClr val="tx2"/>
                </a:solidFill>
              </a:rPr>
              <a:t>putzen</a:t>
            </a:r>
            <a:endParaRPr lang="en-GB" sz="2200" dirty="0">
              <a:solidFill>
                <a:schemeClr val="tx2"/>
              </a:solidFill>
            </a:endParaRPr>
          </a:p>
        </p:txBody>
      </p:sp>
      <p:sp>
        <p:nvSpPr>
          <p:cNvPr id="16" name="TextBox 15"/>
          <p:cNvSpPr txBox="1"/>
          <p:nvPr/>
        </p:nvSpPr>
        <p:spPr>
          <a:xfrm>
            <a:off x="6004648" y="4027400"/>
            <a:ext cx="1729963" cy="430887"/>
          </a:xfrm>
          <a:prstGeom prst="rect">
            <a:avLst/>
          </a:prstGeom>
          <a:noFill/>
        </p:spPr>
        <p:txBody>
          <a:bodyPr wrap="square" rtlCol="0">
            <a:spAutoFit/>
          </a:bodyPr>
          <a:lstStyle/>
          <a:p>
            <a:pPr algn="ctr"/>
            <a:r>
              <a:rPr lang="en-GB" sz="2200" dirty="0" err="1">
                <a:solidFill>
                  <a:schemeClr val="tx2"/>
                </a:solidFill>
              </a:rPr>
              <a:t>singen</a:t>
            </a:r>
            <a:endParaRPr lang="en-GB" sz="2200" dirty="0">
              <a:solidFill>
                <a:schemeClr val="tx2"/>
              </a:solidFill>
            </a:endParaRPr>
          </a:p>
        </p:txBody>
      </p:sp>
      <p:sp>
        <p:nvSpPr>
          <p:cNvPr id="17" name="TextBox 16"/>
          <p:cNvSpPr txBox="1"/>
          <p:nvPr/>
        </p:nvSpPr>
        <p:spPr>
          <a:xfrm>
            <a:off x="8045041" y="3922779"/>
            <a:ext cx="1729963" cy="769441"/>
          </a:xfrm>
          <a:prstGeom prst="rect">
            <a:avLst/>
          </a:prstGeom>
          <a:noFill/>
        </p:spPr>
        <p:txBody>
          <a:bodyPr wrap="square" rtlCol="0">
            <a:spAutoFit/>
          </a:bodyPr>
          <a:lstStyle/>
          <a:p>
            <a:pPr algn="ctr"/>
            <a:r>
              <a:rPr lang="en-GB" sz="2200" dirty="0">
                <a:solidFill>
                  <a:schemeClr val="tx2"/>
                </a:solidFill>
              </a:rPr>
              <a:t>das </a:t>
            </a:r>
            <a:r>
              <a:rPr lang="en-GB" sz="2200" dirty="0" err="1">
                <a:solidFill>
                  <a:schemeClr val="tx2"/>
                </a:solidFill>
              </a:rPr>
              <a:t>Bett</a:t>
            </a:r>
            <a:endParaRPr lang="en-GB" sz="2200" dirty="0">
              <a:solidFill>
                <a:schemeClr val="tx2"/>
              </a:solidFill>
            </a:endParaRPr>
          </a:p>
          <a:p>
            <a:pPr algn="ctr"/>
            <a:r>
              <a:rPr lang="en-GB" sz="2200" dirty="0" err="1">
                <a:solidFill>
                  <a:schemeClr val="tx2"/>
                </a:solidFill>
              </a:rPr>
              <a:t>machen</a:t>
            </a:r>
            <a:endParaRPr lang="en-GB" sz="2200" dirty="0">
              <a:solidFill>
                <a:schemeClr val="tx2"/>
              </a:solidFill>
            </a:endParaRPr>
          </a:p>
        </p:txBody>
      </p:sp>
      <p:sp>
        <p:nvSpPr>
          <p:cNvPr id="18" name="TextBox 17"/>
          <p:cNvSpPr txBox="1"/>
          <p:nvPr/>
        </p:nvSpPr>
        <p:spPr>
          <a:xfrm>
            <a:off x="3974539" y="5089074"/>
            <a:ext cx="1729963" cy="769441"/>
          </a:xfrm>
          <a:prstGeom prst="rect">
            <a:avLst/>
          </a:prstGeom>
          <a:noFill/>
        </p:spPr>
        <p:txBody>
          <a:bodyPr wrap="square" rtlCol="0">
            <a:spAutoFit/>
          </a:bodyPr>
          <a:lstStyle/>
          <a:p>
            <a:pPr algn="ctr"/>
            <a:r>
              <a:rPr lang="en-GB" sz="2200" dirty="0" err="1">
                <a:solidFill>
                  <a:schemeClr val="tx2"/>
                </a:solidFill>
              </a:rPr>
              <a:t>Fußball</a:t>
            </a:r>
            <a:endParaRPr lang="en-GB" sz="2200" dirty="0">
              <a:solidFill>
                <a:schemeClr val="tx2"/>
              </a:solidFill>
            </a:endParaRPr>
          </a:p>
          <a:p>
            <a:pPr algn="ctr"/>
            <a:r>
              <a:rPr lang="en-GB" sz="2200" dirty="0" err="1">
                <a:solidFill>
                  <a:schemeClr val="tx2"/>
                </a:solidFill>
              </a:rPr>
              <a:t>spielen</a:t>
            </a:r>
            <a:endParaRPr lang="en-GB" sz="2200" dirty="0">
              <a:solidFill>
                <a:schemeClr val="tx2"/>
              </a:solidFill>
            </a:endParaRPr>
          </a:p>
        </p:txBody>
      </p:sp>
      <p:sp>
        <p:nvSpPr>
          <p:cNvPr id="19" name="TextBox 18"/>
          <p:cNvSpPr txBox="1"/>
          <p:nvPr/>
        </p:nvSpPr>
        <p:spPr>
          <a:xfrm>
            <a:off x="5893408" y="5089073"/>
            <a:ext cx="1994777" cy="769441"/>
          </a:xfrm>
          <a:prstGeom prst="rect">
            <a:avLst/>
          </a:prstGeom>
          <a:noFill/>
        </p:spPr>
        <p:txBody>
          <a:bodyPr wrap="square" rtlCol="0">
            <a:spAutoFit/>
          </a:bodyPr>
          <a:lstStyle/>
          <a:p>
            <a:pPr algn="ctr"/>
            <a:r>
              <a:rPr lang="en-GB" sz="2200" dirty="0" err="1">
                <a:solidFill>
                  <a:schemeClr val="tx2"/>
                </a:solidFill>
              </a:rPr>
              <a:t>mit</a:t>
            </a:r>
            <a:r>
              <a:rPr lang="en-GB" sz="2200" dirty="0">
                <a:solidFill>
                  <a:schemeClr val="tx2"/>
                </a:solidFill>
              </a:rPr>
              <a:t> </a:t>
            </a:r>
            <a:r>
              <a:rPr lang="en-GB" sz="2200" dirty="0" err="1">
                <a:solidFill>
                  <a:schemeClr val="tx2"/>
                </a:solidFill>
              </a:rPr>
              <a:t>Freunden</a:t>
            </a:r>
            <a:endParaRPr lang="en-GB" sz="2200" dirty="0">
              <a:solidFill>
                <a:schemeClr val="tx2"/>
              </a:solidFill>
            </a:endParaRPr>
          </a:p>
          <a:p>
            <a:pPr algn="ctr"/>
            <a:r>
              <a:rPr lang="en-GB" sz="2200" dirty="0" err="1">
                <a:solidFill>
                  <a:schemeClr val="tx2"/>
                </a:solidFill>
              </a:rPr>
              <a:t>reden</a:t>
            </a:r>
            <a:r>
              <a:rPr lang="en-GB" sz="2200" dirty="0">
                <a:solidFill>
                  <a:schemeClr val="tx2"/>
                </a:solidFill>
              </a:rPr>
              <a:t> </a:t>
            </a:r>
          </a:p>
        </p:txBody>
      </p:sp>
      <p:sp>
        <p:nvSpPr>
          <p:cNvPr id="20" name="TextBox 19"/>
          <p:cNvSpPr txBox="1"/>
          <p:nvPr/>
        </p:nvSpPr>
        <p:spPr>
          <a:xfrm>
            <a:off x="10071869" y="5077273"/>
            <a:ext cx="1729963" cy="769441"/>
          </a:xfrm>
          <a:prstGeom prst="rect">
            <a:avLst/>
          </a:prstGeom>
          <a:noFill/>
        </p:spPr>
        <p:txBody>
          <a:bodyPr wrap="square" rtlCol="0">
            <a:spAutoFit/>
          </a:bodyPr>
          <a:lstStyle/>
          <a:p>
            <a:pPr algn="ctr"/>
            <a:r>
              <a:rPr lang="en-GB" sz="2200" dirty="0">
                <a:solidFill>
                  <a:schemeClr val="tx2"/>
                </a:solidFill>
              </a:rPr>
              <a:t>Tennis </a:t>
            </a:r>
            <a:r>
              <a:rPr lang="en-GB" sz="2200" dirty="0" err="1">
                <a:solidFill>
                  <a:schemeClr val="tx2"/>
                </a:solidFill>
              </a:rPr>
              <a:t>spielen</a:t>
            </a:r>
            <a:endParaRPr lang="en-GB" sz="2200" dirty="0">
              <a:solidFill>
                <a:schemeClr val="tx2"/>
              </a:solidFill>
            </a:endParaRPr>
          </a:p>
        </p:txBody>
      </p:sp>
      <p:sp>
        <p:nvSpPr>
          <p:cNvPr id="21" name="TextBox 20"/>
          <p:cNvSpPr txBox="1"/>
          <p:nvPr/>
        </p:nvSpPr>
        <p:spPr>
          <a:xfrm>
            <a:off x="10125205" y="4037317"/>
            <a:ext cx="1729963" cy="430887"/>
          </a:xfrm>
          <a:prstGeom prst="rect">
            <a:avLst/>
          </a:prstGeom>
          <a:noFill/>
        </p:spPr>
        <p:txBody>
          <a:bodyPr wrap="square" rtlCol="0">
            <a:spAutoFit/>
          </a:bodyPr>
          <a:lstStyle/>
          <a:p>
            <a:pPr algn="ctr"/>
            <a:r>
              <a:rPr lang="en-GB" sz="2200" dirty="0" err="1">
                <a:solidFill>
                  <a:schemeClr val="tx2"/>
                </a:solidFill>
              </a:rPr>
              <a:t>tanzen</a:t>
            </a:r>
            <a:endParaRPr lang="en-GB" sz="2200" dirty="0">
              <a:solidFill>
                <a:schemeClr val="tx2"/>
              </a:solidFill>
            </a:endParaRPr>
          </a:p>
        </p:txBody>
      </p:sp>
      <p:sp>
        <p:nvSpPr>
          <p:cNvPr id="22" name="TextBox 21"/>
          <p:cNvSpPr txBox="1"/>
          <p:nvPr/>
        </p:nvSpPr>
        <p:spPr>
          <a:xfrm>
            <a:off x="8052756" y="5089073"/>
            <a:ext cx="1729963" cy="769441"/>
          </a:xfrm>
          <a:prstGeom prst="rect">
            <a:avLst/>
          </a:prstGeom>
          <a:noFill/>
        </p:spPr>
        <p:txBody>
          <a:bodyPr wrap="square" rtlCol="0">
            <a:spAutoFit/>
          </a:bodyPr>
          <a:lstStyle/>
          <a:p>
            <a:pPr algn="ctr"/>
            <a:r>
              <a:rPr lang="en-GB" sz="2200" dirty="0" err="1">
                <a:solidFill>
                  <a:schemeClr val="tx2"/>
                </a:solidFill>
              </a:rPr>
              <a:t>Musik</a:t>
            </a:r>
            <a:endParaRPr lang="en-GB" sz="2200" dirty="0">
              <a:solidFill>
                <a:schemeClr val="tx2"/>
              </a:solidFill>
            </a:endParaRPr>
          </a:p>
          <a:p>
            <a:pPr algn="ctr"/>
            <a:r>
              <a:rPr lang="en-GB" sz="2200" dirty="0" err="1">
                <a:solidFill>
                  <a:schemeClr val="tx2"/>
                </a:solidFill>
              </a:rPr>
              <a:t>hören</a:t>
            </a:r>
            <a:endParaRPr lang="en-GB" sz="2200" dirty="0">
              <a:solidFill>
                <a:schemeClr val="tx2"/>
              </a:solidFill>
            </a:endParaRPr>
          </a:p>
        </p:txBody>
      </p:sp>
      <p:grpSp>
        <p:nvGrpSpPr>
          <p:cNvPr id="23" name="Group 22"/>
          <p:cNvGrpSpPr/>
          <p:nvPr/>
        </p:nvGrpSpPr>
        <p:grpSpPr>
          <a:xfrm>
            <a:off x="912270" y="3493424"/>
            <a:ext cx="2425099" cy="2607408"/>
            <a:chOff x="791325" y="3384243"/>
            <a:chExt cx="2425099" cy="2607408"/>
          </a:xfrm>
        </p:grpSpPr>
        <p:pic>
          <p:nvPicPr>
            <p:cNvPr id="24" name="Picture 23">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791325" y="4605469"/>
              <a:ext cx="1440625" cy="1386182"/>
            </a:xfrm>
            <a:prstGeom prst="rect">
              <a:avLst/>
            </a:prstGeom>
          </p:spPr>
        </p:pic>
        <p:sp>
          <p:nvSpPr>
            <p:cNvPr id="25" name="Speech Bubble: Oval 14">
              <a:extLst>
                <a:ext uri="{FF2B5EF4-FFF2-40B4-BE49-F238E27FC236}">
                  <a16:creationId xmlns:a16="http://schemas.microsoft.com/office/drawing/2014/main" id="{CD0348C8-DE6A-43DC-8866-60EF24C8874F}"/>
                </a:ext>
              </a:extLst>
            </p:cNvPr>
            <p:cNvSpPr/>
            <p:nvPr/>
          </p:nvSpPr>
          <p:spPr>
            <a:xfrm>
              <a:off x="1282849" y="3384243"/>
              <a:ext cx="1933575" cy="1304925"/>
            </a:xfrm>
            <a:prstGeom prst="wedgeEllipseCallout">
              <a:avLst>
                <a:gd name="adj1" fmla="val -16419"/>
                <a:gd name="adj2" fmla="val 7569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gr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2A676B-CBD5-45DD-8491-1FDF565E8BA2}"/>
              </a:ext>
            </a:extLst>
          </p:cNvPr>
          <p:cNvCxnSpPr/>
          <p:nvPr/>
        </p:nvCxnSpPr>
        <p:spPr>
          <a:xfrm flipH="1">
            <a:off x="5984631" y="2600059"/>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E2A676B-CBD5-45DD-8491-1FDF565E8BA2}"/>
              </a:ext>
            </a:extLst>
          </p:cNvPr>
          <p:cNvCxnSpPr/>
          <p:nvPr/>
        </p:nvCxnSpPr>
        <p:spPr>
          <a:xfrm flipH="1">
            <a:off x="8003857" y="3803726"/>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E2A676B-CBD5-45DD-8491-1FDF565E8BA2}"/>
              </a:ext>
            </a:extLst>
          </p:cNvPr>
          <p:cNvCxnSpPr/>
          <p:nvPr/>
        </p:nvCxnSpPr>
        <p:spPr>
          <a:xfrm flipH="1">
            <a:off x="10020849" y="4970870"/>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0500" y="1368820"/>
            <a:ext cx="3761673" cy="2123658"/>
          </a:xfrm>
          <a:prstGeom prst="rect">
            <a:avLst/>
          </a:prstGeom>
          <a:noFill/>
        </p:spPr>
        <p:txBody>
          <a:bodyPr wrap="square" rtlCol="0">
            <a:spAutoFit/>
          </a:bodyPr>
          <a:lstStyle/>
          <a:p>
            <a:r>
              <a:rPr lang="en-GB" sz="2200" dirty="0" err="1">
                <a:solidFill>
                  <a:schemeClr val="accent1">
                    <a:lumMod val="50000"/>
                  </a:schemeClr>
                </a:solidFill>
              </a:rPr>
              <a:t>Hörst</a:t>
            </a:r>
            <a:r>
              <a:rPr lang="en-GB" sz="2200" dirty="0">
                <a:solidFill>
                  <a:schemeClr val="accent1">
                    <a:lumMod val="50000"/>
                  </a:schemeClr>
                </a:solidFill>
              </a:rPr>
              <a:t> du </a:t>
            </a:r>
            <a:r>
              <a:rPr lang="en-GB" sz="2200" dirty="0" err="1">
                <a:solidFill>
                  <a:schemeClr val="accent1">
                    <a:lumMod val="50000"/>
                  </a:schemeClr>
                </a:solidFill>
              </a:rPr>
              <a:t>Musik</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a:solidFill>
                  <a:schemeClr val="accent1">
                    <a:lumMod val="50000"/>
                  </a:schemeClr>
                </a:solidFill>
              </a:rPr>
              <a:t>- </a:t>
            </a:r>
            <a:r>
              <a:rPr lang="en-GB" sz="2200" dirty="0" err="1">
                <a:solidFill>
                  <a:schemeClr val="accent1">
                    <a:lumMod val="50000"/>
                  </a:schemeClr>
                </a:solidFill>
              </a:rPr>
              <a:t>Ja</a:t>
            </a:r>
            <a:r>
              <a:rPr lang="en-GB" sz="2200" dirty="0">
                <a:solidFill>
                  <a:schemeClr val="accent1">
                    <a:lumMod val="50000"/>
                  </a:schemeClr>
                </a:solidFill>
              </a:rPr>
              <a:t>, </a:t>
            </a:r>
            <a:r>
              <a:rPr lang="en-GB" sz="2200" dirty="0" err="1">
                <a:solidFill>
                  <a:schemeClr val="accent1">
                    <a:lumMod val="50000"/>
                  </a:schemeClr>
                </a:solidFill>
              </a:rPr>
              <a:t>ich</a:t>
            </a:r>
            <a:r>
              <a:rPr lang="en-GB" sz="2200" dirty="0">
                <a:solidFill>
                  <a:schemeClr val="accent1">
                    <a:lumMod val="50000"/>
                  </a:schemeClr>
                </a:solidFill>
              </a:rPr>
              <a:t> </a:t>
            </a:r>
            <a:r>
              <a:rPr lang="en-GB" sz="2200" dirty="0" err="1">
                <a:solidFill>
                  <a:schemeClr val="accent1">
                    <a:lumMod val="50000"/>
                  </a:schemeClr>
                </a:solidFill>
              </a:rPr>
              <a:t>höre</a:t>
            </a:r>
            <a:r>
              <a:rPr lang="en-GB" sz="2200" dirty="0">
                <a:solidFill>
                  <a:schemeClr val="accent1">
                    <a:lumMod val="50000"/>
                  </a:schemeClr>
                </a:solidFill>
              </a:rPr>
              <a:t> oft </a:t>
            </a:r>
            <a:r>
              <a:rPr lang="en-GB" sz="2200" dirty="0" err="1">
                <a:solidFill>
                  <a:schemeClr val="accent1">
                    <a:lumMod val="50000"/>
                  </a:schemeClr>
                </a:solidFill>
              </a:rPr>
              <a:t>Musik</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a:solidFill>
                  <a:schemeClr val="accent1">
                    <a:lumMod val="50000"/>
                  </a:schemeClr>
                </a:solidFill>
              </a:rPr>
              <a:t>- Nein, </a:t>
            </a:r>
            <a:r>
              <a:rPr lang="en-GB" sz="2200" dirty="0" err="1">
                <a:solidFill>
                  <a:schemeClr val="accent1">
                    <a:lumMod val="50000"/>
                  </a:schemeClr>
                </a:solidFill>
              </a:rPr>
              <a:t>ich</a:t>
            </a:r>
            <a:r>
              <a:rPr lang="en-GB" sz="2200" dirty="0">
                <a:solidFill>
                  <a:schemeClr val="accent1">
                    <a:lumMod val="50000"/>
                  </a:schemeClr>
                </a:solidFill>
              </a:rPr>
              <a:t> </a:t>
            </a:r>
            <a:r>
              <a:rPr lang="en-GB" sz="2200" dirty="0" err="1">
                <a:solidFill>
                  <a:schemeClr val="accent1">
                    <a:lumMod val="50000"/>
                  </a:schemeClr>
                </a:solidFill>
              </a:rPr>
              <a:t>höre</a:t>
            </a:r>
            <a:r>
              <a:rPr lang="en-GB" sz="2200" dirty="0">
                <a:solidFill>
                  <a:schemeClr val="accent1">
                    <a:lumMod val="50000"/>
                  </a:schemeClr>
                </a:solidFill>
              </a:rPr>
              <a:t> </a:t>
            </a:r>
            <a:r>
              <a:rPr lang="en-GB" sz="2200" dirty="0" err="1">
                <a:solidFill>
                  <a:schemeClr val="accent1">
                    <a:lumMod val="50000"/>
                  </a:schemeClr>
                </a:solidFill>
              </a:rPr>
              <a:t>nie</a:t>
            </a:r>
            <a:r>
              <a:rPr lang="en-GB" sz="2200" dirty="0">
                <a:solidFill>
                  <a:schemeClr val="accent1">
                    <a:lumMod val="50000"/>
                  </a:schemeClr>
                </a:solidFill>
              </a:rPr>
              <a:t> </a:t>
            </a:r>
            <a:r>
              <a:rPr lang="en-GB" sz="2200" dirty="0" err="1">
                <a:solidFill>
                  <a:schemeClr val="accent1">
                    <a:lumMod val="50000"/>
                  </a:schemeClr>
                </a:solidFill>
              </a:rPr>
              <a:t>Musik</a:t>
            </a:r>
            <a:r>
              <a:rPr lang="en-GB" sz="2200" dirty="0">
                <a:solidFill>
                  <a:schemeClr val="accent1">
                    <a:lumMod val="50000"/>
                  </a:schemeClr>
                </a:solidFill>
              </a:rPr>
              <a:t>.</a:t>
            </a:r>
          </a:p>
          <a:p>
            <a:endParaRPr lang="en-GB" sz="2200" dirty="0">
              <a:solidFill>
                <a:schemeClr val="accent1">
                  <a:lumMod val="50000"/>
                </a:schemeClr>
              </a:solidFill>
            </a:endParaRPr>
          </a:p>
        </p:txBody>
      </p:sp>
      <p:sp>
        <p:nvSpPr>
          <p:cNvPr id="31" name="Title 1">
            <a:extLst>
              <a:ext uri="{FF2B5EF4-FFF2-40B4-BE49-F238E27FC236}">
                <a16:creationId xmlns:a16="http://schemas.microsoft.com/office/drawing/2014/main" id="{35F0FDA4-AFA5-264A-AB21-04B59D9BADDE}"/>
              </a:ext>
            </a:extLst>
          </p:cNvPr>
          <p:cNvSpPr txBox="1">
            <a:spLocks/>
          </p:cNvSpPr>
          <p:nvPr/>
        </p:nvSpPr>
        <p:spPr>
          <a:xfrm>
            <a:off x="-6505" y="146648"/>
            <a:ext cx="2820597" cy="993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2" name="Title 1"/>
          <p:cNvSpPr>
            <a:spLocks noGrp="1"/>
          </p:cNvSpPr>
          <p:nvPr>
            <p:ph type="title"/>
          </p:nvPr>
        </p:nvSpPr>
        <p:spPr>
          <a:xfrm>
            <a:off x="14209" y="339108"/>
            <a:ext cx="10515600" cy="1325563"/>
          </a:xfrm>
        </p:spPr>
        <p:txBody>
          <a:bodyPr/>
          <a:lstStyle/>
          <a:p>
            <a:r>
              <a:rPr lang="en-GB" b="1">
                <a:solidFill>
                  <a:schemeClr val="bg1"/>
                </a:solidFill>
              </a:rPr>
              <a:t>4 gewinnt!</a:t>
            </a:r>
            <a:br>
              <a:rPr lang="en-US"/>
            </a:br>
            <a:endParaRPr lang="en-GB"/>
          </a:p>
        </p:txBody>
      </p:sp>
    </p:spTree>
    <p:extLst>
      <p:ext uri="{BB962C8B-B14F-4D97-AF65-F5344CB8AC3E}">
        <p14:creationId xmlns:p14="http://schemas.microsoft.com/office/powerpoint/2010/main" val="32340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31907D14-E441-4B83-ABA9-790A596427D5}"/>
              </a:ext>
            </a:extLst>
          </p:cNvPr>
          <p:cNvGraphicFramePr>
            <a:graphicFrameLocks noGrp="1"/>
          </p:cNvGraphicFramePr>
          <p:nvPr>
            <p:extLst>
              <p:ext uri="{D42A27DB-BD31-4B8C-83A1-F6EECF244321}">
                <p14:modId xmlns:p14="http://schemas.microsoft.com/office/powerpoint/2010/main" val="887046787"/>
              </p:ext>
            </p:extLst>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pic>
        <p:nvPicPr>
          <p:cNvPr id="42" name="Picture 2" descr="Image result for guitar clipart">
            <a:extLst>
              <a:ext uri="{FF2B5EF4-FFF2-40B4-BE49-F238E27FC236}">
                <a16:creationId xmlns:a16="http://schemas.microsoft.com/office/drawing/2014/main" id="{B846150D-0264-46EE-B5A9-49D12D473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8226">
            <a:off x="4222475" y="2871139"/>
            <a:ext cx="1341731" cy="5784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BFBBDDC-9666-4C4A-BADB-60FF54384E00}"/>
              </a:ext>
            </a:extLst>
          </p:cNvPr>
          <p:cNvPicPr>
            <a:picLocks noChangeAspect="1"/>
          </p:cNvPicPr>
          <p:nvPr/>
        </p:nvPicPr>
        <p:blipFill>
          <a:blip r:embed="rId4"/>
          <a:stretch>
            <a:fillRect/>
          </a:stretch>
        </p:blipFill>
        <p:spPr>
          <a:xfrm>
            <a:off x="4467943" y="1532932"/>
            <a:ext cx="852590" cy="876273"/>
          </a:xfrm>
          <a:prstGeom prst="rect">
            <a:avLst/>
          </a:prstGeom>
        </p:spPr>
      </p:pic>
      <p:pic>
        <p:nvPicPr>
          <p:cNvPr id="44" name="Picture 12" descr="http://www.clker.com/cliparts/4/a/0/9/1195431595984523152Machovka_Broom.svg.med.png">
            <a:extLst>
              <a:ext uri="{FF2B5EF4-FFF2-40B4-BE49-F238E27FC236}">
                <a16:creationId xmlns:a16="http://schemas.microsoft.com/office/drawing/2014/main" id="{036350FE-CF09-4E96-B156-8495D4836B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9268" y="3911502"/>
            <a:ext cx="417722" cy="8828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513B96B5-5577-4B0D-BD1A-605BBD4088A2}"/>
              </a:ext>
            </a:extLst>
          </p:cNvPr>
          <p:cNvPicPr>
            <a:picLocks noChangeAspect="1"/>
          </p:cNvPicPr>
          <p:nvPr/>
        </p:nvPicPr>
        <p:blipFill>
          <a:blip r:embed="rId6"/>
          <a:stretch>
            <a:fillRect/>
          </a:stretch>
        </p:blipFill>
        <p:spPr>
          <a:xfrm>
            <a:off x="8730932" y="2733045"/>
            <a:ext cx="305499" cy="886544"/>
          </a:xfrm>
          <a:prstGeom prst="rect">
            <a:avLst/>
          </a:prstGeom>
        </p:spPr>
      </p:pic>
      <p:pic>
        <p:nvPicPr>
          <p:cNvPr id="46" name="Picture 45">
            <a:extLst>
              <a:ext uri="{FF2B5EF4-FFF2-40B4-BE49-F238E27FC236}">
                <a16:creationId xmlns:a16="http://schemas.microsoft.com/office/drawing/2014/main" id="{6E1BB51A-0DF2-4CA2-A36F-98B81A991866}"/>
              </a:ext>
            </a:extLst>
          </p:cNvPr>
          <p:cNvPicPr>
            <a:picLocks noChangeAspect="1"/>
          </p:cNvPicPr>
          <p:nvPr/>
        </p:nvPicPr>
        <p:blipFill>
          <a:blip r:embed="rId7"/>
          <a:stretch>
            <a:fillRect/>
          </a:stretch>
        </p:blipFill>
        <p:spPr>
          <a:xfrm>
            <a:off x="10248544" y="2613273"/>
            <a:ext cx="1439819" cy="1055867"/>
          </a:xfrm>
          <a:prstGeom prst="rect">
            <a:avLst/>
          </a:prstGeom>
        </p:spPr>
      </p:pic>
      <p:pic>
        <p:nvPicPr>
          <p:cNvPr id="47" name="Picture 46">
            <a:extLst>
              <a:ext uri="{FF2B5EF4-FFF2-40B4-BE49-F238E27FC236}">
                <a16:creationId xmlns:a16="http://schemas.microsoft.com/office/drawing/2014/main" id="{6F795A73-8036-43AB-9EEB-62107DBB579F}"/>
              </a:ext>
            </a:extLst>
          </p:cNvPr>
          <p:cNvPicPr>
            <a:picLocks noChangeAspect="1"/>
          </p:cNvPicPr>
          <p:nvPr/>
        </p:nvPicPr>
        <p:blipFill>
          <a:blip r:embed="rId8"/>
          <a:stretch>
            <a:fillRect/>
          </a:stretch>
        </p:blipFill>
        <p:spPr>
          <a:xfrm>
            <a:off x="11088724" y="3033198"/>
            <a:ext cx="489414" cy="565292"/>
          </a:xfrm>
          <a:prstGeom prst="rect">
            <a:avLst/>
          </a:prstGeom>
        </p:spPr>
      </p:pic>
      <p:pic>
        <p:nvPicPr>
          <p:cNvPr id="48" name="Picture 47">
            <a:extLst>
              <a:ext uri="{FF2B5EF4-FFF2-40B4-BE49-F238E27FC236}">
                <a16:creationId xmlns:a16="http://schemas.microsoft.com/office/drawing/2014/main" id="{255C4ADE-75E0-4472-B88B-E82965B33C49}"/>
              </a:ext>
            </a:extLst>
          </p:cNvPr>
          <p:cNvPicPr>
            <a:picLocks noChangeAspect="1"/>
          </p:cNvPicPr>
          <p:nvPr/>
        </p:nvPicPr>
        <p:blipFill>
          <a:blip r:embed="rId9"/>
          <a:stretch>
            <a:fillRect/>
          </a:stretch>
        </p:blipFill>
        <p:spPr>
          <a:xfrm>
            <a:off x="3964254" y="3948421"/>
            <a:ext cx="1303555" cy="876273"/>
          </a:xfrm>
          <a:prstGeom prst="rect">
            <a:avLst/>
          </a:prstGeom>
        </p:spPr>
      </p:pic>
      <p:pic>
        <p:nvPicPr>
          <p:cNvPr id="49" name="Picture 48">
            <a:extLst>
              <a:ext uri="{FF2B5EF4-FFF2-40B4-BE49-F238E27FC236}">
                <a16:creationId xmlns:a16="http://schemas.microsoft.com/office/drawing/2014/main" id="{13770714-A6FD-4613-BEE1-300EBB3E7D02}"/>
              </a:ext>
            </a:extLst>
          </p:cNvPr>
          <p:cNvPicPr>
            <a:picLocks noChangeAspect="1"/>
          </p:cNvPicPr>
          <p:nvPr/>
        </p:nvPicPr>
        <p:blipFill>
          <a:blip r:embed="rId10"/>
          <a:stretch>
            <a:fillRect/>
          </a:stretch>
        </p:blipFill>
        <p:spPr>
          <a:xfrm>
            <a:off x="6498765" y="3863350"/>
            <a:ext cx="974335" cy="961344"/>
          </a:xfrm>
          <a:prstGeom prst="rect">
            <a:avLst/>
          </a:prstGeom>
        </p:spPr>
      </p:pic>
      <p:grpSp>
        <p:nvGrpSpPr>
          <p:cNvPr id="50" name="Group 49">
            <a:extLst>
              <a:ext uri="{FF2B5EF4-FFF2-40B4-BE49-F238E27FC236}">
                <a16:creationId xmlns:a16="http://schemas.microsoft.com/office/drawing/2014/main" id="{2FD79CED-AEED-4C43-9136-0091CD2E42C4}"/>
              </a:ext>
            </a:extLst>
          </p:cNvPr>
          <p:cNvGrpSpPr/>
          <p:nvPr/>
        </p:nvGrpSpPr>
        <p:grpSpPr>
          <a:xfrm>
            <a:off x="10360364" y="1542537"/>
            <a:ext cx="1175594" cy="869939"/>
            <a:chOff x="10181631" y="1451097"/>
            <a:chExt cx="1175594" cy="869939"/>
          </a:xfrm>
        </p:grpSpPr>
        <p:pic>
          <p:nvPicPr>
            <p:cNvPr id="51" name="Picture 50">
              <a:extLst>
                <a:ext uri="{FF2B5EF4-FFF2-40B4-BE49-F238E27FC236}">
                  <a16:creationId xmlns:a16="http://schemas.microsoft.com/office/drawing/2014/main" id="{58A26FEF-4A7A-43FE-B20F-77971326CEC3}"/>
                </a:ext>
              </a:extLst>
            </p:cNvPr>
            <p:cNvPicPr>
              <a:picLocks noChangeAspect="1"/>
            </p:cNvPicPr>
            <p:nvPr/>
          </p:nvPicPr>
          <p:blipFill>
            <a:blip r:embed="rId11"/>
            <a:stretch>
              <a:fillRect/>
            </a:stretch>
          </p:blipFill>
          <p:spPr>
            <a:xfrm>
              <a:off x="10181631" y="1451097"/>
              <a:ext cx="1175594" cy="869939"/>
            </a:xfrm>
            <a:prstGeom prst="rect">
              <a:avLst/>
            </a:prstGeom>
          </p:spPr>
        </p:pic>
        <p:pic>
          <p:nvPicPr>
            <p:cNvPr id="52" name="Picture 51">
              <a:extLst>
                <a:ext uri="{FF2B5EF4-FFF2-40B4-BE49-F238E27FC236}">
                  <a16:creationId xmlns:a16="http://schemas.microsoft.com/office/drawing/2014/main" id="{F413B4B1-8217-4E13-8F66-905043CCD598}"/>
                </a:ext>
              </a:extLst>
            </p:cNvPr>
            <p:cNvPicPr>
              <a:picLocks noChangeAspect="1"/>
            </p:cNvPicPr>
            <p:nvPr/>
          </p:nvPicPr>
          <p:blipFill>
            <a:blip r:embed="rId12"/>
            <a:stretch>
              <a:fillRect/>
            </a:stretch>
          </p:blipFill>
          <p:spPr>
            <a:xfrm>
              <a:off x="10789465" y="1605572"/>
              <a:ext cx="354258" cy="196023"/>
            </a:xfrm>
            <a:prstGeom prst="rect">
              <a:avLst/>
            </a:prstGeom>
          </p:spPr>
        </p:pic>
      </p:grpSp>
      <p:pic>
        <p:nvPicPr>
          <p:cNvPr id="53" name="Picture 52">
            <a:extLst>
              <a:ext uri="{FF2B5EF4-FFF2-40B4-BE49-F238E27FC236}">
                <a16:creationId xmlns:a16="http://schemas.microsoft.com/office/drawing/2014/main" id="{AB72686D-57BB-457D-A41C-0ABE4E6029C3}"/>
              </a:ext>
            </a:extLst>
          </p:cNvPr>
          <p:cNvPicPr>
            <a:picLocks noChangeAspect="1"/>
          </p:cNvPicPr>
          <p:nvPr/>
        </p:nvPicPr>
        <p:blipFill>
          <a:blip r:embed="rId13"/>
          <a:stretch>
            <a:fillRect/>
          </a:stretch>
        </p:blipFill>
        <p:spPr>
          <a:xfrm>
            <a:off x="6225098" y="2672336"/>
            <a:ext cx="1293722" cy="931480"/>
          </a:xfrm>
          <a:prstGeom prst="rect">
            <a:avLst/>
          </a:prstGeom>
        </p:spPr>
      </p:pic>
      <p:pic>
        <p:nvPicPr>
          <p:cNvPr id="54"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0083" y="1639643"/>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AA652EB6-0783-4D5C-9349-94996368623F}"/>
              </a:ext>
            </a:extLst>
          </p:cNvPr>
          <p:cNvPicPr>
            <a:picLocks noChangeAspect="1"/>
          </p:cNvPicPr>
          <p:nvPr/>
        </p:nvPicPr>
        <p:blipFill>
          <a:blip r:embed="rId15"/>
          <a:stretch>
            <a:fillRect/>
          </a:stretch>
        </p:blipFill>
        <p:spPr>
          <a:xfrm>
            <a:off x="8730932" y="1532932"/>
            <a:ext cx="889698" cy="842247"/>
          </a:xfrm>
          <a:prstGeom prst="rect">
            <a:avLst/>
          </a:prstGeom>
        </p:spPr>
      </p:pic>
      <p:pic>
        <p:nvPicPr>
          <p:cNvPr id="56" name="Picture 55">
            <a:extLst>
              <a:ext uri="{FF2B5EF4-FFF2-40B4-BE49-F238E27FC236}">
                <a16:creationId xmlns:a16="http://schemas.microsoft.com/office/drawing/2014/main" id="{0B09DD08-DF6C-5340-BC3F-5A2A9E8481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67943" y="5155434"/>
            <a:ext cx="743156" cy="746909"/>
          </a:xfrm>
          <a:prstGeom prst="rect">
            <a:avLst/>
          </a:prstGeom>
        </p:spPr>
      </p:pic>
      <p:grpSp>
        <p:nvGrpSpPr>
          <p:cNvPr id="57" name="Group 56">
            <a:extLst>
              <a:ext uri="{FF2B5EF4-FFF2-40B4-BE49-F238E27FC236}">
                <a16:creationId xmlns:a16="http://schemas.microsoft.com/office/drawing/2014/main" id="{A06CF729-5E9D-49CC-99C4-A2F52024B584}"/>
              </a:ext>
            </a:extLst>
          </p:cNvPr>
          <p:cNvGrpSpPr/>
          <p:nvPr/>
        </p:nvGrpSpPr>
        <p:grpSpPr>
          <a:xfrm>
            <a:off x="6121189" y="5121733"/>
            <a:ext cx="1484971" cy="813937"/>
            <a:chOff x="3107485" y="3377072"/>
            <a:chExt cx="3902525" cy="2161716"/>
          </a:xfrm>
        </p:grpSpPr>
        <p:pic>
          <p:nvPicPr>
            <p:cNvPr id="58"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59"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1" name="Picture 60">
            <a:extLs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63" name="Picture 62"/>
          <p:cNvPicPr>
            <a:picLocks noChangeAspect="1"/>
          </p:cNvPicPr>
          <p:nvPr/>
        </p:nvPicPr>
        <p:blipFill>
          <a:blip r:embed="rId19"/>
          <a:stretch>
            <a:fillRect/>
          </a:stretch>
        </p:blipFill>
        <p:spPr>
          <a:xfrm>
            <a:off x="10227396" y="4987566"/>
            <a:ext cx="1398145" cy="1082644"/>
          </a:xfrm>
          <a:prstGeom prst="rect">
            <a:avLst/>
          </a:prstGeom>
        </p:spPr>
      </p:pic>
      <p:pic>
        <p:nvPicPr>
          <p:cNvPr id="64" name="Picture 63">
            <a:extLst>
              <a:ext uri="{FF2B5EF4-FFF2-40B4-BE49-F238E27FC236}">
                <a16:creationId xmlns:a16="http://schemas.microsoft.com/office/drawing/2014/main" id="{AD2EB328-58CF-4B45-B68E-F460B9558A83}"/>
              </a:ext>
            </a:extLst>
          </p:cNvPr>
          <p:cNvPicPr>
            <a:picLocks noChangeAspect="1"/>
          </p:cNvPicPr>
          <p:nvPr/>
        </p:nvPicPr>
        <p:blipFill>
          <a:blip r:embed="rId20">
            <a:clrChange>
              <a:clrFrom>
                <a:srgbClr val="FCFAFB"/>
              </a:clrFrom>
              <a:clrTo>
                <a:srgbClr val="FCFAFB">
                  <a:alpha val="0"/>
                </a:srgbClr>
              </a:clrTo>
            </a:clrChange>
          </a:blip>
          <a:stretch>
            <a:fillRect/>
          </a:stretch>
        </p:blipFill>
        <p:spPr>
          <a:xfrm>
            <a:off x="10504553" y="3846987"/>
            <a:ext cx="927289" cy="977707"/>
          </a:xfrm>
          <a:prstGeom prst="rect">
            <a:avLst/>
          </a:prstGeom>
        </p:spPr>
      </p:pic>
      <p:pic>
        <p:nvPicPr>
          <p:cNvPr id="65" name="Picture 64">
            <a:extLst>
              <a:ext uri="{FF2B5EF4-FFF2-40B4-BE49-F238E27FC236}">
                <a16:creationId xmlns:a16="http://schemas.microsoft.com/office/drawing/2014/main" id="{8754B5D0-1ED2-4295-BD59-48C6F230035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07006" y="1489765"/>
            <a:ext cx="727273" cy="894875"/>
          </a:xfrm>
          <a:prstGeom prst="rect">
            <a:avLst/>
          </a:prstGeom>
        </p:spPr>
      </p:pic>
      <p:pic>
        <p:nvPicPr>
          <p:cNvPr id="66" name="Picture 65">
            <a:extLst>
              <a:ext uri="{FF2B5EF4-FFF2-40B4-BE49-F238E27FC236}">
                <a16:creationId xmlns:a16="http://schemas.microsoft.com/office/drawing/2014/main" id="{DB207CD6-9595-4A0A-BCA1-509A9C6F48F1}"/>
              </a:ext>
            </a:extLst>
          </p:cNvPr>
          <p:cNvPicPr>
            <a:picLocks noChangeAspect="1"/>
          </p:cNvPicPr>
          <p:nvPr/>
        </p:nvPicPr>
        <p:blipFill>
          <a:blip r:embed="rId22">
            <a:clrChange>
              <a:clrFrom>
                <a:srgbClr val="FCFAFB"/>
              </a:clrFrom>
              <a:clrTo>
                <a:srgbClr val="FCFAFB">
                  <a:alpha val="0"/>
                </a:srgbClr>
              </a:clrTo>
            </a:clrChange>
          </a:blip>
          <a:stretch>
            <a:fillRect/>
          </a:stretch>
        </p:blipFill>
        <p:spPr>
          <a:xfrm>
            <a:off x="8565111" y="5012392"/>
            <a:ext cx="942639" cy="969033"/>
          </a:xfrm>
          <a:prstGeom prst="rect">
            <a:avLst/>
          </a:prstGeom>
        </p:spPr>
      </p:pic>
      <p:pic>
        <p:nvPicPr>
          <p:cNvPr id="67" name="Picture 66">
            <a:extLst>
              <a:ext uri="{FF2B5EF4-FFF2-40B4-BE49-F238E27FC236}">
                <a16:creationId xmlns:a16="http://schemas.microsoft.com/office/drawing/2014/main" id="{27E1C4CC-36B0-7449-B07E-B2742DFFCE0B}"/>
              </a:ext>
            </a:extLst>
          </p:cNvPr>
          <p:cNvPicPr>
            <a:picLocks noChangeAspect="1"/>
          </p:cNvPicPr>
          <p:nvPr/>
        </p:nvPicPr>
        <p:blipFill>
          <a:blip r:embed="rId23"/>
          <a:stretch>
            <a:fillRect/>
          </a:stretch>
        </p:blipFill>
        <p:spPr>
          <a:xfrm>
            <a:off x="8250286" y="3967757"/>
            <a:ext cx="1343802" cy="752529"/>
          </a:xfrm>
          <a:prstGeom prst="rect">
            <a:avLst/>
          </a:prstGeom>
        </p:spPr>
      </p:pic>
      <p:grpSp>
        <p:nvGrpSpPr>
          <p:cNvPr id="68" name="Group 67"/>
          <p:cNvGrpSpPr/>
          <p:nvPr/>
        </p:nvGrpSpPr>
        <p:grpSpPr>
          <a:xfrm>
            <a:off x="912270" y="3493424"/>
            <a:ext cx="2425099" cy="2607408"/>
            <a:chOff x="791325" y="3384243"/>
            <a:chExt cx="2425099" cy="2607408"/>
          </a:xfrm>
        </p:grpSpPr>
        <p:pic>
          <p:nvPicPr>
            <p:cNvPr id="69" name="Picture 68">
              <a:extLst>
                <a:ext uri="{FF2B5EF4-FFF2-40B4-BE49-F238E27FC236}">
                  <a16:creationId xmlns:a16="http://schemas.microsoft.com/office/drawing/2014/main" id="{438E7C80-D267-4A86-AF3C-B8EB77633156}"/>
                </a:ext>
              </a:extLst>
            </p:cNvPr>
            <p:cNvPicPr>
              <a:picLocks noChangeAspect="1"/>
            </p:cNvPicPr>
            <p:nvPr/>
          </p:nvPicPr>
          <p:blipFill>
            <a:blip r:embed="rId24"/>
            <a:stretch>
              <a:fillRect/>
            </a:stretch>
          </p:blipFill>
          <p:spPr>
            <a:xfrm>
              <a:off x="791325" y="4605469"/>
              <a:ext cx="1440625" cy="1386182"/>
            </a:xfrm>
            <a:prstGeom prst="rect">
              <a:avLst/>
            </a:prstGeom>
          </p:spPr>
        </p:pic>
        <p:sp>
          <p:nvSpPr>
            <p:cNvPr id="70" name="Speech Bubble: Oval 14">
              <a:extLst>
                <a:ext uri="{FF2B5EF4-FFF2-40B4-BE49-F238E27FC236}">
                  <a16:creationId xmlns:a16="http://schemas.microsoft.com/office/drawing/2014/main" id="{CD0348C8-DE6A-43DC-8866-60EF24C8874F}"/>
                </a:ext>
              </a:extLst>
            </p:cNvPr>
            <p:cNvSpPr/>
            <p:nvPr/>
          </p:nvSpPr>
          <p:spPr>
            <a:xfrm>
              <a:off x="1282849" y="3384243"/>
              <a:ext cx="1933575" cy="1304925"/>
            </a:xfrm>
            <a:prstGeom prst="wedgeEllipseCallout">
              <a:avLst>
                <a:gd name="adj1" fmla="val -16419"/>
                <a:gd name="adj2" fmla="val 7569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grpSp>
      <p:cxnSp>
        <p:nvCxnSpPr>
          <p:cNvPr id="71" name="Straight Connector 70">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E2A676B-CBD5-45DD-8491-1FDF565E8BA2}"/>
              </a:ext>
            </a:extLst>
          </p:cNvPr>
          <p:cNvCxnSpPr/>
          <p:nvPr/>
        </p:nvCxnSpPr>
        <p:spPr>
          <a:xfrm flipH="1">
            <a:off x="5984631" y="2600059"/>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E2A676B-CBD5-45DD-8491-1FDF565E8BA2}"/>
              </a:ext>
            </a:extLst>
          </p:cNvPr>
          <p:cNvCxnSpPr/>
          <p:nvPr/>
        </p:nvCxnSpPr>
        <p:spPr>
          <a:xfrm flipH="1">
            <a:off x="8003857" y="3803726"/>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E2A676B-CBD5-45DD-8491-1FDF565E8BA2}"/>
              </a:ext>
            </a:extLst>
          </p:cNvPr>
          <p:cNvCxnSpPr/>
          <p:nvPr/>
        </p:nvCxnSpPr>
        <p:spPr>
          <a:xfrm flipH="1">
            <a:off x="10020849" y="4970870"/>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30500" y="1368820"/>
            <a:ext cx="3761673" cy="2123658"/>
          </a:xfrm>
          <a:prstGeom prst="rect">
            <a:avLst/>
          </a:prstGeom>
          <a:noFill/>
        </p:spPr>
        <p:txBody>
          <a:bodyPr wrap="square" rtlCol="0">
            <a:spAutoFit/>
          </a:bodyPr>
          <a:lstStyle/>
          <a:p>
            <a:r>
              <a:rPr lang="en-GB" sz="2200" dirty="0" err="1">
                <a:solidFill>
                  <a:schemeClr val="tx2"/>
                </a:solidFill>
              </a:rPr>
              <a:t>Hörst</a:t>
            </a:r>
            <a:r>
              <a:rPr lang="en-GB" sz="2200" dirty="0">
                <a:solidFill>
                  <a:schemeClr val="tx2"/>
                </a:solidFill>
              </a:rPr>
              <a:t> du </a:t>
            </a:r>
            <a:r>
              <a:rPr lang="en-GB" sz="2200" dirty="0" err="1">
                <a:solidFill>
                  <a:schemeClr val="tx2"/>
                </a:solidFill>
              </a:rPr>
              <a:t>Musik</a:t>
            </a:r>
            <a:r>
              <a:rPr lang="en-GB" sz="2200" dirty="0">
                <a:solidFill>
                  <a:schemeClr val="tx2"/>
                </a:solidFill>
              </a:rPr>
              <a:t>?</a:t>
            </a:r>
          </a:p>
          <a:p>
            <a:endParaRPr lang="en-GB" sz="2200" dirty="0">
              <a:solidFill>
                <a:schemeClr val="tx2"/>
              </a:solidFill>
            </a:endParaRPr>
          </a:p>
          <a:p>
            <a:r>
              <a:rPr lang="en-GB" sz="2200" dirty="0">
                <a:solidFill>
                  <a:schemeClr val="tx2"/>
                </a:solidFill>
              </a:rPr>
              <a:t>- </a:t>
            </a:r>
            <a:r>
              <a:rPr lang="en-GB" sz="2200" dirty="0" err="1">
                <a:solidFill>
                  <a:schemeClr val="tx2"/>
                </a:solidFill>
              </a:rPr>
              <a:t>Ja</a:t>
            </a:r>
            <a:r>
              <a:rPr lang="en-GB" sz="2200" dirty="0">
                <a:solidFill>
                  <a:schemeClr val="tx2"/>
                </a:solidFill>
              </a:rPr>
              <a:t>, </a:t>
            </a:r>
            <a:r>
              <a:rPr lang="en-GB" sz="2200" dirty="0" err="1">
                <a:solidFill>
                  <a:schemeClr val="tx2"/>
                </a:solidFill>
              </a:rPr>
              <a:t>ich</a:t>
            </a:r>
            <a:r>
              <a:rPr lang="en-GB" sz="2200" dirty="0">
                <a:solidFill>
                  <a:schemeClr val="tx2"/>
                </a:solidFill>
              </a:rPr>
              <a:t> </a:t>
            </a:r>
            <a:r>
              <a:rPr lang="en-GB" sz="2200" dirty="0" err="1">
                <a:solidFill>
                  <a:schemeClr val="tx2"/>
                </a:solidFill>
              </a:rPr>
              <a:t>höre</a:t>
            </a:r>
            <a:r>
              <a:rPr lang="en-GB" sz="2200" dirty="0">
                <a:solidFill>
                  <a:schemeClr val="tx2"/>
                </a:solidFill>
              </a:rPr>
              <a:t> oft </a:t>
            </a:r>
            <a:r>
              <a:rPr lang="en-GB" sz="2200" dirty="0" err="1">
                <a:solidFill>
                  <a:schemeClr val="tx2"/>
                </a:solidFill>
              </a:rPr>
              <a:t>Musik</a:t>
            </a:r>
            <a:r>
              <a:rPr lang="en-GB" sz="2200" dirty="0">
                <a:solidFill>
                  <a:schemeClr val="tx2"/>
                </a:solidFill>
              </a:rPr>
              <a:t>!</a:t>
            </a:r>
          </a:p>
          <a:p>
            <a:endParaRPr lang="en-GB" sz="2200" dirty="0">
              <a:solidFill>
                <a:schemeClr val="tx2"/>
              </a:solidFill>
            </a:endParaRPr>
          </a:p>
          <a:p>
            <a:r>
              <a:rPr lang="en-GB" sz="2200" dirty="0">
                <a:solidFill>
                  <a:schemeClr val="tx2"/>
                </a:solidFill>
              </a:rPr>
              <a:t>- Nein, </a:t>
            </a:r>
            <a:r>
              <a:rPr lang="en-GB" sz="2200" dirty="0" err="1">
                <a:solidFill>
                  <a:schemeClr val="tx2"/>
                </a:solidFill>
              </a:rPr>
              <a:t>ich</a:t>
            </a:r>
            <a:r>
              <a:rPr lang="en-GB" sz="2200" dirty="0">
                <a:solidFill>
                  <a:schemeClr val="tx2"/>
                </a:solidFill>
              </a:rPr>
              <a:t> </a:t>
            </a:r>
            <a:r>
              <a:rPr lang="en-GB" sz="2200" dirty="0" err="1">
                <a:solidFill>
                  <a:schemeClr val="tx2"/>
                </a:solidFill>
              </a:rPr>
              <a:t>höre</a:t>
            </a:r>
            <a:r>
              <a:rPr lang="en-GB" sz="2200" dirty="0">
                <a:solidFill>
                  <a:schemeClr val="tx2"/>
                </a:solidFill>
              </a:rPr>
              <a:t> </a:t>
            </a:r>
            <a:r>
              <a:rPr lang="en-GB" sz="2200" dirty="0" err="1">
                <a:solidFill>
                  <a:schemeClr val="tx2"/>
                </a:solidFill>
              </a:rPr>
              <a:t>nie</a:t>
            </a:r>
            <a:r>
              <a:rPr lang="en-GB" sz="2200" dirty="0">
                <a:solidFill>
                  <a:schemeClr val="tx2"/>
                </a:solidFill>
              </a:rPr>
              <a:t> </a:t>
            </a:r>
            <a:r>
              <a:rPr lang="en-GB" sz="2200" dirty="0" err="1">
                <a:solidFill>
                  <a:schemeClr val="tx2"/>
                </a:solidFill>
              </a:rPr>
              <a:t>Musik</a:t>
            </a:r>
            <a:r>
              <a:rPr lang="en-GB" sz="2200" dirty="0">
                <a:solidFill>
                  <a:schemeClr val="tx2"/>
                </a:solidFill>
              </a:rPr>
              <a:t>.</a:t>
            </a:r>
          </a:p>
          <a:p>
            <a:endParaRPr lang="en-GB" sz="2200" dirty="0">
              <a:solidFill>
                <a:schemeClr val="tx2"/>
              </a:solidFill>
            </a:endParaRPr>
          </a:p>
        </p:txBody>
      </p:sp>
      <p:sp>
        <p:nvSpPr>
          <p:cNvPr id="76" name="Title 1">
            <a:extLst>
              <a:ext uri="{FF2B5EF4-FFF2-40B4-BE49-F238E27FC236}">
                <a16:creationId xmlns:a16="http://schemas.microsoft.com/office/drawing/2014/main" id="{DAD4BEF3-4A50-FB44-AC59-E363176EBCE8}"/>
              </a:ext>
            </a:extLst>
          </p:cNvPr>
          <p:cNvSpPr txBox="1">
            <a:spLocks/>
          </p:cNvSpPr>
          <p:nvPr/>
        </p:nvSpPr>
        <p:spPr>
          <a:xfrm>
            <a:off x="0" y="185564"/>
            <a:ext cx="2709868" cy="924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2" name="Title 1"/>
          <p:cNvSpPr>
            <a:spLocks noGrp="1"/>
          </p:cNvSpPr>
          <p:nvPr>
            <p:ph type="title"/>
          </p:nvPr>
        </p:nvSpPr>
        <p:spPr>
          <a:xfrm>
            <a:off x="-46701" y="341110"/>
            <a:ext cx="10515600" cy="1325563"/>
          </a:xfrm>
        </p:spPr>
        <p:txBody>
          <a:bodyPr/>
          <a:lstStyle/>
          <a:p>
            <a:r>
              <a:rPr lang="en-GB" b="1">
                <a:solidFill>
                  <a:schemeClr val="bg1"/>
                </a:solidFill>
              </a:rPr>
              <a:t>4 gewinnt!</a:t>
            </a:r>
            <a:br>
              <a:rPr lang="en-US"/>
            </a:br>
            <a:endParaRPr lang="en-GB"/>
          </a:p>
        </p:txBody>
      </p:sp>
    </p:spTree>
    <p:extLst>
      <p:ext uri="{BB962C8B-B14F-4D97-AF65-F5344CB8AC3E}">
        <p14:creationId xmlns:p14="http://schemas.microsoft.com/office/powerpoint/2010/main" val="29949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5149" y="291375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4"/>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a:t>
            </a:r>
            <a:r>
              <a:rPr lang="en-GB" sz="2000" b="1">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6"/>
              </a:rPr>
              <a:t>Term 1.2 Week 2</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7"/>
              </a:rPr>
              <a:t>Term 1.1 Week 3</a:t>
            </a:r>
            <a:endParaRPr lang="en-GB" dirty="0"/>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8"/>
              </a:rPr>
              <a:t>Quizlet</a:t>
            </a:r>
            <a:br>
              <a:rPr lang="en-GB" sz="2400" dirty="0"/>
            </a:br>
            <a:endParaRPr lang="en-GB" sz="2400" dirty="0">
              <a:solidFill>
                <a:srgbClr val="115076"/>
              </a:solidFill>
              <a:latin typeface="Century Gothic" panose="020B0502020202020204" pitchFamily="34" charset="0"/>
            </a:endParaRPr>
          </a:p>
        </p:txBody>
      </p:sp>
      <p:pic>
        <p:nvPicPr>
          <p:cNvPr id="11" name="Picture 10">
            <a:extLst>
              <a:ext uri="{FF2B5EF4-FFF2-40B4-BE49-F238E27FC236}">
                <a16:creationId xmlns:a16="http://schemas.microsoft.com/office/drawing/2014/main" id="{6542F5EF-5D1E-4A1A-9FFF-51CF58E182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3849829"/>
            <a:ext cx="10338404"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10"/>
              </a:rPr>
              <a:t>Student worksheet</a:t>
            </a:r>
            <a:endParaRPr lang="en-GB" sz="2400" dirty="0">
              <a:solidFill>
                <a:srgbClr val="115076"/>
              </a:solidFill>
              <a:latin typeface="Century Gothic" panose="020B0502020202020204" pitchFamily="34" charset="0"/>
            </a:endParaRP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6853" y="2487965"/>
            <a:ext cx="1361864" cy="1361864"/>
          </a:xfrm>
          <a:prstGeom prst="rect">
            <a:avLst/>
          </a:prstGeom>
        </p:spPr>
      </p:pic>
    </p:spTree>
    <p:extLst>
      <p:ext uri="{BB962C8B-B14F-4D97-AF65-F5344CB8AC3E}">
        <p14:creationId xmlns:p14="http://schemas.microsoft.com/office/powerpoint/2010/main" val="374600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596D-2222-6849-9283-F09DF855F4AE}"/>
              </a:ext>
            </a:extLst>
          </p:cNvPr>
          <p:cNvSpPr>
            <a:spLocks noGrp="1"/>
          </p:cNvSpPr>
          <p:nvPr>
            <p:ph type="title"/>
          </p:nvPr>
        </p:nvSpPr>
        <p:spPr>
          <a:xfrm>
            <a:off x="4739798" y="271077"/>
            <a:ext cx="2712403" cy="143617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395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6"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endli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8" name="man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3D1A-973D-0144-ABCA-6779DF7297C7}"/>
              </a:ext>
            </a:extLst>
          </p:cNvPr>
          <p:cNvSpPr>
            <a:spLocks noGrp="1"/>
          </p:cNvSpPr>
          <p:nvPr>
            <p:ph type="title"/>
          </p:nvPr>
        </p:nvSpPr>
        <p:spPr>
          <a:xfrm>
            <a:off x="4742204" y="169663"/>
            <a:ext cx="2712403" cy="1626357"/>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ch</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67118" y="3637846"/>
            <a:ext cx="184698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pointing to himself, next to two other peop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Kir</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p:cNvSpPr/>
          <p:nvPr/>
        </p:nvSpPr>
        <p:spPr>
          <a:xfrm>
            <a:off x="1232548" y="692281"/>
            <a:ext cx="174599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p:cNvSpPr/>
          <p:nvPr/>
        </p:nvSpPr>
        <p:spPr>
          <a:xfrm>
            <a:off x="4167427" y="4884674"/>
            <a:ext cx="38571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726170" y="4147777"/>
            <a:ext cx="2675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endli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59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55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138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2467</TotalTime>
  <Words>10483</Words>
  <Application>Microsoft Macintosh PowerPoint</Application>
  <PresentationFormat>Widescreen</PresentationFormat>
  <Paragraphs>1254</Paragraphs>
  <Slides>54</Slides>
  <Notes>54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1" baseType="lpstr">
      <vt:lpstr>arial</vt:lpstr>
      <vt:lpstr>Calibri</vt:lpstr>
      <vt:lpstr>Century Gothic</vt:lpstr>
      <vt:lpstr>Freestyle Script</vt:lpstr>
      <vt:lpstr>Wingdings</vt:lpstr>
      <vt:lpstr>1_Office Theme</vt:lpstr>
      <vt:lpstr>Bitmap Image</vt:lpstr>
      <vt:lpstr>Who does what? Manipulating infinitive verbs</vt:lpstr>
      <vt:lpstr>ch </vt:lpstr>
      <vt:lpstr>ch </vt:lpstr>
      <vt:lpstr>ch </vt:lpstr>
      <vt:lpstr>ch</vt:lpstr>
      <vt:lpstr>ch</vt:lpstr>
      <vt:lpstr>ch</vt:lpstr>
      <vt:lpstr>ch</vt:lpstr>
      <vt:lpstr>ch</vt:lpstr>
      <vt:lpstr>ch</vt:lpstr>
      <vt:lpstr>ch</vt:lpstr>
      <vt:lpstr>ch</vt:lpstr>
      <vt:lpstr>ch</vt:lpstr>
      <vt:lpstr>Vokabeln </vt:lpstr>
      <vt:lpstr>Du bist dran! </vt:lpstr>
      <vt:lpstr>sprechen</vt:lpstr>
      <vt:lpstr>sprechen</vt:lpstr>
      <vt:lpstr>spricht</vt:lpstr>
      <vt:lpstr>sprechen</vt:lpstr>
      <vt:lpstr>spricht</vt:lpstr>
      <vt:lpstr>sprechen</vt:lpstr>
      <vt:lpstr>lesen</vt:lpstr>
      <vt:lpstr>lesen</vt:lpstr>
      <vt:lpstr>liest</vt:lpstr>
      <vt:lpstr>liest</vt:lpstr>
      <vt:lpstr>lesen</vt:lpstr>
      <vt:lpstr>lesen</vt:lpstr>
      <vt:lpstr>Order of words in a sentence </vt:lpstr>
      <vt:lpstr>Bausteine (building blocks) </vt:lpstr>
      <vt:lpstr>Bausteine (building blocks) </vt:lpstr>
      <vt:lpstr>Order of words in a question </vt:lpstr>
      <vt:lpstr>Bausteine (building blocks) </vt:lpstr>
      <vt:lpstr>Bausteine (building blocks) </vt:lpstr>
      <vt:lpstr>Am Telefon </vt:lpstr>
      <vt:lpstr>Am Telefon </vt:lpstr>
      <vt:lpstr>Am Telefon </vt:lpstr>
      <vt:lpstr>Am Telefon </vt:lpstr>
      <vt:lpstr>Am Telefon </vt:lpstr>
      <vt:lpstr>Am Telefon </vt:lpstr>
      <vt:lpstr>Who does what? Manipulating infinitive verbs</vt:lpstr>
      <vt:lpstr>Soft or hard /ch/?</vt:lpstr>
      <vt:lpstr>Soft or hard /ch/? </vt:lpstr>
      <vt:lpstr>Vokabeln</vt:lpstr>
      <vt:lpstr>Vokabeln </vt:lpstr>
      <vt:lpstr>Verben</vt:lpstr>
      <vt:lpstr>Mias Tagebuch </vt:lpstr>
      <vt:lpstr>Wörterbucharbeit  </vt:lpstr>
      <vt:lpstr>Übersetzung  </vt:lpstr>
      <vt:lpstr>Übersetzung</vt:lpstr>
      <vt:lpstr>Wolfgangs Tagebuch  </vt:lpstr>
      <vt:lpstr>Du bist dran! </vt:lpstr>
      <vt:lpstr>4 gewinnt! </vt:lpstr>
      <vt:lpstr>4 gewinnt! </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580</cp:revision>
  <dcterms:created xsi:type="dcterms:W3CDTF">2020-06-03T16:44:05Z</dcterms:created>
  <dcterms:modified xsi:type="dcterms:W3CDTF">2021-12-15T13:16:41Z</dcterms:modified>
</cp:coreProperties>
</file>