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76"/>
  </p:notesMasterIdLst>
  <p:sldIdLst>
    <p:sldId id="340" r:id="rId5"/>
    <p:sldId id="448" r:id="rId6"/>
    <p:sldId id="332" r:id="rId7"/>
    <p:sldId id="363" r:id="rId8"/>
    <p:sldId id="449" r:id="rId9"/>
    <p:sldId id="300" r:id="rId10"/>
    <p:sldId id="391" r:id="rId11"/>
    <p:sldId id="395" r:id="rId12"/>
    <p:sldId id="396" r:id="rId13"/>
    <p:sldId id="408" r:id="rId14"/>
    <p:sldId id="409" r:id="rId15"/>
    <p:sldId id="401" r:id="rId16"/>
    <p:sldId id="257" r:id="rId17"/>
    <p:sldId id="262" r:id="rId18"/>
    <p:sldId id="263" r:id="rId19"/>
    <p:sldId id="264" r:id="rId20"/>
    <p:sldId id="324" r:id="rId21"/>
    <p:sldId id="337" r:id="rId22"/>
    <p:sldId id="338" r:id="rId23"/>
    <p:sldId id="271" r:id="rId24"/>
    <p:sldId id="272" r:id="rId25"/>
    <p:sldId id="273" r:id="rId26"/>
    <p:sldId id="275" r:id="rId27"/>
    <p:sldId id="276" r:id="rId28"/>
    <p:sldId id="277" r:id="rId29"/>
    <p:sldId id="424" r:id="rId30"/>
    <p:sldId id="333" r:id="rId31"/>
    <p:sldId id="334" r:id="rId32"/>
    <p:sldId id="364" r:id="rId33"/>
    <p:sldId id="450" r:id="rId34"/>
    <p:sldId id="301" r:id="rId35"/>
    <p:sldId id="392" r:id="rId36"/>
    <p:sldId id="425" r:id="rId37"/>
    <p:sldId id="399" r:id="rId38"/>
    <p:sldId id="428" r:id="rId39"/>
    <p:sldId id="429" r:id="rId40"/>
    <p:sldId id="402" r:id="rId41"/>
    <p:sldId id="258" r:id="rId42"/>
    <p:sldId id="280" r:id="rId43"/>
    <p:sldId id="344" r:id="rId44"/>
    <p:sldId id="343" r:id="rId45"/>
    <p:sldId id="345" r:id="rId46"/>
    <p:sldId id="346" r:id="rId47"/>
    <p:sldId id="284" r:id="rId48"/>
    <p:sldId id="318" r:id="rId49"/>
    <p:sldId id="316" r:id="rId50"/>
    <p:sldId id="320" r:id="rId51"/>
    <p:sldId id="321" r:id="rId52"/>
    <p:sldId id="319" r:id="rId53"/>
    <p:sldId id="306" r:id="rId54"/>
    <p:sldId id="314" r:id="rId55"/>
    <p:sldId id="308" r:id="rId56"/>
    <p:sldId id="309" r:id="rId57"/>
    <p:sldId id="312" r:id="rId58"/>
    <p:sldId id="311" r:id="rId59"/>
    <p:sldId id="313" r:id="rId60"/>
    <p:sldId id="423" r:id="rId61"/>
    <p:sldId id="372" r:id="rId62"/>
    <p:sldId id="410" r:id="rId63"/>
    <p:sldId id="294" r:id="rId64"/>
    <p:sldId id="416" r:id="rId65"/>
    <p:sldId id="417" r:id="rId66"/>
    <p:sldId id="411" r:id="rId67"/>
    <p:sldId id="414" r:id="rId68"/>
    <p:sldId id="418" r:id="rId69"/>
    <p:sldId id="419" r:id="rId70"/>
    <p:sldId id="421" r:id="rId71"/>
    <p:sldId id="426" r:id="rId72"/>
    <p:sldId id="427" r:id="rId73"/>
    <p:sldId id="447" r:id="rId74"/>
    <p:sldId id="325"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3" clrIdx="0">
    <p:extLst>
      <p:ext uri="{19B8F6BF-5375-455C-9EA6-DF929625EA0E}">
        <p15:presenceInfo xmlns:p15="http://schemas.microsoft.com/office/powerpoint/2012/main" userId="Stephen Ow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5D00"/>
    <a:srgbClr val="1050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40" autoAdjust="0"/>
    <p:restoredTop sz="75360" autoAdjust="0"/>
  </p:normalViewPr>
  <p:slideViewPr>
    <p:cSldViewPr snapToGrid="0">
      <p:cViewPr varScale="1">
        <p:scale>
          <a:sx n="61" d="100"/>
          <a:sy n="61" d="100"/>
        </p:scale>
        <p:origin x="1421" y="53"/>
      </p:cViewPr>
      <p:guideLst/>
    </p:cSldViewPr>
  </p:slideViewPr>
  <p:outlineViewPr>
    <p:cViewPr>
      <p:scale>
        <a:sx n="33" d="100"/>
        <a:sy n="33" d="100"/>
      </p:scale>
      <p:origin x="0" y="-882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1D9918-7FAF-44A2-BD99-DE600196EAD9}" type="datetimeFigureOut">
              <a:rPr lang="en-GB" smtClean="0"/>
              <a:t>06/11/2021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694982-492D-4AF6-B2AF-5194BABDD445}" type="slidenum">
              <a:rPr lang="en-GB" smtClean="0"/>
              <a:t>‹#›</a:t>
            </a:fld>
            <a:endParaRPr lang="en-GB"/>
          </a:p>
        </p:txBody>
      </p:sp>
    </p:spTree>
    <p:extLst>
      <p:ext uri="{BB962C8B-B14F-4D97-AF65-F5344CB8AC3E}">
        <p14:creationId xmlns:p14="http://schemas.microsoft.com/office/powerpoint/2010/main" val="586646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a:t>
            </a:r>
            <a:r>
              <a:rPr lang="en-GB" b="1" dirty="0" err="1"/>
              <a:t>en</a:t>
            </a:r>
            <a:r>
              <a:rPr lang="en-GB" b="1" dirty="0"/>
              <a:t>/an]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definite articles</a:t>
            </a:r>
            <a:r>
              <a:rPr lang="en-GB" b="0" i="1" dirty="0"/>
              <a:t> le </a:t>
            </a:r>
            <a:r>
              <a:rPr lang="en-GB" b="0" dirty="0"/>
              <a:t>and </a:t>
            </a:r>
            <a:r>
              <a:rPr lang="en-GB" b="0" i="1" dirty="0"/>
              <a:t>la</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t>Introduction</a:t>
            </a:r>
            <a:r>
              <a:rPr lang="en-GB" b="0" baseline="0" dirty="0"/>
              <a:t> of</a:t>
            </a:r>
            <a:r>
              <a:rPr lang="en-GB" b="0" dirty="0"/>
              <a:t> s-liaison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7.1.1.6 (introduce) </a:t>
            </a:r>
            <a:r>
              <a:rPr lang="fr-FR" dirty="0">
                <a:solidFill>
                  <a:srgbClr val="000000"/>
                </a:solidFill>
                <a:latin typeface="Century Gothic" panose="020B0502020202020204" pitchFamily="34" charset="0"/>
              </a:rPr>
              <a:t>acteur [1152], actrice [1152], anglais</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[784], fille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[629], français</a:t>
            </a:r>
            <a:r>
              <a:rPr lang="fr-FR" strike="noStrike"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[251], garçon [1599], médecin [827], mot [220], personne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[84], phrase [2074], le [1], la [1], les [1], en</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7.1.1.2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est [5], il1 [13], elle1 [38], amusant [4695], calme [1731], content [1841], intelligent [2509], malade [1066], méchant [3184], triste [1843], mais [30], ou [33], merci [1070]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667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 previous but with 15 fewer seconds on the timer.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967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 previous but with 15 fewer seconds on the timer again.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858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aurally identify sentences containing words from this week’s vocabulary set.</a:t>
            </a:r>
            <a:endParaRPr lang="en-US" b="1" dirty="0"/>
          </a:p>
          <a:p>
            <a:endParaRPr lang="en-US" b="1" dirty="0"/>
          </a:p>
          <a:p>
            <a:r>
              <a:rPr lang="en-US" b="1" dirty="0"/>
              <a:t>Procedure:</a:t>
            </a:r>
          </a:p>
          <a:p>
            <a:r>
              <a:rPr lang="en-US" b="0" dirty="0"/>
              <a:t>1. Click on a number to hear a French sentence read out. They have seen the short forms of </a:t>
            </a:r>
            <a:r>
              <a:rPr lang="en-US" b="0" i="1" dirty="0" err="1"/>
              <a:t>parler</a:t>
            </a:r>
            <a:r>
              <a:rPr lang="en-US" b="0" i="1" dirty="0"/>
              <a:t> </a:t>
            </a:r>
            <a:r>
              <a:rPr lang="en-US" b="0" i="0" dirty="0"/>
              <a:t>and </a:t>
            </a:r>
            <a:r>
              <a:rPr lang="en-US" b="0" i="1" dirty="0" err="1"/>
              <a:t>écouter</a:t>
            </a:r>
            <a:r>
              <a:rPr lang="en-US" b="0" i="1" dirty="0"/>
              <a:t> </a:t>
            </a:r>
            <a:r>
              <a:rPr lang="en-US" b="0" i="0" dirty="0"/>
              <a:t>in the written form in previous task instructions but have not yet encountered the spoken form. You may wish to present these before beginning the exercise.</a:t>
            </a:r>
            <a:endParaRPr lang="en-US" b="0" dirty="0"/>
          </a:p>
          <a:p>
            <a:r>
              <a:rPr lang="en-US" b="0" dirty="0"/>
              <a:t>2. Students write 1-4 and A, B, or C.</a:t>
            </a:r>
          </a:p>
          <a:p>
            <a:r>
              <a:rPr lang="en-US" b="0" dirty="0"/>
              <a:t>3. Ask: ‘</a:t>
            </a:r>
            <a:r>
              <a:rPr lang="en-US" b="0" dirty="0" err="1"/>
              <a:t>C’est</a:t>
            </a:r>
            <a:r>
              <a:rPr lang="en-US" b="0" dirty="0"/>
              <a:t> phrase A, B </a:t>
            </a:r>
            <a:r>
              <a:rPr lang="en-US" b="0" dirty="0" err="1"/>
              <a:t>ou</a:t>
            </a:r>
            <a:r>
              <a:rPr lang="en-US" b="0" dirty="0"/>
              <a:t> C?’</a:t>
            </a:r>
          </a:p>
          <a:p>
            <a:r>
              <a:rPr lang="en-US" b="0" dirty="0"/>
              <a:t>4. Click to reveal answers.</a:t>
            </a:r>
          </a:p>
          <a:p>
            <a:r>
              <a:rPr lang="en-US" b="0" dirty="0"/>
              <a:t>5. Click to display an info bubble drawing attention to the male and female forms of job titles introduced this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Optional extension for advanced levels: translated some of the distractor sentences into English. Students will need some extra help with the short forms of verbs, and with the near cognate </a:t>
            </a:r>
            <a:r>
              <a:rPr lang="fr-FR" sz="1200" b="0" i="1" kern="1200" dirty="0">
                <a:solidFill>
                  <a:schemeClr val="tx1"/>
                </a:solidFill>
                <a:effectLst/>
                <a:latin typeface="+mn-lt"/>
                <a:ea typeface="+mn-ea"/>
                <a:cs typeface="+mn-cs"/>
              </a:rPr>
              <a:t>féminin.</a:t>
            </a:r>
            <a:endParaRPr lang="en-US" b="0" i="1" dirty="0"/>
          </a:p>
          <a:p>
            <a:endParaRPr lang="en-US" b="0" dirty="0"/>
          </a:p>
          <a:p>
            <a:r>
              <a:rPr lang="en-US" b="1" dirty="0"/>
              <a:t>Transcript:</a:t>
            </a:r>
          </a:p>
          <a:p>
            <a:r>
              <a:rPr lang="fr-FR" sz="1200" b="0" i="0" kern="1200" dirty="0">
                <a:solidFill>
                  <a:schemeClr val="tx1"/>
                </a:solidFill>
                <a:effectLst/>
                <a:latin typeface="+mn-lt"/>
                <a:ea typeface="+mn-ea"/>
                <a:cs typeface="+mn-cs"/>
              </a:rPr>
              <a:t>1. L’actrice parle anglais.</a:t>
            </a:r>
          </a:p>
          <a:p>
            <a:r>
              <a:rPr lang="fr-FR" sz="1200" b="0" i="0" kern="1200" dirty="0">
                <a:solidFill>
                  <a:schemeClr val="tx1"/>
                </a:solidFill>
                <a:effectLst/>
                <a:latin typeface="+mn-lt"/>
                <a:ea typeface="+mn-ea"/>
                <a:cs typeface="+mn-cs"/>
              </a:rPr>
              <a:t>2. Le mot 'phrase' est féminin.</a:t>
            </a:r>
          </a:p>
          <a:p>
            <a:r>
              <a:rPr lang="fr-FR" sz="1200" b="0" i="0" kern="1200" dirty="0">
                <a:solidFill>
                  <a:schemeClr val="tx1"/>
                </a:solidFill>
                <a:effectLst/>
                <a:latin typeface="+mn-lt"/>
                <a:ea typeface="+mn-ea"/>
                <a:cs typeface="+mn-cs"/>
              </a:rPr>
              <a:t>3. La médecin écoute le garçon.</a:t>
            </a:r>
          </a:p>
          <a:p>
            <a:r>
              <a:rPr lang="fr-FR" sz="1200" b="0" i="0" kern="1200" dirty="0">
                <a:solidFill>
                  <a:schemeClr val="tx1"/>
                </a:solidFill>
                <a:effectLst/>
                <a:latin typeface="+mn-lt"/>
                <a:ea typeface="+mn-ea"/>
                <a:cs typeface="+mn-cs"/>
              </a:rPr>
              <a:t>4. La fille parle en anglais.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near-cognates used (1 is the most frequent word in French): </a:t>
            </a:r>
            <a:br>
              <a:rPr lang="en-GB" baseline="0" dirty="0"/>
            </a:br>
            <a:r>
              <a:rPr lang="en-GB" baseline="0" dirty="0" err="1"/>
              <a:t>féminin</a:t>
            </a:r>
            <a:r>
              <a:rPr lang="en-GB" baseline="0" dirty="0"/>
              <a:t> [2381]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fr-FR" dirty="0"/>
          </a:p>
        </p:txBody>
      </p:sp>
      <p:sp>
        <p:nvSpPr>
          <p:cNvPr id="4" name="Slide Number Placeholder 3"/>
          <p:cNvSpPr>
            <a:spLocks noGrp="1"/>
          </p:cNvSpPr>
          <p:nvPr>
            <p:ph type="sldNum" sz="quarter" idx="5"/>
          </p:nvPr>
        </p:nvSpPr>
        <p:spPr/>
        <p:txBody>
          <a:bodyPr/>
          <a:lstStyle/>
          <a:p>
            <a:fld id="{67694982-492D-4AF6-B2AF-5194BABDD445}" type="slidenum">
              <a:rPr lang="en-GB" smtClean="0"/>
              <a:t>12</a:t>
            </a:fld>
            <a:endParaRPr lang="en-GB"/>
          </a:p>
        </p:txBody>
      </p:sp>
    </p:spTree>
    <p:extLst>
      <p:ext uri="{BB962C8B-B14F-4D97-AF65-F5344CB8AC3E}">
        <p14:creationId xmlns:p14="http://schemas.microsoft.com/office/powerpoint/2010/main" val="2796610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the definite articles with the indefinite forms, and to understand the usage of each.</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379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1" dirty="0"/>
          </a:p>
          <a:p>
            <a:r>
              <a:rPr lang="en-GB" b="1" dirty="0"/>
              <a:t>Aim: </a:t>
            </a:r>
            <a:r>
              <a:rPr lang="en-GB" dirty="0"/>
              <a:t>Presentation/introduction</a:t>
            </a:r>
            <a:r>
              <a:rPr lang="en-GB" baseline="0" dirty="0"/>
              <a:t> to the definite articles for active nouns in the tasks that follow. </a:t>
            </a:r>
          </a:p>
          <a:p>
            <a:endParaRPr lang="en-GB" baseline="0" dirty="0"/>
          </a:p>
          <a:p>
            <a:r>
              <a:rPr lang="en-GB" b="1" baseline="0" dirty="0"/>
              <a:t>Procedure:</a:t>
            </a:r>
          </a:p>
          <a:p>
            <a:pPr marL="228600" indent="-228600">
              <a:buAutoNum type="arabicPeriod"/>
            </a:pPr>
            <a:r>
              <a:rPr lang="en-GB" baseline="0" dirty="0"/>
              <a:t>Click to reveal a word. Read it aloud. Students repeat.</a:t>
            </a:r>
          </a:p>
          <a:p>
            <a:pPr marL="228600" indent="-228600">
              <a:buAutoNum type="arabicPeriod"/>
            </a:pPr>
            <a:r>
              <a:rPr lang="en-GB" baseline="0" dirty="0"/>
              <a:t>Students predict to which word for ‘the’ each noun will fly to on a click – le or la? NB: it is anticipated that the meaning of many/most of these nouns will be known, as many are included as from previous vocab sets/for pre-learning for this lesson and will have been encountered and practised for pronunciation, meaning and gender, but not with the matching word for ‘the’.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366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1" dirty="0"/>
          </a:p>
          <a:p>
            <a:r>
              <a:rPr lang="en-GB" b="1" dirty="0"/>
              <a:t>Aim: </a:t>
            </a:r>
            <a:r>
              <a:rPr lang="en-GB" dirty="0"/>
              <a:t>Recall of vocabulary for the </a:t>
            </a:r>
            <a:r>
              <a:rPr lang="en-GB" baseline="0" dirty="0"/>
              <a:t>active nouns in the tasks that follow, revision of their definite articles.</a:t>
            </a:r>
          </a:p>
          <a:p>
            <a:endParaRPr lang="en-GB" baseline="0" dirty="0"/>
          </a:p>
          <a:p>
            <a:r>
              <a:rPr lang="en-GB" b="1" baseline="0" dirty="0"/>
              <a:t>Procedure:</a:t>
            </a:r>
          </a:p>
          <a:p>
            <a:pPr marL="228600" indent="-228600">
              <a:buAutoNum type="arabicPeriod"/>
            </a:pPr>
            <a:r>
              <a:rPr lang="en-GB" baseline="0" dirty="0"/>
              <a:t>Click to reveal a picture. Students say the French aloud.</a:t>
            </a:r>
          </a:p>
          <a:p>
            <a:pPr marL="228600" indent="-228600">
              <a:buAutoNum type="arabicPeriod"/>
            </a:pPr>
            <a:r>
              <a:rPr lang="en-GB" baseline="0" dirty="0"/>
              <a:t>Students predict to which word for ‘the’ each noun will fly to on a click – le or la? NB: it is anticipated that the meaning of many/most of these nouns will be known, as many are included as from previous vocab sets/for pre-learning for this lesson and will have been encountered and practised for pronunciation, meaning and gender, but not with the matching word for ‘the’.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771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dirty="0"/>
          </a:p>
          <a:p>
            <a:r>
              <a:rPr lang="en-GB" b="1" dirty="0"/>
              <a:t>Aim: </a:t>
            </a:r>
            <a:r>
              <a:rPr lang="en-GB" b="0" dirty="0"/>
              <a:t>To identify the</a:t>
            </a:r>
            <a:r>
              <a:rPr lang="en-GB" b="0" baseline="0" dirty="0"/>
              <a:t> </a:t>
            </a:r>
            <a:r>
              <a:rPr lang="en-GB" baseline="0" dirty="0"/>
              <a:t>odd one out by identifying the gender of each noun. </a:t>
            </a:r>
          </a:p>
          <a:p>
            <a:endParaRPr lang="en-GB" baseline="0" dirty="0"/>
          </a:p>
          <a:p>
            <a:r>
              <a:rPr lang="en-GB" b="1" baseline="0" dirty="0"/>
              <a:t>Procedure:</a:t>
            </a:r>
          </a:p>
          <a:p>
            <a:pPr marL="228600" indent="-228600">
              <a:buAutoNum type="arabicPeriod"/>
            </a:pPr>
            <a:r>
              <a:rPr lang="en-GB" baseline="0" dirty="0"/>
              <a:t>See if students can infer what to do from the near cognate </a:t>
            </a:r>
            <a:r>
              <a:rPr kumimoji="0" lang="en-GB" sz="1200" b="0"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intrus</a:t>
            </a: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the </a:t>
            </a:r>
            <a:r>
              <a:rPr lang="en-GB" baseline="0" dirty="0"/>
              <a:t>task instructions.</a:t>
            </a:r>
          </a:p>
          <a:p>
            <a:pPr marL="228600" indent="-228600">
              <a:buAutoNum type="arabicPeriod"/>
            </a:pPr>
            <a:r>
              <a:rPr lang="en-GB" baseline="0" dirty="0"/>
              <a:t>Call letters A-E and ask ‘</a:t>
            </a:r>
            <a:r>
              <a:rPr lang="en-GB" baseline="0" dirty="0" err="1"/>
              <a:t>C’est</a:t>
            </a:r>
            <a:r>
              <a:rPr lang="en-GB" baseline="0" dirty="0"/>
              <a:t> qui, </a:t>
            </a:r>
            <a:r>
              <a:rPr lang="en-GB" baseline="0" dirty="0" err="1"/>
              <a:t>l’intrus</a:t>
            </a:r>
            <a:r>
              <a:rPr lang="en-GB" baseline="0" dirty="0"/>
              <a:t> ?’</a:t>
            </a:r>
          </a:p>
          <a:p>
            <a:pPr marL="228600" indent="-228600">
              <a:buAutoNum type="arabicPeriod"/>
            </a:pPr>
            <a:r>
              <a:rPr lang="en-GB" baseline="0" dirty="0"/>
              <a:t>Students answer with the French word.</a:t>
            </a:r>
          </a:p>
          <a:p>
            <a:pPr marL="228600" indent="-228600">
              <a:buAutoNum type="arabicPeriod"/>
            </a:pPr>
            <a:r>
              <a:rPr lang="en-GB" baseline="0" dirty="0"/>
              <a:t>Click to reveal answers and articles.</a:t>
            </a:r>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in title (1 is the most frequent word in French): </a:t>
            </a:r>
            <a:br>
              <a:rPr lang="en-GB" baseline="0" dirty="0"/>
            </a:br>
            <a:r>
              <a:rPr lang="en-GB" baseline="0" dirty="0" err="1"/>
              <a:t>trouver</a:t>
            </a:r>
            <a:r>
              <a:rPr lang="en-GB" baseline="0" dirty="0"/>
              <a:t> [83], </a:t>
            </a:r>
            <a:r>
              <a:rPr lang="en-GB" baseline="0" dirty="0" err="1"/>
              <a:t>intrus</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a:p>
            <a:pPr marL="228600" indent="-228600">
              <a:buAutoNum type="arabicPeriod"/>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272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23 minutes</a:t>
            </a:r>
          </a:p>
          <a:p>
            <a:endParaRPr lang="en-US" b="1" dirty="0"/>
          </a:p>
          <a:p>
            <a:r>
              <a:rPr lang="en-US" b="1" dirty="0"/>
              <a:t>Aim: </a:t>
            </a:r>
            <a:r>
              <a:rPr lang="en-US" b="0" dirty="0"/>
              <a:t>To raise awareness of differences in the forms as uses of vocabulary items </a:t>
            </a:r>
            <a:r>
              <a:rPr lang="en-US" b="0" i="1" dirty="0" err="1"/>
              <a:t>l’anglais</a:t>
            </a:r>
            <a:r>
              <a:rPr lang="en-US" b="0" i="1" dirty="0"/>
              <a:t>, </a:t>
            </a:r>
            <a:r>
              <a:rPr lang="en-US" b="0" i="1" dirty="0" err="1"/>
              <a:t>anglais</a:t>
            </a:r>
            <a:r>
              <a:rPr lang="en-US" b="0" i="1" dirty="0"/>
              <a:t>(e), le </a:t>
            </a:r>
            <a:r>
              <a:rPr lang="en-US" b="0" i="1" dirty="0" err="1"/>
              <a:t>français</a:t>
            </a:r>
            <a:r>
              <a:rPr lang="en-US" b="0" i="1" dirty="0"/>
              <a:t> </a:t>
            </a:r>
            <a:r>
              <a:rPr lang="en-US" b="0" i="0" dirty="0"/>
              <a:t>and </a:t>
            </a:r>
            <a:r>
              <a:rPr lang="en-US" b="0" i="1" dirty="0" err="1"/>
              <a:t>française</a:t>
            </a:r>
            <a:r>
              <a:rPr lang="en-US" b="0" i="1" dirty="0"/>
              <a:t>.</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near-cognates used (1 is the most frequent word in French): </a:t>
            </a:r>
            <a:br>
              <a:rPr lang="en-GB" baseline="0" dirty="0"/>
            </a:br>
            <a:r>
              <a:rPr lang="en-GB" baseline="0" dirty="0"/>
              <a:t>langue [712], </a:t>
            </a:r>
            <a:r>
              <a:rPr lang="en-GB" baseline="0" dirty="0" err="1"/>
              <a:t>adjectif</a:t>
            </a:r>
            <a:r>
              <a:rPr lang="en-GB" baseline="0" dirty="0"/>
              <a:t> [&gt;5000], difficile [296]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definite articles. Connecting written form with meaning.</a:t>
            </a:r>
            <a:endParaRPr lang="en-US" b="1" dirty="0"/>
          </a:p>
          <a:p>
            <a:endParaRPr lang="en-US" b="1" dirty="0"/>
          </a:p>
          <a:p>
            <a:r>
              <a:rPr lang="en-US" b="1" dirty="0"/>
              <a:t>Procedure:</a:t>
            </a:r>
          </a:p>
          <a:p>
            <a:r>
              <a:rPr lang="en-US" b="0" dirty="0"/>
              <a:t>1. Students write 1-8 in their books.</a:t>
            </a:r>
          </a:p>
          <a:p>
            <a:r>
              <a:rPr lang="en-US" b="0" dirty="0"/>
              <a:t>2. Students read the sentences and decide whether which noun is being described. Tell them they need to look at the definite article to get this information. As only adjectives which are identical in the masculine and feminine forms are included, they will not find any clues in the second half of the sentence!</a:t>
            </a:r>
          </a:p>
          <a:p>
            <a:r>
              <a:rPr lang="en-US" b="0" dirty="0"/>
              <a:t>3. Click to reveal answers.</a:t>
            </a:r>
          </a:p>
          <a:p>
            <a:r>
              <a:rPr lang="en-US" b="0" dirty="0"/>
              <a:t>4. Aske</a:t>
            </a:r>
            <a:r>
              <a:rPr lang="en-US" dirty="0"/>
              <a:t> students</a:t>
            </a:r>
            <a:r>
              <a:rPr lang="en-US" baseline="0" dirty="0"/>
              <a:t> for the meanings of the sentences in English.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in task instructions (1 is the most frequent word in French): </a:t>
            </a:r>
            <a:br>
              <a:rPr lang="en-GB" baseline="0" dirty="0"/>
            </a:br>
            <a:r>
              <a:rPr lang="en-GB" baseline="0" dirty="0" err="1"/>
              <a:t>choisir</a:t>
            </a:r>
            <a:r>
              <a:rPr lang="en-GB" baseline="0" dirty="0"/>
              <a:t> [226], correct [2617], masculine [3741], </a:t>
            </a:r>
            <a:r>
              <a:rPr lang="en-GB" baseline="0" dirty="0" err="1"/>
              <a:t>féminin</a:t>
            </a:r>
            <a:r>
              <a:rPr lang="en-GB" baseline="0" dirty="0"/>
              <a:t> [2381]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197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definite articles. Connecting written form with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on a number to hear a sentence with the noun obscured.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write 1-8 and the word to which the article refers, along with any additional information they hear.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La</a:t>
            </a:r>
            <a:r>
              <a:rPr lang="en-US" baseline="0" dirty="0"/>
              <a:t> [femme] </a:t>
            </a:r>
            <a:r>
              <a:rPr lang="en-US" baseline="0" dirty="0" err="1"/>
              <a:t>est</a:t>
            </a:r>
            <a:r>
              <a:rPr lang="en-US" baseline="0" dirty="0"/>
              <a:t> </a:t>
            </a:r>
            <a:r>
              <a:rPr lang="en-US" baseline="0" dirty="0" err="1"/>
              <a:t>sympa</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 Le [</a:t>
            </a:r>
            <a:r>
              <a:rPr lang="en-US" baseline="0" dirty="0" err="1"/>
              <a:t>chien</a:t>
            </a:r>
            <a:r>
              <a:rPr lang="en-US" baseline="0" dirty="0"/>
              <a:t>] </a:t>
            </a:r>
            <a:r>
              <a:rPr lang="en-US" baseline="0" dirty="0" err="1"/>
              <a:t>est</a:t>
            </a:r>
            <a:r>
              <a:rPr lang="en-US" baseline="0" dirty="0"/>
              <a:t> </a:t>
            </a:r>
            <a:r>
              <a:rPr lang="en-US" baseline="0" dirty="0" err="1"/>
              <a:t>rapide</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3) Le [</a:t>
            </a:r>
            <a:r>
              <a:rPr lang="en-US" baseline="0" dirty="0" err="1"/>
              <a:t>médecin</a:t>
            </a:r>
            <a:r>
              <a:rPr lang="en-US" baseline="0" dirty="0"/>
              <a:t>] </a:t>
            </a:r>
            <a:r>
              <a:rPr lang="en-US" baseline="0" dirty="0" err="1"/>
              <a:t>parle</a:t>
            </a:r>
            <a:r>
              <a:rPr lang="en-US" baseline="0" dirty="0"/>
              <a:t> </a:t>
            </a:r>
            <a:r>
              <a:rPr lang="en-US" baseline="0" dirty="0" err="1"/>
              <a:t>français</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4) La [</a:t>
            </a:r>
            <a:r>
              <a:rPr lang="en-US" baseline="0" dirty="0" err="1"/>
              <a:t>fille</a:t>
            </a:r>
            <a:r>
              <a:rPr lang="en-US" baseline="0" dirty="0"/>
              <a:t>] </a:t>
            </a:r>
            <a:r>
              <a:rPr lang="en-US" baseline="0" dirty="0" err="1"/>
              <a:t>est</a:t>
            </a:r>
            <a:r>
              <a:rPr lang="en-US" baseline="0" dirty="0"/>
              <a:t> </a:t>
            </a:r>
            <a:r>
              <a:rPr lang="en-US" baseline="0" dirty="0" err="1"/>
              <a:t>malade</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5) Le [garçon] a un animal.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6) Le [</a:t>
            </a:r>
            <a:r>
              <a:rPr lang="en-US" baseline="0" dirty="0" err="1"/>
              <a:t>professeur</a:t>
            </a:r>
            <a:r>
              <a:rPr lang="en-US" baseline="0" dirty="0"/>
              <a:t>] </a:t>
            </a:r>
            <a:r>
              <a:rPr lang="en-US" baseline="0" dirty="0" err="1"/>
              <a:t>est</a:t>
            </a:r>
            <a:r>
              <a:rPr lang="en-US" baseline="0" dirty="0"/>
              <a:t> anglaise.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7) La [</a:t>
            </a:r>
            <a:r>
              <a:rPr lang="en-US" baseline="0" dirty="0" err="1"/>
              <a:t>chambre</a:t>
            </a:r>
            <a:r>
              <a:rPr lang="en-US" baseline="0" dirty="0"/>
              <a:t>] a un </a:t>
            </a:r>
            <a:r>
              <a:rPr lang="en-US" baseline="0" dirty="0" err="1"/>
              <a:t>ordinateur</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8) La [voiture] </a:t>
            </a:r>
            <a:r>
              <a:rPr lang="en-US" baseline="0" dirty="0" err="1"/>
              <a:t>est</a:t>
            </a:r>
            <a:r>
              <a:rPr lang="en-US" baseline="0" dirty="0"/>
              <a:t> </a:t>
            </a:r>
            <a:r>
              <a:rPr lang="en-US" baseline="0" dirty="0" err="1"/>
              <a:t>rapide</a:t>
            </a:r>
            <a:r>
              <a:rPr lang="en-US"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startAt="4"/>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in task instructions (1 is the most frequent word in French): </a:t>
            </a:r>
            <a:br>
              <a:rPr lang="en-GB" baseline="0" dirty="0"/>
            </a:br>
            <a:r>
              <a:rPr lang="en-GB" baseline="0" dirty="0" err="1"/>
              <a:t>choisir</a:t>
            </a:r>
            <a:r>
              <a:rPr lang="en-GB" baseline="0" dirty="0"/>
              <a:t> [226], correct [2617], masculine [3741], </a:t>
            </a:r>
            <a:r>
              <a:rPr lang="en-GB" baseline="0" dirty="0" err="1"/>
              <a:t>féminin</a:t>
            </a:r>
            <a:r>
              <a:rPr lang="en-GB" baseline="0" dirty="0"/>
              <a:t> [2381]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517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[en/an]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en</a:t>
            </a:r>
            <a:r>
              <a:rPr lang="en-GB" b="1" dirty="0"/>
              <a:t>/an]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enfant</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patting a child on the head/back</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en</a:t>
            </a:r>
            <a:r>
              <a:rPr lang="en-GB" b="1" dirty="0"/>
              <a:t>/an] </a:t>
            </a:r>
            <a:r>
              <a:rPr lang="en-GB" baseline="0" dirty="0"/>
              <a:t>sound, pronouncing </a:t>
            </a:r>
            <a:r>
              <a:rPr lang="en-GB" b="0" baseline="0" dirty="0"/>
              <a:t>”</a:t>
            </a:r>
            <a:r>
              <a:rPr lang="en-GB" b="1" baseline="0" dirty="0"/>
              <a:t>enfant</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72245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Oral production and aural recognition of definite articles.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Students pair up. Partner A faces the board, partner B turns away with a copy of their role card on paper or a separate screen (see the following slide).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2. Partner A reads each sentence to their partner but </a:t>
            </a:r>
            <a:r>
              <a:rPr kumimoji="0" lang="en-GB" sz="1200" b="1"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does not say out loud the word that is crossed out</a:t>
            </a:r>
            <a:r>
              <a:rPr kumimoji="0" lang="en-GB" sz="1200" b="0"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lang="en-US" b="0" dirty="0"/>
          </a:p>
          <a:p>
            <a:r>
              <a:rPr lang="en-US" b="0" dirty="0"/>
              <a:t>3. Partner B </a:t>
            </a:r>
            <a:r>
              <a:rPr kumimoji="0" lang="en-GB" sz="1200" b="0"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ticks the noun that matches the word for </a:t>
            </a:r>
            <a:r>
              <a:rPr kumimoji="0" lang="en-GB" sz="1200" b="1" i="1"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the</a:t>
            </a:r>
            <a:r>
              <a:rPr kumimoji="0" lang="en-GB" sz="1200" b="0" i="1"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1200" b="0"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that partner A said. They then write the rest of the sentence in the appropriate gaps.</a:t>
            </a:r>
            <a:endParaRPr lang="en-US" b="0" dirty="0"/>
          </a:p>
          <a:p>
            <a:r>
              <a:rPr lang="en-US" b="0" dirty="0"/>
              <a:t>4. Partner B turns back and checks their solution against the answer slide.</a:t>
            </a:r>
          </a:p>
          <a:p>
            <a:r>
              <a:rPr lang="en-US" b="0" dirty="0"/>
              <a:t>5. Students swap roles.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182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66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797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656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871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01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definite articles </a:t>
            </a:r>
            <a:r>
              <a:rPr lang="en-GB" b="0" i="1" dirty="0"/>
              <a:t>les </a:t>
            </a:r>
            <a:r>
              <a:rPr lang="en-GB" b="0" i="0" dirty="0"/>
              <a:t>and </a:t>
            </a:r>
            <a:r>
              <a:rPr lang="en-GB" b="0" i="1" dirty="0"/>
              <a:t>l’</a:t>
            </a:r>
            <a:endParaRPr lang="en-GB" sz="1200" b="0" i="1"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t>Introduction</a:t>
            </a:r>
            <a:r>
              <a:rPr lang="en-GB" b="0" baseline="0" dirty="0"/>
              <a:t> of</a:t>
            </a:r>
            <a:r>
              <a:rPr lang="en-GB" b="0" dirty="0"/>
              <a:t> plural noun forms (-s)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7.1.1.6 (introduce) </a:t>
            </a:r>
            <a:r>
              <a:rPr lang="fr-FR" dirty="0">
                <a:solidFill>
                  <a:srgbClr val="000000"/>
                </a:solidFill>
                <a:latin typeface="Century Gothic" panose="020B0502020202020204" pitchFamily="34" charset="0"/>
              </a:rPr>
              <a:t>acteur [1152], actrice [1152], anglais</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[784], fille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[629], français</a:t>
            </a:r>
            <a:r>
              <a:rPr lang="fr-FR" strike="noStrike"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[251], garçon [1599], médecin [827], mot [220], personne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[84], phrase [2074], le [1], la [1], les [1], en</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7.1.1.2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est [5], il1 [13], elle1 [38], amusant [4695], calme [1731], content [1841], intelligent [2509], malade [1066], méchant [3184], triste [1843], mais [30], ou [33], merci [1070]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021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shake ones head</a:t>
            </a:r>
            <a:r>
              <a:rPr lang="en-GB" baseline="0" dirty="0"/>
              <a:t> whilst waggling one’s index finger, to indicate ‘no!’</a:t>
            </a:r>
            <a:br>
              <a:rPr lang="en-GB" baseline="0" dirty="0"/>
            </a:br>
            <a:r>
              <a:rPr lang="en-GB" baseline="0" dirty="0"/>
              <a:t>4. Roll back the animations and work through 1-3 again, but this time, dropping your voice completely to listen carefully to the students saying the </a:t>
            </a:r>
            <a:r>
              <a:rPr lang="en-GB" b="1" dirty="0"/>
              <a:t>[on] </a:t>
            </a:r>
            <a:r>
              <a:rPr lang="en-GB" baseline="0" dirty="0"/>
              <a:t>sound, pronouncing </a:t>
            </a:r>
            <a:r>
              <a:rPr lang="en-GB" b="0" baseline="0" dirty="0"/>
              <a:t>”</a:t>
            </a:r>
            <a:r>
              <a:rPr lang="en-GB" b="1" baseline="0" dirty="0"/>
              <a:t>non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onze</a:t>
            </a:r>
            <a:r>
              <a:rPr lang="en-GB" baseline="0" dirty="0"/>
              <a:t> [2447]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1849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03448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98180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2350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[on] </a:t>
            </a:r>
            <a:r>
              <a:rPr lang="en-GB" baseline="0" dirty="0"/>
              <a:t>and then the </a:t>
            </a:r>
            <a:r>
              <a:rPr lang="en-GB" b="1" baseline="0" dirty="0"/>
              <a:t>source</a:t>
            </a:r>
            <a:r>
              <a:rPr lang="en-GB" baseline="0" dirty="0"/>
              <a:t> word again ‘</a:t>
            </a:r>
            <a:r>
              <a:rPr lang="en-GB" b="1" baseline="0" dirty="0"/>
              <a:t>non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onze</a:t>
            </a:r>
            <a:r>
              <a:rPr lang="en-GB" baseline="0" dirty="0"/>
              <a:t> [2447]; </a:t>
            </a:r>
            <a:r>
              <a:rPr lang="en-GB" b="1" baseline="0" dirty="0"/>
              <a:t>continuer </a:t>
            </a:r>
            <a:r>
              <a:rPr lang="en-GB" b="0" baseline="0" dirty="0"/>
              <a:t>[113]</a:t>
            </a:r>
            <a:r>
              <a:rPr lang="en-GB" baseline="0" dirty="0"/>
              <a:t> </a:t>
            </a:r>
            <a:r>
              <a:rPr lang="en-GB" b="1" baseline="0" dirty="0"/>
              <a:t>monde</a:t>
            </a:r>
            <a:r>
              <a:rPr lang="en-GB" baseline="0" dirty="0"/>
              <a:t> [77]; </a:t>
            </a:r>
            <a:r>
              <a:rPr lang="en-GB" b="1" baseline="0" dirty="0" err="1"/>
              <a:t>montrer</a:t>
            </a:r>
            <a:r>
              <a:rPr lang="en-GB" baseline="0" dirty="0"/>
              <a:t> [108]; </a:t>
            </a:r>
            <a:r>
              <a:rPr lang="en-GB" b="1" baseline="0" dirty="0"/>
              <a:t>au fond</a:t>
            </a:r>
            <a:r>
              <a:rPr lang="en-GB" baseline="0" dirty="0"/>
              <a:t> [553]; </a:t>
            </a:r>
            <a:r>
              <a:rPr lang="en-GB" b="1" baseline="0" dirty="0"/>
              <a:t>non </a:t>
            </a:r>
            <a:r>
              <a:rPr lang="en-GB" baseline="0" dirty="0"/>
              <a:t>[72].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7169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38028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2176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b="1" dirty="0"/>
            </a:br>
            <a:br>
              <a:rPr lang="en-GB" b="1" dirty="0"/>
            </a:br>
            <a:r>
              <a:rPr lang="en-GB" b="1" dirty="0"/>
              <a:t>Aim:  </a:t>
            </a:r>
            <a:r>
              <a:rPr lang="en-GB" b="0" dirty="0"/>
              <a:t>To differentiate between pairs of words that differ by one phoneme (one SSC that changes the meaning). These words are called minimal pairs.</a:t>
            </a:r>
            <a:br>
              <a:rPr lang="en-GB" b="0" dirty="0"/>
            </a:br>
            <a:br>
              <a:rPr lang="en-GB" b="0" dirty="0"/>
            </a:br>
            <a:r>
              <a:rPr lang="en-GB" b="1" dirty="0"/>
              <a:t>Procedure:</a:t>
            </a:r>
            <a:br>
              <a:rPr lang="en-GB" b="1" dirty="0"/>
            </a:br>
            <a:r>
              <a:rPr lang="en-GB" b="1" dirty="0"/>
              <a:t>1. </a:t>
            </a:r>
            <a:r>
              <a:rPr lang="en-GB" b="0" dirty="0"/>
              <a:t>Click to listen.</a:t>
            </a:r>
            <a:br>
              <a:rPr lang="en-GB" b="0" dirty="0"/>
            </a:br>
            <a:r>
              <a:rPr lang="en-GB" b="1" dirty="0"/>
              <a:t>2. </a:t>
            </a:r>
            <a:r>
              <a:rPr lang="en-GB" b="0" dirty="0"/>
              <a:t>Write 1 2 or 2 1 depending on the order in which the words are spoken.</a:t>
            </a:r>
            <a:br>
              <a:rPr lang="en-GB" b="1" dirty="0"/>
            </a:br>
            <a:r>
              <a:rPr lang="en-GB" b="1" dirty="0"/>
              <a:t>3. </a:t>
            </a:r>
            <a:r>
              <a:rPr lang="en-GB" b="0" dirty="0"/>
              <a:t>Click to see the answers.</a:t>
            </a:r>
          </a:p>
          <a:p>
            <a:endParaRPr lang="en-GB" b="1" dirty="0"/>
          </a:p>
          <a:p>
            <a:r>
              <a:rPr lang="en-GB" b="1" dirty="0"/>
              <a:t>Transcript</a:t>
            </a:r>
          </a:p>
          <a:p>
            <a:pPr marL="228600" indent="-228600">
              <a:buAutoNum type="alphaLcParenR"/>
            </a:pPr>
            <a:r>
              <a:rPr lang="en-GB" baseline="0" dirty="0"/>
              <a:t>cent...son</a:t>
            </a:r>
          </a:p>
          <a:p>
            <a:pPr marL="228600" indent="-228600">
              <a:buAutoNum type="alphaLcParenR"/>
            </a:pPr>
            <a:r>
              <a:rPr lang="en-GB" baseline="0" dirty="0"/>
              <a:t>on...</a:t>
            </a:r>
            <a:r>
              <a:rPr lang="en-GB" baseline="0" dirty="0" err="1"/>
              <a:t>en</a:t>
            </a:r>
            <a:endParaRPr lang="en-GB" baseline="0" dirty="0"/>
          </a:p>
          <a:p>
            <a:pPr marL="228600" indent="-228600">
              <a:buAutoNum type="alphaLcParenR" startAt="3"/>
            </a:pPr>
            <a:r>
              <a:rPr lang="en-GB" dirty="0"/>
              <a:t>don...dans</a:t>
            </a:r>
            <a:endParaRPr lang="en-GB" baseline="0" dirty="0"/>
          </a:p>
          <a:p>
            <a:pPr marL="228600" indent="-228600">
              <a:buAutoNum type="alphaLcParenR" startAt="3"/>
            </a:pPr>
            <a:r>
              <a:rPr lang="en-GB" baseline="0" dirty="0"/>
              <a:t>pan...</a:t>
            </a:r>
            <a:r>
              <a:rPr lang="en-GB" baseline="0" dirty="0" err="1"/>
              <a:t>pont</a:t>
            </a:r>
            <a:endParaRPr lang="en-GB" baseline="0" dirty="0"/>
          </a:p>
          <a:p>
            <a:pPr marL="228600" indent="-228600">
              <a:buAutoNum type="alphaLcParenR" startAt="3"/>
            </a:pPr>
            <a:r>
              <a:rPr lang="en-GB" baseline="0" dirty="0"/>
              <a:t>sans...</a:t>
            </a:r>
            <a:r>
              <a:rPr lang="en-GB" baseline="0" dirty="0" err="1"/>
              <a:t>sont</a:t>
            </a: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for 3 slides</a:t>
            </a:r>
          </a:p>
          <a:p>
            <a:endParaRPr lang="en-US" b="1" dirty="0"/>
          </a:p>
          <a:p>
            <a:r>
              <a:rPr lang="en-US" b="1" dirty="0"/>
              <a:t>Aim: </a:t>
            </a:r>
            <a:r>
              <a:rPr lang="en-US" b="0" dirty="0"/>
              <a:t>To correctly pronounce cognates and near-cognates containing [on] in decreasing amounts of time, helping </a:t>
            </a:r>
            <a:r>
              <a:rPr lang="en-US" b="0" dirty="0" err="1"/>
              <a:t>automisation</a:t>
            </a:r>
            <a:r>
              <a:rPr lang="en-US" b="0" dirty="0"/>
              <a:t> of SSC production. Raising awareness of the difference in the English and French pronunciation of this SSC.</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pair up, and take turns trying to say all the words in 30 seconds (run the timer twice).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Click on the pictures to hear the words pronounced by a native speaker. Students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Move on to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prison [1010], blond [4585], contact [894], opinion [777], </a:t>
            </a:r>
            <a:r>
              <a:rPr lang="en-GB" baseline="0" dirty="0" err="1"/>
              <a:t>coton</a:t>
            </a:r>
            <a:r>
              <a:rPr lang="en-GB" baseline="0" dirty="0"/>
              <a:t> [4516], concert [1697], salon [2729], </a:t>
            </a:r>
            <a:r>
              <a:rPr lang="en-GB" sz="1200" dirty="0">
                <a:solidFill>
                  <a:schemeClr val="accent1">
                    <a:lumMod val="50000"/>
                  </a:schemeClr>
                </a:solidFill>
                <a:latin typeface="Century Gothic" panose="020B0502020202020204" pitchFamily="34" charset="0"/>
              </a:rPr>
              <a:t>revision</a:t>
            </a:r>
            <a:r>
              <a:rPr lang="en-GB" sz="1200" baseline="0" dirty="0">
                <a:solidFill>
                  <a:schemeClr val="accent1">
                    <a:lumMod val="50000"/>
                  </a:schemeClr>
                </a:solidFill>
                <a:latin typeface="Century Gothic" panose="020B0502020202020204" pitchFamily="34" charset="0"/>
              </a:rPr>
              <a:t> [2748]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029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per previous slide, but with ten fewer seconds on the timer.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059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per previous slide, but with ten fewer seconds on the timer still.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44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b="1" dirty="0"/>
            </a:br>
            <a:br>
              <a:rPr lang="en-GB" b="1" dirty="0"/>
            </a:br>
            <a:r>
              <a:rPr lang="en-GB" b="1" dirty="0"/>
              <a:t>Aim: </a:t>
            </a:r>
            <a:r>
              <a:rPr lang="en-GB" b="0" dirty="0"/>
              <a:t>To recall this week’s new vocabulary.</a:t>
            </a:r>
            <a:br>
              <a:rPr lang="en-GB" b="0" dirty="0"/>
            </a:br>
            <a:br>
              <a:rPr lang="en-GB" b="0" dirty="0"/>
            </a:br>
            <a:r>
              <a:rPr lang="en-GB" b="1" dirty="0"/>
              <a:t>Procedure:</a:t>
            </a:r>
            <a:br>
              <a:rPr lang="en-GB" b="1" dirty="0"/>
            </a:br>
            <a:r>
              <a:rPr lang="en-GB" b="0" dirty="0"/>
              <a:t>1. Click to show the French, recall the English meanings, say them aloud. [1 minute]</a:t>
            </a:r>
            <a:br>
              <a:rPr lang="en-GB" b="0" dirty="0"/>
            </a:br>
            <a:r>
              <a:rPr lang="en-GB" b="0" dirty="0"/>
              <a:t>2. Click to </a:t>
            </a:r>
            <a:r>
              <a:rPr lang="en-GB" b="0" dirty="0" err="1"/>
              <a:t>showthe</a:t>
            </a:r>
            <a:r>
              <a:rPr lang="en-GB" b="0" dirty="0"/>
              <a:t> English, recall the French meanings, saying them aloud. [1 minute]</a:t>
            </a:r>
            <a:br>
              <a:rPr lang="en-GB" b="0" dirty="0"/>
            </a:br>
            <a:r>
              <a:rPr lang="en-GB" b="0" dirty="0"/>
              <a:t>3. Repeat for two further minutes, to speed up recall.</a:t>
            </a:r>
            <a:endParaRPr lang="fr-FR" dirty="0"/>
          </a:p>
        </p:txBody>
      </p:sp>
      <p:sp>
        <p:nvSpPr>
          <p:cNvPr id="4" name="Slide Number Placeholder 3"/>
          <p:cNvSpPr>
            <a:spLocks noGrp="1"/>
          </p:cNvSpPr>
          <p:nvPr>
            <p:ph type="sldNum" sz="quarter" idx="5"/>
          </p:nvPr>
        </p:nvSpPr>
        <p:spPr/>
        <p:txBody>
          <a:bodyPr/>
          <a:lstStyle/>
          <a:p>
            <a:fld id="{67694982-492D-4AF6-B2AF-5194BABDD445}" type="slidenum">
              <a:rPr lang="en-GB" smtClean="0"/>
              <a:t>37</a:t>
            </a:fld>
            <a:endParaRPr lang="en-GB"/>
          </a:p>
        </p:txBody>
      </p:sp>
    </p:spTree>
    <p:extLst>
      <p:ext uri="{BB962C8B-B14F-4D97-AF65-F5344CB8AC3E}">
        <p14:creationId xmlns:p14="http://schemas.microsoft.com/office/powerpoint/2010/main" val="3230653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GB" b="1" dirty="0"/>
              <a:t> 2 minutes</a:t>
            </a:r>
          </a:p>
          <a:p>
            <a:endParaRPr lang="en-GB" sz="1200" b="1" kern="1200" dirty="0">
              <a:solidFill>
                <a:schemeClr val="tx1"/>
              </a:solidFill>
              <a:effectLst/>
              <a:latin typeface="Century Gothic" panose="020B0502020202020204" pitchFamily="34" charset="0"/>
              <a:ea typeface="+mn-ea"/>
              <a:cs typeface="+mn-cs"/>
            </a:endParaRPr>
          </a:p>
          <a:p>
            <a:r>
              <a:rPr lang="en-GB" sz="1200" b="1" kern="1200" dirty="0">
                <a:solidFill>
                  <a:schemeClr val="tx1"/>
                </a:solidFill>
                <a:effectLst/>
                <a:latin typeface="Century Gothic" panose="020B0502020202020204" pitchFamily="34" charset="0"/>
                <a:ea typeface="+mn-ea"/>
                <a:cs typeface="+mn-cs"/>
              </a:rPr>
              <a:t>Aim: </a:t>
            </a:r>
            <a:r>
              <a:rPr lang="en-GB" sz="1200" b="0" kern="1200" dirty="0">
                <a:solidFill>
                  <a:schemeClr val="tx1"/>
                </a:solidFill>
                <a:effectLst/>
                <a:latin typeface="Century Gothic" panose="020B0502020202020204" pitchFamily="34" charset="0"/>
                <a:ea typeface="+mn-ea"/>
                <a:cs typeface="+mn-cs"/>
              </a:rPr>
              <a:t>To highlight similarities and differences in plural noun formation between French and English.</a:t>
            </a:r>
            <a:endParaRPr lang="en-GB" sz="1200" kern="1200" dirty="0">
              <a:solidFill>
                <a:schemeClr val="tx1"/>
              </a:solidFill>
              <a:effectLst/>
              <a:latin typeface="Century Gothic" panose="020B0502020202020204" pitchFamily="34" charset="0"/>
              <a:ea typeface="+mn-ea"/>
              <a:cs typeface="+mn-cs"/>
            </a:endParaRPr>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3233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a:t>
            </a:r>
            <a:r>
              <a:rPr lang="en-US" b="0" dirty="0"/>
              <a:t>Written recognition of the singular and plural forms of definite articles and connecting form with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Procedure:</a:t>
            </a:r>
          </a:p>
          <a:p>
            <a:r>
              <a:rPr lang="en-US" b="0" dirty="0"/>
              <a:t>1. Students write 1-8 in their books.</a:t>
            </a:r>
          </a:p>
          <a:p>
            <a:r>
              <a:rPr lang="en-US" b="0" dirty="0"/>
              <a:t>2. Students read the sentences and decide whether which noun is being described. Tell them they need to look at the definite article to get this information. NB: </a:t>
            </a:r>
            <a:r>
              <a:rPr lang="en-GB" dirty="0"/>
              <a:t>It is recognised that the students could, if they notice, use the singular and plural forms of the verb or the plural adjectival agreement to decide which word would be missing (rather than the singular/plural marking on the article). However, as the article comes first and is the focus of the task, it is unlikely that they will attend to the verbs or adjectives or learn them. Some learners may ‘pick them up’  to some limited extent if they happen to notice them, but incidental exposure like this has been found to be largely ineffective for many learners. We do not recommend that teachers draw attention to these other features unless a student spontaneously notices it and mentions it. </a:t>
            </a:r>
          </a:p>
          <a:p>
            <a:r>
              <a:rPr lang="en-US" b="0" dirty="0"/>
              <a:t>3. Click to reveal answers.</a:t>
            </a:r>
          </a:p>
          <a:p>
            <a:r>
              <a:rPr lang="en-US" b="0" dirty="0"/>
              <a:t>4. Ask </a:t>
            </a:r>
            <a:r>
              <a:rPr lang="en-US" dirty="0"/>
              <a:t>students</a:t>
            </a:r>
            <a:r>
              <a:rPr lang="en-US" baseline="0" dirty="0"/>
              <a:t> for the meanings of the sentences in English.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in task instructions (1 is the most frequent word in French): </a:t>
            </a:r>
            <a:br>
              <a:rPr lang="en-GB" baseline="0" dirty="0"/>
            </a:br>
            <a:r>
              <a:rPr lang="en-GB" baseline="0" dirty="0" err="1"/>
              <a:t>confortable</a:t>
            </a:r>
            <a:r>
              <a:rPr lang="en-GB" baseline="0" dirty="0"/>
              <a:t> [3964], </a:t>
            </a: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987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6345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a:t>
            </a:r>
            <a:r>
              <a:rPr lang="en-US" b="0" dirty="0"/>
              <a:t>Aural recognition of the singular and plural forms of definite articles and connecting form with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on a number to hear an article said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write 1-8 and the word for what the article refers to in French.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answers and spelling.</a:t>
            </a:r>
          </a:p>
          <a:p>
            <a:endParaRPr lang="en-GB" b="1" dirty="0"/>
          </a:p>
          <a:p>
            <a:r>
              <a:rPr lang="en-GB" b="1" dirty="0"/>
              <a:t>Transcript:</a:t>
            </a:r>
          </a:p>
          <a:p>
            <a:pPr marL="228600" indent="-228600">
              <a:buAutoNum type="arabicParenR"/>
            </a:pPr>
            <a:r>
              <a:rPr lang="en-GB" dirty="0"/>
              <a:t>la</a:t>
            </a:r>
          </a:p>
          <a:p>
            <a:pPr marL="228600" indent="-228600">
              <a:buAutoNum type="arabicParenR"/>
            </a:pPr>
            <a:r>
              <a:rPr lang="en-GB" dirty="0"/>
              <a:t>les</a:t>
            </a:r>
          </a:p>
          <a:p>
            <a:pPr marL="228600" indent="-228600">
              <a:buAutoNum type="arabicParenR"/>
            </a:pPr>
            <a:r>
              <a:rPr lang="en-GB" dirty="0"/>
              <a:t>le</a:t>
            </a:r>
          </a:p>
          <a:p>
            <a:pPr marL="228600" indent="-228600">
              <a:buAutoNum type="arabicParenR"/>
            </a:pPr>
            <a:r>
              <a:rPr lang="en-GB" dirty="0"/>
              <a:t>les</a:t>
            </a:r>
          </a:p>
          <a:p>
            <a:pPr marL="228600" indent="-228600">
              <a:buAutoNum type="arabicParenR"/>
            </a:pPr>
            <a:r>
              <a:rPr lang="en-GB" dirty="0"/>
              <a:t>le</a:t>
            </a:r>
          </a:p>
          <a:p>
            <a:pPr marL="228600" indent="-228600">
              <a:buAutoNum type="arabicParenR"/>
            </a:pPr>
            <a:r>
              <a:rPr lang="en-GB" dirty="0"/>
              <a:t>les</a:t>
            </a:r>
          </a:p>
          <a:p>
            <a:pPr marL="228600" indent="-228600">
              <a:buAutoNum type="arabicParenR"/>
            </a:pPr>
            <a:r>
              <a:rPr lang="en-GB" dirty="0"/>
              <a:t>la</a:t>
            </a:r>
          </a:p>
          <a:p>
            <a:pPr marL="228600" indent="-228600">
              <a:buAutoNum type="arabicParenR"/>
            </a:pPr>
            <a:r>
              <a:rPr lang="en-GB" dirty="0"/>
              <a:t>Les</a:t>
            </a:r>
            <a:endParaRPr lang="en-US" b="1" dirty="0"/>
          </a:p>
          <a:p>
            <a:pPr marL="0" indent="0">
              <a:buNone/>
            </a:pPr>
            <a:endParaRPr lang="en-GB" dirty="0"/>
          </a:p>
        </p:txBody>
      </p:sp>
      <p:sp>
        <p:nvSpPr>
          <p:cNvPr id="4" name="Slide Number Placeholder 3"/>
          <p:cNvSpPr>
            <a:spLocks noGrp="1"/>
          </p:cNvSpPr>
          <p:nvPr>
            <p:ph type="sldNum" sz="quarter" idx="10"/>
          </p:nvPr>
        </p:nvSpPr>
        <p:spPr/>
        <p:txBody>
          <a:bodyPr/>
          <a:lstStyle/>
          <a:p>
            <a:fld id="{67694982-492D-4AF6-B2AF-5194BABDD445}" type="slidenum">
              <a:rPr lang="en-GB" smtClean="0"/>
              <a:t>40</a:t>
            </a:fld>
            <a:endParaRPr lang="en-GB"/>
          </a:p>
        </p:txBody>
      </p:sp>
    </p:spTree>
    <p:extLst>
      <p:ext uri="{BB962C8B-B14F-4D97-AF65-F5344CB8AC3E}">
        <p14:creationId xmlns:p14="http://schemas.microsoft.com/office/powerpoint/2010/main" val="16200474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1087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dirty="0"/>
              <a:t>To</a:t>
            </a:r>
            <a:r>
              <a:rPr lang="en-GB" b="1" dirty="0"/>
              <a:t> </a:t>
            </a:r>
            <a:r>
              <a:rPr lang="en-GB" b="0" dirty="0"/>
              <a:t>practise the </a:t>
            </a:r>
            <a:r>
              <a:rPr lang="en-GB" dirty="0"/>
              <a:t>pronunciation </a:t>
            </a:r>
            <a:r>
              <a:rPr lang="en-GB" baseline="0" dirty="0"/>
              <a:t>of nouns students know so far where </a:t>
            </a:r>
            <a:r>
              <a:rPr lang="en-GB" i="1" baseline="0" dirty="0"/>
              <a:t>l’ </a:t>
            </a:r>
            <a:r>
              <a:rPr lang="en-GB" baseline="0" dirty="0"/>
              <a:t>is needed, in teacher-led, listen-and-repeat format.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in title (1 is the most frequent word in French): </a:t>
            </a:r>
            <a:br>
              <a:rPr lang="en-GB" baseline="0" dirty="0"/>
            </a:br>
            <a:r>
              <a:rPr lang="en-GB" sz="1200" b="0" i="0" kern="1200" dirty="0">
                <a:solidFill>
                  <a:schemeClr val="tx1"/>
                </a:solidFill>
                <a:effectLst/>
                <a:latin typeface="+mn-lt"/>
                <a:ea typeface="+mn-ea"/>
                <a:cs typeface="+mn-cs"/>
              </a:rPr>
              <a:t>pronunciation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67694982-492D-4AF6-B2AF-5194BABDD445}" type="slidenum">
              <a:rPr lang="en-GB" smtClean="0"/>
              <a:t>42</a:t>
            </a:fld>
            <a:endParaRPr lang="en-GB"/>
          </a:p>
        </p:txBody>
      </p:sp>
    </p:spTree>
    <p:extLst>
      <p:ext uri="{BB962C8B-B14F-4D97-AF65-F5344CB8AC3E}">
        <p14:creationId xmlns:p14="http://schemas.microsoft.com/office/powerpoint/2010/main" val="9325392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definite articles and connecting form with meaning.</a:t>
            </a:r>
            <a:endParaRPr lang="en-US" b="1" dirty="0"/>
          </a:p>
          <a:p>
            <a:endParaRPr lang="en-US" b="1" dirty="0"/>
          </a:p>
          <a:p>
            <a:r>
              <a:rPr lang="en-US" b="1" dirty="0"/>
              <a:t>Procedure:</a:t>
            </a:r>
          </a:p>
          <a:p>
            <a:r>
              <a:rPr lang="en-US" b="0" dirty="0"/>
              <a:t>1. Students write 1-8 in their books.</a:t>
            </a:r>
          </a:p>
          <a:p>
            <a:r>
              <a:rPr lang="en-US" b="0" dirty="0"/>
              <a:t>2. Students read the sentences and decide whether which noun is being described. Tell them they need to look at the definite article to get this information. As only adjectives which are identical in the masculine and feminine forms are included, they will not find any clues in the second half of the sentence!</a:t>
            </a:r>
          </a:p>
          <a:p>
            <a:r>
              <a:rPr lang="en-US" b="0" dirty="0"/>
              <a:t>3. Click to reveal answers.</a:t>
            </a:r>
          </a:p>
          <a:p>
            <a:r>
              <a:rPr lang="en-US" b="0" dirty="0"/>
              <a:t>4. Aske</a:t>
            </a:r>
            <a:r>
              <a:rPr lang="en-US" dirty="0"/>
              <a:t> students</a:t>
            </a:r>
            <a:r>
              <a:rPr lang="en-US" baseline="0" dirty="0"/>
              <a:t> for the meanings of the sentences in English.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in task instructions (1 is the most frequent word in French): </a:t>
            </a:r>
            <a:br>
              <a:rPr lang="en-GB" baseline="0" dirty="0"/>
            </a:br>
            <a:r>
              <a:rPr lang="en-GB" baseline="0" dirty="0" err="1"/>
              <a:t>choisir</a:t>
            </a:r>
            <a:r>
              <a:rPr lang="en-GB" baseline="0" dirty="0"/>
              <a:t> [226], correct [2617]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fld id="{67694982-492D-4AF6-B2AF-5194BABDD445}" type="slidenum">
              <a:rPr lang="en-GB" smtClean="0"/>
              <a:t>43</a:t>
            </a:fld>
            <a:endParaRPr lang="en-GB"/>
          </a:p>
        </p:txBody>
      </p:sp>
    </p:spTree>
    <p:extLst>
      <p:ext uri="{BB962C8B-B14F-4D97-AF65-F5344CB8AC3E}">
        <p14:creationId xmlns:p14="http://schemas.microsoft.com/office/powerpoint/2010/main" val="21263960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Structured writing exercise requiring written production of the definite article.</a:t>
            </a:r>
            <a:endParaRPr lang="en-US" b="1" dirty="0"/>
          </a:p>
          <a:p>
            <a:endParaRPr lang="en-US" b="1" dirty="0"/>
          </a:p>
          <a:p>
            <a:r>
              <a:rPr lang="en-US" b="1" dirty="0"/>
              <a:t>Procedure:</a:t>
            </a:r>
          </a:p>
          <a:p>
            <a:r>
              <a:rPr lang="en-US" b="0" dirty="0"/>
              <a:t>1. Students write sentences with the nouns and verbs given. At more advanced levels, encourage use of additional adjectives to add </a:t>
            </a:r>
            <a:r>
              <a:rPr lang="en-US" b="0" dirty="0" err="1"/>
              <a:t>flavour</a:t>
            </a:r>
            <a:r>
              <a:rPr lang="en-US" b="0" dirty="0"/>
              <a:t> (this will require a reminder of agreement rules).</a:t>
            </a:r>
          </a:p>
          <a:p>
            <a:r>
              <a:rPr lang="en-US" b="0" dirty="0"/>
              <a:t>2. Click to reveal a suggested solution.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Collect further solutions from students and add them to this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1266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a:t>
            </a:r>
            <a:r>
              <a:rPr lang="en-US" b="0" dirty="0"/>
              <a:t>for 12 slides.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To bring all the learning on </a:t>
            </a:r>
            <a:r>
              <a:rPr lang="en-GB" i="1" dirty="0"/>
              <a:t>the </a:t>
            </a:r>
            <a:r>
              <a:rPr lang="en-GB" i="0" dirty="0"/>
              <a:t>together through </a:t>
            </a:r>
            <a:r>
              <a:rPr lang="en-GB" i="0" baseline="0" dirty="0"/>
              <a:t>a series of quick production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Procedure:</a:t>
            </a:r>
            <a:endParaRPr lang="en-US" b="1" dirty="0"/>
          </a:p>
          <a:p>
            <a:r>
              <a:rPr lang="en-GB" dirty="0"/>
              <a:t>1. Explain</a:t>
            </a:r>
            <a:r>
              <a:rPr lang="en-GB" baseline="0" dirty="0"/>
              <a:t> to students that you are now going to practise all four words for </a:t>
            </a:r>
            <a:r>
              <a:rPr lang="en-GB" i="1" baseline="0" dirty="0"/>
              <a:t>the</a:t>
            </a:r>
            <a:r>
              <a:rPr lang="en-GB" baseline="0" dirty="0"/>
              <a:t>.</a:t>
            </a:r>
            <a:endParaRPr lang="en-GB" dirty="0"/>
          </a:p>
          <a:p>
            <a:r>
              <a:rPr lang="en-GB" dirty="0"/>
              <a:t>2. On this and the slides that follow, a mixture of singular and plural nouns are presented. Students decide which form of the definite article is needed and say it out loud with the noun.</a:t>
            </a:r>
          </a:p>
          <a:p>
            <a:r>
              <a:rPr lang="en-GB" dirty="0"/>
              <a:t>3. The choral</a:t>
            </a:r>
            <a:r>
              <a:rPr lang="en-GB" baseline="0" dirty="0"/>
              <a:t> response allows the teacher to give immediate feedback. Reveal answer on a click.</a:t>
            </a:r>
          </a:p>
        </p:txBody>
      </p:sp>
      <p:sp>
        <p:nvSpPr>
          <p:cNvPr id="4" name="Slide Number Placeholder 3"/>
          <p:cNvSpPr>
            <a:spLocks noGrp="1"/>
          </p:cNvSpPr>
          <p:nvPr>
            <p:ph type="sldNum" sz="quarter" idx="5"/>
          </p:nvPr>
        </p:nvSpPr>
        <p:spPr/>
        <p:txBody>
          <a:bodyPr/>
          <a:lstStyle/>
          <a:p>
            <a:fld id="{67694982-492D-4AF6-B2AF-5194BABDD445}" type="slidenum">
              <a:rPr lang="en-GB" smtClean="0"/>
              <a:t>45</a:t>
            </a:fld>
            <a:endParaRPr lang="en-GB"/>
          </a:p>
        </p:txBody>
      </p:sp>
    </p:spTree>
    <p:extLst>
      <p:ext uri="{BB962C8B-B14F-4D97-AF65-F5344CB8AC3E}">
        <p14:creationId xmlns:p14="http://schemas.microsoft.com/office/powerpoint/2010/main" val="6291462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7694982-492D-4AF6-B2AF-5194BABDD445}" type="slidenum">
              <a:rPr lang="en-GB" smtClean="0"/>
              <a:t>46</a:t>
            </a:fld>
            <a:endParaRPr lang="en-GB"/>
          </a:p>
        </p:txBody>
      </p:sp>
    </p:spTree>
    <p:extLst>
      <p:ext uri="{BB962C8B-B14F-4D97-AF65-F5344CB8AC3E}">
        <p14:creationId xmlns:p14="http://schemas.microsoft.com/office/powerpoint/2010/main" val="33739436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7694982-492D-4AF6-B2AF-5194BABDD445}" type="slidenum">
              <a:rPr lang="en-GB" smtClean="0"/>
              <a:t>47</a:t>
            </a:fld>
            <a:endParaRPr lang="en-GB"/>
          </a:p>
        </p:txBody>
      </p:sp>
    </p:spTree>
    <p:extLst>
      <p:ext uri="{BB962C8B-B14F-4D97-AF65-F5344CB8AC3E}">
        <p14:creationId xmlns:p14="http://schemas.microsoft.com/office/powerpoint/2010/main" val="16738945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7694982-492D-4AF6-B2AF-5194BABDD445}" type="slidenum">
              <a:rPr lang="en-GB" smtClean="0"/>
              <a:t>48</a:t>
            </a:fld>
            <a:endParaRPr lang="en-GB"/>
          </a:p>
        </p:txBody>
      </p:sp>
    </p:spTree>
    <p:extLst>
      <p:ext uri="{BB962C8B-B14F-4D97-AF65-F5344CB8AC3E}">
        <p14:creationId xmlns:p14="http://schemas.microsoft.com/office/powerpoint/2010/main" val="2987891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7694982-492D-4AF6-B2AF-5194BABDD445}" type="slidenum">
              <a:rPr lang="en-GB" smtClean="0"/>
              <a:t>49</a:t>
            </a:fld>
            <a:endParaRPr lang="en-GB"/>
          </a:p>
        </p:txBody>
      </p:sp>
    </p:spTree>
    <p:extLst>
      <p:ext uri="{BB962C8B-B14F-4D97-AF65-F5344CB8AC3E}">
        <p14:creationId xmlns:p14="http://schemas.microsoft.com/office/powerpoint/2010/main" val="1555878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[en/an]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en</a:t>
            </a:r>
            <a:r>
              <a:rPr lang="en-GB" b="1" baseline="0" dirty="0"/>
              <a:t>/an] </a:t>
            </a:r>
            <a:r>
              <a:rPr lang="en-GB" baseline="0" dirty="0"/>
              <a:t>and then the </a:t>
            </a:r>
            <a:r>
              <a:rPr lang="en-GB" b="1" baseline="0" dirty="0"/>
              <a:t>source</a:t>
            </a:r>
            <a:r>
              <a:rPr lang="en-GB" baseline="0" dirty="0"/>
              <a:t> word again ‘</a:t>
            </a:r>
            <a:r>
              <a:rPr lang="en-GB" b="1" baseline="0" dirty="0"/>
              <a:t>enfant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grand </a:t>
            </a:r>
            <a:r>
              <a:rPr lang="en-GB" baseline="0" dirty="0"/>
              <a:t>[59]; </a:t>
            </a:r>
            <a:r>
              <a:rPr lang="en-GB" b="1" baseline="0" dirty="0" err="1"/>
              <a:t>quand</a:t>
            </a:r>
            <a:r>
              <a:rPr lang="en-GB" b="1" baseline="0" dirty="0"/>
              <a:t> </a:t>
            </a:r>
            <a:r>
              <a:rPr lang="en-GB" b="0" baseline="0" dirty="0"/>
              <a:t>[119]</a:t>
            </a:r>
            <a:r>
              <a:rPr lang="en-GB" baseline="0" dirty="0"/>
              <a:t> </a:t>
            </a:r>
            <a:r>
              <a:rPr lang="en-GB" b="1" baseline="0" dirty="0" err="1"/>
              <a:t>penser</a:t>
            </a:r>
            <a:r>
              <a:rPr lang="en-GB" b="1" baseline="0" dirty="0"/>
              <a:t> </a:t>
            </a:r>
            <a:r>
              <a:rPr lang="en-GB" baseline="0" dirty="0"/>
              <a:t>[116]; </a:t>
            </a:r>
            <a:r>
              <a:rPr lang="en-GB" b="1" baseline="0" dirty="0"/>
              <a:t>prendre</a:t>
            </a:r>
            <a:r>
              <a:rPr lang="en-GB" baseline="0" dirty="0"/>
              <a:t>[43]; </a:t>
            </a:r>
            <a:r>
              <a:rPr lang="en-GB" b="1" baseline="0" dirty="0"/>
              <a:t>encore </a:t>
            </a:r>
            <a:r>
              <a:rPr lang="en-GB" baseline="0" dirty="0"/>
              <a:t>[51]; </a:t>
            </a: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61400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694982-492D-4AF6-B2AF-5194BABDD445}" type="slidenum">
              <a:rPr lang="en-GB" smtClean="0"/>
              <a:t>50</a:t>
            </a:fld>
            <a:endParaRPr lang="en-GB"/>
          </a:p>
        </p:txBody>
      </p:sp>
    </p:spTree>
    <p:extLst>
      <p:ext uri="{BB962C8B-B14F-4D97-AF65-F5344CB8AC3E}">
        <p14:creationId xmlns:p14="http://schemas.microsoft.com/office/powerpoint/2010/main" val="27218730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694982-492D-4AF6-B2AF-5194BABDD445}" type="slidenum">
              <a:rPr lang="en-GB" smtClean="0"/>
              <a:t>51</a:t>
            </a:fld>
            <a:endParaRPr lang="en-GB"/>
          </a:p>
        </p:txBody>
      </p:sp>
    </p:spTree>
    <p:extLst>
      <p:ext uri="{BB962C8B-B14F-4D97-AF65-F5344CB8AC3E}">
        <p14:creationId xmlns:p14="http://schemas.microsoft.com/office/powerpoint/2010/main" val="7676304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7694982-492D-4AF6-B2AF-5194BABDD445}" type="slidenum">
              <a:rPr lang="en-GB" smtClean="0"/>
              <a:t>52</a:t>
            </a:fld>
            <a:endParaRPr lang="en-GB"/>
          </a:p>
        </p:txBody>
      </p:sp>
    </p:spTree>
    <p:extLst>
      <p:ext uri="{BB962C8B-B14F-4D97-AF65-F5344CB8AC3E}">
        <p14:creationId xmlns:p14="http://schemas.microsoft.com/office/powerpoint/2010/main" val="36830532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7694982-492D-4AF6-B2AF-5194BABDD445}" type="slidenum">
              <a:rPr lang="en-GB" smtClean="0"/>
              <a:t>53</a:t>
            </a:fld>
            <a:endParaRPr lang="en-GB"/>
          </a:p>
        </p:txBody>
      </p:sp>
    </p:spTree>
    <p:extLst>
      <p:ext uri="{BB962C8B-B14F-4D97-AF65-F5344CB8AC3E}">
        <p14:creationId xmlns:p14="http://schemas.microsoft.com/office/powerpoint/2010/main" val="11157110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7694982-492D-4AF6-B2AF-5194BABDD445}" type="slidenum">
              <a:rPr lang="en-GB" smtClean="0"/>
              <a:t>54</a:t>
            </a:fld>
            <a:endParaRPr lang="en-GB"/>
          </a:p>
        </p:txBody>
      </p:sp>
    </p:spTree>
    <p:extLst>
      <p:ext uri="{BB962C8B-B14F-4D97-AF65-F5344CB8AC3E}">
        <p14:creationId xmlns:p14="http://schemas.microsoft.com/office/powerpoint/2010/main" val="4123551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7694982-492D-4AF6-B2AF-5194BABDD445}" type="slidenum">
              <a:rPr lang="en-GB" smtClean="0"/>
              <a:t>55</a:t>
            </a:fld>
            <a:endParaRPr lang="en-GB"/>
          </a:p>
        </p:txBody>
      </p:sp>
    </p:spTree>
    <p:extLst>
      <p:ext uri="{BB962C8B-B14F-4D97-AF65-F5344CB8AC3E}">
        <p14:creationId xmlns:p14="http://schemas.microsoft.com/office/powerpoint/2010/main" val="27036443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7694982-492D-4AF6-B2AF-5194BABDD445}" type="slidenum">
              <a:rPr lang="en-GB" smtClean="0"/>
              <a:t>56</a:t>
            </a:fld>
            <a:endParaRPr lang="en-GB"/>
          </a:p>
        </p:txBody>
      </p:sp>
    </p:spTree>
    <p:extLst>
      <p:ext uri="{BB962C8B-B14F-4D97-AF65-F5344CB8AC3E}">
        <p14:creationId xmlns:p14="http://schemas.microsoft.com/office/powerpoint/2010/main" val="15322724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Introduction to the –s liaison.</a:t>
            </a:r>
          </a:p>
          <a:p>
            <a:endParaRPr lang="en-US" b="0" dirty="0"/>
          </a:p>
          <a:p>
            <a:r>
              <a:rPr lang="en-US" b="0" dirty="0"/>
              <a:t>You may wish to ask students where they have seen this phenomenon before, before revealing the final info bubble on a click.</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Listen</a:t>
            </a:r>
            <a:r>
              <a:rPr lang="en-GB" i="0" baseline="0" dirty="0"/>
              <a:t> and repeat.</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936655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3 minutes for 10 slides </a:t>
            </a:r>
            <a:r>
              <a:rPr lang="en-GB" b="0" i="0" dirty="0"/>
              <a:t>[audio missing]</a:t>
            </a:r>
            <a:endParaRPr lang="en-GB" b="1" i="0" dirty="0"/>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a:t>
            </a:r>
            <a:r>
              <a:rPr lang="en-GB" b="0" i="0" dirty="0"/>
              <a:t> to introduce the concept of s-liaison before a vowel after </a:t>
            </a:r>
            <a:r>
              <a:rPr lang="en-GB" b="0" i="1" dirty="0"/>
              <a:t>les.</a:t>
            </a:r>
          </a:p>
          <a:p>
            <a:pPr marL="0" lvl="0" indent="0" algn="l" rtl="0">
              <a:spcBef>
                <a:spcPts val="0"/>
              </a:spcBef>
              <a:spcAft>
                <a:spcPts val="0"/>
              </a:spcAft>
              <a:buNone/>
            </a:pPr>
            <a:endParaRPr lang="en-GB" b="0" i="1" dirty="0"/>
          </a:p>
          <a:p>
            <a:pPr marL="0" lvl="0" indent="0" algn="l" rtl="0">
              <a:spcBef>
                <a:spcPts val="0"/>
              </a:spcBef>
              <a:spcAft>
                <a:spcPts val="0"/>
              </a:spcAft>
              <a:buNone/>
            </a:pPr>
            <a:r>
              <a:rPr lang="en-GB" b="1" i="0" dirty="0"/>
              <a:t>Procedure:</a:t>
            </a:r>
          </a:p>
          <a:p>
            <a:pPr marL="228600" lvl="0" indent="-228600" algn="l" rtl="0">
              <a:spcBef>
                <a:spcPts val="0"/>
              </a:spcBef>
              <a:spcAft>
                <a:spcPts val="0"/>
              </a:spcAft>
              <a:buAutoNum type="arabicPeriod"/>
            </a:pPr>
            <a:r>
              <a:rPr lang="en-GB" b="0" i="0" dirty="0"/>
              <a:t>Listen and repeat.</a:t>
            </a:r>
          </a:p>
          <a:p>
            <a:pPr marL="228600" lvl="0" indent="-228600" algn="l" rtl="0">
              <a:spcBef>
                <a:spcPts val="0"/>
              </a:spcBef>
              <a:spcAft>
                <a:spcPts val="0"/>
              </a:spcAft>
              <a:buAutoNum type="arabicPeriod"/>
            </a:pPr>
            <a:r>
              <a:rPr lang="en-GB" b="0" i="0" dirty="0"/>
              <a:t>Highlight that this sounds like one word, rather than two</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2665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26622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580944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156364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054297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977841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740018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819312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169285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933504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Timing: 5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Aim: </a:t>
            </a:r>
            <a:r>
              <a:rPr lang="en-GB" b="0" i="0" baseline="0" dirty="0"/>
              <a:t>To detect the presence or absence of an s-liaison with </a:t>
            </a:r>
            <a:r>
              <a:rPr lang="en-GB" b="0" i="1" baseline="0" dirty="0"/>
              <a:t>les</a:t>
            </a:r>
            <a:r>
              <a:rPr lang="en-GB" b="0" i="0" baseline="0" dirty="0"/>
              <a:t>, and connect this with meaning.</a:t>
            </a:r>
            <a:endParaRPr lang="en-GB" b="1"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AutoNum type="arabicPeriod"/>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Students write 1-8.</a:t>
            </a:r>
          </a:p>
          <a:p>
            <a:pPr marL="228600" lvl="0" indent="-228600" algn="l" rtl="0">
              <a:spcBef>
                <a:spcPts val="0"/>
              </a:spcBef>
              <a:spcAft>
                <a:spcPts val="0"/>
              </a:spcAft>
              <a:buAutoNum type="arabicPeriod"/>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on a button to hear a form of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followed by a beep. </a:t>
            </a:r>
          </a:p>
          <a:p>
            <a:pPr marL="228600" lvl="0" indent="-228600" algn="l" rtl="0">
              <a:spcBef>
                <a:spcPts val="0"/>
              </a:spcBef>
              <a:spcAft>
                <a:spcPts val="0"/>
              </a:spcAft>
              <a:buAutoNum type="arabicPeriod"/>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Based on the presence or absence of a liaison, students decide what comes next. Remind them it is the presence or absence of a -s- sound that will give them this information.</a:t>
            </a:r>
          </a:p>
          <a:p>
            <a:pPr marL="228600" lvl="0" indent="-228600" algn="l" rtl="0">
              <a:spcBef>
                <a:spcPts val="0"/>
              </a:spcBef>
              <a:spcAft>
                <a:spcPts val="0"/>
              </a:spcAft>
              <a:buAutoNum type="arabicPeriod"/>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to check.</a:t>
            </a:r>
          </a:p>
          <a:p>
            <a:pPr marL="228600" lvl="0" indent="-228600" algn="l" rtl="0">
              <a:spcBef>
                <a:spcPts val="0"/>
              </a:spcBef>
              <a:spcAft>
                <a:spcPts val="0"/>
              </a:spcAft>
              <a:buAutoNum type="arabicPeriod"/>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Full audio can be found on the next slide.</a:t>
            </a:r>
          </a:p>
          <a:p>
            <a:pPr marL="228600" lvl="0" indent="-228600" algn="l" rtl="0">
              <a:spcBef>
                <a:spcPts val="0"/>
              </a:spcBef>
              <a:spcAft>
                <a:spcPts val="0"/>
              </a:spcAft>
              <a:buAutoNum type="arabicPeriod"/>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lvl="0" indent="0" algn="l" rtl="0">
              <a:spcBef>
                <a:spcPts val="0"/>
              </a:spcBef>
              <a:spcAft>
                <a:spcPts val="0"/>
              </a:spcAft>
              <a:buNone/>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a:t>
            </a:r>
          </a:p>
          <a:p>
            <a:pPr marL="0" lvl="0" indent="0" algn="l">
              <a:lnSpc>
                <a:spcPct val="107000"/>
              </a:lnSpc>
              <a:spcAft>
                <a:spcPts val="0"/>
              </a:spcAft>
              <a:buFont typeface="+mj-lt"/>
              <a:buNone/>
            </a:pP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[garçons].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acteurs</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professeurs</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ordinateurs</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[amies].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[livres].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pP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actrices</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pP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règles</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417300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Full audio for the exercise on the previous slide.</a:t>
            </a:r>
          </a:p>
          <a:p>
            <a:pPr marL="0" lvl="0" indent="0" algn="l" rtl="0">
              <a:spcBef>
                <a:spcPts val="0"/>
              </a:spcBef>
              <a:spcAft>
                <a:spcPts val="0"/>
              </a:spcAft>
              <a:buNone/>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lvl="0" indent="0" algn="l" rtl="0">
              <a:spcBef>
                <a:spcPts val="0"/>
              </a:spcBef>
              <a:spcAft>
                <a:spcPts val="0"/>
              </a:spcAft>
              <a:buNone/>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a:t>
            </a:r>
          </a:p>
          <a:p>
            <a:pPr marL="0" lvl="0" indent="0" algn="l">
              <a:lnSpc>
                <a:spcPct val="107000"/>
              </a:lnSpc>
              <a:spcAft>
                <a:spcPts val="0"/>
              </a:spcAft>
              <a:buFont typeface="+mj-lt"/>
              <a:buNone/>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garçons.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acteurs</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professeurs</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ordinateurs</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amies.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livres.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actrices</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règles</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48809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820606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a:t>
            </a:r>
          </a:p>
          <a:p>
            <a:r>
              <a:rPr lang="en-GB" b="1" dirty="0"/>
              <a:t>Aim: </a:t>
            </a:r>
            <a:r>
              <a:rPr lang="en-GB" dirty="0"/>
              <a:t>Aural identification of SSC [</a:t>
            </a:r>
            <a:r>
              <a:rPr lang="en-GB" dirty="0" err="1"/>
              <a:t>en</a:t>
            </a:r>
            <a:r>
              <a:rPr lang="en-GB" dirty="0"/>
              <a:t>/an] in sentences.</a:t>
            </a:r>
          </a:p>
          <a:p>
            <a:endParaRPr lang="en-GB" baseline="0" dirty="0"/>
          </a:p>
          <a:p>
            <a:r>
              <a:rPr lang="en-GB" b="1" baseline="0" dirty="0"/>
              <a:t>Procedure:</a:t>
            </a:r>
          </a:p>
          <a:p>
            <a:pPr marL="228600" indent="-228600">
              <a:buAutoNum type="arabicPeriod"/>
            </a:pPr>
            <a:r>
              <a:rPr lang="en-GB" dirty="0"/>
              <a:t>Click on the numbers to play audio. Tell students they won’t understand the meaning of the sentences, they just need to listen out for the sound.</a:t>
            </a:r>
          </a:p>
          <a:p>
            <a:pPr marL="228600" indent="-228600">
              <a:buAutoNum type="arabicPeriod"/>
            </a:pPr>
            <a:r>
              <a:rPr lang="en-GB" dirty="0"/>
              <a:t>Students</a:t>
            </a:r>
            <a:r>
              <a:rPr lang="en-GB" baseline="0" dirty="0"/>
              <a:t> tally the number of times they hear the SSC [</a:t>
            </a:r>
            <a:r>
              <a:rPr lang="en-GB" baseline="0" dirty="0" err="1"/>
              <a:t>en</a:t>
            </a:r>
            <a:r>
              <a:rPr lang="en-GB" baseline="0" dirty="0"/>
              <a:t>/an].</a:t>
            </a:r>
          </a:p>
          <a:p>
            <a:pPr marL="228600" indent="-228600">
              <a:buAutoNum type="arabicPeriod"/>
            </a:pPr>
            <a:r>
              <a:rPr lang="en-GB" baseline="0" dirty="0"/>
              <a:t>On clicks, transcriptions of the sentences appear. Students use these to check their answers.</a:t>
            </a:r>
          </a:p>
          <a:p>
            <a:pPr marL="228600" indent="-228600">
              <a:buAutoNum type="arabicPeriod"/>
            </a:pPr>
            <a:r>
              <a:rPr lang="en-GB" baseline="0" dirty="0"/>
              <a:t>On a final round of clicks, English translations appear.</a:t>
            </a:r>
          </a:p>
          <a:p>
            <a:pPr marL="0" indent="0">
              <a:buNone/>
            </a:pPr>
            <a:endParaRPr lang="en-GB" baseline="0" dirty="0"/>
          </a:p>
          <a:p>
            <a:pPr marL="0" indent="0">
              <a:buNone/>
            </a:pPr>
            <a:r>
              <a:rPr lang="en-GB" b="1" baseline="0" dirty="0"/>
              <a:t>Transcript</a:t>
            </a:r>
          </a:p>
          <a:p>
            <a:pPr lvl="0"/>
            <a:r>
              <a:rPr lang="fr-FR" sz="1200" kern="1200" dirty="0">
                <a:solidFill>
                  <a:schemeClr val="tx1"/>
                </a:solidFill>
                <a:effectLst/>
                <a:latin typeface="+mn-lt"/>
                <a:ea typeface="+mn-ea"/>
                <a:cs typeface="+mn-cs"/>
              </a:rPr>
              <a:t>a) C’est un gr</a:t>
            </a:r>
            <a:r>
              <a:rPr lang="fr-FR" sz="1200" b="1" kern="1200" dirty="0">
                <a:solidFill>
                  <a:schemeClr val="tx1"/>
                </a:solidFill>
                <a:effectLst/>
                <a:latin typeface="+mn-lt"/>
                <a:ea typeface="+mn-ea"/>
                <a:cs typeface="+mn-cs"/>
              </a:rPr>
              <a:t>an</a:t>
            </a:r>
            <a:r>
              <a:rPr lang="fr-FR" sz="1200" kern="1200" dirty="0">
                <a:solidFill>
                  <a:schemeClr val="tx1"/>
                </a:solidFill>
                <a:effectLst/>
                <a:latin typeface="+mn-lt"/>
                <a:ea typeface="+mn-ea"/>
                <a:cs typeface="+mn-cs"/>
              </a:rPr>
              <a:t>d </a:t>
            </a:r>
            <a:r>
              <a:rPr lang="fr-FR" sz="1200" b="1" kern="1200" dirty="0">
                <a:solidFill>
                  <a:schemeClr val="tx1"/>
                </a:solidFill>
                <a:effectLst/>
                <a:latin typeface="+mn-lt"/>
                <a:ea typeface="+mn-ea"/>
                <a:cs typeface="+mn-cs"/>
              </a:rPr>
              <a:t>en</a:t>
            </a:r>
            <a:r>
              <a:rPr lang="fr-FR" sz="1200" kern="1200" dirty="0">
                <a:solidFill>
                  <a:schemeClr val="tx1"/>
                </a:solidFill>
                <a:effectLst/>
                <a:latin typeface="+mn-lt"/>
                <a:ea typeface="+mn-ea"/>
                <a:cs typeface="+mn-cs"/>
              </a:rPr>
              <a:t>f</a:t>
            </a:r>
            <a:r>
              <a:rPr lang="fr-FR" sz="1200" b="1" kern="1200" dirty="0">
                <a:solidFill>
                  <a:schemeClr val="tx1"/>
                </a:solidFill>
                <a:effectLst/>
                <a:latin typeface="+mn-lt"/>
                <a:ea typeface="+mn-ea"/>
                <a:cs typeface="+mn-cs"/>
              </a:rPr>
              <a:t>an</a:t>
            </a:r>
            <a:r>
              <a:rPr lang="fr-FR" sz="1200" kern="1200" dirty="0">
                <a:solidFill>
                  <a:schemeClr val="tx1"/>
                </a:solidFill>
                <a:effectLst/>
                <a:latin typeface="+mn-lt"/>
                <a:ea typeface="+mn-ea"/>
                <a:cs typeface="+mn-cs"/>
              </a:rPr>
              <a:t>t.</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b) La fille </a:t>
            </a:r>
            <a:r>
              <a:rPr lang="fr-FR" sz="1200" b="1" kern="1200" dirty="0">
                <a:solidFill>
                  <a:schemeClr val="tx1"/>
                </a:solidFill>
                <a:effectLst/>
                <a:latin typeface="+mn-lt"/>
                <a:ea typeface="+mn-ea"/>
                <a:cs typeface="+mn-cs"/>
              </a:rPr>
              <a:t>an</a:t>
            </a:r>
            <a:r>
              <a:rPr lang="fr-FR" sz="1200" kern="1200" dirty="0">
                <a:solidFill>
                  <a:schemeClr val="tx1"/>
                </a:solidFill>
                <a:effectLst/>
                <a:latin typeface="+mn-lt"/>
                <a:ea typeface="+mn-ea"/>
                <a:cs typeface="+mn-cs"/>
              </a:rPr>
              <a:t>glaise aime les </a:t>
            </a:r>
            <a:r>
              <a:rPr lang="fr-FR" sz="1200" b="1" kern="1200" dirty="0">
                <a:solidFill>
                  <a:schemeClr val="tx1"/>
                </a:solidFill>
                <a:effectLst/>
                <a:latin typeface="+mn-lt"/>
                <a:ea typeface="+mn-ea"/>
                <a:cs typeface="+mn-cs"/>
              </a:rPr>
              <a:t>en</a:t>
            </a:r>
            <a:r>
              <a:rPr lang="fr-FR" sz="1200" kern="1200" dirty="0">
                <a:solidFill>
                  <a:schemeClr val="tx1"/>
                </a:solidFill>
                <a:effectLst/>
                <a:latin typeface="+mn-lt"/>
                <a:ea typeface="+mn-ea"/>
                <a:cs typeface="+mn-cs"/>
              </a:rPr>
              <a:t>fants.</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c) Tu vas chez le médecin qu</a:t>
            </a:r>
            <a:r>
              <a:rPr lang="fr-FR" sz="1200" b="1" kern="1200" dirty="0">
                <a:solidFill>
                  <a:schemeClr val="tx1"/>
                </a:solidFill>
                <a:effectLst/>
                <a:latin typeface="+mn-lt"/>
                <a:ea typeface="+mn-ea"/>
                <a:cs typeface="+mn-cs"/>
              </a:rPr>
              <a:t>an</a:t>
            </a:r>
            <a:r>
              <a:rPr lang="fr-FR" sz="1200" kern="1200" dirty="0">
                <a:solidFill>
                  <a:schemeClr val="tx1"/>
                </a:solidFill>
                <a:effectLst/>
                <a:latin typeface="+mn-lt"/>
                <a:ea typeface="+mn-ea"/>
                <a:cs typeface="+mn-cs"/>
              </a:rPr>
              <a:t>d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d) Je fais att</a:t>
            </a:r>
            <a:r>
              <a:rPr lang="fr-FR" sz="1200" b="1" kern="1200" dirty="0">
                <a:solidFill>
                  <a:schemeClr val="tx1"/>
                </a:solidFill>
                <a:effectLst/>
                <a:latin typeface="+mn-lt"/>
                <a:ea typeface="+mn-ea"/>
                <a:cs typeface="+mn-cs"/>
              </a:rPr>
              <a:t>en</a:t>
            </a:r>
            <a:r>
              <a:rPr lang="fr-FR" sz="1200" kern="1200" dirty="0">
                <a:solidFill>
                  <a:schemeClr val="tx1"/>
                </a:solidFill>
                <a:effectLst/>
                <a:latin typeface="+mn-lt"/>
                <a:ea typeface="+mn-ea"/>
                <a:cs typeface="+mn-cs"/>
              </a:rPr>
              <a:t>tion qu</a:t>
            </a:r>
            <a:r>
              <a:rPr lang="fr-FR" sz="1200" b="1" kern="1200" dirty="0">
                <a:solidFill>
                  <a:schemeClr val="tx1"/>
                </a:solidFill>
                <a:effectLst/>
                <a:latin typeface="+mn-lt"/>
                <a:ea typeface="+mn-ea"/>
                <a:cs typeface="+mn-cs"/>
              </a:rPr>
              <a:t>an</a:t>
            </a:r>
            <a:r>
              <a:rPr lang="fr-FR" sz="1200" kern="1200" dirty="0">
                <a:solidFill>
                  <a:schemeClr val="tx1"/>
                </a:solidFill>
                <a:effectLst/>
                <a:latin typeface="+mn-lt"/>
                <a:ea typeface="+mn-ea"/>
                <a:cs typeface="+mn-cs"/>
              </a:rPr>
              <a:t>d je m</a:t>
            </a:r>
            <a:r>
              <a:rPr lang="fr-FR" sz="1200" b="1" kern="1200" dirty="0">
                <a:solidFill>
                  <a:schemeClr val="tx1"/>
                </a:solidFill>
                <a:effectLst/>
                <a:latin typeface="+mn-lt"/>
                <a:ea typeface="+mn-ea"/>
                <a:cs typeface="+mn-cs"/>
              </a:rPr>
              <a:t>an</a:t>
            </a:r>
            <a:r>
              <a:rPr lang="fr-FR" sz="1200" kern="1200" dirty="0">
                <a:solidFill>
                  <a:schemeClr val="tx1"/>
                </a:solidFill>
                <a:effectLst/>
                <a:latin typeface="+mn-lt"/>
                <a:ea typeface="+mn-ea"/>
                <a:cs typeface="+mn-cs"/>
              </a:rPr>
              <a:t>ge.</a:t>
            </a:r>
            <a:endParaRPr lang="en-GB"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enfant [126], aimer [242], </a:t>
            </a:r>
            <a:r>
              <a:rPr lang="en-GB" baseline="0" dirty="0" err="1"/>
              <a:t>aller</a:t>
            </a:r>
            <a:r>
              <a:rPr lang="en-GB" baseline="0" dirty="0"/>
              <a:t> [53], chez [206], </a:t>
            </a:r>
            <a:r>
              <a:rPr lang="en-GB" baseline="0" dirty="0" err="1"/>
              <a:t>médecin</a:t>
            </a:r>
            <a:r>
              <a:rPr lang="en-GB" baseline="0" dirty="0"/>
              <a:t> [827], </a:t>
            </a:r>
            <a:r>
              <a:rPr lang="en-GB" baseline="0" dirty="0" err="1"/>
              <a:t>quand</a:t>
            </a:r>
            <a:r>
              <a:rPr lang="en-GB" baseline="0" dirty="0"/>
              <a:t> [119], faire [25], attention [482], </a:t>
            </a:r>
            <a:r>
              <a:rPr lang="en-GB" baseline="0" dirty="0" err="1"/>
              <a:t>quand</a:t>
            </a:r>
            <a:r>
              <a:rPr lang="en-GB" baseline="0" dirty="0"/>
              <a:t> [119], manger [1338]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for </a:t>
            </a:r>
            <a:r>
              <a:rPr lang="en-US" b="1"/>
              <a:t>3 slides</a:t>
            </a:r>
          </a:p>
          <a:p>
            <a:endParaRPr lang="en-US" b="1" dirty="0"/>
          </a:p>
          <a:p>
            <a:r>
              <a:rPr lang="en-US" b="1" dirty="0"/>
              <a:t>Aim: </a:t>
            </a:r>
            <a:r>
              <a:rPr lang="en-US" b="0" dirty="0"/>
              <a:t>To correctly pronounce unknown words containing [</a:t>
            </a:r>
            <a:r>
              <a:rPr lang="en-US" b="0" dirty="0" err="1"/>
              <a:t>en</a:t>
            </a:r>
            <a:r>
              <a:rPr lang="en-US" b="0" dirty="0"/>
              <a:t>/an] in decreasing amounts of time, helping </a:t>
            </a:r>
            <a:r>
              <a:rPr lang="en-US" b="0" dirty="0" err="1"/>
              <a:t>automisation</a:t>
            </a:r>
            <a:r>
              <a:rPr lang="en-US" b="0" dirty="0"/>
              <a:t> of SSC production. Awareness raising of cross-linguistic pronunciation differences. The words chosen are cognates which otherwise contain sounds that are equivalent (or very similar) to English SSCs, as well as known SSCs, so that students can focus fully on [</a:t>
            </a:r>
            <a:r>
              <a:rPr lang="en-US" b="0" dirty="0" err="1"/>
              <a:t>en</a:t>
            </a:r>
            <a:r>
              <a:rPr lang="en-US" b="0" dirty="0"/>
              <a:t>/an] (allowances are made for English pronunciation of [r], which is covered in year 8).</a:t>
            </a:r>
            <a:endParaRPr lang="en-US" b="1" dirty="0"/>
          </a:p>
          <a:p>
            <a:endParaRPr lang="en-US" b="1" dirty="0"/>
          </a:p>
          <a:p>
            <a:r>
              <a:rPr lang="en-US" b="1" dirty="0"/>
              <a:t>Procedure:</a:t>
            </a:r>
          </a:p>
          <a:p>
            <a:r>
              <a:rPr lang="en-US" b="0" dirty="0"/>
              <a:t>1. Students pair up.</a:t>
            </a:r>
          </a:p>
          <a:p>
            <a:r>
              <a:rPr lang="en-US" b="0" dirty="0"/>
              <a:t>2. Teacher starts timer.</a:t>
            </a:r>
          </a:p>
          <a:p>
            <a:r>
              <a:rPr lang="en-US" b="0" dirty="0"/>
              <a:t>3. Student A tries to say the words without pronouncing [</a:t>
            </a:r>
            <a:r>
              <a:rPr lang="en-US" b="0" dirty="0" err="1"/>
              <a:t>en</a:t>
            </a:r>
            <a:r>
              <a:rPr lang="en-US" b="0" dirty="0"/>
              <a:t>/am] the English way.</a:t>
            </a:r>
          </a:p>
          <a:p>
            <a:r>
              <a:rPr lang="en-US" b="0" dirty="0"/>
              <a:t>4. Student B listens and makes speaker pause for 3 seconds every time an English pronunciation creeps in!</a:t>
            </a:r>
          </a:p>
          <a:p>
            <a:r>
              <a:rPr lang="en-US" b="0" dirty="0"/>
              <a:t>5. Swap roles.</a:t>
            </a:r>
          </a:p>
          <a:p>
            <a:r>
              <a:rPr lang="en-US" b="0" dirty="0"/>
              <a:t>6. The student who says the most words correctly is the winner!</a:t>
            </a:r>
          </a:p>
          <a:p>
            <a:r>
              <a:rPr lang="en-US" b="0" dirty="0"/>
              <a:t>7. Click on the word to hear pronunciation by a native speaker. Students repeat.</a:t>
            </a:r>
          </a:p>
          <a:p>
            <a:r>
              <a:rPr lang="en-US" b="0" dirty="0"/>
              <a:t>8. Check understanding of words.</a:t>
            </a:r>
          </a:p>
          <a:p>
            <a:r>
              <a:rPr lang="en-US" b="0" dirty="0"/>
              <a:t>9. Move onto the next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r>
              <a:rPr lang="en-US" b="1" dirty="0"/>
              <a:t>Transcript and word </a:t>
            </a:r>
            <a:r>
              <a:rPr lang="en-GB" b="1" baseline="0" dirty="0"/>
              <a:t>frequency (1 is the most frequent word in French): </a:t>
            </a:r>
            <a:br>
              <a:rPr lang="en-GB" baseline="0" dirty="0"/>
            </a:br>
            <a:r>
              <a:rPr lang="en-GB" baseline="0" dirty="0"/>
              <a:t>sentiment [886], </a:t>
            </a:r>
            <a:r>
              <a:rPr lang="en-GB" baseline="0" dirty="0" err="1"/>
              <a:t>probablement</a:t>
            </a:r>
            <a:r>
              <a:rPr lang="en-GB" baseline="0" dirty="0"/>
              <a:t> [903], client [917], </a:t>
            </a:r>
            <a:r>
              <a:rPr lang="en-GB" baseline="0" dirty="0" err="1"/>
              <a:t>défense</a:t>
            </a:r>
            <a:r>
              <a:rPr lang="en-GB" baseline="0" dirty="0"/>
              <a:t> [938], transparent [2953], central [992], document [997], influence [1083], parent [546], existence [1153], </a:t>
            </a:r>
            <a:r>
              <a:rPr lang="en-GB" baseline="0" dirty="0" err="1"/>
              <a:t>tendance</a:t>
            </a:r>
            <a:r>
              <a:rPr lang="en-GB" baseline="0" dirty="0"/>
              <a:t> [1158], plan [164], </a:t>
            </a:r>
            <a:r>
              <a:rPr lang="en-GB" baseline="0" dirty="0" err="1"/>
              <a:t>dangereux</a:t>
            </a:r>
            <a:r>
              <a:rPr lang="en-GB" baseline="0" dirty="0"/>
              <a:t> [713], </a:t>
            </a:r>
            <a:r>
              <a:rPr lang="en-GB" baseline="0" dirty="0" err="1"/>
              <a:t>danse</a:t>
            </a:r>
            <a:r>
              <a:rPr lang="en-GB" baseline="0" dirty="0"/>
              <a:t> [2964], performance [2559]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83963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06/11/2021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88185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06/11/2021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83733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83221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6380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90007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7819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5178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7650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41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15655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6699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21034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6294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7839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8325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1962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40417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74411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5881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67654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558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297486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322047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566396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637930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06/11/2021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54975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223077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61117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11703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31266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57112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95667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37541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5848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017586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467621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25246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893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325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08531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06/11/2021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85293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06/11/2021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8116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06/11/2021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44891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9187717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59999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6393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8579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2.wav"/><Relationship Id="rId18" Type="http://schemas.openxmlformats.org/officeDocument/2006/relationships/audio" Target="../media/audio27.wav"/><Relationship Id="rId3" Type="http://schemas.openxmlformats.org/officeDocument/2006/relationships/image" Target="../media/image12.png"/><Relationship Id="rId7" Type="http://schemas.openxmlformats.org/officeDocument/2006/relationships/audio" Target="../media/audio15.wav"/><Relationship Id="rId12" Type="http://schemas.openxmlformats.org/officeDocument/2006/relationships/audio" Target="../media/audio21.wav"/><Relationship Id="rId17" Type="http://schemas.openxmlformats.org/officeDocument/2006/relationships/audio" Target="../media/audio26.wav"/><Relationship Id="rId2" Type="http://schemas.openxmlformats.org/officeDocument/2006/relationships/notesSlide" Target="../notesSlides/notesSlide10.xml"/><Relationship Id="rId16" Type="http://schemas.openxmlformats.org/officeDocument/2006/relationships/audio" Target="../media/audio25.wav"/><Relationship Id="rId1" Type="http://schemas.openxmlformats.org/officeDocument/2006/relationships/slideLayout" Target="../slideLayouts/slideLayout35.xml"/><Relationship Id="rId6" Type="http://schemas.openxmlformats.org/officeDocument/2006/relationships/audio" Target="../media/audio14.wav"/><Relationship Id="rId11" Type="http://schemas.openxmlformats.org/officeDocument/2006/relationships/audio" Target="../media/audio20.wav"/><Relationship Id="rId5" Type="http://schemas.openxmlformats.org/officeDocument/2006/relationships/audio" Target="../media/audio13.wav"/><Relationship Id="rId15" Type="http://schemas.openxmlformats.org/officeDocument/2006/relationships/audio" Target="../media/audio24.wav"/><Relationship Id="rId10" Type="http://schemas.openxmlformats.org/officeDocument/2006/relationships/audio" Target="../media/audio19.wav"/><Relationship Id="rId19" Type="http://schemas.openxmlformats.org/officeDocument/2006/relationships/audio" Target="../media/audio18.wav"/><Relationship Id="rId4" Type="http://schemas.openxmlformats.org/officeDocument/2006/relationships/image" Target="../media/image13.png"/><Relationship Id="rId9" Type="http://schemas.openxmlformats.org/officeDocument/2006/relationships/audio" Target="../media/audio17.wav"/><Relationship Id="rId14" Type="http://schemas.openxmlformats.org/officeDocument/2006/relationships/audio" Target="../media/audio23.wav"/></Relationships>
</file>

<file path=ppt/slides/_rels/slide11.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2.wav"/><Relationship Id="rId18" Type="http://schemas.openxmlformats.org/officeDocument/2006/relationships/audio" Target="../media/audio27.wav"/><Relationship Id="rId3" Type="http://schemas.openxmlformats.org/officeDocument/2006/relationships/image" Target="../media/image12.png"/><Relationship Id="rId7" Type="http://schemas.openxmlformats.org/officeDocument/2006/relationships/audio" Target="../media/audio15.wav"/><Relationship Id="rId12" Type="http://schemas.openxmlformats.org/officeDocument/2006/relationships/audio" Target="../media/audio21.wav"/><Relationship Id="rId17" Type="http://schemas.openxmlformats.org/officeDocument/2006/relationships/audio" Target="../media/audio26.wav"/><Relationship Id="rId2" Type="http://schemas.openxmlformats.org/officeDocument/2006/relationships/notesSlide" Target="../notesSlides/notesSlide11.xml"/><Relationship Id="rId16" Type="http://schemas.openxmlformats.org/officeDocument/2006/relationships/audio" Target="../media/audio25.wav"/><Relationship Id="rId1" Type="http://schemas.openxmlformats.org/officeDocument/2006/relationships/slideLayout" Target="../slideLayouts/slideLayout35.xml"/><Relationship Id="rId6" Type="http://schemas.openxmlformats.org/officeDocument/2006/relationships/audio" Target="../media/audio14.wav"/><Relationship Id="rId11" Type="http://schemas.openxmlformats.org/officeDocument/2006/relationships/audio" Target="../media/audio20.wav"/><Relationship Id="rId5" Type="http://schemas.openxmlformats.org/officeDocument/2006/relationships/audio" Target="../media/audio13.wav"/><Relationship Id="rId15" Type="http://schemas.openxmlformats.org/officeDocument/2006/relationships/audio" Target="../media/audio24.wav"/><Relationship Id="rId10" Type="http://schemas.openxmlformats.org/officeDocument/2006/relationships/audio" Target="../media/audio19.wav"/><Relationship Id="rId19" Type="http://schemas.openxmlformats.org/officeDocument/2006/relationships/audio" Target="../media/audio18.wav"/><Relationship Id="rId4" Type="http://schemas.openxmlformats.org/officeDocument/2006/relationships/image" Target="../media/image13.png"/><Relationship Id="rId9" Type="http://schemas.openxmlformats.org/officeDocument/2006/relationships/audio" Target="../media/audio17.wav"/><Relationship Id="rId14" Type="http://schemas.openxmlformats.org/officeDocument/2006/relationships/audio" Target="../media/audio23.wav"/></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audio" Target="../media/audio31.wav"/><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audio" Target="../media/audio30.wav"/><Relationship Id="rId5" Type="http://schemas.openxmlformats.org/officeDocument/2006/relationships/audio" Target="../media/audio29.wav"/><Relationship Id="rId4" Type="http://schemas.openxmlformats.org/officeDocument/2006/relationships/audio" Target="../media/audio28.wav"/></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12.png"/><Relationship Id="rId2" Type="http://schemas.openxmlformats.org/officeDocument/2006/relationships/notesSlide" Target="../notesSlides/notesSlide15.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18" Type="http://schemas.openxmlformats.org/officeDocument/2006/relationships/image" Target="../media/image21.png"/><Relationship Id="rId3" Type="http://schemas.openxmlformats.org/officeDocument/2006/relationships/image" Target="../media/image28.jpeg"/><Relationship Id="rId7" Type="http://schemas.openxmlformats.org/officeDocument/2006/relationships/image" Target="../media/image12.png"/><Relationship Id="rId12" Type="http://schemas.openxmlformats.org/officeDocument/2006/relationships/image" Target="../media/image31.png"/><Relationship Id="rId17" Type="http://schemas.openxmlformats.org/officeDocument/2006/relationships/image" Target="../media/image20.png"/><Relationship Id="rId2" Type="http://schemas.openxmlformats.org/officeDocument/2006/relationships/notesSlide" Target="../notesSlides/notesSlide16.xml"/><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25.png"/><Relationship Id="rId5" Type="http://schemas.openxmlformats.org/officeDocument/2006/relationships/image" Target="../media/image29.png"/><Relationship Id="rId15" Type="http://schemas.openxmlformats.org/officeDocument/2006/relationships/image" Target="../media/image24.png"/><Relationship Id="rId10" Type="http://schemas.openxmlformats.org/officeDocument/2006/relationships/image" Target="../media/image15.png"/><Relationship Id="rId4" Type="http://schemas.openxmlformats.org/officeDocument/2006/relationships/image" Target="../media/image23.png"/><Relationship Id="rId9" Type="http://schemas.openxmlformats.org/officeDocument/2006/relationships/image" Target="../media/image18.png"/><Relationship Id="rId1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5.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audio" Target="../media/audio32.wav"/><Relationship Id="rId7" Type="http://schemas.openxmlformats.org/officeDocument/2006/relationships/audio" Target="../media/audio36.wav"/><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audio" Target="../media/audio35.wav"/><Relationship Id="rId11" Type="http://schemas.openxmlformats.org/officeDocument/2006/relationships/image" Target="../media/image12.png"/><Relationship Id="rId5" Type="http://schemas.openxmlformats.org/officeDocument/2006/relationships/audio" Target="../media/audio34.wav"/><Relationship Id="rId10" Type="http://schemas.openxmlformats.org/officeDocument/2006/relationships/audio" Target="../media/audio39.wav"/><Relationship Id="rId4" Type="http://schemas.openxmlformats.org/officeDocument/2006/relationships/audio" Target="../media/audio33.wav"/><Relationship Id="rId9" Type="http://schemas.openxmlformats.org/officeDocument/2006/relationships/audio" Target="../media/audio38.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2.png"/><Relationship Id="rId3"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5.pn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5.pn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 Id="rId1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png"/><Relationship Id="rId7"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12.png"/><Relationship Id="rId4" Type="http://schemas.openxmlformats.org/officeDocument/2006/relationships/image" Target="../media/image36.png"/><Relationship Id="rId9"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png"/><Relationship Id="rId7"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2.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27.xml"/><Relationship Id="rId1" Type="http://schemas.openxmlformats.org/officeDocument/2006/relationships/slideLayout" Target="../slideLayouts/slideLayout28.xml"/><Relationship Id="rId5" Type="http://schemas.openxmlformats.org/officeDocument/2006/relationships/image" Target="../media/image44.png"/><Relationship Id="rId4" Type="http://schemas.openxmlformats.org/officeDocument/2006/relationships/audio" Target="../media/audio41.wav"/></Relationships>
</file>

<file path=ppt/slides/_rels/slide28.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audio" Target="../media/audio41.wav"/></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image" Target="../media/image47.png"/><Relationship Id="rId3" Type="http://schemas.openxmlformats.org/officeDocument/2006/relationships/audio" Target="../media/audio40.wav"/><Relationship Id="rId7" Type="http://schemas.openxmlformats.org/officeDocument/2006/relationships/audio" Target="../media/audio44.wav"/><Relationship Id="rId12"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audio" Target="../media/audio43.wav"/><Relationship Id="rId11" Type="http://schemas.openxmlformats.org/officeDocument/2006/relationships/image" Target="../media/image45.png"/><Relationship Id="rId5" Type="http://schemas.openxmlformats.org/officeDocument/2006/relationships/audio" Target="../media/audio41.wav"/><Relationship Id="rId10" Type="http://schemas.openxmlformats.org/officeDocument/2006/relationships/audio" Target="../media/audio47.wav"/><Relationship Id="rId4" Type="http://schemas.openxmlformats.org/officeDocument/2006/relationships/audio" Target="../media/audio42.wav"/><Relationship Id="rId9" Type="http://schemas.openxmlformats.org/officeDocument/2006/relationships/audio" Target="../media/audio46.wav"/></Relationships>
</file>

<file path=ppt/slides/_rels/slide31.xml.rels><?xml version="1.0" encoding="UTF-8" standalone="yes"?>
<Relationships xmlns="http://schemas.openxmlformats.org/package/2006/relationships"><Relationship Id="rId8" Type="http://schemas.openxmlformats.org/officeDocument/2006/relationships/audio" Target="../media/audio45.wav"/><Relationship Id="rId3" Type="http://schemas.openxmlformats.org/officeDocument/2006/relationships/audio" Target="../media/audio40.wav"/><Relationship Id="rId7" Type="http://schemas.openxmlformats.org/officeDocument/2006/relationships/audio" Target="../media/audio44.wav"/><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audio" Target="../media/audio43.wav"/><Relationship Id="rId11" Type="http://schemas.openxmlformats.org/officeDocument/2006/relationships/image" Target="../media/image45.png"/><Relationship Id="rId5" Type="http://schemas.openxmlformats.org/officeDocument/2006/relationships/audio" Target="../media/audio41.wav"/><Relationship Id="rId10" Type="http://schemas.openxmlformats.org/officeDocument/2006/relationships/audio" Target="../media/audio47.wav"/><Relationship Id="rId4" Type="http://schemas.openxmlformats.org/officeDocument/2006/relationships/audio" Target="../media/audio42.wav"/><Relationship Id="rId9" Type="http://schemas.openxmlformats.org/officeDocument/2006/relationships/audio" Target="../media/audio46.wav"/></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audio" Target="../media/audio52.wav"/><Relationship Id="rId3" Type="http://schemas.openxmlformats.org/officeDocument/2006/relationships/image" Target="../media/image12.png"/><Relationship Id="rId7" Type="http://schemas.openxmlformats.org/officeDocument/2006/relationships/audio" Target="../media/audio51.wav"/><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50.wav"/><Relationship Id="rId5" Type="http://schemas.openxmlformats.org/officeDocument/2006/relationships/audio" Target="../media/audio49.wav"/><Relationship Id="rId4" Type="http://schemas.openxmlformats.org/officeDocument/2006/relationships/audio" Target="../media/audio48.wav"/></Relationships>
</file>

<file path=ppt/slides/_rels/slide34.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image" Target="../media/image52.png"/><Relationship Id="rId18" Type="http://schemas.openxmlformats.org/officeDocument/2006/relationships/audio" Target="../media/audio60.wav"/><Relationship Id="rId3" Type="http://schemas.openxmlformats.org/officeDocument/2006/relationships/audio" Target="../media/audio53.wav"/><Relationship Id="rId7" Type="http://schemas.openxmlformats.org/officeDocument/2006/relationships/image" Target="../media/image49.png"/><Relationship Id="rId12" Type="http://schemas.openxmlformats.org/officeDocument/2006/relationships/audio" Target="../media/audio57.wav"/><Relationship Id="rId17" Type="http://schemas.openxmlformats.org/officeDocument/2006/relationships/image" Target="../media/image54.png"/><Relationship Id="rId2" Type="http://schemas.openxmlformats.org/officeDocument/2006/relationships/notesSlide" Target="../notesSlides/notesSlide34.xml"/><Relationship Id="rId16" Type="http://schemas.openxmlformats.org/officeDocument/2006/relationships/audio" Target="../media/audio59.wav"/><Relationship Id="rId1" Type="http://schemas.openxmlformats.org/officeDocument/2006/relationships/slideLayout" Target="../slideLayouts/slideLayout2.xml"/><Relationship Id="rId6" Type="http://schemas.openxmlformats.org/officeDocument/2006/relationships/audio" Target="../media/audio54.wav"/><Relationship Id="rId11" Type="http://schemas.openxmlformats.org/officeDocument/2006/relationships/image" Target="../media/image51.png"/><Relationship Id="rId5" Type="http://schemas.openxmlformats.org/officeDocument/2006/relationships/image" Target="../media/image12.png"/><Relationship Id="rId15" Type="http://schemas.openxmlformats.org/officeDocument/2006/relationships/image" Target="../media/image53.png"/><Relationship Id="rId10" Type="http://schemas.openxmlformats.org/officeDocument/2006/relationships/audio" Target="../media/audio56.wav"/><Relationship Id="rId19" Type="http://schemas.openxmlformats.org/officeDocument/2006/relationships/image" Target="../media/image55.png"/><Relationship Id="rId4" Type="http://schemas.openxmlformats.org/officeDocument/2006/relationships/image" Target="../media/image48.png"/><Relationship Id="rId9" Type="http://schemas.openxmlformats.org/officeDocument/2006/relationships/image" Target="../media/image50.png"/><Relationship Id="rId14" Type="http://schemas.openxmlformats.org/officeDocument/2006/relationships/audio" Target="../media/audio58.wav"/></Relationships>
</file>

<file path=ppt/slides/_rels/slide35.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image" Target="../media/image52.png"/><Relationship Id="rId18" Type="http://schemas.openxmlformats.org/officeDocument/2006/relationships/audio" Target="../media/audio60.wav"/><Relationship Id="rId3" Type="http://schemas.openxmlformats.org/officeDocument/2006/relationships/image" Target="../media/image12.png"/><Relationship Id="rId7" Type="http://schemas.openxmlformats.org/officeDocument/2006/relationships/image" Target="../media/image49.png"/><Relationship Id="rId12" Type="http://schemas.openxmlformats.org/officeDocument/2006/relationships/audio" Target="../media/audio57.wav"/><Relationship Id="rId17" Type="http://schemas.openxmlformats.org/officeDocument/2006/relationships/image" Target="../media/image54.png"/><Relationship Id="rId2" Type="http://schemas.openxmlformats.org/officeDocument/2006/relationships/notesSlide" Target="../notesSlides/notesSlide35.xml"/><Relationship Id="rId16" Type="http://schemas.openxmlformats.org/officeDocument/2006/relationships/audio" Target="../media/audio59.wav"/><Relationship Id="rId1" Type="http://schemas.openxmlformats.org/officeDocument/2006/relationships/slideLayout" Target="../slideLayouts/slideLayout2.xml"/><Relationship Id="rId6" Type="http://schemas.openxmlformats.org/officeDocument/2006/relationships/audio" Target="../media/audio54.wav"/><Relationship Id="rId11" Type="http://schemas.openxmlformats.org/officeDocument/2006/relationships/image" Target="../media/image51.png"/><Relationship Id="rId5" Type="http://schemas.openxmlformats.org/officeDocument/2006/relationships/image" Target="../media/image48.png"/><Relationship Id="rId15" Type="http://schemas.openxmlformats.org/officeDocument/2006/relationships/image" Target="../media/image53.png"/><Relationship Id="rId10" Type="http://schemas.openxmlformats.org/officeDocument/2006/relationships/audio" Target="../media/audio56.wav"/><Relationship Id="rId19" Type="http://schemas.openxmlformats.org/officeDocument/2006/relationships/image" Target="../media/image55.png"/><Relationship Id="rId4" Type="http://schemas.openxmlformats.org/officeDocument/2006/relationships/audio" Target="../media/audio53.wav"/><Relationship Id="rId9" Type="http://schemas.openxmlformats.org/officeDocument/2006/relationships/image" Target="../media/image50.png"/><Relationship Id="rId14" Type="http://schemas.openxmlformats.org/officeDocument/2006/relationships/audio" Target="../media/audio58.wav"/></Relationships>
</file>

<file path=ppt/slides/_rels/slide36.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image" Target="../media/image52.png"/><Relationship Id="rId18" Type="http://schemas.openxmlformats.org/officeDocument/2006/relationships/audio" Target="../media/audio60.wav"/><Relationship Id="rId3" Type="http://schemas.openxmlformats.org/officeDocument/2006/relationships/image" Target="../media/image12.png"/><Relationship Id="rId7" Type="http://schemas.openxmlformats.org/officeDocument/2006/relationships/image" Target="../media/image49.png"/><Relationship Id="rId12" Type="http://schemas.openxmlformats.org/officeDocument/2006/relationships/audio" Target="../media/audio57.wav"/><Relationship Id="rId17" Type="http://schemas.openxmlformats.org/officeDocument/2006/relationships/image" Target="../media/image54.png"/><Relationship Id="rId2" Type="http://schemas.openxmlformats.org/officeDocument/2006/relationships/notesSlide" Target="../notesSlides/notesSlide36.xml"/><Relationship Id="rId16" Type="http://schemas.openxmlformats.org/officeDocument/2006/relationships/audio" Target="../media/audio59.wav"/><Relationship Id="rId1" Type="http://schemas.openxmlformats.org/officeDocument/2006/relationships/slideLayout" Target="../slideLayouts/slideLayout2.xml"/><Relationship Id="rId6" Type="http://schemas.openxmlformats.org/officeDocument/2006/relationships/audio" Target="../media/audio54.wav"/><Relationship Id="rId11" Type="http://schemas.openxmlformats.org/officeDocument/2006/relationships/image" Target="../media/image51.png"/><Relationship Id="rId5" Type="http://schemas.openxmlformats.org/officeDocument/2006/relationships/image" Target="../media/image48.png"/><Relationship Id="rId15" Type="http://schemas.openxmlformats.org/officeDocument/2006/relationships/image" Target="../media/image53.png"/><Relationship Id="rId10" Type="http://schemas.openxmlformats.org/officeDocument/2006/relationships/audio" Target="../media/audio56.wav"/><Relationship Id="rId19" Type="http://schemas.openxmlformats.org/officeDocument/2006/relationships/image" Target="../media/image55.png"/><Relationship Id="rId4" Type="http://schemas.openxmlformats.org/officeDocument/2006/relationships/audio" Target="../media/audio53.wav"/><Relationship Id="rId9" Type="http://schemas.openxmlformats.org/officeDocument/2006/relationships/image" Target="../media/image50.png"/><Relationship Id="rId14" Type="http://schemas.openxmlformats.org/officeDocument/2006/relationships/audio" Target="../media/audio58.wav"/></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8" Type="http://schemas.openxmlformats.org/officeDocument/2006/relationships/audio" Target="../media/audio66.wav"/><Relationship Id="rId13" Type="http://schemas.openxmlformats.org/officeDocument/2006/relationships/image" Target="../media/image16.png"/><Relationship Id="rId18" Type="http://schemas.openxmlformats.org/officeDocument/2006/relationships/image" Target="../media/image24.png"/><Relationship Id="rId3" Type="http://schemas.openxmlformats.org/officeDocument/2006/relationships/audio" Target="../media/audio61.wav"/><Relationship Id="rId21" Type="http://schemas.openxmlformats.org/officeDocument/2006/relationships/image" Target="../media/image12.png"/><Relationship Id="rId7" Type="http://schemas.openxmlformats.org/officeDocument/2006/relationships/audio" Target="../media/audio65.wav"/><Relationship Id="rId12" Type="http://schemas.openxmlformats.org/officeDocument/2006/relationships/image" Target="../media/image23.png"/><Relationship Id="rId17" Type="http://schemas.openxmlformats.org/officeDocument/2006/relationships/image" Target="../media/image26.png"/><Relationship Id="rId2" Type="http://schemas.openxmlformats.org/officeDocument/2006/relationships/notesSlide" Target="../notesSlides/notesSlide40.xml"/><Relationship Id="rId16" Type="http://schemas.openxmlformats.org/officeDocument/2006/relationships/image" Target="../media/image31.png"/><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audio" Target="../media/audio64.wav"/><Relationship Id="rId11" Type="http://schemas.openxmlformats.org/officeDocument/2006/relationships/image" Target="../media/image19.png"/><Relationship Id="rId5" Type="http://schemas.openxmlformats.org/officeDocument/2006/relationships/audio" Target="../media/audio63.wav"/><Relationship Id="rId15" Type="http://schemas.openxmlformats.org/officeDocument/2006/relationships/image" Target="../media/image15.png"/><Relationship Id="rId10" Type="http://schemas.openxmlformats.org/officeDocument/2006/relationships/audio" Target="../media/audio68.wav"/><Relationship Id="rId19" Type="http://schemas.openxmlformats.org/officeDocument/2006/relationships/image" Target="../media/image57.png"/><Relationship Id="rId4" Type="http://schemas.openxmlformats.org/officeDocument/2006/relationships/audio" Target="../media/audio62.wav"/><Relationship Id="rId9" Type="http://schemas.openxmlformats.org/officeDocument/2006/relationships/audio" Target="../media/audio67.wav"/><Relationship Id="rId1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12.pn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jp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5.xml"/><Relationship Id="rId16"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7.xml"/><Relationship Id="rId1" Type="http://schemas.openxmlformats.org/officeDocument/2006/relationships/slideLayout" Target="../slideLayouts/slideLayout35.xml"/><Relationship Id="rId5" Type="http://schemas.openxmlformats.org/officeDocument/2006/relationships/image" Target="../media/image70.png"/><Relationship Id="rId4" Type="http://schemas.openxmlformats.org/officeDocument/2006/relationships/image" Target="../media/image13.png"/></Relationships>
</file>

<file path=ppt/slides/_rels/slide58.xml.rels><?xml version="1.0" encoding="UTF-8" standalone="yes"?>
<Relationships xmlns="http://schemas.openxmlformats.org/package/2006/relationships"><Relationship Id="rId3" Type="http://schemas.openxmlformats.org/officeDocument/2006/relationships/audio" Target="../media/audio69.wav"/><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audio" Target="../media/audio70.wav"/><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60.xml.rels><?xml version="1.0" encoding="UTF-8" standalone="yes"?>
<Relationships xmlns="http://schemas.openxmlformats.org/package/2006/relationships"><Relationship Id="rId3" Type="http://schemas.openxmlformats.org/officeDocument/2006/relationships/audio" Target="../media/audio71.wav"/><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3" Type="http://schemas.openxmlformats.org/officeDocument/2006/relationships/audio" Target="../media/audio72.wav"/><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12.png"/></Relationships>
</file>

<file path=ppt/slides/_rels/slide62.xml.rels><?xml version="1.0" encoding="UTF-8" standalone="yes"?>
<Relationships xmlns="http://schemas.openxmlformats.org/package/2006/relationships"><Relationship Id="rId3" Type="http://schemas.openxmlformats.org/officeDocument/2006/relationships/audio" Target="../media/audio73.wav"/><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2.png"/></Relationships>
</file>

<file path=ppt/slides/_rels/slide63.xml.rels><?xml version="1.0" encoding="UTF-8" standalone="yes"?>
<Relationships xmlns="http://schemas.openxmlformats.org/package/2006/relationships"><Relationship Id="rId3" Type="http://schemas.openxmlformats.org/officeDocument/2006/relationships/audio" Target="../media/audio74.wav"/><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audio" Target="../media/audio75.wav"/><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audio" Target="../media/audio76.wav"/><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3" Type="http://schemas.openxmlformats.org/officeDocument/2006/relationships/audio" Target="../media/audio77.wav"/><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3" Type="http://schemas.openxmlformats.org/officeDocument/2006/relationships/audio" Target="../media/audio78.wav"/><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2.png"/><Relationship Id="rId4" Type="http://schemas.openxmlformats.org/officeDocument/2006/relationships/image" Target="../media/image12.png"/></Relationships>
</file>

<file path=ppt/slides/_rels/slide68.xml.rels><?xml version="1.0" encoding="UTF-8" standalone="yes"?>
<Relationships xmlns="http://schemas.openxmlformats.org/package/2006/relationships"><Relationship Id="rId8" Type="http://schemas.openxmlformats.org/officeDocument/2006/relationships/audio" Target="../media/audio83.wav"/><Relationship Id="rId13" Type="http://schemas.openxmlformats.org/officeDocument/2006/relationships/image" Target="../media/image86.png"/><Relationship Id="rId3" Type="http://schemas.openxmlformats.org/officeDocument/2006/relationships/image" Target="../media/image12.png"/><Relationship Id="rId7" Type="http://schemas.openxmlformats.org/officeDocument/2006/relationships/audio" Target="../media/audio82.wav"/><Relationship Id="rId12" Type="http://schemas.openxmlformats.org/officeDocument/2006/relationships/image" Target="../media/image85.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audio" Target="../media/audio81.wav"/><Relationship Id="rId11" Type="http://schemas.openxmlformats.org/officeDocument/2006/relationships/audio" Target="../media/audio86.wav"/><Relationship Id="rId5" Type="http://schemas.openxmlformats.org/officeDocument/2006/relationships/audio" Target="../media/audio80.wav"/><Relationship Id="rId10" Type="http://schemas.openxmlformats.org/officeDocument/2006/relationships/audio" Target="../media/audio85.wav"/><Relationship Id="rId4" Type="http://schemas.openxmlformats.org/officeDocument/2006/relationships/audio" Target="../media/audio79.wav"/><Relationship Id="rId9" Type="http://schemas.openxmlformats.org/officeDocument/2006/relationships/audio" Target="../media/audio84.wav"/></Relationships>
</file>

<file path=ppt/slides/_rels/slide69.xml.rels><?xml version="1.0" encoding="UTF-8" standalone="yes"?>
<Relationships xmlns="http://schemas.openxmlformats.org/package/2006/relationships"><Relationship Id="rId8" Type="http://schemas.openxmlformats.org/officeDocument/2006/relationships/audio" Target="../media/audio91.wav"/><Relationship Id="rId13" Type="http://schemas.openxmlformats.org/officeDocument/2006/relationships/image" Target="../media/image86.png"/><Relationship Id="rId3" Type="http://schemas.openxmlformats.org/officeDocument/2006/relationships/image" Target="../media/image12.png"/><Relationship Id="rId7" Type="http://schemas.openxmlformats.org/officeDocument/2006/relationships/audio" Target="../media/audio90.wav"/><Relationship Id="rId12"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audio" Target="../media/audio89.wav"/><Relationship Id="rId11" Type="http://schemas.openxmlformats.org/officeDocument/2006/relationships/audio" Target="../media/audio94.wav"/><Relationship Id="rId5" Type="http://schemas.openxmlformats.org/officeDocument/2006/relationships/audio" Target="../media/audio88.wav"/><Relationship Id="rId10" Type="http://schemas.openxmlformats.org/officeDocument/2006/relationships/audio" Target="../media/audio93.wav"/><Relationship Id="rId4" Type="http://schemas.openxmlformats.org/officeDocument/2006/relationships/audio" Target="../media/audio87.wav"/><Relationship Id="rId9" Type="http://schemas.openxmlformats.org/officeDocument/2006/relationships/audio" Target="../media/audio92.wav"/></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openxmlformats.org/officeDocument/2006/relationships/image" Target="../media/image87.JPG"/><Relationship Id="rId4" Type="http://schemas.openxmlformats.org/officeDocument/2006/relationships/image" Target="../media/image12.png"/></Relationships>
</file>

<file path=ppt/slides/_rels/slide71.xml.rels><?xml version="1.0" encoding="UTF-8" standalone="yes"?>
<Relationships xmlns="http://schemas.openxmlformats.org/package/2006/relationships"><Relationship Id="rId8" Type="http://schemas.openxmlformats.org/officeDocument/2006/relationships/hyperlink" Target="https://quizlet.com/gb/436202552/year-7-french-term-11-week-7-flash-cards/" TargetMode="External"/><Relationship Id="rId3" Type="http://schemas.openxmlformats.org/officeDocument/2006/relationships/image" Target="../media/image12.png"/><Relationship Id="rId7" Type="http://schemas.openxmlformats.org/officeDocument/2006/relationships/hyperlink" Target="https://resources.ncelp.org/concern/resources/g445cd627?locale=en" TargetMode="External"/><Relationship Id="rId2" Type="http://schemas.openxmlformats.org/officeDocument/2006/relationships/notesSlide" Target="../notesSlides/notesSlide71.xml"/><Relationship Id="rId1" Type="http://schemas.openxmlformats.org/officeDocument/2006/relationships/slideLayout" Target="../slideLayouts/slideLayout35.xml"/><Relationship Id="rId6" Type="http://schemas.openxmlformats.org/officeDocument/2006/relationships/image" Target="../media/image89.png"/><Relationship Id="rId5" Type="http://schemas.openxmlformats.org/officeDocument/2006/relationships/hyperlink" Target="http://www.ncelp.org/audio/FY7T1-1W7" TargetMode="External"/><Relationship Id="rId10" Type="http://schemas.openxmlformats.org/officeDocument/2006/relationships/image" Target="../media/image90.png"/><Relationship Id="rId4" Type="http://schemas.openxmlformats.org/officeDocument/2006/relationships/image" Target="../media/image88.png"/><Relationship Id="rId9" Type="http://schemas.openxmlformats.org/officeDocument/2006/relationships/hyperlink" Target="https://quizlet.com/gb/436199569/year-7-french-term-11-week-4-flash-card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audio" Target="../media/audio12.wav"/><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18" Type="http://schemas.openxmlformats.org/officeDocument/2006/relationships/audio" Target="../media/audio27.wav"/><Relationship Id="rId3" Type="http://schemas.openxmlformats.org/officeDocument/2006/relationships/image" Target="../media/image12.png"/><Relationship Id="rId7" Type="http://schemas.openxmlformats.org/officeDocument/2006/relationships/audio" Target="../media/audio16.wav"/><Relationship Id="rId12" Type="http://schemas.openxmlformats.org/officeDocument/2006/relationships/audio" Target="../media/audio21.wav"/><Relationship Id="rId17" Type="http://schemas.openxmlformats.org/officeDocument/2006/relationships/audio" Target="../media/audio26.wav"/><Relationship Id="rId2" Type="http://schemas.openxmlformats.org/officeDocument/2006/relationships/notesSlide" Target="../notesSlides/notesSlide9.xml"/><Relationship Id="rId16" Type="http://schemas.openxmlformats.org/officeDocument/2006/relationships/audio" Target="../media/audio25.wav"/><Relationship Id="rId1" Type="http://schemas.openxmlformats.org/officeDocument/2006/relationships/slideLayout" Target="../slideLayouts/slideLayout35.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audio" Target="../media/audio14.wav"/><Relationship Id="rId15" Type="http://schemas.openxmlformats.org/officeDocument/2006/relationships/audio" Target="../media/audio24.wav"/><Relationship Id="rId10" Type="http://schemas.openxmlformats.org/officeDocument/2006/relationships/audio" Target="../media/audio19.wav"/><Relationship Id="rId19" Type="http://schemas.openxmlformats.org/officeDocument/2006/relationships/image" Target="../media/image13.png"/><Relationship Id="rId4" Type="http://schemas.openxmlformats.org/officeDocument/2006/relationships/audio" Target="../media/audio13.wav"/><Relationship Id="rId9" Type="http://schemas.openxmlformats.org/officeDocument/2006/relationships/audio" Target="../media/audio18.wav"/><Relationship Id="rId14" Type="http://schemas.openxmlformats.org/officeDocument/2006/relationships/audio" Target="../media/audio23.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Title 3">
            <a:extLst>
              <a:ext uri="{FF2B5EF4-FFF2-40B4-BE49-F238E27FC236}">
                <a16:creationId xmlns:a16="http://schemas.microsoft.com/office/drawing/2014/main" id="{DD46EBB0-E605-4D88-BC73-BA218ED669DA}"/>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6 - Lesson 11</a:t>
            </a:r>
          </a:p>
        </p:txBody>
      </p:sp>
      <p:sp>
        <p:nvSpPr>
          <p:cNvPr id="17" name="Title 3">
            <a:extLst>
              <a:ext uri="{FF2B5EF4-FFF2-40B4-BE49-F238E27FC236}">
                <a16:creationId xmlns:a16="http://schemas.microsoft.com/office/drawing/2014/main" id="{D6681F20-1711-4AD7-9016-FBA9B506B84B}"/>
              </a:ext>
            </a:extLst>
          </p:cNvPr>
          <p:cNvSpPr txBox="1">
            <a:spLocks/>
          </p:cNvSpPr>
          <p:nvPr/>
        </p:nvSpPr>
        <p:spPr>
          <a:xfrm>
            <a:off x="235002" y="5666212"/>
            <a:ext cx="5378719"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Victoria Hobson / Rachel Hawkes / Catherine Morris </a:t>
            </a:r>
            <a:endParaRPr lang="en-GB" sz="1600" dirty="0">
              <a:solidFill>
                <a:prstClr val="white"/>
              </a:solidFill>
              <a:latin typeface="Century Gothic" panose="020B0502020202020204" pitchFamily="34" charset="0"/>
            </a:endParaRPr>
          </a:p>
          <a:p>
            <a:pPr lvl="0">
              <a:lnSpc>
                <a:spcPct val="100000"/>
              </a:lnSpc>
              <a:spcBef>
                <a:spcPts val="0"/>
              </a:spcBef>
              <a:defRPr/>
            </a:pPr>
            <a:r>
              <a:rPr lang="en-GB" sz="1400" dirty="0">
                <a:solidFill>
                  <a:prstClr val="white"/>
                </a:solidFill>
                <a:latin typeface="Century Gothic" panose="020B0502020202020204" pitchFamily="34" charset="0"/>
                <a:ea typeface="+mn-ea"/>
                <a:cs typeface="+mn-cs"/>
              </a:rPr>
              <a:t>Artwork by: </a:t>
            </a:r>
            <a:r>
              <a:rPr lang="en-GB" sz="1400" dirty="0" err="1">
                <a:solidFill>
                  <a:prstClr val="white"/>
                </a:solidFill>
                <a:latin typeface="Century Gothic" panose="020B0502020202020204" pitchFamily="34" charset="0"/>
                <a:ea typeface="+mn-ea"/>
                <a:cs typeface="+mn-cs"/>
              </a:rPr>
              <a:t>Chloé</a:t>
            </a:r>
            <a:r>
              <a:rPr lang="en-GB" sz="1400" dirty="0">
                <a:solidFill>
                  <a:prstClr val="white"/>
                </a:solidFill>
                <a:latin typeface="Century Gothic" panose="020B0502020202020204" pitchFamily="34" charset="0"/>
                <a:ea typeface="+mn-ea"/>
                <a:cs typeface="+mn-cs"/>
              </a:rPr>
              <a:t> </a:t>
            </a:r>
            <a:r>
              <a:rPr lang="en-GB" sz="1400" dirty="0" err="1">
                <a:solidFill>
                  <a:prstClr val="white"/>
                </a:solidFill>
                <a:latin typeface="Century Gothic" panose="020B0502020202020204" pitchFamily="34" charset="0"/>
                <a:ea typeface="+mn-ea"/>
                <a:cs typeface="+mn-cs"/>
              </a:rPr>
              <a:t>Motard</a:t>
            </a:r>
            <a:endParaRPr lang="en-GB" sz="1400" dirty="0">
              <a:solidFill>
                <a:prstClr val="white"/>
              </a:solidFill>
              <a:latin typeface="Century Gothic" panose="020B0502020202020204" pitchFamily="34" charset="0"/>
              <a:ea typeface="+mn-ea"/>
              <a:cs typeface="+mn-cs"/>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400" dirty="0">
                <a:solidFill>
                  <a:prstClr val="white"/>
                </a:solidFill>
                <a:latin typeface="Century Gothic" panose="020B0502020202020204" pitchFamily="34" charset="0"/>
              </a:rPr>
              <a:t>Date updated: 28/07/21</a:t>
            </a:r>
          </a:p>
        </p:txBody>
      </p:sp>
      <p:sp>
        <p:nvSpPr>
          <p:cNvPr id="19" name="Subtitle 5">
            <a:extLst>
              <a:ext uri="{FF2B5EF4-FFF2-40B4-BE49-F238E27FC236}">
                <a16:creationId xmlns:a16="http://schemas.microsoft.com/office/drawing/2014/main" id="{E74D89F3-7435-423E-B9A4-2CBC5C2991CA}"/>
              </a:ext>
            </a:extLst>
          </p:cNvPr>
          <p:cNvSpPr txBox="1">
            <a:spLocks/>
          </p:cNvSpPr>
          <p:nvPr/>
        </p:nvSpPr>
        <p:spPr>
          <a:xfrm>
            <a:off x="180000" y="2542938"/>
            <a:ext cx="7748076" cy="8860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definite article (le, la)</a:t>
            </a:r>
          </a:p>
          <a:p>
            <a:pPr algn="l"/>
            <a:r>
              <a:rPr lang="en-GB" sz="3000" dirty="0">
                <a:solidFill>
                  <a:prstClr val="white"/>
                </a:solidFill>
              </a:rPr>
              <a:t>s-liaison</a:t>
            </a:r>
          </a:p>
          <a:p>
            <a:pPr algn="l"/>
            <a:r>
              <a:rPr lang="en-GB" sz="3000" dirty="0">
                <a:solidFill>
                  <a:prstClr val="white"/>
                </a:solidFill>
              </a:rPr>
              <a:t>SSC [</a:t>
            </a:r>
            <a:r>
              <a:rPr lang="en-GB" sz="3000" dirty="0" err="1">
                <a:solidFill>
                  <a:prstClr val="white"/>
                </a:solidFill>
              </a:rPr>
              <a:t>en</a:t>
            </a:r>
            <a:r>
              <a:rPr lang="en-GB" sz="3000" dirty="0">
                <a:solidFill>
                  <a:prstClr val="white"/>
                </a:solidFill>
              </a:rPr>
              <a:t>/an]</a:t>
            </a:r>
          </a:p>
          <a:p>
            <a:endParaRPr lang="en-US" dirty="0"/>
          </a:p>
        </p:txBody>
      </p:sp>
      <p:sp>
        <p:nvSpPr>
          <p:cNvPr id="13" name="Title 2">
            <a:extLst>
              <a:ext uri="{FF2B5EF4-FFF2-40B4-BE49-F238E27FC236}">
                <a16:creationId xmlns:a16="http://schemas.microsoft.com/office/drawing/2014/main" id="{30CBF64E-1662-4159-95B4-D2F56DD33399}"/>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Talking about a thing or person</a:t>
            </a:r>
            <a:br>
              <a:rPr lang="en-GB" sz="4000" b="1" dirty="0">
                <a:solidFill>
                  <a:prstClr val="white"/>
                </a:solidFill>
              </a:rPr>
            </a:br>
            <a:endParaRPr lang="en-US" sz="4000" dirty="0"/>
          </a:p>
        </p:txBody>
      </p:sp>
    </p:spTree>
    <p:extLst>
      <p:ext uri="{BB962C8B-B14F-4D97-AF65-F5344CB8AC3E}">
        <p14:creationId xmlns:p14="http://schemas.microsoft.com/office/powerpoint/2010/main" val="898699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35" name="Speech Bubble: Rectangle with Corners Rounded 34">
            <a:extLst>
              <a:ext uri="{FF2B5EF4-FFF2-40B4-BE49-F238E27FC236}">
                <a16:creationId xmlns:a16="http://schemas.microsoft.com/office/drawing/2014/main" id="{366E563F-23D4-4A1A-8E4B-AA3D440EE5D8}"/>
              </a:ext>
            </a:extLst>
          </p:cNvPr>
          <p:cNvSpPr/>
          <p:nvPr/>
        </p:nvSpPr>
        <p:spPr>
          <a:xfrm>
            <a:off x="7224037" y="249869"/>
            <a:ext cx="2055214" cy="993638"/>
          </a:xfrm>
          <a:prstGeom prst="wedgeRoundRectCallout">
            <a:avLst>
              <a:gd name="adj1" fmla="val -20566"/>
              <a:gd name="adj2" fmla="val 67311"/>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pic>
        <p:nvPicPr>
          <p:cNvPr id="34" name="Picture 33" descr="Quiet Sign Clip Art">
            <a:extLst>
              <a:ext uri="{FF2B5EF4-FFF2-40B4-BE49-F238E27FC236}">
                <a16:creationId xmlns:a16="http://schemas.microsoft.com/office/drawing/2014/main" id="{B5E8DBE1-8EA2-4D30-8362-AB73ADEDB6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0075" y="397851"/>
            <a:ext cx="549731" cy="77747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hlinkClick r:id="" action="ppaction://noaction">
              <a:snd r:embed="rId5" name="sentiment.wav"/>
            </a:hlinkClick>
            <a:extLst>
              <a:ext uri="{FF2B5EF4-FFF2-40B4-BE49-F238E27FC236}">
                <a16:creationId xmlns:a16="http://schemas.microsoft.com/office/drawing/2014/main" id="{E0C9CCB5-3275-449C-B9D0-FBDC2F87C600}"/>
              </a:ext>
            </a:extLst>
          </p:cNvPr>
          <p:cNvSpPr txBox="1"/>
          <p:nvPr/>
        </p:nvSpPr>
        <p:spPr>
          <a:xfrm>
            <a:off x="395660" y="1669192"/>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37" name="TextBox 36">
            <a:hlinkClick r:id="" action="ppaction://noaction">
              <a:snd r:embed="rId6" name="probablement.wav"/>
            </a:hlinkClick>
            <a:extLst>
              <a:ext uri="{FF2B5EF4-FFF2-40B4-BE49-F238E27FC236}">
                <a16:creationId xmlns:a16="http://schemas.microsoft.com/office/drawing/2014/main" id="{58FA33AE-4BAC-449A-B03A-D3967DBE8BC9}"/>
              </a:ext>
            </a:extLst>
          </p:cNvPr>
          <p:cNvSpPr txBox="1"/>
          <p:nvPr/>
        </p:nvSpPr>
        <p:spPr>
          <a:xfrm>
            <a:off x="3977280" y="3336478"/>
            <a:ext cx="324675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probablem</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hlinkClick r:id="" action="ppaction://noaction">
              <a:snd r:embed="rId7" name="client.wav"/>
            </a:hlinkClick>
            <a:extLst>
              <a:ext uri="{FF2B5EF4-FFF2-40B4-BE49-F238E27FC236}">
                <a16:creationId xmlns:a16="http://schemas.microsoft.com/office/drawing/2014/main" id="{246BB821-82C7-4515-8161-2B586EF2AF04}"/>
              </a:ext>
            </a:extLst>
          </p:cNvPr>
          <p:cNvSpPr txBox="1"/>
          <p:nvPr/>
        </p:nvSpPr>
        <p:spPr>
          <a:xfrm>
            <a:off x="8094663" y="1620858"/>
            <a:ext cx="15550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39" name="TextBox 38">
            <a:hlinkClick r:id="" action="ppaction://noaction">
              <a:snd r:embed="rId8" name="danse.wav"/>
            </a:hlinkClick>
            <a:extLst>
              <a:ext uri="{FF2B5EF4-FFF2-40B4-BE49-F238E27FC236}">
                <a16:creationId xmlns:a16="http://schemas.microsoft.com/office/drawing/2014/main" id="{9C280F82-B292-4102-A33F-5663B4868624}"/>
              </a:ext>
            </a:extLst>
          </p:cNvPr>
          <p:cNvSpPr txBox="1"/>
          <p:nvPr/>
        </p:nvSpPr>
        <p:spPr>
          <a:xfrm>
            <a:off x="2560221" y="2009460"/>
            <a:ext cx="270757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hlinkClick r:id="" action="ppaction://noaction">
              <a:snd r:embed="rId9" name="performance.wav"/>
            </a:hlinkClick>
            <a:extLst>
              <a:ext uri="{FF2B5EF4-FFF2-40B4-BE49-F238E27FC236}">
                <a16:creationId xmlns:a16="http://schemas.microsoft.com/office/drawing/2014/main" id="{9F2AF1F5-2091-41E4-8BB2-6E34E9F3408E}"/>
              </a:ext>
            </a:extLst>
          </p:cNvPr>
          <p:cNvSpPr txBox="1"/>
          <p:nvPr/>
        </p:nvSpPr>
        <p:spPr>
          <a:xfrm>
            <a:off x="5628881" y="2359940"/>
            <a:ext cx="2707578" cy="553998"/>
          </a:xfrm>
          <a:prstGeom prst="rect">
            <a:avLst/>
          </a:prstGeom>
          <a:noFill/>
        </p:spPr>
        <p:txBody>
          <a:bodyPr wrap="square" rtlCol="0">
            <a:spAutoFit/>
          </a:bodyPr>
          <a:lstStyle/>
          <a:p>
            <a:pPr lvl="0">
              <a:defRPr/>
            </a:pPr>
            <a:r>
              <a:rPr lang="en-US" sz="3000" dirty="0">
                <a:solidFill>
                  <a:srgbClr val="4472C4">
                    <a:lumMod val="50000"/>
                  </a:srgbClr>
                </a:solidFill>
              </a:rPr>
              <a:t>perform</a:t>
            </a:r>
            <a:r>
              <a:rPr lang="en-US" sz="3000" b="1" dirty="0">
                <a:solidFill>
                  <a:srgbClr val="E65D00"/>
                </a:solidFill>
              </a:rPr>
              <a:t>an</a:t>
            </a:r>
            <a:r>
              <a:rPr lang="en-US" sz="3000" dirty="0">
                <a:solidFill>
                  <a:srgbClr val="4472C4">
                    <a:lumMod val="50000"/>
                  </a:srgbClr>
                </a:solidFill>
              </a:rPr>
              <a:t>ce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hlinkClick r:id="" action="ppaction://noaction">
              <a:snd r:embed="rId10" name="transparent.wav"/>
            </a:hlinkClick>
            <a:extLst>
              <a:ext uri="{FF2B5EF4-FFF2-40B4-BE49-F238E27FC236}">
                <a16:creationId xmlns:a16="http://schemas.microsoft.com/office/drawing/2014/main" id="{0F078FF3-7756-4C5D-BF9A-DA026D4B69B2}"/>
              </a:ext>
            </a:extLst>
          </p:cNvPr>
          <p:cNvSpPr txBox="1"/>
          <p:nvPr/>
        </p:nvSpPr>
        <p:spPr>
          <a:xfrm>
            <a:off x="761796" y="5546141"/>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spar</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42" name="TextBox 41">
            <a:hlinkClick r:id="" action="ppaction://noaction">
              <a:snd r:embed="rId11" name="central.wav"/>
            </a:hlinkClick>
            <a:extLst>
              <a:ext uri="{FF2B5EF4-FFF2-40B4-BE49-F238E27FC236}">
                <a16:creationId xmlns:a16="http://schemas.microsoft.com/office/drawing/2014/main" id="{E2BF5D19-55D7-4B74-8686-3056C445D2FA}"/>
              </a:ext>
            </a:extLst>
          </p:cNvPr>
          <p:cNvSpPr txBox="1"/>
          <p:nvPr/>
        </p:nvSpPr>
        <p:spPr>
          <a:xfrm>
            <a:off x="4280247" y="5705514"/>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tral</a:t>
            </a:r>
          </a:p>
        </p:txBody>
      </p:sp>
      <p:sp>
        <p:nvSpPr>
          <p:cNvPr id="43" name="TextBox 42">
            <a:hlinkClick r:id="" action="ppaction://noaction">
              <a:snd r:embed="rId12" name="document.wav"/>
            </a:hlinkClick>
            <a:extLst>
              <a:ext uri="{FF2B5EF4-FFF2-40B4-BE49-F238E27FC236}">
                <a16:creationId xmlns:a16="http://schemas.microsoft.com/office/drawing/2014/main" id="{FBAAD850-4A57-4FDF-B711-79954D9AD307}"/>
              </a:ext>
            </a:extLst>
          </p:cNvPr>
          <p:cNvSpPr txBox="1"/>
          <p:nvPr/>
        </p:nvSpPr>
        <p:spPr>
          <a:xfrm>
            <a:off x="6525033" y="5467900"/>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docum</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44" name="TextBox 43">
            <a:hlinkClick r:id="" action="ppaction://noaction">
              <a:snd r:embed="rId13" name="influence.wav"/>
            </a:hlinkClick>
            <a:extLst>
              <a:ext uri="{FF2B5EF4-FFF2-40B4-BE49-F238E27FC236}">
                <a16:creationId xmlns:a16="http://schemas.microsoft.com/office/drawing/2014/main" id="{CBB2B96E-1348-4B9F-9F96-ADCE12138C9D}"/>
              </a:ext>
            </a:extLst>
          </p:cNvPr>
          <p:cNvSpPr txBox="1"/>
          <p:nvPr/>
        </p:nvSpPr>
        <p:spPr>
          <a:xfrm>
            <a:off x="7127961" y="4352559"/>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influ</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a:t>
            </a:r>
          </a:p>
        </p:txBody>
      </p:sp>
      <p:sp>
        <p:nvSpPr>
          <p:cNvPr id="45" name="TextBox 44">
            <a:hlinkClick r:id="" action="ppaction://noaction">
              <a:snd r:embed="rId14" name="parent.wav"/>
            </a:hlinkClick>
            <a:extLst>
              <a:ext uri="{FF2B5EF4-FFF2-40B4-BE49-F238E27FC236}">
                <a16:creationId xmlns:a16="http://schemas.microsoft.com/office/drawing/2014/main" id="{3D58523F-4ADC-4562-8DBA-94B576038F5E}"/>
              </a:ext>
            </a:extLst>
          </p:cNvPr>
          <p:cNvSpPr txBox="1"/>
          <p:nvPr/>
        </p:nvSpPr>
        <p:spPr>
          <a:xfrm>
            <a:off x="1812229" y="4141114"/>
            <a:ext cx="18849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46" name="TextBox 45">
            <a:hlinkClick r:id="" action="ppaction://noaction">
              <a:snd r:embed="rId15" name="plan.wav"/>
            </a:hlinkClick>
            <a:extLst>
              <a:ext uri="{FF2B5EF4-FFF2-40B4-BE49-F238E27FC236}">
                <a16:creationId xmlns:a16="http://schemas.microsoft.com/office/drawing/2014/main" id="{7D64E1AC-9D67-4102-8FBF-21BCCD6859C0}"/>
              </a:ext>
            </a:extLst>
          </p:cNvPr>
          <p:cNvSpPr txBox="1"/>
          <p:nvPr/>
        </p:nvSpPr>
        <p:spPr>
          <a:xfrm>
            <a:off x="214528" y="4499770"/>
            <a:ext cx="1280911" cy="553998"/>
          </a:xfrm>
          <a:prstGeom prst="rect">
            <a:avLst/>
          </a:prstGeom>
          <a:noFill/>
        </p:spPr>
        <p:txBody>
          <a:bodyPr wrap="square" rtlCol="0">
            <a:spAutoFit/>
          </a:bodyPr>
          <a:lstStyle/>
          <a:p>
            <a:pPr lvl="0">
              <a:defRPr/>
            </a:pPr>
            <a:r>
              <a:rPr lang="en-US" sz="3000" dirty="0">
                <a:solidFill>
                  <a:srgbClr val="4472C4">
                    <a:lumMod val="50000"/>
                  </a:srgbClr>
                </a:solidFill>
              </a:rPr>
              <a:t>pl</a:t>
            </a:r>
            <a:r>
              <a:rPr lang="en-US" sz="3000" b="1" dirty="0">
                <a:solidFill>
                  <a:srgbClr val="E65D00"/>
                </a:solidFill>
              </a:rPr>
              <a:t>an</a:t>
            </a:r>
            <a:endParaRPr kumimoji="0" lang="en-US" sz="3000" b="0" i="0" u="none" strike="noStrike" kern="1200" cap="none" spc="0" normalizeH="0" baseline="0" noProof="0" dirty="0">
              <a:ln>
                <a:noFill/>
              </a:ln>
              <a:solidFill>
                <a:srgbClr val="E65D00"/>
              </a:solidFill>
              <a:effectLst/>
              <a:uLnTx/>
              <a:uFillTx/>
              <a:latin typeface="Century Gothic" panose="020F0302020204030204"/>
            </a:endParaRPr>
          </a:p>
        </p:txBody>
      </p:sp>
      <p:sp>
        <p:nvSpPr>
          <p:cNvPr id="47" name="TextBox 46">
            <a:hlinkClick r:id="" action="ppaction://noaction">
              <a:snd r:embed="rId16" name="existence.wav"/>
            </a:hlinkClick>
            <a:extLst>
              <a:ext uri="{FF2B5EF4-FFF2-40B4-BE49-F238E27FC236}">
                <a16:creationId xmlns:a16="http://schemas.microsoft.com/office/drawing/2014/main" id="{FF3AD7EF-68B5-4F7E-B26C-B69237221DDE}"/>
              </a:ext>
            </a:extLst>
          </p:cNvPr>
          <p:cNvSpPr txBox="1"/>
          <p:nvPr/>
        </p:nvSpPr>
        <p:spPr>
          <a:xfrm>
            <a:off x="1147547" y="3064185"/>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exist</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a:t>
            </a:r>
          </a:p>
        </p:txBody>
      </p:sp>
      <p:sp>
        <p:nvSpPr>
          <p:cNvPr id="48" name="TextBox 47">
            <a:hlinkClick r:id="" action="ppaction://noaction">
              <a:snd r:embed="rId17" name="tendance.wav"/>
            </a:hlinkClick>
            <a:extLst>
              <a:ext uri="{FF2B5EF4-FFF2-40B4-BE49-F238E27FC236}">
                <a16:creationId xmlns:a16="http://schemas.microsoft.com/office/drawing/2014/main" id="{3BCA46FC-F104-4CA3-BFEA-B8C66DEA93FB}"/>
              </a:ext>
            </a:extLst>
          </p:cNvPr>
          <p:cNvSpPr txBox="1"/>
          <p:nvPr/>
        </p:nvSpPr>
        <p:spPr>
          <a:xfrm>
            <a:off x="3901122" y="4561275"/>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hlinkClick r:id="" action="ppaction://noaction">
              <a:snd r:embed="rId18" name="dangereux.wav"/>
            </a:hlinkClick>
            <a:extLst>
              <a:ext uri="{FF2B5EF4-FFF2-40B4-BE49-F238E27FC236}">
                <a16:creationId xmlns:a16="http://schemas.microsoft.com/office/drawing/2014/main" id="{37F99738-873B-414F-A839-D18732F1DD9A}"/>
              </a:ext>
            </a:extLst>
          </p:cNvPr>
          <p:cNvSpPr txBox="1"/>
          <p:nvPr/>
        </p:nvSpPr>
        <p:spPr>
          <a:xfrm>
            <a:off x="5007480" y="1356234"/>
            <a:ext cx="2707578" cy="553998"/>
          </a:xfrm>
          <a:prstGeom prst="rect">
            <a:avLst/>
          </a:prstGeom>
          <a:noFill/>
        </p:spPr>
        <p:txBody>
          <a:bodyPr wrap="square" rtlCol="0">
            <a:spAutoFit/>
          </a:bodyPr>
          <a:lstStyle/>
          <a:p>
            <a:pPr lvl="0">
              <a:defRPr/>
            </a:pPr>
            <a:r>
              <a:rPr lang="en-US" sz="3000" dirty="0" err="1">
                <a:solidFill>
                  <a:srgbClr val="4472C4">
                    <a:lumMod val="50000"/>
                  </a:srgbClr>
                </a:solidFill>
              </a:rPr>
              <a:t>d</a:t>
            </a:r>
            <a:r>
              <a:rPr lang="en-US" sz="3000" b="1" dirty="0" err="1">
                <a:solidFill>
                  <a:srgbClr val="E65D00"/>
                </a:solidFill>
              </a:rPr>
              <a:t>an</a:t>
            </a:r>
            <a:r>
              <a:rPr lang="en-US" sz="3000" dirty="0" err="1">
                <a:solidFill>
                  <a:srgbClr val="4472C4">
                    <a:lumMod val="50000"/>
                  </a:srgbClr>
                </a:solidFill>
              </a:rPr>
              <a:t>gereux</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hlinkClick r:id="" action="ppaction://noaction">
              <a:snd r:embed="rId19" name="defense2.wav"/>
            </a:hlinkClick>
            <a:extLst>
              <a:ext uri="{FF2B5EF4-FFF2-40B4-BE49-F238E27FC236}">
                <a16:creationId xmlns:a16="http://schemas.microsoft.com/office/drawing/2014/main" id="{82D0F36A-BA75-4324-A13D-C760C5CC2D07}"/>
              </a:ext>
            </a:extLst>
          </p:cNvPr>
          <p:cNvSpPr txBox="1"/>
          <p:nvPr/>
        </p:nvSpPr>
        <p:spPr>
          <a:xfrm>
            <a:off x="8191444" y="3360323"/>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déf</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57490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6"/>
                                        </p:tgtEl>
                                      </p:cBhvr>
                                    </p:animEffect>
                                    <p:set>
                                      <p:cBhvr>
                                        <p:cTn id="7" dur="1" fill="hold">
                                          <p:stCondLst>
                                            <p:cond delay="44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35" name="Speech Bubble: Rectangle with Corners Rounded 34">
            <a:extLst>
              <a:ext uri="{FF2B5EF4-FFF2-40B4-BE49-F238E27FC236}">
                <a16:creationId xmlns:a16="http://schemas.microsoft.com/office/drawing/2014/main" id="{366E563F-23D4-4A1A-8E4B-AA3D440EE5D8}"/>
              </a:ext>
            </a:extLst>
          </p:cNvPr>
          <p:cNvSpPr/>
          <p:nvPr/>
        </p:nvSpPr>
        <p:spPr>
          <a:xfrm>
            <a:off x="7224037" y="249869"/>
            <a:ext cx="2055214" cy="993638"/>
          </a:xfrm>
          <a:prstGeom prst="wedgeRoundRectCallout">
            <a:avLst>
              <a:gd name="adj1" fmla="val -20566"/>
              <a:gd name="adj2" fmla="val 67311"/>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pic>
        <p:nvPicPr>
          <p:cNvPr id="36" name="Picture 35" descr="Quiet Sign Clip Art">
            <a:extLst>
              <a:ext uri="{FF2B5EF4-FFF2-40B4-BE49-F238E27FC236}">
                <a16:creationId xmlns:a16="http://schemas.microsoft.com/office/drawing/2014/main" id="{CD14DEFC-0274-4B3C-820F-3F94077C61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0075" y="397851"/>
            <a:ext cx="549731" cy="77747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hlinkClick r:id="" action="ppaction://noaction">
              <a:snd r:embed="rId5" name="sentiment.wav"/>
            </a:hlinkClick>
            <a:extLst>
              <a:ext uri="{FF2B5EF4-FFF2-40B4-BE49-F238E27FC236}">
                <a16:creationId xmlns:a16="http://schemas.microsoft.com/office/drawing/2014/main" id="{86C8C992-0293-4DD4-B347-385D7D723858}"/>
              </a:ext>
            </a:extLst>
          </p:cNvPr>
          <p:cNvSpPr txBox="1"/>
          <p:nvPr/>
        </p:nvSpPr>
        <p:spPr>
          <a:xfrm>
            <a:off x="395660" y="1669192"/>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37" name="TextBox 36">
            <a:hlinkClick r:id="" action="ppaction://noaction">
              <a:snd r:embed="rId6" name="probablement.wav"/>
            </a:hlinkClick>
            <a:extLst>
              <a:ext uri="{FF2B5EF4-FFF2-40B4-BE49-F238E27FC236}">
                <a16:creationId xmlns:a16="http://schemas.microsoft.com/office/drawing/2014/main" id="{D78E1D71-3488-466E-A631-E551B50D687C}"/>
              </a:ext>
            </a:extLst>
          </p:cNvPr>
          <p:cNvSpPr txBox="1"/>
          <p:nvPr/>
        </p:nvSpPr>
        <p:spPr>
          <a:xfrm>
            <a:off x="3977280" y="3336478"/>
            <a:ext cx="324675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probablem</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hlinkClick r:id="" action="ppaction://noaction">
              <a:snd r:embed="rId7" name="client.wav"/>
            </a:hlinkClick>
            <a:extLst>
              <a:ext uri="{FF2B5EF4-FFF2-40B4-BE49-F238E27FC236}">
                <a16:creationId xmlns:a16="http://schemas.microsoft.com/office/drawing/2014/main" id="{D456873D-3ECA-4CA3-B687-84172B4FDC20}"/>
              </a:ext>
            </a:extLst>
          </p:cNvPr>
          <p:cNvSpPr txBox="1"/>
          <p:nvPr/>
        </p:nvSpPr>
        <p:spPr>
          <a:xfrm>
            <a:off x="8094663" y="1620858"/>
            <a:ext cx="15550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39" name="TextBox 38">
            <a:hlinkClick r:id="" action="ppaction://noaction">
              <a:snd r:embed="rId8" name="danse.wav"/>
            </a:hlinkClick>
            <a:extLst>
              <a:ext uri="{FF2B5EF4-FFF2-40B4-BE49-F238E27FC236}">
                <a16:creationId xmlns:a16="http://schemas.microsoft.com/office/drawing/2014/main" id="{5C44AB9C-EB1E-448E-A020-404ADBB4D096}"/>
              </a:ext>
            </a:extLst>
          </p:cNvPr>
          <p:cNvSpPr txBox="1"/>
          <p:nvPr/>
        </p:nvSpPr>
        <p:spPr>
          <a:xfrm>
            <a:off x="2560221" y="2009460"/>
            <a:ext cx="270757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hlinkClick r:id="" action="ppaction://noaction">
              <a:snd r:embed="rId9" name="performance.wav"/>
            </a:hlinkClick>
            <a:extLst>
              <a:ext uri="{FF2B5EF4-FFF2-40B4-BE49-F238E27FC236}">
                <a16:creationId xmlns:a16="http://schemas.microsoft.com/office/drawing/2014/main" id="{90FF790B-010B-47E6-AF41-09517942E81A}"/>
              </a:ext>
            </a:extLst>
          </p:cNvPr>
          <p:cNvSpPr txBox="1"/>
          <p:nvPr/>
        </p:nvSpPr>
        <p:spPr>
          <a:xfrm>
            <a:off x="5628881" y="2359940"/>
            <a:ext cx="2707578" cy="553998"/>
          </a:xfrm>
          <a:prstGeom prst="rect">
            <a:avLst/>
          </a:prstGeom>
          <a:noFill/>
        </p:spPr>
        <p:txBody>
          <a:bodyPr wrap="square" rtlCol="0">
            <a:spAutoFit/>
          </a:bodyPr>
          <a:lstStyle/>
          <a:p>
            <a:pPr lvl="0">
              <a:defRPr/>
            </a:pPr>
            <a:r>
              <a:rPr lang="en-US" sz="3000" dirty="0">
                <a:solidFill>
                  <a:srgbClr val="4472C4">
                    <a:lumMod val="50000"/>
                  </a:srgbClr>
                </a:solidFill>
              </a:rPr>
              <a:t>perform</a:t>
            </a:r>
            <a:r>
              <a:rPr lang="en-US" sz="3000" b="1" dirty="0">
                <a:solidFill>
                  <a:srgbClr val="E65D00"/>
                </a:solidFill>
              </a:rPr>
              <a:t>an</a:t>
            </a:r>
            <a:r>
              <a:rPr lang="en-US" sz="3000" dirty="0">
                <a:solidFill>
                  <a:srgbClr val="4472C4">
                    <a:lumMod val="50000"/>
                  </a:srgbClr>
                </a:solidFill>
              </a:rPr>
              <a:t>ce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hlinkClick r:id="" action="ppaction://noaction">
              <a:snd r:embed="rId10" name="transparent.wav"/>
            </a:hlinkClick>
            <a:extLst>
              <a:ext uri="{FF2B5EF4-FFF2-40B4-BE49-F238E27FC236}">
                <a16:creationId xmlns:a16="http://schemas.microsoft.com/office/drawing/2014/main" id="{47006698-DA35-4D1B-9E0F-7FD2AC4F2765}"/>
              </a:ext>
            </a:extLst>
          </p:cNvPr>
          <p:cNvSpPr txBox="1"/>
          <p:nvPr/>
        </p:nvSpPr>
        <p:spPr>
          <a:xfrm>
            <a:off x="761796" y="5546141"/>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spar</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42" name="TextBox 41">
            <a:hlinkClick r:id="" action="ppaction://noaction">
              <a:snd r:embed="rId11" name="central.wav"/>
            </a:hlinkClick>
            <a:extLst>
              <a:ext uri="{FF2B5EF4-FFF2-40B4-BE49-F238E27FC236}">
                <a16:creationId xmlns:a16="http://schemas.microsoft.com/office/drawing/2014/main" id="{416B0396-2A43-4BE7-8736-D9B7A331A049}"/>
              </a:ext>
            </a:extLst>
          </p:cNvPr>
          <p:cNvSpPr txBox="1"/>
          <p:nvPr/>
        </p:nvSpPr>
        <p:spPr>
          <a:xfrm>
            <a:off x="4280247" y="5705514"/>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tral</a:t>
            </a:r>
          </a:p>
        </p:txBody>
      </p:sp>
      <p:sp>
        <p:nvSpPr>
          <p:cNvPr id="43" name="TextBox 42">
            <a:hlinkClick r:id="" action="ppaction://noaction">
              <a:snd r:embed="rId12" name="document.wav"/>
            </a:hlinkClick>
            <a:extLst>
              <a:ext uri="{FF2B5EF4-FFF2-40B4-BE49-F238E27FC236}">
                <a16:creationId xmlns:a16="http://schemas.microsoft.com/office/drawing/2014/main" id="{A571D30E-6636-4285-AFA8-ADCDC73AA0B8}"/>
              </a:ext>
            </a:extLst>
          </p:cNvPr>
          <p:cNvSpPr txBox="1"/>
          <p:nvPr/>
        </p:nvSpPr>
        <p:spPr>
          <a:xfrm>
            <a:off x="6525033" y="5467900"/>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docum</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44" name="TextBox 43">
            <a:hlinkClick r:id="" action="ppaction://noaction">
              <a:snd r:embed="rId13" name="influence.wav"/>
            </a:hlinkClick>
            <a:extLst>
              <a:ext uri="{FF2B5EF4-FFF2-40B4-BE49-F238E27FC236}">
                <a16:creationId xmlns:a16="http://schemas.microsoft.com/office/drawing/2014/main" id="{48B6F4E8-EEF4-46B9-8262-657F2F63C71C}"/>
              </a:ext>
            </a:extLst>
          </p:cNvPr>
          <p:cNvSpPr txBox="1"/>
          <p:nvPr/>
        </p:nvSpPr>
        <p:spPr>
          <a:xfrm>
            <a:off x="7127961" y="4352559"/>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influ</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a:t>
            </a:r>
          </a:p>
        </p:txBody>
      </p:sp>
      <p:sp>
        <p:nvSpPr>
          <p:cNvPr id="45" name="TextBox 44">
            <a:hlinkClick r:id="" action="ppaction://noaction">
              <a:snd r:embed="rId14" name="parent.wav"/>
            </a:hlinkClick>
            <a:extLst>
              <a:ext uri="{FF2B5EF4-FFF2-40B4-BE49-F238E27FC236}">
                <a16:creationId xmlns:a16="http://schemas.microsoft.com/office/drawing/2014/main" id="{84BAA447-5FF4-42BC-999C-8DE78148B43D}"/>
              </a:ext>
            </a:extLst>
          </p:cNvPr>
          <p:cNvSpPr txBox="1"/>
          <p:nvPr/>
        </p:nvSpPr>
        <p:spPr>
          <a:xfrm>
            <a:off x="1812229" y="4141114"/>
            <a:ext cx="18849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46" name="TextBox 45">
            <a:hlinkClick r:id="" action="ppaction://noaction">
              <a:snd r:embed="rId15" name="plan.wav"/>
            </a:hlinkClick>
            <a:extLst>
              <a:ext uri="{FF2B5EF4-FFF2-40B4-BE49-F238E27FC236}">
                <a16:creationId xmlns:a16="http://schemas.microsoft.com/office/drawing/2014/main" id="{908CEA9F-1BC9-47F2-B71D-68357A5FE709}"/>
              </a:ext>
            </a:extLst>
          </p:cNvPr>
          <p:cNvSpPr txBox="1"/>
          <p:nvPr/>
        </p:nvSpPr>
        <p:spPr>
          <a:xfrm>
            <a:off x="214528" y="4499770"/>
            <a:ext cx="1280911" cy="553998"/>
          </a:xfrm>
          <a:prstGeom prst="rect">
            <a:avLst/>
          </a:prstGeom>
          <a:noFill/>
        </p:spPr>
        <p:txBody>
          <a:bodyPr wrap="square" rtlCol="0">
            <a:spAutoFit/>
          </a:bodyPr>
          <a:lstStyle/>
          <a:p>
            <a:pPr lvl="0">
              <a:defRPr/>
            </a:pPr>
            <a:r>
              <a:rPr lang="en-US" sz="3000" dirty="0">
                <a:solidFill>
                  <a:srgbClr val="4472C4">
                    <a:lumMod val="50000"/>
                  </a:srgbClr>
                </a:solidFill>
              </a:rPr>
              <a:t>pl</a:t>
            </a:r>
            <a:r>
              <a:rPr lang="en-US" sz="3000" b="1" dirty="0">
                <a:solidFill>
                  <a:srgbClr val="E65D00"/>
                </a:solidFill>
              </a:rPr>
              <a:t>an</a:t>
            </a:r>
            <a:endParaRPr kumimoji="0" lang="en-US" sz="3000" b="0" i="0" u="none" strike="noStrike" kern="1200" cap="none" spc="0" normalizeH="0" baseline="0" noProof="0" dirty="0">
              <a:ln>
                <a:noFill/>
              </a:ln>
              <a:solidFill>
                <a:srgbClr val="E65D00"/>
              </a:solidFill>
              <a:effectLst/>
              <a:uLnTx/>
              <a:uFillTx/>
              <a:latin typeface="Century Gothic" panose="020F0302020204030204"/>
            </a:endParaRPr>
          </a:p>
        </p:txBody>
      </p:sp>
      <p:sp>
        <p:nvSpPr>
          <p:cNvPr id="47" name="TextBox 46">
            <a:hlinkClick r:id="" action="ppaction://noaction">
              <a:snd r:embed="rId16" name="existence.wav"/>
            </a:hlinkClick>
            <a:extLst>
              <a:ext uri="{FF2B5EF4-FFF2-40B4-BE49-F238E27FC236}">
                <a16:creationId xmlns:a16="http://schemas.microsoft.com/office/drawing/2014/main" id="{95B57DE6-ABEE-440A-82F5-938A649705B2}"/>
              </a:ext>
            </a:extLst>
          </p:cNvPr>
          <p:cNvSpPr txBox="1"/>
          <p:nvPr/>
        </p:nvSpPr>
        <p:spPr>
          <a:xfrm>
            <a:off x="1147547" y="3064185"/>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exist</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a:t>
            </a:r>
          </a:p>
        </p:txBody>
      </p:sp>
      <p:sp>
        <p:nvSpPr>
          <p:cNvPr id="48" name="TextBox 47">
            <a:hlinkClick r:id="" action="ppaction://noaction">
              <a:snd r:embed="rId17" name="tendance.wav"/>
            </a:hlinkClick>
            <a:extLst>
              <a:ext uri="{FF2B5EF4-FFF2-40B4-BE49-F238E27FC236}">
                <a16:creationId xmlns:a16="http://schemas.microsoft.com/office/drawing/2014/main" id="{FAAB2270-3F0F-4915-949A-1F6D2B927C17}"/>
              </a:ext>
            </a:extLst>
          </p:cNvPr>
          <p:cNvSpPr txBox="1"/>
          <p:nvPr/>
        </p:nvSpPr>
        <p:spPr>
          <a:xfrm>
            <a:off x="3901122" y="4561275"/>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hlinkClick r:id="" action="ppaction://noaction">
              <a:snd r:embed="rId18" name="dangereux.wav"/>
            </a:hlinkClick>
            <a:extLst>
              <a:ext uri="{FF2B5EF4-FFF2-40B4-BE49-F238E27FC236}">
                <a16:creationId xmlns:a16="http://schemas.microsoft.com/office/drawing/2014/main" id="{EE681754-0266-44B7-B102-6D2404E4F892}"/>
              </a:ext>
            </a:extLst>
          </p:cNvPr>
          <p:cNvSpPr txBox="1"/>
          <p:nvPr/>
        </p:nvSpPr>
        <p:spPr>
          <a:xfrm>
            <a:off x="5007480" y="1356234"/>
            <a:ext cx="2707578" cy="553998"/>
          </a:xfrm>
          <a:prstGeom prst="rect">
            <a:avLst/>
          </a:prstGeom>
          <a:noFill/>
        </p:spPr>
        <p:txBody>
          <a:bodyPr wrap="square" rtlCol="0">
            <a:spAutoFit/>
          </a:bodyPr>
          <a:lstStyle/>
          <a:p>
            <a:pPr lvl="0">
              <a:defRPr/>
            </a:pPr>
            <a:r>
              <a:rPr lang="en-US" sz="3000" dirty="0" err="1">
                <a:solidFill>
                  <a:srgbClr val="4472C4">
                    <a:lumMod val="50000"/>
                  </a:srgbClr>
                </a:solidFill>
              </a:rPr>
              <a:t>d</a:t>
            </a:r>
            <a:r>
              <a:rPr lang="en-US" sz="3000" b="1" dirty="0" err="1">
                <a:solidFill>
                  <a:srgbClr val="E65D00"/>
                </a:solidFill>
              </a:rPr>
              <a:t>an</a:t>
            </a:r>
            <a:r>
              <a:rPr lang="en-US" sz="3000" dirty="0" err="1">
                <a:solidFill>
                  <a:srgbClr val="4472C4">
                    <a:lumMod val="50000"/>
                  </a:srgbClr>
                </a:solidFill>
              </a:rPr>
              <a:t>gereux</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hlinkClick r:id="" action="ppaction://noaction">
              <a:snd r:embed="rId19" name="defense2.wav"/>
            </a:hlinkClick>
            <a:extLst>
              <a:ext uri="{FF2B5EF4-FFF2-40B4-BE49-F238E27FC236}">
                <a16:creationId xmlns:a16="http://schemas.microsoft.com/office/drawing/2014/main" id="{FAF6FCB8-7052-450B-BAB8-E7755CA70439}"/>
              </a:ext>
            </a:extLst>
          </p:cNvPr>
          <p:cNvSpPr txBox="1"/>
          <p:nvPr/>
        </p:nvSpPr>
        <p:spPr>
          <a:xfrm>
            <a:off x="8191444" y="3360323"/>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déf</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467562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6"/>
                                        </p:tgtEl>
                                      </p:cBhvr>
                                    </p:animEffect>
                                    <p:set>
                                      <p:cBhvr>
                                        <p:cTn id="7" dur="1" fill="hold">
                                          <p:stCondLst>
                                            <p:cond delay="29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736FE-8ECC-4D63-A507-12192D3A0386}"/>
              </a:ext>
            </a:extLst>
          </p:cNvPr>
          <p:cNvSpPr>
            <a:spLocks noGrp="1"/>
          </p:cNvSpPr>
          <p:nvPr>
            <p:ph type="title"/>
          </p:nvPr>
        </p:nvSpPr>
        <p:spPr>
          <a:xfrm>
            <a:off x="838200" y="443074"/>
            <a:ext cx="4555210" cy="440330"/>
          </a:xfrm>
        </p:spPr>
        <p:txBody>
          <a:bodyPr>
            <a:normAutofit fontScale="90000"/>
          </a:bodyPr>
          <a:lstStyle/>
          <a:p>
            <a:r>
              <a:rPr lang="fr-FR" dirty="0"/>
              <a:t>Vocabulaire</a:t>
            </a:r>
          </a:p>
        </p:txBody>
      </p:sp>
      <p:graphicFrame>
        <p:nvGraphicFramePr>
          <p:cNvPr id="8" name="Table 8">
            <a:extLst>
              <a:ext uri="{FF2B5EF4-FFF2-40B4-BE49-F238E27FC236}">
                <a16:creationId xmlns:a16="http://schemas.microsoft.com/office/drawing/2014/main" id="{78A3C195-AFC4-4AC7-9B00-67D030075E75}"/>
              </a:ext>
            </a:extLst>
          </p:cNvPr>
          <p:cNvGraphicFramePr>
            <a:graphicFrameLocks noGrp="1"/>
          </p:cNvGraphicFramePr>
          <p:nvPr>
            <p:ph idx="1"/>
            <p:extLst>
              <p:ext uri="{D42A27DB-BD31-4B8C-83A1-F6EECF244321}">
                <p14:modId xmlns:p14="http://schemas.microsoft.com/office/powerpoint/2010/main" val="453675877"/>
              </p:ext>
            </p:extLst>
          </p:nvPr>
        </p:nvGraphicFramePr>
        <p:xfrm>
          <a:off x="1199446" y="1923021"/>
          <a:ext cx="10515597" cy="4104884"/>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464760247"/>
                    </a:ext>
                  </a:extLst>
                </a:gridCol>
                <a:gridCol w="3505199">
                  <a:extLst>
                    <a:ext uri="{9D8B030D-6E8A-4147-A177-3AD203B41FA5}">
                      <a16:colId xmlns:a16="http://schemas.microsoft.com/office/drawing/2014/main" val="2550355242"/>
                    </a:ext>
                  </a:extLst>
                </a:gridCol>
                <a:gridCol w="3505199">
                  <a:extLst>
                    <a:ext uri="{9D8B030D-6E8A-4147-A177-3AD203B41FA5}">
                      <a16:colId xmlns:a16="http://schemas.microsoft.com/office/drawing/2014/main" val="1181836036"/>
                    </a:ext>
                  </a:extLst>
                </a:gridCol>
              </a:tblGrid>
              <a:tr h="813044">
                <a:tc>
                  <a:txBody>
                    <a:bodyPr/>
                    <a:lstStyle/>
                    <a:p>
                      <a:pPr algn="ctr"/>
                      <a:r>
                        <a:rPr lang="fr-FR" sz="2400" dirty="0">
                          <a:solidFill>
                            <a:srgbClr val="105076"/>
                          </a:solidFill>
                        </a:rPr>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105076"/>
                          </a:solidFill>
                        </a:rPr>
                        <a:t>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105076"/>
                          </a:solidFill>
                        </a:rPr>
                        <a:t>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4632752"/>
                  </a:ext>
                </a:extLst>
              </a:tr>
              <a:tr h="8130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105076"/>
                          </a:solidFill>
                        </a:rPr>
                        <a:t>The male </a:t>
                      </a:r>
                      <a:r>
                        <a:rPr lang="fr-FR" sz="2400" dirty="0" err="1">
                          <a:solidFill>
                            <a:srgbClr val="105076"/>
                          </a:solidFill>
                        </a:rPr>
                        <a:t>actor</a:t>
                      </a:r>
                      <a:r>
                        <a:rPr lang="fr-FR" sz="2400" dirty="0">
                          <a:solidFill>
                            <a:srgbClr val="105076"/>
                          </a:solidFill>
                        </a:rPr>
                        <a:t> </a:t>
                      </a:r>
                      <a:r>
                        <a:rPr lang="fr-FR" sz="2400" dirty="0" err="1">
                          <a:solidFill>
                            <a:srgbClr val="105076"/>
                          </a:solidFill>
                        </a:rPr>
                        <a:t>speaks</a:t>
                      </a:r>
                      <a:r>
                        <a:rPr lang="fr-FR" sz="2400" dirty="0">
                          <a:solidFill>
                            <a:srgbClr val="105076"/>
                          </a:solidFill>
                        </a:rPr>
                        <a:t> English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105076"/>
                          </a:solidFill>
                        </a:rPr>
                        <a:t>The </a:t>
                      </a:r>
                      <a:r>
                        <a:rPr lang="fr-FR" sz="2400" dirty="0" err="1">
                          <a:solidFill>
                            <a:srgbClr val="105076"/>
                          </a:solidFill>
                        </a:rPr>
                        <a:t>female</a:t>
                      </a:r>
                      <a:r>
                        <a:rPr lang="fr-FR" sz="2400" dirty="0">
                          <a:solidFill>
                            <a:srgbClr val="105076"/>
                          </a:solidFill>
                        </a:rPr>
                        <a:t> </a:t>
                      </a:r>
                      <a:r>
                        <a:rPr lang="fr-FR" sz="2400" dirty="0" err="1">
                          <a:solidFill>
                            <a:srgbClr val="105076"/>
                          </a:solidFill>
                        </a:rPr>
                        <a:t>actor</a:t>
                      </a:r>
                      <a:r>
                        <a:rPr lang="fr-FR" sz="2400" dirty="0">
                          <a:solidFill>
                            <a:srgbClr val="105076"/>
                          </a:solidFill>
                        </a:rPr>
                        <a:t> </a:t>
                      </a:r>
                      <a:r>
                        <a:rPr lang="fr-FR" sz="2400" dirty="0" err="1">
                          <a:solidFill>
                            <a:srgbClr val="105076"/>
                          </a:solidFill>
                        </a:rPr>
                        <a:t>speaks</a:t>
                      </a:r>
                      <a:r>
                        <a:rPr lang="fr-FR" sz="2400" dirty="0">
                          <a:solidFill>
                            <a:srgbClr val="105076"/>
                          </a:solidFill>
                        </a:rPr>
                        <a:t> English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err="1">
                          <a:solidFill>
                            <a:srgbClr val="105076"/>
                          </a:solidFill>
                        </a:rPr>
                        <a:t>She</a:t>
                      </a:r>
                      <a:r>
                        <a:rPr lang="fr-FR" sz="2400" dirty="0">
                          <a:solidFill>
                            <a:srgbClr val="105076"/>
                          </a:solidFill>
                        </a:rPr>
                        <a:t> </a:t>
                      </a:r>
                      <a:r>
                        <a:rPr lang="fr-FR" sz="2400" dirty="0" err="1">
                          <a:solidFill>
                            <a:srgbClr val="105076"/>
                          </a:solidFill>
                        </a:rPr>
                        <a:t>is</a:t>
                      </a:r>
                      <a:r>
                        <a:rPr lang="fr-FR" sz="2400" dirty="0">
                          <a:solidFill>
                            <a:srgbClr val="105076"/>
                          </a:solidFill>
                        </a:rPr>
                        <a:t> an English </a:t>
                      </a:r>
                      <a:r>
                        <a:rPr lang="fr-FR" sz="2400" dirty="0" err="1">
                          <a:solidFill>
                            <a:srgbClr val="105076"/>
                          </a:solidFill>
                        </a:rPr>
                        <a:t>actor</a:t>
                      </a:r>
                      <a:endParaRPr lang="fr-FR" sz="2400" dirty="0">
                        <a:solidFill>
                          <a:srgbClr val="10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4426739"/>
                  </a:ext>
                </a:extLst>
              </a:tr>
              <a:tr h="813044">
                <a:tc>
                  <a:txBody>
                    <a:bodyPr/>
                    <a:lstStyle/>
                    <a:p>
                      <a:pPr algn="ctr"/>
                      <a:r>
                        <a:rPr lang="fr-FR" sz="2400" dirty="0">
                          <a:solidFill>
                            <a:srgbClr val="105076"/>
                          </a:solidFill>
                        </a:rPr>
                        <a:t>The </a:t>
                      </a:r>
                      <a:r>
                        <a:rPr lang="fr-FR" sz="2400" dirty="0" err="1">
                          <a:solidFill>
                            <a:srgbClr val="105076"/>
                          </a:solidFill>
                        </a:rPr>
                        <a:t>word</a:t>
                      </a:r>
                      <a:r>
                        <a:rPr lang="fr-FR" sz="2400" dirty="0">
                          <a:solidFill>
                            <a:srgbClr val="105076"/>
                          </a:solidFill>
                        </a:rPr>
                        <a:t> ‘girl’ </a:t>
                      </a:r>
                      <a:r>
                        <a:rPr lang="fr-FR" sz="2400" dirty="0" err="1">
                          <a:solidFill>
                            <a:srgbClr val="105076"/>
                          </a:solidFill>
                        </a:rPr>
                        <a:t>is</a:t>
                      </a:r>
                      <a:r>
                        <a:rPr lang="fr-FR" sz="2400" dirty="0">
                          <a:solidFill>
                            <a:srgbClr val="105076"/>
                          </a:solidFill>
                        </a:rPr>
                        <a:t> </a:t>
                      </a:r>
                      <a:r>
                        <a:rPr lang="fr-FR" sz="2400" dirty="0" err="1">
                          <a:solidFill>
                            <a:srgbClr val="105076"/>
                          </a:solidFill>
                        </a:rPr>
                        <a:t>feminine</a:t>
                      </a:r>
                      <a:endParaRPr lang="fr-FR" sz="2400" dirty="0">
                        <a:solidFill>
                          <a:srgbClr val="10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105076"/>
                          </a:solidFill>
                        </a:rPr>
                        <a:t>The </a:t>
                      </a:r>
                      <a:r>
                        <a:rPr lang="fr-FR" sz="2400" dirty="0" err="1">
                          <a:solidFill>
                            <a:srgbClr val="105076"/>
                          </a:solidFill>
                        </a:rPr>
                        <a:t>word</a:t>
                      </a:r>
                      <a:r>
                        <a:rPr lang="fr-FR" sz="2400" dirty="0">
                          <a:solidFill>
                            <a:srgbClr val="105076"/>
                          </a:solidFill>
                        </a:rPr>
                        <a:t> ‘</a:t>
                      </a:r>
                      <a:r>
                        <a:rPr lang="fr-FR" sz="2400" dirty="0" err="1">
                          <a:solidFill>
                            <a:srgbClr val="105076"/>
                          </a:solidFill>
                        </a:rPr>
                        <a:t>person</a:t>
                      </a:r>
                      <a:r>
                        <a:rPr lang="fr-FR" sz="2400" dirty="0">
                          <a:solidFill>
                            <a:srgbClr val="105076"/>
                          </a:solidFill>
                        </a:rPr>
                        <a:t>’ </a:t>
                      </a:r>
                      <a:r>
                        <a:rPr lang="fr-FR" sz="2400" dirty="0" err="1">
                          <a:solidFill>
                            <a:srgbClr val="105076"/>
                          </a:solidFill>
                        </a:rPr>
                        <a:t>is</a:t>
                      </a:r>
                      <a:r>
                        <a:rPr lang="fr-FR" sz="2400" dirty="0">
                          <a:solidFill>
                            <a:srgbClr val="105076"/>
                          </a:solidFill>
                        </a:rPr>
                        <a:t> </a:t>
                      </a:r>
                      <a:r>
                        <a:rPr lang="fr-FR" sz="2400" dirty="0" err="1">
                          <a:solidFill>
                            <a:srgbClr val="105076"/>
                          </a:solidFill>
                        </a:rPr>
                        <a:t>feminine</a:t>
                      </a:r>
                      <a:endParaRPr lang="fr-FR" sz="2400" dirty="0">
                        <a:solidFill>
                          <a:srgbClr val="10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105076"/>
                          </a:solidFill>
                        </a:rPr>
                        <a:t>The </a:t>
                      </a:r>
                      <a:r>
                        <a:rPr lang="fr-FR" sz="2400" dirty="0" err="1">
                          <a:solidFill>
                            <a:srgbClr val="105076"/>
                          </a:solidFill>
                        </a:rPr>
                        <a:t>word</a:t>
                      </a:r>
                      <a:r>
                        <a:rPr lang="fr-FR" sz="2400" dirty="0">
                          <a:solidFill>
                            <a:srgbClr val="105076"/>
                          </a:solidFill>
                        </a:rPr>
                        <a:t> ‘sentence’ </a:t>
                      </a:r>
                      <a:r>
                        <a:rPr lang="fr-FR" sz="2400" dirty="0" err="1">
                          <a:solidFill>
                            <a:srgbClr val="105076"/>
                          </a:solidFill>
                        </a:rPr>
                        <a:t>is</a:t>
                      </a:r>
                      <a:r>
                        <a:rPr lang="fr-FR" sz="2400" dirty="0">
                          <a:solidFill>
                            <a:srgbClr val="105076"/>
                          </a:solidFill>
                        </a:rPr>
                        <a:t> </a:t>
                      </a:r>
                      <a:r>
                        <a:rPr lang="fr-FR" sz="2400" dirty="0" err="1">
                          <a:solidFill>
                            <a:srgbClr val="105076"/>
                          </a:solidFill>
                        </a:rPr>
                        <a:t>feminine</a:t>
                      </a:r>
                      <a:endParaRPr lang="fr-FR" sz="2400" dirty="0">
                        <a:solidFill>
                          <a:srgbClr val="10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9376916"/>
                  </a:ext>
                </a:extLst>
              </a:tr>
              <a:tr h="813044">
                <a:tc>
                  <a:txBody>
                    <a:bodyPr/>
                    <a:lstStyle/>
                    <a:p>
                      <a:pPr algn="ctr"/>
                      <a:r>
                        <a:rPr lang="fr-FR" sz="2400" dirty="0">
                          <a:solidFill>
                            <a:srgbClr val="105076"/>
                          </a:solidFill>
                        </a:rPr>
                        <a:t>The </a:t>
                      </a:r>
                      <a:r>
                        <a:rPr lang="fr-FR" sz="2400" dirty="0" err="1">
                          <a:solidFill>
                            <a:srgbClr val="105076"/>
                          </a:solidFill>
                        </a:rPr>
                        <a:t>female</a:t>
                      </a:r>
                      <a:r>
                        <a:rPr lang="fr-FR" sz="2400" dirty="0">
                          <a:solidFill>
                            <a:srgbClr val="105076"/>
                          </a:solidFill>
                        </a:rPr>
                        <a:t> </a:t>
                      </a:r>
                      <a:r>
                        <a:rPr lang="fr-FR" sz="2400" dirty="0" err="1">
                          <a:solidFill>
                            <a:srgbClr val="105076"/>
                          </a:solidFill>
                        </a:rPr>
                        <a:t>doctor</a:t>
                      </a:r>
                      <a:r>
                        <a:rPr lang="fr-FR" sz="2400" dirty="0">
                          <a:solidFill>
                            <a:srgbClr val="105076"/>
                          </a:solidFill>
                        </a:rPr>
                        <a:t> </a:t>
                      </a:r>
                      <a:r>
                        <a:rPr lang="fr-FR" sz="2400" dirty="0" err="1">
                          <a:solidFill>
                            <a:srgbClr val="105076"/>
                          </a:solidFill>
                        </a:rPr>
                        <a:t>listens</a:t>
                      </a:r>
                      <a:r>
                        <a:rPr lang="fr-FR" sz="2400" dirty="0">
                          <a:solidFill>
                            <a:srgbClr val="105076"/>
                          </a:solidFill>
                        </a:rPr>
                        <a:t> to the boy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105076"/>
                          </a:solidFill>
                        </a:rPr>
                        <a:t>The male </a:t>
                      </a:r>
                      <a:r>
                        <a:rPr lang="fr-FR" sz="2400" dirty="0" err="1">
                          <a:solidFill>
                            <a:srgbClr val="105076"/>
                          </a:solidFill>
                        </a:rPr>
                        <a:t>doctor</a:t>
                      </a:r>
                      <a:r>
                        <a:rPr lang="fr-FR" sz="2400" dirty="0">
                          <a:solidFill>
                            <a:srgbClr val="105076"/>
                          </a:solidFill>
                        </a:rPr>
                        <a:t> </a:t>
                      </a:r>
                      <a:r>
                        <a:rPr lang="fr-FR" sz="2400" dirty="0" err="1">
                          <a:solidFill>
                            <a:srgbClr val="105076"/>
                          </a:solidFill>
                        </a:rPr>
                        <a:t>listens</a:t>
                      </a:r>
                      <a:r>
                        <a:rPr lang="fr-FR" sz="2400" dirty="0">
                          <a:solidFill>
                            <a:srgbClr val="105076"/>
                          </a:solidFill>
                        </a:rPr>
                        <a:t> to the boy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105076"/>
                          </a:solidFill>
                        </a:rPr>
                        <a:t>The girl </a:t>
                      </a:r>
                      <a:r>
                        <a:rPr lang="fr-FR" sz="2400" dirty="0" err="1">
                          <a:solidFill>
                            <a:srgbClr val="105076"/>
                          </a:solidFill>
                        </a:rPr>
                        <a:t>listens</a:t>
                      </a:r>
                      <a:r>
                        <a:rPr lang="fr-FR" sz="2400" dirty="0">
                          <a:solidFill>
                            <a:srgbClr val="105076"/>
                          </a:solidFill>
                        </a:rPr>
                        <a:t> to the boy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8672448"/>
                  </a:ext>
                </a:extLst>
              </a:tr>
              <a:tr h="813044">
                <a:tc>
                  <a:txBody>
                    <a:bodyPr/>
                    <a:lstStyle/>
                    <a:p>
                      <a:pPr algn="ctr"/>
                      <a:r>
                        <a:rPr lang="fr-FR" sz="2400" dirty="0">
                          <a:solidFill>
                            <a:srgbClr val="105076"/>
                          </a:solidFill>
                        </a:rPr>
                        <a:t>The girl </a:t>
                      </a:r>
                      <a:r>
                        <a:rPr lang="fr-FR" sz="2400" dirty="0" err="1">
                          <a:solidFill>
                            <a:srgbClr val="105076"/>
                          </a:solidFill>
                        </a:rPr>
                        <a:t>is</a:t>
                      </a:r>
                      <a:r>
                        <a:rPr lang="fr-FR" sz="2400" dirty="0">
                          <a:solidFill>
                            <a:srgbClr val="105076"/>
                          </a:solidFill>
                        </a:rPr>
                        <a:t> </a:t>
                      </a:r>
                      <a:r>
                        <a:rPr lang="fr-FR" sz="2400" dirty="0" err="1">
                          <a:solidFill>
                            <a:srgbClr val="105076"/>
                          </a:solidFill>
                        </a:rPr>
                        <a:t>speaking</a:t>
                      </a:r>
                      <a:r>
                        <a:rPr lang="fr-FR" sz="2400" dirty="0">
                          <a:solidFill>
                            <a:srgbClr val="105076"/>
                          </a:solidFill>
                        </a:rPr>
                        <a:t> in English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105076"/>
                          </a:solidFill>
                        </a:rPr>
                        <a:t>The girl </a:t>
                      </a:r>
                      <a:r>
                        <a:rPr lang="fr-FR" sz="2400" dirty="0" err="1">
                          <a:solidFill>
                            <a:srgbClr val="105076"/>
                          </a:solidFill>
                        </a:rPr>
                        <a:t>speaks</a:t>
                      </a:r>
                      <a:r>
                        <a:rPr lang="fr-FR" sz="2400" dirty="0">
                          <a:solidFill>
                            <a:srgbClr val="105076"/>
                          </a:solidFill>
                        </a:rPr>
                        <a:t> English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105076"/>
                          </a:solidFill>
                        </a:rPr>
                        <a:t>The </a:t>
                      </a:r>
                      <a:r>
                        <a:rPr lang="fr-FR" sz="2400" dirty="0" err="1">
                          <a:solidFill>
                            <a:srgbClr val="105076"/>
                          </a:solidFill>
                        </a:rPr>
                        <a:t>person</a:t>
                      </a:r>
                      <a:r>
                        <a:rPr lang="fr-FR" sz="2400" dirty="0">
                          <a:solidFill>
                            <a:srgbClr val="105076"/>
                          </a:solidFill>
                        </a:rPr>
                        <a:t> </a:t>
                      </a:r>
                      <a:r>
                        <a:rPr lang="fr-FR" sz="2400" dirty="0" err="1">
                          <a:solidFill>
                            <a:srgbClr val="105076"/>
                          </a:solidFill>
                        </a:rPr>
                        <a:t>is</a:t>
                      </a:r>
                      <a:r>
                        <a:rPr lang="fr-FR" sz="2400" dirty="0">
                          <a:solidFill>
                            <a:srgbClr val="105076"/>
                          </a:solidFill>
                        </a:rPr>
                        <a:t> </a:t>
                      </a:r>
                      <a:r>
                        <a:rPr lang="fr-FR" sz="2400" dirty="0" err="1">
                          <a:solidFill>
                            <a:srgbClr val="105076"/>
                          </a:solidFill>
                        </a:rPr>
                        <a:t>speaking</a:t>
                      </a:r>
                      <a:r>
                        <a:rPr lang="fr-FR" sz="2400" dirty="0">
                          <a:solidFill>
                            <a:srgbClr val="105076"/>
                          </a:solidFill>
                        </a:rPr>
                        <a:t> in English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3566175"/>
                  </a:ext>
                </a:extLst>
              </a:tr>
            </a:tbl>
          </a:graphicData>
        </a:graphic>
      </p:graphicFrame>
      <p:pic>
        <p:nvPicPr>
          <p:cNvPr id="4" name="Picture 3" descr="background rectangle">
            <a:extLst>
              <a:ext uri="{FF2B5EF4-FFF2-40B4-BE49-F238E27FC236}">
                <a16:creationId xmlns:a16="http://schemas.microsoft.com/office/drawing/2014/main" id="{36710ABC-2323-4330-A0DA-0973C84397D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 name="Title 3">
            <a:extLst>
              <a:ext uri="{FF2B5EF4-FFF2-40B4-BE49-F238E27FC236}">
                <a16:creationId xmlns:a16="http://schemas.microsoft.com/office/drawing/2014/main" id="{6D069EF3-59CF-4082-937E-5ACEB27862C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Vocabulaire</a:t>
            </a:r>
            <a:r>
              <a:rPr lang="en-GB" sz="3600" b="1" dirty="0">
                <a:solidFill>
                  <a:schemeClr val="bg1"/>
                </a:solidFill>
              </a:rPr>
              <a:t>  </a:t>
            </a:r>
          </a:p>
        </p:txBody>
      </p:sp>
      <p:sp>
        <p:nvSpPr>
          <p:cNvPr id="6" name="Rounded Rectangle 46">
            <a:extLst>
              <a:ext uri="{FF2B5EF4-FFF2-40B4-BE49-F238E27FC236}">
                <a16:creationId xmlns:a16="http://schemas.microsoft.com/office/drawing/2014/main" id="{C8ED765C-429E-46D1-8FCF-6EC6FA2994E2}"/>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a:hlinkClick r:id="" action="ppaction://noaction">
              <a:snd r:embed="rId4" name="12.1.wav"/>
            </a:hlinkClick>
            <a:extLst>
              <a:ext uri="{FF2B5EF4-FFF2-40B4-BE49-F238E27FC236}">
                <a16:creationId xmlns:a16="http://schemas.microsoft.com/office/drawing/2014/main" id="{157ADC50-43C3-4BB8-88FA-D771190C7C7B}"/>
              </a:ext>
            </a:extLst>
          </p:cNvPr>
          <p:cNvSpPr/>
          <p:nvPr/>
        </p:nvSpPr>
        <p:spPr>
          <a:xfrm>
            <a:off x="355598" y="2813358"/>
            <a:ext cx="625642" cy="589547"/>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1</a:t>
            </a:r>
          </a:p>
        </p:txBody>
      </p:sp>
      <p:sp>
        <p:nvSpPr>
          <p:cNvPr id="12" name="Rectangle 11">
            <a:hlinkClick r:id="" action="ppaction://noaction">
              <a:snd r:embed="rId5" name="12.2.wav"/>
            </a:hlinkClick>
            <a:extLst>
              <a:ext uri="{FF2B5EF4-FFF2-40B4-BE49-F238E27FC236}">
                <a16:creationId xmlns:a16="http://schemas.microsoft.com/office/drawing/2014/main" id="{75CB1B62-65C8-4314-A30F-432687E500F6}"/>
              </a:ext>
            </a:extLst>
          </p:cNvPr>
          <p:cNvSpPr/>
          <p:nvPr/>
        </p:nvSpPr>
        <p:spPr>
          <a:xfrm>
            <a:off x="355598" y="3674117"/>
            <a:ext cx="625642" cy="589547"/>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2</a:t>
            </a:r>
          </a:p>
        </p:txBody>
      </p:sp>
      <p:sp>
        <p:nvSpPr>
          <p:cNvPr id="13" name="Rectangle 12">
            <a:hlinkClick r:id="" action="ppaction://noaction">
              <a:snd r:embed="rId6" name="12.3.wav"/>
            </a:hlinkClick>
            <a:extLst>
              <a:ext uri="{FF2B5EF4-FFF2-40B4-BE49-F238E27FC236}">
                <a16:creationId xmlns:a16="http://schemas.microsoft.com/office/drawing/2014/main" id="{C4EDBF57-00ED-4C8C-9F3A-42EFCB45A2FF}"/>
              </a:ext>
            </a:extLst>
          </p:cNvPr>
          <p:cNvSpPr/>
          <p:nvPr/>
        </p:nvSpPr>
        <p:spPr>
          <a:xfrm>
            <a:off x="355598" y="4534876"/>
            <a:ext cx="625642" cy="589547"/>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3</a:t>
            </a:r>
          </a:p>
        </p:txBody>
      </p:sp>
      <p:sp>
        <p:nvSpPr>
          <p:cNvPr id="14" name="Rectangle 13">
            <a:hlinkClick r:id="" action="ppaction://noaction">
              <a:snd r:embed="rId7" name="12.4.wav"/>
            </a:hlinkClick>
            <a:extLst>
              <a:ext uri="{FF2B5EF4-FFF2-40B4-BE49-F238E27FC236}">
                <a16:creationId xmlns:a16="http://schemas.microsoft.com/office/drawing/2014/main" id="{5CFE19D1-FB19-4ADC-86EE-EA70712132D9}"/>
              </a:ext>
            </a:extLst>
          </p:cNvPr>
          <p:cNvSpPr/>
          <p:nvPr/>
        </p:nvSpPr>
        <p:spPr>
          <a:xfrm>
            <a:off x="355598" y="5395634"/>
            <a:ext cx="625642" cy="589547"/>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4</a:t>
            </a:r>
          </a:p>
        </p:txBody>
      </p:sp>
      <p:sp>
        <p:nvSpPr>
          <p:cNvPr id="15" name="Oval 14">
            <a:extLst>
              <a:ext uri="{FF2B5EF4-FFF2-40B4-BE49-F238E27FC236}">
                <a16:creationId xmlns:a16="http://schemas.microsoft.com/office/drawing/2014/main" id="{3B84D23F-03D9-4FDA-A8F0-0B0B83273C90}"/>
              </a:ext>
            </a:extLst>
          </p:cNvPr>
          <p:cNvSpPr/>
          <p:nvPr/>
        </p:nvSpPr>
        <p:spPr>
          <a:xfrm>
            <a:off x="5059358" y="2684559"/>
            <a:ext cx="2795774" cy="95049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Oval 15">
            <a:extLst>
              <a:ext uri="{FF2B5EF4-FFF2-40B4-BE49-F238E27FC236}">
                <a16:creationId xmlns:a16="http://schemas.microsoft.com/office/drawing/2014/main" id="{A6D8B51B-6035-4A05-AD01-D1FD4C4F560D}"/>
              </a:ext>
            </a:extLst>
          </p:cNvPr>
          <p:cNvSpPr/>
          <p:nvPr/>
        </p:nvSpPr>
        <p:spPr>
          <a:xfrm>
            <a:off x="8675970" y="3488037"/>
            <a:ext cx="2795774" cy="95049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v</a:t>
            </a:r>
          </a:p>
        </p:txBody>
      </p:sp>
      <p:sp>
        <p:nvSpPr>
          <p:cNvPr id="17" name="Oval 16">
            <a:extLst>
              <a:ext uri="{FF2B5EF4-FFF2-40B4-BE49-F238E27FC236}">
                <a16:creationId xmlns:a16="http://schemas.microsoft.com/office/drawing/2014/main" id="{BA64369C-359A-4E08-AB3F-D5BDCBC38E74}"/>
              </a:ext>
            </a:extLst>
          </p:cNvPr>
          <p:cNvSpPr/>
          <p:nvPr/>
        </p:nvSpPr>
        <p:spPr>
          <a:xfrm>
            <a:off x="1635858" y="4306177"/>
            <a:ext cx="2795774" cy="95049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Oval 17">
            <a:extLst>
              <a:ext uri="{FF2B5EF4-FFF2-40B4-BE49-F238E27FC236}">
                <a16:creationId xmlns:a16="http://schemas.microsoft.com/office/drawing/2014/main" id="{35ED7CD3-D026-4DB5-8EDC-F60CEE8D2C9B}"/>
              </a:ext>
            </a:extLst>
          </p:cNvPr>
          <p:cNvSpPr/>
          <p:nvPr/>
        </p:nvSpPr>
        <p:spPr>
          <a:xfrm>
            <a:off x="1523041" y="5167041"/>
            <a:ext cx="2795774" cy="95049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extBox 18">
            <a:extLst>
              <a:ext uri="{FF2B5EF4-FFF2-40B4-BE49-F238E27FC236}">
                <a16:creationId xmlns:a16="http://schemas.microsoft.com/office/drawing/2014/main" id="{6AA53734-0B8A-49C1-BB1A-441C5FBB91A3}"/>
              </a:ext>
            </a:extLst>
          </p:cNvPr>
          <p:cNvSpPr txBox="1"/>
          <p:nvPr/>
        </p:nvSpPr>
        <p:spPr>
          <a:xfrm>
            <a:off x="180000" y="1296000"/>
            <a:ext cx="11198087" cy="461665"/>
          </a:xfrm>
          <a:prstGeom prst="rect">
            <a:avLst/>
          </a:prstGeom>
          <a:noFill/>
        </p:spPr>
        <p:txBody>
          <a:bodyPr wrap="square" rtlCol="0">
            <a:spAutoFit/>
          </a:bodyPr>
          <a:lstStyle/>
          <a:p>
            <a:r>
              <a:rPr lang="fr-FR" sz="2400" dirty="0">
                <a:solidFill>
                  <a:schemeClr val="accent1">
                    <a:lumMod val="50000"/>
                  </a:schemeClr>
                </a:solidFill>
              </a:rPr>
              <a:t>Lis les phrases en anglais. Écoute. Écris A, B ou C.</a:t>
            </a:r>
          </a:p>
        </p:txBody>
      </p:sp>
      <p:sp>
        <p:nvSpPr>
          <p:cNvPr id="3" name="Speech Bubble: Rectangle with Corners Rounded 2">
            <a:extLst>
              <a:ext uri="{FF2B5EF4-FFF2-40B4-BE49-F238E27FC236}">
                <a16:creationId xmlns:a16="http://schemas.microsoft.com/office/drawing/2014/main" id="{176ADE4E-8EB8-4B51-976F-671FFA786D4E}"/>
              </a:ext>
            </a:extLst>
          </p:cNvPr>
          <p:cNvSpPr/>
          <p:nvPr/>
        </p:nvSpPr>
        <p:spPr>
          <a:xfrm>
            <a:off x="8470900" y="124602"/>
            <a:ext cx="3566069" cy="2688755"/>
          </a:xfrm>
          <a:prstGeom prst="wedgeRoundRectCallout">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bg1"/>
                </a:solidFill>
              </a:rPr>
              <a:t>The word for </a:t>
            </a:r>
            <a:r>
              <a:rPr lang="en-GB" sz="2000" i="1" dirty="0">
                <a:solidFill>
                  <a:schemeClr val="bg1"/>
                </a:solidFill>
              </a:rPr>
              <a:t>actor </a:t>
            </a:r>
            <a:r>
              <a:rPr lang="en-GB" sz="2000" dirty="0">
                <a:solidFill>
                  <a:schemeClr val="bg1"/>
                </a:solidFill>
              </a:rPr>
              <a:t>has a different feminine form:</a:t>
            </a:r>
          </a:p>
          <a:p>
            <a:pPr algn="ctr"/>
            <a:r>
              <a:rPr lang="en-GB" sz="2000" b="1" dirty="0">
                <a:solidFill>
                  <a:schemeClr val="bg1"/>
                </a:solidFill>
              </a:rPr>
              <a:t>un</a:t>
            </a:r>
            <a:r>
              <a:rPr lang="en-GB" sz="2000" dirty="0">
                <a:solidFill>
                  <a:schemeClr val="bg1"/>
                </a:solidFill>
              </a:rPr>
              <a:t> </a:t>
            </a:r>
            <a:r>
              <a:rPr lang="en-GB" sz="2000" dirty="0" err="1">
                <a:solidFill>
                  <a:schemeClr val="bg1"/>
                </a:solidFill>
              </a:rPr>
              <a:t>act</a:t>
            </a:r>
            <a:r>
              <a:rPr lang="en-GB" sz="2000" b="1" dirty="0" err="1">
                <a:solidFill>
                  <a:schemeClr val="bg1"/>
                </a:solidFill>
              </a:rPr>
              <a:t>eur</a:t>
            </a:r>
            <a:r>
              <a:rPr lang="en-GB" sz="2000" dirty="0">
                <a:solidFill>
                  <a:schemeClr val="bg1"/>
                </a:solidFill>
              </a:rPr>
              <a:t>, </a:t>
            </a:r>
            <a:r>
              <a:rPr lang="en-GB" sz="2000" b="1" dirty="0" err="1">
                <a:solidFill>
                  <a:schemeClr val="bg1"/>
                </a:solidFill>
              </a:rPr>
              <a:t>une</a:t>
            </a:r>
            <a:r>
              <a:rPr lang="en-GB" sz="2000" dirty="0">
                <a:solidFill>
                  <a:schemeClr val="bg1"/>
                </a:solidFill>
              </a:rPr>
              <a:t> </a:t>
            </a:r>
            <a:r>
              <a:rPr lang="en-GB" sz="2000" dirty="0" err="1">
                <a:solidFill>
                  <a:schemeClr val="bg1"/>
                </a:solidFill>
              </a:rPr>
              <a:t>act</a:t>
            </a:r>
            <a:r>
              <a:rPr lang="en-GB" sz="2000" b="1" dirty="0" err="1">
                <a:solidFill>
                  <a:schemeClr val="bg1"/>
                </a:solidFill>
              </a:rPr>
              <a:t>rice</a:t>
            </a:r>
            <a:endParaRPr lang="en-GB" sz="2000" b="1" dirty="0">
              <a:solidFill>
                <a:schemeClr val="bg1"/>
              </a:solidFill>
            </a:endParaRPr>
          </a:p>
          <a:p>
            <a:pPr algn="ctr"/>
            <a:endParaRPr lang="en-GB" sz="2000" dirty="0">
              <a:solidFill>
                <a:schemeClr val="bg1"/>
              </a:solidFill>
            </a:endParaRPr>
          </a:p>
          <a:p>
            <a:pPr algn="ctr"/>
            <a:r>
              <a:rPr lang="en-GB" sz="2000" dirty="0">
                <a:solidFill>
                  <a:schemeClr val="bg1"/>
                </a:solidFill>
              </a:rPr>
              <a:t>The word for </a:t>
            </a:r>
            <a:r>
              <a:rPr lang="en-GB" sz="2000" i="1" dirty="0">
                <a:solidFill>
                  <a:schemeClr val="bg1"/>
                </a:solidFill>
              </a:rPr>
              <a:t>doctor </a:t>
            </a:r>
            <a:r>
              <a:rPr lang="en-GB" sz="2000" dirty="0">
                <a:solidFill>
                  <a:schemeClr val="bg1"/>
                </a:solidFill>
              </a:rPr>
              <a:t>doesn’t change:</a:t>
            </a:r>
          </a:p>
          <a:p>
            <a:pPr algn="ctr"/>
            <a:r>
              <a:rPr lang="en-GB" sz="2000" b="1" dirty="0">
                <a:solidFill>
                  <a:schemeClr val="bg1"/>
                </a:solidFill>
              </a:rPr>
              <a:t>un</a:t>
            </a:r>
            <a:r>
              <a:rPr lang="en-GB" sz="2000" dirty="0">
                <a:solidFill>
                  <a:schemeClr val="bg1"/>
                </a:solidFill>
              </a:rPr>
              <a:t> </a:t>
            </a:r>
            <a:r>
              <a:rPr lang="en-GB" sz="2000" dirty="0" err="1">
                <a:solidFill>
                  <a:schemeClr val="bg1"/>
                </a:solidFill>
              </a:rPr>
              <a:t>médecin</a:t>
            </a:r>
            <a:r>
              <a:rPr lang="en-GB" sz="2000" dirty="0">
                <a:solidFill>
                  <a:schemeClr val="bg1"/>
                </a:solidFill>
              </a:rPr>
              <a:t>, </a:t>
            </a:r>
            <a:r>
              <a:rPr lang="en-GB" sz="2000" b="1" dirty="0" err="1">
                <a:solidFill>
                  <a:schemeClr val="bg1"/>
                </a:solidFill>
              </a:rPr>
              <a:t>une</a:t>
            </a:r>
            <a:r>
              <a:rPr lang="en-GB" sz="2000" b="1" dirty="0">
                <a:solidFill>
                  <a:schemeClr val="bg1"/>
                </a:solidFill>
              </a:rPr>
              <a:t> </a:t>
            </a:r>
            <a:r>
              <a:rPr lang="en-GB" sz="2000" dirty="0" err="1">
                <a:solidFill>
                  <a:schemeClr val="bg1"/>
                </a:solidFill>
              </a:rPr>
              <a:t>médecin</a:t>
            </a:r>
            <a:endParaRPr lang="en-GB" sz="2000" dirty="0">
              <a:solidFill>
                <a:schemeClr val="bg1"/>
              </a:solidFill>
            </a:endParaRPr>
          </a:p>
        </p:txBody>
      </p:sp>
    </p:spTree>
    <p:extLst>
      <p:ext uri="{BB962C8B-B14F-4D97-AF65-F5344CB8AC3E}">
        <p14:creationId xmlns:p14="http://schemas.microsoft.com/office/powerpoint/2010/main" val="65364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301628"/>
            <a:ext cx="5265384" cy="707849"/>
          </a:xfrm>
        </p:spPr>
        <p:txBody>
          <a:bodyPr>
            <a:normAutofit/>
          </a:bodyPr>
          <a:lstStyle/>
          <a:p>
            <a:r>
              <a:rPr lang="en-GB" sz="3600" b="1" dirty="0">
                <a:solidFill>
                  <a:schemeClr val="bg1"/>
                </a:solidFill>
              </a:rPr>
              <a:t>Gender in French</a:t>
            </a:r>
          </a:p>
        </p:txBody>
      </p:sp>
      <p:sp>
        <p:nvSpPr>
          <p:cNvPr id="2" name="TextBox 1"/>
          <p:cNvSpPr txBox="1"/>
          <p:nvPr/>
        </p:nvSpPr>
        <p:spPr>
          <a:xfrm>
            <a:off x="300038" y="1227990"/>
            <a:ext cx="11379200"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already know that all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(e.g., words for things, people, countries) have 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gender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French</a:t>
            </a:r>
            <a:r>
              <a:rPr lang="en-GB" sz="2400" noProof="0" dirty="0">
                <a:solidFill>
                  <a:srgbClr val="002060"/>
                </a:solidFill>
                <a:latin typeface="Century Gothic" panose="020B0502020202020204" pitchFamily="34" charset="0"/>
              </a:rPr>
              <a:t>. All </a:t>
            </a:r>
            <a:r>
              <a:rPr lang="en-GB" sz="2400" dirty="0">
                <a:solidFill>
                  <a:srgbClr val="002060"/>
                </a:solidFill>
                <a:latin typeface="Century Gothic" panose="020B0502020202020204" pitchFamily="34" charset="0"/>
              </a:rPr>
              <a:t>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ouns are either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masculine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feminine.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1" name="Rectangle 10"/>
          <p:cNvSpPr/>
          <p:nvPr/>
        </p:nvSpPr>
        <p:spPr>
          <a:xfrm>
            <a:off x="1888701" y="2292599"/>
            <a:ext cx="2095446"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Masculine</a:t>
            </a:r>
          </a:p>
        </p:txBody>
      </p:sp>
      <p:sp>
        <p:nvSpPr>
          <p:cNvPr id="13" name="TextBox 12"/>
          <p:cNvSpPr txBox="1"/>
          <p:nvPr/>
        </p:nvSpPr>
        <p:spPr>
          <a:xfrm>
            <a:off x="1888701" y="3038280"/>
            <a:ext cx="13443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chien</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p:cNvSpPr txBox="1"/>
          <p:nvPr/>
        </p:nvSpPr>
        <p:spPr>
          <a:xfrm>
            <a:off x="1888701" y="372493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livre</a:t>
            </a:r>
          </a:p>
        </p:txBody>
      </p:sp>
      <p:sp>
        <p:nvSpPr>
          <p:cNvPr id="15" name="TextBox 14"/>
          <p:cNvSpPr txBox="1"/>
          <p:nvPr/>
        </p:nvSpPr>
        <p:spPr>
          <a:xfrm>
            <a:off x="1888701" y="430422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portable</a:t>
            </a:r>
          </a:p>
        </p:txBody>
      </p:sp>
      <p:sp>
        <p:nvSpPr>
          <p:cNvPr id="16" name="TextBox 15"/>
          <p:cNvSpPr txBox="1"/>
          <p:nvPr/>
        </p:nvSpPr>
        <p:spPr>
          <a:xfrm>
            <a:off x="6669576" y="300312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chambre</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p:cNvSpPr txBox="1"/>
          <p:nvPr/>
        </p:nvSpPr>
        <p:spPr>
          <a:xfrm>
            <a:off x="6669576" y="371154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chose</a:t>
            </a:r>
          </a:p>
        </p:txBody>
      </p:sp>
      <p:sp>
        <p:nvSpPr>
          <p:cNvPr id="18" name="Rectangle 17"/>
          <p:cNvSpPr/>
          <p:nvPr/>
        </p:nvSpPr>
        <p:spPr>
          <a:xfrm>
            <a:off x="6669576" y="2299460"/>
            <a:ext cx="187262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Feminine</a:t>
            </a:r>
          </a:p>
        </p:txBody>
      </p:sp>
      <p:sp>
        <p:nvSpPr>
          <p:cNvPr id="20" name="TextBox 19"/>
          <p:cNvSpPr txBox="1"/>
          <p:nvPr/>
        </p:nvSpPr>
        <p:spPr>
          <a:xfrm>
            <a:off x="6669576" y="4358651"/>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règle</a:t>
            </a:r>
            <a:endPar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21" name="TextBox 20"/>
          <p:cNvSpPr txBox="1"/>
          <p:nvPr/>
        </p:nvSpPr>
        <p:spPr>
          <a:xfrm>
            <a:off x="420111" y="5224519"/>
            <a:ext cx="11379200"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say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an</a:t>
            </a:r>
            <a:r>
              <a:rPr lang="en-GB" sz="2400" dirty="0">
                <a:solidFill>
                  <a:srgbClr val="002060"/>
                </a:solidFill>
                <a:latin typeface="Century Gothic" panose="020B0502020202020204" pitchFamily="34" charset="0"/>
              </a:rPr>
              <a:t> in French before a noun, you use </a:t>
            </a:r>
            <a:r>
              <a:rPr lang="en-GB" sz="2400" b="1" i="1" dirty="0">
                <a:solidFill>
                  <a:srgbClr val="002060"/>
                </a:solidFill>
                <a:latin typeface="Century Gothic" panose="020B0502020202020204" pitchFamily="34" charset="0"/>
              </a:rPr>
              <a:t>un</a:t>
            </a:r>
            <a:r>
              <a:rPr lang="en-GB" sz="2400" dirty="0">
                <a:solidFill>
                  <a:srgbClr val="002060"/>
                </a:solidFill>
                <a:latin typeface="Century Gothic" panose="020B0502020202020204" pitchFamily="34" charset="0"/>
              </a:rPr>
              <a:t> or </a:t>
            </a:r>
            <a:r>
              <a:rPr lang="en-GB" sz="2400" b="1" i="1" dirty="0" err="1">
                <a:solidFill>
                  <a:srgbClr val="002060"/>
                </a:solidFill>
                <a:latin typeface="Century Gothic" panose="020B0502020202020204" pitchFamily="34" charset="0"/>
              </a:rPr>
              <a:t>une</a:t>
            </a:r>
            <a:r>
              <a:rPr lang="en-GB" sz="2400" i="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according to whether the noun is masculine or feminine.</a:t>
            </a:r>
          </a:p>
        </p:txBody>
      </p:sp>
      <p:sp>
        <p:nvSpPr>
          <p:cNvPr id="23" name="TextBox 22"/>
          <p:cNvSpPr txBox="1"/>
          <p:nvPr/>
        </p:nvSpPr>
        <p:spPr>
          <a:xfrm>
            <a:off x="1118408" y="3041904"/>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ea typeface="+mn-ea"/>
                <a:cs typeface="+mn-cs"/>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4" name="TextBox 23"/>
          <p:cNvSpPr txBox="1"/>
          <p:nvPr/>
        </p:nvSpPr>
        <p:spPr>
          <a:xfrm>
            <a:off x="1118408" y="3689872"/>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ea typeface="+mn-ea"/>
                <a:cs typeface="+mn-cs"/>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TextBox 24"/>
          <p:cNvSpPr txBox="1"/>
          <p:nvPr/>
        </p:nvSpPr>
        <p:spPr>
          <a:xfrm>
            <a:off x="1118408" y="4298258"/>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ea typeface="+mn-ea"/>
                <a:cs typeface="+mn-cs"/>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TextBox 25"/>
          <p:cNvSpPr txBox="1"/>
          <p:nvPr/>
        </p:nvSpPr>
        <p:spPr>
          <a:xfrm>
            <a:off x="5724127" y="3010984"/>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err="1">
                <a:solidFill>
                  <a:srgbClr val="FF0000"/>
                </a:solidFill>
                <a:latin typeface="Century Gothic" panose="020B0502020202020204" pitchFamily="34" charset="0"/>
              </a:rPr>
              <a:t>une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7" name="TextBox 26"/>
          <p:cNvSpPr txBox="1"/>
          <p:nvPr/>
        </p:nvSpPr>
        <p:spPr>
          <a:xfrm>
            <a:off x="5724127" y="373208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err="1">
                <a:solidFill>
                  <a:srgbClr val="FF0000"/>
                </a:solidFill>
                <a:latin typeface="Century Gothic" panose="020B0502020202020204" pitchFamily="34" charset="0"/>
              </a:rPr>
              <a:t>une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9" name="TextBox 28"/>
          <p:cNvSpPr txBox="1"/>
          <p:nvPr/>
        </p:nvSpPr>
        <p:spPr>
          <a:xfrm>
            <a:off x="5671642" y="4338989"/>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err="1">
                <a:solidFill>
                  <a:srgbClr val="FF0000"/>
                </a:solidFill>
                <a:latin typeface="Century Gothic" panose="020B0502020202020204" pitchFamily="34" charset="0"/>
              </a:rPr>
              <a:t>une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0" name="TextBox 29"/>
          <p:cNvSpPr txBox="1"/>
          <p:nvPr/>
        </p:nvSpPr>
        <p:spPr>
          <a:xfrm>
            <a:off x="3648619" y="3003125"/>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a dog</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1" name="TextBox 30"/>
          <p:cNvSpPr txBox="1"/>
          <p:nvPr/>
        </p:nvSpPr>
        <p:spPr>
          <a:xfrm>
            <a:off x="3614948" y="3687674"/>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a book</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2" name="TextBox 31"/>
          <p:cNvSpPr txBox="1"/>
          <p:nvPr/>
        </p:nvSpPr>
        <p:spPr>
          <a:xfrm>
            <a:off x="3614947" y="4329524"/>
            <a:ext cx="196513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a mobile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3" name="TextBox 32"/>
          <p:cNvSpPr txBox="1"/>
          <p:nvPr/>
        </p:nvSpPr>
        <p:spPr>
          <a:xfrm>
            <a:off x="8772945" y="3037739"/>
            <a:ext cx="25324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a bedroom</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4" name="TextBox 33"/>
          <p:cNvSpPr txBox="1"/>
          <p:nvPr/>
        </p:nvSpPr>
        <p:spPr>
          <a:xfrm>
            <a:off x="8772945" y="3711543"/>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a thing</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5" name="TextBox 34"/>
          <p:cNvSpPr txBox="1"/>
          <p:nvPr/>
        </p:nvSpPr>
        <p:spPr>
          <a:xfrm>
            <a:off x="8799726" y="4363088"/>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a ruler</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28" name="TextBox 27"/>
          <p:cNvSpPr txBox="1"/>
          <p:nvPr/>
        </p:nvSpPr>
        <p:spPr>
          <a:xfrm>
            <a:off x="420111" y="5228956"/>
            <a:ext cx="11379200"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say </a:t>
            </a:r>
            <a:r>
              <a:rPr lang="en-GB" sz="2400" b="1" dirty="0">
                <a:solidFill>
                  <a:srgbClr val="002060"/>
                </a:solidFill>
                <a:latin typeface="Century Gothic" panose="020B0502020202020204" pitchFamily="34" charset="0"/>
              </a:rPr>
              <a:t>the</a:t>
            </a:r>
            <a:r>
              <a:rPr lang="en-GB" sz="2400" dirty="0">
                <a:solidFill>
                  <a:srgbClr val="002060"/>
                </a:solidFill>
                <a:latin typeface="Century Gothic" panose="020B0502020202020204" pitchFamily="34" charset="0"/>
              </a:rPr>
              <a:t> in French before a noun, you use </a:t>
            </a:r>
            <a:r>
              <a:rPr lang="en-GB" sz="2400" b="1" i="1" dirty="0">
                <a:solidFill>
                  <a:srgbClr val="002060"/>
                </a:solidFill>
                <a:latin typeface="Century Gothic" panose="020B0502020202020204" pitchFamily="34" charset="0"/>
              </a:rPr>
              <a:t>le</a:t>
            </a:r>
            <a:r>
              <a:rPr lang="en-GB" sz="2400" dirty="0">
                <a:solidFill>
                  <a:srgbClr val="002060"/>
                </a:solidFill>
                <a:latin typeface="Century Gothic" panose="020B0502020202020204" pitchFamily="34" charset="0"/>
              </a:rPr>
              <a:t> or </a:t>
            </a:r>
            <a:r>
              <a:rPr lang="en-GB" sz="2400" b="1" i="1" dirty="0">
                <a:solidFill>
                  <a:srgbClr val="002060"/>
                </a:solidFill>
                <a:latin typeface="Century Gothic" panose="020B0502020202020204" pitchFamily="34" charset="0"/>
              </a:rPr>
              <a:t>la</a:t>
            </a:r>
            <a:r>
              <a:rPr lang="en-GB" sz="2400" i="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according to whether the noun is masculine or feminine.</a:t>
            </a:r>
          </a:p>
        </p:txBody>
      </p:sp>
      <p:sp>
        <p:nvSpPr>
          <p:cNvPr id="37" name="TextBox 36"/>
          <p:cNvSpPr txBox="1"/>
          <p:nvPr/>
        </p:nvSpPr>
        <p:spPr>
          <a:xfrm>
            <a:off x="1209965" y="3056423"/>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noProof="0" dirty="0">
                <a:solidFill>
                  <a:schemeClr val="accent1">
                    <a:lumMod val="75000"/>
                  </a:schemeClr>
                </a:solidFill>
                <a:latin typeface="Century Gothic" panose="020B0502020202020204" pitchFamily="34" charset="0"/>
              </a:rPr>
              <a:t>le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8" name="TextBox 37"/>
          <p:cNvSpPr txBox="1"/>
          <p:nvPr/>
        </p:nvSpPr>
        <p:spPr>
          <a:xfrm>
            <a:off x="3591696" y="3010984"/>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dog</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9" name="TextBox 38"/>
          <p:cNvSpPr txBox="1"/>
          <p:nvPr/>
        </p:nvSpPr>
        <p:spPr>
          <a:xfrm>
            <a:off x="1226292" y="3710208"/>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noProof="0" dirty="0">
                <a:solidFill>
                  <a:schemeClr val="accent1">
                    <a:lumMod val="75000"/>
                  </a:schemeClr>
                </a:solidFill>
                <a:latin typeface="Century Gothic" panose="020B0502020202020204" pitchFamily="34" charset="0"/>
              </a:rPr>
              <a:t>le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0" name="TextBox 39"/>
          <p:cNvSpPr txBox="1"/>
          <p:nvPr/>
        </p:nvSpPr>
        <p:spPr>
          <a:xfrm>
            <a:off x="3595428" y="3721510"/>
            <a:ext cx="239482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book</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41" name="TextBox 40"/>
          <p:cNvSpPr txBox="1"/>
          <p:nvPr/>
        </p:nvSpPr>
        <p:spPr>
          <a:xfrm>
            <a:off x="1209965" y="4303575"/>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noProof="0" dirty="0">
                <a:solidFill>
                  <a:schemeClr val="accent1">
                    <a:lumMod val="75000"/>
                  </a:schemeClr>
                </a:solidFill>
                <a:latin typeface="Century Gothic" panose="020B0502020202020204" pitchFamily="34" charset="0"/>
              </a:rPr>
              <a:t>le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2" name="TextBox 41"/>
          <p:cNvSpPr txBox="1"/>
          <p:nvPr/>
        </p:nvSpPr>
        <p:spPr>
          <a:xfrm>
            <a:off x="3591696" y="4329524"/>
            <a:ext cx="227915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mobile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43" name="TextBox 42"/>
          <p:cNvSpPr txBox="1"/>
          <p:nvPr/>
        </p:nvSpPr>
        <p:spPr>
          <a:xfrm>
            <a:off x="5907150" y="2982581"/>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noProof="0" dirty="0">
                <a:solidFill>
                  <a:srgbClr val="FF0000"/>
                </a:solidFill>
                <a:latin typeface="Century Gothic" panose="020B0502020202020204" pitchFamily="34" charset="0"/>
              </a:rPr>
              <a:t>la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4" name="TextBox 43"/>
          <p:cNvSpPr txBox="1"/>
          <p:nvPr/>
        </p:nvSpPr>
        <p:spPr>
          <a:xfrm>
            <a:off x="8774309" y="3048011"/>
            <a:ext cx="27826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a:t>
            </a:r>
            <a:r>
              <a:rPr lang="en-GB" sz="3000" noProof="0" dirty="0">
                <a:solidFill>
                  <a:srgbClr val="4472C4">
                    <a:lumMod val="50000"/>
                  </a:srgbClr>
                </a:solidFill>
                <a:latin typeface="Century Gothic" panose="020B0502020202020204" pitchFamily="34" charset="0"/>
              </a:rPr>
              <a:t> bedroom</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47" name="TextBox 46"/>
          <p:cNvSpPr txBox="1"/>
          <p:nvPr/>
        </p:nvSpPr>
        <p:spPr>
          <a:xfrm>
            <a:off x="5986097" y="3692979"/>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noProof="0" dirty="0">
                <a:solidFill>
                  <a:srgbClr val="FF0000"/>
                </a:solidFill>
                <a:latin typeface="Century Gothic" panose="020B0502020202020204" pitchFamily="34" charset="0"/>
              </a:rPr>
              <a:t>la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8" name="TextBox 47"/>
          <p:cNvSpPr txBox="1"/>
          <p:nvPr/>
        </p:nvSpPr>
        <p:spPr>
          <a:xfrm>
            <a:off x="8765740" y="3703863"/>
            <a:ext cx="25324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thing</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49" name="TextBox 48"/>
          <p:cNvSpPr txBox="1"/>
          <p:nvPr/>
        </p:nvSpPr>
        <p:spPr>
          <a:xfrm>
            <a:off x="6019667" y="4374974"/>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noProof="0" dirty="0">
                <a:solidFill>
                  <a:srgbClr val="FF0000"/>
                </a:solidFill>
                <a:latin typeface="Century Gothic" panose="020B0502020202020204" pitchFamily="34" charset="0"/>
              </a:rPr>
              <a:t>la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0" name="TextBox 49"/>
          <p:cNvSpPr txBox="1"/>
          <p:nvPr/>
        </p:nvSpPr>
        <p:spPr>
          <a:xfrm>
            <a:off x="8772945" y="4350792"/>
            <a:ext cx="25324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ruler</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46" name="Rounded Rectangle 46">
            <a:extLst>
              <a:ext uri="{FF2B5EF4-FFF2-40B4-BE49-F238E27FC236}">
                <a16:creationId xmlns:a16="http://schemas.microsoft.com/office/drawing/2014/main" id="{A345E918-66F9-4CB7-9ADD-F8A83281FE33}"/>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087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grpId="1" nodeType="clickEffect">
                                  <p:stCondLst>
                                    <p:cond delay="0"/>
                                  </p:stCondLst>
                                  <p:childTnLst>
                                    <p:anim calcmode="lin" valueType="num">
                                      <p:cBhvr additive="base">
                                        <p:cTn id="94" dur="500"/>
                                        <p:tgtEl>
                                          <p:spTgt spid="21"/>
                                        </p:tgtEl>
                                        <p:attrNameLst>
                                          <p:attrName>ppt_x</p:attrName>
                                        </p:attrNameLst>
                                      </p:cBhvr>
                                      <p:tavLst>
                                        <p:tav tm="0">
                                          <p:val>
                                            <p:strVal val="ppt_x"/>
                                          </p:val>
                                        </p:tav>
                                        <p:tav tm="100000">
                                          <p:val>
                                            <p:strVal val="ppt_x"/>
                                          </p:val>
                                        </p:tav>
                                      </p:tavLst>
                                    </p:anim>
                                    <p:anim calcmode="lin" valueType="num">
                                      <p:cBhvr additive="base">
                                        <p:cTn id="95" dur="500"/>
                                        <p:tgtEl>
                                          <p:spTgt spid="21"/>
                                        </p:tgtEl>
                                        <p:attrNameLst>
                                          <p:attrName>ppt_y</p:attrName>
                                        </p:attrNameLst>
                                      </p:cBhvr>
                                      <p:tavLst>
                                        <p:tav tm="0">
                                          <p:val>
                                            <p:strVal val="ppt_y"/>
                                          </p:val>
                                        </p:tav>
                                        <p:tav tm="100000">
                                          <p:val>
                                            <p:strVal val="1+ppt_h/2"/>
                                          </p:val>
                                        </p:tav>
                                      </p:tavLst>
                                    </p:anim>
                                    <p:set>
                                      <p:cBhvr>
                                        <p:cTn id="96" dur="1" fill="hold">
                                          <p:stCondLst>
                                            <p:cond delay="499"/>
                                          </p:stCondLst>
                                        </p:cTn>
                                        <p:tgtEl>
                                          <p:spTgt spid="2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additive="base">
                                        <p:cTn id="101" dur="500" fill="hold"/>
                                        <p:tgtEl>
                                          <p:spTgt spid="28"/>
                                        </p:tgtEl>
                                        <p:attrNameLst>
                                          <p:attrName>ppt_x</p:attrName>
                                        </p:attrNameLst>
                                      </p:cBhvr>
                                      <p:tavLst>
                                        <p:tav tm="0">
                                          <p:val>
                                            <p:strVal val="#ppt_x"/>
                                          </p:val>
                                        </p:tav>
                                        <p:tav tm="100000">
                                          <p:val>
                                            <p:strVal val="#ppt_x"/>
                                          </p:val>
                                        </p:tav>
                                      </p:tavLst>
                                    </p:anim>
                                    <p:anim calcmode="lin" valueType="num">
                                      <p:cBhvr additive="base">
                                        <p:cTn id="10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xit" presetSubtype="4" fill="hold" grpId="1" nodeType="clickEffect">
                                  <p:stCondLst>
                                    <p:cond delay="0"/>
                                  </p:stCondLst>
                                  <p:childTnLst>
                                    <p:anim calcmode="lin" valueType="num">
                                      <p:cBhvr additive="base">
                                        <p:cTn id="106" dur="500"/>
                                        <p:tgtEl>
                                          <p:spTgt spid="23"/>
                                        </p:tgtEl>
                                        <p:attrNameLst>
                                          <p:attrName>ppt_x</p:attrName>
                                        </p:attrNameLst>
                                      </p:cBhvr>
                                      <p:tavLst>
                                        <p:tav tm="0">
                                          <p:val>
                                            <p:strVal val="ppt_x"/>
                                          </p:val>
                                        </p:tav>
                                        <p:tav tm="100000">
                                          <p:val>
                                            <p:strVal val="ppt_x"/>
                                          </p:val>
                                        </p:tav>
                                      </p:tavLst>
                                    </p:anim>
                                    <p:anim calcmode="lin" valueType="num">
                                      <p:cBhvr additive="base">
                                        <p:cTn id="107" dur="500"/>
                                        <p:tgtEl>
                                          <p:spTgt spid="23"/>
                                        </p:tgtEl>
                                        <p:attrNameLst>
                                          <p:attrName>ppt_y</p:attrName>
                                        </p:attrNameLst>
                                      </p:cBhvr>
                                      <p:tavLst>
                                        <p:tav tm="0">
                                          <p:val>
                                            <p:strVal val="ppt_y"/>
                                          </p:val>
                                        </p:tav>
                                        <p:tav tm="100000">
                                          <p:val>
                                            <p:strVal val="1+ppt_h/2"/>
                                          </p:val>
                                        </p:tav>
                                      </p:tavLst>
                                    </p:anim>
                                    <p:set>
                                      <p:cBhvr>
                                        <p:cTn id="108" dur="1" fill="hold">
                                          <p:stCondLst>
                                            <p:cond delay="499"/>
                                          </p:stCondLst>
                                        </p:cTn>
                                        <p:tgtEl>
                                          <p:spTgt spid="23"/>
                                        </p:tgtEl>
                                        <p:attrNameLst>
                                          <p:attrName>style.visibility</p:attrName>
                                        </p:attrNameLst>
                                      </p:cBhvr>
                                      <p:to>
                                        <p:strVal val="hidden"/>
                                      </p:to>
                                    </p:set>
                                  </p:childTnLst>
                                </p:cTn>
                              </p:par>
                              <p:par>
                                <p:cTn id="109" presetID="2" presetClass="exit" presetSubtype="4" fill="hold" grpId="1" nodeType="withEffect">
                                  <p:stCondLst>
                                    <p:cond delay="0"/>
                                  </p:stCondLst>
                                  <p:childTnLst>
                                    <p:anim calcmode="lin" valueType="num">
                                      <p:cBhvr additive="base">
                                        <p:cTn id="110" dur="500"/>
                                        <p:tgtEl>
                                          <p:spTgt spid="30"/>
                                        </p:tgtEl>
                                        <p:attrNameLst>
                                          <p:attrName>ppt_x</p:attrName>
                                        </p:attrNameLst>
                                      </p:cBhvr>
                                      <p:tavLst>
                                        <p:tav tm="0">
                                          <p:val>
                                            <p:strVal val="ppt_x"/>
                                          </p:val>
                                        </p:tav>
                                        <p:tav tm="100000">
                                          <p:val>
                                            <p:strVal val="ppt_x"/>
                                          </p:val>
                                        </p:tav>
                                      </p:tavLst>
                                    </p:anim>
                                    <p:anim calcmode="lin" valueType="num">
                                      <p:cBhvr additive="base">
                                        <p:cTn id="111" dur="500"/>
                                        <p:tgtEl>
                                          <p:spTgt spid="30"/>
                                        </p:tgtEl>
                                        <p:attrNameLst>
                                          <p:attrName>ppt_y</p:attrName>
                                        </p:attrNameLst>
                                      </p:cBhvr>
                                      <p:tavLst>
                                        <p:tav tm="0">
                                          <p:val>
                                            <p:strVal val="ppt_y"/>
                                          </p:val>
                                        </p:tav>
                                        <p:tav tm="100000">
                                          <p:val>
                                            <p:strVal val="1+ppt_h/2"/>
                                          </p:val>
                                        </p:tav>
                                      </p:tavLst>
                                    </p:anim>
                                    <p:set>
                                      <p:cBhvr>
                                        <p:cTn id="112" dur="1" fill="hold">
                                          <p:stCondLst>
                                            <p:cond delay="499"/>
                                          </p:stCondLst>
                                        </p:cTn>
                                        <p:tgtEl>
                                          <p:spTgt spid="3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38"/>
                                        </p:tgtEl>
                                        <p:attrNameLst>
                                          <p:attrName>style.visibility</p:attrName>
                                        </p:attrNameLst>
                                      </p:cBhvr>
                                      <p:to>
                                        <p:strVal val="visible"/>
                                      </p:to>
                                    </p:set>
                                    <p:anim calcmode="lin" valueType="num">
                                      <p:cBhvr additive="base">
                                        <p:cTn id="117" dur="500" fill="hold"/>
                                        <p:tgtEl>
                                          <p:spTgt spid="38"/>
                                        </p:tgtEl>
                                        <p:attrNameLst>
                                          <p:attrName>ppt_x</p:attrName>
                                        </p:attrNameLst>
                                      </p:cBhvr>
                                      <p:tavLst>
                                        <p:tav tm="0">
                                          <p:val>
                                            <p:strVal val="#ppt_x"/>
                                          </p:val>
                                        </p:tav>
                                        <p:tav tm="100000">
                                          <p:val>
                                            <p:strVal val="#ppt_x"/>
                                          </p:val>
                                        </p:tav>
                                      </p:tavLst>
                                    </p:anim>
                                    <p:anim calcmode="lin" valueType="num">
                                      <p:cBhvr additive="base">
                                        <p:cTn id="118" dur="500" fill="hold"/>
                                        <p:tgtEl>
                                          <p:spTgt spid="38"/>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7"/>
                                        </p:tgtEl>
                                        <p:attrNameLst>
                                          <p:attrName>style.visibility</p:attrName>
                                        </p:attrNameLst>
                                      </p:cBhvr>
                                      <p:to>
                                        <p:strVal val="visible"/>
                                      </p:to>
                                    </p:set>
                                    <p:anim calcmode="lin" valueType="num">
                                      <p:cBhvr additive="base">
                                        <p:cTn id="121" dur="500" fill="hold"/>
                                        <p:tgtEl>
                                          <p:spTgt spid="37"/>
                                        </p:tgtEl>
                                        <p:attrNameLst>
                                          <p:attrName>ppt_x</p:attrName>
                                        </p:attrNameLst>
                                      </p:cBhvr>
                                      <p:tavLst>
                                        <p:tav tm="0">
                                          <p:val>
                                            <p:strVal val="#ppt_x"/>
                                          </p:val>
                                        </p:tav>
                                        <p:tav tm="100000">
                                          <p:val>
                                            <p:strVal val="#ppt_x"/>
                                          </p:val>
                                        </p:tav>
                                      </p:tavLst>
                                    </p:anim>
                                    <p:anim calcmode="lin" valueType="num">
                                      <p:cBhvr additive="base">
                                        <p:cTn id="12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xit" presetSubtype="4" fill="hold" grpId="1" nodeType="clickEffect">
                                  <p:stCondLst>
                                    <p:cond delay="0"/>
                                  </p:stCondLst>
                                  <p:childTnLst>
                                    <p:anim calcmode="lin" valueType="num">
                                      <p:cBhvr additive="base">
                                        <p:cTn id="126" dur="500"/>
                                        <p:tgtEl>
                                          <p:spTgt spid="24"/>
                                        </p:tgtEl>
                                        <p:attrNameLst>
                                          <p:attrName>ppt_x</p:attrName>
                                        </p:attrNameLst>
                                      </p:cBhvr>
                                      <p:tavLst>
                                        <p:tav tm="0">
                                          <p:val>
                                            <p:strVal val="ppt_x"/>
                                          </p:val>
                                        </p:tav>
                                        <p:tav tm="100000">
                                          <p:val>
                                            <p:strVal val="ppt_x"/>
                                          </p:val>
                                        </p:tav>
                                      </p:tavLst>
                                    </p:anim>
                                    <p:anim calcmode="lin" valueType="num">
                                      <p:cBhvr additive="base">
                                        <p:cTn id="127" dur="500"/>
                                        <p:tgtEl>
                                          <p:spTgt spid="24"/>
                                        </p:tgtEl>
                                        <p:attrNameLst>
                                          <p:attrName>ppt_y</p:attrName>
                                        </p:attrNameLst>
                                      </p:cBhvr>
                                      <p:tavLst>
                                        <p:tav tm="0">
                                          <p:val>
                                            <p:strVal val="ppt_y"/>
                                          </p:val>
                                        </p:tav>
                                        <p:tav tm="100000">
                                          <p:val>
                                            <p:strVal val="1+ppt_h/2"/>
                                          </p:val>
                                        </p:tav>
                                      </p:tavLst>
                                    </p:anim>
                                    <p:set>
                                      <p:cBhvr>
                                        <p:cTn id="128" dur="1" fill="hold">
                                          <p:stCondLst>
                                            <p:cond delay="499"/>
                                          </p:stCondLst>
                                        </p:cTn>
                                        <p:tgtEl>
                                          <p:spTgt spid="24"/>
                                        </p:tgtEl>
                                        <p:attrNameLst>
                                          <p:attrName>style.visibility</p:attrName>
                                        </p:attrNameLst>
                                      </p:cBhvr>
                                      <p:to>
                                        <p:strVal val="hidden"/>
                                      </p:to>
                                    </p:set>
                                  </p:childTnLst>
                                </p:cTn>
                              </p:par>
                              <p:par>
                                <p:cTn id="129" presetID="2" presetClass="exit" presetSubtype="4" fill="hold" grpId="1" nodeType="withEffect">
                                  <p:stCondLst>
                                    <p:cond delay="0"/>
                                  </p:stCondLst>
                                  <p:childTnLst>
                                    <p:anim calcmode="lin" valueType="num">
                                      <p:cBhvr additive="base">
                                        <p:cTn id="130" dur="500"/>
                                        <p:tgtEl>
                                          <p:spTgt spid="31"/>
                                        </p:tgtEl>
                                        <p:attrNameLst>
                                          <p:attrName>ppt_x</p:attrName>
                                        </p:attrNameLst>
                                      </p:cBhvr>
                                      <p:tavLst>
                                        <p:tav tm="0">
                                          <p:val>
                                            <p:strVal val="ppt_x"/>
                                          </p:val>
                                        </p:tav>
                                        <p:tav tm="100000">
                                          <p:val>
                                            <p:strVal val="ppt_x"/>
                                          </p:val>
                                        </p:tav>
                                      </p:tavLst>
                                    </p:anim>
                                    <p:anim calcmode="lin" valueType="num">
                                      <p:cBhvr additive="base">
                                        <p:cTn id="131" dur="500"/>
                                        <p:tgtEl>
                                          <p:spTgt spid="31"/>
                                        </p:tgtEl>
                                        <p:attrNameLst>
                                          <p:attrName>ppt_y</p:attrName>
                                        </p:attrNameLst>
                                      </p:cBhvr>
                                      <p:tavLst>
                                        <p:tav tm="0">
                                          <p:val>
                                            <p:strVal val="ppt_y"/>
                                          </p:val>
                                        </p:tav>
                                        <p:tav tm="100000">
                                          <p:val>
                                            <p:strVal val="1+ppt_h/2"/>
                                          </p:val>
                                        </p:tav>
                                      </p:tavLst>
                                    </p:anim>
                                    <p:set>
                                      <p:cBhvr>
                                        <p:cTn id="132" dur="1" fill="hold">
                                          <p:stCondLst>
                                            <p:cond delay="499"/>
                                          </p:stCondLst>
                                        </p:cTn>
                                        <p:tgtEl>
                                          <p:spTgt spid="31"/>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additive="base">
                                        <p:cTn id="137" dur="500" fill="hold"/>
                                        <p:tgtEl>
                                          <p:spTgt spid="40"/>
                                        </p:tgtEl>
                                        <p:attrNameLst>
                                          <p:attrName>ppt_x</p:attrName>
                                        </p:attrNameLst>
                                      </p:cBhvr>
                                      <p:tavLst>
                                        <p:tav tm="0">
                                          <p:val>
                                            <p:strVal val="#ppt_x"/>
                                          </p:val>
                                        </p:tav>
                                        <p:tav tm="100000">
                                          <p:val>
                                            <p:strVal val="#ppt_x"/>
                                          </p:val>
                                        </p:tav>
                                      </p:tavLst>
                                    </p:anim>
                                    <p:anim calcmode="lin" valueType="num">
                                      <p:cBhvr additive="base">
                                        <p:cTn id="138" dur="500" fill="hold"/>
                                        <p:tgtEl>
                                          <p:spTgt spid="40"/>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39"/>
                                        </p:tgtEl>
                                        <p:attrNameLst>
                                          <p:attrName>style.visibility</p:attrName>
                                        </p:attrNameLst>
                                      </p:cBhvr>
                                      <p:to>
                                        <p:strVal val="visible"/>
                                      </p:to>
                                    </p:set>
                                    <p:anim calcmode="lin" valueType="num">
                                      <p:cBhvr additive="base">
                                        <p:cTn id="141" dur="500" fill="hold"/>
                                        <p:tgtEl>
                                          <p:spTgt spid="39"/>
                                        </p:tgtEl>
                                        <p:attrNameLst>
                                          <p:attrName>ppt_x</p:attrName>
                                        </p:attrNameLst>
                                      </p:cBhvr>
                                      <p:tavLst>
                                        <p:tav tm="0">
                                          <p:val>
                                            <p:strVal val="#ppt_x"/>
                                          </p:val>
                                        </p:tav>
                                        <p:tav tm="100000">
                                          <p:val>
                                            <p:strVal val="#ppt_x"/>
                                          </p:val>
                                        </p:tav>
                                      </p:tavLst>
                                    </p:anim>
                                    <p:anim calcmode="lin" valueType="num">
                                      <p:cBhvr additive="base">
                                        <p:cTn id="14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xit" presetSubtype="4" fill="hold" grpId="1" nodeType="clickEffect">
                                  <p:stCondLst>
                                    <p:cond delay="0"/>
                                  </p:stCondLst>
                                  <p:childTnLst>
                                    <p:anim calcmode="lin" valueType="num">
                                      <p:cBhvr additive="base">
                                        <p:cTn id="146" dur="500"/>
                                        <p:tgtEl>
                                          <p:spTgt spid="25"/>
                                        </p:tgtEl>
                                        <p:attrNameLst>
                                          <p:attrName>ppt_x</p:attrName>
                                        </p:attrNameLst>
                                      </p:cBhvr>
                                      <p:tavLst>
                                        <p:tav tm="0">
                                          <p:val>
                                            <p:strVal val="ppt_x"/>
                                          </p:val>
                                        </p:tav>
                                        <p:tav tm="100000">
                                          <p:val>
                                            <p:strVal val="ppt_x"/>
                                          </p:val>
                                        </p:tav>
                                      </p:tavLst>
                                    </p:anim>
                                    <p:anim calcmode="lin" valueType="num">
                                      <p:cBhvr additive="base">
                                        <p:cTn id="147" dur="500"/>
                                        <p:tgtEl>
                                          <p:spTgt spid="25"/>
                                        </p:tgtEl>
                                        <p:attrNameLst>
                                          <p:attrName>ppt_y</p:attrName>
                                        </p:attrNameLst>
                                      </p:cBhvr>
                                      <p:tavLst>
                                        <p:tav tm="0">
                                          <p:val>
                                            <p:strVal val="ppt_y"/>
                                          </p:val>
                                        </p:tav>
                                        <p:tav tm="100000">
                                          <p:val>
                                            <p:strVal val="1+ppt_h/2"/>
                                          </p:val>
                                        </p:tav>
                                      </p:tavLst>
                                    </p:anim>
                                    <p:set>
                                      <p:cBhvr>
                                        <p:cTn id="148" dur="1" fill="hold">
                                          <p:stCondLst>
                                            <p:cond delay="499"/>
                                          </p:stCondLst>
                                        </p:cTn>
                                        <p:tgtEl>
                                          <p:spTgt spid="25"/>
                                        </p:tgtEl>
                                        <p:attrNameLst>
                                          <p:attrName>style.visibility</p:attrName>
                                        </p:attrNameLst>
                                      </p:cBhvr>
                                      <p:to>
                                        <p:strVal val="hidden"/>
                                      </p:to>
                                    </p:set>
                                  </p:childTnLst>
                                </p:cTn>
                              </p:par>
                              <p:par>
                                <p:cTn id="149" presetID="2" presetClass="exit" presetSubtype="4" fill="hold" grpId="1" nodeType="withEffect">
                                  <p:stCondLst>
                                    <p:cond delay="0"/>
                                  </p:stCondLst>
                                  <p:childTnLst>
                                    <p:anim calcmode="lin" valueType="num">
                                      <p:cBhvr additive="base">
                                        <p:cTn id="150" dur="500"/>
                                        <p:tgtEl>
                                          <p:spTgt spid="32"/>
                                        </p:tgtEl>
                                        <p:attrNameLst>
                                          <p:attrName>ppt_x</p:attrName>
                                        </p:attrNameLst>
                                      </p:cBhvr>
                                      <p:tavLst>
                                        <p:tav tm="0">
                                          <p:val>
                                            <p:strVal val="ppt_x"/>
                                          </p:val>
                                        </p:tav>
                                        <p:tav tm="100000">
                                          <p:val>
                                            <p:strVal val="ppt_x"/>
                                          </p:val>
                                        </p:tav>
                                      </p:tavLst>
                                    </p:anim>
                                    <p:anim calcmode="lin" valueType="num">
                                      <p:cBhvr additive="base">
                                        <p:cTn id="151" dur="500"/>
                                        <p:tgtEl>
                                          <p:spTgt spid="32"/>
                                        </p:tgtEl>
                                        <p:attrNameLst>
                                          <p:attrName>ppt_y</p:attrName>
                                        </p:attrNameLst>
                                      </p:cBhvr>
                                      <p:tavLst>
                                        <p:tav tm="0">
                                          <p:val>
                                            <p:strVal val="ppt_y"/>
                                          </p:val>
                                        </p:tav>
                                        <p:tav tm="100000">
                                          <p:val>
                                            <p:strVal val="1+ppt_h/2"/>
                                          </p:val>
                                        </p:tav>
                                      </p:tavLst>
                                    </p:anim>
                                    <p:set>
                                      <p:cBhvr>
                                        <p:cTn id="152" dur="1" fill="hold">
                                          <p:stCondLst>
                                            <p:cond delay="499"/>
                                          </p:stCondLst>
                                        </p:cTn>
                                        <p:tgtEl>
                                          <p:spTgt spid="32"/>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42"/>
                                        </p:tgtEl>
                                        <p:attrNameLst>
                                          <p:attrName>style.visibility</p:attrName>
                                        </p:attrNameLst>
                                      </p:cBhvr>
                                      <p:to>
                                        <p:strVal val="visible"/>
                                      </p:to>
                                    </p:set>
                                    <p:anim calcmode="lin" valueType="num">
                                      <p:cBhvr additive="base">
                                        <p:cTn id="157" dur="500" fill="hold"/>
                                        <p:tgtEl>
                                          <p:spTgt spid="42"/>
                                        </p:tgtEl>
                                        <p:attrNameLst>
                                          <p:attrName>ppt_x</p:attrName>
                                        </p:attrNameLst>
                                      </p:cBhvr>
                                      <p:tavLst>
                                        <p:tav tm="0">
                                          <p:val>
                                            <p:strVal val="#ppt_x"/>
                                          </p:val>
                                        </p:tav>
                                        <p:tav tm="100000">
                                          <p:val>
                                            <p:strVal val="#ppt_x"/>
                                          </p:val>
                                        </p:tav>
                                      </p:tavLst>
                                    </p:anim>
                                    <p:anim calcmode="lin" valueType="num">
                                      <p:cBhvr additive="base">
                                        <p:cTn id="158" dur="500" fill="hold"/>
                                        <p:tgtEl>
                                          <p:spTgt spid="42"/>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41"/>
                                        </p:tgtEl>
                                        <p:attrNameLst>
                                          <p:attrName>style.visibility</p:attrName>
                                        </p:attrNameLst>
                                      </p:cBhvr>
                                      <p:to>
                                        <p:strVal val="visible"/>
                                      </p:to>
                                    </p:set>
                                    <p:anim calcmode="lin" valueType="num">
                                      <p:cBhvr additive="base">
                                        <p:cTn id="161" dur="500" fill="hold"/>
                                        <p:tgtEl>
                                          <p:spTgt spid="41"/>
                                        </p:tgtEl>
                                        <p:attrNameLst>
                                          <p:attrName>ppt_x</p:attrName>
                                        </p:attrNameLst>
                                      </p:cBhvr>
                                      <p:tavLst>
                                        <p:tav tm="0">
                                          <p:val>
                                            <p:strVal val="#ppt_x"/>
                                          </p:val>
                                        </p:tav>
                                        <p:tav tm="100000">
                                          <p:val>
                                            <p:strVal val="#ppt_x"/>
                                          </p:val>
                                        </p:tav>
                                      </p:tavLst>
                                    </p:anim>
                                    <p:anim calcmode="lin" valueType="num">
                                      <p:cBhvr additive="base">
                                        <p:cTn id="16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 presetClass="exit" presetSubtype="4" fill="hold" grpId="1" nodeType="clickEffect">
                                  <p:stCondLst>
                                    <p:cond delay="0"/>
                                  </p:stCondLst>
                                  <p:childTnLst>
                                    <p:anim calcmode="lin" valueType="num">
                                      <p:cBhvr additive="base">
                                        <p:cTn id="166" dur="500"/>
                                        <p:tgtEl>
                                          <p:spTgt spid="26"/>
                                        </p:tgtEl>
                                        <p:attrNameLst>
                                          <p:attrName>ppt_x</p:attrName>
                                        </p:attrNameLst>
                                      </p:cBhvr>
                                      <p:tavLst>
                                        <p:tav tm="0">
                                          <p:val>
                                            <p:strVal val="ppt_x"/>
                                          </p:val>
                                        </p:tav>
                                        <p:tav tm="100000">
                                          <p:val>
                                            <p:strVal val="ppt_x"/>
                                          </p:val>
                                        </p:tav>
                                      </p:tavLst>
                                    </p:anim>
                                    <p:anim calcmode="lin" valueType="num">
                                      <p:cBhvr additive="base">
                                        <p:cTn id="167" dur="500"/>
                                        <p:tgtEl>
                                          <p:spTgt spid="26"/>
                                        </p:tgtEl>
                                        <p:attrNameLst>
                                          <p:attrName>ppt_y</p:attrName>
                                        </p:attrNameLst>
                                      </p:cBhvr>
                                      <p:tavLst>
                                        <p:tav tm="0">
                                          <p:val>
                                            <p:strVal val="ppt_y"/>
                                          </p:val>
                                        </p:tav>
                                        <p:tav tm="100000">
                                          <p:val>
                                            <p:strVal val="1+ppt_h/2"/>
                                          </p:val>
                                        </p:tav>
                                      </p:tavLst>
                                    </p:anim>
                                    <p:set>
                                      <p:cBhvr>
                                        <p:cTn id="168" dur="1" fill="hold">
                                          <p:stCondLst>
                                            <p:cond delay="499"/>
                                          </p:stCondLst>
                                        </p:cTn>
                                        <p:tgtEl>
                                          <p:spTgt spid="26"/>
                                        </p:tgtEl>
                                        <p:attrNameLst>
                                          <p:attrName>style.visibility</p:attrName>
                                        </p:attrNameLst>
                                      </p:cBhvr>
                                      <p:to>
                                        <p:strVal val="hidden"/>
                                      </p:to>
                                    </p:set>
                                  </p:childTnLst>
                                </p:cTn>
                              </p:par>
                              <p:par>
                                <p:cTn id="169" presetID="2" presetClass="exit" presetSubtype="4" fill="hold" grpId="1" nodeType="withEffect">
                                  <p:stCondLst>
                                    <p:cond delay="0"/>
                                  </p:stCondLst>
                                  <p:childTnLst>
                                    <p:anim calcmode="lin" valueType="num">
                                      <p:cBhvr additive="base">
                                        <p:cTn id="170" dur="500"/>
                                        <p:tgtEl>
                                          <p:spTgt spid="33"/>
                                        </p:tgtEl>
                                        <p:attrNameLst>
                                          <p:attrName>ppt_x</p:attrName>
                                        </p:attrNameLst>
                                      </p:cBhvr>
                                      <p:tavLst>
                                        <p:tav tm="0">
                                          <p:val>
                                            <p:strVal val="ppt_x"/>
                                          </p:val>
                                        </p:tav>
                                        <p:tav tm="100000">
                                          <p:val>
                                            <p:strVal val="ppt_x"/>
                                          </p:val>
                                        </p:tav>
                                      </p:tavLst>
                                    </p:anim>
                                    <p:anim calcmode="lin" valueType="num">
                                      <p:cBhvr additive="base">
                                        <p:cTn id="171" dur="500"/>
                                        <p:tgtEl>
                                          <p:spTgt spid="33"/>
                                        </p:tgtEl>
                                        <p:attrNameLst>
                                          <p:attrName>ppt_y</p:attrName>
                                        </p:attrNameLst>
                                      </p:cBhvr>
                                      <p:tavLst>
                                        <p:tav tm="0">
                                          <p:val>
                                            <p:strVal val="ppt_y"/>
                                          </p:val>
                                        </p:tav>
                                        <p:tav tm="100000">
                                          <p:val>
                                            <p:strVal val="1+ppt_h/2"/>
                                          </p:val>
                                        </p:tav>
                                      </p:tavLst>
                                    </p:anim>
                                    <p:set>
                                      <p:cBhvr>
                                        <p:cTn id="172" dur="1" fill="hold">
                                          <p:stCondLst>
                                            <p:cond delay="499"/>
                                          </p:stCondLst>
                                        </p:cTn>
                                        <p:tgtEl>
                                          <p:spTgt spid="33"/>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2" presetClass="entr" presetSubtype="4" fill="hold" grpId="0" nodeType="clickEffect">
                                  <p:stCondLst>
                                    <p:cond delay="0"/>
                                  </p:stCondLst>
                                  <p:childTnLst>
                                    <p:set>
                                      <p:cBhvr>
                                        <p:cTn id="176" dur="1" fill="hold">
                                          <p:stCondLst>
                                            <p:cond delay="0"/>
                                          </p:stCondLst>
                                        </p:cTn>
                                        <p:tgtEl>
                                          <p:spTgt spid="43"/>
                                        </p:tgtEl>
                                        <p:attrNameLst>
                                          <p:attrName>style.visibility</p:attrName>
                                        </p:attrNameLst>
                                      </p:cBhvr>
                                      <p:to>
                                        <p:strVal val="visible"/>
                                      </p:to>
                                    </p:set>
                                    <p:anim calcmode="lin" valueType="num">
                                      <p:cBhvr additive="base">
                                        <p:cTn id="177" dur="500" fill="hold"/>
                                        <p:tgtEl>
                                          <p:spTgt spid="43"/>
                                        </p:tgtEl>
                                        <p:attrNameLst>
                                          <p:attrName>ppt_x</p:attrName>
                                        </p:attrNameLst>
                                      </p:cBhvr>
                                      <p:tavLst>
                                        <p:tav tm="0">
                                          <p:val>
                                            <p:strVal val="#ppt_x"/>
                                          </p:val>
                                        </p:tav>
                                        <p:tav tm="100000">
                                          <p:val>
                                            <p:strVal val="#ppt_x"/>
                                          </p:val>
                                        </p:tav>
                                      </p:tavLst>
                                    </p:anim>
                                    <p:anim calcmode="lin" valueType="num">
                                      <p:cBhvr additive="base">
                                        <p:cTn id="178" dur="500" fill="hold"/>
                                        <p:tgtEl>
                                          <p:spTgt spid="43"/>
                                        </p:tgtEl>
                                        <p:attrNameLst>
                                          <p:attrName>ppt_y</p:attrName>
                                        </p:attrNameLst>
                                      </p:cBhvr>
                                      <p:tavLst>
                                        <p:tav tm="0">
                                          <p:val>
                                            <p:strVal val="1+#ppt_h/2"/>
                                          </p:val>
                                        </p:tav>
                                        <p:tav tm="100000">
                                          <p:val>
                                            <p:strVal val="#ppt_y"/>
                                          </p:val>
                                        </p:tav>
                                      </p:tavLst>
                                    </p:anim>
                                  </p:childTnLst>
                                </p:cTn>
                              </p:par>
                              <p:par>
                                <p:cTn id="179" presetID="2" presetClass="entr" presetSubtype="4" fill="hold" grpId="0" nodeType="withEffect">
                                  <p:stCondLst>
                                    <p:cond delay="0"/>
                                  </p:stCondLst>
                                  <p:childTnLst>
                                    <p:set>
                                      <p:cBhvr>
                                        <p:cTn id="180" dur="1" fill="hold">
                                          <p:stCondLst>
                                            <p:cond delay="0"/>
                                          </p:stCondLst>
                                        </p:cTn>
                                        <p:tgtEl>
                                          <p:spTgt spid="44"/>
                                        </p:tgtEl>
                                        <p:attrNameLst>
                                          <p:attrName>style.visibility</p:attrName>
                                        </p:attrNameLst>
                                      </p:cBhvr>
                                      <p:to>
                                        <p:strVal val="visible"/>
                                      </p:to>
                                    </p:set>
                                    <p:anim calcmode="lin" valueType="num">
                                      <p:cBhvr additive="base">
                                        <p:cTn id="181" dur="500" fill="hold"/>
                                        <p:tgtEl>
                                          <p:spTgt spid="44"/>
                                        </p:tgtEl>
                                        <p:attrNameLst>
                                          <p:attrName>ppt_x</p:attrName>
                                        </p:attrNameLst>
                                      </p:cBhvr>
                                      <p:tavLst>
                                        <p:tav tm="0">
                                          <p:val>
                                            <p:strVal val="#ppt_x"/>
                                          </p:val>
                                        </p:tav>
                                        <p:tav tm="100000">
                                          <p:val>
                                            <p:strVal val="#ppt_x"/>
                                          </p:val>
                                        </p:tav>
                                      </p:tavLst>
                                    </p:anim>
                                    <p:anim calcmode="lin" valueType="num">
                                      <p:cBhvr additive="base">
                                        <p:cTn id="18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2" presetClass="exit" presetSubtype="4" fill="hold" grpId="1" nodeType="clickEffect">
                                  <p:stCondLst>
                                    <p:cond delay="0"/>
                                  </p:stCondLst>
                                  <p:childTnLst>
                                    <p:anim calcmode="lin" valueType="num">
                                      <p:cBhvr additive="base">
                                        <p:cTn id="186" dur="500"/>
                                        <p:tgtEl>
                                          <p:spTgt spid="27"/>
                                        </p:tgtEl>
                                        <p:attrNameLst>
                                          <p:attrName>ppt_x</p:attrName>
                                        </p:attrNameLst>
                                      </p:cBhvr>
                                      <p:tavLst>
                                        <p:tav tm="0">
                                          <p:val>
                                            <p:strVal val="ppt_x"/>
                                          </p:val>
                                        </p:tav>
                                        <p:tav tm="100000">
                                          <p:val>
                                            <p:strVal val="ppt_x"/>
                                          </p:val>
                                        </p:tav>
                                      </p:tavLst>
                                    </p:anim>
                                    <p:anim calcmode="lin" valueType="num">
                                      <p:cBhvr additive="base">
                                        <p:cTn id="187" dur="500"/>
                                        <p:tgtEl>
                                          <p:spTgt spid="27"/>
                                        </p:tgtEl>
                                        <p:attrNameLst>
                                          <p:attrName>ppt_y</p:attrName>
                                        </p:attrNameLst>
                                      </p:cBhvr>
                                      <p:tavLst>
                                        <p:tav tm="0">
                                          <p:val>
                                            <p:strVal val="ppt_y"/>
                                          </p:val>
                                        </p:tav>
                                        <p:tav tm="100000">
                                          <p:val>
                                            <p:strVal val="1+ppt_h/2"/>
                                          </p:val>
                                        </p:tav>
                                      </p:tavLst>
                                    </p:anim>
                                    <p:set>
                                      <p:cBhvr>
                                        <p:cTn id="188" dur="1" fill="hold">
                                          <p:stCondLst>
                                            <p:cond delay="499"/>
                                          </p:stCondLst>
                                        </p:cTn>
                                        <p:tgtEl>
                                          <p:spTgt spid="27"/>
                                        </p:tgtEl>
                                        <p:attrNameLst>
                                          <p:attrName>style.visibility</p:attrName>
                                        </p:attrNameLst>
                                      </p:cBhvr>
                                      <p:to>
                                        <p:strVal val="hidden"/>
                                      </p:to>
                                    </p:set>
                                  </p:childTnLst>
                                </p:cTn>
                              </p:par>
                              <p:par>
                                <p:cTn id="189" presetID="2" presetClass="exit" presetSubtype="4" fill="hold" grpId="1" nodeType="withEffect">
                                  <p:stCondLst>
                                    <p:cond delay="0"/>
                                  </p:stCondLst>
                                  <p:childTnLst>
                                    <p:anim calcmode="lin" valueType="num">
                                      <p:cBhvr additive="base">
                                        <p:cTn id="190" dur="500"/>
                                        <p:tgtEl>
                                          <p:spTgt spid="34"/>
                                        </p:tgtEl>
                                        <p:attrNameLst>
                                          <p:attrName>ppt_x</p:attrName>
                                        </p:attrNameLst>
                                      </p:cBhvr>
                                      <p:tavLst>
                                        <p:tav tm="0">
                                          <p:val>
                                            <p:strVal val="ppt_x"/>
                                          </p:val>
                                        </p:tav>
                                        <p:tav tm="100000">
                                          <p:val>
                                            <p:strVal val="ppt_x"/>
                                          </p:val>
                                        </p:tav>
                                      </p:tavLst>
                                    </p:anim>
                                    <p:anim calcmode="lin" valueType="num">
                                      <p:cBhvr additive="base">
                                        <p:cTn id="191" dur="500"/>
                                        <p:tgtEl>
                                          <p:spTgt spid="34"/>
                                        </p:tgtEl>
                                        <p:attrNameLst>
                                          <p:attrName>ppt_y</p:attrName>
                                        </p:attrNameLst>
                                      </p:cBhvr>
                                      <p:tavLst>
                                        <p:tav tm="0">
                                          <p:val>
                                            <p:strVal val="ppt_y"/>
                                          </p:val>
                                        </p:tav>
                                        <p:tav tm="100000">
                                          <p:val>
                                            <p:strVal val="1+ppt_h/2"/>
                                          </p:val>
                                        </p:tav>
                                      </p:tavLst>
                                    </p:anim>
                                    <p:set>
                                      <p:cBhvr>
                                        <p:cTn id="192" dur="1" fill="hold">
                                          <p:stCondLst>
                                            <p:cond delay="499"/>
                                          </p:stCondLst>
                                        </p:cTn>
                                        <p:tgtEl>
                                          <p:spTgt spid="34"/>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2" presetClass="entr" presetSubtype="4" fill="hold" grpId="0" nodeType="clickEffect">
                                  <p:stCondLst>
                                    <p:cond delay="0"/>
                                  </p:stCondLst>
                                  <p:childTnLst>
                                    <p:set>
                                      <p:cBhvr>
                                        <p:cTn id="196" dur="1" fill="hold">
                                          <p:stCondLst>
                                            <p:cond delay="0"/>
                                          </p:stCondLst>
                                        </p:cTn>
                                        <p:tgtEl>
                                          <p:spTgt spid="47"/>
                                        </p:tgtEl>
                                        <p:attrNameLst>
                                          <p:attrName>style.visibility</p:attrName>
                                        </p:attrNameLst>
                                      </p:cBhvr>
                                      <p:to>
                                        <p:strVal val="visible"/>
                                      </p:to>
                                    </p:set>
                                    <p:anim calcmode="lin" valueType="num">
                                      <p:cBhvr additive="base">
                                        <p:cTn id="197" dur="500" fill="hold"/>
                                        <p:tgtEl>
                                          <p:spTgt spid="47"/>
                                        </p:tgtEl>
                                        <p:attrNameLst>
                                          <p:attrName>ppt_x</p:attrName>
                                        </p:attrNameLst>
                                      </p:cBhvr>
                                      <p:tavLst>
                                        <p:tav tm="0">
                                          <p:val>
                                            <p:strVal val="#ppt_x"/>
                                          </p:val>
                                        </p:tav>
                                        <p:tav tm="100000">
                                          <p:val>
                                            <p:strVal val="#ppt_x"/>
                                          </p:val>
                                        </p:tav>
                                      </p:tavLst>
                                    </p:anim>
                                    <p:anim calcmode="lin" valueType="num">
                                      <p:cBhvr additive="base">
                                        <p:cTn id="198" dur="500" fill="hold"/>
                                        <p:tgtEl>
                                          <p:spTgt spid="47"/>
                                        </p:tgtEl>
                                        <p:attrNameLst>
                                          <p:attrName>ppt_y</p:attrName>
                                        </p:attrNameLst>
                                      </p:cBhvr>
                                      <p:tavLst>
                                        <p:tav tm="0">
                                          <p:val>
                                            <p:strVal val="1+#ppt_h/2"/>
                                          </p:val>
                                        </p:tav>
                                        <p:tav tm="100000">
                                          <p:val>
                                            <p:strVal val="#ppt_y"/>
                                          </p:val>
                                        </p:tav>
                                      </p:tavLst>
                                    </p:anim>
                                  </p:childTnLst>
                                </p:cTn>
                              </p:par>
                              <p:par>
                                <p:cTn id="199" presetID="2" presetClass="entr" presetSubtype="4" fill="hold" grpId="0" nodeType="withEffect">
                                  <p:stCondLst>
                                    <p:cond delay="0"/>
                                  </p:stCondLst>
                                  <p:childTnLst>
                                    <p:set>
                                      <p:cBhvr>
                                        <p:cTn id="200" dur="1" fill="hold">
                                          <p:stCondLst>
                                            <p:cond delay="0"/>
                                          </p:stCondLst>
                                        </p:cTn>
                                        <p:tgtEl>
                                          <p:spTgt spid="48"/>
                                        </p:tgtEl>
                                        <p:attrNameLst>
                                          <p:attrName>style.visibility</p:attrName>
                                        </p:attrNameLst>
                                      </p:cBhvr>
                                      <p:to>
                                        <p:strVal val="visible"/>
                                      </p:to>
                                    </p:set>
                                    <p:anim calcmode="lin" valueType="num">
                                      <p:cBhvr additive="base">
                                        <p:cTn id="201" dur="500" fill="hold"/>
                                        <p:tgtEl>
                                          <p:spTgt spid="48"/>
                                        </p:tgtEl>
                                        <p:attrNameLst>
                                          <p:attrName>ppt_x</p:attrName>
                                        </p:attrNameLst>
                                      </p:cBhvr>
                                      <p:tavLst>
                                        <p:tav tm="0">
                                          <p:val>
                                            <p:strVal val="#ppt_x"/>
                                          </p:val>
                                        </p:tav>
                                        <p:tav tm="100000">
                                          <p:val>
                                            <p:strVal val="#ppt_x"/>
                                          </p:val>
                                        </p:tav>
                                      </p:tavLst>
                                    </p:anim>
                                    <p:anim calcmode="lin" valueType="num">
                                      <p:cBhvr additive="base">
                                        <p:cTn id="20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2" presetClass="exit" presetSubtype="4" fill="hold" grpId="1" nodeType="clickEffect">
                                  <p:stCondLst>
                                    <p:cond delay="0"/>
                                  </p:stCondLst>
                                  <p:childTnLst>
                                    <p:anim calcmode="lin" valueType="num">
                                      <p:cBhvr additive="base">
                                        <p:cTn id="206" dur="500"/>
                                        <p:tgtEl>
                                          <p:spTgt spid="29"/>
                                        </p:tgtEl>
                                        <p:attrNameLst>
                                          <p:attrName>ppt_x</p:attrName>
                                        </p:attrNameLst>
                                      </p:cBhvr>
                                      <p:tavLst>
                                        <p:tav tm="0">
                                          <p:val>
                                            <p:strVal val="ppt_x"/>
                                          </p:val>
                                        </p:tav>
                                        <p:tav tm="100000">
                                          <p:val>
                                            <p:strVal val="ppt_x"/>
                                          </p:val>
                                        </p:tav>
                                      </p:tavLst>
                                    </p:anim>
                                    <p:anim calcmode="lin" valueType="num">
                                      <p:cBhvr additive="base">
                                        <p:cTn id="207" dur="500"/>
                                        <p:tgtEl>
                                          <p:spTgt spid="29"/>
                                        </p:tgtEl>
                                        <p:attrNameLst>
                                          <p:attrName>ppt_y</p:attrName>
                                        </p:attrNameLst>
                                      </p:cBhvr>
                                      <p:tavLst>
                                        <p:tav tm="0">
                                          <p:val>
                                            <p:strVal val="ppt_y"/>
                                          </p:val>
                                        </p:tav>
                                        <p:tav tm="100000">
                                          <p:val>
                                            <p:strVal val="1+ppt_h/2"/>
                                          </p:val>
                                        </p:tav>
                                      </p:tavLst>
                                    </p:anim>
                                    <p:set>
                                      <p:cBhvr>
                                        <p:cTn id="208" dur="1" fill="hold">
                                          <p:stCondLst>
                                            <p:cond delay="499"/>
                                          </p:stCondLst>
                                        </p:cTn>
                                        <p:tgtEl>
                                          <p:spTgt spid="29"/>
                                        </p:tgtEl>
                                        <p:attrNameLst>
                                          <p:attrName>style.visibility</p:attrName>
                                        </p:attrNameLst>
                                      </p:cBhvr>
                                      <p:to>
                                        <p:strVal val="hidden"/>
                                      </p:to>
                                    </p:set>
                                  </p:childTnLst>
                                </p:cTn>
                              </p:par>
                              <p:par>
                                <p:cTn id="209" presetID="2" presetClass="exit" presetSubtype="4" fill="hold" grpId="1" nodeType="withEffect">
                                  <p:stCondLst>
                                    <p:cond delay="0"/>
                                  </p:stCondLst>
                                  <p:childTnLst>
                                    <p:anim calcmode="lin" valueType="num">
                                      <p:cBhvr additive="base">
                                        <p:cTn id="210" dur="500"/>
                                        <p:tgtEl>
                                          <p:spTgt spid="35"/>
                                        </p:tgtEl>
                                        <p:attrNameLst>
                                          <p:attrName>ppt_x</p:attrName>
                                        </p:attrNameLst>
                                      </p:cBhvr>
                                      <p:tavLst>
                                        <p:tav tm="0">
                                          <p:val>
                                            <p:strVal val="ppt_x"/>
                                          </p:val>
                                        </p:tav>
                                        <p:tav tm="100000">
                                          <p:val>
                                            <p:strVal val="ppt_x"/>
                                          </p:val>
                                        </p:tav>
                                      </p:tavLst>
                                    </p:anim>
                                    <p:anim calcmode="lin" valueType="num">
                                      <p:cBhvr additive="base">
                                        <p:cTn id="211" dur="500"/>
                                        <p:tgtEl>
                                          <p:spTgt spid="35"/>
                                        </p:tgtEl>
                                        <p:attrNameLst>
                                          <p:attrName>ppt_y</p:attrName>
                                        </p:attrNameLst>
                                      </p:cBhvr>
                                      <p:tavLst>
                                        <p:tav tm="0">
                                          <p:val>
                                            <p:strVal val="ppt_y"/>
                                          </p:val>
                                        </p:tav>
                                        <p:tav tm="100000">
                                          <p:val>
                                            <p:strVal val="1+ppt_h/2"/>
                                          </p:val>
                                        </p:tav>
                                      </p:tavLst>
                                    </p:anim>
                                    <p:set>
                                      <p:cBhvr>
                                        <p:cTn id="212" dur="1" fill="hold">
                                          <p:stCondLst>
                                            <p:cond delay="499"/>
                                          </p:stCondLst>
                                        </p:cTn>
                                        <p:tgtEl>
                                          <p:spTgt spid="35"/>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2" presetClass="entr" presetSubtype="4" fill="hold" grpId="0" nodeType="clickEffect">
                                  <p:stCondLst>
                                    <p:cond delay="0"/>
                                  </p:stCondLst>
                                  <p:childTnLst>
                                    <p:set>
                                      <p:cBhvr>
                                        <p:cTn id="216" dur="1" fill="hold">
                                          <p:stCondLst>
                                            <p:cond delay="0"/>
                                          </p:stCondLst>
                                        </p:cTn>
                                        <p:tgtEl>
                                          <p:spTgt spid="49"/>
                                        </p:tgtEl>
                                        <p:attrNameLst>
                                          <p:attrName>style.visibility</p:attrName>
                                        </p:attrNameLst>
                                      </p:cBhvr>
                                      <p:to>
                                        <p:strVal val="visible"/>
                                      </p:to>
                                    </p:set>
                                    <p:anim calcmode="lin" valueType="num">
                                      <p:cBhvr additive="base">
                                        <p:cTn id="217" dur="500" fill="hold"/>
                                        <p:tgtEl>
                                          <p:spTgt spid="49"/>
                                        </p:tgtEl>
                                        <p:attrNameLst>
                                          <p:attrName>ppt_x</p:attrName>
                                        </p:attrNameLst>
                                      </p:cBhvr>
                                      <p:tavLst>
                                        <p:tav tm="0">
                                          <p:val>
                                            <p:strVal val="#ppt_x"/>
                                          </p:val>
                                        </p:tav>
                                        <p:tav tm="100000">
                                          <p:val>
                                            <p:strVal val="#ppt_x"/>
                                          </p:val>
                                        </p:tav>
                                      </p:tavLst>
                                    </p:anim>
                                    <p:anim calcmode="lin" valueType="num">
                                      <p:cBhvr additive="base">
                                        <p:cTn id="218" dur="500" fill="hold"/>
                                        <p:tgtEl>
                                          <p:spTgt spid="49"/>
                                        </p:tgtEl>
                                        <p:attrNameLst>
                                          <p:attrName>ppt_y</p:attrName>
                                        </p:attrNameLst>
                                      </p:cBhvr>
                                      <p:tavLst>
                                        <p:tav tm="0">
                                          <p:val>
                                            <p:strVal val="1+#ppt_h/2"/>
                                          </p:val>
                                        </p:tav>
                                        <p:tav tm="100000">
                                          <p:val>
                                            <p:strVal val="#ppt_y"/>
                                          </p:val>
                                        </p:tav>
                                      </p:tavLst>
                                    </p:anim>
                                  </p:childTnLst>
                                </p:cTn>
                              </p:par>
                              <p:par>
                                <p:cTn id="219" presetID="2" presetClass="entr" presetSubtype="4" fill="hold" grpId="0" nodeType="withEffect">
                                  <p:stCondLst>
                                    <p:cond delay="0"/>
                                  </p:stCondLst>
                                  <p:childTnLst>
                                    <p:set>
                                      <p:cBhvr>
                                        <p:cTn id="220" dur="1" fill="hold">
                                          <p:stCondLst>
                                            <p:cond delay="0"/>
                                          </p:stCondLst>
                                        </p:cTn>
                                        <p:tgtEl>
                                          <p:spTgt spid="50"/>
                                        </p:tgtEl>
                                        <p:attrNameLst>
                                          <p:attrName>style.visibility</p:attrName>
                                        </p:attrNameLst>
                                      </p:cBhvr>
                                      <p:to>
                                        <p:strVal val="visible"/>
                                      </p:to>
                                    </p:set>
                                    <p:anim calcmode="lin" valueType="num">
                                      <p:cBhvr additive="base">
                                        <p:cTn id="221" dur="500" fill="hold"/>
                                        <p:tgtEl>
                                          <p:spTgt spid="50"/>
                                        </p:tgtEl>
                                        <p:attrNameLst>
                                          <p:attrName>ppt_x</p:attrName>
                                        </p:attrNameLst>
                                      </p:cBhvr>
                                      <p:tavLst>
                                        <p:tav tm="0">
                                          <p:val>
                                            <p:strVal val="#ppt_x"/>
                                          </p:val>
                                        </p:tav>
                                        <p:tav tm="100000">
                                          <p:val>
                                            <p:strVal val="#ppt_x"/>
                                          </p:val>
                                        </p:tav>
                                      </p:tavLst>
                                    </p:anim>
                                    <p:anim calcmode="lin" valueType="num">
                                      <p:cBhvr additive="base">
                                        <p:cTn id="22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P spid="17" grpId="0"/>
      <p:bldP spid="18" grpId="0"/>
      <p:bldP spid="20" grpId="0"/>
      <p:bldP spid="21" grpId="0"/>
      <p:bldP spid="21" grpId="1"/>
      <p:bldP spid="23" grpId="0"/>
      <p:bldP spid="23" grpId="1"/>
      <p:bldP spid="24" grpId="0"/>
      <p:bldP spid="24" grpId="1"/>
      <p:bldP spid="25" grpId="0"/>
      <p:bldP spid="25" grpId="1"/>
      <p:bldP spid="26" grpId="0"/>
      <p:bldP spid="26" grpId="1"/>
      <p:bldP spid="27" grpId="0"/>
      <p:bldP spid="27"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28" grpId="0"/>
      <p:bldP spid="37" grpId="0"/>
      <p:bldP spid="38" grpId="0"/>
      <p:bldP spid="39" grpId="0"/>
      <p:bldP spid="40" grpId="0"/>
      <p:bldP spid="41" grpId="0"/>
      <p:bldP spid="42" grpId="0"/>
      <p:bldP spid="43" grpId="0"/>
      <p:bldP spid="44" grpId="0"/>
      <p:bldP spid="47" grpId="0"/>
      <p:bldP spid="48" grpId="0"/>
      <p:bldP spid="49" grpId="0"/>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463948"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0" name="Rectangle 19"/>
          <p:cNvSpPr/>
          <p:nvPr/>
        </p:nvSpPr>
        <p:spPr>
          <a:xfrm>
            <a:off x="550002" y="1088018"/>
            <a:ext cx="98616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fille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Rectangle 24"/>
          <p:cNvSpPr/>
          <p:nvPr/>
        </p:nvSpPr>
        <p:spPr>
          <a:xfrm>
            <a:off x="4228750" y="3133728"/>
            <a:ext cx="176843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Tw Cen MT" panose="020B0602020104020603"/>
                <a:ea typeface="+mn-ea"/>
                <a:cs typeface="+mn-cs"/>
              </a:rPr>
              <a:t>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chien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Rectangle 26"/>
          <p:cNvSpPr/>
          <p:nvPr/>
        </p:nvSpPr>
        <p:spPr>
          <a:xfrm>
            <a:off x="1536169" y="2247974"/>
            <a:ext cx="196720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002060"/>
                </a:solidFill>
                <a:latin typeface="Century Gothic" panose="020B0502020202020204" pitchFamily="34" charset="0"/>
              </a:rPr>
              <a:t>chose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Rectangle 30"/>
          <p:cNvSpPr/>
          <p:nvPr/>
        </p:nvSpPr>
        <p:spPr>
          <a:xfrm>
            <a:off x="5911583" y="981242"/>
            <a:ext cx="207140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0066"/>
                </a:solidFill>
                <a:effectLst/>
                <a:uLnTx/>
                <a:uFillTx/>
                <a:latin typeface="Tw Cen MT" panose="020B0602020104020603"/>
                <a:ea typeface="+mn-ea"/>
                <a:cs typeface="+mn-cs"/>
              </a:rPr>
              <a:t> </a:t>
            </a:r>
            <a:r>
              <a:rPr lang="en-GB" sz="4000" dirty="0" err="1">
                <a:solidFill>
                  <a:srgbClr val="000066"/>
                </a:solidFill>
                <a:latin typeface="Century Gothic" panose="020B0502020202020204" pitchFamily="34" charset="0"/>
              </a:rPr>
              <a:t>voiture</a:t>
            </a:r>
            <a:endParaRPr kumimoji="0" lang="en-GB" sz="4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endParaRPr>
          </a:p>
        </p:txBody>
      </p:sp>
      <p:sp>
        <p:nvSpPr>
          <p:cNvPr id="33" name="Rectangle 32"/>
          <p:cNvSpPr/>
          <p:nvPr/>
        </p:nvSpPr>
        <p:spPr>
          <a:xfrm>
            <a:off x="4930806" y="2229568"/>
            <a:ext cx="145264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solidFill>
                  <a:srgbClr val="002060"/>
                </a:solidFill>
                <a:latin typeface="Century Gothic" panose="020B0502020202020204" pitchFamily="34" charset="0"/>
              </a:rPr>
              <a:t>règle</a:t>
            </a:r>
            <a:endParaRPr kumimoji="0" lang="en-GB" sz="40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125"/>
            <a:ext cx="6457246" cy="867128"/>
          </a:xfrm>
          <a:prstGeom prst="rect">
            <a:avLst/>
          </a:prstGeom>
        </p:spPr>
      </p:pic>
      <p:sp>
        <p:nvSpPr>
          <p:cNvPr id="26" name="Title 3"/>
          <p:cNvSpPr txBox="1">
            <a:spLocks/>
          </p:cNvSpPr>
          <p:nvPr/>
        </p:nvSpPr>
        <p:spPr>
          <a:xfrm>
            <a:off x="0" y="183712"/>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dirty="0">
                <a:solidFill>
                  <a:prstClr val="white"/>
                </a:solidFill>
              </a:rPr>
              <a:t>Le </a:t>
            </a:r>
            <a:r>
              <a:rPr lang="en-GB" sz="3600" b="1" dirty="0" err="1">
                <a:solidFill>
                  <a:prstClr val="white"/>
                </a:solidFill>
              </a:rPr>
              <a:t>ou</a:t>
            </a:r>
            <a:r>
              <a:rPr lang="en-GB" sz="3600" b="1" dirty="0">
                <a:solidFill>
                  <a:prstClr val="white"/>
                </a:solidFill>
              </a:rPr>
              <a:t> la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7" name="Rectangle 36"/>
          <p:cNvSpPr/>
          <p:nvPr/>
        </p:nvSpPr>
        <p:spPr>
          <a:xfrm>
            <a:off x="7218313" y="3270200"/>
            <a:ext cx="116089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002060"/>
                </a:solidFill>
                <a:latin typeface="Century Gothic" panose="020B0502020202020204" pitchFamily="34" charset="0"/>
              </a:rPr>
              <a:t>livre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Rectangle 27"/>
          <p:cNvSpPr/>
          <p:nvPr/>
        </p:nvSpPr>
        <p:spPr>
          <a:xfrm>
            <a:off x="800013" y="3227748"/>
            <a:ext cx="246574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solidFill>
                  <a:srgbClr val="002060"/>
                </a:solidFill>
                <a:latin typeface="Century Gothic" panose="020B0502020202020204" pitchFamily="34" charset="0"/>
              </a:rPr>
              <a:t>chanteur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29"/>
          <p:cNvSpPr/>
          <p:nvPr/>
        </p:nvSpPr>
        <p:spPr>
          <a:xfrm>
            <a:off x="2026207" y="1122510"/>
            <a:ext cx="271580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solidFill>
                  <a:srgbClr val="002060"/>
                </a:solidFill>
                <a:latin typeface="Century Gothic" panose="020B0502020202020204" pitchFamily="34" charset="0"/>
              </a:rPr>
              <a:t>professeur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38"/>
          <p:cNvSpPr/>
          <p:nvPr/>
        </p:nvSpPr>
        <p:spPr>
          <a:xfrm>
            <a:off x="7892149" y="2189303"/>
            <a:ext cx="249780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chambre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Rectangle 41"/>
          <p:cNvSpPr/>
          <p:nvPr/>
        </p:nvSpPr>
        <p:spPr>
          <a:xfrm>
            <a:off x="7919052" y="4231117"/>
            <a:ext cx="361665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garçon</a:t>
            </a:r>
          </a:p>
        </p:txBody>
      </p:sp>
      <p:sp>
        <p:nvSpPr>
          <p:cNvPr id="43" name="Rectangle 42"/>
          <p:cNvSpPr/>
          <p:nvPr/>
        </p:nvSpPr>
        <p:spPr>
          <a:xfrm>
            <a:off x="5677224" y="4007797"/>
            <a:ext cx="143180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0066"/>
                </a:solidFill>
                <a:effectLst/>
                <a:uLnTx/>
                <a:uFillTx/>
                <a:latin typeface="Tw Cen MT" panose="020B0602020104020603"/>
                <a:ea typeface="+mn-ea"/>
                <a:cs typeface="+mn-cs"/>
              </a:rPr>
              <a:t> </a:t>
            </a:r>
            <a:r>
              <a:rPr lang="en-GB" sz="4000" dirty="0" err="1">
                <a:solidFill>
                  <a:srgbClr val="000066"/>
                </a:solidFill>
                <a:latin typeface="Century Gothic" panose="020B0502020202020204" pitchFamily="34" charset="0"/>
              </a:rPr>
              <a:t>vélo</a:t>
            </a:r>
            <a:endParaRPr kumimoji="0" lang="en-GB" sz="4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endParaRPr>
          </a:p>
        </p:txBody>
      </p:sp>
      <p:sp>
        <p:nvSpPr>
          <p:cNvPr id="47" name="Rectangle 46"/>
          <p:cNvSpPr/>
          <p:nvPr/>
        </p:nvSpPr>
        <p:spPr>
          <a:xfrm>
            <a:off x="8980554" y="3270200"/>
            <a:ext cx="251543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35"/>
          <p:cNvSpPr/>
          <p:nvPr/>
        </p:nvSpPr>
        <p:spPr>
          <a:xfrm>
            <a:off x="8993544" y="1088018"/>
            <a:ext cx="243047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solidFill>
                  <a:srgbClr val="002060"/>
                </a:solidFill>
                <a:latin typeface="Century Gothic" panose="020B0502020202020204" pitchFamily="34" charset="0"/>
              </a:rPr>
              <a:t>médecin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Rectangle 37"/>
          <p:cNvSpPr/>
          <p:nvPr/>
        </p:nvSpPr>
        <p:spPr>
          <a:xfrm>
            <a:off x="2421186" y="4028040"/>
            <a:ext cx="2164375"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0066"/>
                </a:solidFill>
                <a:effectLst/>
                <a:uLnTx/>
                <a:uFillTx/>
                <a:latin typeface="Tw Cen MT" panose="020B0602020104020603"/>
                <a:ea typeface="+mn-ea"/>
                <a:cs typeface="+mn-cs"/>
              </a:rPr>
              <a:t> </a:t>
            </a:r>
            <a:r>
              <a:rPr lang="en-GB" sz="4000" noProof="0" dirty="0">
                <a:solidFill>
                  <a:srgbClr val="000066"/>
                </a:solidFill>
                <a:latin typeface="Century Gothic" panose="020B0502020202020204" pitchFamily="34" charset="0"/>
              </a:rPr>
              <a:t>femme</a:t>
            </a:r>
            <a:endParaRPr kumimoji="0" lang="en-GB" sz="4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endParaRPr>
          </a:p>
        </p:txBody>
      </p:sp>
      <p:sp>
        <p:nvSpPr>
          <p:cNvPr id="48" name="Rectangle 47"/>
          <p:cNvSpPr/>
          <p:nvPr/>
        </p:nvSpPr>
        <p:spPr>
          <a:xfrm>
            <a:off x="0" y="5421629"/>
            <a:ext cx="6086516" cy="97848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0" name="TextBox 49"/>
          <p:cNvSpPr txBox="1"/>
          <p:nvPr/>
        </p:nvSpPr>
        <p:spPr>
          <a:xfrm>
            <a:off x="1971236" y="5519456"/>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a:t>
            </a:r>
          </a:p>
        </p:txBody>
      </p:sp>
      <p:sp>
        <p:nvSpPr>
          <p:cNvPr id="49" name="Rectangle 48"/>
          <p:cNvSpPr/>
          <p:nvPr/>
        </p:nvSpPr>
        <p:spPr>
          <a:xfrm>
            <a:off x="6086516" y="5418191"/>
            <a:ext cx="6109066" cy="98192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1" name="TextBox 50"/>
          <p:cNvSpPr txBox="1"/>
          <p:nvPr/>
        </p:nvSpPr>
        <p:spPr>
          <a:xfrm>
            <a:off x="8089286" y="5519457"/>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a:t>
            </a:r>
          </a:p>
        </p:txBody>
      </p:sp>
      <p:sp>
        <p:nvSpPr>
          <p:cNvPr id="34" name="Rounded Rectangle 46">
            <a:extLst>
              <a:ext uri="{FF2B5EF4-FFF2-40B4-BE49-F238E27FC236}">
                <a16:creationId xmlns:a16="http://schemas.microsoft.com/office/drawing/2014/main" id="{43E5AD01-FF0D-4D85-9D04-BCE5951B51E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72349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0 0 L 0 0 C 0.00352 0.00139 0.00716 0.00255 0.01081 0.00417 C 0.01211 0.00463 0.01328 0.00532 0.01445 0.00625 C 0.01693 0.0088 0.01901 0.01296 0.02175 0.01505 C 0.02891 0.02014 0.02565 0.01805 0.03138 0.0213 C 0.03255 0.02292 0.03372 0.02454 0.03503 0.02569 C 0.03737 0.02778 0.04115 0.0287 0.04349 0.03009 C 0.04557 0.03125 0.04753 0.03287 0.04948 0.03426 C 0.05195 0.03588 0.05443 0.0368 0.05677 0.03866 C 0.05807 0.03958 0.05912 0.0419 0.06042 0.04282 C 0.06198 0.04398 0.06367 0.04421 0.06524 0.04514 C 0.06654 0.0456 0.06771 0.04653 0.06888 0.04722 C 0.07044 0.04792 0.07214 0.04861 0.0737 0.0493 C 0.07617 0.05069 0.07852 0.05231 0.08099 0.0537 L 0.08464 0.05579 L 0.08828 0.05787 L 0.09193 0.06018 C 0.1026 0.07268 0.08542 0.05324 0.10274 0.06875 C 0.11576 0.08032 0.10885 0.07592 0.12331 0.08171 C 0.12969 0.08727 0.13229 0.08981 0.13906 0.09444 C 0.14141 0.09606 0.14388 0.09722 0.14635 0.09884 C 0.14922 0.10069 0.15182 0.10347 0.15482 0.10532 C 0.15755 0.10694 0.16055 0.10764 0.16328 0.10949 C 0.16576 0.11134 0.16797 0.11412 0.17044 0.11597 C 0.17253 0.11759 0.17461 0.11852 0.17656 0.12037 C 0.17787 0.12153 0.17891 0.12338 0.18021 0.12454 C 0.18125 0.12569 0.18268 0.12592 0.18385 0.12685 C 0.18633 0.1287 0.18854 0.13148 0.19102 0.13333 C 0.19336 0.13495 0.19609 0.13542 0.19831 0.1375 C 0.20977 0.14768 0.20443 0.14491 0.21406 0.14838 C 0.22266 0.15833 0.21133 0.14583 0.22487 0.15694 C 0.22708 0.15856 0.22891 0.16134 0.23099 0.16342 C 0.23255 0.16481 0.23412 0.16643 0.23581 0.16759 C 0.23698 0.16852 0.23828 0.16875 0.23945 0.16991 C 0.24076 0.17083 0.2418 0.17292 0.2431 0.17407 C 0.24622 0.17708 0.24948 0.17986 0.25274 0.18264 C 0.2543 0.18403 0.25612 0.18518 0.25755 0.18704 C 0.25885 0.18842 0.26003 0.18981 0.2612 0.1912 C 0.26615 0.19768 0.2651 0.19699 0.26966 0.20208 C 0.27162 0.20417 0.27383 0.20625 0.27578 0.20856 C 0.28307 0.21713 0.27774 0.21319 0.28425 0.21713 C 0.28542 0.21921 0.28633 0.22199 0.28776 0.22361 C 0.28776 0.22361 0.30938 0.24259 0.31198 0.24514 C 0.31367 0.24653 0.31524 0.24768 0.3168 0.2493 C 0.32175 0.2544 0.32617 0.26065 0.33138 0.26435 C 0.34583 0.27477 0.32982 0.26296 0.34232 0.27292 C 0.34505 0.27523 0.34792 0.27708 0.35078 0.2794 C 0.3556 0.28356 0.36016 0.28935 0.36524 0.29236 C 0.36771 0.29375 0.37018 0.29467 0.37253 0.29676 C 0.37656 0.30023 0.38086 0.30694 0.38464 0.3118 C 0.39193 0.32083 0.3901 0.31875 0.39675 0.32454 C 0.39792 0.32755 0.39883 0.33079 0.40026 0.33333 C 0.4013 0.33518 0.40287 0.33588 0.40391 0.3375 C 0.41302 0.35092 0.40091 0.3368 0.41367 0.35046 C 0.41979 0.3669 0.41133 0.34676 0.42083 0.36111 C 0.4224 0.36342 0.42305 0.36736 0.42448 0.36991 C 0.43255 0.38403 0.42643 0.36875 0.43294 0.38264 C 0.43385 0.38472 0.43477 0.3868 0.43542 0.38912 C 0.43711 0.39491 0.43802 0.40139 0.44024 0.40648 C 0.45169 0.43194 0.4375 0.4 0.45117 0.43217 C 0.45274 0.43588 0.45443 0.43912 0.45599 0.44282 C 0.45729 0.4463 0.45833 0.45023 0.45964 0.4537 C 0.46068 0.45671 0.46198 0.45949 0.46328 0.46227 C 0.46367 0.46435 0.4638 0.46667 0.46445 0.46875 C 0.46732 0.47755 0.47057 0.47986 0.47292 0.49028 C 0.4737 0.49375 0.47435 0.49745 0.47526 0.50092 C 0.4763 0.50463 0.478 0.50787 0.47891 0.5118 C 0.48737 0.54352 0.48034 0.52407 0.4862 0.53981 C 0.48659 0.54259 0.48672 0.5456 0.48737 0.54838 C 0.48802 0.55069 0.48932 0.55231 0.48984 0.55486 C 0.4905 0.5581 0.49063 0.56204 0.49102 0.56551 C 0.49141 0.56852 0.4918 0.5713 0.49219 0.57407 C 0.49297 0.57847 0.49466 0.58704 0.49466 0.58704 C 0.49505 0.59213 0.49531 0.59722 0.49583 0.60208 C 0.49609 0.6044 0.49675 0.60625 0.49714 0.60856 C 0.50013 0.62755 0.49662 0.6081 0.49948 0.62361 L 0.50078 0.67963 " pathEditMode="relative" ptsTypes="AAAAAAAAAAAAAAAAAAAAAAAAAAAAAAAAAAAAAAAAAAAAAAAAAAAAAAAAAAAAAAAAAAAAAAAAAAAAAA">
                                      <p:cBhvr>
                                        <p:cTn id="10" dur="2000" fill="hold"/>
                                        <p:tgtEl>
                                          <p:spTgt spid="2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1" nodeType="clickEffect">
                                  <p:stCondLst>
                                    <p:cond delay="0"/>
                                  </p:stCondLst>
                                  <p:childTnLst>
                                    <p:animMotion origin="layout" path="M 4.16667E-6 1.85185E-6 L 4.16667E-6 1.85185E-6 C -0.0013 0.00555 -0.00273 0.01134 -0.00365 0.01713 C -0.0043 0.0206 -0.0043 0.0243 -0.00495 0.02777 C -0.00547 0.03078 -0.00664 0.03356 -0.00729 0.03634 C -0.01263 0.05856 -0.00286 0.02291 -0.01094 0.05138 C -0.01133 0.05648 -0.01172 0.06157 -0.01211 0.06666 C -0.01458 0.09004 -0.01224 0.05648 -0.01458 0.08796 C -0.0151 0.09444 -0.01523 0.10092 -0.01576 0.1074 C -0.01602 0.10972 -0.01667 0.1118 -0.01706 0.11388 C -0.01745 0.11666 -0.01797 0.11967 -0.01823 0.12245 C -0.01875 0.12754 -0.01901 0.1324 -0.0194 0.1375 C -0.01966 0.15231 -0.02031 0.24351 -0.02187 0.27523 C -0.02201 0.27754 -0.02266 0.27939 -0.02305 0.28171 C -0.02357 0.28449 -0.02357 0.2875 -0.02422 0.29027 C -0.02604 0.29768 -0.02891 0.30416 -0.03034 0.3118 C -0.03437 0.33356 -0.03177 0.32546 -0.03633 0.3375 C -0.03984 0.36226 -0.03503 0.33171 -0.03997 0.35254 C -0.04466 0.37199 -0.0375 0.35138 -0.04362 0.36759 C -0.04401 0.3706 -0.04427 0.37361 -0.04479 0.37638 C -0.04609 0.3824 -0.04766 0.38588 -0.04974 0.39143 C -0.05143 0.4037 -0.05169 0.40694 -0.05573 0.42152 C -0.05651 0.4243 -0.05742 0.42708 -0.0582 0.43009 C -0.06263 0.44861 -0.05495 0.42037 -0.06055 0.44722 C -0.06107 0.44976 -0.06237 0.45138 -0.06302 0.4537 C -0.06523 0.46296 -0.06706 0.47245 -0.06901 0.48171 C -0.06979 0.48518 -0.07096 0.48865 -0.07148 0.49236 C -0.07187 0.49537 -0.07201 0.49838 -0.07266 0.50092 C -0.07409 0.50694 -0.07591 0.5125 -0.07747 0.51828 C -0.07878 0.52245 -0.08034 0.52662 -0.08112 0.53125 C -0.0819 0.53541 -0.08281 0.53958 -0.08359 0.54398 C -0.08398 0.54676 -0.08398 0.55 -0.08477 0.55254 C -0.08607 0.55717 -0.08802 0.56134 -0.08958 0.56551 C -0.09036 0.56759 -0.09141 0.56967 -0.09206 0.57199 C -0.09453 0.58101 -0.09479 0.58125 -0.09687 0.59143 C -0.09779 0.5956 -0.0987 0.59976 -0.09935 0.60416 C -0.09974 0.60717 -0.1 0.60995 -0.10052 0.61296 C -0.10091 0.61504 -0.10143 0.61713 -0.10169 0.61921 C -0.10221 0.62291 -0.10234 0.62662 -0.10286 0.63009 C -0.10365 0.63449 -0.10534 0.64305 -0.10534 0.64305 C -0.10742 0.66574 -0.10651 0.65162 -0.10651 0.68611 L -0.10651 0.68611 L -0.09206 0.67731 L -0.11133 0.66875 " pathEditMode="relative" ptsTypes="AAAAAAAAAAAAAAAAAAAAAAAAAAAAAAAAAAAAAAAAAAAA">
                                      <p:cBhvr>
                                        <p:cTn id="18" dur="2000" fill="hold"/>
                                        <p:tgtEl>
                                          <p:spTgt spid="30"/>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24284 -0.45023 L -0.24284 -0.45 C -0.24167 -0.44491 -0.23958 -0.43981 -0.23932 -0.4338 C -0.23919 -0.43125 -0.24102 -0.42963 -0.24167 -0.42731 C -0.24219 -0.42569 -0.24232 -0.42315 -0.24284 -0.42106 C -0.24544 -0.41227 -0.24518 -0.41713 -0.24896 -0.4088 C -0.25078 -0.40463 -0.25221 -0.40046 -0.25378 -0.39606 L -0.25859 -0.38356 L -0.26107 -0.37731 C -0.26146 -0.37454 -0.26146 -0.37153 -0.26224 -0.36898 C -0.26354 -0.36435 -0.2655 -0.36065 -0.26706 -0.35625 C -0.26784 -0.3544 -0.26901 -0.35255 -0.26953 -0.35023 C -0.26992 -0.34792 -0.27005 -0.34583 -0.2707 -0.34398 C -0.27214 -0.33935 -0.27422 -0.33588 -0.27552 -0.33125 C -0.27708 -0.32569 -0.27787 -0.31898 -0.28034 -0.31481 C -0.29102 -0.2963 -0.278 -0.31944 -0.28646 -0.30208 C -0.2875 -0.29977 -0.28906 -0.29838 -0.28997 -0.29583 C -0.29193 -0.29074 -0.29232 -0.28333 -0.29492 -0.27917 C -0.29714 -0.27523 -0.29961 -0.27176 -0.30091 -0.26667 C -0.30195 -0.2625 -0.30221 -0.2581 -0.30339 -0.25393 C -0.30456 -0.25 -0.30573 -0.2456 -0.3069 -0.24143 C -0.30807 -0.23796 -0.30951 -0.23472 -0.31055 -0.23102 C -0.3112 -0.22893 -0.31133 -0.22685 -0.31185 -0.22477 C -0.31511 -0.21181 -0.31471 -0.21389 -0.31901 -0.2037 L -0.32266 -0.18518 C -0.32305 -0.18287 -0.32331 -0.18056 -0.32383 -0.17893 L -0.33229 -0.1537 C -0.33281 -0.15093 -0.33294 -0.14792 -0.33359 -0.14537 C -0.33412 -0.14306 -0.33555 -0.14143 -0.33594 -0.13912 C -0.33724 -0.13171 -0.3375 -0.12384 -0.33841 -0.11597 C -0.33867 -0.11389 -0.33919 -0.11181 -0.33958 -0.10972 C -0.33997 -0.10579 -0.3405 -0.10139 -0.34076 -0.09722 C -0.34128 -0.0912 -0.34141 -0.08449 -0.34206 -0.07847 C -0.34271 -0.07106 -0.34609 -0.05579 -0.34688 -0.05139 C -0.3474 -0.04792 -0.34766 -0.04421 -0.34805 -0.04097 C -0.35078 -0.01528 -0.34779 -0.0419 -0.35052 -0.01366 C -0.35078 -0.01018 -0.3513 -0.00671 -0.35169 -0.00324 C -0.35208 0.00093 -0.35247 0.00509 -0.35287 0.00926 C -0.35326 0.01921 -0.35352 0.0287 -0.35417 0.03866 C -0.3543 0.04213 -0.35495 0.04537 -0.35534 0.04907 C -0.35573 0.05301 -0.35599 0.05741 -0.35651 0.06157 C -0.35768 0.0713 -0.35833 0.07176 -0.36016 0.08264 C -0.36537 0.11273 -0.35599 0.06181 -0.36263 0.10347 C -0.36315 0.10694 -0.36432 0.11019 -0.36497 0.11389 C -0.36628 0.1206 -0.36667 0.12801 -0.36745 0.13472 C -0.36771 0.13819 -0.36823 0.14167 -0.36862 0.14514 C -0.36901 0.15972 -0.36914 0.17454 -0.36979 0.18889 C -0.36992 0.1919 -0.37096 0.19444 -0.37109 0.19745 C -0.37136 0.20417 -0.37109 0.21134 -0.37109 0.21852 " pathEditMode="relative" rAng="0" ptsTypes="AAAAAAAAAAAAAAAAAAAAAAAAAAAAAAAAAAAAAAAAAAAAAAAAA">
                                      <p:cBhvr>
                                        <p:cTn id="26" dur="2000" fill="hold"/>
                                        <p:tgtEl>
                                          <p:spTgt spid="43"/>
                                        </p:tgtEl>
                                        <p:attrNameLst>
                                          <p:attrName>ppt_x</p:attrName>
                                          <p:attrName>ppt_y</p:attrName>
                                        </p:attrNameLst>
                                      </p:cBhvr>
                                      <p:rCtr x="-6250" y="33426"/>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0" nodeType="clickEffect">
                                  <p:stCondLst>
                                    <p:cond delay="0"/>
                                  </p:stCondLst>
                                  <p:childTnLst>
                                    <p:animMotion origin="layout" path="M -1.66667E-6 3.33333E-6 L -1.66667E-6 0.00023 C 0.01029 0.09143 0.00182 0.00949 0.00352 0.23426 C 0.00378 0.26574 0.00417 0.29745 0.00482 0.32893 C 0.00495 0.33819 0.00547 0.34745 0.00599 0.35694 C 0.00625 0.3618 0.00768 0.37106 0.00847 0.37615 C 0.00886 0.41574 0.00899 0.45509 0.00964 0.49444 C 0.00977 0.50162 0.01016 0.50879 0.01081 0.51597 C 0.01107 0.51828 0.01159 0.52037 0.01211 0.52245 C 0.0125 0.52893 0.01289 0.53541 0.01328 0.54189 C 0.01589 0.58773 0.01315 0.57106 0.01693 0.5912 C 0.01888 0.67037 0.01524 0.61944 0.01927 0.6449 C 0.01979 0.64791 0.01979 0.65092 0.02057 0.6537 C 0.0211 0.65532 0.02214 0.65648 0.02292 0.65787 L 0.02422 0.66018 " pathEditMode="relative" rAng="0" ptsTypes="AAAAAAAAAAAAAAA">
                                      <p:cBhvr>
                                        <p:cTn id="34" dur="2000" fill="hold"/>
                                        <p:tgtEl>
                                          <p:spTgt spid="31"/>
                                        </p:tgtEl>
                                        <p:attrNameLst>
                                          <p:attrName>ppt_x</p:attrName>
                                          <p:attrName>ppt_y</p:attrName>
                                        </p:attrNameLst>
                                      </p:cBhvr>
                                      <p:rCtr x="1211" y="33009"/>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0" nodeType="clickEffect">
                                  <p:stCondLst>
                                    <p:cond delay="0"/>
                                  </p:stCondLst>
                                  <p:childTnLst>
                                    <p:animMotion origin="layout" path="M -0.13776 -0.42963 L -0.13776 -0.4294 C -0.13698 -0.42269 -0.13477 -0.41551 -0.13529 -0.40833 C -0.13555 -0.40463 -0.14727 -0.38496 -0.1474 -0.38449 C -0.14831 -0.38264 -0.14883 -0.37986 -0.14987 -0.37824 C -0.1543 -0.37014 -0.15677 -0.36898 -0.16198 -0.3632 C -0.1711 -0.35278 -0.17201 -0.34977 -0.18373 -0.33935 C -0.18607 -0.33727 -0.18868 -0.33542 -0.19102 -0.33287 C -0.19349 -0.33033 -0.19584 -0.32732 -0.19818 -0.32431 C -0.19987 -0.32222 -0.20131 -0.31968 -0.203 -0.31783 C -0.21107 -0.30949 -0.21315 -0.30949 -0.22123 -0.30278 C -0.22448 -0.30023 -0.22761 -0.29676 -0.23086 -0.29421 C -0.23321 -0.29259 -0.23581 -0.29167 -0.23815 -0.29005 C -0.26094 -0.27315 -0.22839 -0.29445 -0.25391 -0.27708 C -0.25625 -0.27546 -0.25886 -0.27477 -0.26107 -0.27269 C -0.26667 -0.26829 -0.26719 -0.26551 -0.27201 -0.25996 C -0.27396 -0.25764 -0.27591 -0.25533 -0.278 -0.25347 C -0.28959 -0.24329 -0.26927 -0.26621 -0.28894 -0.24491 C -0.29388 -0.23935 -0.29857 -0.23333 -0.30352 -0.22755 C -0.30586 -0.22477 -0.30808 -0.22107 -0.31068 -0.21898 C -0.33959 -0.1963 -0.30391 -0.22616 -0.33125 -0.19746 C -0.34792 -0.18009 -0.33633 -0.19676 -0.34948 -0.18241 C -0.35235 -0.17917 -0.35495 -0.175 -0.35795 -0.17176 C -0.39193 -0.13287 -0.34414 -0.18889 -0.37357 -0.15671 C -0.37657 -0.15347 -0.37904 -0.14884 -0.38203 -0.14583 C -0.38841 -0.13958 -0.39506 -0.13472 -0.40144 -0.12871 C -0.40912 -0.12153 -0.41654 -0.11343 -0.42448 -0.10718 C -0.428 -0.1044 -0.43177 -0.10162 -0.43529 -0.09861 C -0.4418 -0.09306 -0.44792 -0.08588 -0.45469 -0.08148 C -0.45795 -0.07917 -0.4612 -0.07755 -0.46433 -0.075 C -0.4681 -0.07176 -0.47149 -0.06713 -0.47526 -0.06412 C -0.4823 -0.05857 -0.48985 -0.05486 -0.49701 -0.04908 C -0.53308 -0.0206 -0.48451 -0.05949 -0.51758 -0.03195 C -0.52032 -0.02963 -0.52331 -0.02778 -0.52605 -0.02546 C -0.53841 -0.01528 -0.528 -0.02222 -0.5405 -0.01482 C -0.54297 -0.01181 -0.54532 -0.00857 -0.54779 -0.00625 C -0.55677 0.00254 -0.54727 -0.01991 -0.56355 0.00879 C -0.5668 0.01458 -0.57045 0.02199 -0.57448 0.02616 C -0.57631 0.02801 -0.57865 0.02847 -0.58047 0.03032 C -0.58386 0.03426 -0.58685 0.03935 -0.59011 0.04329 L -0.59375 0.04768 C -0.59453 0.04977 -0.59545 0.05185 -0.59623 0.05417 C -0.59935 0.06296 -0.59974 0.06574 -0.60352 0.07338 C -0.60456 0.07569 -0.60599 0.07754 -0.60703 0.07986 C -0.60912 0.08403 -0.61107 0.08842 -0.61315 0.09282 C -0.61355 0.09491 -0.61368 0.09722 -0.61433 0.0993 C -0.61654 0.10555 -0.6198 0.10972 -0.62162 0.11643 C -0.62253 0.11991 -0.62318 0.12361 -0.62396 0.12708 C -0.62644 0.15347 -0.62344 0.1287 -0.62761 0.14861 C -0.62878 0.1537 -0.6293 0.16296 -0.63008 0.16805 C -0.63073 0.17245 -0.63243 0.18102 -0.63243 0.18125 C -0.63203 0.19815 -0.63243 0.21551 -0.63125 0.23264 C -0.63086 0.23819 -0.6306 0.22106 -0.63008 0.21528 C -0.62982 0.2118 -0.6293 0.2081 -0.62891 0.20463 C -0.62852 0.20231 -0.62761 0.19815 -0.62761 0.19838 " pathEditMode="relative" rAng="0" ptsTypes="AAAAAAAAAAAAAAAAAAAAAAAAAAAAAAAAAAAAAAAAAAAAAAAAAAAAAAA">
                                      <p:cBhvr>
                                        <p:cTn id="42" dur="2000" fill="hold"/>
                                        <p:tgtEl>
                                          <p:spTgt spid="42"/>
                                        </p:tgtEl>
                                        <p:attrNameLst>
                                          <p:attrName>ppt_x</p:attrName>
                                          <p:attrName>ppt_y</p:attrName>
                                        </p:attrNameLst>
                                      </p:cBhvr>
                                      <p:rCtr x="-24609" y="33148"/>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grpId="1" nodeType="clickEffect">
                                  <p:stCondLst>
                                    <p:cond delay="0"/>
                                  </p:stCondLst>
                                  <p:childTnLst>
                                    <p:animMotion origin="layout" path="M 4.16667E-7 -3.33333E-6 L 4.16667E-7 0.00023 C -0.0082 0.03519 -0.01471 0.07199 -0.02448 0.10602 C -0.08607 0.31736 -0.05091 0.14607 -0.07813 0.29098 C -0.07357 0.3669 -0.07344 0.34769 -0.07656 0.44885 C -0.07969 0.55047 -0.07956 0.47408 -0.07956 0.49491 " pathEditMode="relative" rAng="0" ptsTypes="AAAAAA">
                                      <p:cBhvr>
                                        <p:cTn id="50" dur="2000" fill="hold"/>
                                        <p:tgtEl>
                                          <p:spTgt spid="39"/>
                                        </p:tgtEl>
                                        <p:attrNameLst>
                                          <p:attrName>ppt_x</p:attrName>
                                          <p:attrName>ppt_y</p:attrName>
                                        </p:attrNameLst>
                                      </p:cBhvr>
                                      <p:rCtr x="-3984" y="25139"/>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0" presetClass="path" presetSubtype="0" accel="50000" decel="50000" fill="hold" grpId="1" nodeType="clickEffect">
                                  <p:stCondLst>
                                    <p:cond delay="0"/>
                                  </p:stCondLst>
                                  <p:childTnLst>
                                    <p:animMotion origin="layout" path="M 0.34701 0.04305 L 0.34701 0.04329 C 0.3526 0.05116 0.35833 0.05903 0.3638 0.06736 C 0.36537 0.06991 0.36667 0.07338 0.36836 0.07569 C 0.37018 0.07801 0.37266 0.0787 0.37448 0.08102 C 0.37682 0.08403 0.37839 0.08866 0.3806 0.0919 C 0.38503 0.09861 0.3944 0.11088 0.3944 0.11111 C 0.39805 0.12083 0.40039 0.12801 0.40664 0.13541 C 0.4082 0.13727 0.40977 0.13889 0.4112 0.14097 C 0.42721 0.16227 0.41914 0.15648 0.42956 0.16273 C 0.43164 0.1662 0.43333 0.1706 0.43568 0.17361 C 0.4405 0.17963 0.44635 0.18333 0.45104 0.18981 C 0.45352 0.19352 0.45586 0.19768 0.45872 0.20069 C 0.46003 0.20231 0.46185 0.20231 0.46328 0.20347 C 0.46589 0.20579 0.46849 0.20856 0.47096 0.21157 C 0.47266 0.21389 0.4737 0.21759 0.47552 0.21991 C 0.47734 0.22222 0.47982 0.22291 0.48164 0.22523 C 0.48333 0.22754 0.48451 0.23102 0.4862 0.23333 C 0.48763 0.23541 0.48945 0.2368 0.49076 0.23889 C 0.49349 0.24305 0.49557 0.24861 0.49844 0.25254 C 0.5026 0.25787 0.50651 0.26389 0.51068 0.26875 C 0.51224 0.2706 0.5138 0.27245 0.51537 0.2743 C 0.52122 0.28194 0.52214 0.28449 0.52904 0.29051 C 0.54401 0.30393 0.5207 0.27893 0.53984 0.29884 C 0.55573 0.31528 0.54675 0.30926 0.55664 0.31504 C 0.5582 0.31782 0.5599 0.32037 0.5612 0.32315 C 0.56237 0.32569 0.56302 0.32916 0.56432 0.33148 C 0.57318 0.34722 0.56471 0.325 0.57344 0.34491 C 0.57578 0.35023 0.57956 0.36134 0.57956 0.36157 C 0.5806 0.3706 0.58125 0.37685 0.58268 0.38588 C 0.58307 0.38866 0.58372 0.3912 0.58412 0.39398 C 0.58529 0.40116 0.5862 0.40856 0.58724 0.41574 C 0.58776 0.41944 0.58815 0.42315 0.5888 0.42662 L 0.59037 0.43472 C 0.58984 0.45393 0.58945 0.47291 0.5888 0.4919 C 0.58789 0.51551 0.59115 0.51366 0.58412 0.51366 " pathEditMode="relative" rAng="0" ptsTypes="AAAAAAAAAAAAAAAAAAAAAAAAAAAAAAAAAAAA">
                                      <p:cBhvr>
                                        <p:cTn id="58" dur="2000" fill="hold"/>
                                        <p:tgtEl>
                                          <p:spTgt spid="27"/>
                                        </p:tgtEl>
                                        <p:attrNameLst>
                                          <p:attrName>ppt_x</p:attrName>
                                          <p:attrName>ppt_y</p:attrName>
                                        </p:attrNameLst>
                                      </p:cBhvr>
                                      <p:rCtr x="12161" y="23519"/>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grpId="1" nodeType="clickEffect">
                                  <p:stCondLst>
                                    <p:cond delay="0"/>
                                  </p:stCondLst>
                                  <p:childTnLst>
                                    <p:animMotion origin="layout" path="M 0.00026 -0.1456 L 0.00026 -0.14537 C 0.00183 -0.14005 0.00365 -0.13449 0.00508 -0.12847 C 0.00573 -0.12569 0.00586 -0.12292 0.00625 -0.11991 C 0.00664 -0.11643 0.00703 -0.11273 0.00742 -0.10926 C 0.00795 -0.10486 0.00808 -0.10046 0.00873 -0.0963 C 0.01003 -0.08727 0.01094 -0.08588 0.01354 -0.07917 C 0.01393 -0.07407 0.01393 -0.06898 0.01472 -0.06412 C 0.01927 -0.03611 0.01797 -0.05046 0.02318 -0.03171 C 0.02943 -0.00949 0.01485 -0.05139 0.028 -0.0125 C 0.02904 -0.00926 0.03047 -0.00671 0.03164 -0.0037 C 0.03334 0.00046 0.03464 0.00509 0.03646 0.00903 C 0.03789 0.01227 0.03985 0.01458 0.04128 0.01759 C 0.05 0.03495 0.04206 0.02269 0.05339 0.04144 C 0.05612 0.04583 0.05899 0.05 0.06185 0.05417 C 0.07149 0.06782 0.05847 0.04676 0.07031 0.06505 C 0.07162 0.0669 0.07253 0.06968 0.07396 0.07153 C 0.07539 0.07338 0.07722 0.07407 0.07878 0.07569 C 0.08008 0.07708 0.08125 0.0787 0.08242 0.08009 C 0.08646 0.08449 0.0905 0.08866 0.09453 0.09306 C 0.09662 0.09514 0.09831 0.09815 0.10052 0.09931 C 0.10417 0.10139 0.1056 0.10208 0.10899 0.10579 C 0.11081 0.10764 0.11211 0.11065 0.11393 0.11227 C 0.12266 0.12083 0.11693 0.11319 0.12474 0.11875 C 0.12735 0.1206 0.12956 0.12315 0.13203 0.12523 C 0.13685 0.12894 0.14167 0.13241 0.14649 0.13588 C 0.14935 0.13796 0.15209 0.14051 0.15495 0.14236 C 0.15821 0.14444 0.16159 0.1463 0.16472 0.14884 C 0.16849 0.15208 0.17175 0.15671 0.17552 0.15949 C 0.17943 0.1625 0.18373 0.16343 0.18763 0.16597 C 0.19102 0.16829 0.19401 0.17199 0.1974 0.17454 C 0.2013 0.17778 0.20547 0.18009 0.20938 0.18333 C 0.21524 0.18796 0.22045 0.19421 0.2263 0.19838 C 0.22839 0.19977 0.23047 0.20069 0.23242 0.20255 C 0.23412 0.2044 0.23555 0.20694 0.23724 0.20903 C 0.23841 0.21065 0.23972 0.21181 0.24089 0.21343 C 0.25013 0.22708 0.23906 0.21343 0.24818 0.22407 C 0.25052 0.23032 0.25196 0.23333 0.253 0.2412 C 0.25339 0.24444 0.25521 0.27593 0.25534 0.27778 C 0.25599 0.28588 0.25664 0.2919 0.25781 0.29931 C 0.25821 0.30162 0.2586 0.3037 0.25899 0.30579 C 0.26094 0.40208 0.25847 0.34051 0.26146 0.3831 C 0.26185 0.38958 0.26185 0.3963 0.26263 0.40255 C 0.26302 0.40579 0.26446 0.4081 0.26511 0.41111 C 0.26602 0.41597 0.26654 0.4213 0.26745 0.42616 C 0.2681 0.42917 0.26914 0.43194 0.26992 0.43472 C 0.27084 0.43843 0.27149 0.4419 0.27227 0.4456 C 0.27279 0.44907 0.27279 0.45278 0.27357 0.45625 C 0.27409 0.4588 0.27526 0.46042 0.27591 0.46273 C 0.27696 0.4662 0.27774 0.46991 0.27839 0.47361 C 0.27943 0.47986 0.27969 0.48657 0.28073 0.49282 C 0.28138 0.49583 0.28255 0.49861 0.28321 0.50139 C 0.28373 0.50347 0.28347 0.50625 0.28438 0.50787 C 0.28581 0.51019 0.28763 0.50995 0.28933 0.50995 " pathEditMode="relative" rAng="0" ptsTypes="AAAAAAAAAAAAAAAAAAAAAAAAAAAAAAAAAAAAAAAAAAAAAAAAAAAAAA">
                                      <p:cBhvr>
                                        <p:cTn id="66" dur="2000" fill="hold"/>
                                        <p:tgtEl>
                                          <p:spTgt spid="33"/>
                                        </p:tgtEl>
                                        <p:attrNameLst>
                                          <p:attrName>ppt_x</p:attrName>
                                          <p:attrName>ppt_y</p:attrName>
                                        </p:attrNameLst>
                                      </p:cBhvr>
                                      <p:rCtr x="14453" y="32778"/>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0" presetClass="path" presetSubtype="0" accel="50000" decel="50000" fill="hold" grpId="1" nodeType="clickEffect">
                                  <p:stCondLst>
                                    <p:cond delay="0"/>
                                  </p:stCondLst>
                                  <p:childTnLst>
                                    <p:animMotion origin="layout" path="M -1.04167E-6 4.44444E-6 L -1.04167E-6 0.00023 C 0.00495 0.03888 0.00417 0.02523 0.0013 0.09027 C 0.00104 0.09398 -0.00052 0.09722 -0.00117 0.10092 C -0.00169 0.10439 -0.00182 0.10833 -0.00234 0.1118 C -0.00338 0.11828 -0.00508 0.12453 -0.00599 0.13101 C -0.00638 0.13402 -0.00651 0.13703 -0.00716 0.13981 C -0.00781 0.14213 -0.00898 0.14375 -0.00963 0.14606 C -0.01068 0.14953 -0.01133 0.15324 -0.01211 0.15694 C -0.01289 0.16111 -0.01367 0.1655 -0.01445 0.1699 C -0.01562 0.17592 -0.01614 0.178 -0.01693 0.18495 C -0.01914 0.20439 -0.01667 0.1912 -0.02057 0.20856 C -0.02096 0.21273 -0.02135 0.21713 -0.02174 0.22152 C -0.02292 0.23287 -0.02448 0.24421 -0.02539 0.25578 L -0.02656 0.27083 C -0.02617 0.28032 -0.02643 0.28958 -0.02539 0.29884 C -0.02513 0.30138 -0.02357 0.303 -0.02305 0.30532 C -0.022 0.30949 -0.02135 0.31388 -0.02057 0.31828 C -0.02018 0.32037 -0.01992 0.32268 -0.0194 0.32476 L -0.01693 0.33333 C -0.01654 0.3375 -0.01627 0.34189 -0.01575 0.34629 C -0.01549 0.34838 -0.01445 0.35277 -0.01445 0.353 " pathEditMode="relative" rAng="0" ptsTypes="AAAAAAAAAAAAAAAAAAAAAA">
                                      <p:cBhvr>
                                        <p:cTn id="74" dur="2000" fill="hold"/>
                                        <p:tgtEl>
                                          <p:spTgt spid="25"/>
                                        </p:tgtEl>
                                        <p:attrNameLst>
                                          <p:attrName>ppt_x</p:attrName>
                                          <p:attrName>ppt_y</p:attrName>
                                        </p:attrNameLst>
                                      </p:cBhvr>
                                      <p:rCtr x="-1159" y="17639"/>
                                    </p:animMotion>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0" presetClass="path" presetSubtype="0" accel="50000" decel="50000" fill="hold" grpId="1" nodeType="clickEffect">
                                  <p:stCondLst>
                                    <p:cond delay="0"/>
                                  </p:stCondLst>
                                  <p:childTnLst>
                                    <p:animMotion origin="layout" path="M -0.35078 0.11389 L -0.35078 0.11412 C -0.34961 0.11945 -0.34817 0.12523 -0.34726 0.13102 C -0.34661 0.13449 -0.34648 0.1382 -0.34596 0.14167 C -0.3457 0.14398 -0.34505 0.14607 -0.34479 0.14815 C -0.34427 0.15162 -0.34414 0.15533 -0.34362 0.1588 C -0.34323 0.16111 -0.3427 0.1632 -0.34231 0.16528 C -0.33984 0.1831 -0.34244 0.16922 -0.33997 0.18472 C -0.33958 0.18681 -0.33932 0.18912 -0.3388 0.19121 C -0.33763 0.1956 -0.33619 0.19954 -0.33515 0.20394 C -0.33463 0.20602 -0.3345 0.20857 -0.33385 0.21042 C -0.33151 0.21829 -0.32695 0.23241 -0.32304 0.24051 C -0.32187 0.24283 -0.3207 0.24514 -0.3194 0.24699 C -0.31823 0.24861 -0.31692 0.25 -0.31575 0.25139 C -0.31497 0.25347 -0.31445 0.25602 -0.31341 0.25787 C -0.31198 0.25972 -0.31002 0.26042 -0.30846 0.26204 C -0.30651 0.26412 -0.30442 0.26621 -0.30247 0.26852 C -0.2983 0.27338 -0.29752 0.27639 -0.29284 0.27917 C -0.29088 0.28033 -0.28867 0.28033 -0.28672 0.28148 C -0.2819 0.28403 -0.27708 0.28704 -0.27226 0.29005 L -0.26497 0.29422 C -0.2625 0.29722 -0.26041 0.30116 -0.25768 0.30301 C -0.25651 0.30371 -0.2552 0.30394 -0.25403 0.30509 C -0.25156 0.30764 -0.24922 0.31088 -0.24687 0.31366 C -0.24557 0.31505 -0.24427 0.31621 -0.24323 0.31806 C -0.23854 0.32616 -0.24101 0.32269 -0.23593 0.32871 C -0.23281 0.33704 -0.23502 0.33519 -0.22981 0.33519 " pathEditMode="relative" rAng="0" ptsTypes="AAAAAAAAAAAAAAAAAAAAAAAAAAA">
                                      <p:cBhvr>
                                        <p:cTn id="82" dur="2000" fill="hold"/>
                                        <p:tgtEl>
                                          <p:spTgt spid="37"/>
                                        </p:tgtEl>
                                        <p:attrNameLst>
                                          <p:attrName>ppt_x</p:attrName>
                                          <p:attrName>ppt_y</p:attrName>
                                        </p:attrNameLst>
                                      </p:cBhvr>
                                      <p:rCtr x="6042" y="11065"/>
                                    </p:animMotion>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0" presetClass="path" presetSubtype="0" accel="50000" decel="50000" fill="hold" grpId="1" nodeType="clickEffect">
                                  <p:stCondLst>
                                    <p:cond delay="0"/>
                                  </p:stCondLst>
                                  <p:childTnLst>
                                    <p:animMotion origin="layout" path="M 0.00039 -2.22222E-6 L 0.00039 0.00023 C 0.00052 0.01134 -0.00456 0.14491 0.0039 0.20741 C 0.00534 0.21922 0.00755 0.23056 0.00898 0.24236 C 0.01119 0.26366 0.00898 0.25417 0.01588 0.26991 C 0.01875 0.29722 0.0151 0.27547 0.02265 0.29722 C 0.02526 0.30486 0.02578 0.31667 0.02955 0.32084 C 0.03177 0.32338 0.03398 0.32685 0.03632 0.32894 C 0.03906 0.33102 0.04205 0.33102 0.04492 0.33264 C 0.06744 0.34422 0.03242 0.33496 0.09101 0.34028 C 0.09661 0.34375 0.10091 0.3463 0.10651 0.34838 C 0.11119 0.35 0.11562 0.35093 0.12018 0.35209 C 0.13125 0.36065 0.1207 0.35347 0.14088 0.36019 C 0.14362 0.36111 0.14661 0.36227 0.14935 0.36389 C 0.15117 0.36528 0.1526 0.36829 0.15455 0.36829 C 0.15586 0.36829 0.15677 0.36528 0.15807 0.36389 " pathEditMode="relative" rAng="0" ptsTypes="AAAAAAAAAAAAAAAA">
                                      <p:cBhvr>
                                        <p:cTn id="90" dur="2000" fill="hold"/>
                                        <p:tgtEl>
                                          <p:spTgt spid="28"/>
                                        </p:tgtEl>
                                        <p:attrNameLst>
                                          <p:attrName>ppt_x</p:attrName>
                                          <p:attrName>ppt_y</p:attrName>
                                        </p:attrNameLst>
                                      </p:cBhvr>
                                      <p:rCtr x="7813" y="18403"/>
                                    </p:animMotion>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0" presetClass="path" presetSubtype="0" accel="50000" decel="50000" fill="hold" grpId="1" nodeType="clickEffect">
                                  <p:stCondLst>
                                    <p:cond delay="0"/>
                                  </p:stCondLst>
                                  <p:childTnLst>
                                    <p:animMotion origin="layout" path="M -3.54167E-6 0.01852 L -3.54167E-6 0.01875 L -0.01536 0.00949 C -0.01718 0.00764 -0.01901 0.00324 -0.02083 0.00023 L -0.02343 -0.00463 C -0.02408 -0.00602 -0.02474 -0.00879 -0.02552 -0.00879 C -0.03073 -0.01157 -0.03606 -0.01203 -0.0414 -0.01342 C -0.04205 -0.01504 -0.0427 -0.01713 -0.04336 -0.01828 C -0.04843 -0.02639 -0.04557 -0.01713 -0.04843 -0.02708 C -0.05026 -0.02592 -0.05208 -0.02523 -0.0539 -0.02291 C -0.05429 -0.02222 -0.05455 -0.01944 -0.05494 -0.01828 C -0.05573 -0.01504 -0.05664 -0.01273 -0.05742 -0.00879 C -0.05781 -0.00764 -0.0582 -0.00602 -0.05859 -0.00463 C -0.05885 -0.00301 -0.05911 -0.00116 -0.05937 0.00023 C -0.05989 0.00209 -0.06054 0.00324 -0.06106 0.00486 C -0.06158 0.01065 -0.06224 0.01875 -0.06276 0.02315 C -0.06302 0.02477 -0.06315 0.02593 -0.06341 0.02778 C -0.06601 0.05162 -0.06276 0.02269 -0.06484 0.0463 C -0.06523 0.04977 -0.06562 0.05116 -0.06588 0.05509 C -0.06783 0.07824 -0.06588 0.0625 -0.06744 0.07361 C -0.0681 0.08357 -0.06927 0.1 -0.06979 0.11019 C -0.06992 0.11482 -0.07018 0.11922 -0.07044 0.12384 C -0.07057 0.12963 -0.07083 0.13565 -0.07096 0.14213 C -0.07135 0.1544 -0.07187 0.17894 -0.07187 0.17917 C -0.072 0.18681 -0.072 0.19445 -0.07213 0.20185 C -0.07213 0.20857 -0.07239 0.21412 -0.07252 0.22037 C -0.07265 0.22454 -0.07265 0.22963 -0.07265 0.23403 C -0.07252 0.32408 -0.07252 0.28889 -0.07252 0.33982 " pathEditMode="relative" rAng="0" ptsTypes="AAAAAAAAAAAAAAAAAAAAAAAAAAAA">
                                      <p:cBhvr>
                                        <p:cTn id="98" dur="2000" fill="hold"/>
                                        <p:tgtEl>
                                          <p:spTgt spid="47"/>
                                        </p:tgtEl>
                                        <p:attrNameLst>
                                          <p:attrName>ppt_x</p:attrName>
                                          <p:attrName>ppt_y</p:attrName>
                                        </p:attrNameLst>
                                      </p:cBhvr>
                                      <p:rCtr x="-3633" y="13773"/>
                                    </p:animMotion>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0" presetClass="path" presetSubtype="0" accel="50000" decel="50000" fill="hold" grpId="1" nodeType="clickEffect">
                                  <p:stCondLst>
                                    <p:cond delay="0"/>
                                  </p:stCondLst>
                                  <p:childTnLst>
                                    <p:animMotion origin="layout" path="M -0.61029 0.18981 L -0.61029 0.1905 L -0.59648 0.17708 C -0.59492 0.17407 -0.59323 0.16805 -0.59154 0.16342 L -0.58932 0.15671 C -0.58867 0.15462 -0.58802 0.15069 -0.58737 0.15069 C -0.58255 0.14675 -0.57773 0.14606 -0.57305 0.14375 C -0.5724 0.14166 -0.57188 0.13888 -0.57135 0.13703 C -0.56667 0.12523 -0.56927 0.13888 -0.56667 0.1243 C -0.5651 0.12592 -0.56341 0.12708 -0.56172 0.13032 C -0.56146 0.13148 -0.56107 0.13541 -0.56081 0.13703 C -0.56003 0.14166 -0.55925 0.1449 -0.55846 0.15069 C -0.5582 0.15231 -0.55781 0.15462 -0.55755 0.15671 C -0.55729 0.15902 -0.55703 0.1618 -0.55677 0.16342 C -0.55625 0.1662 -0.55573 0.16805 -0.55521 0.17013 C -0.55469 0.1787 -0.5543 0.1905 -0.55365 0.19675 C -0.55352 0.19884 -0.55326 0.20069 -0.55313 0.20347 C -0.55078 0.23773 -0.55378 0.19606 -0.55182 0.22986 C -0.55143 0.23495 -0.55117 0.23703 -0.55078 0.24282 C -0.54909 0.27592 -0.55091 0.25347 -0.54948 0.26921 C -0.54883 0.28379 -0.54779 0.3074 -0.5474 0.32199 C -0.54714 0.3287 -0.54701 0.33472 -0.54688 0.34166 C -0.54661 0.35 -0.54635 0.35833 -0.54622 0.36805 C -0.54596 0.38541 -0.54544 0.42083 -0.54544 0.42129 C -0.54544 0.43194 -0.54544 0.44328 -0.54531 0.45393 C -0.54518 0.46342 -0.54505 0.47129 -0.54492 0.48032 C -0.54479 0.48657 -0.54479 0.49375 -0.54466 0.5 C -0.54492 0.62962 -0.54492 0.57916 -0.54492 0.65231 " pathEditMode="relative" rAng="0" ptsTypes="AAAAAAAAAAAAAAAAAAAAAAAAAAAA">
                                      <p:cBhvr>
                                        <p:cTn id="106" dur="2000" fill="hold"/>
                                        <p:tgtEl>
                                          <p:spTgt spid="36"/>
                                        </p:tgtEl>
                                        <p:attrNameLst>
                                          <p:attrName>ppt_x</p:attrName>
                                          <p:attrName>ppt_y</p:attrName>
                                        </p:attrNameLst>
                                      </p:cBhvr>
                                      <p:rCtr x="3281" y="19838"/>
                                    </p:animMotion>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3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0" presetClass="path" presetSubtype="0" accel="50000" decel="50000" fill="hold" grpId="0" nodeType="clickEffect">
                                  <p:stCondLst>
                                    <p:cond delay="0"/>
                                  </p:stCondLst>
                                  <p:childTnLst>
                                    <p:animMotion origin="layout" path="M 0.53971 -0.42986 L 0.53971 -0.42963 C 0.55 -0.33843 0.54154 -0.42037 0.54323 -0.1956 C 0.54349 -0.16412 0.54388 -0.13241 0.54453 -0.10093 C 0.54466 -0.09167 0.54518 -0.08241 0.5457 -0.07292 C 0.54596 -0.06806 0.5474 -0.0588 0.54818 -0.0537 C 0.54857 -0.01412 0.5487 0.02523 0.54935 0.06458 C 0.54948 0.07176 0.54987 0.07893 0.55052 0.08611 C 0.55078 0.08843 0.5513 0.09051 0.55182 0.09259 C 0.55221 0.09907 0.5526 0.10556 0.55299 0.11204 C 0.5556 0.15787 0.55286 0.1412 0.55664 0.16134 C 0.55859 0.24051 0.55495 0.18958 0.55898 0.21505 C 0.55951 0.21806 0.55951 0.22106 0.56029 0.22384 C 0.56081 0.22546 0.56185 0.22662 0.56263 0.22801 L 0.56393 0.23032 " pathEditMode="relative" rAng="0" ptsTypes="AAAAAAAAAAAAAAA">
                                      <p:cBhvr>
                                        <p:cTn id="114" dur="2000" fill="hold"/>
                                        <p:tgtEl>
                                          <p:spTgt spid="38"/>
                                        </p:tgtEl>
                                        <p:attrNameLst>
                                          <p:attrName>ppt_x</p:attrName>
                                          <p:attrName>ppt_y</p:attrName>
                                        </p:attrNameLst>
                                      </p:cBhvr>
                                      <p:rCtr x="1211" y="33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5" grpId="0"/>
      <p:bldP spid="25" grpId="1"/>
      <p:bldP spid="27" grpId="0"/>
      <p:bldP spid="27" grpId="1"/>
      <p:bldP spid="31" grpId="0"/>
      <p:bldP spid="31" grpId="1"/>
      <p:bldP spid="33" grpId="0"/>
      <p:bldP spid="33" grpId="1"/>
      <p:bldP spid="37" grpId="0"/>
      <p:bldP spid="37" grpId="1"/>
      <p:bldP spid="28" grpId="0"/>
      <p:bldP spid="28" grpId="1"/>
      <p:bldP spid="30" grpId="0"/>
      <p:bldP spid="30" grpId="1"/>
      <p:bldP spid="39" grpId="0"/>
      <p:bldP spid="39" grpId="1"/>
      <p:bldP spid="42" grpId="0"/>
      <p:bldP spid="42" grpId="1"/>
      <p:bldP spid="43" grpId="0"/>
      <p:bldP spid="43" grpId="1"/>
      <p:bldP spid="47" grpId="0"/>
      <p:bldP spid="47" grpId="1"/>
      <p:bldP spid="36" grpId="0"/>
      <p:bldP spid="36" grpId="1"/>
      <p:bldP spid="38" grpId="0"/>
      <p:bldP spid="3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E3B58A-F147-4F50-966B-F8F0A67C0E19}"/>
              </a:ext>
            </a:extLst>
          </p:cNvPr>
          <p:cNvSpPr>
            <a:spLocks noGrp="1"/>
          </p:cNvSpPr>
          <p:nvPr>
            <p:ph type="title"/>
          </p:nvPr>
        </p:nvSpPr>
        <p:spPr>
          <a:xfrm>
            <a:off x="231020" y="-128494"/>
            <a:ext cx="10515600" cy="1325563"/>
          </a:xfrm>
        </p:spPr>
        <p:txBody>
          <a:bodyPr/>
          <a:lstStyle/>
          <a:p>
            <a:r>
              <a:rPr lang="fr-FR" dirty="0"/>
              <a:t>Vocabulaire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5627" y="3590902"/>
            <a:ext cx="657236" cy="145078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0232" y="2071410"/>
            <a:ext cx="702750" cy="150735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6038" y="889777"/>
            <a:ext cx="1822154" cy="1239065"/>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859" y="1109490"/>
            <a:ext cx="1463602" cy="1022082"/>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1059" y="3796951"/>
            <a:ext cx="1522316" cy="1069185"/>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71909" y="1029444"/>
            <a:ext cx="1021443" cy="1218348"/>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96404" y="1932338"/>
            <a:ext cx="2535829" cy="1208745"/>
          </a:xfrm>
          <a:prstGeom prst="rect">
            <a:avLst/>
          </a:prstGeom>
        </p:spPr>
      </p:pic>
      <p:pic>
        <p:nvPicPr>
          <p:cNvPr id="34" name="Picture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0049" y="3286059"/>
            <a:ext cx="773990" cy="1830547"/>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900293" y="1357729"/>
            <a:ext cx="1796801" cy="1283028"/>
          </a:xfrm>
          <a:prstGeom prst="rect">
            <a:avLst/>
          </a:prstGeom>
        </p:spPr>
      </p:pic>
      <p:pic>
        <p:nvPicPr>
          <p:cNvPr id="36" name="Picture 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44220" y="2295683"/>
            <a:ext cx="1665701" cy="1563196"/>
          </a:xfrm>
          <a:prstGeom prst="rect">
            <a:avLst/>
          </a:prstGeom>
        </p:spPr>
      </p:pic>
      <p:pic>
        <p:nvPicPr>
          <p:cNvPr id="37" name="Picture 3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1697" y="3578760"/>
            <a:ext cx="2225900" cy="1483933"/>
          </a:xfrm>
          <a:prstGeom prst="rect">
            <a:avLst/>
          </a:prstGeom>
        </p:spPr>
      </p:pic>
      <p:pic>
        <p:nvPicPr>
          <p:cNvPr id="38" name="Picture 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0849" y="2385015"/>
            <a:ext cx="898020" cy="901044"/>
          </a:xfrm>
          <a:prstGeom prst="rect">
            <a:avLst/>
          </a:prstGeom>
        </p:spPr>
      </p:pic>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98737" y="4229481"/>
            <a:ext cx="1925516" cy="1014105"/>
          </a:xfrm>
          <a:prstGeom prst="rect">
            <a:avLst/>
          </a:prstGeom>
        </p:spPr>
      </p:pic>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13003" y="1638618"/>
            <a:ext cx="1194150" cy="1713345"/>
          </a:xfrm>
          <a:prstGeom prst="rect">
            <a:avLst/>
          </a:prstGeom>
        </p:spPr>
      </p:pic>
      <p:sp>
        <p:nvSpPr>
          <p:cNvPr id="25" name="Title 3">
            <a:extLst>
              <a:ext uri="{FF2B5EF4-FFF2-40B4-BE49-F238E27FC236}">
                <a16:creationId xmlns:a16="http://schemas.microsoft.com/office/drawing/2014/main" id="{5DB51EFC-139C-4736-B35D-F174AA1D7DC6}"/>
              </a:ext>
            </a:extLst>
          </p:cNvPr>
          <p:cNvSpPr txBox="1">
            <a:spLocks/>
          </p:cNvSpPr>
          <p:nvPr/>
        </p:nvSpPr>
        <p:spPr>
          <a:xfrm>
            <a:off x="300038" y="338225"/>
            <a:ext cx="546394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26" name="Title 3">
            <a:extLst>
              <a:ext uri="{FF2B5EF4-FFF2-40B4-BE49-F238E27FC236}">
                <a16:creationId xmlns:a16="http://schemas.microsoft.com/office/drawing/2014/main" id="{6BE34104-35F4-49AF-9C01-C28FFDE6E1CD}"/>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27" name="Picture 26">
            <a:extLst>
              <a:ext uri="{FF2B5EF4-FFF2-40B4-BE49-F238E27FC236}">
                <a16:creationId xmlns:a16="http://schemas.microsoft.com/office/drawing/2014/main" id="{B610F60C-C1A8-4A0C-B01B-C2690AA06AF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189125"/>
            <a:ext cx="6457246" cy="867128"/>
          </a:xfrm>
          <a:prstGeom prst="rect">
            <a:avLst/>
          </a:prstGeom>
        </p:spPr>
      </p:pic>
      <p:sp>
        <p:nvSpPr>
          <p:cNvPr id="28" name="Title 3">
            <a:extLst>
              <a:ext uri="{FF2B5EF4-FFF2-40B4-BE49-F238E27FC236}">
                <a16:creationId xmlns:a16="http://schemas.microsoft.com/office/drawing/2014/main" id="{5A706ACE-596D-412A-A8B0-CD2352724426}"/>
              </a:ext>
            </a:extLst>
          </p:cNvPr>
          <p:cNvSpPr txBox="1">
            <a:spLocks/>
          </p:cNvSpPr>
          <p:nvPr/>
        </p:nvSpPr>
        <p:spPr>
          <a:xfrm>
            <a:off x="0" y="197409"/>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defRPr/>
            </a:pPr>
            <a:r>
              <a:rPr lang="en-GB" sz="3600" b="1" dirty="0">
                <a:solidFill>
                  <a:prstClr val="white"/>
                </a:solidFill>
              </a:rPr>
              <a:t>Le </a:t>
            </a:r>
            <a:r>
              <a:rPr lang="en-GB" sz="3600" b="1" dirty="0" err="1">
                <a:solidFill>
                  <a:prstClr val="white"/>
                </a:solidFill>
              </a:rPr>
              <a:t>ou</a:t>
            </a:r>
            <a:r>
              <a:rPr lang="en-GB" sz="3600" b="1" dirty="0">
                <a:solidFill>
                  <a:prstClr val="white"/>
                </a:solidFill>
              </a:rPr>
              <a:t> la ?</a:t>
            </a:r>
          </a:p>
        </p:txBody>
      </p:sp>
      <p:sp>
        <p:nvSpPr>
          <p:cNvPr id="30" name="Rounded Rectangle 46">
            <a:extLst>
              <a:ext uri="{FF2B5EF4-FFF2-40B4-BE49-F238E27FC236}">
                <a16:creationId xmlns:a16="http://schemas.microsoft.com/office/drawing/2014/main" id="{4DBBB373-A9E3-4911-A609-5E546E0F8AE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332C6C4D-64FF-4008-BCDE-F8A03C8F6DDA}"/>
              </a:ext>
            </a:extLst>
          </p:cNvPr>
          <p:cNvSpPr txBox="1"/>
          <p:nvPr/>
        </p:nvSpPr>
        <p:spPr>
          <a:xfrm>
            <a:off x="1971236" y="5519456"/>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a:t>
            </a:r>
          </a:p>
        </p:txBody>
      </p:sp>
      <p:sp>
        <p:nvSpPr>
          <p:cNvPr id="41" name="Rectangle 40">
            <a:extLst>
              <a:ext uri="{FF2B5EF4-FFF2-40B4-BE49-F238E27FC236}">
                <a16:creationId xmlns:a16="http://schemas.microsoft.com/office/drawing/2014/main" id="{04B62D68-D771-4F8D-901D-5CB0B8DC1F69}"/>
              </a:ext>
            </a:extLst>
          </p:cNvPr>
          <p:cNvSpPr/>
          <p:nvPr/>
        </p:nvSpPr>
        <p:spPr>
          <a:xfrm>
            <a:off x="6086516" y="5418191"/>
            <a:ext cx="6109066" cy="98192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2" name="TextBox 41">
            <a:extLst>
              <a:ext uri="{FF2B5EF4-FFF2-40B4-BE49-F238E27FC236}">
                <a16:creationId xmlns:a16="http://schemas.microsoft.com/office/drawing/2014/main" id="{EC83C663-1E6A-4333-A1C8-C839A6137E6D}"/>
              </a:ext>
            </a:extLst>
          </p:cNvPr>
          <p:cNvSpPr txBox="1"/>
          <p:nvPr/>
        </p:nvSpPr>
        <p:spPr>
          <a:xfrm>
            <a:off x="8089286" y="5519457"/>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a:t>
            </a:r>
          </a:p>
        </p:txBody>
      </p:sp>
      <p:sp>
        <p:nvSpPr>
          <p:cNvPr id="45" name="Rectangle 44">
            <a:extLst>
              <a:ext uri="{FF2B5EF4-FFF2-40B4-BE49-F238E27FC236}">
                <a16:creationId xmlns:a16="http://schemas.microsoft.com/office/drawing/2014/main" id="{7839EABD-83C7-4011-B1C9-92846F6BBF51}"/>
              </a:ext>
            </a:extLst>
          </p:cNvPr>
          <p:cNvSpPr/>
          <p:nvPr/>
        </p:nvSpPr>
        <p:spPr>
          <a:xfrm>
            <a:off x="0" y="5418191"/>
            <a:ext cx="6086516" cy="97848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6" name="TextBox 45">
            <a:extLst>
              <a:ext uri="{FF2B5EF4-FFF2-40B4-BE49-F238E27FC236}">
                <a16:creationId xmlns:a16="http://schemas.microsoft.com/office/drawing/2014/main" id="{160BAFBF-0811-416B-B67C-B889F0532EE7}"/>
              </a:ext>
            </a:extLst>
          </p:cNvPr>
          <p:cNvSpPr txBox="1"/>
          <p:nvPr/>
        </p:nvSpPr>
        <p:spPr>
          <a:xfrm>
            <a:off x="1971236" y="5516018"/>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a:t>
            </a:r>
          </a:p>
        </p:txBody>
      </p:sp>
    </p:spTree>
    <p:extLst>
      <p:ext uri="{BB962C8B-B14F-4D97-AF65-F5344CB8AC3E}">
        <p14:creationId xmlns:p14="http://schemas.microsoft.com/office/powerpoint/2010/main" val="29713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11953 0.09422 L 0.11953 0.09445 C 0.13399 0.10949 0.13529 0.1125 0.15378 0.12338 C 0.16146 0.12801 0.16927 0.13172 0.1767 0.13704 C 0.17878 0.13866 0.18099 0.13959 0.18308 0.14167 C 0.18568 0.14422 0.18789 0.14815 0.19063 0.1507 C 0.19388 0.15347 0.19753 0.1544 0.20078 0.15741 C 0.20443 0.16065 0.20742 0.16551 0.21094 0.16875 C 0.25078 0.20394 0.19453 0.14861 0.23763 0.18912 C 0.24128 0.19236 0.24427 0.19722 0.24792 0.20023 C 0.25104 0.20324 0.25469 0.2044 0.25808 0.20718 C 0.26029 0.20903 0.26211 0.21204 0.26446 0.21389 C 0.2668 0.21574 0.26953 0.21667 0.27201 0.21829 C 0.275 0.22037 0.27787 0.22315 0.28086 0.22523 C 0.30144 0.2382 0.29193 0.22778 0.32162 0.24097 C 0.3444 0.25116 0.33503 0.24792 0.34961 0.25232 C 0.35729 0.25695 0.35795 0.25741 0.36615 0.26135 C 0.36953 0.26297 0.37292 0.26389 0.3763 0.26574 C 0.3806 0.26852 0.38464 0.27246 0.38894 0.275 C 0.39271 0.27709 0.39662 0.27755 0.40039 0.2794 C 0.4043 0.28125 0.40808 0.28403 0.41185 0.28611 C 0.41485 0.28773 0.41784 0.28889 0.42071 0.29074 C 0.42982 0.2963 0.4405 0.3051 0.4487 0.3132 C 0.4556 0.32037 0.45834 0.32338 0.46524 0.32917 C 0.46823 0.33125 0.47123 0.33334 0.47409 0.33565 C 0.4767 0.33773 0.47917 0.34051 0.48177 0.3426 C 0.48386 0.34445 0.48607 0.3456 0.48815 0.34722 C 0.48985 0.34861 0.49154 0.35047 0.49323 0.35162 C 0.49532 0.35347 0.49753 0.35417 0.49961 0.35625 C 0.50144 0.3581 0.50287 0.36088 0.50469 0.36297 C 0.50677 0.36551 0.50886 0.3676 0.51107 0.36991 C 0.51224 0.37361 0.51341 0.37755 0.51485 0.38102 C 0.51589 0.38357 0.51771 0.38519 0.51862 0.38797 C 0.51979 0.39144 0.52005 0.3956 0.52123 0.39908 C 0.52227 0.40255 0.52396 0.40486 0.525 0.40834 C 0.52617 0.41181 0.52657 0.41574 0.52761 0.41945 C 0.52826 0.42269 0.5293 0.42547 0.53008 0.42847 C 0.53138 0.43982 0.53138 0.4419 0.53386 0.45347 C 0.53477 0.45718 0.53581 0.46088 0.53646 0.46482 C 0.53737 0.4706 0.53828 0.48403 0.53894 0.48959 C 0.53933 0.4919 0.53998 0.49398 0.54024 0.4963 C 0.54271 0.51389 0.53985 0.50162 0.54401 0.51667 C 0.5474 0.575 0.54297 0.50741 0.54792 0.55741 C 0.54857 0.56412 0.5487 0.5706 0.54922 0.57778 C 0.54961 0.5838 0.55 0.58982 0.55039 0.59584 C 0.55222 0.70602 0.55248 0.68264 0.55039 0.82639 C 0.55 0.85718 0.54974 0.83935 0.54792 0.85787 C 0.54479 0.88773 0.54818 0.86227 0.54532 0.88287 C 0.54271 0.9257 0.54401 0.8963 0.54401 0.97107 " pathEditMode="relative" rAng="0" ptsTypes="AAAAAAAAAAAAAAAAAAAAAAAAAAAAAAAAAAAAAAAAAAAAAAAAA">
                                      <p:cBhvr>
                                        <p:cTn id="10" dur="2000" fill="hold"/>
                                        <p:tgtEl>
                                          <p:spTgt spid="23"/>
                                        </p:tgtEl>
                                        <p:attrNameLst>
                                          <p:attrName>ppt_x</p:attrName>
                                          <p:attrName>ppt_y</p:attrName>
                                        </p:attrNameLst>
                                      </p:cBhvr>
                                      <p:rCtr x="21615" y="43843"/>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6.25E-7 4.44444E-6 L -6.25E-7 0.00023 C 0.00352 0.0125 0.00768 0.02476 0.01068 0.03796 C 0.01979 0.0787 0.02031 0.09166 0.02669 0.12847 C 0.03451 0.17361 0.02917 0.1405 0.03737 0.18078 C 0.03932 0.19027 0.04102 0.2 0.04271 0.20949 C 0.04362 0.21898 0.04466 0.22847 0.04544 0.23796 C 0.04753 0.2625 0.04961 0.28981 0.05078 0.31412 C 0.05182 0.33634 0.0526 0.35856 0.05352 0.38078 C 0.0526 0.43796 0.05221 0.49513 0.05078 0.55231 C 0.05039 0.56666 0.04909 0.58101 0.04805 0.59513 C 0.04492 0.64421 0.04649 0.625 0.0401 0.67615 C 0.03919 0.69675 0.0388 0.71759 0.03737 0.73819 C 0.03711 0.74305 0.03477 0.74745 0.03477 0.75231 C 0.03477 0.81134 0.03763 0.82106 0.0401 0.87152 C 0.0431 0.93263 0.04271 0.9206 0.04271 0.9618 " pathEditMode="relative" rAng="0" ptsTypes="AAAAAAAAAAAAAAAA">
                                      <p:cBhvr>
                                        <p:cTn id="18" dur="2000" fill="hold"/>
                                        <p:tgtEl>
                                          <p:spTgt spid="11"/>
                                        </p:tgtEl>
                                        <p:attrNameLst>
                                          <p:attrName>ppt_x</p:attrName>
                                          <p:attrName>ppt_y</p:attrName>
                                        </p:attrNameLst>
                                      </p:cBhvr>
                                      <p:rCtr x="2669" y="48079"/>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4257 0.05857 L -0.04257 0.0588 L -0.01315 0.04908 C -0.00533 0.0463 0.01016 0.03773 0.01628 0.03496 C 0.02344 0.03148 0.0306 0.02894 0.03777 0.02523 C 0.04675 0.02083 0.05547 0.01551 0.06446 0.01111 C 0.07162 0.00764 0.07878 0.00486 0.08594 0.00162 C 0.09219 -0.00139 0.09831 -0.00532 0.10469 -0.0081 C 0.11524 -0.01227 0.13907 -0.0169 0.14753 -0.01759 C 0.17878 -0.01991 0.21003 -0.0206 0.24128 -0.02222 C 0.24493 -0.02384 0.24831 -0.02708 0.25196 -0.02708 C 0.31342 -0.02708 0.29883 -0.03426 0.32696 -0.01759 C 0.33425 -0.00903 0.34063 -0.00278 0.34571 0.01111 C 0.35248 0.02917 0.34883 0.0213 0.35652 0.03496 C 0.35743 0.03958 0.35847 0.04421 0.35912 0.04908 C 0.36107 0.06181 0.36459 0.08727 0.36459 0.0875 C 0.36433 0.09167 0.36042 0.16389 0.35912 0.17292 C 0.35821 0.17986 0.35534 0.18542 0.35378 0.19213 C 0.3517 0.20139 0.34844 0.2206 0.34844 0.22083 C 0.34818 0.22454 0.34558 0.26389 0.3431 0.27292 C 0.34193 0.27708 0.3379 0.27801 0.33777 0.28241 C 0.33607 0.33796 0.33777 0.39352 0.33777 0.44931 " pathEditMode="relative" rAng="0" ptsTypes="AAAAAAAAAAAAAAAAAAAAAA">
                                      <p:cBhvr>
                                        <p:cTn id="26" dur="2000" fill="hold"/>
                                        <p:tgtEl>
                                          <p:spTgt spid="29"/>
                                        </p:tgtEl>
                                        <p:attrNameLst>
                                          <p:attrName>ppt_x</p:attrName>
                                          <p:attrName>ppt_y</p:attrName>
                                        </p:attrNameLst>
                                      </p:cBhvr>
                                      <p:rCtr x="20352" y="15162"/>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4.375E-6 -0.00116 L -4.375E-6 -0.00093 C -0.06862 -0.00278 -0.18112 0.00069 -0.26315 -0.01042 C -0.27083 -0.01134 -0.27812 -0.01343 -0.28541 -0.01505 C -0.69778 -0.00139 -0.5233 -0.05972 -0.57083 0.00787 C -0.57552 0.01412 -0.58099 0.01991 -0.58606 0.02592 C -0.58828 0.15046 -0.58906 0.27477 -0.59335 0.39907 C -0.59414 0.41296 -0.60221 0.4544 -0.60833 0.47199 C -0.61015 0.47662 -0.61562 0.48079 -0.61601 0.48541 C -0.61822 0.50972 -0.61601 0.53403 -0.61601 0.55856 " pathEditMode="relative" rAng="0" ptsTypes="AAAAAAAAAA">
                                      <p:cBhvr>
                                        <p:cTn id="34" dur="2000" fill="hold"/>
                                        <p:tgtEl>
                                          <p:spTgt spid="8"/>
                                        </p:tgtEl>
                                        <p:attrNameLst>
                                          <p:attrName>ppt_x</p:attrName>
                                          <p:attrName>ppt_y</p:attrName>
                                        </p:attrNameLst>
                                      </p:cBhvr>
                                      <p:rCtr x="-30859" y="26759"/>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2.08333E-7 1.11111E-6 L -2.08333E-7 0.00023 C -0.11823 0.03148 0.01654 -0.00995 -0.23242 0.13264 C -0.44089 0.25162 -0.29661 0.13588 -0.43268 0.25393 C -0.44609 0.30347 -0.46654 0.34792 -0.47279 0.40393 C -0.47878 0.45764 -0.49323 0.87639 -0.49687 0.98125 C -0.49687 0.98333 -0.49687 0.98518 -0.49687 0.98704 " pathEditMode="relative" rAng="0" ptsTypes="AAAAAAA">
                                      <p:cBhvr>
                                        <p:cTn id="42" dur="2000" fill="hold"/>
                                        <p:tgtEl>
                                          <p:spTgt spid="12"/>
                                        </p:tgtEl>
                                        <p:attrNameLst>
                                          <p:attrName>ppt_x</p:attrName>
                                          <p:attrName>ppt_y</p:attrName>
                                        </p:attrNameLst>
                                      </p:cBhvr>
                                      <p:rCtr x="-24844" y="49352"/>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4.79167E-6 -4.07407E-6 L 4.79167E-6 0.00024 C 0.00312 -0.00069 0.00638 -0.00208 0.00963 -0.00185 C 0.02343 -0.00115 0.03046 0.00116 0.04218 0.0044 C 0.06223 0.01945 0.04049 0.00463 0.05846 0.0132 C 0.06354 0.01528 0.06862 0.01899 0.07369 0.02176 C 0.07617 0.02315 0.07877 0.02431 0.08125 0.02593 C 0.0845 0.02824 0.08789 0.0294 0.09114 0.03241 C 0.09322 0.03473 0.09531 0.03727 0.09752 0.03889 C 0.09895 0.04005 0.10039 0.04028 0.10182 0.04121 C 0.11692 0.05093 0.10507 0.04491 0.11497 0.04977 C 0.11744 0.05255 0.11992 0.05579 0.12252 0.05834 C 0.12812 0.06412 0.12838 0.06204 0.13437 0.06713 C 0.13776 0.06991 0.14596 0.07871 0.14856 0.08218 C 0.15013 0.08426 0.1513 0.08658 0.15286 0.08866 C 0.17408 0.1132 0.15403 0.08565 0.16484 0.10371 C 0.16796 0.10903 0.17213 0.11227 0.1746 0.11875 C 0.18398 0.14399 0.17109 0.10996 0.18229 0.13612 C 0.18333 0.13866 0.1875 0.15232 0.18776 0.15348 C 0.18958 0.16042 0.19309 0.175 0.19309 0.17524 C 0.19544 0.20278 0.19244 0.17524 0.19622 0.19653 C 0.19934 0.21274 0.19791 0.20926 0.1996 0.22454 C 0.20026 0.23033 0.20117 0.23612 0.20169 0.24167 C 0.20221 0.24676 0.20247 0.25186 0.20286 0.25695 C 0.20364 0.26829 0.20442 0.27987 0.20494 0.29121 C 0.20533 0.29769 0.20533 0.30463 0.20612 0.31088 C 0.2069 0.3176 0.20846 0.32362 0.20924 0.33033 C 0.20989 0.33449 0.21015 0.33889 0.21041 0.34329 C 0.21197 0.36551 0.21328 0.38797 0.21471 0.41019 C 0.2151 0.41528 0.21562 0.42014 0.21588 0.42524 C 0.21627 0.43172 0.21653 0.43843 0.21705 0.44468 C 0.21822 0.46528 0.21822 0.45718 0.21914 0.48125 C 0.21953 0.49352 0.21953 0.50579 0.22018 0.51783 C 0.22057 0.52477 0.22174 0.53102 0.22239 0.5375 C 0.22291 0.54329 0.22317 0.54908 0.22343 0.55463 C 0.22382 0.56135 0.22421 0.5676 0.2246 0.57408 C 0.22539 0.58843 0.22539 0.60324 0.22669 0.61737 C 0.22812 0.63241 0.22955 0.64746 0.23098 0.66274 C 0.23177 0.67061 0.23333 0.68612 0.23333 0.68658 C 0.23398 0.71598 0.23398 0.72292 0.23541 0.74908 C 0.23723 0.78287 0.23567 0.74838 0.23867 0.79005 C 0.23919 0.79699 0.23932 0.80417 0.23971 0.81158 C 0.2401 0.81737 0.24049 0.82315 0.24088 0.82894 C 0.24114 0.8338 0.2414 0.83889 0.24192 0.84399 C 0.24218 0.8463 0.24257 0.84815 0.24296 0.85047 C 0.24375 0.85556 0.24453 0.86042 0.24518 0.86551 C 0.24557 0.86829 0.24583 0.8713 0.24635 0.87408 C 0.24648 0.87639 0.24687 0.87824 0.24726 0.88056 C 0.24765 0.88866 0.24778 0.8963 0.24843 0.9044 C 0.24856 0.90672 0.24934 0.9088 0.2496 0.91065 C 0.25 0.91505 0.25026 0.91945 0.25052 0.92385 C 0.25026 0.93959 0.25013 0.95533 0.2496 0.9713 C 0.24934 0.97778 0.24895 0.98426 0.24843 0.99074 C 0.24817 0.99283 0.24739 0.99491 0.24726 0.99699 C 0.24713 1.00093 0.24726 1.0044 0.24726 1.00787 L 0.24726 1.00811 L 0.30065 1.01227 L 0.30065 1.01274 " pathEditMode="relative" rAng="0" ptsTypes="AAAAAAAAAAAAAAAAAAAAAAAAAAAAAAAAAAAAAAAAAAAAAAAAAAAAAAAAAA">
                                      <p:cBhvr>
                                        <p:cTn id="50" dur="2000" fill="hold"/>
                                        <p:tgtEl>
                                          <p:spTgt spid="32"/>
                                        </p:tgtEl>
                                        <p:attrNameLst>
                                          <p:attrName>ppt_x</p:attrName>
                                          <p:attrName>ppt_y</p:attrName>
                                        </p:attrNameLst>
                                      </p:cBhvr>
                                      <p:rCtr x="15026" y="50532"/>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0.00208 0.06851 L -0.00208 0.06875 C -0.00508 0.06504 -0.00794 0.06134 -0.01107 0.05856 C -0.0125 0.0574 -0.01406 0.05717 -0.01563 0.05648 C -0.02357 0.05254 -0.01315 0.05648 -0.02448 0.05254 C -0.02734 0.05 -0.0293 0.04791 -0.03242 0.04652 C -0.03607 0.04513 -0.03984 0.04421 -0.04362 0.04259 C -0.04505 0.04189 -0.04648 0.0412 -0.04805 0.0405 C -0.04987 0.03981 -0.05182 0.03958 -0.05365 0.03865 C -0.05586 0.0375 -0.05807 0.03541 -0.06042 0.03472 C -0.06224 0.03402 -0.06406 0.03356 -0.06589 0.03263 C -0.06706 0.03217 -0.0681 0.03101 -0.06927 0.03055 C -0.07148 0.02986 -0.07383 0.02939 -0.07604 0.0287 C -0.07747 0.02824 -0.07904 0.02731 -0.08047 0.02662 C -0.09102 0.02291 -0.08385 0.02638 -0.09622 0.02268 C -0.09766 0.02222 -0.09909 0.02129 -0.10065 0.0206 C -0.10326 0.0199 -0.10586 0.01944 -0.10846 0.01875 C -0.12031 0.01481 -0.10443 0.01898 -0.11862 0.01273 C -0.12109 0.01157 -0.12383 0.01134 -0.12643 0.01064 C -0.12747 0.01018 -0.12865 0.00925 -0.12969 0.00879 C -0.13203 0.00763 -0.1401 0.00532 -0.14206 0.00486 C -0.14583 0.00393 -0.14948 0.0037 -0.15326 0.00277 C -0.15547 0.00231 -0.15768 0.00138 -0.16003 0.00092 C -0.17826 0.00185 -0.19141 0.00138 -0.20807 0.00486 C -0.21042 0.00532 -0.21263 0.00601 -0.21484 0.00671 C -0.225 0.01273 -0.20885 0.00347 -0.22383 0.01064 C -0.23945 0.01828 -0.2224 0.0118 -0.23607 0.01666 C -0.25091 0.02986 -0.23242 0.01388 -0.24388 0.02268 C -0.24544 0.02384 -0.24688 0.02546 -0.24844 0.02662 C -0.25026 0.02824 -0.25234 0.0287 -0.25404 0.03055 C -0.25755 0.03472 -0.26081 0.03981 -0.26406 0.04467 C -0.26888 0.05162 -0.27331 0.05833 -0.27747 0.06643 C -0.28776 0.08634 -0.28099 0.07361 -0.28867 0.09236 C -0.29115 0.09837 -0.29648 0.11018 -0.29648 0.11041 C -0.29896 0.12314 -0.29831 0.12175 -0.30208 0.13402 C -0.30313 0.1375 -0.30456 0.1405 -0.30547 0.14398 C -0.30651 0.14791 -0.3069 0.15208 -0.30768 0.15601 C -0.30872 0.16064 -0.31016 0.16504 -0.31107 0.1699 C -0.31211 0.17523 -0.3125 0.18055 -0.31328 0.18587 C -0.31979 0.22592 -0.31081 0.16388 -0.31784 0.21365 C -0.31836 0.22314 -0.31901 0.23587 -0.32005 0.2456 C -0.3207 0.25231 -0.32148 0.25879 -0.32227 0.2655 C -0.32305 0.28078 -0.32292 0.29606 -0.32448 0.31134 C -0.32578 0.32314 -0.32839 0.34768 -0.32904 0.35902 C -0.3306 0.38703 -0.33216 0.4287 -0.33346 0.46041 C -0.33659 0.65555 -0.33464 0.50694 -0.33464 0.90625 L -0.33464 0.90833 L -0.29206 0.87245 " pathEditMode="relative" rAng="0" ptsTypes="AAAAAAAAAAAAAAAAAAAAAAAAAAAAAAAAAAAAAAAAAAAAAAAA">
                                      <p:cBhvr>
                                        <p:cTn id="58" dur="2000" fill="hold"/>
                                        <p:tgtEl>
                                          <p:spTgt spid="35"/>
                                        </p:tgtEl>
                                        <p:attrNameLst>
                                          <p:attrName>ppt_x</p:attrName>
                                          <p:attrName>ppt_y</p:attrName>
                                        </p:attrNameLst>
                                      </p:cBhvr>
                                      <p:rCtr x="-16667" y="38611"/>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1.66667E-6 -4.44444E-6 L 1.66667E-6 -4.44444E-6 L 0.35481 -0.00208 C 0.3608 -0.00208 0.36679 -0.00417 0.37278 -0.00393 L 0.53736 0.00394 L 0.56419 0.01181 C 0.57278 0.01412 0.58151 0.01435 0.58997 0.01782 C 0.59804 0.02107 0.60559 0.02755 0.61341 0.03171 C 0.625 0.03819 0.6401 0.04398 0.65156 0.05162 C 0.67161 0.06528 0.66223 0.06343 0.68398 0.08148 C 0.68971 0.08634 0.69609 0.08866 0.70195 0.09352 C 0.71966 0.1081 0.71393 0.10556 0.72656 0.12338 C 0.73541 0.13588 0.73554 0.13102 0.74218 0.15116 C 0.74479 0.15926 0.74817 0.16644 0.75 0.175 C 0.75208 0.18495 0.7552 0.19884 0.75677 0.20903 C 0.75859 0.22037 0.76341 0.26759 0.76341 0.26852 C 0.76236 0.36088 0.76223 0.45301 0.76015 0.54537 C 0.75963 0.56458 0.75729 0.5838 0.75559 0.60301 C 0.74882 0.6838 0.7552 0.59653 0.75 0.6706 C 0.7496 0.68333 0.74947 0.69583 0.74895 0.70857 C 0.74843 0.71852 0.74739 0.72454 0.74674 0.73426 C 0.74661 0.73565 0.74674 0.73704 0.74674 0.73843 L 0.74674 0.73843 L 0.74674 0.73843 " pathEditMode="relative" ptsTypes="AAAAAAAAAAAAAAAAAAAAAAAA">
                                      <p:cBhvr>
                                        <p:cTn id="66" dur="2000" fill="hold"/>
                                        <p:tgtEl>
                                          <p:spTgt spid="38"/>
                                        </p:tgtEl>
                                        <p:attrNameLst>
                                          <p:attrName>ppt_x</p:attrName>
                                          <p:attrName>ppt_y</p:attrName>
                                        </p:attrNameLst>
                                      </p:cBhvr>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0" presetClass="path" presetSubtype="0" accel="50000" decel="50000" fill="hold" nodeType="clickEffect">
                                  <p:stCondLst>
                                    <p:cond delay="0"/>
                                  </p:stCondLst>
                                  <p:childTnLst>
                                    <p:animMotion origin="layout" path="M 1.25E-6 1.48148E-6 L 1.25E-6 1.48148E-6 C 0.00481 -0.00255 0.0095 -0.00602 0.01445 -0.00787 C 0.0181 -0.00926 0.02187 -0.00973 0.02565 -0.00996 C 0.05143 -0.01112 0.07721 -0.01112 0.10286 -0.01181 L 0.11302 -0.01389 C 0.11601 -0.01459 0.11888 -0.01598 0.12187 -0.01574 C 0.1552 -0.01459 0.18828 -0.01181 0.22148 -0.00996 C 0.22265 -0.00926 0.24375 0.00162 0.24726 0.0081 L 0.25846 0.02801 C 0.26028 0.03125 0.26237 0.03426 0.26406 0.03796 C 0.26627 0.04259 0.26862 0.04699 0.27083 0.05185 C 0.27708 0.06551 0.28164 0.07615 0.28645 0.09166 C 0.28971 0.10185 0.29127 0.11458 0.29323 0.12546 C 0.30325 0.25023 0.29739 0.17199 0.29205 0.47963 C 0.29153 0.50694 0.2845 0.55231 0.28203 0.57916 C 0.27382 0.66551 0.27708 0.63703 0.27304 0.69861 C 0.26849 0.76759 0.27252 0.69699 0.26966 0.74838 C 0.27096 0.76365 0.2681 0.76226 0.27304 0.76226 L 0.27304 0.76226 " pathEditMode="relative" ptsTypes="AAAAAAAAAAAAAAAAAAAA">
                                      <p:cBhvr>
                                        <p:cTn id="74" dur="2000" fill="hold"/>
                                        <p:tgtEl>
                                          <p:spTgt spid="33"/>
                                        </p:tgtEl>
                                        <p:attrNameLst>
                                          <p:attrName>ppt_x</p:attrName>
                                          <p:attrName>ppt_y</p:attrName>
                                        </p:attrNameLst>
                                      </p:cBhvr>
                                    </p:animMotion>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6.25E-7 -5.92593E-6 L 6.25E-7 -5.92593E-6 C -0.0056 -0.00255 -0.0112 -0.00579 -0.01679 -0.00788 C -0.01979 -0.00903 -0.02291 -0.0088 -0.02578 -0.00996 C -0.03398 -0.0132 -0.03802 -0.0176 -0.04596 -0.01991 C -0.05 -0.02107 -0.05416 -0.0213 -0.05833 -0.022 C -0.08698 -0.03217 -0.05104 -0.02015 -0.08177 -0.02778 C -0.09075 -0.0301 -0.09961 -0.03427 -0.10859 -0.03589 C -0.11276 -0.03658 -0.11693 -0.03681 -0.12096 -0.03774 C -0.12916 -0.04005 -0.13737 -0.04422 -0.14557 -0.04584 L -0.15573 -0.04769 C -0.15937 -0.04839 -0.16315 -0.04885 -0.16693 -0.04978 C -0.17135 -0.05093 -0.17591 -0.05186 -0.18034 -0.05371 C -0.18177 -0.0544 -0.18333 -0.05533 -0.18476 -0.05579 C -0.18737 -0.05649 -0.18997 -0.05718 -0.19258 -0.05765 C -0.20325 -0.06019 -0.20052 -0.05927 -0.21159 -0.06181 C -0.21458 -0.06228 -0.21771 -0.06274 -0.22057 -0.06366 C -0.22396 -0.06482 -0.22721 -0.0669 -0.23073 -0.0676 C -0.23854 -0.06945 -0.24635 -0.07015 -0.25416 -0.07177 L -0.26432 -0.07362 C -0.28359 -0.07802 -0.25898 -0.07269 -0.28216 -0.07964 C -0.28554 -0.08056 -0.28893 -0.08103 -0.29232 -0.08149 L -0.47031 -0.07964 C -0.48021 -0.0794 -0.48086 -0.07686 -0.49036 -0.07177 C -0.49297 -0.07015 -0.4957 -0.06922 -0.49831 -0.0676 C -0.50495 -0.06343 -0.51081 -0.05718 -0.51732 -0.05186 C -0.51979 -0.04954 -0.52252 -0.04792 -0.52513 -0.04584 C -0.53398 -0.0382 -0.54023 -0.03357 -0.54752 -0.02385 C -0.5526 -0.01714 -0.56068 -0.00371 -0.56432 0.00393 C -0.56614 0.00786 -0.56797 0.01203 -0.56992 0.01597 C -0.57318 0.02198 -0.57734 0.02685 -0.57995 0.03379 C -0.60143 0.0912 -0.57161 0.00972 -0.58672 0.05578 C -0.58828 0.06064 -0.59062 0.06481 -0.59232 0.06967 C -0.59336 0.07268 -0.59362 0.07638 -0.59453 0.07962 C -0.59752 0.0912 -0.60104 0.10138 -0.60351 0.11342 C -0.60456 0.11851 -0.60508 0.12407 -0.60573 0.12939 C -0.61719 0.22847 -0.60573 0.13518 -0.6125 0.18911 C -0.6151 0.23634 -0.61276 0.21597 -0.61797 0.25069 C -0.61732 0.4081 -0.61719 0.56527 -0.61575 0.72245 C -0.61575 0.72916 -0.61445 0.73564 -0.61354 0.74235 C -0.61028 0.76689 -0.6125 0.74606 -0.60911 0.76828 C -0.60508 0.79467 -0.61028 0.76597 -0.6069 0.78425 C -0.60273 0.78171 -0.60351 0.78425 -0.60351 0.77823 " pathEditMode="relative" ptsTypes="AAAAAAAAAAAAAAAAAAAAAAAAAAAAAAAAAAAAAAAAAAA">
                                      <p:cBhvr>
                                        <p:cTn id="82" dur="2000" fill="hold"/>
                                        <p:tgtEl>
                                          <p:spTgt spid="3"/>
                                        </p:tgtEl>
                                        <p:attrNameLst>
                                          <p:attrName>ppt_x</p:attrName>
                                          <p:attrName>ppt_y</p:attrName>
                                        </p:attrNameLst>
                                      </p:cBhvr>
                                    </p:animMotion>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0" presetClass="path" presetSubtype="0" accel="50000" decel="50000" fill="hold" nodeType="clickEffect">
                                  <p:stCondLst>
                                    <p:cond delay="0"/>
                                  </p:stCondLst>
                                  <p:childTnLst>
                                    <p:animMotion origin="layout" path="M 0.00013 1.11111E-6 L 0.00013 1.11111E-6 L -0.01445 -0.00394 C -0.01992 -0.00533 -0.02825 -0.00695 -0.03346 -0.0081 C -0.08359 -0.03033 -0.01093 0.00069 -0.06041 -0.01597 C -0.06979 -0.01921 -0.07929 -0.02246 -0.08841 -0.02801 C -0.09283 -0.03056 -0.09713 -0.03426 -0.10182 -0.03588 C -0.1125 -0.03959 -0.12343 -0.04121 -0.13424 -0.04375 C -0.13906 -0.04514 -0.14401 -0.04607 -0.14882 -0.04792 C -0.16041 -0.05209 -0.16849 -0.05533 -0.18007 -0.05787 C -0.18463 -0.0588 -0.18906 -0.05903 -0.19362 -0.05972 C -0.23763 -0.07384 -0.21171 -0.06621 -0.25507 -0.07778 C -0.26002 -0.07894 -0.26471 -0.08102 -0.26966 -0.08171 L -0.28528 -0.08357 C -0.29023 -0.08565 -0.29492 -0.08843 -0.29987 -0.08959 C -0.30989 -0.0919 -0.33007 -0.09352 -0.33007 -0.09352 C -0.33945 -0.0963 -0.34869 -0.09977 -0.35807 -0.10162 C -0.37421 -0.1044 -0.36562 -0.10255 -0.38385 -0.10741 L -0.4901 -0.10556 C -0.49635 -0.10533 -0.51914 -0.08773 -0.51927 -0.08773 C -0.57083 -0.04167 -0.51458 -0.09329 -0.54166 -0.06574 C -0.54453 -0.06273 -0.54778 -0.06111 -0.55052 -0.05787 C -0.55651 -0.05046 -0.56171 -0.04167 -0.56731 -0.0338 C -0.59518 0.00486 -0.5552 -0.05278 -0.58645 -0.00602 C -0.5901 -0.00046 -0.59414 0.00416 -0.59752 0.00995 C -0.60377 0.02014 -0.6095 0.03102 -0.61549 0.04166 C -0.61888 0.04768 -0.62304 0.05254 -0.62552 0.05972 C -0.63046 0.07291 -0.63515 0.08634 -0.6401 0.09954 C -0.6427 0.10625 -0.64635 0.1118 -0.64791 0.11944 C -0.64947 0.12662 -0.65052 0.13426 -0.65247 0.1412 C -0.65507 0.15092 -0.65898 0.15926 -0.66132 0.16921 C -0.66354 0.17801 -0.66393 0.18796 -0.66588 0.19699 C -0.6677 0.20579 -0.67057 0.21412 -0.67252 0.22291 C -0.67434 0.23055 -0.67539 0.23889 -0.67708 0.24676 C -0.67838 0.25347 -0.68033 0.25972 -0.68151 0.26666 C -0.68372 0.27847 -0.68711 0.30254 -0.68711 0.30254 C -0.68984 0.36389 -0.68632 0.29282 -0.69049 0.35416 C -0.69309 0.39305 -0.68932 0.36319 -0.69492 0.4 C -0.69531 0.43379 -0.69557 0.46759 -0.69609 0.50139 C -0.69635 0.52407 -0.69713 0.54653 -0.69713 0.56921 C -0.69713 0.59629 -0.697 0.62361 -0.69609 0.65069 C -0.69583 0.65625 -0.6944 0.66134 -0.69388 0.66666 C -0.69153 0.6868 -0.69388 0.66829 -0.69166 0.68264 C -0.69114 0.68518 -0.69088 0.68796 -0.69049 0.69051 C -0.68984 0.69444 -0.68789 0.7037 -0.68711 0.70648 C -0.68658 0.70856 -0.68567 0.71041 -0.68489 0.7125 C -0.68359 0.71898 -0.68333 0.72106 -0.68151 0.72824 C -0.68086 0.73102 -0.67994 0.73356 -0.67929 0.73634 C -0.67434 0.75671 -0.68333 0.72384 -0.67591 0.75023 L -0.67487 0.76227 " pathEditMode="relative" ptsTypes="AAAAAAAAAAAAAAAAAAAAAAAAAAAAAAAAAAAAAAAAAAAAAAAAAA">
                                      <p:cBhvr>
                                        <p:cTn id="90" dur="2000" fill="hold"/>
                                        <p:tgtEl>
                                          <p:spTgt spid="36"/>
                                        </p:tgtEl>
                                        <p:attrNameLst>
                                          <p:attrName>ppt_x</p:attrName>
                                          <p:attrName>ppt_y</p:attrName>
                                        </p:attrNameLst>
                                      </p:cBhvr>
                                    </p:animMotion>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0" presetClass="path" presetSubtype="0" accel="50000" decel="50000" fill="hold" nodeType="clickEffect">
                                  <p:stCondLst>
                                    <p:cond delay="0"/>
                                  </p:stCondLst>
                                  <p:childTnLst>
                                    <p:animMotion origin="layout" path="M -2.08333E-6 -3.33333E-6 L -2.08333E-6 -3.33333E-6 C 0.01888 -0.00671 0.00339 -0.00208 0.02461 -0.00601 C 0.03138 -0.0074 0.03255 -0.00833 0.03906 -0.00995 L 0.05586 -0.01388 C 0.05925 -0.01481 0.06263 -0.01527 0.06602 -0.01597 L 0.075 -0.01805 C 0.10586 -0.03287 0.06237 -0.01319 0.11185 -0.028 C 0.13151 -0.03379 0.11901 -0.03078 0.1388 -0.03379 L 0.16224 -0.03796 C 0.16641 -0.03842 0.17044 -0.03865 0.17461 -0.03981 C 0.17904 -0.0412 0.18347 -0.04328 0.18802 -0.04375 C 0.20482 -0.04583 0.22162 -0.04652 0.23841 -0.04768 L 0.40065 -0.04583 C 0.4056 -0.0456 0.41029 -0.04074 0.41524 -0.03981 C 0.42865 -0.0375 0.44206 -0.03726 0.4556 -0.03588 L 0.49805 -0.02384 L 0.525 -0.01597 C 0.53607 -0.01296 0.5474 -0.01134 0.55847 -0.0081 C 0.59024 0.00139 0.5763 -0.00138 0.6 0.00186 C 0.60742 0.00602 0.61498 0.00926 0.6224 0.01389 C 0.62643 0.01644 0.63047 0.01945 0.63464 0.02176 C 0.63763 0.02338 0.64076 0.02385 0.64362 0.02593 C 0.64896 0.02917 0.65404 0.0338 0.65925 0.03774 C 0.66263 0.04028 0.66628 0.0419 0.6694 0.04584 C 0.67422 0.05162 0.67969 0.05625 0.68386 0.06366 C 0.6961 0.08519 0.69219 0.0757 0.6974 0.08959 C 0.69766 0.09213 0.69792 0.09491 0.69844 0.09746 C 0.69909 0.10024 0.70026 0.10255 0.70065 0.10533 C 0.70182 0.1132 0.703 0.1294 0.703 0.1294 C 0.70182 0.19676 0.70482 0.22825 0.69844 0.28056 C 0.69636 0.29792 0.69401 0.31505 0.6918 0.33218 C 0.69063 0.34028 0.68841 0.35625 0.68841 0.35625 C 0.68516 0.42454 0.68972 0.33774 0.68503 0.40186 C 0.6832 0.42639 0.68203 0.45487 0.68164 0.47963 C 0.68151 0.48959 0.68164 0.49954 0.68164 0.5095 " pathEditMode="relative" ptsTypes="AAAAAAAAAAAAAAAAAAAAAAAAAAAAAAAAAAAA">
                                      <p:cBhvr>
                                        <p:cTn id="98" dur="2000" fill="hold"/>
                                        <p:tgtEl>
                                          <p:spTgt spid="37"/>
                                        </p:tgtEl>
                                        <p:attrNameLst>
                                          <p:attrName>ppt_x</p:attrName>
                                          <p:attrName>ppt_y</p:attrName>
                                        </p:attrNameLst>
                                      </p:cBhvr>
                                    </p:animMotion>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0" presetClass="path" presetSubtype="0" accel="50000" decel="50000" fill="hold" nodeType="clickEffect">
                                  <p:stCondLst>
                                    <p:cond delay="0"/>
                                  </p:stCondLst>
                                  <p:childTnLst>
                                    <p:animMotion origin="layout" path="M 6.25E-7 -4.07407E-6 L 6.25E-7 -4.07407E-6 L -0.02239 -0.0081 C -0.0388 -0.01435 -0.0345 -0.01504 -0.05273 -0.0199 C -0.05898 -0.02176 -0.06536 -0.02245 -0.07174 -0.02407 L -0.10417 -0.03194 C -0.11497 -0.03495 -0.12578 -0.03912 -0.13659 -0.04189 C -0.147 -0.04444 -0.15755 -0.04537 -0.16797 -0.04791 C -0.1789 -0.05046 -0.18958 -0.05509 -0.20039 -0.05787 C -0.21081 -0.06041 -0.22135 -0.06111 -0.23177 -0.06388 C -0.24271 -0.06643 -0.25338 -0.07083 -0.26419 -0.07384 C -0.27396 -0.07615 -0.28372 -0.07754 -0.29336 -0.07963 C -0.33008 -0.08819 -0.30182 -0.08379 -0.33138 -0.08773 C -0.33958 -0.0875 -0.39466 -0.08958 -0.42096 -0.08356 C -0.42578 -0.08263 -0.43073 -0.08101 -0.43555 -0.07963 C -0.44661 -0.07199 -0.46654 -0.05949 -0.47474 -0.04791 C -0.48529 -0.03287 -0.48711 -0.03078 -0.49713 -0.01412 C -0.50052 -0.00833 -0.5043 -0.00277 -0.50716 0.00394 C -0.51081 0.01227 -0.52305 0.05116 -0.52513 0.05949 C -0.52708 0.06852 -0.52838 0.07801 -0.52956 0.0875 C -0.53216 0.10834 -0.53476 0.14954 -0.5362 0.16899 C -0.53555 0.20811 -0.53529 0.24746 -0.53398 0.28658 C -0.53359 0.29954 -0.52812 0.34445 -0.52734 0.35209 C -0.52604 0.36412 -0.52513 0.37593 -0.52396 0.38797 C -0.52357 0.39653 -0.52396 0.40533 -0.52279 0.41389 C -0.52057 0.43149 -0.51393 0.46551 -0.51393 0.46551 C -0.51354 0.47223 -0.51341 0.47894 -0.51276 0.48542 C -0.51185 0.49422 -0.5082 0.50625 -0.50599 0.51343 C -0.50495 0.51667 -0.50377 0.51991 -0.50273 0.52338 C -0.50143 0.52709 -0.50065 0.53149 -0.49935 0.53519 C -0.49831 0.53797 -0.497 0.54028 -0.49596 0.54329 C -0.4931 0.55162 -0.49492 0.55116 -0.49036 0.55718 C -0.4901 0.55741 -0.48958 0.55718 -0.48919 0.55718 " pathEditMode="relative" ptsTypes="AAAAAAAAAAAAAAAAAAAAAAAAAAAAAAAAA">
                                      <p:cBhvr>
                                        <p:cTn id="106" dur="2000" fill="hold"/>
                                        <p:tgtEl>
                                          <p:spTgt spid="34"/>
                                        </p:tgtEl>
                                        <p:attrNameLst>
                                          <p:attrName>ppt_x</p:attrName>
                                          <p:attrName>ppt_y</p:attrName>
                                        </p:attrNameLst>
                                      </p:cBhvr>
                                    </p:animMotion>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0" presetClass="path" presetSubtype="0" accel="50000" decel="50000" fill="hold" nodeType="clickEffect">
                                  <p:stCondLst>
                                    <p:cond delay="0"/>
                                  </p:stCondLst>
                                  <p:childTnLst>
                                    <p:animMotion origin="layout" path="M 3.125E-6 -2.59259E-6 L 3.125E-6 -2.59259E-6 C -0.00339 -0.00069 -0.00677 -0.00069 -0.01016 -0.00185 C -0.01432 -0.00347 -0.01836 -0.00601 -0.0224 -0.00787 C -0.02735 -0.01018 -0.03216 -0.0118 -0.03698 -0.01389 C -0.04258 -0.01643 -0.04805 -0.02014 -0.05378 -0.02176 C -0.06341 -0.02476 -0.07318 -0.02592 -0.08294 -0.02777 C -0.14844 -0.05694 -0.06667 -0.02129 -0.14336 -0.05162 C -0.15235 -0.05532 -0.16107 -0.06088 -0.17018 -0.06365 C -0.1806 -0.06689 -0.19115 -0.06759 -0.20156 -0.06967 C -0.22956 -0.08125 -0.25938 -0.09444 -0.28776 -0.10139 C -0.30117 -0.10486 -0.31458 -0.1074 -0.328 -0.11134 C -0.33255 -0.11273 -0.33698 -0.11435 -0.34141 -0.11551 C -0.34779 -0.11689 -0.35417 -0.11805 -0.36042 -0.11944 L -0.41198 -0.13125 C -0.43776 -0.1375 -0.4293 -0.13588 -0.45 -0.1412 L -0.48138 -0.1493 L -0.49479 -0.15324 C -0.52031 -0.16018 -0.50091 -0.15439 -0.52956 -0.16111 C -0.53438 -0.16226 -0.53919 -0.16389 -0.54401 -0.16504 C -0.56758 -0.16389 -0.59115 -0.16365 -0.61458 -0.16111 C -0.61654 -0.16088 -0.61836 -0.15856 -0.62018 -0.15717 C -0.63477 -0.14606 -0.62578 -0.1537 -0.63802 -0.13935 C -0.64102 -0.13588 -0.6444 -0.13333 -0.64701 -0.12939 C -0.65 -0.12476 -0.65208 -0.11851 -0.65482 -0.11342 C -0.66068 -0.10254 -0.66745 -0.09305 -0.67279 -0.08148 C -0.678 -0.07037 -0.68477 -0.06088 -0.68841 -0.04768 C -0.69518 -0.02361 -0.69831 -0.01458 -0.703 0.01598 L -0.70977 0.05973 C -0.71003 0.06829 -0.71016 0.07709 -0.71081 0.08565 C -0.7168 0.15764 -0.71224 0.07338 -0.71524 0.13727 C -0.71419 0.20973 -0.71328 0.28195 -0.71198 0.3544 C -0.71185 0.35973 -0.7112 0.36482 -0.71081 0.37014 C -0.71003 0.38218 -0.71068 0.39468 -0.7086 0.40602 C -0.70677 0.41598 -0.70443 0.4257 -0.703 0.43588 C -0.70026 0.45533 -0.70365 0.43102 -0.70078 0.45394 C -0.70039 0.45649 -0.70013 0.45926 -0.69961 0.46181 C -0.69662 0.47639 -0.69818 0.46366 -0.69623 0.4757 C -0.69544 0.48102 -0.69401 0.49167 -0.69401 0.49167 C -0.69284 0.51412 -0.69701 0.51343 -0.6918 0.51343 " pathEditMode="relative" ptsTypes="AAAAAAAAAAAAAAAAAAAAAAAAAAAAAAAAAAAAAAAA">
                                      <p:cBhvr>
                                        <p:cTn id="114"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083002" y="1169380"/>
            <a:ext cx="1270927" cy="907520"/>
          </a:xfrm>
          <a:prstGeom prst="rect">
            <a:avLst/>
          </a:prstGeom>
        </p:spPr>
      </p:pic>
      <p:pic>
        <p:nvPicPr>
          <p:cNvPr id="94" name="Picture 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519" y="2902653"/>
            <a:ext cx="1145079" cy="1074612"/>
          </a:xfrm>
          <a:prstGeom prst="rect">
            <a:avLst/>
          </a:prstGeom>
        </p:spPr>
      </p:pic>
      <p:sp>
        <p:nvSpPr>
          <p:cNvPr id="4" name="Title 3"/>
          <p:cNvSpPr>
            <a:spLocks noGrp="1"/>
          </p:cNvSpPr>
          <p:nvPr>
            <p:ph type="title"/>
          </p:nvPr>
        </p:nvSpPr>
        <p:spPr>
          <a:xfrm>
            <a:off x="300038" y="338225"/>
            <a:ext cx="5463948"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9115" y="1422111"/>
            <a:ext cx="1107060" cy="773097"/>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0086" y="2682266"/>
            <a:ext cx="577792" cy="1275421"/>
          </a:xfrm>
          <a:prstGeom prst="rect">
            <a:avLst/>
          </a:prstGeom>
        </p:spPr>
      </p:pic>
      <p:sp>
        <p:nvSpPr>
          <p:cNvPr id="5" name="TextBox 4"/>
          <p:cNvSpPr txBox="1"/>
          <p:nvPr/>
        </p:nvSpPr>
        <p:spPr>
          <a:xfrm>
            <a:off x="602453" y="5489753"/>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Tw Cen MT" panose="020B0602020104020603"/>
                <a:ea typeface="+mn-ea"/>
                <a:cs typeface="+mn-cs"/>
              </a:rPr>
              <a:t>der</a:t>
            </a:r>
          </a:p>
        </p:txBody>
      </p:sp>
      <p:sp>
        <p:nvSpPr>
          <p:cNvPr id="46" name="TextBox 45"/>
          <p:cNvSpPr txBox="1"/>
          <p:nvPr/>
        </p:nvSpPr>
        <p:spPr>
          <a:xfrm>
            <a:off x="257687" y="1848769"/>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A</a:t>
            </a:r>
          </a:p>
        </p:txBody>
      </p:sp>
      <p:sp>
        <p:nvSpPr>
          <p:cNvPr id="6" name="Oval 5"/>
          <p:cNvSpPr/>
          <p:nvPr/>
        </p:nvSpPr>
        <p:spPr>
          <a:xfrm>
            <a:off x="3353071" y="1276536"/>
            <a:ext cx="1530686" cy="100715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7" name="TextBox 46"/>
          <p:cNvSpPr txBox="1"/>
          <p:nvPr/>
        </p:nvSpPr>
        <p:spPr>
          <a:xfrm>
            <a:off x="250470" y="3310628"/>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B</a:t>
            </a:r>
          </a:p>
        </p:txBody>
      </p:sp>
      <p:sp>
        <p:nvSpPr>
          <p:cNvPr id="7" name="TextBox 6"/>
          <p:cNvSpPr txBox="1"/>
          <p:nvPr/>
        </p:nvSpPr>
        <p:spPr>
          <a:xfrm>
            <a:off x="895804" y="2191656"/>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le</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48" name="TextBox 47"/>
          <p:cNvSpPr txBox="1"/>
          <p:nvPr/>
        </p:nvSpPr>
        <p:spPr>
          <a:xfrm>
            <a:off x="2281737" y="2205442"/>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le</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49" name="TextBox 48"/>
          <p:cNvSpPr txBox="1"/>
          <p:nvPr/>
        </p:nvSpPr>
        <p:spPr>
          <a:xfrm>
            <a:off x="3700108" y="2201601"/>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50" name="Oval 49"/>
          <p:cNvSpPr/>
          <p:nvPr/>
        </p:nvSpPr>
        <p:spPr>
          <a:xfrm>
            <a:off x="1853179" y="2759455"/>
            <a:ext cx="1779400" cy="123051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1" name="TextBox 50"/>
          <p:cNvSpPr txBox="1"/>
          <p:nvPr/>
        </p:nvSpPr>
        <p:spPr>
          <a:xfrm>
            <a:off x="839302" y="3867669"/>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le</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52" name="TextBox 51"/>
          <p:cNvSpPr txBox="1"/>
          <p:nvPr/>
        </p:nvSpPr>
        <p:spPr>
          <a:xfrm>
            <a:off x="3847510" y="3860768"/>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le</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53" name="TextBox 52"/>
          <p:cNvSpPr txBox="1"/>
          <p:nvPr/>
        </p:nvSpPr>
        <p:spPr>
          <a:xfrm>
            <a:off x="2276885" y="3884039"/>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54" name="TextBox 53"/>
          <p:cNvSpPr txBox="1"/>
          <p:nvPr/>
        </p:nvSpPr>
        <p:spPr>
          <a:xfrm>
            <a:off x="257687" y="4845245"/>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C</a:t>
            </a:r>
          </a:p>
        </p:txBody>
      </p:sp>
      <p:sp>
        <p:nvSpPr>
          <p:cNvPr id="55" name="Oval 54"/>
          <p:cNvSpPr/>
          <p:nvPr/>
        </p:nvSpPr>
        <p:spPr>
          <a:xfrm>
            <a:off x="3549115" y="4585222"/>
            <a:ext cx="1525425" cy="134906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6" name="TextBox 55"/>
          <p:cNvSpPr txBox="1"/>
          <p:nvPr/>
        </p:nvSpPr>
        <p:spPr>
          <a:xfrm>
            <a:off x="847356" y="5792551"/>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57" name="TextBox 56"/>
          <p:cNvSpPr txBox="1"/>
          <p:nvPr/>
        </p:nvSpPr>
        <p:spPr>
          <a:xfrm>
            <a:off x="3903157" y="5784423"/>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le</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58" name="TextBox 57"/>
          <p:cNvSpPr txBox="1"/>
          <p:nvPr/>
        </p:nvSpPr>
        <p:spPr>
          <a:xfrm>
            <a:off x="2284939" y="5808921"/>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59" name="TextBox 58"/>
          <p:cNvSpPr txBox="1"/>
          <p:nvPr/>
        </p:nvSpPr>
        <p:spPr>
          <a:xfrm>
            <a:off x="6128718" y="1841513"/>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D</a:t>
            </a:r>
          </a:p>
        </p:txBody>
      </p:sp>
      <p:sp>
        <p:nvSpPr>
          <p:cNvPr id="60" name="TextBox 59"/>
          <p:cNvSpPr txBox="1"/>
          <p:nvPr/>
        </p:nvSpPr>
        <p:spPr>
          <a:xfrm>
            <a:off x="6121501" y="3303372"/>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E</a:t>
            </a:r>
          </a:p>
        </p:txBody>
      </p:sp>
      <p:sp>
        <p:nvSpPr>
          <p:cNvPr id="61" name="TextBox 60"/>
          <p:cNvSpPr txBox="1"/>
          <p:nvPr/>
        </p:nvSpPr>
        <p:spPr>
          <a:xfrm>
            <a:off x="6128718" y="4837989"/>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F</a:t>
            </a:r>
          </a:p>
        </p:txBody>
      </p:sp>
      <p:sp>
        <p:nvSpPr>
          <p:cNvPr id="62" name="Oval 61"/>
          <p:cNvSpPr/>
          <p:nvPr/>
        </p:nvSpPr>
        <p:spPr>
          <a:xfrm>
            <a:off x="6834353" y="956021"/>
            <a:ext cx="1711294" cy="131793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3" name="Oval 62"/>
          <p:cNvSpPr/>
          <p:nvPr/>
        </p:nvSpPr>
        <p:spPr>
          <a:xfrm>
            <a:off x="6871604" y="2665228"/>
            <a:ext cx="1716392" cy="127073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4" name="Oval 63"/>
          <p:cNvSpPr/>
          <p:nvPr/>
        </p:nvSpPr>
        <p:spPr>
          <a:xfrm>
            <a:off x="10091005" y="4480143"/>
            <a:ext cx="1616239" cy="153189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5" name="TextBox 64"/>
          <p:cNvSpPr txBox="1"/>
          <p:nvPr/>
        </p:nvSpPr>
        <p:spPr>
          <a:xfrm>
            <a:off x="7349295" y="5857435"/>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66" name="TextBox 65"/>
          <p:cNvSpPr txBox="1"/>
          <p:nvPr/>
        </p:nvSpPr>
        <p:spPr>
          <a:xfrm>
            <a:off x="10448203" y="5891906"/>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le</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67" name="TextBox 66"/>
          <p:cNvSpPr txBox="1"/>
          <p:nvPr/>
        </p:nvSpPr>
        <p:spPr>
          <a:xfrm>
            <a:off x="8946205" y="5874473"/>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68" name="TextBox 67"/>
          <p:cNvSpPr txBox="1"/>
          <p:nvPr/>
        </p:nvSpPr>
        <p:spPr>
          <a:xfrm>
            <a:off x="7226456" y="3773882"/>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69" name="TextBox 68"/>
          <p:cNvSpPr txBox="1"/>
          <p:nvPr/>
        </p:nvSpPr>
        <p:spPr>
          <a:xfrm>
            <a:off x="10454168" y="3808353"/>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le</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70" name="TextBox 69"/>
          <p:cNvSpPr txBox="1"/>
          <p:nvPr/>
        </p:nvSpPr>
        <p:spPr>
          <a:xfrm>
            <a:off x="8879600" y="3790920"/>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le</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71" name="TextBox 70"/>
          <p:cNvSpPr txBox="1"/>
          <p:nvPr/>
        </p:nvSpPr>
        <p:spPr>
          <a:xfrm>
            <a:off x="7220491" y="2142008"/>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le</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72" name="TextBox 71"/>
          <p:cNvSpPr txBox="1"/>
          <p:nvPr/>
        </p:nvSpPr>
        <p:spPr>
          <a:xfrm>
            <a:off x="10448203" y="2176479"/>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73" name="TextBox 72"/>
          <p:cNvSpPr txBox="1"/>
          <p:nvPr/>
        </p:nvSpPr>
        <p:spPr>
          <a:xfrm>
            <a:off x="8873635" y="2159046"/>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88581"/>
            <a:ext cx="6457246" cy="867128"/>
          </a:xfrm>
          <a:prstGeom prst="rect">
            <a:avLst/>
          </a:prstGeom>
        </p:spPr>
      </p:pic>
      <p:sp>
        <p:nvSpPr>
          <p:cNvPr id="75" name="Title 3"/>
          <p:cNvSpPr txBox="1">
            <a:spLocks/>
          </p:cNvSpPr>
          <p:nvPr/>
        </p:nvSpPr>
        <p:spPr>
          <a:xfrm>
            <a:off x="0" y="211566"/>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Trouve</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l’intrus</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pic>
        <p:nvPicPr>
          <p:cNvPr id="80" name="Picture 7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86072" y="4845245"/>
            <a:ext cx="1316266" cy="895061"/>
          </a:xfrm>
          <a:prstGeom prst="rect">
            <a:avLst/>
          </a:prstGeom>
        </p:spPr>
      </p:pic>
      <p:pic>
        <p:nvPicPr>
          <p:cNvPr id="82" name="Picture 8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7366" y="4884356"/>
            <a:ext cx="1292815" cy="907997"/>
          </a:xfrm>
          <a:prstGeom prst="rect">
            <a:avLst/>
          </a:prstGeom>
        </p:spPr>
      </p:pic>
      <p:pic>
        <p:nvPicPr>
          <p:cNvPr id="87" name="Picture 8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76439" y="4627606"/>
            <a:ext cx="589437" cy="1264300"/>
          </a:xfrm>
          <a:prstGeom prst="rect">
            <a:avLst/>
          </a:prstGeom>
        </p:spPr>
      </p:pic>
      <p:pic>
        <p:nvPicPr>
          <p:cNvPr id="88" name="Picture 8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97186" y="4787576"/>
            <a:ext cx="898020" cy="901044"/>
          </a:xfrm>
          <a:prstGeom prst="rect">
            <a:avLst/>
          </a:prstGeom>
        </p:spPr>
      </p:pic>
      <p:pic>
        <p:nvPicPr>
          <p:cNvPr id="91" name="Picture 9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828" y="1301008"/>
            <a:ext cx="1465070" cy="996248"/>
          </a:xfrm>
          <a:prstGeom prst="rect">
            <a:avLst/>
          </a:prstGeom>
        </p:spPr>
      </p:pic>
      <p:pic>
        <p:nvPicPr>
          <p:cNvPr id="92" name="Picture 9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04864" y="1199444"/>
            <a:ext cx="814947" cy="1169272"/>
          </a:xfrm>
          <a:prstGeom prst="rect">
            <a:avLst/>
          </a:prstGeom>
        </p:spPr>
      </p:pic>
      <p:pic>
        <p:nvPicPr>
          <p:cNvPr id="93" name="Picture 9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45542" y="2876721"/>
            <a:ext cx="785308" cy="936693"/>
          </a:xfrm>
          <a:prstGeom prst="rect">
            <a:avLst/>
          </a:prstGeom>
        </p:spPr>
      </p:pic>
      <p:pic>
        <p:nvPicPr>
          <p:cNvPr id="95" name="Picture 9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62894" y="2993860"/>
            <a:ext cx="1698879" cy="894743"/>
          </a:xfrm>
          <a:prstGeom prst="rect">
            <a:avLst/>
          </a:prstGeom>
        </p:spPr>
      </p:pic>
      <p:pic>
        <p:nvPicPr>
          <p:cNvPr id="96" name="Picture 9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97983" y="4933026"/>
            <a:ext cx="1178628" cy="785752"/>
          </a:xfrm>
          <a:prstGeom prst="rect">
            <a:avLst/>
          </a:prstGeom>
        </p:spPr>
      </p:pic>
      <p:pic>
        <p:nvPicPr>
          <p:cNvPr id="97" name="Picture 9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32828" y="1393987"/>
            <a:ext cx="1136476" cy="793639"/>
          </a:xfrm>
          <a:prstGeom prst="rect">
            <a:avLst/>
          </a:prstGeom>
        </p:spPr>
      </p:pic>
      <p:pic>
        <p:nvPicPr>
          <p:cNvPr id="98" name="Picture 9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65485" y="1276536"/>
            <a:ext cx="1800782" cy="858373"/>
          </a:xfrm>
          <a:prstGeom prst="rect">
            <a:avLst/>
          </a:prstGeom>
        </p:spPr>
      </p:pic>
      <p:pic>
        <p:nvPicPr>
          <p:cNvPr id="100" name="Picture 9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072990" y="2828128"/>
            <a:ext cx="470056" cy="1111719"/>
          </a:xfrm>
          <a:prstGeom prst="rect">
            <a:avLst/>
          </a:prstGeom>
        </p:spPr>
      </p:pic>
      <p:pic>
        <p:nvPicPr>
          <p:cNvPr id="101" name="Picture 10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94865" y="2922265"/>
            <a:ext cx="1087258" cy="763626"/>
          </a:xfrm>
          <a:prstGeom prst="rect">
            <a:avLst/>
          </a:prstGeom>
        </p:spPr>
      </p:pic>
      <p:pic>
        <p:nvPicPr>
          <p:cNvPr id="102" name="Picture 10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75746" y="5017270"/>
            <a:ext cx="1641688" cy="782538"/>
          </a:xfrm>
          <a:prstGeom prst="rect">
            <a:avLst/>
          </a:prstGeom>
        </p:spPr>
      </p:pic>
      <p:sp>
        <p:nvSpPr>
          <p:cNvPr id="77" name="Rounded Rectangle 46">
            <a:extLst>
              <a:ext uri="{FF2B5EF4-FFF2-40B4-BE49-F238E27FC236}">
                <a16:creationId xmlns:a16="http://schemas.microsoft.com/office/drawing/2014/main" id="{D23C0045-82D4-4119-BD71-03038E09F61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1850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heel(1)">
                                      <p:cBhvr>
                                        <p:cTn id="24" dur="1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heel(1)">
                                      <p:cBhvr>
                                        <p:cTn id="41" dur="150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wheel(1)">
                                      <p:cBhvr>
                                        <p:cTn id="58" dur="1500"/>
                                        <p:tgtEl>
                                          <p:spTgt spid="62"/>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wheel(1)">
                                      <p:cBhvr>
                                        <p:cTn id="75" dur="1500"/>
                                        <p:tgtEl>
                                          <p:spTgt spid="63"/>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8"/>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69"/>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64"/>
                                        </p:tgtEl>
                                        <p:attrNameLst>
                                          <p:attrName>style.visibility</p:attrName>
                                        </p:attrNameLst>
                                      </p:cBhvr>
                                      <p:to>
                                        <p:strVal val="visible"/>
                                      </p:to>
                                    </p:set>
                                    <p:animEffect transition="in" filter="wheel(1)">
                                      <p:cBhvr>
                                        <p:cTn id="92" dur="1500"/>
                                        <p:tgtEl>
                                          <p:spTgt spid="64"/>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48" grpId="0"/>
      <p:bldP spid="49" grpId="0"/>
      <p:bldP spid="50" grpId="0" animBg="1"/>
      <p:bldP spid="51" grpId="0"/>
      <p:bldP spid="52" grpId="0"/>
      <p:bldP spid="53" grpId="0"/>
      <p:bldP spid="55" grpId="0" animBg="1"/>
      <p:bldP spid="56" grpId="0"/>
      <p:bldP spid="57" grpId="0"/>
      <p:bldP spid="58" grpId="0"/>
      <p:bldP spid="62" grpId="0" animBg="1"/>
      <p:bldP spid="63" grpId="0" animBg="1"/>
      <p:bldP spid="64" grpId="0" animBg="1"/>
      <p:bldP spid="65" grpId="0"/>
      <p:bldP spid="66" grpId="0"/>
      <p:bldP spid="67" grpId="0"/>
      <p:bldP spid="68" grpId="0"/>
      <p:bldP spid="69" grpId="0"/>
      <p:bldP spid="70" grpId="0"/>
      <p:bldP spid="71" grpId="0"/>
      <p:bldP spid="72" grpId="0"/>
      <p:bldP spid="7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Langue </a:t>
            </a:r>
            <a:r>
              <a:rPr lang="en-GB" sz="3600" b="1" dirty="0" err="1">
                <a:solidFill>
                  <a:schemeClr val="bg1"/>
                </a:solidFill>
              </a:rPr>
              <a:t>ou</a:t>
            </a:r>
            <a:r>
              <a:rPr lang="en-GB" sz="3600" b="1" dirty="0">
                <a:solidFill>
                  <a:schemeClr val="bg1"/>
                </a:solidFill>
              </a:rPr>
              <a:t> </a:t>
            </a:r>
            <a:r>
              <a:rPr lang="en-GB" sz="3600" b="1" dirty="0" err="1">
                <a:solidFill>
                  <a:schemeClr val="bg1"/>
                </a:solidFill>
              </a:rPr>
              <a:t>adjectif</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40800" y="1257900"/>
            <a:ext cx="11910400" cy="4832092"/>
          </a:xfrm>
          <a:prstGeom prst="rect">
            <a:avLst/>
          </a:prstGeom>
          <a:noFill/>
        </p:spPr>
        <p:txBody>
          <a:bodyPr wrap="square" rtlCol="0">
            <a:spAutoFit/>
          </a:bodyPr>
          <a:lstStyle/>
          <a:p>
            <a:pPr lvl="0"/>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have already met the words </a:t>
            </a:r>
            <a:r>
              <a:rPr kumimoji="0" lang="en-US"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anglais</a:t>
            </a:r>
            <a:r>
              <a:rPr lang="en-US" sz="2200" b="1" i="1" dirty="0">
                <a:solidFill>
                  <a:srgbClr val="4472C4">
                    <a:lumMod val="50000"/>
                  </a:srgbClr>
                </a:solidFill>
              </a:rPr>
              <a:t> </a:t>
            </a:r>
            <a:r>
              <a:rPr lang="en-US" sz="2200" dirty="0">
                <a:solidFill>
                  <a:srgbClr val="4472C4">
                    <a:lumMod val="50000"/>
                  </a:srgbClr>
                </a:solidFill>
              </a:rPr>
              <a:t>and</a:t>
            </a:r>
            <a:r>
              <a:rPr lang="en-US" sz="2200" i="1" dirty="0">
                <a:solidFill>
                  <a:srgbClr val="4472C4">
                    <a:lumMod val="50000"/>
                  </a:srgbClr>
                </a:solidFill>
              </a:rPr>
              <a:t> </a:t>
            </a:r>
            <a:r>
              <a:rPr lang="en-US" sz="2200" b="1" i="1" dirty="0" err="1">
                <a:solidFill>
                  <a:srgbClr val="4472C4">
                    <a:lumMod val="50000"/>
                  </a:srgbClr>
                </a:solidFill>
              </a:rPr>
              <a:t>français</a:t>
            </a:r>
            <a:r>
              <a:rPr lang="en-US" sz="2200" dirty="0">
                <a:solidFill>
                  <a:srgbClr val="4472C4">
                    <a:lumMod val="50000"/>
                  </a:srgbClr>
                </a:solidFill>
              </a:rPr>
              <a:t>, used to </a:t>
            </a:r>
            <a:r>
              <a:rPr lang="en-US" sz="2200" b="1" dirty="0">
                <a:solidFill>
                  <a:srgbClr val="4472C4">
                    <a:lumMod val="50000"/>
                  </a:srgbClr>
                </a:solidFill>
              </a:rPr>
              <a:t>describe people:</a:t>
            </a:r>
          </a:p>
          <a:p>
            <a:pPr lvl="0"/>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r>
              <a:rPr kumimoji="0" lang="en-US" sz="22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US" sz="22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a:t>
            </a:r>
            <a:r>
              <a:rPr lang="en-US" sz="2200" i="1" dirty="0">
                <a:solidFill>
                  <a:srgbClr val="4472C4">
                    <a:lumMod val="50000"/>
                  </a:srgbClr>
                </a:solidFill>
                <a:latin typeface="Century Gothic" panose="020F0302020204030204"/>
              </a:rPr>
              <a:t> </a:t>
            </a:r>
            <a:r>
              <a:rPr lang="en-US" sz="2200" i="1" dirty="0" err="1">
                <a:solidFill>
                  <a:srgbClr val="4472C4">
                    <a:lumMod val="50000"/>
                  </a:srgbClr>
                </a:solidFill>
                <a:latin typeface="Century Gothic" panose="020F0302020204030204"/>
              </a:rPr>
              <a:t>anglais</a:t>
            </a:r>
            <a:r>
              <a:rPr lang="en-US" sz="2200" i="1" dirty="0">
                <a:solidFill>
                  <a:srgbClr val="4472C4">
                    <a:lumMod val="50000"/>
                  </a:srgbClr>
                </a:solidFill>
                <a:latin typeface="Century Gothic" panose="020F0302020204030204"/>
              </a:rPr>
              <a:t>.					</a:t>
            </a:r>
            <a:r>
              <a:rPr lang="en-US" sz="2200" i="1" dirty="0" err="1">
                <a:solidFill>
                  <a:srgbClr val="4472C4">
                    <a:lumMod val="50000"/>
                  </a:srgbClr>
                </a:solidFill>
              </a:rPr>
              <a:t>J’ai</a:t>
            </a:r>
            <a:r>
              <a:rPr lang="en-US" sz="2200" i="1" dirty="0">
                <a:solidFill>
                  <a:srgbClr val="4472C4">
                    <a:lumMod val="50000"/>
                  </a:srgbClr>
                </a:solidFill>
              </a:rPr>
              <a:t> </a:t>
            </a:r>
            <a:r>
              <a:rPr lang="en-US" sz="2200" i="1" dirty="0" err="1">
                <a:solidFill>
                  <a:srgbClr val="4472C4">
                    <a:lumMod val="50000"/>
                  </a:srgbClr>
                </a:solidFill>
              </a:rPr>
              <a:t>une</a:t>
            </a:r>
            <a:r>
              <a:rPr lang="en-US" sz="2200" i="1" dirty="0">
                <a:solidFill>
                  <a:srgbClr val="4472C4">
                    <a:lumMod val="50000"/>
                  </a:srgbClr>
                </a:solidFill>
              </a:rPr>
              <a:t> amie </a:t>
            </a:r>
            <a:r>
              <a:rPr lang="en-US" sz="2200" i="1" dirty="0" err="1">
                <a:solidFill>
                  <a:srgbClr val="4472C4">
                    <a:lumMod val="50000"/>
                  </a:srgbClr>
                </a:solidFill>
              </a:rPr>
              <a:t>français</a:t>
            </a:r>
            <a:r>
              <a:rPr lang="en-US" sz="2200" b="1" i="1" dirty="0" err="1">
                <a:solidFill>
                  <a:srgbClr val="4472C4">
                    <a:lumMod val="50000"/>
                  </a:srgbClr>
                </a:solidFill>
              </a:rPr>
              <a:t>e</a:t>
            </a:r>
            <a:r>
              <a:rPr lang="en-US" sz="2200" b="1" i="1" dirty="0">
                <a:solidFill>
                  <a:srgbClr val="4472C4">
                    <a:lumMod val="50000"/>
                  </a:srgbClr>
                </a:solidFill>
              </a:rPr>
              <a:t>.</a:t>
            </a:r>
            <a:endParaRPr lang="en-US" sz="2200" i="1" dirty="0">
              <a:solidFill>
                <a:srgbClr val="4472C4">
                  <a:lumMod val="50000"/>
                </a:srgbClr>
              </a:solidFill>
              <a:latin typeface="Century Gothic" panose="020F0302020204030204"/>
            </a:endParaRPr>
          </a:p>
          <a:p>
            <a:pPr lvl="0"/>
            <a:r>
              <a:rPr lang="en-US" sz="2200" dirty="0">
                <a:solidFill>
                  <a:srgbClr val="4472C4">
                    <a:lumMod val="50000"/>
                  </a:srgbClr>
                </a:solidFill>
                <a:latin typeface="Century Gothic" panose="020F0302020204030204"/>
              </a:rPr>
              <a:t>I have an English (male) friend. 			I have a French (female) friend.</a:t>
            </a:r>
          </a:p>
          <a:p>
            <a:pPr lvl="0"/>
            <a:endParaRPr lang="en-US" sz="2200" dirty="0">
              <a:solidFill>
                <a:srgbClr val="4472C4">
                  <a:lumMod val="50000"/>
                </a:srgbClr>
              </a:solidFill>
              <a:latin typeface="Century Gothic" panose="020F0302020204030204"/>
            </a:endParaRPr>
          </a:p>
          <a:p>
            <a:pPr lvl="0"/>
            <a:r>
              <a:rPr lang="en-US" sz="2200" dirty="0">
                <a:solidFill>
                  <a:srgbClr val="4472C4">
                    <a:lumMod val="50000"/>
                  </a:srgbClr>
                </a:solidFill>
                <a:latin typeface="Century Gothic" panose="020F0302020204030204"/>
              </a:rPr>
              <a:t>We add </a:t>
            </a:r>
            <a:r>
              <a:rPr lang="en-US" sz="2200" b="1" dirty="0">
                <a:solidFill>
                  <a:srgbClr val="4472C4">
                    <a:lumMod val="50000"/>
                  </a:srgbClr>
                </a:solidFill>
                <a:latin typeface="Century Gothic" panose="020F0302020204030204"/>
              </a:rPr>
              <a:t>–e </a:t>
            </a:r>
            <a:r>
              <a:rPr lang="en-US" sz="2200" dirty="0">
                <a:solidFill>
                  <a:srgbClr val="4472C4">
                    <a:lumMod val="50000"/>
                  </a:srgbClr>
                </a:solidFill>
                <a:latin typeface="Century Gothic" panose="020F0302020204030204"/>
              </a:rPr>
              <a:t>to these </a:t>
            </a:r>
            <a:r>
              <a:rPr lang="en-US" sz="2200" b="1" dirty="0">
                <a:solidFill>
                  <a:srgbClr val="4472C4">
                    <a:lumMod val="50000"/>
                  </a:srgbClr>
                </a:solidFill>
                <a:latin typeface="Century Gothic" panose="020F0302020204030204"/>
              </a:rPr>
              <a:t>adjectives </a:t>
            </a:r>
            <a:r>
              <a:rPr lang="en-US" sz="2200" dirty="0">
                <a:solidFill>
                  <a:srgbClr val="4472C4">
                    <a:lumMod val="50000"/>
                  </a:srgbClr>
                </a:solidFill>
                <a:latin typeface="Century Gothic" panose="020F0302020204030204"/>
              </a:rPr>
              <a:t>to show whether they describe </a:t>
            </a:r>
            <a:r>
              <a:rPr lang="en-US" sz="2200" b="1" dirty="0">
                <a:solidFill>
                  <a:srgbClr val="4472C4">
                    <a:lumMod val="50000"/>
                  </a:srgbClr>
                </a:solidFill>
                <a:latin typeface="Century Gothic" panose="020F0302020204030204"/>
              </a:rPr>
              <a:t>male</a:t>
            </a:r>
            <a:r>
              <a:rPr lang="en-US" sz="2200" dirty="0">
                <a:solidFill>
                  <a:srgbClr val="4472C4">
                    <a:lumMod val="50000"/>
                  </a:srgbClr>
                </a:solidFill>
                <a:latin typeface="Century Gothic" panose="020F0302020204030204"/>
              </a:rPr>
              <a:t> or </a:t>
            </a:r>
            <a:r>
              <a:rPr lang="en-US" sz="2200" b="1" dirty="0">
                <a:solidFill>
                  <a:srgbClr val="4472C4">
                    <a:lumMod val="50000"/>
                  </a:srgbClr>
                </a:solidFill>
                <a:latin typeface="Century Gothic" panose="020F0302020204030204"/>
              </a:rPr>
              <a:t>female</a:t>
            </a:r>
            <a:r>
              <a:rPr lang="en-US" sz="2200" dirty="0">
                <a:solidFill>
                  <a:srgbClr val="4472C4">
                    <a:lumMod val="50000"/>
                  </a:srgbClr>
                </a:solidFill>
                <a:latin typeface="Century Gothic" panose="020F0302020204030204"/>
              </a:rPr>
              <a:t> people.</a:t>
            </a:r>
          </a:p>
          <a:p>
            <a:pPr lvl="0"/>
            <a:endParaRPr lang="en-US" sz="2200" dirty="0">
              <a:solidFill>
                <a:srgbClr val="4472C4">
                  <a:lumMod val="50000"/>
                </a:srgbClr>
              </a:solidFill>
              <a:latin typeface="Century Gothic" panose="020F0302020204030204"/>
            </a:endParaRPr>
          </a:p>
          <a:p>
            <a:r>
              <a:rPr lang="en-US" sz="2200" dirty="0">
                <a:solidFill>
                  <a:srgbClr val="4472C4">
                    <a:lumMod val="50000"/>
                  </a:srgbClr>
                </a:solidFill>
                <a:latin typeface="Century Gothic" panose="020F0302020204030204"/>
              </a:rPr>
              <a:t>When used with a </a:t>
            </a:r>
            <a:r>
              <a:rPr lang="en-US" sz="2200" b="1" dirty="0">
                <a:solidFill>
                  <a:srgbClr val="4472C4">
                    <a:lumMod val="50000"/>
                  </a:srgbClr>
                </a:solidFill>
                <a:latin typeface="Century Gothic" panose="020F0302020204030204"/>
              </a:rPr>
              <a:t>definite article</a:t>
            </a:r>
            <a:r>
              <a:rPr lang="en-US" sz="2200" dirty="0">
                <a:solidFill>
                  <a:srgbClr val="4472C4">
                    <a:lumMod val="50000"/>
                  </a:srgbClr>
                </a:solidFill>
                <a:latin typeface="Century Gothic" panose="020F0302020204030204"/>
              </a:rPr>
              <a:t>, </a:t>
            </a:r>
            <a:r>
              <a:rPr lang="en-US" sz="2200" b="1" i="1" dirty="0" err="1">
                <a:solidFill>
                  <a:srgbClr val="4472C4">
                    <a:lumMod val="50000"/>
                  </a:srgbClr>
                </a:solidFill>
              </a:rPr>
              <a:t>anglais</a:t>
            </a:r>
            <a:r>
              <a:rPr lang="en-US" sz="2200" b="1" i="1" dirty="0">
                <a:solidFill>
                  <a:srgbClr val="4472C4">
                    <a:lumMod val="50000"/>
                  </a:srgbClr>
                </a:solidFill>
              </a:rPr>
              <a:t> </a:t>
            </a:r>
            <a:r>
              <a:rPr lang="en-US" sz="2200" dirty="0">
                <a:solidFill>
                  <a:srgbClr val="4472C4">
                    <a:lumMod val="50000"/>
                  </a:srgbClr>
                </a:solidFill>
              </a:rPr>
              <a:t>and</a:t>
            </a:r>
            <a:r>
              <a:rPr lang="en-US" sz="2200" i="1" dirty="0">
                <a:solidFill>
                  <a:srgbClr val="4472C4">
                    <a:lumMod val="50000"/>
                  </a:srgbClr>
                </a:solidFill>
              </a:rPr>
              <a:t> </a:t>
            </a:r>
            <a:r>
              <a:rPr lang="en-US" sz="2200" b="1" i="1" dirty="0" err="1">
                <a:solidFill>
                  <a:srgbClr val="4472C4">
                    <a:lumMod val="50000"/>
                  </a:srgbClr>
                </a:solidFill>
              </a:rPr>
              <a:t>français</a:t>
            </a:r>
            <a:r>
              <a:rPr lang="en-US" sz="2200" dirty="0">
                <a:solidFill>
                  <a:srgbClr val="4472C4">
                    <a:lumMod val="50000"/>
                  </a:srgbClr>
                </a:solidFill>
              </a:rPr>
              <a:t> are</a:t>
            </a:r>
            <a:r>
              <a:rPr lang="en-US" sz="2200" b="1" dirty="0">
                <a:solidFill>
                  <a:srgbClr val="4472C4">
                    <a:lumMod val="50000"/>
                  </a:srgbClr>
                </a:solidFill>
              </a:rPr>
              <a:t> nouns, </a:t>
            </a:r>
            <a:r>
              <a:rPr lang="en-US" sz="2200" dirty="0">
                <a:solidFill>
                  <a:srgbClr val="4472C4">
                    <a:lumMod val="50000"/>
                  </a:srgbClr>
                </a:solidFill>
              </a:rPr>
              <a:t>meaning </a:t>
            </a:r>
            <a:r>
              <a:rPr lang="en-US" sz="2200" b="1" dirty="0">
                <a:solidFill>
                  <a:srgbClr val="4472C4">
                    <a:lumMod val="50000"/>
                  </a:srgbClr>
                </a:solidFill>
              </a:rPr>
              <a:t>languages:</a:t>
            </a:r>
          </a:p>
          <a:p>
            <a:endParaRPr lang="en-US" sz="2200" b="1" dirty="0">
              <a:solidFill>
                <a:srgbClr val="4472C4">
                  <a:lumMod val="50000"/>
                </a:srgbClr>
              </a:solidFill>
              <a:latin typeface="Century Gothic" panose="020F0302020204030204"/>
            </a:endParaRPr>
          </a:p>
          <a:p>
            <a:r>
              <a:rPr kumimoji="0" lang="en-US"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r>
              <a:rPr kumimoji="0" lang="en-US" sz="22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’anglais</a:t>
            </a: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difficile !				</a:t>
            </a:r>
            <a:r>
              <a:rPr lang="en-US" sz="2200" b="1" i="1" dirty="0">
                <a:solidFill>
                  <a:srgbClr val="4472C4">
                    <a:lumMod val="50000"/>
                  </a:srgbClr>
                </a:solidFill>
              </a:rPr>
              <a:t>Le</a:t>
            </a:r>
            <a:r>
              <a:rPr lang="en-US" sz="2200" i="1" dirty="0">
                <a:solidFill>
                  <a:srgbClr val="4472C4">
                    <a:lumMod val="50000"/>
                  </a:srgbClr>
                </a:solidFill>
              </a:rPr>
              <a:t> </a:t>
            </a:r>
            <a:r>
              <a:rPr lang="en-US" sz="2200" i="1" dirty="0" err="1">
                <a:solidFill>
                  <a:srgbClr val="4472C4">
                    <a:lumMod val="50000"/>
                  </a:srgbClr>
                </a:solidFill>
              </a:rPr>
              <a:t>français</a:t>
            </a:r>
            <a:r>
              <a:rPr lang="en-US" sz="2200" i="1" dirty="0">
                <a:solidFill>
                  <a:srgbClr val="4472C4">
                    <a:lumMod val="50000"/>
                  </a:srgbClr>
                </a:solidFill>
              </a:rPr>
              <a:t>, </a:t>
            </a:r>
            <a:r>
              <a:rPr lang="en-US" sz="2200" i="1" dirty="0" err="1">
                <a:solidFill>
                  <a:srgbClr val="4472C4">
                    <a:lumMod val="50000"/>
                  </a:srgbClr>
                </a:solidFill>
              </a:rPr>
              <a:t>c’est</a:t>
            </a:r>
            <a:r>
              <a:rPr lang="en-US" sz="2200" i="1" dirty="0">
                <a:solidFill>
                  <a:srgbClr val="4472C4">
                    <a:lumMod val="50000"/>
                  </a:srgbClr>
                </a:solidFill>
              </a:rPr>
              <a:t> </a:t>
            </a:r>
            <a:r>
              <a:rPr lang="en-US" sz="2200" i="1" dirty="0" err="1">
                <a:solidFill>
                  <a:srgbClr val="4472C4">
                    <a:lumMod val="50000"/>
                  </a:srgbClr>
                </a:solidFill>
              </a:rPr>
              <a:t>intéressant</a:t>
            </a:r>
            <a:r>
              <a:rPr lang="en-US" sz="2200" dirty="0">
                <a:solidFill>
                  <a:srgbClr val="4472C4">
                    <a:lumMod val="50000"/>
                  </a:srgbClr>
                </a:solidFill>
              </a:rPr>
              <a:t>!</a:t>
            </a:r>
          </a:p>
          <a:p>
            <a:r>
              <a:rPr lang="en-US" sz="2200" dirty="0">
                <a:solidFill>
                  <a:srgbClr val="4472C4">
                    <a:lumMod val="50000"/>
                  </a:srgbClr>
                </a:solidFill>
                <a:latin typeface="Century Gothic" panose="020F0302020204030204"/>
              </a:rPr>
              <a:t>English is difficult!					French is interesting!</a:t>
            </a:r>
          </a:p>
          <a:p>
            <a:endParaRPr kumimoji="0" lang="en-US" sz="22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r>
              <a:rPr lang="en-US" sz="2200" dirty="0">
                <a:solidFill>
                  <a:srgbClr val="4472C4">
                    <a:lumMod val="50000"/>
                  </a:srgbClr>
                </a:solidFill>
                <a:latin typeface="Century Gothic" panose="020F0302020204030204"/>
              </a:rPr>
              <a:t>We </a:t>
            </a:r>
            <a:r>
              <a:rPr lang="en-US" sz="2200" b="1" dirty="0">
                <a:solidFill>
                  <a:srgbClr val="4472C4">
                    <a:lumMod val="50000"/>
                  </a:srgbClr>
                </a:solidFill>
                <a:latin typeface="Century Gothic" panose="020F0302020204030204"/>
              </a:rPr>
              <a:t>don’t </a:t>
            </a:r>
            <a:r>
              <a:rPr lang="en-US" sz="2200" dirty="0">
                <a:solidFill>
                  <a:srgbClr val="4472C4">
                    <a:lumMod val="50000"/>
                  </a:srgbClr>
                </a:solidFill>
                <a:latin typeface="Century Gothic" panose="020F0302020204030204"/>
              </a:rPr>
              <a:t>use an article with languages in English, but we normally </a:t>
            </a:r>
            <a:r>
              <a:rPr lang="en-US" sz="2200" b="1" dirty="0">
                <a:solidFill>
                  <a:srgbClr val="4472C4">
                    <a:lumMod val="50000"/>
                  </a:srgbClr>
                </a:solidFill>
                <a:latin typeface="Century Gothic" panose="020F0302020204030204"/>
              </a:rPr>
              <a:t>do</a:t>
            </a:r>
            <a:r>
              <a:rPr lang="en-US" sz="2200" dirty="0">
                <a:solidFill>
                  <a:srgbClr val="4472C4">
                    <a:lumMod val="50000"/>
                  </a:srgbClr>
                </a:solidFill>
                <a:latin typeface="Century Gothic" panose="020F0302020204030204"/>
              </a:rPr>
              <a:t> in French.</a:t>
            </a:r>
          </a:p>
          <a:p>
            <a:r>
              <a:rPr kumimoji="0" lang="en-US" sz="2200" b="1" u="none" strike="noStrike" kern="1200" cap="none" spc="0" normalizeH="0" baseline="0" noProof="0" dirty="0">
                <a:ln>
                  <a:noFill/>
                </a:ln>
                <a:solidFill>
                  <a:srgbClr val="E65D00"/>
                </a:solidFill>
                <a:effectLst/>
                <a:uLnTx/>
                <a:uFillTx/>
                <a:latin typeface="Century Gothic" panose="020F0302020204030204"/>
                <a:ea typeface="+mn-ea"/>
                <a:cs typeface="+mn-cs"/>
              </a:rPr>
              <a:t>Exception</a:t>
            </a:r>
            <a:r>
              <a:rPr lang="en-US" sz="2200" b="1" noProof="0" dirty="0">
                <a:solidFill>
                  <a:srgbClr val="E65D00"/>
                </a:solidFill>
                <a:latin typeface="Century Gothic" panose="020F0302020204030204"/>
              </a:rPr>
              <a:t>!</a:t>
            </a:r>
            <a:r>
              <a:rPr lang="en-US" sz="2200" b="1" dirty="0">
                <a:solidFill>
                  <a:srgbClr val="E65D00"/>
                </a:solidFill>
                <a:latin typeface="Century Gothic" panose="020F0302020204030204"/>
              </a:rPr>
              <a:t> </a:t>
            </a:r>
            <a:r>
              <a:rPr lang="en-US" sz="2200" dirty="0">
                <a:solidFill>
                  <a:srgbClr val="4472C4">
                    <a:lumMod val="50000"/>
                  </a:srgbClr>
                </a:solidFill>
                <a:latin typeface="Century Gothic" panose="020F0302020204030204"/>
              </a:rPr>
              <a:t>no article </a:t>
            </a:r>
            <a:r>
              <a:rPr lang="en-US" sz="2200" b="1" dirty="0">
                <a:solidFill>
                  <a:srgbClr val="4472C4">
                    <a:lumMod val="50000"/>
                  </a:srgbClr>
                </a:solidFill>
                <a:latin typeface="Century Gothic" panose="020F0302020204030204"/>
              </a:rPr>
              <a:t>after</a:t>
            </a:r>
            <a:r>
              <a:rPr lang="en-US" sz="2200" dirty="0">
                <a:solidFill>
                  <a:srgbClr val="4472C4">
                    <a:lumMod val="50000"/>
                  </a:srgbClr>
                </a:solidFill>
                <a:latin typeface="Century Gothic" panose="020F0302020204030204"/>
              </a:rPr>
              <a:t> </a:t>
            </a:r>
            <a:r>
              <a:rPr lang="en-US" sz="2200" i="1" dirty="0" err="1">
                <a:solidFill>
                  <a:srgbClr val="4472C4">
                    <a:lumMod val="50000"/>
                  </a:srgbClr>
                </a:solidFill>
                <a:latin typeface="Century Gothic" panose="020F0302020204030204"/>
              </a:rPr>
              <a:t>parler</a:t>
            </a:r>
            <a:r>
              <a:rPr lang="en-US" sz="2200" i="1" dirty="0">
                <a:solidFill>
                  <a:srgbClr val="4472C4">
                    <a:lumMod val="50000"/>
                  </a:srgbClr>
                </a:solidFill>
                <a:latin typeface="Century Gothic" panose="020F0302020204030204"/>
              </a:rPr>
              <a:t> </a:t>
            </a:r>
            <a:r>
              <a:rPr lang="en-US" sz="2200" dirty="0">
                <a:solidFill>
                  <a:srgbClr val="4472C4">
                    <a:lumMod val="50000"/>
                  </a:srgbClr>
                </a:solidFill>
                <a:latin typeface="Century Gothic" panose="020F0302020204030204"/>
              </a:rPr>
              <a:t>and </a:t>
            </a:r>
            <a:r>
              <a:rPr lang="en-US" sz="2200" i="1" dirty="0" err="1">
                <a:solidFill>
                  <a:srgbClr val="4472C4">
                    <a:lumMod val="50000"/>
                  </a:srgbClr>
                </a:solidFill>
                <a:latin typeface="Century Gothic" panose="020F0302020204030204"/>
              </a:rPr>
              <a:t>en</a:t>
            </a:r>
            <a:r>
              <a:rPr lang="en-US" sz="2200" dirty="0">
                <a:solidFill>
                  <a:srgbClr val="4472C4">
                    <a:lumMod val="50000"/>
                  </a:srgbClr>
                </a:solidFill>
                <a:latin typeface="Century Gothic" panose="020F0302020204030204"/>
              </a:rPr>
              <a:t>: 	</a:t>
            </a:r>
            <a:r>
              <a:rPr lang="en-US" sz="2200" i="1" dirty="0">
                <a:solidFill>
                  <a:srgbClr val="4472C4">
                    <a:lumMod val="50000"/>
                  </a:srgbClr>
                </a:solidFill>
                <a:latin typeface="Century Gothic" panose="020F0302020204030204"/>
              </a:rPr>
              <a:t>Elle </a:t>
            </a:r>
            <a:r>
              <a:rPr lang="en-US" sz="2200" i="1" dirty="0" err="1">
                <a:solidFill>
                  <a:srgbClr val="4472C4">
                    <a:lumMod val="50000"/>
                  </a:srgbClr>
                </a:solidFill>
                <a:latin typeface="Century Gothic" panose="020F0302020204030204"/>
              </a:rPr>
              <a:t>parle</a:t>
            </a:r>
            <a:r>
              <a:rPr lang="en-US" sz="2200" i="1" dirty="0">
                <a:solidFill>
                  <a:srgbClr val="4472C4">
                    <a:lumMod val="50000"/>
                  </a:srgbClr>
                </a:solidFill>
                <a:latin typeface="Century Gothic" panose="020F0302020204030204"/>
              </a:rPr>
              <a:t> </a:t>
            </a:r>
            <a:r>
              <a:rPr lang="en-US" sz="2200" b="1" i="1" dirty="0" err="1">
                <a:solidFill>
                  <a:srgbClr val="4472C4">
                    <a:lumMod val="50000"/>
                  </a:srgbClr>
                </a:solidFill>
                <a:latin typeface="Century Gothic" panose="020F0302020204030204"/>
              </a:rPr>
              <a:t>anglais</a:t>
            </a:r>
            <a:r>
              <a:rPr lang="en-US" sz="2200" b="1" i="1" dirty="0">
                <a:solidFill>
                  <a:srgbClr val="4472C4">
                    <a:lumMod val="50000"/>
                  </a:srgbClr>
                </a:solidFill>
              </a:rPr>
              <a:t>. </a:t>
            </a:r>
            <a:r>
              <a:rPr lang="en-US" sz="2200" i="1" dirty="0" err="1">
                <a:solidFill>
                  <a:srgbClr val="4472C4">
                    <a:lumMod val="50000"/>
                  </a:srgbClr>
                </a:solidFill>
              </a:rPr>
              <a:t>Écris</a:t>
            </a:r>
            <a:r>
              <a:rPr lang="en-US" sz="2200" i="1" dirty="0">
                <a:solidFill>
                  <a:srgbClr val="4472C4">
                    <a:lumMod val="50000"/>
                  </a:srgbClr>
                </a:solidFill>
              </a:rPr>
              <a:t> </a:t>
            </a:r>
            <a:r>
              <a:rPr lang="en-US" sz="2200" i="1" dirty="0" err="1">
                <a:solidFill>
                  <a:srgbClr val="4472C4">
                    <a:lumMod val="50000"/>
                  </a:srgbClr>
                </a:solidFill>
              </a:rPr>
              <a:t>en</a:t>
            </a:r>
            <a:r>
              <a:rPr lang="en-US" sz="2200" i="1" dirty="0">
                <a:solidFill>
                  <a:srgbClr val="4472C4">
                    <a:lumMod val="50000"/>
                  </a:srgbClr>
                </a:solidFill>
              </a:rPr>
              <a:t> </a:t>
            </a:r>
            <a:r>
              <a:rPr lang="en-US" sz="2200" b="1" i="1" dirty="0" err="1">
                <a:solidFill>
                  <a:srgbClr val="4472C4">
                    <a:lumMod val="50000"/>
                  </a:srgbClr>
                </a:solidFill>
              </a:rPr>
              <a:t>français</a:t>
            </a:r>
            <a:r>
              <a:rPr lang="en-US" sz="2200" b="1" i="1" dirty="0">
                <a:solidFill>
                  <a:srgbClr val="4472C4">
                    <a:lumMod val="50000"/>
                  </a:srgbClr>
                </a:solidFill>
              </a:rPr>
              <a:t>.</a:t>
            </a:r>
            <a:endPar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 name="Rectangle 1">
            <a:extLst>
              <a:ext uri="{FF2B5EF4-FFF2-40B4-BE49-F238E27FC236}">
                <a16:creationId xmlns:a16="http://schemas.microsoft.com/office/drawing/2014/main" id="{692F2224-40FE-4C46-9C95-7FD3C4978B0A}"/>
              </a:ext>
            </a:extLst>
          </p:cNvPr>
          <p:cNvSpPr/>
          <p:nvPr/>
        </p:nvSpPr>
        <p:spPr>
          <a:xfrm>
            <a:off x="140800" y="2362200"/>
            <a:ext cx="4532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A0BF01A-F79A-40BC-B291-D080F003CE70}"/>
              </a:ext>
            </a:extLst>
          </p:cNvPr>
          <p:cNvSpPr/>
          <p:nvPr/>
        </p:nvSpPr>
        <p:spPr>
          <a:xfrm>
            <a:off x="6457245" y="2362200"/>
            <a:ext cx="4532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605FA9A-48F5-48FA-BB5E-F122FCA6C5DA}"/>
              </a:ext>
            </a:extLst>
          </p:cNvPr>
          <p:cNvSpPr/>
          <p:nvPr/>
        </p:nvSpPr>
        <p:spPr>
          <a:xfrm>
            <a:off x="140800" y="4699000"/>
            <a:ext cx="4532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90CFB4D-FCEF-439C-A323-614CACE68FD9}"/>
              </a:ext>
            </a:extLst>
          </p:cNvPr>
          <p:cNvSpPr/>
          <p:nvPr/>
        </p:nvSpPr>
        <p:spPr>
          <a:xfrm>
            <a:off x="6457245" y="4699000"/>
            <a:ext cx="4532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descr="British Flag Clip Art">
            <a:extLst>
              <a:ext uri="{FF2B5EF4-FFF2-40B4-BE49-F238E27FC236}">
                <a16:creationId xmlns:a16="http://schemas.microsoft.com/office/drawing/2014/main" id="{263D50F9-8EC2-4B77-8B84-0A58E57E5C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1858" y="248623"/>
            <a:ext cx="783574" cy="5277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ance Clip Art">
            <a:extLst>
              <a:ext uri="{FF2B5EF4-FFF2-40B4-BE49-F238E27FC236}">
                <a16:creationId xmlns:a16="http://schemas.microsoft.com/office/drawing/2014/main" id="{1CAD14A8-0A12-4249-82FA-9F37FBE744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6779" y="251326"/>
            <a:ext cx="783574" cy="522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9" grpId="1" animBg="1"/>
      <p:bldP spid="10" grpId="0" animBg="1"/>
      <p:bldP spid="10" grpId="1" animBg="1"/>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29401-AC4A-4C33-A71D-C88E14184550}"/>
              </a:ext>
            </a:extLst>
          </p:cNvPr>
          <p:cNvSpPr>
            <a:spLocks noGrp="1"/>
          </p:cNvSpPr>
          <p:nvPr>
            <p:ph type="title" idx="4294967295"/>
          </p:nvPr>
        </p:nvSpPr>
        <p:spPr>
          <a:xfrm>
            <a:off x="9960848" y="-67074"/>
            <a:ext cx="2736742" cy="1034804"/>
          </a:xfrm>
        </p:spPr>
        <p:txBody>
          <a:bodyPr/>
          <a:lstStyle/>
          <a:p>
            <a:r>
              <a:rPr lang="fr-FR" dirty="0">
                <a:solidFill>
                  <a:schemeClr val="bg1"/>
                </a:solidFill>
              </a:rPr>
              <a:t>Le ou la</a:t>
            </a:r>
          </a:p>
        </p:txBody>
      </p:sp>
      <p:sp>
        <p:nvSpPr>
          <p:cNvPr id="30" name="Rounded Rectangle 46">
            <a:extLst>
              <a:ext uri="{FF2B5EF4-FFF2-40B4-BE49-F238E27FC236}">
                <a16:creationId xmlns:a16="http://schemas.microsoft.com/office/drawing/2014/main" id="{2E9269F7-4DBD-4D66-9033-F8D7A9604A95}"/>
              </a:ext>
            </a:extLst>
          </p:cNvPr>
          <p:cNvSpPr/>
          <p:nvPr/>
        </p:nvSpPr>
        <p:spPr>
          <a:xfrm>
            <a:off x="10748518" y="249869"/>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lire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2" name="Table 11"/>
          <p:cNvGraphicFramePr>
            <a:graphicFrameLocks noGrp="1"/>
          </p:cNvGraphicFramePr>
          <p:nvPr>
            <p:extLst>
              <p:ext uri="{D42A27DB-BD31-4B8C-83A1-F6EECF244321}">
                <p14:modId xmlns:p14="http://schemas.microsoft.com/office/powerpoint/2010/main" val="2332989407"/>
              </p:ext>
            </p:extLst>
          </p:nvPr>
        </p:nvGraphicFramePr>
        <p:xfrm>
          <a:off x="417773" y="1690138"/>
          <a:ext cx="11356453" cy="4541520"/>
        </p:xfrm>
        <a:graphic>
          <a:graphicData uri="http://schemas.openxmlformats.org/drawingml/2006/table">
            <a:tbl>
              <a:tblPr firstRow="1" bandRow="1">
                <a:tableStyleId>{5C22544A-7EE6-4342-B048-85BDC9FD1C3A}</a:tableStyleId>
              </a:tblPr>
              <a:tblGrid>
                <a:gridCol w="707659">
                  <a:extLst>
                    <a:ext uri="{9D8B030D-6E8A-4147-A177-3AD203B41FA5}">
                      <a16:colId xmlns:a16="http://schemas.microsoft.com/office/drawing/2014/main" val="738296578"/>
                    </a:ext>
                  </a:extLst>
                </a:gridCol>
                <a:gridCol w="713224">
                  <a:extLst>
                    <a:ext uri="{9D8B030D-6E8A-4147-A177-3AD203B41FA5}">
                      <a16:colId xmlns:a16="http://schemas.microsoft.com/office/drawing/2014/main" val="3678872067"/>
                    </a:ext>
                  </a:extLst>
                </a:gridCol>
                <a:gridCol w="2040341">
                  <a:extLst>
                    <a:ext uri="{9D8B030D-6E8A-4147-A177-3AD203B41FA5}">
                      <a16:colId xmlns:a16="http://schemas.microsoft.com/office/drawing/2014/main" val="1356949419"/>
                    </a:ext>
                  </a:extLst>
                </a:gridCol>
                <a:gridCol w="2040341">
                  <a:extLst>
                    <a:ext uri="{9D8B030D-6E8A-4147-A177-3AD203B41FA5}">
                      <a16:colId xmlns:a16="http://schemas.microsoft.com/office/drawing/2014/main" val="839433800"/>
                    </a:ext>
                  </a:extLst>
                </a:gridCol>
                <a:gridCol w="5854888">
                  <a:extLst>
                    <a:ext uri="{9D8B030D-6E8A-4147-A177-3AD203B41FA5}">
                      <a16:colId xmlns:a16="http://schemas.microsoft.com/office/drawing/2014/main" val="461246217"/>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chemeClr val="accent1">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dirty="0">
                          <a:solidFill>
                            <a:schemeClr val="accent1">
                              <a:lumMod val="50000"/>
                            </a:schemeClr>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3006802"/>
                  </a:ext>
                </a:extLst>
              </a:tr>
              <a:tr h="370840">
                <a:tc>
                  <a:txBody>
                    <a:bodyPr/>
                    <a:lstStyle/>
                    <a:p>
                      <a:pPr algn="ctr"/>
                      <a:r>
                        <a:rPr lang="en-GB" sz="2800" b="1" dirty="0">
                          <a:solidFill>
                            <a:schemeClr val="accent5">
                              <a:lumMod val="50000"/>
                            </a:schemeClr>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accent5">
                              <a:lumMod val="50000"/>
                            </a:schemeClr>
                          </a:solidFill>
                        </a:rPr>
                        <a:t>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err="1">
                          <a:solidFill>
                            <a:schemeClr val="accent5">
                              <a:lumMod val="50000"/>
                            </a:schemeClr>
                          </a:solidFill>
                        </a:rPr>
                        <a:t>chanteur</a:t>
                      </a:r>
                      <a:endParaRPr lang="en-GB" sz="28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err="1">
                          <a:solidFill>
                            <a:schemeClr val="accent5">
                              <a:lumMod val="50000"/>
                            </a:schemeClr>
                          </a:solidFill>
                        </a:rPr>
                        <a:t>fille</a:t>
                      </a:r>
                      <a:endParaRPr lang="en-GB" sz="28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err="1">
                          <a:solidFill>
                            <a:schemeClr val="accent5">
                              <a:lumMod val="50000"/>
                            </a:schemeClr>
                          </a:solidFill>
                        </a:rPr>
                        <a:t>parle</a:t>
                      </a:r>
                      <a:r>
                        <a:rPr lang="en-GB" sz="2800" baseline="0" dirty="0">
                          <a:solidFill>
                            <a:schemeClr val="accent5">
                              <a:lumMod val="50000"/>
                            </a:schemeClr>
                          </a:solidFill>
                        </a:rPr>
                        <a:t> </a:t>
                      </a:r>
                      <a:r>
                        <a:rPr lang="en-GB" sz="2800" baseline="0" dirty="0" err="1">
                          <a:solidFill>
                            <a:schemeClr val="accent5">
                              <a:lumMod val="50000"/>
                            </a:schemeClr>
                          </a:solidFill>
                        </a:rPr>
                        <a:t>français</a:t>
                      </a:r>
                      <a:r>
                        <a:rPr lang="en-GB" sz="2800" baseline="0" dirty="0">
                          <a:solidFill>
                            <a:schemeClr val="accent5">
                              <a:lumMod val="50000"/>
                            </a:schemeClr>
                          </a:solidFill>
                        </a:rPr>
                        <a:t>.</a:t>
                      </a:r>
                      <a:endParaRPr lang="en-GB" sz="28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1923588"/>
                  </a:ext>
                </a:extLst>
              </a:tr>
              <a:tr h="370840">
                <a:tc>
                  <a:txBody>
                    <a:bodyPr/>
                    <a:lstStyle/>
                    <a:p>
                      <a:pPr algn="ctr"/>
                      <a:r>
                        <a:rPr lang="en-GB" sz="2800" b="1" dirty="0">
                          <a:solidFill>
                            <a:schemeClr val="accent5">
                              <a:lumMod val="50000"/>
                            </a:schemeClr>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accent5">
                              <a:lumMod val="50000"/>
                            </a:schemeClr>
                          </a:solidFill>
                        </a:rPr>
                        <a: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err="1">
                          <a:solidFill>
                            <a:schemeClr val="accent5">
                              <a:lumMod val="50000"/>
                            </a:schemeClr>
                          </a:solidFill>
                        </a:rPr>
                        <a:t>fran</a:t>
                      </a:r>
                      <a:r>
                        <a:rPr lang="en-US" sz="2800" i="0" dirty="0" err="1">
                          <a:solidFill>
                            <a:srgbClr val="4472C4">
                              <a:lumMod val="50000"/>
                            </a:srgbClr>
                          </a:solidFill>
                        </a:rPr>
                        <a:t>çais</a:t>
                      </a:r>
                      <a:endParaRPr lang="en-GB" sz="28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accent5">
                              <a:lumMod val="50000"/>
                            </a:schemeClr>
                          </a:solidFill>
                        </a:rPr>
                        <a:t>chose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accent5">
                              <a:lumMod val="50000"/>
                            </a:schemeClr>
                          </a:solidFill>
                        </a:rPr>
                        <a:t>, </a:t>
                      </a:r>
                      <a:r>
                        <a:rPr lang="en-GB" sz="2800" dirty="0" err="1">
                          <a:solidFill>
                            <a:schemeClr val="accent5">
                              <a:lumMod val="50000"/>
                            </a:schemeClr>
                          </a:solidFill>
                        </a:rPr>
                        <a:t>c’est</a:t>
                      </a:r>
                      <a:r>
                        <a:rPr lang="en-GB" sz="2800" dirty="0">
                          <a:solidFill>
                            <a:schemeClr val="accent5">
                              <a:lumMod val="50000"/>
                            </a:schemeClr>
                          </a:solidFill>
                        </a:rPr>
                        <a:t>  </a:t>
                      </a:r>
                      <a:r>
                        <a:rPr lang="en-GB" sz="2800" dirty="0" err="1">
                          <a:solidFill>
                            <a:schemeClr val="accent5">
                              <a:lumMod val="50000"/>
                            </a:schemeClr>
                          </a:solidFill>
                        </a:rPr>
                        <a:t>intéressant</a:t>
                      </a:r>
                      <a:r>
                        <a:rPr lang="en-GB" sz="2800" dirty="0">
                          <a:solidFill>
                            <a:schemeClr val="accent5">
                              <a:lumMod val="50000"/>
                            </a:schemeClr>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2566494"/>
                  </a:ext>
                </a:extLst>
              </a:tr>
              <a:tr h="370840">
                <a:tc>
                  <a:txBody>
                    <a:bodyPr/>
                    <a:lstStyle/>
                    <a:p>
                      <a:pPr algn="ctr"/>
                      <a:r>
                        <a:rPr lang="en-GB" sz="2800" b="1" dirty="0">
                          <a:solidFill>
                            <a:schemeClr val="accent5">
                              <a:lumMod val="50000"/>
                            </a:schemeClr>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accent5">
                              <a:lumMod val="50000"/>
                            </a:schemeClr>
                          </a:solidFill>
                        </a:rPr>
                        <a:t>Le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err="1">
                          <a:solidFill>
                            <a:schemeClr val="accent5">
                              <a:lumMod val="50000"/>
                            </a:schemeClr>
                          </a:solidFill>
                        </a:rPr>
                        <a:t>vélo</a:t>
                      </a:r>
                      <a:endParaRPr lang="en-GB" sz="28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err="1">
                          <a:solidFill>
                            <a:schemeClr val="accent5">
                              <a:lumMod val="50000"/>
                            </a:schemeClr>
                          </a:solidFill>
                        </a:rPr>
                        <a:t>voiture</a:t>
                      </a:r>
                      <a:endParaRPr lang="en-GB" sz="28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err="1">
                          <a:solidFill>
                            <a:schemeClr val="accent5">
                              <a:lumMod val="50000"/>
                            </a:schemeClr>
                          </a:solidFill>
                        </a:rPr>
                        <a:t>est</a:t>
                      </a:r>
                      <a:r>
                        <a:rPr lang="en-GB" sz="2800" dirty="0">
                          <a:solidFill>
                            <a:schemeClr val="accent5">
                              <a:lumMod val="50000"/>
                            </a:schemeClr>
                          </a:solidFill>
                        </a:rPr>
                        <a:t> </a:t>
                      </a:r>
                      <a:r>
                        <a:rPr lang="en-GB" sz="2800" dirty="0" err="1">
                          <a:solidFill>
                            <a:schemeClr val="accent5">
                              <a:lumMod val="50000"/>
                            </a:schemeClr>
                          </a:solidFill>
                        </a:rPr>
                        <a:t>rapide</a:t>
                      </a:r>
                      <a:r>
                        <a:rPr lang="en-GB" sz="2800" dirty="0">
                          <a:solidFill>
                            <a:schemeClr val="accent5">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1747981"/>
                  </a:ext>
                </a:extLst>
              </a:tr>
              <a:tr h="370840">
                <a:tc>
                  <a:txBody>
                    <a:bodyPr/>
                    <a:lstStyle/>
                    <a:p>
                      <a:pPr algn="ctr"/>
                      <a:r>
                        <a:rPr lang="en-GB" sz="2800" b="1" dirty="0">
                          <a:solidFill>
                            <a:schemeClr val="accent5">
                              <a:lumMod val="50000"/>
                            </a:schemeClr>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accent5">
                              <a:lumMod val="50000"/>
                            </a:schemeClr>
                          </a:solidFill>
                        </a:rPr>
                        <a:t>La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err="1">
                          <a:solidFill>
                            <a:schemeClr val="accent5">
                              <a:lumMod val="50000"/>
                            </a:schemeClr>
                          </a:solidFill>
                        </a:rPr>
                        <a:t>professeur</a:t>
                      </a:r>
                      <a:endParaRPr lang="en-GB" sz="28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err="1">
                          <a:solidFill>
                            <a:schemeClr val="accent5">
                              <a:lumMod val="50000"/>
                            </a:schemeClr>
                          </a:solidFill>
                        </a:rPr>
                        <a:t>personne</a:t>
                      </a:r>
                      <a:endParaRPr lang="en-GB" sz="28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accent5">
                              <a:lumMod val="50000"/>
                            </a:schemeClr>
                          </a:solidFill>
                        </a:rPr>
                        <a:t>a</a:t>
                      </a:r>
                      <a:r>
                        <a:rPr lang="en-GB" sz="2800" baseline="0" dirty="0">
                          <a:solidFill>
                            <a:schemeClr val="accent5">
                              <a:lumMod val="50000"/>
                            </a:schemeClr>
                          </a:solidFill>
                        </a:rPr>
                        <a:t> un </a:t>
                      </a:r>
                      <a:r>
                        <a:rPr lang="en-GB" sz="2800" baseline="0" dirty="0" err="1">
                          <a:solidFill>
                            <a:schemeClr val="accent5">
                              <a:lumMod val="50000"/>
                            </a:schemeClr>
                          </a:solidFill>
                        </a:rPr>
                        <a:t>chien</a:t>
                      </a:r>
                      <a:endParaRPr lang="en-GB" sz="28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7545257"/>
                  </a:ext>
                </a:extLst>
              </a:tr>
              <a:tr h="370840">
                <a:tc>
                  <a:txBody>
                    <a:bodyPr/>
                    <a:lstStyle/>
                    <a:p>
                      <a:pPr algn="ctr"/>
                      <a:r>
                        <a:rPr lang="en-GB" sz="2800" b="1" dirty="0">
                          <a:solidFill>
                            <a:schemeClr val="accent5">
                              <a:lumMod val="50000"/>
                            </a:schemeClr>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accent5">
                              <a:lumMod val="50000"/>
                            </a:schemeClr>
                          </a:solidFill>
                        </a:rPr>
                        <a:t>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err="1">
                          <a:solidFill>
                            <a:schemeClr val="accent5">
                              <a:lumMod val="50000"/>
                            </a:schemeClr>
                          </a:solidFill>
                        </a:rPr>
                        <a:t>chambre</a:t>
                      </a:r>
                      <a:endParaRPr lang="en-GB" sz="28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err="1">
                          <a:solidFill>
                            <a:schemeClr val="accent5">
                              <a:lumMod val="50000"/>
                            </a:schemeClr>
                          </a:solidFill>
                        </a:rPr>
                        <a:t>chien</a:t>
                      </a:r>
                      <a:endParaRPr lang="en-GB" sz="28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err="1">
                          <a:solidFill>
                            <a:schemeClr val="accent5">
                              <a:lumMod val="50000"/>
                            </a:schemeClr>
                          </a:solidFill>
                        </a:rPr>
                        <a:t>est</a:t>
                      </a:r>
                      <a:r>
                        <a:rPr lang="en-GB" sz="2800" dirty="0">
                          <a:solidFill>
                            <a:schemeClr val="accent5">
                              <a:lumMod val="50000"/>
                            </a:schemeClr>
                          </a:solidFill>
                        </a:rPr>
                        <a:t> </a:t>
                      </a:r>
                      <a:r>
                        <a:rPr lang="en-GB" sz="2800" dirty="0" err="1">
                          <a:solidFill>
                            <a:schemeClr val="accent5">
                              <a:lumMod val="50000"/>
                            </a:schemeClr>
                          </a:solidFill>
                        </a:rPr>
                        <a:t>calme</a:t>
                      </a:r>
                      <a:r>
                        <a:rPr lang="en-GB" sz="2800" dirty="0">
                          <a:solidFill>
                            <a:schemeClr val="accent5">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9095706"/>
                  </a:ext>
                </a:extLst>
              </a:tr>
              <a:tr h="370840">
                <a:tc>
                  <a:txBody>
                    <a:bodyPr/>
                    <a:lstStyle/>
                    <a:p>
                      <a:pPr algn="ctr"/>
                      <a:r>
                        <a:rPr lang="en-GB" sz="2800" b="1" dirty="0">
                          <a:solidFill>
                            <a:schemeClr val="accent5">
                              <a:lumMod val="50000"/>
                            </a:schemeClr>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accent5">
                              <a:lumMod val="50000"/>
                            </a:schemeClr>
                          </a:solidFill>
                        </a:rPr>
                        <a: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err="1">
                          <a:solidFill>
                            <a:schemeClr val="accent5">
                              <a:lumMod val="50000"/>
                            </a:schemeClr>
                          </a:solidFill>
                        </a:rPr>
                        <a:t>fille</a:t>
                      </a:r>
                      <a:endParaRPr lang="en-GB" sz="28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err="1">
                          <a:solidFill>
                            <a:schemeClr val="accent5">
                              <a:lumMod val="50000"/>
                            </a:schemeClr>
                          </a:solidFill>
                        </a:rPr>
                        <a:t>médecin</a:t>
                      </a:r>
                      <a:endParaRPr lang="en-GB" sz="28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accent5">
                              <a:lumMod val="50000"/>
                            </a:schemeClr>
                          </a:solidFill>
                        </a:rPr>
                        <a:t>a </a:t>
                      </a:r>
                      <a:r>
                        <a:rPr lang="en-GB" sz="2800" dirty="0" err="1">
                          <a:solidFill>
                            <a:schemeClr val="accent5">
                              <a:lumMod val="50000"/>
                            </a:schemeClr>
                          </a:solidFill>
                        </a:rPr>
                        <a:t>une</a:t>
                      </a:r>
                      <a:r>
                        <a:rPr lang="en-GB" sz="2800" dirty="0">
                          <a:solidFill>
                            <a:schemeClr val="accent5">
                              <a:lumMod val="50000"/>
                            </a:schemeClr>
                          </a:solidFill>
                        </a:rPr>
                        <a:t> idée.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9759690"/>
                  </a:ext>
                </a:extLst>
              </a:tr>
              <a:tr h="370840">
                <a:tc>
                  <a:txBody>
                    <a:bodyPr/>
                    <a:lstStyle/>
                    <a:p>
                      <a:pPr algn="ctr"/>
                      <a:r>
                        <a:rPr lang="en-GB" sz="2800" b="1" dirty="0">
                          <a:solidFill>
                            <a:schemeClr val="accent5">
                              <a:lumMod val="50000"/>
                            </a:schemeClr>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accent5">
                              <a:lumMod val="50000"/>
                            </a:schemeClr>
                          </a:solidFill>
                        </a:rPr>
                        <a:t>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err="1">
                          <a:solidFill>
                            <a:schemeClr val="accent5">
                              <a:lumMod val="50000"/>
                            </a:schemeClr>
                          </a:solidFill>
                        </a:rPr>
                        <a:t>voiture</a:t>
                      </a:r>
                      <a:endParaRPr lang="en-GB" sz="28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accent5">
                              <a:lumMod val="50000"/>
                            </a:schemeClr>
                          </a:solidFill>
                        </a:rPr>
                        <a:t>livre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err="1">
                          <a:solidFill>
                            <a:schemeClr val="accent5">
                              <a:lumMod val="50000"/>
                            </a:schemeClr>
                          </a:solidFill>
                        </a:rPr>
                        <a:t>est</a:t>
                      </a:r>
                      <a:r>
                        <a:rPr lang="en-GB" sz="2800" dirty="0">
                          <a:solidFill>
                            <a:schemeClr val="accent5">
                              <a:lumMod val="50000"/>
                            </a:schemeClr>
                          </a:solidFill>
                        </a:rPr>
                        <a:t> </a:t>
                      </a:r>
                      <a:r>
                        <a:rPr lang="en-GB" sz="2800" dirty="0" err="1">
                          <a:solidFill>
                            <a:schemeClr val="accent5">
                              <a:lumMod val="50000"/>
                            </a:schemeClr>
                          </a:solidFill>
                        </a:rPr>
                        <a:t>moderne</a:t>
                      </a:r>
                      <a:r>
                        <a:rPr lang="en-GB" sz="2800" dirty="0">
                          <a:solidFill>
                            <a:schemeClr val="accent5">
                              <a:lumMod val="50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835214"/>
                  </a:ext>
                </a:extLst>
              </a:tr>
              <a:tr h="370840">
                <a:tc>
                  <a:txBody>
                    <a:bodyPr/>
                    <a:lstStyle/>
                    <a:p>
                      <a:pPr algn="ctr"/>
                      <a:r>
                        <a:rPr lang="en-GB" sz="2800" b="1" dirty="0">
                          <a:solidFill>
                            <a:schemeClr val="accent5">
                              <a:lumMod val="50000"/>
                            </a:schemeClr>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accent5">
                              <a:lumMod val="50000"/>
                            </a:schemeClr>
                          </a:solidFill>
                        </a:rPr>
                        <a: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a:solidFill>
                            <a:schemeClr val="accent5">
                              <a:lumMod val="50000"/>
                            </a:schemeClr>
                          </a:solidFill>
                        </a:rPr>
                        <a:t>femme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err="1">
                          <a:solidFill>
                            <a:schemeClr val="accent5">
                              <a:lumMod val="50000"/>
                            </a:schemeClr>
                          </a:solidFill>
                        </a:rPr>
                        <a:t>garçon</a:t>
                      </a:r>
                      <a:endParaRPr lang="en-GB" sz="28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800" dirty="0" err="1">
                          <a:solidFill>
                            <a:schemeClr val="accent5">
                              <a:lumMod val="50000"/>
                            </a:schemeClr>
                          </a:solidFill>
                        </a:rPr>
                        <a:t>parle</a:t>
                      </a:r>
                      <a:r>
                        <a:rPr lang="en-GB" sz="2800" baseline="0" dirty="0">
                          <a:solidFill>
                            <a:schemeClr val="accent5">
                              <a:lumMod val="50000"/>
                            </a:schemeClr>
                          </a:solidFill>
                        </a:rPr>
                        <a:t> </a:t>
                      </a:r>
                      <a:r>
                        <a:rPr lang="en-GB" sz="2800" baseline="0" dirty="0" err="1">
                          <a:solidFill>
                            <a:schemeClr val="accent5">
                              <a:lumMod val="50000"/>
                            </a:schemeClr>
                          </a:solidFill>
                        </a:rPr>
                        <a:t>anglais</a:t>
                      </a:r>
                      <a:r>
                        <a:rPr lang="en-GB" sz="2800" baseline="0" dirty="0">
                          <a:solidFill>
                            <a:schemeClr val="accent5">
                              <a:lumMod val="50000"/>
                            </a:schemeClr>
                          </a:solidFill>
                        </a:rPr>
                        <a:t>.</a:t>
                      </a:r>
                      <a:endParaRPr lang="en-GB" sz="28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646478"/>
                  </a:ext>
                </a:extLst>
              </a:tr>
            </a:tbl>
          </a:graphicData>
        </a:graphic>
      </p:graphicFrame>
      <p:sp>
        <p:nvSpPr>
          <p:cNvPr id="34" name="Oval 33">
            <a:extLst>
              <a:ext uri="{FF2B5EF4-FFF2-40B4-BE49-F238E27FC236}">
                <a16:creationId xmlns:a16="http://schemas.microsoft.com/office/drawing/2014/main" id="{1313BA40-4B0C-43FB-B06B-D29984B55722}"/>
              </a:ext>
            </a:extLst>
          </p:cNvPr>
          <p:cNvSpPr/>
          <p:nvPr/>
        </p:nvSpPr>
        <p:spPr>
          <a:xfrm>
            <a:off x="3555495" y="2066473"/>
            <a:ext cx="1316082" cy="5363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5" name="Oval 34">
            <a:extLst>
              <a:ext uri="{FF2B5EF4-FFF2-40B4-BE49-F238E27FC236}">
                <a16:creationId xmlns:a16="http://schemas.microsoft.com/office/drawing/2014/main" id="{1313BA40-4B0C-43FB-B06B-D29984B55722}"/>
              </a:ext>
            </a:extLst>
          </p:cNvPr>
          <p:cNvSpPr/>
          <p:nvPr/>
        </p:nvSpPr>
        <p:spPr>
          <a:xfrm>
            <a:off x="1643965" y="2580909"/>
            <a:ext cx="1911529" cy="5363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6" name="Oval 35">
            <a:extLst>
              <a:ext uri="{FF2B5EF4-FFF2-40B4-BE49-F238E27FC236}">
                <a16:creationId xmlns:a16="http://schemas.microsoft.com/office/drawing/2014/main" id="{1313BA40-4B0C-43FB-B06B-D29984B55722}"/>
              </a:ext>
            </a:extLst>
          </p:cNvPr>
          <p:cNvSpPr/>
          <p:nvPr/>
        </p:nvSpPr>
        <p:spPr>
          <a:xfrm>
            <a:off x="1643966" y="3117299"/>
            <a:ext cx="1316082" cy="5363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7" name="Oval 36">
            <a:extLst>
              <a:ext uri="{FF2B5EF4-FFF2-40B4-BE49-F238E27FC236}">
                <a16:creationId xmlns:a16="http://schemas.microsoft.com/office/drawing/2014/main" id="{1313BA40-4B0C-43FB-B06B-D29984B55722}"/>
              </a:ext>
            </a:extLst>
          </p:cNvPr>
          <p:cNvSpPr/>
          <p:nvPr/>
        </p:nvSpPr>
        <p:spPr>
          <a:xfrm>
            <a:off x="3868551" y="3588998"/>
            <a:ext cx="1996195" cy="60234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8" name="Oval 37">
            <a:extLst>
              <a:ext uri="{FF2B5EF4-FFF2-40B4-BE49-F238E27FC236}">
                <a16:creationId xmlns:a16="http://schemas.microsoft.com/office/drawing/2014/main" id="{1313BA40-4B0C-43FB-B06B-D29984B55722}"/>
              </a:ext>
            </a:extLst>
          </p:cNvPr>
          <p:cNvSpPr/>
          <p:nvPr/>
        </p:nvSpPr>
        <p:spPr>
          <a:xfrm>
            <a:off x="1821387" y="4149329"/>
            <a:ext cx="1922059" cy="533527"/>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9" name="Oval 38">
            <a:extLst>
              <a:ext uri="{FF2B5EF4-FFF2-40B4-BE49-F238E27FC236}">
                <a16:creationId xmlns:a16="http://schemas.microsoft.com/office/drawing/2014/main" id="{1313BA40-4B0C-43FB-B06B-D29984B55722}"/>
              </a:ext>
            </a:extLst>
          </p:cNvPr>
          <p:cNvSpPr/>
          <p:nvPr/>
        </p:nvSpPr>
        <p:spPr>
          <a:xfrm>
            <a:off x="3773585" y="4677333"/>
            <a:ext cx="1887012" cy="552314"/>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0" name="Oval 39">
            <a:extLst>
              <a:ext uri="{FF2B5EF4-FFF2-40B4-BE49-F238E27FC236}">
                <a16:creationId xmlns:a16="http://schemas.microsoft.com/office/drawing/2014/main" id="{1313BA40-4B0C-43FB-B06B-D29984B55722}"/>
              </a:ext>
            </a:extLst>
          </p:cNvPr>
          <p:cNvSpPr/>
          <p:nvPr/>
        </p:nvSpPr>
        <p:spPr>
          <a:xfrm>
            <a:off x="1759740" y="5150694"/>
            <a:ext cx="1627706" cy="552568"/>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1" name="Oval 40">
            <a:extLst>
              <a:ext uri="{FF2B5EF4-FFF2-40B4-BE49-F238E27FC236}">
                <a16:creationId xmlns:a16="http://schemas.microsoft.com/office/drawing/2014/main" id="{1313BA40-4B0C-43FB-B06B-D29984B55722}"/>
              </a:ext>
            </a:extLst>
          </p:cNvPr>
          <p:cNvSpPr/>
          <p:nvPr/>
        </p:nvSpPr>
        <p:spPr>
          <a:xfrm>
            <a:off x="3773585" y="5715637"/>
            <a:ext cx="1627705" cy="586854"/>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Title 3">
            <a:extLst>
              <a:ext uri="{FF2B5EF4-FFF2-40B4-BE49-F238E27FC236}">
                <a16:creationId xmlns:a16="http://schemas.microsoft.com/office/drawing/2014/main" id="{593272AB-F9B4-459D-9928-B9E2F824A69B}"/>
              </a:ext>
            </a:extLst>
          </p:cNvPr>
          <p:cNvSpPr txBox="1">
            <a:spLocks/>
          </p:cNvSpPr>
          <p:nvPr/>
        </p:nvSpPr>
        <p:spPr>
          <a:xfrm>
            <a:off x="300038" y="338225"/>
            <a:ext cx="5463948"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15" name="Title 3">
            <a:extLst>
              <a:ext uri="{FF2B5EF4-FFF2-40B4-BE49-F238E27FC236}">
                <a16:creationId xmlns:a16="http://schemas.microsoft.com/office/drawing/2014/main" id="{C3AEA6A1-8F80-45AD-A9E2-06EFCB062AF0}"/>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6" name="Picture 15">
            <a:extLst>
              <a:ext uri="{FF2B5EF4-FFF2-40B4-BE49-F238E27FC236}">
                <a16:creationId xmlns:a16="http://schemas.microsoft.com/office/drawing/2014/main" id="{8E8EC3D4-9DF3-47AB-A16D-16BB42365F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125"/>
            <a:ext cx="6457246" cy="867128"/>
          </a:xfrm>
          <a:prstGeom prst="rect">
            <a:avLst/>
          </a:prstGeom>
        </p:spPr>
      </p:pic>
      <p:sp>
        <p:nvSpPr>
          <p:cNvPr id="17" name="Title 3">
            <a:extLst>
              <a:ext uri="{FF2B5EF4-FFF2-40B4-BE49-F238E27FC236}">
                <a16:creationId xmlns:a16="http://schemas.microsoft.com/office/drawing/2014/main" id="{78BCAA98-2DE8-4C1F-9D18-4223C753912E}"/>
              </a:ext>
            </a:extLst>
          </p:cNvPr>
          <p:cNvSpPr txBox="1">
            <a:spLocks/>
          </p:cNvSpPr>
          <p:nvPr/>
        </p:nvSpPr>
        <p:spPr>
          <a:xfrm>
            <a:off x="0" y="199778"/>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defRPr/>
            </a:pPr>
            <a:r>
              <a:rPr lang="en-GB" sz="3600" b="1" dirty="0" err="1">
                <a:solidFill>
                  <a:prstClr val="white"/>
                </a:solidFill>
              </a:rPr>
              <a:t>Masculin</a:t>
            </a:r>
            <a:r>
              <a:rPr lang="en-GB" sz="3600" b="1" dirty="0">
                <a:solidFill>
                  <a:prstClr val="white"/>
                </a:solidFill>
              </a:rPr>
              <a:t> </a:t>
            </a:r>
            <a:r>
              <a:rPr lang="en-GB" sz="3600" b="1" dirty="0" err="1">
                <a:solidFill>
                  <a:prstClr val="white"/>
                </a:solidFill>
              </a:rPr>
              <a:t>ou</a:t>
            </a:r>
            <a:r>
              <a:rPr lang="en-GB" sz="3600" b="1" dirty="0">
                <a:solidFill>
                  <a:prstClr val="white"/>
                </a:solidFill>
              </a:rPr>
              <a:t> </a:t>
            </a:r>
            <a:r>
              <a:rPr lang="en-GB" sz="3600" b="1" dirty="0" err="1">
                <a:solidFill>
                  <a:prstClr val="white"/>
                </a:solidFill>
              </a:rPr>
              <a:t>féminin</a:t>
            </a:r>
            <a:r>
              <a:rPr lang="en-GB" sz="3600" b="1" dirty="0">
                <a:solidFill>
                  <a:prstClr val="white"/>
                </a:solidFill>
              </a:rPr>
              <a:t>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890BBCBB-929E-4CD6-9853-93F7BD6D3006}"/>
              </a:ext>
            </a:extLst>
          </p:cNvPr>
          <p:cNvSpPr txBox="1"/>
          <p:nvPr/>
        </p:nvSpPr>
        <p:spPr>
          <a:xfrm>
            <a:off x="182681" y="1142363"/>
            <a:ext cx="11198087" cy="461665"/>
          </a:xfrm>
          <a:prstGeom prst="rect">
            <a:avLst/>
          </a:prstGeom>
          <a:noFill/>
        </p:spPr>
        <p:txBody>
          <a:bodyPr wrap="square" rtlCol="0">
            <a:spAutoFit/>
          </a:bodyPr>
          <a:lstStyle/>
          <a:p>
            <a:r>
              <a:rPr lang="en-US" sz="2400" dirty="0">
                <a:solidFill>
                  <a:schemeClr val="accent5">
                    <a:lumMod val="50000"/>
                  </a:schemeClr>
                </a:solidFill>
              </a:rPr>
              <a:t>Lis les phrases et </a:t>
            </a:r>
            <a:r>
              <a:rPr lang="en-US" sz="2400" dirty="0" err="1">
                <a:solidFill>
                  <a:schemeClr val="accent5">
                    <a:lumMod val="50000"/>
                  </a:schemeClr>
                </a:solidFill>
              </a:rPr>
              <a:t>choisis</a:t>
            </a:r>
            <a:r>
              <a:rPr lang="en-US" sz="2400" dirty="0">
                <a:solidFill>
                  <a:schemeClr val="accent5">
                    <a:lumMod val="50000"/>
                  </a:schemeClr>
                </a:solidFill>
              </a:rPr>
              <a:t> le mot correct. Look carefully at the word for ‘the’!</a:t>
            </a:r>
          </a:p>
        </p:txBody>
      </p:sp>
    </p:spTree>
    <p:extLst>
      <p:ext uri="{BB962C8B-B14F-4D97-AF65-F5344CB8AC3E}">
        <p14:creationId xmlns:p14="http://schemas.microsoft.com/office/powerpoint/2010/main" val="298505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46">
            <a:extLst>
              <a:ext uri="{FF2B5EF4-FFF2-40B4-BE49-F238E27FC236}">
                <a16:creationId xmlns:a16="http://schemas.microsoft.com/office/drawing/2014/main" id="{2E9269F7-4DBD-4D66-9033-F8D7A9604A95}"/>
              </a:ext>
            </a:extLst>
          </p:cNvPr>
          <p:cNvSpPr/>
          <p:nvPr/>
        </p:nvSpPr>
        <p:spPr>
          <a:xfrm>
            <a:off x="10748518" y="249869"/>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noProof="0" dirty="0" err="1">
                <a:solidFill>
                  <a:prstClr val="white"/>
                </a:solidFill>
                <a:latin typeface="Century Gothic" panose="020B0502020202020204" pitchFamily="34" charset="0"/>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4" name="Table 13" descr="Table for exercises"/>
          <p:cNvGraphicFramePr>
            <a:graphicFrameLocks noGrp="1"/>
          </p:cNvGraphicFramePr>
          <p:nvPr>
            <p:extLst>
              <p:ext uri="{D42A27DB-BD31-4B8C-83A1-F6EECF244321}">
                <p14:modId xmlns:p14="http://schemas.microsoft.com/office/powerpoint/2010/main" val="1988858168"/>
              </p:ext>
            </p:extLst>
          </p:nvPr>
        </p:nvGraphicFramePr>
        <p:xfrm>
          <a:off x="1057170" y="1249910"/>
          <a:ext cx="10576923" cy="5009589"/>
        </p:xfrm>
        <a:graphic>
          <a:graphicData uri="http://schemas.openxmlformats.org/drawingml/2006/table">
            <a:tbl>
              <a:tblPr firstRow="1" bandRow="1">
                <a:tableStyleId>{5940675A-B579-460E-94D1-54222C63F5DA}</a:tableStyleId>
              </a:tblPr>
              <a:tblGrid>
                <a:gridCol w="1268930">
                  <a:extLst>
                    <a:ext uri="{9D8B030D-6E8A-4147-A177-3AD203B41FA5}">
                      <a16:colId xmlns:a16="http://schemas.microsoft.com/office/drawing/2014/main" val="20000"/>
                    </a:ext>
                  </a:extLst>
                </a:gridCol>
                <a:gridCol w="4425472">
                  <a:extLst>
                    <a:ext uri="{9D8B030D-6E8A-4147-A177-3AD203B41FA5}">
                      <a16:colId xmlns:a16="http://schemas.microsoft.com/office/drawing/2014/main" val="2718503455"/>
                    </a:ext>
                  </a:extLst>
                </a:gridCol>
                <a:gridCol w="4882521">
                  <a:extLst>
                    <a:ext uri="{9D8B030D-6E8A-4147-A177-3AD203B41FA5}">
                      <a16:colId xmlns:a16="http://schemas.microsoft.com/office/drawing/2014/main" val="20001"/>
                    </a:ext>
                  </a:extLst>
                </a:gridCol>
              </a:tblGrid>
              <a:tr h="556621">
                <a:tc>
                  <a:txBody>
                    <a:bodyPr/>
                    <a:lstStyle/>
                    <a:p>
                      <a:r>
                        <a:rPr lang="en-GB" sz="2000" b="1" dirty="0">
                          <a:solidFill>
                            <a:schemeClr val="accent5">
                              <a:lumMod val="50000"/>
                            </a:schemeClr>
                          </a:solidFill>
                        </a:rPr>
                        <a:t>Le / La</a:t>
                      </a:r>
                      <a:r>
                        <a:rPr lang="en-GB" sz="2000" b="1" baseline="0" dirty="0">
                          <a:solidFill>
                            <a:schemeClr val="accent5">
                              <a:lumMod val="50000"/>
                            </a:schemeClr>
                          </a:solidFill>
                        </a:rPr>
                        <a:t> ?</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chemeClr val="accent5">
                              <a:lumMod val="50000"/>
                            </a:schemeClr>
                          </a:solidFill>
                        </a:rPr>
                        <a:t>Extra details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r>
                        <a:rPr lang="en-GB" sz="2400" dirty="0">
                          <a:solidFill>
                            <a:schemeClr val="accent5">
                              <a:lumMod val="50000"/>
                            </a:schemeClr>
                          </a:solidFill>
                        </a:rPr>
                        <a:t>le / la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chemeClr val="accent5">
                              <a:lumMod val="50000"/>
                            </a:schemeClr>
                          </a:solidFill>
                        </a:rPr>
                        <a:t>femme / </a:t>
                      </a:r>
                      <a:r>
                        <a:rPr lang="en-GB" sz="2400" dirty="0" err="1">
                          <a:solidFill>
                            <a:schemeClr val="accent5">
                              <a:lumMod val="50000"/>
                            </a:schemeClr>
                          </a:solidFill>
                        </a:rPr>
                        <a:t>professeur</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chemeClr val="accent5">
                              <a:lumMod val="50000"/>
                            </a:schemeClr>
                          </a:solidFill>
                        </a:rPr>
                        <a:t>le / la</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chemeClr val="accent5">
                              <a:lumMod val="50000"/>
                            </a:schemeClr>
                          </a:solidFill>
                        </a:rPr>
                        <a:t>chien</a:t>
                      </a:r>
                      <a:r>
                        <a:rPr lang="en-GB" sz="2400" baseline="0" dirty="0">
                          <a:solidFill>
                            <a:schemeClr val="accent5">
                              <a:lumMod val="50000"/>
                            </a:schemeClr>
                          </a:solidFill>
                        </a:rPr>
                        <a:t> /voiture</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r>
                        <a:rPr lang="en-GB" sz="2400">
                          <a:solidFill>
                            <a:schemeClr val="accent5">
                              <a:lumMod val="50000"/>
                            </a:schemeClr>
                          </a:solidFill>
                        </a:rPr>
                        <a:t>le / la</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chemeClr val="accent5">
                              <a:lumMod val="50000"/>
                            </a:schemeClr>
                          </a:solidFill>
                        </a:rPr>
                        <a:t>fille</a:t>
                      </a:r>
                      <a:r>
                        <a:rPr lang="en-GB" sz="2400" baseline="0" dirty="0">
                          <a:solidFill>
                            <a:schemeClr val="accent5">
                              <a:lumMod val="50000"/>
                            </a:schemeClr>
                          </a:solidFill>
                        </a:rPr>
                        <a:t> / </a:t>
                      </a:r>
                      <a:r>
                        <a:rPr lang="en-GB" sz="2400" baseline="0" dirty="0" err="1">
                          <a:solidFill>
                            <a:schemeClr val="accent5">
                              <a:lumMod val="50000"/>
                            </a:schemeClr>
                          </a:solidFill>
                        </a:rPr>
                        <a:t>médecin</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r>
                        <a:rPr lang="en-GB" sz="2400">
                          <a:solidFill>
                            <a:schemeClr val="accent5">
                              <a:lumMod val="50000"/>
                            </a:schemeClr>
                          </a:solidFill>
                        </a:rPr>
                        <a:t>le / la</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chemeClr val="accent5">
                              <a:lumMod val="50000"/>
                            </a:schemeClr>
                          </a:solidFill>
                        </a:rPr>
                        <a:t>fille</a:t>
                      </a:r>
                      <a:r>
                        <a:rPr lang="en-GB" sz="2400" dirty="0">
                          <a:solidFill>
                            <a:schemeClr val="accent5">
                              <a:lumMod val="50000"/>
                            </a:schemeClr>
                          </a:solidFill>
                        </a:rPr>
                        <a:t> / </a:t>
                      </a:r>
                      <a:r>
                        <a:rPr lang="en-GB" sz="2400" dirty="0" err="1">
                          <a:solidFill>
                            <a:schemeClr val="accent5">
                              <a:lumMod val="50000"/>
                            </a:schemeClr>
                          </a:solidFill>
                        </a:rPr>
                        <a:t>chien</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r>
                        <a:rPr lang="en-GB" sz="2400">
                          <a:solidFill>
                            <a:schemeClr val="accent5">
                              <a:lumMod val="50000"/>
                            </a:schemeClr>
                          </a:solidFill>
                        </a:rPr>
                        <a:t>le / la</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chemeClr val="accent5">
                              <a:lumMod val="50000"/>
                            </a:schemeClr>
                          </a:solidFill>
                        </a:rPr>
                        <a:t>garçon</a:t>
                      </a:r>
                      <a:r>
                        <a:rPr lang="en-GB" sz="2400" dirty="0">
                          <a:solidFill>
                            <a:schemeClr val="accent5">
                              <a:lumMod val="50000"/>
                            </a:schemeClr>
                          </a:solidFill>
                        </a:rPr>
                        <a:t> / </a:t>
                      </a:r>
                      <a:r>
                        <a:rPr lang="en-GB" sz="2400" dirty="0" err="1">
                          <a:solidFill>
                            <a:schemeClr val="accent5">
                              <a:lumMod val="50000"/>
                            </a:schemeClr>
                          </a:solidFill>
                        </a:rPr>
                        <a:t>fille</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r>
                        <a:rPr lang="en-GB" sz="2400">
                          <a:solidFill>
                            <a:schemeClr val="accent5">
                              <a:lumMod val="50000"/>
                            </a:schemeClr>
                          </a:solidFill>
                        </a:rPr>
                        <a:t>le / la</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rPr>
                        <a:t>professeur</a:t>
                      </a:r>
                      <a:r>
                        <a:rPr lang="en-GB" sz="2400" dirty="0">
                          <a:solidFill>
                            <a:schemeClr val="accent5">
                              <a:lumMod val="50000"/>
                            </a:schemeClr>
                          </a:solidFill>
                        </a:rPr>
                        <a:t> / femme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56621">
                <a:tc>
                  <a:txBody>
                    <a:bodyPr/>
                    <a:lstStyle/>
                    <a:p>
                      <a:r>
                        <a:rPr lang="en-GB" sz="2400">
                          <a:solidFill>
                            <a:schemeClr val="accent5">
                              <a:lumMod val="50000"/>
                            </a:schemeClr>
                          </a:solidFill>
                        </a:rPr>
                        <a:t>le / la</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chemeClr val="accent5">
                              <a:lumMod val="50000"/>
                            </a:schemeClr>
                          </a:solidFill>
                        </a:rPr>
                        <a:t>chanteur</a:t>
                      </a:r>
                      <a:r>
                        <a:rPr lang="en-GB" sz="2400" dirty="0">
                          <a:solidFill>
                            <a:schemeClr val="accent5">
                              <a:lumMod val="50000"/>
                            </a:schemeClr>
                          </a:solidFill>
                        </a:rPr>
                        <a:t> / </a:t>
                      </a:r>
                      <a:r>
                        <a:rPr lang="en-GB" sz="2400" dirty="0" err="1">
                          <a:solidFill>
                            <a:schemeClr val="accent5">
                              <a:lumMod val="50000"/>
                            </a:schemeClr>
                          </a:solidFill>
                        </a:rPr>
                        <a:t>chambre</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56621">
                <a:tc>
                  <a:txBody>
                    <a:bodyPr/>
                    <a:lstStyle/>
                    <a:p>
                      <a:r>
                        <a:rPr lang="en-GB" sz="2400" dirty="0">
                          <a:solidFill>
                            <a:schemeClr val="accent5">
                              <a:lumMod val="50000"/>
                            </a:schemeClr>
                          </a:solidFill>
                        </a:rPr>
                        <a:t>le / la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chemeClr val="accent5">
                              <a:lumMod val="50000"/>
                            </a:schemeClr>
                          </a:solidFill>
                        </a:rPr>
                        <a:t>voiture</a:t>
                      </a:r>
                      <a:r>
                        <a:rPr lang="en-GB" sz="2400" baseline="0" dirty="0">
                          <a:solidFill>
                            <a:schemeClr val="accent5">
                              <a:lumMod val="50000"/>
                            </a:schemeClr>
                          </a:solidFill>
                        </a:rPr>
                        <a:t> / </a:t>
                      </a:r>
                      <a:r>
                        <a:rPr lang="en-GB" sz="2400" baseline="0" dirty="0" err="1">
                          <a:solidFill>
                            <a:schemeClr val="accent5">
                              <a:lumMod val="50000"/>
                            </a:schemeClr>
                          </a:solidFill>
                        </a:rPr>
                        <a:t>chien</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2" name="TextBox 1"/>
          <p:cNvSpPr txBox="1"/>
          <p:nvPr/>
        </p:nvSpPr>
        <p:spPr>
          <a:xfrm>
            <a:off x="7157627" y="1860989"/>
            <a:ext cx="4476466" cy="461665"/>
          </a:xfrm>
          <a:prstGeom prst="rect">
            <a:avLst/>
          </a:prstGeom>
          <a:noFill/>
        </p:spPr>
        <p:txBody>
          <a:bodyPr wrap="square" rtlCol="0">
            <a:spAutoFit/>
          </a:bodyPr>
          <a:lstStyle/>
          <a:p>
            <a:r>
              <a:rPr lang="en-GB" sz="2400" dirty="0">
                <a:solidFill>
                  <a:schemeClr val="accent5">
                    <a:lumMod val="50000"/>
                  </a:schemeClr>
                </a:solidFill>
              </a:rPr>
              <a:t>is nice</a:t>
            </a:r>
          </a:p>
        </p:txBody>
      </p:sp>
      <p:sp>
        <p:nvSpPr>
          <p:cNvPr id="51" name="TextBox 50"/>
          <p:cNvSpPr txBox="1"/>
          <p:nvPr/>
        </p:nvSpPr>
        <p:spPr>
          <a:xfrm>
            <a:off x="7157627" y="2392428"/>
            <a:ext cx="4476466" cy="461665"/>
          </a:xfrm>
          <a:prstGeom prst="rect">
            <a:avLst/>
          </a:prstGeom>
          <a:noFill/>
        </p:spPr>
        <p:txBody>
          <a:bodyPr wrap="square" rtlCol="0">
            <a:spAutoFit/>
          </a:bodyPr>
          <a:lstStyle/>
          <a:p>
            <a:r>
              <a:rPr lang="en-GB" sz="2400" dirty="0">
                <a:solidFill>
                  <a:schemeClr val="accent5">
                    <a:lumMod val="50000"/>
                  </a:schemeClr>
                </a:solidFill>
              </a:rPr>
              <a:t>is fast</a:t>
            </a:r>
          </a:p>
        </p:txBody>
      </p:sp>
      <p:sp>
        <p:nvSpPr>
          <p:cNvPr id="52" name="TextBox 51"/>
          <p:cNvSpPr txBox="1"/>
          <p:nvPr/>
        </p:nvSpPr>
        <p:spPr>
          <a:xfrm>
            <a:off x="7157627" y="2933733"/>
            <a:ext cx="4476466" cy="461665"/>
          </a:xfrm>
          <a:prstGeom prst="rect">
            <a:avLst/>
          </a:prstGeom>
          <a:noFill/>
        </p:spPr>
        <p:txBody>
          <a:bodyPr wrap="square" rtlCol="0">
            <a:spAutoFit/>
          </a:bodyPr>
          <a:lstStyle/>
          <a:p>
            <a:r>
              <a:rPr lang="en-GB" sz="2400" dirty="0">
                <a:solidFill>
                  <a:schemeClr val="accent5">
                    <a:lumMod val="50000"/>
                  </a:schemeClr>
                </a:solidFill>
              </a:rPr>
              <a:t>speaks French</a:t>
            </a:r>
          </a:p>
        </p:txBody>
      </p:sp>
      <p:sp>
        <p:nvSpPr>
          <p:cNvPr id="53" name="TextBox 52"/>
          <p:cNvSpPr txBox="1"/>
          <p:nvPr/>
        </p:nvSpPr>
        <p:spPr>
          <a:xfrm>
            <a:off x="7157627" y="3523871"/>
            <a:ext cx="4476466" cy="461665"/>
          </a:xfrm>
          <a:prstGeom prst="rect">
            <a:avLst/>
          </a:prstGeom>
          <a:noFill/>
        </p:spPr>
        <p:txBody>
          <a:bodyPr wrap="square" rtlCol="0">
            <a:spAutoFit/>
          </a:bodyPr>
          <a:lstStyle/>
          <a:p>
            <a:r>
              <a:rPr lang="en-GB" sz="2400" dirty="0">
                <a:solidFill>
                  <a:schemeClr val="accent5">
                    <a:lumMod val="50000"/>
                  </a:schemeClr>
                </a:solidFill>
              </a:rPr>
              <a:t>is ill</a:t>
            </a:r>
          </a:p>
        </p:txBody>
      </p:sp>
      <p:sp>
        <p:nvSpPr>
          <p:cNvPr id="54" name="TextBox 53"/>
          <p:cNvSpPr txBox="1"/>
          <p:nvPr/>
        </p:nvSpPr>
        <p:spPr>
          <a:xfrm>
            <a:off x="7157627" y="4101501"/>
            <a:ext cx="4476466" cy="461665"/>
          </a:xfrm>
          <a:prstGeom prst="rect">
            <a:avLst/>
          </a:prstGeom>
          <a:noFill/>
        </p:spPr>
        <p:txBody>
          <a:bodyPr wrap="square" rtlCol="0">
            <a:spAutoFit/>
          </a:bodyPr>
          <a:lstStyle/>
          <a:p>
            <a:r>
              <a:rPr lang="en-GB" sz="2400" dirty="0">
                <a:solidFill>
                  <a:schemeClr val="accent5">
                    <a:lumMod val="50000"/>
                  </a:schemeClr>
                </a:solidFill>
              </a:rPr>
              <a:t>has a pet / animal</a:t>
            </a:r>
          </a:p>
        </p:txBody>
      </p:sp>
      <p:sp>
        <p:nvSpPr>
          <p:cNvPr id="55" name="TextBox 54"/>
          <p:cNvSpPr txBox="1"/>
          <p:nvPr/>
        </p:nvSpPr>
        <p:spPr>
          <a:xfrm>
            <a:off x="7157627" y="4679131"/>
            <a:ext cx="4476466" cy="461665"/>
          </a:xfrm>
          <a:prstGeom prst="rect">
            <a:avLst/>
          </a:prstGeom>
          <a:noFill/>
        </p:spPr>
        <p:txBody>
          <a:bodyPr wrap="square" rtlCol="0">
            <a:spAutoFit/>
          </a:bodyPr>
          <a:lstStyle/>
          <a:p>
            <a:r>
              <a:rPr lang="en-GB" sz="2400" dirty="0">
                <a:solidFill>
                  <a:schemeClr val="accent5">
                    <a:lumMod val="50000"/>
                  </a:schemeClr>
                </a:solidFill>
              </a:rPr>
              <a:t>is English</a:t>
            </a:r>
          </a:p>
        </p:txBody>
      </p:sp>
      <p:sp>
        <p:nvSpPr>
          <p:cNvPr id="56" name="TextBox 55"/>
          <p:cNvSpPr txBox="1"/>
          <p:nvPr/>
        </p:nvSpPr>
        <p:spPr>
          <a:xfrm>
            <a:off x="7157627" y="5210570"/>
            <a:ext cx="4476466" cy="461665"/>
          </a:xfrm>
          <a:prstGeom prst="rect">
            <a:avLst/>
          </a:prstGeom>
          <a:noFill/>
        </p:spPr>
        <p:txBody>
          <a:bodyPr wrap="square" rtlCol="0">
            <a:spAutoFit/>
          </a:bodyPr>
          <a:lstStyle/>
          <a:p>
            <a:r>
              <a:rPr lang="en-GB" sz="2400" dirty="0">
                <a:solidFill>
                  <a:schemeClr val="accent5">
                    <a:lumMod val="50000"/>
                  </a:schemeClr>
                </a:solidFill>
              </a:rPr>
              <a:t>has a computer</a:t>
            </a:r>
          </a:p>
        </p:txBody>
      </p:sp>
      <p:sp>
        <p:nvSpPr>
          <p:cNvPr id="57" name="TextBox 56"/>
          <p:cNvSpPr txBox="1"/>
          <p:nvPr/>
        </p:nvSpPr>
        <p:spPr>
          <a:xfrm>
            <a:off x="7157627" y="5783803"/>
            <a:ext cx="4476466" cy="461665"/>
          </a:xfrm>
          <a:prstGeom prst="rect">
            <a:avLst/>
          </a:prstGeom>
          <a:noFill/>
        </p:spPr>
        <p:txBody>
          <a:bodyPr wrap="square" rtlCol="0">
            <a:spAutoFit/>
          </a:bodyPr>
          <a:lstStyle/>
          <a:p>
            <a:r>
              <a:rPr lang="en-GB" sz="2400" dirty="0">
                <a:solidFill>
                  <a:schemeClr val="accent5">
                    <a:lumMod val="50000"/>
                  </a:schemeClr>
                </a:solidFill>
              </a:rPr>
              <a:t>is fast</a:t>
            </a:r>
          </a:p>
        </p:txBody>
      </p:sp>
      <p:sp>
        <p:nvSpPr>
          <p:cNvPr id="58" name="Oval 57">
            <a:extLst>
              <a:ext uri="{FF2B5EF4-FFF2-40B4-BE49-F238E27FC236}">
                <a16:creationId xmlns:a16="http://schemas.microsoft.com/office/drawing/2014/main" id="{1313BA40-4B0C-43FB-B06B-D29984B55722}"/>
              </a:ext>
            </a:extLst>
          </p:cNvPr>
          <p:cNvSpPr/>
          <p:nvPr/>
        </p:nvSpPr>
        <p:spPr>
          <a:xfrm>
            <a:off x="1542281" y="1868151"/>
            <a:ext cx="660989" cy="48097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9" name="Oval 58">
            <a:extLst>
              <a:ext uri="{FF2B5EF4-FFF2-40B4-BE49-F238E27FC236}">
                <a16:creationId xmlns:a16="http://schemas.microsoft.com/office/drawing/2014/main" id="{1313BA40-4B0C-43FB-B06B-D29984B55722}"/>
              </a:ext>
            </a:extLst>
          </p:cNvPr>
          <p:cNvSpPr/>
          <p:nvPr/>
        </p:nvSpPr>
        <p:spPr>
          <a:xfrm>
            <a:off x="1043522" y="2410168"/>
            <a:ext cx="660989" cy="48097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0" name="Oval 59">
            <a:extLst>
              <a:ext uri="{FF2B5EF4-FFF2-40B4-BE49-F238E27FC236}">
                <a16:creationId xmlns:a16="http://schemas.microsoft.com/office/drawing/2014/main" id="{1313BA40-4B0C-43FB-B06B-D29984B55722}"/>
              </a:ext>
            </a:extLst>
          </p:cNvPr>
          <p:cNvSpPr/>
          <p:nvPr/>
        </p:nvSpPr>
        <p:spPr>
          <a:xfrm>
            <a:off x="1043521" y="2952185"/>
            <a:ext cx="660989" cy="48097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1" name="Oval 60">
            <a:extLst>
              <a:ext uri="{FF2B5EF4-FFF2-40B4-BE49-F238E27FC236}">
                <a16:creationId xmlns:a16="http://schemas.microsoft.com/office/drawing/2014/main" id="{1313BA40-4B0C-43FB-B06B-D29984B55722}"/>
              </a:ext>
            </a:extLst>
          </p:cNvPr>
          <p:cNvSpPr/>
          <p:nvPr/>
        </p:nvSpPr>
        <p:spPr>
          <a:xfrm>
            <a:off x="1542281" y="3552328"/>
            <a:ext cx="660989" cy="48097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2" name="Oval 61">
            <a:extLst>
              <a:ext uri="{FF2B5EF4-FFF2-40B4-BE49-F238E27FC236}">
                <a16:creationId xmlns:a16="http://schemas.microsoft.com/office/drawing/2014/main" id="{1313BA40-4B0C-43FB-B06B-D29984B55722}"/>
              </a:ext>
            </a:extLst>
          </p:cNvPr>
          <p:cNvSpPr/>
          <p:nvPr/>
        </p:nvSpPr>
        <p:spPr>
          <a:xfrm>
            <a:off x="1016225" y="4065282"/>
            <a:ext cx="660989" cy="48097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3" name="Oval 62">
            <a:extLst>
              <a:ext uri="{FF2B5EF4-FFF2-40B4-BE49-F238E27FC236}">
                <a16:creationId xmlns:a16="http://schemas.microsoft.com/office/drawing/2014/main" id="{1313BA40-4B0C-43FB-B06B-D29984B55722}"/>
              </a:ext>
            </a:extLst>
          </p:cNvPr>
          <p:cNvSpPr/>
          <p:nvPr/>
        </p:nvSpPr>
        <p:spPr>
          <a:xfrm>
            <a:off x="1002577" y="4622835"/>
            <a:ext cx="660989" cy="48097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4" name="Oval 63">
            <a:extLst>
              <a:ext uri="{FF2B5EF4-FFF2-40B4-BE49-F238E27FC236}">
                <a16:creationId xmlns:a16="http://schemas.microsoft.com/office/drawing/2014/main" id="{1313BA40-4B0C-43FB-B06B-D29984B55722}"/>
              </a:ext>
            </a:extLst>
          </p:cNvPr>
          <p:cNvSpPr/>
          <p:nvPr/>
        </p:nvSpPr>
        <p:spPr>
          <a:xfrm>
            <a:off x="1542280" y="5191260"/>
            <a:ext cx="660989" cy="48097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5" name="Oval 64">
            <a:extLst>
              <a:ext uri="{FF2B5EF4-FFF2-40B4-BE49-F238E27FC236}">
                <a16:creationId xmlns:a16="http://schemas.microsoft.com/office/drawing/2014/main" id="{1313BA40-4B0C-43FB-B06B-D29984B55722}"/>
              </a:ext>
            </a:extLst>
          </p:cNvPr>
          <p:cNvSpPr/>
          <p:nvPr/>
        </p:nvSpPr>
        <p:spPr>
          <a:xfrm>
            <a:off x="1542279" y="5774147"/>
            <a:ext cx="660989" cy="48097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6" name="Oval 65">
            <a:extLst>
              <a:ext uri="{FF2B5EF4-FFF2-40B4-BE49-F238E27FC236}">
                <a16:creationId xmlns:a16="http://schemas.microsoft.com/office/drawing/2014/main" id="{1313BA40-4B0C-43FB-B06B-D29984B55722}"/>
              </a:ext>
            </a:extLst>
          </p:cNvPr>
          <p:cNvSpPr/>
          <p:nvPr/>
        </p:nvSpPr>
        <p:spPr>
          <a:xfrm>
            <a:off x="2285158" y="1841679"/>
            <a:ext cx="1337479" cy="507447"/>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7" name="Oval 66">
            <a:extLst>
              <a:ext uri="{FF2B5EF4-FFF2-40B4-BE49-F238E27FC236}">
                <a16:creationId xmlns:a16="http://schemas.microsoft.com/office/drawing/2014/main" id="{1313BA40-4B0C-43FB-B06B-D29984B55722}"/>
              </a:ext>
            </a:extLst>
          </p:cNvPr>
          <p:cNvSpPr/>
          <p:nvPr/>
        </p:nvSpPr>
        <p:spPr>
          <a:xfrm>
            <a:off x="2203268" y="2444738"/>
            <a:ext cx="1337479" cy="507447"/>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8" name="Oval 67">
            <a:extLst>
              <a:ext uri="{FF2B5EF4-FFF2-40B4-BE49-F238E27FC236}">
                <a16:creationId xmlns:a16="http://schemas.microsoft.com/office/drawing/2014/main" id="{1313BA40-4B0C-43FB-B06B-D29984B55722}"/>
              </a:ext>
            </a:extLst>
          </p:cNvPr>
          <p:cNvSpPr/>
          <p:nvPr/>
        </p:nvSpPr>
        <p:spPr>
          <a:xfrm>
            <a:off x="3093589" y="2962728"/>
            <a:ext cx="1552630" cy="56114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9" name="Oval 68">
            <a:extLst>
              <a:ext uri="{FF2B5EF4-FFF2-40B4-BE49-F238E27FC236}">
                <a16:creationId xmlns:a16="http://schemas.microsoft.com/office/drawing/2014/main" id="{1313BA40-4B0C-43FB-B06B-D29984B55722}"/>
              </a:ext>
            </a:extLst>
          </p:cNvPr>
          <p:cNvSpPr/>
          <p:nvPr/>
        </p:nvSpPr>
        <p:spPr>
          <a:xfrm>
            <a:off x="2285158" y="3519921"/>
            <a:ext cx="890322" cy="47915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0" name="Oval 69">
            <a:extLst>
              <a:ext uri="{FF2B5EF4-FFF2-40B4-BE49-F238E27FC236}">
                <a16:creationId xmlns:a16="http://schemas.microsoft.com/office/drawing/2014/main" id="{1313BA40-4B0C-43FB-B06B-D29984B55722}"/>
              </a:ext>
            </a:extLst>
          </p:cNvPr>
          <p:cNvSpPr/>
          <p:nvPr/>
        </p:nvSpPr>
        <p:spPr>
          <a:xfrm>
            <a:off x="2285158" y="4068848"/>
            <a:ext cx="1337479" cy="507447"/>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1" name="Oval 70">
            <a:extLst>
              <a:ext uri="{FF2B5EF4-FFF2-40B4-BE49-F238E27FC236}">
                <a16:creationId xmlns:a16="http://schemas.microsoft.com/office/drawing/2014/main" id="{1313BA40-4B0C-43FB-B06B-D29984B55722}"/>
              </a:ext>
            </a:extLst>
          </p:cNvPr>
          <p:cNvSpPr/>
          <p:nvPr/>
        </p:nvSpPr>
        <p:spPr>
          <a:xfrm>
            <a:off x="2285158" y="4644808"/>
            <a:ext cx="1760560" cy="56576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2" name="Oval 71">
            <a:extLst>
              <a:ext uri="{FF2B5EF4-FFF2-40B4-BE49-F238E27FC236}">
                <a16:creationId xmlns:a16="http://schemas.microsoft.com/office/drawing/2014/main" id="{1313BA40-4B0C-43FB-B06B-D29984B55722}"/>
              </a:ext>
            </a:extLst>
          </p:cNvPr>
          <p:cNvSpPr/>
          <p:nvPr/>
        </p:nvSpPr>
        <p:spPr>
          <a:xfrm>
            <a:off x="4059366" y="5178024"/>
            <a:ext cx="1542197" cy="49421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3" name="Oval 72">
            <a:extLst>
              <a:ext uri="{FF2B5EF4-FFF2-40B4-BE49-F238E27FC236}">
                <a16:creationId xmlns:a16="http://schemas.microsoft.com/office/drawing/2014/main" id="{1313BA40-4B0C-43FB-B06B-D29984B55722}"/>
              </a:ext>
            </a:extLst>
          </p:cNvPr>
          <p:cNvSpPr/>
          <p:nvPr/>
        </p:nvSpPr>
        <p:spPr>
          <a:xfrm>
            <a:off x="2285158" y="5732826"/>
            <a:ext cx="1337479" cy="507447"/>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6" name="Action Button: Custom 75">
            <a:hlinkClick r:id="" action="ppaction://noaction" highlightClick="1">
              <a:snd r:embed="rId3" name="2. Le [BEEP] est rapide.wav"/>
            </a:hlinkClick>
          </p:cNvPr>
          <p:cNvSpPr/>
          <p:nvPr/>
        </p:nvSpPr>
        <p:spPr>
          <a:xfrm>
            <a:off x="394633" y="2415267"/>
            <a:ext cx="482400" cy="482245"/>
          </a:xfrm>
          <a:prstGeom prst="actionButtonBlank">
            <a:avLst/>
          </a:prstGeom>
          <a:solidFill>
            <a:schemeClr val="accent5">
              <a:lumMod val="50000"/>
            </a:schemeClr>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2</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7" name="Action Button: Custom 76">
            <a:hlinkClick r:id="" action="ppaction://noaction" highlightClick="1">
              <a:snd r:embed="rId4" name="3. Le [BEEP] parle.wav"/>
            </a:hlinkClick>
          </p:cNvPr>
          <p:cNvSpPr/>
          <p:nvPr/>
        </p:nvSpPr>
        <p:spPr>
          <a:xfrm>
            <a:off x="394633" y="2947503"/>
            <a:ext cx="482400" cy="482245"/>
          </a:xfrm>
          <a:prstGeom prst="actionButtonBlank">
            <a:avLst/>
          </a:prstGeom>
          <a:solidFill>
            <a:schemeClr val="accent5">
              <a:lumMod val="50000"/>
            </a:schemeClr>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3</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8" name="Action Button: Custom 77">
            <a:hlinkClick r:id="" action="ppaction://noaction" highlightClick="1">
              <a:snd r:embed="rId5" name="4. La [BEEP] est malade.wav"/>
            </a:hlinkClick>
          </p:cNvPr>
          <p:cNvSpPr/>
          <p:nvPr/>
        </p:nvSpPr>
        <p:spPr>
          <a:xfrm>
            <a:off x="394633" y="3479739"/>
            <a:ext cx="482400" cy="482245"/>
          </a:xfrm>
          <a:prstGeom prst="actionButtonBlank">
            <a:avLst/>
          </a:prstGeom>
          <a:solidFill>
            <a:schemeClr val="accent5">
              <a:lumMod val="50000"/>
            </a:schemeClr>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4</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9" name="Action Button: Custom 78">
            <a:hlinkClick r:id="" action="ppaction://noaction" highlightClick="1">
              <a:snd r:embed="rId6" name="5. Le [BEEP] a un animal.wav"/>
            </a:hlinkClick>
          </p:cNvPr>
          <p:cNvSpPr/>
          <p:nvPr/>
        </p:nvSpPr>
        <p:spPr>
          <a:xfrm>
            <a:off x="396002" y="4052364"/>
            <a:ext cx="482400" cy="482245"/>
          </a:xfrm>
          <a:prstGeom prst="actionButtonBlank">
            <a:avLst/>
          </a:prstGeom>
          <a:solidFill>
            <a:schemeClr val="accent5">
              <a:lumMod val="50000"/>
            </a:schemeClr>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5</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0" name="Action Button: Custom 79">
            <a:hlinkClick r:id="" action="ppaction://noaction" highlightClick="1">
              <a:snd r:embed="rId7" name="19.6 masculine.wav"/>
            </a:hlinkClick>
          </p:cNvPr>
          <p:cNvSpPr/>
          <p:nvPr/>
        </p:nvSpPr>
        <p:spPr>
          <a:xfrm>
            <a:off x="381270" y="4603878"/>
            <a:ext cx="482400" cy="482245"/>
          </a:xfrm>
          <a:prstGeom prst="actionButtonBlank">
            <a:avLst/>
          </a:prstGeom>
          <a:solidFill>
            <a:schemeClr val="accent5">
              <a:lumMod val="50000"/>
            </a:schemeClr>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6</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1" name="Action Button: Custom 80">
            <a:hlinkClick r:id="" action="ppaction://noaction" highlightClick="1">
              <a:snd r:embed="rId8" name="7. La [BEEP] a un ordinateur.wav"/>
            </a:hlinkClick>
          </p:cNvPr>
          <p:cNvSpPr/>
          <p:nvPr/>
        </p:nvSpPr>
        <p:spPr>
          <a:xfrm>
            <a:off x="381270" y="5176503"/>
            <a:ext cx="482400" cy="482245"/>
          </a:xfrm>
          <a:prstGeom prst="actionButtonBlank">
            <a:avLst/>
          </a:prstGeom>
          <a:solidFill>
            <a:schemeClr val="accent5">
              <a:lumMod val="50000"/>
            </a:schemeClr>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7</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2" name="Action Button: Custom 81">
            <a:hlinkClick r:id="" action="ppaction://noaction" highlightClick="1">
              <a:snd r:embed="rId9" name="8. La [BEEP] est rapide.wav"/>
            </a:hlinkClick>
          </p:cNvPr>
          <p:cNvSpPr/>
          <p:nvPr/>
        </p:nvSpPr>
        <p:spPr>
          <a:xfrm>
            <a:off x="375531" y="5728774"/>
            <a:ext cx="482400" cy="482245"/>
          </a:xfrm>
          <a:prstGeom prst="actionButtonBlank">
            <a:avLst/>
          </a:prstGeom>
          <a:solidFill>
            <a:schemeClr val="accent5">
              <a:lumMod val="50000"/>
            </a:schemeClr>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8</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Action Button: Custom 36">
            <a:hlinkClick r:id="" action="ppaction://noaction" highlightClick="1">
              <a:snd r:embed="rId10" name="1. La [BEEP] est sympa.wav"/>
            </a:hlinkClick>
          </p:cNvPr>
          <p:cNvSpPr/>
          <p:nvPr/>
        </p:nvSpPr>
        <p:spPr>
          <a:xfrm>
            <a:off x="394633" y="1868151"/>
            <a:ext cx="482400" cy="482245"/>
          </a:xfrm>
          <a:prstGeom prst="actionButtonBlank">
            <a:avLst/>
          </a:prstGeom>
          <a:solidFill>
            <a:schemeClr val="accent5">
              <a:lumMod val="50000"/>
            </a:schemeClr>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prstClr val="white"/>
                </a:solidFill>
                <a:latin typeface="Century Gothic" panose="020B0502020202020204" pitchFamily="34" charset="0"/>
              </a:rPr>
              <a:t>1</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BD5BECF6-343E-4E8E-8774-FE226C191ED5}"/>
              </a:ext>
            </a:extLst>
          </p:cNvPr>
          <p:cNvSpPr>
            <a:spLocks noGrp="1"/>
          </p:cNvSpPr>
          <p:nvPr>
            <p:ph type="title" idx="4294967295"/>
          </p:nvPr>
        </p:nvSpPr>
        <p:spPr>
          <a:xfrm>
            <a:off x="190342" y="1174461"/>
            <a:ext cx="764795" cy="482245"/>
          </a:xfrm>
        </p:spPr>
        <p:txBody>
          <a:bodyPr>
            <a:noAutofit/>
          </a:bodyPr>
          <a:lstStyle/>
          <a:p>
            <a:r>
              <a:rPr lang="fr-FR" sz="2400" dirty="0">
                <a:solidFill>
                  <a:schemeClr val="bg1"/>
                </a:solidFill>
              </a:rPr>
              <a:t>Le ou la</a:t>
            </a:r>
          </a:p>
        </p:txBody>
      </p:sp>
      <p:sp>
        <p:nvSpPr>
          <p:cNvPr id="38" name="Title 3">
            <a:extLst>
              <a:ext uri="{FF2B5EF4-FFF2-40B4-BE49-F238E27FC236}">
                <a16:creationId xmlns:a16="http://schemas.microsoft.com/office/drawing/2014/main" id="{D7B432C5-92BC-45AF-91C1-11190C297B66}"/>
              </a:ext>
            </a:extLst>
          </p:cNvPr>
          <p:cNvSpPr txBox="1">
            <a:spLocks/>
          </p:cNvSpPr>
          <p:nvPr/>
        </p:nvSpPr>
        <p:spPr>
          <a:xfrm>
            <a:off x="300038" y="338225"/>
            <a:ext cx="5463948"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39" name="Title 3">
            <a:extLst>
              <a:ext uri="{FF2B5EF4-FFF2-40B4-BE49-F238E27FC236}">
                <a16:creationId xmlns:a16="http://schemas.microsoft.com/office/drawing/2014/main" id="{D16D2152-C374-4686-ABCC-3EE3701ECE86}"/>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0" name="Picture 39">
            <a:extLst>
              <a:ext uri="{FF2B5EF4-FFF2-40B4-BE49-F238E27FC236}">
                <a16:creationId xmlns:a16="http://schemas.microsoft.com/office/drawing/2014/main" id="{179EC2B2-2117-4CBA-A093-1C31E48EF9C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89125"/>
            <a:ext cx="6457246" cy="867128"/>
          </a:xfrm>
          <a:prstGeom prst="rect">
            <a:avLst/>
          </a:prstGeom>
        </p:spPr>
      </p:pic>
      <p:sp>
        <p:nvSpPr>
          <p:cNvPr id="41" name="Title 3">
            <a:extLst>
              <a:ext uri="{FF2B5EF4-FFF2-40B4-BE49-F238E27FC236}">
                <a16:creationId xmlns:a16="http://schemas.microsoft.com/office/drawing/2014/main" id="{3E9ACDEE-B8B3-4E53-94C8-03895C9BB47B}"/>
              </a:ext>
            </a:extLst>
          </p:cNvPr>
          <p:cNvSpPr txBox="1">
            <a:spLocks/>
          </p:cNvSpPr>
          <p:nvPr/>
        </p:nvSpPr>
        <p:spPr>
          <a:xfrm>
            <a:off x="2710" y="197694"/>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defRPr/>
            </a:pPr>
            <a:r>
              <a:rPr lang="en-GB" sz="3600" b="1" dirty="0" err="1">
                <a:solidFill>
                  <a:prstClr val="white"/>
                </a:solidFill>
              </a:rPr>
              <a:t>Masculin</a:t>
            </a:r>
            <a:r>
              <a:rPr lang="en-GB" sz="3600" b="1" dirty="0">
                <a:solidFill>
                  <a:prstClr val="white"/>
                </a:solidFill>
              </a:rPr>
              <a:t> </a:t>
            </a:r>
            <a:r>
              <a:rPr lang="en-GB" sz="3600" b="1" dirty="0" err="1">
                <a:solidFill>
                  <a:prstClr val="white"/>
                </a:solidFill>
              </a:rPr>
              <a:t>ou</a:t>
            </a:r>
            <a:r>
              <a:rPr lang="en-GB" sz="3600" b="1" dirty="0">
                <a:solidFill>
                  <a:prstClr val="white"/>
                </a:solidFill>
              </a:rPr>
              <a:t> </a:t>
            </a:r>
            <a:r>
              <a:rPr lang="en-GB" sz="3600" b="1" dirty="0" err="1">
                <a:solidFill>
                  <a:prstClr val="white"/>
                </a:solidFill>
              </a:rPr>
              <a:t>féminin</a:t>
            </a:r>
            <a:r>
              <a:rPr lang="en-GB" sz="3600" b="1" dirty="0">
                <a:solidFill>
                  <a:prstClr val="white"/>
                </a:solidFill>
              </a:rPr>
              <a:t> ?</a:t>
            </a:r>
          </a:p>
        </p:txBody>
      </p:sp>
      <p:sp>
        <p:nvSpPr>
          <p:cNvPr id="43" name="TextBox 42">
            <a:extLst>
              <a:ext uri="{FF2B5EF4-FFF2-40B4-BE49-F238E27FC236}">
                <a16:creationId xmlns:a16="http://schemas.microsoft.com/office/drawing/2014/main" id="{18D68C43-4369-4D26-9163-397AB33F8927}"/>
              </a:ext>
            </a:extLst>
          </p:cNvPr>
          <p:cNvSpPr txBox="1"/>
          <p:nvPr/>
        </p:nvSpPr>
        <p:spPr>
          <a:xfrm>
            <a:off x="6096000" y="317596"/>
            <a:ext cx="6021063" cy="461665"/>
          </a:xfrm>
          <a:prstGeom prst="rect">
            <a:avLst/>
          </a:prstGeom>
          <a:noFill/>
        </p:spPr>
        <p:txBody>
          <a:bodyPr wrap="square" rtlCol="0">
            <a:spAutoFit/>
          </a:bodyPr>
          <a:lstStyle/>
          <a:p>
            <a:r>
              <a:rPr lang="en-US" sz="2400" dirty="0" err="1">
                <a:solidFill>
                  <a:schemeClr val="accent5">
                    <a:lumMod val="50000"/>
                  </a:schemeClr>
                </a:solidFill>
              </a:rPr>
              <a:t>Écoute</a:t>
            </a:r>
            <a:r>
              <a:rPr lang="en-US" sz="2400" dirty="0">
                <a:solidFill>
                  <a:schemeClr val="accent5">
                    <a:lumMod val="50000"/>
                  </a:schemeClr>
                </a:solidFill>
              </a:rPr>
              <a:t>. </a:t>
            </a:r>
            <a:r>
              <a:rPr lang="en-US" sz="2400" dirty="0" err="1">
                <a:solidFill>
                  <a:schemeClr val="accent5">
                    <a:lumMod val="50000"/>
                  </a:schemeClr>
                </a:solidFill>
              </a:rPr>
              <a:t>Choisis</a:t>
            </a:r>
            <a:r>
              <a:rPr lang="en-US" sz="2400" dirty="0">
                <a:solidFill>
                  <a:schemeClr val="accent5">
                    <a:lumMod val="50000"/>
                  </a:schemeClr>
                </a:solidFill>
              </a:rPr>
              <a:t> le mot correct. </a:t>
            </a:r>
          </a:p>
        </p:txBody>
      </p:sp>
    </p:spTree>
    <p:extLst>
      <p:ext uri="{BB962C8B-B14F-4D97-AF65-F5344CB8AC3E}">
        <p14:creationId xmlns:p14="http://schemas.microsoft.com/office/powerpoint/2010/main" val="236739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500"/>
                                        <p:tgtEl>
                                          <p:spTgt spid="6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fade">
                                      <p:cBhvr>
                                        <p:cTn id="40" dur="500"/>
                                        <p:tgtEl>
                                          <p:spTgt spid="68"/>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fade">
                                      <p:cBhvr>
                                        <p:cTn id="49" dur="500"/>
                                        <p:tgtEl>
                                          <p:spTgt spid="6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500"/>
                                        <p:tgtEl>
                                          <p:spTgt spid="69"/>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0"/>
                                        </p:tgtEl>
                                        <p:attrNameLst>
                                          <p:attrName>style.visibility</p:attrName>
                                        </p:attrNameLst>
                                      </p:cBhvr>
                                      <p:to>
                                        <p:strVal val="visible"/>
                                      </p:to>
                                    </p:set>
                                    <p:animEffect transition="in" filter="fade">
                                      <p:cBhvr>
                                        <p:cTn id="68" dur="500"/>
                                        <p:tgtEl>
                                          <p:spTgt spid="70"/>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3"/>
                                        </p:tgtEl>
                                        <p:attrNameLst>
                                          <p:attrName>style.visibility</p:attrName>
                                        </p:attrNameLst>
                                      </p:cBhvr>
                                      <p:to>
                                        <p:strVal val="visible"/>
                                      </p:to>
                                    </p:set>
                                    <p:animEffect transition="in" filter="fade">
                                      <p:cBhvr>
                                        <p:cTn id="77" dur="500"/>
                                        <p:tgtEl>
                                          <p:spTgt spid="6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1"/>
                                        </p:tgtEl>
                                        <p:attrNameLst>
                                          <p:attrName>style.visibility</p:attrName>
                                        </p:attrNameLst>
                                      </p:cBhvr>
                                      <p:to>
                                        <p:strVal val="visible"/>
                                      </p:to>
                                    </p:set>
                                    <p:animEffect transition="in" filter="fade">
                                      <p:cBhvr>
                                        <p:cTn id="82" dur="500"/>
                                        <p:tgtEl>
                                          <p:spTgt spid="71"/>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fade">
                                      <p:cBhvr>
                                        <p:cTn id="91" dur="500"/>
                                        <p:tgtEl>
                                          <p:spTgt spid="6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72"/>
                                        </p:tgtEl>
                                        <p:attrNameLst>
                                          <p:attrName>style.visibility</p:attrName>
                                        </p:attrNameLst>
                                      </p:cBhvr>
                                      <p:to>
                                        <p:strVal val="visible"/>
                                      </p:to>
                                    </p:set>
                                    <p:animEffect transition="in" filter="fade">
                                      <p:cBhvr>
                                        <p:cTn id="96" dur="500"/>
                                        <p:tgtEl>
                                          <p:spTgt spid="72"/>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65"/>
                                        </p:tgtEl>
                                        <p:attrNameLst>
                                          <p:attrName>style.visibility</p:attrName>
                                        </p:attrNameLst>
                                      </p:cBhvr>
                                      <p:to>
                                        <p:strVal val="visible"/>
                                      </p:to>
                                    </p:set>
                                    <p:animEffect transition="in" filter="fade">
                                      <p:cBhvr>
                                        <p:cTn id="105" dur="500"/>
                                        <p:tgtEl>
                                          <p:spTgt spid="65"/>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73"/>
                                        </p:tgtEl>
                                        <p:attrNameLst>
                                          <p:attrName>style.visibility</p:attrName>
                                        </p:attrNameLst>
                                      </p:cBhvr>
                                      <p:to>
                                        <p:strVal val="visible"/>
                                      </p:to>
                                    </p:set>
                                    <p:animEffect transition="in" filter="fade">
                                      <p:cBhvr>
                                        <p:cTn id="110" dur="500"/>
                                        <p:tgtEl>
                                          <p:spTgt spid="73"/>
                                        </p:tgtEl>
                                      </p:cBhvr>
                                    </p:animEffec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1" grpId="0"/>
      <p:bldP spid="52" grpId="0"/>
      <p:bldP spid="53" grpId="0"/>
      <p:bldP spid="54" grpId="0"/>
      <p:bldP spid="55" grpId="0"/>
      <p:bldP spid="56" grpId="0"/>
      <p:bldP spid="57" grpId="0"/>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100291" y="-233436"/>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pic>
        <p:nvPicPr>
          <p:cNvPr id="4" name="Picture 3" descr="a small chil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427089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en enfant.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en enf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5EC3D-7FEF-4437-9046-4EF40FD1FAA7}"/>
              </a:ext>
            </a:extLst>
          </p:cNvPr>
          <p:cNvSpPr>
            <a:spLocks noGrp="1"/>
          </p:cNvSpPr>
          <p:nvPr>
            <p:ph type="title" idx="4294967295"/>
          </p:nvPr>
        </p:nvSpPr>
        <p:spPr>
          <a:xfrm>
            <a:off x="497238" y="-82438"/>
            <a:ext cx="1750017" cy="1325563"/>
          </a:xfrm>
        </p:spPr>
        <p:txBody>
          <a:bodyPr/>
          <a:lstStyle/>
          <a:p>
            <a:r>
              <a:rPr lang="fr-FR" dirty="0"/>
              <a:t>Parler</a:t>
            </a:r>
          </a:p>
        </p:txBody>
      </p:sp>
      <p:sp>
        <p:nvSpPr>
          <p:cNvPr id="91" name="TextBox 90"/>
          <p:cNvSpPr txBox="1"/>
          <p:nvPr/>
        </p:nvSpPr>
        <p:spPr>
          <a:xfrm>
            <a:off x="300038" y="1519802"/>
            <a:ext cx="11521848" cy="3680688"/>
          </a:xfrm>
          <a:prstGeom prst="rect">
            <a:avLst/>
          </a:prstGeom>
          <a:noFill/>
        </p:spPr>
        <p:txBody>
          <a:bodyPr wrap="square" rtlCol="0">
            <a:spAutoFit/>
          </a:bodyPr>
          <a:lstStyle/>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The </a:t>
            </a:r>
            <a:r>
              <a:rPr kumimoji="0" lang="en-GB" sz="2200" b="0" i="0" u="none" strike="sng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boy</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 a un animal.</a:t>
            </a: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The </a:t>
            </a:r>
            <a:r>
              <a:rPr lang="en-GB" sz="2200" strike="sngStrike"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woman</a:t>
            </a:r>
            <a:r>
              <a:rPr kumimoji="0" lang="en-GB" sz="2200" b="0" i="0" u="none" strike="sng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22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parle</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anglais</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The </a:t>
            </a:r>
            <a:r>
              <a:rPr kumimoji="0" lang="en-GB" sz="2200" b="0" i="0" u="none" strike="sng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bedroom</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22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est</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moderne</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a:p>
            <a:pPr marL="457200" indent="-457200">
              <a:lnSpc>
                <a:spcPct val="107000"/>
              </a:lnSpc>
              <a:spcAft>
                <a:spcPts val="800"/>
              </a:spcAft>
              <a:buFontTx/>
              <a:buAutoNum type="arabicParenR"/>
              <a:defRPr/>
            </a:pPr>
            <a:r>
              <a:rPr lang="en-GB" sz="22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The </a:t>
            </a:r>
            <a:r>
              <a:rPr lang="en-GB" sz="2200" strike="sngStrike"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car</a:t>
            </a:r>
            <a:r>
              <a:rPr lang="en-GB" sz="22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 </a:t>
            </a:r>
            <a:r>
              <a:rPr lang="en-GB" sz="2200" dirty="0" err="1">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est</a:t>
            </a:r>
            <a:r>
              <a:rPr lang="en-GB" sz="22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rapide</a:t>
            </a:r>
            <a:r>
              <a:rPr lang="en-GB" sz="22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a:t>
            </a: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The </a:t>
            </a:r>
            <a:r>
              <a:rPr lang="en-GB" sz="2200" strike="sngStrike"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rPr>
              <a:t>doctor</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22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est</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calme</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endParaRPr kumimoji="0" lang="en-GB" sz="2200" b="0"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endParaRPr kumimoji="0" lang="en-GB" sz="2200" b="0"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endParaRPr kumimoji="0" lang="en-GB" sz="2200" b="0"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Title 3">
            <a:extLst>
              <a:ext uri="{FF2B5EF4-FFF2-40B4-BE49-F238E27FC236}">
                <a16:creationId xmlns:a16="http://schemas.microsoft.com/office/drawing/2014/main" id="{4AB53E55-75E1-4826-977B-46F067684141}"/>
              </a:ext>
            </a:extLst>
          </p:cNvPr>
          <p:cNvSpPr txBox="1">
            <a:spLocks/>
          </p:cNvSpPr>
          <p:nvPr/>
        </p:nvSpPr>
        <p:spPr>
          <a:xfrm>
            <a:off x="300038" y="338225"/>
            <a:ext cx="5463948"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12" name="Title 3">
            <a:extLst>
              <a:ext uri="{FF2B5EF4-FFF2-40B4-BE49-F238E27FC236}">
                <a16:creationId xmlns:a16="http://schemas.microsoft.com/office/drawing/2014/main" id="{78919E4F-33F8-4264-A2F7-21979A9819DC}"/>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3" name="Picture 12">
            <a:extLst>
              <a:ext uri="{FF2B5EF4-FFF2-40B4-BE49-F238E27FC236}">
                <a16:creationId xmlns:a16="http://schemas.microsoft.com/office/drawing/2014/main" id="{761BAFD4-E48C-49A5-A422-988EF8A65D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946"/>
            <a:ext cx="6457246" cy="867128"/>
          </a:xfrm>
          <a:prstGeom prst="rect">
            <a:avLst/>
          </a:prstGeom>
        </p:spPr>
      </p:pic>
      <p:sp>
        <p:nvSpPr>
          <p:cNvPr id="14" name="Title 3">
            <a:extLst>
              <a:ext uri="{FF2B5EF4-FFF2-40B4-BE49-F238E27FC236}">
                <a16:creationId xmlns:a16="http://schemas.microsoft.com/office/drawing/2014/main" id="{A55F0F23-3C45-47E6-9389-480866BEC6F0}"/>
              </a:ext>
            </a:extLst>
          </p:cNvPr>
          <p:cNvSpPr txBox="1">
            <a:spLocks/>
          </p:cNvSpPr>
          <p:nvPr/>
        </p:nvSpPr>
        <p:spPr>
          <a:xfrm>
            <a:off x="19283" y="221165"/>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dirty="0" err="1">
                <a:solidFill>
                  <a:prstClr val="white"/>
                </a:solidFill>
              </a:rPr>
              <a:t>Partenaire</a:t>
            </a:r>
            <a:r>
              <a:rPr lang="en-GB" sz="3600" b="1" dirty="0">
                <a:solidFill>
                  <a:prstClr val="white"/>
                </a:solidFill>
              </a:rPr>
              <a:t> A - script</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0" name="Rounded Rectangle 46">
            <a:extLst>
              <a:ext uri="{FF2B5EF4-FFF2-40B4-BE49-F238E27FC236}">
                <a16:creationId xmlns:a16="http://schemas.microsoft.com/office/drawing/2014/main" id="{0A18CFF7-E60F-4627-A76D-A746BAD6FDC5}"/>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65153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463845-E522-481E-9759-0D354AFCB923}"/>
              </a:ext>
            </a:extLst>
          </p:cNvPr>
          <p:cNvSpPr>
            <a:spLocks noGrp="1"/>
          </p:cNvSpPr>
          <p:nvPr>
            <p:ph type="title" idx="4294967295"/>
          </p:nvPr>
        </p:nvSpPr>
        <p:spPr>
          <a:xfrm>
            <a:off x="652434" y="-129911"/>
            <a:ext cx="1765515" cy="1325563"/>
          </a:xfrm>
        </p:spPr>
        <p:txBody>
          <a:bodyPr/>
          <a:lstStyle/>
          <a:p>
            <a:r>
              <a:rPr lang="fr-FR" dirty="0"/>
              <a:t>Parler</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141" y="1098410"/>
            <a:ext cx="496656" cy="101165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8374" y="1223779"/>
            <a:ext cx="1026664" cy="71695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945" y="2287724"/>
            <a:ext cx="859903" cy="862798"/>
          </a:xfrm>
          <a:prstGeom prst="rect">
            <a:avLst/>
          </a:prstGeom>
        </p:spPr>
      </p:pic>
      <p:sp>
        <p:nvSpPr>
          <p:cNvPr id="3" name="Rectangle 2"/>
          <p:cNvSpPr/>
          <p:nvPr/>
        </p:nvSpPr>
        <p:spPr>
          <a:xfrm>
            <a:off x="738518" y="1046074"/>
            <a:ext cx="1121948" cy="109785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 name="Rectangle 31"/>
          <p:cNvSpPr/>
          <p:nvPr/>
        </p:nvSpPr>
        <p:spPr>
          <a:xfrm>
            <a:off x="1906921" y="1046078"/>
            <a:ext cx="1085390" cy="109785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 name="TextBox 32"/>
          <p:cNvSpPr txBox="1"/>
          <p:nvPr/>
        </p:nvSpPr>
        <p:spPr>
          <a:xfrm>
            <a:off x="244149" y="1382201"/>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1.</a:t>
            </a:r>
          </a:p>
        </p:txBody>
      </p:sp>
      <p:sp>
        <p:nvSpPr>
          <p:cNvPr id="34" name="Rectangle 33"/>
          <p:cNvSpPr/>
          <p:nvPr/>
        </p:nvSpPr>
        <p:spPr>
          <a:xfrm>
            <a:off x="3038765" y="1046074"/>
            <a:ext cx="8500801" cy="109785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8" name="Straight Connector 37"/>
          <p:cNvCxnSpPr/>
          <p:nvPr/>
        </p:nvCxnSpPr>
        <p:spPr>
          <a:xfrm flipV="1">
            <a:off x="3238448" y="1913162"/>
            <a:ext cx="1266538"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914850" y="1913162"/>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7234709" y="1913162"/>
            <a:ext cx="1424155"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8993456" y="1913166"/>
            <a:ext cx="765772" cy="755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738521" y="2214469"/>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1" name="Rectangle 50"/>
          <p:cNvSpPr/>
          <p:nvPr/>
        </p:nvSpPr>
        <p:spPr>
          <a:xfrm>
            <a:off x="1906924" y="2214473"/>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2" name="Rectangle 51"/>
          <p:cNvSpPr/>
          <p:nvPr/>
        </p:nvSpPr>
        <p:spPr>
          <a:xfrm>
            <a:off x="3038768" y="2214469"/>
            <a:ext cx="8500797"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53" name="Straight Connector 52"/>
          <p:cNvCxnSpPr/>
          <p:nvPr/>
        </p:nvCxnSpPr>
        <p:spPr>
          <a:xfrm flipV="1">
            <a:off x="3238451" y="3081557"/>
            <a:ext cx="1266535"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4962979" y="3081557"/>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7234712" y="3081557"/>
            <a:ext cx="1417055"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9021623" y="3081562"/>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738524" y="3281272"/>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8" name="Rectangle 57"/>
          <p:cNvSpPr/>
          <p:nvPr/>
        </p:nvSpPr>
        <p:spPr>
          <a:xfrm>
            <a:off x="1906927" y="3281276"/>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9" name="Rectangle 58"/>
          <p:cNvSpPr/>
          <p:nvPr/>
        </p:nvSpPr>
        <p:spPr>
          <a:xfrm>
            <a:off x="3038771" y="3281272"/>
            <a:ext cx="8500793"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60" name="Straight Connector 59"/>
          <p:cNvCxnSpPr/>
          <p:nvPr/>
        </p:nvCxnSpPr>
        <p:spPr>
          <a:xfrm flipV="1">
            <a:off x="3238454" y="4148360"/>
            <a:ext cx="1266532"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4995066" y="4148360"/>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7234715" y="4148360"/>
            <a:ext cx="1424149"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9021626" y="4148365"/>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738524" y="4348067"/>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5" name="Rectangle 64"/>
          <p:cNvSpPr/>
          <p:nvPr/>
        </p:nvSpPr>
        <p:spPr>
          <a:xfrm>
            <a:off x="1906927" y="4348071"/>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6" name="Rectangle 65"/>
          <p:cNvSpPr/>
          <p:nvPr/>
        </p:nvSpPr>
        <p:spPr>
          <a:xfrm>
            <a:off x="3038772" y="4348067"/>
            <a:ext cx="8500792"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67" name="Straight Connector 66"/>
          <p:cNvCxnSpPr/>
          <p:nvPr/>
        </p:nvCxnSpPr>
        <p:spPr>
          <a:xfrm flipV="1">
            <a:off x="3238454" y="5213736"/>
            <a:ext cx="1266532" cy="1420"/>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4962982" y="5215155"/>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7234715" y="5213736"/>
            <a:ext cx="1424149" cy="1426"/>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9021626" y="5215160"/>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738525" y="5414866"/>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2" name="Rectangle 71"/>
          <p:cNvSpPr/>
          <p:nvPr/>
        </p:nvSpPr>
        <p:spPr>
          <a:xfrm>
            <a:off x="1906928" y="5414870"/>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3" name="Rectangle 72"/>
          <p:cNvSpPr/>
          <p:nvPr/>
        </p:nvSpPr>
        <p:spPr>
          <a:xfrm>
            <a:off x="3038772" y="5414866"/>
            <a:ext cx="8500791"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74" name="Straight Connector 73"/>
          <p:cNvCxnSpPr/>
          <p:nvPr/>
        </p:nvCxnSpPr>
        <p:spPr>
          <a:xfrm flipV="1">
            <a:off x="3238455" y="6276240"/>
            <a:ext cx="1266531" cy="5715"/>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5011109" y="6276240"/>
            <a:ext cx="1848282" cy="5718"/>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7234716" y="6276240"/>
            <a:ext cx="1568380" cy="572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9037669" y="6281959"/>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244149" y="2472642"/>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79" name="TextBox 78"/>
          <p:cNvSpPr txBox="1"/>
          <p:nvPr/>
        </p:nvSpPr>
        <p:spPr>
          <a:xfrm>
            <a:off x="244149" y="3536171"/>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sp>
        <p:nvSpPr>
          <p:cNvPr id="80" name="TextBox 79"/>
          <p:cNvSpPr txBox="1"/>
          <p:nvPr/>
        </p:nvSpPr>
        <p:spPr>
          <a:xfrm>
            <a:off x="250966" y="4599700"/>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81" name="TextBox 80"/>
          <p:cNvSpPr txBox="1"/>
          <p:nvPr/>
        </p:nvSpPr>
        <p:spPr>
          <a:xfrm>
            <a:off x="278233" y="5660375"/>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cxnSp>
        <p:nvCxnSpPr>
          <p:cNvPr id="94" name="Straight Connector 93"/>
          <p:cNvCxnSpPr/>
          <p:nvPr/>
        </p:nvCxnSpPr>
        <p:spPr>
          <a:xfrm flipV="1">
            <a:off x="9925619" y="1940733"/>
            <a:ext cx="1417055"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291" y="3429945"/>
            <a:ext cx="1022886" cy="718415"/>
          </a:xfrm>
          <a:prstGeom prst="rect">
            <a:avLst/>
          </a:prstGeom>
        </p:spPr>
      </p:pic>
      <p:pic>
        <p:nvPicPr>
          <p:cNvPr id="83" name="Picture 8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6387" y="2254255"/>
            <a:ext cx="971076" cy="911317"/>
          </a:xfrm>
          <a:prstGeom prst="rect">
            <a:avLst/>
          </a:prstGeom>
        </p:spPr>
      </p:pic>
      <p:pic>
        <p:nvPicPr>
          <p:cNvPr id="84" name="Picture 8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6387" y="3536170"/>
            <a:ext cx="971076" cy="511433"/>
          </a:xfrm>
          <a:prstGeom prst="rect">
            <a:avLst/>
          </a:prstGeom>
        </p:spPr>
      </p:pic>
      <p:pic>
        <p:nvPicPr>
          <p:cNvPr id="85" name="Picture 8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8255" y="4353447"/>
            <a:ext cx="448957" cy="962981"/>
          </a:xfrm>
          <a:prstGeom prst="rect">
            <a:avLst/>
          </a:prstGeom>
        </p:spPr>
      </p:pic>
      <p:pic>
        <p:nvPicPr>
          <p:cNvPr id="86" name="Picture 8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67310" y="4509485"/>
            <a:ext cx="897728" cy="598485"/>
          </a:xfrm>
          <a:prstGeom prst="rect">
            <a:avLst/>
          </a:prstGeom>
        </p:spPr>
      </p:pic>
      <p:pic>
        <p:nvPicPr>
          <p:cNvPr id="90" name="Picture 8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53" y="5422331"/>
            <a:ext cx="898020" cy="901044"/>
          </a:xfrm>
          <a:prstGeom prst="rect">
            <a:avLst/>
          </a:prstGeom>
        </p:spPr>
      </p:pic>
      <p:pic>
        <p:nvPicPr>
          <p:cNvPr id="91" name="Picture 9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27298" y="5426268"/>
            <a:ext cx="668960" cy="959812"/>
          </a:xfrm>
          <a:prstGeom prst="rect">
            <a:avLst/>
          </a:prstGeom>
        </p:spPr>
      </p:pic>
      <p:sp>
        <p:nvSpPr>
          <p:cNvPr id="92" name="Title 3">
            <a:extLst>
              <a:ext uri="{FF2B5EF4-FFF2-40B4-BE49-F238E27FC236}">
                <a16:creationId xmlns:a16="http://schemas.microsoft.com/office/drawing/2014/main" id="{07381D07-B524-4078-9F16-94759F7BEBBB}"/>
              </a:ext>
            </a:extLst>
          </p:cNvPr>
          <p:cNvSpPr txBox="1">
            <a:spLocks/>
          </p:cNvSpPr>
          <p:nvPr/>
        </p:nvSpPr>
        <p:spPr>
          <a:xfrm>
            <a:off x="300038" y="338225"/>
            <a:ext cx="5463948"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93" name="Title 3">
            <a:extLst>
              <a:ext uri="{FF2B5EF4-FFF2-40B4-BE49-F238E27FC236}">
                <a16:creationId xmlns:a16="http://schemas.microsoft.com/office/drawing/2014/main" id="{D990E51C-8CA5-45C1-979C-4BB6C6161FBE}"/>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95" name="Picture 94">
            <a:extLst>
              <a:ext uri="{FF2B5EF4-FFF2-40B4-BE49-F238E27FC236}">
                <a16:creationId xmlns:a16="http://schemas.microsoft.com/office/drawing/2014/main" id="{356F60AF-0964-4156-94B1-C81D8080872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189125"/>
            <a:ext cx="6457246" cy="867128"/>
          </a:xfrm>
          <a:prstGeom prst="rect">
            <a:avLst/>
          </a:prstGeom>
        </p:spPr>
      </p:pic>
      <p:sp>
        <p:nvSpPr>
          <p:cNvPr id="96" name="Title 3">
            <a:extLst>
              <a:ext uri="{FF2B5EF4-FFF2-40B4-BE49-F238E27FC236}">
                <a16:creationId xmlns:a16="http://schemas.microsoft.com/office/drawing/2014/main" id="{D39868E3-2B6C-4A3B-AB82-4FC6B1BAA97F}"/>
              </a:ext>
            </a:extLst>
          </p:cNvPr>
          <p:cNvSpPr txBox="1">
            <a:spLocks/>
          </p:cNvSpPr>
          <p:nvPr/>
        </p:nvSpPr>
        <p:spPr>
          <a:xfrm>
            <a:off x="0" y="184396"/>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dirty="0">
                <a:solidFill>
                  <a:prstClr val="white"/>
                </a:solidFill>
              </a:rPr>
              <a:t>Partner B</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8" name="Rounded Rectangle 46">
            <a:extLst>
              <a:ext uri="{FF2B5EF4-FFF2-40B4-BE49-F238E27FC236}">
                <a16:creationId xmlns:a16="http://schemas.microsoft.com/office/drawing/2014/main" id="{D81F17DA-C739-45E9-8F2F-C5A7312ADE49}"/>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90264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F69E-D363-4CF2-9DE1-223B9FC325C6}"/>
              </a:ext>
            </a:extLst>
          </p:cNvPr>
          <p:cNvSpPr>
            <a:spLocks noGrp="1"/>
          </p:cNvSpPr>
          <p:nvPr>
            <p:ph type="title" idx="4294967295"/>
          </p:nvPr>
        </p:nvSpPr>
        <p:spPr>
          <a:xfrm>
            <a:off x="821943" y="-224571"/>
            <a:ext cx="1771554" cy="1325563"/>
          </a:xfrm>
        </p:spPr>
        <p:txBody>
          <a:bodyPr/>
          <a:lstStyle/>
          <a:p>
            <a:r>
              <a:rPr lang="fr-FR" dirty="0"/>
              <a:t>Parler</a:t>
            </a:r>
          </a:p>
        </p:txBody>
      </p:sp>
      <p:sp>
        <p:nvSpPr>
          <p:cNvPr id="3" name="Rectangle 2"/>
          <p:cNvSpPr/>
          <p:nvPr/>
        </p:nvSpPr>
        <p:spPr>
          <a:xfrm>
            <a:off x="794407" y="1046074"/>
            <a:ext cx="1121948" cy="109785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 name="Rectangle 31"/>
          <p:cNvSpPr/>
          <p:nvPr/>
        </p:nvSpPr>
        <p:spPr>
          <a:xfrm>
            <a:off x="1962810" y="1046078"/>
            <a:ext cx="1085390" cy="109785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 name="TextBox 32"/>
          <p:cNvSpPr txBox="1"/>
          <p:nvPr/>
        </p:nvSpPr>
        <p:spPr>
          <a:xfrm>
            <a:off x="300038" y="1382201"/>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1.</a:t>
            </a:r>
          </a:p>
        </p:txBody>
      </p:sp>
      <p:sp>
        <p:nvSpPr>
          <p:cNvPr id="34" name="Rectangle 33"/>
          <p:cNvSpPr/>
          <p:nvPr/>
        </p:nvSpPr>
        <p:spPr>
          <a:xfrm>
            <a:off x="3094654" y="1046074"/>
            <a:ext cx="8500801" cy="109785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8" name="Straight Connector 37"/>
          <p:cNvCxnSpPr/>
          <p:nvPr/>
        </p:nvCxnSpPr>
        <p:spPr>
          <a:xfrm flipV="1">
            <a:off x="3294337" y="1913162"/>
            <a:ext cx="1266538"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970739" y="1913162"/>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7435769" y="1913163"/>
            <a:ext cx="993612" cy="3778"/>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8901990" y="1917436"/>
            <a:ext cx="913127" cy="328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794410" y="2214469"/>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1" name="Rectangle 50"/>
          <p:cNvSpPr/>
          <p:nvPr/>
        </p:nvSpPr>
        <p:spPr>
          <a:xfrm>
            <a:off x="1962813" y="2214473"/>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2" name="Rectangle 51"/>
          <p:cNvSpPr/>
          <p:nvPr/>
        </p:nvSpPr>
        <p:spPr>
          <a:xfrm>
            <a:off x="3094657" y="2214469"/>
            <a:ext cx="8500797"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53" name="Straight Connector 52"/>
          <p:cNvCxnSpPr/>
          <p:nvPr/>
        </p:nvCxnSpPr>
        <p:spPr>
          <a:xfrm flipV="1">
            <a:off x="3294340" y="3081557"/>
            <a:ext cx="1266535"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5018868" y="3081557"/>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7290601" y="3081557"/>
            <a:ext cx="1417055"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9077512" y="3081562"/>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794413" y="3281272"/>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8" name="Rectangle 57"/>
          <p:cNvSpPr/>
          <p:nvPr/>
        </p:nvSpPr>
        <p:spPr>
          <a:xfrm>
            <a:off x="1962816" y="3281276"/>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9" name="Rectangle 58"/>
          <p:cNvSpPr/>
          <p:nvPr/>
        </p:nvSpPr>
        <p:spPr>
          <a:xfrm>
            <a:off x="3094660" y="3281272"/>
            <a:ext cx="8500793"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60" name="Straight Connector 59"/>
          <p:cNvCxnSpPr/>
          <p:nvPr/>
        </p:nvCxnSpPr>
        <p:spPr>
          <a:xfrm flipV="1">
            <a:off x="3294343" y="4148360"/>
            <a:ext cx="1266532"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5050955" y="4148360"/>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7290604" y="4148360"/>
            <a:ext cx="1424149"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9077515" y="4148365"/>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794413" y="4348067"/>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5" name="Rectangle 64"/>
          <p:cNvSpPr/>
          <p:nvPr/>
        </p:nvSpPr>
        <p:spPr>
          <a:xfrm>
            <a:off x="1962816" y="4348071"/>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6" name="Rectangle 65"/>
          <p:cNvSpPr/>
          <p:nvPr/>
        </p:nvSpPr>
        <p:spPr>
          <a:xfrm>
            <a:off x="3094661" y="4348067"/>
            <a:ext cx="8500792"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67" name="Straight Connector 66"/>
          <p:cNvCxnSpPr/>
          <p:nvPr/>
        </p:nvCxnSpPr>
        <p:spPr>
          <a:xfrm flipV="1">
            <a:off x="3294343" y="5213736"/>
            <a:ext cx="1266532" cy="1420"/>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018871" y="5215155"/>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7290604" y="5213736"/>
            <a:ext cx="1424149" cy="1426"/>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9077515" y="5215160"/>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794414" y="5414866"/>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2" name="Rectangle 71"/>
          <p:cNvSpPr/>
          <p:nvPr/>
        </p:nvSpPr>
        <p:spPr>
          <a:xfrm>
            <a:off x="1962817" y="5414870"/>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3" name="Rectangle 72"/>
          <p:cNvSpPr/>
          <p:nvPr/>
        </p:nvSpPr>
        <p:spPr>
          <a:xfrm>
            <a:off x="3094661" y="5414866"/>
            <a:ext cx="8500791"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74" name="Straight Connector 73"/>
          <p:cNvCxnSpPr/>
          <p:nvPr/>
        </p:nvCxnSpPr>
        <p:spPr>
          <a:xfrm flipV="1">
            <a:off x="3294344" y="6276240"/>
            <a:ext cx="1266531" cy="5715"/>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5066998" y="6276240"/>
            <a:ext cx="1848282" cy="5718"/>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7290605" y="6276240"/>
            <a:ext cx="1568380" cy="572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9093558" y="6281959"/>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300038" y="2472642"/>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79" name="TextBox 78"/>
          <p:cNvSpPr txBox="1"/>
          <p:nvPr/>
        </p:nvSpPr>
        <p:spPr>
          <a:xfrm>
            <a:off x="300038" y="3536171"/>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sp>
        <p:nvSpPr>
          <p:cNvPr id="80" name="TextBox 79"/>
          <p:cNvSpPr txBox="1"/>
          <p:nvPr/>
        </p:nvSpPr>
        <p:spPr>
          <a:xfrm>
            <a:off x="306855" y="4599700"/>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81" name="TextBox 80"/>
          <p:cNvSpPr txBox="1"/>
          <p:nvPr/>
        </p:nvSpPr>
        <p:spPr>
          <a:xfrm>
            <a:off x="334122" y="5660375"/>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sp>
        <p:nvSpPr>
          <p:cNvPr id="91" name="TextBox 90"/>
          <p:cNvSpPr txBox="1"/>
          <p:nvPr/>
        </p:nvSpPr>
        <p:spPr>
          <a:xfrm>
            <a:off x="3094239" y="1449288"/>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2" name="TextBox 91"/>
          <p:cNvSpPr txBox="1"/>
          <p:nvPr/>
        </p:nvSpPr>
        <p:spPr>
          <a:xfrm>
            <a:off x="5042857" y="1414966"/>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garçon</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3" name="TextBox 92"/>
          <p:cNvSpPr txBox="1"/>
          <p:nvPr/>
        </p:nvSpPr>
        <p:spPr>
          <a:xfrm>
            <a:off x="7139116" y="1410443"/>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p>
        </p:txBody>
      </p:sp>
      <p:cxnSp>
        <p:nvCxnSpPr>
          <p:cNvPr id="94" name="Straight Connector 93"/>
          <p:cNvCxnSpPr/>
          <p:nvPr/>
        </p:nvCxnSpPr>
        <p:spPr>
          <a:xfrm flipV="1">
            <a:off x="9981508" y="1940733"/>
            <a:ext cx="1417055"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8393386" y="1441308"/>
            <a:ext cx="1873865" cy="4761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6" name="TextBox 95"/>
          <p:cNvSpPr txBox="1"/>
          <p:nvPr/>
        </p:nvSpPr>
        <p:spPr>
          <a:xfrm>
            <a:off x="10030973" y="1441308"/>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animal.</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8" name="TextBox 97"/>
          <p:cNvSpPr txBox="1"/>
          <p:nvPr/>
        </p:nvSpPr>
        <p:spPr>
          <a:xfrm>
            <a:off x="3181656" y="2602575"/>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9" name="TextBox 98"/>
          <p:cNvSpPr txBox="1"/>
          <p:nvPr/>
        </p:nvSpPr>
        <p:spPr>
          <a:xfrm>
            <a:off x="4958685" y="2626827"/>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femme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0" name="TextBox 99"/>
          <p:cNvSpPr txBox="1"/>
          <p:nvPr/>
        </p:nvSpPr>
        <p:spPr>
          <a:xfrm>
            <a:off x="7139116" y="2602574"/>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parle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1" name="TextBox 100"/>
          <p:cNvSpPr txBox="1"/>
          <p:nvPr/>
        </p:nvSpPr>
        <p:spPr>
          <a:xfrm>
            <a:off x="9125760" y="2619892"/>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anglais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2" name="TextBox 101"/>
          <p:cNvSpPr txBox="1"/>
          <p:nvPr/>
        </p:nvSpPr>
        <p:spPr>
          <a:xfrm>
            <a:off x="3241242" y="3627501"/>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6" name="TextBox 105"/>
          <p:cNvSpPr txBox="1"/>
          <p:nvPr/>
        </p:nvSpPr>
        <p:spPr>
          <a:xfrm>
            <a:off x="5134597" y="3651817"/>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chambre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7" name="TextBox 106"/>
          <p:cNvSpPr txBox="1"/>
          <p:nvPr/>
        </p:nvSpPr>
        <p:spPr>
          <a:xfrm>
            <a:off x="7127271" y="3686695"/>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8" name="TextBox 107"/>
          <p:cNvSpPr txBox="1"/>
          <p:nvPr/>
        </p:nvSpPr>
        <p:spPr>
          <a:xfrm>
            <a:off x="9119945" y="3670496"/>
            <a:ext cx="18218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moderne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9" name="TextBox 108"/>
          <p:cNvSpPr txBox="1"/>
          <p:nvPr/>
        </p:nvSpPr>
        <p:spPr>
          <a:xfrm>
            <a:off x="3208589" y="4746765"/>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0" name="TextBox 109"/>
          <p:cNvSpPr txBox="1"/>
          <p:nvPr/>
        </p:nvSpPr>
        <p:spPr>
          <a:xfrm>
            <a:off x="5118001" y="4778905"/>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B0502020202020204" pitchFamily="34" charset="0"/>
              </a:rPr>
              <a:t>voiture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1" name="TextBox 110"/>
          <p:cNvSpPr txBox="1"/>
          <p:nvPr/>
        </p:nvSpPr>
        <p:spPr>
          <a:xfrm>
            <a:off x="7212526" y="4689788"/>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2" name="TextBox 111"/>
          <p:cNvSpPr txBox="1"/>
          <p:nvPr/>
        </p:nvSpPr>
        <p:spPr>
          <a:xfrm>
            <a:off x="8922234" y="4750487"/>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rapide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4" name="TextBox 113"/>
          <p:cNvSpPr txBox="1"/>
          <p:nvPr/>
        </p:nvSpPr>
        <p:spPr>
          <a:xfrm>
            <a:off x="3221600" y="5749413"/>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5" name="TextBox 114"/>
          <p:cNvSpPr txBox="1"/>
          <p:nvPr/>
        </p:nvSpPr>
        <p:spPr>
          <a:xfrm>
            <a:off x="5042856" y="5791278"/>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B0502020202020204" pitchFamily="34" charset="0"/>
              </a:rPr>
              <a:t>médecin</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6" name="TextBox 115"/>
          <p:cNvSpPr txBox="1"/>
          <p:nvPr/>
        </p:nvSpPr>
        <p:spPr>
          <a:xfrm>
            <a:off x="7220537" y="5749413"/>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7" name="TextBox 116"/>
          <p:cNvSpPr txBox="1"/>
          <p:nvPr/>
        </p:nvSpPr>
        <p:spPr>
          <a:xfrm>
            <a:off x="8831266" y="5791278"/>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calme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85" name="Picture 8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030" y="1098410"/>
            <a:ext cx="496656" cy="1011655"/>
          </a:xfrm>
          <a:prstGeom prst="rect">
            <a:avLst/>
          </a:prstGeom>
        </p:spPr>
      </p:pic>
      <p:pic>
        <p:nvPicPr>
          <p:cNvPr id="86" name="Picture 8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4263" y="1223779"/>
            <a:ext cx="1026664" cy="716954"/>
          </a:xfrm>
          <a:prstGeom prst="rect">
            <a:avLst/>
          </a:prstGeom>
        </p:spPr>
      </p:pic>
      <p:pic>
        <p:nvPicPr>
          <p:cNvPr id="105" name="Picture 10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834" y="2287724"/>
            <a:ext cx="859903" cy="862798"/>
          </a:xfrm>
          <a:prstGeom prst="rect">
            <a:avLst/>
          </a:prstGeom>
        </p:spPr>
      </p:pic>
      <p:pic>
        <p:nvPicPr>
          <p:cNvPr id="118" name="Picture 1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180" y="3429945"/>
            <a:ext cx="1022886" cy="718415"/>
          </a:xfrm>
          <a:prstGeom prst="rect">
            <a:avLst/>
          </a:prstGeom>
        </p:spPr>
      </p:pic>
      <p:pic>
        <p:nvPicPr>
          <p:cNvPr id="119" name="Picture 1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2276" y="2254255"/>
            <a:ext cx="971076" cy="911317"/>
          </a:xfrm>
          <a:prstGeom prst="rect">
            <a:avLst/>
          </a:prstGeom>
        </p:spPr>
      </p:pic>
      <p:pic>
        <p:nvPicPr>
          <p:cNvPr id="120" name="Picture 1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92276" y="3536170"/>
            <a:ext cx="971076" cy="511433"/>
          </a:xfrm>
          <a:prstGeom prst="rect">
            <a:avLst/>
          </a:prstGeom>
        </p:spPr>
      </p:pic>
      <p:pic>
        <p:nvPicPr>
          <p:cNvPr id="121" name="Picture 1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4144" y="4353447"/>
            <a:ext cx="448957" cy="962981"/>
          </a:xfrm>
          <a:prstGeom prst="rect">
            <a:avLst/>
          </a:prstGeom>
        </p:spPr>
      </p:pic>
      <p:pic>
        <p:nvPicPr>
          <p:cNvPr id="122" name="Picture 1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23199" y="4509485"/>
            <a:ext cx="897728" cy="598485"/>
          </a:xfrm>
          <a:prstGeom prst="rect">
            <a:avLst/>
          </a:prstGeom>
        </p:spPr>
      </p:pic>
      <p:pic>
        <p:nvPicPr>
          <p:cNvPr id="123" name="Picture 1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9842" y="5422331"/>
            <a:ext cx="898020" cy="901044"/>
          </a:xfrm>
          <a:prstGeom prst="rect">
            <a:avLst/>
          </a:prstGeom>
        </p:spPr>
      </p:pic>
      <p:pic>
        <p:nvPicPr>
          <p:cNvPr id="124" name="Picture 1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83187" y="5426268"/>
            <a:ext cx="668960" cy="959812"/>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38889" y="1393211"/>
            <a:ext cx="628972" cy="655179"/>
          </a:xfrm>
          <a:prstGeom prst="rect">
            <a:avLst/>
          </a:prstGeom>
        </p:spPr>
      </p:pic>
      <p:pic>
        <p:nvPicPr>
          <p:cNvPr id="126" name="Picture 1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09196" y="2568392"/>
            <a:ext cx="628972" cy="655179"/>
          </a:xfrm>
          <a:prstGeom prst="rect">
            <a:avLst/>
          </a:prstGeom>
        </p:spPr>
      </p:pic>
      <p:pic>
        <p:nvPicPr>
          <p:cNvPr id="127" name="Picture 1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25147" y="3593962"/>
            <a:ext cx="628972" cy="655179"/>
          </a:xfrm>
          <a:prstGeom prst="rect">
            <a:avLst/>
          </a:prstGeom>
        </p:spPr>
      </p:pic>
      <p:pic>
        <p:nvPicPr>
          <p:cNvPr id="128" name="Picture 1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33163" y="4672220"/>
            <a:ext cx="628972" cy="655179"/>
          </a:xfrm>
          <a:prstGeom prst="rect">
            <a:avLst/>
          </a:prstGeom>
        </p:spPr>
      </p:pic>
      <p:pic>
        <p:nvPicPr>
          <p:cNvPr id="129" name="Picture 1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72640" y="5727260"/>
            <a:ext cx="628972" cy="655179"/>
          </a:xfrm>
          <a:prstGeom prst="rect">
            <a:avLst/>
          </a:prstGeom>
        </p:spPr>
      </p:pic>
      <p:sp>
        <p:nvSpPr>
          <p:cNvPr id="83" name="Rounded Rectangle 46">
            <a:extLst>
              <a:ext uri="{FF2B5EF4-FFF2-40B4-BE49-F238E27FC236}">
                <a16:creationId xmlns:a16="http://schemas.microsoft.com/office/drawing/2014/main" id="{7AF52288-BB6B-4E45-B9D0-EC2DC29FBC1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9" name="Title 3">
            <a:extLst>
              <a:ext uri="{FF2B5EF4-FFF2-40B4-BE49-F238E27FC236}">
                <a16:creationId xmlns:a16="http://schemas.microsoft.com/office/drawing/2014/main" id="{209FBD5A-BFF4-43D6-9C7F-AAF7DDC70E79}"/>
              </a:ext>
            </a:extLst>
          </p:cNvPr>
          <p:cNvSpPr txBox="1">
            <a:spLocks/>
          </p:cNvSpPr>
          <p:nvPr/>
        </p:nvSpPr>
        <p:spPr>
          <a:xfrm>
            <a:off x="300038" y="338225"/>
            <a:ext cx="5463948"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90" name="Title 3">
            <a:extLst>
              <a:ext uri="{FF2B5EF4-FFF2-40B4-BE49-F238E27FC236}">
                <a16:creationId xmlns:a16="http://schemas.microsoft.com/office/drawing/2014/main" id="{0BAFDE8B-DFB0-4D77-982C-FD89A94AE0CB}"/>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97" name="Picture 96">
            <a:extLst>
              <a:ext uri="{FF2B5EF4-FFF2-40B4-BE49-F238E27FC236}">
                <a16:creationId xmlns:a16="http://schemas.microsoft.com/office/drawing/2014/main" id="{E33F2BE9-B5CC-4663-B365-F04ABC8D08D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189125"/>
            <a:ext cx="6457246" cy="867128"/>
          </a:xfrm>
          <a:prstGeom prst="rect">
            <a:avLst/>
          </a:prstGeom>
        </p:spPr>
      </p:pic>
      <p:sp>
        <p:nvSpPr>
          <p:cNvPr id="103" name="Title 3">
            <a:extLst>
              <a:ext uri="{FF2B5EF4-FFF2-40B4-BE49-F238E27FC236}">
                <a16:creationId xmlns:a16="http://schemas.microsoft.com/office/drawing/2014/main" id="{75DF73CC-0196-44FA-8C99-6D869519433D}"/>
              </a:ext>
            </a:extLst>
          </p:cNvPr>
          <p:cNvSpPr txBox="1">
            <a:spLocks/>
          </p:cNvSpPr>
          <p:nvPr/>
        </p:nvSpPr>
        <p:spPr>
          <a:xfrm>
            <a:off x="14957" y="209296"/>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defRPr/>
            </a:pPr>
            <a:r>
              <a:rPr lang="en-GB" sz="3600" b="1" dirty="0" err="1">
                <a:solidFill>
                  <a:prstClr val="white"/>
                </a:solidFill>
              </a:rPr>
              <a:t>Partenaire</a:t>
            </a:r>
            <a:r>
              <a:rPr lang="en-GB" sz="3600" b="1" dirty="0">
                <a:solidFill>
                  <a:prstClr val="white"/>
                </a:solidFill>
              </a:rPr>
              <a:t> B - </a:t>
            </a:r>
            <a:r>
              <a:rPr lang="en-GB" sz="3600" b="1" dirty="0" err="1">
                <a:solidFill>
                  <a:prstClr val="white"/>
                </a:solidFill>
              </a:rPr>
              <a:t>réponses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56900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1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1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1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95" grpId="0"/>
      <p:bldP spid="96" grpId="0"/>
      <p:bldP spid="98" grpId="0"/>
      <p:bldP spid="99" grpId="0"/>
      <p:bldP spid="100" grpId="0"/>
      <p:bldP spid="101" grpId="0"/>
      <p:bldP spid="102" grpId="0"/>
      <p:bldP spid="106" grpId="0"/>
      <p:bldP spid="107" grpId="0"/>
      <p:bldP spid="108" grpId="0"/>
      <p:bldP spid="109" grpId="0"/>
      <p:bldP spid="110" grpId="0"/>
      <p:bldP spid="111" grpId="0"/>
      <p:bldP spid="112" grpId="0"/>
      <p:bldP spid="114" grpId="0"/>
      <p:bldP spid="115" grpId="0"/>
      <p:bldP spid="116" grpId="0"/>
      <p:bldP spid="1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15ADB-E294-4902-953D-C164E5404C75}"/>
              </a:ext>
            </a:extLst>
          </p:cNvPr>
          <p:cNvSpPr>
            <a:spLocks noGrp="1"/>
          </p:cNvSpPr>
          <p:nvPr>
            <p:ph type="title" idx="4294967295"/>
          </p:nvPr>
        </p:nvSpPr>
        <p:spPr>
          <a:xfrm>
            <a:off x="855236" y="-213113"/>
            <a:ext cx="1812010" cy="1325563"/>
          </a:xfrm>
        </p:spPr>
        <p:txBody>
          <a:bodyPr/>
          <a:lstStyle/>
          <a:p>
            <a:r>
              <a:rPr lang="fr-FR" dirty="0"/>
              <a:t>Parler</a:t>
            </a:r>
          </a:p>
        </p:txBody>
      </p:sp>
      <p:sp>
        <p:nvSpPr>
          <p:cNvPr id="91" name="TextBox 90"/>
          <p:cNvSpPr txBox="1"/>
          <p:nvPr/>
        </p:nvSpPr>
        <p:spPr>
          <a:xfrm>
            <a:off x="300038" y="1519802"/>
            <a:ext cx="11521848" cy="3708708"/>
          </a:xfrm>
          <a:prstGeom prst="rect">
            <a:avLst/>
          </a:prstGeom>
          <a:noFill/>
        </p:spPr>
        <p:txBody>
          <a:bodyPr wrap="square" rtlCol="0">
            <a:spAutoFit/>
          </a:bodyPr>
          <a:lstStyle/>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The </a:t>
            </a:r>
            <a:r>
              <a:rPr lang="en-GB" sz="2200" strike="sngStrike"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woman</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 a un </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chien</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The </a:t>
            </a:r>
            <a:r>
              <a:rPr lang="en-GB" sz="2200" strike="sngStrike"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boy</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est</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lang="en-GB" sz="2200" noProof="0" dirty="0" err="1">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drôle</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The </a:t>
            </a:r>
            <a:r>
              <a:rPr lang="en-GB" sz="2200" strike="sngStrike"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singer</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est</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lang="en-GB" sz="2200" noProof="0" dirty="0" err="1">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sympa</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The </a:t>
            </a:r>
            <a:r>
              <a:rPr lang="en-GB" sz="2200" strike="sngStrike" noProof="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girl</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lang="en-GB" sz="2200" dirty="0" err="1">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parle</a:t>
            </a:r>
            <a:r>
              <a:rPr lang="en-GB"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français</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The </a:t>
            </a:r>
            <a:r>
              <a:rPr kumimoji="0" lang="en-GB" sz="2200" b="0" i="0" u="none" strike="sng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dog</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est</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calme</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endParaRPr kumimoji="0" lang="en-GB" sz="2200" b="0"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endParaRPr kumimoji="0" lang="en-GB" sz="2200" b="0"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endParaRPr kumimoji="0" lang="en-GB" sz="2200" b="0"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7" name="Rounded Rectangle 46">
            <a:extLst>
              <a:ext uri="{FF2B5EF4-FFF2-40B4-BE49-F238E27FC236}">
                <a16:creationId xmlns:a16="http://schemas.microsoft.com/office/drawing/2014/main" id="{FBC2A152-543C-4A30-9FF1-08EC0CD3628F}"/>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itle 3">
            <a:extLst>
              <a:ext uri="{FF2B5EF4-FFF2-40B4-BE49-F238E27FC236}">
                <a16:creationId xmlns:a16="http://schemas.microsoft.com/office/drawing/2014/main" id="{BE4F40DA-0705-4A07-8D17-2120AED31BB2}"/>
              </a:ext>
            </a:extLst>
          </p:cNvPr>
          <p:cNvSpPr txBox="1">
            <a:spLocks/>
          </p:cNvSpPr>
          <p:nvPr/>
        </p:nvSpPr>
        <p:spPr>
          <a:xfrm>
            <a:off x="300038" y="338225"/>
            <a:ext cx="5463948"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15" name="Title 3">
            <a:extLst>
              <a:ext uri="{FF2B5EF4-FFF2-40B4-BE49-F238E27FC236}">
                <a16:creationId xmlns:a16="http://schemas.microsoft.com/office/drawing/2014/main" id="{67F7C401-8740-4FFE-A516-AE9D06008DDD}"/>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6" name="Picture 15">
            <a:extLst>
              <a:ext uri="{FF2B5EF4-FFF2-40B4-BE49-F238E27FC236}">
                <a16:creationId xmlns:a16="http://schemas.microsoft.com/office/drawing/2014/main" id="{90526BC8-9DC6-46E4-8B23-9BABBA48E4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125"/>
            <a:ext cx="6457246" cy="867128"/>
          </a:xfrm>
          <a:prstGeom prst="rect">
            <a:avLst/>
          </a:prstGeom>
        </p:spPr>
      </p:pic>
      <p:sp>
        <p:nvSpPr>
          <p:cNvPr id="17" name="Title 3">
            <a:extLst>
              <a:ext uri="{FF2B5EF4-FFF2-40B4-BE49-F238E27FC236}">
                <a16:creationId xmlns:a16="http://schemas.microsoft.com/office/drawing/2014/main" id="{27F94D74-0F3A-446B-97D6-5067F5E37CCF}"/>
              </a:ext>
            </a:extLst>
          </p:cNvPr>
          <p:cNvSpPr txBox="1">
            <a:spLocks/>
          </p:cNvSpPr>
          <p:nvPr/>
        </p:nvSpPr>
        <p:spPr>
          <a:xfrm>
            <a:off x="0" y="216075"/>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dirty="0" err="1">
                <a:solidFill>
                  <a:prstClr val="white"/>
                </a:solidFill>
              </a:rPr>
              <a:t>Partenaire</a:t>
            </a:r>
            <a:r>
              <a:rPr lang="en-GB" sz="3600" b="1" dirty="0">
                <a:solidFill>
                  <a:prstClr val="white"/>
                </a:solidFill>
              </a:rPr>
              <a:t> B - script</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573666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03A49E-78C6-4217-BE9D-CC6168BDBE0D}"/>
              </a:ext>
            </a:extLst>
          </p:cNvPr>
          <p:cNvSpPr>
            <a:spLocks noGrp="1"/>
          </p:cNvSpPr>
          <p:nvPr>
            <p:ph type="title" idx="4294967295"/>
          </p:nvPr>
        </p:nvSpPr>
        <p:spPr>
          <a:xfrm>
            <a:off x="825979" y="-204630"/>
            <a:ext cx="1799531" cy="1325563"/>
          </a:xfrm>
        </p:spPr>
        <p:txBody>
          <a:bodyPr/>
          <a:lstStyle/>
          <a:p>
            <a:r>
              <a:rPr lang="fr-FR" dirty="0"/>
              <a:t>Parler</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862" y="1098410"/>
            <a:ext cx="496656" cy="101165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234" y="2342078"/>
            <a:ext cx="1026664" cy="71695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9506" y="1186125"/>
            <a:ext cx="859903" cy="862798"/>
          </a:xfrm>
          <a:prstGeom prst="rect">
            <a:avLst/>
          </a:prstGeom>
        </p:spPr>
      </p:pic>
      <p:sp>
        <p:nvSpPr>
          <p:cNvPr id="3" name="Rectangle 2"/>
          <p:cNvSpPr/>
          <p:nvPr/>
        </p:nvSpPr>
        <p:spPr>
          <a:xfrm>
            <a:off x="658239" y="1046074"/>
            <a:ext cx="1121948" cy="109785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 name="Rectangle 31"/>
          <p:cNvSpPr/>
          <p:nvPr/>
        </p:nvSpPr>
        <p:spPr>
          <a:xfrm>
            <a:off x="1826642" y="1046078"/>
            <a:ext cx="1085390" cy="109785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 name="TextBox 32"/>
          <p:cNvSpPr txBox="1"/>
          <p:nvPr/>
        </p:nvSpPr>
        <p:spPr>
          <a:xfrm>
            <a:off x="163870" y="1382201"/>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1.</a:t>
            </a:r>
          </a:p>
        </p:txBody>
      </p:sp>
      <p:sp>
        <p:nvSpPr>
          <p:cNvPr id="34" name="Rectangle 33"/>
          <p:cNvSpPr/>
          <p:nvPr/>
        </p:nvSpPr>
        <p:spPr>
          <a:xfrm>
            <a:off x="2958486" y="1046074"/>
            <a:ext cx="8500801" cy="109785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8" name="Straight Connector 37"/>
          <p:cNvCxnSpPr/>
          <p:nvPr/>
        </p:nvCxnSpPr>
        <p:spPr>
          <a:xfrm flipV="1">
            <a:off x="3158169" y="1913162"/>
            <a:ext cx="1266538"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834571" y="1913162"/>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154430" y="1913170"/>
            <a:ext cx="1039144" cy="754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8673455" y="1913166"/>
            <a:ext cx="765772" cy="755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658242" y="2214469"/>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1" name="Rectangle 50"/>
          <p:cNvSpPr/>
          <p:nvPr/>
        </p:nvSpPr>
        <p:spPr>
          <a:xfrm>
            <a:off x="1826645" y="2214473"/>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2" name="Rectangle 51"/>
          <p:cNvSpPr/>
          <p:nvPr/>
        </p:nvSpPr>
        <p:spPr>
          <a:xfrm>
            <a:off x="2958489" y="2214469"/>
            <a:ext cx="8500797"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53" name="Straight Connector 52"/>
          <p:cNvCxnSpPr/>
          <p:nvPr/>
        </p:nvCxnSpPr>
        <p:spPr>
          <a:xfrm flipV="1">
            <a:off x="3158172" y="3081557"/>
            <a:ext cx="1266535"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4882700" y="3081557"/>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7154433" y="3081557"/>
            <a:ext cx="1417055"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8941344" y="3081562"/>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658245" y="3281272"/>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8" name="Rectangle 57"/>
          <p:cNvSpPr/>
          <p:nvPr/>
        </p:nvSpPr>
        <p:spPr>
          <a:xfrm>
            <a:off x="1826648" y="3281276"/>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9" name="Rectangle 58"/>
          <p:cNvSpPr/>
          <p:nvPr/>
        </p:nvSpPr>
        <p:spPr>
          <a:xfrm>
            <a:off x="2958492" y="3281272"/>
            <a:ext cx="8500793"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60" name="Straight Connector 59"/>
          <p:cNvCxnSpPr/>
          <p:nvPr/>
        </p:nvCxnSpPr>
        <p:spPr>
          <a:xfrm flipV="1">
            <a:off x="3158175" y="4148360"/>
            <a:ext cx="1266532"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4914787" y="4148360"/>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7154436" y="4148360"/>
            <a:ext cx="1424149"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8941347" y="4148365"/>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658245" y="4348067"/>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5" name="Rectangle 64"/>
          <p:cNvSpPr/>
          <p:nvPr/>
        </p:nvSpPr>
        <p:spPr>
          <a:xfrm>
            <a:off x="1826648" y="4348071"/>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6" name="Rectangle 65"/>
          <p:cNvSpPr/>
          <p:nvPr/>
        </p:nvSpPr>
        <p:spPr>
          <a:xfrm>
            <a:off x="2958493" y="4348067"/>
            <a:ext cx="8500792"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67" name="Straight Connector 66"/>
          <p:cNvCxnSpPr/>
          <p:nvPr/>
        </p:nvCxnSpPr>
        <p:spPr>
          <a:xfrm flipV="1">
            <a:off x="3158175" y="5213736"/>
            <a:ext cx="1266532" cy="1420"/>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4882703" y="5215155"/>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7154436" y="5213736"/>
            <a:ext cx="1424149" cy="1426"/>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8941347" y="5215160"/>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658246" y="5414866"/>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2" name="Rectangle 71"/>
          <p:cNvSpPr/>
          <p:nvPr/>
        </p:nvSpPr>
        <p:spPr>
          <a:xfrm>
            <a:off x="1826649" y="5414870"/>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3" name="Rectangle 72"/>
          <p:cNvSpPr/>
          <p:nvPr/>
        </p:nvSpPr>
        <p:spPr>
          <a:xfrm>
            <a:off x="2958493" y="5414866"/>
            <a:ext cx="8500791"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74" name="Straight Connector 73"/>
          <p:cNvCxnSpPr/>
          <p:nvPr/>
        </p:nvCxnSpPr>
        <p:spPr>
          <a:xfrm flipV="1">
            <a:off x="3158176" y="6276240"/>
            <a:ext cx="1266531" cy="5715"/>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4930830" y="6276240"/>
            <a:ext cx="1848282" cy="5718"/>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7154437" y="6276240"/>
            <a:ext cx="1568380" cy="572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8957390" y="6281959"/>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163870" y="2472642"/>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79" name="TextBox 78"/>
          <p:cNvSpPr txBox="1"/>
          <p:nvPr/>
        </p:nvSpPr>
        <p:spPr>
          <a:xfrm>
            <a:off x="163870" y="3536171"/>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sp>
        <p:nvSpPr>
          <p:cNvPr id="80" name="TextBox 79"/>
          <p:cNvSpPr txBox="1"/>
          <p:nvPr/>
        </p:nvSpPr>
        <p:spPr>
          <a:xfrm>
            <a:off x="170687" y="4599700"/>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81" name="TextBox 80"/>
          <p:cNvSpPr txBox="1"/>
          <p:nvPr/>
        </p:nvSpPr>
        <p:spPr>
          <a:xfrm>
            <a:off x="197954" y="5660375"/>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cxnSp>
        <p:nvCxnSpPr>
          <p:cNvPr id="94" name="Straight Connector 93"/>
          <p:cNvCxnSpPr/>
          <p:nvPr/>
        </p:nvCxnSpPr>
        <p:spPr>
          <a:xfrm flipV="1">
            <a:off x="9845340" y="1940733"/>
            <a:ext cx="1417055"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pic>
        <p:nvPicPr>
          <p:cNvPr id="82" name="Picture 8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4015" y="5461500"/>
            <a:ext cx="457690" cy="981713"/>
          </a:xfrm>
          <a:prstGeom prst="rect">
            <a:avLst/>
          </a:prstGeom>
        </p:spPr>
      </p:pic>
      <p:pic>
        <p:nvPicPr>
          <p:cNvPr id="86" name="Picture 8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5830" y="2226436"/>
            <a:ext cx="496656" cy="1011655"/>
          </a:xfrm>
          <a:prstGeom prst="rect">
            <a:avLst/>
          </a:prstGeom>
        </p:spPr>
      </p:pic>
      <p:pic>
        <p:nvPicPr>
          <p:cNvPr id="90" name="Picture 8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961" y="3345224"/>
            <a:ext cx="971076" cy="911317"/>
          </a:xfrm>
          <a:prstGeom prst="rect">
            <a:avLst/>
          </a:prstGeom>
        </p:spPr>
      </p:pic>
      <p:pic>
        <p:nvPicPr>
          <p:cNvPr id="91" name="Picture 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4656" y="3285981"/>
            <a:ext cx="859903" cy="862798"/>
          </a:xfrm>
          <a:prstGeom prst="rect">
            <a:avLst/>
          </a:prstGeom>
        </p:spPr>
      </p:pic>
      <p:pic>
        <p:nvPicPr>
          <p:cNvPr id="92" name="Picture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647" y="4511118"/>
            <a:ext cx="1026664" cy="716954"/>
          </a:xfrm>
          <a:prstGeom prst="rect">
            <a:avLst/>
          </a:prstGeom>
        </p:spPr>
      </p:pic>
      <p:pic>
        <p:nvPicPr>
          <p:cNvPr id="93" name="Picture 9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54894" y="4345687"/>
            <a:ext cx="668960" cy="959812"/>
          </a:xfrm>
          <a:prstGeom prst="rect">
            <a:avLst/>
          </a:prstGeom>
        </p:spPr>
      </p:pic>
      <p:pic>
        <p:nvPicPr>
          <p:cNvPr id="95" name="Picture 9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1075" y="5426357"/>
            <a:ext cx="785308" cy="936693"/>
          </a:xfrm>
          <a:prstGeom prst="rect">
            <a:avLst/>
          </a:prstGeom>
        </p:spPr>
      </p:pic>
      <p:sp>
        <p:nvSpPr>
          <p:cNvPr id="83" name="Rounded Rectangle 46">
            <a:extLst>
              <a:ext uri="{FF2B5EF4-FFF2-40B4-BE49-F238E27FC236}">
                <a16:creationId xmlns:a16="http://schemas.microsoft.com/office/drawing/2014/main" id="{C1BFD051-530C-4CD4-8853-80F855EBBFC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4" name="Title 3">
            <a:extLst>
              <a:ext uri="{FF2B5EF4-FFF2-40B4-BE49-F238E27FC236}">
                <a16:creationId xmlns:a16="http://schemas.microsoft.com/office/drawing/2014/main" id="{84E4BBA9-C731-4CAE-867B-9A6BA55272B4}"/>
              </a:ext>
            </a:extLst>
          </p:cNvPr>
          <p:cNvSpPr txBox="1">
            <a:spLocks/>
          </p:cNvSpPr>
          <p:nvPr/>
        </p:nvSpPr>
        <p:spPr>
          <a:xfrm>
            <a:off x="300038" y="338225"/>
            <a:ext cx="5463948"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85" name="Title 3">
            <a:extLst>
              <a:ext uri="{FF2B5EF4-FFF2-40B4-BE49-F238E27FC236}">
                <a16:creationId xmlns:a16="http://schemas.microsoft.com/office/drawing/2014/main" id="{ECA65F09-6E01-4C5D-9DFD-CFAD9CD06561}"/>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89" name="Picture 88">
            <a:extLst>
              <a:ext uri="{FF2B5EF4-FFF2-40B4-BE49-F238E27FC236}">
                <a16:creationId xmlns:a16="http://schemas.microsoft.com/office/drawing/2014/main" id="{4AB6201D-A217-4A73-AA6D-1D06EDFAA3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189125"/>
            <a:ext cx="6457246" cy="867128"/>
          </a:xfrm>
          <a:prstGeom prst="rect">
            <a:avLst/>
          </a:prstGeom>
        </p:spPr>
      </p:pic>
      <p:sp>
        <p:nvSpPr>
          <p:cNvPr id="97" name="Title 3">
            <a:extLst>
              <a:ext uri="{FF2B5EF4-FFF2-40B4-BE49-F238E27FC236}">
                <a16:creationId xmlns:a16="http://schemas.microsoft.com/office/drawing/2014/main" id="{854B0A3B-6552-4770-84BF-20C023D39597}"/>
              </a:ext>
            </a:extLst>
          </p:cNvPr>
          <p:cNvSpPr txBox="1">
            <a:spLocks/>
          </p:cNvSpPr>
          <p:nvPr/>
        </p:nvSpPr>
        <p:spPr>
          <a:xfrm>
            <a:off x="0" y="185656"/>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dirty="0">
                <a:solidFill>
                  <a:prstClr val="white"/>
                </a:solidFill>
              </a:rPr>
              <a:t>Partner A</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347439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971A4-C67F-4074-A1A4-38E19A04BC04}"/>
              </a:ext>
            </a:extLst>
          </p:cNvPr>
          <p:cNvSpPr>
            <a:spLocks noGrp="1"/>
          </p:cNvSpPr>
          <p:nvPr>
            <p:ph type="title" idx="4294967295"/>
          </p:nvPr>
        </p:nvSpPr>
        <p:spPr>
          <a:xfrm>
            <a:off x="867419" y="-192140"/>
            <a:ext cx="1770312" cy="1325563"/>
          </a:xfrm>
        </p:spPr>
        <p:txBody>
          <a:bodyPr/>
          <a:lstStyle/>
          <a:p>
            <a:r>
              <a:rPr lang="fr-FR" dirty="0"/>
              <a:t>Parler</a:t>
            </a:r>
          </a:p>
        </p:txBody>
      </p:sp>
      <p:sp>
        <p:nvSpPr>
          <p:cNvPr id="3" name="Rectangle 2"/>
          <p:cNvSpPr/>
          <p:nvPr/>
        </p:nvSpPr>
        <p:spPr>
          <a:xfrm>
            <a:off x="688988" y="1046074"/>
            <a:ext cx="1121948" cy="109785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 name="Rectangle 31"/>
          <p:cNvSpPr/>
          <p:nvPr/>
        </p:nvSpPr>
        <p:spPr>
          <a:xfrm>
            <a:off x="1857391" y="1046078"/>
            <a:ext cx="1085390" cy="109785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 name="TextBox 32"/>
          <p:cNvSpPr txBox="1"/>
          <p:nvPr/>
        </p:nvSpPr>
        <p:spPr>
          <a:xfrm>
            <a:off x="194619" y="1382201"/>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1.</a:t>
            </a:r>
          </a:p>
        </p:txBody>
      </p:sp>
      <p:sp>
        <p:nvSpPr>
          <p:cNvPr id="34" name="Rectangle 33"/>
          <p:cNvSpPr/>
          <p:nvPr/>
        </p:nvSpPr>
        <p:spPr>
          <a:xfrm>
            <a:off x="2989235" y="1046074"/>
            <a:ext cx="8500801" cy="109785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8" name="Straight Connector 37"/>
          <p:cNvCxnSpPr/>
          <p:nvPr/>
        </p:nvCxnSpPr>
        <p:spPr>
          <a:xfrm flipV="1">
            <a:off x="3188918" y="1913162"/>
            <a:ext cx="1266538"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865320" y="1913162"/>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7185179" y="1913162"/>
            <a:ext cx="784197" cy="8"/>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8589207" y="1913162"/>
            <a:ext cx="765772" cy="755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688991" y="2214469"/>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1" name="Rectangle 50"/>
          <p:cNvSpPr/>
          <p:nvPr/>
        </p:nvSpPr>
        <p:spPr>
          <a:xfrm>
            <a:off x="1857394" y="2214473"/>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2" name="Rectangle 51"/>
          <p:cNvSpPr/>
          <p:nvPr/>
        </p:nvSpPr>
        <p:spPr>
          <a:xfrm>
            <a:off x="2989238" y="2214469"/>
            <a:ext cx="8500797"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53" name="Straight Connector 52"/>
          <p:cNvCxnSpPr/>
          <p:nvPr/>
        </p:nvCxnSpPr>
        <p:spPr>
          <a:xfrm flipV="1">
            <a:off x="3188921" y="3081557"/>
            <a:ext cx="1266535"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4913449" y="3081557"/>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7185182" y="3081557"/>
            <a:ext cx="1417055"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8972093" y="3081562"/>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688994" y="3281272"/>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8" name="Rectangle 57"/>
          <p:cNvSpPr/>
          <p:nvPr/>
        </p:nvSpPr>
        <p:spPr>
          <a:xfrm>
            <a:off x="1857397" y="3281276"/>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9" name="Rectangle 58"/>
          <p:cNvSpPr/>
          <p:nvPr/>
        </p:nvSpPr>
        <p:spPr>
          <a:xfrm>
            <a:off x="2989241" y="3281272"/>
            <a:ext cx="8500793"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60" name="Straight Connector 59"/>
          <p:cNvCxnSpPr/>
          <p:nvPr/>
        </p:nvCxnSpPr>
        <p:spPr>
          <a:xfrm flipV="1">
            <a:off x="3188924" y="4148360"/>
            <a:ext cx="1266532"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4945536" y="4148360"/>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7185185" y="4148360"/>
            <a:ext cx="1424149"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8972096" y="4148365"/>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688994" y="4348067"/>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5" name="Rectangle 64"/>
          <p:cNvSpPr/>
          <p:nvPr/>
        </p:nvSpPr>
        <p:spPr>
          <a:xfrm>
            <a:off x="1857397" y="4348071"/>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6" name="Rectangle 65"/>
          <p:cNvSpPr/>
          <p:nvPr/>
        </p:nvSpPr>
        <p:spPr>
          <a:xfrm>
            <a:off x="2989242" y="4348067"/>
            <a:ext cx="8500792"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67" name="Straight Connector 66"/>
          <p:cNvCxnSpPr/>
          <p:nvPr/>
        </p:nvCxnSpPr>
        <p:spPr>
          <a:xfrm flipV="1">
            <a:off x="3188924" y="5213736"/>
            <a:ext cx="1266532" cy="1420"/>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4913452" y="5215155"/>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7185185" y="5201934"/>
            <a:ext cx="1375389" cy="13228"/>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688995" y="5414866"/>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2" name="Rectangle 71"/>
          <p:cNvSpPr/>
          <p:nvPr/>
        </p:nvSpPr>
        <p:spPr>
          <a:xfrm>
            <a:off x="1857398" y="5414870"/>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3" name="Rectangle 72"/>
          <p:cNvSpPr/>
          <p:nvPr/>
        </p:nvSpPr>
        <p:spPr>
          <a:xfrm>
            <a:off x="2989242" y="5414866"/>
            <a:ext cx="8500791"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74" name="Straight Connector 73"/>
          <p:cNvCxnSpPr/>
          <p:nvPr/>
        </p:nvCxnSpPr>
        <p:spPr>
          <a:xfrm flipV="1">
            <a:off x="3188925" y="6276240"/>
            <a:ext cx="1266531" cy="5715"/>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4961579" y="6276240"/>
            <a:ext cx="1848282" cy="5718"/>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7185186" y="6276240"/>
            <a:ext cx="1568380" cy="572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8988139" y="6281959"/>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194619" y="2472642"/>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79" name="TextBox 78"/>
          <p:cNvSpPr txBox="1"/>
          <p:nvPr/>
        </p:nvSpPr>
        <p:spPr>
          <a:xfrm>
            <a:off x="194619" y="3536171"/>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sp>
        <p:nvSpPr>
          <p:cNvPr id="80" name="TextBox 79"/>
          <p:cNvSpPr txBox="1"/>
          <p:nvPr/>
        </p:nvSpPr>
        <p:spPr>
          <a:xfrm>
            <a:off x="201436" y="4599700"/>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81" name="TextBox 80"/>
          <p:cNvSpPr txBox="1"/>
          <p:nvPr/>
        </p:nvSpPr>
        <p:spPr>
          <a:xfrm>
            <a:off x="228703" y="5660375"/>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cxnSp>
        <p:nvCxnSpPr>
          <p:cNvPr id="94" name="Straight Connector 93"/>
          <p:cNvCxnSpPr/>
          <p:nvPr/>
        </p:nvCxnSpPr>
        <p:spPr>
          <a:xfrm flipV="1">
            <a:off x="9876089" y="1940733"/>
            <a:ext cx="1417055"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2988820" y="1449288"/>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1" name="TextBox 90"/>
          <p:cNvSpPr txBox="1"/>
          <p:nvPr/>
        </p:nvSpPr>
        <p:spPr>
          <a:xfrm>
            <a:off x="5063473" y="1449288"/>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femme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2" name="TextBox 91"/>
          <p:cNvSpPr txBox="1"/>
          <p:nvPr/>
        </p:nvSpPr>
        <p:spPr>
          <a:xfrm>
            <a:off x="6776099" y="1451662"/>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3" name="TextBox 92"/>
          <p:cNvSpPr txBox="1"/>
          <p:nvPr/>
        </p:nvSpPr>
        <p:spPr>
          <a:xfrm>
            <a:off x="8160922" y="1484241"/>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5" name="TextBox 94"/>
          <p:cNvSpPr txBox="1"/>
          <p:nvPr/>
        </p:nvSpPr>
        <p:spPr>
          <a:xfrm>
            <a:off x="9694096" y="1443799"/>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4472C4">
                    <a:lumMod val="50000"/>
                  </a:srgbClr>
                </a:solidFill>
                <a:latin typeface="Century Gothic" panose="020B0502020202020204" pitchFamily="34" charset="0"/>
              </a:rPr>
              <a:t>chien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8" name="TextBox 97"/>
          <p:cNvSpPr txBox="1"/>
          <p:nvPr/>
        </p:nvSpPr>
        <p:spPr>
          <a:xfrm>
            <a:off x="2988820" y="2512423"/>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9" name="TextBox 98"/>
          <p:cNvSpPr txBox="1"/>
          <p:nvPr/>
        </p:nvSpPr>
        <p:spPr>
          <a:xfrm>
            <a:off x="5072421" y="2567982"/>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B0502020202020204" pitchFamily="34" charset="0"/>
              </a:rPr>
              <a:t>garçon</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0" name="TextBox 99"/>
          <p:cNvSpPr txBox="1"/>
          <p:nvPr/>
        </p:nvSpPr>
        <p:spPr>
          <a:xfrm>
            <a:off x="6996299" y="2605431"/>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1" name="TextBox 100"/>
          <p:cNvSpPr txBox="1"/>
          <p:nvPr/>
        </p:nvSpPr>
        <p:spPr>
          <a:xfrm>
            <a:off x="9083378" y="2641919"/>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B0502020202020204" pitchFamily="34" charset="0"/>
              </a:rPr>
              <a:t>drôle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2" name="TextBox 101"/>
          <p:cNvSpPr txBox="1"/>
          <p:nvPr/>
        </p:nvSpPr>
        <p:spPr>
          <a:xfrm>
            <a:off x="3040049" y="3574629"/>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3" name="TextBox 102"/>
          <p:cNvSpPr txBox="1"/>
          <p:nvPr/>
        </p:nvSpPr>
        <p:spPr>
          <a:xfrm>
            <a:off x="5095560" y="3686695"/>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B0502020202020204" pitchFamily="34" charset="0"/>
              </a:rPr>
              <a:t>chanteur</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6" name="TextBox 105"/>
          <p:cNvSpPr txBox="1"/>
          <p:nvPr/>
        </p:nvSpPr>
        <p:spPr>
          <a:xfrm>
            <a:off x="6984342" y="3668370"/>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7" name="TextBox 106"/>
          <p:cNvSpPr txBox="1"/>
          <p:nvPr/>
        </p:nvSpPr>
        <p:spPr>
          <a:xfrm>
            <a:off x="9039853" y="3673468"/>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B0502020202020204" pitchFamily="34" charset="0"/>
              </a:rPr>
              <a:t>sympa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8" name="TextBox 107"/>
          <p:cNvSpPr txBox="1"/>
          <p:nvPr/>
        </p:nvSpPr>
        <p:spPr>
          <a:xfrm>
            <a:off x="3050463" y="4742459"/>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9" name="TextBox 108"/>
          <p:cNvSpPr txBox="1"/>
          <p:nvPr/>
        </p:nvSpPr>
        <p:spPr>
          <a:xfrm>
            <a:off x="5095560" y="4772371"/>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fille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0" name="TextBox 109"/>
          <p:cNvSpPr txBox="1"/>
          <p:nvPr/>
        </p:nvSpPr>
        <p:spPr>
          <a:xfrm>
            <a:off x="6874067" y="4738026"/>
            <a:ext cx="18265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B0502020202020204" pitchFamily="34" charset="0"/>
              </a:rPr>
              <a:t>parle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cxnSp>
        <p:nvCxnSpPr>
          <p:cNvPr id="111" name="Straight Connector 110"/>
          <p:cNvCxnSpPr/>
          <p:nvPr/>
        </p:nvCxnSpPr>
        <p:spPr>
          <a:xfrm>
            <a:off x="9065110" y="5202174"/>
            <a:ext cx="1522447" cy="12512"/>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8988139" y="4743290"/>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B0502020202020204" pitchFamily="34" charset="0"/>
              </a:rPr>
              <a:t>français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6" name="TextBox 115"/>
          <p:cNvSpPr txBox="1"/>
          <p:nvPr/>
        </p:nvSpPr>
        <p:spPr>
          <a:xfrm>
            <a:off x="3072091" y="5729483"/>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7" name="TextBox 116"/>
          <p:cNvSpPr txBox="1"/>
          <p:nvPr/>
        </p:nvSpPr>
        <p:spPr>
          <a:xfrm>
            <a:off x="5103582" y="5791278"/>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chien</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8" name="TextBox 117"/>
          <p:cNvSpPr txBox="1"/>
          <p:nvPr/>
        </p:nvSpPr>
        <p:spPr>
          <a:xfrm>
            <a:off x="7045059" y="5791277"/>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9" name="TextBox 118"/>
          <p:cNvSpPr txBox="1"/>
          <p:nvPr/>
        </p:nvSpPr>
        <p:spPr>
          <a:xfrm>
            <a:off x="9076550" y="5791276"/>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calme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05" name="Picture 10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611" y="1098410"/>
            <a:ext cx="496656" cy="1011655"/>
          </a:xfrm>
          <a:prstGeom prst="rect">
            <a:avLst/>
          </a:prstGeom>
        </p:spPr>
      </p:pic>
      <p:pic>
        <p:nvPicPr>
          <p:cNvPr id="112" name="Picture 1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983" y="2342078"/>
            <a:ext cx="1026664" cy="716954"/>
          </a:xfrm>
          <a:prstGeom prst="rect">
            <a:avLst/>
          </a:prstGeom>
        </p:spPr>
      </p:pic>
      <p:pic>
        <p:nvPicPr>
          <p:cNvPr id="120" name="Picture 1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0255" y="1186125"/>
            <a:ext cx="859903" cy="862798"/>
          </a:xfrm>
          <a:prstGeom prst="rect">
            <a:avLst/>
          </a:prstGeom>
        </p:spPr>
      </p:pic>
      <p:pic>
        <p:nvPicPr>
          <p:cNvPr id="121" name="Picture 1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4764" y="5461500"/>
            <a:ext cx="457690" cy="981713"/>
          </a:xfrm>
          <a:prstGeom prst="rect">
            <a:avLst/>
          </a:prstGeom>
        </p:spPr>
      </p:pic>
      <p:pic>
        <p:nvPicPr>
          <p:cNvPr id="122" name="Picture 1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6579" y="2226436"/>
            <a:ext cx="496656" cy="1011655"/>
          </a:xfrm>
          <a:prstGeom prst="rect">
            <a:avLst/>
          </a:prstGeom>
        </p:spPr>
      </p:pic>
      <p:pic>
        <p:nvPicPr>
          <p:cNvPr id="123" name="Picture 1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710" y="3345224"/>
            <a:ext cx="971076" cy="911317"/>
          </a:xfrm>
          <a:prstGeom prst="rect">
            <a:avLst/>
          </a:prstGeom>
        </p:spPr>
      </p:pic>
      <p:pic>
        <p:nvPicPr>
          <p:cNvPr id="124" name="Picture 1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5405" y="3285981"/>
            <a:ext cx="859903" cy="862798"/>
          </a:xfrm>
          <a:prstGeom prst="rect">
            <a:avLst/>
          </a:prstGeom>
        </p:spPr>
      </p:pic>
      <p:pic>
        <p:nvPicPr>
          <p:cNvPr id="125" name="Picture 1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396" y="4511118"/>
            <a:ext cx="1026664" cy="716954"/>
          </a:xfrm>
          <a:prstGeom prst="rect">
            <a:avLst/>
          </a:prstGeom>
        </p:spPr>
      </p:pic>
      <p:pic>
        <p:nvPicPr>
          <p:cNvPr id="126" name="Picture 1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5643" y="4345687"/>
            <a:ext cx="668960" cy="959812"/>
          </a:xfrm>
          <a:prstGeom prst="rect">
            <a:avLst/>
          </a:prstGeom>
        </p:spPr>
      </p:pic>
      <p:pic>
        <p:nvPicPr>
          <p:cNvPr id="127" name="Picture 1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824" y="5426357"/>
            <a:ext cx="785308" cy="936693"/>
          </a:xfrm>
          <a:prstGeom prst="rect">
            <a:avLst/>
          </a:prstGeom>
        </p:spPr>
      </p:pic>
      <p:pic>
        <p:nvPicPr>
          <p:cNvPr id="129" name="Picture 1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36621" y="1448183"/>
            <a:ext cx="628972" cy="655179"/>
          </a:xfrm>
          <a:prstGeom prst="rect">
            <a:avLst/>
          </a:prstGeom>
        </p:spPr>
      </p:pic>
      <p:pic>
        <p:nvPicPr>
          <p:cNvPr id="130" name="Picture 1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66926" y="2451028"/>
            <a:ext cx="628972" cy="655179"/>
          </a:xfrm>
          <a:prstGeom prst="rect">
            <a:avLst/>
          </a:prstGeom>
        </p:spPr>
      </p:pic>
      <p:pic>
        <p:nvPicPr>
          <p:cNvPr id="131" name="Picture 1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28419" y="3628088"/>
            <a:ext cx="628972" cy="655179"/>
          </a:xfrm>
          <a:prstGeom prst="rect">
            <a:avLst/>
          </a:prstGeom>
        </p:spPr>
      </p:pic>
      <p:pic>
        <p:nvPicPr>
          <p:cNvPr id="132" name="Picture 1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8529" y="4599960"/>
            <a:ext cx="628972" cy="655179"/>
          </a:xfrm>
          <a:prstGeom prst="rect">
            <a:avLst/>
          </a:prstGeom>
        </p:spPr>
      </p:pic>
      <p:pic>
        <p:nvPicPr>
          <p:cNvPr id="133" name="Picture 1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7834" y="5720445"/>
            <a:ext cx="628972" cy="655179"/>
          </a:xfrm>
          <a:prstGeom prst="rect">
            <a:avLst/>
          </a:prstGeom>
        </p:spPr>
      </p:pic>
      <p:sp>
        <p:nvSpPr>
          <p:cNvPr id="83" name="Rounded Rectangle 46">
            <a:extLst>
              <a:ext uri="{FF2B5EF4-FFF2-40B4-BE49-F238E27FC236}">
                <a16:creationId xmlns:a16="http://schemas.microsoft.com/office/drawing/2014/main" id="{DB7FB44E-D2B6-4B15-B63E-0AD0BD0D438F}"/>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5" name="Title 3">
            <a:extLst>
              <a:ext uri="{FF2B5EF4-FFF2-40B4-BE49-F238E27FC236}">
                <a16:creationId xmlns:a16="http://schemas.microsoft.com/office/drawing/2014/main" id="{75EC9967-5385-4403-B46D-320F546F9E70}"/>
              </a:ext>
            </a:extLst>
          </p:cNvPr>
          <p:cNvSpPr txBox="1">
            <a:spLocks/>
          </p:cNvSpPr>
          <p:nvPr/>
        </p:nvSpPr>
        <p:spPr>
          <a:xfrm>
            <a:off x="300038" y="338225"/>
            <a:ext cx="5463948"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89" name="Title 3">
            <a:extLst>
              <a:ext uri="{FF2B5EF4-FFF2-40B4-BE49-F238E27FC236}">
                <a16:creationId xmlns:a16="http://schemas.microsoft.com/office/drawing/2014/main" id="{EEC4B51E-A52C-490A-9B65-BB5DF9B82C33}"/>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96" name="Picture 95">
            <a:extLst>
              <a:ext uri="{FF2B5EF4-FFF2-40B4-BE49-F238E27FC236}">
                <a16:creationId xmlns:a16="http://schemas.microsoft.com/office/drawing/2014/main" id="{0FFD03E2-0310-48B2-85AE-AFC881848E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89125"/>
            <a:ext cx="6457246" cy="867128"/>
          </a:xfrm>
          <a:prstGeom prst="rect">
            <a:avLst/>
          </a:prstGeom>
        </p:spPr>
      </p:pic>
      <p:sp>
        <p:nvSpPr>
          <p:cNvPr id="86" name="Title 3">
            <a:extLst>
              <a:ext uri="{FF2B5EF4-FFF2-40B4-BE49-F238E27FC236}">
                <a16:creationId xmlns:a16="http://schemas.microsoft.com/office/drawing/2014/main" id="{C962B251-0E66-40F6-BF9D-DF7FD932B6C0}"/>
              </a:ext>
            </a:extLst>
          </p:cNvPr>
          <p:cNvSpPr txBox="1">
            <a:spLocks/>
          </p:cNvSpPr>
          <p:nvPr/>
        </p:nvSpPr>
        <p:spPr>
          <a:xfrm>
            <a:off x="14957" y="209296"/>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defRPr/>
            </a:pPr>
            <a:r>
              <a:rPr lang="en-GB" sz="3600" b="1" dirty="0" err="1">
                <a:solidFill>
                  <a:prstClr val="white"/>
                </a:solidFill>
              </a:rPr>
              <a:t>Partenaire</a:t>
            </a:r>
            <a:r>
              <a:rPr lang="en-GB" sz="3600" b="1" dirty="0">
                <a:solidFill>
                  <a:prstClr val="white"/>
                </a:solidFill>
              </a:rPr>
              <a:t> A - </a:t>
            </a:r>
            <a:r>
              <a:rPr lang="en-GB" sz="3600" b="1" dirty="0" err="1">
                <a:solidFill>
                  <a:prstClr val="white"/>
                </a:solidFill>
              </a:rPr>
              <a:t>réponses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68102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1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3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1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1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3" grpId="0"/>
      <p:bldP spid="95" grpId="0"/>
      <p:bldP spid="98" grpId="0"/>
      <p:bldP spid="99" grpId="0"/>
      <p:bldP spid="100" grpId="0"/>
      <p:bldP spid="101" grpId="0"/>
      <p:bldP spid="102" grpId="0"/>
      <p:bldP spid="103" grpId="0"/>
      <p:bldP spid="106" grpId="0"/>
      <p:bldP spid="107" grpId="0"/>
      <p:bldP spid="108" grpId="0"/>
      <p:bldP spid="109" grpId="0"/>
      <p:bldP spid="110" grpId="0"/>
      <p:bldP spid="113" grpId="0"/>
      <p:bldP spid="116" grpId="0"/>
      <p:bldP spid="117" grpId="0"/>
      <p:bldP spid="118" grpId="0"/>
      <p:bldP spid="119"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Title 3">
            <a:extLst>
              <a:ext uri="{FF2B5EF4-FFF2-40B4-BE49-F238E27FC236}">
                <a16:creationId xmlns:a16="http://schemas.microsoft.com/office/drawing/2014/main" id="{DD46EBB0-E605-4D88-BC73-BA218ED669DA}"/>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6 - Lesson 12</a:t>
            </a:r>
          </a:p>
        </p:txBody>
      </p:sp>
      <p:sp>
        <p:nvSpPr>
          <p:cNvPr id="17" name="Title 3">
            <a:extLst>
              <a:ext uri="{FF2B5EF4-FFF2-40B4-BE49-F238E27FC236}">
                <a16:creationId xmlns:a16="http://schemas.microsoft.com/office/drawing/2014/main" id="{D6681F20-1711-4AD7-9016-FBA9B506B84B}"/>
              </a:ext>
            </a:extLst>
          </p:cNvPr>
          <p:cNvSpPr txBox="1">
            <a:spLocks/>
          </p:cNvSpPr>
          <p:nvPr/>
        </p:nvSpPr>
        <p:spPr>
          <a:xfrm>
            <a:off x="235002" y="5666212"/>
            <a:ext cx="5378719"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 Hobson / Rachel Hawkes / Catherine Morris </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06/11/21</a:t>
            </a:r>
          </a:p>
        </p:txBody>
      </p:sp>
      <p:sp>
        <p:nvSpPr>
          <p:cNvPr id="19" name="Subtitle 5">
            <a:extLst>
              <a:ext uri="{FF2B5EF4-FFF2-40B4-BE49-F238E27FC236}">
                <a16:creationId xmlns:a16="http://schemas.microsoft.com/office/drawing/2014/main" id="{E74D89F3-7435-423E-B9A4-2CBC5C2991CA}"/>
              </a:ext>
            </a:extLst>
          </p:cNvPr>
          <p:cNvSpPr txBox="1">
            <a:spLocks/>
          </p:cNvSpPr>
          <p:nvPr/>
        </p:nvSpPr>
        <p:spPr>
          <a:xfrm>
            <a:off x="180000" y="2542938"/>
            <a:ext cx="7748076" cy="8860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definite article (l’, les)</a:t>
            </a:r>
          </a:p>
          <a:p>
            <a:pPr algn="l"/>
            <a:r>
              <a:rPr lang="en-GB" sz="3000" dirty="0">
                <a:solidFill>
                  <a:prstClr val="white"/>
                </a:solidFill>
              </a:rPr>
              <a:t>plural marking on nouns (-s)</a:t>
            </a:r>
            <a:endParaRPr lang="en-US" sz="3000"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rPr>
              <a:t>SSC [on]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itle 2">
            <a:extLst>
              <a:ext uri="{FF2B5EF4-FFF2-40B4-BE49-F238E27FC236}">
                <a16:creationId xmlns:a16="http://schemas.microsoft.com/office/drawing/2014/main" id="{32FCF843-68DF-48C1-B727-69C532D5CE17}"/>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Talking about a thing or person</a:t>
            </a:r>
            <a:br>
              <a:rPr lang="en-GB" sz="4000" b="1" dirty="0">
                <a:solidFill>
                  <a:prstClr val="white"/>
                </a:solidFill>
              </a:rPr>
            </a:br>
            <a:endParaRPr lang="en-US" sz="4000" dirty="0"/>
          </a:p>
        </p:txBody>
      </p:sp>
    </p:spTree>
    <p:extLst>
      <p:ext uri="{BB962C8B-B14F-4D97-AF65-F5344CB8AC3E}">
        <p14:creationId xmlns:p14="http://schemas.microsoft.com/office/powerpoint/2010/main" val="2629593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6B857-30DF-C748-BA5B-B99AA3FABCDD}"/>
              </a:ext>
            </a:extLst>
          </p:cNvPr>
          <p:cNvSpPr>
            <a:spLocks noGrp="1"/>
          </p:cNvSpPr>
          <p:nvPr>
            <p:ph type="title"/>
          </p:nvPr>
        </p:nvSpPr>
        <p:spPr>
          <a:xfrm>
            <a:off x="84557" y="-1026284"/>
            <a:ext cx="10515600" cy="1325563"/>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on</a:t>
            </a:r>
            <a:endParaRPr lang="en-US" dirty="0"/>
          </a:p>
        </p:txBody>
      </p:sp>
      <p:pic>
        <p:nvPicPr>
          <p:cNvPr id="6146" name="Picture 2" descr="a forbidden sign"/>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90185" y="1436433"/>
            <a:ext cx="3011629" cy="3011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8915" y="4376300"/>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298510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n n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subTnLst>
                                    <p:audio>
                                      <p:cMediaNode>
                                        <p:cTn display="0" masterRel="sameClick">
                                          <p:stCondLst>
                                            <p:cond evt="begin" delay="0">
                                              <p:tn val="15"/>
                                            </p:cond>
                                          </p:stCondLst>
                                          <p:endCondLst>
                                            <p:cond evt="onStopAudio" delay="0">
                                              <p:tgtEl>
                                                <p:sldTgt/>
                                              </p:tgtEl>
                                            </p:cond>
                                          </p:endCondLst>
                                        </p:cTn>
                                        <p:tgtEl>
                                          <p:sndTgt r:embed="rId4" name="on n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C40602-E7EA-0C4F-ABAF-3753BB2DDE60}"/>
              </a:ext>
            </a:extLst>
          </p:cNvPr>
          <p:cNvSpPr>
            <a:spLocks noGrp="1"/>
          </p:cNvSpPr>
          <p:nvPr>
            <p:ph type="title"/>
          </p:nvPr>
        </p:nvSpPr>
        <p:spPr>
          <a:xfrm>
            <a:off x="84557" y="-1026284"/>
            <a:ext cx="10515600" cy="1325563"/>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on</a:t>
            </a:r>
            <a:endParaRPr lang="en-US" dirty="0"/>
          </a:p>
        </p:txBody>
      </p:sp>
      <p:sp>
        <p:nvSpPr>
          <p:cNvPr id="3" name="TextBox 2"/>
          <p:cNvSpPr txBox="1"/>
          <p:nvPr/>
        </p:nvSpPr>
        <p:spPr>
          <a:xfrm>
            <a:off x="3327967" y="1933724"/>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134323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n n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6B857-30DF-C748-BA5B-B99AA3FABCDD}"/>
              </a:ext>
            </a:extLst>
          </p:cNvPr>
          <p:cNvSpPr>
            <a:spLocks noGrp="1"/>
          </p:cNvSpPr>
          <p:nvPr>
            <p:ph type="title"/>
          </p:nvPr>
        </p:nvSpPr>
        <p:spPr>
          <a:xfrm>
            <a:off x="84557" y="-1026284"/>
            <a:ext cx="10515600" cy="1325563"/>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on</a:t>
            </a:r>
            <a:endParaRPr lang="en-US" dirty="0"/>
          </a:p>
        </p:txBody>
      </p:sp>
      <p:pic>
        <p:nvPicPr>
          <p:cNvPr id="6146" name="Picture 2" descr="a forbidden sign"/>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90185" y="1436433"/>
            <a:ext cx="3011629" cy="3011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8915" y="4376300"/>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166948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B32F98-AD80-034A-BB8B-7CE1F1DFF048}"/>
              </a:ext>
            </a:extLst>
          </p:cNvPr>
          <p:cNvSpPr>
            <a:spLocks noGrp="1"/>
          </p:cNvSpPr>
          <p:nvPr>
            <p:ph type="title"/>
          </p:nvPr>
        </p:nvSpPr>
        <p:spPr>
          <a:xfrm>
            <a:off x="100291" y="-233436"/>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sp>
        <p:nvSpPr>
          <p:cNvPr id="3" name="TextBox 2"/>
          <p:cNvSpPr txBox="1"/>
          <p:nvPr/>
        </p:nvSpPr>
        <p:spPr>
          <a:xfrm>
            <a:off x="2289373" y="1891995"/>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198126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en enf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51029" y="169923"/>
            <a:ext cx="10515600" cy="1325563"/>
          </a:xfrm>
        </p:spPr>
        <p:txBody>
          <a:bodyPr>
            <a:normAutofit fontScale="90000"/>
          </a:bodyPr>
          <a:lstStyle/>
          <a:p>
            <a:pPr algn="ctr"/>
            <a:r>
              <a:rPr lang="en-GB" sz="13300" b="1" dirty="0">
                <a:solidFill>
                  <a:srgbClr val="115076"/>
                </a:solidFill>
                <a:cs typeface="Calibri" panose="020F0502020204030204" pitchFamily="34" charset="0"/>
              </a:rPr>
              <a:t>on</a:t>
            </a:r>
            <a:endParaRPr lang="en-GB" dirty="0"/>
          </a:p>
        </p:txBody>
      </p:sp>
      <p:sp>
        <p:nvSpPr>
          <p:cNvPr id="19" name="Rounded Rectangle 18" descr="rectangle"/>
          <p:cNvSpPr/>
          <p:nvPr/>
        </p:nvSpPr>
        <p:spPr>
          <a:xfrm>
            <a:off x="4884420" y="1739584"/>
            <a:ext cx="2423160" cy="2569779"/>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forbidden sig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24946" y="1945862"/>
            <a:ext cx="1343992" cy="134399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001114" y="3213952"/>
            <a:ext cx="22154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388542" y="431407"/>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e number elev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04635" y="1447070"/>
            <a:ext cx="1647506" cy="1444314"/>
          </a:xfrm>
          <a:prstGeom prst="rect">
            <a:avLst/>
          </a:prstGeom>
          <a:effectLst>
            <a:outerShdw blurRad="50800" dist="38100" dir="5400000" algn="t" rotWithShape="0">
              <a:prstClr val="black">
                <a:alpha val="40000"/>
              </a:prstClr>
            </a:outerShdw>
          </a:effectLst>
        </p:spPr>
      </p:pic>
      <p:sp>
        <p:nvSpPr>
          <p:cNvPr id="23" name="TextBox 22"/>
          <p:cNvSpPr txBox="1"/>
          <p:nvPr/>
        </p:nvSpPr>
        <p:spPr>
          <a:xfrm>
            <a:off x="819551" y="3573537"/>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p>
        </p:txBody>
      </p:sp>
      <p:pic>
        <p:nvPicPr>
          <p:cNvPr id="14" name="Picture 13" descr="the glob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4635" y="4470483"/>
            <a:ext cx="1808976" cy="1688378"/>
          </a:xfrm>
          <a:prstGeom prst="rect">
            <a:avLst/>
          </a:prstGeom>
        </p:spPr>
      </p:pic>
      <p:sp>
        <p:nvSpPr>
          <p:cNvPr id="21" name="TextBox 20"/>
          <p:cNvSpPr txBox="1"/>
          <p:nvPr/>
        </p:nvSpPr>
        <p:spPr>
          <a:xfrm>
            <a:off x="4256381" y="4523779"/>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5040229" y="5420198"/>
            <a:ext cx="201529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show]</a:t>
            </a:r>
          </a:p>
        </p:txBody>
      </p:sp>
      <p:sp>
        <p:nvSpPr>
          <p:cNvPr id="26" name="TextBox 25"/>
          <p:cNvSpPr txBox="1"/>
          <p:nvPr/>
        </p:nvSpPr>
        <p:spPr>
          <a:xfrm>
            <a:off x="7251333" y="431407"/>
            <a:ext cx="53266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tinuer</a:t>
            </a:r>
          </a:p>
        </p:txBody>
      </p:sp>
      <p:sp>
        <p:nvSpPr>
          <p:cNvPr id="5" name="Rectangle 4"/>
          <p:cNvSpPr/>
          <p:nvPr/>
        </p:nvSpPr>
        <p:spPr>
          <a:xfrm>
            <a:off x="8368404" y="1263692"/>
            <a:ext cx="30925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continue]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TextBox 21"/>
          <p:cNvSpPr txBox="1"/>
          <p:nvPr/>
        </p:nvSpPr>
        <p:spPr>
          <a:xfrm>
            <a:off x="8422499" y="3573538"/>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sp>
        <p:nvSpPr>
          <p:cNvPr id="3" name="Rectangle 2"/>
          <p:cNvSpPr/>
          <p:nvPr/>
        </p:nvSpPr>
        <p:spPr>
          <a:xfrm>
            <a:off x="8422499" y="4470483"/>
            <a:ext cx="313739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the back]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13149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non.wav"/>
                                        </p:tgtEl>
                                      </p:cMediaNode>
                                    </p:audio>
                                  </p:sub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subTnLst>
                                    <p:audio>
                                      <p:cMediaNode>
                                        <p:cTn display="0" masterRel="sameClick">
                                          <p:stCondLst>
                                            <p:cond evt="begin" delay="0">
                                              <p:tn val="16"/>
                                            </p:cond>
                                          </p:stCondLst>
                                          <p:endCondLst>
                                            <p:cond evt="onStopAudio" delay="0">
                                              <p:tgtEl>
                                                <p:sldTgt/>
                                              </p:tgtEl>
                                            </p:cond>
                                          </p:endCondLst>
                                        </p:cTn>
                                        <p:tgtEl>
                                          <p:sndTgt r:embed="rId5" name="on n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subTnLst>
                                    <p:audio>
                                      <p:cMediaNode>
                                        <p:cTn display="0" masterRel="sameClick">
                                          <p:stCondLst>
                                            <p:cond evt="begin" delay="0">
                                              <p:tn val="21"/>
                                            </p:cond>
                                          </p:stCondLst>
                                          <p:endCondLst>
                                            <p:cond evt="onStopAudio" delay="0">
                                              <p:tgtEl>
                                                <p:sldTgt/>
                                              </p:tgtEl>
                                            </p:cond>
                                          </p:endCondLst>
                                        </p:cTn>
                                        <p:tgtEl>
                                          <p:sndTgt r:embed="rId6" name="on onz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on onz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subTnLst>
                                    <p:audio>
                                      <p:cMediaNode>
                                        <p:cTn display="0" masterRel="sameClick">
                                          <p:stCondLst>
                                            <p:cond evt="begin" delay="0">
                                              <p:tn val="31"/>
                                            </p:cond>
                                          </p:stCondLst>
                                          <p:endCondLst>
                                            <p:cond evt="onStopAudio" delay="0">
                                              <p:tgtEl>
                                                <p:sldTgt/>
                                              </p:tgtEl>
                                            </p:cond>
                                          </p:endCondLst>
                                        </p:cTn>
                                        <p:tgtEl>
                                          <p:sndTgt r:embed="rId7" name="on continu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7" name="on continu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8" name="on mon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8" name="on mon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subTnLst>
                                    <p:audio>
                                      <p:cMediaNode>
                                        <p:cTn display="0" masterRel="sameClick">
                                          <p:stCondLst>
                                            <p:cond evt="begin" delay="0">
                                              <p:tn val="51"/>
                                            </p:cond>
                                          </p:stCondLst>
                                          <p:endCondLst>
                                            <p:cond evt="onStopAudio" delay="0">
                                              <p:tgtEl>
                                                <p:sldTgt/>
                                              </p:tgtEl>
                                            </p:cond>
                                          </p:endCondLst>
                                        </p:cTn>
                                        <p:tgtEl>
                                          <p:sndTgt r:embed="rId9" name="on montr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subTnLst>
                                    <p:audio>
                                      <p:cMediaNode>
                                        <p:cTn display="0" masterRel="sameClick">
                                          <p:stCondLst>
                                            <p:cond evt="begin" delay="0">
                                              <p:tn val="56"/>
                                            </p:cond>
                                          </p:stCondLst>
                                          <p:endCondLst>
                                            <p:cond evt="onStopAudio" delay="0">
                                              <p:tgtEl>
                                                <p:sldTgt/>
                                              </p:tgtEl>
                                            </p:cond>
                                          </p:endCondLst>
                                        </p:cTn>
                                        <p:tgtEl>
                                          <p:sndTgt r:embed="rId9" name="on montr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10" name="on au fond.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10" name="on au fo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17" grpId="0"/>
      <p:bldP spid="20" grpId="0"/>
      <p:bldP spid="23" grpId="0"/>
      <p:bldP spid="21" grpId="0"/>
      <p:bldP spid="4" grpId="0"/>
      <p:bldP spid="26" grpId="0"/>
      <p:bldP spid="5" grpId="0"/>
      <p:bldP spid="2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166406"/>
            <a:ext cx="10515600" cy="1325563"/>
          </a:xfrm>
        </p:spPr>
        <p:txBody>
          <a:bodyPr>
            <a:noAutofit/>
          </a:bodyPr>
          <a:lstStyle/>
          <a:p>
            <a:pPr algn="ctr"/>
            <a:r>
              <a:rPr lang="en-GB" sz="12000" b="1" dirty="0">
                <a:solidFill>
                  <a:srgbClr val="115076"/>
                </a:solidFill>
                <a:cs typeface="Calibri" panose="020F0502020204030204" pitchFamily="34" charset="0"/>
              </a:rPr>
              <a:t>on</a:t>
            </a:r>
          </a:p>
        </p:txBody>
      </p:sp>
      <p:sp>
        <p:nvSpPr>
          <p:cNvPr id="19" name="Rounded Rectangle 18" descr="rectangle"/>
          <p:cNvSpPr/>
          <p:nvPr/>
        </p:nvSpPr>
        <p:spPr>
          <a:xfrm>
            <a:off x="4884420" y="1739584"/>
            <a:ext cx="2423160" cy="2569779"/>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p:cNvSpPr txBox="1"/>
          <p:nvPr/>
        </p:nvSpPr>
        <p:spPr>
          <a:xfrm>
            <a:off x="5001114" y="3213952"/>
            <a:ext cx="22154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388542" y="431407"/>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3" name="TextBox 22"/>
          <p:cNvSpPr txBox="1"/>
          <p:nvPr/>
        </p:nvSpPr>
        <p:spPr>
          <a:xfrm>
            <a:off x="819551" y="3573537"/>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p>
        </p:txBody>
      </p:sp>
      <p:sp>
        <p:nvSpPr>
          <p:cNvPr id="21" name="TextBox 20"/>
          <p:cNvSpPr txBox="1"/>
          <p:nvPr/>
        </p:nvSpPr>
        <p:spPr>
          <a:xfrm>
            <a:off x="4256381" y="4523779"/>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a:off x="7251333" y="431407"/>
            <a:ext cx="53266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tinuer</a:t>
            </a:r>
          </a:p>
        </p:txBody>
      </p:sp>
      <p:sp>
        <p:nvSpPr>
          <p:cNvPr id="22" name="TextBox 21"/>
          <p:cNvSpPr txBox="1"/>
          <p:nvPr/>
        </p:nvSpPr>
        <p:spPr>
          <a:xfrm>
            <a:off x="8422499" y="3573538"/>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pic>
        <p:nvPicPr>
          <p:cNvPr id="10" name="Picture 2" descr="forbidden sign">
            <a:extLst>
              <a:ext uri="{FF2B5EF4-FFF2-40B4-BE49-F238E27FC236}">
                <a16:creationId xmlns:a16="http://schemas.microsoft.com/office/drawing/2014/main" id="{43ABCD3D-8CB3-604E-B43F-71AFB767D70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24946" y="1945862"/>
            <a:ext cx="1343992" cy="134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2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non.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subTnLst>
                                    <p:audio>
                                      <p:cMediaNode>
                                        <p:cTn display="0" masterRel="sameClick">
                                          <p:stCondLst>
                                            <p:cond evt="begin" delay="0">
                                              <p:tn val="16"/>
                                            </p:cond>
                                          </p:stCondLst>
                                          <p:endCondLst>
                                            <p:cond evt="onStopAudio" delay="0">
                                              <p:tgtEl>
                                                <p:sldTgt/>
                                              </p:tgtEl>
                                            </p:cond>
                                          </p:endCondLst>
                                        </p:cTn>
                                        <p:tgtEl>
                                          <p:sndTgt r:embed="rId5" name="on n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subTnLst>
                                    <p:audio>
                                      <p:cMediaNode>
                                        <p:cTn display="0" masterRel="sameClick">
                                          <p:stCondLst>
                                            <p:cond evt="begin" delay="0">
                                              <p:tn val="21"/>
                                            </p:cond>
                                          </p:stCondLst>
                                          <p:endCondLst>
                                            <p:cond evt="onStopAudio" delay="0">
                                              <p:tgtEl>
                                                <p:sldTgt/>
                                              </p:tgtEl>
                                            </p:cond>
                                          </p:endCondLst>
                                        </p:cTn>
                                        <p:tgtEl>
                                          <p:sndTgt r:embed="rId6" name="on onz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subTnLst>
                                    <p:audio>
                                      <p:cMediaNode>
                                        <p:cTn display="0" masterRel="sameClick">
                                          <p:stCondLst>
                                            <p:cond evt="begin" delay="0">
                                              <p:tn val="26"/>
                                            </p:cond>
                                          </p:stCondLst>
                                          <p:endCondLst>
                                            <p:cond evt="onStopAudio" delay="0">
                                              <p:tgtEl>
                                                <p:sldTgt/>
                                              </p:tgtEl>
                                            </p:cond>
                                          </p:endCondLst>
                                        </p:cTn>
                                        <p:tgtEl>
                                          <p:sndTgt r:embed="rId7" name="on continu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subTnLst>
                                    <p:audio>
                                      <p:cMediaNode>
                                        <p:cTn display="0" masterRel="sameClick">
                                          <p:stCondLst>
                                            <p:cond evt="begin" delay="0">
                                              <p:tn val="31"/>
                                            </p:cond>
                                          </p:stCondLst>
                                          <p:endCondLst>
                                            <p:cond evt="onStopAudio" delay="0">
                                              <p:tgtEl>
                                                <p:sldTgt/>
                                              </p:tgtEl>
                                            </p:cond>
                                          </p:endCondLst>
                                        </p:cTn>
                                        <p:tgtEl>
                                          <p:sndTgt r:embed="rId8" name="on mond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9" name="on montr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subTnLst>
                                    <p:audio>
                                      <p:cMediaNode>
                                        <p:cTn display="0" masterRel="sameClick">
                                          <p:stCondLst>
                                            <p:cond evt="begin" delay="0">
                                              <p:tn val="41"/>
                                            </p:cond>
                                          </p:stCondLst>
                                          <p:endCondLst>
                                            <p:cond evt="onStopAudio" delay="0">
                                              <p:tgtEl>
                                                <p:sldTgt/>
                                              </p:tgtEl>
                                            </p:cond>
                                          </p:endCondLst>
                                        </p:cTn>
                                        <p:tgtEl>
                                          <p:sndTgt r:embed="rId10" name="on au fo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17" grpId="0"/>
      <p:bldP spid="20" grpId="0"/>
      <p:bldP spid="23" grpId="0"/>
      <p:bldP spid="21" grpId="0"/>
      <p:bldP spid="26"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166406"/>
            <a:ext cx="10515600" cy="1325563"/>
          </a:xfrm>
        </p:spPr>
        <p:txBody>
          <a:bodyPr>
            <a:noAutofit/>
          </a:bodyPr>
          <a:lstStyle/>
          <a:p>
            <a:pPr algn="ctr"/>
            <a:r>
              <a:rPr lang="en-GB" sz="12000" b="1" dirty="0">
                <a:solidFill>
                  <a:srgbClr val="115076"/>
                </a:solidFill>
                <a:cs typeface="Calibri" panose="020F0502020204030204" pitchFamily="34" charset="0"/>
              </a:rPr>
              <a:t>on</a:t>
            </a:r>
          </a:p>
        </p:txBody>
      </p:sp>
      <p:sp>
        <p:nvSpPr>
          <p:cNvPr id="19" name="Rounded Rectangle 18" descr="rectangle"/>
          <p:cNvSpPr/>
          <p:nvPr/>
        </p:nvSpPr>
        <p:spPr>
          <a:xfrm>
            <a:off x="4884420" y="1739584"/>
            <a:ext cx="2423160" cy="2569779"/>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p:cNvSpPr txBox="1"/>
          <p:nvPr/>
        </p:nvSpPr>
        <p:spPr>
          <a:xfrm>
            <a:off x="5001114" y="3213952"/>
            <a:ext cx="22154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388542" y="431407"/>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3" name="TextBox 22"/>
          <p:cNvSpPr txBox="1"/>
          <p:nvPr/>
        </p:nvSpPr>
        <p:spPr>
          <a:xfrm>
            <a:off x="819551" y="3573537"/>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p>
        </p:txBody>
      </p:sp>
      <p:sp>
        <p:nvSpPr>
          <p:cNvPr id="21" name="TextBox 20"/>
          <p:cNvSpPr txBox="1"/>
          <p:nvPr/>
        </p:nvSpPr>
        <p:spPr>
          <a:xfrm>
            <a:off x="4256381" y="4523779"/>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a:off x="7251333" y="431407"/>
            <a:ext cx="53266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tinuer</a:t>
            </a:r>
          </a:p>
        </p:txBody>
      </p:sp>
      <p:sp>
        <p:nvSpPr>
          <p:cNvPr id="22" name="TextBox 21"/>
          <p:cNvSpPr txBox="1"/>
          <p:nvPr/>
        </p:nvSpPr>
        <p:spPr>
          <a:xfrm>
            <a:off x="8422499" y="3573538"/>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pic>
        <p:nvPicPr>
          <p:cNvPr id="10" name="Picture 2" descr="forbidden sign">
            <a:extLst>
              <a:ext uri="{FF2B5EF4-FFF2-40B4-BE49-F238E27FC236}">
                <a16:creationId xmlns:a16="http://schemas.microsoft.com/office/drawing/2014/main" id="{43ABCD3D-8CB3-604E-B43F-71AFB767D7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24946" y="1945862"/>
            <a:ext cx="1343992" cy="134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17" grpId="0"/>
      <p:bldP spid="20" grpId="0"/>
      <p:bldP spid="23" grpId="0"/>
      <p:bldP spid="21" grpId="0"/>
      <p:bldP spid="26"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4" name="TextBox 14">
            <a:extLst>
              <a:ext uri="{FF2B5EF4-FFF2-40B4-BE49-F238E27FC236}">
                <a16:creationId xmlns:a16="http://schemas.microsoft.com/office/drawing/2014/main" id="{4261DB87-27CC-42AA-8D5D-8209E381B249}"/>
              </a:ext>
            </a:extLst>
          </p:cNvPr>
          <p:cNvSpPr txBox="1"/>
          <p:nvPr/>
        </p:nvSpPr>
        <p:spPr>
          <a:xfrm>
            <a:off x="7126014" y="4577701"/>
            <a:ext cx="4449226"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a:t>
            </a: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pont</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bridge</a:t>
            </a:r>
          </a:p>
        </p:txBody>
      </p:sp>
      <p:sp>
        <p:nvSpPr>
          <p:cNvPr id="15" name="TextBox 19">
            <a:extLst>
              <a:ext uri="{FF2B5EF4-FFF2-40B4-BE49-F238E27FC236}">
                <a16:creationId xmlns:a16="http://schemas.microsoft.com/office/drawing/2014/main" id="{3FB28BD6-1651-418F-BED8-989101759FE7}"/>
              </a:ext>
            </a:extLst>
          </p:cNvPr>
          <p:cNvSpPr txBox="1"/>
          <p:nvPr/>
        </p:nvSpPr>
        <p:spPr>
          <a:xfrm>
            <a:off x="7126013" y="5223246"/>
            <a:ext cx="4180285"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__ </a:t>
            </a:r>
            <a:r>
              <a:rPr kumimoji="0" lang="en-GB" sz="38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Calibri" panose="020F0502020204030204" pitchFamily="34" charset="0"/>
              </a:rPr>
              <a:t>sont</a:t>
            </a:r>
            <a:r>
              <a:rPr kumimoji="0" lang="en-GB" sz="3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(they) are</a:t>
            </a:r>
          </a:p>
        </p:txBody>
      </p:sp>
      <p:sp>
        <p:nvSpPr>
          <p:cNvPr id="16" name="TextBox 20">
            <a:extLst>
              <a:ext uri="{FF2B5EF4-FFF2-40B4-BE49-F238E27FC236}">
                <a16:creationId xmlns:a16="http://schemas.microsoft.com/office/drawing/2014/main" id="{AF252ABA-1357-4C4F-9846-7D5320E207E5}"/>
              </a:ext>
            </a:extLst>
          </p:cNvPr>
          <p:cNvSpPr txBox="1"/>
          <p:nvPr/>
        </p:nvSpPr>
        <p:spPr>
          <a:xfrm>
            <a:off x="6666010" y="2064323"/>
            <a:ext cx="3419967"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on</a:t>
            </a:r>
          </a:p>
        </p:txBody>
      </p:sp>
      <p:sp>
        <p:nvSpPr>
          <p:cNvPr id="17" name="TextBox 29">
            <a:extLst>
              <a:ext uri="{FF2B5EF4-FFF2-40B4-BE49-F238E27FC236}">
                <a16:creationId xmlns:a16="http://schemas.microsoft.com/office/drawing/2014/main" id="{5D5B3E4A-CFDE-4B81-AB5F-B7E264D0FA11}"/>
              </a:ext>
            </a:extLst>
          </p:cNvPr>
          <p:cNvSpPr txBox="1"/>
          <p:nvPr/>
        </p:nvSpPr>
        <p:spPr>
          <a:xfrm>
            <a:off x="1980877" y="2003440"/>
            <a:ext cx="3410469"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e/an</a:t>
            </a:r>
          </a:p>
        </p:txBody>
      </p:sp>
      <p:sp>
        <p:nvSpPr>
          <p:cNvPr id="19" name="Action Button: Custom 21">
            <a:hlinkClick r:id="" action="ppaction://noaction" highlightClick="1">
              <a:snd r:embed="rId4" name="phonE.wav"/>
            </a:hlinkClick>
            <a:extLst>
              <a:ext uri="{FF2B5EF4-FFF2-40B4-BE49-F238E27FC236}">
                <a16:creationId xmlns:a16="http://schemas.microsoft.com/office/drawing/2014/main" id="{9B8DD0CF-B6B8-460B-B44C-809C55C6AC3E}"/>
              </a:ext>
            </a:extLst>
          </p:cNvPr>
          <p:cNvSpPr/>
          <p:nvPr/>
        </p:nvSpPr>
        <p:spPr>
          <a:xfrm>
            <a:off x="1527089" y="535723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e</a:t>
            </a:r>
          </a:p>
        </p:txBody>
      </p:sp>
      <p:sp>
        <p:nvSpPr>
          <p:cNvPr id="20" name="Action Button: Custom 21">
            <a:hlinkClick r:id="" action="ppaction://noaction" highlightClick="1">
              <a:snd r:embed="rId5" name="phonD.wav"/>
            </a:hlinkClick>
            <a:extLst>
              <a:ext uri="{FF2B5EF4-FFF2-40B4-BE49-F238E27FC236}">
                <a16:creationId xmlns:a16="http://schemas.microsoft.com/office/drawing/2014/main" id="{9B8DD0CF-B6B8-460B-B44C-809C55C6AC3E}"/>
              </a:ext>
            </a:extLst>
          </p:cNvPr>
          <p:cNvSpPr/>
          <p:nvPr/>
        </p:nvSpPr>
        <p:spPr>
          <a:xfrm>
            <a:off x="1527089" y="4733589"/>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d</a:t>
            </a:r>
          </a:p>
        </p:txBody>
      </p:sp>
      <p:sp>
        <p:nvSpPr>
          <p:cNvPr id="21" name="Action Button: Custom 21">
            <a:hlinkClick r:id="" action="ppaction://noaction" highlightClick="1">
              <a:snd r:embed="rId6" name="phonC.wav"/>
            </a:hlinkClick>
            <a:extLst>
              <a:ext uri="{FF2B5EF4-FFF2-40B4-BE49-F238E27FC236}">
                <a16:creationId xmlns:a16="http://schemas.microsoft.com/office/drawing/2014/main" id="{9B8DD0CF-B6B8-460B-B44C-809C55C6AC3E}"/>
              </a:ext>
            </a:extLst>
          </p:cNvPr>
          <p:cNvSpPr/>
          <p:nvPr/>
        </p:nvSpPr>
        <p:spPr>
          <a:xfrm>
            <a:off x="1531668" y="4109945"/>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c</a:t>
            </a:r>
          </a:p>
        </p:txBody>
      </p:sp>
      <p:sp>
        <p:nvSpPr>
          <p:cNvPr id="22" name="Action Button: Custom 21">
            <a:hlinkClick r:id="" action="ppaction://noaction" highlightClick="1">
              <a:snd r:embed="rId7" name="phonB.wav"/>
            </a:hlinkClick>
            <a:extLst>
              <a:ext uri="{FF2B5EF4-FFF2-40B4-BE49-F238E27FC236}">
                <a16:creationId xmlns:a16="http://schemas.microsoft.com/office/drawing/2014/main" id="{9B8DD0CF-B6B8-460B-B44C-809C55C6AC3E}"/>
              </a:ext>
            </a:extLst>
          </p:cNvPr>
          <p:cNvSpPr/>
          <p:nvPr/>
        </p:nvSpPr>
        <p:spPr>
          <a:xfrm>
            <a:off x="1531668" y="3486301"/>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b</a:t>
            </a:r>
          </a:p>
        </p:txBody>
      </p:sp>
      <p:sp>
        <p:nvSpPr>
          <p:cNvPr id="23" name="Action Button: Custom 21">
            <a:hlinkClick r:id="" action="ppaction://noaction" highlightClick="1">
              <a:snd r:embed="rId8" name="phonA.wav"/>
            </a:hlinkClick>
            <a:extLst>
              <a:ext uri="{FF2B5EF4-FFF2-40B4-BE49-F238E27FC236}">
                <a16:creationId xmlns:a16="http://schemas.microsoft.com/office/drawing/2014/main" id="{9B8DD0CF-B6B8-460B-B44C-809C55C6AC3E}"/>
              </a:ext>
            </a:extLst>
          </p:cNvPr>
          <p:cNvSpPr/>
          <p:nvPr/>
        </p:nvSpPr>
        <p:spPr>
          <a:xfrm>
            <a:off x="1531668" y="286265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24" name="TextBox 37">
            <a:extLst>
              <a:ext uri="{FF2B5EF4-FFF2-40B4-BE49-F238E27FC236}">
                <a16:creationId xmlns:a16="http://schemas.microsoft.com/office/drawing/2014/main" id="{F182E357-EF65-41AD-A175-CEEEF6B264DB}"/>
              </a:ext>
            </a:extLst>
          </p:cNvPr>
          <p:cNvSpPr txBox="1"/>
          <p:nvPr/>
        </p:nvSpPr>
        <p:spPr>
          <a:xfrm>
            <a:off x="7126015" y="2641066"/>
            <a:ext cx="3346566"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son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sound</a:t>
            </a:r>
          </a:p>
        </p:txBody>
      </p:sp>
      <p:sp>
        <p:nvSpPr>
          <p:cNvPr id="25" name="TextBox 42">
            <a:extLst>
              <a:ext uri="{FF2B5EF4-FFF2-40B4-BE49-F238E27FC236}">
                <a16:creationId xmlns:a16="http://schemas.microsoft.com/office/drawing/2014/main" id="{0DE7D48A-5371-469B-BCEB-135EBB147BB7}"/>
              </a:ext>
            </a:extLst>
          </p:cNvPr>
          <p:cNvSpPr txBox="1"/>
          <p:nvPr/>
        </p:nvSpPr>
        <p:spPr>
          <a:xfrm>
            <a:off x="7126015" y="3932156"/>
            <a:ext cx="3300985"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don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gift</a:t>
            </a:r>
          </a:p>
        </p:txBody>
      </p:sp>
      <p:sp>
        <p:nvSpPr>
          <p:cNvPr id="26" name="TextBox 45">
            <a:extLst>
              <a:ext uri="{FF2B5EF4-FFF2-40B4-BE49-F238E27FC236}">
                <a16:creationId xmlns:a16="http://schemas.microsoft.com/office/drawing/2014/main" id="{CD6357F9-C502-41DD-8F18-BD6CAB9D52AC}"/>
              </a:ext>
            </a:extLst>
          </p:cNvPr>
          <p:cNvSpPr txBox="1"/>
          <p:nvPr/>
        </p:nvSpPr>
        <p:spPr>
          <a:xfrm>
            <a:off x="7126015" y="3286611"/>
            <a:ext cx="3346566"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on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we/one</a:t>
            </a:r>
            <a:endParaRPr kumimoji="0" lang="en-GB" sz="2800" b="0" i="0" u="none" strike="noStrike" kern="1200" cap="none" spc="0" normalizeH="0" baseline="0" noProof="0" dirty="0">
              <a:ln>
                <a:noFill/>
              </a:ln>
              <a:solidFill>
                <a:srgbClr val="EE6000"/>
              </a:solidFill>
              <a:effectLst/>
              <a:uLnTx/>
              <a:uFillTx/>
              <a:latin typeface="Calibri" panose="020F0502020204030204" pitchFamily="34" charset="0"/>
              <a:ea typeface="+mn-ea"/>
              <a:cs typeface="Calibri" panose="020F0502020204030204" pitchFamily="34" charset="0"/>
            </a:endParaRPr>
          </a:p>
        </p:txBody>
      </p:sp>
      <p:sp>
        <p:nvSpPr>
          <p:cNvPr id="27" name="TextBox 46">
            <a:extLst>
              <a:ext uri="{FF2B5EF4-FFF2-40B4-BE49-F238E27FC236}">
                <a16:creationId xmlns:a16="http://schemas.microsoft.com/office/drawing/2014/main" id="{1855ECD9-9FEE-4A14-AB7F-E69CD16E6B1A}"/>
              </a:ext>
            </a:extLst>
          </p:cNvPr>
          <p:cNvSpPr txBox="1"/>
          <p:nvPr/>
        </p:nvSpPr>
        <p:spPr>
          <a:xfrm>
            <a:off x="2492771" y="2649763"/>
            <a:ext cx="2887430"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cent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100</a:t>
            </a:r>
          </a:p>
        </p:txBody>
      </p:sp>
      <p:sp>
        <p:nvSpPr>
          <p:cNvPr id="28" name="TextBox 54">
            <a:extLst>
              <a:ext uri="{FF2B5EF4-FFF2-40B4-BE49-F238E27FC236}">
                <a16:creationId xmlns:a16="http://schemas.microsoft.com/office/drawing/2014/main" id="{386A7B29-402D-4DD4-9DCF-30EFCE8FDF04}"/>
              </a:ext>
            </a:extLst>
          </p:cNvPr>
          <p:cNvSpPr txBox="1"/>
          <p:nvPr/>
        </p:nvSpPr>
        <p:spPr>
          <a:xfrm>
            <a:off x="2492771" y="3284831"/>
            <a:ext cx="3142086"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a:t>
            </a: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en</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in/by/to</a:t>
            </a:r>
            <a:endParaRPr kumimoji="0" lang="en-GB" sz="2800" b="0" i="0" u="none" strike="noStrike" kern="1200" cap="none" spc="0" normalizeH="0" baseline="0" noProof="0" dirty="0">
              <a:ln>
                <a:noFill/>
              </a:ln>
              <a:solidFill>
                <a:srgbClr val="EE6000"/>
              </a:solidFill>
              <a:effectLst/>
              <a:uLnTx/>
              <a:uFillTx/>
              <a:latin typeface="Calibri" panose="020F0502020204030204" pitchFamily="34" charset="0"/>
              <a:ea typeface="+mn-ea"/>
              <a:cs typeface="Calibri" panose="020F0502020204030204" pitchFamily="34" charset="0"/>
            </a:endParaRPr>
          </a:p>
        </p:txBody>
      </p:sp>
      <p:sp>
        <p:nvSpPr>
          <p:cNvPr id="29" name="TextBox 55">
            <a:extLst>
              <a:ext uri="{FF2B5EF4-FFF2-40B4-BE49-F238E27FC236}">
                <a16:creationId xmlns:a16="http://schemas.microsoft.com/office/drawing/2014/main" id="{BBFBE0FD-938A-4815-B174-96761FCF91DD}"/>
              </a:ext>
            </a:extLst>
          </p:cNvPr>
          <p:cNvSpPr txBox="1"/>
          <p:nvPr/>
        </p:nvSpPr>
        <p:spPr>
          <a:xfrm>
            <a:off x="2492770" y="3919899"/>
            <a:ext cx="2634773"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dans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in</a:t>
            </a:r>
          </a:p>
        </p:txBody>
      </p:sp>
      <p:sp>
        <p:nvSpPr>
          <p:cNvPr id="30" name="TextBox 56">
            <a:extLst>
              <a:ext uri="{FF2B5EF4-FFF2-40B4-BE49-F238E27FC236}">
                <a16:creationId xmlns:a16="http://schemas.microsoft.com/office/drawing/2014/main" id="{ABF0DADD-5779-4753-A395-C4F4F573F9E0}"/>
              </a:ext>
            </a:extLst>
          </p:cNvPr>
          <p:cNvSpPr txBox="1"/>
          <p:nvPr/>
        </p:nvSpPr>
        <p:spPr>
          <a:xfrm>
            <a:off x="2492771" y="4554967"/>
            <a:ext cx="3485002"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pan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part</a:t>
            </a:r>
          </a:p>
        </p:txBody>
      </p:sp>
      <p:sp>
        <p:nvSpPr>
          <p:cNvPr id="31" name="TextBox 57">
            <a:extLst>
              <a:ext uri="{FF2B5EF4-FFF2-40B4-BE49-F238E27FC236}">
                <a16:creationId xmlns:a16="http://schemas.microsoft.com/office/drawing/2014/main" id="{A3B774B0-9F02-44F2-9BC3-CF081057D5B6}"/>
              </a:ext>
            </a:extLst>
          </p:cNvPr>
          <p:cNvSpPr txBox="1"/>
          <p:nvPr/>
        </p:nvSpPr>
        <p:spPr>
          <a:xfrm>
            <a:off x="2492770" y="5190035"/>
            <a:ext cx="3849988"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__ </a:t>
            </a:r>
            <a:r>
              <a:rPr kumimoji="0" lang="en-GB" sz="3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Calibri" panose="020F0502020204030204" pitchFamily="34" charset="0"/>
              </a:rPr>
              <a:t>sans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without</a:t>
            </a:r>
          </a:p>
        </p:txBody>
      </p:sp>
      <p:sp>
        <p:nvSpPr>
          <p:cNvPr id="33" name="TextBox 1">
            <a:extLst>
              <a:ext uri="{FF2B5EF4-FFF2-40B4-BE49-F238E27FC236}">
                <a16:creationId xmlns:a16="http://schemas.microsoft.com/office/drawing/2014/main" id="{5DEDDF5B-8ECA-4508-8A5E-1BFCB2F30AB0}"/>
              </a:ext>
            </a:extLst>
          </p:cNvPr>
          <p:cNvSpPr txBox="1"/>
          <p:nvPr/>
        </p:nvSpPr>
        <p:spPr>
          <a:xfrm>
            <a:off x="2493400" y="2767783"/>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34" name="TextBox 36">
            <a:extLst>
              <a:ext uri="{FF2B5EF4-FFF2-40B4-BE49-F238E27FC236}">
                <a16:creationId xmlns:a16="http://schemas.microsoft.com/office/drawing/2014/main" id="{DDF987B6-1158-4EFB-A624-4F9D33EA7E14}"/>
              </a:ext>
            </a:extLst>
          </p:cNvPr>
          <p:cNvSpPr txBox="1"/>
          <p:nvPr/>
        </p:nvSpPr>
        <p:spPr>
          <a:xfrm>
            <a:off x="7126600" y="2767038"/>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35" name="TextBox 38">
            <a:extLst>
              <a:ext uri="{FF2B5EF4-FFF2-40B4-BE49-F238E27FC236}">
                <a16:creationId xmlns:a16="http://schemas.microsoft.com/office/drawing/2014/main" id="{5DEDDF5B-8ECA-4508-8A5E-1BFCB2F30AB0}"/>
              </a:ext>
            </a:extLst>
          </p:cNvPr>
          <p:cNvSpPr txBox="1"/>
          <p:nvPr/>
        </p:nvSpPr>
        <p:spPr>
          <a:xfrm>
            <a:off x="2493400" y="3403869"/>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36" name="TextBox 39">
            <a:extLst>
              <a:ext uri="{FF2B5EF4-FFF2-40B4-BE49-F238E27FC236}">
                <a16:creationId xmlns:a16="http://schemas.microsoft.com/office/drawing/2014/main" id="{5DEDDF5B-8ECA-4508-8A5E-1BFCB2F30AB0}"/>
              </a:ext>
            </a:extLst>
          </p:cNvPr>
          <p:cNvSpPr txBox="1"/>
          <p:nvPr/>
        </p:nvSpPr>
        <p:spPr>
          <a:xfrm>
            <a:off x="2493400" y="4039955"/>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37" name="TextBox 40">
            <a:extLst>
              <a:ext uri="{FF2B5EF4-FFF2-40B4-BE49-F238E27FC236}">
                <a16:creationId xmlns:a16="http://schemas.microsoft.com/office/drawing/2014/main" id="{5DEDDF5B-8ECA-4508-8A5E-1BFCB2F30AB0}"/>
              </a:ext>
            </a:extLst>
          </p:cNvPr>
          <p:cNvSpPr txBox="1"/>
          <p:nvPr/>
        </p:nvSpPr>
        <p:spPr>
          <a:xfrm>
            <a:off x="2493400" y="4676041"/>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38" name="TextBox 41">
            <a:extLst>
              <a:ext uri="{FF2B5EF4-FFF2-40B4-BE49-F238E27FC236}">
                <a16:creationId xmlns:a16="http://schemas.microsoft.com/office/drawing/2014/main" id="{5DEDDF5B-8ECA-4508-8A5E-1BFCB2F30AB0}"/>
              </a:ext>
            </a:extLst>
          </p:cNvPr>
          <p:cNvSpPr txBox="1"/>
          <p:nvPr/>
        </p:nvSpPr>
        <p:spPr>
          <a:xfrm>
            <a:off x="2493400" y="5312127"/>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40" name="TextBox 44">
            <a:extLst>
              <a:ext uri="{FF2B5EF4-FFF2-40B4-BE49-F238E27FC236}">
                <a16:creationId xmlns:a16="http://schemas.microsoft.com/office/drawing/2014/main" id="{5DEDDF5B-8ECA-4508-8A5E-1BFCB2F30AB0}"/>
              </a:ext>
            </a:extLst>
          </p:cNvPr>
          <p:cNvSpPr txBox="1"/>
          <p:nvPr/>
        </p:nvSpPr>
        <p:spPr>
          <a:xfrm>
            <a:off x="7126600" y="3411882"/>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41" name="TextBox 47">
            <a:extLst>
              <a:ext uri="{FF2B5EF4-FFF2-40B4-BE49-F238E27FC236}">
                <a16:creationId xmlns:a16="http://schemas.microsoft.com/office/drawing/2014/main" id="{5DEDDF5B-8ECA-4508-8A5E-1BFCB2F30AB0}"/>
              </a:ext>
            </a:extLst>
          </p:cNvPr>
          <p:cNvSpPr txBox="1"/>
          <p:nvPr/>
        </p:nvSpPr>
        <p:spPr>
          <a:xfrm>
            <a:off x="7126600" y="4041438"/>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42" name="TextBox 48">
            <a:extLst>
              <a:ext uri="{FF2B5EF4-FFF2-40B4-BE49-F238E27FC236}">
                <a16:creationId xmlns:a16="http://schemas.microsoft.com/office/drawing/2014/main" id="{5DEDDF5B-8ECA-4508-8A5E-1BFCB2F30AB0}"/>
              </a:ext>
            </a:extLst>
          </p:cNvPr>
          <p:cNvSpPr txBox="1"/>
          <p:nvPr/>
        </p:nvSpPr>
        <p:spPr>
          <a:xfrm>
            <a:off x="7126600" y="4675038"/>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43" name="TextBox 49">
            <a:extLst>
              <a:ext uri="{FF2B5EF4-FFF2-40B4-BE49-F238E27FC236}">
                <a16:creationId xmlns:a16="http://schemas.microsoft.com/office/drawing/2014/main" id="{5DEDDF5B-8ECA-4508-8A5E-1BFCB2F30AB0}"/>
              </a:ext>
            </a:extLst>
          </p:cNvPr>
          <p:cNvSpPr txBox="1"/>
          <p:nvPr/>
        </p:nvSpPr>
        <p:spPr>
          <a:xfrm>
            <a:off x="7126600" y="5312238"/>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45" name="Rounded Rectangle 46">
            <a:extLst>
              <a:ext uri="{FF2B5EF4-FFF2-40B4-BE49-F238E27FC236}">
                <a16:creationId xmlns:a16="http://schemas.microsoft.com/office/drawing/2014/main" id="{422625C5-1C7A-44D8-B67E-9036BDCB778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1257D0EA-8758-4764-9126-C2452D4222B3}"/>
              </a:ext>
            </a:extLst>
          </p:cNvPr>
          <p:cNvSpPr txBox="1"/>
          <p:nvPr/>
        </p:nvSpPr>
        <p:spPr>
          <a:xfrm>
            <a:off x="180000" y="1296000"/>
            <a:ext cx="11198087" cy="461665"/>
          </a:xfrm>
          <a:prstGeom prst="rect">
            <a:avLst/>
          </a:prstGeom>
          <a:noFill/>
        </p:spPr>
        <p:txBody>
          <a:bodyPr wrap="square" rtlCol="0">
            <a:spAutoFit/>
          </a:bodyPr>
          <a:lstStyle/>
          <a:p>
            <a:r>
              <a:rPr lang="fr-FR" sz="2400" dirty="0">
                <a:solidFill>
                  <a:schemeClr val="accent1">
                    <a:lumMod val="50000"/>
                  </a:schemeClr>
                </a:solidFill>
                <a:latin typeface="Century Gothic" panose="020F0302020204030204"/>
              </a:rPr>
              <a:t>In </a:t>
            </a:r>
            <a:r>
              <a:rPr lang="fr-FR" sz="2400" dirty="0" err="1">
                <a:solidFill>
                  <a:schemeClr val="accent1">
                    <a:lumMod val="50000"/>
                  </a:schemeClr>
                </a:solidFill>
                <a:latin typeface="Century Gothic" panose="020F0302020204030204"/>
              </a:rPr>
              <a:t>which</a:t>
            </a:r>
            <a:r>
              <a:rPr lang="fr-FR" sz="2400" dirty="0">
                <a:solidFill>
                  <a:schemeClr val="accent1">
                    <a:lumMod val="50000"/>
                  </a:schemeClr>
                </a:solidFill>
                <a:latin typeface="Century Gothic" panose="020F0302020204030204"/>
              </a:rPr>
              <a:t> </a:t>
            </a:r>
            <a:r>
              <a:rPr lang="fr-FR" sz="2400" dirty="0" err="1">
                <a:solidFill>
                  <a:schemeClr val="accent1">
                    <a:lumMod val="50000"/>
                  </a:schemeClr>
                </a:solidFill>
                <a:latin typeface="Century Gothic" panose="020F0302020204030204"/>
              </a:rPr>
              <a:t>order</a:t>
            </a:r>
            <a:r>
              <a:rPr lang="fr-FR" sz="2400" dirty="0">
                <a:solidFill>
                  <a:schemeClr val="accent1">
                    <a:lumMod val="50000"/>
                  </a:schemeClr>
                </a:solidFill>
                <a:latin typeface="Century Gothic" panose="020F0302020204030204"/>
              </a:rPr>
              <a:t> do </a:t>
            </a:r>
            <a:r>
              <a:rPr lang="fr-FR" sz="2400" dirty="0" err="1">
                <a:solidFill>
                  <a:schemeClr val="accent1">
                    <a:lumMod val="50000"/>
                  </a:schemeClr>
                </a:solidFill>
                <a:latin typeface="Century Gothic" panose="020F0302020204030204"/>
              </a:rPr>
              <a:t>you</a:t>
            </a:r>
            <a:r>
              <a:rPr lang="fr-FR" sz="2400" dirty="0">
                <a:solidFill>
                  <a:schemeClr val="accent1">
                    <a:lumMod val="50000"/>
                  </a:schemeClr>
                </a:solidFill>
                <a:latin typeface="Century Gothic" panose="020F0302020204030204"/>
              </a:rPr>
              <a:t> </a:t>
            </a:r>
            <a:r>
              <a:rPr lang="fr-FR" sz="2400" dirty="0" err="1">
                <a:solidFill>
                  <a:schemeClr val="accent1">
                    <a:lumMod val="50000"/>
                  </a:schemeClr>
                </a:solidFill>
                <a:latin typeface="Century Gothic" panose="020F0302020204030204"/>
              </a:rPr>
              <a:t>hear</a:t>
            </a:r>
            <a:r>
              <a:rPr lang="fr-FR" sz="2400" dirty="0">
                <a:solidFill>
                  <a:schemeClr val="accent1">
                    <a:lumMod val="50000"/>
                  </a:schemeClr>
                </a:solidFill>
                <a:latin typeface="Century Gothic" panose="020F0302020204030204"/>
              </a:rPr>
              <a:t> the </a:t>
            </a:r>
            <a:r>
              <a:rPr lang="fr-FR" sz="2400" dirty="0" err="1">
                <a:solidFill>
                  <a:schemeClr val="accent1">
                    <a:lumMod val="50000"/>
                  </a:schemeClr>
                </a:solidFill>
                <a:latin typeface="Century Gothic" panose="020F0302020204030204"/>
              </a:rPr>
              <a:t>words</a:t>
            </a:r>
            <a:r>
              <a:rPr lang="fr-FR" sz="2400" dirty="0">
                <a:solidFill>
                  <a:schemeClr val="accent1">
                    <a:lumMod val="50000"/>
                  </a:schemeClr>
                </a:solidFill>
                <a:latin typeface="Century Gothic" panose="020F0302020204030204"/>
              </a:rPr>
              <a:t>? Écris ‘1’ ou ‘2’.</a:t>
            </a:r>
          </a:p>
        </p:txBody>
      </p:sp>
    </p:spTree>
    <p:extLst>
      <p:ext uri="{BB962C8B-B14F-4D97-AF65-F5344CB8AC3E}">
        <p14:creationId xmlns:p14="http://schemas.microsoft.com/office/powerpoint/2010/main" val="19118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8">
                                            <p:txEl>
                                              <p:pRg st="0" end="0"/>
                                            </p:txEl>
                                          </p:spTgt>
                                        </p:tgtEl>
                                        <p:attrNameLst>
                                          <p:attrName>style.visibility</p:attrName>
                                        </p:attrNameLst>
                                      </p:cBhvr>
                                      <p:to>
                                        <p:strVal val="visible"/>
                                      </p:to>
                                    </p:set>
                                    <p:animEffect transition="in" filter="fade">
                                      <p:cBhvr>
                                        <p:cTn id="47" dur="500"/>
                                        <p:tgtEl>
                                          <p:spTgt spid="3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40" grpId="0"/>
      <p:bldP spid="41" grpId="0"/>
      <p:bldP spid="42" grpId="0"/>
      <p:bldP spid="4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CE260B8-5106-47B9-A6F2-81CCBBD49D98}"/>
              </a:ext>
            </a:extLst>
          </p:cNvPr>
          <p:cNvGrpSpPr/>
          <p:nvPr/>
        </p:nvGrpSpPr>
        <p:grpSpPr>
          <a:xfrm>
            <a:off x="3876409" y="1984692"/>
            <a:ext cx="1589774" cy="1412671"/>
            <a:chOff x="3786596" y="1984692"/>
            <a:chExt cx="1589774" cy="1412671"/>
          </a:xfrm>
        </p:grpSpPr>
        <p:pic>
          <p:nvPicPr>
            <p:cNvPr id="5" name="Picture 4" descr="Boy, Hair, Blond, Childhood, Male, Young, Happy, Little">
              <a:hlinkClick r:id="" action="ppaction://noaction">
                <a:snd r:embed="rId3" name="blond.wav"/>
              </a:hlinkClick>
              <a:extLst>
                <a:ext uri="{FF2B5EF4-FFF2-40B4-BE49-F238E27FC236}">
                  <a16:creationId xmlns:a16="http://schemas.microsoft.com/office/drawing/2014/main" id="{9BC9A730-9A61-43D7-9292-EA41B8EDC9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6596" y="1984692"/>
              <a:ext cx="1389126" cy="1412671"/>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extLst>
                <a:ext uri="{FF2B5EF4-FFF2-40B4-BE49-F238E27FC236}">
                  <a16:creationId xmlns:a16="http://schemas.microsoft.com/office/drawing/2014/main" id="{FD0FD844-8BB4-4915-A3DB-2B66294D8970}"/>
                </a:ext>
              </a:extLst>
            </p:cNvPr>
            <p:cNvSpPr/>
            <p:nvPr/>
          </p:nvSpPr>
          <p:spPr>
            <a:xfrm>
              <a:off x="4766770" y="2092360"/>
              <a:ext cx="609600" cy="35795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47C4B4E0-E5A0-4A23-9CB4-FD58042B40F5}"/>
              </a:ext>
            </a:extLst>
          </p:cNvPr>
          <p:cNvSpPr txBox="1"/>
          <p:nvPr/>
        </p:nvSpPr>
        <p:spPr>
          <a:xfrm>
            <a:off x="180000" y="1296001"/>
            <a:ext cx="11729920" cy="400110"/>
          </a:xfrm>
          <a:prstGeom prst="rect">
            <a:avLst/>
          </a:prstGeom>
          <a:noFill/>
        </p:spPr>
        <p:txBody>
          <a:bodyPr wrap="square" rtlCol="0">
            <a:spAutoFit/>
          </a:bodyPr>
          <a:lstStyle/>
          <a:p>
            <a:r>
              <a:rPr lang="fr-FR" sz="2000" dirty="0" err="1">
                <a:solidFill>
                  <a:schemeClr val="accent1">
                    <a:lumMod val="50000"/>
                  </a:schemeClr>
                </a:solidFill>
                <a:latin typeface="Century Gothic" panose="020F0302020204030204"/>
              </a:rPr>
              <a:t>These</a:t>
            </a:r>
            <a:r>
              <a:rPr lang="fr-FR" sz="2000" dirty="0">
                <a:solidFill>
                  <a:schemeClr val="accent1">
                    <a:lumMod val="50000"/>
                  </a:schemeClr>
                </a:solidFill>
                <a:latin typeface="Century Gothic" panose="020F0302020204030204"/>
              </a:rPr>
              <a:t> </a:t>
            </a:r>
            <a:r>
              <a:rPr lang="fr-FR" sz="2000" dirty="0" err="1">
                <a:solidFill>
                  <a:schemeClr val="accent1">
                    <a:lumMod val="50000"/>
                  </a:schemeClr>
                </a:solidFill>
                <a:latin typeface="Century Gothic" panose="020F0302020204030204"/>
              </a:rPr>
              <a:t>words</a:t>
            </a:r>
            <a:r>
              <a:rPr lang="fr-FR" sz="2000" dirty="0">
                <a:solidFill>
                  <a:schemeClr val="accent1">
                    <a:lumMod val="50000"/>
                  </a:schemeClr>
                </a:solidFill>
                <a:latin typeface="Century Gothic" panose="020F0302020204030204"/>
              </a:rPr>
              <a:t> look like English, but have SSC [on] in French. How do </a:t>
            </a:r>
            <a:r>
              <a:rPr lang="fr-FR" sz="2000" dirty="0" err="1">
                <a:solidFill>
                  <a:schemeClr val="accent1">
                    <a:lumMod val="50000"/>
                  </a:schemeClr>
                </a:solidFill>
                <a:latin typeface="Century Gothic" panose="020F0302020204030204"/>
              </a:rPr>
              <a:t>they</a:t>
            </a:r>
            <a:r>
              <a:rPr lang="fr-FR" sz="2000" dirty="0">
                <a:solidFill>
                  <a:schemeClr val="accent1">
                    <a:lumMod val="50000"/>
                  </a:schemeClr>
                </a:solidFill>
                <a:latin typeface="Century Gothic" panose="020F0302020204030204"/>
              </a:rPr>
              <a:t> </a:t>
            </a:r>
            <a:r>
              <a:rPr lang="fr-FR" sz="2000" dirty="0" err="1">
                <a:solidFill>
                  <a:schemeClr val="accent1">
                    <a:lumMod val="50000"/>
                  </a:schemeClr>
                </a:solidFill>
                <a:latin typeface="Century Gothic" panose="020F0302020204030204"/>
              </a:rPr>
              <a:t>sound</a:t>
            </a:r>
            <a:r>
              <a:rPr lang="fr-FR" sz="2000" dirty="0">
                <a:solidFill>
                  <a:schemeClr val="accent1">
                    <a:lumMod val="50000"/>
                  </a:schemeClr>
                </a:solidFill>
                <a:latin typeface="Century Gothic" panose="020F0302020204030204"/>
              </a:rPr>
              <a:t>? </a:t>
            </a:r>
          </a:p>
        </p:txBody>
      </p:sp>
      <p:pic>
        <p:nvPicPr>
          <p:cNvPr id="2" name="Picture 2" descr="Prisoner, Gangster, Convict, Behind Bars, Prison">
            <a:hlinkClick r:id="" action="ppaction://noaction">
              <a:snd r:embed="rId6" name="prison.wav"/>
            </a:hlinkClick>
            <a:extLst>
              <a:ext uri="{FF2B5EF4-FFF2-40B4-BE49-F238E27FC236}">
                <a16:creationId xmlns:a16="http://schemas.microsoft.com/office/drawing/2014/main" id="{385AA421-6032-40D5-93B1-3877866A83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400" y="1984692"/>
            <a:ext cx="2362200" cy="15649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98412A5-7BB9-4E12-93E8-DB806B78577E}"/>
              </a:ext>
            </a:extLst>
          </p:cNvPr>
          <p:cNvSpPr txBox="1"/>
          <p:nvPr/>
        </p:nvSpPr>
        <p:spPr>
          <a:xfrm>
            <a:off x="1083292" y="3273881"/>
            <a:ext cx="1549400" cy="430887"/>
          </a:xfrm>
          <a:prstGeom prst="rect">
            <a:avLst/>
          </a:prstGeom>
          <a:solidFill>
            <a:schemeClr val="bg1"/>
          </a:solidFill>
          <a:ln>
            <a:solidFill>
              <a:srgbClr val="E65D00"/>
            </a:solidFill>
          </a:ln>
        </p:spPr>
        <p:txBody>
          <a:bodyPr wrap="square" rtlCol="0">
            <a:spAutoFit/>
          </a:bodyPr>
          <a:lstStyle/>
          <a:p>
            <a:pPr algn="ctr"/>
            <a:r>
              <a:rPr lang="en-GB" sz="2200" dirty="0">
                <a:solidFill>
                  <a:schemeClr val="accent1">
                    <a:lumMod val="50000"/>
                  </a:schemeClr>
                </a:solidFill>
                <a:latin typeface="Century Gothic" panose="020B0502020202020204" pitchFamily="34" charset="0"/>
              </a:rPr>
              <a:t>prison</a:t>
            </a:r>
          </a:p>
        </p:txBody>
      </p:sp>
      <p:sp>
        <p:nvSpPr>
          <p:cNvPr id="14" name="Rectangle 2" descr="rectangle for the timer">
            <a:extLst>
              <a:ext uri="{FF2B5EF4-FFF2-40B4-BE49-F238E27FC236}">
                <a16:creationId xmlns:a16="http://schemas.microsoft.com/office/drawing/2014/main" id="{7943E722-050F-4658-9D45-19BBA7ACED32}"/>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Rectangle 3" descr="rectangle for the timer, it moves down the screen as the time passes">
            <a:extLst>
              <a:ext uri="{FF2B5EF4-FFF2-40B4-BE49-F238E27FC236}">
                <a16:creationId xmlns:a16="http://schemas.microsoft.com/office/drawing/2014/main" id="{C0A169D0-1CFC-45AF-8D4D-121087E5171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Line 7" descr="line to denote the top of the timer, 60 seconds">
            <a:extLst>
              <a:ext uri="{FF2B5EF4-FFF2-40B4-BE49-F238E27FC236}">
                <a16:creationId xmlns:a16="http://schemas.microsoft.com/office/drawing/2014/main" id="{0B1F85F8-61B7-45BF-B6BF-5CDDBD2A76B4}"/>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0" name="Text Box 12">
            <a:extLst>
              <a:ext uri="{FF2B5EF4-FFF2-40B4-BE49-F238E27FC236}">
                <a16:creationId xmlns:a16="http://schemas.microsoft.com/office/drawing/2014/main" id="{BD537842-0DC2-40A3-9372-E0C662D06ED0}"/>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21" name="Text Box 10">
            <a:extLst>
              <a:ext uri="{FF2B5EF4-FFF2-40B4-BE49-F238E27FC236}">
                <a16:creationId xmlns:a16="http://schemas.microsoft.com/office/drawing/2014/main" id="{F90BC770-0957-460B-BE96-D5B8A326633A}"/>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22" name="Line 4" descr="line for the timer, 60 to 0 seconds">
            <a:extLst>
              <a:ext uri="{FF2B5EF4-FFF2-40B4-BE49-F238E27FC236}">
                <a16:creationId xmlns:a16="http://schemas.microsoft.com/office/drawing/2014/main" id="{35DBD2F8-6DA9-4222-ABF0-C58329DA2B3B}"/>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3" name="Line 9" descr="line to denote the end of the timer (i.e. zero seconds)">
            <a:extLst>
              <a:ext uri="{FF2B5EF4-FFF2-40B4-BE49-F238E27FC236}">
                <a16:creationId xmlns:a16="http://schemas.microsoft.com/office/drawing/2014/main" id="{021257DE-F160-471A-A5C2-ABE07E6C299E}"/>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4" name="Text Box 14">
            <a:extLst>
              <a:ext uri="{FF2B5EF4-FFF2-40B4-BE49-F238E27FC236}">
                <a16:creationId xmlns:a16="http://schemas.microsoft.com/office/drawing/2014/main" id="{B75CCD31-8578-4F3B-A188-CADA6A0D95D5}"/>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25" name="AutoShape 11">
            <a:hlinkClick r:id="" action="ppaction://noaction" highlightClick="1"/>
            <a:extLst>
              <a:ext uri="{FF2B5EF4-FFF2-40B4-BE49-F238E27FC236}">
                <a16:creationId xmlns:a16="http://schemas.microsoft.com/office/drawing/2014/main" id="{5D0BC96A-45F8-492B-B76E-95EAC7925DBA}"/>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6" name="TextBox 25">
            <a:extLst>
              <a:ext uri="{FF2B5EF4-FFF2-40B4-BE49-F238E27FC236}">
                <a16:creationId xmlns:a16="http://schemas.microsoft.com/office/drawing/2014/main" id="{034968C5-343E-44EA-8171-D104F6586B7F}"/>
              </a:ext>
            </a:extLst>
          </p:cNvPr>
          <p:cNvSpPr txBox="1"/>
          <p:nvPr/>
        </p:nvSpPr>
        <p:spPr>
          <a:xfrm>
            <a:off x="3796044" y="3273881"/>
            <a:ext cx="1549400" cy="430887"/>
          </a:xfrm>
          <a:prstGeom prst="rect">
            <a:avLst/>
          </a:prstGeom>
          <a:solidFill>
            <a:schemeClr val="bg1"/>
          </a:solidFill>
          <a:ln>
            <a:solidFill>
              <a:srgbClr val="E65D00"/>
            </a:solidFill>
          </a:ln>
        </p:spPr>
        <p:txBody>
          <a:bodyPr wrap="square" rtlCol="0">
            <a:spAutoFit/>
          </a:bodyPr>
          <a:lstStyle/>
          <a:p>
            <a:pPr algn="ctr"/>
            <a:r>
              <a:rPr lang="en-GB" sz="2200" dirty="0">
                <a:solidFill>
                  <a:schemeClr val="accent1">
                    <a:lumMod val="50000"/>
                  </a:schemeClr>
                </a:solidFill>
                <a:latin typeface="Century Gothic" panose="020B0502020202020204" pitchFamily="34" charset="0"/>
              </a:rPr>
              <a:t>blond</a:t>
            </a:r>
          </a:p>
        </p:txBody>
      </p:sp>
      <p:pic>
        <p:nvPicPr>
          <p:cNvPr id="3078" name="Picture 6" descr="Cotton Swabs, Cotton Buds, Q-Tips, Hygiene, Ear, Buds">
            <a:hlinkClick r:id="" action="ppaction://noaction">
              <a:snd r:embed="rId8" name="coton.wav"/>
            </a:hlinkClick>
            <a:extLst>
              <a:ext uri="{FF2B5EF4-FFF2-40B4-BE49-F238E27FC236}">
                <a16:creationId xmlns:a16="http://schemas.microsoft.com/office/drawing/2014/main" id="{71980592-B0FB-44A9-9C2D-9FB9CA4875C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5765" y="4048185"/>
            <a:ext cx="1264532" cy="17018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0D2CBB6-B149-4958-BF6F-5610C481A050}"/>
              </a:ext>
            </a:extLst>
          </p:cNvPr>
          <p:cNvSpPr txBox="1"/>
          <p:nvPr/>
        </p:nvSpPr>
        <p:spPr>
          <a:xfrm>
            <a:off x="433331" y="5775244"/>
            <a:ext cx="1549400" cy="430887"/>
          </a:xfrm>
          <a:prstGeom prst="rect">
            <a:avLst/>
          </a:prstGeom>
          <a:solidFill>
            <a:schemeClr val="bg1"/>
          </a:solidFill>
          <a:ln>
            <a:solidFill>
              <a:srgbClr val="E65D00"/>
            </a:solidFill>
          </a:ln>
        </p:spPr>
        <p:txBody>
          <a:bodyPr wrap="square" rtlCol="0">
            <a:spAutoFit/>
          </a:bodyPr>
          <a:lstStyle/>
          <a:p>
            <a:pPr algn="ctr"/>
            <a:r>
              <a:rPr lang="en-GB" sz="2200" dirty="0" err="1">
                <a:solidFill>
                  <a:schemeClr val="accent1">
                    <a:lumMod val="50000"/>
                  </a:schemeClr>
                </a:solidFill>
                <a:latin typeface="Century Gothic" panose="020B0502020202020204" pitchFamily="34" charset="0"/>
              </a:rPr>
              <a:t>coton</a:t>
            </a:r>
            <a:endParaRPr lang="en-GB" sz="2200" dirty="0">
              <a:solidFill>
                <a:schemeClr val="accent1">
                  <a:lumMod val="50000"/>
                </a:schemeClr>
              </a:solidFill>
              <a:latin typeface="Century Gothic" panose="020B0502020202020204" pitchFamily="34" charset="0"/>
            </a:endParaRPr>
          </a:p>
        </p:txBody>
      </p:sp>
      <p:pic>
        <p:nvPicPr>
          <p:cNvPr id="3082" name="Picture 10" descr="Singing, Music, Singers, Songs, Musical, Instruments">
            <a:hlinkClick r:id="" action="ppaction://noaction">
              <a:snd r:embed="rId10" name="concert.wav"/>
            </a:hlinkClick>
            <a:extLst>
              <a:ext uri="{FF2B5EF4-FFF2-40B4-BE49-F238E27FC236}">
                <a16:creationId xmlns:a16="http://schemas.microsoft.com/office/drawing/2014/main" id="{B132F48F-65FE-4CFA-AC30-9D29F676857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61336" y="4008763"/>
            <a:ext cx="2362200" cy="165354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774AAE21-EE6C-4215-ADD9-32FC4FE031E2}"/>
              </a:ext>
            </a:extLst>
          </p:cNvPr>
          <p:cNvSpPr txBox="1"/>
          <p:nvPr/>
        </p:nvSpPr>
        <p:spPr>
          <a:xfrm>
            <a:off x="2936603" y="5770172"/>
            <a:ext cx="1549400" cy="430887"/>
          </a:xfrm>
          <a:prstGeom prst="rect">
            <a:avLst/>
          </a:prstGeom>
          <a:solidFill>
            <a:schemeClr val="bg1"/>
          </a:solidFill>
          <a:ln>
            <a:solidFill>
              <a:srgbClr val="E65D00"/>
            </a:solidFill>
          </a:ln>
        </p:spPr>
        <p:txBody>
          <a:bodyPr wrap="square" rtlCol="0">
            <a:spAutoFit/>
          </a:bodyPr>
          <a:lstStyle/>
          <a:p>
            <a:pPr algn="ctr"/>
            <a:r>
              <a:rPr lang="en-GB" sz="2200" dirty="0">
                <a:solidFill>
                  <a:schemeClr val="accent1">
                    <a:lumMod val="50000"/>
                  </a:schemeClr>
                </a:solidFill>
                <a:latin typeface="Century Gothic" panose="020B0502020202020204" pitchFamily="34" charset="0"/>
              </a:rPr>
              <a:t>concert</a:t>
            </a:r>
          </a:p>
        </p:txBody>
      </p:sp>
      <p:pic>
        <p:nvPicPr>
          <p:cNvPr id="3084" name="Picture 12" descr="Salon Clip Art">
            <a:hlinkClick r:id="" action="ppaction://noaction">
              <a:snd r:embed="rId12" name="salon.wav"/>
            </a:hlinkClick>
            <a:extLst>
              <a:ext uri="{FF2B5EF4-FFF2-40B4-BE49-F238E27FC236}">
                <a16:creationId xmlns:a16="http://schemas.microsoft.com/office/drawing/2014/main" id="{C1DDDDD7-D95B-4C83-8AB9-8D219B46A4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82351" y="4160581"/>
            <a:ext cx="1491927" cy="147700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54D7BBB1-98C5-43FC-AF28-D0C2EBFB475B}"/>
              </a:ext>
            </a:extLst>
          </p:cNvPr>
          <p:cNvSpPr txBox="1"/>
          <p:nvPr/>
        </p:nvSpPr>
        <p:spPr>
          <a:xfrm>
            <a:off x="5353615" y="5770172"/>
            <a:ext cx="1549400" cy="430887"/>
          </a:xfrm>
          <a:prstGeom prst="rect">
            <a:avLst/>
          </a:prstGeom>
          <a:solidFill>
            <a:schemeClr val="bg1"/>
          </a:solidFill>
          <a:ln>
            <a:solidFill>
              <a:srgbClr val="E65D00"/>
            </a:solidFill>
          </a:ln>
        </p:spPr>
        <p:txBody>
          <a:bodyPr wrap="square" rtlCol="0">
            <a:spAutoFit/>
          </a:bodyPr>
          <a:lstStyle/>
          <a:p>
            <a:pPr algn="ctr"/>
            <a:r>
              <a:rPr lang="en-GB" sz="2200" dirty="0">
                <a:solidFill>
                  <a:schemeClr val="accent1">
                    <a:lumMod val="50000"/>
                  </a:schemeClr>
                </a:solidFill>
                <a:latin typeface="Century Gothic" panose="020B0502020202020204" pitchFamily="34" charset="0"/>
              </a:rPr>
              <a:t>salon</a:t>
            </a:r>
          </a:p>
        </p:txBody>
      </p:sp>
      <p:pic>
        <p:nvPicPr>
          <p:cNvPr id="12" name="Picture 11">
            <a:hlinkClick r:id="" action="ppaction://noaction">
              <a:snd r:embed="rId14" name="revision.wav"/>
            </a:hlinkClick>
            <a:extLst>
              <a:ext uri="{FF2B5EF4-FFF2-40B4-BE49-F238E27FC236}">
                <a16:creationId xmlns:a16="http://schemas.microsoft.com/office/drawing/2014/main" id="{70C23F74-E41D-4197-A01E-267AF5B3A3C5}"/>
              </a:ext>
            </a:extLst>
          </p:cNvPr>
          <p:cNvPicPr>
            <a:picLocks noChangeAspect="1"/>
          </p:cNvPicPr>
          <p:nvPr/>
        </p:nvPicPr>
        <p:blipFill>
          <a:blip r:embed="rId15"/>
          <a:stretch>
            <a:fillRect/>
          </a:stretch>
        </p:blipFill>
        <p:spPr>
          <a:xfrm>
            <a:off x="7777803" y="4160581"/>
            <a:ext cx="1421334" cy="1409503"/>
          </a:xfrm>
          <a:prstGeom prst="rect">
            <a:avLst/>
          </a:prstGeom>
        </p:spPr>
      </p:pic>
      <p:sp>
        <p:nvSpPr>
          <p:cNvPr id="35" name="TextBox 34">
            <a:extLst>
              <a:ext uri="{FF2B5EF4-FFF2-40B4-BE49-F238E27FC236}">
                <a16:creationId xmlns:a16="http://schemas.microsoft.com/office/drawing/2014/main" id="{D8771D0B-D2D6-4CD4-9883-133C80C8315B}"/>
              </a:ext>
            </a:extLst>
          </p:cNvPr>
          <p:cNvSpPr txBox="1"/>
          <p:nvPr/>
        </p:nvSpPr>
        <p:spPr>
          <a:xfrm>
            <a:off x="7730420" y="5749985"/>
            <a:ext cx="1549400" cy="430887"/>
          </a:xfrm>
          <a:prstGeom prst="rect">
            <a:avLst/>
          </a:prstGeom>
          <a:solidFill>
            <a:schemeClr val="bg1"/>
          </a:solidFill>
          <a:ln>
            <a:solidFill>
              <a:srgbClr val="E65D00"/>
            </a:solidFill>
          </a:ln>
        </p:spPr>
        <p:txBody>
          <a:bodyPr wrap="square" rtlCol="0">
            <a:spAutoFit/>
          </a:bodyPr>
          <a:lstStyle/>
          <a:p>
            <a:pPr algn="ctr"/>
            <a:r>
              <a:rPr lang="en-GB" sz="2200" dirty="0" err="1">
                <a:solidFill>
                  <a:schemeClr val="accent1">
                    <a:lumMod val="50000"/>
                  </a:schemeClr>
                </a:solidFill>
                <a:latin typeface="Century Gothic" panose="020B0502020202020204" pitchFamily="34" charset="0"/>
              </a:rPr>
              <a:t>révision</a:t>
            </a:r>
            <a:endParaRPr lang="en-GB" sz="2200" dirty="0">
              <a:solidFill>
                <a:schemeClr val="accent1">
                  <a:lumMod val="50000"/>
                </a:schemeClr>
              </a:solidFill>
              <a:latin typeface="Century Gothic" panose="020B0502020202020204" pitchFamily="34" charset="0"/>
            </a:endParaRPr>
          </a:p>
        </p:txBody>
      </p:sp>
      <p:pic>
        <p:nvPicPr>
          <p:cNvPr id="3086" name="Picture 14" descr="Phone Icon Clip Art">
            <a:hlinkClick r:id="" action="ppaction://noaction">
              <a:snd r:embed="rId16" name="contact.wav"/>
            </a:hlinkClick>
            <a:extLst>
              <a:ext uri="{FF2B5EF4-FFF2-40B4-BE49-F238E27FC236}">
                <a16:creationId xmlns:a16="http://schemas.microsoft.com/office/drawing/2014/main" id="{60CB4488-D486-4AA0-A5F5-CA7278E1BF0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266408" y="2017007"/>
            <a:ext cx="1121268" cy="112126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FCF1BAF-90D3-4F0A-A3F7-6C7D7B2CADF5}"/>
              </a:ext>
            </a:extLst>
          </p:cNvPr>
          <p:cNvSpPr txBox="1"/>
          <p:nvPr/>
        </p:nvSpPr>
        <p:spPr>
          <a:xfrm>
            <a:off x="6039570" y="3256979"/>
            <a:ext cx="1549400" cy="430887"/>
          </a:xfrm>
          <a:prstGeom prst="rect">
            <a:avLst/>
          </a:prstGeom>
          <a:solidFill>
            <a:schemeClr val="bg1"/>
          </a:solidFill>
          <a:ln>
            <a:solidFill>
              <a:srgbClr val="E65D00"/>
            </a:solidFill>
          </a:ln>
        </p:spPr>
        <p:txBody>
          <a:bodyPr wrap="square" rtlCol="0">
            <a:spAutoFit/>
          </a:bodyPr>
          <a:lstStyle/>
          <a:p>
            <a:pPr algn="ctr"/>
            <a:r>
              <a:rPr lang="en-GB" sz="2200" dirty="0">
                <a:solidFill>
                  <a:schemeClr val="accent1">
                    <a:lumMod val="50000"/>
                  </a:schemeClr>
                </a:solidFill>
                <a:latin typeface="Century Gothic" panose="020B0502020202020204" pitchFamily="34" charset="0"/>
              </a:rPr>
              <a:t>contact</a:t>
            </a:r>
          </a:p>
        </p:txBody>
      </p:sp>
      <p:pic>
        <p:nvPicPr>
          <p:cNvPr id="31" name="Picture 30">
            <a:hlinkClick r:id="" action="ppaction://noaction">
              <a:snd r:embed="rId18" name="opinion.wav"/>
            </a:hlinkClick>
            <a:extLst>
              <a:ext uri="{FF2B5EF4-FFF2-40B4-BE49-F238E27FC236}">
                <a16:creationId xmlns:a16="http://schemas.microsoft.com/office/drawing/2014/main" id="{3B9C2503-5668-4869-9080-EF9FB941E9FA}"/>
              </a:ext>
            </a:extLst>
          </p:cNvPr>
          <p:cNvPicPr>
            <a:picLocks noChangeAspect="1"/>
          </p:cNvPicPr>
          <p:nvPr/>
        </p:nvPicPr>
        <p:blipFill>
          <a:blip r:embed="rId19"/>
          <a:stretch>
            <a:fillRect/>
          </a:stretch>
        </p:blipFill>
        <p:spPr>
          <a:xfrm>
            <a:off x="8163559" y="2293076"/>
            <a:ext cx="1724566" cy="749314"/>
          </a:xfrm>
          <a:prstGeom prst="rect">
            <a:avLst/>
          </a:prstGeom>
        </p:spPr>
      </p:pic>
      <p:sp>
        <p:nvSpPr>
          <p:cNvPr id="42" name="TextBox 41">
            <a:extLst>
              <a:ext uri="{FF2B5EF4-FFF2-40B4-BE49-F238E27FC236}">
                <a16:creationId xmlns:a16="http://schemas.microsoft.com/office/drawing/2014/main" id="{D4D205EC-3CE9-4383-BEEC-6EA80B22A79D}"/>
              </a:ext>
            </a:extLst>
          </p:cNvPr>
          <p:cNvSpPr txBox="1"/>
          <p:nvPr/>
        </p:nvSpPr>
        <p:spPr>
          <a:xfrm>
            <a:off x="8273975" y="3273880"/>
            <a:ext cx="1549400" cy="430887"/>
          </a:xfrm>
          <a:prstGeom prst="rect">
            <a:avLst/>
          </a:prstGeom>
          <a:solidFill>
            <a:schemeClr val="bg1"/>
          </a:solidFill>
          <a:ln>
            <a:solidFill>
              <a:srgbClr val="E65D00"/>
            </a:solidFill>
          </a:ln>
        </p:spPr>
        <p:txBody>
          <a:bodyPr wrap="square" rtlCol="0">
            <a:spAutoFit/>
          </a:bodyPr>
          <a:lstStyle/>
          <a:p>
            <a:pPr algn="ctr"/>
            <a:r>
              <a:rPr lang="en-GB" sz="2200" dirty="0">
                <a:solidFill>
                  <a:schemeClr val="accent1">
                    <a:lumMod val="50000"/>
                  </a:schemeClr>
                </a:solidFill>
                <a:latin typeface="Century Gothic" panose="020B0502020202020204" pitchFamily="34" charset="0"/>
              </a:rPr>
              <a:t>opinion</a:t>
            </a:r>
          </a:p>
        </p:txBody>
      </p:sp>
    </p:spTree>
    <p:extLst>
      <p:ext uri="{BB962C8B-B14F-4D97-AF65-F5344CB8AC3E}">
        <p14:creationId xmlns:p14="http://schemas.microsoft.com/office/powerpoint/2010/main" val="1003559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15"/>
                                        </p:tgtEl>
                                      </p:cBhvr>
                                    </p:animEffect>
                                    <p:set>
                                      <p:cBhvr>
                                        <p:cTn id="7" dur="1" fill="hold">
                                          <p:stCondLst>
                                            <p:cond delay="29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47C4B4E0-E5A0-4A23-9CB4-FD58042B40F5}"/>
              </a:ext>
            </a:extLst>
          </p:cNvPr>
          <p:cNvSpPr txBox="1"/>
          <p:nvPr/>
        </p:nvSpPr>
        <p:spPr>
          <a:xfrm>
            <a:off x="180000" y="1296001"/>
            <a:ext cx="117299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look like English, but have SSC [on] in French. How do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14" name="Rectangle 2" descr="rectangle for the timer">
            <a:extLst>
              <a:ext uri="{FF2B5EF4-FFF2-40B4-BE49-F238E27FC236}">
                <a16:creationId xmlns:a16="http://schemas.microsoft.com/office/drawing/2014/main" id="{7943E722-050F-4658-9D45-19BBA7ACED32}"/>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Rectangle 3" descr="rectangle for the timer, it moves down the screen as the time passes">
            <a:extLst>
              <a:ext uri="{FF2B5EF4-FFF2-40B4-BE49-F238E27FC236}">
                <a16:creationId xmlns:a16="http://schemas.microsoft.com/office/drawing/2014/main" id="{C0A169D0-1CFC-45AF-8D4D-121087E5171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Line 7" descr="line to denote the top of the timer, 60 seconds">
            <a:extLst>
              <a:ext uri="{FF2B5EF4-FFF2-40B4-BE49-F238E27FC236}">
                <a16:creationId xmlns:a16="http://schemas.microsoft.com/office/drawing/2014/main" id="{0B1F85F8-61B7-45BF-B6BF-5CDDBD2A76B4}"/>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0" name="Text Box 12">
            <a:extLst>
              <a:ext uri="{FF2B5EF4-FFF2-40B4-BE49-F238E27FC236}">
                <a16:creationId xmlns:a16="http://schemas.microsoft.com/office/drawing/2014/main" id="{BD537842-0DC2-40A3-9372-E0C662D06ED0}"/>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20</a:t>
            </a:r>
          </a:p>
        </p:txBody>
      </p:sp>
      <p:sp>
        <p:nvSpPr>
          <p:cNvPr id="21" name="Text Box 10">
            <a:extLst>
              <a:ext uri="{FF2B5EF4-FFF2-40B4-BE49-F238E27FC236}">
                <a16:creationId xmlns:a16="http://schemas.microsoft.com/office/drawing/2014/main" id="{F90BC770-0957-460B-BE96-D5B8A326633A}"/>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22" name="Line 4" descr="line for the timer, 60 to 0 seconds">
            <a:extLst>
              <a:ext uri="{FF2B5EF4-FFF2-40B4-BE49-F238E27FC236}">
                <a16:creationId xmlns:a16="http://schemas.microsoft.com/office/drawing/2014/main" id="{35DBD2F8-6DA9-4222-ABF0-C58329DA2B3B}"/>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3" name="Line 9" descr="line to denote the end of the timer (i.e. zero seconds)">
            <a:extLst>
              <a:ext uri="{FF2B5EF4-FFF2-40B4-BE49-F238E27FC236}">
                <a16:creationId xmlns:a16="http://schemas.microsoft.com/office/drawing/2014/main" id="{021257DE-F160-471A-A5C2-ABE07E6C299E}"/>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4" name="Text Box 14">
            <a:extLst>
              <a:ext uri="{FF2B5EF4-FFF2-40B4-BE49-F238E27FC236}">
                <a16:creationId xmlns:a16="http://schemas.microsoft.com/office/drawing/2014/main" id="{B75CCD31-8578-4F3B-A188-CADA6A0D95D5}"/>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25" name="AutoShape 11">
            <a:hlinkClick r:id="" action="ppaction://noaction" highlightClick="1"/>
            <a:extLst>
              <a:ext uri="{FF2B5EF4-FFF2-40B4-BE49-F238E27FC236}">
                <a16:creationId xmlns:a16="http://schemas.microsoft.com/office/drawing/2014/main" id="{5D0BC96A-45F8-492B-B76E-95EAC7925DBA}"/>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grpSp>
        <p:nvGrpSpPr>
          <p:cNvPr id="33" name="Group 32">
            <a:extLst>
              <a:ext uri="{FF2B5EF4-FFF2-40B4-BE49-F238E27FC236}">
                <a16:creationId xmlns:a16="http://schemas.microsoft.com/office/drawing/2014/main" id="{6F36C59D-3C88-4548-8D2D-EF015F025419}"/>
              </a:ext>
            </a:extLst>
          </p:cNvPr>
          <p:cNvGrpSpPr/>
          <p:nvPr/>
        </p:nvGrpSpPr>
        <p:grpSpPr>
          <a:xfrm>
            <a:off x="3876409" y="1984692"/>
            <a:ext cx="1589774" cy="1412671"/>
            <a:chOff x="3786596" y="1984692"/>
            <a:chExt cx="1589774" cy="1412671"/>
          </a:xfrm>
        </p:grpSpPr>
        <p:pic>
          <p:nvPicPr>
            <p:cNvPr id="34" name="Picture 33" descr="Boy, Hair, Blond, Childhood, Male, Young, Happy, Little">
              <a:hlinkClick r:id="" action="ppaction://noaction">
                <a:snd r:embed="rId4" name="blond.wav"/>
              </a:hlinkClick>
              <a:extLst>
                <a:ext uri="{FF2B5EF4-FFF2-40B4-BE49-F238E27FC236}">
                  <a16:creationId xmlns:a16="http://schemas.microsoft.com/office/drawing/2014/main" id="{593C275E-E51D-49A5-9015-21FF6BC92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6596" y="1984692"/>
              <a:ext cx="1389126" cy="1412671"/>
            </a:xfrm>
            <a:prstGeom prst="rect">
              <a:avLst/>
            </a:prstGeom>
            <a:noFill/>
            <a:extLst>
              <a:ext uri="{909E8E84-426E-40DD-AFC4-6F175D3DCCD1}">
                <a14:hiddenFill xmlns:a14="http://schemas.microsoft.com/office/drawing/2010/main">
                  <a:solidFill>
                    <a:srgbClr val="FFFFFF"/>
                  </a:solidFill>
                </a14:hiddenFill>
              </a:ext>
            </a:extLst>
          </p:spPr>
        </p:pic>
        <p:sp>
          <p:nvSpPr>
            <p:cNvPr id="36" name="Arrow: Left 35">
              <a:extLst>
                <a:ext uri="{FF2B5EF4-FFF2-40B4-BE49-F238E27FC236}">
                  <a16:creationId xmlns:a16="http://schemas.microsoft.com/office/drawing/2014/main" id="{6FB063C0-254B-40FC-A0E4-6F60BB91F69B}"/>
                </a:ext>
              </a:extLst>
            </p:cNvPr>
            <p:cNvSpPr/>
            <p:nvPr/>
          </p:nvSpPr>
          <p:spPr>
            <a:xfrm>
              <a:off x="4766770" y="2092360"/>
              <a:ext cx="609600" cy="35795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8" name="Picture 2" descr="Prisoner, Gangster, Convict, Behind Bars, Prison">
            <a:hlinkClick r:id="" action="ppaction://noaction">
              <a:snd r:embed="rId6" name="prison.wav"/>
            </a:hlinkClick>
            <a:extLst>
              <a:ext uri="{FF2B5EF4-FFF2-40B4-BE49-F238E27FC236}">
                <a16:creationId xmlns:a16="http://schemas.microsoft.com/office/drawing/2014/main" id="{2C3CECA7-9350-4B2F-9D1E-0C344FE5C7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400" y="1984692"/>
            <a:ext cx="2362200" cy="156495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0B57890D-253B-44D6-B484-52A1A9B1E9B5}"/>
              </a:ext>
            </a:extLst>
          </p:cNvPr>
          <p:cNvSpPr txBox="1"/>
          <p:nvPr/>
        </p:nvSpPr>
        <p:spPr>
          <a:xfrm>
            <a:off x="1083292" y="3273881"/>
            <a:ext cx="1549400" cy="430887"/>
          </a:xfrm>
          <a:prstGeom prst="rect">
            <a:avLst/>
          </a:prstGeom>
          <a:solidFill>
            <a:schemeClr val="bg1"/>
          </a:solidFill>
          <a:ln>
            <a:solidFill>
              <a:srgbClr val="E65D00"/>
            </a:solidFill>
          </a:ln>
        </p:spPr>
        <p:txBody>
          <a:bodyPr wrap="square" rtlCol="0">
            <a:spAutoFit/>
          </a:bodyPr>
          <a:lstStyle/>
          <a:p>
            <a:pPr algn="ctr"/>
            <a:r>
              <a:rPr lang="en-GB" sz="2200" dirty="0">
                <a:solidFill>
                  <a:schemeClr val="accent1">
                    <a:lumMod val="50000"/>
                  </a:schemeClr>
                </a:solidFill>
                <a:latin typeface="Century Gothic" panose="020B0502020202020204" pitchFamily="34" charset="0"/>
              </a:rPr>
              <a:t>prison</a:t>
            </a:r>
          </a:p>
        </p:txBody>
      </p:sp>
      <p:sp>
        <p:nvSpPr>
          <p:cNvPr id="40" name="TextBox 39">
            <a:extLst>
              <a:ext uri="{FF2B5EF4-FFF2-40B4-BE49-F238E27FC236}">
                <a16:creationId xmlns:a16="http://schemas.microsoft.com/office/drawing/2014/main" id="{5E02610C-6DAB-4F27-8CD0-697EE7C91D77}"/>
              </a:ext>
            </a:extLst>
          </p:cNvPr>
          <p:cNvSpPr txBox="1"/>
          <p:nvPr/>
        </p:nvSpPr>
        <p:spPr>
          <a:xfrm>
            <a:off x="3796044" y="3273881"/>
            <a:ext cx="1549400" cy="430887"/>
          </a:xfrm>
          <a:prstGeom prst="rect">
            <a:avLst/>
          </a:prstGeom>
          <a:solidFill>
            <a:schemeClr val="bg1"/>
          </a:solidFill>
          <a:ln>
            <a:solidFill>
              <a:srgbClr val="E65D00"/>
            </a:solidFill>
          </a:ln>
        </p:spPr>
        <p:txBody>
          <a:bodyPr wrap="square" rtlCol="0">
            <a:spAutoFit/>
          </a:bodyPr>
          <a:lstStyle/>
          <a:p>
            <a:pPr algn="ctr"/>
            <a:r>
              <a:rPr lang="en-GB" sz="2200" dirty="0">
                <a:solidFill>
                  <a:schemeClr val="accent1">
                    <a:lumMod val="50000"/>
                  </a:schemeClr>
                </a:solidFill>
                <a:latin typeface="Century Gothic" panose="020B0502020202020204" pitchFamily="34" charset="0"/>
              </a:rPr>
              <a:t>blond</a:t>
            </a:r>
          </a:p>
        </p:txBody>
      </p:sp>
      <p:pic>
        <p:nvPicPr>
          <p:cNvPr id="41" name="Picture 6" descr="Cotton Swabs, Cotton Buds, Q-Tips, Hygiene, Ear, Buds">
            <a:hlinkClick r:id="" action="ppaction://noaction">
              <a:snd r:embed="rId8" name="coton.wav"/>
            </a:hlinkClick>
            <a:extLst>
              <a:ext uri="{FF2B5EF4-FFF2-40B4-BE49-F238E27FC236}">
                <a16:creationId xmlns:a16="http://schemas.microsoft.com/office/drawing/2014/main" id="{9FBE7FE5-510A-4C70-A209-74B8C557E2F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5765" y="4048185"/>
            <a:ext cx="1264532" cy="170180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C08AF4D6-C0BA-474D-855B-3826D78E1D61}"/>
              </a:ext>
            </a:extLst>
          </p:cNvPr>
          <p:cNvSpPr txBox="1"/>
          <p:nvPr/>
        </p:nvSpPr>
        <p:spPr>
          <a:xfrm>
            <a:off x="433331" y="5775244"/>
            <a:ext cx="1549400" cy="430887"/>
          </a:xfrm>
          <a:prstGeom prst="rect">
            <a:avLst/>
          </a:prstGeom>
          <a:solidFill>
            <a:schemeClr val="bg1"/>
          </a:solidFill>
          <a:ln>
            <a:solidFill>
              <a:srgbClr val="E65D00"/>
            </a:solidFill>
          </a:ln>
        </p:spPr>
        <p:txBody>
          <a:bodyPr wrap="square" rtlCol="0">
            <a:spAutoFit/>
          </a:bodyPr>
          <a:lstStyle/>
          <a:p>
            <a:pPr algn="ctr"/>
            <a:r>
              <a:rPr lang="en-GB" sz="2200" dirty="0" err="1">
                <a:solidFill>
                  <a:schemeClr val="accent1">
                    <a:lumMod val="50000"/>
                  </a:schemeClr>
                </a:solidFill>
                <a:latin typeface="Century Gothic" panose="020B0502020202020204" pitchFamily="34" charset="0"/>
              </a:rPr>
              <a:t>coton</a:t>
            </a:r>
            <a:endParaRPr lang="en-GB" sz="2200" dirty="0">
              <a:solidFill>
                <a:schemeClr val="accent1">
                  <a:lumMod val="50000"/>
                </a:schemeClr>
              </a:solidFill>
              <a:latin typeface="Century Gothic" panose="020B0502020202020204" pitchFamily="34" charset="0"/>
            </a:endParaRPr>
          </a:p>
        </p:txBody>
      </p:sp>
      <p:pic>
        <p:nvPicPr>
          <p:cNvPr id="44" name="Picture 10" descr="Singing, Music, Singers, Songs, Musical, Instruments">
            <a:hlinkClick r:id="" action="ppaction://noaction">
              <a:snd r:embed="rId10" name="concert.wav"/>
            </a:hlinkClick>
            <a:extLst>
              <a:ext uri="{FF2B5EF4-FFF2-40B4-BE49-F238E27FC236}">
                <a16:creationId xmlns:a16="http://schemas.microsoft.com/office/drawing/2014/main" id="{9BE512CD-C540-4B82-89C0-BF914C4CB3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61336" y="4008763"/>
            <a:ext cx="2362200" cy="165354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64E6B07B-939A-44B2-B61B-E697C2334E57}"/>
              </a:ext>
            </a:extLst>
          </p:cNvPr>
          <p:cNvSpPr txBox="1"/>
          <p:nvPr/>
        </p:nvSpPr>
        <p:spPr>
          <a:xfrm>
            <a:off x="2936603" y="5770172"/>
            <a:ext cx="1549400" cy="430887"/>
          </a:xfrm>
          <a:prstGeom prst="rect">
            <a:avLst/>
          </a:prstGeom>
          <a:solidFill>
            <a:schemeClr val="bg1"/>
          </a:solidFill>
          <a:ln>
            <a:solidFill>
              <a:srgbClr val="E65D00"/>
            </a:solidFill>
          </a:ln>
        </p:spPr>
        <p:txBody>
          <a:bodyPr wrap="square" rtlCol="0">
            <a:spAutoFit/>
          </a:bodyPr>
          <a:lstStyle/>
          <a:p>
            <a:pPr algn="ctr"/>
            <a:r>
              <a:rPr lang="en-GB" sz="2200" dirty="0">
                <a:solidFill>
                  <a:schemeClr val="accent1">
                    <a:lumMod val="50000"/>
                  </a:schemeClr>
                </a:solidFill>
                <a:latin typeface="Century Gothic" panose="020B0502020202020204" pitchFamily="34" charset="0"/>
              </a:rPr>
              <a:t>concert</a:t>
            </a:r>
          </a:p>
        </p:txBody>
      </p:sp>
      <p:pic>
        <p:nvPicPr>
          <p:cNvPr id="46" name="Picture 12" descr="Salon Clip Art">
            <a:hlinkClick r:id="" action="ppaction://noaction">
              <a:snd r:embed="rId12" name="salon.wav"/>
            </a:hlinkClick>
            <a:extLst>
              <a:ext uri="{FF2B5EF4-FFF2-40B4-BE49-F238E27FC236}">
                <a16:creationId xmlns:a16="http://schemas.microsoft.com/office/drawing/2014/main" id="{0AD3BEB2-EE3C-4A96-BEEE-2A13C180561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82351" y="4160581"/>
            <a:ext cx="1491927" cy="1477008"/>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542AC053-6A42-4670-AE7F-EBBBCF0CEB3D}"/>
              </a:ext>
            </a:extLst>
          </p:cNvPr>
          <p:cNvSpPr txBox="1"/>
          <p:nvPr/>
        </p:nvSpPr>
        <p:spPr>
          <a:xfrm>
            <a:off x="5353615" y="5770172"/>
            <a:ext cx="1549400" cy="430887"/>
          </a:xfrm>
          <a:prstGeom prst="rect">
            <a:avLst/>
          </a:prstGeom>
          <a:solidFill>
            <a:schemeClr val="bg1"/>
          </a:solidFill>
          <a:ln>
            <a:solidFill>
              <a:srgbClr val="E65D00"/>
            </a:solidFill>
          </a:ln>
        </p:spPr>
        <p:txBody>
          <a:bodyPr wrap="square" rtlCol="0">
            <a:spAutoFit/>
          </a:bodyPr>
          <a:lstStyle/>
          <a:p>
            <a:pPr algn="ctr"/>
            <a:r>
              <a:rPr lang="en-GB" sz="2200" dirty="0">
                <a:solidFill>
                  <a:schemeClr val="accent1">
                    <a:lumMod val="50000"/>
                  </a:schemeClr>
                </a:solidFill>
                <a:latin typeface="Century Gothic" panose="020B0502020202020204" pitchFamily="34" charset="0"/>
              </a:rPr>
              <a:t>salon</a:t>
            </a:r>
          </a:p>
        </p:txBody>
      </p:sp>
      <p:pic>
        <p:nvPicPr>
          <p:cNvPr id="48" name="Picture 47">
            <a:hlinkClick r:id="" action="ppaction://noaction">
              <a:snd r:embed="rId14" name="revision.wav"/>
            </a:hlinkClick>
            <a:extLst>
              <a:ext uri="{FF2B5EF4-FFF2-40B4-BE49-F238E27FC236}">
                <a16:creationId xmlns:a16="http://schemas.microsoft.com/office/drawing/2014/main" id="{E60C1332-105D-4283-8145-ECE291876376}"/>
              </a:ext>
            </a:extLst>
          </p:cNvPr>
          <p:cNvPicPr>
            <a:picLocks noChangeAspect="1"/>
          </p:cNvPicPr>
          <p:nvPr/>
        </p:nvPicPr>
        <p:blipFill>
          <a:blip r:embed="rId15"/>
          <a:stretch>
            <a:fillRect/>
          </a:stretch>
        </p:blipFill>
        <p:spPr>
          <a:xfrm>
            <a:off x="7777803" y="4160581"/>
            <a:ext cx="1421334" cy="1409503"/>
          </a:xfrm>
          <a:prstGeom prst="rect">
            <a:avLst/>
          </a:prstGeom>
        </p:spPr>
      </p:pic>
      <p:sp>
        <p:nvSpPr>
          <p:cNvPr id="49" name="TextBox 48">
            <a:extLst>
              <a:ext uri="{FF2B5EF4-FFF2-40B4-BE49-F238E27FC236}">
                <a16:creationId xmlns:a16="http://schemas.microsoft.com/office/drawing/2014/main" id="{35995E0B-AA3B-4E4C-A7EA-65E1AA786060}"/>
              </a:ext>
            </a:extLst>
          </p:cNvPr>
          <p:cNvSpPr txBox="1"/>
          <p:nvPr/>
        </p:nvSpPr>
        <p:spPr>
          <a:xfrm>
            <a:off x="7730420" y="5749985"/>
            <a:ext cx="1549400" cy="430887"/>
          </a:xfrm>
          <a:prstGeom prst="rect">
            <a:avLst/>
          </a:prstGeom>
          <a:solidFill>
            <a:schemeClr val="bg1"/>
          </a:solidFill>
          <a:ln>
            <a:solidFill>
              <a:srgbClr val="E65D00"/>
            </a:solidFill>
          </a:ln>
        </p:spPr>
        <p:txBody>
          <a:bodyPr wrap="square" rtlCol="0">
            <a:spAutoFit/>
          </a:bodyPr>
          <a:lstStyle/>
          <a:p>
            <a:pPr algn="ctr"/>
            <a:r>
              <a:rPr lang="en-GB" sz="2200" dirty="0" err="1">
                <a:solidFill>
                  <a:schemeClr val="accent1">
                    <a:lumMod val="50000"/>
                  </a:schemeClr>
                </a:solidFill>
                <a:latin typeface="Century Gothic" panose="020B0502020202020204" pitchFamily="34" charset="0"/>
              </a:rPr>
              <a:t>révision</a:t>
            </a:r>
            <a:endParaRPr lang="en-GB" sz="2200" dirty="0">
              <a:solidFill>
                <a:schemeClr val="accent1">
                  <a:lumMod val="50000"/>
                </a:schemeClr>
              </a:solidFill>
              <a:latin typeface="Century Gothic" panose="020B0502020202020204" pitchFamily="34" charset="0"/>
            </a:endParaRPr>
          </a:p>
        </p:txBody>
      </p:sp>
      <p:pic>
        <p:nvPicPr>
          <p:cNvPr id="50" name="Picture 14" descr="Phone Icon Clip Art">
            <a:hlinkClick r:id="" action="ppaction://noaction">
              <a:snd r:embed="rId16" name="contact.wav"/>
            </a:hlinkClick>
            <a:extLst>
              <a:ext uri="{FF2B5EF4-FFF2-40B4-BE49-F238E27FC236}">
                <a16:creationId xmlns:a16="http://schemas.microsoft.com/office/drawing/2014/main" id="{31E41017-B137-41B1-A7A3-214A755BE4B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266408" y="2017007"/>
            <a:ext cx="1121268" cy="112126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B0D1636-EF89-44C9-BDA5-F203019ACE6E}"/>
              </a:ext>
            </a:extLst>
          </p:cNvPr>
          <p:cNvSpPr txBox="1"/>
          <p:nvPr/>
        </p:nvSpPr>
        <p:spPr>
          <a:xfrm>
            <a:off x="6039570" y="3256979"/>
            <a:ext cx="1549400" cy="430887"/>
          </a:xfrm>
          <a:prstGeom prst="rect">
            <a:avLst/>
          </a:prstGeom>
          <a:solidFill>
            <a:schemeClr val="bg1"/>
          </a:solidFill>
          <a:ln>
            <a:solidFill>
              <a:srgbClr val="E65D00"/>
            </a:solidFill>
          </a:ln>
        </p:spPr>
        <p:txBody>
          <a:bodyPr wrap="square" rtlCol="0">
            <a:spAutoFit/>
          </a:bodyPr>
          <a:lstStyle/>
          <a:p>
            <a:pPr algn="ctr"/>
            <a:r>
              <a:rPr lang="en-GB" sz="2200" dirty="0">
                <a:solidFill>
                  <a:schemeClr val="accent1">
                    <a:lumMod val="50000"/>
                  </a:schemeClr>
                </a:solidFill>
                <a:latin typeface="Century Gothic" panose="020B0502020202020204" pitchFamily="34" charset="0"/>
              </a:rPr>
              <a:t>contact</a:t>
            </a:r>
          </a:p>
        </p:txBody>
      </p:sp>
      <p:pic>
        <p:nvPicPr>
          <p:cNvPr id="52" name="Picture 51">
            <a:hlinkClick r:id="" action="ppaction://noaction">
              <a:snd r:embed="rId18" name="opinion.wav"/>
            </a:hlinkClick>
            <a:extLst>
              <a:ext uri="{FF2B5EF4-FFF2-40B4-BE49-F238E27FC236}">
                <a16:creationId xmlns:a16="http://schemas.microsoft.com/office/drawing/2014/main" id="{CD00F599-7FB6-4B32-95AA-2881BEF56B33}"/>
              </a:ext>
            </a:extLst>
          </p:cNvPr>
          <p:cNvPicPr>
            <a:picLocks noChangeAspect="1"/>
          </p:cNvPicPr>
          <p:nvPr/>
        </p:nvPicPr>
        <p:blipFill>
          <a:blip r:embed="rId19"/>
          <a:stretch>
            <a:fillRect/>
          </a:stretch>
        </p:blipFill>
        <p:spPr>
          <a:xfrm>
            <a:off x="8163559" y="2293076"/>
            <a:ext cx="1724566" cy="749314"/>
          </a:xfrm>
          <a:prstGeom prst="rect">
            <a:avLst/>
          </a:prstGeom>
        </p:spPr>
      </p:pic>
      <p:sp>
        <p:nvSpPr>
          <p:cNvPr id="53" name="TextBox 52">
            <a:extLst>
              <a:ext uri="{FF2B5EF4-FFF2-40B4-BE49-F238E27FC236}">
                <a16:creationId xmlns:a16="http://schemas.microsoft.com/office/drawing/2014/main" id="{F469E144-E55E-4DDC-96CC-6086D275448C}"/>
              </a:ext>
            </a:extLst>
          </p:cNvPr>
          <p:cNvSpPr txBox="1"/>
          <p:nvPr/>
        </p:nvSpPr>
        <p:spPr>
          <a:xfrm>
            <a:off x="8273975" y="3273880"/>
            <a:ext cx="1549400" cy="430887"/>
          </a:xfrm>
          <a:prstGeom prst="rect">
            <a:avLst/>
          </a:prstGeom>
          <a:solidFill>
            <a:schemeClr val="bg1"/>
          </a:solidFill>
          <a:ln>
            <a:solidFill>
              <a:srgbClr val="E65D00"/>
            </a:solidFill>
          </a:ln>
        </p:spPr>
        <p:txBody>
          <a:bodyPr wrap="square" rtlCol="0">
            <a:spAutoFit/>
          </a:bodyPr>
          <a:lstStyle/>
          <a:p>
            <a:pPr algn="ctr"/>
            <a:r>
              <a:rPr lang="en-GB" sz="2200" dirty="0">
                <a:solidFill>
                  <a:schemeClr val="accent1">
                    <a:lumMod val="50000"/>
                  </a:schemeClr>
                </a:solidFill>
                <a:latin typeface="Century Gothic" panose="020B0502020202020204" pitchFamily="34" charset="0"/>
              </a:rPr>
              <a:t>opinion</a:t>
            </a:r>
          </a:p>
        </p:txBody>
      </p:sp>
    </p:spTree>
    <p:extLst>
      <p:ext uri="{BB962C8B-B14F-4D97-AF65-F5344CB8AC3E}">
        <p14:creationId xmlns:p14="http://schemas.microsoft.com/office/powerpoint/2010/main" val="3745537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0000"/>
                                        <p:tgtEl>
                                          <p:spTgt spid="15"/>
                                        </p:tgtEl>
                                      </p:cBhvr>
                                    </p:animEffect>
                                    <p:set>
                                      <p:cBhvr>
                                        <p:cTn id="7" dur="1" fill="hold">
                                          <p:stCondLst>
                                            <p:cond delay="19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47C4B4E0-E5A0-4A23-9CB4-FD58042B40F5}"/>
              </a:ext>
            </a:extLst>
          </p:cNvPr>
          <p:cNvSpPr txBox="1"/>
          <p:nvPr/>
        </p:nvSpPr>
        <p:spPr>
          <a:xfrm>
            <a:off x="180000" y="1296001"/>
            <a:ext cx="117299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look like English, but have SSC [on] in French. How do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14" name="Rectangle 2" descr="rectangle for the timer">
            <a:extLst>
              <a:ext uri="{FF2B5EF4-FFF2-40B4-BE49-F238E27FC236}">
                <a16:creationId xmlns:a16="http://schemas.microsoft.com/office/drawing/2014/main" id="{7943E722-050F-4658-9D45-19BBA7ACED32}"/>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Rectangle 3" descr="rectangle for the timer, it moves down the screen as the time passes">
            <a:extLst>
              <a:ext uri="{FF2B5EF4-FFF2-40B4-BE49-F238E27FC236}">
                <a16:creationId xmlns:a16="http://schemas.microsoft.com/office/drawing/2014/main" id="{C0A169D0-1CFC-45AF-8D4D-121087E5171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Line 7" descr="line to denote the top of the timer, 60 seconds">
            <a:extLst>
              <a:ext uri="{FF2B5EF4-FFF2-40B4-BE49-F238E27FC236}">
                <a16:creationId xmlns:a16="http://schemas.microsoft.com/office/drawing/2014/main" id="{0B1F85F8-61B7-45BF-B6BF-5CDDBD2A76B4}"/>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0" name="Text Box 12">
            <a:extLst>
              <a:ext uri="{FF2B5EF4-FFF2-40B4-BE49-F238E27FC236}">
                <a16:creationId xmlns:a16="http://schemas.microsoft.com/office/drawing/2014/main" id="{BD537842-0DC2-40A3-9372-E0C662D06ED0}"/>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10</a:t>
            </a:r>
          </a:p>
        </p:txBody>
      </p:sp>
      <p:sp>
        <p:nvSpPr>
          <p:cNvPr id="21" name="Text Box 10">
            <a:extLst>
              <a:ext uri="{FF2B5EF4-FFF2-40B4-BE49-F238E27FC236}">
                <a16:creationId xmlns:a16="http://schemas.microsoft.com/office/drawing/2014/main" id="{F90BC770-0957-460B-BE96-D5B8A326633A}"/>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22" name="Line 4" descr="line for the timer, 60 to 0 seconds">
            <a:extLst>
              <a:ext uri="{FF2B5EF4-FFF2-40B4-BE49-F238E27FC236}">
                <a16:creationId xmlns:a16="http://schemas.microsoft.com/office/drawing/2014/main" id="{35DBD2F8-6DA9-4222-ABF0-C58329DA2B3B}"/>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3" name="Line 9" descr="line to denote the end of the timer (i.e. zero seconds)">
            <a:extLst>
              <a:ext uri="{FF2B5EF4-FFF2-40B4-BE49-F238E27FC236}">
                <a16:creationId xmlns:a16="http://schemas.microsoft.com/office/drawing/2014/main" id="{021257DE-F160-471A-A5C2-ABE07E6C299E}"/>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4" name="Text Box 14">
            <a:extLst>
              <a:ext uri="{FF2B5EF4-FFF2-40B4-BE49-F238E27FC236}">
                <a16:creationId xmlns:a16="http://schemas.microsoft.com/office/drawing/2014/main" id="{B75CCD31-8578-4F3B-A188-CADA6A0D95D5}"/>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25" name="AutoShape 11">
            <a:hlinkClick r:id="" action="ppaction://noaction" highlightClick="1"/>
            <a:extLst>
              <a:ext uri="{FF2B5EF4-FFF2-40B4-BE49-F238E27FC236}">
                <a16:creationId xmlns:a16="http://schemas.microsoft.com/office/drawing/2014/main" id="{5D0BC96A-45F8-492B-B76E-95EAC7925DBA}"/>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grpSp>
        <p:nvGrpSpPr>
          <p:cNvPr id="33" name="Group 32">
            <a:extLst>
              <a:ext uri="{FF2B5EF4-FFF2-40B4-BE49-F238E27FC236}">
                <a16:creationId xmlns:a16="http://schemas.microsoft.com/office/drawing/2014/main" id="{E7F70074-FC50-4FFF-9ED6-1E5BE2446077}"/>
              </a:ext>
            </a:extLst>
          </p:cNvPr>
          <p:cNvGrpSpPr/>
          <p:nvPr/>
        </p:nvGrpSpPr>
        <p:grpSpPr>
          <a:xfrm>
            <a:off x="3876409" y="1984692"/>
            <a:ext cx="1589774" cy="1412671"/>
            <a:chOff x="3786596" y="1984692"/>
            <a:chExt cx="1589774" cy="1412671"/>
          </a:xfrm>
        </p:grpSpPr>
        <p:pic>
          <p:nvPicPr>
            <p:cNvPr id="34" name="Picture 33" descr="Boy, Hair, Blond, Childhood, Male, Young, Happy, Little">
              <a:hlinkClick r:id="" action="ppaction://noaction">
                <a:snd r:embed="rId4" name="blond.wav"/>
              </a:hlinkClick>
              <a:extLst>
                <a:ext uri="{FF2B5EF4-FFF2-40B4-BE49-F238E27FC236}">
                  <a16:creationId xmlns:a16="http://schemas.microsoft.com/office/drawing/2014/main" id="{33E6EDEC-71B4-4683-B731-5A4A2CCDA2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6596" y="1984692"/>
              <a:ext cx="1389126" cy="1412671"/>
            </a:xfrm>
            <a:prstGeom prst="rect">
              <a:avLst/>
            </a:prstGeom>
            <a:noFill/>
            <a:extLst>
              <a:ext uri="{909E8E84-426E-40DD-AFC4-6F175D3DCCD1}">
                <a14:hiddenFill xmlns:a14="http://schemas.microsoft.com/office/drawing/2010/main">
                  <a:solidFill>
                    <a:srgbClr val="FFFFFF"/>
                  </a:solidFill>
                </a14:hiddenFill>
              </a:ext>
            </a:extLst>
          </p:spPr>
        </p:pic>
        <p:sp>
          <p:nvSpPr>
            <p:cNvPr id="36" name="Arrow: Left 35">
              <a:extLst>
                <a:ext uri="{FF2B5EF4-FFF2-40B4-BE49-F238E27FC236}">
                  <a16:creationId xmlns:a16="http://schemas.microsoft.com/office/drawing/2014/main" id="{2D291EE2-0E40-423C-847D-2AEC8E2AF4CD}"/>
                </a:ext>
              </a:extLst>
            </p:cNvPr>
            <p:cNvSpPr/>
            <p:nvPr/>
          </p:nvSpPr>
          <p:spPr>
            <a:xfrm>
              <a:off x="4766770" y="2092360"/>
              <a:ext cx="609600" cy="35795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8" name="Picture 2" descr="Prisoner, Gangster, Convict, Behind Bars, Prison">
            <a:hlinkClick r:id="" action="ppaction://noaction">
              <a:snd r:embed="rId6" name="prison.wav"/>
            </a:hlinkClick>
            <a:extLst>
              <a:ext uri="{FF2B5EF4-FFF2-40B4-BE49-F238E27FC236}">
                <a16:creationId xmlns:a16="http://schemas.microsoft.com/office/drawing/2014/main" id="{005C943F-9165-45F9-923B-89C694FDBA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400" y="1984692"/>
            <a:ext cx="2362200" cy="156495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04B22F6A-E01D-4EE9-A4BC-468DFC0472F4}"/>
              </a:ext>
            </a:extLst>
          </p:cNvPr>
          <p:cNvSpPr txBox="1"/>
          <p:nvPr/>
        </p:nvSpPr>
        <p:spPr>
          <a:xfrm>
            <a:off x="1083292" y="3273881"/>
            <a:ext cx="1549400" cy="430887"/>
          </a:xfrm>
          <a:prstGeom prst="rect">
            <a:avLst/>
          </a:prstGeom>
          <a:solidFill>
            <a:schemeClr val="bg1"/>
          </a:solidFill>
          <a:ln>
            <a:solidFill>
              <a:srgbClr val="E65D00"/>
            </a:solidFill>
          </a:ln>
        </p:spPr>
        <p:txBody>
          <a:bodyPr wrap="square" rtlCol="0">
            <a:spAutoFit/>
          </a:bodyPr>
          <a:lstStyle/>
          <a:p>
            <a:pPr algn="ctr"/>
            <a:r>
              <a:rPr lang="en-GB" sz="2200" dirty="0">
                <a:solidFill>
                  <a:schemeClr val="accent1">
                    <a:lumMod val="50000"/>
                  </a:schemeClr>
                </a:solidFill>
                <a:latin typeface="Century Gothic" panose="020B0502020202020204" pitchFamily="34" charset="0"/>
              </a:rPr>
              <a:t>prison</a:t>
            </a:r>
          </a:p>
        </p:txBody>
      </p:sp>
      <p:sp>
        <p:nvSpPr>
          <p:cNvPr id="40" name="TextBox 39">
            <a:extLst>
              <a:ext uri="{FF2B5EF4-FFF2-40B4-BE49-F238E27FC236}">
                <a16:creationId xmlns:a16="http://schemas.microsoft.com/office/drawing/2014/main" id="{752454F8-3AA9-4CF5-895D-ED79ACCD0CB0}"/>
              </a:ext>
            </a:extLst>
          </p:cNvPr>
          <p:cNvSpPr txBox="1"/>
          <p:nvPr/>
        </p:nvSpPr>
        <p:spPr>
          <a:xfrm>
            <a:off x="3796044" y="3273881"/>
            <a:ext cx="1549400" cy="430887"/>
          </a:xfrm>
          <a:prstGeom prst="rect">
            <a:avLst/>
          </a:prstGeom>
          <a:solidFill>
            <a:schemeClr val="bg1"/>
          </a:solidFill>
          <a:ln>
            <a:solidFill>
              <a:srgbClr val="E65D00"/>
            </a:solidFill>
          </a:ln>
        </p:spPr>
        <p:txBody>
          <a:bodyPr wrap="square" rtlCol="0">
            <a:spAutoFit/>
          </a:bodyPr>
          <a:lstStyle/>
          <a:p>
            <a:pPr algn="ctr"/>
            <a:r>
              <a:rPr lang="en-GB" sz="2200" dirty="0">
                <a:solidFill>
                  <a:schemeClr val="accent1">
                    <a:lumMod val="50000"/>
                  </a:schemeClr>
                </a:solidFill>
                <a:latin typeface="Century Gothic" panose="020B0502020202020204" pitchFamily="34" charset="0"/>
              </a:rPr>
              <a:t>blond</a:t>
            </a:r>
          </a:p>
        </p:txBody>
      </p:sp>
      <p:pic>
        <p:nvPicPr>
          <p:cNvPr id="41" name="Picture 6" descr="Cotton Swabs, Cotton Buds, Q-Tips, Hygiene, Ear, Buds">
            <a:hlinkClick r:id="" action="ppaction://noaction">
              <a:snd r:embed="rId8" name="coton.wav"/>
            </a:hlinkClick>
            <a:extLst>
              <a:ext uri="{FF2B5EF4-FFF2-40B4-BE49-F238E27FC236}">
                <a16:creationId xmlns:a16="http://schemas.microsoft.com/office/drawing/2014/main" id="{258369D4-6784-47D6-B178-134D7DFA484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5765" y="4048185"/>
            <a:ext cx="1264532" cy="170180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07DBD3D7-0363-4ADE-BF44-6899FD8A9CB2}"/>
              </a:ext>
            </a:extLst>
          </p:cNvPr>
          <p:cNvSpPr txBox="1"/>
          <p:nvPr/>
        </p:nvSpPr>
        <p:spPr>
          <a:xfrm>
            <a:off x="433331" y="5775244"/>
            <a:ext cx="1549400" cy="430887"/>
          </a:xfrm>
          <a:prstGeom prst="rect">
            <a:avLst/>
          </a:prstGeom>
          <a:solidFill>
            <a:schemeClr val="bg1"/>
          </a:solidFill>
          <a:ln>
            <a:solidFill>
              <a:srgbClr val="E65D00"/>
            </a:solidFill>
          </a:ln>
        </p:spPr>
        <p:txBody>
          <a:bodyPr wrap="square" rtlCol="0">
            <a:spAutoFit/>
          </a:bodyPr>
          <a:lstStyle/>
          <a:p>
            <a:pPr algn="ctr"/>
            <a:r>
              <a:rPr lang="en-GB" sz="2200" dirty="0" err="1">
                <a:solidFill>
                  <a:schemeClr val="accent1">
                    <a:lumMod val="50000"/>
                  </a:schemeClr>
                </a:solidFill>
                <a:latin typeface="Century Gothic" panose="020B0502020202020204" pitchFamily="34" charset="0"/>
              </a:rPr>
              <a:t>coton</a:t>
            </a:r>
            <a:endParaRPr lang="en-GB" sz="2200" dirty="0">
              <a:solidFill>
                <a:schemeClr val="accent1">
                  <a:lumMod val="50000"/>
                </a:schemeClr>
              </a:solidFill>
              <a:latin typeface="Century Gothic" panose="020B0502020202020204" pitchFamily="34" charset="0"/>
            </a:endParaRPr>
          </a:p>
        </p:txBody>
      </p:sp>
      <p:pic>
        <p:nvPicPr>
          <p:cNvPr id="44" name="Picture 10" descr="Singing, Music, Singers, Songs, Musical, Instruments">
            <a:hlinkClick r:id="" action="ppaction://noaction">
              <a:snd r:embed="rId10" name="concert.wav"/>
            </a:hlinkClick>
            <a:extLst>
              <a:ext uri="{FF2B5EF4-FFF2-40B4-BE49-F238E27FC236}">
                <a16:creationId xmlns:a16="http://schemas.microsoft.com/office/drawing/2014/main" id="{03B5806B-5541-4B79-9EBA-471C55D31BB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61336" y="4008763"/>
            <a:ext cx="2362200" cy="165354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0BFB203E-1974-4D35-A41F-2D7AC1A8AA6B}"/>
              </a:ext>
            </a:extLst>
          </p:cNvPr>
          <p:cNvSpPr txBox="1"/>
          <p:nvPr/>
        </p:nvSpPr>
        <p:spPr>
          <a:xfrm>
            <a:off x="2936603" y="5770172"/>
            <a:ext cx="1549400" cy="430887"/>
          </a:xfrm>
          <a:prstGeom prst="rect">
            <a:avLst/>
          </a:prstGeom>
          <a:solidFill>
            <a:schemeClr val="bg1"/>
          </a:solidFill>
          <a:ln>
            <a:solidFill>
              <a:srgbClr val="E65D00"/>
            </a:solidFill>
          </a:ln>
        </p:spPr>
        <p:txBody>
          <a:bodyPr wrap="square" rtlCol="0">
            <a:spAutoFit/>
          </a:bodyPr>
          <a:lstStyle/>
          <a:p>
            <a:pPr algn="ctr"/>
            <a:r>
              <a:rPr lang="en-GB" sz="2200" dirty="0">
                <a:solidFill>
                  <a:schemeClr val="accent1">
                    <a:lumMod val="50000"/>
                  </a:schemeClr>
                </a:solidFill>
                <a:latin typeface="Century Gothic" panose="020B0502020202020204" pitchFamily="34" charset="0"/>
              </a:rPr>
              <a:t>concert</a:t>
            </a:r>
          </a:p>
        </p:txBody>
      </p:sp>
      <p:pic>
        <p:nvPicPr>
          <p:cNvPr id="46" name="Picture 12" descr="Salon Clip Art">
            <a:hlinkClick r:id="" action="ppaction://noaction">
              <a:snd r:embed="rId12" name="salon.wav"/>
            </a:hlinkClick>
            <a:extLst>
              <a:ext uri="{FF2B5EF4-FFF2-40B4-BE49-F238E27FC236}">
                <a16:creationId xmlns:a16="http://schemas.microsoft.com/office/drawing/2014/main" id="{1E099CF9-264B-400B-AFB6-D18567ED939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82351" y="4160581"/>
            <a:ext cx="1491927" cy="1477008"/>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A2B1C32D-3491-40B8-8D3A-ED05EB9D31F5}"/>
              </a:ext>
            </a:extLst>
          </p:cNvPr>
          <p:cNvSpPr txBox="1"/>
          <p:nvPr/>
        </p:nvSpPr>
        <p:spPr>
          <a:xfrm>
            <a:off x="5353615" y="5770172"/>
            <a:ext cx="1549400" cy="430887"/>
          </a:xfrm>
          <a:prstGeom prst="rect">
            <a:avLst/>
          </a:prstGeom>
          <a:solidFill>
            <a:schemeClr val="bg1"/>
          </a:solidFill>
          <a:ln>
            <a:solidFill>
              <a:srgbClr val="E65D00"/>
            </a:solidFill>
          </a:ln>
        </p:spPr>
        <p:txBody>
          <a:bodyPr wrap="square" rtlCol="0">
            <a:spAutoFit/>
          </a:bodyPr>
          <a:lstStyle/>
          <a:p>
            <a:pPr algn="ctr"/>
            <a:r>
              <a:rPr lang="en-GB" sz="2200" dirty="0">
                <a:solidFill>
                  <a:schemeClr val="accent1">
                    <a:lumMod val="50000"/>
                  </a:schemeClr>
                </a:solidFill>
                <a:latin typeface="Century Gothic" panose="020B0502020202020204" pitchFamily="34" charset="0"/>
              </a:rPr>
              <a:t>salon</a:t>
            </a:r>
          </a:p>
        </p:txBody>
      </p:sp>
      <p:pic>
        <p:nvPicPr>
          <p:cNvPr id="48" name="Picture 47">
            <a:hlinkClick r:id="" action="ppaction://noaction">
              <a:snd r:embed="rId14" name="revision.wav"/>
            </a:hlinkClick>
            <a:extLst>
              <a:ext uri="{FF2B5EF4-FFF2-40B4-BE49-F238E27FC236}">
                <a16:creationId xmlns:a16="http://schemas.microsoft.com/office/drawing/2014/main" id="{116AECDD-9AF3-4F44-87FB-161450B4FD18}"/>
              </a:ext>
            </a:extLst>
          </p:cNvPr>
          <p:cNvPicPr>
            <a:picLocks noChangeAspect="1"/>
          </p:cNvPicPr>
          <p:nvPr/>
        </p:nvPicPr>
        <p:blipFill>
          <a:blip r:embed="rId15"/>
          <a:stretch>
            <a:fillRect/>
          </a:stretch>
        </p:blipFill>
        <p:spPr>
          <a:xfrm>
            <a:off x="7777803" y="4160581"/>
            <a:ext cx="1421334" cy="1409503"/>
          </a:xfrm>
          <a:prstGeom prst="rect">
            <a:avLst/>
          </a:prstGeom>
        </p:spPr>
      </p:pic>
      <p:sp>
        <p:nvSpPr>
          <p:cNvPr id="49" name="TextBox 48">
            <a:extLst>
              <a:ext uri="{FF2B5EF4-FFF2-40B4-BE49-F238E27FC236}">
                <a16:creationId xmlns:a16="http://schemas.microsoft.com/office/drawing/2014/main" id="{983B34AE-447F-41E3-A655-2D1274671DFA}"/>
              </a:ext>
            </a:extLst>
          </p:cNvPr>
          <p:cNvSpPr txBox="1"/>
          <p:nvPr/>
        </p:nvSpPr>
        <p:spPr>
          <a:xfrm>
            <a:off x="7730420" y="5749985"/>
            <a:ext cx="1549400" cy="430887"/>
          </a:xfrm>
          <a:prstGeom prst="rect">
            <a:avLst/>
          </a:prstGeom>
          <a:solidFill>
            <a:schemeClr val="bg1"/>
          </a:solidFill>
          <a:ln>
            <a:solidFill>
              <a:srgbClr val="E65D00"/>
            </a:solidFill>
          </a:ln>
        </p:spPr>
        <p:txBody>
          <a:bodyPr wrap="square" rtlCol="0">
            <a:spAutoFit/>
          </a:bodyPr>
          <a:lstStyle/>
          <a:p>
            <a:pPr algn="ctr"/>
            <a:r>
              <a:rPr lang="en-GB" sz="2200" dirty="0" err="1">
                <a:solidFill>
                  <a:schemeClr val="accent1">
                    <a:lumMod val="50000"/>
                  </a:schemeClr>
                </a:solidFill>
                <a:latin typeface="Century Gothic" panose="020B0502020202020204" pitchFamily="34" charset="0"/>
              </a:rPr>
              <a:t>révision</a:t>
            </a:r>
            <a:endParaRPr lang="en-GB" sz="2200" dirty="0">
              <a:solidFill>
                <a:schemeClr val="accent1">
                  <a:lumMod val="50000"/>
                </a:schemeClr>
              </a:solidFill>
              <a:latin typeface="Century Gothic" panose="020B0502020202020204" pitchFamily="34" charset="0"/>
            </a:endParaRPr>
          </a:p>
        </p:txBody>
      </p:sp>
      <p:pic>
        <p:nvPicPr>
          <p:cNvPr id="50" name="Picture 14" descr="Phone Icon Clip Art">
            <a:hlinkClick r:id="" action="ppaction://noaction">
              <a:snd r:embed="rId16" name="contact.wav"/>
            </a:hlinkClick>
            <a:extLst>
              <a:ext uri="{FF2B5EF4-FFF2-40B4-BE49-F238E27FC236}">
                <a16:creationId xmlns:a16="http://schemas.microsoft.com/office/drawing/2014/main" id="{CE6088A8-E215-4666-ADC5-2D41DAAF770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266408" y="2017007"/>
            <a:ext cx="1121268" cy="112126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3BCA7EFE-3A3E-48AB-BAC9-07BEB04838E3}"/>
              </a:ext>
            </a:extLst>
          </p:cNvPr>
          <p:cNvSpPr txBox="1"/>
          <p:nvPr/>
        </p:nvSpPr>
        <p:spPr>
          <a:xfrm>
            <a:off x="6039570" y="3256979"/>
            <a:ext cx="1549400" cy="430887"/>
          </a:xfrm>
          <a:prstGeom prst="rect">
            <a:avLst/>
          </a:prstGeom>
          <a:solidFill>
            <a:schemeClr val="bg1"/>
          </a:solidFill>
          <a:ln>
            <a:solidFill>
              <a:srgbClr val="E65D00"/>
            </a:solidFill>
          </a:ln>
        </p:spPr>
        <p:txBody>
          <a:bodyPr wrap="square" rtlCol="0">
            <a:spAutoFit/>
          </a:bodyPr>
          <a:lstStyle/>
          <a:p>
            <a:pPr algn="ctr"/>
            <a:r>
              <a:rPr lang="en-GB" sz="2200" dirty="0">
                <a:solidFill>
                  <a:schemeClr val="accent1">
                    <a:lumMod val="50000"/>
                  </a:schemeClr>
                </a:solidFill>
                <a:latin typeface="Century Gothic" panose="020B0502020202020204" pitchFamily="34" charset="0"/>
              </a:rPr>
              <a:t>contact</a:t>
            </a:r>
          </a:p>
        </p:txBody>
      </p:sp>
      <p:pic>
        <p:nvPicPr>
          <p:cNvPr id="52" name="Picture 51">
            <a:hlinkClick r:id="" action="ppaction://noaction">
              <a:snd r:embed="rId18" name="opinion.wav"/>
            </a:hlinkClick>
            <a:extLst>
              <a:ext uri="{FF2B5EF4-FFF2-40B4-BE49-F238E27FC236}">
                <a16:creationId xmlns:a16="http://schemas.microsoft.com/office/drawing/2014/main" id="{9DB31F0E-BD4A-4191-84D4-AD82268B0D32}"/>
              </a:ext>
            </a:extLst>
          </p:cNvPr>
          <p:cNvPicPr>
            <a:picLocks noChangeAspect="1"/>
          </p:cNvPicPr>
          <p:nvPr/>
        </p:nvPicPr>
        <p:blipFill>
          <a:blip r:embed="rId19"/>
          <a:stretch>
            <a:fillRect/>
          </a:stretch>
        </p:blipFill>
        <p:spPr>
          <a:xfrm>
            <a:off x="8163559" y="2293076"/>
            <a:ext cx="1724566" cy="749314"/>
          </a:xfrm>
          <a:prstGeom prst="rect">
            <a:avLst/>
          </a:prstGeom>
        </p:spPr>
      </p:pic>
      <p:sp>
        <p:nvSpPr>
          <p:cNvPr id="53" name="TextBox 52">
            <a:extLst>
              <a:ext uri="{FF2B5EF4-FFF2-40B4-BE49-F238E27FC236}">
                <a16:creationId xmlns:a16="http://schemas.microsoft.com/office/drawing/2014/main" id="{366A98AD-C5BD-4671-8005-9DA9C75631D2}"/>
              </a:ext>
            </a:extLst>
          </p:cNvPr>
          <p:cNvSpPr txBox="1"/>
          <p:nvPr/>
        </p:nvSpPr>
        <p:spPr>
          <a:xfrm>
            <a:off x="8273975" y="3273880"/>
            <a:ext cx="1549400" cy="430887"/>
          </a:xfrm>
          <a:prstGeom prst="rect">
            <a:avLst/>
          </a:prstGeom>
          <a:solidFill>
            <a:schemeClr val="bg1"/>
          </a:solidFill>
          <a:ln>
            <a:solidFill>
              <a:srgbClr val="E65D00"/>
            </a:solidFill>
          </a:ln>
        </p:spPr>
        <p:txBody>
          <a:bodyPr wrap="square" rtlCol="0">
            <a:spAutoFit/>
          </a:bodyPr>
          <a:lstStyle/>
          <a:p>
            <a:pPr algn="ctr"/>
            <a:r>
              <a:rPr lang="en-GB" sz="2200" dirty="0">
                <a:solidFill>
                  <a:schemeClr val="accent1">
                    <a:lumMod val="50000"/>
                  </a:schemeClr>
                </a:solidFill>
                <a:latin typeface="Century Gothic" panose="020B0502020202020204" pitchFamily="34" charset="0"/>
              </a:rPr>
              <a:t>opinion</a:t>
            </a:r>
          </a:p>
        </p:txBody>
      </p:sp>
    </p:spTree>
    <p:extLst>
      <p:ext uri="{BB962C8B-B14F-4D97-AF65-F5344CB8AC3E}">
        <p14:creationId xmlns:p14="http://schemas.microsoft.com/office/powerpoint/2010/main" val="2615534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0000"/>
                                        <p:tgtEl>
                                          <p:spTgt spid="15"/>
                                        </p:tgtEl>
                                      </p:cBhvr>
                                    </p:animEffect>
                                    <p:set>
                                      <p:cBhvr>
                                        <p:cTn id="7" dur="1" fill="hold">
                                          <p:stCondLst>
                                            <p:cond delay="9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2E90-0294-45C0-B901-4D26130EC4A1}"/>
              </a:ext>
            </a:extLst>
          </p:cNvPr>
          <p:cNvSpPr>
            <a:spLocks noGrp="1"/>
          </p:cNvSpPr>
          <p:nvPr>
            <p:ph type="title"/>
          </p:nvPr>
        </p:nvSpPr>
        <p:spPr>
          <a:xfrm>
            <a:off x="838200" y="443074"/>
            <a:ext cx="4427184" cy="561640"/>
          </a:xfrm>
        </p:spPr>
        <p:txBody>
          <a:bodyPr>
            <a:normAutofit fontScale="90000"/>
          </a:bodyPr>
          <a:lstStyle/>
          <a:p>
            <a:r>
              <a:rPr lang="fr-FR" dirty="0"/>
              <a:t>Vocabulaire</a:t>
            </a:r>
          </a:p>
        </p:txBody>
      </p:sp>
      <p:graphicFrame>
        <p:nvGraphicFramePr>
          <p:cNvPr id="7" name="Table 7">
            <a:extLst>
              <a:ext uri="{FF2B5EF4-FFF2-40B4-BE49-F238E27FC236}">
                <a16:creationId xmlns:a16="http://schemas.microsoft.com/office/drawing/2014/main" id="{AF139D66-A78B-4D83-AF1D-8430A5964048}"/>
              </a:ext>
            </a:extLst>
          </p:cNvPr>
          <p:cNvGraphicFramePr>
            <a:graphicFrameLocks noGrp="1"/>
          </p:cNvGraphicFramePr>
          <p:nvPr>
            <p:ph idx="1"/>
            <p:extLst>
              <p:ext uri="{D42A27DB-BD31-4B8C-83A1-F6EECF244321}">
                <p14:modId xmlns:p14="http://schemas.microsoft.com/office/powerpoint/2010/main" val="3490761523"/>
              </p:ext>
            </p:extLst>
          </p:nvPr>
        </p:nvGraphicFramePr>
        <p:xfrm>
          <a:off x="838201" y="1090438"/>
          <a:ext cx="10515597" cy="5212080"/>
        </p:xfrm>
        <a:graphic>
          <a:graphicData uri="http://schemas.openxmlformats.org/drawingml/2006/table">
            <a:tbl>
              <a:tblPr firstRow="1" bandRow="1">
                <a:tableStyleId>{5C22544A-7EE6-4342-B048-85BDC9FD1C3A}</a:tableStyleId>
              </a:tblPr>
              <a:tblGrid>
                <a:gridCol w="653716">
                  <a:extLst>
                    <a:ext uri="{9D8B030D-6E8A-4147-A177-3AD203B41FA5}">
                      <a16:colId xmlns:a16="http://schemas.microsoft.com/office/drawing/2014/main" val="393874757"/>
                    </a:ext>
                  </a:extLst>
                </a:gridCol>
                <a:gridCol w="4812631">
                  <a:extLst>
                    <a:ext uri="{9D8B030D-6E8A-4147-A177-3AD203B41FA5}">
                      <a16:colId xmlns:a16="http://schemas.microsoft.com/office/drawing/2014/main" val="2346136601"/>
                    </a:ext>
                  </a:extLst>
                </a:gridCol>
                <a:gridCol w="5049250">
                  <a:extLst>
                    <a:ext uri="{9D8B030D-6E8A-4147-A177-3AD203B41FA5}">
                      <a16:colId xmlns:a16="http://schemas.microsoft.com/office/drawing/2014/main" val="549617778"/>
                    </a:ext>
                  </a:extLst>
                </a:gridCol>
              </a:tblGrid>
              <a:tr h="370840">
                <a:tc>
                  <a:txBody>
                    <a:bodyPr/>
                    <a:lstStyle/>
                    <a:p>
                      <a:pPr algn="ctr"/>
                      <a:endParaRPr lang="fr-FR" sz="2400">
                        <a:solidFill>
                          <a:srgbClr val="105076"/>
                        </a:solidFill>
                        <a:latin typeface="Century Gothic" panose="020B0502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000" dirty="0">
                          <a:solidFill>
                            <a:srgbClr val="105076"/>
                          </a:solidFill>
                          <a:latin typeface="Century Gothic" panose="020B0502020202020204" pitchFamily="34" charset="0"/>
                        </a:rPr>
                        <a:t>Word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000" dirty="0">
                          <a:solidFill>
                            <a:srgbClr val="105076"/>
                          </a:solidFill>
                          <a:latin typeface="Century Gothic" panose="020B0502020202020204" pitchFamily="34" charset="0"/>
                        </a:rPr>
                        <a:t>English </a:t>
                      </a:r>
                      <a:r>
                        <a:rPr lang="fr-FR" sz="2000" dirty="0" err="1">
                          <a:solidFill>
                            <a:srgbClr val="105076"/>
                          </a:solidFill>
                          <a:latin typeface="Century Gothic" panose="020B0502020202020204" pitchFamily="34" charset="0"/>
                        </a:rPr>
                        <a:t>meaning</a:t>
                      </a:r>
                      <a:endParaRPr lang="fr-FR" sz="2000" dirty="0">
                        <a:solidFill>
                          <a:srgbClr val="105076"/>
                        </a:solidFill>
                        <a:latin typeface="Century Gothic" panose="020B0502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2657366"/>
                  </a:ext>
                </a:extLst>
              </a:tr>
              <a:tr h="370840">
                <a:tc>
                  <a:txBody>
                    <a:bodyPr/>
                    <a:lstStyle/>
                    <a:p>
                      <a:pPr algn="ctr"/>
                      <a:r>
                        <a:rPr lang="fr-FR" sz="2000" dirty="0">
                          <a:solidFill>
                            <a:srgbClr val="105076"/>
                          </a:solidFill>
                          <a:latin typeface="Century Gothic" panose="020B0502020202020204" pitchFamily="34" charset="0"/>
                        </a:rPr>
                        <a:t>1</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105076"/>
                          </a:solidFill>
                          <a:latin typeface="Century Gothic" panose="020B0502020202020204" pitchFamily="34" charset="0"/>
                        </a:rPr>
                        <a:t>le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05076"/>
                          </a:solidFill>
                          <a:latin typeface="Century Gothic" panose="020B0502020202020204" pitchFamily="34" charset="0"/>
                        </a:rPr>
                        <a:t>the (m)</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70967277"/>
                  </a:ext>
                </a:extLst>
              </a:tr>
              <a:tr h="370840">
                <a:tc>
                  <a:txBody>
                    <a:bodyPr/>
                    <a:lstStyle/>
                    <a:p>
                      <a:pPr algn="ctr"/>
                      <a:r>
                        <a:rPr lang="fr-FR" sz="2000" dirty="0">
                          <a:solidFill>
                            <a:srgbClr val="105076"/>
                          </a:solidFill>
                          <a:latin typeface="Century Gothic" panose="020B0502020202020204" pitchFamily="34"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105076"/>
                          </a:solidFill>
                          <a:latin typeface="Century Gothic" panose="020B0502020202020204" pitchFamily="34" charset="0"/>
                        </a:rPr>
                        <a:t>la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05076"/>
                          </a:solidFill>
                          <a:latin typeface="Century Gothic" panose="020B0502020202020204" pitchFamily="34" charset="0"/>
                        </a:rPr>
                        <a:t>the (f)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4377161"/>
                  </a:ext>
                </a:extLst>
              </a:tr>
              <a:tr h="370840">
                <a:tc>
                  <a:txBody>
                    <a:bodyPr/>
                    <a:lstStyle/>
                    <a:p>
                      <a:pPr algn="ctr"/>
                      <a:r>
                        <a:rPr lang="fr-FR" sz="2000" dirty="0">
                          <a:solidFill>
                            <a:srgbClr val="105076"/>
                          </a:solidFill>
                          <a:latin typeface="Century Gothic" panose="020B0502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105076"/>
                          </a:solidFill>
                          <a:latin typeface="Century Gothic" panose="020B0502020202020204" pitchFamily="34" charset="0"/>
                        </a:rPr>
                        <a:t>les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105076"/>
                          </a:solidFill>
                          <a:latin typeface="Century Gothic" panose="020B0502020202020204" pitchFamily="34" charset="0"/>
                        </a:rPr>
                        <a:t>the (pl)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43173003"/>
                  </a:ext>
                </a:extLst>
              </a:tr>
              <a:tr h="370840">
                <a:tc>
                  <a:txBody>
                    <a:bodyPr/>
                    <a:lstStyle/>
                    <a:p>
                      <a:pPr algn="ctr"/>
                      <a:r>
                        <a:rPr lang="fr-FR" sz="2000" dirty="0">
                          <a:solidFill>
                            <a:srgbClr val="105076"/>
                          </a:solidFill>
                          <a:latin typeface="Century Gothic" panose="020B0502020202020204" pitchFamily="34"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105076"/>
                          </a:solidFill>
                          <a:latin typeface="Century Gothic" panose="020B0502020202020204" pitchFamily="34" charset="0"/>
                        </a:rPr>
                        <a:t>l’anglais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105076"/>
                          </a:solidFill>
                          <a:latin typeface="Century Gothic" panose="020B0502020202020204" pitchFamily="34" charset="0"/>
                        </a:rPr>
                        <a:t>English </a:t>
                      </a:r>
                      <a:r>
                        <a:rPr lang="fr-FR" sz="2000" dirty="0" err="1">
                          <a:solidFill>
                            <a:srgbClr val="105076"/>
                          </a:solidFill>
                          <a:latin typeface="Century Gothic" panose="020B0502020202020204" pitchFamily="34" charset="0"/>
                        </a:rPr>
                        <a:t>language</a:t>
                      </a:r>
                      <a:endParaRPr lang="fr-FR" sz="2000" dirty="0">
                        <a:solidFill>
                          <a:srgbClr val="10507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6157010"/>
                  </a:ext>
                </a:extLst>
              </a:tr>
              <a:tr h="370840">
                <a:tc>
                  <a:txBody>
                    <a:bodyPr/>
                    <a:lstStyle/>
                    <a:p>
                      <a:pPr algn="ctr"/>
                      <a:r>
                        <a:rPr lang="fr-FR" sz="2000" dirty="0">
                          <a:solidFill>
                            <a:srgbClr val="105076"/>
                          </a:solidFill>
                          <a:latin typeface="Century Gothic" panose="020B0502020202020204" pitchFamily="34" charset="0"/>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105076"/>
                          </a:solidFill>
                          <a:latin typeface="Century Gothic" panose="020B0502020202020204" pitchFamily="34" charset="0"/>
                        </a:rPr>
                        <a:t>le français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105076"/>
                          </a:solidFill>
                          <a:latin typeface="Century Gothic" panose="020B0502020202020204" pitchFamily="34" charset="0"/>
                        </a:rPr>
                        <a:t>French </a:t>
                      </a:r>
                      <a:r>
                        <a:rPr lang="fr-FR" sz="2000" dirty="0" err="1">
                          <a:solidFill>
                            <a:srgbClr val="105076"/>
                          </a:solidFill>
                          <a:latin typeface="Century Gothic" panose="020B0502020202020204" pitchFamily="34" charset="0"/>
                        </a:rPr>
                        <a:t>language</a:t>
                      </a:r>
                      <a:endParaRPr lang="fr-FR" sz="2000" dirty="0">
                        <a:solidFill>
                          <a:srgbClr val="10507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13974"/>
                  </a:ext>
                </a:extLst>
              </a:tr>
              <a:tr h="370840">
                <a:tc>
                  <a:txBody>
                    <a:bodyPr/>
                    <a:lstStyle/>
                    <a:p>
                      <a:pPr algn="ctr"/>
                      <a:r>
                        <a:rPr lang="fr-FR" sz="2000" dirty="0">
                          <a:solidFill>
                            <a:srgbClr val="105076"/>
                          </a:solidFill>
                          <a:latin typeface="Century Gothic" panose="020B0502020202020204" pitchFamily="34" charset="0"/>
                        </a:rPr>
                        <a:t>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105076"/>
                          </a:solidFill>
                          <a:latin typeface="Century Gothic" panose="020B0502020202020204" pitchFamily="34" charset="0"/>
                        </a:rPr>
                        <a:t>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105076"/>
                          </a:solidFill>
                          <a:latin typeface="Century Gothic" panose="020B0502020202020204" pitchFamily="34" charset="0"/>
                        </a:rPr>
                        <a:t>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416557"/>
                  </a:ext>
                </a:extLst>
              </a:tr>
              <a:tr h="370840">
                <a:tc>
                  <a:txBody>
                    <a:bodyPr/>
                    <a:lstStyle/>
                    <a:p>
                      <a:pPr algn="ctr"/>
                      <a:r>
                        <a:rPr lang="fr-FR" sz="2000" dirty="0">
                          <a:solidFill>
                            <a:srgbClr val="105076"/>
                          </a:solidFill>
                          <a:latin typeface="Century Gothic" panose="020B0502020202020204" pitchFamily="34" charset="0"/>
                        </a:rPr>
                        <a:t>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105076"/>
                          </a:solidFill>
                          <a:latin typeface="Century Gothic" panose="020B0502020202020204" pitchFamily="34" charset="0"/>
                        </a:rPr>
                        <a:t>la personne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err="1">
                          <a:solidFill>
                            <a:srgbClr val="105076"/>
                          </a:solidFill>
                          <a:latin typeface="Century Gothic" panose="020B0502020202020204" pitchFamily="34" charset="0"/>
                        </a:rPr>
                        <a:t>person</a:t>
                      </a:r>
                      <a:endParaRPr lang="fr-FR" sz="2000" dirty="0">
                        <a:solidFill>
                          <a:srgbClr val="10507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37926006"/>
                  </a:ext>
                </a:extLst>
              </a:tr>
              <a:tr h="370840">
                <a:tc>
                  <a:txBody>
                    <a:bodyPr/>
                    <a:lstStyle/>
                    <a:p>
                      <a:pPr algn="ctr"/>
                      <a:r>
                        <a:rPr lang="fr-FR" sz="2000" dirty="0">
                          <a:solidFill>
                            <a:srgbClr val="105076"/>
                          </a:solidFill>
                          <a:latin typeface="Century Gothic" panose="020B0502020202020204" pitchFamily="34" charset="0"/>
                        </a:rPr>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105076"/>
                          </a:solidFill>
                          <a:latin typeface="Century Gothic" panose="020B0502020202020204" pitchFamily="34" charset="0"/>
                        </a:rPr>
                        <a:t>la médecin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err="1">
                          <a:solidFill>
                            <a:srgbClr val="105076"/>
                          </a:solidFill>
                          <a:latin typeface="Century Gothic" panose="020B0502020202020204" pitchFamily="34" charset="0"/>
                        </a:rPr>
                        <a:t>female</a:t>
                      </a:r>
                      <a:r>
                        <a:rPr lang="fr-FR" sz="2000" dirty="0">
                          <a:solidFill>
                            <a:srgbClr val="105076"/>
                          </a:solidFill>
                          <a:latin typeface="Century Gothic" panose="020B0502020202020204" pitchFamily="34" charset="0"/>
                        </a:rPr>
                        <a:t> </a:t>
                      </a:r>
                      <a:r>
                        <a:rPr lang="fr-FR" sz="2000" dirty="0" err="1">
                          <a:solidFill>
                            <a:srgbClr val="105076"/>
                          </a:solidFill>
                          <a:latin typeface="Century Gothic" panose="020B0502020202020204" pitchFamily="34" charset="0"/>
                        </a:rPr>
                        <a:t>doctor</a:t>
                      </a:r>
                      <a:endParaRPr lang="fr-FR" sz="2000" dirty="0">
                        <a:solidFill>
                          <a:srgbClr val="10507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39298198"/>
                  </a:ext>
                </a:extLst>
              </a:tr>
              <a:tr h="370840">
                <a:tc>
                  <a:txBody>
                    <a:bodyPr/>
                    <a:lstStyle/>
                    <a:p>
                      <a:pPr algn="ctr"/>
                      <a:r>
                        <a:rPr lang="fr-FR" sz="2000" dirty="0">
                          <a:solidFill>
                            <a:srgbClr val="105076"/>
                          </a:solidFill>
                          <a:latin typeface="Century Gothic" panose="020B0502020202020204" pitchFamily="34" charset="0"/>
                        </a:rPr>
                        <a:t>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105076"/>
                          </a:solidFill>
                          <a:latin typeface="Century Gothic" panose="020B0502020202020204" pitchFamily="34" charset="0"/>
                        </a:rPr>
                        <a:t>l’acteur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105076"/>
                          </a:solidFill>
                          <a:latin typeface="Century Gothic" panose="020B0502020202020204" pitchFamily="34" charset="0"/>
                        </a:rPr>
                        <a:t>male </a:t>
                      </a:r>
                      <a:r>
                        <a:rPr lang="fr-FR" sz="2000" dirty="0" err="1">
                          <a:solidFill>
                            <a:srgbClr val="105076"/>
                          </a:solidFill>
                          <a:latin typeface="Century Gothic" panose="020B0502020202020204" pitchFamily="34" charset="0"/>
                        </a:rPr>
                        <a:t>actor</a:t>
                      </a:r>
                      <a:endParaRPr lang="fr-FR" sz="2000" dirty="0">
                        <a:solidFill>
                          <a:srgbClr val="10507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17672785"/>
                  </a:ext>
                </a:extLst>
              </a:tr>
              <a:tr h="370840">
                <a:tc>
                  <a:txBody>
                    <a:bodyPr/>
                    <a:lstStyle/>
                    <a:p>
                      <a:pPr algn="ctr"/>
                      <a:r>
                        <a:rPr lang="fr-FR" sz="2000" dirty="0">
                          <a:solidFill>
                            <a:srgbClr val="105076"/>
                          </a:solidFill>
                          <a:latin typeface="Century Gothic" panose="020B0502020202020204" pitchFamily="34" charset="0"/>
                        </a:rPr>
                        <a:t>10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105076"/>
                          </a:solidFill>
                          <a:latin typeface="Century Gothic" panose="020B0502020202020204" pitchFamily="34" charset="0"/>
                        </a:rPr>
                        <a:t>la phrase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105076"/>
                          </a:solidFill>
                          <a:latin typeface="Century Gothic" panose="020B0502020202020204" pitchFamily="34" charset="0"/>
                        </a:rPr>
                        <a:t>sentence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24273297"/>
                  </a:ext>
                </a:extLst>
              </a:tr>
              <a:tr h="370840">
                <a:tc>
                  <a:txBody>
                    <a:bodyPr/>
                    <a:lstStyle/>
                    <a:p>
                      <a:pPr algn="ctr"/>
                      <a:r>
                        <a:rPr lang="fr-FR" sz="2000" dirty="0">
                          <a:solidFill>
                            <a:srgbClr val="105076"/>
                          </a:solidFill>
                          <a:latin typeface="Century Gothic" panose="020B0502020202020204" pitchFamily="34" charset="0"/>
                        </a:rPr>
                        <a:t>11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105076"/>
                          </a:solidFill>
                          <a:latin typeface="Century Gothic" panose="020B0502020202020204" pitchFamily="34" charset="0"/>
                        </a:rPr>
                        <a:t>le mot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err="1">
                          <a:solidFill>
                            <a:srgbClr val="105076"/>
                          </a:solidFill>
                          <a:latin typeface="Century Gothic" panose="020B0502020202020204" pitchFamily="34" charset="0"/>
                        </a:rPr>
                        <a:t>word</a:t>
                      </a:r>
                      <a:endParaRPr lang="fr-FR" sz="2000" dirty="0">
                        <a:solidFill>
                          <a:srgbClr val="105076"/>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7435242"/>
                  </a:ext>
                </a:extLst>
              </a:tr>
              <a:tr h="370840">
                <a:tc>
                  <a:txBody>
                    <a:bodyPr/>
                    <a:lstStyle/>
                    <a:p>
                      <a:pPr algn="ctr"/>
                      <a:r>
                        <a:rPr lang="fr-FR" sz="2000" dirty="0">
                          <a:solidFill>
                            <a:srgbClr val="105076"/>
                          </a:solidFill>
                          <a:latin typeface="Century Gothic" panose="020B0502020202020204" pitchFamily="34" charset="0"/>
                        </a:rPr>
                        <a:t>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105076"/>
                          </a:solidFill>
                          <a:latin typeface="Century Gothic" panose="020B0502020202020204" pitchFamily="34" charset="0"/>
                        </a:rPr>
                        <a:t>l’actrice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err="1">
                          <a:solidFill>
                            <a:srgbClr val="105076"/>
                          </a:solidFill>
                          <a:latin typeface="Century Gothic" panose="020B0502020202020204" pitchFamily="34" charset="0"/>
                        </a:rPr>
                        <a:t>female</a:t>
                      </a:r>
                      <a:r>
                        <a:rPr lang="fr-FR" sz="2000" dirty="0">
                          <a:solidFill>
                            <a:srgbClr val="105076"/>
                          </a:solidFill>
                          <a:latin typeface="Century Gothic" panose="020B0502020202020204" pitchFamily="34" charset="0"/>
                        </a:rPr>
                        <a:t> </a:t>
                      </a:r>
                      <a:r>
                        <a:rPr lang="fr-FR" sz="2000" dirty="0" err="1">
                          <a:solidFill>
                            <a:srgbClr val="105076"/>
                          </a:solidFill>
                          <a:latin typeface="Century Gothic" panose="020B0502020202020204" pitchFamily="34" charset="0"/>
                        </a:rPr>
                        <a:t>actor</a:t>
                      </a:r>
                      <a:r>
                        <a:rPr lang="fr-FR" sz="2000" dirty="0">
                          <a:solidFill>
                            <a:srgbClr val="105076"/>
                          </a:solidFill>
                          <a:latin typeface="Century Gothic" panose="020B0502020202020204" pitchFamily="34" charset="0"/>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7709191"/>
                  </a:ext>
                </a:extLst>
              </a:tr>
            </a:tbl>
          </a:graphicData>
        </a:graphic>
      </p:graphicFrame>
      <p:pic>
        <p:nvPicPr>
          <p:cNvPr id="4" name="Picture 3" descr="background rectangle">
            <a:extLst>
              <a:ext uri="{FF2B5EF4-FFF2-40B4-BE49-F238E27FC236}">
                <a16:creationId xmlns:a16="http://schemas.microsoft.com/office/drawing/2014/main" id="{C99F09F6-E1B1-48EB-81CD-8A4644D6804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 name="Title 3">
            <a:extLst>
              <a:ext uri="{FF2B5EF4-FFF2-40B4-BE49-F238E27FC236}">
                <a16:creationId xmlns:a16="http://schemas.microsoft.com/office/drawing/2014/main" id="{9260F744-943E-4286-BCBC-07290FFBD898}"/>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Vocabulaire</a:t>
            </a:r>
            <a:r>
              <a:rPr lang="en-GB" sz="3600" b="1" dirty="0">
                <a:solidFill>
                  <a:schemeClr val="bg1"/>
                </a:solidFill>
              </a:rPr>
              <a:t>  </a:t>
            </a:r>
          </a:p>
        </p:txBody>
      </p:sp>
      <p:sp>
        <p:nvSpPr>
          <p:cNvPr id="6" name="Rounded Rectangle 46">
            <a:extLst>
              <a:ext uri="{FF2B5EF4-FFF2-40B4-BE49-F238E27FC236}">
                <a16:creationId xmlns:a16="http://schemas.microsoft.com/office/drawing/2014/main" id="{1A2C8109-F8C1-4962-B611-3C5A06077F87}"/>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F06CB14D-D67E-4369-85FA-309ADA5A0721}"/>
              </a:ext>
            </a:extLst>
          </p:cNvPr>
          <p:cNvSpPr/>
          <p:nvPr/>
        </p:nvSpPr>
        <p:spPr>
          <a:xfrm>
            <a:off x="7394072" y="1604960"/>
            <a:ext cx="2839452" cy="4629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FD1A937F-0A2C-4410-A712-03480082630C}"/>
              </a:ext>
            </a:extLst>
          </p:cNvPr>
          <p:cNvSpPr/>
          <p:nvPr/>
        </p:nvSpPr>
        <p:spPr>
          <a:xfrm>
            <a:off x="2425932" y="1604961"/>
            <a:ext cx="2839452" cy="4629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3924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9180207" cy="867128"/>
          </a:xfrm>
          <a:prstGeom prst="rect">
            <a:avLst/>
          </a:prstGeom>
        </p:spPr>
      </p:pic>
      <p:sp>
        <p:nvSpPr>
          <p:cNvPr id="4" name="Title 3"/>
          <p:cNvSpPr>
            <a:spLocks noGrp="1"/>
          </p:cNvSpPr>
          <p:nvPr>
            <p:ph type="title"/>
          </p:nvPr>
        </p:nvSpPr>
        <p:spPr>
          <a:xfrm>
            <a:off x="0" y="293685"/>
            <a:ext cx="8446397" cy="707849"/>
          </a:xfrm>
        </p:spPr>
        <p:txBody>
          <a:bodyPr>
            <a:normAutofit/>
          </a:bodyPr>
          <a:lstStyle/>
          <a:p>
            <a:r>
              <a:rPr lang="en-GB" sz="3600" b="1" dirty="0">
                <a:solidFill>
                  <a:schemeClr val="bg1"/>
                </a:solidFill>
              </a:rPr>
              <a:t>Making nouns and articles plural </a:t>
            </a:r>
          </a:p>
        </p:txBody>
      </p:sp>
      <p:sp>
        <p:nvSpPr>
          <p:cNvPr id="2" name="TextBox 1"/>
          <p:cNvSpPr txBox="1"/>
          <p:nvPr/>
        </p:nvSpPr>
        <p:spPr>
          <a:xfrm>
            <a:off x="229567" y="1253080"/>
            <a:ext cx="11379200"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To make a noun</a:t>
            </a:r>
            <a:r>
              <a:rPr kumimoji="0" lang="en-GB" sz="24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plural when we are talking about more than one thing, we normally add an -</a:t>
            </a:r>
            <a:r>
              <a:rPr kumimoji="0" lang="en-GB" sz="24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s, like </a:t>
            </a:r>
            <a:r>
              <a:rPr lang="en-GB" sz="2400" dirty="0">
                <a:solidFill>
                  <a:schemeClr val="accent1">
                    <a:lumMod val="50000"/>
                  </a:schemeClr>
                </a:solidFill>
                <a:latin typeface="Century Gothic" panose="020B0502020202020204" pitchFamily="34" charset="0"/>
              </a:rPr>
              <a:t>in English:</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3" name="TextBox 12"/>
          <p:cNvSpPr txBox="1"/>
          <p:nvPr/>
        </p:nvSpPr>
        <p:spPr>
          <a:xfrm>
            <a:off x="1623936" y="404816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chien</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p:cNvSpPr txBox="1"/>
          <p:nvPr/>
        </p:nvSpPr>
        <p:spPr>
          <a:xfrm>
            <a:off x="1912155" y="4692069"/>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livre</a:t>
            </a:r>
          </a:p>
        </p:txBody>
      </p:sp>
      <p:sp>
        <p:nvSpPr>
          <p:cNvPr id="15" name="TextBox 14"/>
          <p:cNvSpPr txBox="1"/>
          <p:nvPr/>
        </p:nvSpPr>
        <p:spPr>
          <a:xfrm>
            <a:off x="1127348" y="5321991"/>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portable</a:t>
            </a:r>
          </a:p>
        </p:txBody>
      </p:sp>
      <p:sp>
        <p:nvSpPr>
          <p:cNvPr id="16" name="TextBox 15"/>
          <p:cNvSpPr txBox="1"/>
          <p:nvPr/>
        </p:nvSpPr>
        <p:spPr>
          <a:xfrm>
            <a:off x="6433031" y="410053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chambre</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p:cNvSpPr txBox="1"/>
          <p:nvPr/>
        </p:nvSpPr>
        <p:spPr>
          <a:xfrm>
            <a:off x="6471701" y="4701111"/>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chose</a:t>
            </a:r>
          </a:p>
        </p:txBody>
      </p:sp>
      <p:sp>
        <p:nvSpPr>
          <p:cNvPr id="18" name="Rectangle 17"/>
          <p:cNvSpPr/>
          <p:nvPr/>
        </p:nvSpPr>
        <p:spPr>
          <a:xfrm>
            <a:off x="7946691" y="3447919"/>
            <a:ext cx="187262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Feminine</a:t>
            </a:r>
          </a:p>
        </p:txBody>
      </p:sp>
      <p:sp>
        <p:nvSpPr>
          <p:cNvPr id="20" name="TextBox 19"/>
          <p:cNvSpPr txBox="1"/>
          <p:nvPr/>
        </p:nvSpPr>
        <p:spPr>
          <a:xfrm>
            <a:off x="6471701" y="5403461"/>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règle</a:t>
            </a:r>
            <a:endPar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1" name="TextBox 30"/>
          <p:cNvSpPr txBox="1"/>
          <p:nvPr/>
        </p:nvSpPr>
        <p:spPr>
          <a:xfrm>
            <a:off x="3963073" y="4048164"/>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dog</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2" name="TextBox 31"/>
          <p:cNvSpPr txBox="1"/>
          <p:nvPr/>
        </p:nvSpPr>
        <p:spPr>
          <a:xfrm>
            <a:off x="3976246" y="4692069"/>
            <a:ext cx="20730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book</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3" name="TextBox 32"/>
          <p:cNvSpPr txBox="1"/>
          <p:nvPr/>
        </p:nvSpPr>
        <p:spPr>
          <a:xfrm>
            <a:off x="3953981" y="5302686"/>
            <a:ext cx="22093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mobile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4" name="TextBox 33"/>
          <p:cNvSpPr txBox="1"/>
          <p:nvPr/>
        </p:nvSpPr>
        <p:spPr>
          <a:xfrm>
            <a:off x="9246397" y="411089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bedroom</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5" name="TextBox 34"/>
          <p:cNvSpPr txBox="1"/>
          <p:nvPr/>
        </p:nvSpPr>
        <p:spPr>
          <a:xfrm>
            <a:off x="9256406" y="475534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thing</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6" name="TextBox 35"/>
          <p:cNvSpPr txBox="1"/>
          <p:nvPr/>
        </p:nvSpPr>
        <p:spPr>
          <a:xfrm>
            <a:off x="9246397" y="539298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ruler</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 name="TextBox 2"/>
          <p:cNvSpPr txBox="1"/>
          <p:nvPr/>
        </p:nvSpPr>
        <p:spPr>
          <a:xfrm>
            <a:off x="2687131" y="4052337"/>
            <a:ext cx="404037"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s</a:t>
            </a:r>
          </a:p>
        </p:txBody>
      </p:sp>
      <p:sp>
        <p:nvSpPr>
          <p:cNvPr id="40" name="TextBox 39"/>
          <p:cNvSpPr txBox="1"/>
          <p:nvPr/>
        </p:nvSpPr>
        <p:spPr>
          <a:xfrm>
            <a:off x="4771894" y="4047566"/>
            <a:ext cx="40403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s</a:t>
            </a:r>
          </a:p>
        </p:txBody>
      </p:sp>
      <p:sp>
        <p:nvSpPr>
          <p:cNvPr id="41" name="TextBox 40"/>
          <p:cNvSpPr txBox="1"/>
          <p:nvPr/>
        </p:nvSpPr>
        <p:spPr>
          <a:xfrm>
            <a:off x="2687131" y="4701111"/>
            <a:ext cx="404037"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s</a:t>
            </a:r>
          </a:p>
        </p:txBody>
      </p:sp>
      <p:sp>
        <p:nvSpPr>
          <p:cNvPr id="42" name="TextBox 41"/>
          <p:cNvSpPr txBox="1"/>
          <p:nvPr/>
        </p:nvSpPr>
        <p:spPr>
          <a:xfrm>
            <a:off x="4953434" y="4701111"/>
            <a:ext cx="40403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s</a:t>
            </a:r>
          </a:p>
        </p:txBody>
      </p:sp>
      <p:sp>
        <p:nvSpPr>
          <p:cNvPr id="43" name="TextBox 42"/>
          <p:cNvSpPr txBox="1"/>
          <p:nvPr/>
        </p:nvSpPr>
        <p:spPr>
          <a:xfrm>
            <a:off x="2687131" y="5318812"/>
            <a:ext cx="404037"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s</a:t>
            </a:r>
          </a:p>
        </p:txBody>
      </p:sp>
      <p:sp>
        <p:nvSpPr>
          <p:cNvPr id="44" name="TextBox 43"/>
          <p:cNvSpPr txBox="1"/>
          <p:nvPr/>
        </p:nvSpPr>
        <p:spPr>
          <a:xfrm>
            <a:off x="5238549" y="5301411"/>
            <a:ext cx="40403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s</a:t>
            </a:r>
          </a:p>
        </p:txBody>
      </p:sp>
      <p:sp>
        <p:nvSpPr>
          <p:cNvPr id="45" name="TextBox 44"/>
          <p:cNvSpPr txBox="1"/>
          <p:nvPr/>
        </p:nvSpPr>
        <p:spPr>
          <a:xfrm>
            <a:off x="8145462" y="4105889"/>
            <a:ext cx="404037"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s</a:t>
            </a:r>
          </a:p>
        </p:txBody>
      </p:sp>
      <p:sp>
        <p:nvSpPr>
          <p:cNvPr id="46" name="TextBox 45"/>
          <p:cNvSpPr txBox="1"/>
          <p:nvPr/>
        </p:nvSpPr>
        <p:spPr>
          <a:xfrm>
            <a:off x="7616632" y="4695207"/>
            <a:ext cx="404037"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s</a:t>
            </a:r>
          </a:p>
        </p:txBody>
      </p:sp>
      <p:sp>
        <p:nvSpPr>
          <p:cNvPr id="47" name="TextBox 46"/>
          <p:cNvSpPr txBox="1"/>
          <p:nvPr/>
        </p:nvSpPr>
        <p:spPr>
          <a:xfrm>
            <a:off x="7414613" y="5403461"/>
            <a:ext cx="404037"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s</a:t>
            </a:r>
          </a:p>
        </p:txBody>
      </p:sp>
      <p:sp>
        <p:nvSpPr>
          <p:cNvPr id="48" name="TextBox 47"/>
          <p:cNvSpPr txBox="1"/>
          <p:nvPr/>
        </p:nvSpPr>
        <p:spPr>
          <a:xfrm>
            <a:off x="11000332" y="4101320"/>
            <a:ext cx="40403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s</a:t>
            </a:r>
          </a:p>
        </p:txBody>
      </p:sp>
      <p:sp>
        <p:nvSpPr>
          <p:cNvPr id="49" name="TextBox 48"/>
          <p:cNvSpPr txBox="1"/>
          <p:nvPr/>
        </p:nvSpPr>
        <p:spPr>
          <a:xfrm>
            <a:off x="10220016" y="4747452"/>
            <a:ext cx="40403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s</a:t>
            </a:r>
          </a:p>
        </p:txBody>
      </p:sp>
      <p:sp>
        <p:nvSpPr>
          <p:cNvPr id="50" name="TextBox 49"/>
          <p:cNvSpPr txBox="1"/>
          <p:nvPr/>
        </p:nvSpPr>
        <p:spPr>
          <a:xfrm>
            <a:off x="10050682" y="5392988"/>
            <a:ext cx="40403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s</a:t>
            </a:r>
          </a:p>
        </p:txBody>
      </p:sp>
      <p:sp>
        <p:nvSpPr>
          <p:cNvPr id="51" name="Rectangle 50"/>
          <p:cNvSpPr/>
          <p:nvPr/>
        </p:nvSpPr>
        <p:spPr>
          <a:xfrm>
            <a:off x="2599901" y="3429000"/>
            <a:ext cx="2095446"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Masculine</a:t>
            </a:r>
          </a:p>
        </p:txBody>
      </p:sp>
      <p:sp>
        <p:nvSpPr>
          <p:cNvPr id="52" name="TextBox 51"/>
          <p:cNvSpPr txBox="1"/>
          <p:nvPr/>
        </p:nvSpPr>
        <p:spPr>
          <a:xfrm>
            <a:off x="229568" y="2255237"/>
            <a:ext cx="1168035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noProof="0" dirty="0">
                <a:ln>
                  <a:noFill/>
                </a:ln>
                <a:solidFill>
                  <a:schemeClr val="accent1">
                    <a:lumMod val="50000"/>
                  </a:schemeClr>
                </a:solidFill>
                <a:effectLst/>
                <a:uLnTx/>
                <a:uFillTx/>
                <a:latin typeface="Century Gothic" panose="020B0502020202020204" pitchFamily="34" charset="0"/>
              </a:rPr>
              <a:t>‘</a:t>
            </a:r>
            <a:r>
              <a:rPr lang="en-GB" sz="2400" b="1" i="1" dirty="0">
                <a:solidFill>
                  <a:schemeClr val="accent1">
                    <a:lumMod val="50000"/>
                  </a:schemeClr>
                </a:solidFill>
                <a:latin typeface="Century Gothic" panose="020B0502020202020204" pitchFamily="34" charset="0"/>
              </a:rPr>
              <a:t>T</a:t>
            </a:r>
            <a:r>
              <a:rPr kumimoji="0" lang="en-GB" sz="2400" b="1" i="1" u="none" strike="noStrike" kern="1200" cap="none" spc="0" normalizeH="0" noProof="0" dirty="0">
                <a:ln>
                  <a:noFill/>
                </a:ln>
                <a:solidFill>
                  <a:schemeClr val="accent1">
                    <a:lumMod val="50000"/>
                  </a:schemeClr>
                </a:solidFill>
                <a:effectLst/>
                <a:uLnTx/>
                <a:uFillTx/>
                <a:latin typeface="Century Gothic" panose="020B0502020202020204" pitchFamily="34" charset="0"/>
              </a:rPr>
              <a:t>he’</a:t>
            </a:r>
            <a:r>
              <a:rPr kumimoji="0" lang="en-GB" sz="2400" b="1" u="none" strike="noStrike" kern="1200" cap="none" spc="0" normalizeH="0" noProof="0" dirty="0">
                <a:ln>
                  <a:noFill/>
                </a:ln>
                <a:solidFill>
                  <a:schemeClr val="accent1">
                    <a:lumMod val="50000"/>
                  </a:schemeClr>
                </a:solidFill>
                <a:effectLst/>
                <a:uLnTx/>
                <a:uFillTx/>
                <a:latin typeface="Century Gothic" panose="020B0502020202020204" pitchFamily="34" charset="0"/>
              </a:rPr>
              <a:t> </a:t>
            </a:r>
            <a:r>
              <a:rPr kumimoji="0" lang="en-GB" sz="2400" u="none" strike="noStrike" kern="1200" cap="none" spc="0" normalizeH="0" noProof="0" dirty="0">
                <a:ln>
                  <a:noFill/>
                </a:ln>
                <a:solidFill>
                  <a:schemeClr val="accent1">
                    <a:lumMod val="50000"/>
                  </a:schemeClr>
                </a:solidFill>
                <a:effectLst/>
                <a:uLnTx/>
                <a:uFillTx/>
                <a:latin typeface="Century Gothic" panose="020B0502020202020204" pitchFamily="34" charset="0"/>
              </a:rPr>
              <a:t>changes to </a:t>
            </a:r>
            <a:r>
              <a:rPr kumimoji="0" lang="en-GB" sz="2400" b="1" u="none" strike="noStrike" kern="1200" cap="none" spc="0" normalizeH="0" noProof="0" dirty="0">
                <a:ln>
                  <a:noFill/>
                </a:ln>
                <a:solidFill>
                  <a:schemeClr val="accent1">
                    <a:lumMod val="50000"/>
                  </a:schemeClr>
                </a:solidFill>
                <a:effectLst/>
                <a:uLnTx/>
                <a:uFillTx/>
                <a:latin typeface="Century Gothic" panose="020B0502020202020204" pitchFamily="34" charset="0"/>
              </a:rPr>
              <a:t>‘les’, </a:t>
            </a:r>
            <a:r>
              <a:rPr kumimoji="0" lang="en-GB" sz="2400" b="0" u="none" strike="noStrike" kern="1200" cap="none" spc="0" normalizeH="0" noProof="0" dirty="0">
                <a:ln>
                  <a:noFill/>
                </a:ln>
                <a:solidFill>
                  <a:schemeClr val="accent1">
                    <a:lumMod val="50000"/>
                  </a:schemeClr>
                </a:solidFill>
                <a:effectLst/>
                <a:uLnTx/>
                <a:uFillTx/>
                <a:latin typeface="Century Gothic" panose="020B0502020202020204" pitchFamily="34" charset="0"/>
              </a:rPr>
              <a:t>to match the plural noun. This is </a:t>
            </a:r>
            <a:r>
              <a:rPr kumimoji="0" lang="en-GB" sz="2400" b="1" u="none" strike="noStrike" kern="1200" cap="none" spc="0" normalizeH="0" noProof="0" dirty="0">
                <a:ln>
                  <a:noFill/>
                </a:ln>
                <a:solidFill>
                  <a:schemeClr val="accent1">
                    <a:lumMod val="50000"/>
                  </a:schemeClr>
                </a:solidFill>
                <a:effectLst/>
                <a:uLnTx/>
                <a:uFillTx/>
                <a:latin typeface="Century Gothic" panose="020B0502020202020204" pitchFamily="34" charset="0"/>
              </a:rPr>
              <a:t>not</a:t>
            </a:r>
            <a:r>
              <a:rPr kumimoji="0" lang="en-GB" sz="2400" u="none" strike="noStrike" kern="1200" cap="none" spc="0" normalizeH="0" noProof="0" dirty="0">
                <a:ln>
                  <a:noFill/>
                </a:ln>
                <a:solidFill>
                  <a:schemeClr val="accent1">
                    <a:lumMod val="50000"/>
                  </a:schemeClr>
                </a:solidFill>
                <a:effectLst/>
                <a:uLnTx/>
                <a:uFillTx/>
                <a:latin typeface="Century Gothic" panose="020B0502020202020204" pitchFamily="34" charset="0"/>
              </a:rPr>
              <a:t> like English. ‘</a:t>
            </a:r>
            <a:r>
              <a:rPr lang="en-GB" sz="2400" dirty="0">
                <a:solidFill>
                  <a:schemeClr val="accent1">
                    <a:lumMod val="50000"/>
                  </a:schemeClr>
                </a:solidFill>
                <a:latin typeface="Century Gothic" panose="020B0502020202020204" pitchFamily="34" charset="0"/>
              </a:rPr>
              <a:t>L</a:t>
            </a:r>
            <a:r>
              <a:rPr kumimoji="0" lang="en-GB" sz="2400" u="none" strike="noStrike" kern="1200" cap="none" spc="0" normalizeH="0" noProof="0" dirty="0" err="1">
                <a:ln>
                  <a:noFill/>
                </a:ln>
                <a:solidFill>
                  <a:schemeClr val="accent1">
                    <a:lumMod val="50000"/>
                  </a:schemeClr>
                </a:solidFill>
                <a:effectLst/>
                <a:uLnTx/>
                <a:uFillTx/>
                <a:latin typeface="Century Gothic" panose="020B0502020202020204" pitchFamily="34" charset="0"/>
              </a:rPr>
              <a:t>es’</a:t>
            </a:r>
            <a:r>
              <a:rPr kumimoji="0" lang="en-GB" sz="2400" u="none" strike="noStrike" kern="1200" cap="none" spc="0" normalizeH="0" noProof="0" dirty="0">
                <a:ln>
                  <a:noFill/>
                </a:ln>
                <a:solidFill>
                  <a:schemeClr val="accent1">
                    <a:lumMod val="50000"/>
                  </a:schemeClr>
                </a:solidFill>
                <a:effectLst/>
                <a:uLnTx/>
                <a:uFillTx/>
                <a:latin typeface="Century Gothic" panose="020B0502020202020204" pitchFamily="34" charset="0"/>
              </a:rPr>
              <a:t>(the) is </a:t>
            </a:r>
            <a:r>
              <a:rPr kumimoji="0" lang="en-GB" sz="2400" b="1" u="none" strike="noStrike" kern="1200" cap="none" spc="0" normalizeH="0" noProof="0" dirty="0">
                <a:ln>
                  <a:noFill/>
                </a:ln>
                <a:solidFill>
                  <a:schemeClr val="accent1">
                    <a:lumMod val="50000"/>
                  </a:schemeClr>
                </a:solidFill>
                <a:effectLst/>
                <a:uLnTx/>
                <a:uFillTx/>
                <a:latin typeface="Century Gothic" panose="020B0502020202020204" pitchFamily="34" charset="0"/>
              </a:rPr>
              <a:t>the same </a:t>
            </a:r>
            <a:r>
              <a:rPr kumimoji="0" lang="en-GB" sz="2400" u="none" strike="noStrike" kern="1200" cap="none" spc="0" normalizeH="0" noProof="0" dirty="0">
                <a:ln>
                  <a:noFill/>
                </a:ln>
                <a:solidFill>
                  <a:schemeClr val="accent1">
                    <a:lumMod val="50000"/>
                  </a:schemeClr>
                </a:solidFill>
                <a:effectLst/>
                <a:uLnTx/>
                <a:uFillTx/>
                <a:latin typeface="Century Gothic" panose="020B0502020202020204" pitchFamily="34" charset="0"/>
              </a:rPr>
              <a:t>for both </a:t>
            </a:r>
            <a:r>
              <a:rPr kumimoji="0" lang="en-GB" sz="2400" b="1" u="none" strike="noStrike" kern="1200" cap="none" spc="0" normalizeH="0" noProof="0" dirty="0">
                <a:ln>
                  <a:noFill/>
                </a:ln>
                <a:solidFill>
                  <a:schemeClr val="accent1">
                    <a:lumMod val="50000"/>
                  </a:schemeClr>
                </a:solidFill>
                <a:effectLst/>
                <a:uLnTx/>
                <a:uFillTx/>
                <a:latin typeface="Century Gothic" panose="020B0502020202020204" pitchFamily="34" charset="0"/>
              </a:rPr>
              <a:t>masculine</a:t>
            </a:r>
            <a:r>
              <a:rPr kumimoji="0" lang="en-GB" sz="2400" u="none" strike="noStrike" kern="1200" cap="none" spc="0" normalizeH="0" noProof="0" dirty="0">
                <a:ln>
                  <a:noFill/>
                </a:ln>
                <a:solidFill>
                  <a:schemeClr val="accent1">
                    <a:lumMod val="50000"/>
                  </a:schemeClr>
                </a:solidFill>
                <a:effectLst/>
                <a:uLnTx/>
                <a:uFillTx/>
                <a:latin typeface="Century Gothic" panose="020B0502020202020204" pitchFamily="34" charset="0"/>
              </a:rPr>
              <a:t> and </a:t>
            </a:r>
            <a:r>
              <a:rPr kumimoji="0" lang="en-GB" sz="2400" b="1" u="none" strike="noStrike" kern="1200" cap="none" spc="0" normalizeH="0" noProof="0" dirty="0">
                <a:ln>
                  <a:noFill/>
                </a:ln>
                <a:solidFill>
                  <a:schemeClr val="accent1">
                    <a:lumMod val="50000"/>
                  </a:schemeClr>
                </a:solidFill>
                <a:effectLst/>
                <a:uLnTx/>
                <a:uFillTx/>
                <a:latin typeface="Century Gothic" panose="020B0502020202020204" pitchFamily="34" charset="0"/>
              </a:rPr>
              <a:t>feminine </a:t>
            </a:r>
            <a:r>
              <a:rPr kumimoji="0" lang="en-GB" sz="2400" u="none" strike="noStrike" kern="1200" cap="none" spc="0" normalizeH="0" noProof="0" dirty="0">
                <a:ln>
                  <a:noFill/>
                </a:ln>
                <a:solidFill>
                  <a:schemeClr val="accent1">
                    <a:lumMod val="50000"/>
                  </a:schemeClr>
                </a:solidFill>
                <a:effectLst/>
                <a:uLnTx/>
                <a:uFillTx/>
                <a:latin typeface="Century Gothic" panose="020B0502020202020204" pitchFamily="34" charset="0"/>
              </a:rPr>
              <a:t>nouns.</a:t>
            </a:r>
            <a:endParaRPr kumimoji="0" lang="en-GB" sz="240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53" name="TextBox 52"/>
          <p:cNvSpPr txBox="1"/>
          <p:nvPr/>
        </p:nvSpPr>
        <p:spPr>
          <a:xfrm>
            <a:off x="992688" y="4039122"/>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Century Gothic" panose="020B0502020202020204" pitchFamily="34" charset="0"/>
              </a:rPr>
              <a:t>les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4" name="TextBox 53"/>
          <p:cNvSpPr txBox="1"/>
          <p:nvPr/>
        </p:nvSpPr>
        <p:spPr>
          <a:xfrm>
            <a:off x="1265590" y="4701111"/>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Century Gothic" panose="020B0502020202020204" pitchFamily="34" charset="0"/>
              </a:rPr>
              <a:t>les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5" name="TextBox 54"/>
          <p:cNvSpPr txBox="1"/>
          <p:nvPr/>
        </p:nvSpPr>
        <p:spPr>
          <a:xfrm>
            <a:off x="494182" y="5331033"/>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Century Gothic" panose="020B0502020202020204" pitchFamily="34" charset="0"/>
              </a:rPr>
              <a:t>les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6" name="TextBox 55"/>
          <p:cNvSpPr txBox="1"/>
          <p:nvPr/>
        </p:nvSpPr>
        <p:spPr>
          <a:xfrm>
            <a:off x="5756774" y="5403461"/>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Century Gothic" panose="020B0502020202020204" pitchFamily="34" charset="0"/>
              </a:rPr>
              <a:t>les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7" name="TextBox 56"/>
          <p:cNvSpPr txBox="1"/>
          <p:nvPr/>
        </p:nvSpPr>
        <p:spPr>
          <a:xfrm>
            <a:off x="5756774" y="4717461"/>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Century Gothic" panose="020B0502020202020204" pitchFamily="34" charset="0"/>
              </a:rPr>
              <a:t>les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8" name="TextBox 57"/>
          <p:cNvSpPr txBox="1"/>
          <p:nvPr/>
        </p:nvSpPr>
        <p:spPr>
          <a:xfrm>
            <a:off x="5756774" y="4112679"/>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Century Gothic" panose="020B0502020202020204" pitchFamily="34" charset="0"/>
              </a:rPr>
              <a:t>les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9" name="TextBox 58"/>
          <p:cNvSpPr txBox="1"/>
          <p:nvPr/>
        </p:nvSpPr>
        <p:spPr>
          <a:xfrm>
            <a:off x="3211874" y="4045985"/>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the</a:t>
            </a:r>
            <a:endParaRPr kumimoji="0" lang="en-GB" sz="3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61" name="TextBox 60"/>
          <p:cNvSpPr txBox="1"/>
          <p:nvPr/>
        </p:nvSpPr>
        <p:spPr>
          <a:xfrm>
            <a:off x="3238596" y="4690322"/>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the</a:t>
            </a:r>
            <a:endParaRPr kumimoji="0" lang="en-GB" sz="3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62" name="TextBox 61"/>
          <p:cNvSpPr txBox="1"/>
          <p:nvPr/>
        </p:nvSpPr>
        <p:spPr>
          <a:xfrm>
            <a:off x="3174841" y="5290233"/>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the</a:t>
            </a:r>
            <a:endParaRPr kumimoji="0" lang="en-GB" sz="3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63" name="TextBox 62"/>
          <p:cNvSpPr txBox="1"/>
          <p:nvPr/>
        </p:nvSpPr>
        <p:spPr>
          <a:xfrm>
            <a:off x="8513307" y="4124214"/>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the</a:t>
            </a:r>
            <a:endParaRPr kumimoji="0" lang="en-GB" sz="3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64" name="TextBox 63"/>
          <p:cNvSpPr txBox="1"/>
          <p:nvPr/>
        </p:nvSpPr>
        <p:spPr>
          <a:xfrm>
            <a:off x="8513307" y="4764814"/>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the</a:t>
            </a:r>
            <a:endParaRPr kumimoji="0" lang="en-GB" sz="3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65" name="TextBox 64"/>
          <p:cNvSpPr txBox="1"/>
          <p:nvPr/>
        </p:nvSpPr>
        <p:spPr>
          <a:xfrm>
            <a:off x="8513307" y="5395945"/>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the</a:t>
            </a:r>
            <a:endParaRPr kumimoji="0" lang="en-GB" sz="3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66" name="Rounded Rectangle 46">
            <a:extLst>
              <a:ext uri="{FF2B5EF4-FFF2-40B4-BE49-F238E27FC236}">
                <a16:creationId xmlns:a16="http://schemas.microsoft.com/office/drawing/2014/main" id="{C81EBA31-9068-4CF7-9A68-AD66ADB431F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6905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000"/>
                                        <p:tgtEl>
                                          <p:spTgt spid="3"/>
                                        </p:tgtEl>
                                      </p:cBhvr>
                                    </p:animEffect>
                                    <p:anim calcmode="lin" valueType="num">
                                      <p:cBhvr>
                                        <p:cTn id="32" dur="2000" fill="hold"/>
                                        <p:tgtEl>
                                          <p:spTgt spid="3"/>
                                        </p:tgtEl>
                                        <p:attrNameLst>
                                          <p:attrName>ppt_w</p:attrName>
                                        </p:attrNameLst>
                                      </p:cBhvr>
                                      <p:tavLst>
                                        <p:tav tm="0" fmla="#ppt_w*sin(2.5*pi*$)">
                                          <p:val>
                                            <p:fltVal val="0"/>
                                          </p:val>
                                        </p:tav>
                                        <p:tav tm="100000">
                                          <p:val>
                                            <p:fltVal val="1"/>
                                          </p:val>
                                        </p:tav>
                                      </p:tavLst>
                                    </p:anim>
                                    <p:anim calcmode="lin" valueType="num">
                                      <p:cBhvr>
                                        <p:cTn id="33"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2000"/>
                                        <p:tgtEl>
                                          <p:spTgt spid="40"/>
                                        </p:tgtEl>
                                      </p:cBhvr>
                                    </p:animEffect>
                                    <p:anim calcmode="lin" valueType="num">
                                      <p:cBhvr>
                                        <p:cTn id="39" dur="2000" fill="hold"/>
                                        <p:tgtEl>
                                          <p:spTgt spid="40"/>
                                        </p:tgtEl>
                                        <p:attrNameLst>
                                          <p:attrName>ppt_w</p:attrName>
                                        </p:attrNameLst>
                                      </p:cBhvr>
                                      <p:tavLst>
                                        <p:tav tm="0" fmla="#ppt_w*sin(2.5*pi*$)">
                                          <p:val>
                                            <p:fltVal val="0"/>
                                          </p:val>
                                        </p:tav>
                                        <p:tav tm="100000">
                                          <p:val>
                                            <p:fltVal val="1"/>
                                          </p:val>
                                        </p:tav>
                                      </p:tavLst>
                                    </p:anim>
                                    <p:anim calcmode="lin" valueType="num">
                                      <p:cBhvr>
                                        <p:cTn id="40" dur="2000" fill="hold"/>
                                        <p:tgtEl>
                                          <p:spTgt spid="40"/>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2000"/>
                                        <p:tgtEl>
                                          <p:spTgt spid="41"/>
                                        </p:tgtEl>
                                      </p:cBhvr>
                                    </p:animEffect>
                                    <p:anim calcmode="lin" valueType="num">
                                      <p:cBhvr>
                                        <p:cTn id="46" dur="2000" fill="hold"/>
                                        <p:tgtEl>
                                          <p:spTgt spid="41"/>
                                        </p:tgtEl>
                                        <p:attrNameLst>
                                          <p:attrName>ppt_w</p:attrName>
                                        </p:attrNameLst>
                                      </p:cBhvr>
                                      <p:tavLst>
                                        <p:tav tm="0" fmla="#ppt_w*sin(2.5*pi*$)">
                                          <p:val>
                                            <p:fltVal val="0"/>
                                          </p:val>
                                        </p:tav>
                                        <p:tav tm="100000">
                                          <p:val>
                                            <p:fltVal val="1"/>
                                          </p:val>
                                        </p:tav>
                                      </p:tavLst>
                                    </p:anim>
                                    <p:anim calcmode="lin" valueType="num">
                                      <p:cBhvr>
                                        <p:cTn id="47" dur="2000" fill="hold"/>
                                        <p:tgtEl>
                                          <p:spTgt spid="41"/>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45"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2000"/>
                                        <p:tgtEl>
                                          <p:spTgt spid="42"/>
                                        </p:tgtEl>
                                      </p:cBhvr>
                                    </p:animEffect>
                                    <p:anim calcmode="lin" valueType="num">
                                      <p:cBhvr>
                                        <p:cTn id="53" dur="2000" fill="hold"/>
                                        <p:tgtEl>
                                          <p:spTgt spid="42"/>
                                        </p:tgtEl>
                                        <p:attrNameLst>
                                          <p:attrName>ppt_w</p:attrName>
                                        </p:attrNameLst>
                                      </p:cBhvr>
                                      <p:tavLst>
                                        <p:tav tm="0" fmla="#ppt_w*sin(2.5*pi*$)">
                                          <p:val>
                                            <p:fltVal val="0"/>
                                          </p:val>
                                        </p:tav>
                                        <p:tav tm="100000">
                                          <p:val>
                                            <p:fltVal val="1"/>
                                          </p:val>
                                        </p:tav>
                                      </p:tavLst>
                                    </p:anim>
                                    <p:anim calcmode="lin" valueType="num">
                                      <p:cBhvr>
                                        <p:cTn id="54" dur="20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45"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2000"/>
                                        <p:tgtEl>
                                          <p:spTgt spid="43"/>
                                        </p:tgtEl>
                                      </p:cBhvr>
                                    </p:animEffect>
                                    <p:anim calcmode="lin" valueType="num">
                                      <p:cBhvr>
                                        <p:cTn id="60" dur="2000" fill="hold"/>
                                        <p:tgtEl>
                                          <p:spTgt spid="43"/>
                                        </p:tgtEl>
                                        <p:attrNameLst>
                                          <p:attrName>ppt_w</p:attrName>
                                        </p:attrNameLst>
                                      </p:cBhvr>
                                      <p:tavLst>
                                        <p:tav tm="0" fmla="#ppt_w*sin(2.5*pi*$)">
                                          <p:val>
                                            <p:fltVal val="0"/>
                                          </p:val>
                                        </p:tav>
                                        <p:tav tm="100000">
                                          <p:val>
                                            <p:fltVal val="1"/>
                                          </p:val>
                                        </p:tav>
                                      </p:tavLst>
                                    </p:anim>
                                    <p:anim calcmode="lin" valueType="num">
                                      <p:cBhvr>
                                        <p:cTn id="61" dur="20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45" presetClass="entr" presetSubtype="0" fill="hold" grpId="0"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2000"/>
                                        <p:tgtEl>
                                          <p:spTgt spid="44"/>
                                        </p:tgtEl>
                                      </p:cBhvr>
                                    </p:animEffect>
                                    <p:anim calcmode="lin" valueType="num">
                                      <p:cBhvr>
                                        <p:cTn id="67" dur="2000" fill="hold"/>
                                        <p:tgtEl>
                                          <p:spTgt spid="44"/>
                                        </p:tgtEl>
                                        <p:attrNameLst>
                                          <p:attrName>ppt_w</p:attrName>
                                        </p:attrNameLst>
                                      </p:cBhvr>
                                      <p:tavLst>
                                        <p:tav tm="0" fmla="#ppt_w*sin(2.5*pi*$)">
                                          <p:val>
                                            <p:fltVal val="0"/>
                                          </p:val>
                                        </p:tav>
                                        <p:tav tm="100000">
                                          <p:val>
                                            <p:fltVal val="1"/>
                                          </p:val>
                                        </p:tav>
                                      </p:tavLst>
                                    </p:anim>
                                    <p:anim calcmode="lin" valueType="num">
                                      <p:cBhvr>
                                        <p:cTn id="68" dur="20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45" presetClass="entr" presetSubtype="0" fill="hold" grpId="0" nodeType="click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2000"/>
                                        <p:tgtEl>
                                          <p:spTgt spid="45"/>
                                        </p:tgtEl>
                                      </p:cBhvr>
                                    </p:animEffect>
                                    <p:anim calcmode="lin" valueType="num">
                                      <p:cBhvr>
                                        <p:cTn id="74" dur="2000" fill="hold"/>
                                        <p:tgtEl>
                                          <p:spTgt spid="45"/>
                                        </p:tgtEl>
                                        <p:attrNameLst>
                                          <p:attrName>ppt_w</p:attrName>
                                        </p:attrNameLst>
                                      </p:cBhvr>
                                      <p:tavLst>
                                        <p:tav tm="0" fmla="#ppt_w*sin(2.5*pi*$)">
                                          <p:val>
                                            <p:fltVal val="0"/>
                                          </p:val>
                                        </p:tav>
                                        <p:tav tm="100000">
                                          <p:val>
                                            <p:fltVal val="1"/>
                                          </p:val>
                                        </p:tav>
                                      </p:tavLst>
                                    </p:anim>
                                    <p:anim calcmode="lin" valueType="num">
                                      <p:cBhvr>
                                        <p:cTn id="75" dur="2000" fill="hold"/>
                                        <p:tgtEl>
                                          <p:spTgt spid="45"/>
                                        </p:tgtEl>
                                        <p:attrNameLst>
                                          <p:attrName>ppt_h</p:attrName>
                                        </p:attrNameLst>
                                      </p:cBhvr>
                                      <p:tavLst>
                                        <p:tav tm="0">
                                          <p:val>
                                            <p:strVal val="#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45" presetClass="entr" presetSubtype="0"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fade">
                                      <p:cBhvr>
                                        <p:cTn id="80" dur="2000"/>
                                        <p:tgtEl>
                                          <p:spTgt spid="48"/>
                                        </p:tgtEl>
                                      </p:cBhvr>
                                    </p:animEffect>
                                    <p:anim calcmode="lin" valueType="num">
                                      <p:cBhvr>
                                        <p:cTn id="81" dur="2000" fill="hold"/>
                                        <p:tgtEl>
                                          <p:spTgt spid="48"/>
                                        </p:tgtEl>
                                        <p:attrNameLst>
                                          <p:attrName>ppt_w</p:attrName>
                                        </p:attrNameLst>
                                      </p:cBhvr>
                                      <p:tavLst>
                                        <p:tav tm="0" fmla="#ppt_w*sin(2.5*pi*$)">
                                          <p:val>
                                            <p:fltVal val="0"/>
                                          </p:val>
                                        </p:tav>
                                        <p:tav tm="100000">
                                          <p:val>
                                            <p:fltVal val="1"/>
                                          </p:val>
                                        </p:tav>
                                      </p:tavLst>
                                    </p:anim>
                                    <p:anim calcmode="lin" valueType="num">
                                      <p:cBhvr>
                                        <p:cTn id="82" dur="2000" fill="hold"/>
                                        <p:tgtEl>
                                          <p:spTgt spid="48"/>
                                        </p:tgtEl>
                                        <p:attrNameLst>
                                          <p:attrName>ppt_h</p:attrName>
                                        </p:attrNameLst>
                                      </p:cBhvr>
                                      <p:tavLst>
                                        <p:tav tm="0">
                                          <p:val>
                                            <p:strVal val="#ppt_h"/>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45"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2000"/>
                                        <p:tgtEl>
                                          <p:spTgt spid="46"/>
                                        </p:tgtEl>
                                      </p:cBhvr>
                                    </p:animEffect>
                                    <p:anim calcmode="lin" valueType="num">
                                      <p:cBhvr>
                                        <p:cTn id="88" dur="2000" fill="hold"/>
                                        <p:tgtEl>
                                          <p:spTgt spid="46"/>
                                        </p:tgtEl>
                                        <p:attrNameLst>
                                          <p:attrName>ppt_w</p:attrName>
                                        </p:attrNameLst>
                                      </p:cBhvr>
                                      <p:tavLst>
                                        <p:tav tm="0" fmla="#ppt_w*sin(2.5*pi*$)">
                                          <p:val>
                                            <p:fltVal val="0"/>
                                          </p:val>
                                        </p:tav>
                                        <p:tav tm="100000">
                                          <p:val>
                                            <p:fltVal val="1"/>
                                          </p:val>
                                        </p:tav>
                                      </p:tavLst>
                                    </p:anim>
                                    <p:anim calcmode="lin" valueType="num">
                                      <p:cBhvr>
                                        <p:cTn id="89" dur="2000" fill="hold"/>
                                        <p:tgtEl>
                                          <p:spTgt spid="46"/>
                                        </p:tgtEl>
                                        <p:attrNameLst>
                                          <p:attrName>ppt_h</p:attrName>
                                        </p:attrNameLst>
                                      </p:cBhvr>
                                      <p:tavLst>
                                        <p:tav tm="0">
                                          <p:val>
                                            <p:strVal val="#ppt_h"/>
                                          </p:val>
                                        </p:tav>
                                        <p:tav tm="100000">
                                          <p:val>
                                            <p:strVal val="#ppt_h"/>
                                          </p:val>
                                        </p:tav>
                                      </p:tavLst>
                                    </p:anim>
                                  </p:childTnLst>
                                </p:cTn>
                              </p:par>
                            </p:childTnLst>
                          </p:cTn>
                        </p:par>
                      </p:childTnLst>
                    </p:cTn>
                  </p:par>
                  <p:par>
                    <p:cTn id="90" fill="hold">
                      <p:stCondLst>
                        <p:cond delay="indefinite"/>
                      </p:stCondLst>
                      <p:childTnLst>
                        <p:par>
                          <p:cTn id="91" fill="hold">
                            <p:stCondLst>
                              <p:cond delay="0"/>
                            </p:stCondLst>
                            <p:childTnLst>
                              <p:par>
                                <p:cTn id="92" presetID="45" presetClass="entr" presetSubtype="0" fill="hold" grpId="0" nodeType="clickEffect">
                                  <p:stCondLst>
                                    <p:cond delay="0"/>
                                  </p:stCondLst>
                                  <p:childTnLst>
                                    <p:set>
                                      <p:cBhvr>
                                        <p:cTn id="93" dur="1" fill="hold">
                                          <p:stCondLst>
                                            <p:cond delay="0"/>
                                          </p:stCondLst>
                                        </p:cTn>
                                        <p:tgtEl>
                                          <p:spTgt spid="49"/>
                                        </p:tgtEl>
                                        <p:attrNameLst>
                                          <p:attrName>style.visibility</p:attrName>
                                        </p:attrNameLst>
                                      </p:cBhvr>
                                      <p:to>
                                        <p:strVal val="visible"/>
                                      </p:to>
                                    </p:set>
                                    <p:animEffect transition="in" filter="fade">
                                      <p:cBhvr>
                                        <p:cTn id="94" dur="2000"/>
                                        <p:tgtEl>
                                          <p:spTgt spid="49"/>
                                        </p:tgtEl>
                                      </p:cBhvr>
                                    </p:animEffect>
                                    <p:anim calcmode="lin" valueType="num">
                                      <p:cBhvr>
                                        <p:cTn id="95" dur="2000" fill="hold"/>
                                        <p:tgtEl>
                                          <p:spTgt spid="49"/>
                                        </p:tgtEl>
                                        <p:attrNameLst>
                                          <p:attrName>ppt_w</p:attrName>
                                        </p:attrNameLst>
                                      </p:cBhvr>
                                      <p:tavLst>
                                        <p:tav tm="0" fmla="#ppt_w*sin(2.5*pi*$)">
                                          <p:val>
                                            <p:fltVal val="0"/>
                                          </p:val>
                                        </p:tav>
                                        <p:tav tm="100000">
                                          <p:val>
                                            <p:fltVal val="1"/>
                                          </p:val>
                                        </p:tav>
                                      </p:tavLst>
                                    </p:anim>
                                    <p:anim calcmode="lin" valueType="num">
                                      <p:cBhvr>
                                        <p:cTn id="96" dur="20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45" presetClass="entr" presetSubtype="0" fill="hold" grpId="0" nodeType="clickEffect">
                                  <p:stCondLst>
                                    <p:cond delay="0"/>
                                  </p:stCondLst>
                                  <p:childTnLst>
                                    <p:set>
                                      <p:cBhvr>
                                        <p:cTn id="100" dur="1" fill="hold">
                                          <p:stCondLst>
                                            <p:cond delay="0"/>
                                          </p:stCondLst>
                                        </p:cTn>
                                        <p:tgtEl>
                                          <p:spTgt spid="47"/>
                                        </p:tgtEl>
                                        <p:attrNameLst>
                                          <p:attrName>style.visibility</p:attrName>
                                        </p:attrNameLst>
                                      </p:cBhvr>
                                      <p:to>
                                        <p:strVal val="visible"/>
                                      </p:to>
                                    </p:set>
                                    <p:animEffect transition="in" filter="fade">
                                      <p:cBhvr>
                                        <p:cTn id="101" dur="2000"/>
                                        <p:tgtEl>
                                          <p:spTgt spid="47"/>
                                        </p:tgtEl>
                                      </p:cBhvr>
                                    </p:animEffect>
                                    <p:anim calcmode="lin" valueType="num">
                                      <p:cBhvr>
                                        <p:cTn id="102" dur="2000" fill="hold"/>
                                        <p:tgtEl>
                                          <p:spTgt spid="47"/>
                                        </p:tgtEl>
                                        <p:attrNameLst>
                                          <p:attrName>ppt_w</p:attrName>
                                        </p:attrNameLst>
                                      </p:cBhvr>
                                      <p:tavLst>
                                        <p:tav tm="0" fmla="#ppt_w*sin(2.5*pi*$)">
                                          <p:val>
                                            <p:fltVal val="0"/>
                                          </p:val>
                                        </p:tav>
                                        <p:tav tm="100000">
                                          <p:val>
                                            <p:fltVal val="1"/>
                                          </p:val>
                                        </p:tav>
                                      </p:tavLst>
                                    </p:anim>
                                    <p:anim calcmode="lin" valueType="num">
                                      <p:cBhvr>
                                        <p:cTn id="103" dur="20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104" fill="hold">
                      <p:stCondLst>
                        <p:cond delay="indefinite"/>
                      </p:stCondLst>
                      <p:childTnLst>
                        <p:par>
                          <p:cTn id="105" fill="hold">
                            <p:stCondLst>
                              <p:cond delay="0"/>
                            </p:stCondLst>
                            <p:childTnLst>
                              <p:par>
                                <p:cTn id="106" presetID="45" presetClass="entr" presetSubtype="0" fill="hold" grpId="0" nodeType="click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fade">
                                      <p:cBhvr>
                                        <p:cTn id="108" dur="2000"/>
                                        <p:tgtEl>
                                          <p:spTgt spid="50"/>
                                        </p:tgtEl>
                                      </p:cBhvr>
                                    </p:animEffect>
                                    <p:anim calcmode="lin" valueType="num">
                                      <p:cBhvr>
                                        <p:cTn id="109" dur="2000" fill="hold"/>
                                        <p:tgtEl>
                                          <p:spTgt spid="50"/>
                                        </p:tgtEl>
                                        <p:attrNameLst>
                                          <p:attrName>ppt_w</p:attrName>
                                        </p:attrNameLst>
                                      </p:cBhvr>
                                      <p:tavLst>
                                        <p:tav tm="0" fmla="#ppt_w*sin(2.5*pi*$)">
                                          <p:val>
                                            <p:fltVal val="0"/>
                                          </p:val>
                                        </p:tav>
                                        <p:tav tm="100000">
                                          <p:val>
                                            <p:fltVal val="1"/>
                                          </p:val>
                                        </p:tav>
                                      </p:tavLst>
                                    </p:anim>
                                    <p:anim calcmode="lin" valueType="num">
                                      <p:cBhvr>
                                        <p:cTn id="110" dur="20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5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5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56"/>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57"/>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5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59"/>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61"/>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62"/>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63"/>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64"/>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65"/>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8" presetClass="emph" presetSubtype="0" fill="hold" grpId="1" nodeType="clickEffect">
                                  <p:stCondLst>
                                    <p:cond delay="0"/>
                                  </p:stCondLst>
                                  <p:childTnLst>
                                    <p:animRot by="21600000">
                                      <p:cBhvr>
                                        <p:cTn id="144" dur="2000" fill="hold"/>
                                        <p:tgtEl>
                                          <p:spTgt spid="53"/>
                                        </p:tgtEl>
                                        <p:attrNameLst>
                                          <p:attrName>r</p:attrName>
                                        </p:attrNameLst>
                                      </p:cBhvr>
                                    </p:animRot>
                                  </p:childTnLst>
                                </p:cTn>
                              </p:par>
                              <p:par>
                                <p:cTn id="145" presetID="8" presetClass="emph" presetSubtype="0" fill="hold" grpId="1" nodeType="withEffect">
                                  <p:stCondLst>
                                    <p:cond delay="0"/>
                                  </p:stCondLst>
                                  <p:childTnLst>
                                    <p:animRot by="21600000">
                                      <p:cBhvr>
                                        <p:cTn id="146" dur="2000" fill="hold"/>
                                        <p:tgtEl>
                                          <p:spTgt spid="54"/>
                                        </p:tgtEl>
                                        <p:attrNameLst>
                                          <p:attrName>r</p:attrName>
                                        </p:attrNameLst>
                                      </p:cBhvr>
                                    </p:animRot>
                                  </p:childTnLst>
                                </p:cTn>
                              </p:par>
                              <p:par>
                                <p:cTn id="147" presetID="8" presetClass="emph" presetSubtype="0" fill="hold" grpId="1" nodeType="withEffect">
                                  <p:stCondLst>
                                    <p:cond delay="0"/>
                                  </p:stCondLst>
                                  <p:childTnLst>
                                    <p:animRot by="21600000">
                                      <p:cBhvr>
                                        <p:cTn id="148" dur="2000" fill="hold"/>
                                        <p:tgtEl>
                                          <p:spTgt spid="55"/>
                                        </p:tgtEl>
                                        <p:attrNameLst>
                                          <p:attrName>r</p:attrName>
                                        </p:attrNameLst>
                                      </p:cBhvr>
                                    </p:animRot>
                                  </p:childTnLst>
                                </p:cTn>
                              </p:par>
                              <p:par>
                                <p:cTn id="149" presetID="8" presetClass="emph" presetSubtype="0" fill="hold" grpId="1" nodeType="withEffect">
                                  <p:stCondLst>
                                    <p:cond delay="0"/>
                                  </p:stCondLst>
                                  <p:childTnLst>
                                    <p:animRot by="21600000">
                                      <p:cBhvr>
                                        <p:cTn id="150" dur="2000" fill="hold"/>
                                        <p:tgtEl>
                                          <p:spTgt spid="56"/>
                                        </p:tgtEl>
                                        <p:attrNameLst>
                                          <p:attrName>r</p:attrName>
                                        </p:attrNameLst>
                                      </p:cBhvr>
                                    </p:animRot>
                                  </p:childTnLst>
                                </p:cTn>
                              </p:par>
                              <p:par>
                                <p:cTn id="151" presetID="8" presetClass="emph" presetSubtype="0" fill="hold" grpId="1" nodeType="withEffect">
                                  <p:stCondLst>
                                    <p:cond delay="0"/>
                                  </p:stCondLst>
                                  <p:childTnLst>
                                    <p:animRot by="21600000">
                                      <p:cBhvr>
                                        <p:cTn id="152" dur="2000" fill="hold"/>
                                        <p:tgtEl>
                                          <p:spTgt spid="57"/>
                                        </p:tgtEl>
                                        <p:attrNameLst>
                                          <p:attrName>r</p:attrName>
                                        </p:attrNameLst>
                                      </p:cBhvr>
                                    </p:animRot>
                                  </p:childTnLst>
                                </p:cTn>
                              </p:par>
                              <p:par>
                                <p:cTn id="153" presetID="8" presetClass="emph" presetSubtype="0" fill="hold" grpId="1" nodeType="withEffect">
                                  <p:stCondLst>
                                    <p:cond delay="0"/>
                                  </p:stCondLst>
                                  <p:childTnLst>
                                    <p:animRot by="21600000">
                                      <p:cBhvr>
                                        <p:cTn id="154" dur="2000" fill="hold"/>
                                        <p:tgtEl>
                                          <p:spTgt spid="58"/>
                                        </p:tgtEl>
                                        <p:attrNameLst>
                                          <p:attrName>r</p:attrName>
                                        </p:attrNameLst>
                                      </p:cBhvr>
                                    </p:animRot>
                                  </p:childTnLst>
                                </p:cTn>
                              </p:par>
                              <p:par>
                                <p:cTn id="155" presetID="8" presetClass="emph" presetSubtype="0" fill="hold" grpId="1" nodeType="withEffect">
                                  <p:stCondLst>
                                    <p:cond delay="0"/>
                                  </p:stCondLst>
                                  <p:childTnLst>
                                    <p:animRot by="21600000">
                                      <p:cBhvr>
                                        <p:cTn id="156" dur="2000" fill="hold"/>
                                        <p:tgtEl>
                                          <p:spTgt spid="59"/>
                                        </p:tgtEl>
                                        <p:attrNameLst>
                                          <p:attrName>r</p:attrName>
                                        </p:attrNameLst>
                                      </p:cBhvr>
                                    </p:animRot>
                                  </p:childTnLst>
                                </p:cTn>
                              </p:par>
                              <p:par>
                                <p:cTn id="157" presetID="8" presetClass="emph" presetSubtype="0" fill="hold" grpId="1" nodeType="withEffect">
                                  <p:stCondLst>
                                    <p:cond delay="0"/>
                                  </p:stCondLst>
                                  <p:childTnLst>
                                    <p:animRot by="21600000">
                                      <p:cBhvr>
                                        <p:cTn id="158" dur="2000" fill="hold"/>
                                        <p:tgtEl>
                                          <p:spTgt spid="61"/>
                                        </p:tgtEl>
                                        <p:attrNameLst>
                                          <p:attrName>r</p:attrName>
                                        </p:attrNameLst>
                                      </p:cBhvr>
                                    </p:animRot>
                                  </p:childTnLst>
                                </p:cTn>
                              </p:par>
                              <p:par>
                                <p:cTn id="159" presetID="8" presetClass="emph" presetSubtype="0" fill="hold" grpId="1" nodeType="withEffect">
                                  <p:stCondLst>
                                    <p:cond delay="0"/>
                                  </p:stCondLst>
                                  <p:childTnLst>
                                    <p:animRot by="21600000">
                                      <p:cBhvr>
                                        <p:cTn id="160" dur="2000" fill="hold"/>
                                        <p:tgtEl>
                                          <p:spTgt spid="62"/>
                                        </p:tgtEl>
                                        <p:attrNameLst>
                                          <p:attrName>r</p:attrName>
                                        </p:attrNameLst>
                                      </p:cBhvr>
                                    </p:animRot>
                                  </p:childTnLst>
                                </p:cTn>
                              </p:par>
                              <p:par>
                                <p:cTn id="161" presetID="8" presetClass="emph" presetSubtype="0" fill="hold" grpId="1" nodeType="withEffect">
                                  <p:stCondLst>
                                    <p:cond delay="0"/>
                                  </p:stCondLst>
                                  <p:childTnLst>
                                    <p:animRot by="21600000">
                                      <p:cBhvr>
                                        <p:cTn id="162" dur="2000" fill="hold"/>
                                        <p:tgtEl>
                                          <p:spTgt spid="63"/>
                                        </p:tgtEl>
                                        <p:attrNameLst>
                                          <p:attrName>r</p:attrName>
                                        </p:attrNameLst>
                                      </p:cBhvr>
                                    </p:animRot>
                                  </p:childTnLst>
                                </p:cTn>
                              </p:par>
                              <p:par>
                                <p:cTn id="163" presetID="8" presetClass="emph" presetSubtype="0" fill="hold" grpId="1" nodeType="withEffect">
                                  <p:stCondLst>
                                    <p:cond delay="0"/>
                                  </p:stCondLst>
                                  <p:childTnLst>
                                    <p:animRot by="21600000">
                                      <p:cBhvr>
                                        <p:cTn id="164" dur="2000" fill="hold"/>
                                        <p:tgtEl>
                                          <p:spTgt spid="64"/>
                                        </p:tgtEl>
                                        <p:attrNameLst>
                                          <p:attrName>r</p:attrName>
                                        </p:attrNameLst>
                                      </p:cBhvr>
                                    </p:animRot>
                                  </p:childTnLst>
                                </p:cTn>
                              </p:par>
                              <p:par>
                                <p:cTn id="165" presetID="8" presetClass="emph" presetSubtype="0" fill="hold" grpId="1" nodeType="withEffect">
                                  <p:stCondLst>
                                    <p:cond delay="0"/>
                                  </p:stCondLst>
                                  <p:childTnLst>
                                    <p:animRot by="21600000">
                                      <p:cBhvr>
                                        <p:cTn id="166" dur="2000" fill="hold"/>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 grpId="0"/>
      <p:bldP spid="40" grpId="0"/>
      <p:bldP spid="41" grpId="0"/>
      <p:bldP spid="42" grpId="0"/>
      <p:bldP spid="43" grpId="0"/>
      <p:bldP spid="44" grpId="0"/>
      <p:bldP spid="45" grpId="0"/>
      <p:bldP spid="46" grpId="0"/>
      <p:bldP spid="47" grpId="0"/>
      <p:bldP spid="48" grpId="0"/>
      <p:bldP spid="49" grpId="0"/>
      <p:bldP spid="50" grpId="0"/>
      <p:bldP spid="52" grpId="0"/>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1" grpId="0"/>
      <p:bldP spid="61" grpId="1"/>
      <p:bldP spid="62" grpId="0"/>
      <p:bldP spid="62" grpId="1"/>
      <p:bldP spid="63" grpId="0"/>
      <p:bldP spid="63" grpId="1"/>
      <p:bldP spid="64" grpId="0"/>
      <p:bldP spid="64" grpId="1"/>
      <p:bldP spid="65" grpId="0"/>
      <p:bldP spid="65" grpId="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265384" cy="707849"/>
          </a:xfrm>
        </p:spPr>
        <p:txBody>
          <a:bodyPr>
            <a:normAutofit/>
          </a:bodyPr>
          <a:lstStyle/>
          <a:p>
            <a:r>
              <a:rPr lang="en-GB" sz="3600" b="1" dirty="0">
                <a:solidFill>
                  <a:schemeClr val="bg1"/>
                </a:solidFill>
              </a:rPr>
              <a:t>Lire</a:t>
            </a:r>
          </a:p>
        </p:txBody>
      </p:sp>
      <p:sp>
        <p:nvSpPr>
          <p:cNvPr id="5" name="TextBox 4"/>
          <p:cNvSpPr txBox="1"/>
          <p:nvPr/>
        </p:nvSpPr>
        <p:spPr>
          <a:xfrm>
            <a:off x="3932238" y="1283595"/>
            <a:ext cx="9749986" cy="532453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Le 	                     </a:t>
            </a:r>
            <a:r>
              <a:rPr kumimoji="0" lang="en-GB" sz="2000" b="0" i="0" u="none" strike="noStrike" kern="1200" cap="none" spc="0" normalizeH="0" noProof="0" dirty="0">
                <a:ln>
                  <a:noFill/>
                </a:ln>
                <a:solidFill>
                  <a:schemeClr val="accent5">
                    <a:lumMod val="50000"/>
                  </a:schemeClr>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                             </a:t>
            </a:r>
            <a:r>
              <a:rPr kumimoji="0" lang="en-GB" sz="2000" b="0" i="0" u="none" strike="noStrike" kern="1200" cap="none" spc="0" normalizeH="0" noProof="0" dirty="0">
                <a:ln>
                  <a:noFill/>
                </a:ln>
                <a:solidFill>
                  <a:schemeClr val="accent5">
                    <a:lumMod val="50000"/>
                  </a:schemeClr>
                </a:solidFill>
                <a:effectLst/>
                <a:uLnTx/>
                <a:uFillTx/>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est</a:t>
            </a:r>
            <a:r>
              <a:rPr kumimoji="0" lang="en-GB" sz="2000" b="0" i="0" u="none" strike="noStrike" kern="1200" cap="none" spc="0" normalizeH="0" noProof="0" dirty="0">
                <a:ln>
                  <a:noFill/>
                </a:ln>
                <a:solidFill>
                  <a:schemeClr val="accent5">
                    <a:lumMod val="50000"/>
                  </a:schemeClr>
                </a:solidFill>
                <a:effectLst/>
                <a:uLnTx/>
                <a:uFillTx/>
                <a:latin typeface="Century Gothic" panose="020B0502020202020204" pitchFamily="34" charset="0"/>
              </a:rPr>
              <a:t> </a:t>
            </a:r>
            <a:r>
              <a:rPr kumimoji="0" lang="en-GB" sz="2000" b="0" i="0" u="none" strike="noStrike" kern="1200" cap="none" spc="0" normalizeH="0" noProof="0" dirty="0" err="1">
                <a:ln>
                  <a:noFill/>
                </a:ln>
                <a:solidFill>
                  <a:schemeClr val="accent5">
                    <a:lumMod val="50000"/>
                  </a:schemeClr>
                </a:solidFill>
                <a:effectLst/>
                <a:uLnTx/>
                <a:uFillTx/>
                <a:latin typeface="Century Gothic" panose="020B0502020202020204" pitchFamily="34" charset="0"/>
              </a:rPr>
              <a:t>confortable</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Les                            /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rPr>
              <a:t>sont</a:t>
            </a:r>
            <a:r>
              <a:rPr kumimoji="0" lang="en-GB" sz="2000" b="0" i="0" u="none" strike="noStrike" kern="1200" cap="none" spc="0" normalizeH="0" noProof="0" dirty="0">
                <a:ln>
                  <a:noFill/>
                </a:ln>
                <a:solidFill>
                  <a:schemeClr val="accent5">
                    <a:lumMod val="50000"/>
                  </a:schemeClr>
                </a:solidFill>
                <a:effectLst/>
                <a:uLnTx/>
                <a:uFillTx/>
                <a:latin typeface="Century Gothic" panose="020B0502020202020204" pitchFamily="34" charset="0"/>
              </a:rPr>
              <a:t> </a:t>
            </a:r>
            <a:r>
              <a:rPr kumimoji="0" lang="en-GB" sz="2000" b="0" i="0" u="none" strike="noStrike" kern="1200" cap="none" spc="0" normalizeH="0" noProof="0" dirty="0" err="1">
                <a:ln>
                  <a:noFill/>
                </a:ln>
                <a:solidFill>
                  <a:schemeClr val="accent5">
                    <a:lumMod val="50000"/>
                  </a:schemeClr>
                </a:solidFill>
                <a:effectLst/>
                <a:uLnTx/>
                <a:uFillTx/>
                <a:latin typeface="Century Gothic" panose="020B0502020202020204" pitchFamily="34" charset="0"/>
              </a:rPr>
              <a:t>sympas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a:p>
            <a:pPr marL="457200" lvl="0" indent="-457200">
              <a:buFontTx/>
              <a:buAutoNum type="arabicPeriod" startAt="2"/>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Les   	</a:t>
            </a:r>
            <a:r>
              <a:rPr lang="en-GB" sz="2000" dirty="0">
                <a:solidFill>
                  <a:schemeClr val="accent5">
                    <a:lumMod val="50000"/>
                  </a:schemeClr>
                </a:solidFill>
                <a:latin typeface="Century Gothic" panose="020B0502020202020204" pitchFamily="34" charset="0"/>
              </a:rPr>
              <a:t>                       </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     		    </a:t>
            </a:r>
            <a:r>
              <a:rPr lang="en-GB" sz="2000" noProof="0" dirty="0" err="1">
                <a:solidFill>
                  <a:schemeClr val="accent5">
                    <a:lumMod val="50000"/>
                  </a:schemeClr>
                </a:solidFill>
                <a:latin typeface="Century Gothic" panose="020B0502020202020204" pitchFamily="34" charset="0"/>
              </a:rPr>
              <a:t>sont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intéressants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endParaRPr lang="en-GB" sz="2000" dirty="0">
              <a:solidFill>
                <a:schemeClr val="accent5">
                  <a:lumMod val="50000"/>
                </a:schemeClr>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La 			/		</a:t>
            </a:r>
            <a:r>
              <a:rPr lang="en-GB" sz="2000" dirty="0" err="1">
                <a:solidFill>
                  <a:schemeClr val="accent5">
                    <a:lumMod val="50000"/>
                  </a:schemeClr>
                </a:solidFill>
                <a:latin typeface="Century Gothic" panose="020B0502020202020204" pitchFamily="34" charset="0"/>
              </a:rPr>
              <a:t>est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calme</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endParaRPr lang="en-GB" sz="2000" dirty="0">
              <a:solidFill>
                <a:schemeClr val="accent5">
                  <a:lumMod val="50000"/>
                </a:schemeClr>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Le 			/		     </a:t>
            </a:r>
            <a:r>
              <a:rPr lang="en-GB" sz="2000" noProof="0" dirty="0" err="1">
                <a:solidFill>
                  <a:schemeClr val="accent5">
                    <a:lumMod val="50000"/>
                  </a:schemeClr>
                </a:solidFill>
                <a:latin typeface="Century Gothic" panose="020B0502020202020204" pitchFamily="34" charset="0"/>
              </a:rPr>
              <a:t>parle</a:t>
            </a:r>
            <a:r>
              <a:rPr lang="en-GB" sz="2000" noProof="0" dirty="0">
                <a:solidFill>
                  <a:schemeClr val="accent5">
                    <a:lumMod val="50000"/>
                  </a:schemeClr>
                </a:solidFill>
                <a:latin typeface="Century Gothic" panose="020B0502020202020204" pitchFamily="34" charset="0"/>
              </a:rPr>
              <a:t> </a:t>
            </a:r>
            <a:r>
              <a:rPr lang="en-GB" sz="2000" noProof="0" dirty="0" err="1">
                <a:solidFill>
                  <a:schemeClr val="accent5">
                    <a:lumMod val="50000"/>
                  </a:schemeClr>
                </a:solidFill>
                <a:latin typeface="Century Gothic" panose="020B0502020202020204" pitchFamily="34" charset="0"/>
              </a:rPr>
              <a:t>anglais</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endParaRPr lang="en-GB" sz="2000" dirty="0">
              <a:solidFill>
                <a:schemeClr val="accent5">
                  <a:lumMod val="50000"/>
                </a:schemeClr>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La 			/		</a:t>
            </a:r>
            <a:r>
              <a:rPr lang="en-GB" sz="2000" dirty="0" err="1">
                <a:solidFill>
                  <a:schemeClr val="accent5">
                    <a:lumMod val="50000"/>
                  </a:schemeClr>
                </a:solidFill>
                <a:latin typeface="Century Gothic" panose="020B0502020202020204" pitchFamily="34" charset="0"/>
              </a:rPr>
              <a:t>est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amusante</a:t>
            </a:r>
            <a:r>
              <a:rPr kumimoji="0" lang="en-GB" sz="2000" b="0" i="0" u="none" strike="noStrike" kern="1200" cap="none" spc="0" normalizeH="0" noProof="0" dirty="0">
                <a:ln>
                  <a:noFill/>
                </a:ln>
                <a:solidFill>
                  <a:schemeClr val="accent5">
                    <a:lumMod val="50000"/>
                  </a:schemeClr>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endParaRPr lang="en-GB" sz="2000" baseline="0" dirty="0">
              <a:solidFill>
                <a:schemeClr val="accent5">
                  <a:lumMod val="50000"/>
                </a:schemeClr>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r>
              <a:rPr kumimoji="0" lang="en-GB" sz="2000" b="0" i="0" u="none" strike="noStrike" kern="1200" cap="none" spc="0" normalizeH="0" noProof="0" dirty="0">
                <a:ln>
                  <a:noFill/>
                </a:ln>
                <a:solidFill>
                  <a:schemeClr val="accent5">
                    <a:lumMod val="50000"/>
                  </a:schemeClr>
                </a:solidFill>
                <a:effectLst/>
                <a:uLnTx/>
                <a:uFillTx/>
                <a:latin typeface="Century Gothic" panose="020B0502020202020204" pitchFamily="34" charset="0"/>
              </a:rPr>
              <a:t>Les 			  /                            </a:t>
            </a:r>
            <a:r>
              <a:rPr kumimoji="0" lang="en-GB" sz="2000" b="0" i="0" u="none" strike="noStrike" kern="1200" cap="none" spc="0" normalizeH="0" noProof="0" dirty="0" err="1">
                <a:ln>
                  <a:noFill/>
                </a:ln>
                <a:solidFill>
                  <a:schemeClr val="accent5">
                    <a:lumMod val="50000"/>
                  </a:schemeClr>
                </a:solidFill>
                <a:effectLst/>
                <a:uLnTx/>
                <a:uFillTx/>
                <a:latin typeface="Century Gothic" panose="020B0502020202020204" pitchFamily="34" charset="0"/>
              </a:rPr>
              <a:t>sont</a:t>
            </a:r>
            <a:r>
              <a:rPr kumimoji="0" lang="en-GB" sz="2000" b="0" i="0" u="none" strike="noStrike" kern="1200" cap="none" spc="0" normalizeH="0" noProof="0" dirty="0">
                <a:ln>
                  <a:noFill/>
                </a:ln>
                <a:solidFill>
                  <a:schemeClr val="accent5">
                    <a:lumMod val="50000"/>
                  </a:schemeClr>
                </a:solidFill>
                <a:effectLst/>
                <a:uLnTx/>
                <a:uFillTx/>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moderne</a:t>
            </a:r>
            <a:r>
              <a:rPr kumimoji="0" lang="en-GB" sz="2000" b="0" i="0" u="none" strike="noStrike" kern="1200" cap="none" spc="0" normalizeH="0" noProof="0" dirty="0">
                <a:ln>
                  <a:noFill/>
                </a:ln>
                <a:solidFill>
                  <a:schemeClr val="accent5">
                    <a:lumMod val="50000"/>
                  </a:schemeClr>
                </a:solidFill>
                <a:effectLst/>
                <a:uLnTx/>
                <a:uFillTx/>
                <a:latin typeface="Century Gothic" panose="020B0502020202020204" pitchFamily="34" charset="0"/>
              </a:rPr>
              <a:t>s.</a:t>
            </a: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endParaRPr lang="en-GB" sz="2000" baseline="0" dirty="0">
              <a:solidFill>
                <a:schemeClr val="accent5">
                  <a:lumMod val="50000"/>
                </a:schemeClr>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r>
              <a:rPr kumimoji="0" lang="en-GB" sz="2000" b="0" i="0" u="none" strike="noStrike" kern="1200" cap="none" spc="0" normalizeH="0" noProof="0" dirty="0">
                <a:ln>
                  <a:noFill/>
                </a:ln>
                <a:solidFill>
                  <a:schemeClr val="accent5">
                    <a:lumMod val="50000"/>
                  </a:schemeClr>
                </a:solidFill>
                <a:effectLst/>
                <a:uLnTx/>
                <a:uFillTx/>
                <a:latin typeface="Century Gothic" panose="020B0502020202020204" pitchFamily="34" charset="0"/>
              </a:rPr>
              <a:t>Les			  /	                  </a:t>
            </a:r>
            <a:r>
              <a:rPr lang="en-GB" sz="2000" dirty="0" err="1">
                <a:solidFill>
                  <a:schemeClr val="accent5">
                    <a:lumMod val="50000"/>
                  </a:schemeClr>
                </a:solidFill>
                <a:latin typeface="Century Gothic" panose="020B0502020202020204" pitchFamily="34" charset="0"/>
              </a:rPr>
              <a:t>sont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drôle</a:t>
            </a:r>
            <a:r>
              <a:rPr kumimoji="0" lang="en-GB" sz="2000" b="0" i="0" u="none" strike="noStrike" kern="1200" cap="none" spc="0" normalizeH="0" noProof="0" dirty="0">
                <a:ln>
                  <a:noFill/>
                </a:ln>
                <a:solidFill>
                  <a:schemeClr val="accent5">
                    <a:lumMod val="50000"/>
                  </a:schemeClr>
                </a:solidFill>
                <a:effectLst/>
                <a:uLnTx/>
                <a:uFillTx/>
                <a:latin typeface="Century Gothic" panose="020B0502020202020204" pitchFamily="34" charset="0"/>
              </a:rPr>
              <a:t>s.	</a:t>
            </a:r>
            <a:r>
              <a:rPr kumimoji="0" lang="en-GB" sz="2000" b="0" i="0" u="none" strike="noStrike" kern="1200" cap="none" spc="0" normalizeH="0" noProof="0" dirty="0">
                <a:ln>
                  <a:noFill/>
                </a:ln>
                <a:solidFill>
                  <a:srgbClr val="000066"/>
                </a:solidFill>
                <a:effectLst/>
                <a:uLnTx/>
                <a:uFillTx/>
                <a:latin typeface="Century Gothic" panose="020B0502020202020204" pitchFamily="34" charset="0"/>
              </a:rPr>
              <a:t>	</a:t>
            </a:r>
            <a:endPar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endParaRPr lang="en-GB" sz="2000" dirty="0">
              <a:solidFill>
                <a:srgbClr val="000066"/>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endPar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endParaRPr>
          </a:p>
        </p:txBody>
      </p:sp>
      <p:sp>
        <p:nvSpPr>
          <p:cNvPr id="2" name="TextBox 1"/>
          <p:cNvSpPr txBox="1"/>
          <p:nvPr/>
        </p:nvSpPr>
        <p:spPr>
          <a:xfrm>
            <a:off x="7120086" y="1309493"/>
            <a:ext cx="1245608" cy="400110"/>
          </a:xfrm>
          <a:prstGeom prst="rect">
            <a:avLst/>
          </a:prstGeom>
          <a:noFill/>
          <a:ln>
            <a:solidFill>
              <a:schemeClr val="accent1"/>
            </a:solidFill>
          </a:ln>
        </p:spPr>
        <p:txBody>
          <a:bodyPr wrap="square" rtlCol="0">
            <a:spAutoFit/>
          </a:bodyPr>
          <a:lstStyle/>
          <a:p>
            <a:pPr lvl="0" algn="ctr">
              <a:defRPr/>
            </a:pPr>
            <a:r>
              <a:rPr lang="en-GB" sz="2000" dirty="0" err="1">
                <a:solidFill>
                  <a:srgbClr val="4472C4">
                    <a:lumMod val="50000"/>
                  </a:srgbClr>
                </a:solidFill>
                <a:latin typeface="Century Gothic" panose="020B0502020202020204" pitchFamily="34" charset="0"/>
              </a:rPr>
              <a:t>lits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1" name="TextBox 10"/>
          <p:cNvSpPr txBox="1"/>
          <p:nvPr/>
        </p:nvSpPr>
        <p:spPr>
          <a:xfrm>
            <a:off x="5023819" y="1950850"/>
            <a:ext cx="1595113" cy="400110"/>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B0502020202020204" pitchFamily="34" charset="0"/>
              </a:rPr>
              <a:t>professeurs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2" name="TextBox 11"/>
          <p:cNvSpPr txBox="1"/>
          <p:nvPr/>
        </p:nvSpPr>
        <p:spPr>
          <a:xfrm>
            <a:off x="7449946" y="1905625"/>
            <a:ext cx="1448770" cy="400110"/>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B0502020202020204" pitchFamily="34" charset="0"/>
              </a:rPr>
              <a:t>professeur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4" name="TextBox 13"/>
          <p:cNvSpPr txBox="1"/>
          <p:nvPr/>
        </p:nvSpPr>
        <p:spPr>
          <a:xfrm>
            <a:off x="5513837" y="2550161"/>
            <a:ext cx="1479904" cy="400110"/>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B0502020202020204" pitchFamily="34" charset="0"/>
              </a:rPr>
              <a:t>livres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6" name="TextBox 15"/>
          <p:cNvSpPr txBox="1"/>
          <p:nvPr/>
        </p:nvSpPr>
        <p:spPr>
          <a:xfrm>
            <a:off x="7105808" y="3150564"/>
            <a:ext cx="1274164" cy="400110"/>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B0502020202020204" pitchFamily="34" charset="0"/>
              </a:rPr>
              <a:t>femme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7" name="TextBox 16"/>
          <p:cNvSpPr txBox="1"/>
          <p:nvPr/>
        </p:nvSpPr>
        <p:spPr>
          <a:xfrm>
            <a:off x="5115644" y="3149472"/>
            <a:ext cx="1274164" cy="400110"/>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femmes</a:t>
            </a:r>
          </a:p>
        </p:txBody>
      </p:sp>
      <p:sp>
        <p:nvSpPr>
          <p:cNvPr id="19" name="TextBox 18"/>
          <p:cNvSpPr txBox="1"/>
          <p:nvPr/>
        </p:nvSpPr>
        <p:spPr>
          <a:xfrm>
            <a:off x="7014085" y="3766632"/>
            <a:ext cx="1457609" cy="400110"/>
          </a:xfrm>
          <a:prstGeom prst="rect">
            <a:avLst/>
          </a:prstGeom>
          <a:noFill/>
          <a:ln>
            <a:solidFill>
              <a:schemeClr val="accent1"/>
            </a:solidFill>
          </a:ln>
        </p:spPr>
        <p:txBody>
          <a:bodyPr wrap="square" rtlCol="0">
            <a:spAutoFit/>
          </a:bodyPr>
          <a:lstStyle/>
          <a:p>
            <a:pPr lvl="0" algn="ctr">
              <a:defRPr/>
            </a:pPr>
            <a:r>
              <a:rPr lang="en-GB" sz="2000" dirty="0" err="1">
                <a:solidFill>
                  <a:srgbClr val="4472C4">
                    <a:lumMod val="50000"/>
                  </a:srgbClr>
                </a:solidFill>
                <a:latin typeface="Century Gothic" panose="020B0502020202020204" pitchFamily="34" charset="0"/>
              </a:rPr>
              <a:t>médecins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1" name="TextBox 20"/>
          <p:cNvSpPr txBox="1"/>
          <p:nvPr/>
        </p:nvSpPr>
        <p:spPr>
          <a:xfrm>
            <a:off x="8055461" y="2545155"/>
            <a:ext cx="1503539" cy="400110"/>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B0502020202020204" pitchFamily="34" charset="0"/>
              </a:rPr>
              <a:t>livre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2" name="TextBox 21"/>
          <p:cNvSpPr txBox="1"/>
          <p:nvPr/>
        </p:nvSpPr>
        <p:spPr>
          <a:xfrm>
            <a:off x="7073792" y="4419486"/>
            <a:ext cx="1274164" cy="400110"/>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4472C4">
                    <a:lumMod val="50000"/>
                  </a:srgbClr>
                </a:solidFill>
                <a:latin typeface="Century Gothic" panose="020B0502020202020204" pitchFamily="34" charset="0"/>
              </a:rPr>
              <a:t>fille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3" name="TextBox 22"/>
          <p:cNvSpPr txBox="1"/>
          <p:nvPr/>
        </p:nvSpPr>
        <p:spPr>
          <a:xfrm>
            <a:off x="5023819" y="4393353"/>
            <a:ext cx="1274164" cy="400110"/>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B0502020202020204" pitchFamily="34" charset="0"/>
              </a:rPr>
              <a:t>filles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4" name="TextBox 23"/>
          <p:cNvSpPr txBox="1"/>
          <p:nvPr/>
        </p:nvSpPr>
        <p:spPr>
          <a:xfrm>
            <a:off x="5023819" y="4992664"/>
            <a:ext cx="1732413" cy="400110"/>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chambres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TextBox 24"/>
          <p:cNvSpPr txBox="1"/>
          <p:nvPr/>
        </p:nvSpPr>
        <p:spPr>
          <a:xfrm>
            <a:off x="7188839" y="4988109"/>
            <a:ext cx="1546853" cy="400110"/>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chambre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TextBox 25"/>
          <p:cNvSpPr txBox="1"/>
          <p:nvPr/>
        </p:nvSpPr>
        <p:spPr>
          <a:xfrm>
            <a:off x="5097540" y="5591975"/>
            <a:ext cx="1447669" cy="400110"/>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B0502020202020204" pitchFamily="34" charset="0"/>
              </a:rPr>
              <a:t>chanteur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8" name="TextBox 27"/>
          <p:cNvSpPr txBox="1"/>
          <p:nvPr/>
        </p:nvSpPr>
        <p:spPr>
          <a:xfrm>
            <a:off x="5115644" y="3794042"/>
            <a:ext cx="1503288" cy="400110"/>
          </a:xfrm>
          <a:prstGeom prst="rect">
            <a:avLst/>
          </a:prstGeom>
          <a:noFill/>
          <a:ln>
            <a:solidFill>
              <a:schemeClr val="accent1"/>
            </a:solidFill>
          </a:ln>
        </p:spPr>
        <p:txBody>
          <a:bodyPr wrap="square" rtlCol="0">
            <a:spAutoFit/>
          </a:bodyPr>
          <a:lstStyle/>
          <a:p>
            <a:pPr lvl="0" algn="ctr">
              <a:defRPr/>
            </a:pPr>
            <a:r>
              <a:rPr lang="en-GB" sz="2000" dirty="0" err="1">
                <a:solidFill>
                  <a:srgbClr val="4472C4">
                    <a:lumMod val="50000"/>
                  </a:srgbClr>
                </a:solidFill>
                <a:latin typeface="Century Gothic" panose="020B0502020202020204" pitchFamily="34" charset="0"/>
              </a:rPr>
              <a:t>médeci</a:t>
            </a:r>
            <a:r>
              <a:rPr lang="en-GB" sz="2000" noProof="0" dirty="0">
                <a:solidFill>
                  <a:srgbClr val="4472C4">
                    <a:lumMod val="50000"/>
                  </a:srgbClr>
                </a:solidFill>
                <a:latin typeface="Century Gothic" panose="020B0502020202020204" pitchFamily="34" charset="0"/>
              </a:rPr>
              <a:t>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9" name="TextBox 28"/>
          <p:cNvSpPr txBox="1"/>
          <p:nvPr/>
        </p:nvSpPr>
        <p:spPr>
          <a:xfrm>
            <a:off x="7287925" y="5591975"/>
            <a:ext cx="1546853" cy="400110"/>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B0502020202020204" pitchFamily="34" charset="0"/>
              </a:rPr>
              <a:t>chanteurs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30" name="TextBox 29"/>
          <p:cNvSpPr txBox="1"/>
          <p:nvPr/>
        </p:nvSpPr>
        <p:spPr>
          <a:xfrm>
            <a:off x="4942139" y="1309493"/>
            <a:ext cx="1245608" cy="400110"/>
          </a:xfrm>
          <a:prstGeom prst="rect">
            <a:avLst/>
          </a:prstGeom>
          <a:noFill/>
          <a:ln>
            <a:solidFill>
              <a:schemeClr val="accent1"/>
            </a:solidFill>
          </a:ln>
        </p:spPr>
        <p:txBody>
          <a:bodyPr wrap="square" rtlCol="0">
            <a:spAutoFit/>
          </a:bodyPr>
          <a:lstStyle/>
          <a:p>
            <a:pPr lvl="0" algn="ctr">
              <a:defRPr/>
            </a:pPr>
            <a:r>
              <a:rPr lang="en-GB" sz="2000" dirty="0">
                <a:solidFill>
                  <a:srgbClr val="4472C4">
                    <a:lumMod val="50000"/>
                  </a:srgbClr>
                </a:solidFill>
                <a:latin typeface="Century Gothic" panose="020B0502020202020204" pitchFamily="34" charset="0"/>
              </a:rPr>
              <a:t>lit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31" name="Title 3">
            <a:extLst>
              <a:ext uri="{FF2B5EF4-FFF2-40B4-BE49-F238E27FC236}">
                <a16:creationId xmlns:a16="http://schemas.microsoft.com/office/drawing/2014/main" id="{83961F1A-4934-4269-97DF-6267EA26BDDE}"/>
              </a:ext>
            </a:extLst>
          </p:cNvPr>
          <p:cNvSpPr txBox="1">
            <a:spLocks/>
          </p:cNvSpPr>
          <p:nvPr/>
        </p:nvSpPr>
        <p:spPr>
          <a:xfrm>
            <a:off x="300038" y="338225"/>
            <a:ext cx="546394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33" name="Title 3">
            <a:extLst>
              <a:ext uri="{FF2B5EF4-FFF2-40B4-BE49-F238E27FC236}">
                <a16:creationId xmlns:a16="http://schemas.microsoft.com/office/drawing/2014/main" id="{6F01C843-3696-4DC0-853D-D26381E910FE}"/>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34" name="Picture 33">
            <a:extLst>
              <a:ext uri="{FF2B5EF4-FFF2-40B4-BE49-F238E27FC236}">
                <a16:creationId xmlns:a16="http://schemas.microsoft.com/office/drawing/2014/main" id="{CDF17734-B434-421F-AD89-AFEE36C87D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125"/>
            <a:ext cx="6457246" cy="867128"/>
          </a:xfrm>
          <a:prstGeom prst="rect">
            <a:avLst/>
          </a:prstGeom>
        </p:spPr>
      </p:pic>
      <p:sp>
        <p:nvSpPr>
          <p:cNvPr id="35" name="Title 3">
            <a:extLst>
              <a:ext uri="{FF2B5EF4-FFF2-40B4-BE49-F238E27FC236}">
                <a16:creationId xmlns:a16="http://schemas.microsoft.com/office/drawing/2014/main" id="{E61B3D84-202D-42CF-88D0-E3255F6ED1EE}"/>
              </a:ext>
            </a:extLst>
          </p:cNvPr>
          <p:cNvSpPr txBox="1">
            <a:spLocks/>
          </p:cNvSpPr>
          <p:nvPr/>
        </p:nvSpPr>
        <p:spPr>
          <a:xfrm>
            <a:off x="0" y="221804"/>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dirty="0" err="1">
                <a:solidFill>
                  <a:prstClr val="white"/>
                </a:solidFill>
              </a:rPr>
              <a:t>Grammaire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2" name="Rounded Rectangle 46">
            <a:extLst>
              <a:ext uri="{FF2B5EF4-FFF2-40B4-BE49-F238E27FC236}">
                <a16:creationId xmlns:a16="http://schemas.microsoft.com/office/drawing/2014/main" id="{4E656077-D9FD-415C-AF9C-79C47FA7BBA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 name="TextBox 2">
            <a:extLst>
              <a:ext uri="{FF2B5EF4-FFF2-40B4-BE49-F238E27FC236}">
                <a16:creationId xmlns:a16="http://schemas.microsoft.com/office/drawing/2014/main" id="{DA955C8A-5CE2-4CDA-A8D7-E11F0335C304}"/>
              </a:ext>
            </a:extLst>
          </p:cNvPr>
          <p:cNvSpPr txBox="1"/>
          <p:nvPr/>
        </p:nvSpPr>
        <p:spPr>
          <a:xfrm>
            <a:off x="225863" y="1283595"/>
            <a:ext cx="3511669" cy="3416320"/>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Here is Léa’s diary entry about her school trip to England.</a:t>
            </a:r>
          </a:p>
          <a:p>
            <a:endParaRPr lang="en-GB" sz="2400" dirty="0">
              <a:solidFill>
                <a:srgbClr val="4472C4">
                  <a:lumMod val="50000"/>
                </a:srgbClr>
              </a:solidFill>
              <a:latin typeface="Century Gothic" panose="020B0502020202020204" pitchFamily="34" charset="0"/>
            </a:endParaRPr>
          </a:p>
          <a:p>
            <a:r>
              <a:rPr lang="en-GB" sz="2400" dirty="0">
                <a:solidFill>
                  <a:srgbClr val="4472C4">
                    <a:lumMod val="50000"/>
                  </a:srgbClr>
                </a:solidFill>
                <a:latin typeface="Century Gothic" panose="020B0502020202020204" pitchFamily="34" charset="0"/>
              </a:rPr>
              <a:t>What does she say? Look carefully at the word for ‘the’.</a:t>
            </a:r>
          </a:p>
          <a:p>
            <a:endParaRPr lang="en-GB" sz="2400" dirty="0">
              <a:solidFill>
                <a:srgbClr val="4472C4">
                  <a:lumMod val="50000"/>
                </a:srgbClr>
              </a:solidFill>
              <a:latin typeface="Century Gothic" panose="020B0502020202020204" pitchFamily="34" charset="0"/>
            </a:endParaRPr>
          </a:p>
          <a:p>
            <a:r>
              <a:rPr lang="en-GB" sz="2400" dirty="0">
                <a:solidFill>
                  <a:srgbClr val="4472C4">
                    <a:lumMod val="50000"/>
                  </a:srgbClr>
                </a:solidFill>
                <a:latin typeface="Century Gothic" panose="020B0502020202020204" pitchFamily="34" charset="0"/>
              </a:rPr>
              <a:t> </a:t>
            </a:r>
            <a:endParaRPr lang="en-GB" sz="2400" dirty="0">
              <a:latin typeface="Century Gothic" panose="020B0502020202020204" pitchFamily="34" charset="0"/>
            </a:endParaRPr>
          </a:p>
        </p:txBody>
      </p:sp>
      <p:pic>
        <p:nvPicPr>
          <p:cNvPr id="7" name="Picture 6" descr="A close up of a logo&#10;&#10;Description automatically generated">
            <a:extLst>
              <a:ext uri="{FF2B5EF4-FFF2-40B4-BE49-F238E27FC236}">
                <a16:creationId xmlns:a16="http://schemas.microsoft.com/office/drawing/2014/main" id="{B56037F4-180D-4EAA-9606-D9078031EB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154" y="3796073"/>
            <a:ext cx="2886888" cy="2886888"/>
          </a:xfrm>
          <a:prstGeom prst="rect">
            <a:avLst/>
          </a:prstGeom>
        </p:spPr>
      </p:pic>
    </p:spTree>
    <p:extLst>
      <p:ext uri="{BB962C8B-B14F-4D97-AF65-F5344CB8AC3E}">
        <p14:creationId xmlns:p14="http://schemas.microsoft.com/office/powerpoint/2010/main" val="96357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0"/>
                                        </p:tgtEl>
                                        <p:attrNameLst>
                                          <p:attrName>fillcolor</p:attrName>
                                        </p:attrNameLst>
                                      </p:cBhvr>
                                      <p:to>
                                        <a:schemeClr val="accent2"/>
                                      </p:to>
                                    </p:animClr>
                                    <p:set>
                                      <p:cBhvr>
                                        <p:cTn id="7" dur="2000" fill="hold"/>
                                        <p:tgtEl>
                                          <p:spTgt spid="30"/>
                                        </p:tgtEl>
                                        <p:attrNameLst>
                                          <p:attrName>fill.type</p:attrName>
                                        </p:attrNameLst>
                                      </p:cBhvr>
                                      <p:to>
                                        <p:strVal val="solid"/>
                                      </p:to>
                                    </p:set>
                                    <p:set>
                                      <p:cBhvr>
                                        <p:cTn id="8" dur="2000" fill="hold"/>
                                        <p:tgtEl>
                                          <p:spTgt spid="30"/>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11"/>
                                        </p:tgtEl>
                                        <p:attrNameLst>
                                          <p:attrName>fillcolor</p:attrName>
                                        </p:attrNameLst>
                                      </p:cBhvr>
                                      <p:to>
                                        <a:schemeClr val="accent2"/>
                                      </p:to>
                                    </p:animClr>
                                    <p:set>
                                      <p:cBhvr>
                                        <p:cTn id="13" dur="2000" fill="hold"/>
                                        <p:tgtEl>
                                          <p:spTgt spid="11"/>
                                        </p:tgtEl>
                                        <p:attrNameLst>
                                          <p:attrName>fill.type</p:attrName>
                                        </p:attrNameLst>
                                      </p:cBhvr>
                                      <p:to>
                                        <p:strVal val="solid"/>
                                      </p:to>
                                    </p:set>
                                    <p:set>
                                      <p:cBhvr>
                                        <p:cTn id="14" dur="2000" fill="hold"/>
                                        <p:tgtEl>
                                          <p:spTgt spid="11"/>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4"/>
                                        </p:tgtEl>
                                        <p:attrNameLst>
                                          <p:attrName>fillcolor</p:attrName>
                                        </p:attrNameLst>
                                      </p:cBhvr>
                                      <p:to>
                                        <a:schemeClr val="accent2"/>
                                      </p:to>
                                    </p:animClr>
                                    <p:set>
                                      <p:cBhvr>
                                        <p:cTn id="19" dur="2000" fill="hold"/>
                                        <p:tgtEl>
                                          <p:spTgt spid="14"/>
                                        </p:tgtEl>
                                        <p:attrNameLst>
                                          <p:attrName>fill.type</p:attrName>
                                        </p:attrNameLst>
                                      </p:cBhvr>
                                      <p:to>
                                        <p:strVal val="solid"/>
                                      </p:to>
                                    </p:set>
                                    <p:set>
                                      <p:cBhvr>
                                        <p:cTn id="20" dur="2000" fill="hold"/>
                                        <p:tgtEl>
                                          <p:spTgt spid="14"/>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6"/>
                                        </p:tgtEl>
                                        <p:attrNameLst>
                                          <p:attrName>fillcolor</p:attrName>
                                        </p:attrNameLst>
                                      </p:cBhvr>
                                      <p:to>
                                        <a:schemeClr val="accent2"/>
                                      </p:to>
                                    </p:animClr>
                                    <p:set>
                                      <p:cBhvr>
                                        <p:cTn id="25" dur="2000" fill="hold"/>
                                        <p:tgtEl>
                                          <p:spTgt spid="16"/>
                                        </p:tgtEl>
                                        <p:attrNameLst>
                                          <p:attrName>fill.type</p:attrName>
                                        </p:attrNameLst>
                                      </p:cBhvr>
                                      <p:to>
                                        <p:strVal val="solid"/>
                                      </p:to>
                                    </p:set>
                                    <p:set>
                                      <p:cBhvr>
                                        <p:cTn id="26" dur="2000" fill="hold"/>
                                        <p:tgtEl>
                                          <p:spTgt spid="16"/>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28"/>
                                        </p:tgtEl>
                                        <p:attrNameLst>
                                          <p:attrName>fillcolor</p:attrName>
                                        </p:attrNameLst>
                                      </p:cBhvr>
                                      <p:to>
                                        <a:schemeClr val="accent2"/>
                                      </p:to>
                                    </p:animClr>
                                    <p:set>
                                      <p:cBhvr>
                                        <p:cTn id="31" dur="2000" fill="hold"/>
                                        <p:tgtEl>
                                          <p:spTgt spid="28"/>
                                        </p:tgtEl>
                                        <p:attrNameLst>
                                          <p:attrName>fill.type</p:attrName>
                                        </p:attrNameLst>
                                      </p:cBhvr>
                                      <p:to>
                                        <p:strVal val="solid"/>
                                      </p:to>
                                    </p:set>
                                    <p:set>
                                      <p:cBhvr>
                                        <p:cTn id="32" dur="2000" fill="hold"/>
                                        <p:tgtEl>
                                          <p:spTgt spid="28"/>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22"/>
                                        </p:tgtEl>
                                        <p:attrNameLst>
                                          <p:attrName>fillcolor</p:attrName>
                                        </p:attrNameLst>
                                      </p:cBhvr>
                                      <p:to>
                                        <a:schemeClr val="accent2"/>
                                      </p:to>
                                    </p:animClr>
                                    <p:set>
                                      <p:cBhvr>
                                        <p:cTn id="37" dur="2000" fill="hold"/>
                                        <p:tgtEl>
                                          <p:spTgt spid="22"/>
                                        </p:tgtEl>
                                        <p:attrNameLst>
                                          <p:attrName>fill.type</p:attrName>
                                        </p:attrNameLst>
                                      </p:cBhvr>
                                      <p:to>
                                        <p:strVal val="solid"/>
                                      </p:to>
                                    </p:set>
                                    <p:set>
                                      <p:cBhvr>
                                        <p:cTn id="38" dur="2000" fill="hold"/>
                                        <p:tgtEl>
                                          <p:spTgt spid="22"/>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24"/>
                                        </p:tgtEl>
                                        <p:attrNameLst>
                                          <p:attrName>fillcolor</p:attrName>
                                        </p:attrNameLst>
                                      </p:cBhvr>
                                      <p:to>
                                        <a:schemeClr val="accent2"/>
                                      </p:to>
                                    </p:animClr>
                                    <p:set>
                                      <p:cBhvr>
                                        <p:cTn id="43" dur="2000" fill="hold"/>
                                        <p:tgtEl>
                                          <p:spTgt spid="24"/>
                                        </p:tgtEl>
                                        <p:attrNameLst>
                                          <p:attrName>fill.type</p:attrName>
                                        </p:attrNameLst>
                                      </p:cBhvr>
                                      <p:to>
                                        <p:strVal val="solid"/>
                                      </p:to>
                                    </p:set>
                                    <p:set>
                                      <p:cBhvr>
                                        <p:cTn id="44" dur="2000" fill="hold"/>
                                        <p:tgtEl>
                                          <p:spTgt spid="24"/>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29"/>
                                        </p:tgtEl>
                                        <p:attrNameLst>
                                          <p:attrName>fillcolor</p:attrName>
                                        </p:attrNameLst>
                                      </p:cBhvr>
                                      <p:to>
                                        <a:schemeClr val="accent2"/>
                                      </p:to>
                                    </p:animClr>
                                    <p:set>
                                      <p:cBhvr>
                                        <p:cTn id="49" dur="2000" fill="hold"/>
                                        <p:tgtEl>
                                          <p:spTgt spid="29"/>
                                        </p:tgtEl>
                                        <p:attrNameLst>
                                          <p:attrName>fill.type</p:attrName>
                                        </p:attrNameLst>
                                      </p:cBhvr>
                                      <p:to>
                                        <p:strVal val="solid"/>
                                      </p:to>
                                    </p:set>
                                    <p:set>
                                      <p:cBhvr>
                                        <p:cTn id="50" dur="2000" fill="hold"/>
                                        <p:tgtEl>
                                          <p:spTgt spid="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100291" y="-233436"/>
            <a:ext cx="10515600" cy="1325563"/>
          </a:xfrm>
        </p:spPr>
        <p:txBody>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pic>
        <p:nvPicPr>
          <p:cNvPr id="4" name="Picture 3" descr="a small chil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330603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C5AB5-7D7B-4F08-8ED7-C85A0C47327E}"/>
              </a:ext>
            </a:extLst>
          </p:cNvPr>
          <p:cNvSpPr>
            <a:spLocks noGrp="1"/>
          </p:cNvSpPr>
          <p:nvPr>
            <p:ph type="title"/>
          </p:nvPr>
        </p:nvSpPr>
        <p:spPr>
          <a:xfrm>
            <a:off x="9508718" y="161124"/>
            <a:ext cx="1304264" cy="616831"/>
          </a:xfrm>
        </p:spPr>
        <p:txBody>
          <a:bodyPr>
            <a:normAutofit/>
          </a:bodyPr>
          <a:lstStyle/>
          <a:p>
            <a:r>
              <a:rPr lang="fr-FR" sz="1200" dirty="0">
                <a:solidFill>
                  <a:schemeClr val="bg1"/>
                </a:solidFill>
              </a:rPr>
              <a:t>Écouter et écrire</a:t>
            </a:r>
          </a:p>
        </p:txBody>
      </p:sp>
      <p:sp>
        <p:nvSpPr>
          <p:cNvPr id="6" name="Action Button: Custom 5">
            <a:hlinkClick r:id="" action="ppaction://noaction" highlightClick="1">
              <a:snd r:embed="rId3" name="2. Les.wav"/>
            </a:hlinkClick>
          </p:cNvPr>
          <p:cNvSpPr/>
          <p:nvPr/>
        </p:nvSpPr>
        <p:spPr>
          <a:xfrm>
            <a:off x="553885" y="2538482"/>
            <a:ext cx="398462" cy="369145"/>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2</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7" name="Action Button: Custom 6">
            <a:hlinkClick r:id="" action="ppaction://noaction" highlightClick="1">
              <a:snd r:embed="rId4" name="1. La.wav"/>
            </a:hlinkClick>
          </p:cNvPr>
          <p:cNvSpPr/>
          <p:nvPr/>
        </p:nvSpPr>
        <p:spPr>
          <a:xfrm>
            <a:off x="553885" y="1175981"/>
            <a:ext cx="398462" cy="369145"/>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1</a:t>
            </a:r>
          </a:p>
        </p:txBody>
      </p:sp>
      <p:sp>
        <p:nvSpPr>
          <p:cNvPr id="8" name="Action Button: Custom 7">
            <a:hlinkClick r:id="" action="ppaction://noaction" highlightClick="1">
              <a:snd r:embed="rId5" name="3. Le.wav"/>
            </a:hlinkClick>
          </p:cNvPr>
          <p:cNvSpPr/>
          <p:nvPr/>
        </p:nvSpPr>
        <p:spPr>
          <a:xfrm>
            <a:off x="553885" y="3998793"/>
            <a:ext cx="398462" cy="369145"/>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3</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9" name="Action Button: Custom 8">
            <a:hlinkClick r:id="" action="ppaction://noaction" highlightClick="1">
              <a:snd r:embed="rId6" name="4. Les.wav"/>
            </a:hlinkClick>
          </p:cNvPr>
          <p:cNvSpPr/>
          <p:nvPr/>
        </p:nvSpPr>
        <p:spPr>
          <a:xfrm>
            <a:off x="553885" y="5459104"/>
            <a:ext cx="398462" cy="369145"/>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4</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0" name="Action Button: Custom 9">
            <a:hlinkClick r:id="" action="ppaction://noaction" highlightClick="1">
              <a:snd r:embed="rId7" name="5. Le.wav"/>
            </a:hlinkClick>
          </p:cNvPr>
          <p:cNvSpPr/>
          <p:nvPr/>
        </p:nvSpPr>
        <p:spPr>
          <a:xfrm>
            <a:off x="6106249" y="1175980"/>
            <a:ext cx="398462" cy="369145"/>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5</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1" name="Action Button: Custom 10">
            <a:hlinkClick r:id="" action="ppaction://noaction" highlightClick="1">
              <a:snd r:embed="rId8" name="6. Les.wav"/>
            </a:hlinkClick>
          </p:cNvPr>
          <p:cNvSpPr/>
          <p:nvPr/>
        </p:nvSpPr>
        <p:spPr>
          <a:xfrm>
            <a:off x="6106249" y="2538481"/>
            <a:ext cx="398462" cy="369145"/>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6</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2" name="Action Button: Custom 11">
            <a:hlinkClick r:id="" action="ppaction://noaction" highlightClick="1">
              <a:snd r:embed="rId9" name="7. La.wav"/>
            </a:hlinkClick>
          </p:cNvPr>
          <p:cNvSpPr/>
          <p:nvPr/>
        </p:nvSpPr>
        <p:spPr>
          <a:xfrm>
            <a:off x="6106249" y="3998792"/>
            <a:ext cx="398462" cy="369145"/>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7</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3" name="Action Button: Custom 12">
            <a:hlinkClick r:id="" action="ppaction://noaction" highlightClick="1">
              <a:snd r:embed="rId10" name="8. Les.wav"/>
            </a:hlinkClick>
          </p:cNvPr>
          <p:cNvSpPr/>
          <p:nvPr/>
        </p:nvSpPr>
        <p:spPr>
          <a:xfrm>
            <a:off x="6106249" y="5459103"/>
            <a:ext cx="398462" cy="369145"/>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chemeClr val="bg1"/>
                </a:solidFill>
                <a:latin typeface="Century Gothic" panose="020B0502020202020204" pitchFamily="34" charset="0"/>
              </a:rPr>
              <a:t>8</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76802" y="1076778"/>
            <a:ext cx="785308" cy="936693"/>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90281" y="1076777"/>
            <a:ext cx="785308" cy="936693"/>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83007" y="1076778"/>
            <a:ext cx="785308" cy="936693"/>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17535" y="1129068"/>
            <a:ext cx="785308" cy="936693"/>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96213" y="2396501"/>
            <a:ext cx="1145079" cy="1074612"/>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54899" y="3817116"/>
            <a:ext cx="1316266" cy="895061"/>
          </a:xfrm>
          <a:prstGeom prst="rect">
            <a:avLst/>
          </a:prstGeom>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81276" y="3817116"/>
            <a:ext cx="1292815" cy="907997"/>
          </a:xfrm>
          <a:prstGeom prst="rect">
            <a:avLst/>
          </a:prstGeom>
        </p:spPr>
      </p:pic>
      <p:pic>
        <p:nvPicPr>
          <p:cNvPr id="21" name="Pictur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05435" y="4915281"/>
            <a:ext cx="496939" cy="1065899"/>
          </a:xfrm>
          <a:prstGeom prst="rect">
            <a:avLst/>
          </a:prstGeom>
        </p:spPr>
      </p:pic>
      <p:pic>
        <p:nvPicPr>
          <p:cNvPr id="22" name="Picture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77948" y="891112"/>
            <a:ext cx="814947" cy="1169272"/>
          </a:xfrm>
          <a:prstGeom prst="rect">
            <a:avLst/>
          </a:prstGeom>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65890" y="2460254"/>
            <a:ext cx="1698879" cy="894743"/>
          </a:xfrm>
          <a:prstGeom prst="rect">
            <a:avLst/>
          </a:prstGeom>
        </p:spPr>
      </p:pic>
      <p:pic>
        <p:nvPicPr>
          <p:cNvPr id="24" name="Picture 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346303" y="5065330"/>
            <a:ext cx="1446305" cy="964203"/>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73033" y="2395341"/>
            <a:ext cx="1145079" cy="1074612"/>
          </a:xfrm>
          <a:prstGeom prst="rect">
            <a:avLst/>
          </a:prstGeom>
        </p:spPr>
      </p:pic>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04774" y="2395341"/>
            <a:ext cx="1145079" cy="1074612"/>
          </a:xfrm>
          <a:prstGeom prst="rect">
            <a:avLst/>
          </a:prstGeom>
        </p:spPr>
      </p:pic>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07299" y="3969516"/>
            <a:ext cx="1316266" cy="895061"/>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59699" y="4121916"/>
            <a:ext cx="1316266" cy="89506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06207" y="3847347"/>
            <a:ext cx="1316266" cy="895061"/>
          </a:xfrm>
          <a:prstGeom prst="rect">
            <a:avLst/>
          </a:prstGeom>
        </p:spPr>
      </p:pic>
      <p:pic>
        <p:nvPicPr>
          <p:cNvPr id="31" name="Picture 3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25572" y="5016977"/>
            <a:ext cx="1446305" cy="964203"/>
          </a:xfrm>
          <a:prstGeom prst="rect">
            <a:avLst/>
          </a:prstGeom>
        </p:spPr>
      </p:pic>
      <p:pic>
        <p:nvPicPr>
          <p:cNvPr id="32" name="Picture 3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232282" y="5016977"/>
            <a:ext cx="1446305" cy="964203"/>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064895" y="960487"/>
            <a:ext cx="814947" cy="1169272"/>
          </a:xfrm>
          <a:prstGeom prst="rect">
            <a:avLst/>
          </a:prstGeom>
        </p:spPr>
      </p:pic>
      <p:pic>
        <p:nvPicPr>
          <p:cNvPr id="34" name="Picture 3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597093" y="960487"/>
            <a:ext cx="814947" cy="1169272"/>
          </a:xfrm>
          <a:prstGeom prst="rect">
            <a:avLst/>
          </a:prstGeom>
        </p:spPr>
      </p:pic>
      <p:pic>
        <p:nvPicPr>
          <p:cNvPr id="35" name="Picture 3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55126" y="2425810"/>
            <a:ext cx="1698879" cy="894743"/>
          </a:xfrm>
          <a:prstGeom prst="rect">
            <a:avLst/>
          </a:prstGeom>
        </p:spPr>
      </p:pic>
      <p:pic>
        <p:nvPicPr>
          <p:cNvPr id="36" name="Picture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65139" y="2490900"/>
            <a:ext cx="1698879" cy="894743"/>
          </a:xfrm>
          <a:prstGeom prst="rect">
            <a:avLst/>
          </a:prstGeom>
        </p:spPr>
      </p:pic>
      <p:pic>
        <p:nvPicPr>
          <p:cNvPr id="37" name="Picture 3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18290" y="2612654"/>
            <a:ext cx="1698879" cy="894743"/>
          </a:xfrm>
          <a:prstGeom prst="rect">
            <a:avLst/>
          </a:prstGeom>
        </p:spPr>
      </p:pic>
      <p:pic>
        <p:nvPicPr>
          <p:cNvPr id="38" name="Picture 3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97093" y="3800991"/>
            <a:ext cx="1292815" cy="907997"/>
          </a:xfrm>
          <a:prstGeom prst="rect">
            <a:avLst/>
          </a:prstGeom>
        </p:spPr>
      </p:pic>
      <p:pic>
        <p:nvPicPr>
          <p:cNvPr id="39" name="Picture 3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08718" y="3805217"/>
            <a:ext cx="1292815" cy="907997"/>
          </a:xfrm>
          <a:prstGeom prst="rect">
            <a:avLst/>
          </a:prstGeom>
        </p:spPr>
      </p:pic>
      <p:pic>
        <p:nvPicPr>
          <p:cNvPr id="40" name="Picture 3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22603" y="4908131"/>
            <a:ext cx="589437" cy="1264300"/>
          </a:xfrm>
          <a:prstGeom prst="rect">
            <a:avLst/>
          </a:prstGeom>
        </p:spPr>
      </p:pic>
      <p:pic>
        <p:nvPicPr>
          <p:cNvPr id="41" name="Picture 4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426890" y="4908131"/>
            <a:ext cx="464921" cy="997222"/>
          </a:xfrm>
          <a:prstGeom prst="rect">
            <a:avLst/>
          </a:prstGeom>
        </p:spPr>
      </p:pic>
      <p:pic>
        <p:nvPicPr>
          <p:cNvPr id="42" name="Picture 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47992" y="4908131"/>
            <a:ext cx="589437" cy="1264300"/>
          </a:xfrm>
          <a:prstGeom prst="rect">
            <a:avLst/>
          </a:prstGeom>
        </p:spPr>
      </p:pic>
      <p:pic>
        <p:nvPicPr>
          <p:cNvPr id="43" name="Picture 4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720240" y="1354079"/>
            <a:ext cx="628972" cy="655179"/>
          </a:xfrm>
          <a:prstGeom prst="rect">
            <a:avLst/>
          </a:prstGeom>
        </p:spPr>
      </p:pic>
      <p:pic>
        <p:nvPicPr>
          <p:cNvPr id="44" name="Picture 4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812479" y="2697564"/>
            <a:ext cx="628972" cy="655179"/>
          </a:xfrm>
          <a:prstGeom prst="rect">
            <a:avLst/>
          </a:prstGeom>
        </p:spPr>
      </p:pic>
      <p:pic>
        <p:nvPicPr>
          <p:cNvPr id="45" name="Picture 4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847730" y="4100223"/>
            <a:ext cx="628972" cy="655179"/>
          </a:xfrm>
          <a:prstGeom prst="rect">
            <a:avLst/>
          </a:prstGeom>
        </p:spPr>
      </p:pic>
      <p:pic>
        <p:nvPicPr>
          <p:cNvPr id="46" name="Picture 4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741222" y="5350177"/>
            <a:ext cx="628972" cy="655179"/>
          </a:xfrm>
          <a:prstGeom prst="rect">
            <a:avLst/>
          </a:prstGeom>
        </p:spPr>
      </p:pic>
      <p:pic>
        <p:nvPicPr>
          <p:cNvPr id="47" name="Picture 4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04466" y="1177501"/>
            <a:ext cx="628972" cy="655179"/>
          </a:xfrm>
          <a:prstGeom prst="rect">
            <a:avLst/>
          </a:prstGeom>
        </p:spPr>
      </p:pic>
      <p:pic>
        <p:nvPicPr>
          <p:cNvPr id="48" name="Picture 4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285422" y="2538481"/>
            <a:ext cx="628972" cy="655179"/>
          </a:xfrm>
          <a:prstGeom prst="rect">
            <a:avLst/>
          </a:prstGeom>
        </p:spPr>
      </p:pic>
      <p:pic>
        <p:nvPicPr>
          <p:cNvPr id="49" name="Picture 4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48837" y="4043863"/>
            <a:ext cx="628972" cy="655179"/>
          </a:xfrm>
          <a:prstGeom prst="rect">
            <a:avLst/>
          </a:prstGeom>
        </p:spPr>
      </p:pic>
      <p:pic>
        <p:nvPicPr>
          <p:cNvPr id="50" name="Picture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891811" y="5435084"/>
            <a:ext cx="628972" cy="655179"/>
          </a:xfrm>
          <a:prstGeom prst="rect">
            <a:avLst/>
          </a:prstGeom>
        </p:spPr>
      </p:pic>
      <p:sp>
        <p:nvSpPr>
          <p:cNvPr id="51" name="Rectangle 50"/>
          <p:cNvSpPr/>
          <p:nvPr/>
        </p:nvSpPr>
        <p:spPr>
          <a:xfrm>
            <a:off x="3306494" y="1859774"/>
            <a:ext cx="2050561" cy="584775"/>
          </a:xfrm>
          <a:prstGeom prst="rect">
            <a:avLst/>
          </a:prstGeom>
          <a:noFill/>
        </p:spPr>
        <p:txBody>
          <a:bodyPr wrap="none" lIns="91440" tIns="45720" rIns="91440" bIns="45720">
            <a:spAutoFit/>
          </a:bodyPr>
          <a:lstStyle/>
          <a:p>
            <a:pPr algn="ctr"/>
            <a:r>
              <a:rPr lang="en-US" sz="3200" b="1" cap="none" spc="0" dirty="0" err="1">
                <a:ln w="0"/>
                <a:solidFill>
                  <a:schemeClr val="accent1"/>
                </a:solidFill>
                <a:latin typeface="Century Gothic" panose="020B0502020202020204" pitchFamily="34" charset="0"/>
              </a:rPr>
              <a:t>personne</a:t>
            </a:r>
            <a:endParaRPr lang="en-US" sz="3200" b="1" cap="none" spc="0" dirty="0">
              <a:ln w="0"/>
              <a:solidFill>
                <a:schemeClr val="accent1"/>
              </a:solidFill>
              <a:latin typeface="Century Gothic" panose="020B0502020202020204" pitchFamily="34" charset="0"/>
            </a:endParaRPr>
          </a:p>
        </p:txBody>
      </p:sp>
      <p:sp>
        <p:nvSpPr>
          <p:cNvPr id="52" name="Rectangle 51"/>
          <p:cNvSpPr/>
          <p:nvPr/>
        </p:nvSpPr>
        <p:spPr>
          <a:xfrm>
            <a:off x="3241443" y="3294260"/>
            <a:ext cx="2157963" cy="584775"/>
          </a:xfrm>
          <a:prstGeom prst="rect">
            <a:avLst/>
          </a:prstGeom>
          <a:noFill/>
        </p:spPr>
        <p:txBody>
          <a:bodyPr wrap="none" lIns="91440" tIns="45720" rIns="91440" bIns="45720">
            <a:spAutoFit/>
          </a:bodyPr>
          <a:lstStyle/>
          <a:p>
            <a:pPr algn="ctr"/>
            <a:r>
              <a:rPr lang="en-US" sz="3200" b="1" dirty="0" err="1">
                <a:ln w="0"/>
                <a:solidFill>
                  <a:schemeClr val="accent1"/>
                </a:solidFill>
                <a:latin typeface="Century Gothic" panose="020B0502020202020204" pitchFamily="34" charset="0"/>
              </a:rPr>
              <a:t>chanteurs</a:t>
            </a:r>
            <a:endParaRPr lang="en-US" sz="3200" b="1" cap="none" spc="0" dirty="0">
              <a:ln w="0"/>
              <a:solidFill>
                <a:schemeClr val="accent1"/>
              </a:solidFill>
              <a:latin typeface="Century Gothic" panose="020B0502020202020204" pitchFamily="34" charset="0"/>
            </a:endParaRPr>
          </a:p>
        </p:txBody>
      </p:sp>
      <p:sp>
        <p:nvSpPr>
          <p:cNvPr id="53" name="Rectangle 52"/>
          <p:cNvSpPr/>
          <p:nvPr/>
        </p:nvSpPr>
        <p:spPr>
          <a:xfrm>
            <a:off x="3884904" y="4630894"/>
            <a:ext cx="1037463" cy="584775"/>
          </a:xfrm>
          <a:prstGeom prst="rect">
            <a:avLst/>
          </a:prstGeom>
          <a:noFill/>
        </p:spPr>
        <p:txBody>
          <a:bodyPr wrap="none" lIns="91440" tIns="45720" rIns="91440" bIns="45720">
            <a:spAutoFit/>
          </a:bodyPr>
          <a:lstStyle/>
          <a:p>
            <a:pPr algn="ctr"/>
            <a:r>
              <a:rPr lang="en-US" sz="3200" b="1" dirty="0" err="1">
                <a:ln w="0"/>
                <a:solidFill>
                  <a:schemeClr val="accent1"/>
                </a:solidFill>
                <a:latin typeface="Century Gothic" panose="020B0502020202020204" pitchFamily="34" charset="0"/>
              </a:rPr>
              <a:t>vélo</a:t>
            </a:r>
            <a:endParaRPr lang="en-US" sz="3200" b="1" cap="none" spc="0" dirty="0">
              <a:ln w="0"/>
              <a:solidFill>
                <a:schemeClr val="accent1"/>
              </a:solidFill>
              <a:latin typeface="Century Gothic" panose="020B0502020202020204" pitchFamily="34" charset="0"/>
            </a:endParaRPr>
          </a:p>
        </p:txBody>
      </p:sp>
      <p:sp>
        <p:nvSpPr>
          <p:cNvPr id="54" name="Rectangle 53"/>
          <p:cNvSpPr/>
          <p:nvPr/>
        </p:nvSpPr>
        <p:spPr>
          <a:xfrm>
            <a:off x="1533138" y="5887193"/>
            <a:ext cx="1720343" cy="584775"/>
          </a:xfrm>
          <a:prstGeom prst="rect">
            <a:avLst/>
          </a:prstGeom>
          <a:noFill/>
        </p:spPr>
        <p:txBody>
          <a:bodyPr wrap="none" lIns="91440" tIns="45720" rIns="91440" bIns="45720">
            <a:spAutoFit/>
          </a:bodyPr>
          <a:lstStyle/>
          <a:p>
            <a:pPr algn="ctr"/>
            <a:r>
              <a:rPr lang="en-US" sz="3200" b="1" dirty="0" err="1">
                <a:ln w="0"/>
                <a:solidFill>
                  <a:schemeClr val="accent1"/>
                </a:solidFill>
                <a:latin typeface="Century Gothic" panose="020B0502020202020204" pitchFamily="34" charset="0"/>
              </a:rPr>
              <a:t>voitures</a:t>
            </a:r>
            <a:endParaRPr lang="en-US" sz="3200" b="1" cap="none" spc="0" dirty="0">
              <a:ln w="0"/>
              <a:solidFill>
                <a:schemeClr val="accent1"/>
              </a:solidFill>
              <a:latin typeface="Century Gothic" panose="020B0502020202020204" pitchFamily="34" charset="0"/>
            </a:endParaRPr>
          </a:p>
        </p:txBody>
      </p:sp>
      <p:sp>
        <p:nvSpPr>
          <p:cNvPr id="55" name="Rectangle 54"/>
          <p:cNvSpPr/>
          <p:nvPr/>
        </p:nvSpPr>
        <p:spPr>
          <a:xfrm>
            <a:off x="7361226" y="1913572"/>
            <a:ext cx="1975221" cy="584775"/>
          </a:xfrm>
          <a:prstGeom prst="rect">
            <a:avLst/>
          </a:prstGeom>
          <a:noFill/>
        </p:spPr>
        <p:txBody>
          <a:bodyPr wrap="none" lIns="91440" tIns="45720" rIns="91440" bIns="45720">
            <a:spAutoFit/>
          </a:bodyPr>
          <a:lstStyle/>
          <a:p>
            <a:pPr algn="ctr"/>
            <a:r>
              <a:rPr lang="en-US" sz="3200" b="1" dirty="0" err="1">
                <a:ln w="0"/>
                <a:solidFill>
                  <a:schemeClr val="accent1"/>
                </a:solidFill>
                <a:latin typeface="Century Gothic" panose="020B0502020202020204" pitchFamily="34" charset="0"/>
              </a:rPr>
              <a:t>médecin</a:t>
            </a:r>
            <a:endParaRPr lang="en-US" sz="3200" b="1" cap="none" spc="0" dirty="0">
              <a:ln w="0"/>
              <a:solidFill>
                <a:schemeClr val="accent1"/>
              </a:solidFill>
              <a:latin typeface="Century Gothic" panose="020B0502020202020204" pitchFamily="34" charset="0"/>
            </a:endParaRPr>
          </a:p>
        </p:txBody>
      </p:sp>
      <p:sp>
        <p:nvSpPr>
          <p:cNvPr id="56" name="Rectangle 55"/>
          <p:cNvSpPr/>
          <p:nvPr/>
        </p:nvSpPr>
        <p:spPr>
          <a:xfrm>
            <a:off x="7773549" y="3228045"/>
            <a:ext cx="1184941" cy="584775"/>
          </a:xfrm>
          <a:prstGeom prst="rect">
            <a:avLst/>
          </a:prstGeom>
          <a:noFill/>
        </p:spPr>
        <p:txBody>
          <a:bodyPr wrap="none" lIns="91440" tIns="45720" rIns="91440" bIns="45720">
            <a:spAutoFit/>
          </a:bodyPr>
          <a:lstStyle/>
          <a:p>
            <a:pPr algn="ctr"/>
            <a:r>
              <a:rPr lang="en-US" sz="3200" b="1" dirty="0">
                <a:ln w="0"/>
                <a:solidFill>
                  <a:schemeClr val="accent1"/>
                </a:solidFill>
                <a:latin typeface="Century Gothic" panose="020B0502020202020204" pitchFamily="34" charset="0"/>
              </a:rPr>
              <a:t>livres</a:t>
            </a:r>
            <a:endParaRPr lang="en-US" sz="3200" b="1" cap="none" spc="0" dirty="0">
              <a:ln w="0"/>
              <a:solidFill>
                <a:schemeClr val="accent1"/>
              </a:solidFill>
              <a:latin typeface="Century Gothic" panose="020B0502020202020204" pitchFamily="34" charset="0"/>
            </a:endParaRPr>
          </a:p>
        </p:txBody>
      </p:sp>
      <p:sp>
        <p:nvSpPr>
          <p:cNvPr id="57" name="Rectangle 56"/>
          <p:cNvSpPr/>
          <p:nvPr/>
        </p:nvSpPr>
        <p:spPr>
          <a:xfrm>
            <a:off x="7503477" y="4615743"/>
            <a:ext cx="2016899" cy="584775"/>
          </a:xfrm>
          <a:prstGeom prst="rect">
            <a:avLst/>
          </a:prstGeom>
          <a:noFill/>
        </p:spPr>
        <p:txBody>
          <a:bodyPr wrap="none" lIns="91440" tIns="45720" rIns="91440" bIns="45720">
            <a:spAutoFit/>
          </a:bodyPr>
          <a:lstStyle/>
          <a:p>
            <a:pPr algn="ctr"/>
            <a:r>
              <a:rPr lang="en-US" sz="3200" b="1" dirty="0" err="1">
                <a:ln w="0"/>
                <a:solidFill>
                  <a:schemeClr val="accent1"/>
                </a:solidFill>
                <a:latin typeface="Century Gothic" panose="020B0502020202020204" pitchFamily="34" charset="0"/>
              </a:rPr>
              <a:t>chambre</a:t>
            </a:r>
            <a:endParaRPr lang="en-US" sz="3200" b="1" cap="none" spc="0" dirty="0">
              <a:ln w="0"/>
              <a:solidFill>
                <a:schemeClr val="accent1"/>
              </a:solidFill>
              <a:latin typeface="Century Gothic" panose="020B0502020202020204" pitchFamily="34" charset="0"/>
            </a:endParaRPr>
          </a:p>
        </p:txBody>
      </p:sp>
      <p:sp>
        <p:nvSpPr>
          <p:cNvPr id="58" name="Rectangle 57"/>
          <p:cNvSpPr/>
          <p:nvPr/>
        </p:nvSpPr>
        <p:spPr>
          <a:xfrm>
            <a:off x="9494051" y="5880043"/>
            <a:ext cx="1483099" cy="584775"/>
          </a:xfrm>
          <a:prstGeom prst="rect">
            <a:avLst/>
          </a:prstGeom>
          <a:noFill/>
        </p:spPr>
        <p:txBody>
          <a:bodyPr wrap="none" lIns="91440" tIns="45720" rIns="91440" bIns="45720">
            <a:spAutoFit/>
          </a:bodyPr>
          <a:lstStyle/>
          <a:p>
            <a:pPr algn="ctr"/>
            <a:r>
              <a:rPr lang="en-US" sz="3200" b="1" dirty="0" err="1">
                <a:ln w="0"/>
                <a:solidFill>
                  <a:schemeClr val="accent1"/>
                </a:solidFill>
                <a:latin typeface="Century Gothic" panose="020B0502020202020204" pitchFamily="34" charset="0"/>
              </a:rPr>
              <a:t>chiens</a:t>
            </a:r>
            <a:endParaRPr lang="en-US" sz="3200" b="1" cap="none" spc="0" dirty="0">
              <a:ln w="0"/>
              <a:solidFill>
                <a:schemeClr val="accent1"/>
              </a:solidFill>
              <a:latin typeface="Century Gothic" panose="020B0502020202020204" pitchFamily="34" charset="0"/>
            </a:endParaRPr>
          </a:p>
        </p:txBody>
      </p:sp>
      <p:sp>
        <p:nvSpPr>
          <p:cNvPr id="60" name="Rounded Rectangle 46">
            <a:extLst>
              <a:ext uri="{FF2B5EF4-FFF2-40B4-BE49-F238E27FC236}">
                <a16:creationId xmlns:a16="http://schemas.microsoft.com/office/drawing/2014/main" id="{94587E9F-4AF6-4779-88AF-A8E2E08438D6}"/>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Title 3">
            <a:extLst>
              <a:ext uri="{FF2B5EF4-FFF2-40B4-BE49-F238E27FC236}">
                <a16:creationId xmlns:a16="http://schemas.microsoft.com/office/drawing/2014/main" id="{286D297D-8D00-4499-B11E-13E19DEA1B0D}"/>
              </a:ext>
            </a:extLst>
          </p:cNvPr>
          <p:cNvSpPr txBox="1">
            <a:spLocks/>
          </p:cNvSpPr>
          <p:nvPr/>
        </p:nvSpPr>
        <p:spPr>
          <a:xfrm>
            <a:off x="300038" y="338225"/>
            <a:ext cx="546394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62" name="Title 3">
            <a:extLst>
              <a:ext uri="{FF2B5EF4-FFF2-40B4-BE49-F238E27FC236}">
                <a16:creationId xmlns:a16="http://schemas.microsoft.com/office/drawing/2014/main" id="{2101ADE2-920F-43C6-A51E-C08C23832D63}"/>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63" name="Picture 62">
            <a:extLst>
              <a:ext uri="{FF2B5EF4-FFF2-40B4-BE49-F238E27FC236}">
                <a16:creationId xmlns:a16="http://schemas.microsoft.com/office/drawing/2014/main" id="{7188285D-24DB-43A4-91E0-8FBF6F8DC17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189125"/>
            <a:ext cx="6457246" cy="867128"/>
          </a:xfrm>
          <a:prstGeom prst="rect">
            <a:avLst/>
          </a:prstGeom>
        </p:spPr>
      </p:pic>
      <p:sp>
        <p:nvSpPr>
          <p:cNvPr id="64" name="Title 3">
            <a:extLst>
              <a:ext uri="{FF2B5EF4-FFF2-40B4-BE49-F238E27FC236}">
                <a16:creationId xmlns:a16="http://schemas.microsoft.com/office/drawing/2014/main" id="{6B49C857-E144-47B4-9BA7-CD4B85CCF210}"/>
              </a:ext>
            </a:extLst>
          </p:cNvPr>
          <p:cNvSpPr txBox="1">
            <a:spLocks/>
          </p:cNvSpPr>
          <p:nvPr/>
        </p:nvSpPr>
        <p:spPr>
          <a:xfrm>
            <a:off x="0" y="185885"/>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dirty="0">
                <a:solidFill>
                  <a:prstClr val="white"/>
                </a:solidFill>
              </a:rPr>
              <a:t>Singular or plural</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57169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55" grpId="0"/>
      <p:bldP spid="56" grpId="0"/>
      <p:bldP spid="57" grpId="0"/>
      <p:bldP spid="5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8624738" cy="867128"/>
          </a:xfrm>
          <a:prstGeom prst="rect">
            <a:avLst/>
          </a:prstGeom>
        </p:spPr>
      </p:pic>
      <p:sp>
        <p:nvSpPr>
          <p:cNvPr id="4" name="Title 3"/>
          <p:cNvSpPr>
            <a:spLocks noGrp="1"/>
          </p:cNvSpPr>
          <p:nvPr>
            <p:ph type="title"/>
          </p:nvPr>
        </p:nvSpPr>
        <p:spPr>
          <a:xfrm>
            <a:off x="0" y="295544"/>
            <a:ext cx="8420100" cy="707849"/>
          </a:xfrm>
        </p:spPr>
        <p:txBody>
          <a:bodyPr>
            <a:noAutofit/>
          </a:bodyPr>
          <a:lstStyle/>
          <a:p>
            <a:r>
              <a:rPr lang="en-GB" sz="2400" b="1" dirty="0">
                <a:solidFill>
                  <a:schemeClr val="bg1"/>
                </a:solidFill>
              </a:rPr>
              <a:t>When a singular noun begins with a vowel or h-</a:t>
            </a:r>
          </a:p>
        </p:txBody>
      </p:sp>
      <p:sp>
        <p:nvSpPr>
          <p:cNvPr id="2" name="TextBox 1"/>
          <p:cNvSpPr txBox="1"/>
          <p:nvPr/>
        </p:nvSpPr>
        <p:spPr>
          <a:xfrm>
            <a:off x="132365" y="1228223"/>
            <a:ext cx="11379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When a </a:t>
            </a:r>
            <a:r>
              <a:rPr kumimoji="0" lang="en-GB" sz="2400" b="0" i="0"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singular </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noun begins with a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vowel</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or a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h</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the word for </a:t>
            </a:r>
            <a:r>
              <a:rPr kumimoji="0" lang="en-GB" sz="24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the</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le</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or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la</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shortens to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l’ </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(for both masculine and feminine): </a:t>
            </a: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3" name="TextBox 12"/>
          <p:cNvSpPr txBox="1"/>
          <p:nvPr/>
        </p:nvSpPr>
        <p:spPr>
          <a:xfrm>
            <a:off x="1547736" y="276129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acteur</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p:cNvSpPr txBox="1"/>
          <p:nvPr/>
        </p:nvSpPr>
        <p:spPr>
          <a:xfrm>
            <a:off x="1535954" y="3394581"/>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enfant</a:t>
            </a:r>
          </a:p>
        </p:txBody>
      </p:sp>
      <p:sp>
        <p:nvSpPr>
          <p:cNvPr id="15" name="TextBox 14"/>
          <p:cNvSpPr txBox="1"/>
          <p:nvPr/>
        </p:nvSpPr>
        <p:spPr>
          <a:xfrm>
            <a:off x="1527786" y="401095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homme</a:t>
            </a:r>
          </a:p>
        </p:txBody>
      </p:sp>
      <p:sp>
        <p:nvSpPr>
          <p:cNvPr id="16" name="TextBox 15"/>
          <p:cNvSpPr txBox="1"/>
          <p:nvPr/>
        </p:nvSpPr>
        <p:spPr>
          <a:xfrm>
            <a:off x="6356831" y="281366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idé</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p>
        </p:txBody>
      </p:sp>
      <p:sp>
        <p:nvSpPr>
          <p:cNvPr id="17" name="TextBox 16"/>
          <p:cNvSpPr txBox="1"/>
          <p:nvPr/>
        </p:nvSpPr>
        <p:spPr>
          <a:xfrm>
            <a:off x="6395501" y="3414241"/>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amie</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Rectangle 17"/>
          <p:cNvSpPr/>
          <p:nvPr/>
        </p:nvSpPr>
        <p:spPr>
          <a:xfrm>
            <a:off x="7870491" y="2161049"/>
            <a:ext cx="187262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Feminine</a:t>
            </a:r>
          </a:p>
        </p:txBody>
      </p:sp>
      <p:sp>
        <p:nvSpPr>
          <p:cNvPr id="31" name="TextBox 30"/>
          <p:cNvSpPr txBox="1"/>
          <p:nvPr/>
        </p:nvSpPr>
        <p:spPr>
          <a:xfrm>
            <a:off x="4088313" y="2750809"/>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actor</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2" name="TextBox 31"/>
          <p:cNvSpPr txBox="1"/>
          <p:nvPr/>
        </p:nvSpPr>
        <p:spPr>
          <a:xfrm>
            <a:off x="4122622" y="3405128"/>
            <a:ext cx="20730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child</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3" name="TextBox 32"/>
          <p:cNvSpPr txBox="1"/>
          <p:nvPr/>
        </p:nvSpPr>
        <p:spPr>
          <a:xfrm>
            <a:off x="4127565" y="4015354"/>
            <a:ext cx="22093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man</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4" name="TextBox 33"/>
          <p:cNvSpPr txBox="1"/>
          <p:nvPr/>
        </p:nvSpPr>
        <p:spPr>
          <a:xfrm>
            <a:off x="9434892" y="2822269"/>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idea</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5" name="TextBox 34"/>
          <p:cNvSpPr txBox="1"/>
          <p:nvPr/>
        </p:nvSpPr>
        <p:spPr>
          <a:xfrm>
            <a:off x="9380615" y="346837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friend</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51" name="Rectangle 50"/>
          <p:cNvSpPr/>
          <p:nvPr/>
        </p:nvSpPr>
        <p:spPr>
          <a:xfrm>
            <a:off x="2523701" y="2142130"/>
            <a:ext cx="2095446"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Masculine</a:t>
            </a:r>
          </a:p>
        </p:txBody>
      </p:sp>
      <p:sp>
        <p:nvSpPr>
          <p:cNvPr id="53" name="TextBox 52"/>
          <p:cNvSpPr txBox="1"/>
          <p:nvPr/>
        </p:nvSpPr>
        <p:spPr>
          <a:xfrm>
            <a:off x="1288254" y="2735902"/>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t>
            </a:r>
          </a:p>
        </p:txBody>
      </p:sp>
      <p:sp>
        <p:nvSpPr>
          <p:cNvPr id="54" name="TextBox 53"/>
          <p:cNvSpPr txBox="1"/>
          <p:nvPr/>
        </p:nvSpPr>
        <p:spPr>
          <a:xfrm>
            <a:off x="1288254" y="3379427"/>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t>
            </a:r>
          </a:p>
        </p:txBody>
      </p:sp>
      <p:sp>
        <p:nvSpPr>
          <p:cNvPr id="55" name="TextBox 54"/>
          <p:cNvSpPr txBox="1"/>
          <p:nvPr/>
        </p:nvSpPr>
        <p:spPr>
          <a:xfrm>
            <a:off x="1261929" y="4006259"/>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t>
            </a:r>
          </a:p>
        </p:txBody>
      </p:sp>
      <p:sp>
        <p:nvSpPr>
          <p:cNvPr id="57" name="TextBox 56"/>
          <p:cNvSpPr txBox="1"/>
          <p:nvPr/>
        </p:nvSpPr>
        <p:spPr>
          <a:xfrm>
            <a:off x="6021031" y="3431292"/>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t>
            </a:r>
          </a:p>
        </p:txBody>
      </p:sp>
      <p:sp>
        <p:nvSpPr>
          <p:cNvPr id="58" name="TextBox 57"/>
          <p:cNvSpPr txBox="1"/>
          <p:nvPr/>
        </p:nvSpPr>
        <p:spPr>
          <a:xfrm>
            <a:off x="6021031" y="2802254"/>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t>
            </a:r>
          </a:p>
        </p:txBody>
      </p:sp>
      <p:sp>
        <p:nvSpPr>
          <p:cNvPr id="59" name="TextBox 58"/>
          <p:cNvSpPr txBox="1"/>
          <p:nvPr/>
        </p:nvSpPr>
        <p:spPr>
          <a:xfrm>
            <a:off x="3302933" y="2735301"/>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a:t>
            </a:r>
          </a:p>
        </p:txBody>
      </p:sp>
      <p:sp>
        <p:nvSpPr>
          <p:cNvPr id="61" name="TextBox 60"/>
          <p:cNvSpPr txBox="1"/>
          <p:nvPr/>
        </p:nvSpPr>
        <p:spPr>
          <a:xfrm>
            <a:off x="3330632" y="3402791"/>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a:t>
            </a:r>
          </a:p>
        </p:txBody>
      </p:sp>
      <p:sp>
        <p:nvSpPr>
          <p:cNvPr id="62" name="TextBox 61"/>
          <p:cNvSpPr txBox="1"/>
          <p:nvPr/>
        </p:nvSpPr>
        <p:spPr>
          <a:xfrm>
            <a:off x="3316666" y="4023564"/>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a:t>
            </a:r>
          </a:p>
        </p:txBody>
      </p:sp>
      <p:sp>
        <p:nvSpPr>
          <p:cNvPr id="63" name="TextBox 62"/>
          <p:cNvSpPr txBox="1"/>
          <p:nvPr/>
        </p:nvSpPr>
        <p:spPr>
          <a:xfrm>
            <a:off x="8624737" y="2813665"/>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a:t>
            </a:r>
          </a:p>
        </p:txBody>
      </p:sp>
      <p:sp>
        <p:nvSpPr>
          <p:cNvPr id="64" name="TextBox 63"/>
          <p:cNvSpPr txBox="1"/>
          <p:nvPr/>
        </p:nvSpPr>
        <p:spPr>
          <a:xfrm>
            <a:off x="8624737" y="3490588"/>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a:t>
            </a:r>
          </a:p>
        </p:txBody>
      </p:sp>
      <p:sp>
        <p:nvSpPr>
          <p:cNvPr id="3" name="Oval Callout 2">
            <a:extLst>
              <a:ext uri="{FF2B5EF4-FFF2-40B4-BE49-F238E27FC236}">
                <a16:creationId xmlns:a16="http://schemas.microsoft.com/office/drawing/2014/main" id="{DFD5EC11-77BE-A746-B13F-B30B47DE7008}"/>
              </a:ext>
            </a:extLst>
          </p:cNvPr>
          <p:cNvSpPr/>
          <p:nvPr/>
        </p:nvSpPr>
        <p:spPr>
          <a:xfrm>
            <a:off x="1141961" y="4713571"/>
            <a:ext cx="6605040" cy="1451190"/>
          </a:xfrm>
          <a:prstGeom prst="wedgeEllipseCallout">
            <a:avLst>
              <a:gd name="adj1" fmla="val -32999"/>
              <a:gd name="adj2" fmla="val -59882"/>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entury Gothic" panose="020B0502020202020204" pitchFamily="34" charset="0"/>
              </a:rPr>
              <a:t>You don’t say</a:t>
            </a:r>
            <a:r>
              <a:rPr kumimoji="0" lang="en-US" sz="2200" b="0" i="0" u="none" strike="noStrike" kern="1200" cap="none" spc="0" normalizeH="0" noProof="0" dirty="0">
                <a:ln>
                  <a:noFill/>
                </a:ln>
                <a:solidFill>
                  <a:prstClr val="white"/>
                </a:solidFill>
                <a:effectLst/>
                <a:uLnTx/>
                <a:uFillTx/>
                <a:latin typeface="Century Gothic" panose="020B0502020202020204" pitchFamily="34" charset="0"/>
              </a:rPr>
              <a:t> the</a:t>
            </a:r>
            <a:r>
              <a:rPr kumimoji="0" lang="en-US" sz="2200" b="0" i="0" u="none" strike="noStrike" kern="1200" cap="none" spc="0" normalizeH="0" baseline="0" noProof="0" dirty="0">
                <a:ln>
                  <a:noFill/>
                </a:ln>
                <a:solidFill>
                  <a:prstClr val="white"/>
                </a:solidFill>
                <a:effectLst/>
                <a:uLnTx/>
                <a:uFillTx/>
                <a:latin typeface="Century Gothic" panose="020B0502020202020204" pitchFamily="34" charset="0"/>
              </a:rPr>
              <a:t> ‘h-’ at the start of words. It is silent.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entury Gothic" panose="020B0502020202020204" pitchFamily="34" charset="0"/>
              </a:rPr>
              <a:t>So, you only hear the vowel ‘o’.</a:t>
            </a:r>
          </a:p>
        </p:txBody>
      </p:sp>
      <p:sp>
        <p:nvSpPr>
          <p:cNvPr id="30" name="Rounded Rectangle 46">
            <a:extLst>
              <a:ext uri="{FF2B5EF4-FFF2-40B4-BE49-F238E27FC236}">
                <a16:creationId xmlns:a16="http://schemas.microsoft.com/office/drawing/2014/main" id="{DEA2BABE-CE2D-44B1-BD4A-CB85836E849E}"/>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9905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8" presetClass="emph" presetSubtype="0" fill="hold" grpId="1" nodeType="clickEffect">
                                  <p:stCondLst>
                                    <p:cond delay="0"/>
                                  </p:stCondLst>
                                  <p:childTnLst>
                                    <p:animRot by="21600000">
                                      <p:cBhvr>
                                        <p:cTn id="48" dur="2000" fill="hold"/>
                                        <p:tgtEl>
                                          <p:spTgt spid="53"/>
                                        </p:tgtEl>
                                        <p:attrNameLst>
                                          <p:attrName>r</p:attrName>
                                        </p:attrNameLst>
                                      </p:cBhvr>
                                    </p:animRot>
                                  </p:childTnLst>
                                </p:cTn>
                              </p:par>
                              <p:par>
                                <p:cTn id="49" presetID="8" presetClass="emph" presetSubtype="0" fill="hold" grpId="1" nodeType="withEffect">
                                  <p:stCondLst>
                                    <p:cond delay="0"/>
                                  </p:stCondLst>
                                  <p:childTnLst>
                                    <p:animRot by="21600000">
                                      <p:cBhvr>
                                        <p:cTn id="50" dur="2000" fill="hold"/>
                                        <p:tgtEl>
                                          <p:spTgt spid="54"/>
                                        </p:tgtEl>
                                        <p:attrNameLst>
                                          <p:attrName>r</p:attrName>
                                        </p:attrNameLst>
                                      </p:cBhvr>
                                    </p:animRot>
                                  </p:childTnLst>
                                </p:cTn>
                              </p:par>
                              <p:par>
                                <p:cTn id="51" presetID="8" presetClass="emph" presetSubtype="0" fill="hold" grpId="1" nodeType="withEffect">
                                  <p:stCondLst>
                                    <p:cond delay="0"/>
                                  </p:stCondLst>
                                  <p:childTnLst>
                                    <p:animRot by="21600000">
                                      <p:cBhvr>
                                        <p:cTn id="52" dur="2000" fill="hold"/>
                                        <p:tgtEl>
                                          <p:spTgt spid="55"/>
                                        </p:tgtEl>
                                        <p:attrNameLst>
                                          <p:attrName>r</p:attrName>
                                        </p:attrNameLst>
                                      </p:cBhvr>
                                    </p:animRot>
                                  </p:childTnLst>
                                </p:cTn>
                              </p:par>
                              <p:par>
                                <p:cTn id="53" presetID="8" presetClass="emph" presetSubtype="0" fill="hold" grpId="1" nodeType="withEffect">
                                  <p:stCondLst>
                                    <p:cond delay="0"/>
                                  </p:stCondLst>
                                  <p:childTnLst>
                                    <p:animRot by="21600000">
                                      <p:cBhvr>
                                        <p:cTn id="54" dur="2000" fill="hold"/>
                                        <p:tgtEl>
                                          <p:spTgt spid="57"/>
                                        </p:tgtEl>
                                        <p:attrNameLst>
                                          <p:attrName>r</p:attrName>
                                        </p:attrNameLst>
                                      </p:cBhvr>
                                    </p:animRot>
                                  </p:childTnLst>
                                </p:cTn>
                              </p:par>
                              <p:par>
                                <p:cTn id="55" presetID="8" presetClass="emph" presetSubtype="0" fill="hold" grpId="1" nodeType="withEffect">
                                  <p:stCondLst>
                                    <p:cond delay="0"/>
                                  </p:stCondLst>
                                  <p:childTnLst>
                                    <p:animRot by="21600000">
                                      <p:cBhvr>
                                        <p:cTn id="56" dur="2000" fill="hold"/>
                                        <p:tgtEl>
                                          <p:spTgt spid="58"/>
                                        </p:tgtEl>
                                        <p:attrNameLst>
                                          <p:attrName>r</p:attrName>
                                        </p:attrNameLst>
                                      </p:cBhvr>
                                    </p:animRot>
                                  </p:childTnLst>
                                </p:cTn>
                              </p:par>
                              <p:par>
                                <p:cTn id="57" presetID="8" presetClass="emph" presetSubtype="0" fill="hold" grpId="1" nodeType="withEffect">
                                  <p:stCondLst>
                                    <p:cond delay="0"/>
                                  </p:stCondLst>
                                  <p:childTnLst>
                                    <p:animRot by="21600000">
                                      <p:cBhvr>
                                        <p:cTn id="58" dur="2000" fill="hold"/>
                                        <p:tgtEl>
                                          <p:spTgt spid="59"/>
                                        </p:tgtEl>
                                        <p:attrNameLst>
                                          <p:attrName>r</p:attrName>
                                        </p:attrNameLst>
                                      </p:cBhvr>
                                    </p:animRot>
                                  </p:childTnLst>
                                </p:cTn>
                              </p:par>
                              <p:par>
                                <p:cTn id="59" presetID="8" presetClass="emph" presetSubtype="0" fill="hold" grpId="1" nodeType="withEffect">
                                  <p:stCondLst>
                                    <p:cond delay="0"/>
                                  </p:stCondLst>
                                  <p:childTnLst>
                                    <p:animRot by="21600000">
                                      <p:cBhvr>
                                        <p:cTn id="60" dur="2000" fill="hold"/>
                                        <p:tgtEl>
                                          <p:spTgt spid="61"/>
                                        </p:tgtEl>
                                        <p:attrNameLst>
                                          <p:attrName>r</p:attrName>
                                        </p:attrNameLst>
                                      </p:cBhvr>
                                    </p:animRot>
                                  </p:childTnLst>
                                </p:cTn>
                              </p:par>
                              <p:par>
                                <p:cTn id="61" presetID="8" presetClass="emph" presetSubtype="0" fill="hold" grpId="1" nodeType="withEffect">
                                  <p:stCondLst>
                                    <p:cond delay="0"/>
                                  </p:stCondLst>
                                  <p:childTnLst>
                                    <p:animRot by="21600000">
                                      <p:cBhvr>
                                        <p:cTn id="62" dur="2000" fill="hold"/>
                                        <p:tgtEl>
                                          <p:spTgt spid="62"/>
                                        </p:tgtEl>
                                        <p:attrNameLst>
                                          <p:attrName>r</p:attrName>
                                        </p:attrNameLst>
                                      </p:cBhvr>
                                    </p:animRot>
                                  </p:childTnLst>
                                </p:cTn>
                              </p:par>
                              <p:par>
                                <p:cTn id="63" presetID="8" presetClass="emph" presetSubtype="0" fill="hold" grpId="1" nodeType="withEffect">
                                  <p:stCondLst>
                                    <p:cond delay="0"/>
                                  </p:stCondLst>
                                  <p:childTnLst>
                                    <p:animRot by="21600000">
                                      <p:cBhvr>
                                        <p:cTn id="64" dur="2000" fill="hold"/>
                                        <p:tgtEl>
                                          <p:spTgt spid="63"/>
                                        </p:tgtEl>
                                        <p:attrNameLst>
                                          <p:attrName>r</p:attrName>
                                        </p:attrNameLst>
                                      </p:cBhvr>
                                    </p:animRot>
                                  </p:childTnLst>
                                </p:cTn>
                              </p:par>
                              <p:par>
                                <p:cTn id="65" presetID="8" presetClass="emph" presetSubtype="0" fill="hold" grpId="1" nodeType="withEffect">
                                  <p:stCondLst>
                                    <p:cond delay="0"/>
                                  </p:stCondLst>
                                  <p:childTnLst>
                                    <p:animRot by="21600000">
                                      <p:cBhvr>
                                        <p:cTn id="66" dur="2000" fill="hold"/>
                                        <p:tgtEl>
                                          <p:spTgt spid="64"/>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53" grpId="0"/>
      <p:bldP spid="53" grpId="1"/>
      <p:bldP spid="54" grpId="0"/>
      <p:bldP spid="54" grpId="1"/>
      <p:bldP spid="55" grpId="0"/>
      <p:bldP spid="55" grpId="1"/>
      <p:bldP spid="57" grpId="0"/>
      <p:bldP spid="57" grpId="1"/>
      <p:bldP spid="58" grpId="0"/>
      <p:bldP spid="58" grpId="1"/>
      <p:bldP spid="59" grpId="0"/>
      <p:bldP spid="59" grpId="1"/>
      <p:bldP spid="61" grpId="0"/>
      <p:bldP spid="61" grpId="1"/>
      <p:bldP spid="62" grpId="0"/>
      <p:bldP spid="62" grpId="1"/>
      <p:bldP spid="63" grpId="0"/>
      <p:bldP spid="63" grpId="1"/>
      <p:bldP spid="64" grpId="0"/>
      <p:bldP spid="64" grpId="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858439" y="1163992"/>
            <a:ext cx="1759118" cy="1671364"/>
            <a:chOff x="1318607" y="424199"/>
            <a:chExt cx="2386746" cy="2237114"/>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29582">
              <a:off x="1986217" y="424199"/>
              <a:ext cx="1719136" cy="1724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8607" y="658617"/>
              <a:ext cx="1245824" cy="2002696"/>
            </a:xfrm>
            <a:prstGeom prst="rect">
              <a:avLst/>
            </a:prstGeom>
          </p:spPr>
        </p:pic>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0209" y="1348555"/>
            <a:ext cx="2014597" cy="147737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1785" y="3906243"/>
            <a:ext cx="1223975" cy="176796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7522" y="1250671"/>
            <a:ext cx="1192944" cy="1904478"/>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6848" y="4073790"/>
            <a:ext cx="2231670" cy="1651435"/>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520" y="4070395"/>
            <a:ext cx="2117221" cy="177127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3065" y="1357985"/>
            <a:ext cx="1435621" cy="1692667"/>
          </a:xfrm>
          <a:prstGeom prst="rect">
            <a:avLst/>
          </a:prstGeom>
        </p:spPr>
      </p:pic>
      <p:sp>
        <p:nvSpPr>
          <p:cNvPr id="18" name="Rectangle 17"/>
          <p:cNvSpPr/>
          <p:nvPr/>
        </p:nvSpPr>
        <p:spPr>
          <a:xfrm>
            <a:off x="891744" y="3340934"/>
            <a:ext cx="1768434" cy="584775"/>
          </a:xfrm>
          <a:prstGeom prst="rect">
            <a:avLst/>
          </a:prstGeom>
          <a:noFill/>
        </p:spPr>
        <p:txBody>
          <a:bodyPr wrap="none" lIns="91440" tIns="45720" rIns="91440" bIns="45720">
            <a:spAutoFit/>
          </a:bodyPr>
          <a:lstStyle/>
          <a:p>
            <a:pPr algn="ctr"/>
            <a:r>
              <a:rPr lang="en-US" sz="3200" b="1" dirty="0" err="1">
                <a:ln w="0"/>
                <a:solidFill>
                  <a:schemeClr val="accent1"/>
                </a:solidFill>
                <a:latin typeface="Century Gothic" panose="020B0502020202020204" pitchFamily="34" charset="0"/>
              </a:rPr>
              <a:t>l’animal</a:t>
            </a:r>
            <a:endParaRPr lang="en-US" sz="3200" b="1" cap="none" spc="0" dirty="0">
              <a:ln w="0"/>
              <a:solidFill>
                <a:schemeClr val="accent1"/>
              </a:solidFill>
              <a:latin typeface="Century Gothic" panose="020B0502020202020204" pitchFamily="34" charset="0"/>
            </a:endParaRPr>
          </a:p>
        </p:txBody>
      </p:sp>
      <p:sp>
        <p:nvSpPr>
          <p:cNvPr id="19" name="Rectangle 18"/>
          <p:cNvSpPr/>
          <p:nvPr/>
        </p:nvSpPr>
        <p:spPr>
          <a:xfrm>
            <a:off x="3875689" y="3392734"/>
            <a:ext cx="1696298" cy="584775"/>
          </a:xfrm>
          <a:prstGeom prst="rect">
            <a:avLst/>
          </a:prstGeom>
          <a:noFill/>
        </p:spPr>
        <p:txBody>
          <a:bodyPr wrap="none" lIns="91440" tIns="45720" rIns="91440" bIns="45720">
            <a:spAutoFit/>
          </a:bodyPr>
          <a:lstStyle/>
          <a:p>
            <a:pPr algn="ctr"/>
            <a:r>
              <a:rPr lang="en-US" sz="3200" b="1" dirty="0" err="1">
                <a:ln w="0"/>
                <a:solidFill>
                  <a:schemeClr val="accent1"/>
                </a:solidFill>
                <a:latin typeface="Century Gothic" panose="020B0502020202020204" pitchFamily="34" charset="0"/>
              </a:rPr>
              <a:t>l’acteur</a:t>
            </a:r>
            <a:endParaRPr lang="en-US" sz="3200" b="1" cap="none" spc="0" dirty="0">
              <a:ln w="0"/>
              <a:solidFill>
                <a:schemeClr val="accent1"/>
              </a:solidFill>
              <a:latin typeface="Century Gothic" panose="020B0502020202020204" pitchFamily="34" charset="0"/>
            </a:endParaRPr>
          </a:p>
        </p:txBody>
      </p:sp>
      <p:sp>
        <p:nvSpPr>
          <p:cNvPr id="20" name="Rectangle 19"/>
          <p:cNvSpPr/>
          <p:nvPr/>
        </p:nvSpPr>
        <p:spPr>
          <a:xfrm>
            <a:off x="6758539" y="3392734"/>
            <a:ext cx="1664238" cy="584775"/>
          </a:xfrm>
          <a:prstGeom prst="rect">
            <a:avLst/>
          </a:prstGeom>
          <a:noFill/>
        </p:spPr>
        <p:txBody>
          <a:bodyPr wrap="none" lIns="91440" tIns="45720" rIns="91440" bIns="45720">
            <a:spAutoFit/>
          </a:bodyPr>
          <a:lstStyle/>
          <a:p>
            <a:pPr algn="ctr"/>
            <a:r>
              <a:rPr lang="en-US" sz="3200" b="1" dirty="0" err="1">
                <a:ln w="0"/>
                <a:solidFill>
                  <a:schemeClr val="accent1"/>
                </a:solidFill>
                <a:latin typeface="Century Gothic" panose="020B0502020202020204" pitchFamily="34" charset="0"/>
              </a:rPr>
              <a:t>l’enfant</a:t>
            </a:r>
            <a:endParaRPr lang="en-US" sz="3200" b="1" cap="none" spc="0" dirty="0">
              <a:ln w="0"/>
              <a:solidFill>
                <a:schemeClr val="accent1"/>
              </a:solidFill>
              <a:latin typeface="Century Gothic" panose="020B0502020202020204" pitchFamily="34" charset="0"/>
            </a:endParaRPr>
          </a:p>
        </p:txBody>
      </p:sp>
      <p:sp>
        <p:nvSpPr>
          <p:cNvPr id="21" name="Rectangle 20"/>
          <p:cNvSpPr/>
          <p:nvPr/>
        </p:nvSpPr>
        <p:spPr>
          <a:xfrm>
            <a:off x="9858439" y="3412211"/>
            <a:ext cx="1292341" cy="584775"/>
          </a:xfrm>
          <a:prstGeom prst="rect">
            <a:avLst/>
          </a:prstGeom>
          <a:noFill/>
        </p:spPr>
        <p:txBody>
          <a:bodyPr wrap="none" lIns="91440" tIns="45720" rIns="91440" bIns="45720">
            <a:spAutoFit/>
          </a:bodyPr>
          <a:lstStyle/>
          <a:p>
            <a:pPr algn="ctr"/>
            <a:r>
              <a:rPr lang="en-US" sz="3200" b="1" dirty="0" err="1">
                <a:ln w="0"/>
                <a:solidFill>
                  <a:schemeClr val="accent1"/>
                </a:solidFill>
                <a:latin typeface="Century Gothic" panose="020B0502020202020204" pitchFamily="34" charset="0"/>
              </a:rPr>
              <a:t>l’idée</a:t>
            </a:r>
            <a:endParaRPr lang="en-US" sz="3200" b="1" cap="none" spc="0" dirty="0">
              <a:ln w="0"/>
              <a:solidFill>
                <a:schemeClr val="accent1"/>
              </a:solidFill>
              <a:latin typeface="Century Gothic" panose="020B0502020202020204" pitchFamily="34" charset="0"/>
            </a:endParaRPr>
          </a:p>
        </p:txBody>
      </p:sp>
      <p:sp>
        <p:nvSpPr>
          <p:cNvPr id="22" name="Rectangle 21"/>
          <p:cNvSpPr/>
          <p:nvPr/>
        </p:nvSpPr>
        <p:spPr>
          <a:xfrm>
            <a:off x="524648" y="5675177"/>
            <a:ext cx="1152880" cy="584775"/>
          </a:xfrm>
          <a:prstGeom prst="rect">
            <a:avLst/>
          </a:prstGeom>
          <a:noFill/>
        </p:spPr>
        <p:txBody>
          <a:bodyPr wrap="none" lIns="91440" tIns="45720" rIns="91440" bIns="45720">
            <a:spAutoFit/>
          </a:bodyPr>
          <a:lstStyle/>
          <a:p>
            <a:pPr algn="ctr"/>
            <a:r>
              <a:rPr lang="en-US" sz="3200" b="1" dirty="0" err="1">
                <a:ln w="0"/>
                <a:solidFill>
                  <a:schemeClr val="accent1"/>
                </a:solidFill>
                <a:latin typeface="Century Gothic" panose="020B0502020202020204" pitchFamily="34" charset="0"/>
              </a:rPr>
              <a:t>l’ami</a:t>
            </a:r>
            <a:endParaRPr lang="en-US" sz="3200" b="1" cap="none" spc="0" dirty="0">
              <a:ln w="0"/>
              <a:solidFill>
                <a:schemeClr val="accent1"/>
              </a:solidFill>
              <a:latin typeface="Century Gothic" panose="020B0502020202020204" pitchFamily="34" charset="0"/>
            </a:endParaRPr>
          </a:p>
        </p:txBody>
      </p:sp>
      <p:sp>
        <p:nvSpPr>
          <p:cNvPr id="23" name="Rectangle 22"/>
          <p:cNvSpPr/>
          <p:nvPr/>
        </p:nvSpPr>
        <p:spPr>
          <a:xfrm>
            <a:off x="1907086" y="5674206"/>
            <a:ext cx="1415772" cy="584775"/>
          </a:xfrm>
          <a:prstGeom prst="rect">
            <a:avLst/>
          </a:prstGeom>
          <a:noFill/>
        </p:spPr>
        <p:txBody>
          <a:bodyPr wrap="none" lIns="91440" tIns="45720" rIns="91440" bIns="45720">
            <a:spAutoFit/>
          </a:bodyPr>
          <a:lstStyle/>
          <a:p>
            <a:pPr algn="ctr"/>
            <a:r>
              <a:rPr lang="en-US" sz="3200" b="1" dirty="0" err="1">
                <a:ln w="0"/>
                <a:solidFill>
                  <a:schemeClr val="accent1"/>
                </a:solidFill>
                <a:latin typeface="Century Gothic" panose="020B0502020202020204" pitchFamily="34" charset="0"/>
              </a:rPr>
              <a:t>l’amie</a:t>
            </a:r>
            <a:endParaRPr lang="en-US" sz="3200" b="1" cap="none" spc="0" dirty="0">
              <a:ln w="0"/>
              <a:solidFill>
                <a:schemeClr val="accent1"/>
              </a:solidFill>
              <a:latin typeface="Century Gothic" panose="020B0502020202020204" pitchFamily="34" charset="0"/>
            </a:endParaRPr>
          </a:p>
        </p:txBody>
      </p:sp>
      <p:sp>
        <p:nvSpPr>
          <p:cNvPr id="24" name="Rectangle 23"/>
          <p:cNvSpPr/>
          <p:nvPr/>
        </p:nvSpPr>
        <p:spPr>
          <a:xfrm>
            <a:off x="4497870" y="5653285"/>
            <a:ext cx="2555816" cy="584775"/>
          </a:xfrm>
          <a:prstGeom prst="rect">
            <a:avLst/>
          </a:prstGeom>
          <a:noFill/>
        </p:spPr>
        <p:txBody>
          <a:bodyPr wrap="square" lIns="91440" tIns="45720" rIns="91440" bIns="45720">
            <a:spAutoFit/>
          </a:bodyPr>
          <a:lstStyle/>
          <a:p>
            <a:pPr algn="ctr"/>
            <a:r>
              <a:rPr lang="en-US" sz="3200" b="1" dirty="0" err="1">
                <a:ln w="0"/>
                <a:solidFill>
                  <a:schemeClr val="accent1"/>
                </a:solidFill>
                <a:latin typeface="Century Gothic" panose="020B0502020202020204" pitchFamily="34" charset="0"/>
              </a:rPr>
              <a:t>l’ordinateur</a:t>
            </a:r>
            <a:endParaRPr lang="en-US" sz="3200" b="1" cap="none" spc="0" dirty="0">
              <a:ln w="0"/>
              <a:solidFill>
                <a:schemeClr val="accent1"/>
              </a:solidFill>
              <a:latin typeface="Century Gothic" panose="020B0502020202020204" pitchFamily="34" charset="0"/>
            </a:endParaRPr>
          </a:p>
        </p:txBody>
      </p:sp>
      <p:sp>
        <p:nvSpPr>
          <p:cNvPr id="25" name="Rectangle 24"/>
          <p:cNvSpPr/>
          <p:nvPr/>
        </p:nvSpPr>
        <p:spPr>
          <a:xfrm>
            <a:off x="8510426" y="5653284"/>
            <a:ext cx="1943161" cy="584775"/>
          </a:xfrm>
          <a:prstGeom prst="rect">
            <a:avLst/>
          </a:prstGeom>
          <a:noFill/>
        </p:spPr>
        <p:txBody>
          <a:bodyPr wrap="none" lIns="91440" tIns="45720" rIns="91440" bIns="45720">
            <a:spAutoFit/>
          </a:bodyPr>
          <a:lstStyle/>
          <a:p>
            <a:pPr algn="ctr"/>
            <a:r>
              <a:rPr lang="en-US" sz="3200" b="1" dirty="0" err="1">
                <a:ln w="0"/>
                <a:solidFill>
                  <a:schemeClr val="accent1"/>
                </a:solidFill>
                <a:latin typeface="Century Gothic" panose="020B0502020202020204" pitchFamily="34" charset="0"/>
              </a:rPr>
              <a:t>l’homme</a:t>
            </a:r>
            <a:endParaRPr lang="en-US" sz="3200" b="1" cap="none" spc="0" dirty="0">
              <a:ln w="0"/>
              <a:solidFill>
                <a:schemeClr val="accent1"/>
              </a:solidFill>
              <a:latin typeface="Century Gothic" panose="020B0502020202020204" pitchFamily="34" charset="0"/>
            </a:endParaRPr>
          </a:p>
        </p:txBody>
      </p:sp>
      <p:pic>
        <p:nvPicPr>
          <p:cNvPr id="27" name="Picture 26" descr="background rectangle">
            <a:extLst>
              <a:ext uri="{FF2B5EF4-FFF2-40B4-BE49-F238E27FC236}">
                <a16:creationId xmlns:a16="http://schemas.microsoft.com/office/drawing/2014/main" id="{42F44626-9D3D-49F1-BB1C-1166110331CA}"/>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 name="Title 3">
            <a:extLst>
              <a:ext uri="{FF2B5EF4-FFF2-40B4-BE49-F238E27FC236}">
                <a16:creationId xmlns:a16="http://schemas.microsoft.com/office/drawing/2014/main" id="{E3918760-E89E-4F01-AC8B-BB6E999509EB}"/>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Prononciation</a:t>
            </a:r>
            <a:endParaRPr lang="en-GB" sz="3600" b="1" dirty="0">
              <a:solidFill>
                <a:schemeClr val="bg1"/>
              </a:solidFill>
            </a:endParaRPr>
          </a:p>
        </p:txBody>
      </p:sp>
      <p:sp>
        <p:nvSpPr>
          <p:cNvPr id="29" name="Rounded Rectangle 46">
            <a:extLst>
              <a:ext uri="{FF2B5EF4-FFF2-40B4-BE49-F238E27FC236}">
                <a16:creationId xmlns:a16="http://schemas.microsoft.com/office/drawing/2014/main" id="{9C5A8D8C-ADBD-4FC2-8C52-2E518FE4568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650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551CD-5B92-48DB-84F1-AD6125E578CA}"/>
              </a:ext>
            </a:extLst>
          </p:cNvPr>
          <p:cNvSpPr>
            <a:spLocks noGrp="1"/>
          </p:cNvSpPr>
          <p:nvPr>
            <p:ph type="title"/>
          </p:nvPr>
        </p:nvSpPr>
        <p:spPr>
          <a:xfrm>
            <a:off x="9773652" y="318586"/>
            <a:ext cx="1086853" cy="442269"/>
          </a:xfrm>
        </p:spPr>
        <p:txBody>
          <a:bodyPr/>
          <a:lstStyle/>
          <a:p>
            <a:r>
              <a:rPr lang="fr-FR" sz="1200" dirty="0">
                <a:solidFill>
                  <a:schemeClr val="bg1"/>
                </a:solidFill>
              </a:rPr>
              <a:t>Lire</a:t>
            </a:r>
          </a:p>
        </p:txBody>
      </p:sp>
      <p:graphicFrame>
        <p:nvGraphicFramePr>
          <p:cNvPr id="5" name="Table 4"/>
          <p:cNvGraphicFramePr>
            <a:graphicFrameLocks noGrp="1"/>
          </p:cNvGraphicFramePr>
          <p:nvPr>
            <p:extLst>
              <p:ext uri="{D42A27DB-BD31-4B8C-83A1-F6EECF244321}">
                <p14:modId xmlns:p14="http://schemas.microsoft.com/office/powerpoint/2010/main" val="154760275"/>
              </p:ext>
            </p:extLst>
          </p:nvPr>
        </p:nvGraphicFramePr>
        <p:xfrm>
          <a:off x="300038" y="1604028"/>
          <a:ext cx="11660543" cy="4663440"/>
        </p:xfrm>
        <a:graphic>
          <a:graphicData uri="http://schemas.openxmlformats.org/drawingml/2006/table">
            <a:tbl>
              <a:tblPr firstRow="1" bandRow="1">
                <a:tableStyleId>{69CF1AB2-1976-4502-BF36-3FF5EA218861}</a:tableStyleId>
              </a:tblPr>
              <a:tblGrid>
                <a:gridCol w="589554">
                  <a:extLst>
                    <a:ext uri="{9D8B030D-6E8A-4147-A177-3AD203B41FA5}">
                      <a16:colId xmlns:a16="http://schemas.microsoft.com/office/drawing/2014/main" val="2100878990"/>
                    </a:ext>
                  </a:extLst>
                </a:gridCol>
                <a:gridCol w="959384">
                  <a:extLst>
                    <a:ext uri="{9D8B030D-6E8A-4147-A177-3AD203B41FA5}">
                      <a16:colId xmlns:a16="http://schemas.microsoft.com/office/drawing/2014/main" val="2508129564"/>
                    </a:ext>
                  </a:extLst>
                </a:gridCol>
                <a:gridCol w="2250139">
                  <a:extLst>
                    <a:ext uri="{9D8B030D-6E8A-4147-A177-3AD203B41FA5}">
                      <a16:colId xmlns:a16="http://schemas.microsoft.com/office/drawing/2014/main" val="1479195209"/>
                    </a:ext>
                  </a:extLst>
                </a:gridCol>
                <a:gridCol w="2250139">
                  <a:extLst>
                    <a:ext uri="{9D8B030D-6E8A-4147-A177-3AD203B41FA5}">
                      <a16:colId xmlns:a16="http://schemas.microsoft.com/office/drawing/2014/main" val="1825158777"/>
                    </a:ext>
                  </a:extLst>
                </a:gridCol>
                <a:gridCol w="2250139">
                  <a:extLst>
                    <a:ext uri="{9D8B030D-6E8A-4147-A177-3AD203B41FA5}">
                      <a16:colId xmlns:a16="http://schemas.microsoft.com/office/drawing/2014/main" val="3641728094"/>
                    </a:ext>
                  </a:extLst>
                </a:gridCol>
                <a:gridCol w="3361188">
                  <a:extLst>
                    <a:ext uri="{9D8B030D-6E8A-4147-A177-3AD203B41FA5}">
                      <a16:colId xmlns:a16="http://schemas.microsoft.com/office/drawing/2014/main" val="3529497306"/>
                    </a:ext>
                  </a:extLst>
                </a:gridCol>
              </a:tblGrid>
              <a:tr h="370840">
                <a:tc>
                  <a:txBody>
                    <a:bodyPr/>
                    <a:lstStyle/>
                    <a:p>
                      <a:pPr algn="ctr"/>
                      <a:endParaRPr lang="en-GB" sz="2800" b="1" dirty="0">
                        <a:solidFill>
                          <a:schemeClr val="accent5">
                            <a:lumMod val="50000"/>
                          </a:schemeClr>
                        </a:solidFill>
                        <a:latin typeface="Century Gothic" panose="020B0502020202020204" pitchFamily="34" charset="0"/>
                      </a:endParaRPr>
                    </a:p>
                  </a:txBody>
                  <a:tcPr/>
                </a:tc>
                <a:tc>
                  <a:txBody>
                    <a:bodyPr/>
                    <a:lstStyle/>
                    <a:p>
                      <a:endParaRPr lang="en-GB" sz="2800" b="0" dirty="0">
                        <a:solidFill>
                          <a:schemeClr val="accent5">
                            <a:lumMod val="50000"/>
                          </a:schemeClr>
                        </a:solidFill>
                        <a:latin typeface="Century Gothic" panose="020B0502020202020204" pitchFamily="34" charset="0"/>
                      </a:endParaRPr>
                    </a:p>
                  </a:txBody>
                  <a:tcPr/>
                </a:tc>
                <a:tc>
                  <a:txBody>
                    <a:bodyPr/>
                    <a:lstStyle/>
                    <a:p>
                      <a:pPr algn="ctr"/>
                      <a:r>
                        <a:rPr lang="en-GB" sz="2800" b="0" dirty="0">
                          <a:solidFill>
                            <a:schemeClr val="accent5">
                              <a:lumMod val="50000"/>
                            </a:schemeClr>
                          </a:solidFill>
                          <a:latin typeface="Century Gothic" panose="020B0502020202020204" pitchFamily="34" charset="0"/>
                        </a:rPr>
                        <a:t>A</a:t>
                      </a:r>
                    </a:p>
                  </a:txBody>
                  <a:tcPr/>
                </a:tc>
                <a:tc>
                  <a:txBody>
                    <a:bodyPr/>
                    <a:lstStyle/>
                    <a:p>
                      <a:pPr algn="ctr"/>
                      <a:r>
                        <a:rPr lang="en-GB" sz="2800" b="0" dirty="0">
                          <a:solidFill>
                            <a:schemeClr val="accent5">
                              <a:lumMod val="50000"/>
                            </a:schemeClr>
                          </a:solidFill>
                          <a:latin typeface="Century Gothic" panose="020B0502020202020204" pitchFamily="34" charset="0"/>
                        </a:rPr>
                        <a:t>B</a:t>
                      </a:r>
                    </a:p>
                  </a:txBody>
                  <a:tcPr/>
                </a:tc>
                <a:tc>
                  <a:txBody>
                    <a:bodyPr/>
                    <a:lstStyle/>
                    <a:p>
                      <a:pPr algn="ctr"/>
                      <a:r>
                        <a:rPr lang="en-GB" sz="2800" b="0" dirty="0">
                          <a:solidFill>
                            <a:schemeClr val="accent5">
                              <a:lumMod val="50000"/>
                            </a:schemeClr>
                          </a:solidFill>
                          <a:latin typeface="Century Gothic" panose="020B0502020202020204" pitchFamily="34" charset="0"/>
                        </a:rPr>
                        <a:t>C</a:t>
                      </a:r>
                    </a:p>
                  </a:txBody>
                  <a:tcPr/>
                </a:tc>
                <a:tc>
                  <a:txBody>
                    <a:bodyPr/>
                    <a:lstStyle/>
                    <a:p>
                      <a:endParaRPr lang="en-GB" sz="28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4055956866"/>
                  </a:ext>
                </a:extLst>
              </a:tr>
              <a:tr h="370840">
                <a:tc>
                  <a:txBody>
                    <a:bodyPr/>
                    <a:lstStyle/>
                    <a:p>
                      <a:pPr algn="ctr"/>
                      <a:r>
                        <a:rPr lang="en-GB" sz="2800" b="1" dirty="0">
                          <a:solidFill>
                            <a:schemeClr val="accent5">
                              <a:lumMod val="50000"/>
                            </a:schemeClr>
                          </a:solidFill>
                          <a:latin typeface="Century Gothic" panose="020B0502020202020204" pitchFamily="34" charset="0"/>
                        </a:rPr>
                        <a:t>1</a:t>
                      </a:r>
                    </a:p>
                  </a:txBody>
                  <a:tcPr/>
                </a:tc>
                <a:tc>
                  <a:txBody>
                    <a:bodyPr/>
                    <a:lstStyle/>
                    <a:p>
                      <a:r>
                        <a:rPr lang="en-GB" sz="2800" b="0" dirty="0">
                          <a:solidFill>
                            <a:schemeClr val="accent5">
                              <a:lumMod val="50000"/>
                            </a:schemeClr>
                          </a:solidFill>
                          <a:latin typeface="Century Gothic" panose="020B0502020202020204" pitchFamily="34" charset="0"/>
                        </a:rPr>
                        <a:t>L’</a:t>
                      </a:r>
                    </a:p>
                  </a:txBody>
                  <a:tcPr/>
                </a:tc>
                <a:tc>
                  <a:txBody>
                    <a:bodyPr/>
                    <a:lstStyle/>
                    <a:p>
                      <a:r>
                        <a:rPr lang="en-GB" sz="2800" b="0" dirty="0" err="1">
                          <a:solidFill>
                            <a:schemeClr val="accent5">
                              <a:lumMod val="50000"/>
                            </a:schemeClr>
                          </a:solidFill>
                          <a:latin typeface="Century Gothic" panose="020B0502020202020204" pitchFamily="34" charset="0"/>
                        </a:rPr>
                        <a:t>français</a:t>
                      </a:r>
                      <a:r>
                        <a:rPr lang="en-GB" sz="2800" b="0" dirty="0">
                          <a:solidFill>
                            <a:schemeClr val="accent5">
                              <a:lumMod val="50000"/>
                            </a:schemeClr>
                          </a:solidFill>
                          <a:latin typeface="Century Gothic" panose="020B0502020202020204" pitchFamily="34" charset="0"/>
                        </a:rPr>
                        <a:t> </a:t>
                      </a:r>
                    </a:p>
                  </a:txBody>
                  <a:tcPr/>
                </a:tc>
                <a:tc>
                  <a:txBody>
                    <a:bodyPr/>
                    <a:lstStyle/>
                    <a:p>
                      <a:r>
                        <a:rPr lang="en-GB" sz="2800" b="0" dirty="0" err="1">
                          <a:solidFill>
                            <a:schemeClr val="accent5">
                              <a:lumMod val="50000"/>
                            </a:schemeClr>
                          </a:solidFill>
                          <a:latin typeface="Century Gothic" panose="020B0502020202020204" pitchFamily="34" charset="0"/>
                        </a:rPr>
                        <a:t>anglais</a:t>
                      </a:r>
                      <a:endParaRPr lang="en-GB" sz="2800" b="0" dirty="0">
                        <a:solidFill>
                          <a:schemeClr val="accent5">
                            <a:lumMod val="50000"/>
                          </a:schemeClr>
                        </a:solidFill>
                        <a:latin typeface="Century Gothic" panose="020B0502020202020204" pitchFamily="34" charset="0"/>
                      </a:endParaRPr>
                    </a:p>
                  </a:txBody>
                  <a:tcPr/>
                </a:tc>
                <a:tc>
                  <a:txBody>
                    <a:bodyPr/>
                    <a:lstStyle/>
                    <a:p>
                      <a:r>
                        <a:rPr lang="en-GB" sz="2800" b="0" dirty="0">
                          <a:solidFill>
                            <a:schemeClr val="accent5">
                              <a:lumMod val="50000"/>
                            </a:schemeClr>
                          </a:solidFill>
                          <a:latin typeface="Century Gothic" panose="020B0502020202020204" pitchFamily="34" charset="0"/>
                        </a:rPr>
                        <a:t>livre</a:t>
                      </a:r>
                    </a:p>
                  </a:txBody>
                  <a:tcPr/>
                </a:tc>
                <a:tc>
                  <a:txBody>
                    <a:bodyPr/>
                    <a:lstStyle/>
                    <a:p>
                      <a:r>
                        <a:rPr lang="en-GB" sz="2800" b="0" dirty="0" err="1">
                          <a:solidFill>
                            <a:schemeClr val="accent5">
                              <a:lumMod val="50000"/>
                            </a:schemeClr>
                          </a:solidFill>
                          <a:latin typeface="Century Gothic" panose="020B0502020202020204" pitchFamily="34" charset="0"/>
                        </a:rPr>
                        <a:t>est</a:t>
                      </a:r>
                      <a:r>
                        <a:rPr lang="en-GB" sz="2800" b="0" dirty="0">
                          <a:solidFill>
                            <a:schemeClr val="accent5">
                              <a:lumMod val="50000"/>
                            </a:schemeClr>
                          </a:solidFill>
                          <a:latin typeface="Century Gothic" panose="020B0502020202020204" pitchFamily="34" charset="0"/>
                        </a:rPr>
                        <a:t> </a:t>
                      </a:r>
                      <a:r>
                        <a:rPr lang="en-GB" sz="2800" b="0" dirty="0" err="1">
                          <a:solidFill>
                            <a:schemeClr val="accent5">
                              <a:lumMod val="50000"/>
                            </a:schemeClr>
                          </a:solidFill>
                          <a:latin typeface="Century Gothic" panose="020B0502020202020204" pitchFamily="34" charset="0"/>
                        </a:rPr>
                        <a:t>intéressant</a:t>
                      </a:r>
                      <a:r>
                        <a:rPr lang="en-GB" sz="2800" b="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2382149333"/>
                  </a:ext>
                </a:extLst>
              </a:tr>
              <a:tr h="370840">
                <a:tc>
                  <a:txBody>
                    <a:bodyPr/>
                    <a:lstStyle/>
                    <a:p>
                      <a:pPr algn="ctr"/>
                      <a:r>
                        <a:rPr lang="en-GB" sz="2800" b="1" dirty="0">
                          <a:solidFill>
                            <a:schemeClr val="accent5">
                              <a:lumMod val="50000"/>
                            </a:schemeClr>
                          </a:solidFill>
                          <a:latin typeface="Century Gothic" panose="020B0502020202020204" pitchFamily="34" charset="0"/>
                        </a:rPr>
                        <a:t>2</a:t>
                      </a:r>
                    </a:p>
                  </a:txBody>
                  <a:tcPr/>
                </a:tc>
                <a:tc>
                  <a:txBody>
                    <a:bodyPr/>
                    <a:lstStyle/>
                    <a:p>
                      <a:r>
                        <a:rPr lang="en-GB" sz="2800" b="0" dirty="0">
                          <a:solidFill>
                            <a:schemeClr val="accent5">
                              <a:lumMod val="50000"/>
                            </a:schemeClr>
                          </a:solidFill>
                          <a:latin typeface="Century Gothic" panose="020B0502020202020204" pitchFamily="34" charset="0"/>
                        </a:rPr>
                        <a:t>Le</a:t>
                      </a:r>
                    </a:p>
                  </a:txBody>
                  <a:tcPr/>
                </a:tc>
                <a:tc>
                  <a:txBody>
                    <a:bodyPr/>
                    <a:lstStyle/>
                    <a:p>
                      <a:r>
                        <a:rPr lang="en-GB" sz="2800" b="0" dirty="0">
                          <a:solidFill>
                            <a:schemeClr val="accent5">
                              <a:lumMod val="50000"/>
                            </a:schemeClr>
                          </a:solidFill>
                          <a:latin typeface="Century Gothic" panose="020B0502020202020204" pitchFamily="34" charset="0"/>
                        </a:rPr>
                        <a:t>homme</a:t>
                      </a:r>
                    </a:p>
                  </a:txBody>
                  <a:tcPr/>
                </a:tc>
                <a:tc>
                  <a:txBody>
                    <a:bodyPr/>
                    <a:lstStyle/>
                    <a:p>
                      <a:r>
                        <a:rPr lang="en-GB" sz="2800" b="0" dirty="0">
                          <a:solidFill>
                            <a:schemeClr val="accent5">
                              <a:lumMod val="50000"/>
                            </a:schemeClr>
                          </a:solidFill>
                          <a:latin typeface="Century Gothic" panose="020B0502020202020204" pitchFamily="34" charset="0"/>
                        </a:rPr>
                        <a:t>femme</a:t>
                      </a:r>
                    </a:p>
                  </a:txBody>
                  <a:tcPr/>
                </a:tc>
                <a:tc>
                  <a:txBody>
                    <a:bodyPr/>
                    <a:lstStyle/>
                    <a:p>
                      <a:r>
                        <a:rPr lang="en-GB" sz="2800" b="0" dirty="0" err="1">
                          <a:solidFill>
                            <a:schemeClr val="accent5">
                              <a:lumMod val="50000"/>
                            </a:schemeClr>
                          </a:solidFill>
                          <a:latin typeface="Century Gothic" panose="020B0502020202020204" pitchFamily="34" charset="0"/>
                        </a:rPr>
                        <a:t>garçon</a:t>
                      </a:r>
                      <a:endParaRPr lang="en-GB" sz="2800" b="0" dirty="0">
                        <a:solidFill>
                          <a:schemeClr val="accent5">
                            <a:lumMod val="50000"/>
                          </a:schemeClr>
                        </a:solidFill>
                        <a:latin typeface="Century Gothic" panose="020B0502020202020204" pitchFamily="34" charset="0"/>
                      </a:endParaRPr>
                    </a:p>
                  </a:txBody>
                  <a:tcPr/>
                </a:tc>
                <a:tc>
                  <a:txBody>
                    <a:bodyPr/>
                    <a:lstStyle/>
                    <a:p>
                      <a:r>
                        <a:rPr lang="en-GB" sz="2800" b="0" dirty="0">
                          <a:solidFill>
                            <a:schemeClr val="accent5">
                              <a:lumMod val="50000"/>
                            </a:schemeClr>
                          </a:solidFill>
                          <a:latin typeface="Century Gothic" panose="020B0502020202020204" pitchFamily="34" charset="0"/>
                        </a:rPr>
                        <a:t>a </a:t>
                      </a:r>
                      <a:r>
                        <a:rPr lang="en-GB" sz="2800" b="0" dirty="0" err="1">
                          <a:solidFill>
                            <a:schemeClr val="accent5">
                              <a:lumMod val="50000"/>
                            </a:schemeClr>
                          </a:solidFill>
                          <a:latin typeface="Century Gothic" panose="020B0502020202020204" pitchFamily="34" charset="0"/>
                        </a:rPr>
                        <a:t>une</a:t>
                      </a:r>
                      <a:r>
                        <a:rPr lang="en-GB" sz="2800" b="0" dirty="0">
                          <a:solidFill>
                            <a:schemeClr val="accent5">
                              <a:lumMod val="50000"/>
                            </a:schemeClr>
                          </a:solidFill>
                          <a:latin typeface="Century Gothic" panose="020B0502020202020204" pitchFamily="34" charset="0"/>
                        </a:rPr>
                        <a:t> idée.</a:t>
                      </a:r>
                    </a:p>
                  </a:txBody>
                  <a:tcPr/>
                </a:tc>
                <a:extLst>
                  <a:ext uri="{0D108BD9-81ED-4DB2-BD59-A6C34878D82A}">
                    <a16:rowId xmlns:a16="http://schemas.microsoft.com/office/drawing/2014/main" val="37060546"/>
                  </a:ext>
                </a:extLst>
              </a:tr>
              <a:tr h="370840">
                <a:tc>
                  <a:txBody>
                    <a:bodyPr/>
                    <a:lstStyle/>
                    <a:p>
                      <a:pPr algn="ctr"/>
                      <a:r>
                        <a:rPr lang="en-GB" sz="2800" b="1" dirty="0">
                          <a:solidFill>
                            <a:schemeClr val="accent5">
                              <a:lumMod val="50000"/>
                            </a:schemeClr>
                          </a:solidFill>
                          <a:latin typeface="Century Gothic" panose="020B0502020202020204" pitchFamily="34" charset="0"/>
                        </a:rPr>
                        <a:t>3</a:t>
                      </a:r>
                    </a:p>
                  </a:txBody>
                  <a:tcPr/>
                </a:tc>
                <a:tc>
                  <a:txBody>
                    <a:bodyPr/>
                    <a:lstStyle/>
                    <a:p>
                      <a:r>
                        <a:rPr lang="en-GB" sz="2800" b="0" dirty="0">
                          <a:solidFill>
                            <a:schemeClr val="accent5">
                              <a:lumMod val="50000"/>
                            </a:schemeClr>
                          </a:solidFill>
                          <a:latin typeface="Century Gothic" panose="020B0502020202020204" pitchFamily="34" charset="0"/>
                        </a:rPr>
                        <a:t>La</a:t>
                      </a:r>
                    </a:p>
                  </a:txBody>
                  <a:tcPr/>
                </a:tc>
                <a:tc>
                  <a:txBody>
                    <a:bodyPr/>
                    <a:lstStyle/>
                    <a:p>
                      <a:r>
                        <a:rPr lang="en-GB" sz="2800" b="0" dirty="0" err="1">
                          <a:solidFill>
                            <a:schemeClr val="accent5">
                              <a:lumMod val="50000"/>
                            </a:schemeClr>
                          </a:solidFill>
                          <a:latin typeface="Century Gothic" panose="020B0502020202020204" pitchFamily="34" charset="0"/>
                        </a:rPr>
                        <a:t>amie</a:t>
                      </a:r>
                      <a:endParaRPr lang="en-GB" sz="2800" b="0" dirty="0">
                        <a:solidFill>
                          <a:schemeClr val="accent5">
                            <a:lumMod val="50000"/>
                          </a:schemeClr>
                        </a:solidFill>
                        <a:latin typeface="Century Gothic" panose="020B0502020202020204" pitchFamily="34" charset="0"/>
                      </a:endParaRPr>
                    </a:p>
                  </a:txBody>
                  <a:tcPr/>
                </a:tc>
                <a:tc>
                  <a:txBody>
                    <a:bodyPr/>
                    <a:lstStyle/>
                    <a:p>
                      <a:r>
                        <a:rPr lang="en-GB" sz="2800" b="0" dirty="0" err="1">
                          <a:solidFill>
                            <a:schemeClr val="accent5">
                              <a:lumMod val="50000"/>
                            </a:schemeClr>
                          </a:solidFill>
                          <a:latin typeface="Century Gothic" panose="020B0502020202020204" pitchFamily="34" charset="0"/>
                        </a:rPr>
                        <a:t>médecin</a:t>
                      </a:r>
                      <a:endParaRPr lang="en-GB" sz="2800" b="0" dirty="0">
                        <a:solidFill>
                          <a:schemeClr val="accent5">
                            <a:lumMod val="50000"/>
                          </a:schemeClr>
                        </a:solidFill>
                        <a:latin typeface="Century Gothic" panose="020B0502020202020204" pitchFamily="34" charset="0"/>
                      </a:endParaRPr>
                    </a:p>
                  </a:txBody>
                  <a:tcPr/>
                </a:tc>
                <a:tc>
                  <a:txBody>
                    <a:bodyPr/>
                    <a:lstStyle/>
                    <a:p>
                      <a:r>
                        <a:rPr lang="en-GB" sz="2800" b="0" dirty="0" err="1">
                          <a:solidFill>
                            <a:schemeClr val="accent5">
                              <a:lumMod val="50000"/>
                            </a:schemeClr>
                          </a:solidFill>
                          <a:latin typeface="Century Gothic" panose="020B0502020202020204" pitchFamily="34" charset="0"/>
                        </a:rPr>
                        <a:t>fille</a:t>
                      </a:r>
                      <a:endParaRPr lang="en-GB" sz="2800" b="0" dirty="0">
                        <a:solidFill>
                          <a:schemeClr val="accent5">
                            <a:lumMod val="50000"/>
                          </a:schemeClr>
                        </a:solidFill>
                        <a:latin typeface="Century Gothic" panose="020B0502020202020204" pitchFamily="34" charset="0"/>
                      </a:endParaRPr>
                    </a:p>
                  </a:txBody>
                  <a:tcPr/>
                </a:tc>
                <a:tc>
                  <a:txBody>
                    <a:bodyPr/>
                    <a:lstStyle/>
                    <a:p>
                      <a:r>
                        <a:rPr lang="en-GB" sz="2800" b="0" dirty="0" err="1">
                          <a:solidFill>
                            <a:schemeClr val="accent5">
                              <a:lumMod val="50000"/>
                            </a:schemeClr>
                          </a:solidFill>
                          <a:latin typeface="Century Gothic" panose="020B0502020202020204" pitchFamily="34" charset="0"/>
                        </a:rPr>
                        <a:t>est</a:t>
                      </a:r>
                      <a:r>
                        <a:rPr lang="en-GB" sz="2800" b="0" dirty="0">
                          <a:solidFill>
                            <a:schemeClr val="accent5">
                              <a:lumMod val="50000"/>
                            </a:schemeClr>
                          </a:solidFill>
                          <a:latin typeface="Century Gothic" panose="020B0502020202020204" pitchFamily="34" charset="0"/>
                        </a:rPr>
                        <a:t> </a:t>
                      </a:r>
                      <a:r>
                        <a:rPr lang="en-GB" sz="2800" b="0" dirty="0" err="1">
                          <a:solidFill>
                            <a:schemeClr val="accent5">
                              <a:lumMod val="50000"/>
                            </a:schemeClr>
                          </a:solidFill>
                          <a:latin typeface="Century Gothic" panose="020B0502020202020204" pitchFamily="34" charset="0"/>
                        </a:rPr>
                        <a:t>sympa</a:t>
                      </a:r>
                      <a:r>
                        <a:rPr lang="en-GB" sz="2800" b="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1374533858"/>
                  </a:ext>
                </a:extLst>
              </a:tr>
              <a:tr h="370840">
                <a:tc>
                  <a:txBody>
                    <a:bodyPr/>
                    <a:lstStyle/>
                    <a:p>
                      <a:pPr algn="ctr"/>
                      <a:r>
                        <a:rPr lang="en-GB" sz="2800" b="1" dirty="0">
                          <a:solidFill>
                            <a:schemeClr val="accent5">
                              <a:lumMod val="50000"/>
                            </a:schemeClr>
                          </a:solidFill>
                          <a:latin typeface="Century Gothic" panose="020B0502020202020204" pitchFamily="34" charset="0"/>
                        </a:rPr>
                        <a:t>4</a:t>
                      </a:r>
                    </a:p>
                  </a:txBody>
                  <a:tcPr/>
                </a:tc>
                <a:tc>
                  <a:txBody>
                    <a:bodyPr/>
                    <a:lstStyle/>
                    <a:p>
                      <a:r>
                        <a:rPr lang="en-GB" sz="2800" b="0" dirty="0">
                          <a:solidFill>
                            <a:schemeClr val="accent5">
                              <a:lumMod val="50000"/>
                            </a:schemeClr>
                          </a:solidFill>
                          <a:latin typeface="Century Gothic" panose="020B0502020202020204" pitchFamily="34" charset="0"/>
                        </a:rPr>
                        <a:t>Le</a:t>
                      </a:r>
                    </a:p>
                  </a:txBody>
                  <a:tcPr/>
                </a:tc>
                <a:tc>
                  <a:txBody>
                    <a:bodyPr/>
                    <a:lstStyle/>
                    <a:p>
                      <a:r>
                        <a:rPr lang="en-GB" sz="2800" b="0" dirty="0" err="1">
                          <a:solidFill>
                            <a:schemeClr val="accent5">
                              <a:lumMod val="50000"/>
                            </a:schemeClr>
                          </a:solidFill>
                          <a:latin typeface="Century Gothic" panose="020B0502020202020204" pitchFamily="34" charset="0"/>
                        </a:rPr>
                        <a:t>chambre</a:t>
                      </a:r>
                      <a:endParaRPr lang="en-GB" sz="2800" b="0" dirty="0">
                        <a:solidFill>
                          <a:schemeClr val="accent5">
                            <a:lumMod val="50000"/>
                          </a:schemeClr>
                        </a:solidFill>
                        <a:latin typeface="Century Gothic" panose="020B0502020202020204" pitchFamily="34" charset="0"/>
                      </a:endParaRPr>
                    </a:p>
                  </a:txBody>
                  <a:tcPr/>
                </a:tc>
                <a:tc>
                  <a:txBody>
                    <a:bodyPr/>
                    <a:lstStyle/>
                    <a:p>
                      <a:r>
                        <a:rPr lang="en-GB" sz="2800" b="0" dirty="0">
                          <a:solidFill>
                            <a:schemeClr val="accent5">
                              <a:lumMod val="50000"/>
                            </a:schemeClr>
                          </a:solidFill>
                          <a:latin typeface="Century Gothic" panose="020B0502020202020204" pitchFamily="34" charset="0"/>
                        </a:rPr>
                        <a:t>portable</a:t>
                      </a:r>
                    </a:p>
                  </a:txBody>
                  <a:tcPr/>
                </a:tc>
                <a:tc>
                  <a:txBody>
                    <a:bodyPr/>
                    <a:lstStyle/>
                    <a:p>
                      <a:r>
                        <a:rPr lang="en-GB" sz="2800" b="0" dirty="0" err="1">
                          <a:solidFill>
                            <a:schemeClr val="accent5">
                              <a:lumMod val="50000"/>
                            </a:schemeClr>
                          </a:solidFill>
                          <a:latin typeface="Century Gothic" panose="020B0502020202020204" pitchFamily="34" charset="0"/>
                        </a:rPr>
                        <a:t>ordinateur</a:t>
                      </a:r>
                      <a:endParaRPr lang="en-GB" sz="2800" b="0" dirty="0">
                        <a:solidFill>
                          <a:schemeClr val="accent5">
                            <a:lumMod val="50000"/>
                          </a:schemeClr>
                        </a:solidFill>
                        <a:latin typeface="Century Gothic" panose="020B0502020202020204" pitchFamily="34" charset="0"/>
                      </a:endParaRPr>
                    </a:p>
                  </a:txBody>
                  <a:tcPr/>
                </a:tc>
                <a:tc>
                  <a:txBody>
                    <a:bodyPr/>
                    <a:lstStyle/>
                    <a:p>
                      <a:r>
                        <a:rPr lang="en-GB" sz="2800" b="0" dirty="0" err="1">
                          <a:solidFill>
                            <a:schemeClr val="accent5">
                              <a:lumMod val="50000"/>
                            </a:schemeClr>
                          </a:solidFill>
                          <a:latin typeface="Century Gothic" panose="020B0502020202020204" pitchFamily="34" charset="0"/>
                        </a:rPr>
                        <a:t>est</a:t>
                      </a:r>
                      <a:r>
                        <a:rPr lang="en-GB" sz="2800" b="0" dirty="0">
                          <a:solidFill>
                            <a:schemeClr val="accent5">
                              <a:lumMod val="50000"/>
                            </a:schemeClr>
                          </a:solidFill>
                          <a:latin typeface="Century Gothic" panose="020B0502020202020204" pitchFamily="34" charset="0"/>
                        </a:rPr>
                        <a:t> </a:t>
                      </a:r>
                      <a:r>
                        <a:rPr lang="en-GB" sz="2800" b="0" dirty="0" err="1">
                          <a:solidFill>
                            <a:schemeClr val="accent5">
                              <a:lumMod val="50000"/>
                            </a:schemeClr>
                          </a:solidFill>
                          <a:latin typeface="Century Gothic" panose="020B0502020202020204" pitchFamily="34" charset="0"/>
                        </a:rPr>
                        <a:t>moderne</a:t>
                      </a:r>
                      <a:r>
                        <a:rPr lang="en-GB" sz="2800" b="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20874714"/>
                  </a:ext>
                </a:extLst>
              </a:tr>
              <a:tr h="370840">
                <a:tc>
                  <a:txBody>
                    <a:bodyPr/>
                    <a:lstStyle/>
                    <a:p>
                      <a:pPr algn="ctr"/>
                      <a:r>
                        <a:rPr lang="en-GB" sz="2800" b="1" dirty="0">
                          <a:solidFill>
                            <a:schemeClr val="accent5">
                              <a:lumMod val="50000"/>
                            </a:schemeClr>
                          </a:solidFill>
                          <a:latin typeface="Century Gothic" panose="020B0502020202020204" pitchFamily="34" charset="0"/>
                        </a:rPr>
                        <a:t>5</a:t>
                      </a:r>
                    </a:p>
                  </a:txBody>
                  <a:tcPr/>
                </a:tc>
                <a:tc>
                  <a:txBody>
                    <a:bodyPr/>
                    <a:lstStyle/>
                    <a:p>
                      <a:r>
                        <a:rPr lang="en-GB" sz="2800" b="0" dirty="0">
                          <a:solidFill>
                            <a:schemeClr val="accent5">
                              <a:lumMod val="50000"/>
                            </a:schemeClr>
                          </a:solidFill>
                          <a:latin typeface="Century Gothic" panose="020B0502020202020204" pitchFamily="34" charset="0"/>
                        </a:rPr>
                        <a:t>L’</a:t>
                      </a:r>
                    </a:p>
                  </a:txBody>
                  <a:tcPr/>
                </a:tc>
                <a:tc>
                  <a:txBody>
                    <a:bodyPr/>
                    <a:lstStyle/>
                    <a:p>
                      <a:r>
                        <a:rPr lang="en-GB" sz="2800" b="0" dirty="0" err="1">
                          <a:solidFill>
                            <a:schemeClr val="accent5">
                              <a:lumMod val="50000"/>
                            </a:schemeClr>
                          </a:solidFill>
                          <a:latin typeface="Century Gothic" panose="020B0502020202020204" pitchFamily="34" charset="0"/>
                        </a:rPr>
                        <a:t>professeur</a:t>
                      </a:r>
                      <a:endParaRPr lang="en-GB" sz="2800" b="0" dirty="0">
                        <a:solidFill>
                          <a:schemeClr val="accent5">
                            <a:lumMod val="50000"/>
                          </a:schemeClr>
                        </a:solidFill>
                        <a:latin typeface="Century Gothic" panose="020B0502020202020204" pitchFamily="34" charset="0"/>
                      </a:endParaRPr>
                    </a:p>
                  </a:txBody>
                  <a:tcPr/>
                </a:tc>
                <a:tc>
                  <a:txBody>
                    <a:bodyPr/>
                    <a:lstStyle/>
                    <a:p>
                      <a:r>
                        <a:rPr lang="en-GB" sz="2800" b="0" dirty="0" err="1">
                          <a:solidFill>
                            <a:schemeClr val="accent5">
                              <a:lumMod val="50000"/>
                            </a:schemeClr>
                          </a:solidFill>
                          <a:latin typeface="Century Gothic" panose="020B0502020202020204" pitchFamily="34" charset="0"/>
                        </a:rPr>
                        <a:t>acteur</a:t>
                      </a:r>
                      <a:endParaRPr lang="en-GB" sz="2800" b="0" dirty="0">
                        <a:solidFill>
                          <a:schemeClr val="accent5">
                            <a:lumMod val="50000"/>
                          </a:schemeClr>
                        </a:solidFill>
                        <a:latin typeface="Century Gothic" panose="020B0502020202020204" pitchFamily="34" charset="0"/>
                      </a:endParaRPr>
                    </a:p>
                  </a:txBody>
                  <a:tcPr/>
                </a:tc>
                <a:tc>
                  <a:txBody>
                    <a:bodyPr/>
                    <a:lstStyle/>
                    <a:p>
                      <a:r>
                        <a:rPr lang="en-GB" sz="2800" b="0" dirty="0">
                          <a:solidFill>
                            <a:schemeClr val="accent5">
                              <a:lumMod val="50000"/>
                            </a:schemeClr>
                          </a:solidFill>
                          <a:latin typeface="Century Gothic" panose="020B0502020202020204" pitchFamily="34" charset="0"/>
                        </a:rPr>
                        <a:t>femme</a:t>
                      </a:r>
                    </a:p>
                  </a:txBody>
                  <a:tcPr/>
                </a:tc>
                <a:tc>
                  <a:txBody>
                    <a:bodyPr/>
                    <a:lstStyle/>
                    <a:p>
                      <a:r>
                        <a:rPr lang="en-GB" sz="2800" b="0" dirty="0" err="1">
                          <a:solidFill>
                            <a:schemeClr val="accent5">
                              <a:lumMod val="50000"/>
                            </a:schemeClr>
                          </a:solidFill>
                          <a:latin typeface="Century Gothic" panose="020B0502020202020204" pitchFamily="34" charset="0"/>
                        </a:rPr>
                        <a:t>parle</a:t>
                      </a:r>
                      <a:r>
                        <a:rPr lang="en-GB" sz="2800" b="0" baseline="0" dirty="0">
                          <a:solidFill>
                            <a:schemeClr val="accent5">
                              <a:lumMod val="50000"/>
                            </a:schemeClr>
                          </a:solidFill>
                          <a:latin typeface="Century Gothic" panose="020B0502020202020204" pitchFamily="34" charset="0"/>
                        </a:rPr>
                        <a:t> </a:t>
                      </a:r>
                      <a:r>
                        <a:rPr lang="en-GB" sz="2800" b="0" baseline="0" dirty="0" err="1">
                          <a:solidFill>
                            <a:schemeClr val="accent5">
                              <a:lumMod val="50000"/>
                            </a:schemeClr>
                          </a:solidFill>
                          <a:latin typeface="Century Gothic" panose="020B0502020202020204" pitchFamily="34" charset="0"/>
                        </a:rPr>
                        <a:t>anglais</a:t>
                      </a:r>
                      <a:r>
                        <a:rPr lang="en-GB" sz="2800" b="0" baseline="0" dirty="0">
                          <a:solidFill>
                            <a:schemeClr val="accent5">
                              <a:lumMod val="50000"/>
                            </a:schemeClr>
                          </a:solidFill>
                          <a:latin typeface="Century Gothic" panose="020B0502020202020204" pitchFamily="34" charset="0"/>
                        </a:rPr>
                        <a:t>.</a:t>
                      </a:r>
                      <a:endParaRPr lang="en-GB" sz="28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121564197"/>
                  </a:ext>
                </a:extLst>
              </a:tr>
              <a:tr h="370840">
                <a:tc>
                  <a:txBody>
                    <a:bodyPr/>
                    <a:lstStyle/>
                    <a:p>
                      <a:pPr algn="ctr"/>
                      <a:r>
                        <a:rPr lang="en-GB" sz="2800" b="1" dirty="0">
                          <a:solidFill>
                            <a:schemeClr val="accent5">
                              <a:lumMod val="50000"/>
                            </a:schemeClr>
                          </a:solidFill>
                          <a:latin typeface="Century Gothic" panose="020B0502020202020204" pitchFamily="34" charset="0"/>
                        </a:rPr>
                        <a:t>6</a:t>
                      </a:r>
                    </a:p>
                  </a:txBody>
                  <a:tcPr/>
                </a:tc>
                <a:tc>
                  <a:txBody>
                    <a:bodyPr/>
                    <a:lstStyle/>
                    <a:p>
                      <a:r>
                        <a:rPr lang="en-GB" sz="2800" b="0" dirty="0">
                          <a:solidFill>
                            <a:schemeClr val="accent5">
                              <a:lumMod val="50000"/>
                            </a:schemeClr>
                          </a:solidFill>
                          <a:latin typeface="Century Gothic" panose="020B0502020202020204" pitchFamily="34" charset="0"/>
                        </a:rPr>
                        <a:t>La</a:t>
                      </a:r>
                    </a:p>
                  </a:txBody>
                  <a:tcPr/>
                </a:tc>
                <a:tc>
                  <a:txBody>
                    <a:bodyPr/>
                    <a:lstStyle/>
                    <a:p>
                      <a:r>
                        <a:rPr lang="en-GB" sz="2800" b="0" dirty="0" err="1">
                          <a:solidFill>
                            <a:schemeClr val="accent5">
                              <a:lumMod val="50000"/>
                            </a:schemeClr>
                          </a:solidFill>
                          <a:latin typeface="Century Gothic" panose="020B0502020202020204" pitchFamily="34" charset="0"/>
                        </a:rPr>
                        <a:t>chien</a:t>
                      </a:r>
                      <a:endParaRPr lang="en-GB" sz="2800" b="0" dirty="0">
                        <a:solidFill>
                          <a:schemeClr val="accent5">
                            <a:lumMod val="50000"/>
                          </a:schemeClr>
                        </a:solidFill>
                        <a:latin typeface="Century Gothic" panose="020B0502020202020204" pitchFamily="34" charset="0"/>
                      </a:endParaRPr>
                    </a:p>
                  </a:txBody>
                  <a:tcPr/>
                </a:tc>
                <a:tc>
                  <a:txBody>
                    <a:bodyPr/>
                    <a:lstStyle/>
                    <a:p>
                      <a:r>
                        <a:rPr lang="en-GB" sz="2800" b="0" dirty="0" err="1">
                          <a:solidFill>
                            <a:schemeClr val="accent5">
                              <a:lumMod val="50000"/>
                            </a:schemeClr>
                          </a:solidFill>
                          <a:latin typeface="Century Gothic" panose="020B0502020202020204" pitchFamily="34" charset="0"/>
                        </a:rPr>
                        <a:t>ami</a:t>
                      </a:r>
                      <a:endParaRPr lang="en-GB" sz="2800" b="0" dirty="0">
                        <a:solidFill>
                          <a:schemeClr val="accent5">
                            <a:lumMod val="50000"/>
                          </a:schemeClr>
                        </a:solidFill>
                        <a:latin typeface="Century Gothic" panose="020B0502020202020204" pitchFamily="34" charset="0"/>
                      </a:endParaRPr>
                    </a:p>
                  </a:txBody>
                  <a:tcPr/>
                </a:tc>
                <a:tc>
                  <a:txBody>
                    <a:bodyPr/>
                    <a:lstStyle/>
                    <a:p>
                      <a:r>
                        <a:rPr lang="en-GB" sz="2800" b="0" dirty="0" err="1">
                          <a:solidFill>
                            <a:schemeClr val="accent5">
                              <a:lumMod val="50000"/>
                            </a:schemeClr>
                          </a:solidFill>
                          <a:latin typeface="Century Gothic" panose="020B0502020202020204" pitchFamily="34" charset="0"/>
                        </a:rPr>
                        <a:t>personne</a:t>
                      </a:r>
                      <a:endParaRPr lang="en-GB" sz="2800" b="0" dirty="0">
                        <a:solidFill>
                          <a:schemeClr val="accent5">
                            <a:lumMod val="50000"/>
                          </a:schemeClr>
                        </a:solidFill>
                        <a:latin typeface="Century Gothic" panose="020B0502020202020204" pitchFamily="34" charset="0"/>
                      </a:endParaRPr>
                    </a:p>
                  </a:txBody>
                  <a:tcPr/>
                </a:tc>
                <a:tc>
                  <a:txBody>
                    <a:bodyPr/>
                    <a:lstStyle/>
                    <a:p>
                      <a:r>
                        <a:rPr lang="en-GB" sz="2800" b="0" dirty="0" err="1">
                          <a:solidFill>
                            <a:schemeClr val="accent5">
                              <a:lumMod val="50000"/>
                            </a:schemeClr>
                          </a:solidFill>
                          <a:latin typeface="Century Gothic" panose="020B0502020202020204" pitchFamily="34" charset="0"/>
                        </a:rPr>
                        <a:t>est</a:t>
                      </a:r>
                      <a:r>
                        <a:rPr lang="en-GB" sz="2800" b="0" dirty="0">
                          <a:solidFill>
                            <a:schemeClr val="accent5">
                              <a:lumMod val="50000"/>
                            </a:schemeClr>
                          </a:solidFill>
                          <a:latin typeface="Century Gothic" panose="020B0502020202020204" pitchFamily="34" charset="0"/>
                        </a:rPr>
                        <a:t> triste.</a:t>
                      </a:r>
                    </a:p>
                  </a:txBody>
                  <a:tcPr/>
                </a:tc>
                <a:extLst>
                  <a:ext uri="{0D108BD9-81ED-4DB2-BD59-A6C34878D82A}">
                    <a16:rowId xmlns:a16="http://schemas.microsoft.com/office/drawing/2014/main" val="1372448238"/>
                  </a:ext>
                </a:extLst>
              </a:tr>
              <a:tr h="370840">
                <a:tc>
                  <a:txBody>
                    <a:bodyPr/>
                    <a:lstStyle/>
                    <a:p>
                      <a:pPr algn="ctr"/>
                      <a:r>
                        <a:rPr lang="en-GB" sz="2800" b="1" dirty="0">
                          <a:solidFill>
                            <a:schemeClr val="accent5">
                              <a:lumMod val="50000"/>
                            </a:schemeClr>
                          </a:solidFill>
                          <a:latin typeface="Century Gothic" panose="020B0502020202020204" pitchFamily="34" charset="0"/>
                        </a:rPr>
                        <a:t>7</a:t>
                      </a:r>
                    </a:p>
                  </a:txBody>
                  <a:tcPr/>
                </a:tc>
                <a:tc>
                  <a:txBody>
                    <a:bodyPr/>
                    <a:lstStyle/>
                    <a:p>
                      <a:r>
                        <a:rPr lang="en-GB" sz="2800" b="0" dirty="0">
                          <a:solidFill>
                            <a:schemeClr val="accent5">
                              <a:lumMod val="50000"/>
                            </a:schemeClr>
                          </a:solidFill>
                          <a:latin typeface="Century Gothic" panose="020B0502020202020204" pitchFamily="34" charset="0"/>
                        </a:rPr>
                        <a:t>L’</a:t>
                      </a:r>
                    </a:p>
                  </a:txBody>
                  <a:tcPr/>
                </a:tc>
                <a:tc>
                  <a:txBody>
                    <a:bodyPr/>
                    <a:lstStyle/>
                    <a:p>
                      <a:r>
                        <a:rPr lang="en-GB" sz="2800" b="0" dirty="0">
                          <a:solidFill>
                            <a:schemeClr val="accent5">
                              <a:lumMod val="50000"/>
                            </a:schemeClr>
                          </a:solidFill>
                          <a:latin typeface="Century Gothic" panose="020B0502020202020204" pitchFamily="34" charset="0"/>
                        </a:rPr>
                        <a:t>enfant</a:t>
                      </a:r>
                    </a:p>
                  </a:txBody>
                  <a:tcPr/>
                </a:tc>
                <a:tc>
                  <a:txBody>
                    <a:bodyPr/>
                    <a:lstStyle/>
                    <a:p>
                      <a:r>
                        <a:rPr lang="en-GB" sz="2800" b="0" dirty="0" err="1">
                          <a:solidFill>
                            <a:schemeClr val="accent5">
                              <a:lumMod val="50000"/>
                            </a:schemeClr>
                          </a:solidFill>
                          <a:latin typeface="Century Gothic" panose="020B0502020202020204" pitchFamily="34" charset="0"/>
                        </a:rPr>
                        <a:t>fille</a:t>
                      </a:r>
                      <a:endParaRPr lang="en-GB" sz="2800" b="0" dirty="0">
                        <a:solidFill>
                          <a:schemeClr val="accent5">
                            <a:lumMod val="50000"/>
                          </a:schemeClr>
                        </a:solidFill>
                        <a:latin typeface="Century Gothic" panose="020B0502020202020204" pitchFamily="34" charset="0"/>
                      </a:endParaRPr>
                    </a:p>
                  </a:txBody>
                  <a:tcPr/>
                </a:tc>
                <a:tc>
                  <a:txBody>
                    <a:bodyPr/>
                    <a:lstStyle/>
                    <a:p>
                      <a:r>
                        <a:rPr lang="en-GB" sz="2800" b="0" dirty="0" err="1">
                          <a:solidFill>
                            <a:schemeClr val="accent5">
                              <a:lumMod val="50000"/>
                            </a:schemeClr>
                          </a:solidFill>
                          <a:latin typeface="Century Gothic" panose="020B0502020202020204" pitchFamily="34" charset="0"/>
                        </a:rPr>
                        <a:t>garçon</a:t>
                      </a:r>
                      <a:endParaRPr lang="en-GB" sz="2800" b="0" dirty="0">
                        <a:solidFill>
                          <a:schemeClr val="accent5">
                            <a:lumMod val="50000"/>
                          </a:schemeClr>
                        </a:solidFill>
                        <a:latin typeface="Century Gothic" panose="020B0502020202020204" pitchFamily="34" charset="0"/>
                      </a:endParaRPr>
                    </a:p>
                  </a:txBody>
                  <a:tcPr/>
                </a:tc>
                <a:tc>
                  <a:txBody>
                    <a:bodyPr/>
                    <a:lstStyle/>
                    <a:p>
                      <a:r>
                        <a:rPr lang="en-GB" sz="2800" b="0" dirty="0">
                          <a:solidFill>
                            <a:schemeClr val="accent5">
                              <a:lumMod val="50000"/>
                            </a:schemeClr>
                          </a:solidFill>
                          <a:latin typeface="Century Gothic" panose="020B0502020202020204" pitchFamily="34" charset="0"/>
                        </a:rPr>
                        <a:t>a un </a:t>
                      </a:r>
                      <a:r>
                        <a:rPr lang="en-GB" sz="2800" b="0" dirty="0" err="1">
                          <a:solidFill>
                            <a:schemeClr val="accent5">
                              <a:lumMod val="50000"/>
                            </a:schemeClr>
                          </a:solidFill>
                          <a:latin typeface="Century Gothic" panose="020B0502020202020204" pitchFamily="34" charset="0"/>
                        </a:rPr>
                        <a:t>vélo</a:t>
                      </a:r>
                      <a:r>
                        <a:rPr lang="en-GB" sz="2800" b="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2321324798"/>
                  </a:ext>
                </a:extLst>
              </a:tr>
              <a:tr h="370840">
                <a:tc>
                  <a:txBody>
                    <a:bodyPr/>
                    <a:lstStyle/>
                    <a:p>
                      <a:pPr algn="ctr"/>
                      <a:r>
                        <a:rPr lang="en-GB" sz="2800" b="1" dirty="0">
                          <a:solidFill>
                            <a:schemeClr val="accent5">
                              <a:lumMod val="50000"/>
                            </a:schemeClr>
                          </a:solidFill>
                          <a:latin typeface="Century Gothic" panose="020B0502020202020204" pitchFamily="34" charset="0"/>
                        </a:rPr>
                        <a:t>8</a:t>
                      </a:r>
                    </a:p>
                  </a:txBody>
                  <a:tcPr/>
                </a:tc>
                <a:tc>
                  <a:txBody>
                    <a:bodyPr/>
                    <a:lstStyle/>
                    <a:p>
                      <a:r>
                        <a:rPr lang="en-GB" sz="2800" b="0" dirty="0">
                          <a:solidFill>
                            <a:schemeClr val="accent5">
                              <a:lumMod val="50000"/>
                            </a:schemeClr>
                          </a:solidFill>
                          <a:latin typeface="Century Gothic" panose="020B0502020202020204" pitchFamily="34" charset="0"/>
                        </a:rPr>
                        <a:t>Le</a:t>
                      </a:r>
                    </a:p>
                  </a:txBody>
                  <a:tcPr/>
                </a:tc>
                <a:tc>
                  <a:txBody>
                    <a:bodyPr/>
                    <a:lstStyle/>
                    <a:p>
                      <a:r>
                        <a:rPr lang="en-GB" sz="2800" b="0" dirty="0">
                          <a:solidFill>
                            <a:schemeClr val="accent5">
                              <a:lumMod val="50000"/>
                            </a:schemeClr>
                          </a:solidFill>
                          <a:latin typeface="Century Gothic" panose="020B0502020202020204" pitchFamily="34" charset="0"/>
                        </a:rPr>
                        <a:t>animal</a:t>
                      </a:r>
                    </a:p>
                  </a:txBody>
                  <a:tcPr/>
                </a:tc>
                <a:tc>
                  <a:txBody>
                    <a:bodyPr/>
                    <a:lstStyle/>
                    <a:p>
                      <a:r>
                        <a:rPr lang="en-GB" sz="2800" b="0" dirty="0" err="1">
                          <a:solidFill>
                            <a:schemeClr val="accent5">
                              <a:lumMod val="50000"/>
                            </a:schemeClr>
                          </a:solidFill>
                          <a:latin typeface="Century Gothic" panose="020B0502020202020204" pitchFamily="34" charset="0"/>
                        </a:rPr>
                        <a:t>chien</a:t>
                      </a:r>
                      <a:endParaRPr lang="en-GB" sz="2800" b="0" dirty="0">
                        <a:solidFill>
                          <a:schemeClr val="accent5">
                            <a:lumMod val="50000"/>
                          </a:schemeClr>
                        </a:solidFill>
                        <a:latin typeface="Century Gothic" panose="020B0502020202020204" pitchFamily="34" charset="0"/>
                      </a:endParaRPr>
                    </a:p>
                  </a:txBody>
                  <a:tcPr/>
                </a:tc>
                <a:tc>
                  <a:txBody>
                    <a:bodyPr/>
                    <a:lstStyle/>
                    <a:p>
                      <a:r>
                        <a:rPr lang="en-GB" sz="2800" b="0" dirty="0" err="1">
                          <a:solidFill>
                            <a:schemeClr val="accent5">
                              <a:lumMod val="50000"/>
                            </a:schemeClr>
                          </a:solidFill>
                          <a:latin typeface="Century Gothic" panose="020B0502020202020204" pitchFamily="34" charset="0"/>
                        </a:rPr>
                        <a:t>fille</a:t>
                      </a:r>
                      <a:endParaRPr lang="en-GB" sz="2800" b="0" dirty="0">
                        <a:solidFill>
                          <a:schemeClr val="accent5">
                            <a:lumMod val="50000"/>
                          </a:schemeClr>
                        </a:solidFill>
                        <a:latin typeface="Century Gothic" panose="020B0502020202020204" pitchFamily="34" charset="0"/>
                      </a:endParaRPr>
                    </a:p>
                  </a:txBody>
                  <a:tcPr/>
                </a:tc>
                <a:tc>
                  <a:txBody>
                    <a:bodyPr/>
                    <a:lstStyle/>
                    <a:p>
                      <a:r>
                        <a:rPr lang="en-GB" sz="2800" b="0" dirty="0" err="1">
                          <a:solidFill>
                            <a:schemeClr val="accent5">
                              <a:lumMod val="50000"/>
                            </a:schemeClr>
                          </a:solidFill>
                          <a:latin typeface="Century Gothic" panose="020B0502020202020204" pitchFamily="34" charset="0"/>
                        </a:rPr>
                        <a:t>est</a:t>
                      </a:r>
                      <a:r>
                        <a:rPr lang="en-GB" sz="2800" b="0" dirty="0">
                          <a:solidFill>
                            <a:schemeClr val="accent5">
                              <a:lumMod val="50000"/>
                            </a:schemeClr>
                          </a:solidFill>
                          <a:latin typeface="Century Gothic" panose="020B0502020202020204" pitchFamily="34" charset="0"/>
                        </a:rPr>
                        <a:t> </a:t>
                      </a:r>
                      <a:r>
                        <a:rPr lang="en-GB" sz="2800" b="0" dirty="0" err="1">
                          <a:solidFill>
                            <a:schemeClr val="accent5">
                              <a:lumMod val="50000"/>
                            </a:schemeClr>
                          </a:solidFill>
                          <a:latin typeface="Century Gothic" panose="020B0502020202020204" pitchFamily="34" charset="0"/>
                        </a:rPr>
                        <a:t>calme</a:t>
                      </a:r>
                      <a:r>
                        <a:rPr lang="en-GB" sz="2800" b="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1269033605"/>
                  </a:ext>
                </a:extLst>
              </a:tr>
            </a:tbl>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9584" y="2110983"/>
            <a:ext cx="449968" cy="46871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3911" y="2632660"/>
            <a:ext cx="449968" cy="468717"/>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0030" y="3129595"/>
            <a:ext cx="449968" cy="46871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1500" y="3620418"/>
            <a:ext cx="449968" cy="468717"/>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748" y="4154181"/>
            <a:ext cx="449968" cy="468717"/>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5503" y="4713157"/>
            <a:ext cx="449968" cy="468717"/>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8623" y="5181874"/>
            <a:ext cx="449968" cy="468717"/>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3764" y="5712464"/>
            <a:ext cx="449968" cy="468717"/>
          </a:xfrm>
          <a:prstGeom prst="rect">
            <a:avLst/>
          </a:prstGeom>
        </p:spPr>
      </p:pic>
      <p:sp>
        <p:nvSpPr>
          <p:cNvPr id="17" name="Title 3">
            <a:extLst>
              <a:ext uri="{FF2B5EF4-FFF2-40B4-BE49-F238E27FC236}">
                <a16:creationId xmlns:a16="http://schemas.microsoft.com/office/drawing/2014/main" id="{63EE53F1-2A73-475D-96AE-4386CF738410}"/>
              </a:ext>
            </a:extLst>
          </p:cNvPr>
          <p:cNvSpPr txBox="1">
            <a:spLocks/>
          </p:cNvSpPr>
          <p:nvPr/>
        </p:nvSpPr>
        <p:spPr>
          <a:xfrm>
            <a:off x="300038" y="338225"/>
            <a:ext cx="546394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18" name="Title 3">
            <a:extLst>
              <a:ext uri="{FF2B5EF4-FFF2-40B4-BE49-F238E27FC236}">
                <a16:creationId xmlns:a16="http://schemas.microsoft.com/office/drawing/2014/main" id="{1CDB6E54-312C-4177-AD41-8634647225FB}"/>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9" name="Picture 18">
            <a:extLst>
              <a:ext uri="{FF2B5EF4-FFF2-40B4-BE49-F238E27FC236}">
                <a16:creationId xmlns:a16="http://schemas.microsoft.com/office/drawing/2014/main" id="{A7B4F535-193D-4C32-8B57-1E4277515D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9125"/>
            <a:ext cx="6457246" cy="867128"/>
          </a:xfrm>
          <a:prstGeom prst="rect">
            <a:avLst/>
          </a:prstGeom>
        </p:spPr>
      </p:pic>
      <p:sp>
        <p:nvSpPr>
          <p:cNvPr id="20" name="Title 3">
            <a:extLst>
              <a:ext uri="{FF2B5EF4-FFF2-40B4-BE49-F238E27FC236}">
                <a16:creationId xmlns:a16="http://schemas.microsoft.com/office/drawing/2014/main" id="{FCB6ED7F-6481-4D79-9759-39A164A69B17}"/>
              </a:ext>
            </a:extLst>
          </p:cNvPr>
          <p:cNvSpPr txBox="1">
            <a:spLocks/>
          </p:cNvSpPr>
          <p:nvPr/>
        </p:nvSpPr>
        <p:spPr>
          <a:xfrm>
            <a:off x="92746" y="209838"/>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dirty="0" err="1">
                <a:solidFill>
                  <a:prstClr val="white"/>
                </a:solidFill>
              </a:rPr>
              <a:t>Grammaire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1" name="Rounded Rectangle 46">
            <a:extLst>
              <a:ext uri="{FF2B5EF4-FFF2-40B4-BE49-F238E27FC236}">
                <a16:creationId xmlns:a16="http://schemas.microsoft.com/office/drawing/2014/main" id="{AC7C404D-017B-4FA8-9688-2F6AA72A67EA}"/>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4" name="TextBox 23">
            <a:extLst>
              <a:ext uri="{FF2B5EF4-FFF2-40B4-BE49-F238E27FC236}">
                <a16:creationId xmlns:a16="http://schemas.microsoft.com/office/drawing/2014/main" id="{93D59560-40E0-4D68-8B7C-25762A48612C}"/>
              </a:ext>
            </a:extLst>
          </p:cNvPr>
          <p:cNvSpPr txBox="1"/>
          <p:nvPr/>
        </p:nvSpPr>
        <p:spPr>
          <a:xfrm>
            <a:off x="182456" y="1113365"/>
            <a:ext cx="11198087" cy="461665"/>
          </a:xfrm>
          <a:prstGeom prst="rect">
            <a:avLst/>
          </a:prstGeom>
          <a:noFill/>
        </p:spPr>
        <p:txBody>
          <a:bodyPr wrap="square" rtlCol="0">
            <a:spAutoFit/>
          </a:bodyPr>
          <a:lstStyle/>
          <a:p>
            <a:r>
              <a:rPr lang="en-US" sz="2400" dirty="0">
                <a:solidFill>
                  <a:srgbClr val="4472C4">
                    <a:lumMod val="50000"/>
                  </a:srgbClr>
                </a:solidFill>
                <a:latin typeface="Century Gothic" panose="020F0302020204030204"/>
              </a:rPr>
              <a:t>Lis les phrases et </a:t>
            </a:r>
            <a:r>
              <a:rPr lang="en-US" sz="2400" dirty="0" err="1">
                <a:solidFill>
                  <a:srgbClr val="4472C4">
                    <a:lumMod val="50000"/>
                  </a:srgbClr>
                </a:solidFill>
                <a:latin typeface="Century Gothic" panose="020F0302020204030204"/>
              </a:rPr>
              <a:t>choisis</a:t>
            </a:r>
            <a:r>
              <a:rPr lang="en-US" sz="2400" dirty="0">
                <a:solidFill>
                  <a:srgbClr val="4472C4">
                    <a:lumMod val="50000"/>
                  </a:srgbClr>
                </a:solidFill>
                <a:latin typeface="Century Gothic" panose="020F0302020204030204"/>
              </a:rPr>
              <a:t> le mot correct. Look carefully at the word for ‘the’!</a:t>
            </a:r>
          </a:p>
        </p:txBody>
      </p:sp>
    </p:spTree>
    <p:extLst>
      <p:ext uri="{BB962C8B-B14F-4D97-AF65-F5344CB8AC3E}">
        <p14:creationId xmlns:p14="http://schemas.microsoft.com/office/powerpoint/2010/main" val="65751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1233" y="2714611"/>
            <a:ext cx="3560919" cy="3416320"/>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400" noProof="0" dirty="0" err="1">
                <a:solidFill>
                  <a:srgbClr val="4472C4">
                    <a:lumMod val="50000"/>
                  </a:srgbClr>
                </a:solidFill>
                <a:latin typeface="Century Gothic" panose="020B0502020202020204" pitchFamily="34" charset="0"/>
              </a:rPr>
              <a:t>médecin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400" dirty="0">
                <a:solidFill>
                  <a:srgbClr val="4472C4">
                    <a:lumMod val="50000"/>
                  </a:srgbClr>
                </a:solidFill>
                <a:latin typeface="Century Gothic" panose="020B0502020202020204" pitchFamily="34" charset="0"/>
              </a:rPr>
              <a:t>enfant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400" dirty="0" err="1">
                <a:solidFill>
                  <a:srgbClr val="4472C4">
                    <a:lumMod val="50000"/>
                  </a:srgbClr>
                </a:solidFill>
                <a:latin typeface="Century Gothic" panose="020B0502020202020204" pitchFamily="34" charset="0"/>
              </a:rPr>
              <a:t>voiture</a:t>
            </a:r>
            <a:r>
              <a:rPr lang="en-GB" sz="2400" dirty="0">
                <a:solidFill>
                  <a:srgbClr val="4472C4">
                    <a:lumMod val="50000"/>
                  </a:srgbClr>
                </a:solidFill>
                <a:latin typeface="Century Gothic" panose="020B0502020202020204" pitchFamily="34" charset="0"/>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400" dirty="0">
                <a:solidFill>
                  <a:srgbClr val="4472C4">
                    <a:lumMod val="50000"/>
                  </a:srgbClr>
                </a:solidFill>
                <a:latin typeface="Century Gothic" panose="020B0502020202020204" pitchFamily="34" charset="0"/>
              </a:rPr>
              <a:t>homme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400" dirty="0">
                <a:solidFill>
                  <a:srgbClr val="4472C4">
                    <a:lumMod val="50000"/>
                  </a:srgbClr>
                </a:solidFill>
                <a:latin typeface="Century Gothic" panose="020B0502020202020204" pitchFamily="34" charset="0"/>
              </a:rPr>
              <a:t>a</a:t>
            </a:r>
            <a:r>
              <a:rPr lang="en-GB" sz="2400" noProof="0" dirty="0">
                <a:solidFill>
                  <a:srgbClr val="4472C4">
                    <a:lumMod val="50000"/>
                  </a:srgbClr>
                </a:solidFill>
                <a:latin typeface="Century Gothic" panose="020B0502020202020204" pitchFamily="34" charset="0"/>
              </a:rPr>
              <a:t>mi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400" dirty="0">
                <a:solidFill>
                  <a:srgbClr val="4472C4">
                    <a:lumMod val="50000"/>
                  </a:srgbClr>
                </a:solidFill>
                <a:latin typeface="Century Gothic" panose="020B0502020202020204" pitchFamily="34" charset="0"/>
              </a:rPr>
              <a:t>femme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lang="en-GB" sz="2400" noProof="0" dirty="0" err="1">
                <a:solidFill>
                  <a:srgbClr val="4472C4">
                    <a:lumMod val="50000"/>
                  </a:srgbClr>
                </a:solidFill>
                <a:latin typeface="Century Gothic" panose="020B0502020202020204" pitchFamily="34" charset="0"/>
              </a:rPr>
              <a:t>parl</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357676" y="1350439"/>
            <a:ext cx="1174758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six sentences in French using these words.</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b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Choose the words for </a:t>
            </a:r>
            <a:r>
              <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carefully.</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TextBox 15"/>
          <p:cNvSpPr txBox="1"/>
          <p:nvPr/>
        </p:nvSpPr>
        <p:spPr>
          <a:xfrm>
            <a:off x="4034767" y="2790072"/>
            <a:ext cx="48449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a:t>
            </a:r>
            <a:r>
              <a:rPr kumimoji="0" lang="de-DE"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médecin est calme</a:t>
            </a: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7" name="TextBox 16"/>
          <p:cNvSpPr txBox="1"/>
          <p:nvPr/>
        </p:nvSpPr>
        <p:spPr>
          <a:xfrm>
            <a:off x="4054653" y="3347821"/>
            <a:ext cx="4844955" cy="461665"/>
          </a:xfrm>
          <a:prstGeom prst="rect">
            <a:avLst/>
          </a:prstGeom>
          <a:noFill/>
        </p:spPr>
        <p:txBody>
          <a:bodyPr wrap="square" rtlCol="0">
            <a:spAutoFit/>
          </a:bodyPr>
          <a:lstStyle/>
          <a:p>
            <a:pPr lvl="0">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t>
            </a:r>
            <a:r>
              <a:rPr lang="en-GB" sz="2400" dirty="0">
                <a:solidFill>
                  <a:srgbClr val="002060"/>
                </a:solidFill>
                <a:latin typeface="Century Gothic" panose="020B0502020202020204" pitchFamily="34" charset="0"/>
              </a:rPr>
              <a:t>’</a:t>
            </a: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enfant</a:t>
            </a:r>
            <a:r>
              <a:rPr kumimoji="0" lang="de-DE"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lang="de-DE" sz="2400" dirty="0">
                <a:solidFill>
                  <a:srgbClr val="4472C4">
                    <a:lumMod val="50000"/>
                  </a:srgbClr>
                </a:solidFill>
                <a:latin typeface="Century Gothic" panose="020B0502020202020204" pitchFamily="34" charset="0"/>
              </a:rPr>
              <a:t>a un vélo</a:t>
            </a: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18" name="TextBox 17"/>
          <p:cNvSpPr txBox="1"/>
          <p:nvPr/>
        </p:nvSpPr>
        <p:spPr>
          <a:xfrm>
            <a:off x="4048479" y="3905570"/>
            <a:ext cx="4844955" cy="461665"/>
          </a:xfrm>
          <a:prstGeom prst="rect">
            <a:avLst/>
          </a:prstGeom>
          <a:noFill/>
        </p:spPr>
        <p:txBody>
          <a:bodyPr wrap="square" rtlCol="0">
            <a:spAutoFit/>
          </a:bodyPr>
          <a:lstStyle/>
          <a:p>
            <a:pPr lvl="0">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voiture est</a:t>
            </a:r>
            <a:r>
              <a:rPr kumimoji="0" lang="de-DE"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lang="de-DE" sz="2400" dirty="0">
                <a:solidFill>
                  <a:srgbClr val="4472C4">
                    <a:lumMod val="50000"/>
                  </a:srgbClr>
                </a:solidFill>
                <a:latin typeface="Century Gothic" panose="020B0502020202020204" pitchFamily="34" charset="0"/>
              </a:rPr>
              <a:t>chère</a:t>
            </a: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9" name="TextBox 18"/>
          <p:cNvSpPr txBox="1"/>
          <p:nvPr/>
        </p:nvSpPr>
        <p:spPr>
          <a:xfrm>
            <a:off x="4048479" y="5021068"/>
            <a:ext cx="4844955" cy="461665"/>
          </a:xfrm>
          <a:prstGeom prst="rect">
            <a:avLst/>
          </a:prstGeom>
          <a:noFill/>
        </p:spPr>
        <p:txBody>
          <a:bodyPr wrap="square" rtlCol="0">
            <a:spAutoFit/>
          </a:bodyPr>
          <a:lstStyle/>
          <a:p>
            <a:pPr lvl="0">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t>
            </a:r>
            <a:r>
              <a:rPr lang="en-GB" sz="2400" dirty="0">
                <a:solidFill>
                  <a:srgbClr val="002060"/>
                </a:solidFill>
                <a:latin typeface="Century Gothic" panose="020B0502020202020204" pitchFamily="34" charset="0"/>
              </a:rPr>
              <a:t>’</a:t>
            </a: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ami a</a:t>
            </a:r>
            <a:r>
              <a:rPr kumimoji="0" lang="de-DE"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une idée.</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p:cNvSpPr txBox="1"/>
          <p:nvPr/>
        </p:nvSpPr>
        <p:spPr>
          <a:xfrm>
            <a:off x="4048479" y="4463319"/>
            <a:ext cx="4844955" cy="461665"/>
          </a:xfrm>
          <a:prstGeom prst="rect">
            <a:avLst/>
          </a:prstGeom>
          <a:noFill/>
        </p:spPr>
        <p:txBody>
          <a:bodyPr wrap="square" rtlCol="0">
            <a:spAutoFit/>
          </a:bodyPr>
          <a:lstStyle/>
          <a:p>
            <a:pPr lvl="0">
              <a:defRPr/>
            </a:pPr>
            <a:r>
              <a:rPr lang="de-DE" sz="2400" dirty="0">
                <a:solidFill>
                  <a:srgbClr val="4472C4">
                    <a:lumMod val="50000"/>
                  </a:srgbClr>
                </a:solidFill>
                <a:latin typeface="Century Gothic" panose="020B0502020202020204" pitchFamily="34" charset="0"/>
              </a:rPr>
              <a:t>L</a:t>
            </a:r>
            <a:r>
              <a:rPr lang="en-GB" sz="2400" dirty="0">
                <a:solidFill>
                  <a:srgbClr val="002060"/>
                </a:solidFill>
                <a:latin typeface="Century Gothic" panose="020B0502020202020204" pitchFamily="34" charset="0"/>
              </a:rPr>
              <a:t>’</a:t>
            </a: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homme est</a:t>
            </a:r>
            <a:r>
              <a:rPr kumimoji="0" lang="de-DE"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lang="de-DE" sz="2400" noProof="0" dirty="0">
                <a:solidFill>
                  <a:srgbClr val="4472C4">
                    <a:lumMod val="50000"/>
                  </a:srgbClr>
                </a:solidFill>
                <a:latin typeface="Century Gothic" panose="020B0502020202020204" pitchFamily="34" charset="0"/>
              </a:rPr>
              <a:t>sympa</a:t>
            </a: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3" name="TextBox 22"/>
          <p:cNvSpPr txBox="1"/>
          <p:nvPr/>
        </p:nvSpPr>
        <p:spPr>
          <a:xfrm>
            <a:off x="4048479" y="5578819"/>
            <a:ext cx="75464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r>
              <a:rPr kumimoji="0" lang="de-DE"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femme </a:t>
            </a:r>
            <a:r>
              <a:rPr lang="de-DE" sz="2400" dirty="0">
                <a:solidFill>
                  <a:srgbClr val="4472C4">
                    <a:lumMod val="50000"/>
                  </a:srgbClr>
                </a:solidFill>
                <a:latin typeface="Century Gothic" panose="020B0502020202020204" pitchFamily="34" charset="0"/>
              </a:rPr>
              <a:t>parle français</a:t>
            </a: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24" name="Picture 23" descr="background rectangle">
            <a:extLst>
              <a:ext uri="{FF2B5EF4-FFF2-40B4-BE49-F238E27FC236}">
                <a16:creationId xmlns:a16="http://schemas.microsoft.com/office/drawing/2014/main" id="{2815FA38-6206-4421-82CD-637934DD768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19F53E91-F4F9-436E-AD15-751FAF9ADC8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Écris</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 </a:t>
            </a:r>
            <a:endParaRPr lang="en-GB" sz="3600" dirty="0">
              <a:solidFill>
                <a:srgbClr val="002060"/>
              </a:solidFill>
            </a:endParaRPr>
          </a:p>
        </p:txBody>
      </p:sp>
      <p:sp>
        <p:nvSpPr>
          <p:cNvPr id="26" name="Rounded Rectangle 46">
            <a:extLst>
              <a:ext uri="{FF2B5EF4-FFF2-40B4-BE49-F238E27FC236}">
                <a16:creationId xmlns:a16="http://schemas.microsoft.com/office/drawing/2014/main" id="{F9BC6E49-362D-4BA5-9DE1-928186DB368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0" name="Picture 2" descr="Paper Pencil Clip Art">
            <a:extLst>
              <a:ext uri="{FF2B5EF4-FFF2-40B4-BE49-F238E27FC236}">
                <a16:creationId xmlns:a16="http://schemas.microsoft.com/office/drawing/2014/main" id="{24F01491-8C18-4C24-A625-6E984A096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08875">
            <a:off x="8987781" y="2304515"/>
            <a:ext cx="2343146" cy="260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6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2" grpId="0"/>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823" y="840249"/>
            <a:ext cx="4741001" cy="3160667"/>
          </a:xfrm>
          <a:prstGeom prst="rect">
            <a:avLst/>
          </a:prstGeom>
        </p:spPr>
      </p:pic>
      <p:sp>
        <p:nvSpPr>
          <p:cNvPr id="12" name="Rounded Rectangle 46">
            <a:extLst>
              <a:ext uri="{FF2B5EF4-FFF2-40B4-BE49-F238E27FC236}">
                <a16:creationId xmlns:a16="http://schemas.microsoft.com/office/drawing/2014/main" id="{D0FE25BE-66B2-48D7-BA3F-7D3ED997878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13" descr="background rectangle">
            <a:extLst>
              <a:ext uri="{FF2B5EF4-FFF2-40B4-BE49-F238E27FC236}">
                <a16:creationId xmlns:a16="http://schemas.microsoft.com/office/drawing/2014/main" id="{A11DBEED-14C2-492B-878E-A1EEE509EFC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439B8761-6B06-465B-BC64-189D920AE13A}"/>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Le, la, l’ </a:t>
            </a:r>
            <a:r>
              <a:rPr lang="en-GB" sz="3600" b="1" dirty="0" err="1">
                <a:solidFill>
                  <a:schemeClr val="bg1"/>
                </a:solidFill>
              </a:rPr>
              <a:t>ou</a:t>
            </a:r>
            <a:r>
              <a:rPr lang="en-GB" sz="3600" b="1" dirty="0">
                <a:solidFill>
                  <a:schemeClr val="bg1"/>
                </a:solidFill>
              </a:rPr>
              <a:t> les ? (1/12)</a:t>
            </a:r>
          </a:p>
        </p:txBody>
      </p:sp>
      <p:sp>
        <p:nvSpPr>
          <p:cNvPr id="16" name="TextBox 15">
            <a:extLst>
              <a:ext uri="{FF2B5EF4-FFF2-40B4-BE49-F238E27FC236}">
                <a16:creationId xmlns:a16="http://schemas.microsoft.com/office/drawing/2014/main" id="{013174E4-4522-4374-B0D6-4FF9E50A1770}"/>
              </a:ext>
            </a:extLst>
          </p:cNvPr>
          <p:cNvSpPr txBox="1"/>
          <p:nvPr/>
        </p:nvSpPr>
        <p:spPr>
          <a:xfrm>
            <a:off x="1460500" y="4281202"/>
            <a:ext cx="9728200" cy="1569660"/>
          </a:xfrm>
          <a:prstGeom prst="rect">
            <a:avLst/>
          </a:prstGeom>
          <a:noFill/>
        </p:spPr>
        <p:txBody>
          <a:bodyPr wrap="square" rtlCol="0">
            <a:spAutoFit/>
          </a:bodyPr>
          <a:lstStyle/>
          <a:p>
            <a:pPr algn="ctr"/>
            <a:r>
              <a:rPr lang="en-GB" sz="9600" dirty="0">
                <a:solidFill>
                  <a:schemeClr val="accent1">
                    <a:lumMod val="50000"/>
                  </a:schemeClr>
                </a:solidFill>
                <a:latin typeface="Century Gothic" panose="020B0502020202020204" pitchFamily="34" charset="0"/>
              </a:rPr>
              <a:t>la voiture </a:t>
            </a:r>
          </a:p>
        </p:txBody>
      </p:sp>
      <p:sp>
        <p:nvSpPr>
          <p:cNvPr id="17" name="TextBox 16">
            <a:extLst>
              <a:ext uri="{FF2B5EF4-FFF2-40B4-BE49-F238E27FC236}">
                <a16:creationId xmlns:a16="http://schemas.microsoft.com/office/drawing/2014/main" id="{9F0BA635-68C2-4CE4-8972-89EFF60FC247}"/>
              </a:ext>
            </a:extLst>
          </p:cNvPr>
          <p:cNvSpPr txBox="1"/>
          <p:nvPr/>
        </p:nvSpPr>
        <p:spPr>
          <a:xfrm>
            <a:off x="2632692" y="4121923"/>
            <a:ext cx="2271948" cy="1569660"/>
          </a:xfrm>
          <a:prstGeom prst="rect">
            <a:avLst/>
          </a:prstGeom>
          <a:solidFill>
            <a:schemeClr val="bg1"/>
          </a:solidFill>
        </p:spPr>
        <p:txBody>
          <a:bodyPr wrap="square" rtlCol="0">
            <a:spAutoFit/>
          </a:bodyPr>
          <a:lstStyle/>
          <a:p>
            <a:pPr algn="ctr"/>
            <a:r>
              <a:rPr lang="en-GB" sz="9600" dirty="0">
                <a:solidFill>
                  <a:schemeClr val="accent1">
                    <a:lumMod val="50000"/>
                  </a:schemeClr>
                </a:solidFill>
                <a:latin typeface="Century Gothic" panose="020B0502020202020204" pitchFamily="34" charset="0"/>
              </a:rPr>
              <a:t>___</a:t>
            </a:r>
          </a:p>
        </p:txBody>
      </p:sp>
    </p:spTree>
    <p:extLst>
      <p:ext uri="{BB962C8B-B14F-4D97-AF65-F5344CB8AC3E}">
        <p14:creationId xmlns:p14="http://schemas.microsoft.com/office/powerpoint/2010/main" val="159750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026" y="1846391"/>
            <a:ext cx="2271948" cy="2434811"/>
          </a:xfrm>
          <a:prstGeom prst="rect">
            <a:avLst/>
          </a:prstGeom>
        </p:spPr>
      </p:pic>
      <p:sp>
        <p:nvSpPr>
          <p:cNvPr id="12" name="Rounded Rectangle 46">
            <a:extLst>
              <a:ext uri="{FF2B5EF4-FFF2-40B4-BE49-F238E27FC236}">
                <a16:creationId xmlns:a16="http://schemas.microsoft.com/office/drawing/2014/main" id="{0B1DBF82-38BE-45D7-8FD6-39AE38C6AAD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13" descr="background rectangle">
            <a:extLst>
              <a:ext uri="{FF2B5EF4-FFF2-40B4-BE49-F238E27FC236}">
                <a16:creationId xmlns:a16="http://schemas.microsoft.com/office/drawing/2014/main" id="{4F7CBDB9-A53B-4BCA-A4F2-023314BBDC9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0ED0DD1F-F5B4-4E68-A21B-25233EACC498}"/>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Le, la, l’ </a:t>
            </a:r>
            <a:r>
              <a:rPr lang="en-GB" sz="3600" b="1" dirty="0" err="1">
                <a:solidFill>
                  <a:schemeClr val="bg1"/>
                </a:solidFill>
              </a:rPr>
              <a:t>ou</a:t>
            </a:r>
            <a:r>
              <a:rPr lang="en-GB" sz="3600" b="1" dirty="0">
                <a:solidFill>
                  <a:schemeClr val="bg1"/>
                </a:solidFill>
              </a:rPr>
              <a:t> les ? (2/12)</a:t>
            </a:r>
          </a:p>
        </p:txBody>
      </p:sp>
      <p:sp>
        <p:nvSpPr>
          <p:cNvPr id="16" name="TextBox 15">
            <a:extLst>
              <a:ext uri="{FF2B5EF4-FFF2-40B4-BE49-F238E27FC236}">
                <a16:creationId xmlns:a16="http://schemas.microsoft.com/office/drawing/2014/main" id="{4173A517-71DB-4266-80B7-2BD3530B2C8F}"/>
              </a:ext>
            </a:extLst>
          </p:cNvPr>
          <p:cNvSpPr txBox="1"/>
          <p:nvPr/>
        </p:nvSpPr>
        <p:spPr>
          <a:xfrm>
            <a:off x="2846152" y="4281202"/>
            <a:ext cx="6946710" cy="1569660"/>
          </a:xfrm>
          <a:prstGeom prst="rect">
            <a:avLst/>
          </a:prstGeom>
          <a:noFill/>
        </p:spPr>
        <p:txBody>
          <a:bodyPr wrap="square" rtlCol="0">
            <a:spAutoFit/>
          </a:bodyPr>
          <a:lstStyle/>
          <a:p>
            <a:pPr algn="ctr"/>
            <a:r>
              <a:rPr lang="en-GB" sz="9600" dirty="0" err="1">
                <a:solidFill>
                  <a:schemeClr val="accent1">
                    <a:lumMod val="50000"/>
                  </a:schemeClr>
                </a:solidFill>
                <a:latin typeface="Century Gothic" panose="020B0502020202020204" pitchFamily="34" charset="0"/>
              </a:rPr>
              <a:t>l’enfant</a:t>
            </a:r>
            <a:endParaRPr lang="en-GB" sz="9600" dirty="0">
              <a:solidFill>
                <a:schemeClr val="accent1">
                  <a:lumMod val="50000"/>
                </a:schemeClr>
              </a:solidFill>
              <a:latin typeface="Century Gothic" panose="020B0502020202020204" pitchFamily="34" charset="0"/>
            </a:endParaRPr>
          </a:p>
        </p:txBody>
      </p:sp>
      <p:sp>
        <p:nvSpPr>
          <p:cNvPr id="17" name="TextBox 16">
            <a:extLst>
              <a:ext uri="{FF2B5EF4-FFF2-40B4-BE49-F238E27FC236}">
                <a16:creationId xmlns:a16="http://schemas.microsoft.com/office/drawing/2014/main" id="{03482E1F-4B3E-4CE0-B10B-196956D67D59}"/>
              </a:ext>
            </a:extLst>
          </p:cNvPr>
          <p:cNvSpPr txBox="1"/>
          <p:nvPr/>
        </p:nvSpPr>
        <p:spPr>
          <a:xfrm>
            <a:off x="2399138" y="4121923"/>
            <a:ext cx="2271948" cy="1569660"/>
          </a:xfrm>
          <a:prstGeom prst="rect">
            <a:avLst/>
          </a:prstGeom>
          <a:solidFill>
            <a:schemeClr val="bg1"/>
          </a:solidFill>
        </p:spPr>
        <p:txBody>
          <a:bodyPr wrap="square" rtlCol="0">
            <a:spAutoFit/>
          </a:bodyPr>
          <a:lstStyle/>
          <a:p>
            <a:pPr algn="ctr"/>
            <a:r>
              <a:rPr lang="en-GB" sz="9600" dirty="0">
                <a:solidFill>
                  <a:schemeClr val="accent1">
                    <a:lumMod val="50000"/>
                  </a:schemeClr>
                </a:solidFill>
                <a:latin typeface="Century Gothic" panose="020B0502020202020204" pitchFamily="34" charset="0"/>
              </a:rPr>
              <a:t>___</a:t>
            </a:r>
          </a:p>
        </p:txBody>
      </p:sp>
    </p:spTree>
    <p:extLst>
      <p:ext uri="{BB962C8B-B14F-4D97-AF65-F5344CB8AC3E}">
        <p14:creationId xmlns:p14="http://schemas.microsoft.com/office/powerpoint/2010/main" val="26930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2238" y="1810452"/>
            <a:ext cx="1567523" cy="2264199"/>
          </a:xfrm>
          <a:prstGeom prst="rect">
            <a:avLst/>
          </a:prstGeom>
        </p:spPr>
      </p:pic>
      <p:sp>
        <p:nvSpPr>
          <p:cNvPr id="17" name="Rounded Rectangle 46">
            <a:extLst>
              <a:ext uri="{FF2B5EF4-FFF2-40B4-BE49-F238E27FC236}">
                <a16:creationId xmlns:a16="http://schemas.microsoft.com/office/drawing/2014/main" id="{210C11DB-F417-4439-838A-5CC8F55CEEC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background rectangle">
            <a:extLst>
              <a:ext uri="{FF2B5EF4-FFF2-40B4-BE49-F238E27FC236}">
                <a16:creationId xmlns:a16="http://schemas.microsoft.com/office/drawing/2014/main" id="{2F14F16A-F486-4177-8403-8AD4C89B9EA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F5C53CBC-27F8-40DA-B502-16B3C94AAA16}"/>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Le, la, l’ </a:t>
            </a:r>
            <a:r>
              <a:rPr lang="en-GB" sz="3600" b="1" dirty="0" err="1">
                <a:solidFill>
                  <a:schemeClr val="bg1"/>
                </a:solidFill>
              </a:rPr>
              <a:t>ou</a:t>
            </a:r>
            <a:r>
              <a:rPr lang="en-GB" sz="3600" b="1" dirty="0">
                <a:solidFill>
                  <a:schemeClr val="bg1"/>
                </a:solidFill>
              </a:rPr>
              <a:t> les ? (3/12)</a:t>
            </a:r>
          </a:p>
        </p:txBody>
      </p:sp>
      <p:sp>
        <p:nvSpPr>
          <p:cNvPr id="20" name="TextBox 19">
            <a:extLst>
              <a:ext uri="{FF2B5EF4-FFF2-40B4-BE49-F238E27FC236}">
                <a16:creationId xmlns:a16="http://schemas.microsoft.com/office/drawing/2014/main" id="{371A38BE-20EE-432D-BDDA-E6E7773A1535}"/>
              </a:ext>
            </a:extLst>
          </p:cNvPr>
          <p:cNvSpPr txBox="1"/>
          <p:nvPr/>
        </p:nvSpPr>
        <p:spPr>
          <a:xfrm>
            <a:off x="2846152" y="4281202"/>
            <a:ext cx="6946710" cy="1569660"/>
          </a:xfrm>
          <a:prstGeom prst="rect">
            <a:avLst/>
          </a:prstGeom>
          <a:noFill/>
        </p:spPr>
        <p:txBody>
          <a:bodyPr wrap="square" rtlCol="0">
            <a:spAutoFit/>
          </a:bodyPr>
          <a:lstStyle/>
          <a:p>
            <a:pPr algn="ctr"/>
            <a:r>
              <a:rPr lang="en-GB" sz="9600" dirty="0" err="1">
                <a:solidFill>
                  <a:schemeClr val="accent1">
                    <a:lumMod val="50000"/>
                  </a:schemeClr>
                </a:solidFill>
                <a:latin typeface="Century Gothic" panose="020B0502020202020204" pitchFamily="34" charset="0"/>
              </a:rPr>
              <a:t>l’homme</a:t>
            </a:r>
            <a:endParaRPr lang="en-GB" sz="9600" dirty="0">
              <a:solidFill>
                <a:schemeClr val="accent1">
                  <a:lumMod val="50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56045A16-03D4-4390-9C6C-7D2BF0F19CA2}"/>
              </a:ext>
            </a:extLst>
          </p:cNvPr>
          <p:cNvSpPr txBox="1"/>
          <p:nvPr/>
        </p:nvSpPr>
        <p:spPr>
          <a:xfrm>
            <a:off x="2092648" y="4121923"/>
            <a:ext cx="2271948" cy="1569660"/>
          </a:xfrm>
          <a:prstGeom prst="rect">
            <a:avLst/>
          </a:prstGeom>
          <a:solidFill>
            <a:schemeClr val="bg1"/>
          </a:solidFill>
        </p:spPr>
        <p:txBody>
          <a:bodyPr wrap="square" rtlCol="0">
            <a:spAutoFit/>
          </a:bodyPr>
          <a:lstStyle/>
          <a:p>
            <a:pPr algn="ctr"/>
            <a:r>
              <a:rPr lang="en-GB" sz="9600" dirty="0">
                <a:solidFill>
                  <a:schemeClr val="accent1">
                    <a:lumMod val="50000"/>
                  </a:schemeClr>
                </a:solidFill>
                <a:latin typeface="Century Gothic" panose="020B0502020202020204" pitchFamily="34" charset="0"/>
              </a:rPr>
              <a:t>___</a:t>
            </a:r>
          </a:p>
        </p:txBody>
      </p:sp>
    </p:spTree>
    <p:extLst>
      <p:ext uri="{BB962C8B-B14F-4D97-AF65-F5344CB8AC3E}">
        <p14:creationId xmlns:p14="http://schemas.microsoft.com/office/powerpoint/2010/main" val="421009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9303" y="2212064"/>
            <a:ext cx="1601194" cy="1909859"/>
          </a:xfrm>
          <a:prstGeom prst="rect">
            <a:avLst/>
          </a:prstGeom>
        </p:spPr>
      </p:pic>
      <p:sp>
        <p:nvSpPr>
          <p:cNvPr id="14" name="Rounded Rectangle 46">
            <a:extLst>
              <a:ext uri="{FF2B5EF4-FFF2-40B4-BE49-F238E27FC236}">
                <a16:creationId xmlns:a16="http://schemas.microsoft.com/office/drawing/2014/main" id="{51CD9AB4-8510-450A-A161-4D5E4C4C27D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descr="background rectangle">
            <a:extLst>
              <a:ext uri="{FF2B5EF4-FFF2-40B4-BE49-F238E27FC236}">
                <a16:creationId xmlns:a16="http://schemas.microsoft.com/office/drawing/2014/main" id="{AC4450EE-CF36-4D65-A41E-6DDE9D49334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B77DDBDC-696B-46BF-B225-D65E07D1B114}"/>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Le, la, l’ </a:t>
            </a:r>
            <a:r>
              <a:rPr lang="en-GB" sz="3600" b="1" dirty="0" err="1">
                <a:solidFill>
                  <a:schemeClr val="bg1"/>
                </a:solidFill>
              </a:rPr>
              <a:t>ou</a:t>
            </a:r>
            <a:r>
              <a:rPr lang="en-GB" sz="3600" b="1" dirty="0">
                <a:solidFill>
                  <a:schemeClr val="bg1"/>
                </a:solidFill>
              </a:rPr>
              <a:t> les ? (4/12)</a:t>
            </a:r>
          </a:p>
        </p:txBody>
      </p:sp>
      <p:sp>
        <p:nvSpPr>
          <p:cNvPr id="17" name="TextBox 16">
            <a:extLst>
              <a:ext uri="{FF2B5EF4-FFF2-40B4-BE49-F238E27FC236}">
                <a16:creationId xmlns:a16="http://schemas.microsoft.com/office/drawing/2014/main" id="{76A17424-9A31-4D36-BD14-6D8C16CA19DD}"/>
              </a:ext>
            </a:extLst>
          </p:cNvPr>
          <p:cNvSpPr txBox="1"/>
          <p:nvPr/>
        </p:nvSpPr>
        <p:spPr>
          <a:xfrm>
            <a:off x="800100" y="4281202"/>
            <a:ext cx="10502900" cy="1569660"/>
          </a:xfrm>
          <a:prstGeom prst="rect">
            <a:avLst/>
          </a:prstGeom>
          <a:noFill/>
        </p:spPr>
        <p:txBody>
          <a:bodyPr wrap="square" rtlCol="0">
            <a:spAutoFit/>
          </a:bodyPr>
          <a:lstStyle/>
          <a:p>
            <a:pPr algn="ctr"/>
            <a:r>
              <a:rPr lang="en-GB" sz="9600" dirty="0">
                <a:solidFill>
                  <a:schemeClr val="accent1">
                    <a:lumMod val="50000"/>
                  </a:schemeClr>
                </a:solidFill>
                <a:latin typeface="Century Gothic" panose="020B0502020202020204" pitchFamily="34" charset="0"/>
              </a:rPr>
              <a:t>les </a:t>
            </a:r>
            <a:r>
              <a:rPr lang="en-GB" sz="9600" dirty="0" err="1">
                <a:solidFill>
                  <a:schemeClr val="accent1">
                    <a:lumMod val="50000"/>
                  </a:schemeClr>
                </a:solidFill>
                <a:latin typeface="Century Gothic" panose="020B0502020202020204" pitchFamily="34" charset="0"/>
              </a:rPr>
              <a:t>personnes</a:t>
            </a:r>
            <a:endParaRPr lang="en-GB" sz="9600" dirty="0">
              <a:solidFill>
                <a:schemeClr val="accent1">
                  <a:lumMod val="50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820B50B5-2C14-4239-B2D1-ECC013D7C20D}"/>
              </a:ext>
            </a:extLst>
          </p:cNvPr>
          <p:cNvSpPr txBox="1"/>
          <p:nvPr/>
        </p:nvSpPr>
        <p:spPr>
          <a:xfrm>
            <a:off x="1245229" y="4121923"/>
            <a:ext cx="2765844" cy="1569660"/>
          </a:xfrm>
          <a:prstGeom prst="rect">
            <a:avLst/>
          </a:prstGeom>
          <a:solidFill>
            <a:schemeClr val="bg1"/>
          </a:solidFill>
        </p:spPr>
        <p:txBody>
          <a:bodyPr wrap="square" rtlCol="0">
            <a:spAutoFit/>
          </a:bodyPr>
          <a:lstStyle/>
          <a:p>
            <a:pPr algn="ctr"/>
            <a:r>
              <a:rPr lang="en-GB" sz="9600" dirty="0">
                <a:solidFill>
                  <a:schemeClr val="accent1">
                    <a:lumMod val="50000"/>
                  </a:schemeClr>
                </a:solidFill>
                <a:latin typeface="Century Gothic" panose="020B0502020202020204" pitchFamily="34" charset="0"/>
              </a:rPr>
              <a:t>___</a:t>
            </a:r>
          </a:p>
        </p:txBody>
      </p:sp>
      <p:pic>
        <p:nvPicPr>
          <p:cNvPr id="19" name="Picture 18">
            <a:extLst>
              <a:ext uri="{FF2B5EF4-FFF2-40B4-BE49-F238E27FC236}">
                <a16:creationId xmlns:a16="http://schemas.microsoft.com/office/drawing/2014/main" id="{A1116C8E-794A-4B03-AC1C-6230428ABE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5403" y="2212064"/>
            <a:ext cx="1601194" cy="1909859"/>
          </a:xfrm>
          <a:prstGeom prst="rect">
            <a:avLst/>
          </a:prstGeom>
        </p:spPr>
      </p:pic>
      <p:pic>
        <p:nvPicPr>
          <p:cNvPr id="20" name="Picture 19">
            <a:extLst>
              <a:ext uri="{FF2B5EF4-FFF2-40B4-BE49-F238E27FC236}">
                <a16:creationId xmlns:a16="http://schemas.microsoft.com/office/drawing/2014/main" id="{BF03B4A5-B101-4E9E-9CB6-DB71659A8C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9303" y="2212063"/>
            <a:ext cx="1601194" cy="1909859"/>
          </a:xfrm>
          <a:prstGeom prst="rect">
            <a:avLst/>
          </a:prstGeom>
        </p:spPr>
      </p:pic>
    </p:spTree>
    <p:extLst>
      <p:ext uri="{BB962C8B-B14F-4D97-AF65-F5344CB8AC3E}">
        <p14:creationId xmlns:p14="http://schemas.microsoft.com/office/powerpoint/2010/main" val="425804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1354" y="1720942"/>
            <a:ext cx="2791782" cy="2619980"/>
          </a:xfrm>
          <a:prstGeom prst="rect">
            <a:avLst/>
          </a:prstGeom>
        </p:spPr>
      </p:pic>
      <p:sp>
        <p:nvSpPr>
          <p:cNvPr id="12" name="Rounded Rectangle 46">
            <a:extLst>
              <a:ext uri="{FF2B5EF4-FFF2-40B4-BE49-F238E27FC236}">
                <a16:creationId xmlns:a16="http://schemas.microsoft.com/office/drawing/2014/main" id="{9C0560B6-46FE-4BDC-BB87-AA9F2C7F387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13" descr="background rectangle">
            <a:extLst>
              <a:ext uri="{FF2B5EF4-FFF2-40B4-BE49-F238E27FC236}">
                <a16:creationId xmlns:a16="http://schemas.microsoft.com/office/drawing/2014/main" id="{3E7FA704-41EE-4105-BC65-4F8DEAD314B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825A8815-4871-4FDF-A4EB-82240B9407C2}"/>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Le, la, l’ </a:t>
            </a:r>
            <a:r>
              <a:rPr lang="en-GB" sz="3600" b="1" dirty="0" err="1">
                <a:solidFill>
                  <a:schemeClr val="bg1"/>
                </a:solidFill>
              </a:rPr>
              <a:t>ou</a:t>
            </a:r>
            <a:r>
              <a:rPr lang="en-GB" sz="3600" b="1" dirty="0">
                <a:solidFill>
                  <a:schemeClr val="bg1"/>
                </a:solidFill>
              </a:rPr>
              <a:t> les ? (5/12)</a:t>
            </a:r>
          </a:p>
        </p:txBody>
      </p:sp>
      <p:sp>
        <p:nvSpPr>
          <p:cNvPr id="16" name="TextBox 15">
            <a:extLst>
              <a:ext uri="{FF2B5EF4-FFF2-40B4-BE49-F238E27FC236}">
                <a16:creationId xmlns:a16="http://schemas.microsoft.com/office/drawing/2014/main" id="{EEE8D32D-EFD7-438C-ABD7-78AB9B9344E8}"/>
              </a:ext>
            </a:extLst>
          </p:cNvPr>
          <p:cNvSpPr txBox="1"/>
          <p:nvPr/>
        </p:nvSpPr>
        <p:spPr>
          <a:xfrm>
            <a:off x="2614380" y="4281202"/>
            <a:ext cx="7178482" cy="1569660"/>
          </a:xfrm>
          <a:prstGeom prst="rect">
            <a:avLst/>
          </a:prstGeom>
          <a:noFill/>
        </p:spPr>
        <p:txBody>
          <a:bodyPr wrap="square" rtlCol="0">
            <a:spAutoFit/>
          </a:bodyPr>
          <a:lstStyle/>
          <a:p>
            <a:pPr algn="ctr"/>
            <a:r>
              <a:rPr lang="en-GB" sz="9600" dirty="0">
                <a:solidFill>
                  <a:schemeClr val="accent1">
                    <a:lumMod val="50000"/>
                  </a:schemeClr>
                </a:solidFill>
                <a:latin typeface="Century Gothic" panose="020B0502020202020204" pitchFamily="34" charset="0"/>
              </a:rPr>
              <a:t>le chanteur</a:t>
            </a:r>
          </a:p>
        </p:txBody>
      </p:sp>
      <p:sp>
        <p:nvSpPr>
          <p:cNvPr id="17" name="TextBox 16">
            <a:extLst>
              <a:ext uri="{FF2B5EF4-FFF2-40B4-BE49-F238E27FC236}">
                <a16:creationId xmlns:a16="http://schemas.microsoft.com/office/drawing/2014/main" id="{B16D673F-305C-4F97-8B64-7E253AD88ACC}"/>
              </a:ext>
            </a:extLst>
          </p:cNvPr>
          <p:cNvSpPr txBox="1"/>
          <p:nvPr/>
        </p:nvSpPr>
        <p:spPr>
          <a:xfrm>
            <a:off x="1802884" y="4121923"/>
            <a:ext cx="2271948" cy="1569660"/>
          </a:xfrm>
          <a:prstGeom prst="rect">
            <a:avLst/>
          </a:prstGeom>
          <a:solidFill>
            <a:schemeClr val="bg1"/>
          </a:solidFill>
        </p:spPr>
        <p:txBody>
          <a:bodyPr wrap="square" rtlCol="0">
            <a:spAutoFit/>
          </a:bodyPr>
          <a:lstStyle/>
          <a:p>
            <a:pPr algn="ctr"/>
            <a:r>
              <a:rPr lang="en-GB" sz="9600" dirty="0">
                <a:solidFill>
                  <a:schemeClr val="accent1">
                    <a:lumMod val="50000"/>
                  </a:schemeClr>
                </a:solidFill>
                <a:latin typeface="Century Gothic" panose="020B0502020202020204" pitchFamily="34" charset="0"/>
              </a:rPr>
              <a:t>___</a:t>
            </a:r>
          </a:p>
        </p:txBody>
      </p:sp>
    </p:spTree>
    <p:extLst>
      <p:ext uri="{BB962C8B-B14F-4D97-AF65-F5344CB8AC3E}">
        <p14:creationId xmlns:p14="http://schemas.microsoft.com/office/powerpoint/2010/main" val="102864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467" y="255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606528" y="1362391"/>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descr="small chil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0979" y="1605396"/>
            <a:ext cx="1090041" cy="1740198"/>
          </a:xfrm>
          <a:prstGeom prst="rect">
            <a:avLst/>
          </a:prstGeom>
        </p:spPr>
      </p:pic>
      <p:sp>
        <p:nvSpPr>
          <p:cNvPr id="3" name="TextBox 2"/>
          <p:cNvSpPr txBox="1"/>
          <p:nvPr/>
        </p:nvSpPr>
        <p:spPr>
          <a:xfrm>
            <a:off x="4753339" y="3242343"/>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grpSp>
        <p:nvGrpSpPr>
          <p:cNvPr id="22" name="Group 21" descr="tall boy and small boy with an arrow pointing to the tall boy"/>
          <p:cNvGrpSpPr/>
          <p:nvPr/>
        </p:nvGrpSpPr>
        <p:grpSpPr>
          <a:xfrm>
            <a:off x="1208907" y="1362391"/>
            <a:ext cx="1667202" cy="1953518"/>
            <a:chOff x="12297240" y="3985624"/>
            <a:chExt cx="1667202" cy="1953518"/>
          </a:xfrm>
        </p:grpSpPr>
        <p:pic>
          <p:nvPicPr>
            <p:cNvPr id="23" name="Picture 22" descr="tall boy and small boy with an arrow pointing to the t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24" name="Picture 23" descr="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25" name="Down Arrow 24"/>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9" name="Picture 28" descr="person questioning things"/>
          <p:cNvPicPr>
            <a:picLocks noChangeAspect="1"/>
          </p:cNvPicPr>
          <p:nvPr/>
        </p:nvPicPr>
        <p:blipFill>
          <a:blip r:embed="rId1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47506" y="4587548"/>
            <a:ext cx="1084390" cy="1450738"/>
          </a:xfrm>
          <a:prstGeom prst="rect">
            <a:avLst/>
          </a:prstGeom>
        </p:spPr>
      </p:pic>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Rectangle 26"/>
          <p:cNvSpPr/>
          <p:nvPr/>
        </p:nvSpPr>
        <p:spPr>
          <a:xfrm>
            <a:off x="5045070" y="5538133"/>
            <a:ext cx="21018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take]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26" name="Picture 25" descr="clock with no arrows"/>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296549" y="1674250"/>
            <a:ext cx="1112108" cy="1112108"/>
          </a:xfrm>
          <a:prstGeom prst="rect">
            <a:avLst/>
          </a:prstGeom>
          <a:effectLst>
            <a:outerShdw blurRad="50800" dist="38100" dir="5400000" algn="t" rotWithShape="0">
              <a:prstClr val="black">
                <a:alpha val="40000"/>
              </a:prstClr>
            </a:outerShdw>
          </a:effectLst>
        </p:spPr>
      </p:pic>
      <p:sp>
        <p:nvSpPr>
          <p:cNvPr id="13" name="TextBox 12" descr="question mark"/>
          <p:cNvSpPr txBox="1"/>
          <p:nvPr/>
        </p:nvSpPr>
        <p:spPr>
          <a:xfrm>
            <a:off x="10408657" y="1625586"/>
            <a:ext cx="7567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2" name="Picture 1" descr="repeat arrow"/>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761004">
            <a:off x="9381799" y="4536353"/>
            <a:ext cx="1402522" cy="1404473"/>
          </a:xfrm>
          <a:prstGeom prst="rect">
            <a:avLst/>
          </a:prstGeom>
        </p:spPr>
      </p:pic>
    </p:spTree>
    <p:extLst>
      <p:ext uri="{BB962C8B-B14F-4D97-AF65-F5344CB8AC3E}">
        <p14:creationId xmlns:p14="http://schemas.microsoft.com/office/powerpoint/2010/main" val="290738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enfant.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en enfant.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6" name="en gran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en gran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en quand.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subTnLst>
                                    <p:audio>
                                      <p:cMediaNode>
                                        <p:cTn display="0" masterRel="sameClick">
                                          <p:stCondLst>
                                            <p:cond evt="begin" delay="0">
                                              <p:tn val="36"/>
                                            </p:cond>
                                          </p:stCondLst>
                                          <p:endCondLst>
                                            <p:cond evt="onStopAudio" delay="0">
                                              <p:tgtEl>
                                                <p:sldTgt/>
                                              </p:tgtEl>
                                            </p:cond>
                                          </p:endCondLst>
                                        </p:cTn>
                                        <p:tgtEl>
                                          <p:sndTgt r:embed="rId7" name="en quand.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en pens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8" name="en pens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en prendr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9" name="en prend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10" name="en encor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en enco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3" grpId="0"/>
      <p:bldP spid="6" grpId="0"/>
      <p:bldP spid="5" grpId="0"/>
      <p:bldP spid="15" grpId="0"/>
      <p:bldP spid="27" grpId="0"/>
      <p:bldP spid="17" grpId="0"/>
      <p:bldP spid="13" grpId="0"/>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59318" y="1649547"/>
            <a:ext cx="3073363" cy="3257206"/>
            <a:chOff x="4296428" y="1437624"/>
            <a:chExt cx="2418271" cy="2666113"/>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2537"/>
            <a:stretch/>
          </p:blipFill>
          <p:spPr>
            <a:xfrm>
              <a:off x="4885899" y="1437624"/>
              <a:ext cx="1828800" cy="2333867"/>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75658"/>
            <a:stretch/>
          </p:blipFill>
          <p:spPr>
            <a:xfrm>
              <a:off x="4296428" y="1793393"/>
              <a:ext cx="766892" cy="2310344"/>
            </a:xfrm>
            <a:prstGeom prst="rect">
              <a:avLst/>
            </a:prstGeom>
          </p:spPr>
        </p:pic>
      </p:grpSp>
      <p:sp>
        <p:nvSpPr>
          <p:cNvPr id="16" name="Rounded Rectangle 46">
            <a:extLst>
              <a:ext uri="{FF2B5EF4-FFF2-40B4-BE49-F238E27FC236}">
                <a16:creationId xmlns:a16="http://schemas.microsoft.com/office/drawing/2014/main" id="{38B90888-44F5-4887-90F8-D2637C9352A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descr="background rectangle">
            <a:extLst>
              <a:ext uri="{FF2B5EF4-FFF2-40B4-BE49-F238E27FC236}">
                <a16:creationId xmlns:a16="http://schemas.microsoft.com/office/drawing/2014/main" id="{77423079-28BD-4F13-84E6-547F8EB263B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a:extLst>
              <a:ext uri="{FF2B5EF4-FFF2-40B4-BE49-F238E27FC236}">
                <a16:creationId xmlns:a16="http://schemas.microsoft.com/office/drawing/2014/main" id="{817C238D-EB7C-4DA0-9AF0-47B718804A0B}"/>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Le, la, l’ </a:t>
            </a:r>
            <a:r>
              <a:rPr lang="en-GB" sz="3600" b="1" dirty="0" err="1">
                <a:solidFill>
                  <a:schemeClr val="bg1"/>
                </a:solidFill>
              </a:rPr>
              <a:t>ou</a:t>
            </a:r>
            <a:r>
              <a:rPr lang="en-GB" sz="3600" b="1" dirty="0">
                <a:solidFill>
                  <a:schemeClr val="bg1"/>
                </a:solidFill>
              </a:rPr>
              <a:t> les ? (6/12)</a:t>
            </a:r>
          </a:p>
        </p:txBody>
      </p:sp>
      <p:sp>
        <p:nvSpPr>
          <p:cNvPr id="19" name="TextBox 18">
            <a:extLst>
              <a:ext uri="{FF2B5EF4-FFF2-40B4-BE49-F238E27FC236}">
                <a16:creationId xmlns:a16="http://schemas.microsoft.com/office/drawing/2014/main" id="{8B9F4949-9A72-4569-92F7-FABF698EE20F}"/>
              </a:ext>
            </a:extLst>
          </p:cNvPr>
          <p:cNvSpPr txBox="1"/>
          <p:nvPr/>
        </p:nvSpPr>
        <p:spPr>
          <a:xfrm>
            <a:off x="2614380" y="4281202"/>
            <a:ext cx="7178482" cy="1569660"/>
          </a:xfrm>
          <a:prstGeom prst="rect">
            <a:avLst/>
          </a:prstGeom>
          <a:noFill/>
        </p:spPr>
        <p:txBody>
          <a:bodyPr wrap="square" rtlCol="0">
            <a:spAutoFit/>
          </a:bodyPr>
          <a:lstStyle/>
          <a:p>
            <a:pPr algn="ctr"/>
            <a:r>
              <a:rPr lang="en-GB" sz="9600" dirty="0" err="1">
                <a:solidFill>
                  <a:schemeClr val="accent1">
                    <a:lumMod val="50000"/>
                  </a:schemeClr>
                </a:solidFill>
                <a:latin typeface="Century Gothic" panose="020B0502020202020204" pitchFamily="34" charset="0"/>
              </a:rPr>
              <a:t>l’acteur</a:t>
            </a:r>
            <a:endParaRPr lang="en-GB" sz="9600" dirty="0">
              <a:solidFill>
                <a:schemeClr val="accent1">
                  <a:lumMod val="50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CF4082B2-40CF-453F-8DC1-DCFA5F67573C}"/>
              </a:ext>
            </a:extLst>
          </p:cNvPr>
          <p:cNvSpPr txBox="1"/>
          <p:nvPr/>
        </p:nvSpPr>
        <p:spPr>
          <a:xfrm>
            <a:off x="1802884" y="4121923"/>
            <a:ext cx="2388116" cy="1569660"/>
          </a:xfrm>
          <a:prstGeom prst="rect">
            <a:avLst/>
          </a:prstGeom>
          <a:solidFill>
            <a:schemeClr val="bg1"/>
          </a:solidFill>
        </p:spPr>
        <p:txBody>
          <a:bodyPr wrap="square" rtlCol="0">
            <a:spAutoFit/>
          </a:bodyPr>
          <a:lstStyle/>
          <a:p>
            <a:pPr algn="ctr"/>
            <a:r>
              <a:rPr lang="en-GB" sz="9600" dirty="0">
                <a:solidFill>
                  <a:schemeClr val="accent1">
                    <a:lumMod val="50000"/>
                  </a:schemeClr>
                </a:solidFill>
                <a:latin typeface="Century Gothic" panose="020B0502020202020204" pitchFamily="34" charset="0"/>
              </a:rPr>
              <a:t>___</a:t>
            </a:r>
          </a:p>
        </p:txBody>
      </p:sp>
    </p:spTree>
    <p:extLst>
      <p:ext uri="{BB962C8B-B14F-4D97-AF65-F5344CB8AC3E}">
        <p14:creationId xmlns:p14="http://schemas.microsoft.com/office/powerpoint/2010/main" val="256570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58666">
            <a:off x="6085771" y="1921399"/>
            <a:ext cx="2747139" cy="186805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1550">
            <a:off x="3103363" y="2042588"/>
            <a:ext cx="2747139" cy="1868054"/>
          </a:xfrm>
          <a:prstGeom prst="rect">
            <a:avLst/>
          </a:prstGeom>
        </p:spPr>
      </p:pic>
      <p:sp>
        <p:nvSpPr>
          <p:cNvPr id="15" name="Rounded Rectangle 46">
            <a:extLst>
              <a:ext uri="{FF2B5EF4-FFF2-40B4-BE49-F238E27FC236}">
                <a16:creationId xmlns:a16="http://schemas.microsoft.com/office/drawing/2014/main" id="{FE8B5655-6E36-4D82-880D-DE55B5FE64C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background rectangle">
            <a:extLst>
              <a:ext uri="{FF2B5EF4-FFF2-40B4-BE49-F238E27FC236}">
                <a16:creationId xmlns:a16="http://schemas.microsoft.com/office/drawing/2014/main" id="{CF44BDC3-FCCF-454F-8E77-C305FECBAB1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A26766BB-CBDD-40B3-890B-F99DA96D3EDC}"/>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Le, la, l’ </a:t>
            </a:r>
            <a:r>
              <a:rPr lang="en-GB" sz="3600" b="1" dirty="0" err="1">
                <a:solidFill>
                  <a:schemeClr val="bg1"/>
                </a:solidFill>
              </a:rPr>
              <a:t>ou</a:t>
            </a:r>
            <a:r>
              <a:rPr lang="en-GB" sz="3600" b="1" dirty="0">
                <a:solidFill>
                  <a:schemeClr val="bg1"/>
                </a:solidFill>
              </a:rPr>
              <a:t> les ? (7/12)</a:t>
            </a:r>
          </a:p>
        </p:txBody>
      </p:sp>
      <p:sp>
        <p:nvSpPr>
          <p:cNvPr id="18" name="TextBox 17">
            <a:extLst>
              <a:ext uri="{FF2B5EF4-FFF2-40B4-BE49-F238E27FC236}">
                <a16:creationId xmlns:a16="http://schemas.microsoft.com/office/drawing/2014/main" id="{95B3C503-8521-4E66-8D7C-4008C3490A7D}"/>
              </a:ext>
            </a:extLst>
          </p:cNvPr>
          <p:cNvSpPr txBox="1"/>
          <p:nvPr/>
        </p:nvSpPr>
        <p:spPr>
          <a:xfrm>
            <a:off x="2614380" y="4281202"/>
            <a:ext cx="7178482" cy="1569660"/>
          </a:xfrm>
          <a:prstGeom prst="rect">
            <a:avLst/>
          </a:prstGeom>
          <a:noFill/>
        </p:spPr>
        <p:txBody>
          <a:bodyPr wrap="square" rtlCol="0">
            <a:spAutoFit/>
          </a:bodyPr>
          <a:lstStyle/>
          <a:p>
            <a:pPr algn="ctr"/>
            <a:r>
              <a:rPr lang="en-GB" sz="9600" dirty="0">
                <a:solidFill>
                  <a:schemeClr val="accent1">
                    <a:lumMod val="50000"/>
                  </a:schemeClr>
                </a:solidFill>
                <a:latin typeface="Century Gothic" panose="020B0502020202020204" pitchFamily="34" charset="0"/>
              </a:rPr>
              <a:t>les </a:t>
            </a:r>
            <a:r>
              <a:rPr lang="en-GB" sz="9600" dirty="0" err="1">
                <a:solidFill>
                  <a:schemeClr val="accent1">
                    <a:lumMod val="50000"/>
                  </a:schemeClr>
                </a:solidFill>
                <a:latin typeface="Century Gothic" panose="020B0502020202020204" pitchFamily="34" charset="0"/>
              </a:rPr>
              <a:t>vélos</a:t>
            </a:r>
            <a:endParaRPr lang="en-GB" sz="9600" dirty="0">
              <a:solidFill>
                <a:schemeClr val="accent1">
                  <a:lumMod val="50000"/>
                </a:schemeClr>
              </a:solidFill>
              <a:latin typeface="Century Gothic" panose="020B0502020202020204" pitchFamily="34" charset="0"/>
            </a:endParaRPr>
          </a:p>
        </p:txBody>
      </p:sp>
      <p:sp>
        <p:nvSpPr>
          <p:cNvPr id="19" name="TextBox 18">
            <a:extLst>
              <a:ext uri="{FF2B5EF4-FFF2-40B4-BE49-F238E27FC236}">
                <a16:creationId xmlns:a16="http://schemas.microsoft.com/office/drawing/2014/main" id="{B1216E79-CD99-4FAB-8EB6-8C661E052754}"/>
              </a:ext>
            </a:extLst>
          </p:cNvPr>
          <p:cNvSpPr txBox="1"/>
          <p:nvPr/>
        </p:nvSpPr>
        <p:spPr>
          <a:xfrm>
            <a:off x="3053478" y="4121923"/>
            <a:ext cx="2271948" cy="1569660"/>
          </a:xfrm>
          <a:prstGeom prst="rect">
            <a:avLst/>
          </a:prstGeom>
          <a:solidFill>
            <a:schemeClr val="bg1"/>
          </a:solidFill>
        </p:spPr>
        <p:txBody>
          <a:bodyPr wrap="square" rtlCol="0">
            <a:spAutoFit/>
          </a:bodyPr>
          <a:lstStyle/>
          <a:p>
            <a:pPr algn="ctr"/>
            <a:r>
              <a:rPr lang="en-GB" sz="9600" dirty="0">
                <a:solidFill>
                  <a:schemeClr val="accent1">
                    <a:lumMod val="50000"/>
                  </a:schemeClr>
                </a:solidFill>
                <a:latin typeface="Century Gothic" panose="020B0502020202020204" pitchFamily="34" charset="0"/>
              </a:rPr>
              <a:t>___</a:t>
            </a:r>
          </a:p>
        </p:txBody>
      </p:sp>
    </p:spTree>
    <p:extLst>
      <p:ext uri="{BB962C8B-B14F-4D97-AF65-F5344CB8AC3E}">
        <p14:creationId xmlns:p14="http://schemas.microsoft.com/office/powerpoint/2010/main" val="199168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29582">
            <a:off x="7017768" y="727264"/>
            <a:ext cx="2134843" cy="214202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1636" y="1915487"/>
            <a:ext cx="1471649" cy="2365715"/>
          </a:xfrm>
          <a:prstGeom prst="rect">
            <a:avLst/>
          </a:prstGeom>
        </p:spPr>
      </p:pic>
      <p:sp>
        <p:nvSpPr>
          <p:cNvPr id="12" name="TextBox 11">
            <a:extLst>
              <a:ext uri="{FF2B5EF4-FFF2-40B4-BE49-F238E27FC236}">
                <a16:creationId xmlns:a16="http://schemas.microsoft.com/office/drawing/2014/main" id="{3A684C15-7A5A-41E0-9368-F41C7EF9AC4F}"/>
              </a:ext>
            </a:extLst>
          </p:cNvPr>
          <p:cNvSpPr txBox="1"/>
          <p:nvPr/>
        </p:nvSpPr>
        <p:spPr>
          <a:xfrm>
            <a:off x="122510" y="368996"/>
            <a:ext cx="4210936" cy="1077218"/>
          </a:xfrm>
          <a:prstGeom prst="rect">
            <a:avLst/>
          </a:prstGeom>
          <a:noFill/>
        </p:spPr>
        <p:txBody>
          <a:bodyPr wrap="square" rtlCol="0">
            <a:spAutoFit/>
          </a:bodyPr>
          <a:lstStyle/>
          <a:p>
            <a:r>
              <a:rPr lang="en-GB" sz="3200" b="1" dirty="0">
                <a:solidFill>
                  <a:schemeClr val="bg1"/>
                </a:solidFill>
                <a:latin typeface="Century Gothic" panose="020B0502020202020204" pitchFamily="34" charset="0"/>
              </a:rPr>
              <a:t>Le, la, l’, les? </a:t>
            </a:r>
            <a:endParaRPr lang="en-GB" sz="3200" dirty="0">
              <a:solidFill>
                <a:schemeClr val="bg1"/>
              </a:solidFill>
              <a:latin typeface="Century Gothic" panose="020B0502020202020204" pitchFamily="34" charset="0"/>
            </a:endParaRPr>
          </a:p>
          <a:p>
            <a:endParaRPr lang="en-GB" sz="3200" dirty="0">
              <a:solidFill>
                <a:srgbClr val="002060"/>
              </a:solidFill>
            </a:endParaRPr>
          </a:p>
        </p:txBody>
      </p:sp>
      <p:sp>
        <p:nvSpPr>
          <p:cNvPr id="13" name="Rounded Rectangle 46">
            <a:extLst>
              <a:ext uri="{FF2B5EF4-FFF2-40B4-BE49-F238E27FC236}">
                <a16:creationId xmlns:a16="http://schemas.microsoft.com/office/drawing/2014/main" id="{1DDEE517-8242-40F3-A829-796772C5219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13" descr="background rectangle">
            <a:extLst>
              <a:ext uri="{FF2B5EF4-FFF2-40B4-BE49-F238E27FC236}">
                <a16:creationId xmlns:a16="http://schemas.microsoft.com/office/drawing/2014/main" id="{E56CC21A-36C3-4261-B011-4BDC3238778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D304AD46-E0B8-414E-A88E-EB0E03CD9DC0}"/>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Le, la, l’ </a:t>
            </a:r>
            <a:r>
              <a:rPr lang="en-GB" sz="3600" b="1" dirty="0" err="1">
                <a:solidFill>
                  <a:schemeClr val="bg1"/>
                </a:solidFill>
              </a:rPr>
              <a:t>ou</a:t>
            </a:r>
            <a:r>
              <a:rPr lang="en-GB" sz="3600" b="1" dirty="0">
                <a:solidFill>
                  <a:schemeClr val="bg1"/>
                </a:solidFill>
              </a:rPr>
              <a:t> les ? (8/12)</a:t>
            </a:r>
          </a:p>
        </p:txBody>
      </p:sp>
      <p:sp>
        <p:nvSpPr>
          <p:cNvPr id="16" name="TextBox 15">
            <a:extLst>
              <a:ext uri="{FF2B5EF4-FFF2-40B4-BE49-F238E27FC236}">
                <a16:creationId xmlns:a16="http://schemas.microsoft.com/office/drawing/2014/main" id="{B434ACCA-A954-49D4-89CD-A09F710A3F40}"/>
              </a:ext>
            </a:extLst>
          </p:cNvPr>
          <p:cNvSpPr txBox="1"/>
          <p:nvPr/>
        </p:nvSpPr>
        <p:spPr>
          <a:xfrm>
            <a:off x="2614380" y="4281202"/>
            <a:ext cx="7178482" cy="1569660"/>
          </a:xfrm>
          <a:prstGeom prst="rect">
            <a:avLst/>
          </a:prstGeom>
          <a:noFill/>
        </p:spPr>
        <p:txBody>
          <a:bodyPr wrap="square" rtlCol="0">
            <a:spAutoFit/>
          </a:bodyPr>
          <a:lstStyle/>
          <a:p>
            <a:pPr algn="ctr"/>
            <a:r>
              <a:rPr lang="en-GB" sz="9600" dirty="0" err="1">
                <a:solidFill>
                  <a:schemeClr val="accent1">
                    <a:lumMod val="50000"/>
                  </a:schemeClr>
                </a:solidFill>
                <a:latin typeface="Century Gothic" panose="020B0502020202020204" pitchFamily="34" charset="0"/>
              </a:rPr>
              <a:t>l’idée</a:t>
            </a:r>
            <a:endParaRPr lang="en-GB" sz="9600" dirty="0">
              <a:solidFill>
                <a:schemeClr val="accent1">
                  <a:lumMod val="50000"/>
                </a:schemeClr>
              </a:solidFill>
              <a:latin typeface="Century Gothic" panose="020B0502020202020204" pitchFamily="34" charset="0"/>
            </a:endParaRPr>
          </a:p>
        </p:txBody>
      </p:sp>
      <p:sp>
        <p:nvSpPr>
          <p:cNvPr id="17" name="TextBox 16">
            <a:extLst>
              <a:ext uri="{FF2B5EF4-FFF2-40B4-BE49-F238E27FC236}">
                <a16:creationId xmlns:a16="http://schemas.microsoft.com/office/drawing/2014/main" id="{9C82E406-F1CD-445B-84C8-08FB16AAC850}"/>
              </a:ext>
            </a:extLst>
          </p:cNvPr>
          <p:cNvSpPr txBox="1"/>
          <p:nvPr/>
        </p:nvSpPr>
        <p:spPr>
          <a:xfrm>
            <a:off x="2782273" y="4121923"/>
            <a:ext cx="2271948" cy="1569660"/>
          </a:xfrm>
          <a:prstGeom prst="rect">
            <a:avLst/>
          </a:prstGeom>
          <a:solidFill>
            <a:schemeClr val="bg1"/>
          </a:solidFill>
        </p:spPr>
        <p:txBody>
          <a:bodyPr wrap="square" rtlCol="0">
            <a:spAutoFit/>
          </a:bodyPr>
          <a:lstStyle/>
          <a:p>
            <a:pPr algn="ctr"/>
            <a:r>
              <a:rPr lang="en-GB" sz="9600" dirty="0">
                <a:solidFill>
                  <a:schemeClr val="accent1">
                    <a:lumMod val="50000"/>
                  </a:schemeClr>
                </a:solidFill>
                <a:latin typeface="Century Gothic" panose="020B0502020202020204" pitchFamily="34" charset="0"/>
              </a:rPr>
              <a:t>___</a:t>
            </a:r>
          </a:p>
        </p:txBody>
      </p:sp>
    </p:spTree>
    <p:extLst>
      <p:ext uri="{BB962C8B-B14F-4D97-AF65-F5344CB8AC3E}">
        <p14:creationId xmlns:p14="http://schemas.microsoft.com/office/powerpoint/2010/main" val="321421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117" y="1348544"/>
            <a:ext cx="3994256" cy="2805329"/>
          </a:xfrm>
          <a:prstGeom prst="rect">
            <a:avLst/>
          </a:prstGeom>
        </p:spPr>
      </p:pic>
      <p:sp>
        <p:nvSpPr>
          <p:cNvPr id="12" name="Rounded Rectangle 46">
            <a:extLst>
              <a:ext uri="{FF2B5EF4-FFF2-40B4-BE49-F238E27FC236}">
                <a16:creationId xmlns:a16="http://schemas.microsoft.com/office/drawing/2014/main" id="{C9895751-C520-4DA7-94DD-084B87351BF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12" descr="background rectangle">
            <a:extLst>
              <a:ext uri="{FF2B5EF4-FFF2-40B4-BE49-F238E27FC236}">
                <a16:creationId xmlns:a16="http://schemas.microsoft.com/office/drawing/2014/main" id="{23CB7DFB-3508-4D75-860E-C4298130568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0644CD56-C97D-43FD-AB02-0DAA1E74DA9E}"/>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Le, la, l’ </a:t>
            </a:r>
            <a:r>
              <a:rPr lang="en-GB" sz="3600" b="1" dirty="0" err="1">
                <a:solidFill>
                  <a:schemeClr val="bg1"/>
                </a:solidFill>
              </a:rPr>
              <a:t>ou</a:t>
            </a:r>
            <a:r>
              <a:rPr lang="en-GB" sz="3600" b="1" dirty="0">
                <a:solidFill>
                  <a:schemeClr val="bg1"/>
                </a:solidFill>
              </a:rPr>
              <a:t> les ? (9/12)</a:t>
            </a:r>
          </a:p>
        </p:txBody>
      </p:sp>
      <p:sp>
        <p:nvSpPr>
          <p:cNvPr id="15" name="TextBox 14">
            <a:extLst>
              <a:ext uri="{FF2B5EF4-FFF2-40B4-BE49-F238E27FC236}">
                <a16:creationId xmlns:a16="http://schemas.microsoft.com/office/drawing/2014/main" id="{A1A4749B-DFFE-484C-9987-AF26F7223637}"/>
              </a:ext>
            </a:extLst>
          </p:cNvPr>
          <p:cNvSpPr txBox="1"/>
          <p:nvPr/>
        </p:nvSpPr>
        <p:spPr>
          <a:xfrm>
            <a:off x="1193800" y="4281202"/>
            <a:ext cx="9931400" cy="1569660"/>
          </a:xfrm>
          <a:prstGeom prst="rect">
            <a:avLst/>
          </a:prstGeom>
          <a:noFill/>
        </p:spPr>
        <p:txBody>
          <a:bodyPr wrap="square" rtlCol="0">
            <a:spAutoFit/>
          </a:bodyPr>
          <a:lstStyle/>
          <a:p>
            <a:pPr algn="ctr"/>
            <a:r>
              <a:rPr lang="en-GB" sz="9600" dirty="0">
                <a:solidFill>
                  <a:schemeClr val="accent1">
                    <a:lumMod val="50000"/>
                  </a:schemeClr>
                </a:solidFill>
                <a:latin typeface="Century Gothic" panose="020B0502020202020204" pitchFamily="34" charset="0"/>
              </a:rPr>
              <a:t>la </a:t>
            </a:r>
            <a:r>
              <a:rPr lang="en-GB" sz="9600" dirty="0" err="1">
                <a:solidFill>
                  <a:schemeClr val="accent1">
                    <a:lumMod val="50000"/>
                  </a:schemeClr>
                </a:solidFill>
                <a:latin typeface="Century Gothic" panose="020B0502020202020204" pitchFamily="34" charset="0"/>
              </a:rPr>
              <a:t>chambre</a:t>
            </a:r>
            <a:r>
              <a:rPr lang="en-GB" sz="9600" dirty="0">
                <a:solidFill>
                  <a:schemeClr val="accent1">
                    <a:lumMod val="50000"/>
                  </a:schemeClr>
                </a:solidFill>
                <a:latin typeface="Century Gothic" panose="020B0502020202020204" pitchFamily="34" charset="0"/>
              </a:rPr>
              <a:t> </a:t>
            </a:r>
          </a:p>
        </p:txBody>
      </p:sp>
      <p:sp>
        <p:nvSpPr>
          <p:cNvPr id="16" name="TextBox 15">
            <a:extLst>
              <a:ext uri="{FF2B5EF4-FFF2-40B4-BE49-F238E27FC236}">
                <a16:creationId xmlns:a16="http://schemas.microsoft.com/office/drawing/2014/main" id="{4C48694D-2133-4124-B360-A0CC6510E9A7}"/>
              </a:ext>
            </a:extLst>
          </p:cNvPr>
          <p:cNvSpPr txBox="1"/>
          <p:nvPr/>
        </p:nvSpPr>
        <p:spPr>
          <a:xfrm>
            <a:off x="1732678" y="4121923"/>
            <a:ext cx="2271948" cy="1569660"/>
          </a:xfrm>
          <a:prstGeom prst="rect">
            <a:avLst/>
          </a:prstGeom>
          <a:solidFill>
            <a:schemeClr val="bg1"/>
          </a:solidFill>
        </p:spPr>
        <p:txBody>
          <a:bodyPr wrap="square" rtlCol="0">
            <a:spAutoFit/>
          </a:bodyPr>
          <a:lstStyle/>
          <a:p>
            <a:pPr algn="ctr"/>
            <a:r>
              <a:rPr lang="en-GB" sz="9600" dirty="0">
                <a:solidFill>
                  <a:schemeClr val="accent1">
                    <a:lumMod val="50000"/>
                  </a:schemeClr>
                </a:solidFill>
                <a:latin typeface="Century Gothic" panose="020B0502020202020204" pitchFamily="34" charset="0"/>
              </a:rPr>
              <a:t>___</a:t>
            </a:r>
          </a:p>
        </p:txBody>
      </p:sp>
    </p:spTree>
    <p:extLst>
      <p:ext uri="{BB962C8B-B14F-4D97-AF65-F5344CB8AC3E}">
        <p14:creationId xmlns:p14="http://schemas.microsoft.com/office/powerpoint/2010/main" val="56468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46">
            <a:extLst>
              <a:ext uri="{FF2B5EF4-FFF2-40B4-BE49-F238E27FC236}">
                <a16:creationId xmlns:a16="http://schemas.microsoft.com/office/drawing/2014/main" id="{2BA54737-A589-4C27-A048-E1BCC435639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background rectangle">
            <a:extLst>
              <a:ext uri="{FF2B5EF4-FFF2-40B4-BE49-F238E27FC236}">
                <a16:creationId xmlns:a16="http://schemas.microsoft.com/office/drawing/2014/main" id="{CA5B1F9F-3752-483B-9360-855FA6BD330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CFC806AE-0278-4680-A508-31D4FE830C8A}"/>
              </a:ext>
            </a:extLst>
          </p:cNvPr>
          <p:cNvSpPr>
            <a:spLocks noGrp="1"/>
          </p:cNvSpPr>
          <p:nvPr>
            <p:ph type="title"/>
          </p:nvPr>
        </p:nvSpPr>
        <p:spPr>
          <a:xfrm>
            <a:off x="0" y="296864"/>
            <a:ext cx="5981700" cy="707849"/>
          </a:xfrm>
        </p:spPr>
        <p:txBody>
          <a:bodyPr>
            <a:normAutofit/>
          </a:bodyPr>
          <a:lstStyle/>
          <a:p>
            <a:r>
              <a:rPr lang="en-GB" sz="3600" b="1" dirty="0">
                <a:solidFill>
                  <a:schemeClr val="bg1"/>
                </a:solidFill>
              </a:rPr>
              <a:t>Le, la, l’ </a:t>
            </a:r>
            <a:r>
              <a:rPr lang="en-GB" sz="3600" b="1" dirty="0" err="1">
                <a:solidFill>
                  <a:schemeClr val="bg1"/>
                </a:solidFill>
              </a:rPr>
              <a:t>ou</a:t>
            </a:r>
            <a:r>
              <a:rPr lang="en-GB" sz="3600" b="1" dirty="0">
                <a:solidFill>
                  <a:schemeClr val="bg1"/>
                </a:solidFill>
              </a:rPr>
              <a:t> les ? (10/12)</a:t>
            </a:r>
          </a:p>
        </p:txBody>
      </p:sp>
      <p:sp>
        <p:nvSpPr>
          <p:cNvPr id="14" name="TextBox 13">
            <a:extLst>
              <a:ext uri="{FF2B5EF4-FFF2-40B4-BE49-F238E27FC236}">
                <a16:creationId xmlns:a16="http://schemas.microsoft.com/office/drawing/2014/main" id="{FEBA2FC8-2305-4297-9892-D6C24FA543C3}"/>
              </a:ext>
            </a:extLst>
          </p:cNvPr>
          <p:cNvSpPr txBox="1"/>
          <p:nvPr/>
        </p:nvSpPr>
        <p:spPr>
          <a:xfrm>
            <a:off x="1130300" y="4281202"/>
            <a:ext cx="10350500" cy="1569660"/>
          </a:xfrm>
          <a:prstGeom prst="rect">
            <a:avLst/>
          </a:prstGeom>
          <a:noFill/>
        </p:spPr>
        <p:txBody>
          <a:bodyPr wrap="square" rtlCol="0">
            <a:spAutoFit/>
          </a:bodyPr>
          <a:lstStyle/>
          <a:p>
            <a:pPr algn="ctr"/>
            <a:r>
              <a:rPr lang="en-GB" sz="9600" dirty="0">
                <a:solidFill>
                  <a:schemeClr val="accent1">
                    <a:lumMod val="50000"/>
                  </a:schemeClr>
                </a:solidFill>
                <a:latin typeface="Century Gothic" panose="020B0502020202020204" pitchFamily="34" charset="0"/>
              </a:rPr>
              <a:t>le portable</a:t>
            </a:r>
          </a:p>
        </p:txBody>
      </p:sp>
      <p:sp>
        <p:nvSpPr>
          <p:cNvPr id="15" name="TextBox 14">
            <a:extLst>
              <a:ext uri="{FF2B5EF4-FFF2-40B4-BE49-F238E27FC236}">
                <a16:creationId xmlns:a16="http://schemas.microsoft.com/office/drawing/2014/main" id="{B7FE026B-B68F-45CD-8FDD-B2A481582A58}"/>
              </a:ext>
            </a:extLst>
          </p:cNvPr>
          <p:cNvSpPr txBox="1"/>
          <p:nvPr/>
        </p:nvSpPr>
        <p:spPr>
          <a:xfrm>
            <a:off x="1130300" y="4121923"/>
            <a:ext cx="3275874" cy="1569660"/>
          </a:xfrm>
          <a:prstGeom prst="rect">
            <a:avLst/>
          </a:prstGeom>
          <a:solidFill>
            <a:schemeClr val="bg1"/>
          </a:solidFill>
        </p:spPr>
        <p:txBody>
          <a:bodyPr wrap="square" rtlCol="0">
            <a:spAutoFit/>
          </a:bodyPr>
          <a:lstStyle/>
          <a:p>
            <a:pPr algn="ctr"/>
            <a:r>
              <a:rPr lang="en-GB" sz="9600" dirty="0">
                <a:solidFill>
                  <a:schemeClr val="accent1">
                    <a:lumMod val="50000"/>
                  </a:schemeClr>
                </a:solidFill>
                <a:latin typeface="Century Gothic" panose="020B0502020202020204" pitchFamily="34" charset="0"/>
              </a:rPr>
              <a:t>___</a:t>
            </a:r>
          </a:p>
        </p:txBody>
      </p:sp>
      <p:pic>
        <p:nvPicPr>
          <p:cNvPr id="1026" name="Picture 2" descr="Mobile Touch Phone Clip Art">
            <a:extLst>
              <a:ext uri="{FF2B5EF4-FFF2-40B4-BE49-F238E27FC236}">
                <a16:creationId xmlns:a16="http://schemas.microsoft.com/office/drawing/2014/main" id="{5D4FC7D7-76F6-4CFD-AA2C-C97AECD39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2986" y="1536700"/>
            <a:ext cx="1418611" cy="2744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45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7630" y="1595904"/>
            <a:ext cx="4437140" cy="211503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2740" y="2041651"/>
            <a:ext cx="4437140" cy="2115037"/>
          </a:xfrm>
          <a:prstGeom prst="rect">
            <a:avLst/>
          </a:prstGeom>
        </p:spPr>
      </p:pic>
      <p:sp>
        <p:nvSpPr>
          <p:cNvPr id="13" name="Rounded Rectangle 46">
            <a:extLst>
              <a:ext uri="{FF2B5EF4-FFF2-40B4-BE49-F238E27FC236}">
                <a16:creationId xmlns:a16="http://schemas.microsoft.com/office/drawing/2014/main" id="{3B7D5123-7CC2-41D6-B725-237A2886E2D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13" descr="background rectangle">
            <a:extLst>
              <a:ext uri="{FF2B5EF4-FFF2-40B4-BE49-F238E27FC236}">
                <a16:creationId xmlns:a16="http://schemas.microsoft.com/office/drawing/2014/main" id="{E5647BA5-FE07-4682-8FC3-8210CC9CF81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37368C35-213F-4EB5-8F57-128BFADED32B}"/>
              </a:ext>
            </a:extLst>
          </p:cNvPr>
          <p:cNvSpPr>
            <a:spLocks noGrp="1"/>
          </p:cNvSpPr>
          <p:nvPr>
            <p:ph type="title"/>
          </p:nvPr>
        </p:nvSpPr>
        <p:spPr>
          <a:xfrm>
            <a:off x="0" y="296864"/>
            <a:ext cx="5727700" cy="707849"/>
          </a:xfrm>
        </p:spPr>
        <p:txBody>
          <a:bodyPr>
            <a:normAutofit/>
          </a:bodyPr>
          <a:lstStyle/>
          <a:p>
            <a:r>
              <a:rPr lang="en-GB" sz="3600" b="1" dirty="0">
                <a:solidFill>
                  <a:schemeClr val="bg1"/>
                </a:solidFill>
              </a:rPr>
              <a:t>Le, la, l’ </a:t>
            </a:r>
            <a:r>
              <a:rPr lang="en-GB" sz="3600" b="1" dirty="0" err="1">
                <a:solidFill>
                  <a:schemeClr val="bg1"/>
                </a:solidFill>
              </a:rPr>
              <a:t>ou</a:t>
            </a:r>
            <a:r>
              <a:rPr lang="en-GB" sz="3600" b="1" dirty="0">
                <a:solidFill>
                  <a:schemeClr val="bg1"/>
                </a:solidFill>
              </a:rPr>
              <a:t> les ? (11/12)</a:t>
            </a:r>
          </a:p>
        </p:txBody>
      </p:sp>
      <p:sp>
        <p:nvSpPr>
          <p:cNvPr id="16" name="TextBox 15">
            <a:extLst>
              <a:ext uri="{FF2B5EF4-FFF2-40B4-BE49-F238E27FC236}">
                <a16:creationId xmlns:a16="http://schemas.microsoft.com/office/drawing/2014/main" id="{49C00015-B124-478F-85DC-B8061CE2A19F}"/>
              </a:ext>
            </a:extLst>
          </p:cNvPr>
          <p:cNvSpPr txBox="1"/>
          <p:nvPr/>
        </p:nvSpPr>
        <p:spPr>
          <a:xfrm>
            <a:off x="2614380" y="4281202"/>
            <a:ext cx="7178482" cy="1569660"/>
          </a:xfrm>
          <a:prstGeom prst="rect">
            <a:avLst/>
          </a:prstGeom>
          <a:noFill/>
        </p:spPr>
        <p:txBody>
          <a:bodyPr wrap="square" rtlCol="0">
            <a:spAutoFit/>
          </a:bodyPr>
          <a:lstStyle/>
          <a:p>
            <a:pPr algn="ctr"/>
            <a:r>
              <a:rPr lang="en-GB" sz="9600" dirty="0">
                <a:solidFill>
                  <a:schemeClr val="accent1">
                    <a:lumMod val="50000"/>
                  </a:schemeClr>
                </a:solidFill>
                <a:latin typeface="Century Gothic" panose="020B0502020202020204" pitchFamily="34" charset="0"/>
              </a:rPr>
              <a:t>les </a:t>
            </a:r>
            <a:r>
              <a:rPr lang="en-GB" sz="9600" dirty="0" err="1">
                <a:solidFill>
                  <a:schemeClr val="accent1">
                    <a:lumMod val="50000"/>
                  </a:schemeClr>
                </a:solidFill>
                <a:latin typeface="Century Gothic" panose="020B0502020202020204" pitchFamily="34" charset="0"/>
              </a:rPr>
              <a:t>règles</a:t>
            </a:r>
            <a:endParaRPr lang="en-GB" sz="9600" dirty="0">
              <a:solidFill>
                <a:schemeClr val="accent1">
                  <a:lumMod val="50000"/>
                </a:schemeClr>
              </a:solidFill>
              <a:latin typeface="Century Gothic" panose="020B0502020202020204" pitchFamily="34" charset="0"/>
            </a:endParaRPr>
          </a:p>
        </p:txBody>
      </p:sp>
      <p:sp>
        <p:nvSpPr>
          <p:cNvPr id="17" name="TextBox 16">
            <a:extLst>
              <a:ext uri="{FF2B5EF4-FFF2-40B4-BE49-F238E27FC236}">
                <a16:creationId xmlns:a16="http://schemas.microsoft.com/office/drawing/2014/main" id="{094B3510-DC3B-496B-8711-79AEE572D395}"/>
              </a:ext>
            </a:extLst>
          </p:cNvPr>
          <p:cNvSpPr txBox="1"/>
          <p:nvPr/>
        </p:nvSpPr>
        <p:spPr>
          <a:xfrm>
            <a:off x="3053478" y="4121923"/>
            <a:ext cx="2271948" cy="1569660"/>
          </a:xfrm>
          <a:prstGeom prst="rect">
            <a:avLst/>
          </a:prstGeom>
          <a:solidFill>
            <a:schemeClr val="bg1"/>
          </a:solidFill>
        </p:spPr>
        <p:txBody>
          <a:bodyPr wrap="square" rtlCol="0">
            <a:spAutoFit/>
          </a:bodyPr>
          <a:lstStyle/>
          <a:p>
            <a:pPr algn="ctr"/>
            <a:r>
              <a:rPr lang="en-GB" sz="9600" dirty="0">
                <a:solidFill>
                  <a:schemeClr val="accent1">
                    <a:lumMod val="50000"/>
                  </a:schemeClr>
                </a:solidFill>
                <a:latin typeface="Century Gothic" panose="020B0502020202020204" pitchFamily="34" charset="0"/>
              </a:rPr>
              <a:t>___</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605552">
            <a:off x="4374051" y="2207083"/>
            <a:ext cx="4437140" cy="2115037"/>
          </a:xfrm>
          <a:prstGeom prst="rect">
            <a:avLst/>
          </a:prstGeom>
        </p:spPr>
      </p:pic>
    </p:spTree>
    <p:extLst>
      <p:ext uri="{BB962C8B-B14F-4D97-AF65-F5344CB8AC3E}">
        <p14:creationId xmlns:p14="http://schemas.microsoft.com/office/powerpoint/2010/main" val="2551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806480" y="1907025"/>
            <a:ext cx="3301529" cy="2357498"/>
          </a:xfrm>
          <a:prstGeom prst="rect">
            <a:avLst/>
          </a:prstGeom>
        </p:spPr>
      </p:pic>
      <p:sp>
        <p:nvSpPr>
          <p:cNvPr id="11" name="Rounded Rectangle 46">
            <a:extLst>
              <a:ext uri="{FF2B5EF4-FFF2-40B4-BE49-F238E27FC236}">
                <a16:creationId xmlns:a16="http://schemas.microsoft.com/office/drawing/2014/main" id="{510EA04E-4AEC-4B86-892E-DDAE5EDADF6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background rectangle">
            <a:extLst>
              <a:ext uri="{FF2B5EF4-FFF2-40B4-BE49-F238E27FC236}">
                <a16:creationId xmlns:a16="http://schemas.microsoft.com/office/drawing/2014/main" id="{4A6886F2-D41E-4B13-B086-B4D89E2D317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FCF7186B-64D4-4F52-9A4A-A8BD965CBF86}"/>
              </a:ext>
            </a:extLst>
          </p:cNvPr>
          <p:cNvSpPr>
            <a:spLocks noGrp="1"/>
          </p:cNvSpPr>
          <p:nvPr>
            <p:ph type="title"/>
          </p:nvPr>
        </p:nvSpPr>
        <p:spPr>
          <a:xfrm>
            <a:off x="0" y="296864"/>
            <a:ext cx="5740400" cy="707849"/>
          </a:xfrm>
        </p:spPr>
        <p:txBody>
          <a:bodyPr>
            <a:normAutofit/>
          </a:bodyPr>
          <a:lstStyle/>
          <a:p>
            <a:r>
              <a:rPr lang="en-GB" sz="3600" b="1" dirty="0">
                <a:solidFill>
                  <a:schemeClr val="bg1"/>
                </a:solidFill>
              </a:rPr>
              <a:t>Le, la, l’ </a:t>
            </a:r>
            <a:r>
              <a:rPr lang="en-GB" sz="3600" b="1" dirty="0" err="1">
                <a:solidFill>
                  <a:schemeClr val="bg1"/>
                </a:solidFill>
              </a:rPr>
              <a:t>ou</a:t>
            </a:r>
            <a:r>
              <a:rPr lang="en-GB" sz="3600" b="1" dirty="0">
                <a:solidFill>
                  <a:schemeClr val="bg1"/>
                </a:solidFill>
              </a:rPr>
              <a:t> les ? (12/12)</a:t>
            </a:r>
          </a:p>
        </p:txBody>
      </p:sp>
      <p:sp>
        <p:nvSpPr>
          <p:cNvPr id="15" name="TextBox 14">
            <a:extLst>
              <a:ext uri="{FF2B5EF4-FFF2-40B4-BE49-F238E27FC236}">
                <a16:creationId xmlns:a16="http://schemas.microsoft.com/office/drawing/2014/main" id="{BAC524AA-8975-4C57-A1B3-1CEDFB261856}"/>
              </a:ext>
            </a:extLst>
          </p:cNvPr>
          <p:cNvSpPr txBox="1"/>
          <p:nvPr/>
        </p:nvSpPr>
        <p:spPr>
          <a:xfrm>
            <a:off x="927100" y="4281202"/>
            <a:ext cx="10982820" cy="1569660"/>
          </a:xfrm>
          <a:prstGeom prst="rect">
            <a:avLst/>
          </a:prstGeom>
          <a:noFill/>
        </p:spPr>
        <p:txBody>
          <a:bodyPr wrap="square" rtlCol="0">
            <a:spAutoFit/>
          </a:bodyPr>
          <a:lstStyle/>
          <a:p>
            <a:pPr algn="ctr"/>
            <a:r>
              <a:rPr lang="en-GB" sz="9600" dirty="0">
                <a:solidFill>
                  <a:schemeClr val="accent1">
                    <a:lumMod val="50000"/>
                  </a:schemeClr>
                </a:solidFill>
                <a:latin typeface="Century Gothic" panose="020B0502020202020204" pitchFamily="34" charset="0"/>
              </a:rPr>
              <a:t>le </a:t>
            </a:r>
            <a:r>
              <a:rPr lang="en-GB" sz="9600" dirty="0" err="1">
                <a:solidFill>
                  <a:schemeClr val="accent1">
                    <a:lumMod val="50000"/>
                  </a:schemeClr>
                </a:solidFill>
                <a:latin typeface="Century Gothic" panose="020B0502020202020204" pitchFamily="34" charset="0"/>
              </a:rPr>
              <a:t>professeur</a:t>
            </a:r>
            <a:endParaRPr lang="en-GB" sz="9600" dirty="0">
              <a:solidFill>
                <a:schemeClr val="accent1">
                  <a:lumMod val="50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9E2D1066-DD7E-4FD4-A126-08238F98BBAE}"/>
              </a:ext>
            </a:extLst>
          </p:cNvPr>
          <p:cNvSpPr txBox="1"/>
          <p:nvPr/>
        </p:nvSpPr>
        <p:spPr>
          <a:xfrm>
            <a:off x="507896" y="4121923"/>
            <a:ext cx="3475999" cy="1569660"/>
          </a:xfrm>
          <a:prstGeom prst="rect">
            <a:avLst/>
          </a:prstGeom>
          <a:solidFill>
            <a:schemeClr val="bg1"/>
          </a:solidFill>
        </p:spPr>
        <p:txBody>
          <a:bodyPr wrap="square" rtlCol="0">
            <a:spAutoFit/>
          </a:bodyPr>
          <a:lstStyle/>
          <a:p>
            <a:pPr algn="ctr"/>
            <a:r>
              <a:rPr lang="en-GB" sz="9600" dirty="0">
                <a:solidFill>
                  <a:schemeClr val="accent1">
                    <a:lumMod val="50000"/>
                  </a:schemeClr>
                </a:solidFill>
                <a:latin typeface="Century Gothic" panose="020B0502020202020204" pitchFamily="34" charset="0"/>
              </a:rPr>
              <a:t>___</a:t>
            </a:r>
          </a:p>
        </p:txBody>
      </p:sp>
    </p:spTree>
    <p:extLst>
      <p:ext uri="{BB962C8B-B14F-4D97-AF65-F5344CB8AC3E}">
        <p14:creationId xmlns:p14="http://schemas.microsoft.com/office/powerpoint/2010/main" val="260684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liaison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80000" y="1296000"/>
            <a:ext cx="11198087" cy="4893647"/>
          </a:xfrm>
          <a:prstGeom prst="rect">
            <a:avLst/>
          </a:prstGeom>
          <a:noFill/>
        </p:spPr>
        <p:txBody>
          <a:bodyPr wrap="square" rtlCol="0">
            <a:spAutoFit/>
          </a:bodyPr>
          <a:lstStyle/>
          <a:p>
            <a:pPr lvl="0">
              <a:buClr>
                <a:srgbClr val="000000"/>
              </a:buClr>
              <a:defRPr/>
            </a:pPr>
            <a:r>
              <a:rPr lang="en-GB" sz="2400" kern="0" dirty="0" err="1">
                <a:solidFill>
                  <a:srgbClr val="4472C4">
                    <a:lumMod val="50000"/>
                  </a:srgbClr>
                </a:solidFill>
                <a:latin typeface="Century Gothic" panose="020B0502020202020204" pitchFamily="34" charset="0"/>
                <a:cs typeface="Arial"/>
                <a:sym typeface="Arial"/>
              </a:rPr>
              <a:t>Voici</a:t>
            </a:r>
            <a:r>
              <a:rPr lang="en-GB" sz="2400" kern="0" dirty="0">
                <a:solidFill>
                  <a:srgbClr val="4472C4">
                    <a:lumMod val="50000"/>
                  </a:srgbClr>
                </a:solidFill>
                <a:latin typeface="Century Gothic" panose="020B0502020202020204" pitchFamily="34" charset="0"/>
                <a:cs typeface="Arial"/>
                <a:sym typeface="Arial"/>
              </a:rPr>
              <a:t> le</a:t>
            </a:r>
            <a:r>
              <a:rPr lang="en-GB" sz="2400" b="1" kern="0" dirty="0">
                <a:solidFill>
                  <a:srgbClr val="4472C4">
                    <a:lumMod val="50000"/>
                  </a:srgbClr>
                </a:solidFill>
                <a:latin typeface="Century Gothic" panose="020B0502020202020204" pitchFamily="34" charset="0"/>
                <a:cs typeface="Arial"/>
                <a:sym typeface="Arial"/>
              </a:rPr>
              <a:t>s</a:t>
            </a:r>
            <a:r>
              <a:rPr lang="en-GB" sz="2400" kern="0" dirty="0">
                <a:solidFill>
                  <a:srgbClr val="4472C4">
                    <a:lumMod val="50000"/>
                  </a:srgbClr>
                </a:solidFill>
                <a:latin typeface="Century Gothic" panose="020B0502020202020204" pitchFamily="34" charset="0"/>
                <a:cs typeface="Arial"/>
                <a:sym typeface="Arial"/>
              </a:rPr>
              <a:t> </a:t>
            </a:r>
            <a:r>
              <a:rPr lang="en-GB" sz="2400" kern="0" dirty="0" err="1">
                <a:solidFill>
                  <a:srgbClr val="4472C4">
                    <a:lumMod val="50000"/>
                  </a:srgbClr>
                </a:solidFill>
                <a:latin typeface="Century Gothic" panose="020B0502020202020204" pitchFamily="34" charset="0"/>
                <a:cs typeface="Arial"/>
                <a:sym typeface="Arial"/>
              </a:rPr>
              <a:t>règles</a:t>
            </a:r>
            <a:r>
              <a:rPr lang="en-GB" sz="2400" kern="0" dirty="0">
                <a:solidFill>
                  <a:srgbClr val="4472C4">
                    <a:lumMod val="50000"/>
                  </a:srgbClr>
                </a:solidFill>
                <a:latin typeface="Century Gothic" panose="020B0502020202020204" pitchFamily="34" charset="0"/>
                <a:cs typeface="Arial"/>
                <a:sym typeface="Arial"/>
              </a:rPr>
              <a: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Here are the</a:t>
            </a:r>
            <a:r>
              <a:rPr kumimoji="0" lang="en-GB" sz="2400" b="0" i="0" u="none" strike="noStrike" kern="0" cap="none" spc="0" normalizeH="0" noProof="0" dirty="0">
                <a:ln>
                  <a:noFill/>
                </a:ln>
                <a:solidFill>
                  <a:srgbClr val="4472C4">
                    <a:lumMod val="50000"/>
                  </a:srgbClr>
                </a:solidFill>
                <a:effectLst/>
                <a:uLnTx/>
                <a:uFillTx/>
                <a:latin typeface="Century Gothic" panose="020B0502020202020204" pitchFamily="34" charset="0"/>
                <a:ea typeface="+mn-ea"/>
                <a:cs typeface="Arial"/>
                <a:sym typeface="Arial"/>
              </a:rPr>
              <a:t> rulers.</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The final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in le</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is a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Silent Final Consonant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But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Voici</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le</a:t>
            </a:r>
            <a:r>
              <a:rPr lang="en-GB" sz="2400" b="1" kern="0" dirty="0">
                <a:solidFill>
                  <a:srgbClr val="FA6500"/>
                </a:solidFill>
                <a:latin typeface="Century Gothic" panose="020B0502020202020204" pitchFamily="34" charset="0"/>
                <a:cs typeface="Arial"/>
                <a:sym typeface="Arial"/>
              </a:rPr>
              <a:t>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o</a:t>
            </a: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rdinateurs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Here are the computers.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This time, the final consonant in le</a:t>
            </a:r>
            <a:r>
              <a:rPr kumimoji="0" lang="en-GB" sz="2400" b="1" i="0" u="none" strike="noStrike" kern="0" cap="none" spc="0" normalizeH="0" baseline="0" noProof="0" dirty="0">
                <a:ln>
                  <a:noFill/>
                </a:ln>
                <a:solidFill>
                  <a:srgbClr val="FA6500"/>
                </a:solidFill>
                <a:effectLst/>
                <a:uLnTx/>
                <a:uFillTx/>
                <a:latin typeface="Century Gothic" panose="020B0502020202020204" pitchFamily="34" charset="0"/>
                <a:ea typeface="+mn-ea"/>
                <a:cs typeface="Arial"/>
                <a:sym typeface="Arial"/>
              </a:rPr>
              <a:t>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is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not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an SFC!</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Because the </a:t>
            </a:r>
            <a:r>
              <a:rPr kumimoji="0" lang="en-GB" sz="2400" b="1" i="0" u="none" strike="noStrike" kern="0" cap="none" spc="0" normalizeH="0" baseline="0" noProof="0" dirty="0">
                <a:ln>
                  <a:noFill/>
                </a:ln>
                <a:solidFill>
                  <a:srgbClr val="FA6500"/>
                </a:solidFill>
                <a:effectLst/>
                <a:uLnTx/>
                <a:uFillTx/>
                <a:latin typeface="Century Gothic" panose="020B0502020202020204" pitchFamily="34" charset="0"/>
                <a:ea typeface="+mn-ea"/>
                <a:cs typeface="Arial"/>
                <a:sym typeface="Arial"/>
              </a:rPr>
              <a:t>-s</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is followed by a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vowel,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it is pronounced.</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This pronunciation change is known as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liaison</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endParaRPr kumimoji="0" lang="en-GB" sz="2400" b="1" i="0" u="none" strike="noStrike" kern="0" cap="none" spc="0" normalizeH="0" baseline="0" noProof="0" dirty="0">
              <a:ln>
                <a:noFill/>
              </a:ln>
              <a:solidFill>
                <a:srgbClr val="4472C4">
                  <a:lumMod val="50000"/>
                </a:srgbClr>
              </a:solidFill>
              <a:effectLst/>
              <a:uLnTx/>
              <a:uFillTx/>
              <a:latin typeface="Arial"/>
              <a:ea typeface="+mn-ea"/>
              <a:cs typeface="Arial"/>
              <a:sym typeface="Arial"/>
            </a:endParaRPr>
          </a:p>
        </p:txBody>
      </p:sp>
      <p:pic>
        <p:nvPicPr>
          <p:cNvPr id="9" name="Picture 2" descr="Quiet Sign Clip Art">
            <a:extLst>
              <a:ext uri="{FF2B5EF4-FFF2-40B4-BE49-F238E27FC236}">
                <a16:creationId xmlns:a16="http://schemas.microsoft.com/office/drawing/2014/main" id="{19CD4480-800C-49FA-A616-11E246354D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2992" y="1502443"/>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mputer, Desktop, Modern, Device, Hardware, Keyboard">
            <a:extLst>
              <a:ext uri="{FF2B5EF4-FFF2-40B4-BE49-F238E27FC236}">
                <a16:creationId xmlns:a16="http://schemas.microsoft.com/office/drawing/2014/main" id="{F9A93407-96D9-4288-891A-EBF3B327D3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20699" y="5219700"/>
            <a:ext cx="1289221" cy="9699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omputer, Desktop, Modern, Device, Hardware, Keyboard">
            <a:extLst>
              <a:ext uri="{FF2B5EF4-FFF2-40B4-BE49-F238E27FC236}">
                <a16:creationId xmlns:a16="http://schemas.microsoft.com/office/drawing/2014/main" id="{39DE4709-C6E1-47A2-8FAE-186CCD5169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3099" y="5219699"/>
            <a:ext cx="1289221" cy="96994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83D489FB-8DDF-41D6-9652-F421C4B1EA1A}"/>
              </a:ext>
            </a:extLst>
          </p:cNvPr>
          <p:cNvSpPr/>
          <p:nvPr/>
        </p:nvSpPr>
        <p:spPr>
          <a:xfrm>
            <a:off x="8265804" y="1295999"/>
            <a:ext cx="3644116" cy="1840901"/>
          </a:xfrm>
          <a:prstGeom prst="wedgeRoundRectCallout">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You have met </a:t>
            </a:r>
            <a:r>
              <a:rPr lang="en-GB" sz="2400" b="1" dirty="0"/>
              <a:t>liaison</a:t>
            </a:r>
            <a:r>
              <a:rPr lang="en-GB" sz="2400" dirty="0"/>
              <a:t> before, with </a:t>
            </a:r>
            <a:r>
              <a:rPr lang="en-GB" sz="2400" i="1" dirty="0" err="1"/>
              <a:t>c’est</a:t>
            </a:r>
            <a:endParaRPr lang="en-GB" sz="2400" i="1" dirty="0"/>
          </a:p>
          <a:p>
            <a:pPr algn="ctr"/>
            <a:endParaRPr lang="en-GB" sz="2400" i="1" dirty="0"/>
          </a:p>
          <a:p>
            <a:pPr algn="ctr"/>
            <a:r>
              <a:rPr lang="en-GB" sz="2400" dirty="0" err="1"/>
              <a:t>C’es</a:t>
            </a:r>
            <a:r>
              <a:rPr lang="en-GB" sz="2400" b="1" dirty="0" err="1">
                <a:solidFill>
                  <a:srgbClr val="E65D00"/>
                </a:solidFill>
              </a:rPr>
              <a:t>t</a:t>
            </a:r>
            <a:r>
              <a:rPr lang="en-GB" sz="2400" dirty="0"/>
              <a:t> </a:t>
            </a:r>
            <a:r>
              <a:rPr lang="en-GB" sz="2400" b="1" dirty="0">
                <a:solidFill>
                  <a:srgbClr val="E65D00"/>
                </a:solidFill>
              </a:rPr>
              <a:t>u</a:t>
            </a:r>
            <a:r>
              <a:rPr lang="en-GB" sz="2400" dirty="0"/>
              <a:t>n </a:t>
            </a:r>
            <a:r>
              <a:rPr lang="en-GB" sz="2400" dirty="0" err="1"/>
              <a:t>ordinateur</a:t>
            </a:r>
            <a:r>
              <a:rPr lang="en-GB" sz="2400" dirty="0"/>
              <a:t>.</a:t>
            </a:r>
          </a:p>
        </p:txBody>
      </p:sp>
    </p:spTree>
    <p:extLst>
      <p:ext uri="{BB962C8B-B14F-4D97-AF65-F5344CB8AC3E}">
        <p14:creationId xmlns:p14="http://schemas.microsoft.com/office/powerpoint/2010/main" val="198075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 boys</a:t>
            </a:r>
          </a:p>
        </p:txBody>
      </p:sp>
      <p:sp>
        <p:nvSpPr>
          <p:cNvPr id="6" name="TextBox 5"/>
          <p:cNvSpPr txBox="1"/>
          <p:nvPr/>
        </p:nvSpPr>
        <p:spPr>
          <a:xfrm>
            <a:off x="883050" y="1638540"/>
            <a:ext cx="10425900" cy="2154436"/>
          </a:xfrm>
          <a:prstGeom prst="rect">
            <a:avLst/>
          </a:prstGeom>
          <a:noFill/>
        </p:spPr>
        <p:txBody>
          <a:bodyPr wrap="square" rtlCol="0">
            <a:spAutoFit/>
          </a:bodyPr>
          <a:lstStyle/>
          <a:p>
            <a:pPr lvl="0" algn="ctr">
              <a:buClr>
                <a:srgbClr val="000000"/>
              </a:buClr>
              <a:defRPr/>
            </a:pPr>
            <a:r>
              <a:rPr lang="en-GB" sz="13400" b="1" kern="0" dirty="0">
                <a:solidFill>
                  <a:schemeClr val="accent1">
                    <a:lumMod val="50000"/>
                  </a:schemeClr>
                </a:solidFill>
                <a:latin typeface="Century Gothic" panose="020B0502020202020204" pitchFamily="34" charset="0"/>
                <a:cs typeface="Arial"/>
                <a:sym typeface="Arial"/>
              </a:rPr>
              <a:t>les garçons</a:t>
            </a:r>
            <a:endParaRPr kumimoji="0" lang="en-GB" sz="134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ea typeface="+mn-ea"/>
              <a:cs typeface="Arial"/>
              <a:sym typeface="Arial"/>
            </a:endParaRPr>
          </a:p>
        </p:txBody>
      </p:sp>
      <p:sp>
        <p:nvSpPr>
          <p:cNvPr id="10" name="Action Button: Forward or Next 9">
            <a:hlinkClick r:id="" action="ppaction://noaction" highlightClick="1">
              <a:snd r:embed="rId3" name="les garcon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1" name="Picture 10" descr="background rectangle">
            <a:extLst>
              <a:ext uri="{FF2B5EF4-FFF2-40B4-BE49-F238E27FC236}">
                <a16:creationId xmlns:a16="http://schemas.microsoft.com/office/drawing/2014/main" id="{C36743C4-B671-4648-B06F-18295A7FC70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CE385605-F3F1-493F-A1E8-7EBB74CBF01A}"/>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La liaison</a:t>
            </a:r>
          </a:p>
        </p:txBody>
      </p:sp>
      <p:sp>
        <p:nvSpPr>
          <p:cNvPr id="13" name="Rounded Rectangle 46">
            <a:extLst>
              <a:ext uri="{FF2B5EF4-FFF2-40B4-BE49-F238E27FC236}">
                <a16:creationId xmlns:a16="http://schemas.microsoft.com/office/drawing/2014/main" id="{C78DFE69-D13F-4F71-9334-8A5CFDE85BAB}"/>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F7A3B9A2-A8C6-4F61-A049-5950D56284B6}"/>
              </a:ext>
            </a:extLst>
          </p:cNvPr>
          <p:cNvPicPr>
            <a:picLocks noChangeAspect="1"/>
          </p:cNvPicPr>
          <p:nvPr/>
        </p:nvPicPr>
        <p:blipFill>
          <a:blip r:embed="rId5"/>
          <a:stretch>
            <a:fillRect/>
          </a:stretch>
        </p:blipFill>
        <p:spPr>
          <a:xfrm>
            <a:off x="10575192" y="3863228"/>
            <a:ext cx="1467515" cy="2154437"/>
          </a:xfrm>
          <a:prstGeom prst="rect">
            <a:avLst/>
          </a:prstGeom>
        </p:spPr>
      </p:pic>
    </p:spTree>
    <p:extLst>
      <p:ext uri="{BB962C8B-B14F-4D97-AF65-F5344CB8AC3E}">
        <p14:creationId xmlns:p14="http://schemas.microsoft.com/office/powerpoint/2010/main" val="101343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es garcon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600" kern="0" dirty="0">
                <a:solidFill>
                  <a:srgbClr val="5B9BD5">
                    <a:lumMod val="50000"/>
                  </a:srgbClr>
                </a:solidFill>
                <a:latin typeface="Century Gothic" panose="020B0502020202020204" pitchFamily="34" charset="0"/>
                <a:cs typeface="Arial"/>
                <a:sym typeface="Arial"/>
              </a:rPr>
              <a:t>the female actors</a:t>
            </a:r>
            <a:endParaRPr kumimoji="0" lang="en-GB" sz="360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6" name="TextBox 5"/>
          <p:cNvSpPr txBox="1"/>
          <p:nvPr/>
        </p:nvSpPr>
        <p:spPr>
          <a:xfrm>
            <a:off x="883050" y="1638540"/>
            <a:ext cx="10425900"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a:t>
            </a:r>
            <a:r>
              <a:rPr kumimoji="0" lang="en-GB" sz="13400" b="1" i="0" u="none" strike="noStrike" kern="0" cap="none" spc="0" normalizeH="0" baseline="0" noProof="0" dirty="0">
                <a:ln>
                  <a:noFill/>
                </a:ln>
                <a:solidFill>
                  <a:srgbClr val="E65D00"/>
                </a:solidFill>
                <a:effectLst/>
                <a:uLnTx/>
                <a:uFillTx/>
                <a:latin typeface="Century Gothic" panose="020B0502020202020204" pitchFamily="34" charset="0"/>
                <a:ea typeface="+mn-ea"/>
                <a:cs typeface="Arial"/>
                <a:sym typeface="Arial"/>
              </a:rPr>
              <a:t>s</a:t>
            </a: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13400" b="1" i="0" u="none" strike="noStrike" kern="0" cap="none" spc="0" normalizeH="0" baseline="0" noProof="0" dirty="0" err="1">
                <a:ln>
                  <a:noFill/>
                </a:ln>
                <a:solidFill>
                  <a:srgbClr val="E65D00"/>
                </a:solidFill>
                <a:effectLst/>
                <a:uLnTx/>
                <a:uFillTx/>
                <a:latin typeface="Century Gothic" panose="020B0502020202020204" pitchFamily="34" charset="0"/>
                <a:ea typeface="+mn-ea"/>
                <a:cs typeface="Arial"/>
                <a:sym typeface="Arial"/>
              </a:rPr>
              <a:t>a</a:t>
            </a: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ctrices</a:t>
            </a:r>
            <a:endPar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9" name="Arc 8"/>
          <p:cNvSpPr/>
          <p:nvPr/>
        </p:nvSpPr>
        <p:spPr>
          <a:xfrm rot="7925323">
            <a:off x="3076492" y="1918783"/>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10" name="Action Button: Forward or Next 9">
            <a:hlinkClick r:id="" action="ppaction://noaction" highlightClick="1">
              <a:snd r:embed="rId3" name="les actrice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1" name="Picture 10" descr="background rectangle">
            <a:extLst>
              <a:ext uri="{FF2B5EF4-FFF2-40B4-BE49-F238E27FC236}">
                <a16:creationId xmlns:a16="http://schemas.microsoft.com/office/drawing/2014/main" id="{33158D20-DBB1-4C7D-8CDF-B2C7001307D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63DB6A16-4FE8-4971-9386-DDA6C31FB119}"/>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La liaison</a:t>
            </a:r>
          </a:p>
        </p:txBody>
      </p:sp>
      <p:sp>
        <p:nvSpPr>
          <p:cNvPr id="13" name="Rounded Rectangle 46">
            <a:extLst>
              <a:ext uri="{FF2B5EF4-FFF2-40B4-BE49-F238E27FC236}">
                <a16:creationId xmlns:a16="http://schemas.microsoft.com/office/drawing/2014/main" id="{D7363740-3A47-4313-AE0C-B447834C47B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Woman Standing On The Red Carpet Clip Art">
            <a:extLst>
              <a:ext uri="{FF2B5EF4-FFF2-40B4-BE49-F238E27FC236}">
                <a16:creationId xmlns:a16="http://schemas.microsoft.com/office/drawing/2014/main" id="{3B53840A-B5F3-4C22-B7F5-F31F699619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7636" y="4520641"/>
            <a:ext cx="1034139" cy="14674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Woman Standing On The Red Carpet Clip Art">
            <a:extLst>
              <a:ext uri="{FF2B5EF4-FFF2-40B4-BE49-F238E27FC236}">
                <a16:creationId xmlns:a16="http://schemas.microsoft.com/office/drawing/2014/main" id="{95ACF67D-E91E-4CFA-A3DA-19ABA30B50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6627" y="4520641"/>
            <a:ext cx="1034139" cy="1467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88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es actric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467" y="320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606528" y="1362391"/>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753339" y="3242343"/>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10" name="Picture 9" descr="small child">
            <a:extLst>
              <a:ext uri="{FF2B5EF4-FFF2-40B4-BE49-F238E27FC236}">
                <a16:creationId xmlns:a16="http://schemas.microsoft.com/office/drawing/2014/main" id="{D02B27DE-2B6E-C24A-A5BE-FFF7BB028EB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0979" y="1605396"/>
            <a:ext cx="1090041" cy="1740198"/>
          </a:xfrm>
          <a:prstGeom prst="rect">
            <a:avLst/>
          </a:prstGeom>
        </p:spPr>
      </p:pic>
    </p:spTree>
    <p:extLst>
      <p:ext uri="{BB962C8B-B14F-4D97-AF65-F5344CB8AC3E}">
        <p14:creationId xmlns:p14="http://schemas.microsoft.com/office/powerpoint/2010/main" val="102157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enfant.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en enfant.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6" name="en gran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7" name="en quan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8" name="en pen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9" name="en prendr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subTnLst>
                                    <p:audio>
                                      <p:cMediaNode>
                                        <p:cTn display="0" masterRel="sameClick">
                                          <p:stCondLst>
                                            <p:cond evt="begin" delay="0">
                                              <p:tn val="41"/>
                                            </p:cond>
                                          </p:stCondLst>
                                          <p:endCondLst>
                                            <p:cond evt="onStopAudio" delay="0">
                                              <p:tgtEl>
                                                <p:sldTgt/>
                                              </p:tgtEl>
                                            </p:cond>
                                          </p:endCondLst>
                                        </p:cTn>
                                        <p:tgtEl>
                                          <p:sndTgt r:embed="rId10" name="en enco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P spid="6" grpId="0"/>
      <p:bldP spid="5" grpId="0"/>
      <p:bldP spid="15" grpId="0"/>
      <p:bldP spid="17" grpId="0"/>
      <p:bldP spid="2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1435100" y="3227088"/>
            <a:ext cx="965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 girls are listening to the radio.</a:t>
            </a:r>
          </a:p>
        </p:txBody>
      </p:sp>
      <p:sp>
        <p:nvSpPr>
          <p:cNvPr id="146" name="Google Shape;146;p2"/>
          <p:cNvSpPr txBox="1">
            <a:spLocks noGrp="1"/>
          </p:cNvSpPr>
          <p:nvPr>
            <p:ph type="title"/>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La liaison</a:t>
            </a:r>
            <a:endParaRPr sz="2600" b="1" dirty="0">
              <a:solidFill>
                <a:schemeClr val="lt1"/>
              </a:solidFill>
            </a:endParaRPr>
          </a:p>
        </p:txBody>
      </p:sp>
      <p:sp>
        <p:nvSpPr>
          <p:cNvPr id="6" name="TextBox 5"/>
          <p:cNvSpPr txBox="1"/>
          <p:nvPr/>
        </p:nvSpPr>
        <p:spPr>
          <a:xfrm>
            <a:off x="368489" y="1629675"/>
            <a:ext cx="11290112" cy="1077218"/>
          </a:xfrm>
          <a:prstGeom prst="rect">
            <a:avLst/>
          </a:prstGeom>
          <a:noFill/>
        </p:spPr>
        <p:txBody>
          <a:bodyPr wrap="square" rtlCol="0">
            <a:spAutoFit/>
          </a:bodyPr>
          <a:lstStyle/>
          <a:p>
            <a:pPr lvl="0" algn="ctr">
              <a:buClr>
                <a:srgbClr val="000000"/>
              </a:buClr>
              <a:defRPr/>
            </a:pPr>
            <a:r>
              <a:rPr kumimoji="0" lang="en-GB" sz="6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Les </a:t>
            </a:r>
            <a:r>
              <a:rPr kumimoji="0" lang="en-GB" sz="6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filles</a:t>
            </a:r>
            <a:r>
              <a:rPr lang="en-GB" sz="6400" b="1" kern="0" dirty="0">
                <a:solidFill>
                  <a:srgbClr val="5B9BD5">
                    <a:lumMod val="50000"/>
                  </a:srgbClr>
                </a:solidFill>
                <a:latin typeface="Century Gothic" panose="020B0502020202020204" pitchFamily="34" charset="0"/>
                <a:cs typeface="Arial"/>
                <a:sym typeface="Arial"/>
              </a:rPr>
              <a:t> </a:t>
            </a:r>
            <a:r>
              <a:rPr lang="en-GB" sz="6400" b="1" kern="0" dirty="0" err="1">
                <a:solidFill>
                  <a:srgbClr val="5B9BD5">
                    <a:lumMod val="50000"/>
                  </a:srgbClr>
                </a:solidFill>
                <a:latin typeface="Century Gothic" panose="020B0502020202020204" pitchFamily="34" charset="0"/>
                <a:cs typeface="Arial"/>
                <a:sym typeface="Arial"/>
              </a:rPr>
              <a:t>écoutent</a:t>
            </a:r>
            <a:r>
              <a:rPr lang="en-GB" sz="6400" b="1" kern="0" dirty="0">
                <a:solidFill>
                  <a:srgbClr val="5B9BD5">
                    <a:lumMod val="50000"/>
                  </a:srgbClr>
                </a:solidFill>
                <a:latin typeface="Century Gothic" panose="020B0502020202020204" pitchFamily="34" charset="0"/>
                <a:cs typeface="Arial"/>
                <a:sym typeface="Arial"/>
              </a:rPr>
              <a:t> la radio.</a:t>
            </a:r>
            <a:endParaRPr kumimoji="0" lang="en-GB" sz="6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10" name="Action Button: Forward or Next 9">
            <a:hlinkClick r:id="" action="ppaction://noaction" highlightClick="1">
              <a:snd r:embed="rId3" name="les fille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4" name="Picture 13" descr="background rectangle">
            <a:extLst>
              <a:ext uri="{FF2B5EF4-FFF2-40B4-BE49-F238E27FC236}">
                <a16:creationId xmlns:a16="http://schemas.microsoft.com/office/drawing/2014/main" id="{AF2FC5BB-B74A-4630-96CA-7F5BC5670F9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03ACB42C-554C-4193-B0A7-85417240614E}"/>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La liaison</a:t>
            </a:r>
          </a:p>
        </p:txBody>
      </p:sp>
      <p:sp>
        <p:nvSpPr>
          <p:cNvPr id="16" name="Rounded Rectangle 46">
            <a:extLst>
              <a:ext uri="{FF2B5EF4-FFF2-40B4-BE49-F238E27FC236}">
                <a16:creationId xmlns:a16="http://schemas.microsoft.com/office/drawing/2014/main" id="{28F9416E-B956-4064-B58A-C0C99EB81C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98EBDD4F-B65D-4224-AB91-3CD4399E6CF8}"/>
              </a:ext>
            </a:extLst>
          </p:cNvPr>
          <p:cNvGrpSpPr/>
          <p:nvPr/>
        </p:nvGrpSpPr>
        <p:grpSpPr>
          <a:xfrm>
            <a:off x="8878055" y="4151108"/>
            <a:ext cx="2780546" cy="1839058"/>
            <a:chOff x="8878055" y="4151108"/>
            <a:chExt cx="2780546" cy="1839058"/>
          </a:xfrm>
        </p:grpSpPr>
        <p:pic>
          <p:nvPicPr>
            <p:cNvPr id="2" name="Picture 1"/>
            <p:cNvPicPr>
              <a:picLocks noChangeAspect="1"/>
            </p:cNvPicPr>
            <p:nvPr/>
          </p:nvPicPr>
          <p:blipFill>
            <a:blip r:embed="rId5"/>
            <a:stretch>
              <a:fillRect/>
            </a:stretch>
          </p:blipFill>
          <p:spPr>
            <a:xfrm>
              <a:off x="8878055" y="4151108"/>
              <a:ext cx="1839058" cy="1839058"/>
            </a:xfrm>
            <a:prstGeom prst="rect">
              <a:avLst/>
            </a:prstGeom>
          </p:spPr>
        </p:pic>
        <p:pic>
          <p:nvPicPr>
            <p:cNvPr id="2050" name="Picture 2" descr="Radio Clip Art">
              <a:extLst>
                <a:ext uri="{FF2B5EF4-FFF2-40B4-BE49-F238E27FC236}">
                  <a16:creationId xmlns:a16="http://schemas.microsoft.com/office/drawing/2014/main" id="{072E70FE-2F6C-41A8-B267-66C415790E2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75388" y="5002913"/>
              <a:ext cx="883213" cy="9748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3371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es fill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1778000" y="3227088"/>
            <a:ext cx="8636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 friends are listening to the radio.</a:t>
            </a:r>
          </a:p>
        </p:txBody>
      </p:sp>
      <p:sp>
        <p:nvSpPr>
          <p:cNvPr id="146" name="Google Shape;146;p2"/>
          <p:cNvSpPr txBox="1">
            <a:spLocks noGrp="1"/>
          </p:cNvSpPr>
          <p:nvPr>
            <p:ph type="title"/>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La liaison</a:t>
            </a:r>
            <a:endParaRPr sz="2600" b="1" dirty="0">
              <a:solidFill>
                <a:schemeClr val="lt1"/>
              </a:solidFill>
            </a:endParaRPr>
          </a:p>
        </p:txBody>
      </p:sp>
      <p:sp>
        <p:nvSpPr>
          <p:cNvPr id="6" name="TextBox 5"/>
          <p:cNvSpPr txBox="1"/>
          <p:nvPr/>
        </p:nvSpPr>
        <p:spPr>
          <a:xfrm>
            <a:off x="368489" y="1629675"/>
            <a:ext cx="1129011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a:t>
            </a:r>
            <a:r>
              <a:rPr kumimoji="0" lang="en-GB" sz="6400" b="1" i="0" u="none" strike="noStrike" kern="0" cap="none" spc="0" normalizeH="0" baseline="0" noProof="0" dirty="0">
                <a:ln>
                  <a:noFill/>
                </a:ln>
                <a:solidFill>
                  <a:srgbClr val="E65D00"/>
                </a:solidFill>
                <a:effectLst/>
                <a:uLnTx/>
                <a:uFillTx/>
                <a:latin typeface="Century Gothic" panose="020B0502020202020204" pitchFamily="34" charset="0"/>
                <a:ea typeface="+mn-ea"/>
                <a:cs typeface="Arial"/>
                <a:sym typeface="Arial"/>
              </a:rPr>
              <a:t>s</a:t>
            </a:r>
            <a:r>
              <a:rPr kumimoji="0" lang="en-GB" sz="6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6400" b="1" i="0" u="none" strike="noStrike" kern="0" cap="none" spc="0" normalizeH="0" baseline="0" noProof="0" dirty="0" err="1">
                <a:ln>
                  <a:noFill/>
                </a:ln>
                <a:solidFill>
                  <a:srgbClr val="E65D00"/>
                </a:solidFill>
                <a:effectLst/>
                <a:uLnTx/>
                <a:uFillTx/>
                <a:latin typeface="Century Gothic" panose="020B0502020202020204" pitchFamily="34" charset="0"/>
                <a:ea typeface="+mn-ea"/>
                <a:cs typeface="Arial"/>
                <a:sym typeface="Arial"/>
              </a:rPr>
              <a:t>a</a:t>
            </a:r>
            <a:r>
              <a:rPr kumimoji="0" lang="en-GB" sz="6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mis</a:t>
            </a:r>
            <a:r>
              <a:rPr kumimoji="0" lang="en-GB" sz="6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6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écoutent</a:t>
            </a:r>
            <a:r>
              <a:rPr kumimoji="0" lang="en-GB" sz="6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la radio.</a:t>
            </a:r>
          </a:p>
        </p:txBody>
      </p:sp>
      <p:sp>
        <p:nvSpPr>
          <p:cNvPr id="10" name="Action Button: Forward or Next 9">
            <a:hlinkClick r:id="" action="ppaction://noaction" highlightClick="1">
              <a:snd r:embed="rId3" name="les ami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Tw Cen MT" panose="020B0602020104020603"/>
              <a:ea typeface="+mn-ea"/>
              <a:cs typeface="+mn-cs"/>
              <a:sym typeface="Arial"/>
            </a:endParaRPr>
          </a:p>
        </p:txBody>
      </p:sp>
      <p:sp>
        <p:nvSpPr>
          <p:cNvPr id="8" name="Arc 7"/>
          <p:cNvSpPr/>
          <p:nvPr/>
        </p:nvSpPr>
        <p:spPr>
          <a:xfrm rot="7615317">
            <a:off x="1588675" y="1756616"/>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14" name="Picture 13" descr="background rectangle">
            <a:extLst>
              <a:ext uri="{FF2B5EF4-FFF2-40B4-BE49-F238E27FC236}">
                <a16:creationId xmlns:a16="http://schemas.microsoft.com/office/drawing/2014/main" id="{9D2F2759-02B8-4F0F-A578-D863DCEF27C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8C164738-B6D5-437D-9A2B-F72999050C4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La liaison</a:t>
            </a:r>
          </a:p>
        </p:txBody>
      </p:sp>
      <p:sp>
        <p:nvSpPr>
          <p:cNvPr id="16" name="Rounded Rectangle 46">
            <a:extLst>
              <a:ext uri="{FF2B5EF4-FFF2-40B4-BE49-F238E27FC236}">
                <a16:creationId xmlns:a16="http://schemas.microsoft.com/office/drawing/2014/main" id="{8D237CDF-112B-46C8-B8EF-ECC522B76073}"/>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9" name="Group 8">
            <a:extLst>
              <a:ext uri="{FF2B5EF4-FFF2-40B4-BE49-F238E27FC236}">
                <a16:creationId xmlns:a16="http://schemas.microsoft.com/office/drawing/2014/main" id="{8203C467-DBCD-4687-BA15-75CF5DAB3B5D}"/>
              </a:ext>
            </a:extLst>
          </p:cNvPr>
          <p:cNvGrpSpPr/>
          <p:nvPr/>
        </p:nvGrpSpPr>
        <p:grpSpPr>
          <a:xfrm>
            <a:off x="8828087" y="4616901"/>
            <a:ext cx="2830514" cy="1364562"/>
            <a:chOff x="8828087" y="4616901"/>
            <a:chExt cx="2830514" cy="1364562"/>
          </a:xfrm>
        </p:grpSpPr>
        <p:pic>
          <p:nvPicPr>
            <p:cNvPr id="17" name="Picture 2" descr="Radio Clip Art">
              <a:extLst>
                <a:ext uri="{FF2B5EF4-FFF2-40B4-BE49-F238E27FC236}">
                  <a16:creationId xmlns:a16="http://schemas.microsoft.com/office/drawing/2014/main" id="{19657CE7-8632-4DDA-A8FB-4DB7D65088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75388" y="5002913"/>
              <a:ext cx="883213" cy="9748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85260A1-AAB1-48FA-8479-597388B31993}"/>
                </a:ext>
              </a:extLst>
            </p:cNvPr>
            <p:cNvPicPr>
              <a:picLocks noChangeAspect="1"/>
            </p:cNvPicPr>
            <p:nvPr/>
          </p:nvPicPr>
          <p:blipFill>
            <a:blip r:embed="rId6"/>
            <a:stretch>
              <a:fillRect/>
            </a:stretch>
          </p:blipFill>
          <p:spPr>
            <a:xfrm>
              <a:off x="8828087" y="4616901"/>
              <a:ext cx="1801813" cy="1364562"/>
            </a:xfrm>
            <a:prstGeom prst="rect">
              <a:avLst/>
            </a:prstGeom>
          </p:spPr>
        </p:pic>
      </p:grpSp>
    </p:spTree>
    <p:extLst>
      <p:ext uri="{BB962C8B-B14F-4D97-AF65-F5344CB8AC3E}">
        <p14:creationId xmlns:p14="http://schemas.microsoft.com/office/powerpoint/2010/main" val="102942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es ami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1600200" y="3227088"/>
            <a:ext cx="93345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 people speak</a:t>
            </a:r>
            <a:r>
              <a:rPr kumimoji="0" lang="en-GB" sz="3600" b="1" i="0" u="none" strike="noStrike" kern="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English</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sp>
        <p:nvSpPr>
          <p:cNvPr id="146" name="Google Shape;146;p2"/>
          <p:cNvSpPr txBox="1">
            <a:spLocks noGrp="1"/>
          </p:cNvSpPr>
          <p:nvPr>
            <p:ph type="title"/>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La liaison</a:t>
            </a:r>
            <a:endParaRPr sz="2600" b="1" dirty="0">
              <a:solidFill>
                <a:schemeClr val="lt1"/>
              </a:solidFill>
            </a:endParaRPr>
          </a:p>
        </p:txBody>
      </p:sp>
      <p:sp>
        <p:nvSpPr>
          <p:cNvPr id="6" name="TextBox 5"/>
          <p:cNvSpPr txBox="1"/>
          <p:nvPr/>
        </p:nvSpPr>
        <p:spPr>
          <a:xfrm>
            <a:off x="73999" y="1626952"/>
            <a:ext cx="12044000"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4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ea typeface="+mn-ea"/>
                <a:cs typeface="Arial"/>
                <a:sym typeface="Arial"/>
              </a:rPr>
              <a:t>Les </a:t>
            </a:r>
            <a:r>
              <a:rPr kumimoji="0" lang="en-GB" sz="6400" b="1" i="0" u="none" strike="noStrike" kern="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Arial"/>
                <a:sym typeface="Arial"/>
              </a:rPr>
              <a:t>personnes</a:t>
            </a:r>
            <a:r>
              <a:rPr kumimoji="0" lang="en-GB" sz="64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ea typeface="+mn-ea"/>
                <a:cs typeface="Arial"/>
                <a:sym typeface="Arial"/>
              </a:rPr>
              <a:t> </a:t>
            </a:r>
            <a:r>
              <a:rPr kumimoji="0" lang="en-GB" sz="6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parlent</a:t>
            </a:r>
            <a:r>
              <a:rPr lang="en-GB" sz="6400" b="1" kern="0" dirty="0">
                <a:solidFill>
                  <a:srgbClr val="5B9BD5">
                    <a:lumMod val="50000"/>
                  </a:srgbClr>
                </a:solidFill>
                <a:latin typeface="Century Gothic" panose="020B0502020202020204" pitchFamily="34" charset="0"/>
                <a:cs typeface="Arial"/>
                <a:sym typeface="Arial"/>
              </a:rPr>
              <a:t> </a:t>
            </a:r>
            <a:r>
              <a:rPr kumimoji="0" lang="en-GB" sz="6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anglais</a:t>
            </a:r>
            <a:r>
              <a:rPr kumimoji="0" lang="en-GB" sz="6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sp>
        <p:nvSpPr>
          <p:cNvPr id="10" name="Action Button: Forward or Next 9">
            <a:hlinkClick r:id="" action="ppaction://noaction" highlightClick="1">
              <a:snd r:embed="rId3" name="les personne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Tw Cen MT" panose="020B0602020104020603"/>
              <a:ea typeface="+mn-ea"/>
              <a:cs typeface="+mn-cs"/>
              <a:sym typeface="Arial"/>
            </a:endParaRPr>
          </a:p>
        </p:txBody>
      </p:sp>
      <p:pic>
        <p:nvPicPr>
          <p:cNvPr id="14" name="Picture 13" descr="background rectangle">
            <a:extLst>
              <a:ext uri="{FF2B5EF4-FFF2-40B4-BE49-F238E27FC236}">
                <a16:creationId xmlns:a16="http://schemas.microsoft.com/office/drawing/2014/main" id="{1DA2207D-870B-40C1-84A5-0B7A49E3963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AEF2423A-856C-4A9F-867F-911227566D9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La liaison</a:t>
            </a:r>
          </a:p>
        </p:txBody>
      </p:sp>
      <p:sp>
        <p:nvSpPr>
          <p:cNvPr id="16" name="Rounded Rectangle 46">
            <a:extLst>
              <a:ext uri="{FF2B5EF4-FFF2-40B4-BE49-F238E27FC236}">
                <a16:creationId xmlns:a16="http://schemas.microsoft.com/office/drawing/2014/main" id="{EA0E1BBD-C040-444C-BCF0-26CA658DBC69}"/>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7" name="Group 6">
            <a:extLst>
              <a:ext uri="{FF2B5EF4-FFF2-40B4-BE49-F238E27FC236}">
                <a16:creationId xmlns:a16="http://schemas.microsoft.com/office/drawing/2014/main" id="{923767A6-0A37-4057-A890-470F4DA40BA8}"/>
              </a:ext>
            </a:extLst>
          </p:cNvPr>
          <p:cNvGrpSpPr/>
          <p:nvPr/>
        </p:nvGrpSpPr>
        <p:grpSpPr>
          <a:xfrm>
            <a:off x="10312594" y="3227088"/>
            <a:ext cx="1597326" cy="2955590"/>
            <a:chOff x="10312594" y="3227088"/>
            <a:chExt cx="1597326" cy="2955590"/>
          </a:xfrm>
        </p:grpSpPr>
        <p:pic>
          <p:nvPicPr>
            <p:cNvPr id="4" name="Picture 3">
              <a:extLst>
                <a:ext uri="{FF2B5EF4-FFF2-40B4-BE49-F238E27FC236}">
                  <a16:creationId xmlns:a16="http://schemas.microsoft.com/office/drawing/2014/main" id="{CF57F3A0-EBBD-48EA-9314-1411A6420AEC}"/>
                </a:ext>
              </a:extLst>
            </p:cNvPr>
            <p:cNvPicPr>
              <a:picLocks noChangeAspect="1"/>
            </p:cNvPicPr>
            <p:nvPr/>
          </p:nvPicPr>
          <p:blipFill>
            <a:blip r:embed="rId5"/>
            <a:stretch>
              <a:fillRect/>
            </a:stretch>
          </p:blipFill>
          <p:spPr>
            <a:xfrm>
              <a:off x="10312594" y="4279418"/>
              <a:ext cx="1597326" cy="1903260"/>
            </a:xfrm>
            <a:prstGeom prst="rect">
              <a:avLst/>
            </a:prstGeom>
          </p:spPr>
        </p:pic>
        <p:sp>
          <p:nvSpPr>
            <p:cNvPr id="5" name="Speech Bubble: Oval 4">
              <a:extLst>
                <a:ext uri="{FF2B5EF4-FFF2-40B4-BE49-F238E27FC236}">
                  <a16:creationId xmlns:a16="http://schemas.microsoft.com/office/drawing/2014/main" id="{35014511-EB97-45A8-B7E8-2F23237F1148}"/>
                </a:ext>
              </a:extLst>
            </p:cNvPr>
            <p:cNvSpPr/>
            <p:nvPr/>
          </p:nvSpPr>
          <p:spPr>
            <a:xfrm>
              <a:off x="10655300" y="3227088"/>
              <a:ext cx="1117600" cy="884170"/>
            </a:xfrm>
            <a:prstGeom prst="wedgeEllipseCallou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Union Jack Flag Clip Art">
              <a:extLst>
                <a:ext uri="{FF2B5EF4-FFF2-40B4-BE49-F238E27FC236}">
                  <a16:creationId xmlns:a16="http://schemas.microsoft.com/office/drawing/2014/main" id="{AD84B121-54D4-48BF-AD26-C094CE6AFEA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45310" y="3425458"/>
              <a:ext cx="737579" cy="4842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56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es personn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9" y="3227088"/>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 actors speak English.</a:t>
            </a:r>
          </a:p>
        </p:txBody>
      </p:sp>
      <p:sp>
        <p:nvSpPr>
          <p:cNvPr id="146" name="Google Shape;146;p2"/>
          <p:cNvSpPr txBox="1">
            <a:spLocks noGrp="1"/>
          </p:cNvSpPr>
          <p:nvPr>
            <p:ph type="title"/>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La liaison</a:t>
            </a:r>
            <a:endParaRPr sz="2600" b="1" dirty="0">
              <a:solidFill>
                <a:schemeClr val="lt1"/>
              </a:solidFill>
            </a:endParaRPr>
          </a:p>
        </p:txBody>
      </p:sp>
      <p:sp>
        <p:nvSpPr>
          <p:cNvPr id="6" name="TextBox 5">
            <a:hlinkClick r:id="" action="ppaction://noaction">
              <a:snd r:embed="rId3" name="les acteurs.wav"/>
            </a:hlinkClick>
          </p:cNvPr>
          <p:cNvSpPr txBox="1"/>
          <p:nvPr/>
        </p:nvSpPr>
        <p:spPr>
          <a:xfrm>
            <a:off x="580779" y="1629675"/>
            <a:ext cx="11077822" cy="107721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a:t>
            </a:r>
            <a:r>
              <a:rPr kumimoji="0" lang="en-GB" sz="6400" b="1" i="0" u="none" strike="noStrike" kern="0" cap="none" spc="0" normalizeH="0" baseline="0" noProof="0" dirty="0">
                <a:ln>
                  <a:noFill/>
                </a:ln>
                <a:solidFill>
                  <a:srgbClr val="E65D00"/>
                </a:solidFill>
                <a:effectLst/>
                <a:uLnTx/>
                <a:uFillTx/>
                <a:latin typeface="Century Gothic" panose="020B0502020202020204" pitchFamily="34" charset="0"/>
                <a:ea typeface="+mn-ea"/>
                <a:cs typeface="Arial"/>
                <a:sym typeface="Arial"/>
              </a:rPr>
              <a:t>s</a:t>
            </a:r>
            <a:r>
              <a:rPr kumimoji="0" lang="en-GB" sz="6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6400" b="1" i="0" u="none" strike="noStrike" kern="0" cap="none" spc="0" normalizeH="0" baseline="0" noProof="0" dirty="0" err="1">
                <a:ln>
                  <a:noFill/>
                </a:ln>
                <a:solidFill>
                  <a:srgbClr val="E65D00"/>
                </a:solidFill>
                <a:effectLst/>
                <a:uLnTx/>
                <a:uFillTx/>
                <a:latin typeface="Century Gothic" panose="020B0502020202020204" pitchFamily="34" charset="0"/>
                <a:ea typeface="+mn-ea"/>
                <a:cs typeface="Arial"/>
                <a:sym typeface="Arial"/>
              </a:rPr>
              <a:t>a</a:t>
            </a:r>
            <a:r>
              <a:rPr kumimoji="0" lang="en-GB" sz="6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cteurs</a:t>
            </a:r>
            <a:r>
              <a:rPr kumimoji="0" lang="en-GB" sz="6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6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parlent</a:t>
            </a:r>
            <a:r>
              <a:rPr kumimoji="0" lang="en-GB" sz="6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6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anglais</a:t>
            </a:r>
            <a:r>
              <a:rPr kumimoji="0" lang="en-GB" sz="6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sp>
        <p:nvSpPr>
          <p:cNvPr id="10" name="Action Button: Forward or Next 9">
            <a:hlinkClick r:id="" action="ppaction://noaction" highlightClick="1">
              <a:snd r:embed="rId3" name="les acteur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8" name="Arc 7"/>
          <p:cNvSpPr/>
          <p:nvPr/>
        </p:nvSpPr>
        <p:spPr>
          <a:xfrm rot="7615317">
            <a:off x="1677577" y="1711920"/>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14" name="Picture 13" descr="background rectangle">
            <a:extLst>
              <a:ext uri="{FF2B5EF4-FFF2-40B4-BE49-F238E27FC236}">
                <a16:creationId xmlns:a16="http://schemas.microsoft.com/office/drawing/2014/main" id="{FB54D505-B31A-494F-81C6-B5063467C6E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67E32C79-34B7-4991-ADA8-690001D07DD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La liaison</a:t>
            </a:r>
          </a:p>
        </p:txBody>
      </p:sp>
      <p:sp>
        <p:nvSpPr>
          <p:cNvPr id="16" name="Rounded Rectangle 46">
            <a:extLst>
              <a:ext uri="{FF2B5EF4-FFF2-40B4-BE49-F238E27FC236}">
                <a16:creationId xmlns:a16="http://schemas.microsoft.com/office/drawing/2014/main" id="{0BB71D17-29F7-4FC7-B3C9-72C0258BDCF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3399F304-EF1B-4D1C-97A7-22E21E9D8DB9}"/>
              </a:ext>
            </a:extLst>
          </p:cNvPr>
          <p:cNvGrpSpPr/>
          <p:nvPr/>
        </p:nvGrpSpPr>
        <p:grpSpPr>
          <a:xfrm>
            <a:off x="10376733" y="3494708"/>
            <a:ext cx="1396167" cy="2603633"/>
            <a:chOff x="10376733" y="3494708"/>
            <a:chExt cx="1396167" cy="2603633"/>
          </a:xfrm>
        </p:grpSpPr>
        <p:sp>
          <p:nvSpPr>
            <p:cNvPr id="17" name="Speech Bubble: Oval 16">
              <a:extLst>
                <a:ext uri="{FF2B5EF4-FFF2-40B4-BE49-F238E27FC236}">
                  <a16:creationId xmlns:a16="http://schemas.microsoft.com/office/drawing/2014/main" id="{90F28323-8D5F-4662-BB5B-DC9AB45E8B32}"/>
                </a:ext>
              </a:extLst>
            </p:cNvPr>
            <p:cNvSpPr/>
            <p:nvPr/>
          </p:nvSpPr>
          <p:spPr>
            <a:xfrm>
              <a:off x="10655300" y="3494708"/>
              <a:ext cx="1117600" cy="884170"/>
            </a:xfrm>
            <a:prstGeom prst="wedgeEllipseCallou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2" descr="Union Jack Flag Clip Art">
              <a:extLst>
                <a:ext uri="{FF2B5EF4-FFF2-40B4-BE49-F238E27FC236}">
                  <a16:creationId xmlns:a16="http://schemas.microsoft.com/office/drawing/2014/main" id="{689AE476-5301-46A0-A0AA-923D138462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45310" y="3693078"/>
              <a:ext cx="737579" cy="48426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rama, Comedy And Tragedy, Theater, Performance">
              <a:extLst>
                <a:ext uri="{FF2B5EF4-FFF2-40B4-BE49-F238E27FC236}">
                  <a16:creationId xmlns:a16="http://schemas.microsoft.com/office/drawing/2014/main" id="{7EDB8EA2-B1A8-4235-8D34-73DFC257EA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76733" y="4837061"/>
              <a:ext cx="1396167" cy="12612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3879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es acteur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9" y="3227088"/>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Here are the doctors.</a:t>
            </a:r>
          </a:p>
        </p:txBody>
      </p:sp>
      <p:sp>
        <p:nvSpPr>
          <p:cNvPr id="146" name="Google Shape;146;p2"/>
          <p:cNvSpPr txBox="1">
            <a:spLocks noGrp="1"/>
          </p:cNvSpPr>
          <p:nvPr>
            <p:ph type="title"/>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La liaison</a:t>
            </a:r>
            <a:endParaRPr sz="2600" b="1" dirty="0">
              <a:solidFill>
                <a:schemeClr val="lt1"/>
              </a:solidFill>
            </a:endParaRPr>
          </a:p>
        </p:txBody>
      </p:sp>
      <p:sp>
        <p:nvSpPr>
          <p:cNvPr id="6" name="TextBox 5"/>
          <p:cNvSpPr txBox="1"/>
          <p:nvPr/>
        </p:nvSpPr>
        <p:spPr>
          <a:xfrm>
            <a:off x="368489" y="1629675"/>
            <a:ext cx="11290112" cy="1384995"/>
          </a:xfrm>
          <a:prstGeom prst="rect">
            <a:avLst/>
          </a:prstGeom>
          <a:noFill/>
        </p:spPr>
        <p:txBody>
          <a:bodyPr wrap="square" rtlCol="0">
            <a:spAutoFit/>
          </a:bodyPr>
          <a:lstStyle/>
          <a:p>
            <a:pPr lvl="0" algn="ctr">
              <a:buClr>
                <a:srgbClr val="000000"/>
              </a:buClr>
              <a:defRPr/>
            </a:pPr>
            <a:r>
              <a:rPr lang="en-GB" sz="8400" b="1" kern="0" dirty="0" err="1">
                <a:solidFill>
                  <a:srgbClr val="5B9BD5">
                    <a:lumMod val="50000"/>
                  </a:srgbClr>
                </a:solidFill>
                <a:latin typeface="Century Gothic" panose="020B0502020202020204" pitchFamily="34" charset="0"/>
                <a:cs typeface="Arial"/>
                <a:sym typeface="Arial"/>
              </a:rPr>
              <a:t>Voici</a:t>
            </a:r>
            <a:r>
              <a:rPr lang="en-GB" sz="8400" b="1" kern="0" dirty="0">
                <a:solidFill>
                  <a:srgbClr val="5B9BD5">
                    <a:lumMod val="50000"/>
                  </a:srgbClr>
                </a:solidFill>
                <a:latin typeface="Century Gothic" panose="020B0502020202020204" pitchFamily="34" charset="0"/>
                <a:cs typeface="Arial"/>
                <a:sym typeface="Arial"/>
              </a:rPr>
              <a:t> les </a:t>
            </a:r>
            <a:r>
              <a:rPr lang="en-GB" sz="8400" b="1" kern="0" dirty="0" err="1">
                <a:solidFill>
                  <a:srgbClr val="5B9BD5">
                    <a:lumMod val="50000"/>
                  </a:srgbClr>
                </a:solidFill>
                <a:latin typeface="Century Gothic" panose="020B0502020202020204" pitchFamily="34" charset="0"/>
                <a:cs typeface="Arial"/>
                <a:sym typeface="Arial"/>
              </a:rPr>
              <a:t>médecins</a:t>
            </a:r>
            <a:r>
              <a:rPr kumimoji="0" lang="en-GB" sz="8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10" name="Action Button: Forward or Next 9">
            <a:hlinkClick r:id="" action="ppaction://noaction" highlightClick="1">
              <a:snd r:embed="rId3" name="voici les medecins2.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Tw Cen MT" panose="020B0602020104020603"/>
              <a:ea typeface="+mn-ea"/>
              <a:cs typeface="+mn-cs"/>
              <a:sym typeface="Arial"/>
            </a:endParaRPr>
          </a:p>
        </p:txBody>
      </p:sp>
      <p:pic>
        <p:nvPicPr>
          <p:cNvPr id="14" name="Picture 13" descr="background rectangle">
            <a:extLst>
              <a:ext uri="{FF2B5EF4-FFF2-40B4-BE49-F238E27FC236}">
                <a16:creationId xmlns:a16="http://schemas.microsoft.com/office/drawing/2014/main" id="{2123618C-43B4-4723-8FEE-41FA7463D35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0E9F7C0B-160E-4652-B8C1-6C053947A116}"/>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La liaison</a:t>
            </a:r>
          </a:p>
        </p:txBody>
      </p:sp>
      <p:sp>
        <p:nvSpPr>
          <p:cNvPr id="16" name="Rounded Rectangle 46">
            <a:extLst>
              <a:ext uri="{FF2B5EF4-FFF2-40B4-BE49-F238E27FC236}">
                <a16:creationId xmlns:a16="http://schemas.microsoft.com/office/drawing/2014/main" id="{03AC2E42-F4E1-4D8E-9E89-31000E2C0991}"/>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9899316D-D64A-45C4-A54C-2CA8B6A03F10}"/>
              </a:ext>
            </a:extLst>
          </p:cNvPr>
          <p:cNvGrpSpPr/>
          <p:nvPr/>
        </p:nvGrpSpPr>
        <p:grpSpPr>
          <a:xfrm>
            <a:off x="9667199" y="3873419"/>
            <a:ext cx="1991402" cy="2173069"/>
            <a:chOff x="9667199" y="3873419"/>
            <a:chExt cx="1991402" cy="2173069"/>
          </a:xfrm>
        </p:grpSpPr>
        <p:pic>
          <p:nvPicPr>
            <p:cNvPr id="6146" name="Picture 2" descr="Woman Doctor 1 Clip Art">
              <a:extLst>
                <a:ext uri="{FF2B5EF4-FFF2-40B4-BE49-F238E27FC236}">
                  <a16:creationId xmlns:a16="http://schemas.microsoft.com/office/drawing/2014/main" id="{8FF2B1AE-6214-4D8B-98AD-F72F143701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9773" y="3873419"/>
              <a:ext cx="748828" cy="217306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frican, Boy, Cartoon, Chart, Checkup, Clinic">
              <a:extLst>
                <a:ext uri="{FF2B5EF4-FFF2-40B4-BE49-F238E27FC236}">
                  <a16:creationId xmlns:a16="http://schemas.microsoft.com/office/drawing/2014/main" id="{2D134683-C79C-4CA9-84FC-087BD38FAF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67199" y="3920030"/>
              <a:ext cx="1063229" cy="21264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9433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oici les medecins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9" y="3227088"/>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Here are the computers.</a:t>
            </a:r>
          </a:p>
        </p:txBody>
      </p:sp>
      <p:sp>
        <p:nvSpPr>
          <p:cNvPr id="146" name="Google Shape;146;p2"/>
          <p:cNvSpPr txBox="1">
            <a:spLocks noGrp="1"/>
          </p:cNvSpPr>
          <p:nvPr>
            <p:ph type="title"/>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La liaison</a:t>
            </a:r>
            <a:endParaRPr sz="2600" b="1" dirty="0">
              <a:solidFill>
                <a:schemeClr val="lt1"/>
              </a:solidFill>
            </a:endParaRPr>
          </a:p>
        </p:txBody>
      </p:sp>
      <p:sp>
        <p:nvSpPr>
          <p:cNvPr id="6" name="TextBox 5"/>
          <p:cNvSpPr txBox="1"/>
          <p:nvPr/>
        </p:nvSpPr>
        <p:spPr>
          <a:xfrm>
            <a:off x="368489" y="1629675"/>
            <a:ext cx="11290112" cy="1384995"/>
          </a:xfrm>
          <a:prstGeom prst="rect">
            <a:avLst/>
          </a:prstGeom>
          <a:noFill/>
        </p:spPr>
        <p:txBody>
          <a:bodyPr wrap="square" rtlCol="0">
            <a:spAutoFit/>
          </a:bodyPr>
          <a:lstStyle/>
          <a:p>
            <a:pPr lvl="0" algn="ctr">
              <a:buClr>
                <a:srgbClr val="000000"/>
              </a:buClr>
              <a:defRPr/>
            </a:pPr>
            <a:r>
              <a:rPr kumimoji="0" lang="en-GB" sz="8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Voici</a:t>
            </a:r>
            <a:r>
              <a:rPr kumimoji="0" lang="en-GB" sz="8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lang="en-GB" sz="8400" b="1" kern="0" dirty="0">
                <a:solidFill>
                  <a:srgbClr val="5B9BD5">
                    <a:lumMod val="50000"/>
                  </a:srgbClr>
                </a:solidFill>
                <a:latin typeface="Century Gothic" panose="020B0502020202020204" pitchFamily="34" charset="0"/>
                <a:cs typeface="Arial"/>
                <a:sym typeface="Arial"/>
              </a:rPr>
              <a:t>le</a:t>
            </a:r>
            <a:r>
              <a:rPr lang="en-GB" sz="8400" b="1" kern="0" dirty="0">
                <a:solidFill>
                  <a:srgbClr val="E65D00"/>
                </a:solidFill>
                <a:latin typeface="Century Gothic" panose="020B0502020202020204" pitchFamily="34" charset="0"/>
                <a:cs typeface="Arial"/>
                <a:sym typeface="Arial"/>
              </a:rPr>
              <a:t>s</a:t>
            </a:r>
            <a:r>
              <a:rPr lang="en-GB" sz="8400" b="1" kern="0" dirty="0">
                <a:solidFill>
                  <a:srgbClr val="5B9BD5">
                    <a:lumMod val="50000"/>
                  </a:srgbClr>
                </a:solidFill>
                <a:latin typeface="Century Gothic" panose="020B0502020202020204" pitchFamily="34" charset="0"/>
                <a:cs typeface="Arial"/>
                <a:sym typeface="Arial"/>
              </a:rPr>
              <a:t> </a:t>
            </a:r>
            <a:r>
              <a:rPr lang="en-GB" sz="8400" b="1" kern="0" dirty="0" err="1">
                <a:solidFill>
                  <a:srgbClr val="E65D00"/>
                </a:solidFill>
                <a:latin typeface="Century Gothic" panose="020B0502020202020204" pitchFamily="34" charset="0"/>
                <a:cs typeface="Arial"/>
                <a:sym typeface="Arial"/>
              </a:rPr>
              <a:t>o</a:t>
            </a:r>
            <a:r>
              <a:rPr lang="en-GB" sz="8400" b="1" kern="0" dirty="0" err="1">
                <a:solidFill>
                  <a:srgbClr val="5B9BD5">
                    <a:lumMod val="50000"/>
                  </a:srgbClr>
                </a:solidFill>
                <a:latin typeface="Century Gothic" panose="020B0502020202020204" pitchFamily="34" charset="0"/>
                <a:cs typeface="Arial"/>
                <a:sym typeface="Arial"/>
              </a:rPr>
              <a:t>rdinateurs</a:t>
            </a:r>
            <a:r>
              <a:rPr lang="en-GB" sz="8400" b="1" kern="0" dirty="0">
                <a:solidFill>
                  <a:srgbClr val="5B9BD5">
                    <a:lumMod val="50000"/>
                  </a:srgbClr>
                </a:solidFill>
                <a:latin typeface="Century Gothic" panose="020B0502020202020204" pitchFamily="34" charset="0"/>
                <a:cs typeface="Arial"/>
                <a:sym typeface="Arial"/>
              </a:rPr>
              <a:t>.</a:t>
            </a:r>
            <a:endParaRPr kumimoji="0" lang="en-GB" sz="8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0" name="Action Button: Forward or Next 9">
            <a:hlinkClick r:id="" action="ppaction://noaction" highlightClick="1">
              <a:snd r:embed="rId3" name="voici les ordinateur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8" name="Arc 7"/>
          <p:cNvSpPr/>
          <p:nvPr/>
        </p:nvSpPr>
        <p:spPr>
          <a:xfrm rot="7760278">
            <a:off x="4635335" y="1947452"/>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14" name="Picture 13" descr="background rectangle">
            <a:extLst>
              <a:ext uri="{FF2B5EF4-FFF2-40B4-BE49-F238E27FC236}">
                <a16:creationId xmlns:a16="http://schemas.microsoft.com/office/drawing/2014/main" id="{81E7691F-ABB4-48F4-8432-AA5A3543639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59282D53-64F2-4718-A68E-0D8ABBB62B0C}"/>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La liaison</a:t>
            </a:r>
          </a:p>
        </p:txBody>
      </p:sp>
      <p:sp>
        <p:nvSpPr>
          <p:cNvPr id="16" name="Rounded Rectangle 46">
            <a:extLst>
              <a:ext uri="{FF2B5EF4-FFF2-40B4-BE49-F238E27FC236}">
                <a16:creationId xmlns:a16="http://schemas.microsoft.com/office/drawing/2014/main" id="{06DF0845-A0FF-4B74-BED5-F5C5F97DDED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FFB12F44-6F01-433A-8B4B-46640AA8DA89}"/>
              </a:ext>
            </a:extLst>
          </p:cNvPr>
          <p:cNvGrpSpPr/>
          <p:nvPr/>
        </p:nvGrpSpPr>
        <p:grpSpPr>
          <a:xfrm>
            <a:off x="7956053" y="4663846"/>
            <a:ext cx="3665358" cy="1472907"/>
            <a:chOff x="7956053" y="4663846"/>
            <a:chExt cx="3665358" cy="1472907"/>
          </a:xfrm>
        </p:grpSpPr>
        <p:pic>
          <p:nvPicPr>
            <p:cNvPr id="7170" name="Picture 2" descr="Computer, Desktop, Modern, Device, Hardware, Keyboard">
              <a:extLst>
                <a:ext uri="{FF2B5EF4-FFF2-40B4-BE49-F238E27FC236}">
                  <a16:creationId xmlns:a16="http://schemas.microsoft.com/office/drawing/2014/main" id="{7ED2D47E-A234-4E1E-AD0D-71B8504C09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6053" y="4663846"/>
              <a:ext cx="1954212" cy="14702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omputer, Desktop, Modern, Device, Hardware, Keyboard">
              <a:extLst>
                <a:ext uri="{FF2B5EF4-FFF2-40B4-BE49-F238E27FC236}">
                  <a16:creationId xmlns:a16="http://schemas.microsoft.com/office/drawing/2014/main" id="{A1B8F641-40FB-457E-8F71-167164D152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7199" y="4666499"/>
              <a:ext cx="1954212" cy="147025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3815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oici les ordinateur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9" y="3227088"/>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She has the books.</a:t>
            </a:r>
          </a:p>
        </p:txBody>
      </p:sp>
      <p:sp>
        <p:nvSpPr>
          <p:cNvPr id="146" name="Google Shape;146;p2"/>
          <p:cNvSpPr txBox="1">
            <a:spLocks noGrp="1"/>
          </p:cNvSpPr>
          <p:nvPr>
            <p:ph type="title"/>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La liaison</a:t>
            </a:r>
            <a:endParaRPr sz="2600" b="1" dirty="0">
              <a:solidFill>
                <a:schemeClr val="lt1"/>
              </a:solidFill>
            </a:endParaRPr>
          </a:p>
        </p:txBody>
      </p:sp>
      <p:sp>
        <p:nvSpPr>
          <p:cNvPr id="6" name="TextBox 5"/>
          <p:cNvSpPr txBox="1"/>
          <p:nvPr/>
        </p:nvSpPr>
        <p:spPr>
          <a:xfrm>
            <a:off x="368489" y="1629675"/>
            <a:ext cx="11290112"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8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Elle a les livres.</a:t>
            </a:r>
          </a:p>
        </p:txBody>
      </p:sp>
      <p:sp>
        <p:nvSpPr>
          <p:cNvPr id="10" name="Action Button: Forward or Next 9">
            <a:hlinkClick r:id="" action="ppaction://noaction" highlightClick="1">
              <a:snd r:embed="rId3" name="elle a les livre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Tw Cen MT" panose="020B0602020104020603"/>
              <a:ea typeface="+mn-ea"/>
              <a:cs typeface="+mn-cs"/>
              <a:sym typeface="Arial"/>
            </a:endParaRPr>
          </a:p>
        </p:txBody>
      </p:sp>
      <p:pic>
        <p:nvPicPr>
          <p:cNvPr id="14" name="Picture 13" descr="background rectangle">
            <a:extLst>
              <a:ext uri="{FF2B5EF4-FFF2-40B4-BE49-F238E27FC236}">
                <a16:creationId xmlns:a16="http://schemas.microsoft.com/office/drawing/2014/main" id="{07B9B5F1-89DA-43C1-BF8D-91560E204A0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18BA3FC9-B813-4E0C-9D81-C8C9B8E7159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La liaison</a:t>
            </a:r>
          </a:p>
        </p:txBody>
      </p:sp>
      <p:sp>
        <p:nvSpPr>
          <p:cNvPr id="16" name="Rounded Rectangle 46">
            <a:extLst>
              <a:ext uri="{FF2B5EF4-FFF2-40B4-BE49-F238E27FC236}">
                <a16:creationId xmlns:a16="http://schemas.microsoft.com/office/drawing/2014/main" id="{04112D9F-5942-4E05-A742-40E971CCCE2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 name="Group 1">
            <a:extLst>
              <a:ext uri="{FF2B5EF4-FFF2-40B4-BE49-F238E27FC236}">
                <a16:creationId xmlns:a16="http://schemas.microsoft.com/office/drawing/2014/main" id="{D29050BD-A039-4520-95D4-2A699375FEFB}"/>
              </a:ext>
            </a:extLst>
          </p:cNvPr>
          <p:cNvGrpSpPr/>
          <p:nvPr/>
        </p:nvGrpSpPr>
        <p:grpSpPr>
          <a:xfrm>
            <a:off x="8926237" y="3793807"/>
            <a:ext cx="2897274" cy="2460544"/>
            <a:chOff x="8926237" y="3793807"/>
            <a:chExt cx="2897274" cy="2460544"/>
          </a:xfrm>
        </p:grpSpPr>
        <p:pic>
          <p:nvPicPr>
            <p:cNvPr id="4" name="Picture 3">
              <a:extLst>
                <a:ext uri="{FF2B5EF4-FFF2-40B4-BE49-F238E27FC236}">
                  <a16:creationId xmlns:a16="http://schemas.microsoft.com/office/drawing/2014/main" id="{8D257DBB-0596-4E66-9F9B-C707E734D3F3}"/>
                </a:ext>
              </a:extLst>
            </p:cNvPr>
            <p:cNvPicPr>
              <a:picLocks noChangeAspect="1"/>
            </p:cNvPicPr>
            <p:nvPr/>
          </p:nvPicPr>
          <p:blipFill>
            <a:blip r:embed="rId5"/>
            <a:stretch>
              <a:fillRect/>
            </a:stretch>
          </p:blipFill>
          <p:spPr>
            <a:xfrm flipH="1">
              <a:off x="8926237" y="3793807"/>
              <a:ext cx="1881799" cy="2460544"/>
            </a:xfrm>
            <a:prstGeom prst="rect">
              <a:avLst/>
            </a:prstGeom>
          </p:spPr>
        </p:pic>
        <p:pic>
          <p:nvPicPr>
            <p:cNvPr id="8194" name="Picture 2" descr="Stack Of Books Clip Art">
              <a:extLst>
                <a:ext uri="{FF2B5EF4-FFF2-40B4-BE49-F238E27FC236}">
                  <a16:creationId xmlns:a16="http://schemas.microsoft.com/office/drawing/2014/main" id="{1257BBA4-D644-4056-9CBC-EF09645F83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43827" y="5131906"/>
              <a:ext cx="1279684" cy="9682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31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 a les livr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9" y="3227088"/>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She has the ideas.</a:t>
            </a:r>
          </a:p>
        </p:txBody>
      </p:sp>
      <p:sp>
        <p:nvSpPr>
          <p:cNvPr id="146" name="Google Shape;146;p2"/>
          <p:cNvSpPr txBox="1">
            <a:spLocks noGrp="1"/>
          </p:cNvSpPr>
          <p:nvPr>
            <p:ph type="title"/>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La liaison</a:t>
            </a:r>
            <a:endParaRPr sz="2600" b="1" dirty="0">
              <a:solidFill>
                <a:schemeClr val="lt1"/>
              </a:solidFill>
            </a:endParaRPr>
          </a:p>
        </p:txBody>
      </p:sp>
      <p:sp>
        <p:nvSpPr>
          <p:cNvPr id="6" name="TextBox 5"/>
          <p:cNvSpPr txBox="1"/>
          <p:nvPr/>
        </p:nvSpPr>
        <p:spPr>
          <a:xfrm>
            <a:off x="368489" y="1629675"/>
            <a:ext cx="11290112" cy="1384995"/>
          </a:xfrm>
          <a:prstGeom prst="rect">
            <a:avLst/>
          </a:prstGeom>
          <a:noFill/>
        </p:spPr>
        <p:txBody>
          <a:bodyPr wrap="square" rtlCol="0">
            <a:spAutoFit/>
          </a:bodyPr>
          <a:lstStyle/>
          <a:p>
            <a:pPr lvl="0" algn="ctr">
              <a:buClr>
                <a:srgbClr val="000000"/>
              </a:buClr>
              <a:defRPr/>
            </a:pPr>
            <a:r>
              <a:rPr kumimoji="0" lang="en-GB" sz="8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Elle a </a:t>
            </a:r>
            <a:r>
              <a:rPr lang="en-GB" sz="8400" b="1" kern="0" dirty="0">
                <a:solidFill>
                  <a:srgbClr val="5B9BD5">
                    <a:lumMod val="50000"/>
                  </a:srgbClr>
                </a:solidFill>
                <a:latin typeface="Century Gothic" panose="020B0502020202020204" pitchFamily="34" charset="0"/>
                <a:cs typeface="Arial"/>
                <a:sym typeface="Arial"/>
              </a:rPr>
              <a:t>le</a:t>
            </a:r>
            <a:r>
              <a:rPr lang="en-GB" sz="8400" b="1" kern="0" dirty="0">
                <a:solidFill>
                  <a:srgbClr val="E65D00"/>
                </a:solidFill>
                <a:latin typeface="Century Gothic" panose="020B0502020202020204" pitchFamily="34" charset="0"/>
                <a:cs typeface="Arial"/>
                <a:sym typeface="Arial"/>
              </a:rPr>
              <a:t>s</a:t>
            </a:r>
            <a:r>
              <a:rPr lang="en-GB" sz="8400" b="1" kern="0" dirty="0">
                <a:solidFill>
                  <a:srgbClr val="5B9BD5">
                    <a:lumMod val="50000"/>
                  </a:srgbClr>
                </a:solidFill>
                <a:latin typeface="Century Gothic" panose="020B0502020202020204" pitchFamily="34" charset="0"/>
                <a:cs typeface="Arial"/>
                <a:sym typeface="Arial"/>
              </a:rPr>
              <a:t> </a:t>
            </a:r>
            <a:r>
              <a:rPr lang="en-GB" sz="8400" b="1" kern="0" dirty="0" err="1">
                <a:solidFill>
                  <a:srgbClr val="E65D00"/>
                </a:solidFill>
                <a:latin typeface="Century Gothic" panose="020B0502020202020204" pitchFamily="34" charset="0"/>
                <a:cs typeface="Arial"/>
                <a:sym typeface="Arial"/>
              </a:rPr>
              <a:t>i</a:t>
            </a:r>
            <a:r>
              <a:rPr lang="en-GB" sz="8400" b="1" kern="0" dirty="0" err="1">
                <a:solidFill>
                  <a:srgbClr val="5B9BD5">
                    <a:lumMod val="50000"/>
                  </a:srgbClr>
                </a:solidFill>
                <a:latin typeface="Century Gothic" panose="020B0502020202020204" pitchFamily="34" charset="0"/>
                <a:cs typeface="Arial"/>
                <a:sym typeface="Arial"/>
              </a:rPr>
              <a:t>dées</a:t>
            </a:r>
            <a:r>
              <a:rPr lang="en-GB" sz="8400" b="1" kern="0" dirty="0">
                <a:solidFill>
                  <a:srgbClr val="5B9BD5">
                    <a:lumMod val="50000"/>
                  </a:srgbClr>
                </a:solidFill>
                <a:latin typeface="Century Gothic" panose="020B0502020202020204" pitchFamily="34" charset="0"/>
                <a:cs typeface="Arial"/>
                <a:sym typeface="Arial"/>
              </a:rPr>
              <a:t>.</a:t>
            </a:r>
            <a:endParaRPr kumimoji="0" lang="en-GB" sz="8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0" name="Action Button: Forward or Next 9">
            <a:hlinkClick r:id="" action="ppaction://noaction" highlightClick="1">
              <a:snd r:embed="rId3" name="elle a idee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8" name="Arc 7"/>
          <p:cNvSpPr/>
          <p:nvPr/>
        </p:nvSpPr>
        <p:spPr>
          <a:xfrm rot="7958839">
            <a:off x="6116139" y="2034915"/>
            <a:ext cx="860012" cy="961732"/>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14" name="Picture 13" descr="background rectangle">
            <a:extLst>
              <a:ext uri="{FF2B5EF4-FFF2-40B4-BE49-F238E27FC236}">
                <a16:creationId xmlns:a16="http://schemas.microsoft.com/office/drawing/2014/main" id="{E9B9C539-1D55-4583-9F87-D0702A94F8C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8C2AD8DF-EC05-4261-B22A-CF245032680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La liaison</a:t>
            </a:r>
          </a:p>
        </p:txBody>
      </p:sp>
      <p:sp>
        <p:nvSpPr>
          <p:cNvPr id="16" name="Rounded Rectangle 46">
            <a:extLst>
              <a:ext uri="{FF2B5EF4-FFF2-40B4-BE49-F238E27FC236}">
                <a16:creationId xmlns:a16="http://schemas.microsoft.com/office/drawing/2014/main" id="{FC293BA5-CC4C-4400-9A5C-2A05B56E0F6A}"/>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 name="Group 1">
            <a:extLst>
              <a:ext uri="{FF2B5EF4-FFF2-40B4-BE49-F238E27FC236}">
                <a16:creationId xmlns:a16="http://schemas.microsoft.com/office/drawing/2014/main" id="{45860808-3415-4122-8DDE-EDD331C88871}"/>
              </a:ext>
            </a:extLst>
          </p:cNvPr>
          <p:cNvGrpSpPr/>
          <p:nvPr/>
        </p:nvGrpSpPr>
        <p:grpSpPr>
          <a:xfrm>
            <a:off x="10028121" y="2356848"/>
            <a:ext cx="1881799" cy="3789476"/>
            <a:chOff x="10028121" y="2356848"/>
            <a:chExt cx="1881799" cy="3789476"/>
          </a:xfrm>
        </p:grpSpPr>
        <p:pic>
          <p:nvPicPr>
            <p:cNvPr id="17" name="Picture 16">
              <a:extLst>
                <a:ext uri="{FF2B5EF4-FFF2-40B4-BE49-F238E27FC236}">
                  <a16:creationId xmlns:a16="http://schemas.microsoft.com/office/drawing/2014/main" id="{2023179A-2297-48D6-8715-486F4870F9A6}"/>
                </a:ext>
              </a:extLst>
            </p:cNvPr>
            <p:cNvPicPr>
              <a:picLocks noChangeAspect="1"/>
            </p:cNvPicPr>
            <p:nvPr/>
          </p:nvPicPr>
          <p:blipFill>
            <a:blip r:embed="rId5"/>
            <a:stretch>
              <a:fillRect/>
            </a:stretch>
          </p:blipFill>
          <p:spPr>
            <a:xfrm flipH="1">
              <a:off x="10028121" y="3685780"/>
              <a:ext cx="1881799" cy="2460544"/>
            </a:xfrm>
            <a:prstGeom prst="rect">
              <a:avLst/>
            </a:prstGeom>
          </p:spPr>
        </p:pic>
        <p:pic>
          <p:nvPicPr>
            <p:cNvPr id="9218" name="Picture 2" descr="Light Bulb Clip Art">
              <a:extLst>
                <a:ext uri="{FF2B5EF4-FFF2-40B4-BE49-F238E27FC236}">
                  <a16:creationId xmlns:a16="http://schemas.microsoft.com/office/drawing/2014/main" id="{8969C838-D9F5-495F-A9D9-F3908EA8DD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93697" y="3301020"/>
              <a:ext cx="629704" cy="6318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ight Bulb Clip Art">
              <a:extLst>
                <a:ext uri="{FF2B5EF4-FFF2-40B4-BE49-F238E27FC236}">
                  <a16:creationId xmlns:a16="http://schemas.microsoft.com/office/drawing/2014/main" id="{CEF0F3EB-A395-4B1C-93EA-83DC21AE34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67942" y="3061084"/>
              <a:ext cx="629704" cy="6318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Light Bulb Clip Art">
              <a:extLst>
                <a:ext uri="{FF2B5EF4-FFF2-40B4-BE49-F238E27FC236}">
                  <a16:creationId xmlns:a16="http://schemas.microsoft.com/office/drawing/2014/main" id="{9A10155A-7B3B-41EB-B087-8D9B7B8CF6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93697" y="2356848"/>
              <a:ext cx="629704" cy="6318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6603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 a ide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 name="Picture 13" descr="background rectangle">
            <a:extLst>
              <a:ext uri="{FF2B5EF4-FFF2-40B4-BE49-F238E27FC236}">
                <a16:creationId xmlns:a16="http://schemas.microsoft.com/office/drawing/2014/main" id="{3E6BB541-C449-4652-BB5A-2618208D431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La 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ED2D7ABC-DC0D-47DF-A036-827957D8BBDC}"/>
              </a:ext>
            </a:extLst>
          </p:cNvPr>
          <p:cNvSpPr txBox="1"/>
          <p:nvPr/>
        </p:nvSpPr>
        <p:spPr>
          <a:xfrm>
            <a:off x="180000" y="1296001"/>
            <a:ext cx="591599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giving you a tour of her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is she showing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 name="Speech Bubble: Rectangle with Corners Rounded 3">
            <a:extLst>
              <a:ext uri="{FF2B5EF4-FFF2-40B4-BE49-F238E27FC236}">
                <a16:creationId xmlns:a16="http://schemas.microsoft.com/office/drawing/2014/main" id="{EEBF82BF-534B-46C7-B22F-0C1D2ECDBC21}"/>
              </a:ext>
            </a:extLst>
          </p:cNvPr>
          <p:cNvSpPr/>
          <p:nvPr/>
        </p:nvSpPr>
        <p:spPr>
          <a:xfrm>
            <a:off x="6363024" y="813396"/>
            <a:ext cx="5546895" cy="5372941"/>
          </a:xfrm>
          <a:prstGeom prst="wedgeRoundRectCallout">
            <a:avLst>
              <a:gd name="adj1" fmla="val -57229"/>
              <a:gd name="adj2" fmla="val 19397"/>
              <a:gd name="adj3" fmla="val 16667"/>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E9225063-5C59-431B-B808-DE177A99840B}"/>
              </a:ext>
            </a:extLst>
          </p:cNvPr>
          <p:cNvSpPr txBox="1"/>
          <p:nvPr/>
        </p:nvSpPr>
        <p:spPr>
          <a:xfrm>
            <a:off x="7348684" y="1165533"/>
            <a:ext cx="46815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garçons /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ordinateurs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A8BC63CF-A330-454C-9AF4-55129385E962}"/>
              </a:ext>
            </a:extLst>
          </p:cNvPr>
          <p:cNvSpPr txBox="1"/>
          <p:nvPr/>
        </p:nvSpPr>
        <p:spPr>
          <a:xfrm>
            <a:off x="7348683" y="1768008"/>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filles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acteurs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0" name="TextBox 19">
            <a:extLst>
              <a:ext uri="{FF2B5EF4-FFF2-40B4-BE49-F238E27FC236}">
                <a16:creationId xmlns:a16="http://schemas.microsoft.com/office/drawing/2014/main" id="{839FA62B-2253-4A44-B32C-20FE5D62D579}"/>
              </a:ext>
            </a:extLst>
          </p:cNvPr>
          <p:cNvSpPr txBox="1"/>
          <p:nvPr/>
        </p:nvSpPr>
        <p:spPr>
          <a:xfrm>
            <a:off x="7348682" y="2972958"/>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ordinateurs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vélos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1" name="TextBox 20">
            <a:extLst>
              <a:ext uri="{FF2B5EF4-FFF2-40B4-BE49-F238E27FC236}">
                <a16:creationId xmlns:a16="http://schemas.microsoft.com/office/drawing/2014/main" id="{F95BDCDB-3DB7-426B-A030-A08ADDBB6245}"/>
              </a:ext>
            </a:extLst>
          </p:cNvPr>
          <p:cNvSpPr txBox="1"/>
          <p:nvPr/>
        </p:nvSpPr>
        <p:spPr>
          <a:xfrm>
            <a:off x="7348683" y="3575433"/>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personnes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amies.</a:t>
            </a:r>
          </a:p>
        </p:txBody>
      </p:sp>
      <p:sp>
        <p:nvSpPr>
          <p:cNvPr id="22" name="TextBox 21">
            <a:extLst>
              <a:ext uri="{FF2B5EF4-FFF2-40B4-BE49-F238E27FC236}">
                <a16:creationId xmlns:a16="http://schemas.microsoft.com/office/drawing/2014/main" id="{0BE3AFD1-F3D9-4829-914D-BC5CF379793C}"/>
              </a:ext>
            </a:extLst>
          </p:cNvPr>
          <p:cNvSpPr txBox="1"/>
          <p:nvPr/>
        </p:nvSpPr>
        <p:spPr>
          <a:xfrm>
            <a:off x="7377221" y="4177908"/>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livres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amis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AF509BB4-60B9-4E41-8386-39B8BBE584DB}"/>
              </a:ext>
            </a:extLst>
          </p:cNvPr>
          <p:cNvSpPr txBox="1"/>
          <p:nvPr/>
        </p:nvSpPr>
        <p:spPr>
          <a:xfrm>
            <a:off x="7377220" y="5382861"/>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règles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idées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4" name="Action Button: Custom 16">
            <a:hlinkClick r:id="" action="ppaction://noaction" highlightClick="1">
              <a:snd r:embed="rId4" name="1beep.wav"/>
            </a:hlinkClick>
            <a:extLst>
              <a:ext uri="{FF2B5EF4-FFF2-40B4-BE49-F238E27FC236}">
                <a16:creationId xmlns:a16="http://schemas.microsoft.com/office/drawing/2014/main" id="{46AAF208-935B-43FC-B7EF-418E0ECFBC68}"/>
              </a:ext>
            </a:extLst>
          </p:cNvPr>
          <p:cNvSpPr/>
          <p:nvPr/>
        </p:nvSpPr>
        <p:spPr>
          <a:xfrm>
            <a:off x="6771250" y="116553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5" name="2beep.wav"/>
            </a:hlinkClick>
            <a:extLst>
              <a:ext uri="{FF2B5EF4-FFF2-40B4-BE49-F238E27FC236}">
                <a16:creationId xmlns:a16="http://schemas.microsoft.com/office/drawing/2014/main" id="{2DE5B6C6-77D2-40A1-A57D-AA25D3B84F64}"/>
              </a:ext>
            </a:extLst>
          </p:cNvPr>
          <p:cNvSpPr/>
          <p:nvPr/>
        </p:nvSpPr>
        <p:spPr>
          <a:xfrm>
            <a:off x="6767799" y="17696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6" name="3beep.wav"/>
            </a:hlinkClick>
            <a:extLst>
              <a:ext uri="{FF2B5EF4-FFF2-40B4-BE49-F238E27FC236}">
                <a16:creationId xmlns:a16="http://schemas.microsoft.com/office/drawing/2014/main" id="{AADEED93-E0BE-453C-900A-74C229C674AE}"/>
              </a:ext>
            </a:extLst>
          </p:cNvPr>
          <p:cNvSpPr/>
          <p:nvPr/>
        </p:nvSpPr>
        <p:spPr>
          <a:xfrm>
            <a:off x="6767799" y="2373865"/>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7" name="4beep.wav"/>
            </a:hlinkClick>
            <a:extLst>
              <a:ext uri="{FF2B5EF4-FFF2-40B4-BE49-F238E27FC236}">
                <a16:creationId xmlns:a16="http://schemas.microsoft.com/office/drawing/2014/main" id="{9FC8948F-DE4B-4055-B6BD-B85A8A43C0D5}"/>
              </a:ext>
            </a:extLst>
          </p:cNvPr>
          <p:cNvSpPr/>
          <p:nvPr/>
        </p:nvSpPr>
        <p:spPr>
          <a:xfrm>
            <a:off x="6767799" y="2978031"/>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0" name="Action Button: Custom 16">
            <a:hlinkClick r:id="" action="ppaction://noaction" highlightClick="1">
              <a:snd r:embed="rId8" name="5beep.wav"/>
            </a:hlinkClick>
            <a:extLst>
              <a:ext uri="{FF2B5EF4-FFF2-40B4-BE49-F238E27FC236}">
                <a16:creationId xmlns:a16="http://schemas.microsoft.com/office/drawing/2014/main" id="{7D0C37C9-9331-4AA2-8EC8-7B90C63E8452}"/>
              </a:ext>
            </a:extLst>
          </p:cNvPr>
          <p:cNvSpPr/>
          <p:nvPr/>
        </p:nvSpPr>
        <p:spPr>
          <a:xfrm>
            <a:off x="6767799" y="3582197"/>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1" name="Action Button: Custom 16">
            <a:hlinkClick r:id="" action="ppaction://noaction" highlightClick="1">
              <a:snd r:embed="rId9" name="6beep.wav"/>
            </a:hlinkClick>
            <a:extLst>
              <a:ext uri="{FF2B5EF4-FFF2-40B4-BE49-F238E27FC236}">
                <a16:creationId xmlns:a16="http://schemas.microsoft.com/office/drawing/2014/main" id="{C30D8349-0DA9-4FA0-A073-8ACE06F4F854}"/>
              </a:ext>
            </a:extLst>
          </p:cNvPr>
          <p:cNvSpPr/>
          <p:nvPr/>
        </p:nvSpPr>
        <p:spPr>
          <a:xfrm>
            <a:off x="6767799" y="418636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2" name="Action Button: Custom 16">
            <a:hlinkClick r:id="" action="ppaction://noaction" highlightClick="1">
              <a:snd r:embed="rId10" name="7beep.wav"/>
            </a:hlinkClick>
            <a:extLst>
              <a:ext uri="{FF2B5EF4-FFF2-40B4-BE49-F238E27FC236}">
                <a16:creationId xmlns:a16="http://schemas.microsoft.com/office/drawing/2014/main" id="{B48EBDDF-874B-49CE-B9F8-A0688B43FB85}"/>
              </a:ext>
            </a:extLst>
          </p:cNvPr>
          <p:cNvSpPr/>
          <p:nvPr/>
        </p:nvSpPr>
        <p:spPr>
          <a:xfrm>
            <a:off x="6767799" y="479052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4" name="Action Button: Custom 16">
            <a:hlinkClick r:id="" action="ppaction://noaction" highlightClick="1">
              <a:snd r:embed="rId11" name="8beep.wav"/>
            </a:hlinkClick>
            <a:extLst>
              <a:ext uri="{FF2B5EF4-FFF2-40B4-BE49-F238E27FC236}">
                <a16:creationId xmlns:a16="http://schemas.microsoft.com/office/drawing/2014/main" id="{57910F5F-06DB-4392-94B9-F090144C04D6}"/>
              </a:ext>
            </a:extLst>
          </p:cNvPr>
          <p:cNvSpPr/>
          <p:nvPr/>
        </p:nvSpPr>
        <p:spPr>
          <a:xfrm>
            <a:off x="6767799" y="5394696"/>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5" name="TextBox 34">
            <a:extLst>
              <a:ext uri="{FF2B5EF4-FFF2-40B4-BE49-F238E27FC236}">
                <a16:creationId xmlns:a16="http://schemas.microsoft.com/office/drawing/2014/main" id="{5EAF066C-7595-4C8E-9430-CB80837647A1}"/>
              </a:ext>
            </a:extLst>
          </p:cNvPr>
          <p:cNvSpPr txBox="1"/>
          <p:nvPr/>
        </p:nvSpPr>
        <p:spPr>
          <a:xfrm>
            <a:off x="7377220" y="4780383"/>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chanteurs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actrices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6" name="TextBox 35">
            <a:extLst>
              <a:ext uri="{FF2B5EF4-FFF2-40B4-BE49-F238E27FC236}">
                <a16:creationId xmlns:a16="http://schemas.microsoft.com/office/drawing/2014/main" id="{8FC15B0A-C161-40F5-99F8-6D01CDE9ABE8}"/>
              </a:ext>
            </a:extLst>
          </p:cNvPr>
          <p:cNvSpPr txBox="1"/>
          <p:nvPr/>
        </p:nvSpPr>
        <p:spPr>
          <a:xfrm>
            <a:off x="7348682" y="2370483"/>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professeurs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actrices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42" name="Rectangle 41">
            <a:extLst>
              <a:ext uri="{FF2B5EF4-FFF2-40B4-BE49-F238E27FC236}">
                <a16:creationId xmlns:a16="http://schemas.microsoft.com/office/drawing/2014/main" id="{7AD27C85-6AFB-486C-959E-EDD88497D9A1}"/>
              </a:ext>
            </a:extLst>
          </p:cNvPr>
          <p:cNvSpPr/>
          <p:nvPr/>
        </p:nvSpPr>
        <p:spPr>
          <a:xfrm>
            <a:off x="9894112" y="1118375"/>
            <a:ext cx="1664685" cy="479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3" name="Rectangle 42">
            <a:extLst>
              <a:ext uri="{FF2B5EF4-FFF2-40B4-BE49-F238E27FC236}">
                <a16:creationId xmlns:a16="http://schemas.microsoft.com/office/drawing/2014/main" id="{2BA6105B-C448-4712-A972-4D5A94F89A20}"/>
              </a:ext>
            </a:extLst>
          </p:cNvPr>
          <p:cNvSpPr/>
          <p:nvPr/>
        </p:nvSpPr>
        <p:spPr>
          <a:xfrm>
            <a:off x="8821687" y="1813702"/>
            <a:ext cx="741413" cy="354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4" name="Rectangle 43">
            <a:extLst>
              <a:ext uri="{FF2B5EF4-FFF2-40B4-BE49-F238E27FC236}">
                <a16:creationId xmlns:a16="http://schemas.microsoft.com/office/drawing/2014/main" id="{53654262-3B8A-4277-B201-1074A87B292F}"/>
              </a:ext>
            </a:extLst>
          </p:cNvPr>
          <p:cNvSpPr/>
          <p:nvPr/>
        </p:nvSpPr>
        <p:spPr>
          <a:xfrm>
            <a:off x="10199477" y="2382190"/>
            <a:ext cx="1281322" cy="38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5" name="Rectangle 44">
            <a:extLst>
              <a:ext uri="{FF2B5EF4-FFF2-40B4-BE49-F238E27FC236}">
                <a16:creationId xmlns:a16="http://schemas.microsoft.com/office/drawing/2014/main" id="{4B7A365A-3201-4B7B-B72D-214141DF2CA5}"/>
              </a:ext>
            </a:extLst>
          </p:cNvPr>
          <p:cNvSpPr/>
          <p:nvPr/>
        </p:nvSpPr>
        <p:spPr>
          <a:xfrm>
            <a:off x="10277475" y="2991933"/>
            <a:ext cx="1281322" cy="38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6" name="Rectangle 45">
            <a:extLst>
              <a:ext uri="{FF2B5EF4-FFF2-40B4-BE49-F238E27FC236}">
                <a16:creationId xmlns:a16="http://schemas.microsoft.com/office/drawing/2014/main" id="{81F8D2D7-6457-4D3D-92BB-AF320F41BB7F}"/>
              </a:ext>
            </a:extLst>
          </p:cNvPr>
          <p:cNvSpPr/>
          <p:nvPr/>
        </p:nvSpPr>
        <p:spPr>
          <a:xfrm>
            <a:off x="8821686" y="3575733"/>
            <a:ext cx="1566913" cy="340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7" name="Rectangle 46">
            <a:extLst>
              <a:ext uri="{FF2B5EF4-FFF2-40B4-BE49-F238E27FC236}">
                <a16:creationId xmlns:a16="http://schemas.microsoft.com/office/drawing/2014/main" id="{7ABBF686-DF64-405E-A30C-0C669966E886}"/>
              </a:ext>
            </a:extLst>
          </p:cNvPr>
          <p:cNvSpPr/>
          <p:nvPr/>
        </p:nvSpPr>
        <p:spPr>
          <a:xfrm>
            <a:off x="9494018" y="4220343"/>
            <a:ext cx="1566913" cy="340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Rectangle 47">
            <a:extLst>
              <a:ext uri="{FF2B5EF4-FFF2-40B4-BE49-F238E27FC236}">
                <a16:creationId xmlns:a16="http://schemas.microsoft.com/office/drawing/2014/main" id="{74DA3383-629D-4760-92DA-F8952ED1456F}"/>
              </a:ext>
            </a:extLst>
          </p:cNvPr>
          <p:cNvSpPr/>
          <p:nvPr/>
        </p:nvSpPr>
        <p:spPr>
          <a:xfrm>
            <a:off x="8821686" y="4723489"/>
            <a:ext cx="1455790" cy="499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9" name="Rectangle 48">
            <a:extLst>
              <a:ext uri="{FF2B5EF4-FFF2-40B4-BE49-F238E27FC236}">
                <a16:creationId xmlns:a16="http://schemas.microsoft.com/office/drawing/2014/main" id="{42C9E585-95DD-42FB-96BE-FDEF90FF83FD}"/>
              </a:ext>
            </a:extLst>
          </p:cNvPr>
          <p:cNvSpPr/>
          <p:nvPr/>
        </p:nvSpPr>
        <p:spPr>
          <a:xfrm>
            <a:off x="9615031" y="5306459"/>
            <a:ext cx="1455790" cy="499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2" name="Group 1">
            <a:extLst>
              <a:ext uri="{FF2B5EF4-FFF2-40B4-BE49-F238E27FC236}">
                <a16:creationId xmlns:a16="http://schemas.microsoft.com/office/drawing/2014/main" id="{D00BB202-BB0E-473D-BC00-4EB09BBFAE84}"/>
              </a:ext>
            </a:extLst>
          </p:cNvPr>
          <p:cNvGrpSpPr/>
          <p:nvPr/>
        </p:nvGrpSpPr>
        <p:grpSpPr>
          <a:xfrm>
            <a:off x="310618" y="3746004"/>
            <a:ext cx="5503102" cy="2440333"/>
            <a:chOff x="310618" y="3746004"/>
            <a:chExt cx="5503102" cy="2440333"/>
          </a:xfrm>
        </p:grpSpPr>
        <p:pic>
          <p:nvPicPr>
            <p:cNvPr id="10242" name="Picture 2" descr="School Design, Building, Learning, Architecture">
              <a:extLst>
                <a:ext uri="{FF2B5EF4-FFF2-40B4-BE49-F238E27FC236}">
                  <a16:creationId xmlns:a16="http://schemas.microsoft.com/office/drawing/2014/main" id="{8BDFC00B-A56D-4494-AF42-A380F20CB7C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618" y="3746004"/>
              <a:ext cx="4493622" cy="22468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logo&#10;&#10;Description automatically generated">
              <a:extLst>
                <a:ext uri="{FF2B5EF4-FFF2-40B4-BE49-F238E27FC236}">
                  <a16:creationId xmlns:a16="http://schemas.microsoft.com/office/drawing/2014/main" id="{61E68C83-CC82-4C84-A80B-BAE58DCB61C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66909" y="3939526"/>
              <a:ext cx="2246811" cy="2246811"/>
            </a:xfrm>
            <a:prstGeom prst="rect">
              <a:avLst/>
            </a:prstGeom>
          </p:spPr>
        </p:pic>
      </p:grpSp>
    </p:spTree>
    <p:extLst>
      <p:ext uri="{BB962C8B-B14F-4D97-AF65-F5344CB8AC3E}">
        <p14:creationId xmlns:p14="http://schemas.microsoft.com/office/powerpoint/2010/main" val="300034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P spid="48" grpId="0" animBg="1"/>
      <p:bldP spid="4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 name="Picture 13" descr="background rectangle">
            <a:extLst>
              <a:ext uri="{FF2B5EF4-FFF2-40B4-BE49-F238E27FC236}">
                <a16:creationId xmlns:a16="http://schemas.microsoft.com/office/drawing/2014/main" id="{3E6BB541-C449-4652-BB5A-2618208D431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La 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103D8899-F16C-4DE1-8EE1-E48EAEF25550}"/>
              </a:ext>
            </a:extLst>
          </p:cNvPr>
          <p:cNvSpPr txBox="1"/>
          <p:nvPr/>
        </p:nvSpPr>
        <p:spPr>
          <a:xfrm>
            <a:off x="180000" y="1296001"/>
            <a:ext cx="591599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giving you a tour of her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is she showing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Speech Bubble: Rectangle with Corners Rounded 33">
            <a:extLst>
              <a:ext uri="{FF2B5EF4-FFF2-40B4-BE49-F238E27FC236}">
                <a16:creationId xmlns:a16="http://schemas.microsoft.com/office/drawing/2014/main" id="{EB485951-13F1-46A4-9FC2-5F79A7A0C3C3}"/>
              </a:ext>
            </a:extLst>
          </p:cNvPr>
          <p:cNvSpPr/>
          <p:nvPr/>
        </p:nvSpPr>
        <p:spPr>
          <a:xfrm>
            <a:off x="6363024" y="813396"/>
            <a:ext cx="5546895" cy="5372941"/>
          </a:xfrm>
          <a:prstGeom prst="wedgeRoundRectCallout">
            <a:avLst>
              <a:gd name="adj1" fmla="val -57229"/>
              <a:gd name="adj2" fmla="val 19397"/>
              <a:gd name="adj3" fmla="val 16667"/>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5" name="TextBox 34">
            <a:extLst>
              <a:ext uri="{FF2B5EF4-FFF2-40B4-BE49-F238E27FC236}">
                <a16:creationId xmlns:a16="http://schemas.microsoft.com/office/drawing/2014/main" id="{78DF5E21-96E0-47E6-B78B-D3EB7D58C33B}"/>
              </a:ext>
            </a:extLst>
          </p:cNvPr>
          <p:cNvSpPr txBox="1"/>
          <p:nvPr/>
        </p:nvSpPr>
        <p:spPr>
          <a:xfrm>
            <a:off x="7348684" y="1165533"/>
            <a:ext cx="46815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garçons /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ordinateurs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A7D92426-D505-4B4C-802E-4F8579798D97}"/>
              </a:ext>
            </a:extLst>
          </p:cNvPr>
          <p:cNvSpPr txBox="1"/>
          <p:nvPr/>
        </p:nvSpPr>
        <p:spPr>
          <a:xfrm>
            <a:off x="7348683" y="1768008"/>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filles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acteurs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2" name="TextBox 41">
            <a:extLst>
              <a:ext uri="{FF2B5EF4-FFF2-40B4-BE49-F238E27FC236}">
                <a16:creationId xmlns:a16="http://schemas.microsoft.com/office/drawing/2014/main" id="{CF568028-2A8D-4453-8350-67593F6F0540}"/>
              </a:ext>
            </a:extLst>
          </p:cNvPr>
          <p:cNvSpPr txBox="1"/>
          <p:nvPr/>
        </p:nvSpPr>
        <p:spPr>
          <a:xfrm>
            <a:off x="7348682" y="2972958"/>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ordinateurs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vélos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3" name="TextBox 42">
            <a:extLst>
              <a:ext uri="{FF2B5EF4-FFF2-40B4-BE49-F238E27FC236}">
                <a16:creationId xmlns:a16="http://schemas.microsoft.com/office/drawing/2014/main" id="{7B9C18E9-3013-4B7C-8428-DDAA33E278B8}"/>
              </a:ext>
            </a:extLst>
          </p:cNvPr>
          <p:cNvSpPr txBox="1"/>
          <p:nvPr/>
        </p:nvSpPr>
        <p:spPr>
          <a:xfrm>
            <a:off x="7348683" y="3575433"/>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personnes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amies.</a:t>
            </a:r>
          </a:p>
        </p:txBody>
      </p:sp>
      <p:sp>
        <p:nvSpPr>
          <p:cNvPr id="44" name="TextBox 43">
            <a:extLst>
              <a:ext uri="{FF2B5EF4-FFF2-40B4-BE49-F238E27FC236}">
                <a16:creationId xmlns:a16="http://schemas.microsoft.com/office/drawing/2014/main" id="{8B8676FC-B773-401B-9D8D-9362212C792F}"/>
              </a:ext>
            </a:extLst>
          </p:cNvPr>
          <p:cNvSpPr txBox="1"/>
          <p:nvPr/>
        </p:nvSpPr>
        <p:spPr>
          <a:xfrm>
            <a:off x="7377221" y="4177908"/>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livres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amis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5" name="TextBox 44">
            <a:extLst>
              <a:ext uri="{FF2B5EF4-FFF2-40B4-BE49-F238E27FC236}">
                <a16:creationId xmlns:a16="http://schemas.microsoft.com/office/drawing/2014/main" id="{8A302C45-461B-4E88-B4BA-1F749417AB91}"/>
              </a:ext>
            </a:extLst>
          </p:cNvPr>
          <p:cNvSpPr txBox="1"/>
          <p:nvPr/>
        </p:nvSpPr>
        <p:spPr>
          <a:xfrm>
            <a:off x="7377220" y="5382861"/>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règles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idées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6" name="Action Button: Custom 16">
            <a:hlinkClick r:id="" action="ppaction://noaction" highlightClick="1">
              <a:snd r:embed="rId4" name="1.wav"/>
            </a:hlinkClick>
            <a:extLst>
              <a:ext uri="{FF2B5EF4-FFF2-40B4-BE49-F238E27FC236}">
                <a16:creationId xmlns:a16="http://schemas.microsoft.com/office/drawing/2014/main" id="{F5D8B846-4DAF-4547-8FFD-37539A6D6478}"/>
              </a:ext>
            </a:extLst>
          </p:cNvPr>
          <p:cNvSpPr/>
          <p:nvPr/>
        </p:nvSpPr>
        <p:spPr>
          <a:xfrm>
            <a:off x="6771250" y="116553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7" name="Action Button: Custom 16">
            <a:hlinkClick r:id="" action="ppaction://noaction" highlightClick="1">
              <a:snd r:embed="rId5" name="2.wav"/>
            </a:hlinkClick>
            <a:extLst>
              <a:ext uri="{FF2B5EF4-FFF2-40B4-BE49-F238E27FC236}">
                <a16:creationId xmlns:a16="http://schemas.microsoft.com/office/drawing/2014/main" id="{D1C85C35-DA5B-4191-B867-B8F02E3AAA1B}"/>
              </a:ext>
            </a:extLst>
          </p:cNvPr>
          <p:cNvSpPr/>
          <p:nvPr/>
        </p:nvSpPr>
        <p:spPr>
          <a:xfrm>
            <a:off x="6767799" y="17696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8" name="Action Button: Custom 16">
            <a:hlinkClick r:id="" action="ppaction://noaction" highlightClick="1">
              <a:snd r:embed="rId6" name="3.wav"/>
            </a:hlinkClick>
            <a:extLst>
              <a:ext uri="{FF2B5EF4-FFF2-40B4-BE49-F238E27FC236}">
                <a16:creationId xmlns:a16="http://schemas.microsoft.com/office/drawing/2014/main" id="{4FF5274C-E069-4BF5-A147-BFA2924DD00E}"/>
              </a:ext>
            </a:extLst>
          </p:cNvPr>
          <p:cNvSpPr/>
          <p:nvPr/>
        </p:nvSpPr>
        <p:spPr>
          <a:xfrm>
            <a:off x="6767799" y="2373865"/>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9" name="Action Button: Custom 16">
            <a:hlinkClick r:id="" action="ppaction://noaction" highlightClick="1">
              <a:snd r:embed="rId7" name="4.wav"/>
            </a:hlinkClick>
            <a:extLst>
              <a:ext uri="{FF2B5EF4-FFF2-40B4-BE49-F238E27FC236}">
                <a16:creationId xmlns:a16="http://schemas.microsoft.com/office/drawing/2014/main" id="{86A09658-712B-4A9E-B306-3C02C208C073}"/>
              </a:ext>
            </a:extLst>
          </p:cNvPr>
          <p:cNvSpPr/>
          <p:nvPr/>
        </p:nvSpPr>
        <p:spPr>
          <a:xfrm>
            <a:off x="6767799" y="2978031"/>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0" name="Action Button: Custom 16">
            <a:hlinkClick r:id="" action="ppaction://noaction" highlightClick="1">
              <a:snd r:embed="rId8" name="5.wav"/>
            </a:hlinkClick>
            <a:extLst>
              <a:ext uri="{FF2B5EF4-FFF2-40B4-BE49-F238E27FC236}">
                <a16:creationId xmlns:a16="http://schemas.microsoft.com/office/drawing/2014/main" id="{F0F7071B-8154-4837-AA7F-8B6878320A58}"/>
              </a:ext>
            </a:extLst>
          </p:cNvPr>
          <p:cNvSpPr/>
          <p:nvPr/>
        </p:nvSpPr>
        <p:spPr>
          <a:xfrm>
            <a:off x="6767799" y="3582197"/>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1" name="Action Button: Custom 16">
            <a:hlinkClick r:id="" action="ppaction://noaction" highlightClick="1">
              <a:snd r:embed="rId9" name="6.wav"/>
            </a:hlinkClick>
            <a:extLst>
              <a:ext uri="{FF2B5EF4-FFF2-40B4-BE49-F238E27FC236}">
                <a16:creationId xmlns:a16="http://schemas.microsoft.com/office/drawing/2014/main" id="{B22611E8-24A9-49B2-A238-1CF43A8DD197}"/>
              </a:ext>
            </a:extLst>
          </p:cNvPr>
          <p:cNvSpPr/>
          <p:nvPr/>
        </p:nvSpPr>
        <p:spPr>
          <a:xfrm>
            <a:off x="6767799" y="418636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2" name="Action Button: Custom 16">
            <a:hlinkClick r:id="" action="ppaction://noaction" highlightClick="1">
              <a:snd r:embed="rId10" name="7.wav"/>
            </a:hlinkClick>
            <a:extLst>
              <a:ext uri="{FF2B5EF4-FFF2-40B4-BE49-F238E27FC236}">
                <a16:creationId xmlns:a16="http://schemas.microsoft.com/office/drawing/2014/main" id="{1F955581-ADAB-4F21-B85A-1AE55B287340}"/>
              </a:ext>
            </a:extLst>
          </p:cNvPr>
          <p:cNvSpPr/>
          <p:nvPr/>
        </p:nvSpPr>
        <p:spPr>
          <a:xfrm>
            <a:off x="6767799" y="479052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3" name="Action Button: Custom 16">
            <a:hlinkClick r:id="" action="ppaction://noaction" highlightClick="1">
              <a:snd r:embed="rId11" name="8.wav"/>
            </a:hlinkClick>
            <a:extLst>
              <a:ext uri="{FF2B5EF4-FFF2-40B4-BE49-F238E27FC236}">
                <a16:creationId xmlns:a16="http://schemas.microsoft.com/office/drawing/2014/main" id="{A5E39809-6F50-404E-B03F-AEA53285F24B}"/>
              </a:ext>
            </a:extLst>
          </p:cNvPr>
          <p:cNvSpPr/>
          <p:nvPr/>
        </p:nvSpPr>
        <p:spPr>
          <a:xfrm>
            <a:off x="6767799" y="5394696"/>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4" name="TextBox 53">
            <a:extLst>
              <a:ext uri="{FF2B5EF4-FFF2-40B4-BE49-F238E27FC236}">
                <a16:creationId xmlns:a16="http://schemas.microsoft.com/office/drawing/2014/main" id="{DF6D781A-90BF-45A4-9F61-4045C262F863}"/>
              </a:ext>
            </a:extLst>
          </p:cNvPr>
          <p:cNvSpPr txBox="1"/>
          <p:nvPr/>
        </p:nvSpPr>
        <p:spPr>
          <a:xfrm>
            <a:off x="7377220" y="4780383"/>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chanteurs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actrices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55" name="TextBox 54">
            <a:extLst>
              <a:ext uri="{FF2B5EF4-FFF2-40B4-BE49-F238E27FC236}">
                <a16:creationId xmlns:a16="http://schemas.microsoft.com/office/drawing/2014/main" id="{5064B206-1C90-41AC-99B0-82232DB88C4E}"/>
              </a:ext>
            </a:extLst>
          </p:cNvPr>
          <p:cNvSpPr txBox="1"/>
          <p:nvPr/>
        </p:nvSpPr>
        <p:spPr>
          <a:xfrm>
            <a:off x="7348682" y="2370483"/>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professeurs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actrices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56" name="Rectangle 55">
            <a:extLst>
              <a:ext uri="{FF2B5EF4-FFF2-40B4-BE49-F238E27FC236}">
                <a16:creationId xmlns:a16="http://schemas.microsoft.com/office/drawing/2014/main" id="{F6A9B345-D5EE-4E2E-B6D7-CF33E475FF0F}"/>
              </a:ext>
            </a:extLst>
          </p:cNvPr>
          <p:cNvSpPr/>
          <p:nvPr/>
        </p:nvSpPr>
        <p:spPr>
          <a:xfrm>
            <a:off x="9894112" y="1118375"/>
            <a:ext cx="1664685" cy="479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7" name="Rectangle 56">
            <a:extLst>
              <a:ext uri="{FF2B5EF4-FFF2-40B4-BE49-F238E27FC236}">
                <a16:creationId xmlns:a16="http://schemas.microsoft.com/office/drawing/2014/main" id="{42976711-E605-470B-A347-B211EE2BAE54}"/>
              </a:ext>
            </a:extLst>
          </p:cNvPr>
          <p:cNvSpPr/>
          <p:nvPr/>
        </p:nvSpPr>
        <p:spPr>
          <a:xfrm>
            <a:off x="8821687" y="1813702"/>
            <a:ext cx="741413" cy="354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8" name="Rectangle 57">
            <a:extLst>
              <a:ext uri="{FF2B5EF4-FFF2-40B4-BE49-F238E27FC236}">
                <a16:creationId xmlns:a16="http://schemas.microsoft.com/office/drawing/2014/main" id="{12888FEE-024D-4D31-A193-0AF5D1CB84C4}"/>
              </a:ext>
            </a:extLst>
          </p:cNvPr>
          <p:cNvSpPr/>
          <p:nvPr/>
        </p:nvSpPr>
        <p:spPr>
          <a:xfrm>
            <a:off x="10199477" y="2382190"/>
            <a:ext cx="1281322" cy="38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9" name="Rectangle 58">
            <a:extLst>
              <a:ext uri="{FF2B5EF4-FFF2-40B4-BE49-F238E27FC236}">
                <a16:creationId xmlns:a16="http://schemas.microsoft.com/office/drawing/2014/main" id="{9B6B905B-1C7D-4BE9-AB14-D6B695B8336F}"/>
              </a:ext>
            </a:extLst>
          </p:cNvPr>
          <p:cNvSpPr/>
          <p:nvPr/>
        </p:nvSpPr>
        <p:spPr>
          <a:xfrm>
            <a:off x="10277475" y="2991933"/>
            <a:ext cx="1281322" cy="38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0" name="Rectangle 59">
            <a:extLst>
              <a:ext uri="{FF2B5EF4-FFF2-40B4-BE49-F238E27FC236}">
                <a16:creationId xmlns:a16="http://schemas.microsoft.com/office/drawing/2014/main" id="{EC2F7579-9977-4BD3-8E3E-73164C488B03}"/>
              </a:ext>
            </a:extLst>
          </p:cNvPr>
          <p:cNvSpPr/>
          <p:nvPr/>
        </p:nvSpPr>
        <p:spPr>
          <a:xfrm>
            <a:off x="8821686" y="3575733"/>
            <a:ext cx="1566913" cy="340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1" name="Rectangle 60">
            <a:extLst>
              <a:ext uri="{FF2B5EF4-FFF2-40B4-BE49-F238E27FC236}">
                <a16:creationId xmlns:a16="http://schemas.microsoft.com/office/drawing/2014/main" id="{52437C03-8426-4E20-9B95-48AFE0EEB416}"/>
              </a:ext>
            </a:extLst>
          </p:cNvPr>
          <p:cNvSpPr/>
          <p:nvPr/>
        </p:nvSpPr>
        <p:spPr>
          <a:xfrm>
            <a:off x="9494018" y="4220343"/>
            <a:ext cx="1566913" cy="340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2" name="Rectangle 61">
            <a:extLst>
              <a:ext uri="{FF2B5EF4-FFF2-40B4-BE49-F238E27FC236}">
                <a16:creationId xmlns:a16="http://schemas.microsoft.com/office/drawing/2014/main" id="{DE6E3A68-0036-409A-8FA1-9DC66BDECDB7}"/>
              </a:ext>
            </a:extLst>
          </p:cNvPr>
          <p:cNvSpPr/>
          <p:nvPr/>
        </p:nvSpPr>
        <p:spPr>
          <a:xfrm>
            <a:off x="8821686" y="4723489"/>
            <a:ext cx="1455790" cy="499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3" name="Rectangle 62">
            <a:extLst>
              <a:ext uri="{FF2B5EF4-FFF2-40B4-BE49-F238E27FC236}">
                <a16:creationId xmlns:a16="http://schemas.microsoft.com/office/drawing/2014/main" id="{06104BDE-76A2-4A10-98D6-511C9F6A96CD}"/>
              </a:ext>
            </a:extLst>
          </p:cNvPr>
          <p:cNvSpPr/>
          <p:nvPr/>
        </p:nvSpPr>
        <p:spPr>
          <a:xfrm>
            <a:off x="9615031" y="5306459"/>
            <a:ext cx="1455790" cy="499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64" name="Group 63">
            <a:extLst>
              <a:ext uri="{FF2B5EF4-FFF2-40B4-BE49-F238E27FC236}">
                <a16:creationId xmlns:a16="http://schemas.microsoft.com/office/drawing/2014/main" id="{C73B97B8-DE9B-4AA4-AA5F-5EE5CF772AC8}"/>
              </a:ext>
            </a:extLst>
          </p:cNvPr>
          <p:cNvGrpSpPr/>
          <p:nvPr/>
        </p:nvGrpSpPr>
        <p:grpSpPr>
          <a:xfrm>
            <a:off x="310618" y="3746004"/>
            <a:ext cx="5503102" cy="2440333"/>
            <a:chOff x="310618" y="3746004"/>
            <a:chExt cx="5503102" cy="2440333"/>
          </a:xfrm>
        </p:grpSpPr>
        <p:pic>
          <p:nvPicPr>
            <p:cNvPr id="65" name="Picture 2" descr="School Design, Building, Learning, Architecture">
              <a:extLst>
                <a:ext uri="{FF2B5EF4-FFF2-40B4-BE49-F238E27FC236}">
                  <a16:creationId xmlns:a16="http://schemas.microsoft.com/office/drawing/2014/main" id="{0347D942-502B-4629-AC1F-B26FAE424CD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618" y="3746004"/>
              <a:ext cx="4493622" cy="224681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A close up of a logo&#10;&#10;Description automatically generated">
              <a:extLst>
                <a:ext uri="{FF2B5EF4-FFF2-40B4-BE49-F238E27FC236}">
                  <a16:creationId xmlns:a16="http://schemas.microsoft.com/office/drawing/2014/main" id="{EB05A7F5-F54E-44C7-BD8E-9BAF74A708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66909" y="3939526"/>
              <a:ext cx="2246811" cy="2246811"/>
            </a:xfrm>
            <a:prstGeom prst="rect">
              <a:avLst/>
            </a:prstGeom>
          </p:spPr>
        </p:pic>
      </p:grpSp>
    </p:spTree>
    <p:extLst>
      <p:ext uri="{BB962C8B-B14F-4D97-AF65-F5344CB8AC3E}">
        <p14:creationId xmlns:p14="http://schemas.microsoft.com/office/powerpoint/2010/main" val="34327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P spid="60" grpId="0" animBg="1"/>
      <p:bldP spid="61" grpId="0" animBg="1"/>
      <p:bldP spid="62" grpId="0" animBg="1"/>
      <p:bldP spid="6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467" y="320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606528" y="1362391"/>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753339" y="3242343"/>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10" name="Picture 9" descr="small child">
            <a:extLst>
              <a:ext uri="{FF2B5EF4-FFF2-40B4-BE49-F238E27FC236}">
                <a16:creationId xmlns:a16="http://schemas.microsoft.com/office/drawing/2014/main" id="{D02B27DE-2B6E-C24A-A5BE-FFF7BB028E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979" y="1605396"/>
            <a:ext cx="1090041" cy="1740198"/>
          </a:xfrm>
          <a:prstGeom prst="rect">
            <a:avLst/>
          </a:prstGeom>
        </p:spPr>
      </p:pic>
    </p:spTree>
    <p:extLst>
      <p:ext uri="{BB962C8B-B14F-4D97-AF65-F5344CB8AC3E}">
        <p14:creationId xmlns:p14="http://schemas.microsoft.com/office/powerpoint/2010/main" val="116977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P spid="6" grpId="0"/>
      <p:bldP spid="5" grpId="0"/>
      <p:bldP spid="15" grpId="0"/>
      <p:bldP spid="17" grpId="0"/>
      <p:bldP spid="2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40467" y="1324433"/>
            <a:ext cx="7412936"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Definite articles: Gender (Article Agreement)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rId3"/>
              </a:rPr>
              <a:t>Articles: Number (Article Agreement)</a:t>
            </a:r>
            <a:endParaRPr lang="en-GB" sz="2000" dirty="0">
              <a:solidFill>
                <a:srgbClr val="002060"/>
              </a:solidFill>
              <a:latin typeface="Century Gothic" panose="020B0502020202020204" pitchFamily="34" charset="0"/>
              <a:cs typeface="Arial"/>
              <a:sym typeface="Arial"/>
            </a:endParaRPr>
          </a:p>
          <a:p>
            <a:pPr marL="342900" indent="-342900">
              <a:buFont typeface="Arial" panose="020B0604020202020204" pitchFamily="34" charset="0"/>
              <a:buChar char="•"/>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To have and to be: 1</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and 3</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rd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singular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pic>
        <p:nvPicPr>
          <p:cNvPr id="9" name="Picture 8" descr="Diagram&#10;&#10;Description automatically generated">
            <a:extLst>
              <a:ext uri="{FF2B5EF4-FFF2-40B4-BE49-F238E27FC236}">
                <a16:creationId xmlns:a16="http://schemas.microsoft.com/office/drawing/2014/main" id="{7FC85873-760F-4C22-B658-15C6755D6B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5785" y="2762601"/>
            <a:ext cx="5802644" cy="3264745"/>
          </a:xfrm>
          <a:prstGeom prst="rect">
            <a:avLst/>
          </a:prstGeom>
        </p:spPr>
      </p:pic>
    </p:spTree>
    <p:extLst>
      <p:ext uri="{BB962C8B-B14F-4D97-AF65-F5344CB8AC3E}">
        <p14:creationId xmlns:p14="http://schemas.microsoft.com/office/powerpoint/2010/main" val="11524778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(Y7,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1.1, Week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7</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pic>
        <p:nvPicPr>
          <p:cNvPr id="14" name="Picture 13"/>
          <p:cNvPicPr/>
          <p:nvPr/>
        </p:nvPicPr>
        <p:blipFill>
          <a:blip r:embed="rId6">
            <a:extLst>
              <a:ext uri="{28A0092B-C50C-407E-A947-70E740481C1C}">
                <a14:useLocalDpi xmlns:a14="http://schemas.microsoft.com/office/drawing/2010/main" val="0"/>
              </a:ext>
            </a:extLst>
          </a:blip>
          <a:srcRect/>
          <a:stretch/>
        </p:blipFill>
        <p:spPr>
          <a:xfrm>
            <a:off x="3355412" y="2464600"/>
            <a:ext cx="1275434" cy="1275434"/>
          </a:xfrm>
          <a:prstGeom prst="rect">
            <a:avLst/>
          </a:prstGeom>
        </p:spPr>
      </p:pic>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400" dirty="0">
                <a:solidFill>
                  <a:srgbClr val="5B9BD5">
                    <a:lumMod val="50000"/>
                  </a:srgbClr>
                </a:solidFill>
                <a:latin typeface="Century Gothic" panose="020B0502020202020204" pitchFamily="34" charset="0"/>
                <a:hlinkClick r:id="rId9"/>
              </a:rPr>
              <a:t>Term 1.1 Week 4</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2DAC8A2C-AAE4-4954-A45F-725826C5776D}"/>
              </a:ext>
            </a:extLst>
          </p:cNvPr>
          <p:cNvGraphicFramePr>
            <a:graphicFrameLocks noGrp="1"/>
          </p:cNvGraphicFramePr>
          <p:nvPr>
            <p:extLst>
              <p:ext uri="{D42A27DB-BD31-4B8C-83A1-F6EECF244321}">
                <p14:modId xmlns:p14="http://schemas.microsoft.com/office/powerpoint/2010/main" val="2286074111"/>
              </p:ext>
            </p:extLst>
          </p:nvPr>
        </p:nvGraphicFramePr>
        <p:xfrm>
          <a:off x="373389" y="2284316"/>
          <a:ext cx="11198087" cy="3512648"/>
        </p:xfrm>
        <a:graphic>
          <a:graphicData uri="http://schemas.openxmlformats.org/drawingml/2006/table">
            <a:tbl>
              <a:tblPr firstRow="1" bandRow="1">
                <a:tableStyleId>{5C22544A-7EE6-4342-B048-85BDC9FD1C3A}</a:tableStyleId>
              </a:tblPr>
              <a:tblGrid>
                <a:gridCol w="927768">
                  <a:extLst>
                    <a:ext uri="{9D8B030D-6E8A-4147-A177-3AD203B41FA5}">
                      <a16:colId xmlns:a16="http://schemas.microsoft.com/office/drawing/2014/main" val="1578641992"/>
                    </a:ext>
                  </a:extLst>
                </a:gridCol>
                <a:gridCol w="2887579">
                  <a:extLst>
                    <a:ext uri="{9D8B030D-6E8A-4147-A177-3AD203B41FA5}">
                      <a16:colId xmlns:a16="http://schemas.microsoft.com/office/drawing/2014/main" val="2496573909"/>
                    </a:ext>
                  </a:extLst>
                </a:gridCol>
                <a:gridCol w="7382740">
                  <a:extLst>
                    <a:ext uri="{9D8B030D-6E8A-4147-A177-3AD203B41FA5}">
                      <a16:colId xmlns:a16="http://schemas.microsoft.com/office/drawing/2014/main" val="1453312312"/>
                    </a:ext>
                  </a:extLst>
                </a:gridCol>
              </a:tblGrid>
              <a:tr h="878162">
                <a:tc>
                  <a:txBody>
                    <a:bodyPr/>
                    <a:lstStyle/>
                    <a:p>
                      <a:pPr algn="ctr"/>
                      <a:endParaRPr lang="fr-FR" sz="3000" dirty="0">
                        <a:solidFill>
                          <a:srgbClr val="10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3000" dirty="0">
                        <a:solidFill>
                          <a:srgbClr val="10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05076"/>
                          </a:solidFill>
                        </a:rPr>
                        <a:t>C’est un gr</a:t>
                      </a:r>
                      <a:r>
                        <a:rPr lang="fr-FR" sz="3000" b="1" dirty="0">
                          <a:solidFill>
                            <a:schemeClr val="accent2"/>
                          </a:solidFill>
                        </a:rPr>
                        <a:t>an</a:t>
                      </a:r>
                      <a:r>
                        <a:rPr lang="fr-FR" sz="3000" b="0" dirty="0">
                          <a:solidFill>
                            <a:srgbClr val="105076"/>
                          </a:solidFill>
                        </a:rPr>
                        <a:t>d </a:t>
                      </a:r>
                      <a:r>
                        <a:rPr lang="fr-FR" sz="3000" b="1" dirty="0">
                          <a:solidFill>
                            <a:schemeClr val="accent2"/>
                          </a:solidFill>
                        </a:rPr>
                        <a:t>en</a:t>
                      </a:r>
                      <a:r>
                        <a:rPr lang="fr-FR" sz="3000" b="0" dirty="0">
                          <a:solidFill>
                            <a:srgbClr val="105076"/>
                          </a:solidFill>
                        </a:rPr>
                        <a:t>f</a:t>
                      </a:r>
                      <a:r>
                        <a:rPr lang="fr-FR" sz="3000" b="1" dirty="0">
                          <a:solidFill>
                            <a:schemeClr val="accent2"/>
                          </a:solidFill>
                        </a:rPr>
                        <a:t>an</a:t>
                      </a:r>
                      <a:r>
                        <a:rPr lang="fr-FR" sz="3000" b="0" dirty="0">
                          <a:solidFill>
                            <a:srgbClr val="105076"/>
                          </a:solidFill>
                        </a:rPr>
                        <a:t>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5957474"/>
                  </a:ext>
                </a:extLst>
              </a:tr>
              <a:tr h="878162">
                <a:tc>
                  <a:txBody>
                    <a:bodyPr/>
                    <a:lstStyle/>
                    <a:p>
                      <a:pPr algn="ctr"/>
                      <a:endParaRPr lang="fr-FR" sz="3000" dirty="0">
                        <a:solidFill>
                          <a:srgbClr val="10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3000" dirty="0">
                        <a:solidFill>
                          <a:srgbClr val="10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dirty="0">
                          <a:solidFill>
                            <a:srgbClr val="105076"/>
                          </a:solidFill>
                        </a:rPr>
                        <a:t>La fille </a:t>
                      </a:r>
                      <a:r>
                        <a:rPr lang="fr-FR" sz="3000" b="1" dirty="0">
                          <a:solidFill>
                            <a:srgbClr val="E65D00"/>
                          </a:solidFill>
                        </a:rPr>
                        <a:t>an</a:t>
                      </a:r>
                      <a:r>
                        <a:rPr lang="fr-FR" sz="3000" dirty="0">
                          <a:solidFill>
                            <a:srgbClr val="105076"/>
                          </a:solidFill>
                        </a:rPr>
                        <a:t>glaise aime les </a:t>
                      </a:r>
                      <a:r>
                        <a:rPr lang="fr-FR" sz="3000" b="1" dirty="0">
                          <a:solidFill>
                            <a:schemeClr val="accent2"/>
                          </a:solidFill>
                        </a:rPr>
                        <a:t>en</a:t>
                      </a:r>
                      <a:r>
                        <a:rPr lang="fr-FR" sz="3000" b="0" dirty="0">
                          <a:solidFill>
                            <a:srgbClr val="105076"/>
                          </a:solidFill>
                        </a:rPr>
                        <a:t>f</a:t>
                      </a:r>
                      <a:r>
                        <a:rPr lang="fr-FR" sz="3000" b="1" dirty="0">
                          <a:solidFill>
                            <a:srgbClr val="E65D00"/>
                          </a:solidFill>
                        </a:rPr>
                        <a:t>an</a:t>
                      </a:r>
                      <a:r>
                        <a:rPr lang="fr-FR" sz="3000" b="0" dirty="0">
                          <a:solidFill>
                            <a:srgbClr val="105076"/>
                          </a:solidFill>
                        </a:rPr>
                        <a:t>ts.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1550193"/>
                  </a:ext>
                </a:extLst>
              </a:tr>
              <a:tr h="878162">
                <a:tc>
                  <a:txBody>
                    <a:bodyPr/>
                    <a:lstStyle/>
                    <a:p>
                      <a:pPr algn="ctr"/>
                      <a:endParaRPr lang="fr-FR" sz="3000" dirty="0">
                        <a:solidFill>
                          <a:srgbClr val="10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3000" dirty="0">
                        <a:solidFill>
                          <a:srgbClr val="10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dirty="0">
                          <a:solidFill>
                            <a:srgbClr val="105076"/>
                          </a:solidFill>
                        </a:rPr>
                        <a:t>Tu vas chez le médecin qu</a:t>
                      </a:r>
                      <a:r>
                        <a:rPr lang="fr-FR" sz="3000" b="1" dirty="0">
                          <a:solidFill>
                            <a:schemeClr val="accent2"/>
                          </a:solidFill>
                        </a:rPr>
                        <a:t>an</a:t>
                      </a:r>
                      <a:r>
                        <a:rPr lang="fr-FR" sz="3000" dirty="0">
                          <a:solidFill>
                            <a:srgbClr val="105076"/>
                          </a:solidFill>
                        </a:rPr>
                        <a:t>d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7453448"/>
                  </a:ext>
                </a:extLst>
              </a:tr>
              <a:tr h="878162">
                <a:tc>
                  <a:txBody>
                    <a:bodyPr/>
                    <a:lstStyle/>
                    <a:p>
                      <a:pPr algn="ctr"/>
                      <a:endParaRPr lang="fr-FR" sz="3000" dirty="0">
                        <a:solidFill>
                          <a:srgbClr val="10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3000" dirty="0">
                        <a:solidFill>
                          <a:srgbClr val="10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dirty="0">
                          <a:solidFill>
                            <a:srgbClr val="105076"/>
                          </a:solidFill>
                        </a:rPr>
                        <a:t>Je fais att</a:t>
                      </a:r>
                      <a:r>
                        <a:rPr lang="fr-FR" sz="3000" b="1" dirty="0">
                          <a:solidFill>
                            <a:schemeClr val="accent2"/>
                          </a:solidFill>
                        </a:rPr>
                        <a:t>en</a:t>
                      </a:r>
                      <a:r>
                        <a:rPr lang="fr-FR" sz="3000" dirty="0">
                          <a:solidFill>
                            <a:srgbClr val="105076"/>
                          </a:solidFill>
                        </a:rPr>
                        <a:t>tion qu</a:t>
                      </a:r>
                      <a:r>
                        <a:rPr lang="fr-FR" sz="3000" b="1" dirty="0">
                          <a:solidFill>
                            <a:schemeClr val="accent2"/>
                          </a:solidFill>
                        </a:rPr>
                        <a:t>an</a:t>
                      </a:r>
                      <a:r>
                        <a:rPr lang="fr-FR" sz="3000" dirty="0">
                          <a:solidFill>
                            <a:srgbClr val="105076"/>
                          </a:solidFill>
                        </a:rPr>
                        <a:t>d je m</a:t>
                      </a:r>
                      <a:r>
                        <a:rPr lang="fr-FR" sz="3000" b="1" dirty="0">
                          <a:solidFill>
                            <a:schemeClr val="accent2"/>
                          </a:solidFill>
                        </a:rPr>
                        <a:t>an</a:t>
                      </a:r>
                      <a:r>
                        <a:rPr lang="fr-FR" sz="3000" dirty="0">
                          <a:solidFill>
                            <a:srgbClr val="105076"/>
                          </a:solidFill>
                        </a:rPr>
                        <a:t>ge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8498443"/>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Tally how many times you hear SSC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en</a:t>
            </a:r>
            <a:r>
              <a:rPr lang="en-US" sz="2400" dirty="0">
                <a:solidFill>
                  <a:schemeClr val="accent1">
                    <a:lumMod val="50000"/>
                  </a:schemeClr>
                </a:solidFill>
                <a:latin typeface="Century Gothic" panose="020F0302020204030204"/>
              </a:rPr>
              <a:t>/an].</a:t>
            </a:r>
            <a:endPar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2" name="Rectangle 11">
            <a:hlinkClick r:id="" action="ppaction://noaction">
              <a:snd r:embed="rId4" name="8.a.wav"/>
            </a:hlinkClick>
            <a:extLst>
              <a:ext uri="{FF2B5EF4-FFF2-40B4-BE49-F238E27FC236}">
                <a16:creationId xmlns:a16="http://schemas.microsoft.com/office/drawing/2014/main" id="{D2F80944-C3F0-4BD4-8419-91614DA2C691}"/>
              </a:ext>
            </a:extLst>
          </p:cNvPr>
          <p:cNvSpPr/>
          <p:nvPr/>
        </p:nvSpPr>
        <p:spPr>
          <a:xfrm>
            <a:off x="518118" y="2398324"/>
            <a:ext cx="590400" cy="589547"/>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a</a:t>
            </a:r>
          </a:p>
        </p:txBody>
      </p:sp>
      <p:sp>
        <p:nvSpPr>
          <p:cNvPr id="13" name="Rectangle 12">
            <a:hlinkClick r:id="" action="ppaction://noaction">
              <a:snd r:embed="rId5" name="8.b.wav"/>
            </a:hlinkClick>
            <a:extLst>
              <a:ext uri="{FF2B5EF4-FFF2-40B4-BE49-F238E27FC236}">
                <a16:creationId xmlns:a16="http://schemas.microsoft.com/office/drawing/2014/main" id="{49C1000C-2DB5-4196-851B-1199EFC47D35}"/>
              </a:ext>
            </a:extLst>
          </p:cNvPr>
          <p:cNvSpPr/>
          <p:nvPr/>
        </p:nvSpPr>
        <p:spPr>
          <a:xfrm>
            <a:off x="518118" y="3281777"/>
            <a:ext cx="590400" cy="589547"/>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b</a:t>
            </a:r>
          </a:p>
        </p:txBody>
      </p:sp>
      <p:sp>
        <p:nvSpPr>
          <p:cNvPr id="14" name="Rectangle 13">
            <a:hlinkClick r:id="" action="ppaction://noaction">
              <a:snd r:embed="rId6" name="8.c.wav"/>
            </a:hlinkClick>
            <a:extLst>
              <a:ext uri="{FF2B5EF4-FFF2-40B4-BE49-F238E27FC236}">
                <a16:creationId xmlns:a16="http://schemas.microsoft.com/office/drawing/2014/main" id="{9526D160-85E8-42F3-B5BF-A28D31D05E15}"/>
              </a:ext>
            </a:extLst>
          </p:cNvPr>
          <p:cNvSpPr/>
          <p:nvPr/>
        </p:nvSpPr>
        <p:spPr>
          <a:xfrm>
            <a:off x="526139" y="4165230"/>
            <a:ext cx="590400" cy="589547"/>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c</a:t>
            </a:r>
          </a:p>
        </p:txBody>
      </p:sp>
      <p:sp>
        <p:nvSpPr>
          <p:cNvPr id="15" name="Rectangle 14">
            <a:hlinkClick r:id="" action="ppaction://noaction">
              <a:snd r:embed="rId7" name="8.d.wav"/>
            </a:hlinkClick>
            <a:extLst>
              <a:ext uri="{FF2B5EF4-FFF2-40B4-BE49-F238E27FC236}">
                <a16:creationId xmlns:a16="http://schemas.microsoft.com/office/drawing/2014/main" id="{77A15EC6-F372-46A5-9D74-2F97F1231A52}"/>
              </a:ext>
            </a:extLst>
          </p:cNvPr>
          <p:cNvSpPr/>
          <p:nvPr/>
        </p:nvSpPr>
        <p:spPr>
          <a:xfrm>
            <a:off x="518118" y="5048682"/>
            <a:ext cx="590400" cy="589547"/>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d</a:t>
            </a:r>
          </a:p>
        </p:txBody>
      </p:sp>
      <p:cxnSp>
        <p:nvCxnSpPr>
          <p:cNvPr id="24" name="Straight Connector 23">
            <a:extLst>
              <a:ext uri="{FF2B5EF4-FFF2-40B4-BE49-F238E27FC236}">
                <a16:creationId xmlns:a16="http://schemas.microsoft.com/office/drawing/2014/main" id="{CA7902B4-8E58-420F-B5B3-57F41140927E}"/>
              </a:ext>
            </a:extLst>
          </p:cNvPr>
          <p:cNvCxnSpPr/>
          <p:nvPr/>
        </p:nvCxnSpPr>
        <p:spPr>
          <a:xfrm>
            <a:off x="2573564" y="2434718"/>
            <a:ext cx="0" cy="559468"/>
          </a:xfrm>
          <a:prstGeom prst="line">
            <a:avLst/>
          </a:prstGeom>
          <a:ln w="7620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A2A55F5-5FAE-40C9-AE43-A687E9923A32}"/>
              </a:ext>
            </a:extLst>
          </p:cNvPr>
          <p:cNvCxnSpPr/>
          <p:nvPr/>
        </p:nvCxnSpPr>
        <p:spPr>
          <a:xfrm>
            <a:off x="2732462" y="2433994"/>
            <a:ext cx="0" cy="559468"/>
          </a:xfrm>
          <a:prstGeom prst="line">
            <a:avLst/>
          </a:prstGeom>
          <a:ln w="7620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68E53FC-07BE-418D-BC8C-DD76AE098357}"/>
              </a:ext>
            </a:extLst>
          </p:cNvPr>
          <p:cNvCxnSpPr/>
          <p:nvPr/>
        </p:nvCxnSpPr>
        <p:spPr>
          <a:xfrm>
            <a:off x="2575574" y="3311856"/>
            <a:ext cx="0" cy="559468"/>
          </a:xfrm>
          <a:prstGeom prst="line">
            <a:avLst/>
          </a:prstGeom>
          <a:ln w="7620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16D1C45-2604-41C5-A32D-69426D2E79DF}"/>
              </a:ext>
            </a:extLst>
          </p:cNvPr>
          <p:cNvCxnSpPr/>
          <p:nvPr/>
        </p:nvCxnSpPr>
        <p:spPr>
          <a:xfrm>
            <a:off x="2734349" y="3311856"/>
            <a:ext cx="0" cy="559468"/>
          </a:xfrm>
          <a:prstGeom prst="line">
            <a:avLst/>
          </a:prstGeom>
          <a:ln w="7620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C70800F-62B9-4636-AB1D-BC68CE9ED6EA}"/>
              </a:ext>
            </a:extLst>
          </p:cNvPr>
          <p:cNvCxnSpPr/>
          <p:nvPr/>
        </p:nvCxnSpPr>
        <p:spPr>
          <a:xfrm>
            <a:off x="2732462" y="4195309"/>
            <a:ext cx="0" cy="559468"/>
          </a:xfrm>
          <a:prstGeom prst="line">
            <a:avLst/>
          </a:prstGeom>
          <a:ln w="7620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1E482B7-A232-4BDE-8AC8-5CD6299929DD}"/>
              </a:ext>
            </a:extLst>
          </p:cNvPr>
          <p:cNvCxnSpPr>
            <a:cxnSpLocks/>
          </p:cNvCxnSpPr>
          <p:nvPr/>
        </p:nvCxnSpPr>
        <p:spPr>
          <a:xfrm>
            <a:off x="2554477" y="5078761"/>
            <a:ext cx="0" cy="559468"/>
          </a:xfrm>
          <a:prstGeom prst="line">
            <a:avLst/>
          </a:prstGeom>
          <a:ln w="7620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B843D33-8498-4B18-B964-E38975D79615}"/>
              </a:ext>
            </a:extLst>
          </p:cNvPr>
          <p:cNvCxnSpPr>
            <a:cxnSpLocks/>
          </p:cNvCxnSpPr>
          <p:nvPr/>
        </p:nvCxnSpPr>
        <p:spPr>
          <a:xfrm>
            <a:off x="2722919" y="5078761"/>
            <a:ext cx="0" cy="559468"/>
          </a:xfrm>
          <a:prstGeom prst="line">
            <a:avLst/>
          </a:prstGeom>
          <a:ln w="7620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BEB7DFD-1B1A-4A75-A293-997507FFD2D0}"/>
              </a:ext>
            </a:extLst>
          </p:cNvPr>
          <p:cNvCxnSpPr>
            <a:cxnSpLocks/>
          </p:cNvCxnSpPr>
          <p:nvPr/>
        </p:nvCxnSpPr>
        <p:spPr>
          <a:xfrm>
            <a:off x="2891360" y="5078761"/>
            <a:ext cx="0" cy="559468"/>
          </a:xfrm>
          <a:prstGeom prst="line">
            <a:avLst/>
          </a:prstGeom>
          <a:ln w="7620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C865D68-A69C-43A7-8156-89C737E9016F}"/>
              </a:ext>
            </a:extLst>
          </p:cNvPr>
          <p:cNvCxnSpPr/>
          <p:nvPr/>
        </p:nvCxnSpPr>
        <p:spPr>
          <a:xfrm>
            <a:off x="2891360" y="2434718"/>
            <a:ext cx="0" cy="559468"/>
          </a:xfrm>
          <a:prstGeom prst="line">
            <a:avLst/>
          </a:prstGeom>
          <a:ln w="76200">
            <a:solidFill>
              <a:srgbClr val="105076"/>
            </a:solidFill>
          </a:ln>
        </p:spPr>
        <p:style>
          <a:lnRef idx="1">
            <a:schemeClr val="accent1"/>
          </a:lnRef>
          <a:fillRef idx="0">
            <a:schemeClr val="accent1"/>
          </a:fillRef>
          <a:effectRef idx="0">
            <a:schemeClr val="accent1"/>
          </a:effectRef>
          <a:fontRef idx="minor">
            <a:schemeClr val="tx1"/>
          </a:fontRef>
        </p:style>
      </p:cxnSp>
      <p:sp>
        <p:nvSpPr>
          <p:cNvPr id="40" name="Rounded Rectangle 46">
            <a:extLst>
              <a:ext uri="{FF2B5EF4-FFF2-40B4-BE49-F238E27FC236}">
                <a16:creationId xmlns:a16="http://schemas.microsoft.com/office/drawing/2014/main" id="{5FF1C03A-4F82-4DD2-A49D-9F186A01022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2553B476-ECD1-4311-B6CF-465BEF0AAD09}"/>
              </a:ext>
            </a:extLst>
          </p:cNvPr>
          <p:cNvSpPr txBox="1"/>
          <p:nvPr/>
        </p:nvSpPr>
        <p:spPr>
          <a:xfrm>
            <a:off x="6573546" y="2737056"/>
            <a:ext cx="2771019" cy="400110"/>
          </a:xfrm>
          <a:prstGeom prst="rect">
            <a:avLst/>
          </a:prstGeom>
          <a:noFill/>
        </p:spPr>
        <p:txBody>
          <a:bodyPr wrap="square" rtlCol="0">
            <a:spAutoFit/>
          </a:bodyPr>
          <a:lstStyle/>
          <a:p>
            <a:pPr algn="ctr"/>
            <a:r>
              <a:rPr lang="en-GB" sz="2000" dirty="0">
                <a:solidFill>
                  <a:schemeClr val="accent1">
                    <a:lumMod val="50000"/>
                  </a:schemeClr>
                </a:solidFill>
              </a:rPr>
              <a:t>[That’s a tall child.]</a:t>
            </a:r>
          </a:p>
        </p:txBody>
      </p:sp>
      <p:sp>
        <p:nvSpPr>
          <p:cNvPr id="41" name="TextBox 40">
            <a:extLst>
              <a:ext uri="{FF2B5EF4-FFF2-40B4-BE49-F238E27FC236}">
                <a16:creationId xmlns:a16="http://schemas.microsoft.com/office/drawing/2014/main" id="{34920D81-583D-488D-8739-2531E450193C}"/>
              </a:ext>
            </a:extLst>
          </p:cNvPr>
          <p:cNvSpPr txBox="1"/>
          <p:nvPr/>
        </p:nvSpPr>
        <p:spPr>
          <a:xfrm>
            <a:off x="5520300" y="3593771"/>
            <a:ext cx="4877513" cy="400110"/>
          </a:xfrm>
          <a:prstGeom prst="rect">
            <a:avLst/>
          </a:prstGeom>
          <a:noFill/>
        </p:spPr>
        <p:txBody>
          <a:bodyPr wrap="square" rtlCol="0">
            <a:spAutoFit/>
          </a:bodyPr>
          <a:lstStyle/>
          <a:p>
            <a:pPr algn="ctr"/>
            <a:r>
              <a:rPr lang="en-GB" sz="2000" dirty="0">
                <a:solidFill>
                  <a:schemeClr val="accent1">
                    <a:lumMod val="50000"/>
                  </a:schemeClr>
                </a:solidFill>
              </a:rPr>
              <a:t>[the English girl likes the children]</a:t>
            </a:r>
          </a:p>
        </p:txBody>
      </p:sp>
      <p:sp>
        <p:nvSpPr>
          <p:cNvPr id="42" name="TextBox 41">
            <a:extLst>
              <a:ext uri="{FF2B5EF4-FFF2-40B4-BE49-F238E27FC236}">
                <a16:creationId xmlns:a16="http://schemas.microsoft.com/office/drawing/2014/main" id="{2486F3CB-075E-4389-9968-A7F276663CE8}"/>
              </a:ext>
            </a:extLst>
          </p:cNvPr>
          <p:cNvSpPr txBox="1"/>
          <p:nvPr/>
        </p:nvSpPr>
        <p:spPr>
          <a:xfrm>
            <a:off x="5520300" y="4450486"/>
            <a:ext cx="4877513" cy="400110"/>
          </a:xfrm>
          <a:prstGeom prst="rect">
            <a:avLst/>
          </a:prstGeom>
          <a:noFill/>
        </p:spPr>
        <p:txBody>
          <a:bodyPr wrap="square" rtlCol="0">
            <a:spAutoFit/>
          </a:bodyPr>
          <a:lstStyle/>
          <a:p>
            <a:pPr algn="ctr"/>
            <a:r>
              <a:rPr lang="en-GB" sz="2000" dirty="0">
                <a:solidFill>
                  <a:schemeClr val="accent1">
                    <a:lumMod val="50000"/>
                  </a:schemeClr>
                </a:solidFill>
              </a:rPr>
              <a:t>[when are you going to the doctor?]</a:t>
            </a:r>
          </a:p>
        </p:txBody>
      </p:sp>
      <p:sp>
        <p:nvSpPr>
          <p:cNvPr id="43" name="TextBox 42">
            <a:extLst>
              <a:ext uri="{FF2B5EF4-FFF2-40B4-BE49-F238E27FC236}">
                <a16:creationId xmlns:a16="http://schemas.microsoft.com/office/drawing/2014/main" id="{8D2B2025-CCCC-4A8D-A592-8DA300A87CFB}"/>
              </a:ext>
            </a:extLst>
          </p:cNvPr>
          <p:cNvSpPr txBox="1"/>
          <p:nvPr/>
        </p:nvSpPr>
        <p:spPr>
          <a:xfrm>
            <a:off x="5520300" y="5307200"/>
            <a:ext cx="4877513" cy="400110"/>
          </a:xfrm>
          <a:prstGeom prst="rect">
            <a:avLst/>
          </a:prstGeom>
          <a:noFill/>
        </p:spPr>
        <p:txBody>
          <a:bodyPr wrap="square" rtlCol="0">
            <a:spAutoFit/>
          </a:bodyPr>
          <a:lstStyle/>
          <a:p>
            <a:pPr algn="ctr"/>
            <a:r>
              <a:rPr lang="en-GB" sz="2000" dirty="0">
                <a:solidFill>
                  <a:schemeClr val="accent1">
                    <a:lumMod val="50000"/>
                  </a:schemeClr>
                </a:solidFill>
              </a:rPr>
              <a:t>[I’m careful when I eat.]</a:t>
            </a:r>
          </a:p>
        </p:txBody>
      </p:sp>
      <p:sp>
        <p:nvSpPr>
          <p:cNvPr id="30" name="Rectangle 29">
            <a:extLst>
              <a:ext uri="{FF2B5EF4-FFF2-40B4-BE49-F238E27FC236}">
                <a16:creationId xmlns:a16="http://schemas.microsoft.com/office/drawing/2014/main" id="{FFF02285-FB2F-4BF4-919D-3CC8DA237786}"/>
              </a:ext>
            </a:extLst>
          </p:cNvPr>
          <p:cNvSpPr/>
          <p:nvPr/>
        </p:nvSpPr>
        <p:spPr>
          <a:xfrm>
            <a:off x="5658306" y="2354808"/>
            <a:ext cx="4953125" cy="8548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E3BAA867-CD52-492E-8C1C-01CA2ABCC84F}"/>
              </a:ext>
            </a:extLst>
          </p:cNvPr>
          <p:cNvSpPr/>
          <p:nvPr/>
        </p:nvSpPr>
        <p:spPr>
          <a:xfrm>
            <a:off x="4726615" y="3112196"/>
            <a:ext cx="6816505" cy="8548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2AB8E33A-46F8-4CB3-A29C-0019B551DB33}"/>
              </a:ext>
            </a:extLst>
          </p:cNvPr>
          <p:cNvSpPr/>
          <p:nvPr/>
        </p:nvSpPr>
        <p:spPr>
          <a:xfrm>
            <a:off x="4605052" y="4014498"/>
            <a:ext cx="6816505" cy="899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A377018E-B741-4178-AFED-A4A749D7CB77}"/>
              </a:ext>
            </a:extLst>
          </p:cNvPr>
          <p:cNvSpPr/>
          <p:nvPr/>
        </p:nvSpPr>
        <p:spPr>
          <a:xfrm>
            <a:off x="4451263" y="4914263"/>
            <a:ext cx="6816505" cy="804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8" name="Straight Connector 27">
            <a:extLst>
              <a:ext uri="{FF2B5EF4-FFF2-40B4-BE49-F238E27FC236}">
                <a16:creationId xmlns:a16="http://schemas.microsoft.com/office/drawing/2014/main" id="{76BACDA3-C61F-4F03-81BB-2CCCE7F2A3AA}"/>
              </a:ext>
            </a:extLst>
          </p:cNvPr>
          <p:cNvCxnSpPr/>
          <p:nvPr/>
        </p:nvCxnSpPr>
        <p:spPr>
          <a:xfrm>
            <a:off x="2893125" y="3311856"/>
            <a:ext cx="0" cy="559468"/>
          </a:xfrm>
          <a:prstGeom prst="line">
            <a:avLst/>
          </a:prstGeom>
          <a:ln w="76200">
            <a:solidFill>
              <a:srgbClr val="1050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6"/>
                                        </p:tgtEl>
                                      </p:cBhvr>
                                    </p:animEffect>
                                    <p:set>
                                      <p:cBhvr>
                                        <p:cTn id="27" dur="1" fill="hold">
                                          <p:stCondLst>
                                            <p:cond delay="499"/>
                                          </p:stCondLst>
                                        </p:cTn>
                                        <p:tgtEl>
                                          <p:spTgt spid="3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0"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8"/>
                                        </p:tgtEl>
                                      </p:cBhvr>
                                    </p:animEffect>
                                    <p:set>
                                      <p:cBhvr>
                                        <p:cTn id="47" dur="1" fill="hold">
                                          <p:stCondLst>
                                            <p:cond delay="499"/>
                                          </p:stCondLst>
                                        </p:cTn>
                                        <p:tgtEl>
                                          <p:spTgt spid="3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39"/>
                                        </p:tgtEl>
                                      </p:cBhvr>
                                    </p:animEffect>
                                    <p:set>
                                      <p:cBhvr>
                                        <p:cTn id="61" dur="1" fill="hold">
                                          <p:stCondLst>
                                            <p:cond delay="499"/>
                                          </p:stCondLst>
                                        </p:cTn>
                                        <p:tgtEl>
                                          <p:spTgt spid="3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par>
                                <p:cTn id="67" presetID="10"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par>
                                <p:cTn id="70" presetID="10"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1" grpId="0"/>
      <p:bldP spid="42" grpId="0"/>
      <p:bldP spid="43" grpId="0"/>
      <p:bldP spid="30" grpId="0" animBg="1"/>
      <p:bldP spid="36" grpId="0" animBg="1"/>
      <p:bldP spid="38"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17" name="TextBox 16">
            <a:hlinkClick r:id="" action="ppaction://noaction">
              <a:snd r:embed="rId4" name="sentiment.wav"/>
            </a:hlinkClick>
            <a:extLst>
              <a:ext uri="{FF2B5EF4-FFF2-40B4-BE49-F238E27FC236}">
                <a16:creationId xmlns:a16="http://schemas.microsoft.com/office/drawing/2014/main" id="{55F76293-F036-D943-9EC1-F5857D9662CB}"/>
              </a:ext>
            </a:extLst>
          </p:cNvPr>
          <p:cNvSpPr txBox="1"/>
          <p:nvPr/>
        </p:nvSpPr>
        <p:spPr>
          <a:xfrm>
            <a:off x="395660" y="1669192"/>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16" name="TextBox 15">
            <a:hlinkClick r:id="" action="ppaction://noaction">
              <a:snd r:embed="rId5" name="probablement.wav"/>
            </a:hlinkClick>
            <a:extLst>
              <a:ext uri="{FF2B5EF4-FFF2-40B4-BE49-F238E27FC236}">
                <a16:creationId xmlns:a16="http://schemas.microsoft.com/office/drawing/2014/main" id="{BAC7E8E4-1A9F-437A-8BDB-0633E48A5828}"/>
              </a:ext>
            </a:extLst>
          </p:cNvPr>
          <p:cNvSpPr txBox="1"/>
          <p:nvPr/>
        </p:nvSpPr>
        <p:spPr>
          <a:xfrm>
            <a:off x="3977280" y="3336478"/>
            <a:ext cx="324675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probablem</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hlinkClick r:id="" action="ppaction://noaction">
              <a:snd r:embed="rId6" name="client.wav"/>
            </a:hlinkClick>
            <a:extLst>
              <a:ext uri="{FF2B5EF4-FFF2-40B4-BE49-F238E27FC236}">
                <a16:creationId xmlns:a16="http://schemas.microsoft.com/office/drawing/2014/main" id="{D0537252-0B7B-402F-A9A0-486487466FF4}"/>
              </a:ext>
            </a:extLst>
          </p:cNvPr>
          <p:cNvSpPr txBox="1"/>
          <p:nvPr/>
        </p:nvSpPr>
        <p:spPr>
          <a:xfrm>
            <a:off x="8094663" y="1620858"/>
            <a:ext cx="15550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19" name="TextBox 18">
            <a:hlinkClick r:id="" action="ppaction://noaction">
              <a:snd r:embed="rId7" name="danse.wav"/>
            </a:hlinkClick>
            <a:extLst>
              <a:ext uri="{FF2B5EF4-FFF2-40B4-BE49-F238E27FC236}">
                <a16:creationId xmlns:a16="http://schemas.microsoft.com/office/drawing/2014/main" id="{4A056970-10FC-45CD-9E5F-536E023B2010}"/>
              </a:ext>
            </a:extLst>
          </p:cNvPr>
          <p:cNvSpPr txBox="1"/>
          <p:nvPr/>
        </p:nvSpPr>
        <p:spPr>
          <a:xfrm>
            <a:off x="2560221" y="2009460"/>
            <a:ext cx="270757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8" name="performance.wav"/>
            </a:hlinkClick>
            <a:extLst>
              <a:ext uri="{FF2B5EF4-FFF2-40B4-BE49-F238E27FC236}">
                <a16:creationId xmlns:a16="http://schemas.microsoft.com/office/drawing/2014/main" id="{1B72ADC3-4C7B-45EC-A5FE-657210CA9923}"/>
              </a:ext>
            </a:extLst>
          </p:cNvPr>
          <p:cNvSpPr txBox="1"/>
          <p:nvPr/>
        </p:nvSpPr>
        <p:spPr>
          <a:xfrm>
            <a:off x="5628881" y="2359940"/>
            <a:ext cx="2707578" cy="553998"/>
          </a:xfrm>
          <a:prstGeom prst="rect">
            <a:avLst/>
          </a:prstGeom>
          <a:noFill/>
        </p:spPr>
        <p:txBody>
          <a:bodyPr wrap="square" rtlCol="0">
            <a:spAutoFit/>
          </a:bodyPr>
          <a:lstStyle/>
          <a:p>
            <a:pPr lvl="0">
              <a:defRPr/>
            </a:pPr>
            <a:r>
              <a:rPr lang="en-US" sz="3000" dirty="0">
                <a:solidFill>
                  <a:srgbClr val="4472C4">
                    <a:lumMod val="50000"/>
                  </a:srgbClr>
                </a:solidFill>
              </a:rPr>
              <a:t>perform</a:t>
            </a:r>
            <a:r>
              <a:rPr lang="en-US" sz="3000" b="1" dirty="0">
                <a:solidFill>
                  <a:srgbClr val="E65D00"/>
                </a:solidFill>
              </a:rPr>
              <a:t>an</a:t>
            </a:r>
            <a:r>
              <a:rPr lang="en-US" sz="3000" dirty="0">
                <a:solidFill>
                  <a:srgbClr val="4472C4">
                    <a:lumMod val="50000"/>
                  </a:srgbClr>
                </a:solidFill>
              </a:rPr>
              <a:t>ce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hlinkClick r:id="" action="ppaction://noaction">
              <a:snd r:embed="rId9" name="defense2.wav"/>
            </a:hlinkClick>
            <a:extLst>
              <a:ext uri="{FF2B5EF4-FFF2-40B4-BE49-F238E27FC236}">
                <a16:creationId xmlns:a16="http://schemas.microsoft.com/office/drawing/2014/main" id="{D7D82713-AB63-467F-B752-7DE01E374D05}"/>
              </a:ext>
            </a:extLst>
          </p:cNvPr>
          <p:cNvSpPr txBox="1"/>
          <p:nvPr/>
        </p:nvSpPr>
        <p:spPr>
          <a:xfrm>
            <a:off x="8191444" y="3360323"/>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déf</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10" name="transparent.wav"/>
            </a:hlinkClick>
            <a:extLst>
              <a:ext uri="{FF2B5EF4-FFF2-40B4-BE49-F238E27FC236}">
                <a16:creationId xmlns:a16="http://schemas.microsoft.com/office/drawing/2014/main" id="{B3393F5D-97A5-4170-8A6E-86DE3B81E7F8}"/>
              </a:ext>
            </a:extLst>
          </p:cNvPr>
          <p:cNvSpPr txBox="1"/>
          <p:nvPr/>
        </p:nvSpPr>
        <p:spPr>
          <a:xfrm>
            <a:off x="761796" y="5546141"/>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spar</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24" name="TextBox 23">
            <a:hlinkClick r:id="" action="ppaction://noaction">
              <a:snd r:embed="rId11" name="central.wav"/>
            </a:hlinkClick>
            <a:extLst>
              <a:ext uri="{FF2B5EF4-FFF2-40B4-BE49-F238E27FC236}">
                <a16:creationId xmlns:a16="http://schemas.microsoft.com/office/drawing/2014/main" id="{31283B81-80DE-448B-B5FC-C50BBE1AEF1C}"/>
              </a:ext>
            </a:extLst>
          </p:cNvPr>
          <p:cNvSpPr txBox="1"/>
          <p:nvPr/>
        </p:nvSpPr>
        <p:spPr>
          <a:xfrm>
            <a:off x="4280247" y="5705514"/>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tral</a:t>
            </a:r>
          </a:p>
        </p:txBody>
      </p:sp>
      <p:sp>
        <p:nvSpPr>
          <p:cNvPr id="25" name="TextBox 24">
            <a:hlinkClick r:id="" action="ppaction://noaction">
              <a:snd r:embed="rId12" name="document.wav"/>
            </a:hlinkClick>
            <a:extLst>
              <a:ext uri="{FF2B5EF4-FFF2-40B4-BE49-F238E27FC236}">
                <a16:creationId xmlns:a16="http://schemas.microsoft.com/office/drawing/2014/main" id="{09860B93-821A-4B6B-8E0B-3EE8B75449E6}"/>
              </a:ext>
            </a:extLst>
          </p:cNvPr>
          <p:cNvSpPr txBox="1"/>
          <p:nvPr/>
        </p:nvSpPr>
        <p:spPr>
          <a:xfrm>
            <a:off x="6525033" y="5467900"/>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docum</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26" name="TextBox 25">
            <a:hlinkClick r:id="" action="ppaction://noaction">
              <a:snd r:embed="rId13" name="influence.wav"/>
            </a:hlinkClick>
            <a:extLst>
              <a:ext uri="{FF2B5EF4-FFF2-40B4-BE49-F238E27FC236}">
                <a16:creationId xmlns:a16="http://schemas.microsoft.com/office/drawing/2014/main" id="{841AE373-4D52-451C-AE5B-9DDB57E86ADB}"/>
              </a:ext>
            </a:extLst>
          </p:cNvPr>
          <p:cNvSpPr txBox="1"/>
          <p:nvPr/>
        </p:nvSpPr>
        <p:spPr>
          <a:xfrm>
            <a:off x="7127961" y="4352559"/>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influ</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a:t>
            </a:r>
          </a:p>
        </p:txBody>
      </p:sp>
      <p:sp>
        <p:nvSpPr>
          <p:cNvPr id="28" name="TextBox 27">
            <a:hlinkClick r:id="" action="ppaction://noaction">
              <a:snd r:embed="rId14" name="parent.wav"/>
            </a:hlinkClick>
            <a:extLst>
              <a:ext uri="{FF2B5EF4-FFF2-40B4-BE49-F238E27FC236}">
                <a16:creationId xmlns:a16="http://schemas.microsoft.com/office/drawing/2014/main" id="{DA0E0EC4-8D0D-4177-9F08-BD144FFFFB3B}"/>
              </a:ext>
            </a:extLst>
          </p:cNvPr>
          <p:cNvSpPr txBox="1"/>
          <p:nvPr/>
        </p:nvSpPr>
        <p:spPr>
          <a:xfrm>
            <a:off x="1812229" y="4141114"/>
            <a:ext cx="18849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30" name="TextBox 29">
            <a:hlinkClick r:id="" action="ppaction://noaction">
              <a:snd r:embed="rId15" name="plan.wav"/>
            </a:hlinkClick>
            <a:extLst>
              <a:ext uri="{FF2B5EF4-FFF2-40B4-BE49-F238E27FC236}">
                <a16:creationId xmlns:a16="http://schemas.microsoft.com/office/drawing/2014/main" id="{FA1411D6-4D3A-45E8-8FC0-2FFB3E8F0C70}"/>
              </a:ext>
            </a:extLst>
          </p:cNvPr>
          <p:cNvSpPr txBox="1"/>
          <p:nvPr/>
        </p:nvSpPr>
        <p:spPr>
          <a:xfrm>
            <a:off x="214528" y="4499770"/>
            <a:ext cx="1280911" cy="553998"/>
          </a:xfrm>
          <a:prstGeom prst="rect">
            <a:avLst/>
          </a:prstGeom>
          <a:noFill/>
        </p:spPr>
        <p:txBody>
          <a:bodyPr wrap="square" rtlCol="0">
            <a:spAutoFit/>
          </a:bodyPr>
          <a:lstStyle/>
          <a:p>
            <a:pPr lvl="0">
              <a:defRPr/>
            </a:pPr>
            <a:r>
              <a:rPr lang="en-US" sz="3000" dirty="0">
                <a:solidFill>
                  <a:srgbClr val="4472C4">
                    <a:lumMod val="50000"/>
                  </a:srgbClr>
                </a:solidFill>
              </a:rPr>
              <a:t>pl</a:t>
            </a:r>
            <a:r>
              <a:rPr lang="en-US" sz="3000" b="1" dirty="0">
                <a:solidFill>
                  <a:srgbClr val="E65D00"/>
                </a:solidFill>
              </a:rPr>
              <a:t>an</a:t>
            </a:r>
            <a:endParaRPr kumimoji="0" lang="en-US" sz="3000" b="0" i="0" u="none" strike="noStrike" kern="1200" cap="none" spc="0" normalizeH="0" baseline="0" noProof="0" dirty="0">
              <a:ln>
                <a:noFill/>
              </a:ln>
              <a:solidFill>
                <a:srgbClr val="E65D00"/>
              </a:solidFill>
              <a:effectLst/>
              <a:uLnTx/>
              <a:uFillTx/>
              <a:latin typeface="Century Gothic" panose="020F0302020204030204"/>
            </a:endParaRPr>
          </a:p>
        </p:txBody>
      </p:sp>
      <p:sp>
        <p:nvSpPr>
          <p:cNvPr id="31" name="TextBox 30">
            <a:hlinkClick r:id="" action="ppaction://noaction">
              <a:snd r:embed="rId16" name="existence.wav"/>
            </a:hlinkClick>
            <a:extLst>
              <a:ext uri="{FF2B5EF4-FFF2-40B4-BE49-F238E27FC236}">
                <a16:creationId xmlns:a16="http://schemas.microsoft.com/office/drawing/2014/main" id="{24FD7C2D-5F62-443A-9B8A-1ADD2E8454B9}"/>
              </a:ext>
            </a:extLst>
          </p:cNvPr>
          <p:cNvSpPr txBox="1"/>
          <p:nvPr/>
        </p:nvSpPr>
        <p:spPr>
          <a:xfrm>
            <a:off x="1147547" y="3064185"/>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exist</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a:t>
            </a:r>
          </a:p>
        </p:txBody>
      </p:sp>
      <p:sp>
        <p:nvSpPr>
          <p:cNvPr id="32" name="TextBox 31">
            <a:hlinkClick r:id="" action="ppaction://noaction">
              <a:snd r:embed="rId17" name="tendance.wav"/>
            </a:hlinkClick>
            <a:extLst>
              <a:ext uri="{FF2B5EF4-FFF2-40B4-BE49-F238E27FC236}">
                <a16:creationId xmlns:a16="http://schemas.microsoft.com/office/drawing/2014/main" id="{78B2B465-A696-452A-9D08-E8904018F009}"/>
              </a:ext>
            </a:extLst>
          </p:cNvPr>
          <p:cNvSpPr txBox="1"/>
          <p:nvPr/>
        </p:nvSpPr>
        <p:spPr>
          <a:xfrm>
            <a:off x="3901122" y="4561275"/>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hlinkClick r:id="" action="ppaction://noaction">
              <a:snd r:embed="rId18" name="dangereux.wav"/>
            </a:hlinkClick>
            <a:extLst>
              <a:ext uri="{FF2B5EF4-FFF2-40B4-BE49-F238E27FC236}">
                <a16:creationId xmlns:a16="http://schemas.microsoft.com/office/drawing/2014/main" id="{00965EA6-F684-40DF-A2E6-D2694CEBB6FF}"/>
              </a:ext>
            </a:extLst>
          </p:cNvPr>
          <p:cNvSpPr txBox="1"/>
          <p:nvPr/>
        </p:nvSpPr>
        <p:spPr>
          <a:xfrm>
            <a:off x="5007480" y="1356234"/>
            <a:ext cx="2707578" cy="553998"/>
          </a:xfrm>
          <a:prstGeom prst="rect">
            <a:avLst/>
          </a:prstGeom>
          <a:noFill/>
        </p:spPr>
        <p:txBody>
          <a:bodyPr wrap="square" rtlCol="0">
            <a:spAutoFit/>
          </a:bodyPr>
          <a:lstStyle/>
          <a:p>
            <a:pPr lvl="0">
              <a:defRPr/>
            </a:pPr>
            <a:r>
              <a:rPr lang="en-US" sz="3000" dirty="0" err="1">
                <a:solidFill>
                  <a:srgbClr val="4472C4">
                    <a:lumMod val="50000"/>
                  </a:srgbClr>
                </a:solidFill>
              </a:rPr>
              <a:t>d</a:t>
            </a:r>
            <a:r>
              <a:rPr lang="en-US" sz="3000" b="1" dirty="0" err="1">
                <a:solidFill>
                  <a:srgbClr val="E65D00"/>
                </a:solidFill>
              </a:rPr>
              <a:t>an</a:t>
            </a:r>
            <a:r>
              <a:rPr lang="en-US" sz="3000" dirty="0" err="1">
                <a:solidFill>
                  <a:srgbClr val="4472C4">
                    <a:lumMod val="50000"/>
                  </a:srgbClr>
                </a:solidFill>
              </a:rPr>
              <a:t>gereux</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Speech Bubble: Rectangle with Corners Rounded 34">
            <a:extLst>
              <a:ext uri="{FF2B5EF4-FFF2-40B4-BE49-F238E27FC236}">
                <a16:creationId xmlns:a16="http://schemas.microsoft.com/office/drawing/2014/main" id="{366E563F-23D4-4A1A-8E4B-AA3D440EE5D8}"/>
              </a:ext>
            </a:extLst>
          </p:cNvPr>
          <p:cNvSpPr/>
          <p:nvPr/>
        </p:nvSpPr>
        <p:spPr>
          <a:xfrm>
            <a:off x="7224037" y="249869"/>
            <a:ext cx="2055214" cy="993638"/>
          </a:xfrm>
          <a:prstGeom prst="wedgeRoundRectCallout">
            <a:avLst>
              <a:gd name="adj1" fmla="val -20566"/>
              <a:gd name="adj2" fmla="val 67311"/>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800" b="1" dirty="0"/>
              <a:t>SFC</a:t>
            </a:r>
          </a:p>
        </p:txBody>
      </p:sp>
      <p:pic>
        <p:nvPicPr>
          <p:cNvPr id="34" name="Picture 33" descr="Quiet Sign Clip Art">
            <a:extLst>
              <a:ext uri="{FF2B5EF4-FFF2-40B4-BE49-F238E27FC236}">
                <a16:creationId xmlns:a16="http://schemas.microsoft.com/office/drawing/2014/main" id="{B4EAC2A8-1C23-4A6B-990D-9DF3E8A8BDC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90075" y="397851"/>
            <a:ext cx="549731" cy="777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pptx" id="{C6FA6223-496B-403D-ACD0-789F32B252B9}" vid="{442AB7D5-C4CF-4067-8A8A-E291E1A5C050}"/>
    </a:ext>
  </a:extLst>
</a:theme>
</file>

<file path=ppt/theme/theme3.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7665</Words>
  <Application>Microsoft Office PowerPoint</Application>
  <PresentationFormat>Widescreen</PresentationFormat>
  <Paragraphs>1425</Paragraphs>
  <Slides>71</Slides>
  <Notes>71</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71</vt:i4>
      </vt:variant>
    </vt:vector>
  </HeadingPairs>
  <TitlesOfParts>
    <vt:vector size="79" baseType="lpstr">
      <vt:lpstr>Arial</vt:lpstr>
      <vt:lpstr>Calibri</vt:lpstr>
      <vt:lpstr>Century Gothic</vt:lpstr>
      <vt:lpstr>Tw Cen MT</vt:lpstr>
      <vt:lpstr>1_Office Theme</vt:lpstr>
      <vt:lpstr>2_Office Theme</vt:lpstr>
      <vt:lpstr>NCELP Theme</vt:lpstr>
      <vt:lpstr>3_Office Theme</vt:lpstr>
      <vt:lpstr>Talking about a thing or person </vt:lpstr>
      <vt:lpstr>en/an</vt:lpstr>
      <vt:lpstr>en/an</vt:lpstr>
      <vt:lpstr>en/an</vt:lpstr>
      <vt:lpstr>en/an</vt:lpstr>
      <vt:lpstr>en/an</vt:lpstr>
      <vt:lpstr>en/an</vt:lpstr>
      <vt:lpstr>Phonétique  </vt:lpstr>
      <vt:lpstr>Phonétique  </vt:lpstr>
      <vt:lpstr>Phonétique  </vt:lpstr>
      <vt:lpstr>Phonétique  </vt:lpstr>
      <vt:lpstr>Vocabulaire</vt:lpstr>
      <vt:lpstr>Gender in French</vt:lpstr>
      <vt:lpstr>Vocabulaire</vt:lpstr>
      <vt:lpstr>Vocabulaire</vt:lpstr>
      <vt:lpstr>Vocabulaire</vt:lpstr>
      <vt:lpstr>Langue ou adjectif ?</vt:lpstr>
      <vt:lpstr>Le ou la</vt:lpstr>
      <vt:lpstr>Le ou la</vt:lpstr>
      <vt:lpstr>Parler</vt:lpstr>
      <vt:lpstr>Parler</vt:lpstr>
      <vt:lpstr>Parler</vt:lpstr>
      <vt:lpstr>Parler</vt:lpstr>
      <vt:lpstr>Parler</vt:lpstr>
      <vt:lpstr>Parler</vt:lpstr>
      <vt:lpstr>Talking about a thing or person </vt:lpstr>
      <vt:lpstr>on</vt:lpstr>
      <vt:lpstr>on</vt:lpstr>
      <vt:lpstr>on</vt:lpstr>
      <vt:lpstr>on</vt:lpstr>
      <vt:lpstr>on</vt:lpstr>
      <vt:lpstr>on</vt:lpstr>
      <vt:lpstr>Phonétique  </vt:lpstr>
      <vt:lpstr>Phonétique  </vt:lpstr>
      <vt:lpstr>Phonétique  </vt:lpstr>
      <vt:lpstr>Phonétique  </vt:lpstr>
      <vt:lpstr>Vocabulaire</vt:lpstr>
      <vt:lpstr>Making nouns and articles plural </vt:lpstr>
      <vt:lpstr>Lire</vt:lpstr>
      <vt:lpstr>Écouter et écrire</vt:lpstr>
      <vt:lpstr>When a singular noun begins with a vowel or h-</vt:lpstr>
      <vt:lpstr>Prononciation</vt:lpstr>
      <vt:lpstr>Lire</vt:lpstr>
      <vt:lpstr>Écris en français ! </vt:lpstr>
      <vt:lpstr>Le, la, l’ ou les ? (1/12)</vt:lpstr>
      <vt:lpstr>Le, la, l’ ou les ? (2/12)</vt:lpstr>
      <vt:lpstr>Le, la, l’ ou les ? (3/12)</vt:lpstr>
      <vt:lpstr>Le, la, l’ ou les ? (4/12)</vt:lpstr>
      <vt:lpstr>Le, la, l’ ou les ? (5/12)</vt:lpstr>
      <vt:lpstr>Le, la, l’ ou les ? (6/12)</vt:lpstr>
      <vt:lpstr>Le, la, l’ ou les ? (7/12)</vt:lpstr>
      <vt:lpstr>Le, la, l’ ou les ? (8/12)</vt:lpstr>
      <vt:lpstr>Le, la, l’ ou les ? (9/12)</vt:lpstr>
      <vt:lpstr>Le, la, l’ ou les ? (10/12)</vt:lpstr>
      <vt:lpstr>Le, la, l’ ou les ? (11/12)</vt:lpstr>
      <vt:lpstr>Le, la, l’ ou les ? (12/12)</vt:lpstr>
      <vt:lpstr>La liaison</vt:lpstr>
      <vt:lpstr>La liaison</vt:lpstr>
      <vt:lpstr>La liaison</vt:lpstr>
      <vt:lpstr>La liaison</vt:lpstr>
      <vt:lpstr>La liaison</vt:lpstr>
      <vt:lpstr>La liaison</vt:lpstr>
      <vt:lpstr>La liaison</vt:lpstr>
      <vt:lpstr>La liaison</vt:lpstr>
      <vt:lpstr>La liaison</vt:lpstr>
      <vt:lpstr>La liaison</vt:lpstr>
      <vt:lpstr>La liaison</vt:lpstr>
      <vt:lpstr>La liaison</vt:lpstr>
      <vt:lpstr>La liaison</vt:lpstr>
      <vt:lpstr>Gaming Grammar</vt:lpstr>
      <vt:lpstr>Devoirs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Hobson</dc:creator>
  <cp:lastModifiedBy>Louise Bibbey</cp:lastModifiedBy>
  <cp:revision>329</cp:revision>
  <dcterms:created xsi:type="dcterms:W3CDTF">2019-07-31T11:51:22Z</dcterms:created>
  <dcterms:modified xsi:type="dcterms:W3CDTF">2021-11-06T12:28:59Z</dcterms:modified>
</cp:coreProperties>
</file>