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259" r:id="rId5"/>
    <p:sldId id="725" r:id="rId6"/>
    <p:sldId id="739" r:id="rId7"/>
    <p:sldId id="728" r:id="rId8"/>
    <p:sldId id="738" r:id="rId9"/>
    <p:sldId id="745" r:id="rId10"/>
    <p:sldId id="730" r:id="rId11"/>
    <p:sldId id="731" r:id="rId12"/>
    <p:sldId id="746" r:id="rId13"/>
    <p:sldId id="749" r:id="rId14"/>
    <p:sldId id="755" r:id="rId15"/>
    <p:sldId id="732" r:id="rId16"/>
    <p:sldId id="312" r:id="rId17"/>
    <p:sldId id="276" r:id="rId18"/>
    <p:sldId id="723" r:id="rId19"/>
    <p:sldId id="726" r:id="rId20"/>
    <p:sldId id="760" r:id="rId21"/>
    <p:sldId id="734" r:id="rId22"/>
    <p:sldId id="735" r:id="rId23"/>
    <p:sldId id="736" r:id="rId24"/>
    <p:sldId id="737" r:id="rId25"/>
    <p:sldId id="753" r:id="rId26"/>
    <p:sldId id="761" r:id="rId27"/>
    <p:sldId id="741" r:id="rId28"/>
    <p:sldId id="759" r:id="rId29"/>
    <p:sldId id="743" r:id="rId30"/>
    <p:sldId id="744" r:id="rId31"/>
    <p:sldId id="762" r:id="rId32"/>
    <p:sldId id="763" r:id="rId33"/>
    <p:sldId id="26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ke Krusemann" initials="HK" lastIdx="2" clrIdx="0">
    <p:extLst>
      <p:ext uri="{19B8F6BF-5375-455C-9EA6-DF929625EA0E}">
        <p15:presenceInfo xmlns:p15="http://schemas.microsoft.com/office/powerpoint/2012/main" userId="3205221db0caf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200"/>
    <a:srgbClr val="115076"/>
    <a:srgbClr val="DAA520"/>
    <a:srgbClr val="FFF4E7"/>
    <a:srgbClr val="EBEFF7"/>
    <a:srgbClr val="E3EAFD"/>
    <a:srgbClr val="A44B1B"/>
    <a:srgbClr val="FBF0D5"/>
    <a:srgbClr val="1EFA48"/>
    <a:srgbClr val="D1D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18" autoAdjust="0"/>
    <p:restoredTop sz="76324" autoAdjust="0"/>
  </p:normalViewPr>
  <p:slideViewPr>
    <p:cSldViewPr snapToGrid="0">
      <p:cViewPr varScale="1">
        <p:scale>
          <a:sx n="83" d="100"/>
          <a:sy n="83" d="100"/>
        </p:scale>
        <p:origin x="1424" y="19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3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05/05/2022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linkprotect.cudasvc.com/url?a=https%3a%2f%2fharrypotter.fandom.com%2fwiki%2fHex%23List_of_hexes&amp;c=E,1,5q1mSCbJogldZbwBa66EtZ9_BBpD4cvzZb43vLYuDtrdd7vAu6eCsaoirJwj2J2ExX4Ml1zbjvtM_Ibfm4j3s3RjxgtD8kuSvR31I2kiwbWkEsEfSuvEyeTvqGem&amp;typo=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t>
            </a:r>
            <a:r>
              <a:rPr lang="en-GB" sz="1200" b="1" dirty="0" err="1"/>
              <a:t>ch</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to the simple past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aß [323] begann [251] fressen [2927] ging [66] hieß 126] kam [62] lief [252] sah [79] sprang [1431] Apfel [3490] Stein [1181] plötzlich [456]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darauf, drauf [194] dafür [175] damit [119] davor [1479] darüber, drüber [283] drohen [925] entstehen [264] informieren [1515] sich informieren (über) [1515] Hilfe [481] Natur [739] Schutz [1152] Wetter [1881] Umwelt [1664] extrem [1127]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9.2.1.5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einschlafen [2680] mitnehmen [1459] konnte, konntest [23] musste, musstest [43] wollte, wolltest [57] April [1004] Mai [1048] November [1273] September [1035] Zahn [1871] wach [3153]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introduce the singular imperfect forms of weak verbs.</a:t>
            </a:r>
          </a:p>
          <a:p>
            <a:endParaRPr lang="en-GB" b="0" dirty="0"/>
          </a:p>
          <a:p>
            <a:r>
              <a:rPr lang="en-GB" b="1" dirty="0"/>
              <a:t>Procedure:</a:t>
            </a:r>
            <a:br>
              <a:rPr lang="en-GB" dirty="0"/>
            </a:br>
            <a:r>
              <a:rPr lang="en-GB" dirty="0"/>
              <a:t>1. Click to present the information and examples.</a:t>
            </a:r>
          </a:p>
          <a:p>
            <a:r>
              <a:rPr lang="en-GB" dirty="0"/>
              <a:t>2. Elicit English meanings for all the forms.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388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briefly introduce some of this week’s new and revisited vocabulary that will be used in the next activity.</a:t>
            </a:r>
          </a:p>
          <a:p>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German word from students. In most/all cases, pupils will recognise and be able to read the word aloud independently. </a:t>
            </a:r>
            <a:br>
              <a:rPr lang="en-GB" b="0" dirty="0"/>
            </a:br>
            <a:r>
              <a:rPr lang="en-GB" b="0" dirty="0"/>
              <a:t>3. Continue until all 9 items have been practised.</a:t>
            </a:r>
          </a:p>
          <a:p>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767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distinguish between present and simple past forms in the 3</a:t>
            </a:r>
            <a:r>
              <a:rPr lang="en-GB" b="0" baseline="30000" dirty="0"/>
              <a:t>rd</a:t>
            </a:r>
            <a:r>
              <a:rPr lang="en-GB" b="0" dirty="0"/>
              <a:t> person singular. </a:t>
            </a:r>
            <a:br>
              <a:rPr lang="en-GB" dirty="0"/>
            </a:br>
            <a:br>
              <a:rPr lang="en-GB" dirty="0"/>
            </a:br>
            <a:r>
              <a:rPr lang="en-GB" b="1" dirty="0"/>
              <a:t>Procedure:</a:t>
            </a:r>
          </a:p>
          <a:p>
            <a:pPr marL="228600" indent="-228600">
              <a:buAutoNum type="arabicPeriod"/>
            </a:pPr>
            <a:r>
              <a:rPr lang="en-GB" dirty="0"/>
              <a:t>Based on the first verb in the sentence (present tense or simple past tense), students select the correct verb in the second half of the sentence. </a:t>
            </a:r>
          </a:p>
          <a:p>
            <a:pPr marL="228600" indent="-228600">
              <a:buAutoNum type="arabicPeriod"/>
            </a:pPr>
            <a:r>
              <a:rPr lang="en-GB" dirty="0"/>
              <a:t>Click to reveal the answer.</a:t>
            </a:r>
          </a:p>
          <a:p>
            <a:r>
              <a:rPr lang="en-GB" dirty="0"/>
              <a:t>2. Students have a guess which </a:t>
            </a:r>
            <a:r>
              <a:rPr lang="en-GB" dirty="0" err="1"/>
              <a:t>fairytale</a:t>
            </a:r>
            <a:r>
              <a:rPr lang="en-GB" dirty="0"/>
              <a:t> the sentence refers to. Click to reveal the answer. </a:t>
            </a:r>
          </a:p>
          <a:p>
            <a:r>
              <a:rPr lang="en-GB" dirty="0"/>
              <a:t>3. Continue for items 2-8.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Märchen</a:t>
            </a:r>
            <a:r>
              <a:rPr lang="en-GB" b="0" baseline="0" dirty="0"/>
              <a:t> [4155] Prinz [3671]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2695787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aural distinction between </a:t>
            </a:r>
            <a:r>
              <a:rPr lang="en-GB" b="0" i="1" dirty="0"/>
              <a:t>ich</a:t>
            </a:r>
            <a:r>
              <a:rPr lang="en-GB" b="0" dirty="0"/>
              <a:t> and </a:t>
            </a:r>
            <a:r>
              <a:rPr lang="en-GB" b="0" i="1" dirty="0"/>
              <a:t>du </a:t>
            </a:r>
            <a:r>
              <a:rPr lang="en-GB" b="0" dirty="0"/>
              <a:t>simple past forms. </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Task context</a:t>
            </a:r>
            <a:r>
              <a:rPr lang="en-GB" dirty="0"/>
              <a:t>: </a:t>
            </a:r>
            <a:r>
              <a:rPr lang="en-US" dirty="0"/>
              <a:t>The fairytale characters are talking to each other about their trials and tribulations. But are they talking about themselves (ich), or to someone else (du)? </a:t>
            </a:r>
          </a:p>
          <a:p>
            <a:br>
              <a:rPr lang="en-GB" dirty="0"/>
            </a:br>
            <a:r>
              <a:rPr lang="en-GB" b="1" dirty="0"/>
              <a:t>Procedure:</a:t>
            </a:r>
          </a:p>
          <a:p>
            <a:pPr marL="0" indent="0">
              <a:buNone/>
            </a:pPr>
            <a:r>
              <a:rPr lang="en-GB" dirty="0"/>
              <a:t>1. Explain the task context.</a:t>
            </a:r>
          </a:p>
          <a:p>
            <a:pPr marL="0" indent="0">
              <a:buNone/>
            </a:pPr>
            <a:r>
              <a:rPr lang="en-GB" dirty="0"/>
              <a:t>2. Complete the task item by item. Click the audio button to play item 1. The pronouns in the audio are bleeped out. Based on the form of the verb, students select either </a:t>
            </a:r>
            <a:r>
              <a:rPr lang="en-GB" i="1" dirty="0"/>
              <a:t>ich </a:t>
            </a:r>
            <a:r>
              <a:rPr lang="en-GB" dirty="0"/>
              <a:t>or </a:t>
            </a:r>
            <a:r>
              <a:rPr lang="en-GB" i="1" dirty="0"/>
              <a:t>du</a:t>
            </a:r>
            <a:r>
              <a:rPr lang="en-GB" dirty="0"/>
              <a:t>. </a:t>
            </a:r>
          </a:p>
          <a:p>
            <a:r>
              <a:rPr lang="en-GB" dirty="0"/>
              <a:t>3. Click to bring up the answer.</a:t>
            </a:r>
          </a:p>
          <a:p>
            <a:r>
              <a:rPr lang="en-GB" dirty="0"/>
              <a:t>4. Elicit the whole sentence, including the pronoun – if necessary, play the audio again.</a:t>
            </a:r>
          </a:p>
          <a:p>
            <a:r>
              <a:rPr lang="en-GB" dirty="0"/>
              <a:t>5. Click again to reveal the written sentence.</a:t>
            </a:r>
          </a:p>
          <a:p>
            <a:r>
              <a:rPr lang="en-GB" dirty="0"/>
              <a:t>6. Continue for items 2-8. </a:t>
            </a:r>
          </a:p>
          <a:p>
            <a:r>
              <a:rPr lang="en-GB" dirty="0"/>
              <a:t>7. Extra: </a:t>
            </a:r>
            <a:r>
              <a:rPr lang="en-US" dirty="0"/>
              <a:t>students could identify the fairy tale each item refers to, and who is speaking or being spoken to.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dirty="0"/>
              <a:t>1. [Ich] aß einen Apfel und wurde krank. (SW, Snow White </a:t>
            </a:r>
            <a:r>
              <a:rPr lang="de-DE" dirty="0" err="1"/>
              <a:t>speaking</a:t>
            </a:r>
            <a:r>
              <a:rPr lang="de-DE" dirty="0"/>
              <a:t> </a:t>
            </a:r>
            <a:r>
              <a:rPr lang="de-DE" dirty="0" err="1"/>
              <a:t>about</a:t>
            </a:r>
            <a:r>
              <a:rPr lang="de-DE" dirty="0"/>
              <a:t> </a:t>
            </a:r>
            <a:r>
              <a:rPr lang="de-DE" dirty="0" err="1"/>
              <a:t>herself</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[Du] kamst zum Schloss und sahst die Prinzessin. (SB, </a:t>
            </a:r>
            <a:r>
              <a:rPr lang="de-DE" dirty="0" err="1"/>
              <a:t>someone</a:t>
            </a:r>
            <a:r>
              <a:rPr lang="de-DE" dirty="0"/>
              <a:t> </a:t>
            </a:r>
            <a:r>
              <a:rPr lang="de-DE" dirty="0" err="1"/>
              <a:t>speaking</a:t>
            </a:r>
            <a:r>
              <a:rPr lang="de-DE" dirty="0"/>
              <a:t> </a:t>
            </a:r>
            <a:r>
              <a:rPr lang="de-DE" dirty="0" err="1"/>
              <a:t>to</a:t>
            </a:r>
            <a:r>
              <a:rPr lang="de-DE" dirty="0"/>
              <a:t> </a:t>
            </a:r>
            <a:r>
              <a:rPr lang="de-DE" dirty="0" err="1"/>
              <a:t>the</a:t>
            </a:r>
            <a:r>
              <a:rPr lang="de-DE" dirty="0"/>
              <a:t> </a:t>
            </a:r>
            <a:r>
              <a:rPr lang="de-DE" dirty="0" err="1"/>
              <a:t>prince</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[Du] liefst in den Wald und begannst das Mädchen darin zu suchen. (LRRH, </a:t>
            </a:r>
            <a:r>
              <a:rPr lang="de-DE" dirty="0" err="1"/>
              <a:t>someone</a:t>
            </a:r>
            <a:r>
              <a:rPr lang="de-DE" dirty="0"/>
              <a:t> </a:t>
            </a:r>
            <a:r>
              <a:rPr lang="de-DE" dirty="0" err="1"/>
              <a:t>speaking</a:t>
            </a:r>
            <a:r>
              <a:rPr lang="de-DE" dirty="0"/>
              <a:t> </a:t>
            </a:r>
            <a:r>
              <a:rPr lang="de-DE" dirty="0" err="1"/>
              <a:t>to</a:t>
            </a:r>
            <a:r>
              <a:rPr lang="de-DE" dirty="0"/>
              <a:t> </a:t>
            </a:r>
            <a:r>
              <a:rPr lang="de-DE" dirty="0" err="1"/>
              <a:t>the</a:t>
            </a:r>
            <a:r>
              <a:rPr lang="de-DE" dirty="0"/>
              <a:t> wolf).</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[Ich] ging zu den sieben Zwergen und wurde ihre Hilfe. (SW, Snow White </a:t>
            </a:r>
            <a:r>
              <a:rPr lang="de-DE" dirty="0" err="1"/>
              <a:t>speaking</a:t>
            </a:r>
            <a:r>
              <a:rPr lang="de-DE" dirty="0"/>
              <a:t> </a:t>
            </a:r>
            <a:r>
              <a:rPr lang="de-DE" dirty="0" err="1"/>
              <a:t>about</a:t>
            </a:r>
            <a:r>
              <a:rPr lang="de-DE" dirty="0"/>
              <a:t> </a:t>
            </a:r>
            <a:r>
              <a:rPr lang="de-DE" dirty="0" err="1"/>
              <a:t>herself</a:t>
            </a:r>
            <a:r>
              <a:rPr 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[Du] wolltest nicht einschlafen und für hundert Jahre schlafen, aber [du] musstest. (SB, </a:t>
            </a:r>
            <a:r>
              <a:rPr lang="de-DE" dirty="0" err="1"/>
              <a:t>someone</a:t>
            </a:r>
            <a:r>
              <a:rPr lang="de-DE" dirty="0"/>
              <a:t> </a:t>
            </a:r>
            <a:r>
              <a:rPr lang="de-DE" dirty="0" err="1"/>
              <a:t>speaking</a:t>
            </a:r>
            <a:r>
              <a:rPr lang="de-DE" dirty="0"/>
              <a:t> </a:t>
            </a:r>
            <a:r>
              <a:rPr lang="de-DE" dirty="0" err="1"/>
              <a:t>to</a:t>
            </a:r>
            <a:r>
              <a:rPr lang="de-DE" dirty="0"/>
              <a:t> </a:t>
            </a:r>
            <a:r>
              <a:rPr lang="de-DE" dirty="0" err="1"/>
              <a:t>Sleeping</a:t>
            </a:r>
            <a:r>
              <a:rPr lang="de-DE" dirty="0"/>
              <a:t> Beauty).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[Ich] wollte für Großmutter Essen mitnehmen. (LRRH, LRRH </a:t>
            </a:r>
            <a:r>
              <a:rPr lang="de-DE" dirty="0" err="1"/>
              <a:t>spealng</a:t>
            </a:r>
            <a:r>
              <a:rPr lang="de-DE" dirty="0"/>
              <a:t> </a:t>
            </a:r>
            <a:r>
              <a:rPr lang="de-DE" dirty="0" err="1"/>
              <a:t>about</a:t>
            </a:r>
            <a:r>
              <a:rPr lang="de-DE" dirty="0"/>
              <a:t> </a:t>
            </a:r>
            <a:r>
              <a:rPr lang="de-DE" dirty="0" err="1"/>
              <a:t>herself</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[Du] sprangst auf das Häuschen, um es kaputt zu machen. (3LP, </a:t>
            </a:r>
            <a:r>
              <a:rPr lang="de-DE" dirty="0" err="1"/>
              <a:t>someone</a:t>
            </a:r>
            <a:r>
              <a:rPr lang="de-DE" dirty="0"/>
              <a:t> </a:t>
            </a:r>
            <a:r>
              <a:rPr lang="de-DE" dirty="0" err="1"/>
              <a:t>speaking</a:t>
            </a:r>
            <a:r>
              <a:rPr lang="de-DE" dirty="0"/>
              <a:t> </a:t>
            </a:r>
            <a:r>
              <a:rPr lang="de-DE" dirty="0" err="1"/>
              <a:t>to</a:t>
            </a:r>
            <a:r>
              <a:rPr lang="de-DE" dirty="0"/>
              <a:t> </a:t>
            </a:r>
            <a:r>
              <a:rPr lang="de-DE" dirty="0" err="1"/>
              <a:t>the</a:t>
            </a:r>
            <a:r>
              <a:rPr lang="de-DE" dirty="0"/>
              <a:t> wolf).</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 [Ich] hieß Aurora und ich konnte hundert Jahre nicht wach werden. (SB, </a:t>
            </a:r>
            <a:r>
              <a:rPr lang="de-DE" dirty="0" err="1"/>
              <a:t>Sleeping</a:t>
            </a:r>
            <a:r>
              <a:rPr lang="de-DE" dirty="0"/>
              <a:t> Beauty </a:t>
            </a:r>
            <a:r>
              <a:rPr lang="de-DE" dirty="0" err="1"/>
              <a:t>about</a:t>
            </a:r>
            <a:r>
              <a:rPr lang="de-DE" dirty="0"/>
              <a:t> </a:t>
            </a:r>
            <a:r>
              <a:rPr lang="de-DE" dirty="0" err="1"/>
              <a:t>herself</a:t>
            </a:r>
            <a:r>
              <a:rPr lang="de-DE" dirty="0"/>
              <a:t> (NB </a:t>
            </a:r>
            <a:r>
              <a:rPr lang="de-DE" dirty="0" err="1"/>
              <a:t>the</a:t>
            </a:r>
            <a:r>
              <a:rPr lang="de-DE" dirty="0"/>
              <a:t> </a:t>
            </a:r>
            <a:r>
              <a:rPr lang="de-DE" dirty="0" err="1"/>
              <a:t>name</a:t>
            </a:r>
            <a:r>
              <a:rPr lang="de-DE" dirty="0"/>
              <a:t> Aurora </a:t>
            </a:r>
            <a:r>
              <a:rPr lang="de-DE" dirty="0" err="1"/>
              <a:t>is</a:t>
            </a:r>
            <a:r>
              <a:rPr lang="de-DE" dirty="0"/>
              <a:t> </a:t>
            </a:r>
            <a:r>
              <a:rPr lang="de-DE" dirty="0" err="1"/>
              <a:t>taking</a:t>
            </a:r>
            <a:r>
              <a:rPr lang="de-DE" dirty="0"/>
              <a:t> </a:t>
            </a:r>
            <a:r>
              <a:rPr lang="de-DE" dirty="0" err="1"/>
              <a:t>from</a:t>
            </a:r>
            <a:r>
              <a:rPr lang="de-DE" dirty="0"/>
              <a:t> </a:t>
            </a:r>
            <a:r>
              <a:rPr lang="de-DE" dirty="0" err="1"/>
              <a:t>the</a:t>
            </a:r>
            <a:r>
              <a:rPr lang="de-DE" dirty="0"/>
              <a:t> Disney </a:t>
            </a:r>
            <a:r>
              <a:rPr lang="de-DE" dirty="0" err="1"/>
              <a:t>version</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kaputt</a:t>
            </a:r>
            <a:r>
              <a:rPr lang="en-GB" baseline="0" dirty="0"/>
              <a:t> [2950] </a:t>
            </a:r>
            <a:r>
              <a:rPr lang="en-GB" baseline="0" dirty="0" err="1"/>
              <a:t>Prinzessin</a:t>
            </a:r>
            <a:r>
              <a:rPr lang="en-GB" baseline="0" dirty="0"/>
              <a:t>: Prinz [3671] </a:t>
            </a:r>
            <a:r>
              <a:rPr lang="en-GB" baseline="0" dirty="0" err="1"/>
              <a:t>Zwerg</a:t>
            </a:r>
            <a:r>
              <a:rPr lang="en-GB" baseline="0" dirty="0"/>
              <a:t> [4318]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produce simple past forms of known irregular and unknown regular verbs. </a:t>
            </a:r>
            <a:br>
              <a:rPr lang="en-GB" b="0" dirty="0"/>
            </a:br>
            <a:br>
              <a:rPr lang="en-GB" dirty="0"/>
            </a:br>
            <a:r>
              <a:rPr lang="en-GB" b="1" dirty="0"/>
              <a:t>Task context</a:t>
            </a:r>
            <a:r>
              <a:rPr lang="en-GB" dirty="0"/>
              <a:t>: You travel back to the past and experience </a:t>
            </a:r>
            <a:r>
              <a:rPr lang="en-GB" dirty="0" err="1"/>
              <a:t>fairytale</a:t>
            </a:r>
            <a:r>
              <a:rPr lang="en-GB" dirty="0"/>
              <a:t> events as they are unfolding (i.e. in the present tense). On return to the present, you write up a report of what you saw in the imperfect/simple past.</a:t>
            </a:r>
          </a:p>
          <a:p>
            <a:endParaRPr lang="en-GB" b="1" dirty="0"/>
          </a:p>
          <a:p>
            <a:r>
              <a:rPr lang="en-GB" b="1" dirty="0"/>
              <a:t>Procedure:</a:t>
            </a:r>
          </a:p>
          <a:p>
            <a:r>
              <a:rPr lang="en-GB" dirty="0"/>
              <a:t>1. Explain the task and click to bring up the first present tense sentence as an example. </a:t>
            </a:r>
            <a:br>
              <a:rPr lang="en-GB" dirty="0"/>
            </a:br>
            <a:r>
              <a:rPr lang="en-GB" dirty="0"/>
              <a:t>2. Guide students in the transposing of the present verb form into the simple past.</a:t>
            </a:r>
          </a:p>
          <a:p>
            <a:r>
              <a:rPr lang="en-GB" dirty="0"/>
              <a:t>3. Click again to bring up the correct simple past sentence. </a:t>
            </a:r>
          </a:p>
          <a:p>
            <a:r>
              <a:rPr lang="en-GB" dirty="0"/>
              <a:t>4. Continue for items 2-7, giving students as little or as much support as needed.</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t>
            </a:r>
            <a:r>
              <a:rPr lang="en-GB" sz="1200" b="1" dirty="0" err="1"/>
              <a:t>ch</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to the simple past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aß [323] begann [251] fressen [2927] ging [66] hieß 126] kam [62] lief [252] sah [79] sprang [1431] Apfel [3490] Stein [1181] plötzlich [456]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darauf, drauf [194] dafür [175] damit [119] davor [1479] darüber, drüber [283] drohen [925] entstehen [264]  informieren [1515] sich informieren (über) [1515] Hilfe [481] Natur [739] Schutz [1152] Wetter [1881] Umwelt [1664] extrem [1127]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9.2.1.5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einschlafen [2680] mitnehmen [1459] konnte, konntest [23] musste, musstest [43] wollte, wolltest [57] April [1004] Mai [1048] November [1273] September [1035] Zahn [1871] wach [3153]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238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this week’s and previous phonics using an authentic poem for paired transcription. </a:t>
            </a:r>
            <a:br>
              <a:rPr lang="en-GB" dirty="0"/>
            </a:br>
            <a:br>
              <a:rPr lang="en-GB" dirty="0"/>
            </a:br>
            <a:r>
              <a:rPr lang="en-GB" b="1" dirty="0"/>
              <a:t>Procedure:</a:t>
            </a:r>
            <a:br>
              <a:rPr lang="en-GB" dirty="0"/>
            </a:br>
            <a:r>
              <a:rPr lang="en-GB" dirty="0"/>
              <a:t>1. Person A looks at the board, Person B turns around so that they can’t see the board.</a:t>
            </a:r>
          </a:p>
          <a:p>
            <a:r>
              <a:rPr lang="en-GB" dirty="0"/>
              <a:t>2. Person A reads out the first half of the poem, Person B transcribes. </a:t>
            </a:r>
          </a:p>
          <a:p>
            <a:r>
              <a:rPr lang="en-GB" dirty="0"/>
              <a:t>3. Then swap roles for the second half of the poem. </a:t>
            </a:r>
            <a:br>
              <a:rPr lang="en-GB" dirty="0"/>
            </a:br>
            <a:r>
              <a:rPr lang="en-GB" dirty="0"/>
              <a:t>4. Continue to the next slide for a lexical inference task based on the same text.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brav</a:t>
            </a:r>
            <a:r>
              <a:rPr lang="en-GB" baseline="0" dirty="0"/>
              <a:t> [4836] </a:t>
            </a:r>
            <a:r>
              <a:rPr lang="en-GB" baseline="0" dirty="0" err="1"/>
              <a:t>Faden</a:t>
            </a:r>
            <a:r>
              <a:rPr lang="en-GB" baseline="0" dirty="0"/>
              <a:t> [&gt;5009] Ferne [3158] </a:t>
            </a:r>
            <a:r>
              <a:rPr lang="en-GB" baseline="0" dirty="0" err="1"/>
              <a:t>fleißig</a:t>
            </a:r>
            <a:r>
              <a:rPr lang="en-GB" baseline="0" dirty="0"/>
              <a:t> [&gt;5009] nun [114] </a:t>
            </a:r>
            <a:r>
              <a:rPr lang="en-GB" baseline="0" dirty="0" err="1"/>
              <a:t>Seide</a:t>
            </a:r>
            <a:r>
              <a:rPr lang="en-GB" baseline="0" dirty="0"/>
              <a:t> [&gt;5009] </a:t>
            </a:r>
            <a:r>
              <a:rPr lang="en-GB" baseline="0" dirty="0" err="1"/>
              <a:t>sticken</a:t>
            </a:r>
            <a:r>
              <a:rPr lang="en-GB" baseline="0" dirty="0"/>
              <a:t> [&gt;5009] </a:t>
            </a:r>
            <a:r>
              <a:rPr lang="en-GB" baseline="0" dirty="0" err="1"/>
              <a:t>Thron</a:t>
            </a:r>
            <a:r>
              <a:rPr lang="en-GB" baseline="0" dirty="0"/>
              <a:t> [&gt;5009] </a:t>
            </a:r>
            <a:r>
              <a:rPr lang="en-GB" baseline="0" dirty="0" err="1"/>
              <a:t>weiter</a:t>
            </a:r>
            <a:r>
              <a:rPr lang="en-GB" baseline="0" dirty="0"/>
              <a:t> [221]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b="1" dirty="0"/>
              <a:t>Source acknowledgment: </a:t>
            </a:r>
            <a:r>
              <a:rPr lang="de-DE" b="0" dirty="0"/>
              <a:t>Joachim Ringelnatz (1883 - 1934), eigentlich Hans Bötticher, deutscher Lyriker, Erzähler und Maler</a:t>
            </a:r>
          </a:p>
          <a:p>
            <a:r>
              <a:rPr lang="de-DE" b="0" dirty="0"/>
              <a:t>Ringelnatz, J., Gedichte. Kleine Wesen, 1910</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754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(two slides)</a:t>
            </a:r>
            <a:br>
              <a:rPr lang="en-GB" dirty="0"/>
            </a:br>
            <a:br>
              <a:rPr lang="en-GB" b="1" dirty="0"/>
            </a:br>
            <a:r>
              <a:rPr lang="en-GB" b="1" dirty="0"/>
              <a:t>Aim: </a:t>
            </a:r>
            <a:r>
              <a:rPr lang="en-GB" b="0" dirty="0"/>
              <a:t>to engage with the vocabulary from the poem, including this week’s grammar context. </a:t>
            </a:r>
            <a:br>
              <a:rPr lang="en-GB" dirty="0"/>
            </a:br>
            <a:br>
              <a:rPr lang="en-GB" dirty="0"/>
            </a:br>
            <a:r>
              <a:rPr lang="en-GB" b="1" dirty="0"/>
              <a:t>Procedure:</a:t>
            </a:r>
            <a:br>
              <a:rPr lang="en-GB" dirty="0"/>
            </a:br>
            <a:r>
              <a:rPr lang="en-GB" dirty="0"/>
              <a:t>1. Students work through the three tasks 1-3, all based on the poem on the left. </a:t>
            </a:r>
          </a:p>
          <a:p>
            <a:r>
              <a:rPr lang="en-GB" dirty="0"/>
              <a:t>2. Task 1: Click to bring up the correct general meaning for ‘</a:t>
            </a:r>
            <a:r>
              <a:rPr lang="en-GB" dirty="0" err="1"/>
              <a:t>stickte</a:t>
            </a:r>
            <a:r>
              <a:rPr lang="en-GB" dirty="0"/>
              <a:t>’</a:t>
            </a:r>
          </a:p>
          <a:p>
            <a:r>
              <a:rPr lang="en-GB" dirty="0"/>
              <a:t>3. Click again to bring up the translation.</a:t>
            </a:r>
          </a:p>
          <a:p>
            <a:r>
              <a:rPr lang="en-GB" dirty="0"/>
              <a:t>4. Continue for the other three items in this task. </a:t>
            </a:r>
          </a:p>
          <a:p>
            <a:r>
              <a:rPr lang="en-GB" dirty="0"/>
              <a:t>5. Go to the next slide for tasks 2 and 3.</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Strophe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551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br>
              <a:rPr lang="en-GB" dirty="0"/>
            </a:br>
            <a:br>
              <a:rPr lang="en-GB" b="1" dirty="0"/>
            </a:br>
            <a:r>
              <a:rPr lang="en-GB" b="1" dirty="0"/>
              <a:t>Procedure:</a:t>
            </a:r>
            <a:br>
              <a:rPr lang="en-GB" dirty="0"/>
            </a:br>
            <a:r>
              <a:rPr lang="en-GB" dirty="0"/>
              <a:t>Task 2</a:t>
            </a:r>
          </a:p>
          <a:p>
            <a:pPr marL="228600" indent="-228600">
              <a:buAutoNum type="arabicPeriod"/>
            </a:pPr>
            <a:r>
              <a:rPr lang="en-GB" dirty="0"/>
              <a:t>Students try to identify the verse of the poem to which the brief descriptions in the table relate.  </a:t>
            </a:r>
          </a:p>
          <a:p>
            <a:pPr marL="228600" indent="-228600">
              <a:buAutoNum type="arabicPeriod"/>
            </a:pPr>
            <a:r>
              <a:rPr lang="en-GB" dirty="0"/>
              <a:t>Do item (a) together as an example, then students can work through items (b) to (e) before receiving feedback.  </a:t>
            </a:r>
          </a:p>
          <a:p>
            <a:pPr marL="228600" indent="-228600">
              <a:buAutoNum type="arabicPeriod"/>
            </a:pPr>
            <a:r>
              <a:rPr lang="en-GB" dirty="0"/>
              <a:t>Answers to each item appear on click.</a:t>
            </a:r>
          </a:p>
          <a:p>
            <a:endParaRPr lang="en-GB" dirty="0"/>
          </a:p>
          <a:p>
            <a:r>
              <a:rPr lang="en-GB" dirty="0"/>
              <a:t>Task 3  </a:t>
            </a:r>
          </a:p>
          <a:p>
            <a:pPr marL="228600" indent="-228600">
              <a:buAutoNum type="arabicPeriod"/>
            </a:pPr>
            <a:r>
              <a:rPr lang="en-GB" dirty="0"/>
              <a:t>Students try to recall the meaning of the six words highlighted in green.  </a:t>
            </a:r>
          </a:p>
          <a:p>
            <a:pPr marL="228600" indent="-228600">
              <a:buAutoNum type="arabicPeriod"/>
            </a:pPr>
            <a:r>
              <a:rPr lang="en-GB" dirty="0"/>
              <a:t>When ready for feedback, click to bring up the English translation of each word.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Strophe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478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br>
              <a:rPr lang="en-GB" dirty="0"/>
            </a:br>
            <a:br>
              <a:rPr lang="en-GB" b="1" dirty="0"/>
            </a:br>
            <a:r>
              <a:rPr lang="en-GB" b="1" dirty="0"/>
              <a:t>Aim: </a:t>
            </a:r>
            <a:r>
              <a:rPr lang="en-GB" b="0" dirty="0"/>
              <a:t>to practise written comprehension and pronunciation of new and revisited words from this week’s sets.</a:t>
            </a:r>
            <a:br>
              <a:rPr lang="en-GB" b="0" dirty="0"/>
            </a:br>
            <a:br>
              <a:rPr lang="en-GB" dirty="0"/>
            </a:br>
            <a:r>
              <a:rPr lang="en-GB" b="1" dirty="0"/>
              <a:t>Procedure:</a:t>
            </a:r>
            <a:br>
              <a:rPr lang="en-GB" dirty="0"/>
            </a:br>
            <a:r>
              <a:rPr lang="en-GB" dirty="0"/>
              <a:t>1.</a:t>
            </a:r>
            <a:r>
              <a:rPr lang="en-US" b="0" dirty="0"/>
              <a:t> Click to make an English word appear in the middle. </a:t>
            </a:r>
            <a:br>
              <a:rPr lang="en-US" b="0" dirty="0"/>
            </a:br>
            <a:r>
              <a:rPr lang="en-US" b="0" dirty="0"/>
              <a:t>2. Students call out the German meaning.</a:t>
            </a:r>
            <a:br>
              <a:rPr lang="en-US" b="0" dirty="0"/>
            </a:br>
            <a:r>
              <a:rPr lang="en-US" b="0" dirty="0"/>
              <a:t>3. Click again to confirm the answer. </a:t>
            </a:r>
            <a:br>
              <a:rPr lang="en-US" b="0" dirty="0"/>
            </a:br>
            <a:br>
              <a:rPr lang="en-US" b="0" dirty="0"/>
            </a:br>
            <a:r>
              <a:rPr lang="en-US" b="1" i="1" baseline="0" dirty="0"/>
              <a:t>Note</a:t>
            </a:r>
            <a:r>
              <a:rPr lang="en-US" b="0" baseline="0" dirty="0"/>
              <a:t>: it may be helpful to give students 30 seconds to look through the list of German words before starting the exercise.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653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dirty="0"/>
            </a:br>
            <a:br>
              <a:rPr lang="en-GB" b="1" dirty="0"/>
            </a:br>
            <a:r>
              <a:rPr lang="en-GB" b="1" dirty="0"/>
              <a:t>Aim: </a:t>
            </a:r>
            <a:r>
              <a:rPr lang="en-GB" b="0" dirty="0"/>
              <a:t>to revisit the pronunciation of [</a:t>
            </a:r>
            <a:r>
              <a:rPr lang="en-GB" b="0" dirty="0" err="1"/>
              <a:t>ch</a:t>
            </a:r>
            <a:r>
              <a:rPr lang="en-GB" b="0" dirty="0"/>
              <a:t>] in different contexts and to contrast [</a:t>
            </a:r>
            <a:r>
              <a:rPr lang="en-GB" b="0" dirty="0" err="1"/>
              <a:t>ch</a:t>
            </a:r>
            <a:r>
              <a:rPr lang="en-GB" b="0" dirty="0"/>
              <a:t>] with [ck].</a:t>
            </a:r>
            <a:br>
              <a:rPr lang="en-GB" dirty="0"/>
            </a:br>
            <a:br>
              <a:rPr lang="en-GB" dirty="0"/>
            </a:br>
            <a:r>
              <a:rPr lang="en-GB" b="1" dirty="0"/>
              <a:t>Procedure:</a:t>
            </a:r>
            <a:br>
              <a:rPr lang="en-GB" dirty="0"/>
            </a:br>
            <a:r>
              <a:rPr lang="en-GB" dirty="0"/>
              <a:t>1. Cycle through the explanation using the animation sequence.</a:t>
            </a:r>
          </a:p>
          <a:p>
            <a:r>
              <a:rPr lang="en-GB" dirty="0"/>
              <a:t>2. Click on the pictures to hear each word pronounced.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a:t>
            </a:r>
          </a:p>
          <a:p>
            <a:endParaRPr lang="en-GB" b="1" baseline="0" dirty="0"/>
          </a:p>
          <a:p>
            <a:pPr marL="0"/>
            <a:r>
              <a:rPr lang="en-GB" b="1" baseline="0" dirty="0"/>
              <a:t>Aim: </a:t>
            </a:r>
            <a:r>
              <a:rPr lang="en-GB" b="0" baseline="0" dirty="0"/>
              <a:t>to revise in productive mode (written modality) 14 items of vocabulary, within a limited time frame.</a:t>
            </a:r>
            <a:br>
              <a:rPr lang="en-GB" b="0" baseline="0" dirty="0"/>
            </a:br>
            <a:endParaRPr lang="en-GB" b="0" baseline="0" dirty="0"/>
          </a:p>
          <a:p>
            <a:r>
              <a:rPr lang="en-GB" b="1" baseline="0" dirty="0"/>
              <a:t>Procedure:</a:t>
            </a:r>
          </a:p>
          <a:p>
            <a:r>
              <a:rPr lang="en-GB" baseline="0" dirty="0"/>
              <a:t>1. Write A-N in books.</a:t>
            </a:r>
          </a:p>
          <a:p>
            <a:r>
              <a:rPr lang="en-GB" baseline="0" dirty="0"/>
              <a:t>2. Click / press enter to flash a picture. It will disappear after 3 seconds. Note that the pictures do not appear in alphabetical order to increase the challenge.</a:t>
            </a:r>
          </a:p>
          <a:p>
            <a:r>
              <a:rPr lang="en-GB" baseline="0" dirty="0"/>
              <a:t>3. Write down the German word before the picture has faded away.</a:t>
            </a:r>
            <a:br>
              <a:rPr lang="en-GB" baseline="0" dirty="0"/>
            </a:br>
            <a:r>
              <a:rPr lang="en-GB" baseline="0" dirty="0"/>
              <a:t>4. Ensure that gender/definite articles are known for any words that are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a:t>
            </a:r>
            <a:br>
              <a:rPr lang="en-GB" baseline="0" dirty="0"/>
            </a:br>
            <a:r>
              <a:rPr lang="en-GB" baseline="0" dirty="0"/>
              <a:t>A. </a:t>
            </a:r>
            <a:r>
              <a:rPr lang="en-GB" baseline="0" dirty="0" err="1"/>
              <a:t>sah</a:t>
            </a:r>
            <a:endParaRPr lang="en-GB" baseline="0" dirty="0"/>
          </a:p>
          <a:p>
            <a:pPr marL="0" indent="0">
              <a:buNone/>
            </a:pPr>
            <a:r>
              <a:rPr lang="en-GB" baseline="0" dirty="0"/>
              <a:t>B. das Wetter</a:t>
            </a:r>
          </a:p>
          <a:p>
            <a:r>
              <a:rPr lang="en-GB" baseline="0" dirty="0"/>
              <a:t>C. </a:t>
            </a:r>
            <a:r>
              <a:rPr lang="en-GB" baseline="0" dirty="0" err="1"/>
              <a:t>einschlafen</a:t>
            </a:r>
            <a:endParaRPr lang="en-GB" baseline="0" dirty="0"/>
          </a:p>
          <a:p>
            <a:r>
              <a:rPr lang="en-GB" baseline="0" dirty="0"/>
              <a:t>D. die </a:t>
            </a:r>
            <a:r>
              <a:rPr lang="en-GB" baseline="0" dirty="0" err="1"/>
              <a:t>Hilfe</a:t>
            </a:r>
            <a:endParaRPr lang="en-GB" baseline="0" dirty="0"/>
          </a:p>
          <a:p>
            <a:r>
              <a:rPr lang="en-GB" baseline="0" dirty="0"/>
              <a:t>E. </a:t>
            </a:r>
            <a:r>
              <a:rPr lang="en-GB" baseline="0" dirty="0" err="1"/>
              <a:t>Natur</a:t>
            </a:r>
            <a:endParaRPr lang="en-GB" baseline="0" dirty="0"/>
          </a:p>
          <a:p>
            <a:r>
              <a:rPr lang="en-GB" baseline="0" dirty="0"/>
              <a:t>F. </a:t>
            </a:r>
            <a:r>
              <a:rPr lang="en-GB" baseline="0" dirty="0" err="1"/>
              <a:t>fressen</a:t>
            </a:r>
            <a:endParaRPr lang="en-GB" baseline="0" dirty="0"/>
          </a:p>
          <a:p>
            <a:r>
              <a:rPr lang="en-GB" baseline="0" dirty="0"/>
              <a:t>G. </a:t>
            </a:r>
            <a:r>
              <a:rPr lang="en-GB" baseline="0" dirty="0" err="1"/>
              <a:t>entstehen</a:t>
            </a:r>
            <a:endParaRPr lang="en-GB" baseline="0" dirty="0"/>
          </a:p>
          <a:p>
            <a:r>
              <a:rPr lang="en-GB" baseline="0" dirty="0"/>
              <a:t>H. </a:t>
            </a:r>
            <a:r>
              <a:rPr lang="en-GB" baseline="0" dirty="0" err="1"/>
              <a:t>Apfel</a:t>
            </a:r>
            <a:endParaRPr lang="en-GB" baseline="0" dirty="0"/>
          </a:p>
          <a:p>
            <a:r>
              <a:rPr lang="en-GB" baseline="0" dirty="0"/>
              <a:t>I. Stein</a:t>
            </a:r>
          </a:p>
          <a:p>
            <a:r>
              <a:rPr lang="en-GB" baseline="0" dirty="0"/>
              <a:t>J. </a:t>
            </a:r>
            <a:r>
              <a:rPr lang="en-GB" baseline="0" dirty="0" err="1"/>
              <a:t>begann</a:t>
            </a:r>
            <a:endParaRPr lang="en-GB" baseline="0" dirty="0"/>
          </a:p>
          <a:p>
            <a:r>
              <a:rPr lang="en-GB" baseline="0" dirty="0"/>
              <a:t>K. </a:t>
            </a:r>
            <a:r>
              <a:rPr lang="en-GB" baseline="0" dirty="0" err="1"/>
              <a:t>wach</a:t>
            </a:r>
            <a:endParaRPr lang="en-GB" baseline="0" dirty="0"/>
          </a:p>
          <a:p>
            <a:r>
              <a:rPr lang="en-GB" baseline="0" dirty="0"/>
              <a:t>L. </a:t>
            </a:r>
            <a:r>
              <a:rPr lang="en-GB" baseline="0" dirty="0" err="1"/>
              <a:t>darauf</a:t>
            </a:r>
            <a:endParaRPr lang="en-GB" baseline="0" dirty="0"/>
          </a:p>
          <a:p>
            <a:r>
              <a:rPr lang="en-GB" baseline="0" dirty="0"/>
              <a:t>M. </a:t>
            </a:r>
            <a:r>
              <a:rPr lang="en-GB" baseline="0" dirty="0" err="1"/>
              <a:t>informieren</a:t>
            </a:r>
            <a:endParaRPr lang="en-GB" baseline="0" dirty="0"/>
          </a:p>
          <a:p>
            <a:r>
              <a:rPr lang="en-GB" baseline="0" dirty="0"/>
              <a:t>N. </a:t>
            </a:r>
            <a:r>
              <a:rPr lang="en-GB" baseline="0" dirty="0" err="1"/>
              <a:t>lief</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550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A. </a:t>
            </a:r>
            <a:r>
              <a:rPr lang="en-GB" baseline="0" dirty="0" err="1"/>
              <a:t>sah</a:t>
            </a:r>
            <a:endParaRPr lang="en-GB" baseline="0" dirty="0"/>
          </a:p>
          <a:p>
            <a:pPr marL="0" indent="0">
              <a:buNone/>
            </a:pPr>
            <a:r>
              <a:rPr lang="en-GB" baseline="0" dirty="0"/>
              <a:t>B. das Wetter</a:t>
            </a:r>
          </a:p>
          <a:p>
            <a:r>
              <a:rPr lang="en-GB" baseline="0" dirty="0"/>
              <a:t>C. </a:t>
            </a:r>
            <a:r>
              <a:rPr lang="en-GB" baseline="0" dirty="0" err="1"/>
              <a:t>einschlafen</a:t>
            </a:r>
            <a:endParaRPr lang="en-GB" baseline="0" dirty="0"/>
          </a:p>
          <a:p>
            <a:r>
              <a:rPr lang="en-GB" baseline="0" dirty="0"/>
              <a:t>D. die </a:t>
            </a:r>
            <a:r>
              <a:rPr lang="en-GB" baseline="0" dirty="0" err="1"/>
              <a:t>Hilfe</a:t>
            </a:r>
            <a:endParaRPr lang="en-GB" baseline="0" dirty="0"/>
          </a:p>
          <a:p>
            <a:r>
              <a:rPr lang="en-GB" baseline="0" dirty="0"/>
              <a:t>E. </a:t>
            </a:r>
            <a:r>
              <a:rPr lang="en-GB" baseline="0" dirty="0" err="1"/>
              <a:t>Natur</a:t>
            </a:r>
            <a:endParaRPr lang="en-GB" baseline="0" dirty="0"/>
          </a:p>
          <a:p>
            <a:r>
              <a:rPr lang="en-GB" baseline="0" dirty="0"/>
              <a:t>F. </a:t>
            </a:r>
            <a:r>
              <a:rPr lang="en-GB" baseline="0" dirty="0" err="1"/>
              <a:t>fressen</a:t>
            </a:r>
            <a:endParaRPr lang="en-GB" baseline="0" dirty="0"/>
          </a:p>
          <a:p>
            <a:r>
              <a:rPr lang="en-GB" baseline="0" dirty="0"/>
              <a:t>G. </a:t>
            </a:r>
            <a:r>
              <a:rPr lang="en-GB" baseline="0" dirty="0" err="1"/>
              <a:t>entstehen</a:t>
            </a:r>
            <a:endParaRPr lang="en-GB" baseline="0" dirty="0"/>
          </a:p>
          <a:p>
            <a:r>
              <a:rPr lang="en-GB" baseline="0" dirty="0"/>
              <a:t>H. </a:t>
            </a:r>
            <a:r>
              <a:rPr lang="en-GB" baseline="0" dirty="0" err="1"/>
              <a:t>Apfel</a:t>
            </a:r>
            <a:endParaRPr lang="en-GB" baseline="0" dirty="0"/>
          </a:p>
          <a:p>
            <a:r>
              <a:rPr lang="en-GB" baseline="0" dirty="0"/>
              <a:t>I. Stein</a:t>
            </a:r>
          </a:p>
          <a:p>
            <a:r>
              <a:rPr lang="en-GB" baseline="0" dirty="0"/>
              <a:t>J. </a:t>
            </a:r>
            <a:r>
              <a:rPr lang="en-GB" baseline="0" dirty="0" err="1"/>
              <a:t>begann</a:t>
            </a:r>
            <a:endParaRPr lang="en-GB" baseline="0" dirty="0"/>
          </a:p>
          <a:p>
            <a:r>
              <a:rPr lang="en-GB" baseline="0" dirty="0"/>
              <a:t>K. </a:t>
            </a:r>
            <a:r>
              <a:rPr lang="en-GB" baseline="0" dirty="0" err="1"/>
              <a:t>wach</a:t>
            </a:r>
            <a:endParaRPr lang="en-GB" baseline="0" dirty="0"/>
          </a:p>
          <a:p>
            <a:r>
              <a:rPr lang="en-GB" baseline="0" dirty="0"/>
              <a:t>L. </a:t>
            </a:r>
            <a:r>
              <a:rPr lang="en-GB" baseline="0" dirty="0" err="1"/>
              <a:t>darauf</a:t>
            </a:r>
            <a:endParaRPr lang="en-GB" baseline="0" dirty="0"/>
          </a:p>
          <a:p>
            <a:r>
              <a:rPr lang="en-GB" baseline="0" dirty="0"/>
              <a:t>M. </a:t>
            </a:r>
            <a:r>
              <a:rPr lang="en-GB" baseline="0" dirty="0" err="1"/>
              <a:t>informieren</a:t>
            </a:r>
            <a:endParaRPr lang="en-GB" baseline="0" dirty="0"/>
          </a:p>
          <a:p>
            <a:r>
              <a:rPr lang="en-GB" baseline="0" dirty="0"/>
              <a:t>N. </a:t>
            </a:r>
            <a:r>
              <a:rPr lang="en-GB" baseline="0" dirty="0" err="1"/>
              <a:t>lief</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202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da-compounds.</a:t>
            </a:r>
          </a:p>
          <a:p>
            <a:endParaRPr lang="en-GB" b="0" dirty="0"/>
          </a:p>
          <a:p>
            <a:r>
              <a:rPr lang="en-GB" b="1" dirty="0"/>
              <a:t>Procedure:</a:t>
            </a:r>
            <a:br>
              <a:rPr lang="en-GB" dirty="0"/>
            </a:br>
            <a:r>
              <a:rPr lang="en-GB" dirty="0"/>
              <a:t>1. Click through the animations to present the knowledge.</a:t>
            </a:r>
          </a:p>
          <a:p>
            <a:r>
              <a:rPr lang="en-GB" dirty="0"/>
              <a:t>2. Where appropriate, elicit the English meanings from students.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Harry Potter fans might like to note the link between the German word for ‘witch’ (eine Hexe) and the English word ‘hex’, as in a ‘dark charm’.  </a:t>
            </a:r>
            <a:r>
              <a:rPr lang="en-GB"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https://harrypotter.fandom.com/wiki/Hex#List_of_hexes</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420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written production of some of this week’s and previously taught vocabulary; to practise oral sight translation of full sentences containing familiar language in a new context.</a:t>
            </a:r>
            <a:br>
              <a:rPr lang="en-GB" dirty="0"/>
            </a:br>
            <a:br>
              <a:rPr lang="en-GB" dirty="0"/>
            </a:br>
            <a:r>
              <a:rPr lang="en-GB" b="1" dirty="0"/>
              <a:t>Procedure:</a:t>
            </a:r>
            <a:br>
              <a:rPr lang="en-GB" dirty="0"/>
            </a:br>
            <a:r>
              <a:rPr lang="en-GB" dirty="0"/>
              <a:t>1. Students write 1 – 6 and the two missing words in German.</a:t>
            </a:r>
          </a:p>
          <a:p>
            <a:r>
              <a:rPr lang="en-GB" dirty="0"/>
              <a:t>2. Elicit answers with students reading the full sentences aloud, inserting the missing German words.</a:t>
            </a:r>
          </a:p>
          <a:p>
            <a:r>
              <a:rPr lang="en-GB" dirty="0"/>
              <a:t>3. Click to reveal written answer.</a:t>
            </a:r>
          </a:p>
          <a:p>
            <a:r>
              <a:rPr lang="en-GB" dirty="0"/>
              <a:t>4. Click again for a ‘wave’ animation on the sentence, which is students’ cue to translate orally into English.</a:t>
            </a:r>
          </a:p>
          <a:p>
            <a:r>
              <a:rPr lang="en-GB" dirty="0"/>
              <a:t>5. Click again to reveal the written English.</a:t>
            </a:r>
          </a:p>
          <a:p>
            <a:r>
              <a:rPr lang="en-GB" dirty="0"/>
              <a:t>6. Repeat steps 1 – 5 with items 2 – 6.</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433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Timing: 5 minutes (two slides)</a:t>
            </a:r>
            <a:br>
              <a:rPr lang="de-DE" b="1" dirty="0"/>
            </a:br>
            <a:br>
              <a:rPr lang="de-DE" b="1" dirty="0"/>
            </a:br>
            <a:r>
              <a:rPr lang="de-DE" b="1" dirty="0"/>
              <a:t>Aim: </a:t>
            </a:r>
            <a:r>
              <a:rPr lang="de-DE" b="0" dirty="0"/>
              <a:t>to practise oral production of present and simple past forms of known regular and irregular verbs.</a:t>
            </a:r>
          </a:p>
          <a:p>
            <a:br>
              <a:rPr lang="de-DE" b="1" dirty="0"/>
            </a:br>
            <a:r>
              <a:rPr lang="de-DE" b="1" dirty="0"/>
              <a:t>Procedure:</a:t>
            </a:r>
            <a:br>
              <a:rPr lang="de-DE" b="1" dirty="0"/>
            </a:br>
            <a:r>
              <a:rPr lang="de-DE" b="0" dirty="0"/>
              <a:t>1. The scenario is that a princess is locked in the castle. To help her escape, the pigeons‘ messages (present tense) need deciphering (putting into simple past/imperfect tense) orally, in real time.</a:t>
            </a:r>
          </a:p>
          <a:p>
            <a:r>
              <a:rPr lang="de-DE" b="0" dirty="0"/>
              <a:t>2. Round 1. Half the class (Gruppe 2) reads the German present tense aloud. Teacher clicks to release the pigeon.</a:t>
            </a:r>
          </a:p>
          <a:p>
            <a:r>
              <a:rPr lang="de-DE" b="0" dirty="0"/>
              <a:t>3. The other half of the class (Gruppe 1) responds chorally with the simple past form of the same verb.</a:t>
            </a:r>
          </a:p>
          <a:p>
            <a:r>
              <a:rPr lang="de-DE" b="0" dirty="0"/>
              <a:t>4. Teacher clicks to reveal th</a:t>
            </a:r>
            <a:r>
              <a:rPr lang="en-GB" b="0" noProof="0" dirty="0"/>
              <a:t>e ‘message</a:t>
            </a:r>
            <a:r>
              <a:rPr lang="de-DE" b="0" dirty="0"/>
              <a:t>‘ and the pigeon flies away.</a:t>
            </a:r>
          </a:p>
          <a:p>
            <a:r>
              <a:rPr lang="de-DE" b="0" dirty="0"/>
              <a:t>5. Continue through each of the items. The princess descends a level each time and the door opens once the </a:t>
            </a:r>
            <a:r>
              <a:rPr lang="en-GB" b="0" noProof="0" dirty="0"/>
              <a:t>eight ‘messages‘ </a:t>
            </a:r>
            <a:r>
              <a:rPr lang="de-DE" b="0" dirty="0"/>
              <a:t>have been unlocked.</a:t>
            </a:r>
          </a:p>
          <a:p>
            <a:r>
              <a:rPr lang="de-DE" b="0" dirty="0"/>
              <a:t>6. Continue to the next slide, swapping roles.</a:t>
            </a:r>
          </a:p>
          <a:p>
            <a:endParaRPr lang="de-DE" b="0" dirty="0"/>
          </a:p>
          <a:p>
            <a:r>
              <a:rPr lang="de-DE" b="1" dirty="0"/>
              <a:t>Note</a:t>
            </a:r>
            <a:r>
              <a:rPr lang="de-DE" b="0" dirty="0"/>
              <a:t>: if teachers would prefer a simpler set of animations, just remove the birds from the slide.  The remainder of the animations will remain in place.</a:t>
            </a:r>
            <a:endParaRPr lang="de-DE"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547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925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err="1"/>
              <a:t>slide</a:t>
            </a:r>
            <a:r>
              <a:rPr lang="de-DE" b="1" dirty="0"/>
              <a:t> 1 of 2</a:t>
            </a:r>
          </a:p>
          <a:p>
            <a:r>
              <a:rPr lang="de-DE" b="1" dirty="0"/>
              <a:t>Timing: 9 minutes</a:t>
            </a:r>
            <a:br>
              <a:rPr lang="de-DE" b="1" dirty="0"/>
            </a:br>
            <a:r>
              <a:rPr lang="de-DE" b="0" dirty="0"/>
              <a:t>Note: a more challenging version of this activity is also available on the following two slides.  </a:t>
            </a:r>
            <a:endParaRPr lang="de-DE" b="1" dirty="0"/>
          </a:p>
          <a:p>
            <a:br>
              <a:rPr lang="de-DE" b="1" dirty="0"/>
            </a:br>
            <a:r>
              <a:rPr lang="de-DE" b="1" dirty="0"/>
              <a:t>Aim: </a:t>
            </a:r>
            <a:r>
              <a:rPr lang="de-DE" b="0" dirty="0"/>
              <a:t>to practise oral production of present and simple past forms of known regular and irregular verbs.</a:t>
            </a:r>
          </a:p>
          <a:p>
            <a:br>
              <a:rPr lang="de-DE" b="1" dirty="0"/>
            </a:br>
            <a:r>
              <a:rPr lang="de-DE" b="1" dirty="0" err="1"/>
              <a:t>Procedure</a:t>
            </a:r>
            <a:r>
              <a:rPr lang="de-DE" b="1" dirty="0"/>
              <a:t>:</a:t>
            </a:r>
            <a:br>
              <a:rPr lang="de-DE" b="1" dirty="0"/>
            </a:br>
            <a:r>
              <a:rPr lang="de-DE" b="0" dirty="0"/>
              <a:t>1. Person A </a:t>
            </a:r>
            <a:r>
              <a:rPr lang="de-DE" b="0" dirty="0" err="1"/>
              <a:t>says</a:t>
            </a:r>
            <a:r>
              <a:rPr lang="de-DE" b="0" dirty="0"/>
              <a:t> </a:t>
            </a:r>
            <a:r>
              <a:rPr lang="de-DE" b="0" dirty="0" err="1"/>
              <a:t>what</a:t>
            </a:r>
            <a:r>
              <a:rPr lang="de-DE" b="0" dirty="0"/>
              <a:t> </a:t>
            </a:r>
            <a:r>
              <a:rPr lang="de-DE" b="0" dirty="0" err="1"/>
              <a:t>they</a:t>
            </a:r>
            <a:r>
              <a:rPr lang="de-DE" b="0" dirty="0"/>
              <a:t> do </a:t>
            </a:r>
            <a:r>
              <a:rPr lang="de-DE" b="0" dirty="0" err="1"/>
              <a:t>today</a:t>
            </a:r>
            <a:r>
              <a:rPr lang="de-DE" b="0" dirty="0"/>
              <a:t> – </a:t>
            </a:r>
            <a:r>
              <a:rPr lang="de-DE" b="0" i="1" dirty="0"/>
              <a:t>heute</a:t>
            </a:r>
            <a:r>
              <a:rPr lang="de-DE" b="0" dirty="0"/>
              <a:t> – </a:t>
            </a:r>
            <a:r>
              <a:rPr lang="de-DE" b="0" dirty="0" err="1"/>
              <a:t>to</a:t>
            </a:r>
            <a:r>
              <a:rPr lang="de-DE" b="0" dirty="0"/>
              <a:t> Person B. Person B </a:t>
            </a:r>
            <a:r>
              <a:rPr lang="de-DE" b="0" dirty="0" err="1"/>
              <a:t>says</a:t>
            </a:r>
            <a:r>
              <a:rPr lang="de-DE" b="0" dirty="0"/>
              <a:t> </a:t>
            </a:r>
            <a:r>
              <a:rPr lang="de-DE" b="0" dirty="0" err="1"/>
              <a:t>they</a:t>
            </a:r>
            <a:r>
              <a:rPr lang="de-DE" b="0" dirty="0"/>
              <a:t> </a:t>
            </a:r>
            <a:r>
              <a:rPr lang="de-DE" b="0" dirty="0" err="1"/>
              <a:t>did</a:t>
            </a:r>
            <a:r>
              <a:rPr lang="de-DE" b="0" dirty="0"/>
              <a:t> </a:t>
            </a:r>
            <a:r>
              <a:rPr lang="de-DE" b="0" dirty="0" err="1"/>
              <a:t>the</a:t>
            </a:r>
            <a:r>
              <a:rPr lang="de-DE" b="0" dirty="0"/>
              <a:t> same </a:t>
            </a:r>
            <a:r>
              <a:rPr lang="de-DE" b="0" dirty="0" err="1"/>
              <a:t>activity</a:t>
            </a:r>
            <a:r>
              <a:rPr lang="de-DE" b="0" dirty="0"/>
              <a:t> in </a:t>
            </a:r>
            <a:r>
              <a:rPr lang="de-DE" b="0" dirty="0" err="1"/>
              <a:t>the</a:t>
            </a:r>
            <a:r>
              <a:rPr lang="de-DE" b="0" dirty="0"/>
              <a:t> simple </a:t>
            </a:r>
            <a:r>
              <a:rPr lang="de-DE" b="0" dirty="0" err="1"/>
              <a:t>past</a:t>
            </a:r>
            <a:r>
              <a:rPr lang="de-DE" b="0" dirty="0"/>
              <a:t>. </a:t>
            </a:r>
          </a:p>
          <a:p>
            <a:r>
              <a:rPr lang="de-DE" b="0" dirty="0"/>
              <a:t>2. Person B then says what he/she does today – and asks Person A, who answers in the simple past tense. </a:t>
            </a:r>
          </a:p>
          <a:p>
            <a:r>
              <a:rPr lang="de-DE" b="0" dirty="0"/>
              <a:t>3. Click </a:t>
            </a:r>
            <a:r>
              <a:rPr lang="de-DE" b="0" dirty="0" err="1"/>
              <a:t>to</a:t>
            </a:r>
            <a:r>
              <a:rPr lang="de-DE" b="0" dirty="0"/>
              <a:t> </a:t>
            </a:r>
            <a:r>
              <a:rPr lang="de-DE" b="0" dirty="0" err="1"/>
              <a:t>reveal</a:t>
            </a:r>
            <a:r>
              <a:rPr lang="de-DE" b="0" dirty="0"/>
              <a:t> </a:t>
            </a:r>
            <a:r>
              <a:rPr lang="de-DE" b="0" dirty="0" err="1"/>
              <a:t>answers</a:t>
            </a:r>
            <a:r>
              <a:rPr lang="de-DE" b="0" dirty="0"/>
              <a:t>.</a:t>
            </a:r>
          </a:p>
          <a:p>
            <a:r>
              <a:rPr lang="de-DE" b="0" dirty="0"/>
              <a:t>4. </a:t>
            </a:r>
            <a:r>
              <a:rPr lang="de-DE" b="0" dirty="0" err="1"/>
              <a:t>Continue</a:t>
            </a:r>
            <a:r>
              <a:rPr lang="de-DE" b="0" dirty="0"/>
              <a:t> </a:t>
            </a:r>
            <a:r>
              <a:rPr lang="de-DE" b="0" dirty="0" err="1"/>
              <a:t>through</a:t>
            </a:r>
            <a:r>
              <a:rPr lang="de-DE" b="0" dirty="0"/>
              <a:t> </a:t>
            </a:r>
            <a:r>
              <a:rPr lang="de-DE" b="0" dirty="0" err="1"/>
              <a:t>the</a:t>
            </a:r>
            <a:r>
              <a:rPr lang="de-DE" b="0" dirty="0"/>
              <a:t> </a:t>
            </a:r>
            <a:r>
              <a:rPr lang="de-DE" b="0" dirty="0" err="1"/>
              <a:t>two</a:t>
            </a:r>
            <a:r>
              <a:rPr lang="de-DE" b="0" dirty="0"/>
              <a:t> </a:t>
            </a:r>
            <a:r>
              <a:rPr lang="de-DE" b="0" dirty="0" err="1"/>
              <a:t>slides</a:t>
            </a:r>
            <a:r>
              <a:rPr lang="de-DE" b="0" dirty="0"/>
              <a:t>. </a:t>
            </a:r>
          </a:p>
          <a:p>
            <a:endParaRPr lang="de-DE" b="1" dirty="0"/>
          </a:p>
          <a:p>
            <a:endParaRPr lang="de-DE" b="1" dirty="0"/>
          </a:p>
          <a:p>
            <a:r>
              <a:rPr lang="de-DE" b="1" dirty="0"/>
              <a:t>Answers:</a:t>
            </a:r>
          </a:p>
          <a:p>
            <a:r>
              <a:rPr lang="de-DE" b="0" dirty="0"/>
              <a:t>1. Person A:  ich mache heute Hausaufgaben. Und du?</a:t>
            </a:r>
          </a:p>
          <a:p>
            <a:r>
              <a:rPr lang="de-DE" b="0" dirty="0"/>
              <a:t>    Person B: ich machte gestern Hausaufgaben. </a:t>
            </a:r>
          </a:p>
          <a:p>
            <a:r>
              <a:rPr lang="de-DE" b="0" dirty="0"/>
              <a:t>2. Person B: ich esse heute einen Apfel. Und du?</a:t>
            </a:r>
          </a:p>
          <a:p>
            <a:r>
              <a:rPr lang="de-DE" b="0" dirty="0"/>
              <a:t>    Person A: ich aß gestern einen Apfel.</a:t>
            </a:r>
          </a:p>
          <a:p>
            <a:r>
              <a:rPr lang="de-DE" b="0" dirty="0"/>
              <a:t>3. Person A: ich beginne heute mit Tennis. Und du? </a:t>
            </a:r>
          </a:p>
          <a:p>
            <a:r>
              <a:rPr lang="de-DE" b="0" dirty="0"/>
              <a:t>    Person B: ich begann gestern mit Tennis.</a:t>
            </a:r>
          </a:p>
          <a:p>
            <a:r>
              <a:rPr lang="de-DE" b="0" dirty="0"/>
              <a:t>4. Person B: ich gehe heute in die Stadt. Und du?</a:t>
            </a:r>
          </a:p>
          <a:p>
            <a:r>
              <a:rPr lang="de-DE" b="0" dirty="0"/>
              <a:t>    Person A: ich ging gestern in die Stadt.</a:t>
            </a:r>
          </a:p>
          <a:p>
            <a:endParaRPr lang="de-DE" b="0" dirty="0"/>
          </a:p>
          <a:p>
            <a:r>
              <a:rPr lang="de-DE" b="0" dirty="0"/>
              <a:t>5. Person B: ich laufe heute fünf Kilometer. Und du?</a:t>
            </a:r>
          </a:p>
          <a:p>
            <a:r>
              <a:rPr lang="de-DE" b="0" dirty="0"/>
              <a:t>    Person A: ich lief gestern fünf Kilometer.</a:t>
            </a:r>
          </a:p>
          <a:p>
            <a:r>
              <a:rPr lang="de-DE" b="0" dirty="0"/>
              <a:t>6. Person A: ich sehe heute fern. Und du?</a:t>
            </a:r>
          </a:p>
          <a:p>
            <a:r>
              <a:rPr lang="de-DE" b="0" dirty="0"/>
              <a:t>    Person B: ich sah gestern fern.</a:t>
            </a:r>
          </a:p>
          <a:p>
            <a:r>
              <a:rPr lang="de-DE" b="0" dirty="0"/>
              <a:t>7. Person B: ich komme heute früh nach Hause. Und du?</a:t>
            </a:r>
          </a:p>
          <a:p>
            <a:r>
              <a:rPr lang="de-DE" b="0" dirty="0"/>
              <a:t>    Person A: ich kam gestern früh nach Hause.</a:t>
            </a:r>
          </a:p>
          <a:p>
            <a:r>
              <a:rPr lang="de-DE" b="0" dirty="0"/>
              <a:t>8. Person A: ich springe heute ins Wasser. Und du?</a:t>
            </a:r>
          </a:p>
          <a:p>
            <a:r>
              <a:rPr lang="de-DE" b="0" dirty="0"/>
              <a:t>    Person B: ich sprang gestern ins Wasser.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13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br>
              <a:rPr lang="en-GB" dirty="0"/>
            </a:br>
            <a:br>
              <a:rPr lang="en-GB" dirty="0"/>
            </a:br>
            <a:r>
              <a:rPr lang="en-GB" dirty="0"/>
              <a:t>ANSWERS:</a:t>
            </a:r>
            <a:br>
              <a:rPr lang="en-GB" dirty="0"/>
            </a:br>
            <a:r>
              <a:rPr lang="de-DE" b="0" dirty="0"/>
              <a:t>5. Person B: ich laufe heute fünf Kilometer. Und du?</a:t>
            </a:r>
          </a:p>
          <a:p>
            <a:r>
              <a:rPr lang="de-DE" b="0" dirty="0"/>
              <a:t>    Person A: ich lief gestern fünf Kilometer.</a:t>
            </a:r>
          </a:p>
          <a:p>
            <a:r>
              <a:rPr lang="de-DE" b="0" dirty="0"/>
              <a:t>6. Person A: ich sehe heute fern. Und du?</a:t>
            </a:r>
          </a:p>
          <a:p>
            <a:r>
              <a:rPr lang="de-DE" b="0" dirty="0"/>
              <a:t>    Person B: ich sah gestern fern.</a:t>
            </a:r>
          </a:p>
          <a:p>
            <a:r>
              <a:rPr lang="de-DE" b="0" dirty="0"/>
              <a:t>7. Person B: ich komme heute früh nach Hause. Und du?</a:t>
            </a:r>
          </a:p>
          <a:p>
            <a:r>
              <a:rPr lang="de-DE" b="0" dirty="0"/>
              <a:t>    Person A: ich kam gestern früh nach Hause.</a:t>
            </a:r>
          </a:p>
          <a:p>
            <a:r>
              <a:rPr lang="de-DE" b="0" dirty="0"/>
              <a:t>8. Person A: ich springe heute ins Wasser. Und du?</a:t>
            </a:r>
          </a:p>
          <a:p>
            <a:r>
              <a:rPr lang="de-DE" b="0" dirty="0"/>
              <a:t>    Person B: ich sprang gestern ins Wasser.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093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[This </a:t>
            </a:r>
            <a:r>
              <a:rPr lang="de-DE" b="1" dirty="0" err="1"/>
              <a:t>is</a:t>
            </a:r>
            <a:r>
              <a:rPr lang="de-DE" b="1" dirty="0"/>
              <a:t> a </a:t>
            </a:r>
            <a:r>
              <a:rPr lang="de-DE" b="1" dirty="0" err="1"/>
              <a:t>more</a:t>
            </a:r>
            <a:r>
              <a:rPr lang="de-DE" b="1" dirty="0"/>
              <a:t> </a:t>
            </a:r>
            <a:r>
              <a:rPr lang="de-DE" b="1" dirty="0" err="1"/>
              <a:t>challenging</a:t>
            </a:r>
            <a:r>
              <a:rPr lang="de-DE" b="1" dirty="0"/>
              <a:t> </a:t>
            </a:r>
            <a:r>
              <a:rPr lang="de-DE" b="1" dirty="0" err="1"/>
              <a:t>version</a:t>
            </a:r>
            <a:r>
              <a:rPr lang="de-DE" b="1" dirty="0"/>
              <a:t> </a:t>
            </a:r>
            <a:r>
              <a:rPr lang="de-DE" b="1" dirty="0" err="1"/>
              <a:t>of</a:t>
            </a:r>
            <a:r>
              <a:rPr lang="de-DE" b="1" dirty="0"/>
              <a:t> </a:t>
            </a:r>
            <a:r>
              <a:rPr lang="de-DE" b="1" dirty="0" err="1"/>
              <a:t>the</a:t>
            </a:r>
            <a:r>
              <a:rPr lang="de-DE" b="1" dirty="0"/>
              <a:t> </a:t>
            </a:r>
            <a:r>
              <a:rPr lang="de-DE" b="1" dirty="0" err="1"/>
              <a:t>previous</a:t>
            </a:r>
            <a:r>
              <a:rPr lang="de-DE" b="1" dirty="0"/>
              <a:t> </a:t>
            </a:r>
            <a:r>
              <a:rPr lang="de-DE" b="1" dirty="0" err="1"/>
              <a:t>activity</a:t>
            </a:r>
            <a:r>
              <a:rPr lang="de-DE" b="1" dirty="0"/>
              <a:t>, </a:t>
            </a:r>
            <a:r>
              <a:rPr lang="de-DE" b="1" dirty="0" err="1"/>
              <a:t>with</a:t>
            </a:r>
            <a:r>
              <a:rPr lang="de-DE" b="1" dirty="0"/>
              <a:t> </a:t>
            </a:r>
            <a:r>
              <a:rPr lang="de-DE" b="1" dirty="0" err="1"/>
              <a:t>prompts</a:t>
            </a:r>
            <a:r>
              <a:rPr lang="de-DE" b="1" dirty="0"/>
              <a:t> </a:t>
            </a:r>
            <a:r>
              <a:rPr lang="de-DE" b="1" dirty="0" err="1"/>
              <a:t>given</a:t>
            </a:r>
            <a:r>
              <a:rPr lang="de-DE" b="1" dirty="0"/>
              <a:t> in English]</a:t>
            </a:r>
          </a:p>
          <a:p>
            <a:endParaRPr lang="de-DE" b="1" dirty="0"/>
          </a:p>
          <a:p>
            <a:r>
              <a:rPr lang="de-DE" b="1" dirty="0" err="1"/>
              <a:t>slide</a:t>
            </a:r>
            <a:r>
              <a:rPr lang="de-DE" b="1" dirty="0"/>
              <a:t> 1 of 2</a:t>
            </a:r>
          </a:p>
          <a:p>
            <a:r>
              <a:rPr lang="de-DE" b="1" dirty="0"/>
              <a:t>Timing:</a:t>
            </a:r>
            <a:br>
              <a:rPr lang="de-DE" b="1" dirty="0"/>
            </a:br>
            <a:br>
              <a:rPr lang="de-DE" b="1" dirty="0"/>
            </a:br>
            <a:r>
              <a:rPr lang="de-DE" b="1" dirty="0"/>
              <a:t>Aim: </a:t>
            </a:r>
            <a:r>
              <a:rPr lang="de-DE" b="0" dirty="0"/>
              <a:t>to practise oral production of present and simple past forms of known regular and irregular verbs.</a:t>
            </a:r>
          </a:p>
          <a:p>
            <a:br>
              <a:rPr lang="de-DE" b="1" dirty="0"/>
            </a:br>
            <a:r>
              <a:rPr lang="de-DE" b="1" dirty="0" err="1"/>
              <a:t>Procedure</a:t>
            </a:r>
            <a:r>
              <a:rPr lang="de-DE" b="1" dirty="0"/>
              <a:t>:</a:t>
            </a:r>
            <a:br>
              <a:rPr lang="de-DE" b="1" dirty="0"/>
            </a:br>
            <a:r>
              <a:rPr lang="de-DE" b="0" dirty="0"/>
              <a:t>1. Person A </a:t>
            </a:r>
            <a:r>
              <a:rPr lang="de-DE" b="0" dirty="0" err="1"/>
              <a:t>says</a:t>
            </a:r>
            <a:r>
              <a:rPr lang="de-DE" b="0" dirty="0"/>
              <a:t> </a:t>
            </a:r>
            <a:r>
              <a:rPr lang="de-DE" b="0" dirty="0" err="1"/>
              <a:t>what</a:t>
            </a:r>
            <a:r>
              <a:rPr lang="de-DE" b="0" dirty="0"/>
              <a:t> </a:t>
            </a:r>
            <a:r>
              <a:rPr lang="de-DE" b="0" dirty="0" err="1"/>
              <a:t>they</a:t>
            </a:r>
            <a:r>
              <a:rPr lang="de-DE" b="0" dirty="0"/>
              <a:t> do </a:t>
            </a:r>
            <a:r>
              <a:rPr lang="de-DE" b="0" dirty="0" err="1"/>
              <a:t>today</a:t>
            </a:r>
            <a:r>
              <a:rPr lang="de-DE" b="0" dirty="0"/>
              <a:t> – heute – </a:t>
            </a:r>
            <a:r>
              <a:rPr lang="de-DE" b="0" dirty="0" err="1"/>
              <a:t>to</a:t>
            </a:r>
            <a:r>
              <a:rPr lang="de-DE" b="0" dirty="0"/>
              <a:t> Person B. Person B </a:t>
            </a:r>
            <a:r>
              <a:rPr lang="de-DE" b="0" dirty="0" err="1"/>
              <a:t>says</a:t>
            </a:r>
            <a:r>
              <a:rPr lang="de-DE" b="0" dirty="0"/>
              <a:t> </a:t>
            </a:r>
            <a:r>
              <a:rPr lang="de-DE" b="0" dirty="0" err="1"/>
              <a:t>they</a:t>
            </a:r>
            <a:r>
              <a:rPr lang="de-DE" b="0" dirty="0"/>
              <a:t> </a:t>
            </a:r>
            <a:r>
              <a:rPr lang="de-DE" b="0" dirty="0" err="1"/>
              <a:t>did</a:t>
            </a:r>
            <a:r>
              <a:rPr lang="de-DE" b="0" dirty="0"/>
              <a:t> </a:t>
            </a:r>
            <a:r>
              <a:rPr lang="de-DE" b="0" dirty="0" err="1"/>
              <a:t>the</a:t>
            </a:r>
            <a:r>
              <a:rPr lang="de-DE" b="0" dirty="0"/>
              <a:t> same </a:t>
            </a:r>
            <a:r>
              <a:rPr lang="de-DE" b="0" dirty="0" err="1"/>
              <a:t>activity</a:t>
            </a:r>
            <a:r>
              <a:rPr lang="de-DE" b="0" dirty="0"/>
              <a:t> in </a:t>
            </a:r>
            <a:r>
              <a:rPr lang="de-DE" b="0" dirty="0" err="1"/>
              <a:t>the</a:t>
            </a:r>
            <a:r>
              <a:rPr lang="de-DE" b="0" dirty="0"/>
              <a:t> simple </a:t>
            </a:r>
            <a:r>
              <a:rPr lang="de-DE" b="0" dirty="0" err="1"/>
              <a:t>past</a:t>
            </a:r>
            <a:r>
              <a:rPr lang="de-DE" b="0" dirty="0"/>
              <a:t>. </a:t>
            </a:r>
          </a:p>
          <a:p>
            <a:r>
              <a:rPr lang="de-DE" b="0" dirty="0"/>
              <a:t>2. Person B then says what he/she does today – and asks Person A, who answers in the simple past tense. </a:t>
            </a:r>
          </a:p>
          <a:p>
            <a:r>
              <a:rPr lang="de-DE" b="0" dirty="0"/>
              <a:t>3. Click </a:t>
            </a:r>
            <a:r>
              <a:rPr lang="de-DE" b="0" dirty="0" err="1"/>
              <a:t>to</a:t>
            </a:r>
            <a:r>
              <a:rPr lang="de-DE" b="0" dirty="0"/>
              <a:t> </a:t>
            </a:r>
            <a:r>
              <a:rPr lang="de-DE" b="0" dirty="0" err="1"/>
              <a:t>reveal</a:t>
            </a:r>
            <a:r>
              <a:rPr lang="de-DE" b="0" dirty="0"/>
              <a:t> </a:t>
            </a:r>
            <a:r>
              <a:rPr lang="de-DE" b="0" dirty="0" err="1"/>
              <a:t>answers</a:t>
            </a:r>
            <a:r>
              <a:rPr lang="de-DE" b="0" dirty="0"/>
              <a:t>.</a:t>
            </a:r>
          </a:p>
          <a:p>
            <a:r>
              <a:rPr lang="de-DE" b="0" dirty="0"/>
              <a:t>4. </a:t>
            </a:r>
            <a:r>
              <a:rPr lang="de-DE" b="0" dirty="0" err="1"/>
              <a:t>Continue</a:t>
            </a:r>
            <a:r>
              <a:rPr lang="de-DE" b="0" dirty="0"/>
              <a:t> </a:t>
            </a:r>
            <a:r>
              <a:rPr lang="de-DE" b="0" dirty="0" err="1"/>
              <a:t>through</a:t>
            </a:r>
            <a:r>
              <a:rPr lang="de-DE" b="0" dirty="0"/>
              <a:t> </a:t>
            </a:r>
            <a:r>
              <a:rPr lang="de-DE" b="0" dirty="0" err="1"/>
              <a:t>the</a:t>
            </a:r>
            <a:r>
              <a:rPr lang="de-DE" b="0" dirty="0"/>
              <a:t> </a:t>
            </a:r>
            <a:r>
              <a:rPr lang="de-DE" b="0" dirty="0" err="1"/>
              <a:t>two</a:t>
            </a:r>
            <a:r>
              <a:rPr lang="de-DE" b="0" dirty="0"/>
              <a:t> </a:t>
            </a:r>
            <a:r>
              <a:rPr lang="de-DE" b="0" dirty="0" err="1"/>
              <a:t>slides</a:t>
            </a:r>
            <a:r>
              <a:rPr lang="de-DE" b="0" dirty="0"/>
              <a:t>. </a:t>
            </a:r>
          </a:p>
          <a:p>
            <a:endParaRPr lang="de-DE" b="1" dirty="0"/>
          </a:p>
          <a:p>
            <a:endParaRPr lang="de-DE" b="1" dirty="0"/>
          </a:p>
          <a:p>
            <a:r>
              <a:rPr lang="de-DE" b="1" dirty="0"/>
              <a:t>Answers:</a:t>
            </a:r>
          </a:p>
          <a:p>
            <a:r>
              <a:rPr lang="de-DE" b="0" dirty="0"/>
              <a:t>1. Person A:  ich mache heute Hausaufgaben. Und du?</a:t>
            </a:r>
          </a:p>
          <a:p>
            <a:r>
              <a:rPr lang="de-DE" b="0" dirty="0"/>
              <a:t>    Person B: ich machte gestern Hausaufgaben. </a:t>
            </a:r>
          </a:p>
          <a:p>
            <a:r>
              <a:rPr lang="de-DE" b="0" dirty="0"/>
              <a:t>2. Person B: ich esse heute einen Apfel. Und du?</a:t>
            </a:r>
          </a:p>
          <a:p>
            <a:r>
              <a:rPr lang="de-DE" b="0" dirty="0"/>
              <a:t>    Person A: ich aß gestern einen Apfel.</a:t>
            </a:r>
          </a:p>
          <a:p>
            <a:r>
              <a:rPr lang="de-DE" b="0" dirty="0"/>
              <a:t>3. Person A: ich beginne heute mit Tennis. Und du? </a:t>
            </a:r>
          </a:p>
          <a:p>
            <a:r>
              <a:rPr lang="de-DE" b="0" dirty="0"/>
              <a:t>    Person B: ich begann gestern mit Tennis.</a:t>
            </a:r>
          </a:p>
          <a:p>
            <a:r>
              <a:rPr lang="de-DE" b="0" dirty="0"/>
              <a:t>4. Person B: ich gehe heute in die Stadt. Und du?</a:t>
            </a:r>
          </a:p>
          <a:p>
            <a:r>
              <a:rPr lang="de-DE" b="0" dirty="0"/>
              <a:t>    Person A: ich ging gestern in die Stadt.</a:t>
            </a:r>
          </a:p>
          <a:p>
            <a:endParaRPr lang="de-DE" b="0" dirty="0"/>
          </a:p>
          <a:p>
            <a:r>
              <a:rPr lang="de-DE" b="0" dirty="0"/>
              <a:t>5. Person B: ich laufe heute fünf Kilometer. Und du?</a:t>
            </a:r>
          </a:p>
          <a:p>
            <a:r>
              <a:rPr lang="de-DE" b="0" dirty="0"/>
              <a:t>    Person A: ich lief gestern fünf Kilometer.</a:t>
            </a:r>
          </a:p>
          <a:p>
            <a:r>
              <a:rPr lang="de-DE" b="0" dirty="0"/>
              <a:t>6. Person A: ich sehe heute fern. Und du?</a:t>
            </a:r>
          </a:p>
          <a:p>
            <a:r>
              <a:rPr lang="de-DE" b="0" dirty="0"/>
              <a:t>    Person B: ich sah gestern fern.</a:t>
            </a:r>
          </a:p>
          <a:p>
            <a:r>
              <a:rPr lang="de-DE" b="0" dirty="0"/>
              <a:t>7. Person B: ich komme heute früh nach Hause. Und du?</a:t>
            </a:r>
          </a:p>
          <a:p>
            <a:r>
              <a:rPr lang="de-DE" b="0" dirty="0"/>
              <a:t>    Person A: ich kam gestern früh nach Hause.</a:t>
            </a:r>
          </a:p>
          <a:p>
            <a:r>
              <a:rPr lang="de-DE" b="0" dirty="0"/>
              <a:t>8. Person A: ich springe heute ins Wasser. Und du?</a:t>
            </a:r>
          </a:p>
          <a:p>
            <a:r>
              <a:rPr lang="de-DE" b="0" dirty="0"/>
              <a:t>    Person B: ich sprang gestern ins Wasser.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024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br>
              <a:rPr lang="en-GB" dirty="0"/>
            </a:br>
            <a:br>
              <a:rPr lang="en-GB" dirty="0"/>
            </a:br>
            <a:r>
              <a:rPr lang="en-GB" dirty="0"/>
              <a:t>ANSWERS:</a:t>
            </a:r>
            <a:br>
              <a:rPr lang="en-GB" dirty="0"/>
            </a:br>
            <a:r>
              <a:rPr lang="de-DE" b="0" dirty="0"/>
              <a:t>5. Person B: ich laufe heute fünf Kilometer. Und du?</a:t>
            </a:r>
          </a:p>
          <a:p>
            <a:r>
              <a:rPr lang="de-DE" b="0" dirty="0"/>
              <a:t>    Person A: ich lief gestern fünf Kilometer.</a:t>
            </a:r>
          </a:p>
          <a:p>
            <a:r>
              <a:rPr lang="de-DE" b="0" dirty="0"/>
              <a:t>6. Person A: ich sehe heute fern. Und du?</a:t>
            </a:r>
          </a:p>
          <a:p>
            <a:r>
              <a:rPr lang="de-DE" b="0" dirty="0"/>
              <a:t>    Person B: ich sah gestern fern.</a:t>
            </a:r>
          </a:p>
          <a:p>
            <a:r>
              <a:rPr lang="de-DE" b="0" dirty="0"/>
              <a:t>7. Person B: ich komme heute früh nach Hause. Und du?</a:t>
            </a:r>
          </a:p>
          <a:p>
            <a:r>
              <a:rPr lang="de-DE" b="0" dirty="0"/>
              <a:t>    Person A: ich kam gestern früh nach Hause.</a:t>
            </a:r>
          </a:p>
          <a:p>
            <a:r>
              <a:rPr lang="de-DE" b="0" dirty="0"/>
              <a:t>8. Person A: ich springe heute ins Wasser. Und du?</a:t>
            </a:r>
          </a:p>
          <a:p>
            <a:r>
              <a:rPr lang="de-DE" b="0" dirty="0"/>
              <a:t>    Person B: ich sprang gestern ins Wasser.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613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a:t>
            </a:r>
            <a:br>
              <a:rPr lang="en-GB" dirty="0"/>
            </a:br>
            <a:br>
              <a:rPr lang="en-GB" b="1" dirty="0"/>
            </a:br>
            <a:r>
              <a:rPr lang="en-GB" b="1" dirty="0"/>
              <a:t>Aim: </a:t>
            </a:r>
            <a:r>
              <a:rPr lang="en-GB" b="0" dirty="0"/>
              <a:t>to practise oral production of hard and soft [</a:t>
            </a:r>
            <a:r>
              <a:rPr lang="en-GB" b="0" dirty="0" err="1"/>
              <a:t>ch</a:t>
            </a:r>
            <a:r>
              <a:rPr lang="en-GB" b="0" dirty="0"/>
              <a:t>].</a:t>
            </a:r>
          </a:p>
          <a:p>
            <a:endParaRPr lang="en-GB" b="0" dirty="0"/>
          </a:p>
          <a:p>
            <a:r>
              <a:rPr lang="en-GB" b="1" dirty="0"/>
              <a:t>Procedure:</a:t>
            </a:r>
            <a:br>
              <a:rPr lang="en-GB" dirty="0"/>
            </a:br>
            <a:r>
              <a:rPr lang="en-GB" dirty="0"/>
              <a:t>1. Students read the text aloud, noting for each [</a:t>
            </a:r>
            <a:r>
              <a:rPr lang="en-GB" dirty="0" err="1"/>
              <a:t>ch</a:t>
            </a:r>
            <a:r>
              <a:rPr lang="en-GB" dirty="0"/>
              <a:t>] whether it is hard or soft.</a:t>
            </a:r>
          </a:p>
          <a:p>
            <a:r>
              <a:rPr lang="en-GB" dirty="0"/>
              <a:t>2. Click on the audio player to listen and check by listening to a native speaker version of the text.</a:t>
            </a:r>
            <a:br>
              <a:rPr lang="en-GB" dirty="0"/>
            </a:br>
            <a:r>
              <a:rPr lang="en-GB" dirty="0"/>
              <a:t>3. Click to reveal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782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Student worksheet answers: https://</a:t>
            </a:r>
            <a:r>
              <a:rPr lang="en-GB" sz="1200" b="0" i="0" dirty="0" err="1">
                <a:latin typeface="+mn-lt"/>
                <a:ea typeface="Calibri"/>
                <a:cs typeface="Calibri"/>
                <a:sym typeface="Calibri"/>
              </a:rPr>
              <a:t>resources.ncelp.org</a:t>
            </a:r>
            <a:r>
              <a:rPr lang="en-GB" sz="1200" b="0" i="0" dirty="0">
                <a:latin typeface="+mn-lt"/>
                <a:ea typeface="Calibri"/>
                <a:cs typeface="Calibri"/>
                <a:sym typeface="Calibri"/>
              </a:rPr>
              <a:t>/concern/resources/8p58pf49v?locale=</a:t>
            </a:r>
            <a:r>
              <a:rPr lang="en-GB" sz="1200" b="0" i="0" dirty="0" err="1">
                <a:latin typeface="+mn-lt"/>
                <a:ea typeface="Calibri"/>
                <a:cs typeface="Calibri"/>
                <a:sym typeface="Calibri"/>
              </a:rPr>
              <a:t>en</a:t>
            </a:r>
            <a:r>
              <a:rPr lang="en-GB" sz="1200" b="0" i="0" dirty="0">
                <a:latin typeface="+mn-lt"/>
                <a:ea typeface="Calibri"/>
                <a:cs typeface="Calibri"/>
                <a:sym typeface="Calibri"/>
              </a:rPr>
              <a:t> </a:t>
            </a: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 the suffixes –</a:t>
            </a:r>
            <a:r>
              <a:rPr lang="en-GB" b="0" dirty="0" err="1"/>
              <a:t>chen</a:t>
            </a:r>
            <a:r>
              <a:rPr lang="en-GB" b="0" dirty="0"/>
              <a:t> and –</a:t>
            </a:r>
            <a:r>
              <a:rPr lang="en-GB" b="0" dirty="0" err="1"/>
              <a:t>lein</a:t>
            </a:r>
            <a:r>
              <a:rPr lang="en-GB" b="0" dirty="0"/>
              <a:t> to mean ‘little’ or ‘tiny’.</a:t>
            </a:r>
            <a:br>
              <a:rPr lang="en-GB" b="0" dirty="0"/>
            </a:br>
            <a:br>
              <a:rPr lang="en-GB" dirty="0"/>
            </a:br>
            <a:r>
              <a:rPr lang="en-GB" b="1" dirty="0"/>
              <a:t>Procedure:</a:t>
            </a:r>
            <a:br>
              <a:rPr lang="en-GB" dirty="0"/>
            </a:br>
            <a:r>
              <a:rPr lang="en-GB" dirty="0"/>
              <a:t>1. Click to present the new information.</a:t>
            </a:r>
          </a:p>
          <a:p>
            <a:r>
              <a:rPr lang="en-GB" dirty="0"/>
              <a:t>2. Elicit the English translations.</a:t>
            </a:r>
          </a:p>
          <a:p>
            <a:r>
              <a:rPr lang="en-GB" dirty="0"/>
              <a:t>3. Click on each picture to hear the words pronounced.</a:t>
            </a:r>
          </a:p>
          <a:p>
            <a:endParaRPr lang="en-GB" dirty="0"/>
          </a:p>
          <a:p>
            <a:r>
              <a:rPr lang="en-GB" b="1" dirty="0"/>
              <a:t>Note</a:t>
            </a:r>
            <a:r>
              <a:rPr lang="en-GB" dirty="0"/>
              <a:t>: Teachers might like to draw students’ attention to an equivalent pattern in English that still exists, albeit in very few instances. For example, the English suffix –kin/kins, as in ‘</a:t>
            </a:r>
            <a:r>
              <a:rPr lang="en-GB" dirty="0" err="1"/>
              <a:t>doggy</a:t>
            </a:r>
            <a:r>
              <a:rPr lang="en-GB" b="1" dirty="0" err="1"/>
              <a:t>kins</a:t>
            </a:r>
            <a:r>
              <a:rPr lang="en-GB" dirty="0"/>
              <a:t>’, ‘cat</a:t>
            </a:r>
            <a:r>
              <a:rPr lang="en-GB" b="1" dirty="0"/>
              <a:t>kin</a:t>
            </a:r>
            <a:r>
              <a:rPr lang="en-GB" dirty="0"/>
              <a:t>’ (as on the tree), pump</a:t>
            </a:r>
            <a:r>
              <a:rPr lang="en-GB" b="1" dirty="0"/>
              <a:t>kin</a:t>
            </a:r>
            <a:r>
              <a:rPr lang="en-GB" dirty="0"/>
              <a:t>, and in keeping with our fairy tale theme, Rumpelstilts</a:t>
            </a:r>
            <a:r>
              <a:rPr lang="en-GB" b="1" dirty="0"/>
              <a:t>kin</a:t>
            </a:r>
            <a:r>
              <a:rPr lang="en-GB" dirty="0"/>
              <a:t>!</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ein</a:t>
            </a:r>
            <a:r>
              <a:rPr lang="en-GB" dirty="0"/>
              <a:t> Haus</a:t>
            </a:r>
            <a:br>
              <a:rPr lang="en-GB" dirty="0"/>
            </a:br>
            <a:r>
              <a:rPr lang="en-GB" dirty="0" err="1"/>
              <a:t>ein</a:t>
            </a:r>
            <a:r>
              <a:rPr lang="en-GB" dirty="0"/>
              <a:t> </a:t>
            </a:r>
            <a:r>
              <a:rPr lang="en-GB" dirty="0" err="1"/>
              <a:t>Häuslein</a:t>
            </a:r>
            <a:br>
              <a:rPr lang="en-GB" dirty="0"/>
            </a:br>
            <a:r>
              <a:rPr lang="en-GB" dirty="0" err="1"/>
              <a:t>ein</a:t>
            </a:r>
            <a:r>
              <a:rPr lang="en-GB" dirty="0"/>
              <a:t> Buch</a:t>
            </a:r>
            <a:br>
              <a:rPr lang="en-GB" dirty="0"/>
            </a:br>
            <a:r>
              <a:rPr lang="en-GB" dirty="0" err="1"/>
              <a:t>ein</a:t>
            </a:r>
            <a:r>
              <a:rPr lang="en-GB" dirty="0"/>
              <a:t> </a:t>
            </a:r>
            <a:r>
              <a:rPr lang="en-GB" dirty="0" err="1"/>
              <a:t>Büchlein</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515397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transcribe unknown words; to apply knowledge of –</a:t>
            </a:r>
            <a:r>
              <a:rPr lang="en-GB" b="0" dirty="0" err="1"/>
              <a:t>chen</a:t>
            </a:r>
            <a:r>
              <a:rPr lang="en-GB" b="0" dirty="0"/>
              <a:t> and –</a:t>
            </a:r>
            <a:r>
              <a:rPr lang="en-GB" b="0" dirty="0" err="1"/>
              <a:t>lein</a:t>
            </a:r>
            <a:r>
              <a:rPr lang="en-GB" b="0" dirty="0"/>
              <a:t> in combination with previously taught nouns in order to work out meanings.</a:t>
            </a:r>
            <a:br>
              <a:rPr lang="en-GB" b="0" dirty="0"/>
            </a:br>
            <a:br>
              <a:rPr lang="en-GB" dirty="0"/>
            </a:br>
            <a:r>
              <a:rPr lang="en-GB" b="1" dirty="0"/>
              <a:t>Procedure:</a:t>
            </a:r>
            <a:br>
              <a:rPr lang="en-GB" dirty="0"/>
            </a:br>
            <a:r>
              <a:rPr lang="en-GB" dirty="0"/>
              <a:t>1. Click to hear each noun. Students transcribe the word.</a:t>
            </a:r>
          </a:p>
          <a:p>
            <a:r>
              <a:rPr lang="en-GB" dirty="0"/>
              <a:t>2. Students use their knowledge of diminutives to recognise the base word and write the English meaning of the diminutive.</a:t>
            </a:r>
          </a:p>
          <a:p>
            <a:r>
              <a:rPr lang="en-GB" dirty="0"/>
              <a:t>3.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Schlösschen</a:t>
            </a:r>
            <a:br>
              <a:rPr lang="en-GB" dirty="0"/>
            </a:br>
            <a:r>
              <a:rPr lang="en-GB" dirty="0"/>
              <a:t>2. </a:t>
            </a:r>
            <a:r>
              <a:rPr lang="en-GB" dirty="0" err="1"/>
              <a:t>Männchen</a:t>
            </a:r>
            <a:br>
              <a:rPr lang="en-GB" dirty="0"/>
            </a:br>
            <a:r>
              <a:rPr lang="en-GB" dirty="0"/>
              <a:t>3. </a:t>
            </a:r>
            <a:r>
              <a:rPr lang="en-GB" dirty="0" err="1"/>
              <a:t>Mütterlein</a:t>
            </a:r>
            <a:br>
              <a:rPr lang="en-GB" dirty="0"/>
            </a:br>
            <a:r>
              <a:rPr lang="en-GB" dirty="0"/>
              <a:t>4. </a:t>
            </a:r>
            <a:r>
              <a:rPr lang="en-GB" dirty="0" err="1"/>
              <a:t>Sternchen</a:t>
            </a:r>
            <a:br>
              <a:rPr lang="en-GB" dirty="0"/>
            </a:br>
            <a:r>
              <a:rPr lang="en-GB" dirty="0"/>
              <a:t>5. </a:t>
            </a:r>
            <a:r>
              <a:rPr lang="en-GB" dirty="0" err="1"/>
              <a:t>Kätzchen</a:t>
            </a:r>
            <a:br>
              <a:rPr lang="en-GB" dirty="0"/>
            </a:br>
            <a:r>
              <a:rPr lang="en-GB" dirty="0"/>
              <a:t>6. </a:t>
            </a:r>
            <a:r>
              <a:rPr lang="en-GB" dirty="0" err="1"/>
              <a:t>Hündchen</a:t>
            </a:r>
            <a:br>
              <a:rPr lang="en-GB" dirty="0"/>
            </a:br>
            <a:r>
              <a:rPr lang="en-GB" dirty="0"/>
              <a:t>7. </a:t>
            </a:r>
            <a:r>
              <a:rPr lang="en-GB" dirty="0" err="1"/>
              <a:t>Tischlein</a:t>
            </a:r>
            <a:br>
              <a:rPr lang="en-GB" dirty="0"/>
            </a:br>
            <a:r>
              <a:rPr lang="en-GB" dirty="0"/>
              <a:t>8. </a:t>
            </a:r>
            <a:r>
              <a:rPr lang="en-GB" dirty="0" err="1"/>
              <a:t>Vögelchen</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Stern and Vogel are unknown words, but not glossed on slide for obvious reasons.  For this reason, images are provided next to the diminutives, and teachers can also clarify meanings, as needed.</a:t>
            </a:r>
            <a:br>
              <a:rPr lang="en-GB" dirty="0"/>
            </a:br>
            <a:br>
              <a:rPr lang="en-GB" dirty="0"/>
            </a:br>
            <a:r>
              <a:rPr lang="en-GB" b="1" baseline="0" dirty="0"/>
              <a:t>Word frequency of unknown words (1 is the most frequent word in German): </a:t>
            </a:r>
            <a:br>
              <a:rPr lang="en-GB" baseline="0" dirty="0"/>
            </a:br>
            <a:r>
              <a:rPr lang="en-GB" baseline="0" dirty="0"/>
              <a:t>Stern [1677] Vogel [1701]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038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briefly introduce some of this week’s new and revisited vocabulary that will be used in the next activity.</a:t>
            </a:r>
          </a:p>
          <a:p>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German word from students. In most/all cases, pupils will recognise and be able to read the word aloud independently. </a:t>
            </a:r>
            <a:br>
              <a:rPr lang="en-GB" b="0" dirty="0"/>
            </a:br>
            <a:r>
              <a:rPr lang="en-GB" b="0" dirty="0"/>
              <a:t>3. Continue until all 9 items have been practised.</a:t>
            </a:r>
          </a:p>
          <a:p>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629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(two slides)</a:t>
            </a:r>
            <a:br>
              <a:rPr lang="en-GB" dirty="0"/>
            </a:br>
            <a:br>
              <a:rPr lang="en-GB" b="1" dirty="0"/>
            </a:br>
            <a:r>
              <a:rPr lang="en-GB" b="1" dirty="0"/>
              <a:t>Aim: </a:t>
            </a:r>
            <a:r>
              <a:rPr lang="en-GB" b="0" dirty="0"/>
              <a:t>to practise aural recognition of vocabulary by </a:t>
            </a:r>
            <a:r>
              <a:rPr lang="en-US" b="0" dirty="0"/>
              <a:t>listening to sentences and asking students to decide which story they belong to. </a:t>
            </a:r>
            <a:br>
              <a:rPr lang="en-GB" dirty="0"/>
            </a:br>
            <a:br>
              <a:rPr lang="en-GB" dirty="0"/>
            </a:br>
            <a:r>
              <a:rPr lang="en-GB" b="1" dirty="0"/>
              <a:t>Procedure:</a:t>
            </a:r>
            <a:br>
              <a:rPr lang="en-GB" dirty="0"/>
            </a:br>
            <a:r>
              <a:rPr lang="en-GB" dirty="0"/>
              <a:t>1. Click on audio button 1 on the right to play item 1. Students decide which story the item belongs to.</a:t>
            </a:r>
          </a:p>
          <a:p>
            <a:r>
              <a:rPr lang="en-GB" dirty="0"/>
              <a:t>2. Continue for items 2-9.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 Snow White (SW); B = Sleeping Beauty (SB); C = The Three Little Pigs (3LP); D = Little Red Riding Hood (LRRH)</a:t>
            </a:r>
          </a:p>
          <a:p>
            <a:endParaRPr lang="en-GB" dirty="0"/>
          </a:p>
          <a:p>
            <a:r>
              <a:rPr lang="en-GB" b="1" dirty="0"/>
              <a:t>Note: </a:t>
            </a:r>
            <a:r>
              <a:rPr lang="en-GB" dirty="0"/>
              <a:t>Students are provided with the German story titles here, three of which they have already seen in the earlier phonics activity.</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1.  Sie isst einen Apfel und sie wird nicht wieder wach. (A/SW)</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Plötzlich trifft sie ein Tier im Wald. (D/LRRH)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Er springt auf das Häuschen und droht: Lass mich herein! (C/3LP)</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Das Mädchen schläft ein und schläft für hundert Jahre. (B/SB)</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Es gibt sieben kleine Männchen. (A/SW)</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Das Steinhaus war ein guter Schutz.  (C/3LP)</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Sie hatte keine Angst vor ihm. (D/LRRH)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 Sie sagen zu ihrem Bruder: Hilfe! Hilfe, bitte! (C/3LP)</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9. Nach einem Kuss wurde sie wach. (B/SB)</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Kuss</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547129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of 2</a:t>
            </a:r>
          </a:p>
          <a:p>
            <a:br>
              <a:rPr lang="en-GB" dirty="0"/>
            </a:br>
            <a:r>
              <a:rPr lang="en-GB" b="1" dirty="0"/>
              <a:t>Aim: </a:t>
            </a:r>
            <a:r>
              <a:rPr lang="en-GB" b="0" dirty="0"/>
              <a:t>to practise individual word comprehension based on the sentences just heard.</a:t>
            </a:r>
          </a:p>
          <a:p>
            <a:br>
              <a:rPr lang="en-GB" b="0" dirty="0"/>
            </a:br>
            <a:r>
              <a:rPr lang="en-GB" b="1" dirty="0"/>
              <a:t>Procedure:</a:t>
            </a:r>
            <a:br>
              <a:rPr lang="en-GB" dirty="0"/>
            </a:br>
            <a:r>
              <a:rPr lang="en-GB" dirty="0"/>
              <a:t>Students translate the words in bold. Click to bring up the English translation.</a:t>
            </a:r>
          </a:p>
          <a:p>
            <a:br>
              <a:rPr lang="en-GB" dirty="0"/>
            </a:br>
            <a:r>
              <a:rPr lang="en-GB" b="1" baseline="0" dirty="0"/>
              <a:t>Word frequency (1 is the most frequent word in German): </a:t>
            </a:r>
            <a:br>
              <a:rPr lang="en-GB" baseline="0" dirty="0"/>
            </a:br>
            <a:r>
              <a:rPr lang="en-GB" baseline="0" dirty="0" err="1"/>
              <a:t>Kuss</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3957870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(two slides)</a:t>
            </a:r>
            <a:br>
              <a:rPr lang="en-GB" dirty="0"/>
            </a:br>
            <a:br>
              <a:rPr lang="en-GB" b="1" dirty="0"/>
            </a:br>
            <a:r>
              <a:rPr lang="en-GB" b="1" dirty="0"/>
              <a:t>Aim: </a:t>
            </a:r>
            <a:r>
              <a:rPr lang="en-GB" b="0" dirty="0"/>
              <a:t>to recap students’ previous learning of the imperfect/simple past.</a:t>
            </a:r>
            <a:br>
              <a:rPr lang="en-GB" b="0" dirty="0"/>
            </a:br>
            <a:br>
              <a:rPr lang="en-GB" dirty="0"/>
            </a:br>
            <a:r>
              <a:rPr lang="en-GB" b="1" dirty="0"/>
              <a:t>Procedure:</a:t>
            </a:r>
            <a:br>
              <a:rPr lang="en-GB" dirty="0"/>
            </a:br>
            <a:r>
              <a:rPr lang="en-GB" dirty="0"/>
              <a:t>1. Click to present the information and examples.</a:t>
            </a:r>
          </a:p>
          <a:p>
            <a:r>
              <a:rPr lang="en-GB" dirty="0"/>
              <a:t>2. Elicit English meanings.</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196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1.jp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17.png"/><Relationship Id="rId10"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image" Target="../media/image47.png"/><Relationship Id="rId1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55.png"/><Relationship Id="rId3" Type="http://schemas.openxmlformats.org/officeDocument/2006/relationships/image" Target="../media/image3.png"/><Relationship Id="rId7" Type="http://schemas.openxmlformats.org/officeDocument/2006/relationships/audio" Target="../media/audio32.wav"/><Relationship Id="rId12" Type="http://schemas.openxmlformats.org/officeDocument/2006/relationships/audio" Target="../media/audio37.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audio" Target="../media/audio30.wav"/><Relationship Id="rId10" Type="http://schemas.openxmlformats.org/officeDocument/2006/relationships/audio" Target="../media/audio35.wav"/><Relationship Id="rId4" Type="http://schemas.openxmlformats.org/officeDocument/2006/relationships/image" Target="../media/image54.png"/><Relationship Id="rId9" Type="http://schemas.openxmlformats.org/officeDocument/2006/relationships/audio" Target="../media/audio34.wav"/><Relationship Id="rId1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3.png"/><Relationship Id="rId4" Type="http://schemas.openxmlformats.org/officeDocument/2006/relationships/image" Target="../media/image57.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jp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png"/><Relationship Id="rId9" Type="http://schemas.openxmlformats.org/officeDocument/2006/relationships/image" Target="../media/image64.svg"/></Relationships>
</file>

<file path=ppt/slides/_rels/slide17.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image" Target="../media/image1.jpg"/><Relationship Id="rId7" Type="http://schemas.openxmlformats.org/officeDocument/2006/relationships/audio" Target="../media/audio39.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38.wav"/><Relationship Id="rId11"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audio" Target="../media/audio42.wav"/><Relationship Id="rId4" Type="http://schemas.openxmlformats.org/officeDocument/2006/relationships/image" Target="../media/image3.png"/><Relationship Id="rId9" Type="http://schemas.openxmlformats.org/officeDocument/2006/relationships/audio" Target="../media/audio41.wav"/></Relationships>
</file>

<file path=ppt/slides/_rels/slide18.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image" Target="../media/image1.jpg"/><Relationship Id="rId7" Type="http://schemas.openxmlformats.org/officeDocument/2006/relationships/audio" Target="../media/audio40.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39.wav"/><Relationship Id="rId5" Type="http://schemas.openxmlformats.org/officeDocument/2006/relationships/audio" Target="../media/audio38.wav"/><Relationship Id="rId4" Type="http://schemas.openxmlformats.org/officeDocument/2006/relationships/image" Target="../media/image3.png"/><Relationship Id="rId9" Type="http://schemas.openxmlformats.org/officeDocument/2006/relationships/audio" Target="../media/audio42.wav"/></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audio" Target="../media/audio6.wav"/><Relationship Id="rId3" Type="http://schemas.openxmlformats.org/officeDocument/2006/relationships/image" Target="../media/image3.png"/><Relationship Id="rId7" Type="http://schemas.openxmlformats.org/officeDocument/2006/relationships/audio" Target="../media/audio3.wav"/><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image" Target="../media/image4.jpeg"/><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audio" Target="../media/audio4.wav"/><Relationship Id="rId1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5.png"/><Relationship Id="rId3" Type="http://schemas.openxmlformats.org/officeDocument/2006/relationships/image" Target="../media/image3.png"/><Relationship Id="rId7" Type="http://schemas.openxmlformats.org/officeDocument/2006/relationships/image" Target="../media/image70.jpe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20.xml"/><Relationship Id="rId16"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69.jpeg"/><Relationship Id="rId11" Type="http://schemas.openxmlformats.org/officeDocument/2006/relationships/image" Target="../media/image73.png"/><Relationship Id="rId5" Type="http://schemas.openxmlformats.org/officeDocument/2006/relationships/image" Target="../media/image68.png"/><Relationship Id="rId15" Type="http://schemas.openxmlformats.org/officeDocument/2006/relationships/image" Target="../media/image77.jp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jpeg"/><Relationship Id="rId14" Type="http://schemas.openxmlformats.org/officeDocument/2006/relationships/image" Target="../media/image76.jp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5.png"/><Relationship Id="rId3" Type="http://schemas.openxmlformats.org/officeDocument/2006/relationships/image" Target="../media/image80.png"/><Relationship Id="rId7" Type="http://schemas.openxmlformats.org/officeDocument/2006/relationships/image" Target="../media/image70.jpe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21.xml"/><Relationship Id="rId16"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3.png"/><Relationship Id="rId11" Type="http://schemas.openxmlformats.org/officeDocument/2006/relationships/image" Target="../media/image73.png"/><Relationship Id="rId5" Type="http://schemas.openxmlformats.org/officeDocument/2006/relationships/image" Target="../media/image81.png"/><Relationship Id="rId15" Type="http://schemas.openxmlformats.org/officeDocument/2006/relationships/image" Target="../media/image77.jpg"/><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71.jpeg"/><Relationship Id="rId14" Type="http://schemas.openxmlformats.org/officeDocument/2006/relationships/image" Target="../media/image76.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95.png"/><Relationship Id="rId3" Type="http://schemas.openxmlformats.org/officeDocument/2006/relationships/image" Target="../media/image1.jpg"/><Relationship Id="rId7" Type="http://schemas.openxmlformats.org/officeDocument/2006/relationships/image" Target="../media/image91.png"/><Relationship Id="rId12" Type="http://schemas.openxmlformats.org/officeDocument/2006/relationships/image" Target="../media/image94.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93.png"/><Relationship Id="rId5" Type="http://schemas.openxmlformats.org/officeDocument/2006/relationships/image" Target="../media/image90.png"/><Relationship Id="rId10" Type="http://schemas.openxmlformats.org/officeDocument/2006/relationships/image" Target="../media/image20.png"/><Relationship Id="rId4" Type="http://schemas.openxmlformats.org/officeDocument/2006/relationships/image" Target="../media/image89.png"/><Relationship Id="rId9" Type="http://schemas.openxmlformats.org/officeDocument/2006/relationships/image" Target="../media/image92.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96.png"/><Relationship Id="rId3" Type="http://schemas.openxmlformats.org/officeDocument/2006/relationships/image" Target="../media/image1.jpg"/><Relationship Id="rId7" Type="http://schemas.openxmlformats.org/officeDocument/2006/relationships/image" Target="../media/image91.png"/><Relationship Id="rId12" Type="http://schemas.openxmlformats.org/officeDocument/2006/relationships/image" Target="../media/image94.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93.png"/><Relationship Id="rId5" Type="http://schemas.openxmlformats.org/officeDocument/2006/relationships/image" Target="../media/image90.png"/><Relationship Id="rId10" Type="http://schemas.openxmlformats.org/officeDocument/2006/relationships/image" Target="../media/image20.png"/><Relationship Id="rId4" Type="http://schemas.openxmlformats.org/officeDocument/2006/relationships/image" Target="../media/image89.png"/><Relationship Id="rId9"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jp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2.xml"/><Relationship Id="rId7" Type="http://schemas.openxmlformats.org/officeDocument/2006/relationships/image" Target="../media/image1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hyperlink" Target="https://quizlet.com/gb/609991136/year-9-german-term-32-week-2-flash-cards/" TargetMode="External"/><Relationship Id="rId3" Type="http://schemas.openxmlformats.org/officeDocument/2006/relationships/image" Target="../media/image3.png"/><Relationship Id="rId7" Type="http://schemas.openxmlformats.org/officeDocument/2006/relationships/hyperlink" Target="https://quizlet.com/gb/610002005/year-9-german-term-32-week-6-flash-cards/" TargetMode="External"/><Relationship Id="rId12"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resources.ncelp.org/concern/resources/bz60cx54p?locale=en" TargetMode="External"/><Relationship Id="rId11" Type="http://schemas.openxmlformats.org/officeDocument/2006/relationships/image" Target="../media/image105.png"/><Relationship Id="rId5" Type="http://schemas.openxmlformats.org/officeDocument/2006/relationships/hyperlink" Target="https://drive.google.com/file/d/1KshhXOdzEheL7DOB1R-x4PKW348N-ta9/view?usp=sharing" TargetMode="External"/><Relationship Id="rId10"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hyperlink" Target="https://quizlet.com/gb/608803105/year-9-german-term-22-week-1-flash-card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audio" Target="../media/audio8.wav"/><Relationship Id="rId12"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2.png"/><Relationship Id="rId5" Type="http://schemas.openxmlformats.org/officeDocument/2006/relationships/audio" Target="../media/audio7.wav"/><Relationship Id="rId10" Type="http://schemas.openxmlformats.org/officeDocument/2006/relationships/audio" Target="../media/audio10.wav"/><Relationship Id="rId4" Type="http://schemas.openxmlformats.org/officeDocument/2006/relationships/image" Target="../media/image3.png"/><Relationship Id="rId9"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18" Type="http://schemas.openxmlformats.org/officeDocument/2006/relationships/image" Target="../media/image22.png"/><Relationship Id="rId3" Type="http://schemas.openxmlformats.org/officeDocument/2006/relationships/image" Target="../media/image1.jpg"/><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image" Target="../media/image3.png"/><Relationship Id="rId15" Type="http://schemas.openxmlformats.org/officeDocument/2006/relationships/image" Target="../media/image19.png"/><Relationship Id="rId10" Type="http://schemas.openxmlformats.org/officeDocument/2006/relationships/audio" Target="../media/audio16.wav"/><Relationship Id="rId19"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audio" Target="../media/audio15.wav"/><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1.jp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17.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2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audio" Target="../media/audio20.wav"/><Relationship Id="rId18" Type="http://schemas.openxmlformats.org/officeDocument/2006/relationships/audio" Target="../media/audio25.wav"/><Relationship Id="rId3" Type="http://schemas.openxmlformats.org/officeDocument/2006/relationships/image" Target="../media/image1.jpg"/><Relationship Id="rId21" Type="http://schemas.openxmlformats.org/officeDocument/2006/relationships/audio" Target="../media/audio28.wav"/><Relationship Id="rId7" Type="http://schemas.openxmlformats.org/officeDocument/2006/relationships/image" Target="../media/image35.png"/><Relationship Id="rId12" Type="http://schemas.openxmlformats.org/officeDocument/2006/relationships/image" Target="../media/image40.jpeg"/><Relationship Id="rId17" Type="http://schemas.openxmlformats.org/officeDocument/2006/relationships/audio" Target="../media/audio24.wav"/><Relationship Id="rId2" Type="http://schemas.openxmlformats.org/officeDocument/2006/relationships/notesSlide" Target="../notesSlides/notesSlide7.xml"/><Relationship Id="rId16" Type="http://schemas.openxmlformats.org/officeDocument/2006/relationships/audio" Target="../media/audio23.wav"/><Relationship Id="rId20" Type="http://schemas.openxmlformats.org/officeDocument/2006/relationships/audio" Target="../media/audio27.wav"/><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png"/><Relationship Id="rId15" Type="http://schemas.openxmlformats.org/officeDocument/2006/relationships/audio" Target="../media/audio22.wav"/><Relationship Id="rId10" Type="http://schemas.openxmlformats.org/officeDocument/2006/relationships/image" Target="../media/image38.png"/><Relationship Id="rId19" Type="http://schemas.openxmlformats.org/officeDocument/2006/relationships/audio" Target="../media/audio26.wav"/><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audio" Target="../media/audio21.wav"/><Relationship Id="rId22" Type="http://schemas.openxmlformats.org/officeDocument/2006/relationships/audio" Target="../media/audio29.wav"/></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err="1">
                <a:solidFill>
                  <a:prstClr val="white"/>
                </a:solidFill>
              </a:rPr>
              <a:t>Geschichten</a:t>
            </a:r>
            <a:r>
              <a:rPr lang="en-GB" sz="4000" b="1" dirty="0">
                <a:solidFill>
                  <a:prstClr val="white"/>
                </a:solidFill>
              </a:rPr>
              <a:t> </a:t>
            </a:r>
            <a:r>
              <a:rPr lang="en-GB" sz="4000" b="1" dirty="0" err="1">
                <a:solidFill>
                  <a:prstClr val="white"/>
                </a:solidFill>
              </a:rPr>
              <a:t>erzählen</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Using the simple past (imperfect)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hard and soft [</a:t>
            </a:r>
            <a:r>
              <a:rPr lang="en-GB" sz="3000" dirty="0" err="1">
                <a:solidFill>
                  <a:prstClr val="white"/>
                </a:solidFill>
              </a:rPr>
              <a:t>ch</a:t>
            </a:r>
            <a:r>
              <a:rPr lang="en-GB" sz="3000" dirty="0">
                <a:solidFill>
                  <a:prstClr val="white"/>
                </a:solidFill>
              </a:rPr>
              <a:t>]</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67</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5 / 5 / 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97C2A717-8A01-40C1-9CAF-23727B4E1F56}"/>
              </a:ext>
            </a:extLst>
          </p:cNvPr>
          <p:cNvSpPr/>
          <p:nvPr/>
        </p:nvSpPr>
        <p:spPr>
          <a:xfrm>
            <a:off x="234672" y="5783938"/>
            <a:ext cx="11846560" cy="496575"/>
          </a:xfrm>
          <a:prstGeom prst="roundRect">
            <a:avLst/>
          </a:prstGeom>
          <a:solidFill>
            <a:srgbClr val="FFF4E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11FD5017-7A1A-491E-8171-52E412E7DFDF}"/>
              </a:ext>
            </a:extLst>
          </p:cNvPr>
          <p:cNvSpPr/>
          <p:nvPr/>
        </p:nvSpPr>
        <p:spPr>
          <a:xfrm>
            <a:off x="6034604" y="3402174"/>
            <a:ext cx="4634737" cy="496575"/>
          </a:xfrm>
          <a:prstGeom prst="roundRect">
            <a:avLst/>
          </a:prstGeom>
          <a:solidFill>
            <a:srgbClr val="FFF4E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32438424-6C60-4445-868E-7EF561712D0D}"/>
              </a:ext>
            </a:extLst>
          </p:cNvPr>
          <p:cNvSpPr/>
          <p:nvPr/>
        </p:nvSpPr>
        <p:spPr>
          <a:xfrm>
            <a:off x="6034603" y="4025580"/>
            <a:ext cx="4634737" cy="496575"/>
          </a:xfrm>
          <a:prstGeom prst="roundRect">
            <a:avLst/>
          </a:prstGeom>
          <a:solidFill>
            <a:srgbClr val="FFF4E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2D073409-41D1-47DB-8ED4-411FC4E15F0F}"/>
              </a:ext>
            </a:extLst>
          </p:cNvPr>
          <p:cNvSpPr/>
          <p:nvPr/>
        </p:nvSpPr>
        <p:spPr>
          <a:xfrm>
            <a:off x="6050738" y="4662094"/>
            <a:ext cx="4634737" cy="496575"/>
          </a:xfrm>
          <a:prstGeom prst="roundRect">
            <a:avLst/>
          </a:prstGeom>
          <a:solidFill>
            <a:srgbClr val="FFF4E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5EDC9AE2-BCDE-449C-8073-8A917A42D550}"/>
              </a:ext>
            </a:extLst>
          </p:cNvPr>
          <p:cNvSpPr/>
          <p:nvPr/>
        </p:nvSpPr>
        <p:spPr>
          <a:xfrm>
            <a:off x="6019830" y="2666896"/>
            <a:ext cx="4634737" cy="496575"/>
          </a:xfrm>
          <a:prstGeom prst="roundRect">
            <a:avLst/>
          </a:prstGeom>
          <a:solidFill>
            <a:srgbClr val="FFF4E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692411" cy="869950"/>
          </a:xfrm>
          <a:prstGeom prst="rect">
            <a:avLst/>
          </a:prstGeom>
        </p:spPr>
      </p:pic>
      <p:sp>
        <p:nvSpPr>
          <p:cNvPr id="4" name="Title 3"/>
          <p:cNvSpPr>
            <a:spLocks noGrp="1"/>
          </p:cNvSpPr>
          <p:nvPr>
            <p:ph type="title"/>
          </p:nvPr>
        </p:nvSpPr>
        <p:spPr>
          <a:xfrm>
            <a:off x="0" y="294041"/>
            <a:ext cx="4197927" cy="707849"/>
          </a:xfrm>
        </p:spPr>
        <p:txBody>
          <a:bodyPr>
            <a:normAutofit fontScale="90000"/>
          </a:bodyPr>
          <a:lstStyle/>
          <a:p>
            <a:r>
              <a:rPr lang="en-GB" sz="3600" b="1" dirty="0">
                <a:solidFill>
                  <a:schemeClr val="bg1"/>
                </a:solidFill>
              </a:rPr>
              <a:t>das </a:t>
            </a:r>
            <a:r>
              <a:rPr lang="en-GB" sz="3600" b="1" dirty="0" err="1">
                <a:solidFill>
                  <a:schemeClr val="bg1"/>
                </a:solidFill>
              </a:rPr>
              <a:t>Imperfekt</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0" y="1163991"/>
            <a:ext cx="11777328" cy="830997"/>
          </a:xfrm>
          <a:prstGeom prst="rect">
            <a:avLst/>
          </a:prstGeom>
          <a:noFill/>
        </p:spPr>
        <p:txBody>
          <a:bodyPr wrap="square" rtlCol="0">
            <a:spAutoFit/>
          </a:bodyPr>
          <a:lstStyle/>
          <a:p>
            <a:pPr lvl="0" hangingPunct="0">
              <a:defRPr/>
            </a:pPr>
            <a:r>
              <a:rPr lang="en-US" sz="2400" kern="1400" dirty="0">
                <a:solidFill>
                  <a:srgbClr val="115076"/>
                </a:solidFill>
                <a:latin typeface="Century Gothic" panose="020B0502020202020204" pitchFamily="34" charset="0"/>
                <a:ea typeface="Times New Roman" panose="02020603050405020304" pitchFamily="18" charset="0"/>
              </a:rPr>
              <a:t>Use other </a:t>
            </a:r>
            <a:r>
              <a:rPr lang="en-US" sz="2400" i="1" kern="1400" dirty="0">
                <a:solidFill>
                  <a:srgbClr val="115076"/>
                </a:solidFill>
                <a:latin typeface="Century Gothic" panose="020B0502020202020204" pitchFamily="34" charset="0"/>
                <a:ea typeface="Times New Roman" panose="02020603050405020304" pitchFamily="18" charset="0"/>
              </a:rPr>
              <a:t>imperfect</a:t>
            </a:r>
            <a:r>
              <a:rPr lang="en-US" sz="2400" kern="1400" dirty="0">
                <a:solidFill>
                  <a:srgbClr val="115076"/>
                </a:solidFill>
                <a:latin typeface="Century Gothic" panose="020B0502020202020204" pitchFamily="34" charset="0"/>
                <a:ea typeface="Times New Roman" panose="02020603050405020304" pitchFamily="18" charset="0"/>
              </a:rPr>
              <a:t> or </a:t>
            </a:r>
            <a:r>
              <a:rPr lang="en-US" sz="2400" i="1" kern="1400" dirty="0">
                <a:solidFill>
                  <a:srgbClr val="115076"/>
                </a:solidFill>
                <a:latin typeface="Century Gothic" panose="020B0502020202020204" pitchFamily="34" charset="0"/>
                <a:ea typeface="Times New Roman" panose="02020603050405020304" pitchFamily="18" charset="0"/>
              </a:rPr>
              <a:t>simple past </a:t>
            </a:r>
            <a:r>
              <a:rPr lang="en-US" sz="2400" kern="1400" dirty="0">
                <a:solidFill>
                  <a:srgbClr val="115076"/>
                </a:solidFill>
                <a:latin typeface="Century Gothic" panose="020B0502020202020204" pitchFamily="34" charset="0"/>
                <a:ea typeface="Times New Roman" panose="02020603050405020304" pitchFamily="18" charset="0"/>
              </a:rPr>
              <a:t>forms to narrate past events mainly in </a:t>
            </a:r>
            <a:r>
              <a:rPr lang="en-US" sz="2400" b="1" u="sng" kern="1400" dirty="0">
                <a:solidFill>
                  <a:srgbClr val="115076"/>
                </a:solidFill>
                <a:latin typeface="Century Gothic" panose="020B0502020202020204" pitchFamily="34" charset="0"/>
                <a:ea typeface="Times New Roman" panose="02020603050405020304" pitchFamily="18" charset="0"/>
              </a:rPr>
              <a:t>written</a:t>
            </a:r>
            <a:r>
              <a:rPr lang="en-US" sz="2400" kern="1400" dirty="0">
                <a:solidFill>
                  <a:srgbClr val="115076"/>
                </a:solidFill>
                <a:latin typeface="Century Gothic" panose="020B0502020202020204" pitchFamily="34" charset="0"/>
                <a:ea typeface="Times New Roman" panose="02020603050405020304" pitchFamily="18" charset="0"/>
              </a:rPr>
              <a:t> German.</a:t>
            </a:r>
            <a:endParaRPr lang="en-GB" sz="2400" kern="1400" dirty="0">
              <a:solidFill>
                <a:srgbClr val="115076"/>
              </a:solidFill>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76C80064-6F76-4EF0-BE41-1FC8293242A4}"/>
              </a:ext>
            </a:extLst>
          </p:cNvPr>
          <p:cNvSpPr txBox="1"/>
          <p:nvPr/>
        </p:nvSpPr>
        <p:spPr>
          <a:xfrm>
            <a:off x="0" y="2033941"/>
            <a:ext cx="11777328" cy="461665"/>
          </a:xfrm>
          <a:prstGeom prst="rect">
            <a:avLst/>
          </a:prstGeom>
          <a:noFill/>
        </p:spPr>
        <p:txBody>
          <a:bodyPr wrap="square" rtlCol="0">
            <a:spAutoFit/>
          </a:bodyPr>
          <a:lstStyle/>
          <a:p>
            <a:pPr lvl="0" hangingPunct="0">
              <a:defRPr/>
            </a:pPr>
            <a:r>
              <a:rPr lang="en-US" sz="2400" kern="1400" dirty="0">
                <a:solidFill>
                  <a:srgbClr val="115076"/>
                </a:solidFill>
                <a:latin typeface="Century Gothic" panose="020B0502020202020204" pitchFamily="34" charset="0"/>
                <a:ea typeface="Times New Roman" panose="02020603050405020304" pitchFamily="18" charset="0"/>
              </a:rPr>
              <a:t>To form the imperfect form of all weak verbs:</a:t>
            </a:r>
            <a:endParaRPr lang="en-GB" sz="2400" kern="1400" dirty="0">
              <a:solidFill>
                <a:srgbClr val="115076"/>
              </a:solidFill>
              <a:latin typeface="Times New Roman" panose="02020603050405020304" pitchFamily="18" charset="0"/>
              <a:ea typeface="Times New Roman" panose="02020603050405020304" pitchFamily="18" charset="0"/>
            </a:endParaRPr>
          </a:p>
        </p:txBody>
      </p:sp>
      <p:sp>
        <p:nvSpPr>
          <p:cNvPr id="17" name="Rectangle 16">
            <a:extLst>
              <a:ext uri="{FF2B5EF4-FFF2-40B4-BE49-F238E27FC236}">
                <a16:creationId xmlns:a16="http://schemas.microsoft.com/office/drawing/2014/main" id="{3DA065C8-7D2D-41D1-94CA-86B0AA400E69}"/>
              </a:ext>
            </a:extLst>
          </p:cNvPr>
          <p:cNvSpPr/>
          <p:nvPr/>
        </p:nvSpPr>
        <p:spPr>
          <a:xfrm>
            <a:off x="331836" y="2744049"/>
            <a:ext cx="864523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remove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and add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8" name="Rectangle 17">
            <a:extLst>
              <a:ext uri="{FF2B5EF4-FFF2-40B4-BE49-F238E27FC236}">
                <a16:creationId xmlns:a16="http://schemas.microsoft.com/office/drawing/2014/main" id="{EB9C65AF-7123-4E08-8758-12E9B63FD0CD}"/>
              </a:ext>
            </a:extLst>
          </p:cNvPr>
          <p:cNvSpPr/>
          <p:nvPr/>
        </p:nvSpPr>
        <p:spPr>
          <a:xfrm>
            <a:off x="305370" y="3466152"/>
            <a:ext cx="571446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use this stem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fo</a:t>
            </a:r>
            <a:r>
              <a:rPr lang="en-GB" sz="2400" dirty="0">
                <a:solidFill>
                  <a:srgbClr val="115076"/>
                </a:solidFill>
                <a:latin typeface="Century Gothic" panose="020F0302020204030204"/>
              </a:rPr>
              <a:t>r </a:t>
            </a:r>
            <a:r>
              <a:rPr kumimoji="0" lang="en-GB" sz="2400" i="1" u="none" strike="noStrike" kern="1200" cap="none" spc="0" normalizeH="0" baseline="0" noProof="0" dirty="0">
                <a:ln>
                  <a:noFill/>
                </a:ln>
                <a:solidFill>
                  <a:srgbClr val="115076"/>
                </a:solidFill>
                <a:effectLst/>
                <a:uLnTx/>
                <a:uFillTx/>
                <a:latin typeface="Century Gothic" panose="020F0302020204030204"/>
                <a:ea typeface="+mn-ea"/>
                <a:cs typeface="+mn-cs"/>
              </a:rPr>
              <a:t>ich</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i="0" u="sng" strike="noStrike" kern="1200" cap="none" spc="0" normalizeH="0" baseline="0" noProof="0" dirty="0">
                <a:ln>
                  <a:noFill/>
                </a:ln>
                <a:solidFill>
                  <a:srgbClr val="115076"/>
                </a:solidFill>
                <a:effectLst/>
                <a:uLnTx/>
                <a:uFillTx/>
                <a:latin typeface="Century Gothic" panose="020F0302020204030204"/>
                <a:ea typeface="+mn-ea"/>
                <a:cs typeface="+mn-cs"/>
              </a:rPr>
              <a:t>and</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i="1" u="none"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400" i="1"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i="1" u="none" strike="noStrike" kern="1200" cap="none" spc="0" normalizeH="0" baseline="0" noProof="0" dirty="0" err="1">
                <a:ln>
                  <a:noFill/>
                </a:ln>
                <a:solidFill>
                  <a:srgbClr val="115076"/>
                </a:solidFill>
                <a:effectLst/>
                <a:uLnTx/>
                <a:uFillTx/>
                <a:latin typeface="Century Gothic" panose="020F0302020204030204"/>
                <a:ea typeface="+mn-ea"/>
                <a:cs typeface="+mn-cs"/>
              </a:rPr>
              <a:t>sie</a:t>
            </a:r>
            <a:r>
              <a:rPr kumimoji="0" lang="en-GB" sz="2400" i="1" u="none" strike="noStrike" kern="1200" cap="none" spc="0" normalizeH="0" baseline="0" noProof="0" dirty="0">
                <a:ln>
                  <a:noFill/>
                </a:ln>
                <a:solidFill>
                  <a:srgbClr val="115076"/>
                </a:solidFill>
                <a:effectLst/>
                <a:uLnTx/>
                <a:uFillTx/>
                <a:latin typeface="Century Gothic" panose="020F0302020204030204"/>
                <a:ea typeface="+mn-ea"/>
                <a:cs typeface="+mn-cs"/>
              </a:rPr>
              <a:t>/es</a:t>
            </a:r>
            <a:endParaRPr kumimoji="0" lang="en-GB" sz="2400" b="1"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CC75CDFA-958A-4349-A938-373D86C4CC36}"/>
              </a:ext>
            </a:extLst>
          </p:cNvPr>
          <p:cNvSpPr/>
          <p:nvPr/>
        </p:nvSpPr>
        <p:spPr>
          <a:xfrm>
            <a:off x="356431" y="4662093"/>
            <a:ext cx="390363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add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st</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for the </a:t>
            </a:r>
            <a:r>
              <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rPr>
              <a:t>du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form</a:t>
            </a:r>
          </a:p>
        </p:txBody>
      </p:sp>
      <p:sp>
        <p:nvSpPr>
          <p:cNvPr id="20" name="TextBox 19">
            <a:extLst>
              <a:ext uri="{FF2B5EF4-FFF2-40B4-BE49-F238E27FC236}">
                <a16:creationId xmlns:a16="http://schemas.microsoft.com/office/drawing/2014/main" id="{756D2DC0-FF94-4CA5-A669-D447077484A8}"/>
              </a:ext>
            </a:extLst>
          </p:cNvPr>
          <p:cNvSpPr txBox="1"/>
          <p:nvPr/>
        </p:nvSpPr>
        <p:spPr>
          <a:xfrm>
            <a:off x="6042837" y="2680026"/>
            <a:ext cx="15760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machen</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B6218381-4A6C-42A6-BA74-23FB4D725C64}"/>
              </a:ext>
            </a:extLst>
          </p:cNvPr>
          <p:cNvSpPr txBox="1"/>
          <p:nvPr/>
        </p:nvSpPr>
        <p:spPr>
          <a:xfrm>
            <a:off x="6034603" y="3410927"/>
            <a:ext cx="2180866"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mach</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te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83AB2CA9-0448-4F89-83C3-26270380C5E7}"/>
              </a:ext>
            </a:extLst>
          </p:cNvPr>
          <p:cNvSpPr txBox="1"/>
          <p:nvPr/>
        </p:nvSpPr>
        <p:spPr>
          <a:xfrm>
            <a:off x="5999432" y="4662094"/>
            <a:ext cx="4645072" cy="461665"/>
          </a:xfrm>
          <a:prstGeom prst="rect">
            <a:avLst/>
          </a:prstGeom>
          <a:noFill/>
        </p:spPr>
        <p:txBody>
          <a:bodyPr wrap="square" rtlCol="0">
            <a:spAutoFit/>
          </a:bodyPr>
          <a:lstStyle/>
          <a:p>
            <a:pPr lvl="0">
              <a:defRPr/>
            </a:pPr>
            <a:r>
              <a:rPr lang="en-GB" sz="2400" dirty="0">
                <a:solidFill>
                  <a:srgbClr val="104F75"/>
                </a:solidFill>
                <a:latin typeface="Century Gothic" panose="020B0502020202020204" pitchFamily="34" charset="0"/>
              </a:rPr>
              <a:t>du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mach</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test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26" name="Graphic 25" descr="Line arrow Straight">
            <a:extLst>
              <a:ext uri="{FF2B5EF4-FFF2-40B4-BE49-F238E27FC236}">
                <a16:creationId xmlns:a16="http://schemas.microsoft.com/office/drawing/2014/main" id="{C2D6F977-D68B-487B-94D3-B98A50DCB1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7679797" y="2466963"/>
            <a:ext cx="772243" cy="914400"/>
          </a:xfrm>
          <a:prstGeom prst="rect">
            <a:avLst/>
          </a:prstGeom>
        </p:spPr>
      </p:pic>
      <p:sp>
        <p:nvSpPr>
          <p:cNvPr id="27" name="TextBox 26">
            <a:extLst>
              <a:ext uri="{FF2B5EF4-FFF2-40B4-BE49-F238E27FC236}">
                <a16:creationId xmlns:a16="http://schemas.microsoft.com/office/drawing/2014/main" id="{6CA35B26-FB46-4987-A364-C4E6DBC00BD6}"/>
              </a:ext>
            </a:extLst>
          </p:cNvPr>
          <p:cNvSpPr txBox="1"/>
          <p:nvPr/>
        </p:nvSpPr>
        <p:spPr>
          <a:xfrm>
            <a:off x="8512966" y="2652948"/>
            <a:ext cx="15760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mach</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te</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79B15380-CE66-46A4-85C8-95B171DB7B6F}"/>
              </a:ext>
            </a:extLst>
          </p:cNvPr>
          <p:cNvSpPr txBox="1"/>
          <p:nvPr/>
        </p:nvSpPr>
        <p:spPr>
          <a:xfrm>
            <a:off x="9840755" y="2710804"/>
            <a:ext cx="11317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(did)</a:t>
            </a:r>
          </a:p>
        </p:txBody>
      </p:sp>
      <p:sp>
        <p:nvSpPr>
          <p:cNvPr id="29" name="TextBox 28">
            <a:extLst>
              <a:ext uri="{FF2B5EF4-FFF2-40B4-BE49-F238E27FC236}">
                <a16:creationId xmlns:a16="http://schemas.microsoft.com/office/drawing/2014/main" id="{B638556A-60AD-4F01-B949-18FD16594344}"/>
              </a:ext>
            </a:extLst>
          </p:cNvPr>
          <p:cNvSpPr txBox="1"/>
          <p:nvPr/>
        </p:nvSpPr>
        <p:spPr>
          <a:xfrm>
            <a:off x="8787345" y="4723649"/>
            <a:ext cx="19417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(you did)</a:t>
            </a:r>
          </a:p>
        </p:txBody>
      </p:sp>
      <p:sp>
        <p:nvSpPr>
          <p:cNvPr id="30" name="TextBox 29">
            <a:extLst>
              <a:ext uri="{FF2B5EF4-FFF2-40B4-BE49-F238E27FC236}">
                <a16:creationId xmlns:a16="http://schemas.microsoft.com/office/drawing/2014/main" id="{8460179E-F6F8-46BF-9458-1402A5D3AFA4}"/>
              </a:ext>
            </a:extLst>
          </p:cNvPr>
          <p:cNvSpPr txBox="1"/>
          <p:nvPr/>
        </p:nvSpPr>
        <p:spPr>
          <a:xfrm>
            <a:off x="8782478" y="3444715"/>
            <a:ext cx="12344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did)</a:t>
            </a:r>
          </a:p>
        </p:txBody>
      </p:sp>
      <p:sp>
        <p:nvSpPr>
          <p:cNvPr id="32" name="TextBox 31">
            <a:extLst>
              <a:ext uri="{FF2B5EF4-FFF2-40B4-BE49-F238E27FC236}">
                <a16:creationId xmlns:a16="http://schemas.microsoft.com/office/drawing/2014/main" id="{5F5EBC7C-F387-4E36-B126-6932BDA05E4C}"/>
              </a:ext>
            </a:extLst>
          </p:cNvPr>
          <p:cNvSpPr txBox="1"/>
          <p:nvPr/>
        </p:nvSpPr>
        <p:spPr>
          <a:xfrm>
            <a:off x="8774132" y="4064179"/>
            <a:ext cx="20513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(he/she/it</a:t>
            </a:r>
            <a:r>
              <a:rPr kumimoji="0" lang="en-GB" sz="2000" b="0" i="1" strike="noStrike" kern="1200" cap="none" spc="0" normalizeH="0" noProof="0" dirty="0">
                <a:ln>
                  <a:noFill/>
                </a:ln>
                <a:solidFill>
                  <a:srgbClr val="104F75"/>
                </a:solidFill>
                <a:effectLst/>
                <a:uLnTx/>
                <a:uFillTx/>
                <a:latin typeface="Century Gothic" panose="020B0502020202020204" pitchFamily="34" charset="0"/>
                <a:ea typeface="+mn-ea"/>
                <a:cs typeface="+mn-cs"/>
              </a:rPr>
              <a:t> </a:t>
            </a:r>
            <a:r>
              <a:rPr kumimoji="0" lang="en-GB" sz="20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did)</a:t>
            </a:r>
          </a:p>
        </p:txBody>
      </p:sp>
      <p:sp>
        <p:nvSpPr>
          <p:cNvPr id="2" name="Rectangle 1">
            <a:extLst>
              <a:ext uri="{FF2B5EF4-FFF2-40B4-BE49-F238E27FC236}">
                <a16:creationId xmlns:a16="http://schemas.microsoft.com/office/drawing/2014/main" id="{3D81197B-D144-4870-8FB4-28E8162DB291}"/>
              </a:ext>
            </a:extLst>
          </p:cNvPr>
          <p:cNvSpPr/>
          <p:nvPr/>
        </p:nvSpPr>
        <p:spPr>
          <a:xfrm>
            <a:off x="5990998" y="4009456"/>
            <a:ext cx="2783134" cy="461665"/>
          </a:xfrm>
          <a:prstGeom prst="rect">
            <a:avLst/>
          </a:prstGeom>
        </p:spPr>
        <p:txBody>
          <a:bodyPr wrap="none">
            <a:spAutoFit/>
          </a:bodyPr>
          <a:lstStyle/>
          <a:p>
            <a:r>
              <a:rPr lang="en-GB" sz="2400" dirty="0" err="1">
                <a:solidFill>
                  <a:srgbClr val="104F75"/>
                </a:solidFill>
                <a:latin typeface="Century Gothic" panose="020B0502020202020204" pitchFamily="34" charset="0"/>
              </a:rPr>
              <a:t>er</a:t>
            </a:r>
            <a:r>
              <a:rPr lang="en-GB" sz="2400" dirty="0">
                <a:solidFill>
                  <a:srgbClr val="104F75"/>
                </a:solidFill>
                <a:latin typeface="Century Gothic" panose="020B0502020202020204" pitchFamily="34" charset="0"/>
              </a:rPr>
              <a:t>/</a:t>
            </a:r>
            <a:r>
              <a:rPr lang="en-GB" sz="2400" dirty="0" err="1">
                <a:solidFill>
                  <a:srgbClr val="104F75"/>
                </a:solidFill>
                <a:latin typeface="Century Gothic" panose="020B0502020202020204" pitchFamily="34" charset="0"/>
              </a:rPr>
              <a:t>sie</a:t>
            </a:r>
            <a:r>
              <a:rPr lang="en-GB" sz="2400" dirty="0">
                <a:solidFill>
                  <a:srgbClr val="104F75"/>
                </a:solidFill>
                <a:latin typeface="Century Gothic" panose="020B0502020202020204" pitchFamily="34" charset="0"/>
              </a:rPr>
              <a:t>/es </a:t>
            </a:r>
            <a:r>
              <a:rPr lang="en-GB" sz="2400" b="1" dirty="0" err="1">
                <a:solidFill>
                  <a:srgbClr val="115076"/>
                </a:solidFill>
                <a:latin typeface="Century Gothic" panose="020B0502020202020204" pitchFamily="34" charset="0"/>
              </a:rPr>
              <a:t>mach</a:t>
            </a:r>
            <a:r>
              <a:rPr lang="en-GB" sz="2400" b="1" dirty="0" err="1">
                <a:solidFill>
                  <a:srgbClr val="ED7D31"/>
                </a:solidFill>
                <a:latin typeface="Century Gothic" panose="020B0502020202020204" pitchFamily="34" charset="0"/>
              </a:rPr>
              <a:t>te</a:t>
            </a:r>
            <a:endParaRPr lang="en-GB" dirty="0"/>
          </a:p>
        </p:txBody>
      </p:sp>
      <p:sp>
        <p:nvSpPr>
          <p:cNvPr id="36" name="TextBox 35">
            <a:extLst>
              <a:ext uri="{FF2B5EF4-FFF2-40B4-BE49-F238E27FC236}">
                <a16:creationId xmlns:a16="http://schemas.microsoft.com/office/drawing/2014/main" id="{98894733-720C-4964-89CB-D8F82747ECA7}"/>
              </a:ext>
            </a:extLst>
          </p:cNvPr>
          <p:cNvSpPr txBox="1"/>
          <p:nvPr/>
        </p:nvSpPr>
        <p:spPr>
          <a:xfrm>
            <a:off x="110768" y="5363923"/>
            <a:ext cx="11777328" cy="461665"/>
          </a:xfrm>
          <a:prstGeom prst="rect">
            <a:avLst/>
          </a:prstGeom>
          <a:noFill/>
        </p:spPr>
        <p:txBody>
          <a:bodyPr wrap="square" rtlCol="0">
            <a:spAutoFit/>
          </a:bodyPr>
          <a:lstStyle/>
          <a:p>
            <a:pPr lvl="0" hangingPunct="0">
              <a:defRPr/>
            </a:pPr>
            <a:r>
              <a:rPr lang="en-US" sz="2400" kern="1400" dirty="0">
                <a:solidFill>
                  <a:srgbClr val="115076"/>
                </a:solidFill>
                <a:latin typeface="Century Gothic" panose="020B0502020202020204" pitchFamily="34" charset="0"/>
                <a:ea typeface="Times New Roman" panose="02020603050405020304" pitchFamily="18" charset="0"/>
              </a:rPr>
              <a:t>Strong verbs have irregular forms without -</a:t>
            </a:r>
            <a:r>
              <a:rPr lang="en-US" sz="2400" kern="1400" dirty="0" err="1">
                <a:solidFill>
                  <a:srgbClr val="115076"/>
                </a:solidFill>
                <a:latin typeface="Century Gothic" panose="020B0502020202020204" pitchFamily="34" charset="0"/>
                <a:ea typeface="Times New Roman" panose="02020603050405020304" pitchFamily="18" charset="0"/>
              </a:rPr>
              <a:t>te</a:t>
            </a:r>
            <a:r>
              <a:rPr lang="en-US" sz="2400" kern="1400" dirty="0">
                <a:solidFill>
                  <a:srgbClr val="115076"/>
                </a:solidFill>
                <a:latin typeface="Century Gothic" panose="020B0502020202020204" pitchFamily="34" charset="0"/>
                <a:ea typeface="Times New Roman" panose="02020603050405020304" pitchFamily="18" charset="0"/>
              </a:rPr>
              <a:t>, but add -</a:t>
            </a:r>
            <a:r>
              <a:rPr lang="en-US" sz="2400" b="1" kern="1400" dirty="0" err="1">
                <a:solidFill>
                  <a:srgbClr val="115076"/>
                </a:solidFill>
                <a:latin typeface="Century Gothic" panose="020B0502020202020204" pitchFamily="34" charset="0"/>
                <a:ea typeface="Times New Roman" panose="02020603050405020304" pitchFamily="18" charset="0"/>
              </a:rPr>
              <a:t>st</a:t>
            </a:r>
            <a:r>
              <a:rPr lang="en-US" sz="2400" kern="1400" dirty="0">
                <a:solidFill>
                  <a:srgbClr val="115076"/>
                </a:solidFill>
                <a:latin typeface="Century Gothic" panose="020B0502020202020204" pitchFamily="34" charset="0"/>
                <a:ea typeface="Times New Roman" panose="02020603050405020304" pitchFamily="18" charset="0"/>
              </a:rPr>
              <a:t> for the du form:</a:t>
            </a:r>
            <a:endParaRPr lang="en-GB" sz="2400" kern="1400" dirty="0">
              <a:solidFill>
                <a:srgbClr val="115076"/>
              </a:solidFill>
              <a:latin typeface="Times New Roman" panose="02020603050405020304" pitchFamily="18" charset="0"/>
              <a:ea typeface="Times New Roman" panose="02020603050405020304" pitchFamily="18" charset="0"/>
            </a:endParaRPr>
          </a:p>
        </p:txBody>
      </p:sp>
      <p:sp>
        <p:nvSpPr>
          <p:cNvPr id="37" name="TextBox 36">
            <a:extLst>
              <a:ext uri="{FF2B5EF4-FFF2-40B4-BE49-F238E27FC236}">
                <a16:creationId xmlns:a16="http://schemas.microsoft.com/office/drawing/2014/main" id="{A6FB017C-AC44-4CD6-B10E-F6C4028F405F}"/>
              </a:ext>
            </a:extLst>
          </p:cNvPr>
          <p:cNvSpPr txBox="1"/>
          <p:nvPr/>
        </p:nvSpPr>
        <p:spPr>
          <a:xfrm>
            <a:off x="254346" y="5766575"/>
            <a:ext cx="1392834" cy="461665"/>
          </a:xfrm>
          <a:prstGeom prst="rect">
            <a:avLst/>
          </a:prstGeom>
          <a:noFill/>
        </p:spPr>
        <p:txBody>
          <a:bodyPr wrap="square" rtlCol="0">
            <a:spAutoFit/>
          </a:bodyPr>
          <a:lstStyle/>
          <a:p>
            <a:pPr lvl="0" hangingPunct="0">
              <a:defRPr/>
            </a:pPr>
            <a:r>
              <a:rPr lang="en-US" sz="2400" kern="1400" dirty="0" err="1">
                <a:solidFill>
                  <a:srgbClr val="115076"/>
                </a:solidFill>
                <a:latin typeface="Century Gothic" panose="020B0502020202020204" pitchFamily="34" charset="0"/>
                <a:ea typeface="Times New Roman" panose="02020603050405020304" pitchFamily="18" charset="0"/>
              </a:rPr>
              <a:t>Beispiel</a:t>
            </a:r>
            <a:r>
              <a:rPr lang="en-US" sz="2400" kern="1400" dirty="0">
                <a:solidFill>
                  <a:srgbClr val="115076"/>
                </a:solidFill>
                <a:latin typeface="Century Gothic" panose="020B0502020202020204" pitchFamily="34" charset="0"/>
                <a:ea typeface="Times New Roman" panose="02020603050405020304" pitchFamily="18" charset="0"/>
              </a:rPr>
              <a:t>:</a:t>
            </a:r>
            <a:endParaRPr lang="en-GB" sz="2400" kern="1400" dirty="0">
              <a:solidFill>
                <a:srgbClr val="115076"/>
              </a:solidFill>
              <a:latin typeface="Times New Roman" panose="02020603050405020304" pitchFamily="18" charset="0"/>
              <a:ea typeface="Times New Roman" panose="02020603050405020304" pitchFamily="18" charset="0"/>
            </a:endParaRPr>
          </a:p>
        </p:txBody>
      </p:sp>
      <p:sp>
        <p:nvSpPr>
          <p:cNvPr id="39" name="TextBox 38">
            <a:extLst>
              <a:ext uri="{FF2B5EF4-FFF2-40B4-BE49-F238E27FC236}">
                <a16:creationId xmlns:a16="http://schemas.microsoft.com/office/drawing/2014/main" id="{DD44A03A-42F4-4C29-84A0-F4F537B61F80}"/>
              </a:ext>
            </a:extLst>
          </p:cNvPr>
          <p:cNvSpPr txBox="1"/>
          <p:nvPr/>
        </p:nvSpPr>
        <p:spPr>
          <a:xfrm>
            <a:off x="1558188" y="5758363"/>
            <a:ext cx="15760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gehen</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40" name="Graphic 39" descr="Line arrow Straight">
            <a:extLst>
              <a:ext uri="{FF2B5EF4-FFF2-40B4-BE49-F238E27FC236}">
                <a16:creationId xmlns:a16="http://schemas.microsoft.com/office/drawing/2014/main" id="{90354000-F38B-494B-B1EE-D8CD63E9C1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844669" y="5566192"/>
            <a:ext cx="772243" cy="914400"/>
          </a:xfrm>
          <a:prstGeom prst="rect">
            <a:avLst/>
          </a:prstGeom>
        </p:spPr>
      </p:pic>
      <p:sp>
        <p:nvSpPr>
          <p:cNvPr id="41" name="TextBox 40">
            <a:extLst>
              <a:ext uri="{FF2B5EF4-FFF2-40B4-BE49-F238E27FC236}">
                <a16:creationId xmlns:a16="http://schemas.microsoft.com/office/drawing/2014/main" id="{516A2723-8622-4486-8690-F450959663CB}"/>
              </a:ext>
            </a:extLst>
          </p:cNvPr>
          <p:cNvSpPr txBox="1"/>
          <p:nvPr/>
        </p:nvSpPr>
        <p:spPr>
          <a:xfrm>
            <a:off x="3787715" y="5778810"/>
            <a:ext cx="944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ging</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FDE60756-C3B2-485E-8866-0093D6EE5A12}"/>
              </a:ext>
            </a:extLst>
          </p:cNvPr>
          <p:cNvSpPr txBox="1"/>
          <p:nvPr/>
        </p:nvSpPr>
        <p:spPr>
          <a:xfrm>
            <a:off x="4773698" y="5786848"/>
            <a:ext cx="2028883"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ich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ging</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A17C078D-5F3C-4177-95DB-C86DCE402226}"/>
              </a:ext>
            </a:extLst>
          </p:cNvPr>
          <p:cNvSpPr txBox="1"/>
          <p:nvPr/>
        </p:nvSpPr>
        <p:spPr>
          <a:xfrm>
            <a:off x="6614571" y="5792559"/>
            <a:ext cx="2555569"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/es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ging</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4B7E1CDB-23D1-4ADF-9EAD-18390AF943F3}"/>
              </a:ext>
            </a:extLst>
          </p:cNvPr>
          <p:cNvSpPr txBox="1"/>
          <p:nvPr/>
        </p:nvSpPr>
        <p:spPr>
          <a:xfrm>
            <a:off x="9221759" y="5778808"/>
            <a:ext cx="2555569"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du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ging</a:t>
            </a:r>
            <a:r>
              <a:rPr lang="en-US" sz="2400" b="1" kern="1400" dirty="0" err="1">
                <a:solidFill>
                  <a:srgbClr val="115076"/>
                </a:solidFill>
                <a:latin typeface="Century Gothic" panose="020B0502020202020204" pitchFamily="34" charset="0"/>
                <a:ea typeface="Times New Roman" panose="02020603050405020304" pitchFamily="18" charset="0"/>
              </a:rPr>
              <a:t>st</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2517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3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wipe(left)">
                                      <p:cBhvr>
                                        <p:cTn id="90" dur="500"/>
                                        <p:tgtEl>
                                          <p:spTgt spid="40"/>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3" grpId="0" animBg="1"/>
      <p:bldP spid="34" grpId="0" animBg="1"/>
      <p:bldP spid="35" grpId="0" animBg="1"/>
      <p:bldP spid="21" grpId="0" animBg="1"/>
      <p:bldP spid="16" grpId="0"/>
      <p:bldP spid="17" grpId="0"/>
      <p:bldP spid="18" grpId="0"/>
      <p:bldP spid="19" grpId="0"/>
      <p:bldP spid="20" grpId="0"/>
      <p:bldP spid="22" grpId="0"/>
      <p:bldP spid="23" grpId="0"/>
      <p:bldP spid="27" grpId="0"/>
      <p:bldP spid="28" grpId="0"/>
      <p:bldP spid="29" grpId="0"/>
      <p:bldP spid="30" grpId="0"/>
      <p:bldP spid="32" grpId="0"/>
      <p:bldP spid="2" grpId="0"/>
      <p:bldP spid="36" grpId="0"/>
      <p:bldP spid="37" grpId="0"/>
      <p:bldP spid="39" grpId="0"/>
      <p:bldP spid="41" grpId="0"/>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66699" cy="869950"/>
          </a:xfrm>
          <a:prstGeom prst="rect">
            <a:avLst/>
          </a:prstGeom>
        </p:spPr>
      </p:pic>
      <p:sp>
        <p:nvSpPr>
          <p:cNvPr id="4" name="Title 3"/>
          <p:cNvSpPr>
            <a:spLocks noGrp="1"/>
          </p:cNvSpPr>
          <p:nvPr>
            <p:ph type="title"/>
          </p:nvPr>
        </p:nvSpPr>
        <p:spPr>
          <a:xfrm>
            <a:off x="0" y="294041"/>
            <a:ext cx="6001555"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A picture containing background pattern&#10;&#10;Description automatically generated">
            <a:extLst>
              <a:ext uri="{FF2B5EF4-FFF2-40B4-BE49-F238E27FC236}">
                <a16:creationId xmlns:a16="http://schemas.microsoft.com/office/drawing/2014/main" id="{57D1482D-BCAD-8A48-A210-C5059157D6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499946" flipH="1">
            <a:off x="-71330" y="950861"/>
            <a:ext cx="2463879" cy="2436930"/>
          </a:xfrm>
          <a:prstGeom prst="rect">
            <a:avLst/>
          </a:prstGeom>
        </p:spPr>
      </p:pic>
      <p:sp>
        <p:nvSpPr>
          <p:cNvPr id="8" name="TextBox 7">
            <a:extLst>
              <a:ext uri="{FF2B5EF4-FFF2-40B4-BE49-F238E27FC236}">
                <a16:creationId xmlns:a16="http://schemas.microsoft.com/office/drawing/2014/main" id="{FC214DB0-83F4-1747-B183-95DE53593773}"/>
              </a:ext>
            </a:extLst>
          </p:cNvPr>
          <p:cNvSpPr txBox="1"/>
          <p:nvPr/>
        </p:nvSpPr>
        <p:spPr>
          <a:xfrm>
            <a:off x="2666931" y="647965"/>
            <a:ext cx="42145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das Wort auf</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Deutsch.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0" name="Picture 39" descr="A picture containing background pattern&#10;&#10;Description automatically generated">
            <a:extLst>
              <a:ext uri="{FF2B5EF4-FFF2-40B4-BE49-F238E27FC236}">
                <a16:creationId xmlns:a16="http://schemas.microsoft.com/office/drawing/2014/main" id="{0EB5FADF-9730-9F44-BC49-B7FCABCCE6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418218" flipH="1">
            <a:off x="11003241" y="6430443"/>
            <a:ext cx="2463879" cy="2436930"/>
          </a:xfrm>
          <a:prstGeom prst="rect">
            <a:avLst/>
          </a:prstGeom>
        </p:spPr>
      </p:pic>
      <p:sp>
        <p:nvSpPr>
          <p:cNvPr id="37" name="Rectangle 36">
            <a:extLst>
              <a:ext uri="{FF2B5EF4-FFF2-40B4-BE49-F238E27FC236}">
                <a16:creationId xmlns:a16="http://schemas.microsoft.com/office/drawing/2014/main" id="{97AD8FCD-FDAD-4558-BA1C-1183801347DC}"/>
              </a:ext>
            </a:extLst>
          </p:cNvPr>
          <p:cNvSpPr/>
          <p:nvPr/>
        </p:nvSpPr>
        <p:spPr>
          <a:xfrm>
            <a:off x="1760645" y="1224877"/>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38" name="Rectangle 37">
            <a:extLst>
              <a:ext uri="{FF2B5EF4-FFF2-40B4-BE49-F238E27FC236}">
                <a16:creationId xmlns:a16="http://schemas.microsoft.com/office/drawing/2014/main" id="{E10D368B-E7B2-45DB-8612-49EBAFA6C8A3}"/>
              </a:ext>
            </a:extLst>
          </p:cNvPr>
          <p:cNvSpPr/>
          <p:nvPr/>
        </p:nvSpPr>
        <p:spPr>
          <a:xfrm>
            <a:off x="4356496" y="1224877"/>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39" name="Rectangle 38">
            <a:extLst>
              <a:ext uri="{FF2B5EF4-FFF2-40B4-BE49-F238E27FC236}">
                <a16:creationId xmlns:a16="http://schemas.microsoft.com/office/drawing/2014/main" id="{EECBC685-517D-4277-87D8-04C9465899A2}"/>
              </a:ext>
            </a:extLst>
          </p:cNvPr>
          <p:cNvSpPr/>
          <p:nvPr/>
        </p:nvSpPr>
        <p:spPr>
          <a:xfrm>
            <a:off x="6988861" y="1224877"/>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8" name="Rectangle 57">
            <a:extLst>
              <a:ext uri="{FF2B5EF4-FFF2-40B4-BE49-F238E27FC236}">
                <a16:creationId xmlns:a16="http://schemas.microsoft.com/office/drawing/2014/main" id="{8CE35059-CB72-4AE1-9BD9-256BB6800A3C}"/>
              </a:ext>
            </a:extLst>
          </p:cNvPr>
          <p:cNvSpPr/>
          <p:nvPr/>
        </p:nvSpPr>
        <p:spPr>
          <a:xfrm>
            <a:off x="6997229" y="3019917"/>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9" name="Rectangle 58">
            <a:extLst>
              <a:ext uri="{FF2B5EF4-FFF2-40B4-BE49-F238E27FC236}">
                <a16:creationId xmlns:a16="http://schemas.microsoft.com/office/drawing/2014/main" id="{CEB4F617-127A-43B4-88F9-14B27279BBED}"/>
              </a:ext>
            </a:extLst>
          </p:cNvPr>
          <p:cNvSpPr/>
          <p:nvPr/>
        </p:nvSpPr>
        <p:spPr>
          <a:xfrm>
            <a:off x="1765535" y="4778952"/>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0" name="Rectangle 59">
            <a:extLst>
              <a:ext uri="{FF2B5EF4-FFF2-40B4-BE49-F238E27FC236}">
                <a16:creationId xmlns:a16="http://schemas.microsoft.com/office/drawing/2014/main" id="{D7CA06FC-1707-40BB-B57F-96359F227181}"/>
              </a:ext>
            </a:extLst>
          </p:cNvPr>
          <p:cNvSpPr/>
          <p:nvPr/>
        </p:nvSpPr>
        <p:spPr>
          <a:xfrm>
            <a:off x="4395001" y="4765000"/>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1" name="Rectangle 60">
            <a:extLst>
              <a:ext uri="{FF2B5EF4-FFF2-40B4-BE49-F238E27FC236}">
                <a16:creationId xmlns:a16="http://schemas.microsoft.com/office/drawing/2014/main" id="{FA3A9DC8-D43B-4A6B-8025-E6D816749F0B}"/>
              </a:ext>
            </a:extLst>
          </p:cNvPr>
          <p:cNvSpPr/>
          <p:nvPr/>
        </p:nvSpPr>
        <p:spPr>
          <a:xfrm>
            <a:off x="7016758" y="474147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2" name="TextBox 61">
            <a:extLst>
              <a:ext uri="{FF2B5EF4-FFF2-40B4-BE49-F238E27FC236}">
                <a16:creationId xmlns:a16="http://schemas.microsoft.com/office/drawing/2014/main" id="{D4FA6807-6ADF-4E09-9FA9-66555234FC22}"/>
              </a:ext>
            </a:extLst>
          </p:cNvPr>
          <p:cNvSpPr txBox="1"/>
          <p:nvPr/>
        </p:nvSpPr>
        <p:spPr>
          <a:xfrm>
            <a:off x="1953684" y="1276466"/>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solidFill>
                  <a:srgbClr val="002060"/>
                </a:solidFill>
                <a:latin typeface="Century Gothic" panose="020B0502020202020204" pitchFamily="34" charset="0"/>
                <a:cs typeface="Arial"/>
                <a:sym typeface="Arial"/>
              </a:rPr>
              <a:t>begann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C76E18E0-CA4F-4AD2-A061-F0826337FE4C}"/>
              </a:ext>
            </a:extLst>
          </p:cNvPr>
          <p:cNvSpPr txBox="1"/>
          <p:nvPr/>
        </p:nvSpPr>
        <p:spPr>
          <a:xfrm>
            <a:off x="4432329" y="1286629"/>
            <a:ext cx="2178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kam</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A2AD469C-E56A-4648-96F4-2A291F463885}"/>
              </a:ext>
            </a:extLst>
          </p:cNvPr>
          <p:cNvSpPr txBox="1"/>
          <p:nvPr/>
        </p:nvSpPr>
        <p:spPr>
          <a:xfrm>
            <a:off x="7163574" y="1275192"/>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sprang</a:t>
            </a:r>
          </a:p>
        </p:txBody>
      </p:sp>
      <p:sp>
        <p:nvSpPr>
          <p:cNvPr id="66" name="TextBox 65">
            <a:extLst>
              <a:ext uri="{FF2B5EF4-FFF2-40B4-BE49-F238E27FC236}">
                <a16:creationId xmlns:a16="http://schemas.microsoft.com/office/drawing/2014/main" id="{70D34305-5119-4D8D-A637-475C58F00E8D}"/>
              </a:ext>
            </a:extLst>
          </p:cNvPr>
          <p:cNvSpPr txBox="1"/>
          <p:nvPr/>
        </p:nvSpPr>
        <p:spPr>
          <a:xfrm>
            <a:off x="7010725" y="3056766"/>
            <a:ext cx="21783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sah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FE1952A4-3B7D-4D62-AD66-9E62C8AD8736}"/>
              </a:ext>
            </a:extLst>
          </p:cNvPr>
          <p:cNvSpPr txBox="1"/>
          <p:nvPr/>
        </p:nvSpPr>
        <p:spPr>
          <a:xfrm>
            <a:off x="1907703" y="4714037"/>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aß</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FD348389-88E9-4B38-8629-0B357F655DA6}"/>
              </a:ext>
            </a:extLst>
          </p:cNvPr>
          <p:cNvSpPr txBox="1"/>
          <p:nvPr/>
        </p:nvSpPr>
        <p:spPr>
          <a:xfrm>
            <a:off x="4440725" y="4729605"/>
            <a:ext cx="22153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hieß</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CB026352-2150-49EB-AA61-B95E2DDDFFD8}"/>
              </a:ext>
            </a:extLst>
          </p:cNvPr>
          <p:cNvSpPr txBox="1"/>
          <p:nvPr/>
        </p:nvSpPr>
        <p:spPr>
          <a:xfrm>
            <a:off x="7140658" y="4736885"/>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lief</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70" name="Group 69">
            <a:extLst>
              <a:ext uri="{FF2B5EF4-FFF2-40B4-BE49-F238E27FC236}">
                <a16:creationId xmlns:a16="http://schemas.microsoft.com/office/drawing/2014/main" id="{459B2D84-19D4-483B-A8A7-4732E986A212}"/>
              </a:ext>
            </a:extLst>
          </p:cNvPr>
          <p:cNvGrpSpPr/>
          <p:nvPr/>
        </p:nvGrpSpPr>
        <p:grpSpPr>
          <a:xfrm>
            <a:off x="9537931" y="3019917"/>
            <a:ext cx="2339102" cy="1438908"/>
            <a:chOff x="4270691" y="4650828"/>
            <a:chExt cx="2339102" cy="1438908"/>
          </a:xfrm>
        </p:grpSpPr>
        <p:sp>
          <p:nvSpPr>
            <p:cNvPr id="71" name="Rectangle 70">
              <a:extLst>
                <a:ext uri="{FF2B5EF4-FFF2-40B4-BE49-F238E27FC236}">
                  <a16:creationId xmlns:a16="http://schemas.microsoft.com/office/drawing/2014/main" id="{EB38B566-5451-4A7B-87DC-E0E693963A7C}"/>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2" name="TextBox 71">
              <a:extLst>
                <a:ext uri="{FF2B5EF4-FFF2-40B4-BE49-F238E27FC236}">
                  <a16:creationId xmlns:a16="http://schemas.microsoft.com/office/drawing/2014/main" id="{D3401744-ACC5-4C85-BB33-20000A0522FD}"/>
                </a:ext>
              </a:extLst>
            </p:cNvPr>
            <p:cNvSpPr txBox="1"/>
            <p:nvPr/>
          </p:nvSpPr>
          <p:spPr>
            <a:xfrm>
              <a:off x="4449975" y="4912252"/>
              <a:ext cx="198053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run, running]</a:t>
              </a:r>
              <a:endPar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grpSp>
        <p:nvGrpSpPr>
          <p:cNvPr id="73" name="Group 72">
            <a:extLst>
              <a:ext uri="{FF2B5EF4-FFF2-40B4-BE49-F238E27FC236}">
                <a16:creationId xmlns:a16="http://schemas.microsoft.com/office/drawing/2014/main" id="{06E4CC32-0973-4E0B-94A5-4F9DF2C54C01}"/>
              </a:ext>
            </a:extLst>
          </p:cNvPr>
          <p:cNvGrpSpPr/>
          <p:nvPr/>
        </p:nvGrpSpPr>
        <p:grpSpPr>
          <a:xfrm>
            <a:off x="9535722" y="3002978"/>
            <a:ext cx="2339102" cy="1438908"/>
            <a:chOff x="15277448" y="857588"/>
            <a:chExt cx="2339102" cy="1438908"/>
          </a:xfrm>
        </p:grpSpPr>
        <p:sp>
          <p:nvSpPr>
            <p:cNvPr id="74" name="Rectangle 73">
              <a:extLst>
                <a:ext uri="{FF2B5EF4-FFF2-40B4-BE49-F238E27FC236}">
                  <a16:creationId xmlns:a16="http://schemas.microsoft.com/office/drawing/2014/main" id="{155C64A2-6DA4-49BC-859B-3F3E4277FEF3}"/>
                </a:ext>
              </a:extLst>
            </p:cNvPr>
            <p:cNvSpPr/>
            <p:nvPr/>
          </p:nvSpPr>
          <p:spPr>
            <a:xfrm>
              <a:off x="15277448" y="85758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5" name="TextBox 74">
              <a:extLst>
                <a:ext uri="{FF2B5EF4-FFF2-40B4-BE49-F238E27FC236}">
                  <a16:creationId xmlns:a16="http://schemas.microsoft.com/office/drawing/2014/main" id="{9C77EFFD-32CE-446C-B24C-2AA5DEF80ACE}"/>
                </a:ext>
              </a:extLst>
            </p:cNvPr>
            <p:cNvSpPr txBox="1"/>
            <p:nvPr/>
          </p:nvSpPr>
          <p:spPr>
            <a:xfrm>
              <a:off x="15489319" y="1095098"/>
              <a:ext cx="1980533"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saw</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see, seeing]</a:t>
              </a:r>
            </a:p>
          </p:txBody>
        </p:sp>
      </p:grpSp>
      <p:grpSp>
        <p:nvGrpSpPr>
          <p:cNvPr id="76" name="Group 75">
            <a:extLst>
              <a:ext uri="{FF2B5EF4-FFF2-40B4-BE49-F238E27FC236}">
                <a16:creationId xmlns:a16="http://schemas.microsoft.com/office/drawing/2014/main" id="{7FDCD6B2-F83A-4969-BCB9-28692FC82D14}"/>
              </a:ext>
            </a:extLst>
          </p:cNvPr>
          <p:cNvGrpSpPr/>
          <p:nvPr/>
        </p:nvGrpSpPr>
        <p:grpSpPr>
          <a:xfrm>
            <a:off x="9509918" y="3006681"/>
            <a:ext cx="2339102" cy="1438908"/>
            <a:chOff x="6922027" y="5285612"/>
            <a:chExt cx="2339102" cy="1438908"/>
          </a:xfrm>
        </p:grpSpPr>
        <p:sp>
          <p:nvSpPr>
            <p:cNvPr id="77" name="Rectangle 76">
              <a:extLst>
                <a:ext uri="{FF2B5EF4-FFF2-40B4-BE49-F238E27FC236}">
                  <a16:creationId xmlns:a16="http://schemas.microsoft.com/office/drawing/2014/main" id="{42F3A8A5-3955-42BC-81EE-C6D773233243}"/>
                </a:ext>
              </a:extLst>
            </p:cNvPr>
            <p:cNvSpPr/>
            <p:nvPr/>
          </p:nvSpPr>
          <p:spPr>
            <a:xfrm>
              <a:off x="6922027" y="5285612"/>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8" name="TextBox 77">
              <a:extLst>
                <a:ext uri="{FF2B5EF4-FFF2-40B4-BE49-F238E27FC236}">
                  <a16:creationId xmlns:a16="http://schemas.microsoft.com/office/drawing/2014/main" id="{72B3F2C2-F8D6-4099-B783-0D1EEC1E57F1}"/>
                </a:ext>
              </a:extLst>
            </p:cNvPr>
            <p:cNvSpPr txBox="1"/>
            <p:nvPr/>
          </p:nvSpPr>
          <p:spPr>
            <a:xfrm>
              <a:off x="7101312" y="5581393"/>
              <a:ext cx="1980533"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c</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ame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come, coming]</a:t>
              </a:r>
              <a:endPar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grpSp>
        <p:nvGrpSpPr>
          <p:cNvPr id="82" name="Group 81">
            <a:extLst>
              <a:ext uri="{FF2B5EF4-FFF2-40B4-BE49-F238E27FC236}">
                <a16:creationId xmlns:a16="http://schemas.microsoft.com/office/drawing/2014/main" id="{4A34494D-80D1-449B-B055-29C812A1D0C7}"/>
              </a:ext>
            </a:extLst>
          </p:cNvPr>
          <p:cNvGrpSpPr/>
          <p:nvPr/>
        </p:nvGrpSpPr>
        <p:grpSpPr>
          <a:xfrm>
            <a:off x="9518630" y="2999876"/>
            <a:ext cx="2339102" cy="1438908"/>
            <a:chOff x="9426845" y="4691881"/>
            <a:chExt cx="2339102" cy="1438908"/>
          </a:xfrm>
        </p:grpSpPr>
        <p:sp>
          <p:nvSpPr>
            <p:cNvPr id="83" name="Rectangle 82">
              <a:extLst>
                <a:ext uri="{FF2B5EF4-FFF2-40B4-BE49-F238E27FC236}">
                  <a16:creationId xmlns:a16="http://schemas.microsoft.com/office/drawing/2014/main" id="{66E7EECE-037A-4F1C-A953-6EAAD299632A}"/>
                </a:ext>
              </a:extLst>
            </p:cNvPr>
            <p:cNvSpPr/>
            <p:nvPr/>
          </p:nvSpPr>
          <p:spPr>
            <a:xfrm>
              <a:off x="9426845" y="4691881"/>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4" name="TextBox 83">
              <a:extLst>
                <a:ext uri="{FF2B5EF4-FFF2-40B4-BE49-F238E27FC236}">
                  <a16:creationId xmlns:a16="http://schemas.microsoft.com/office/drawing/2014/main" id="{D6CEF976-A765-438C-8C82-547F0B1EEB38}"/>
                </a:ext>
              </a:extLst>
            </p:cNvPr>
            <p:cNvSpPr txBox="1"/>
            <p:nvPr/>
          </p:nvSpPr>
          <p:spPr>
            <a:xfrm>
              <a:off x="9532288" y="5104337"/>
              <a:ext cx="1980533"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w</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as called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be called]</a:t>
              </a:r>
            </a:p>
          </p:txBody>
        </p:sp>
      </p:grpSp>
      <p:grpSp>
        <p:nvGrpSpPr>
          <p:cNvPr id="85" name="Group 84">
            <a:extLst>
              <a:ext uri="{FF2B5EF4-FFF2-40B4-BE49-F238E27FC236}">
                <a16:creationId xmlns:a16="http://schemas.microsoft.com/office/drawing/2014/main" id="{5B8A44B5-1E66-4F49-9302-2775ACEB7119}"/>
              </a:ext>
            </a:extLst>
          </p:cNvPr>
          <p:cNvGrpSpPr/>
          <p:nvPr/>
        </p:nvGrpSpPr>
        <p:grpSpPr>
          <a:xfrm>
            <a:off x="9552814" y="3001999"/>
            <a:ext cx="2339102" cy="1438908"/>
            <a:chOff x="3494906" y="3598339"/>
            <a:chExt cx="2339102" cy="1438908"/>
          </a:xfrm>
        </p:grpSpPr>
        <p:sp>
          <p:nvSpPr>
            <p:cNvPr id="86" name="Rectangle 85">
              <a:extLst>
                <a:ext uri="{FF2B5EF4-FFF2-40B4-BE49-F238E27FC236}">
                  <a16:creationId xmlns:a16="http://schemas.microsoft.com/office/drawing/2014/main" id="{B10E8A9A-348E-41CD-B462-DC2A945C95F5}"/>
                </a:ext>
              </a:extLst>
            </p:cNvPr>
            <p:cNvSpPr/>
            <p:nvPr/>
          </p:nvSpPr>
          <p:spPr>
            <a:xfrm>
              <a:off x="3494906" y="359833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7" name="TextBox 86">
              <a:extLst>
                <a:ext uri="{FF2B5EF4-FFF2-40B4-BE49-F238E27FC236}">
                  <a16:creationId xmlns:a16="http://schemas.microsoft.com/office/drawing/2014/main" id="{8C4F9FE6-4865-4288-B3A9-892B6615C0A8}"/>
                </a:ext>
              </a:extLst>
            </p:cNvPr>
            <p:cNvSpPr txBox="1"/>
            <p:nvPr/>
          </p:nvSpPr>
          <p:spPr>
            <a:xfrm>
              <a:off x="3649258" y="3779183"/>
              <a:ext cx="1980533"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jumped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jump, jumping]</a:t>
              </a:r>
            </a:p>
          </p:txBody>
        </p:sp>
      </p:grpSp>
      <p:grpSp>
        <p:nvGrpSpPr>
          <p:cNvPr id="88" name="Group 87">
            <a:extLst>
              <a:ext uri="{FF2B5EF4-FFF2-40B4-BE49-F238E27FC236}">
                <a16:creationId xmlns:a16="http://schemas.microsoft.com/office/drawing/2014/main" id="{097A60C1-E55E-4B52-8203-B494FD1DDB06}"/>
              </a:ext>
            </a:extLst>
          </p:cNvPr>
          <p:cNvGrpSpPr/>
          <p:nvPr/>
        </p:nvGrpSpPr>
        <p:grpSpPr>
          <a:xfrm>
            <a:off x="9531449" y="3048229"/>
            <a:ext cx="2339102" cy="1438908"/>
            <a:chOff x="9138366" y="6716431"/>
            <a:chExt cx="2339102" cy="1438908"/>
          </a:xfrm>
        </p:grpSpPr>
        <p:sp>
          <p:nvSpPr>
            <p:cNvPr id="89" name="Rectangle 88">
              <a:extLst>
                <a:ext uri="{FF2B5EF4-FFF2-40B4-BE49-F238E27FC236}">
                  <a16:creationId xmlns:a16="http://schemas.microsoft.com/office/drawing/2014/main" id="{BF696769-5B3D-4C77-A09C-690BDA1DBD31}"/>
                </a:ext>
              </a:extLst>
            </p:cNvPr>
            <p:cNvSpPr/>
            <p:nvPr/>
          </p:nvSpPr>
          <p:spPr>
            <a:xfrm>
              <a:off x="9138366" y="6716431"/>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90" name="TextBox 89">
              <a:extLst>
                <a:ext uri="{FF2B5EF4-FFF2-40B4-BE49-F238E27FC236}">
                  <a16:creationId xmlns:a16="http://schemas.microsoft.com/office/drawing/2014/main" id="{BCE822D6-5589-407A-9C0C-4A7C8547E7C4}"/>
                </a:ext>
              </a:extLst>
            </p:cNvPr>
            <p:cNvSpPr txBox="1"/>
            <p:nvPr/>
          </p:nvSpPr>
          <p:spPr>
            <a:xfrm>
              <a:off x="9282310" y="6809137"/>
              <a:ext cx="1980533"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ate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eat, eating]</a:t>
              </a:r>
              <a:endPar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sp>
        <p:nvSpPr>
          <p:cNvPr id="99" name="Rectangle 98">
            <a:extLst>
              <a:ext uri="{FF2B5EF4-FFF2-40B4-BE49-F238E27FC236}">
                <a16:creationId xmlns:a16="http://schemas.microsoft.com/office/drawing/2014/main" id="{9AEC3895-1EC2-4B40-8BC2-F9C1DEC6E51C}"/>
              </a:ext>
            </a:extLst>
          </p:cNvPr>
          <p:cNvSpPr/>
          <p:nvPr/>
        </p:nvSpPr>
        <p:spPr>
          <a:xfrm>
            <a:off x="1760645" y="297927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100" name="TextBox 99">
            <a:extLst>
              <a:ext uri="{FF2B5EF4-FFF2-40B4-BE49-F238E27FC236}">
                <a16:creationId xmlns:a16="http://schemas.microsoft.com/office/drawing/2014/main" id="{6DCE9080-3936-4D37-B66A-7624ABBB11B3}"/>
              </a:ext>
            </a:extLst>
          </p:cNvPr>
          <p:cNvSpPr txBox="1"/>
          <p:nvPr/>
        </p:nvSpPr>
        <p:spPr>
          <a:xfrm>
            <a:off x="1845825" y="3010384"/>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ging</a:t>
            </a:r>
          </a:p>
        </p:txBody>
      </p:sp>
      <p:sp>
        <p:nvSpPr>
          <p:cNvPr id="104" name="Rectangle 103">
            <a:extLst>
              <a:ext uri="{FF2B5EF4-FFF2-40B4-BE49-F238E27FC236}">
                <a16:creationId xmlns:a16="http://schemas.microsoft.com/office/drawing/2014/main" id="{2F75B133-A6F9-476C-8057-7261A81F3093}"/>
              </a:ext>
            </a:extLst>
          </p:cNvPr>
          <p:cNvSpPr/>
          <p:nvPr/>
        </p:nvSpPr>
        <p:spPr>
          <a:xfrm>
            <a:off x="7033901" y="4729604"/>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103" name="Rectangle 102">
            <a:extLst>
              <a:ext uri="{FF2B5EF4-FFF2-40B4-BE49-F238E27FC236}">
                <a16:creationId xmlns:a16="http://schemas.microsoft.com/office/drawing/2014/main" id="{F2529BB8-7FDE-4D42-B221-B2A21CA44D1B}"/>
              </a:ext>
            </a:extLst>
          </p:cNvPr>
          <p:cNvSpPr/>
          <p:nvPr/>
        </p:nvSpPr>
        <p:spPr>
          <a:xfrm>
            <a:off x="7004257" y="3026646"/>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96" name="Rectangle 95">
            <a:extLst>
              <a:ext uri="{FF2B5EF4-FFF2-40B4-BE49-F238E27FC236}">
                <a16:creationId xmlns:a16="http://schemas.microsoft.com/office/drawing/2014/main" id="{C7BEF095-99A9-4D84-A182-0BDC9F8FCB6D}"/>
              </a:ext>
            </a:extLst>
          </p:cNvPr>
          <p:cNvSpPr/>
          <p:nvPr/>
        </p:nvSpPr>
        <p:spPr>
          <a:xfrm>
            <a:off x="4340715" y="1231606"/>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106" name="Rectangle 105">
            <a:extLst>
              <a:ext uri="{FF2B5EF4-FFF2-40B4-BE49-F238E27FC236}">
                <a16:creationId xmlns:a16="http://schemas.microsoft.com/office/drawing/2014/main" id="{BF28E1A7-8ABB-49C2-8C55-4165960D09C0}"/>
              </a:ext>
            </a:extLst>
          </p:cNvPr>
          <p:cNvSpPr/>
          <p:nvPr/>
        </p:nvSpPr>
        <p:spPr>
          <a:xfrm>
            <a:off x="1776426" y="1238764"/>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108" name="Rectangle 107">
            <a:extLst>
              <a:ext uri="{FF2B5EF4-FFF2-40B4-BE49-F238E27FC236}">
                <a16:creationId xmlns:a16="http://schemas.microsoft.com/office/drawing/2014/main" id="{113888A4-F877-4F39-9BED-2BB3AD076236}"/>
              </a:ext>
            </a:extLst>
          </p:cNvPr>
          <p:cNvSpPr/>
          <p:nvPr/>
        </p:nvSpPr>
        <p:spPr>
          <a:xfrm>
            <a:off x="4380881" y="4758271"/>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grpSp>
        <p:nvGrpSpPr>
          <p:cNvPr id="127" name="Group 126">
            <a:extLst>
              <a:ext uri="{FF2B5EF4-FFF2-40B4-BE49-F238E27FC236}">
                <a16:creationId xmlns:a16="http://schemas.microsoft.com/office/drawing/2014/main" id="{BA139278-14A6-4122-B566-B890C7A10E8B}"/>
              </a:ext>
            </a:extLst>
          </p:cNvPr>
          <p:cNvGrpSpPr/>
          <p:nvPr/>
        </p:nvGrpSpPr>
        <p:grpSpPr>
          <a:xfrm>
            <a:off x="9499652" y="3013299"/>
            <a:ext cx="2339102" cy="1438908"/>
            <a:chOff x="7466944" y="5163560"/>
            <a:chExt cx="2339102" cy="1438908"/>
          </a:xfrm>
        </p:grpSpPr>
        <p:sp>
          <p:nvSpPr>
            <p:cNvPr id="128" name="Rectangle 127">
              <a:extLst>
                <a:ext uri="{FF2B5EF4-FFF2-40B4-BE49-F238E27FC236}">
                  <a16:creationId xmlns:a16="http://schemas.microsoft.com/office/drawing/2014/main" id="{B280143C-D8C1-4EE8-A2DB-28531BCE64FF}"/>
                </a:ext>
              </a:extLst>
            </p:cNvPr>
            <p:cNvSpPr/>
            <p:nvPr/>
          </p:nvSpPr>
          <p:spPr>
            <a:xfrm>
              <a:off x="7466944" y="5163560"/>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129" name="TextBox 128">
              <a:extLst>
                <a:ext uri="{FF2B5EF4-FFF2-40B4-BE49-F238E27FC236}">
                  <a16:creationId xmlns:a16="http://schemas.microsoft.com/office/drawing/2014/main" id="{B1224040-83F9-42D3-A76D-99BF089ADFB2}"/>
                </a:ext>
              </a:extLst>
            </p:cNvPr>
            <p:cNvSpPr txBox="1"/>
            <p:nvPr/>
          </p:nvSpPr>
          <p:spPr>
            <a:xfrm>
              <a:off x="7646228" y="5463526"/>
              <a:ext cx="1980533"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went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go, going]</a:t>
              </a:r>
              <a:endPar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sp>
        <p:nvSpPr>
          <p:cNvPr id="110" name="Rectangle 109">
            <a:extLst>
              <a:ext uri="{FF2B5EF4-FFF2-40B4-BE49-F238E27FC236}">
                <a16:creationId xmlns:a16="http://schemas.microsoft.com/office/drawing/2014/main" id="{275D0363-8CE5-4AA5-B25E-BB04CC911E80}"/>
              </a:ext>
            </a:extLst>
          </p:cNvPr>
          <p:cNvSpPr/>
          <p:nvPr/>
        </p:nvSpPr>
        <p:spPr>
          <a:xfrm>
            <a:off x="7004257" y="1231606"/>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125" name="Rectangle 124">
            <a:extLst>
              <a:ext uri="{FF2B5EF4-FFF2-40B4-BE49-F238E27FC236}">
                <a16:creationId xmlns:a16="http://schemas.microsoft.com/office/drawing/2014/main" id="{06C64591-D209-4992-ADAF-DC884F93CFB9}"/>
              </a:ext>
            </a:extLst>
          </p:cNvPr>
          <p:cNvSpPr/>
          <p:nvPr/>
        </p:nvSpPr>
        <p:spPr>
          <a:xfrm>
            <a:off x="1779655" y="4770178"/>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118" name="Rectangle 117">
            <a:extLst>
              <a:ext uri="{FF2B5EF4-FFF2-40B4-BE49-F238E27FC236}">
                <a16:creationId xmlns:a16="http://schemas.microsoft.com/office/drawing/2014/main" id="{5DC08918-41C7-4280-8217-6FBCDC04EB48}"/>
              </a:ext>
            </a:extLst>
          </p:cNvPr>
          <p:cNvSpPr/>
          <p:nvPr/>
        </p:nvSpPr>
        <p:spPr>
          <a:xfrm>
            <a:off x="1758095" y="2988045"/>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65" name="Picture 4">
            <a:extLst>
              <a:ext uri="{FF2B5EF4-FFF2-40B4-BE49-F238E27FC236}">
                <a16:creationId xmlns:a16="http://schemas.microsoft.com/office/drawing/2014/main" id="{C6021E20-6468-0345-A6F7-129A828C76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2394401" y="1703135"/>
            <a:ext cx="1007138" cy="89383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408E5A11-6F79-4D4C-8EAB-FFAECD2587B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759921" y="3450683"/>
            <a:ext cx="486116" cy="823055"/>
          </a:xfrm>
          <a:prstGeom prst="rect">
            <a:avLst/>
          </a:prstGeom>
        </p:spPr>
      </p:pic>
      <p:pic>
        <p:nvPicPr>
          <p:cNvPr id="92" name="Picture 91">
            <a:extLst>
              <a:ext uri="{FF2B5EF4-FFF2-40B4-BE49-F238E27FC236}">
                <a16:creationId xmlns:a16="http://schemas.microsoft.com/office/drawing/2014/main" id="{F592D0F2-F8A2-674D-8B32-9C6AEFD21E6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369891" y="5087781"/>
            <a:ext cx="1099935" cy="1099935"/>
          </a:xfrm>
          <a:prstGeom prst="rect">
            <a:avLst/>
          </a:prstGeom>
        </p:spPr>
      </p:pic>
      <p:pic>
        <p:nvPicPr>
          <p:cNvPr id="93" name="Picture 92">
            <a:extLst>
              <a:ext uri="{FF2B5EF4-FFF2-40B4-BE49-F238E27FC236}">
                <a16:creationId xmlns:a16="http://schemas.microsoft.com/office/drawing/2014/main" id="{95319181-98B0-DE42-93EC-AF713866A04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123134" y="1773066"/>
            <a:ext cx="823807" cy="749149"/>
          </a:xfrm>
          <a:prstGeom prst="rect">
            <a:avLst/>
          </a:prstGeom>
        </p:spPr>
      </p:pic>
      <p:pic>
        <p:nvPicPr>
          <p:cNvPr id="95" name="Picture 94">
            <a:extLst>
              <a:ext uri="{FF2B5EF4-FFF2-40B4-BE49-F238E27FC236}">
                <a16:creationId xmlns:a16="http://schemas.microsoft.com/office/drawing/2014/main" id="{55F9DD46-A312-1C43-9425-F6639E31D6C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548664" y="4898897"/>
            <a:ext cx="1926553" cy="1522925"/>
          </a:xfrm>
          <a:prstGeom prst="rect">
            <a:avLst/>
          </a:prstGeom>
        </p:spPr>
      </p:pic>
      <p:pic>
        <p:nvPicPr>
          <p:cNvPr id="97" name="Picture 96" descr="People jumping on a trampouline">
            <a:extLst>
              <a:ext uri="{FF2B5EF4-FFF2-40B4-BE49-F238E27FC236}">
                <a16:creationId xmlns:a16="http://schemas.microsoft.com/office/drawing/2014/main" id="{415C1847-9FC6-BA4E-9E1C-EB193ADD1F81}"/>
              </a:ext>
            </a:extLst>
          </p:cNvPr>
          <p:cNvPicPr>
            <a:picLocks noChangeAspect="1"/>
          </p:cNvPicPr>
          <p:nvPr/>
        </p:nvPicPr>
        <p:blipFill rotWithShape="1">
          <a:blip r:embed="rId11">
            <a:extLst>
              <a:ext uri="{28A0092B-C50C-407E-A947-70E740481C1C}">
                <a14:useLocalDpi xmlns:a14="http://schemas.microsoft.com/office/drawing/2010/main" val="0"/>
              </a:ext>
            </a:extLst>
          </a:blip>
          <a:srcRect l="50478" b="12001"/>
          <a:stretch/>
        </p:blipFill>
        <p:spPr>
          <a:xfrm flipH="1">
            <a:off x="7549144" y="1184068"/>
            <a:ext cx="1363191" cy="1460996"/>
          </a:xfrm>
          <a:prstGeom prst="rect">
            <a:avLst/>
          </a:prstGeom>
        </p:spPr>
      </p:pic>
      <p:pic>
        <p:nvPicPr>
          <p:cNvPr id="98" name="Picture 2">
            <a:extLst>
              <a:ext uri="{FF2B5EF4-FFF2-40B4-BE49-F238E27FC236}">
                <a16:creationId xmlns:a16="http://schemas.microsoft.com/office/drawing/2014/main" id="{70688946-39E7-C740-AEC2-F1C11C4B93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7613831" y="3530802"/>
            <a:ext cx="1575278" cy="111254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a:extLst>
              <a:ext uri="{FF2B5EF4-FFF2-40B4-BE49-F238E27FC236}">
                <a16:creationId xmlns:a16="http://schemas.microsoft.com/office/drawing/2014/main" id="{3E602149-AF79-EE46-95F7-35CC1A5F7E4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7716485" y="5107774"/>
            <a:ext cx="973934" cy="110517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9349C87-BC9A-7645-B4B0-B1359C086CF8}"/>
              </a:ext>
            </a:extLst>
          </p:cNvPr>
          <p:cNvGrpSpPr/>
          <p:nvPr/>
        </p:nvGrpSpPr>
        <p:grpSpPr>
          <a:xfrm>
            <a:off x="9527176" y="3019917"/>
            <a:ext cx="2339102" cy="1438908"/>
            <a:chOff x="9549808" y="2999295"/>
            <a:chExt cx="2339102" cy="1438908"/>
          </a:xfrm>
        </p:grpSpPr>
        <p:sp>
          <p:nvSpPr>
            <p:cNvPr id="107" name="Rectangle 106">
              <a:extLst>
                <a:ext uri="{FF2B5EF4-FFF2-40B4-BE49-F238E27FC236}">
                  <a16:creationId xmlns:a16="http://schemas.microsoft.com/office/drawing/2014/main" id="{90E10517-1D21-844C-BAA3-43F490917917}"/>
                </a:ext>
              </a:extLst>
            </p:cNvPr>
            <p:cNvSpPr/>
            <p:nvPr/>
          </p:nvSpPr>
          <p:spPr>
            <a:xfrm>
              <a:off x="9549808" y="299929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109" name="TextBox 108">
              <a:extLst>
                <a:ext uri="{FF2B5EF4-FFF2-40B4-BE49-F238E27FC236}">
                  <a16:creationId xmlns:a16="http://schemas.microsoft.com/office/drawing/2014/main" id="{FCB38397-6A13-2746-A84F-FA224696E1D0}"/>
                </a:ext>
              </a:extLst>
            </p:cNvPr>
            <p:cNvSpPr txBox="1"/>
            <p:nvPr/>
          </p:nvSpPr>
          <p:spPr>
            <a:xfrm>
              <a:off x="9709150" y="3224673"/>
              <a:ext cx="1980533"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b</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egan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begin, beginning]</a:t>
              </a:r>
              <a:endPar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sp>
        <p:nvSpPr>
          <p:cNvPr id="112" name="Rectangle 111">
            <a:extLst>
              <a:ext uri="{FF2B5EF4-FFF2-40B4-BE49-F238E27FC236}">
                <a16:creationId xmlns:a16="http://schemas.microsoft.com/office/drawing/2014/main" id="{6E54F8FC-F048-4240-9680-43BB52FB7A68}"/>
              </a:ext>
            </a:extLst>
          </p:cNvPr>
          <p:cNvSpPr/>
          <p:nvPr/>
        </p:nvSpPr>
        <p:spPr>
          <a:xfrm>
            <a:off x="4337253" y="2993147"/>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13" name="TextBox 112">
            <a:extLst>
              <a:ext uri="{FF2B5EF4-FFF2-40B4-BE49-F238E27FC236}">
                <a16:creationId xmlns:a16="http://schemas.microsoft.com/office/drawing/2014/main" id="{5D5E91EA-6399-A04E-8131-39A00AAA3F0C}"/>
              </a:ext>
            </a:extLst>
          </p:cNvPr>
          <p:cNvSpPr txBox="1"/>
          <p:nvPr/>
        </p:nvSpPr>
        <p:spPr>
          <a:xfrm>
            <a:off x="4422433" y="3024260"/>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fraß</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14" name="Picture 113">
            <a:extLst>
              <a:ext uri="{FF2B5EF4-FFF2-40B4-BE49-F238E27FC236}">
                <a16:creationId xmlns:a16="http://schemas.microsoft.com/office/drawing/2014/main" id="{44D6F1EF-408D-0A4E-A44A-B6E61C9C303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5058685" y="3356460"/>
            <a:ext cx="1365729" cy="1049905"/>
          </a:xfrm>
          <a:prstGeom prst="rect">
            <a:avLst/>
          </a:prstGeom>
        </p:spPr>
      </p:pic>
      <p:sp>
        <p:nvSpPr>
          <p:cNvPr id="115" name="Rectangle 114">
            <a:extLst>
              <a:ext uri="{FF2B5EF4-FFF2-40B4-BE49-F238E27FC236}">
                <a16:creationId xmlns:a16="http://schemas.microsoft.com/office/drawing/2014/main" id="{9716BE43-8735-7E43-87BD-15996DAB8A8D}"/>
              </a:ext>
            </a:extLst>
          </p:cNvPr>
          <p:cNvSpPr/>
          <p:nvPr/>
        </p:nvSpPr>
        <p:spPr>
          <a:xfrm>
            <a:off x="4360368" y="2999876"/>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grpSp>
        <p:nvGrpSpPr>
          <p:cNvPr id="79" name="Group 78">
            <a:extLst>
              <a:ext uri="{FF2B5EF4-FFF2-40B4-BE49-F238E27FC236}">
                <a16:creationId xmlns:a16="http://schemas.microsoft.com/office/drawing/2014/main" id="{A1321B1C-E713-45D8-99F8-5153C572EFCD}"/>
              </a:ext>
            </a:extLst>
          </p:cNvPr>
          <p:cNvGrpSpPr/>
          <p:nvPr/>
        </p:nvGrpSpPr>
        <p:grpSpPr>
          <a:xfrm>
            <a:off x="9516549" y="3026646"/>
            <a:ext cx="2339102" cy="1438908"/>
            <a:chOff x="6653831" y="6406748"/>
            <a:chExt cx="2339102" cy="1438908"/>
          </a:xfrm>
        </p:grpSpPr>
        <p:sp>
          <p:nvSpPr>
            <p:cNvPr id="80" name="Rectangle 79">
              <a:extLst>
                <a:ext uri="{FF2B5EF4-FFF2-40B4-BE49-F238E27FC236}">
                  <a16:creationId xmlns:a16="http://schemas.microsoft.com/office/drawing/2014/main" id="{D78F4A2B-D55E-41AC-AD4D-E4A637917CC1}"/>
                </a:ext>
              </a:extLst>
            </p:cNvPr>
            <p:cNvSpPr/>
            <p:nvPr/>
          </p:nvSpPr>
          <p:spPr>
            <a:xfrm>
              <a:off x="6653831" y="640674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1" name="TextBox 80">
              <a:extLst>
                <a:ext uri="{FF2B5EF4-FFF2-40B4-BE49-F238E27FC236}">
                  <a16:creationId xmlns:a16="http://schemas.microsoft.com/office/drawing/2014/main" id="{4E94FBCB-C1B2-446D-836A-ACC6A6B89764}"/>
                </a:ext>
              </a:extLst>
            </p:cNvPr>
            <p:cNvSpPr txBox="1"/>
            <p:nvPr/>
          </p:nvSpPr>
          <p:spPr>
            <a:xfrm>
              <a:off x="6819149" y="6434725"/>
              <a:ext cx="1980533" cy="138499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a</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eat, eating]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(animals)</a:t>
              </a:r>
            </a:p>
          </p:txBody>
        </p:sp>
      </p:grpSp>
      <p:sp>
        <p:nvSpPr>
          <p:cNvPr id="94" name="Speech Bubble: Rectangle with Corners Rounded 93">
            <a:extLst>
              <a:ext uri="{FF2B5EF4-FFF2-40B4-BE49-F238E27FC236}">
                <a16:creationId xmlns:a16="http://schemas.microsoft.com/office/drawing/2014/main" id="{783955B9-F3E1-4B18-BF6B-4AF17D7E523B}"/>
              </a:ext>
            </a:extLst>
          </p:cNvPr>
          <p:cNvSpPr/>
          <p:nvPr/>
        </p:nvSpPr>
        <p:spPr>
          <a:xfrm>
            <a:off x="6711378" y="1690600"/>
            <a:ext cx="5180537" cy="1162956"/>
          </a:xfrm>
          <a:prstGeom prst="wedgeRoundRectCallout">
            <a:avLst>
              <a:gd name="adj1" fmla="val -54756"/>
              <a:gd name="adj2" fmla="val 8383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German has two verbs meaning ‘eat’!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F0302020204030204"/>
              </a:rPr>
              <a:t>essen</a:t>
            </a:r>
            <a:r>
              <a:rPr lang="en-GB" sz="2000" dirty="0">
                <a:solidFill>
                  <a:prstClr val="white"/>
                </a:solidFill>
                <a:latin typeface="Century Gothic" panose="020F0302020204030204"/>
              </a:rPr>
              <a:t> – to eat (when humans do it)</a:t>
            </a:r>
            <a:br>
              <a:rPr lang="en-GB" sz="2000" dirty="0">
                <a:solidFill>
                  <a:prstClr val="white"/>
                </a:solidFill>
                <a:latin typeface="Century Gothic" panose="020F0302020204030204"/>
              </a:rPr>
            </a:br>
            <a:r>
              <a:rPr lang="en-GB" sz="2000" b="1" dirty="0" err="1">
                <a:solidFill>
                  <a:prstClr val="white"/>
                </a:solidFill>
                <a:latin typeface="Century Gothic" panose="020F0302020204030204"/>
              </a:rPr>
              <a:t>fressen</a:t>
            </a:r>
            <a:r>
              <a:rPr lang="en-GB" sz="2000" b="1" dirty="0">
                <a:solidFill>
                  <a:prstClr val="white"/>
                </a:solidFill>
                <a:latin typeface="Century Gothic" panose="020F0302020204030204"/>
              </a:rPr>
              <a:t> </a:t>
            </a:r>
            <a:r>
              <a:rPr lang="en-GB" sz="2000" dirty="0">
                <a:solidFill>
                  <a:prstClr val="white"/>
                </a:solidFill>
                <a:latin typeface="Century Gothic" panose="020F0302020204030204"/>
              </a:rPr>
              <a:t>– to eat (when animals do it)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6106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circle(out)">
                                      <p:cBhvr>
                                        <p:cTn id="14" dur="2000"/>
                                        <p:tgtEl>
                                          <p:spTgt spid="10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circle(out)">
                                      <p:cBhvr>
                                        <p:cTn id="26" dur="2000"/>
                                        <p:tgtEl>
                                          <p:spTgt spid="10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6"/>
                                        </p:tgtEl>
                                        <p:attrNameLst>
                                          <p:attrName>style.visibility</p:attrName>
                                        </p:attrNameLst>
                                      </p:cBhvr>
                                      <p:to>
                                        <p:strVal val="visible"/>
                                      </p:to>
                                    </p:set>
                                    <p:anim calcmode="lin" valueType="num">
                                      <p:cBhvr>
                                        <p:cTn id="31" dur="500" fill="hold"/>
                                        <p:tgtEl>
                                          <p:spTgt spid="76"/>
                                        </p:tgtEl>
                                        <p:attrNameLst>
                                          <p:attrName>ppt_w</p:attrName>
                                        </p:attrNameLst>
                                      </p:cBhvr>
                                      <p:tavLst>
                                        <p:tav tm="0">
                                          <p:val>
                                            <p:fltVal val="0"/>
                                          </p:val>
                                        </p:tav>
                                        <p:tav tm="100000">
                                          <p:val>
                                            <p:strVal val="#ppt_w"/>
                                          </p:val>
                                        </p:tav>
                                      </p:tavLst>
                                    </p:anim>
                                    <p:anim calcmode="lin" valueType="num">
                                      <p:cBhvr>
                                        <p:cTn id="32" dur="500" fill="hold"/>
                                        <p:tgtEl>
                                          <p:spTgt spid="76"/>
                                        </p:tgtEl>
                                        <p:attrNameLst>
                                          <p:attrName>ppt_h</p:attrName>
                                        </p:attrNameLst>
                                      </p:cBhvr>
                                      <p:tavLst>
                                        <p:tav tm="0">
                                          <p:val>
                                            <p:fltVal val="0"/>
                                          </p:val>
                                        </p:tav>
                                        <p:tav tm="100000">
                                          <p:val>
                                            <p:strVal val="#ppt_h"/>
                                          </p:val>
                                        </p:tav>
                                      </p:tavLst>
                                    </p:anim>
                                    <p:animEffect transition="in" filter="fade">
                                      <p:cBhvr>
                                        <p:cTn id="33" dur="500"/>
                                        <p:tgtEl>
                                          <p:spTgt spid="7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96"/>
                                        </p:tgtEl>
                                        <p:attrNameLst>
                                          <p:attrName>style.visibility</p:attrName>
                                        </p:attrNameLst>
                                      </p:cBhvr>
                                      <p:to>
                                        <p:strVal val="visible"/>
                                      </p:to>
                                    </p:set>
                                    <p:animEffect transition="in" filter="circle(out)">
                                      <p:cBhvr>
                                        <p:cTn id="38" dur="2000"/>
                                        <p:tgtEl>
                                          <p:spTgt spid="9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grpId="0" nodeType="clickEffect">
                                  <p:stCondLst>
                                    <p:cond delay="0"/>
                                  </p:stCondLst>
                                  <p:childTnLst>
                                    <p:set>
                                      <p:cBhvr>
                                        <p:cTn id="46" dur="1" fill="hold">
                                          <p:stCondLst>
                                            <p:cond delay="0"/>
                                          </p:stCondLst>
                                        </p:cTn>
                                        <p:tgtEl>
                                          <p:spTgt spid="106"/>
                                        </p:tgtEl>
                                        <p:attrNameLst>
                                          <p:attrName>style.visibility</p:attrName>
                                        </p:attrNameLst>
                                      </p:cBhvr>
                                      <p:to>
                                        <p:strVal val="visible"/>
                                      </p:to>
                                    </p:set>
                                    <p:animEffect transition="in" filter="circle(out)">
                                      <p:cBhvr>
                                        <p:cTn id="47" dur="2000"/>
                                        <p:tgtEl>
                                          <p:spTgt spid="106"/>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82"/>
                                        </p:tgtEl>
                                        <p:attrNameLst>
                                          <p:attrName>style.visibility</p:attrName>
                                        </p:attrNameLst>
                                      </p:cBhvr>
                                      <p:to>
                                        <p:strVal val="visible"/>
                                      </p:to>
                                    </p:set>
                                    <p:anim calcmode="lin" valueType="num">
                                      <p:cBhvr>
                                        <p:cTn id="52" dur="500" fill="hold"/>
                                        <p:tgtEl>
                                          <p:spTgt spid="82"/>
                                        </p:tgtEl>
                                        <p:attrNameLst>
                                          <p:attrName>ppt_w</p:attrName>
                                        </p:attrNameLst>
                                      </p:cBhvr>
                                      <p:tavLst>
                                        <p:tav tm="0">
                                          <p:val>
                                            <p:fltVal val="0"/>
                                          </p:val>
                                        </p:tav>
                                        <p:tav tm="100000">
                                          <p:val>
                                            <p:strVal val="#ppt_w"/>
                                          </p:val>
                                        </p:tav>
                                      </p:tavLst>
                                    </p:anim>
                                    <p:anim calcmode="lin" valueType="num">
                                      <p:cBhvr>
                                        <p:cTn id="53" dur="500" fill="hold"/>
                                        <p:tgtEl>
                                          <p:spTgt spid="82"/>
                                        </p:tgtEl>
                                        <p:attrNameLst>
                                          <p:attrName>ppt_h</p:attrName>
                                        </p:attrNameLst>
                                      </p:cBhvr>
                                      <p:tavLst>
                                        <p:tav tm="0">
                                          <p:val>
                                            <p:fltVal val="0"/>
                                          </p:val>
                                        </p:tav>
                                        <p:tav tm="100000">
                                          <p:val>
                                            <p:strVal val="#ppt_h"/>
                                          </p:val>
                                        </p:tav>
                                      </p:tavLst>
                                    </p:anim>
                                    <p:animEffect transition="in" filter="fade">
                                      <p:cBhvr>
                                        <p:cTn id="54" dur="500"/>
                                        <p:tgtEl>
                                          <p:spTgt spid="82"/>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6" presetClass="entr" presetSubtype="32" fill="hold" grpId="0" nodeType="clickEffect">
                                  <p:stCondLst>
                                    <p:cond delay="0"/>
                                  </p:stCondLst>
                                  <p:childTnLst>
                                    <p:set>
                                      <p:cBhvr>
                                        <p:cTn id="62" dur="1" fill="hold">
                                          <p:stCondLst>
                                            <p:cond delay="0"/>
                                          </p:stCondLst>
                                        </p:cTn>
                                        <p:tgtEl>
                                          <p:spTgt spid="108"/>
                                        </p:tgtEl>
                                        <p:attrNameLst>
                                          <p:attrName>style.visibility</p:attrName>
                                        </p:attrNameLst>
                                      </p:cBhvr>
                                      <p:to>
                                        <p:strVal val="visible"/>
                                      </p:to>
                                    </p:set>
                                    <p:animEffect transition="in" filter="circle(out)">
                                      <p:cBhvr>
                                        <p:cTn id="63" dur="2000"/>
                                        <p:tgtEl>
                                          <p:spTgt spid="108"/>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85"/>
                                        </p:tgtEl>
                                        <p:attrNameLst>
                                          <p:attrName>style.visibility</p:attrName>
                                        </p:attrNameLst>
                                      </p:cBhvr>
                                      <p:to>
                                        <p:strVal val="visible"/>
                                      </p:to>
                                    </p:set>
                                    <p:anim calcmode="lin" valueType="num">
                                      <p:cBhvr>
                                        <p:cTn id="68" dur="500" fill="hold"/>
                                        <p:tgtEl>
                                          <p:spTgt spid="85"/>
                                        </p:tgtEl>
                                        <p:attrNameLst>
                                          <p:attrName>ppt_w</p:attrName>
                                        </p:attrNameLst>
                                      </p:cBhvr>
                                      <p:tavLst>
                                        <p:tav tm="0">
                                          <p:val>
                                            <p:fltVal val="0"/>
                                          </p:val>
                                        </p:tav>
                                        <p:tav tm="100000">
                                          <p:val>
                                            <p:strVal val="#ppt_w"/>
                                          </p:val>
                                        </p:tav>
                                      </p:tavLst>
                                    </p:anim>
                                    <p:anim calcmode="lin" valueType="num">
                                      <p:cBhvr>
                                        <p:cTn id="69" dur="500" fill="hold"/>
                                        <p:tgtEl>
                                          <p:spTgt spid="85"/>
                                        </p:tgtEl>
                                        <p:attrNameLst>
                                          <p:attrName>ppt_h</p:attrName>
                                        </p:attrNameLst>
                                      </p:cBhvr>
                                      <p:tavLst>
                                        <p:tav tm="0">
                                          <p:val>
                                            <p:fltVal val="0"/>
                                          </p:val>
                                        </p:tav>
                                        <p:tav tm="100000">
                                          <p:val>
                                            <p:strVal val="#ppt_h"/>
                                          </p:val>
                                        </p:tav>
                                      </p:tavLst>
                                    </p:anim>
                                    <p:animEffect transition="in" filter="fade">
                                      <p:cBhvr>
                                        <p:cTn id="70" dur="500"/>
                                        <p:tgtEl>
                                          <p:spTgt spid="85"/>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32" fill="hold" grpId="0" nodeType="clickEffect">
                                  <p:stCondLst>
                                    <p:cond delay="0"/>
                                  </p:stCondLst>
                                  <p:childTnLst>
                                    <p:set>
                                      <p:cBhvr>
                                        <p:cTn id="74" dur="1" fill="hold">
                                          <p:stCondLst>
                                            <p:cond delay="0"/>
                                          </p:stCondLst>
                                        </p:cTn>
                                        <p:tgtEl>
                                          <p:spTgt spid="110"/>
                                        </p:tgtEl>
                                        <p:attrNameLst>
                                          <p:attrName>style.visibility</p:attrName>
                                        </p:attrNameLst>
                                      </p:cBhvr>
                                      <p:to>
                                        <p:strVal val="visible"/>
                                      </p:to>
                                    </p:set>
                                    <p:animEffect transition="in" filter="circle(out)">
                                      <p:cBhvr>
                                        <p:cTn id="75" dur="2000"/>
                                        <p:tgtEl>
                                          <p:spTgt spid="110"/>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8"/>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6" presetClass="entr" presetSubtype="32" fill="hold" grpId="0" nodeType="clickEffect">
                                  <p:stCondLst>
                                    <p:cond delay="0"/>
                                  </p:stCondLst>
                                  <p:childTnLst>
                                    <p:set>
                                      <p:cBhvr>
                                        <p:cTn id="83" dur="1" fill="hold">
                                          <p:stCondLst>
                                            <p:cond delay="0"/>
                                          </p:stCondLst>
                                        </p:cTn>
                                        <p:tgtEl>
                                          <p:spTgt spid="125"/>
                                        </p:tgtEl>
                                        <p:attrNameLst>
                                          <p:attrName>style.visibility</p:attrName>
                                        </p:attrNameLst>
                                      </p:cBhvr>
                                      <p:to>
                                        <p:strVal val="visible"/>
                                      </p:to>
                                    </p:set>
                                    <p:animEffect transition="in" filter="circle(out)">
                                      <p:cBhvr>
                                        <p:cTn id="84" dur="2000"/>
                                        <p:tgtEl>
                                          <p:spTgt spid="125"/>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127"/>
                                        </p:tgtEl>
                                        <p:attrNameLst>
                                          <p:attrName>style.visibility</p:attrName>
                                        </p:attrNameLst>
                                      </p:cBhvr>
                                      <p:to>
                                        <p:strVal val="visible"/>
                                      </p:to>
                                    </p:set>
                                    <p:anim calcmode="lin" valueType="num">
                                      <p:cBhvr>
                                        <p:cTn id="89" dur="500" fill="hold"/>
                                        <p:tgtEl>
                                          <p:spTgt spid="127"/>
                                        </p:tgtEl>
                                        <p:attrNameLst>
                                          <p:attrName>ppt_w</p:attrName>
                                        </p:attrNameLst>
                                      </p:cBhvr>
                                      <p:tavLst>
                                        <p:tav tm="0">
                                          <p:val>
                                            <p:fltVal val="0"/>
                                          </p:val>
                                        </p:tav>
                                        <p:tav tm="100000">
                                          <p:val>
                                            <p:strVal val="#ppt_w"/>
                                          </p:val>
                                        </p:tav>
                                      </p:tavLst>
                                    </p:anim>
                                    <p:anim calcmode="lin" valueType="num">
                                      <p:cBhvr>
                                        <p:cTn id="90" dur="500" fill="hold"/>
                                        <p:tgtEl>
                                          <p:spTgt spid="127"/>
                                        </p:tgtEl>
                                        <p:attrNameLst>
                                          <p:attrName>ppt_h</p:attrName>
                                        </p:attrNameLst>
                                      </p:cBhvr>
                                      <p:tavLst>
                                        <p:tav tm="0">
                                          <p:val>
                                            <p:fltVal val="0"/>
                                          </p:val>
                                        </p:tav>
                                        <p:tav tm="100000">
                                          <p:val>
                                            <p:strVal val="#ppt_h"/>
                                          </p:val>
                                        </p:tav>
                                      </p:tavLst>
                                    </p:anim>
                                    <p:animEffect transition="in" filter="fade">
                                      <p:cBhvr>
                                        <p:cTn id="91" dur="500"/>
                                        <p:tgtEl>
                                          <p:spTgt spid="127"/>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32" fill="hold" grpId="0" nodeType="clickEffect">
                                  <p:stCondLst>
                                    <p:cond delay="0"/>
                                  </p:stCondLst>
                                  <p:childTnLst>
                                    <p:set>
                                      <p:cBhvr>
                                        <p:cTn id="95" dur="1" fill="hold">
                                          <p:stCondLst>
                                            <p:cond delay="0"/>
                                          </p:stCondLst>
                                        </p:cTn>
                                        <p:tgtEl>
                                          <p:spTgt spid="118"/>
                                        </p:tgtEl>
                                        <p:attrNameLst>
                                          <p:attrName>style.visibility</p:attrName>
                                        </p:attrNameLst>
                                      </p:cBhvr>
                                      <p:to>
                                        <p:strVal val="visible"/>
                                      </p:to>
                                    </p:set>
                                    <p:animEffect transition="in" filter="circle(out)">
                                      <p:cBhvr>
                                        <p:cTn id="96" dur="2000"/>
                                        <p:tgtEl>
                                          <p:spTgt spid="118"/>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7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6" presetClass="entr" presetSubtype="32" fill="hold" grpId="0" nodeType="clickEffect">
                                  <p:stCondLst>
                                    <p:cond delay="0"/>
                                  </p:stCondLst>
                                  <p:childTnLst>
                                    <p:set>
                                      <p:cBhvr>
                                        <p:cTn id="104" dur="1" fill="hold">
                                          <p:stCondLst>
                                            <p:cond delay="0"/>
                                          </p:stCondLst>
                                        </p:cTn>
                                        <p:tgtEl>
                                          <p:spTgt spid="115"/>
                                        </p:tgtEl>
                                        <p:attrNameLst>
                                          <p:attrName>style.visibility</p:attrName>
                                        </p:attrNameLst>
                                      </p:cBhvr>
                                      <p:to>
                                        <p:strVal val="visible"/>
                                      </p:to>
                                    </p:set>
                                    <p:animEffect transition="in" filter="circle(out)">
                                      <p:cBhvr>
                                        <p:cTn id="105" dur="2000"/>
                                        <p:tgtEl>
                                          <p:spTgt spid="115"/>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3" grpId="0" animBg="1"/>
      <p:bldP spid="96" grpId="0" animBg="1"/>
      <p:bldP spid="106" grpId="0" animBg="1"/>
      <p:bldP spid="108" grpId="0" animBg="1"/>
      <p:bldP spid="110" grpId="0" animBg="1"/>
      <p:bldP spid="125" grpId="0" animBg="1"/>
      <p:bldP spid="118" grpId="0" animBg="1"/>
      <p:bldP spid="115" grpId="0" animBg="1"/>
      <p:bldP spid="9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9694"/>
            <a:ext cx="6194323" cy="707849"/>
          </a:xfrm>
          <a:prstGeom prst="rect">
            <a:avLst/>
          </a:prstGeom>
        </p:spPr>
      </p:pic>
      <p:sp>
        <p:nvSpPr>
          <p:cNvPr id="4" name="Title 3"/>
          <p:cNvSpPr>
            <a:spLocks noGrp="1"/>
          </p:cNvSpPr>
          <p:nvPr>
            <p:ph type="title"/>
          </p:nvPr>
        </p:nvSpPr>
        <p:spPr>
          <a:xfrm>
            <a:off x="-3876" y="113704"/>
            <a:ext cx="6001555" cy="707849"/>
          </a:xfrm>
        </p:spPr>
        <p:txBody>
          <a:bodyPr>
            <a:normAutofit/>
          </a:bodyPr>
          <a:lstStyle/>
          <a:p>
            <a:r>
              <a:rPr lang="en-GB" sz="3600" b="1" dirty="0" err="1">
                <a:solidFill>
                  <a:schemeClr val="bg1"/>
                </a:solidFill>
              </a:rPr>
              <a:t>Präsens</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Imperfekt</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55098" y="112306"/>
            <a:ext cx="104475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343138" y="1395905"/>
            <a:ext cx="4580238" cy="830997"/>
          </a:xfrm>
          <a:prstGeom prst="rect">
            <a:avLst/>
          </a:prstGeom>
          <a:noFill/>
        </p:spPr>
        <p:txBody>
          <a:bodyPr wrap="square" rtlCol="0">
            <a:spAutoFit/>
          </a:bodyPr>
          <a:lstStyle/>
          <a:p>
            <a:r>
              <a:rPr lang="en-US" sz="2400" dirty="0" err="1">
                <a:solidFill>
                  <a:schemeClr val="accent5">
                    <a:lumMod val="50000"/>
                  </a:schemeClr>
                </a:solidFill>
              </a:rPr>
              <a:t>Wähle</a:t>
            </a:r>
            <a:r>
              <a:rPr lang="en-US" sz="2400" dirty="0">
                <a:solidFill>
                  <a:schemeClr val="accent5">
                    <a:lumMod val="50000"/>
                  </a:schemeClr>
                </a:solidFill>
              </a:rPr>
              <a:t> das </a:t>
            </a:r>
            <a:r>
              <a:rPr lang="en-US" sz="2400" dirty="0" err="1">
                <a:solidFill>
                  <a:schemeClr val="accent5">
                    <a:lumMod val="50000"/>
                  </a:schemeClr>
                </a:solidFill>
              </a:rPr>
              <a:t>richtige</a:t>
            </a:r>
            <a:r>
              <a:rPr lang="en-US" sz="2400" dirty="0">
                <a:solidFill>
                  <a:schemeClr val="accent5">
                    <a:lumMod val="50000"/>
                  </a:schemeClr>
                </a:solidFill>
              </a:rPr>
              <a:t> Verb </a:t>
            </a:r>
            <a:r>
              <a:rPr lang="en-US" sz="2400" dirty="0" err="1">
                <a:solidFill>
                  <a:schemeClr val="accent5">
                    <a:lumMod val="50000"/>
                  </a:schemeClr>
                </a:solidFill>
              </a:rPr>
              <a:t>aus.</a:t>
            </a:r>
            <a:r>
              <a:rPr lang="en-US" sz="2400" dirty="0">
                <a:solidFill>
                  <a:schemeClr val="accent5">
                    <a:lumMod val="50000"/>
                  </a:schemeClr>
                </a:solidFill>
              </a:rPr>
              <a:t> Welches </a:t>
            </a:r>
            <a:r>
              <a:rPr lang="en-US" sz="2400" dirty="0" err="1">
                <a:solidFill>
                  <a:schemeClr val="accent5">
                    <a:lumMod val="50000"/>
                  </a:schemeClr>
                </a:solidFill>
              </a:rPr>
              <a:t>Märchen</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  </a:t>
            </a:r>
          </a:p>
        </p:txBody>
      </p:sp>
      <p:graphicFrame>
        <p:nvGraphicFramePr>
          <p:cNvPr id="19" name="Table 6">
            <a:extLst>
              <a:ext uri="{FF2B5EF4-FFF2-40B4-BE49-F238E27FC236}">
                <a16:creationId xmlns:a16="http://schemas.microsoft.com/office/drawing/2014/main" id="{6FE4D535-1275-4DC4-B7F6-04629316D309}"/>
              </a:ext>
            </a:extLst>
          </p:cNvPr>
          <p:cNvGraphicFramePr>
            <a:graphicFrameLocks noGrp="1"/>
          </p:cNvGraphicFramePr>
          <p:nvPr>
            <p:extLst>
              <p:ext uri="{D42A27DB-BD31-4B8C-83A1-F6EECF244321}">
                <p14:modId xmlns:p14="http://schemas.microsoft.com/office/powerpoint/2010/main" val="680983628"/>
              </p:ext>
            </p:extLst>
          </p:nvPr>
        </p:nvGraphicFramePr>
        <p:xfrm>
          <a:off x="192147" y="2214667"/>
          <a:ext cx="11633271" cy="3964464"/>
        </p:xfrm>
        <a:graphic>
          <a:graphicData uri="http://schemas.openxmlformats.org/drawingml/2006/table">
            <a:tbl>
              <a:tblPr firstRow="1" bandRow="1">
                <a:tableStyleId>{00A15C55-8517-42AA-B614-E9B94910E393}</a:tableStyleId>
              </a:tblPr>
              <a:tblGrid>
                <a:gridCol w="677629">
                  <a:extLst>
                    <a:ext uri="{9D8B030D-6E8A-4147-A177-3AD203B41FA5}">
                      <a16:colId xmlns:a16="http://schemas.microsoft.com/office/drawing/2014/main" val="2607353726"/>
                    </a:ext>
                  </a:extLst>
                </a:gridCol>
                <a:gridCol w="8509002">
                  <a:extLst>
                    <a:ext uri="{9D8B030D-6E8A-4147-A177-3AD203B41FA5}">
                      <a16:colId xmlns:a16="http://schemas.microsoft.com/office/drawing/2014/main" val="1600817978"/>
                    </a:ext>
                  </a:extLst>
                </a:gridCol>
                <a:gridCol w="2446640">
                  <a:extLst>
                    <a:ext uri="{9D8B030D-6E8A-4147-A177-3AD203B41FA5}">
                      <a16:colId xmlns:a16="http://schemas.microsoft.com/office/drawing/2014/main" val="4128092149"/>
                    </a:ext>
                  </a:extLst>
                </a:gridCol>
              </a:tblGrid>
              <a:tr h="440496">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Märchen</a:t>
                      </a:r>
                      <a:r>
                        <a:rPr kumimoji="0" lang="en-GB" sz="2000" u="none" strike="noStrike" kern="1200" cap="none" spc="0" normalizeH="0" baseline="0" noProof="0" dirty="0">
                          <a:ln>
                            <a:noFill/>
                          </a:ln>
                          <a:effectLst/>
                          <a:uLnTx/>
                          <a:uFillTx/>
                        </a:rPr>
                        <a:t>?</a:t>
                      </a:r>
                      <a:endParaRPr lang="en-GB" sz="2000" b="0" dirty="0"/>
                    </a:p>
                  </a:txBody>
                  <a:tcPr/>
                </a:tc>
                <a:extLst>
                  <a:ext uri="{0D108BD9-81ED-4DB2-BD59-A6C34878D82A}">
                    <a16:rowId xmlns:a16="http://schemas.microsoft.com/office/drawing/2014/main" val="1153431983"/>
                  </a:ext>
                </a:extLst>
              </a:tr>
              <a:tr h="440496">
                <a:tc>
                  <a:txBody>
                    <a:bodyPr/>
                    <a:lstStyle/>
                    <a:p>
                      <a:pPr algn="ctr"/>
                      <a:r>
                        <a:rPr lang="en-GB" sz="2000" dirty="0">
                          <a:solidFill>
                            <a:srgbClr val="115076"/>
                          </a:solidFill>
                        </a:rPr>
                        <a:t>1.</a:t>
                      </a:r>
                    </a:p>
                  </a:txBody>
                  <a:tcPr/>
                </a:tc>
                <a:tc>
                  <a:txBody>
                    <a:bodyPr/>
                    <a:lstStyle/>
                    <a:p>
                      <a:r>
                        <a:rPr lang="de-DE" sz="2000" dirty="0">
                          <a:solidFill>
                            <a:srgbClr val="115076"/>
                          </a:solidFill>
                        </a:rPr>
                        <a:t>Sie arbeitete den ganzen Tag und </a:t>
                      </a:r>
                      <a:r>
                        <a:rPr lang="de-DE" sz="2000" b="1" dirty="0">
                          <a:solidFill>
                            <a:srgbClr val="115076"/>
                          </a:solidFill>
                        </a:rPr>
                        <a:t>sieht </a:t>
                      </a:r>
                      <a:r>
                        <a:rPr lang="de-DE" sz="2000" b="1" kern="1200" dirty="0">
                          <a:solidFill>
                            <a:srgbClr val="115076"/>
                          </a:solidFill>
                          <a:effectLst/>
                          <a:latin typeface="+mn-lt"/>
                          <a:ea typeface="+mn-ea"/>
                          <a:cs typeface="+mn-cs"/>
                        </a:rPr>
                        <a:t>| sah </a:t>
                      </a:r>
                      <a:r>
                        <a:rPr lang="de-DE" sz="2000" kern="1200" dirty="0">
                          <a:solidFill>
                            <a:srgbClr val="115076"/>
                          </a:solidFill>
                          <a:effectLst/>
                          <a:latin typeface="+mn-lt"/>
                          <a:ea typeface="+mn-ea"/>
                          <a:cs typeface="+mn-cs"/>
                        </a:rPr>
                        <a:t>niemanden.</a:t>
                      </a:r>
                      <a:endParaRPr lang="en-GB" sz="2000" dirty="0">
                        <a:solidFill>
                          <a:srgbClr val="115076"/>
                        </a:solidFill>
                      </a:endParaRPr>
                    </a:p>
                  </a:txBody>
                  <a:tcPr/>
                </a:tc>
                <a:tc>
                  <a:txBody>
                    <a:bodyPr/>
                    <a:lstStyle/>
                    <a:p>
                      <a:r>
                        <a:rPr lang="en-GB" sz="2000" dirty="0">
                          <a:solidFill>
                            <a:schemeClr val="accent1">
                              <a:lumMod val="50000"/>
                            </a:schemeClr>
                          </a:solidFill>
                        </a:rPr>
                        <a:t>Cinderella</a:t>
                      </a:r>
                    </a:p>
                  </a:txBody>
                  <a:tcPr/>
                </a:tc>
                <a:extLst>
                  <a:ext uri="{0D108BD9-81ED-4DB2-BD59-A6C34878D82A}">
                    <a16:rowId xmlns:a16="http://schemas.microsoft.com/office/drawing/2014/main" val="1171492714"/>
                  </a:ext>
                </a:extLst>
              </a:tr>
              <a:tr h="440496">
                <a:tc>
                  <a:txBody>
                    <a:bodyPr/>
                    <a:lstStyle/>
                    <a:p>
                      <a:pPr algn="ctr"/>
                      <a:r>
                        <a:rPr lang="en-GB" sz="2000"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Sie </a:t>
                      </a:r>
                      <a:r>
                        <a:rPr lang="en-GB" sz="2000" dirty="0" err="1">
                          <a:solidFill>
                            <a:srgbClr val="115076"/>
                          </a:solidFill>
                        </a:rPr>
                        <a:t>geht</a:t>
                      </a:r>
                      <a:r>
                        <a:rPr lang="en-GB" sz="2000" dirty="0">
                          <a:solidFill>
                            <a:srgbClr val="115076"/>
                          </a:solidFill>
                        </a:rPr>
                        <a:t> in die </a:t>
                      </a:r>
                      <a:r>
                        <a:rPr lang="en-GB" sz="2000" dirty="0" err="1">
                          <a:solidFill>
                            <a:srgbClr val="115076"/>
                          </a:solidFill>
                        </a:rPr>
                        <a:t>Natur</a:t>
                      </a:r>
                      <a:r>
                        <a:rPr lang="en-GB" sz="2000" dirty="0">
                          <a:solidFill>
                            <a:srgbClr val="115076"/>
                          </a:solidFill>
                        </a:rPr>
                        <a:t> und </a:t>
                      </a:r>
                      <a:r>
                        <a:rPr lang="en-GB" sz="2000" b="1" dirty="0" err="1">
                          <a:solidFill>
                            <a:srgbClr val="115076"/>
                          </a:solidFill>
                        </a:rPr>
                        <a:t>lief</a:t>
                      </a:r>
                      <a:r>
                        <a:rPr lang="en-GB" sz="2000" b="1" dirty="0">
                          <a:solidFill>
                            <a:srgbClr val="115076"/>
                          </a:solidFill>
                        </a:rPr>
                        <a:t> </a:t>
                      </a:r>
                      <a:r>
                        <a:rPr lang="de-DE" sz="2000" b="1" kern="1200" dirty="0">
                          <a:solidFill>
                            <a:srgbClr val="115076"/>
                          </a:solidFill>
                          <a:effectLst/>
                          <a:latin typeface="+mn-lt"/>
                          <a:ea typeface="+mn-ea"/>
                          <a:cs typeface="+mn-cs"/>
                        </a:rPr>
                        <a:t>| läuft </a:t>
                      </a:r>
                      <a:r>
                        <a:rPr lang="de-DE" sz="2000" kern="1200" dirty="0">
                          <a:solidFill>
                            <a:srgbClr val="115076"/>
                          </a:solidFill>
                          <a:effectLst/>
                          <a:latin typeface="+mn-lt"/>
                          <a:ea typeface="+mn-ea"/>
                          <a:cs typeface="+mn-cs"/>
                        </a:rPr>
                        <a:t>zu einem Häuschen.</a:t>
                      </a:r>
                      <a:endParaRPr lang="en-GB" sz="2000" dirty="0">
                        <a:solidFill>
                          <a:srgbClr val="115076"/>
                        </a:solidFill>
                      </a:endParaRPr>
                    </a:p>
                  </a:txBody>
                  <a:tcPr/>
                </a:tc>
                <a:tc>
                  <a:txBody>
                    <a:bodyPr/>
                    <a:lstStyle/>
                    <a:p>
                      <a:r>
                        <a:rPr lang="en-GB" sz="2000" dirty="0">
                          <a:solidFill>
                            <a:schemeClr val="accent1">
                              <a:lumMod val="50000"/>
                            </a:schemeClr>
                          </a:solidFill>
                        </a:rPr>
                        <a:t>Snow White</a:t>
                      </a:r>
                    </a:p>
                  </a:txBody>
                  <a:tcPr/>
                </a:tc>
                <a:extLst>
                  <a:ext uri="{0D108BD9-81ED-4DB2-BD59-A6C34878D82A}">
                    <a16:rowId xmlns:a16="http://schemas.microsoft.com/office/drawing/2014/main" val="1961458278"/>
                  </a:ext>
                </a:extLst>
              </a:tr>
              <a:tr h="440496">
                <a:tc>
                  <a:txBody>
                    <a:bodyPr/>
                    <a:lstStyle/>
                    <a:p>
                      <a:pPr algn="ctr"/>
                      <a:r>
                        <a:rPr lang="en-GB" sz="2000">
                          <a:solidFill>
                            <a:srgbClr val="115076"/>
                          </a:solidFill>
                        </a:rPr>
                        <a:t>3.</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Er trifft seine Brüder und </a:t>
                      </a:r>
                      <a:r>
                        <a:rPr lang="de-DE" sz="2000" b="1" dirty="0">
                          <a:solidFill>
                            <a:srgbClr val="115076"/>
                          </a:solidFill>
                        </a:rPr>
                        <a:t>begann </a:t>
                      </a:r>
                      <a:r>
                        <a:rPr lang="de-DE" sz="2000" b="1" kern="1200" dirty="0">
                          <a:solidFill>
                            <a:srgbClr val="115076"/>
                          </a:solidFill>
                          <a:effectLst/>
                          <a:latin typeface="+mn-lt"/>
                          <a:ea typeface="+mn-ea"/>
                          <a:cs typeface="+mn-cs"/>
                        </a:rPr>
                        <a:t>| beginnt, </a:t>
                      </a:r>
                      <a:r>
                        <a:rPr lang="de-DE" sz="2000" kern="1200" dirty="0">
                          <a:solidFill>
                            <a:srgbClr val="115076"/>
                          </a:solidFill>
                          <a:effectLst/>
                          <a:latin typeface="+mn-lt"/>
                          <a:ea typeface="+mn-ea"/>
                          <a:cs typeface="+mn-cs"/>
                        </a:rPr>
                        <a:t>ein Haus zu bauen. </a:t>
                      </a:r>
                      <a:endParaRPr lang="en-GB" sz="2000" dirty="0">
                        <a:solidFill>
                          <a:srgbClr val="115076"/>
                        </a:solidFill>
                      </a:endParaRPr>
                    </a:p>
                  </a:txBody>
                  <a:tcPr/>
                </a:tc>
                <a:tc>
                  <a:txBody>
                    <a:bodyPr/>
                    <a:lstStyle/>
                    <a:p>
                      <a:r>
                        <a:rPr lang="en-GB" sz="2000" dirty="0">
                          <a:solidFill>
                            <a:schemeClr val="accent1">
                              <a:lumMod val="50000"/>
                            </a:schemeClr>
                          </a:solidFill>
                        </a:rPr>
                        <a:t>3 Little Pigs</a:t>
                      </a:r>
                    </a:p>
                  </a:txBody>
                  <a:tcPr/>
                </a:tc>
                <a:extLst>
                  <a:ext uri="{0D108BD9-81ED-4DB2-BD59-A6C34878D82A}">
                    <a16:rowId xmlns:a16="http://schemas.microsoft.com/office/drawing/2014/main" val="2189313960"/>
                  </a:ext>
                </a:extLst>
              </a:tr>
              <a:tr h="440496">
                <a:tc>
                  <a:txBody>
                    <a:bodyPr/>
                    <a:lstStyle/>
                    <a:p>
                      <a:pPr algn="ctr"/>
                      <a:r>
                        <a:rPr lang="en-GB" sz="2000">
                          <a:solidFill>
                            <a:srgbClr val="115076"/>
                          </a:solidFill>
                        </a:rPr>
                        <a:t>4.</a:t>
                      </a:r>
                      <a:endParaRPr lang="en-GB" sz="2000" dirty="0">
                        <a:solidFill>
                          <a:srgbClr val="115076"/>
                        </a:solidFill>
                      </a:endParaRPr>
                    </a:p>
                  </a:txBody>
                  <a:tcPr/>
                </a:tc>
                <a:tc>
                  <a:txBody>
                    <a:bodyPr/>
                    <a:lstStyle/>
                    <a:p>
                      <a:r>
                        <a:rPr lang="de-DE" sz="2000" dirty="0">
                          <a:solidFill>
                            <a:srgbClr val="115076"/>
                          </a:solidFill>
                        </a:rPr>
                        <a:t>Sie konnte nicht wach bleiben und </a:t>
                      </a:r>
                      <a:r>
                        <a:rPr lang="de-DE" sz="2000" b="1" dirty="0">
                          <a:solidFill>
                            <a:srgbClr val="115076"/>
                          </a:solidFill>
                        </a:rPr>
                        <a:t>ging </a:t>
                      </a:r>
                      <a:r>
                        <a:rPr lang="de-DE" sz="2000" b="1" kern="1200" dirty="0">
                          <a:solidFill>
                            <a:srgbClr val="115076"/>
                          </a:solidFill>
                          <a:effectLst/>
                          <a:latin typeface="+mn-lt"/>
                          <a:ea typeface="+mn-ea"/>
                          <a:cs typeface="+mn-cs"/>
                        </a:rPr>
                        <a:t>| geht </a:t>
                      </a:r>
                      <a:r>
                        <a:rPr lang="de-DE" sz="2000" kern="1200" dirty="0">
                          <a:solidFill>
                            <a:srgbClr val="115076"/>
                          </a:solidFill>
                          <a:effectLst/>
                          <a:latin typeface="+mn-lt"/>
                          <a:ea typeface="+mn-ea"/>
                          <a:cs typeface="+mn-cs"/>
                        </a:rPr>
                        <a:t>ins Bett.</a:t>
                      </a:r>
                      <a:endParaRPr lang="en-GB" sz="2000" dirty="0">
                        <a:solidFill>
                          <a:srgbClr val="115076"/>
                        </a:solidFill>
                      </a:endParaRPr>
                    </a:p>
                  </a:txBody>
                  <a:tcPr/>
                </a:tc>
                <a:tc>
                  <a:txBody>
                    <a:bodyPr/>
                    <a:lstStyle/>
                    <a:p>
                      <a:r>
                        <a:rPr lang="en-GB" sz="2000" dirty="0">
                          <a:solidFill>
                            <a:schemeClr val="accent1">
                              <a:lumMod val="50000"/>
                            </a:schemeClr>
                          </a:solidFill>
                        </a:rPr>
                        <a:t>Sleeping Beauty</a:t>
                      </a:r>
                    </a:p>
                  </a:txBody>
                  <a:tcPr/>
                </a:tc>
                <a:extLst>
                  <a:ext uri="{0D108BD9-81ED-4DB2-BD59-A6C34878D82A}">
                    <a16:rowId xmlns:a16="http://schemas.microsoft.com/office/drawing/2014/main" val="2344197191"/>
                  </a:ext>
                </a:extLst>
              </a:tr>
              <a:tr h="440496">
                <a:tc>
                  <a:txBody>
                    <a:bodyPr/>
                    <a:lstStyle/>
                    <a:p>
                      <a:pPr algn="ctr"/>
                      <a:r>
                        <a:rPr lang="en-GB" sz="2000">
                          <a:solidFill>
                            <a:srgbClr val="115076"/>
                          </a:solidFill>
                        </a:rPr>
                        <a:t>5.</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Er hörte, dass sie Aurora </a:t>
                      </a:r>
                      <a:r>
                        <a:rPr lang="de-DE" sz="2000" b="1" dirty="0">
                          <a:solidFill>
                            <a:srgbClr val="115076"/>
                          </a:solidFill>
                        </a:rPr>
                        <a:t>heißt </a:t>
                      </a:r>
                      <a:r>
                        <a:rPr lang="de-DE" sz="2000" b="1" kern="1200" dirty="0">
                          <a:solidFill>
                            <a:srgbClr val="115076"/>
                          </a:solidFill>
                          <a:effectLst/>
                          <a:latin typeface="+mn-lt"/>
                          <a:ea typeface="+mn-ea"/>
                          <a:cs typeface="+mn-cs"/>
                        </a:rPr>
                        <a:t>| hieß</a:t>
                      </a:r>
                      <a:r>
                        <a:rPr lang="de-DE" sz="2000" kern="1200" dirty="0">
                          <a:solidFill>
                            <a:srgbClr val="115076"/>
                          </a:solidFill>
                          <a:effectLst/>
                          <a:latin typeface="+mn-lt"/>
                          <a:ea typeface="+mn-ea"/>
                          <a:cs typeface="+mn-cs"/>
                        </a:rPr>
                        <a:t>.</a:t>
                      </a:r>
                      <a:endParaRPr lang="en-GB" sz="2000" dirty="0">
                        <a:solidFill>
                          <a:srgbClr val="115076"/>
                        </a:solidFill>
                      </a:endParaRPr>
                    </a:p>
                  </a:txBody>
                  <a:tcPr/>
                </a:tc>
                <a:tc>
                  <a:txBody>
                    <a:bodyPr/>
                    <a:lstStyle/>
                    <a:p>
                      <a:r>
                        <a:rPr lang="en-GB" sz="2000" dirty="0">
                          <a:solidFill>
                            <a:schemeClr val="accent1">
                              <a:lumMod val="50000"/>
                            </a:schemeClr>
                          </a:solidFill>
                        </a:rPr>
                        <a:t>Sleeping Beauty</a:t>
                      </a:r>
                    </a:p>
                  </a:txBody>
                  <a:tcPr/>
                </a:tc>
                <a:extLst>
                  <a:ext uri="{0D108BD9-81ED-4DB2-BD59-A6C34878D82A}">
                    <a16:rowId xmlns:a16="http://schemas.microsoft.com/office/drawing/2014/main" val="1972389626"/>
                  </a:ext>
                </a:extLst>
              </a:tr>
              <a:tr h="440496">
                <a:tc>
                  <a:txBody>
                    <a:bodyPr/>
                    <a:lstStyle/>
                    <a:p>
                      <a:pPr algn="ctr"/>
                      <a:r>
                        <a:rPr lang="en-GB" sz="2000">
                          <a:solidFill>
                            <a:srgbClr val="115076"/>
                          </a:solidFill>
                        </a:rPr>
                        <a:t>6.</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Der Wolf informiert sie darüber, dass er nett </a:t>
                      </a:r>
                      <a:r>
                        <a:rPr lang="de-DE" sz="2000" b="1" dirty="0">
                          <a:solidFill>
                            <a:srgbClr val="115076"/>
                          </a:solidFill>
                        </a:rPr>
                        <a:t>war | ist.</a:t>
                      </a:r>
                      <a:endParaRPr lang="en-GB" sz="2000" b="1" dirty="0">
                        <a:solidFill>
                          <a:srgbClr val="115076"/>
                        </a:solidFill>
                      </a:endParaRPr>
                    </a:p>
                  </a:txBody>
                  <a:tcPr/>
                </a:tc>
                <a:tc>
                  <a:txBody>
                    <a:bodyPr/>
                    <a:lstStyle/>
                    <a:p>
                      <a:r>
                        <a:rPr lang="en-GB" sz="2000" dirty="0">
                          <a:solidFill>
                            <a:schemeClr val="accent1">
                              <a:lumMod val="50000"/>
                            </a:schemeClr>
                          </a:solidFill>
                        </a:rPr>
                        <a:t>Little Red R.R.</a:t>
                      </a:r>
                    </a:p>
                  </a:txBody>
                  <a:tcPr/>
                </a:tc>
                <a:extLst>
                  <a:ext uri="{0D108BD9-81ED-4DB2-BD59-A6C34878D82A}">
                    <a16:rowId xmlns:a16="http://schemas.microsoft.com/office/drawing/2014/main" val="664931564"/>
                  </a:ext>
                </a:extLst>
              </a:tr>
              <a:tr h="440496">
                <a:tc>
                  <a:txBody>
                    <a:bodyPr/>
                    <a:lstStyle/>
                    <a:p>
                      <a:pPr algn="ctr"/>
                      <a:r>
                        <a:rPr lang="en-GB" sz="2000">
                          <a:solidFill>
                            <a:srgbClr val="115076"/>
                          </a:solidFill>
                        </a:rPr>
                        <a:t>7.</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15076"/>
                          </a:solidFill>
                          <a:latin typeface="+mn-lt"/>
                          <a:ea typeface="+mn-ea"/>
                          <a:cs typeface="+mn-cs"/>
                        </a:rPr>
                        <a:t>Sie </a:t>
                      </a:r>
                      <a:r>
                        <a:rPr lang="en-GB" sz="2000" kern="1200" dirty="0" err="1">
                          <a:solidFill>
                            <a:srgbClr val="115076"/>
                          </a:solidFill>
                          <a:latin typeface="+mn-lt"/>
                          <a:ea typeface="+mn-ea"/>
                          <a:cs typeface="+mn-cs"/>
                        </a:rPr>
                        <a:t>wird</a:t>
                      </a:r>
                      <a:r>
                        <a:rPr lang="en-GB" sz="2000" kern="1200" dirty="0">
                          <a:solidFill>
                            <a:srgbClr val="115076"/>
                          </a:solidFill>
                          <a:latin typeface="+mn-lt"/>
                          <a:ea typeface="+mn-ea"/>
                          <a:cs typeface="+mn-cs"/>
                        </a:rPr>
                        <a:t> </a:t>
                      </a:r>
                      <a:r>
                        <a:rPr lang="en-GB" sz="2000" kern="1200" dirty="0" err="1">
                          <a:solidFill>
                            <a:srgbClr val="115076"/>
                          </a:solidFill>
                          <a:latin typeface="+mn-lt"/>
                          <a:ea typeface="+mn-ea"/>
                          <a:cs typeface="+mn-cs"/>
                        </a:rPr>
                        <a:t>wach</a:t>
                      </a:r>
                      <a:r>
                        <a:rPr lang="en-GB" sz="2000" kern="1200" dirty="0">
                          <a:solidFill>
                            <a:srgbClr val="115076"/>
                          </a:solidFill>
                          <a:latin typeface="+mn-lt"/>
                          <a:ea typeface="+mn-ea"/>
                          <a:cs typeface="+mn-cs"/>
                        </a:rPr>
                        <a:t> und </a:t>
                      </a:r>
                      <a:r>
                        <a:rPr lang="en-GB" sz="2000" kern="1200" dirty="0" err="1">
                          <a:solidFill>
                            <a:srgbClr val="115076"/>
                          </a:solidFill>
                          <a:latin typeface="+mn-lt"/>
                          <a:ea typeface="+mn-ea"/>
                          <a:cs typeface="+mn-cs"/>
                        </a:rPr>
                        <a:t>sieht</a:t>
                      </a:r>
                      <a:r>
                        <a:rPr lang="en-GB" sz="2000" kern="1200" dirty="0">
                          <a:solidFill>
                            <a:srgbClr val="115076"/>
                          </a:solidFill>
                          <a:latin typeface="+mn-lt"/>
                          <a:ea typeface="+mn-ea"/>
                          <a:cs typeface="+mn-cs"/>
                        </a:rPr>
                        <a:t>, der Prinz </a:t>
                      </a:r>
                      <a:r>
                        <a:rPr lang="en-GB" sz="2000" b="1" kern="1200" dirty="0">
                          <a:solidFill>
                            <a:srgbClr val="115076"/>
                          </a:solidFill>
                          <a:latin typeface="+mn-lt"/>
                          <a:ea typeface="+mn-ea"/>
                          <a:cs typeface="+mn-cs"/>
                        </a:rPr>
                        <a:t>will </a:t>
                      </a:r>
                      <a:r>
                        <a:rPr lang="de-DE" sz="2000" b="1" kern="1200" dirty="0">
                          <a:solidFill>
                            <a:srgbClr val="115076"/>
                          </a:solidFill>
                          <a:effectLst/>
                          <a:latin typeface="+mn-lt"/>
                          <a:ea typeface="+mn-ea"/>
                          <a:cs typeface="+mn-cs"/>
                        </a:rPr>
                        <a:t> | wollte </a:t>
                      </a:r>
                      <a:r>
                        <a:rPr lang="de-DE" sz="2000" b="0" kern="1200" dirty="0">
                          <a:solidFill>
                            <a:srgbClr val="115076"/>
                          </a:solidFill>
                          <a:effectLst/>
                          <a:latin typeface="+mn-lt"/>
                          <a:ea typeface="+mn-ea"/>
                          <a:cs typeface="+mn-cs"/>
                        </a:rPr>
                        <a:t>sie wieder küssen.</a:t>
                      </a:r>
                      <a:endParaRPr lang="en-GB" sz="2000" b="0" kern="1200" dirty="0">
                        <a:solidFill>
                          <a:srgbClr val="115076"/>
                        </a:solidFill>
                        <a:latin typeface="+mn-lt"/>
                        <a:ea typeface="+mn-ea"/>
                        <a:cs typeface="+mn-cs"/>
                      </a:endParaRPr>
                    </a:p>
                  </a:txBody>
                  <a:tcPr/>
                </a:tc>
                <a:tc>
                  <a:txBody>
                    <a:bodyPr/>
                    <a:lstStyle/>
                    <a:p>
                      <a:r>
                        <a:rPr lang="en-GB" sz="2000" dirty="0">
                          <a:solidFill>
                            <a:schemeClr val="accent1">
                              <a:lumMod val="50000"/>
                            </a:schemeClr>
                          </a:solidFill>
                        </a:rPr>
                        <a:t>Sleeping Beauty</a:t>
                      </a:r>
                    </a:p>
                  </a:txBody>
                  <a:tcPr/>
                </a:tc>
                <a:extLst>
                  <a:ext uri="{0D108BD9-81ED-4DB2-BD59-A6C34878D82A}">
                    <a16:rowId xmlns:a16="http://schemas.microsoft.com/office/drawing/2014/main" val="2371851735"/>
                  </a:ext>
                </a:extLst>
              </a:tr>
              <a:tr h="440496">
                <a:tc>
                  <a:txBody>
                    <a:bodyPr/>
                    <a:lstStyle/>
                    <a:p>
                      <a:pPr algn="ctr"/>
                      <a:r>
                        <a:rPr lang="en-GB" sz="2000" dirty="0">
                          <a:solidFill>
                            <a:srgbClr val="115076"/>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u="none" dirty="0">
                          <a:solidFill>
                            <a:srgbClr val="115076"/>
                          </a:solidFill>
                        </a:rPr>
                        <a:t>Sie aß einen Apfel und sie </a:t>
                      </a:r>
                      <a:r>
                        <a:rPr lang="de-DE" sz="2000" b="1" u="none" dirty="0">
                          <a:solidFill>
                            <a:srgbClr val="115076"/>
                          </a:solidFill>
                        </a:rPr>
                        <a:t>wurde </a:t>
                      </a:r>
                      <a:r>
                        <a:rPr lang="de-DE" sz="2000" b="1" kern="1200" dirty="0">
                          <a:solidFill>
                            <a:srgbClr val="115076"/>
                          </a:solidFill>
                          <a:effectLst/>
                          <a:latin typeface="+mn-lt"/>
                          <a:ea typeface="+mn-ea"/>
                          <a:cs typeface="+mn-cs"/>
                        </a:rPr>
                        <a:t>| wird </a:t>
                      </a:r>
                      <a:r>
                        <a:rPr lang="de-DE" sz="2000" u="none" dirty="0">
                          <a:solidFill>
                            <a:srgbClr val="115076"/>
                          </a:solidFill>
                        </a:rPr>
                        <a:t>nicht mehr wach.</a:t>
                      </a:r>
                      <a:endParaRPr lang="en-GB" sz="2000" u="none" dirty="0">
                        <a:solidFill>
                          <a:srgbClr val="115076"/>
                        </a:solidFill>
                      </a:endParaRPr>
                    </a:p>
                  </a:txBody>
                  <a:tcPr/>
                </a:tc>
                <a:tc>
                  <a:txBody>
                    <a:bodyPr/>
                    <a:lstStyle/>
                    <a:p>
                      <a:r>
                        <a:rPr lang="en-GB" sz="2000" dirty="0">
                          <a:solidFill>
                            <a:schemeClr val="accent1">
                              <a:lumMod val="50000"/>
                            </a:schemeClr>
                          </a:solidFill>
                        </a:rPr>
                        <a:t>Snow White</a:t>
                      </a:r>
                    </a:p>
                  </a:txBody>
                  <a:tcPr/>
                </a:tc>
                <a:extLst>
                  <a:ext uri="{0D108BD9-81ED-4DB2-BD59-A6C34878D82A}">
                    <a16:rowId xmlns:a16="http://schemas.microsoft.com/office/drawing/2014/main" val="1736239533"/>
                  </a:ext>
                </a:extLst>
              </a:tr>
            </a:tbl>
          </a:graphicData>
        </a:graphic>
      </p:graphicFrame>
      <p:sp>
        <p:nvSpPr>
          <p:cNvPr id="21" name="TextBox 20" descr="text box hiding answer">
            <a:extLst>
              <a:ext uri="{FF2B5EF4-FFF2-40B4-BE49-F238E27FC236}">
                <a16:creationId xmlns:a16="http://schemas.microsoft.com/office/drawing/2014/main" id="{C268EAFC-F23E-453C-A8B7-10D1EB5970E7}"/>
              </a:ext>
            </a:extLst>
          </p:cNvPr>
          <p:cNvSpPr txBox="1"/>
          <p:nvPr/>
        </p:nvSpPr>
        <p:spPr>
          <a:xfrm>
            <a:off x="9433655" y="2759858"/>
            <a:ext cx="1691745" cy="21894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ABAAF33F-66FD-4DB2-BCDC-EED36FE47982}"/>
              </a:ext>
            </a:extLst>
          </p:cNvPr>
          <p:cNvSpPr txBox="1"/>
          <p:nvPr/>
        </p:nvSpPr>
        <p:spPr>
          <a:xfrm>
            <a:off x="9468961" y="3628567"/>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descr="text box hiding answer">
            <a:extLst>
              <a:ext uri="{FF2B5EF4-FFF2-40B4-BE49-F238E27FC236}">
                <a16:creationId xmlns:a16="http://schemas.microsoft.com/office/drawing/2014/main" id="{39A22A5A-4BB4-44A4-B609-E045FC33BD8B}"/>
              </a:ext>
            </a:extLst>
          </p:cNvPr>
          <p:cNvSpPr txBox="1"/>
          <p:nvPr/>
        </p:nvSpPr>
        <p:spPr>
          <a:xfrm>
            <a:off x="9468961" y="3115088"/>
            <a:ext cx="1486137" cy="3067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descr="text box hiding answer">
            <a:extLst>
              <a:ext uri="{FF2B5EF4-FFF2-40B4-BE49-F238E27FC236}">
                <a16:creationId xmlns:a16="http://schemas.microsoft.com/office/drawing/2014/main" id="{EA8EAE32-C182-4F54-97C7-BDE1B3A85168}"/>
              </a:ext>
            </a:extLst>
          </p:cNvPr>
          <p:cNvSpPr txBox="1"/>
          <p:nvPr/>
        </p:nvSpPr>
        <p:spPr>
          <a:xfrm>
            <a:off x="9433655" y="4035732"/>
            <a:ext cx="2155542" cy="3067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descr="text box hiding answer">
            <a:extLst>
              <a:ext uri="{FF2B5EF4-FFF2-40B4-BE49-F238E27FC236}">
                <a16:creationId xmlns:a16="http://schemas.microsoft.com/office/drawing/2014/main" id="{AD232352-401A-43DD-9A8A-A2AAC0D77FD0}"/>
              </a:ext>
            </a:extLst>
          </p:cNvPr>
          <p:cNvSpPr txBox="1"/>
          <p:nvPr/>
        </p:nvSpPr>
        <p:spPr>
          <a:xfrm>
            <a:off x="9433655" y="4514276"/>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7DC8F74D-BED5-407E-ACB5-78540F172A79}"/>
              </a:ext>
            </a:extLst>
          </p:cNvPr>
          <p:cNvSpPr txBox="1"/>
          <p:nvPr/>
        </p:nvSpPr>
        <p:spPr>
          <a:xfrm>
            <a:off x="9433655" y="4953808"/>
            <a:ext cx="1896196" cy="27454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B0197CEA-3ECA-4778-87C0-68DF9A7E8476}"/>
              </a:ext>
            </a:extLst>
          </p:cNvPr>
          <p:cNvSpPr txBox="1"/>
          <p:nvPr/>
        </p:nvSpPr>
        <p:spPr>
          <a:xfrm>
            <a:off x="9452359" y="5389950"/>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CBD5C144-F8E0-42C2-BA10-F97B0741DD74}"/>
              </a:ext>
            </a:extLst>
          </p:cNvPr>
          <p:cNvSpPr txBox="1"/>
          <p:nvPr/>
        </p:nvSpPr>
        <p:spPr>
          <a:xfrm>
            <a:off x="9433655" y="5748645"/>
            <a:ext cx="1486137" cy="3067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descr="text box hiding answer">
            <a:extLst>
              <a:ext uri="{FF2B5EF4-FFF2-40B4-BE49-F238E27FC236}">
                <a16:creationId xmlns:a16="http://schemas.microsoft.com/office/drawing/2014/main" id="{E4325C3A-AB08-423D-B12B-B078484F993F}"/>
              </a:ext>
            </a:extLst>
          </p:cNvPr>
          <p:cNvSpPr txBox="1"/>
          <p:nvPr/>
        </p:nvSpPr>
        <p:spPr>
          <a:xfrm>
            <a:off x="5161608" y="2746121"/>
            <a:ext cx="836071"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4" name="Picture 23">
            <a:extLst>
              <a:ext uri="{FF2B5EF4-FFF2-40B4-BE49-F238E27FC236}">
                <a16:creationId xmlns:a16="http://schemas.microsoft.com/office/drawing/2014/main" id="{AEDD979D-9643-457F-A83B-ECFAA471A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811" y="1059031"/>
            <a:ext cx="1922124" cy="1100216"/>
          </a:xfrm>
          <a:prstGeom prst="rect">
            <a:avLst/>
          </a:prstGeom>
        </p:spPr>
      </p:pic>
      <p:sp>
        <p:nvSpPr>
          <p:cNvPr id="6" name="Rectangle: Rounded Corners 5">
            <a:extLst>
              <a:ext uri="{FF2B5EF4-FFF2-40B4-BE49-F238E27FC236}">
                <a16:creationId xmlns:a16="http://schemas.microsoft.com/office/drawing/2014/main" id="{C7F4E64C-7981-4928-86B8-1CEE72BA61C3}"/>
              </a:ext>
            </a:extLst>
          </p:cNvPr>
          <p:cNvSpPr/>
          <p:nvPr/>
        </p:nvSpPr>
        <p:spPr>
          <a:xfrm>
            <a:off x="5853190" y="513225"/>
            <a:ext cx="4984247" cy="914400"/>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Cinderella </a:t>
            </a:r>
            <a:r>
              <a:rPr lang="de-DE" sz="1800" kern="1200" dirty="0">
                <a:solidFill>
                  <a:srgbClr val="115076"/>
                </a:solidFill>
                <a:effectLst/>
                <a:latin typeface="+mn-lt"/>
                <a:ea typeface="+mn-ea"/>
                <a:cs typeface="+mn-cs"/>
              </a:rPr>
              <a:t>| Snow White </a:t>
            </a:r>
            <a:r>
              <a:rPr lang="de-DE" sz="1800" b="1" kern="1200" dirty="0">
                <a:solidFill>
                  <a:srgbClr val="115076"/>
                </a:solidFill>
                <a:effectLst/>
                <a:latin typeface="+mn-lt"/>
                <a:ea typeface="+mn-ea"/>
                <a:cs typeface="+mn-cs"/>
              </a:rPr>
              <a:t>| </a:t>
            </a:r>
            <a:r>
              <a:rPr lang="de-DE" sz="1800" kern="1200" dirty="0" err="1">
                <a:solidFill>
                  <a:srgbClr val="115076"/>
                </a:solidFill>
                <a:effectLst/>
                <a:latin typeface="+mn-lt"/>
                <a:ea typeface="+mn-ea"/>
                <a:cs typeface="+mn-cs"/>
              </a:rPr>
              <a:t>Three</a:t>
            </a:r>
            <a:r>
              <a:rPr lang="de-DE" sz="1800" kern="1200" dirty="0">
                <a:solidFill>
                  <a:srgbClr val="115076"/>
                </a:solidFill>
                <a:effectLst/>
                <a:latin typeface="+mn-lt"/>
                <a:ea typeface="+mn-ea"/>
                <a:cs typeface="+mn-cs"/>
              </a:rPr>
              <a:t> </a:t>
            </a:r>
            <a:r>
              <a:rPr lang="de-DE" sz="1800" kern="1200" dirty="0" err="1">
                <a:solidFill>
                  <a:srgbClr val="115076"/>
                </a:solidFill>
                <a:effectLst/>
                <a:latin typeface="+mn-lt"/>
                <a:ea typeface="+mn-ea"/>
                <a:cs typeface="+mn-cs"/>
              </a:rPr>
              <a:t>little</a:t>
            </a:r>
            <a:r>
              <a:rPr lang="de-DE" sz="1800" kern="1200" dirty="0">
                <a:solidFill>
                  <a:srgbClr val="115076"/>
                </a:solidFill>
                <a:effectLst/>
                <a:latin typeface="+mn-lt"/>
                <a:ea typeface="+mn-ea"/>
                <a:cs typeface="+mn-cs"/>
              </a:rPr>
              <a:t> </a:t>
            </a:r>
            <a:r>
              <a:rPr lang="de-DE" sz="1800" kern="1200" dirty="0" err="1">
                <a:solidFill>
                  <a:srgbClr val="115076"/>
                </a:solidFill>
                <a:effectLst/>
                <a:latin typeface="+mn-lt"/>
                <a:ea typeface="+mn-ea"/>
                <a:cs typeface="+mn-cs"/>
              </a:rPr>
              <a:t>pigs</a:t>
            </a:r>
            <a:r>
              <a:rPr lang="de-DE" sz="1800" kern="1200" dirty="0">
                <a:solidFill>
                  <a:srgbClr val="115076"/>
                </a:solidFill>
                <a:effectLst/>
                <a:latin typeface="+mn-lt"/>
                <a:ea typeface="+mn-ea"/>
                <a:cs typeface="+mn-cs"/>
              </a:rPr>
              <a:t> </a:t>
            </a:r>
            <a:r>
              <a:rPr lang="de-DE" sz="1800" b="1" kern="1200" dirty="0">
                <a:solidFill>
                  <a:srgbClr val="115076"/>
                </a:solidFill>
                <a:effectLst/>
                <a:latin typeface="+mn-lt"/>
                <a:ea typeface="+mn-ea"/>
                <a:cs typeface="+mn-cs"/>
              </a:rPr>
              <a:t>| </a:t>
            </a:r>
            <a:r>
              <a:rPr lang="de-DE" sz="1800" kern="1200" dirty="0">
                <a:solidFill>
                  <a:srgbClr val="115076"/>
                </a:solidFill>
                <a:effectLst/>
                <a:latin typeface="+mn-lt"/>
                <a:ea typeface="+mn-ea"/>
                <a:cs typeface="+mn-cs"/>
              </a:rPr>
              <a:t>Little </a:t>
            </a:r>
            <a:r>
              <a:rPr lang="de-DE" sz="1800" kern="1200" dirty="0" err="1">
                <a:solidFill>
                  <a:srgbClr val="115076"/>
                </a:solidFill>
                <a:effectLst/>
                <a:latin typeface="+mn-lt"/>
                <a:ea typeface="+mn-ea"/>
                <a:cs typeface="+mn-cs"/>
              </a:rPr>
              <a:t>Red</a:t>
            </a:r>
            <a:r>
              <a:rPr lang="de-DE" sz="1800" kern="1200" dirty="0">
                <a:solidFill>
                  <a:srgbClr val="115076"/>
                </a:solidFill>
                <a:effectLst/>
                <a:latin typeface="+mn-lt"/>
                <a:ea typeface="+mn-ea"/>
                <a:cs typeface="+mn-cs"/>
              </a:rPr>
              <a:t> </a:t>
            </a:r>
            <a:r>
              <a:rPr lang="de-DE" sz="1800" kern="1200" dirty="0" err="1">
                <a:solidFill>
                  <a:srgbClr val="115076"/>
                </a:solidFill>
                <a:effectLst/>
                <a:latin typeface="+mn-lt"/>
                <a:ea typeface="+mn-ea"/>
                <a:cs typeface="+mn-cs"/>
              </a:rPr>
              <a:t>Riding</a:t>
            </a:r>
            <a:r>
              <a:rPr lang="de-DE" sz="1800" kern="1200" dirty="0">
                <a:solidFill>
                  <a:srgbClr val="115076"/>
                </a:solidFill>
                <a:effectLst/>
                <a:latin typeface="+mn-lt"/>
                <a:ea typeface="+mn-ea"/>
                <a:cs typeface="+mn-cs"/>
              </a:rPr>
              <a:t> Hood </a:t>
            </a:r>
            <a:r>
              <a:rPr lang="de-DE" b="1" dirty="0">
                <a:solidFill>
                  <a:srgbClr val="115076"/>
                </a:solidFill>
              </a:rPr>
              <a:t>| </a:t>
            </a:r>
            <a:r>
              <a:rPr lang="de-DE" dirty="0" err="1">
                <a:solidFill>
                  <a:srgbClr val="115076"/>
                </a:solidFill>
              </a:rPr>
              <a:t>Sleeping</a:t>
            </a:r>
            <a:r>
              <a:rPr lang="de-DE" dirty="0">
                <a:solidFill>
                  <a:srgbClr val="115076"/>
                </a:solidFill>
              </a:rPr>
              <a:t> Beauty</a:t>
            </a:r>
            <a:endParaRPr lang="en-GB" dirty="0">
              <a:solidFill>
                <a:srgbClr val="115076"/>
              </a:solidFill>
            </a:endParaRPr>
          </a:p>
        </p:txBody>
      </p:sp>
      <p:sp>
        <p:nvSpPr>
          <p:cNvPr id="27" name="TextBox 26" descr="text box hiding answer">
            <a:extLst>
              <a:ext uri="{FF2B5EF4-FFF2-40B4-BE49-F238E27FC236}">
                <a16:creationId xmlns:a16="http://schemas.microsoft.com/office/drawing/2014/main" id="{0F8FE792-4399-46D4-B545-3B607FFB5F32}"/>
              </a:ext>
            </a:extLst>
          </p:cNvPr>
          <p:cNvSpPr txBox="1"/>
          <p:nvPr/>
        </p:nvSpPr>
        <p:spPr>
          <a:xfrm>
            <a:off x="4056153" y="3146068"/>
            <a:ext cx="639415" cy="3067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descr="text box hiding answer">
            <a:extLst>
              <a:ext uri="{FF2B5EF4-FFF2-40B4-BE49-F238E27FC236}">
                <a16:creationId xmlns:a16="http://schemas.microsoft.com/office/drawing/2014/main" id="{627C49A7-806E-43A4-8704-619F69BA50C6}"/>
              </a:ext>
            </a:extLst>
          </p:cNvPr>
          <p:cNvSpPr txBox="1"/>
          <p:nvPr/>
        </p:nvSpPr>
        <p:spPr>
          <a:xfrm>
            <a:off x="3906269" y="3639826"/>
            <a:ext cx="1170310" cy="24929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A9375B9A-EDE9-4C16-AC28-0FFC63C27AC4}"/>
              </a:ext>
            </a:extLst>
          </p:cNvPr>
          <p:cNvSpPr txBox="1"/>
          <p:nvPr/>
        </p:nvSpPr>
        <p:spPr>
          <a:xfrm>
            <a:off x="5883927" y="4075661"/>
            <a:ext cx="836071" cy="27454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4113331E-D566-4D1E-B7BA-03898D6DCABF}"/>
              </a:ext>
            </a:extLst>
          </p:cNvPr>
          <p:cNvSpPr txBox="1"/>
          <p:nvPr/>
        </p:nvSpPr>
        <p:spPr>
          <a:xfrm>
            <a:off x="3923089" y="4514619"/>
            <a:ext cx="788239" cy="24929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82DCE3F3-73A1-40AB-BA3C-2B163EEE2F69}"/>
              </a:ext>
            </a:extLst>
          </p:cNvPr>
          <p:cNvSpPr txBox="1"/>
          <p:nvPr/>
        </p:nvSpPr>
        <p:spPr>
          <a:xfrm>
            <a:off x="6297224" y="4921805"/>
            <a:ext cx="710244" cy="33855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063C46DF-C33A-450B-9174-280CDC4F3A80}"/>
              </a:ext>
            </a:extLst>
          </p:cNvPr>
          <p:cNvSpPr txBox="1"/>
          <p:nvPr/>
        </p:nvSpPr>
        <p:spPr>
          <a:xfrm>
            <a:off x="5560289" y="5389950"/>
            <a:ext cx="1021454" cy="26192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AAE05998-E1B9-4F0D-8EB8-1EE0D12AA484}"/>
              </a:ext>
            </a:extLst>
          </p:cNvPr>
          <p:cNvSpPr txBox="1"/>
          <p:nvPr/>
        </p:nvSpPr>
        <p:spPr>
          <a:xfrm>
            <a:off x="4975134" y="5838439"/>
            <a:ext cx="878056" cy="24929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Speech Bubble: Rectangle with Corners Rounded 8">
            <a:extLst>
              <a:ext uri="{FF2B5EF4-FFF2-40B4-BE49-F238E27FC236}">
                <a16:creationId xmlns:a16="http://schemas.microsoft.com/office/drawing/2014/main" id="{476F836F-D3EE-4B58-8E40-E59598A5CF44}"/>
              </a:ext>
            </a:extLst>
          </p:cNvPr>
          <p:cNvSpPr/>
          <p:nvPr/>
        </p:nvSpPr>
        <p:spPr>
          <a:xfrm>
            <a:off x="8814937" y="1291530"/>
            <a:ext cx="3284994" cy="701813"/>
          </a:xfrm>
          <a:prstGeom prst="wedgeRoundRectCallout">
            <a:avLst>
              <a:gd name="adj1" fmla="val -6668"/>
              <a:gd name="adj2" fmla="val 15475"/>
              <a:gd name="adj3" fmla="val 16667"/>
            </a:avLst>
          </a:prstGeom>
          <a:solidFill>
            <a:srgbClr val="11507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Märchen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fairy tale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Prinz </a:t>
            </a:r>
            <a:r>
              <a:rPr lang="en-GB" sz="2000" dirty="0">
                <a:solidFill>
                  <a:prstClr val="white"/>
                </a:solidFill>
                <a:latin typeface="Century Gothic" panose="020F0302020204030204"/>
              </a:rPr>
              <a:t>– prince</a:t>
            </a:r>
          </a:p>
        </p:txBody>
      </p:sp>
    </p:spTree>
    <p:extLst>
      <p:ext uri="{BB962C8B-B14F-4D97-AF65-F5344CB8AC3E}">
        <p14:creationId xmlns:p14="http://schemas.microsoft.com/office/powerpoint/2010/main" val="204275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31" grpId="0" animBg="1"/>
      <p:bldP spid="33" grpId="0" animBg="1"/>
      <p:bldP spid="34" grpId="0" animBg="1"/>
      <p:bldP spid="35" grpId="0" animBg="1"/>
      <p:bldP spid="36" grpId="0" animBg="1"/>
      <p:bldP spid="20" grpId="0" animBg="1"/>
      <p:bldP spid="27" grpId="0" animBg="1"/>
      <p:bldP spid="28" grpId="0" animBg="1"/>
      <p:bldP spid="29" grpId="0" animBg="1"/>
      <p:bldP spid="30" grpId="0" animBg="1"/>
      <p:bldP spid="38" grpId="0" animBg="1"/>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362202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Wer</a:t>
            </a:r>
            <a:r>
              <a:rPr lang="en-GB" sz="3600" b="1" dirty="0">
                <a:solidFill>
                  <a:schemeClr val="bg1"/>
                </a:solidFill>
              </a:rPr>
              <a:t> war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747220297"/>
              </p:ext>
            </p:extLst>
          </p:nvPr>
        </p:nvGraphicFramePr>
        <p:xfrm>
          <a:off x="256032" y="1602341"/>
          <a:ext cx="11653888" cy="4473603"/>
        </p:xfrm>
        <a:graphic>
          <a:graphicData uri="http://schemas.openxmlformats.org/drawingml/2006/table">
            <a:tbl>
              <a:tblPr firstRow="1" bandRow="1">
                <a:tableStyleId>{00A15C55-8517-42AA-B614-E9B94910E393}</a:tableStyleId>
              </a:tblPr>
              <a:tblGrid>
                <a:gridCol w="504091">
                  <a:extLst>
                    <a:ext uri="{9D8B030D-6E8A-4147-A177-3AD203B41FA5}">
                      <a16:colId xmlns:a16="http://schemas.microsoft.com/office/drawing/2014/main" val="2607353726"/>
                    </a:ext>
                  </a:extLst>
                </a:gridCol>
                <a:gridCol w="9875793">
                  <a:extLst>
                    <a:ext uri="{9D8B030D-6E8A-4147-A177-3AD203B41FA5}">
                      <a16:colId xmlns:a16="http://schemas.microsoft.com/office/drawing/2014/main" val="1600817978"/>
                    </a:ext>
                  </a:extLst>
                </a:gridCol>
                <a:gridCol w="657726">
                  <a:extLst>
                    <a:ext uri="{9D8B030D-6E8A-4147-A177-3AD203B41FA5}">
                      <a16:colId xmlns:a16="http://schemas.microsoft.com/office/drawing/2014/main" val="4128092149"/>
                    </a:ext>
                  </a:extLst>
                </a:gridCol>
                <a:gridCol w="616278">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ich</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du</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Ich aß einen Apfel und wurde krank.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Du kamst zum Schloss und sahst die Prinzessin. </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Du liefst in den Wald und begannst das Mädchen darin zu suchen.</a:t>
                      </a:r>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Ich ging zu den sieben Zwergen und wurde ihre Hilfe zu Hause. </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algn="l"/>
                      <a:r>
                        <a:rPr lang="de-DE" sz="2000" dirty="0">
                          <a:solidFill>
                            <a:srgbClr val="115076"/>
                          </a:solidFill>
                        </a:rPr>
                        <a:t>Du wolltest nicht einschlafen und für hundert Jahre schlafen</a:t>
                      </a:r>
                      <a:r>
                        <a:rPr lang="de-DE" sz="1800" dirty="0">
                          <a:solidFill>
                            <a:srgbClr val="115076"/>
                          </a:solidFill>
                        </a:rPr>
                        <a:t>, </a:t>
                      </a:r>
                      <a:r>
                        <a:rPr lang="de-DE" sz="2000" dirty="0">
                          <a:solidFill>
                            <a:srgbClr val="115076"/>
                          </a:solidFill>
                        </a:rPr>
                        <a:t>aber du musstest.</a:t>
                      </a:r>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Ich wollte für Großmutter Essen mitnehmen.</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Du sprangst auf das Häuschen, um es kaputt zu machen.</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Ich hieß Aurora und ich konnte hundert Jahre nicht wach werden.</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844548" y="2232348"/>
            <a:ext cx="4532123" cy="24757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560" y="2191240"/>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844548" y="2746047"/>
            <a:ext cx="5738804"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2648" y="2727119"/>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844548" y="3232274"/>
            <a:ext cx="826287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7577" y="3209058"/>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825143" y="3696693"/>
            <a:ext cx="7734979" cy="29227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9902" y="3619069"/>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825143" y="4204728"/>
            <a:ext cx="9717571" cy="35793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6716" y="4199501"/>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790008" y="4654109"/>
            <a:ext cx="5720472"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5667" y="4659675"/>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844548" y="5211137"/>
            <a:ext cx="703366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2816" y="5186567"/>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844548" y="5680116"/>
            <a:ext cx="816336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3063" y="5708216"/>
            <a:ext cx="282522" cy="294294"/>
          </a:xfrm>
          <a:prstGeom prst="rect">
            <a:avLst/>
          </a:prstGeom>
        </p:spPr>
      </p:pic>
      <p:sp>
        <p:nvSpPr>
          <p:cNvPr id="32" name="Action Button: Custom 16">
            <a:hlinkClick r:id="" action="ppaction://noaction" highlightClick="1">
              <a:snd r:embed="rId5" name="9.3.2.5 slide 13 1.wav"/>
            </a:hlinkClick>
            <a:extLst>
              <a:ext uri="{FF2B5EF4-FFF2-40B4-BE49-F238E27FC236}">
                <a16:creationId xmlns:a16="http://schemas.microsoft.com/office/drawing/2014/main" id="{D2B1EA48-40BB-4F68-A104-4A8B31B4D4BB}"/>
              </a:ext>
            </a:extLst>
          </p:cNvPr>
          <p:cNvSpPr/>
          <p:nvPr/>
        </p:nvSpPr>
        <p:spPr>
          <a:xfrm>
            <a:off x="298789" y="216488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9.3.2.5 slide 13 2.wav"/>
            </a:hlinkClick>
            <a:extLst>
              <a:ext uri="{FF2B5EF4-FFF2-40B4-BE49-F238E27FC236}">
                <a16:creationId xmlns:a16="http://schemas.microsoft.com/office/drawing/2014/main" id="{86670C6F-0031-4B33-8535-0B32F1075618}"/>
              </a:ext>
            </a:extLst>
          </p:cNvPr>
          <p:cNvSpPr/>
          <p:nvPr/>
        </p:nvSpPr>
        <p:spPr>
          <a:xfrm>
            <a:off x="298789" y="265759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9.3.2.5 slide 13 3.wav"/>
            </a:hlinkClick>
            <a:extLst>
              <a:ext uri="{FF2B5EF4-FFF2-40B4-BE49-F238E27FC236}">
                <a16:creationId xmlns:a16="http://schemas.microsoft.com/office/drawing/2014/main" id="{1AEF7932-ED2E-4DD4-B6F3-44931C9B4D42}"/>
              </a:ext>
            </a:extLst>
          </p:cNvPr>
          <p:cNvSpPr/>
          <p:nvPr/>
        </p:nvSpPr>
        <p:spPr>
          <a:xfrm>
            <a:off x="298789" y="314541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9.3.2.5 slide 13 4.wav"/>
            </a:hlinkClick>
            <a:extLst>
              <a:ext uri="{FF2B5EF4-FFF2-40B4-BE49-F238E27FC236}">
                <a16:creationId xmlns:a16="http://schemas.microsoft.com/office/drawing/2014/main" id="{94BC66DA-7CDF-4759-B490-8954E1259003}"/>
              </a:ext>
            </a:extLst>
          </p:cNvPr>
          <p:cNvSpPr/>
          <p:nvPr/>
        </p:nvSpPr>
        <p:spPr>
          <a:xfrm>
            <a:off x="278806" y="36601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3.2.5 slide 13 5.wav"/>
            </a:hlinkClick>
            <a:extLst>
              <a:ext uri="{FF2B5EF4-FFF2-40B4-BE49-F238E27FC236}">
                <a16:creationId xmlns:a16="http://schemas.microsoft.com/office/drawing/2014/main" id="{F1C9904E-40A0-41A6-988C-0B50785DACB5}"/>
              </a:ext>
            </a:extLst>
          </p:cNvPr>
          <p:cNvSpPr/>
          <p:nvPr/>
        </p:nvSpPr>
        <p:spPr>
          <a:xfrm>
            <a:off x="278806" y="41597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0" name="9.3.2.5 slide 13 6.wav"/>
            </a:hlinkClick>
            <a:extLst>
              <a:ext uri="{FF2B5EF4-FFF2-40B4-BE49-F238E27FC236}">
                <a16:creationId xmlns:a16="http://schemas.microsoft.com/office/drawing/2014/main" id="{C7C2F787-6D11-4287-A3C6-EEC152BD392F}"/>
              </a:ext>
            </a:extLst>
          </p:cNvPr>
          <p:cNvSpPr/>
          <p:nvPr/>
        </p:nvSpPr>
        <p:spPr>
          <a:xfrm>
            <a:off x="282080" y="468083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1" name="9.3.2.5 slide 13 7.wav"/>
            </a:hlinkClick>
            <a:extLst>
              <a:ext uri="{FF2B5EF4-FFF2-40B4-BE49-F238E27FC236}">
                <a16:creationId xmlns:a16="http://schemas.microsoft.com/office/drawing/2014/main" id="{1FAB9E34-96F8-4EBA-82C2-5A64F9E98DEB}"/>
              </a:ext>
            </a:extLst>
          </p:cNvPr>
          <p:cNvSpPr/>
          <p:nvPr/>
        </p:nvSpPr>
        <p:spPr>
          <a:xfrm>
            <a:off x="298789" y="51686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2" name="9.3.2.5 slide 13 8.wav"/>
            </a:hlinkClick>
            <a:extLst>
              <a:ext uri="{FF2B5EF4-FFF2-40B4-BE49-F238E27FC236}">
                <a16:creationId xmlns:a16="http://schemas.microsoft.com/office/drawing/2014/main" id="{C67A306D-D1B6-4E24-BA10-AB54D9801FEB}"/>
              </a:ext>
            </a:extLst>
          </p:cNvPr>
          <p:cNvSpPr/>
          <p:nvPr/>
        </p:nvSpPr>
        <p:spPr>
          <a:xfrm>
            <a:off x="298789" y="564457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0" name="TextBox 39">
            <a:extLst>
              <a:ext uri="{FF2B5EF4-FFF2-40B4-BE49-F238E27FC236}">
                <a16:creationId xmlns:a16="http://schemas.microsoft.com/office/drawing/2014/main" id="{DACC7C67-7062-4EC5-923B-3009610E05D6}"/>
              </a:ext>
            </a:extLst>
          </p:cNvPr>
          <p:cNvSpPr txBox="1"/>
          <p:nvPr/>
        </p:nvSpPr>
        <p:spPr>
          <a:xfrm>
            <a:off x="-1" y="1293495"/>
            <a:ext cx="5278929"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Entscheide</a:t>
            </a:r>
            <a:r>
              <a:rPr lang="en-US" sz="2400" dirty="0">
                <a:solidFill>
                  <a:schemeClr val="accent5">
                    <a:lumMod val="50000"/>
                  </a:schemeClr>
                </a:solidFill>
              </a:rPr>
              <a:t>: </a:t>
            </a:r>
            <a:r>
              <a:rPr lang="en-US" sz="2400" b="1" dirty="0">
                <a:solidFill>
                  <a:schemeClr val="accent5">
                    <a:lumMod val="50000"/>
                  </a:schemeClr>
                </a:solidFill>
              </a:rPr>
              <a:t>ich</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dirty="0">
                <a:solidFill>
                  <a:schemeClr val="accent5">
                    <a:lumMod val="50000"/>
                  </a:schemeClr>
                </a:solidFill>
              </a:rPr>
              <a:t>du</a:t>
            </a:r>
            <a:r>
              <a:rPr lang="en-US" sz="2400" dirty="0">
                <a:solidFill>
                  <a:schemeClr val="accent5">
                    <a:lumMod val="50000"/>
                  </a:schemeClr>
                </a:solidFill>
              </a:rPr>
              <a:t>? </a:t>
            </a:r>
          </a:p>
        </p:txBody>
      </p:sp>
      <p:sp>
        <p:nvSpPr>
          <p:cNvPr id="41" name="Speech Bubble: Rectangle with Corners Rounded 8">
            <a:extLst>
              <a:ext uri="{FF2B5EF4-FFF2-40B4-BE49-F238E27FC236}">
                <a16:creationId xmlns:a16="http://schemas.microsoft.com/office/drawing/2014/main" id="{B27CE9EB-50A9-42EB-8530-C7E7A7ACB728}"/>
              </a:ext>
            </a:extLst>
          </p:cNvPr>
          <p:cNvSpPr/>
          <p:nvPr/>
        </p:nvSpPr>
        <p:spPr>
          <a:xfrm>
            <a:off x="5294757" y="1071171"/>
            <a:ext cx="3486452" cy="877586"/>
          </a:xfrm>
          <a:prstGeom prst="wedgeRoundRectCallout">
            <a:avLst>
              <a:gd name="adj1" fmla="val -6668"/>
              <a:gd name="adj2" fmla="val 15475"/>
              <a:gd name="adj3" fmla="val 16667"/>
            </a:avLst>
          </a:prstGeom>
          <a:solidFill>
            <a:srgbClr val="11507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Prinzessin</a:t>
            </a:r>
            <a:r>
              <a:rPr lang="en-GB" sz="2000" dirty="0">
                <a:solidFill>
                  <a:prstClr val="white"/>
                </a:solidFill>
                <a:latin typeface="Century Gothic" panose="020F0302020204030204"/>
              </a:rPr>
              <a:t> – princess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der </a:t>
            </a:r>
            <a:r>
              <a:rPr lang="en-GB" sz="2000" dirty="0" err="1">
                <a:solidFill>
                  <a:prstClr val="white"/>
                </a:solidFill>
                <a:latin typeface="Century Gothic" panose="020F0302020204030204"/>
              </a:rPr>
              <a:t>Zwerg</a:t>
            </a:r>
            <a:r>
              <a:rPr lang="en-GB" sz="2000" dirty="0">
                <a:solidFill>
                  <a:prstClr val="white"/>
                </a:solidFill>
                <a:latin typeface="Century Gothic" panose="020F0302020204030204"/>
              </a:rPr>
              <a:t> – dwarf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kaputt</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 broken</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050" name="Picture 2" descr="Princess, Crown, Kingdom, Dress, Queen, Love, Girl">
            <a:extLst>
              <a:ext uri="{FF2B5EF4-FFF2-40B4-BE49-F238E27FC236}">
                <a16:creationId xmlns:a16="http://schemas.microsoft.com/office/drawing/2014/main" id="{7541E273-C13A-4A4E-9BBE-8F7D9A78640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49554" y="54897"/>
            <a:ext cx="1034375" cy="20182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izard, Magic, Magician, Mystery, Trick, Magical">
            <a:extLst>
              <a:ext uri="{FF2B5EF4-FFF2-40B4-BE49-F238E27FC236}">
                <a16:creationId xmlns:a16="http://schemas.microsoft.com/office/drawing/2014/main" id="{5C46F614-2BF7-40BD-AC36-1F05676D8B5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74038" y="252401"/>
            <a:ext cx="1803413" cy="1881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5" name="Google Shape;473;p13" descr="A picture containing text, binding, fabric&#10;&#10;Description automatically generated">
            <a:extLst>
              <a:ext uri="{FF2B5EF4-FFF2-40B4-BE49-F238E27FC236}">
                <a16:creationId xmlns:a16="http://schemas.microsoft.com/office/drawing/2014/main" id="{02D26BBC-4413-4361-9587-DDE8135C453D}"/>
              </a:ext>
            </a:extLst>
          </p:cNvPr>
          <p:cNvPicPr preferRelativeResize="0"/>
          <p:nvPr/>
        </p:nvPicPr>
        <p:blipFill rotWithShape="1">
          <a:blip r:embed="rId4">
            <a:alphaModFix amt="35000"/>
          </a:blip>
          <a:srcRect/>
          <a:stretch/>
        </p:blipFill>
        <p:spPr>
          <a:xfrm rot="5400000">
            <a:off x="6685482" y="1026321"/>
            <a:ext cx="4602359" cy="6200391"/>
          </a:xfrm>
          <a:prstGeom prst="rect">
            <a:avLst/>
          </a:prstGeom>
          <a:noFill/>
          <a:ln>
            <a:noFill/>
          </a:ln>
        </p:spPr>
      </p:pic>
      <p:sp>
        <p:nvSpPr>
          <p:cNvPr id="11" name="TextBox 10">
            <a:extLst>
              <a:ext uri="{FF2B5EF4-FFF2-40B4-BE49-F238E27FC236}">
                <a16:creationId xmlns:a16="http://schemas.microsoft.com/office/drawing/2014/main" id="{30DAD776-7501-4E0B-A65D-F66DB90819AE}"/>
              </a:ext>
            </a:extLst>
          </p:cNvPr>
          <p:cNvSpPr txBox="1"/>
          <p:nvPr/>
        </p:nvSpPr>
        <p:spPr>
          <a:xfrm>
            <a:off x="5967466" y="1847790"/>
            <a:ext cx="6347210" cy="400110"/>
          </a:xfrm>
          <a:prstGeom prst="rect">
            <a:avLst/>
          </a:prstGeom>
          <a:noFill/>
        </p:spPr>
        <p:txBody>
          <a:bodyPr wrap="square" rtlCol="0">
            <a:spAutoFit/>
          </a:bodyPr>
          <a:lstStyle/>
          <a:p>
            <a:r>
              <a:rPr lang="de-DE" sz="2000" i="1" dirty="0">
                <a:solidFill>
                  <a:srgbClr val="C00000"/>
                </a:solidFill>
                <a:effectLst/>
                <a:latin typeface="Century Gothic" panose="020B0502020202020204" pitchFamily="34" charset="0"/>
                <a:ea typeface="Calibri" panose="020F0502020204030204" pitchFamily="34" charset="0"/>
                <a:cs typeface="Times New Roman" panose="02020603050405020304" pitchFamily="18" charset="0"/>
              </a:rPr>
              <a:t>1. Der böse Wolf </a:t>
            </a:r>
            <a:r>
              <a:rPr lang="de-DE" sz="2000" b="1" i="1" dirty="0">
                <a:solidFill>
                  <a:srgbClr val="C00000"/>
                </a:solidFill>
                <a:effectLst/>
                <a:latin typeface="Century Gothic" panose="020B0502020202020204" pitchFamily="34" charset="0"/>
                <a:ea typeface="Calibri" panose="020F0502020204030204" pitchFamily="34" charset="0"/>
                <a:cs typeface="Times New Roman" panose="02020603050405020304" pitchFamily="18" charset="0"/>
              </a:rPr>
              <a:t>wollte</a:t>
            </a:r>
            <a:r>
              <a:rPr lang="de-DE" sz="2000" i="1" dirty="0">
                <a:solidFill>
                  <a:srgbClr val="C00000"/>
                </a:solidFill>
                <a:effectLst/>
                <a:latin typeface="Century Gothic" panose="020B0502020202020204" pitchFamily="34" charset="0"/>
                <a:ea typeface="Calibri" panose="020F0502020204030204" pitchFamily="34" charset="0"/>
                <a:cs typeface="Times New Roman" panose="02020603050405020304" pitchFamily="18" charset="0"/>
              </a:rPr>
              <a:t> die Großmutter fressen.</a:t>
            </a:r>
            <a:r>
              <a:rPr lang="en-US" sz="2000" i="1" dirty="0">
                <a:solidFill>
                  <a:srgbClr val="C00000"/>
                </a:solidFill>
              </a:rPr>
              <a:t> </a:t>
            </a:r>
          </a:p>
        </p:txBody>
      </p:sp>
      <p:sp>
        <p:nvSpPr>
          <p:cNvPr id="13" name="TextBox 12">
            <a:extLst>
              <a:ext uri="{FF2B5EF4-FFF2-40B4-BE49-F238E27FC236}">
                <a16:creationId xmlns:a16="http://schemas.microsoft.com/office/drawing/2014/main" id="{3686253D-26D8-413A-9E4E-6A700F9268EA}"/>
              </a:ext>
            </a:extLst>
          </p:cNvPr>
          <p:cNvSpPr txBox="1"/>
          <p:nvPr/>
        </p:nvSpPr>
        <p:spPr>
          <a:xfrm>
            <a:off x="6053328" y="2283018"/>
            <a:ext cx="6347210" cy="400110"/>
          </a:xfrm>
          <a:prstGeom prst="rect">
            <a:avLst/>
          </a:prstGeom>
          <a:noFill/>
        </p:spPr>
        <p:txBody>
          <a:bodyPr wrap="square" rtlCol="0">
            <a:spAutoFit/>
          </a:bodyPr>
          <a:lstStyle/>
          <a:p>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2. Sie </a:t>
            </a:r>
            <a:r>
              <a:rPr lang="de-DE" sz="2000" b="1"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sah</a:t>
            </a:r>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 den Apfel und </a:t>
            </a:r>
            <a:r>
              <a:rPr lang="de-DE" sz="2000" b="1"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begann</a:t>
            </a:r>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 ihn zu essen. </a:t>
            </a:r>
            <a:endParaRPr lang="en-US" sz="2000" i="1" dirty="0">
              <a:solidFill>
                <a:srgbClr val="C00000"/>
              </a:solidFill>
            </a:endParaRPr>
          </a:p>
        </p:txBody>
      </p:sp>
      <p:sp>
        <p:nvSpPr>
          <p:cNvPr id="15" name="TextBox 14">
            <a:extLst>
              <a:ext uri="{FF2B5EF4-FFF2-40B4-BE49-F238E27FC236}">
                <a16:creationId xmlns:a16="http://schemas.microsoft.com/office/drawing/2014/main" id="{AB8391C6-E1B6-4A0B-BECD-0E2E84EB298B}"/>
              </a:ext>
            </a:extLst>
          </p:cNvPr>
          <p:cNvSpPr txBox="1"/>
          <p:nvPr/>
        </p:nvSpPr>
        <p:spPr>
          <a:xfrm>
            <a:off x="6015996" y="2726980"/>
            <a:ext cx="6070860" cy="707886"/>
          </a:xfrm>
          <a:prstGeom prst="rect">
            <a:avLst/>
          </a:prstGeom>
          <a:noFill/>
        </p:spPr>
        <p:txBody>
          <a:bodyPr wrap="square" rtlCol="0">
            <a:spAutoFit/>
          </a:bodyPr>
          <a:lstStyle/>
          <a:p>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3. Plötzlich</a:t>
            </a:r>
            <a:r>
              <a:rPr lang="de-DE" sz="2000" b="1"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 lief </a:t>
            </a:r>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sie schnell aus dem Wald – sie </a:t>
            </a:r>
            <a:r>
              <a:rPr lang="de-DE" sz="2000" b="1"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hatte</a:t>
            </a:r>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 Angst davor. </a:t>
            </a:r>
          </a:p>
        </p:txBody>
      </p:sp>
      <p:sp>
        <p:nvSpPr>
          <p:cNvPr id="17" name="TextBox 16">
            <a:extLst>
              <a:ext uri="{FF2B5EF4-FFF2-40B4-BE49-F238E27FC236}">
                <a16:creationId xmlns:a16="http://schemas.microsoft.com/office/drawing/2014/main" id="{10CB2878-257B-4509-B2B5-3F4D2DAF2C0C}"/>
              </a:ext>
            </a:extLst>
          </p:cNvPr>
          <p:cNvSpPr txBox="1"/>
          <p:nvPr/>
        </p:nvSpPr>
        <p:spPr>
          <a:xfrm>
            <a:off x="5967466" y="3469984"/>
            <a:ext cx="6070860" cy="707886"/>
          </a:xfrm>
          <a:prstGeom prst="rect">
            <a:avLst/>
          </a:prstGeom>
          <a:noFill/>
        </p:spPr>
        <p:txBody>
          <a:bodyPr wrap="square" rtlCol="0">
            <a:spAutoFit/>
          </a:bodyPr>
          <a:lstStyle/>
          <a:p>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4. Sie </a:t>
            </a:r>
            <a:r>
              <a:rPr lang="de-DE" sz="2000" b="1"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arbeitete</a:t>
            </a:r>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 den ganzen Tag, sie </a:t>
            </a:r>
            <a:r>
              <a:rPr lang="de-DE" sz="2000" b="1"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räumte </a:t>
            </a:r>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auf, sie</a:t>
            </a:r>
            <a:r>
              <a:rPr lang="de-DE" sz="2000" b="1"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 kochte </a:t>
            </a:r>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und sie </a:t>
            </a:r>
            <a:r>
              <a:rPr lang="de-DE" sz="2000" b="1"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machte</a:t>
            </a:r>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 sauber.</a:t>
            </a:r>
          </a:p>
        </p:txBody>
      </p:sp>
      <p:sp>
        <p:nvSpPr>
          <p:cNvPr id="19" name="TextBox 18">
            <a:extLst>
              <a:ext uri="{FF2B5EF4-FFF2-40B4-BE49-F238E27FC236}">
                <a16:creationId xmlns:a16="http://schemas.microsoft.com/office/drawing/2014/main" id="{B59E8722-7167-4AF9-9ACE-8C790619BFBC}"/>
              </a:ext>
            </a:extLst>
          </p:cNvPr>
          <p:cNvSpPr txBox="1"/>
          <p:nvPr/>
        </p:nvSpPr>
        <p:spPr>
          <a:xfrm>
            <a:off x="5886467" y="4144841"/>
            <a:ext cx="6070860" cy="707886"/>
          </a:xfrm>
          <a:prstGeom prst="rect">
            <a:avLst/>
          </a:prstGeom>
          <a:noFill/>
        </p:spPr>
        <p:txBody>
          <a:bodyPr wrap="square" rtlCol="0">
            <a:spAutoFit/>
          </a:bodyPr>
          <a:lstStyle/>
          <a:p>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5. Sie </a:t>
            </a:r>
            <a:r>
              <a:rPr lang="de-DE" sz="2000" b="1"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konnte </a:t>
            </a:r>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für ihre Oma Essen mitnehmen und sie </a:t>
            </a:r>
            <a:r>
              <a:rPr lang="de-DE" sz="2000" b="1"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sprang </a:t>
            </a:r>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damit durch den Wald. </a:t>
            </a:r>
          </a:p>
        </p:txBody>
      </p:sp>
      <p:sp>
        <p:nvSpPr>
          <p:cNvPr id="23" name="TextBox 22">
            <a:extLst>
              <a:ext uri="{FF2B5EF4-FFF2-40B4-BE49-F238E27FC236}">
                <a16:creationId xmlns:a16="http://schemas.microsoft.com/office/drawing/2014/main" id="{1BAFC23C-7B86-424D-BC92-57694608FB8A}"/>
              </a:ext>
            </a:extLst>
          </p:cNvPr>
          <p:cNvSpPr txBox="1"/>
          <p:nvPr/>
        </p:nvSpPr>
        <p:spPr>
          <a:xfrm>
            <a:off x="5978664" y="4854077"/>
            <a:ext cx="6070860" cy="1015663"/>
          </a:xfrm>
          <a:prstGeom prst="rect">
            <a:avLst/>
          </a:prstGeom>
          <a:noFill/>
        </p:spPr>
        <p:txBody>
          <a:bodyPr wrap="square" rtlCol="0">
            <a:spAutoFit/>
          </a:bodyPr>
          <a:lstStyle/>
          <a:p>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6. Sie</a:t>
            </a:r>
            <a:r>
              <a:rPr lang="de-DE" sz="2000" b="1"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 ging </a:t>
            </a:r>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zu den sieben Zwergen zu ihrem Schutz, und sie </a:t>
            </a:r>
            <a:r>
              <a:rPr lang="de-DE" sz="2000" b="1"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wohnte</a:t>
            </a:r>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 gerne bei ihnen. </a:t>
            </a:r>
          </a:p>
          <a:p>
            <a:endPar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134AF85A-D2A3-4FD3-BC7A-F17BEDC5D161}"/>
              </a:ext>
            </a:extLst>
          </p:cNvPr>
          <p:cNvSpPr txBox="1"/>
          <p:nvPr/>
        </p:nvSpPr>
        <p:spPr>
          <a:xfrm>
            <a:off x="5967466" y="5528676"/>
            <a:ext cx="6070860" cy="1015663"/>
          </a:xfrm>
          <a:prstGeom prst="rect">
            <a:avLst/>
          </a:prstGeom>
          <a:noFill/>
        </p:spPr>
        <p:txBody>
          <a:bodyPr wrap="square" rtlCol="0">
            <a:spAutoFit/>
          </a:bodyPr>
          <a:lstStyle/>
          <a:p>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7. Auf Englisch </a:t>
            </a:r>
            <a:r>
              <a:rPr lang="de-DE" sz="2000" b="1"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hieß</a:t>
            </a:r>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 sie Cinderella, aber auf Deutsch </a:t>
            </a:r>
            <a:r>
              <a:rPr lang="de-DE" sz="2000" b="1"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hieß</a:t>
            </a:r>
            <a:r>
              <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 sie Aschenputtel. </a:t>
            </a:r>
          </a:p>
          <a:p>
            <a:endParaRPr lang="de-DE" sz="2000" i="1" dirty="0">
              <a:solidFill>
                <a:srgbClr val="C00000"/>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32696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Zeitreise</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5978664" y="1319820"/>
            <a:ext cx="3388789"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a:t>
            </a:r>
            <a:r>
              <a:rPr lang="en-US" sz="2400" dirty="0" err="1">
                <a:solidFill>
                  <a:schemeClr val="accent5">
                    <a:lumMod val="50000"/>
                  </a:schemeClr>
                </a:solidFill>
              </a:rPr>
              <a:t>Imperfekt</a:t>
            </a:r>
            <a:r>
              <a:rPr lang="en-US" sz="2400" dirty="0">
                <a:solidFill>
                  <a:schemeClr val="accent5">
                    <a:lumMod val="50000"/>
                  </a:schemeClr>
                </a:solidFill>
              </a:rPr>
              <a:t>. </a:t>
            </a:r>
          </a:p>
        </p:txBody>
      </p:sp>
      <p:sp>
        <p:nvSpPr>
          <p:cNvPr id="6" name="TextBox 5">
            <a:extLst>
              <a:ext uri="{FF2B5EF4-FFF2-40B4-BE49-F238E27FC236}">
                <a16:creationId xmlns:a16="http://schemas.microsoft.com/office/drawing/2014/main" id="{BF0C6641-CE79-4908-9975-1FA74A85749A}"/>
              </a:ext>
            </a:extLst>
          </p:cNvPr>
          <p:cNvSpPr txBox="1"/>
          <p:nvPr/>
        </p:nvSpPr>
        <p:spPr>
          <a:xfrm>
            <a:off x="-17532" y="1847790"/>
            <a:ext cx="5768940" cy="400110"/>
          </a:xfrm>
          <a:prstGeom prst="rect">
            <a:avLst/>
          </a:prstGeom>
          <a:noFill/>
        </p:spPr>
        <p:txBody>
          <a:bodyPr wrap="square" rtlCol="0">
            <a:spAutoFit/>
          </a:bodyPr>
          <a:lstStyle/>
          <a:p>
            <a:r>
              <a:rPr lang="de-DE" sz="20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1. Der böse Wolf will die Großmutter fressen.</a:t>
            </a:r>
            <a:r>
              <a:rPr lang="en-US" sz="2000" dirty="0">
                <a:solidFill>
                  <a:srgbClr val="115076"/>
                </a:solidFill>
              </a:rPr>
              <a:t> </a:t>
            </a:r>
          </a:p>
        </p:txBody>
      </p:sp>
      <p:pic>
        <p:nvPicPr>
          <p:cNvPr id="3076" name="Picture 4" descr="Carriage, Cart, Color, Colour, Fairy Tale, Horse, King">
            <a:extLst>
              <a:ext uri="{FF2B5EF4-FFF2-40B4-BE49-F238E27FC236}">
                <a16:creationId xmlns:a16="http://schemas.microsoft.com/office/drawing/2014/main" id="{1A93C15B-4B66-4466-8820-7B1C806EAB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8875" y="94749"/>
            <a:ext cx="2057155" cy="12042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AFBB4F8-ED1A-47FB-8999-7A99F403DEA1}"/>
              </a:ext>
            </a:extLst>
          </p:cNvPr>
          <p:cNvSpPr/>
          <p:nvPr/>
        </p:nvSpPr>
        <p:spPr>
          <a:xfrm>
            <a:off x="130962" y="1372231"/>
            <a:ext cx="1377696" cy="400110"/>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115076"/>
                </a:solidFill>
              </a:rPr>
              <a:t>Präsens</a:t>
            </a:r>
            <a:endParaRPr lang="en-GB" sz="2000" b="1" dirty="0">
              <a:solidFill>
                <a:srgbClr val="115076"/>
              </a:solidFill>
            </a:endParaRPr>
          </a:p>
        </p:txBody>
      </p:sp>
      <p:sp>
        <p:nvSpPr>
          <p:cNvPr id="10" name="Rectangle: Rounded Corners 9">
            <a:extLst>
              <a:ext uri="{FF2B5EF4-FFF2-40B4-BE49-F238E27FC236}">
                <a16:creationId xmlns:a16="http://schemas.microsoft.com/office/drawing/2014/main" id="{D4EBA583-17FD-45FE-95A1-5BEB05DF0489}"/>
              </a:ext>
            </a:extLst>
          </p:cNvPr>
          <p:cNvSpPr/>
          <p:nvPr/>
        </p:nvSpPr>
        <p:spPr>
          <a:xfrm>
            <a:off x="10382647" y="1371442"/>
            <a:ext cx="1574680" cy="400110"/>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115076"/>
                </a:solidFill>
              </a:rPr>
              <a:t>Imperfekt</a:t>
            </a:r>
            <a:endParaRPr lang="en-GB" sz="2000" b="1" dirty="0">
              <a:solidFill>
                <a:srgbClr val="115076"/>
              </a:solidFill>
            </a:endParaRPr>
          </a:p>
        </p:txBody>
      </p:sp>
      <p:sp>
        <p:nvSpPr>
          <p:cNvPr id="12" name="TextBox 11">
            <a:extLst>
              <a:ext uri="{FF2B5EF4-FFF2-40B4-BE49-F238E27FC236}">
                <a16:creationId xmlns:a16="http://schemas.microsoft.com/office/drawing/2014/main" id="{EE5093D7-C9C5-4255-BBDD-FFB71CAC99D7}"/>
              </a:ext>
            </a:extLst>
          </p:cNvPr>
          <p:cNvSpPr txBox="1"/>
          <p:nvPr/>
        </p:nvSpPr>
        <p:spPr>
          <a:xfrm>
            <a:off x="-54864" y="2268678"/>
            <a:ext cx="6070860" cy="400110"/>
          </a:xfrm>
          <a:prstGeom prst="rect">
            <a:avLst/>
          </a:prstGeom>
          <a:noFill/>
        </p:spPr>
        <p:txBody>
          <a:bodyPr wrap="square" rtlCol="0">
            <a:spAutoFit/>
          </a:bodyPr>
          <a:lstStyle/>
          <a:p>
            <a:r>
              <a:rPr lang="de-DE" sz="20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2. Sie sieht den Apfel und beginnt ihn zu essen. </a:t>
            </a:r>
            <a:endParaRPr lang="en-US" sz="2000" dirty="0">
              <a:solidFill>
                <a:srgbClr val="115076"/>
              </a:solidFill>
            </a:endParaRPr>
          </a:p>
        </p:txBody>
      </p:sp>
      <p:sp>
        <p:nvSpPr>
          <p:cNvPr id="14" name="TextBox 13">
            <a:extLst>
              <a:ext uri="{FF2B5EF4-FFF2-40B4-BE49-F238E27FC236}">
                <a16:creationId xmlns:a16="http://schemas.microsoft.com/office/drawing/2014/main" id="{F9A08BB8-A5D9-41D1-A650-A78C8E4544B9}"/>
              </a:ext>
            </a:extLst>
          </p:cNvPr>
          <p:cNvSpPr txBox="1"/>
          <p:nvPr/>
        </p:nvSpPr>
        <p:spPr>
          <a:xfrm>
            <a:off x="-17532" y="2724248"/>
            <a:ext cx="6070860" cy="707886"/>
          </a:xfrm>
          <a:prstGeom prst="rect">
            <a:avLst/>
          </a:prstGeom>
          <a:noFill/>
        </p:spPr>
        <p:txBody>
          <a:bodyPr wrap="square" rtlCol="0">
            <a:spAutoFit/>
          </a:bodyPr>
          <a:lstStyle/>
          <a:p>
            <a:r>
              <a:rPr lang="de-DE" sz="20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3. Plötzlich läuft sie schnell aus dem Wald – sie hat Angst davor.</a:t>
            </a:r>
            <a:endParaRPr lang="en-US" sz="2000" dirty="0">
              <a:solidFill>
                <a:srgbClr val="115076"/>
              </a:solidFill>
            </a:endParaRPr>
          </a:p>
        </p:txBody>
      </p:sp>
      <p:sp>
        <p:nvSpPr>
          <p:cNvPr id="16" name="TextBox 15">
            <a:extLst>
              <a:ext uri="{FF2B5EF4-FFF2-40B4-BE49-F238E27FC236}">
                <a16:creationId xmlns:a16="http://schemas.microsoft.com/office/drawing/2014/main" id="{00D400C2-7966-4101-9ED6-080BB0D719B8}"/>
              </a:ext>
            </a:extLst>
          </p:cNvPr>
          <p:cNvSpPr txBox="1"/>
          <p:nvPr/>
        </p:nvSpPr>
        <p:spPr>
          <a:xfrm>
            <a:off x="0" y="3487594"/>
            <a:ext cx="6070860" cy="707886"/>
          </a:xfrm>
          <a:prstGeom prst="rect">
            <a:avLst/>
          </a:prstGeom>
          <a:noFill/>
        </p:spPr>
        <p:txBody>
          <a:bodyPr wrap="square" rtlCol="0">
            <a:spAutoFit/>
          </a:bodyPr>
          <a:lstStyle/>
          <a:p>
            <a:r>
              <a:rPr lang="de-DE" sz="20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4. Sie arbeitet den ganzen Tag, sie räumt auf, sie kocht und sie macht sauber. </a:t>
            </a:r>
            <a:endParaRPr lang="en-US" sz="2000" dirty="0">
              <a:solidFill>
                <a:srgbClr val="115076"/>
              </a:solidFill>
            </a:endParaRPr>
          </a:p>
        </p:txBody>
      </p:sp>
      <p:sp>
        <p:nvSpPr>
          <p:cNvPr id="18" name="TextBox 17">
            <a:extLst>
              <a:ext uri="{FF2B5EF4-FFF2-40B4-BE49-F238E27FC236}">
                <a16:creationId xmlns:a16="http://schemas.microsoft.com/office/drawing/2014/main" id="{BFF66F98-5F84-4848-8E37-B89B0CB00632}"/>
              </a:ext>
            </a:extLst>
          </p:cNvPr>
          <p:cNvSpPr txBox="1"/>
          <p:nvPr/>
        </p:nvSpPr>
        <p:spPr>
          <a:xfrm>
            <a:off x="0" y="4144841"/>
            <a:ext cx="6070860" cy="707886"/>
          </a:xfrm>
          <a:prstGeom prst="rect">
            <a:avLst/>
          </a:prstGeom>
          <a:noFill/>
        </p:spPr>
        <p:txBody>
          <a:bodyPr wrap="square" rtlCol="0">
            <a:spAutoFit/>
          </a:bodyPr>
          <a:lstStyle/>
          <a:p>
            <a:r>
              <a:rPr lang="de-DE" sz="20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5. Sie kann für ihre Oma Essen mitnehmen und sie springt damit durch den Wald. </a:t>
            </a:r>
            <a:endParaRPr lang="en-US" sz="2000" dirty="0">
              <a:solidFill>
                <a:srgbClr val="115076"/>
              </a:solidFill>
            </a:endParaRPr>
          </a:p>
        </p:txBody>
      </p:sp>
      <p:sp>
        <p:nvSpPr>
          <p:cNvPr id="20" name="TextBox 19">
            <a:extLst>
              <a:ext uri="{FF2B5EF4-FFF2-40B4-BE49-F238E27FC236}">
                <a16:creationId xmlns:a16="http://schemas.microsoft.com/office/drawing/2014/main" id="{7A957A08-4F30-4C2A-9F77-830F60AB68A3}"/>
              </a:ext>
            </a:extLst>
          </p:cNvPr>
          <p:cNvSpPr txBox="1"/>
          <p:nvPr/>
        </p:nvSpPr>
        <p:spPr>
          <a:xfrm>
            <a:off x="20862" y="4894058"/>
            <a:ext cx="6070860" cy="1015663"/>
          </a:xfrm>
          <a:prstGeom prst="rect">
            <a:avLst/>
          </a:prstGeom>
          <a:noFill/>
        </p:spPr>
        <p:txBody>
          <a:bodyPr wrap="square" rtlCol="0">
            <a:spAutoFit/>
          </a:bodyPr>
          <a:lstStyle/>
          <a:p>
            <a:r>
              <a:rPr lang="de-DE" sz="20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6. Sie geht zu den sieben Zwergen zu ihrem Schutz, und sie wohnt gerne bei ihnen. </a:t>
            </a:r>
          </a:p>
          <a:p>
            <a:endParaRPr lang="en-US" sz="2000" dirty="0">
              <a:solidFill>
                <a:srgbClr val="115076"/>
              </a:solidFill>
            </a:endParaRPr>
          </a:p>
        </p:txBody>
      </p:sp>
      <p:sp>
        <p:nvSpPr>
          <p:cNvPr id="22" name="TextBox 21">
            <a:extLst>
              <a:ext uri="{FF2B5EF4-FFF2-40B4-BE49-F238E27FC236}">
                <a16:creationId xmlns:a16="http://schemas.microsoft.com/office/drawing/2014/main" id="{5A70153F-87F5-4CDA-860B-4A741AAD279E}"/>
              </a:ext>
            </a:extLst>
          </p:cNvPr>
          <p:cNvSpPr txBox="1"/>
          <p:nvPr/>
        </p:nvSpPr>
        <p:spPr>
          <a:xfrm>
            <a:off x="20862" y="5597109"/>
            <a:ext cx="6412992" cy="707886"/>
          </a:xfrm>
          <a:prstGeom prst="rect">
            <a:avLst/>
          </a:prstGeom>
          <a:noFill/>
        </p:spPr>
        <p:txBody>
          <a:bodyPr wrap="square">
            <a:spAutoFit/>
          </a:bodyPr>
          <a:lstStyle/>
          <a:p>
            <a:r>
              <a:rPr lang="de-DE" sz="2000" dirty="0">
                <a:solidFill>
                  <a:srgbClr val="115076"/>
                </a:solidFill>
                <a:latin typeface="Century Gothic" panose="020B0502020202020204" pitchFamily="34" charset="0"/>
                <a:cs typeface="Times New Roman" panose="02020603050405020304" pitchFamily="18" charset="0"/>
              </a:rPr>
              <a:t>7. Auf Englisch heißt sie Cinderella, aber auf Deutsch heißt sie Aschenputtel. </a:t>
            </a:r>
            <a:endParaRPr lang="en-GB" sz="2000" dirty="0">
              <a:solidFill>
                <a:srgbClr val="115076"/>
              </a:solidFill>
              <a:latin typeface="Century Gothic" panose="020B0502020202020204" pitchFamily="34" charset="0"/>
              <a:cs typeface="Times New Roman" panose="02020603050405020304" pitchFamily="18" charset="0"/>
            </a:endParaRPr>
          </a:p>
        </p:txBody>
      </p:sp>
      <p:pic>
        <p:nvPicPr>
          <p:cNvPr id="26" name="Google Shape;449;p11" descr="Time, Portal, Time Machine, Travel">
            <a:extLst>
              <a:ext uri="{FF2B5EF4-FFF2-40B4-BE49-F238E27FC236}">
                <a16:creationId xmlns:a16="http://schemas.microsoft.com/office/drawing/2014/main" id="{BCB00A92-D9BA-43DD-9CB0-BF045AE07BDE}"/>
              </a:ext>
            </a:extLst>
          </p:cNvPr>
          <p:cNvPicPr preferRelativeResize="0"/>
          <p:nvPr/>
        </p:nvPicPr>
        <p:blipFill rotWithShape="1">
          <a:blip r:embed="rId7">
            <a:alphaModFix/>
          </a:blip>
          <a:srcRect/>
          <a:stretch/>
        </p:blipFill>
        <p:spPr>
          <a:xfrm>
            <a:off x="2759899" y="118148"/>
            <a:ext cx="2563222" cy="1681120"/>
          </a:xfrm>
          <a:prstGeom prst="rect">
            <a:avLst/>
          </a:prstGeom>
          <a:noFill/>
          <a:ln>
            <a:noFill/>
          </a:ln>
        </p:spPr>
      </p:pic>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3" grpId="0"/>
      <p:bldP spid="24" grpId="0"/>
      <p:bldP spid="6" grpId="0"/>
      <p:bldP spid="12" grpId="0"/>
      <p:bldP spid="14" grpId="0"/>
      <p:bldP spid="16" grpId="0"/>
      <p:bldP spid="18" grpId="0"/>
      <p:bldP spid="20"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err="1">
                <a:solidFill>
                  <a:prstClr val="white"/>
                </a:solidFill>
              </a:rPr>
              <a:t>Geschichten</a:t>
            </a:r>
            <a:r>
              <a:rPr lang="en-GB" sz="4000" b="1" dirty="0">
                <a:solidFill>
                  <a:prstClr val="white"/>
                </a:solidFill>
              </a:rPr>
              <a:t> </a:t>
            </a:r>
            <a:r>
              <a:rPr lang="en-GB" sz="4000" b="1" dirty="0" err="1">
                <a:solidFill>
                  <a:prstClr val="white"/>
                </a:solidFill>
              </a:rPr>
              <a:t>erzählen</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Using the simple past (imperfect)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hard and soft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5 - Lesson 68</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 / </a:t>
            </a:r>
            <a:r>
              <a:rPr lang="en-GB" sz="1400" dirty="0">
                <a:solidFill>
                  <a:prstClr val="white"/>
                </a:solidFill>
                <a:latin typeface="Century Gothic" panose="020B0502020202020204" pitchFamily="34" charset="0"/>
              </a:rPr>
              <a:t>12</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677417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56521" cy="869950"/>
          </a:xfrm>
          <a:prstGeom prst="rect">
            <a:avLst/>
          </a:prstGeom>
        </p:spPr>
      </p:pic>
      <p:sp>
        <p:nvSpPr>
          <p:cNvPr id="4" name="Title 3"/>
          <p:cNvSpPr>
            <a:spLocks noGrp="1"/>
          </p:cNvSpPr>
          <p:nvPr>
            <p:ph type="title"/>
          </p:nvPr>
        </p:nvSpPr>
        <p:spPr>
          <a:xfrm>
            <a:off x="0" y="294041"/>
            <a:ext cx="5209953" cy="707849"/>
          </a:xfrm>
        </p:spPr>
        <p:txBody>
          <a:bodyPr>
            <a:normAutofit/>
          </a:bodyPr>
          <a:lstStyle/>
          <a:p>
            <a:r>
              <a:rPr lang="en-GB" sz="3600" b="1" dirty="0">
                <a:solidFill>
                  <a:schemeClr val="bg1"/>
                </a:solidFill>
              </a:rPr>
              <a:t>Das </a:t>
            </a:r>
            <a:r>
              <a:rPr lang="en-GB" sz="3600" b="1" dirty="0" err="1">
                <a:solidFill>
                  <a:schemeClr val="bg1"/>
                </a:solidFill>
              </a:rPr>
              <a:t>kleine</a:t>
            </a:r>
            <a:r>
              <a:rPr lang="en-GB" sz="3600" b="1" dirty="0">
                <a:solidFill>
                  <a:schemeClr val="bg1"/>
                </a:solidFill>
              </a:rPr>
              <a:t> </a:t>
            </a:r>
            <a:r>
              <a:rPr lang="en-GB" sz="3600" b="1" dirty="0" err="1">
                <a:solidFill>
                  <a:schemeClr val="bg1"/>
                </a:solidFill>
              </a:rPr>
              <a:t>Mädchen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5638253" y="251800"/>
            <a:ext cx="4671939" cy="461665"/>
          </a:xfrm>
          <a:prstGeom prst="rect">
            <a:avLst/>
          </a:prstGeom>
          <a:noFill/>
        </p:spPr>
        <p:txBody>
          <a:bodyPr wrap="square" rtlCol="0">
            <a:spAutoFit/>
          </a:bodyPr>
          <a:lstStyle/>
          <a:p>
            <a:r>
              <a:rPr lang="en-US" sz="2400" dirty="0">
                <a:solidFill>
                  <a:schemeClr val="accent5">
                    <a:lumMod val="50000"/>
                  </a:schemeClr>
                </a:solidFill>
              </a:rPr>
              <a:t>Person A </a:t>
            </a:r>
            <a:r>
              <a:rPr lang="en-US" sz="2400" dirty="0" err="1">
                <a:solidFill>
                  <a:schemeClr val="accent5">
                    <a:lumMod val="50000"/>
                  </a:schemeClr>
                </a:solidFill>
              </a:rPr>
              <a:t>liest</a:t>
            </a:r>
            <a:r>
              <a:rPr lang="en-US" sz="2400" dirty="0">
                <a:solidFill>
                  <a:schemeClr val="accent5">
                    <a:lumMod val="50000"/>
                  </a:schemeClr>
                </a:solidFill>
              </a:rPr>
              <a:t>. </a:t>
            </a:r>
          </a:p>
        </p:txBody>
      </p:sp>
      <p:sp>
        <p:nvSpPr>
          <p:cNvPr id="6" name="Rectangle 5">
            <a:extLst>
              <a:ext uri="{FF2B5EF4-FFF2-40B4-BE49-F238E27FC236}">
                <a16:creationId xmlns:a16="http://schemas.microsoft.com/office/drawing/2014/main" id="{A0B559F0-9256-48EB-A561-436951BDF09A}"/>
              </a:ext>
            </a:extLst>
          </p:cNvPr>
          <p:cNvSpPr/>
          <p:nvPr/>
        </p:nvSpPr>
        <p:spPr>
          <a:xfrm>
            <a:off x="587854" y="2263958"/>
            <a:ext cx="6096000" cy="3170099"/>
          </a:xfrm>
          <a:prstGeom prst="rect">
            <a:avLst/>
          </a:prstGeom>
        </p:spPr>
        <p:txBody>
          <a:bodyPr>
            <a:spAutoFit/>
          </a:bodyPr>
          <a:lstStyle/>
          <a:p>
            <a:r>
              <a:rPr lang="de-DE" sz="2000" b="1" dirty="0">
                <a:solidFill>
                  <a:srgbClr val="115076"/>
                </a:solidFill>
              </a:rPr>
              <a:t>Das kleine Mädchen</a:t>
            </a:r>
          </a:p>
          <a:p>
            <a:endParaRPr lang="de-DE" sz="2000" dirty="0">
              <a:solidFill>
                <a:srgbClr val="115076"/>
              </a:solidFill>
            </a:endParaRPr>
          </a:p>
          <a:p>
            <a:r>
              <a:rPr lang="de-DE" sz="2000" dirty="0">
                <a:solidFill>
                  <a:srgbClr val="115076"/>
                </a:solidFill>
              </a:rPr>
              <a:t>Es war ein armes kleines Mädchen,</a:t>
            </a:r>
          </a:p>
          <a:p>
            <a:r>
              <a:rPr lang="de-DE" sz="2000" dirty="0">
                <a:solidFill>
                  <a:srgbClr val="115076"/>
                </a:solidFill>
              </a:rPr>
              <a:t>Das stickte nur mit kurzen Fädchen;</a:t>
            </a:r>
          </a:p>
          <a:p>
            <a:endParaRPr lang="de-DE" sz="2000" dirty="0">
              <a:solidFill>
                <a:srgbClr val="115076"/>
              </a:solidFill>
            </a:endParaRPr>
          </a:p>
          <a:p>
            <a:r>
              <a:rPr lang="de-DE" sz="2000" dirty="0">
                <a:solidFill>
                  <a:srgbClr val="115076"/>
                </a:solidFill>
              </a:rPr>
              <a:t>Ich glaube, Lina war ihr Name.</a:t>
            </a:r>
          </a:p>
          <a:p>
            <a:r>
              <a:rPr lang="de-DE" sz="2000" dirty="0">
                <a:solidFill>
                  <a:srgbClr val="115076"/>
                </a:solidFill>
              </a:rPr>
              <a:t>Sie wurde eine schöne Dame,</a:t>
            </a:r>
          </a:p>
          <a:p>
            <a:endParaRPr lang="de-DE" sz="2000" dirty="0">
              <a:solidFill>
                <a:srgbClr val="115076"/>
              </a:solidFill>
            </a:endParaRPr>
          </a:p>
          <a:p>
            <a:r>
              <a:rPr lang="de-DE" sz="2000" dirty="0">
                <a:solidFill>
                  <a:srgbClr val="115076"/>
                </a:solidFill>
              </a:rPr>
              <a:t>War fleißig, brav und lernte gerne,…</a:t>
            </a:r>
          </a:p>
          <a:p>
            <a:endParaRPr lang="de-DE" sz="2000" dirty="0">
              <a:solidFill>
                <a:srgbClr val="115076"/>
              </a:solidFill>
            </a:endParaRPr>
          </a:p>
        </p:txBody>
      </p:sp>
      <p:sp>
        <p:nvSpPr>
          <p:cNvPr id="8" name="Rectangle 7">
            <a:extLst>
              <a:ext uri="{FF2B5EF4-FFF2-40B4-BE49-F238E27FC236}">
                <a16:creationId xmlns:a16="http://schemas.microsoft.com/office/drawing/2014/main" id="{14589C83-CA9B-43F3-B46D-94E9BF7363C1}"/>
              </a:ext>
            </a:extLst>
          </p:cNvPr>
          <p:cNvSpPr/>
          <p:nvPr/>
        </p:nvSpPr>
        <p:spPr>
          <a:xfrm>
            <a:off x="6061729" y="2228671"/>
            <a:ext cx="6096000" cy="2246769"/>
          </a:xfrm>
          <a:prstGeom prst="rect">
            <a:avLst/>
          </a:prstGeom>
        </p:spPr>
        <p:txBody>
          <a:bodyPr>
            <a:spAutoFit/>
          </a:bodyPr>
          <a:lstStyle/>
          <a:p>
            <a:r>
              <a:rPr lang="de-DE" sz="2000" dirty="0">
                <a:solidFill>
                  <a:srgbClr val="115076"/>
                </a:solidFill>
              </a:rPr>
              <a:t>…Da kam ein Prinz aus weiter Ferne.</a:t>
            </a:r>
          </a:p>
          <a:p>
            <a:endParaRPr lang="de-DE" sz="2000" dirty="0">
              <a:solidFill>
                <a:srgbClr val="115076"/>
              </a:solidFill>
            </a:endParaRPr>
          </a:p>
          <a:p>
            <a:r>
              <a:rPr lang="de-DE" sz="2000" dirty="0">
                <a:solidFill>
                  <a:srgbClr val="115076"/>
                </a:solidFill>
              </a:rPr>
              <a:t>Der sagte: »Liebe gute Lina,</a:t>
            </a:r>
          </a:p>
          <a:p>
            <a:r>
              <a:rPr lang="de-DE" sz="2000" dirty="0">
                <a:solidFill>
                  <a:srgbClr val="115076"/>
                </a:solidFill>
              </a:rPr>
              <a:t>Komm mit mir auf mein Schloß nach China.«</a:t>
            </a:r>
          </a:p>
          <a:p>
            <a:endParaRPr lang="de-DE" sz="2000" dirty="0">
              <a:solidFill>
                <a:srgbClr val="115076"/>
              </a:solidFill>
            </a:endParaRPr>
          </a:p>
          <a:p>
            <a:r>
              <a:rPr lang="de-DE" sz="2000" dirty="0">
                <a:solidFill>
                  <a:srgbClr val="115076"/>
                </a:solidFill>
              </a:rPr>
              <a:t>Dort sitzen sie nun alle beide</a:t>
            </a:r>
          </a:p>
          <a:p>
            <a:r>
              <a:rPr lang="de-DE" sz="2000" dirty="0">
                <a:solidFill>
                  <a:srgbClr val="115076"/>
                </a:solidFill>
              </a:rPr>
              <a:t>Auf einem Thron von gelber Seide.</a:t>
            </a:r>
          </a:p>
        </p:txBody>
      </p:sp>
      <p:sp>
        <p:nvSpPr>
          <p:cNvPr id="9" name="Rectangle 8">
            <a:extLst>
              <a:ext uri="{FF2B5EF4-FFF2-40B4-BE49-F238E27FC236}">
                <a16:creationId xmlns:a16="http://schemas.microsoft.com/office/drawing/2014/main" id="{D2A3AAD5-A9D6-4128-B380-177CB495A877}"/>
              </a:ext>
            </a:extLst>
          </p:cNvPr>
          <p:cNvSpPr/>
          <p:nvPr/>
        </p:nvSpPr>
        <p:spPr>
          <a:xfrm>
            <a:off x="7893424" y="5934243"/>
            <a:ext cx="4264305" cy="400110"/>
          </a:xfrm>
          <a:prstGeom prst="rect">
            <a:avLst/>
          </a:prstGeom>
        </p:spPr>
        <p:txBody>
          <a:bodyPr wrap="square">
            <a:spAutoFit/>
          </a:bodyPr>
          <a:lstStyle/>
          <a:p>
            <a:r>
              <a:rPr lang="de-DE" sz="2000" i="1" dirty="0">
                <a:solidFill>
                  <a:srgbClr val="115076"/>
                </a:solidFill>
              </a:rPr>
              <a:t>Joachim Ringelnatz (1883 – 1934)</a:t>
            </a:r>
            <a:endParaRPr lang="en-GB" sz="2000" i="1" dirty="0">
              <a:solidFill>
                <a:srgbClr val="115076"/>
              </a:solidFill>
            </a:endParaRPr>
          </a:p>
        </p:txBody>
      </p:sp>
      <p:pic>
        <p:nvPicPr>
          <p:cNvPr id="2050" name="Picture 2" descr="Needlework, Embroidery, Sewing, Buttons, Pins, Thread">
            <a:extLst>
              <a:ext uri="{FF2B5EF4-FFF2-40B4-BE49-F238E27FC236}">
                <a16:creationId xmlns:a16="http://schemas.microsoft.com/office/drawing/2014/main" id="{E0078817-D5EC-4D90-8595-7F544BEC38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655" y="5141005"/>
            <a:ext cx="1417901" cy="10634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ow, Yellow, Present, Gift, Holiday, Celebration">
            <a:extLst>
              <a:ext uri="{FF2B5EF4-FFF2-40B4-BE49-F238E27FC236}">
                <a16:creationId xmlns:a16="http://schemas.microsoft.com/office/drawing/2014/main" id="{3AB43167-88F2-4951-B1BE-AC54175A6E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43580" y="3710140"/>
            <a:ext cx="1513748" cy="12003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ina, Chinese, Nanjing, Pagoda, Temple, Tower">
            <a:extLst>
              <a:ext uri="{FF2B5EF4-FFF2-40B4-BE49-F238E27FC236}">
                <a16:creationId xmlns:a16="http://schemas.microsoft.com/office/drawing/2014/main" id="{64748A71-1A68-4795-B505-B093A361F7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1700" y="4608386"/>
            <a:ext cx="1027824" cy="16780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EABB63F-BE18-4741-8560-8D536C5B3840}"/>
              </a:ext>
            </a:extLst>
          </p:cNvPr>
          <p:cNvSpPr/>
          <p:nvPr/>
        </p:nvSpPr>
        <p:spPr>
          <a:xfrm>
            <a:off x="698912" y="1605179"/>
            <a:ext cx="2580736" cy="413644"/>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Person A </a:t>
            </a:r>
            <a:r>
              <a:rPr lang="en-GB" sz="2400" b="1" dirty="0" err="1">
                <a:solidFill>
                  <a:srgbClr val="115076"/>
                </a:solidFill>
              </a:rPr>
              <a:t>liest</a:t>
            </a:r>
            <a:r>
              <a:rPr lang="en-GB" sz="2400" b="1" dirty="0">
                <a:solidFill>
                  <a:srgbClr val="115076"/>
                </a:solidFill>
              </a:rPr>
              <a:t>:</a:t>
            </a:r>
          </a:p>
        </p:txBody>
      </p:sp>
      <p:sp>
        <p:nvSpPr>
          <p:cNvPr id="13" name="Rectangle: Rounded Corners 12">
            <a:extLst>
              <a:ext uri="{FF2B5EF4-FFF2-40B4-BE49-F238E27FC236}">
                <a16:creationId xmlns:a16="http://schemas.microsoft.com/office/drawing/2014/main" id="{F939026E-AC90-468C-A511-E688A6AF0468}"/>
              </a:ext>
            </a:extLst>
          </p:cNvPr>
          <p:cNvSpPr/>
          <p:nvPr/>
        </p:nvSpPr>
        <p:spPr>
          <a:xfrm>
            <a:off x="6683854" y="1615935"/>
            <a:ext cx="2580736" cy="413644"/>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Person B </a:t>
            </a:r>
            <a:r>
              <a:rPr lang="en-GB" sz="2400" b="1" dirty="0" err="1">
                <a:solidFill>
                  <a:srgbClr val="115076"/>
                </a:solidFill>
              </a:rPr>
              <a:t>liest</a:t>
            </a:r>
            <a:r>
              <a:rPr lang="en-GB" sz="2400" b="1" dirty="0">
                <a:solidFill>
                  <a:srgbClr val="115076"/>
                </a:solidFill>
              </a:rPr>
              <a:t>:</a:t>
            </a:r>
          </a:p>
        </p:txBody>
      </p:sp>
      <p:sp>
        <p:nvSpPr>
          <p:cNvPr id="10" name="Rectangle 9">
            <a:extLst>
              <a:ext uri="{FF2B5EF4-FFF2-40B4-BE49-F238E27FC236}">
                <a16:creationId xmlns:a16="http://schemas.microsoft.com/office/drawing/2014/main" id="{598B5E16-C8D3-489B-8A8F-C6C411A3102C}"/>
              </a:ext>
            </a:extLst>
          </p:cNvPr>
          <p:cNvSpPr/>
          <p:nvPr/>
        </p:nvSpPr>
        <p:spPr>
          <a:xfrm>
            <a:off x="5638253" y="619113"/>
            <a:ext cx="6096000" cy="461665"/>
          </a:xfrm>
          <a:prstGeom prst="rect">
            <a:avLst/>
          </a:prstGeom>
        </p:spPr>
        <p:txBody>
          <a:bodyPr>
            <a:spAutoFit/>
          </a:bodyPr>
          <a:lstStyle/>
          <a:p>
            <a:pPr lvl="0"/>
            <a:r>
              <a:rPr lang="en-US" sz="2400" dirty="0">
                <a:solidFill>
                  <a:srgbClr val="4472C4">
                    <a:lumMod val="50000"/>
                  </a:srgbClr>
                </a:solidFill>
              </a:rPr>
              <a:t>Person B </a:t>
            </a:r>
            <a:r>
              <a:rPr lang="en-US" sz="2400" dirty="0" err="1">
                <a:solidFill>
                  <a:srgbClr val="4472C4">
                    <a:lumMod val="50000"/>
                  </a:srgbClr>
                </a:solidFill>
              </a:rPr>
              <a:t>dreht</a:t>
            </a:r>
            <a:r>
              <a:rPr lang="en-US" sz="2400" dirty="0">
                <a:solidFill>
                  <a:srgbClr val="4472C4">
                    <a:lumMod val="50000"/>
                  </a:srgbClr>
                </a:solidFill>
              </a:rPr>
              <a:t> </a:t>
            </a:r>
            <a:r>
              <a:rPr lang="en-US" sz="2400" dirty="0" err="1">
                <a:solidFill>
                  <a:srgbClr val="4472C4">
                    <a:lumMod val="50000"/>
                  </a:srgbClr>
                </a:solidFill>
              </a:rPr>
              <a:t>sich</a:t>
            </a:r>
            <a:r>
              <a:rPr lang="en-US" sz="2400" dirty="0">
                <a:solidFill>
                  <a:srgbClr val="4472C4">
                    <a:lumMod val="50000"/>
                  </a:srgbClr>
                </a:solidFill>
              </a:rPr>
              <a:t> um       und </a:t>
            </a:r>
            <a:r>
              <a:rPr lang="en-US" sz="2400" dirty="0" err="1">
                <a:solidFill>
                  <a:srgbClr val="4472C4">
                    <a:lumMod val="50000"/>
                  </a:srgbClr>
                </a:solidFill>
              </a:rPr>
              <a:t>schreibt</a:t>
            </a:r>
            <a:r>
              <a:rPr lang="en-US" sz="2400" dirty="0">
                <a:solidFill>
                  <a:srgbClr val="4472C4">
                    <a:lumMod val="50000"/>
                  </a:srgbClr>
                </a:solidFill>
              </a:rPr>
              <a:t>. </a:t>
            </a:r>
          </a:p>
        </p:txBody>
      </p:sp>
      <p:sp>
        <p:nvSpPr>
          <p:cNvPr id="11" name="Rectangle 10">
            <a:extLst>
              <a:ext uri="{FF2B5EF4-FFF2-40B4-BE49-F238E27FC236}">
                <a16:creationId xmlns:a16="http://schemas.microsoft.com/office/drawing/2014/main" id="{D7FE5AD8-9A7E-4DD8-B4B3-7F08390833DB}"/>
              </a:ext>
            </a:extLst>
          </p:cNvPr>
          <p:cNvSpPr/>
          <p:nvPr/>
        </p:nvSpPr>
        <p:spPr>
          <a:xfrm>
            <a:off x="5638253" y="1020389"/>
            <a:ext cx="3914854" cy="461665"/>
          </a:xfrm>
          <a:prstGeom prst="rect">
            <a:avLst/>
          </a:prstGeom>
        </p:spPr>
        <p:txBody>
          <a:bodyPr wrap="none">
            <a:spAutoFit/>
          </a:bodyPr>
          <a:lstStyle/>
          <a:p>
            <a:pPr lvl="0"/>
            <a:r>
              <a:rPr lang="en-US" sz="2400" dirty="0">
                <a:solidFill>
                  <a:srgbClr val="4472C4">
                    <a:lumMod val="50000"/>
                  </a:srgbClr>
                </a:solidFill>
              </a:rPr>
              <a:t>Dann </a:t>
            </a:r>
            <a:r>
              <a:rPr lang="en-US" sz="2400" dirty="0" err="1">
                <a:solidFill>
                  <a:srgbClr val="4472C4">
                    <a:lumMod val="50000"/>
                  </a:srgbClr>
                </a:solidFill>
              </a:rPr>
              <a:t>tauscht</a:t>
            </a:r>
            <a:r>
              <a:rPr lang="en-US" sz="2400" dirty="0">
                <a:solidFill>
                  <a:srgbClr val="4472C4">
                    <a:lumMod val="50000"/>
                  </a:srgbClr>
                </a:solidFill>
              </a:rPr>
              <a:t> die </a:t>
            </a:r>
            <a:r>
              <a:rPr lang="en-US" sz="2400" dirty="0" err="1">
                <a:solidFill>
                  <a:srgbClr val="4472C4">
                    <a:lumMod val="50000"/>
                  </a:srgbClr>
                </a:solidFill>
              </a:rPr>
              <a:t>Rollen</a:t>
            </a:r>
            <a:r>
              <a:rPr lang="en-US" sz="2400" dirty="0">
                <a:solidFill>
                  <a:srgbClr val="4472C4">
                    <a:lumMod val="50000"/>
                  </a:srgbClr>
                </a:solidFill>
              </a:rPr>
              <a:t>! </a:t>
            </a:r>
          </a:p>
        </p:txBody>
      </p:sp>
      <p:pic>
        <p:nvPicPr>
          <p:cNvPr id="14" name="Graphic 13" descr="User">
            <a:extLst>
              <a:ext uri="{FF2B5EF4-FFF2-40B4-BE49-F238E27FC236}">
                <a16:creationId xmlns:a16="http://schemas.microsoft.com/office/drawing/2014/main" id="{BD3E7DFD-214E-4380-8A33-E5BAEEB592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19185" y="482632"/>
            <a:ext cx="645459" cy="645459"/>
          </a:xfrm>
          <a:prstGeom prst="rect">
            <a:avLst/>
          </a:prstGeom>
        </p:spPr>
      </p:pic>
      <p:sp>
        <p:nvSpPr>
          <p:cNvPr id="15" name="Rectangle: Rounded Corners 14">
            <a:extLst>
              <a:ext uri="{FF2B5EF4-FFF2-40B4-BE49-F238E27FC236}">
                <a16:creationId xmlns:a16="http://schemas.microsoft.com/office/drawing/2014/main" id="{B890607E-8762-408B-98F9-F148289B030C}"/>
              </a:ext>
            </a:extLst>
          </p:cNvPr>
          <p:cNvSpPr/>
          <p:nvPr/>
        </p:nvSpPr>
        <p:spPr>
          <a:xfrm>
            <a:off x="371848" y="2272043"/>
            <a:ext cx="4725859" cy="288906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0D7B69E2-2F8A-4A6B-BCC6-CF612F618ED8}"/>
              </a:ext>
            </a:extLst>
          </p:cNvPr>
          <p:cNvSpPr/>
          <p:nvPr/>
        </p:nvSpPr>
        <p:spPr>
          <a:xfrm>
            <a:off x="6039681" y="2180745"/>
            <a:ext cx="6140095" cy="288906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descr="User">
            <a:extLst>
              <a:ext uri="{FF2B5EF4-FFF2-40B4-BE49-F238E27FC236}">
                <a16:creationId xmlns:a16="http://schemas.microsoft.com/office/drawing/2014/main" id="{E759906A-17CA-4AC8-9057-1852E19E07C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24880" y="482631"/>
            <a:ext cx="645459" cy="645459"/>
          </a:xfrm>
          <a:prstGeom prst="rect">
            <a:avLst/>
          </a:prstGeom>
        </p:spPr>
      </p:pic>
    </p:spTree>
    <p:extLst>
      <p:ext uri="{BB962C8B-B14F-4D97-AF65-F5344CB8AC3E}">
        <p14:creationId xmlns:p14="http://schemas.microsoft.com/office/powerpoint/2010/main" val="284761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45"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2000"/>
                                        <p:tgtEl>
                                          <p:spTgt spid="20"/>
                                        </p:tgtEl>
                                      </p:cBhvr>
                                    </p:animEffect>
                                    <p:anim calcmode="lin" valueType="num">
                                      <p:cBhvr>
                                        <p:cTn id="10" dur="2000" fill="hold"/>
                                        <p:tgtEl>
                                          <p:spTgt spid="20"/>
                                        </p:tgtEl>
                                        <p:attrNameLst>
                                          <p:attrName>ppt_w</p:attrName>
                                        </p:attrNameLst>
                                      </p:cBhvr>
                                      <p:tavLst>
                                        <p:tav tm="0" fmla="#ppt_w*sin(2.5*pi*$)">
                                          <p:val>
                                            <p:fltVal val="0"/>
                                          </p:val>
                                        </p:tav>
                                        <p:tav tm="100000">
                                          <p:val>
                                            <p:fltVal val="1"/>
                                          </p:val>
                                        </p:tav>
                                      </p:tavLst>
                                    </p:anim>
                                    <p:anim calcmode="lin" valueType="num">
                                      <p:cBhvr>
                                        <p:cTn id="11"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664964" cy="869950"/>
          </a:xfrm>
          <a:prstGeom prst="rect">
            <a:avLst/>
          </a:prstGeom>
        </p:spPr>
      </p:pic>
      <p:sp>
        <p:nvSpPr>
          <p:cNvPr id="4" name="Title 3"/>
          <p:cNvSpPr>
            <a:spLocks noGrp="1"/>
          </p:cNvSpPr>
          <p:nvPr>
            <p:ph type="title"/>
          </p:nvPr>
        </p:nvSpPr>
        <p:spPr>
          <a:xfrm>
            <a:off x="1" y="294041"/>
            <a:ext cx="6058598" cy="707849"/>
          </a:xfrm>
        </p:spPr>
        <p:txBody>
          <a:bodyPr>
            <a:normAutofit/>
          </a:bodyPr>
          <a:lstStyle/>
          <a:p>
            <a:r>
              <a:rPr lang="en-GB" sz="3600" b="1" dirty="0">
                <a:solidFill>
                  <a:schemeClr val="bg1"/>
                </a:solidFill>
              </a:rPr>
              <a:t>Das </a:t>
            </a:r>
            <a:r>
              <a:rPr lang="en-GB" sz="3600" b="1" dirty="0" err="1">
                <a:solidFill>
                  <a:schemeClr val="bg1"/>
                </a:solidFill>
              </a:rPr>
              <a:t>kleine</a:t>
            </a:r>
            <a:r>
              <a:rPr lang="en-GB" sz="3600" b="1" dirty="0">
                <a:solidFill>
                  <a:schemeClr val="bg1"/>
                </a:solidFill>
              </a:rPr>
              <a:t> </a:t>
            </a:r>
            <a:r>
              <a:rPr lang="en-GB" sz="3600" b="1" dirty="0" err="1">
                <a:solidFill>
                  <a:schemeClr val="bg1"/>
                </a:solidFill>
              </a:rPr>
              <a:t>Mädchen</a:t>
            </a:r>
            <a:r>
              <a:rPr lang="en-GB" sz="3600" b="1" dirty="0">
                <a:solidFill>
                  <a:schemeClr val="bg1"/>
                </a:solidFill>
              </a:rPr>
              <a:t> </a:t>
            </a:r>
            <a:r>
              <a:rPr lang="en-GB" sz="3600" b="1" dirty="0">
                <a:solidFill>
                  <a:schemeClr val="bg1"/>
                </a:solidFill>
                <a:latin typeface="Century Gothic" panose="020F0302020204030204"/>
                <a:ea typeface="+mn-ea"/>
                <a:cs typeface="+mn-cs"/>
              </a:rPr>
              <a:t>[1/2] </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2593" y="88762"/>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A0B559F0-9256-48EB-A561-436951BDF09A}"/>
              </a:ext>
            </a:extLst>
          </p:cNvPr>
          <p:cNvSpPr/>
          <p:nvPr/>
        </p:nvSpPr>
        <p:spPr>
          <a:xfrm>
            <a:off x="557157" y="880049"/>
            <a:ext cx="5426807" cy="6155531"/>
          </a:xfrm>
          <a:prstGeom prst="rect">
            <a:avLst/>
          </a:prstGeom>
        </p:spPr>
        <p:txBody>
          <a:bodyPr wrap="square">
            <a:spAutoFit/>
          </a:bodyPr>
          <a:lstStyle/>
          <a:p>
            <a:endParaRPr lang="de-DE" sz="2200" dirty="0">
              <a:solidFill>
                <a:srgbClr val="115076"/>
              </a:solidFill>
            </a:endParaRPr>
          </a:p>
          <a:p>
            <a:r>
              <a:rPr lang="de-DE" sz="2200" dirty="0">
                <a:solidFill>
                  <a:srgbClr val="115076"/>
                </a:solidFill>
              </a:rPr>
              <a:t>Es war ein armes kleines Mädchen,</a:t>
            </a:r>
          </a:p>
          <a:p>
            <a:r>
              <a:rPr lang="de-DE" sz="2200" dirty="0">
                <a:solidFill>
                  <a:srgbClr val="115076"/>
                </a:solidFill>
              </a:rPr>
              <a:t>Das </a:t>
            </a:r>
            <a:r>
              <a:rPr lang="de-DE" sz="2200" b="1" dirty="0">
                <a:solidFill>
                  <a:srgbClr val="115076"/>
                </a:solidFill>
              </a:rPr>
              <a:t>stickte</a:t>
            </a:r>
            <a:r>
              <a:rPr lang="de-DE" sz="2200" dirty="0">
                <a:solidFill>
                  <a:srgbClr val="115076"/>
                </a:solidFill>
              </a:rPr>
              <a:t> nur mit kurzen Fädchen;</a:t>
            </a:r>
          </a:p>
          <a:p>
            <a:endParaRPr lang="de-DE" sz="2200" dirty="0">
              <a:solidFill>
                <a:srgbClr val="115076"/>
              </a:solidFill>
            </a:endParaRPr>
          </a:p>
          <a:p>
            <a:r>
              <a:rPr lang="de-DE" sz="2200" dirty="0">
                <a:solidFill>
                  <a:srgbClr val="115076"/>
                </a:solidFill>
              </a:rPr>
              <a:t>Ich glaube, Lina war ihr Name.</a:t>
            </a:r>
          </a:p>
          <a:p>
            <a:r>
              <a:rPr lang="de-DE" sz="2200" dirty="0">
                <a:solidFill>
                  <a:srgbClr val="115076"/>
                </a:solidFill>
              </a:rPr>
              <a:t>Sie wurde eine schöne Dame,</a:t>
            </a:r>
          </a:p>
          <a:p>
            <a:endParaRPr lang="de-DE" sz="2200" dirty="0">
              <a:solidFill>
                <a:srgbClr val="115076"/>
              </a:solidFill>
            </a:endParaRPr>
          </a:p>
          <a:p>
            <a:r>
              <a:rPr lang="de-DE" sz="2200" dirty="0">
                <a:solidFill>
                  <a:srgbClr val="115076"/>
                </a:solidFill>
              </a:rPr>
              <a:t>War </a:t>
            </a:r>
            <a:r>
              <a:rPr lang="de-DE" sz="2200" b="1" dirty="0">
                <a:solidFill>
                  <a:srgbClr val="115076"/>
                </a:solidFill>
              </a:rPr>
              <a:t>fleißig</a:t>
            </a:r>
            <a:r>
              <a:rPr lang="de-DE" sz="2200" dirty="0">
                <a:solidFill>
                  <a:srgbClr val="115076"/>
                </a:solidFill>
              </a:rPr>
              <a:t>, brav und lernte gerne,</a:t>
            </a:r>
          </a:p>
          <a:p>
            <a:r>
              <a:rPr lang="de-DE" sz="2200" dirty="0">
                <a:solidFill>
                  <a:srgbClr val="115076"/>
                </a:solidFill>
              </a:rPr>
              <a:t>Da kam ein Prinz aus weiter </a:t>
            </a:r>
            <a:r>
              <a:rPr lang="de-DE" sz="2200" b="1" dirty="0">
                <a:solidFill>
                  <a:srgbClr val="115076"/>
                </a:solidFill>
              </a:rPr>
              <a:t>Ferne</a:t>
            </a:r>
            <a:r>
              <a:rPr lang="de-DE" sz="2200" dirty="0">
                <a:solidFill>
                  <a:srgbClr val="115076"/>
                </a:solidFill>
              </a:rPr>
              <a:t>.</a:t>
            </a:r>
          </a:p>
          <a:p>
            <a:endParaRPr lang="de-DE" sz="2200" dirty="0">
              <a:solidFill>
                <a:srgbClr val="115076"/>
              </a:solidFill>
            </a:endParaRPr>
          </a:p>
          <a:p>
            <a:r>
              <a:rPr lang="de-DE" sz="2200" dirty="0">
                <a:solidFill>
                  <a:srgbClr val="115076"/>
                </a:solidFill>
              </a:rPr>
              <a:t>Der sagte: »Liebe gute Lina,</a:t>
            </a:r>
          </a:p>
          <a:p>
            <a:r>
              <a:rPr lang="de-DE" sz="2200" dirty="0">
                <a:solidFill>
                  <a:srgbClr val="115076"/>
                </a:solidFill>
              </a:rPr>
              <a:t>Komm mit mir auf mein </a:t>
            </a:r>
            <a:r>
              <a:rPr lang="de-DE" sz="2200" dirty="0" err="1">
                <a:solidFill>
                  <a:srgbClr val="115076"/>
                </a:solidFill>
              </a:rPr>
              <a:t>Schloß</a:t>
            </a:r>
            <a:r>
              <a:rPr lang="de-DE" sz="2200" dirty="0">
                <a:solidFill>
                  <a:srgbClr val="115076"/>
                </a:solidFill>
              </a:rPr>
              <a:t> nach China.«</a:t>
            </a:r>
          </a:p>
          <a:p>
            <a:endParaRPr lang="de-DE" sz="2200" dirty="0">
              <a:solidFill>
                <a:srgbClr val="115076"/>
              </a:solidFill>
            </a:endParaRPr>
          </a:p>
          <a:p>
            <a:r>
              <a:rPr lang="de-DE" sz="2200" dirty="0">
                <a:solidFill>
                  <a:srgbClr val="115076"/>
                </a:solidFill>
              </a:rPr>
              <a:t>Dort sitzen sie nun alle beide</a:t>
            </a:r>
          </a:p>
          <a:p>
            <a:r>
              <a:rPr lang="de-DE" sz="2200" dirty="0">
                <a:solidFill>
                  <a:srgbClr val="115076"/>
                </a:solidFill>
              </a:rPr>
              <a:t>Auf einem Thron von gelber </a:t>
            </a:r>
            <a:r>
              <a:rPr lang="de-DE" sz="2200" b="1" dirty="0">
                <a:solidFill>
                  <a:srgbClr val="115076"/>
                </a:solidFill>
              </a:rPr>
              <a:t>Seide</a:t>
            </a:r>
            <a:r>
              <a:rPr lang="de-DE" sz="2200" dirty="0">
                <a:solidFill>
                  <a:srgbClr val="115076"/>
                </a:solidFill>
              </a:rPr>
              <a:t>.</a:t>
            </a:r>
          </a:p>
          <a:p>
            <a:endParaRPr lang="de-DE" sz="2200" dirty="0">
              <a:solidFill>
                <a:srgbClr val="115076"/>
              </a:solidFill>
            </a:endParaRPr>
          </a:p>
          <a:p>
            <a:endParaRPr lang="de-DE" sz="2000" dirty="0">
              <a:solidFill>
                <a:srgbClr val="115076"/>
              </a:solidFill>
            </a:endParaRPr>
          </a:p>
        </p:txBody>
      </p:sp>
      <p:pic>
        <p:nvPicPr>
          <p:cNvPr id="48" name="Picture 4" descr="Bow, Yellow, Present, Gift, Holiday, Celebration">
            <a:extLst>
              <a:ext uri="{FF2B5EF4-FFF2-40B4-BE49-F238E27FC236}">
                <a16:creationId xmlns:a16="http://schemas.microsoft.com/office/drawing/2014/main" id="{63395F06-85E5-4931-8EFE-CCEF1E3F52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9515" y="4621387"/>
            <a:ext cx="1993280" cy="1580574"/>
          </a:xfrm>
          <a:prstGeom prst="rect">
            <a:avLst/>
          </a:prstGeom>
          <a:noFill/>
          <a:extLst>
            <a:ext uri="{909E8E84-426E-40DD-AFC4-6F175D3DCCD1}">
              <a14:hiddenFill xmlns:a14="http://schemas.microsoft.com/office/drawing/2010/main">
                <a:solidFill>
                  <a:srgbClr val="FFFFFF"/>
                </a:solidFill>
              </a14:hiddenFill>
            </a:ext>
          </a:extLst>
        </p:spPr>
      </p:pic>
      <p:sp>
        <p:nvSpPr>
          <p:cNvPr id="61" name="Action Button: Custom 16">
            <a:hlinkClick r:id="" action="ppaction://noaction" highlightClick="1">
              <a:snd r:embed="rId6" name="9.3.2.5 slide 22 2+3.wav"/>
            </a:hlinkClick>
            <a:extLst>
              <a:ext uri="{FF2B5EF4-FFF2-40B4-BE49-F238E27FC236}">
                <a16:creationId xmlns:a16="http://schemas.microsoft.com/office/drawing/2014/main" id="{7187D3FC-48A9-654F-B9E7-87BFBC7B197F}"/>
              </a:ext>
            </a:extLst>
          </p:cNvPr>
          <p:cNvSpPr/>
          <p:nvPr/>
        </p:nvSpPr>
        <p:spPr>
          <a:xfrm>
            <a:off x="81618" y="13120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2" name="Action Button: Custom 16">
            <a:hlinkClick r:id="" action="ppaction://noaction" highlightClick="1">
              <a:snd r:embed="rId7" name="9.3.2.5 slide 22 4+5.wav"/>
            </a:hlinkClick>
            <a:extLst>
              <a:ext uri="{FF2B5EF4-FFF2-40B4-BE49-F238E27FC236}">
                <a16:creationId xmlns:a16="http://schemas.microsoft.com/office/drawing/2014/main" id="{D9D4C633-3D39-834B-B7A2-F5D0B29D3A47}"/>
              </a:ext>
            </a:extLst>
          </p:cNvPr>
          <p:cNvSpPr/>
          <p:nvPr/>
        </p:nvSpPr>
        <p:spPr>
          <a:xfrm>
            <a:off x="81618" y="232701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Action Button: Custom 16">
            <a:hlinkClick r:id="" action="ppaction://noaction" highlightClick="1">
              <a:snd r:embed="rId8" name="9.3.2.5 slide 22 6+7.wav"/>
            </a:hlinkClick>
            <a:extLst>
              <a:ext uri="{FF2B5EF4-FFF2-40B4-BE49-F238E27FC236}">
                <a16:creationId xmlns:a16="http://schemas.microsoft.com/office/drawing/2014/main" id="{38106380-D94E-7E43-BC10-A38C1B2FE6E2}"/>
              </a:ext>
            </a:extLst>
          </p:cNvPr>
          <p:cNvSpPr/>
          <p:nvPr/>
        </p:nvSpPr>
        <p:spPr>
          <a:xfrm>
            <a:off x="81618" y="331403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9" name="9.3.2.5 slide 22 8+9.wav"/>
            </a:hlinkClick>
            <a:extLst>
              <a:ext uri="{FF2B5EF4-FFF2-40B4-BE49-F238E27FC236}">
                <a16:creationId xmlns:a16="http://schemas.microsoft.com/office/drawing/2014/main" id="{984A2DEC-D9CC-2047-90E5-05AFFFD92A10}"/>
              </a:ext>
            </a:extLst>
          </p:cNvPr>
          <p:cNvSpPr/>
          <p:nvPr/>
        </p:nvSpPr>
        <p:spPr>
          <a:xfrm>
            <a:off x="81618" y="431333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5" name="Action Button: Custom 16">
            <a:hlinkClick r:id="" action="ppaction://noaction" highlightClick="1">
              <a:snd r:embed="rId10" name="9.3.2.5 slide 17 5.wav"/>
            </a:hlinkClick>
            <a:extLst>
              <a:ext uri="{FF2B5EF4-FFF2-40B4-BE49-F238E27FC236}">
                <a16:creationId xmlns:a16="http://schemas.microsoft.com/office/drawing/2014/main" id="{FC7F7873-BA21-BB44-B192-3AE4E9B03F0C}"/>
              </a:ext>
            </a:extLst>
          </p:cNvPr>
          <p:cNvSpPr/>
          <p:nvPr/>
        </p:nvSpPr>
        <p:spPr>
          <a:xfrm>
            <a:off x="81618" y="56494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66" name="Table 6">
            <a:extLst>
              <a:ext uri="{FF2B5EF4-FFF2-40B4-BE49-F238E27FC236}">
                <a16:creationId xmlns:a16="http://schemas.microsoft.com/office/drawing/2014/main" id="{75991A39-30E8-3241-B2F8-6368C229B22B}"/>
              </a:ext>
            </a:extLst>
          </p:cNvPr>
          <p:cNvGraphicFramePr>
            <a:graphicFrameLocks noGrp="1"/>
          </p:cNvGraphicFramePr>
          <p:nvPr>
            <p:extLst>
              <p:ext uri="{D42A27DB-BD31-4B8C-83A1-F6EECF244321}">
                <p14:modId xmlns:p14="http://schemas.microsoft.com/office/powerpoint/2010/main" val="1471612607"/>
              </p:ext>
            </p:extLst>
          </p:nvPr>
        </p:nvGraphicFramePr>
        <p:xfrm>
          <a:off x="5220075" y="2391718"/>
          <a:ext cx="6909777" cy="2122234"/>
        </p:xfrm>
        <a:graphic>
          <a:graphicData uri="http://schemas.openxmlformats.org/drawingml/2006/table">
            <a:tbl>
              <a:tblPr firstRow="1" bandRow="1">
                <a:tableStyleId>{00A15C55-8517-42AA-B614-E9B94910E393}</a:tableStyleId>
              </a:tblPr>
              <a:tblGrid>
                <a:gridCol w="2600367">
                  <a:extLst>
                    <a:ext uri="{9D8B030D-6E8A-4147-A177-3AD203B41FA5}">
                      <a16:colId xmlns:a16="http://schemas.microsoft.com/office/drawing/2014/main" val="2607353726"/>
                    </a:ext>
                  </a:extLst>
                </a:gridCol>
                <a:gridCol w="1700693">
                  <a:extLst>
                    <a:ext uri="{9D8B030D-6E8A-4147-A177-3AD203B41FA5}">
                      <a16:colId xmlns:a16="http://schemas.microsoft.com/office/drawing/2014/main" val="1600817978"/>
                    </a:ext>
                  </a:extLst>
                </a:gridCol>
                <a:gridCol w="1264502">
                  <a:extLst>
                    <a:ext uri="{9D8B030D-6E8A-4147-A177-3AD203B41FA5}">
                      <a16:colId xmlns:a16="http://schemas.microsoft.com/office/drawing/2014/main" val="3753247817"/>
                    </a:ext>
                  </a:extLst>
                </a:gridCol>
                <a:gridCol w="1344215">
                  <a:extLst>
                    <a:ext uri="{9D8B030D-6E8A-4147-A177-3AD203B41FA5}">
                      <a16:colId xmlns:a16="http://schemas.microsoft.com/office/drawing/2014/main" val="2295015966"/>
                    </a:ext>
                  </a:extLst>
                </a:gridCol>
              </a:tblGrid>
              <a:tr h="537274">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1153431983"/>
                  </a:ext>
                </a:extLst>
              </a:tr>
              <a:tr h="256065">
                <a:tc>
                  <a:txBody>
                    <a:bodyPr/>
                    <a:lstStyle/>
                    <a:p>
                      <a:pPr algn="l"/>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stickte</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 a type of: </a:t>
                      </a:r>
                      <a:endParaRPr lang="en-GB" sz="2000" dirty="0">
                        <a:solidFill>
                          <a:schemeClr val="accent1">
                            <a:lumMod val="50000"/>
                          </a:schemeClr>
                        </a:solidFill>
                      </a:endParaRPr>
                    </a:p>
                  </a:txBody>
                  <a:tcPr/>
                </a:tc>
                <a:tc>
                  <a:txBody>
                    <a:bodyPr/>
                    <a:lstStyle/>
                    <a:p>
                      <a:r>
                        <a:rPr lang="en-GB" sz="2000" dirty="0">
                          <a:solidFill>
                            <a:srgbClr val="115076"/>
                          </a:solidFill>
                        </a:rPr>
                        <a:t>person</a:t>
                      </a:r>
                    </a:p>
                  </a:txBody>
                  <a:tcPr anchor="ctr"/>
                </a:tc>
                <a:tc>
                  <a:txBody>
                    <a:bodyPr/>
                    <a:lstStyle/>
                    <a:p>
                      <a:r>
                        <a:rPr lang="en-GB" sz="2000" dirty="0">
                          <a:solidFill>
                            <a:srgbClr val="115076"/>
                          </a:solidFill>
                        </a:rPr>
                        <a:t>activity</a:t>
                      </a:r>
                    </a:p>
                  </a:txBody>
                  <a:tcPr anchor="ctr"/>
                </a:tc>
                <a:tc>
                  <a:txBody>
                    <a:bodyPr/>
                    <a:lstStyle/>
                    <a:p>
                      <a:r>
                        <a:rPr lang="en-GB" sz="2000" dirty="0">
                          <a:solidFill>
                            <a:srgbClr val="115076"/>
                          </a:solidFill>
                        </a:rPr>
                        <a:t>place</a:t>
                      </a:r>
                    </a:p>
                  </a:txBody>
                  <a:tcPr anchor="ctr"/>
                </a:tc>
                <a:extLst>
                  <a:ext uri="{0D108BD9-81ED-4DB2-BD59-A6C34878D82A}">
                    <a16:rowId xmlns:a16="http://schemas.microsoft.com/office/drawing/2014/main" val="1961458278"/>
                  </a:ext>
                </a:extLst>
              </a:tr>
              <a:tr h="256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fleißig</a:t>
                      </a:r>
                      <a:endParaRPr lang="en-GB" sz="2000" dirty="0">
                        <a:solidFill>
                          <a:schemeClr val="accent1">
                            <a:lumMod val="50000"/>
                          </a:schemeClr>
                        </a:solidFill>
                      </a:endParaRPr>
                    </a:p>
                  </a:txBody>
                  <a:tcPr/>
                </a:tc>
                <a:tc>
                  <a:txBody>
                    <a:bodyPr/>
                    <a:lstStyle/>
                    <a:p>
                      <a:r>
                        <a:rPr lang="en-GB" sz="2000" dirty="0">
                          <a:solidFill>
                            <a:srgbClr val="115076"/>
                          </a:solidFill>
                        </a:rPr>
                        <a:t>positive</a:t>
                      </a:r>
                    </a:p>
                  </a:txBody>
                  <a:tcPr anchor="ctr"/>
                </a:tc>
                <a:tc>
                  <a:txBody>
                    <a:bodyPr/>
                    <a:lstStyle/>
                    <a:p>
                      <a:r>
                        <a:rPr lang="en-GB" sz="2000" dirty="0">
                          <a:solidFill>
                            <a:srgbClr val="115076"/>
                          </a:solidFill>
                        </a:rPr>
                        <a:t>neutral</a:t>
                      </a:r>
                    </a:p>
                  </a:txBody>
                  <a:tcPr anchor="ctr"/>
                </a:tc>
                <a:tc>
                  <a:txBody>
                    <a:bodyPr/>
                    <a:lstStyle/>
                    <a:p>
                      <a:r>
                        <a:rPr lang="en-GB" sz="2000" dirty="0">
                          <a:solidFill>
                            <a:srgbClr val="115076"/>
                          </a:solidFill>
                        </a:rPr>
                        <a:t>negative</a:t>
                      </a:r>
                    </a:p>
                  </a:txBody>
                  <a:tcPr anchor="ctr"/>
                </a:tc>
                <a:extLst>
                  <a:ext uri="{0D108BD9-81ED-4DB2-BD59-A6C34878D82A}">
                    <a16:rowId xmlns:a16="http://schemas.microsoft.com/office/drawing/2014/main" val="2189313960"/>
                  </a:ext>
                </a:extLst>
              </a:tr>
              <a:tr h="256065">
                <a:tc>
                  <a:txBody>
                    <a:bodyPr/>
                    <a:lstStyle/>
                    <a:p>
                      <a:pPr algn="l"/>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Ferne – relates to:</a:t>
                      </a:r>
                      <a:endParaRPr lang="en-GB" sz="2000" dirty="0">
                        <a:solidFill>
                          <a:schemeClr val="accent1">
                            <a:lumMod val="50000"/>
                          </a:schemeClr>
                        </a:solidFill>
                      </a:endParaRPr>
                    </a:p>
                  </a:txBody>
                  <a:tcPr/>
                </a:tc>
                <a:tc>
                  <a:txBody>
                    <a:bodyPr/>
                    <a:lstStyle/>
                    <a:p>
                      <a:r>
                        <a:rPr lang="en-GB" sz="2000" dirty="0">
                          <a:solidFill>
                            <a:srgbClr val="115076"/>
                          </a:solidFill>
                        </a:rPr>
                        <a:t>intelligence</a:t>
                      </a:r>
                    </a:p>
                  </a:txBody>
                  <a:tcPr anchor="ctr"/>
                </a:tc>
                <a:tc>
                  <a:txBody>
                    <a:bodyPr/>
                    <a:lstStyle/>
                    <a:p>
                      <a:r>
                        <a:rPr lang="en-GB" sz="2000" dirty="0">
                          <a:solidFill>
                            <a:srgbClr val="115076"/>
                          </a:solidFill>
                        </a:rPr>
                        <a:t>health</a:t>
                      </a:r>
                    </a:p>
                  </a:txBody>
                  <a:tcPr anchor="ctr"/>
                </a:tc>
                <a:tc>
                  <a:txBody>
                    <a:bodyPr/>
                    <a:lstStyle/>
                    <a:p>
                      <a:r>
                        <a:rPr lang="en-GB" sz="2000" dirty="0">
                          <a:solidFill>
                            <a:srgbClr val="115076"/>
                          </a:solidFill>
                        </a:rPr>
                        <a:t>location</a:t>
                      </a:r>
                    </a:p>
                  </a:txBody>
                  <a:tcPr anchor="ctr"/>
                </a:tc>
                <a:extLst>
                  <a:ext uri="{0D108BD9-81ED-4DB2-BD59-A6C34878D82A}">
                    <a16:rowId xmlns:a16="http://schemas.microsoft.com/office/drawing/2014/main" val="2344197191"/>
                  </a:ext>
                </a:extLst>
              </a:tr>
              <a:tr h="256065">
                <a:tc>
                  <a:txBody>
                    <a:bodyPr/>
                    <a:lstStyle/>
                    <a:p>
                      <a:pPr algn="l"/>
                      <a:r>
                        <a:rPr kumimoji="0" lang="en-US" sz="2000" b="0" i="0" u="none" strike="noStrike" kern="1200" cap="none" spc="0" normalizeH="0" baseline="0" noProof="0" dirty="0" err="1">
                          <a:ln>
                            <a:noFill/>
                          </a:ln>
                          <a:solidFill>
                            <a:srgbClr val="4472C4">
                              <a:lumMod val="50000"/>
                            </a:srgbClr>
                          </a:solidFill>
                          <a:effectLst/>
                          <a:uLnTx/>
                          <a:uFillTx/>
                          <a:latin typeface="+mn-lt"/>
                          <a:ea typeface="+mn-ea"/>
                          <a:cs typeface="+mn-cs"/>
                        </a:rPr>
                        <a:t>Seide</a:t>
                      </a:r>
                      <a:r>
                        <a:rPr kumimoji="0" lang="en-US" sz="2000" b="0" i="0" u="none" strike="noStrike" kern="1200" cap="none" spc="0" normalizeH="0" baseline="0" noProof="0" dirty="0">
                          <a:ln>
                            <a:noFill/>
                          </a:ln>
                          <a:solidFill>
                            <a:srgbClr val="4472C4">
                              <a:lumMod val="50000"/>
                            </a:srgbClr>
                          </a:solidFill>
                          <a:effectLst/>
                          <a:uLnTx/>
                          <a:uFillTx/>
                          <a:latin typeface="+mn-lt"/>
                          <a:ea typeface="+mn-ea"/>
                          <a:cs typeface="+mn-cs"/>
                        </a:rPr>
                        <a:t> – a type of</a:t>
                      </a:r>
                      <a:endParaRPr lang="en-GB" sz="2000" dirty="0">
                        <a:solidFill>
                          <a:schemeClr val="accent1">
                            <a:lumMod val="50000"/>
                          </a:schemeClr>
                        </a:solidFill>
                      </a:endParaRPr>
                    </a:p>
                  </a:txBody>
                  <a:tcPr/>
                </a:tc>
                <a:tc>
                  <a:txBody>
                    <a:bodyPr/>
                    <a:lstStyle/>
                    <a:p>
                      <a:r>
                        <a:rPr lang="en-GB" sz="2000" dirty="0">
                          <a:solidFill>
                            <a:srgbClr val="115076"/>
                          </a:solidFill>
                        </a:rPr>
                        <a:t>food</a:t>
                      </a:r>
                    </a:p>
                  </a:txBody>
                  <a:tcPr anchor="ctr"/>
                </a:tc>
                <a:tc>
                  <a:txBody>
                    <a:bodyPr/>
                    <a:lstStyle/>
                    <a:p>
                      <a:r>
                        <a:rPr lang="en-GB" sz="2000" dirty="0">
                          <a:solidFill>
                            <a:srgbClr val="115076"/>
                          </a:solidFill>
                        </a:rPr>
                        <a:t>material</a:t>
                      </a:r>
                    </a:p>
                  </a:txBody>
                  <a:tcPr anchor="ctr"/>
                </a:tc>
                <a:tc>
                  <a:txBody>
                    <a:bodyPr/>
                    <a:lstStyle/>
                    <a:p>
                      <a:r>
                        <a:rPr lang="en-GB" sz="2000" dirty="0">
                          <a:solidFill>
                            <a:srgbClr val="115076"/>
                          </a:solidFill>
                        </a:rPr>
                        <a:t>animal</a:t>
                      </a:r>
                    </a:p>
                  </a:txBody>
                  <a:tcPr anchor="ctr"/>
                </a:tc>
                <a:extLst>
                  <a:ext uri="{0D108BD9-81ED-4DB2-BD59-A6C34878D82A}">
                    <a16:rowId xmlns:a16="http://schemas.microsoft.com/office/drawing/2014/main" val="1972389626"/>
                  </a:ext>
                </a:extLst>
              </a:tr>
            </a:tbl>
          </a:graphicData>
        </a:graphic>
      </p:graphicFrame>
      <p:sp>
        <p:nvSpPr>
          <p:cNvPr id="17" name="Rectangle 16">
            <a:extLst>
              <a:ext uri="{FF2B5EF4-FFF2-40B4-BE49-F238E27FC236}">
                <a16:creationId xmlns:a16="http://schemas.microsoft.com/office/drawing/2014/main" id="{B349E904-A9C9-42EC-8F5F-2463C0277C79}"/>
              </a:ext>
            </a:extLst>
          </p:cNvPr>
          <p:cNvSpPr/>
          <p:nvPr/>
        </p:nvSpPr>
        <p:spPr>
          <a:xfrm>
            <a:off x="6053652" y="2940607"/>
            <a:ext cx="1747783" cy="39247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err="1">
                <a:solidFill>
                  <a:srgbClr val="002060"/>
                </a:solidFill>
                <a:latin typeface="Century Gothic" panose="020F0302020204030204"/>
              </a:rPr>
              <a:t>embroider</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5EDE14EA-0DE6-4C71-84DA-54A5EE79618B}"/>
              </a:ext>
            </a:extLst>
          </p:cNvPr>
          <p:cNvSpPr/>
          <p:nvPr/>
        </p:nvSpPr>
        <p:spPr>
          <a:xfrm>
            <a:off x="6053650" y="3748082"/>
            <a:ext cx="1747783" cy="39247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distance</a:t>
            </a:r>
          </a:p>
        </p:txBody>
      </p:sp>
      <p:sp>
        <p:nvSpPr>
          <p:cNvPr id="19" name="Rectangle 18">
            <a:extLst>
              <a:ext uri="{FF2B5EF4-FFF2-40B4-BE49-F238E27FC236}">
                <a16:creationId xmlns:a16="http://schemas.microsoft.com/office/drawing/2014/main" id="{2D023C3A-BF48-4E31-923B-305C682986E8}"/>
              </a:ext>
            </a:extLst>
          </p:cNvPr>
          <p:cNvSpPr/>
          <p:nvPr/>
        </p:nvSpPr>
        <p:spPr>
          <a:xfrm>
            <a:off x="6053652" y="4086894"/>
            <a:ext cx="1747783" cy="39247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rgbClr val="002060"/>
                </a:solidFill>
                <a:latin typeface="Century Gothic" panose="020F0302020204030204"/>
              </a:rPr>
              <a:t>silk</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BBC41E25-4069-46F6-A31E-51F0F3BCE45B}"/>
              </a:ext>
            </a:extLst>
          </p:cNvPr>
          <p:cNvSpPr/>
          <p:nvPr/>
        </p:nvSpPr>
        <p:spPr>
          <a:xfrm>
            <a:off x="6053651" y="3342535"/>
            <a:ext cx="1747783" cy="40340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hardworking</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F0CE6069-D84B-4C1E-B5F3-DDD179A15604}"/>
              </a:ext>
            </a:extLst>
          </p:cNvPr>
          <p:cNvSpPr/>
          <p:nvPr/>
        </p:nvSpPr>
        <p:spPr>
          <a:xfrm>
            <a:off x="9534545" y="3011300"/>
            <a:ext cx="1050402" cy="222391"/>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F798BF33-7B7B-487D-A979-154009C8DDE2}"/>
              </a:ext>
            </a:extLst>
          </p:cNvPr>
          <p:cNvSpPr/>
          <p:nvPr/>
        </p:nvSpPr>
        <p:spPr>
          <a:xfrm>
            <a:off x="10879677" y="3765327"/>
            <a:ext cx="1021995" cy="283811"/>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D79F3F8B-980A-4D74-BE84-96F6D0A876BC}"/>
              </a:ext>
            </a:extLst>
          </p:cNvPr>
          <p:cNvSpPr/>
          <p:nvPr/>
        </p:nvSpPr>
        <p:spPr>
          <a:xfrm>
            <a:off x="7858362" y="3406323"/>
            <a:ext cx="1115416" cy="276900"/>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16222CD2-A7F2-4C49-A00F-C59ACFB17246}"/>
              </a:ext>
            </a:extLst>
          </p:cNvPr>
          <p:cNvSpPr/>
          <p:nvPr/>
        </p:nvSpPr>
        <p:spPr>
          <a:xfrm>
            <a:off x="9534544" y="4199218"/>
            <a:ext cx="1112337" cy="280154"/>
          </a:xfrm>
          <a:prstGeom prst="round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48B0DA61-3973-154F-80CC-8E6EE1FE2420}"/>
              </a:ext>
            </a:extLst>
          </p:cNvPr>
          <p:cNvSpPr txBox="1"/>
          <p:nvPr/>
        </p:nvSpPr>
        <p:spPr>
          <a:xfrm>
            <a:off x="5220075" y="1957328"/>
            <a:ext cx="6909777" cy="830997"/>
          </a:xfrm>
          <a:prstGeom prst="rect">
            <a:avLst/>
          </a:prstGeom>
          <a:solidFill>
            <a:srgbClr val="EBEFF7"/>
          </a:solidFill>
        </p:spPr>
        <p:txBody>
          <a:bodyPr wrap="square" rtlCol="0">
            <a:spAutoFit/>
          </a:bodyPr>
          <a:lstStyle/>
          <a:p>
            <a:pPr lvl="0">
              <a:defRPr/>
            </a:pPr>
            <a:r>
              <a:rPr lang="fr-FR" sz="2400" dirty="0">
                <a:solidFill>
                  <a:srgbClr val="4472C4">
                    <a:lumMod val="50000"/>
                  </a:srgbClr>
                </a:solidFill>
              </a:rPr>
              <a:t>1. Use the </a:t>
            </a:r>
            <a:r>
              <a:rPr lang="fr-FR" sz="2400" dirty="0" err="1">
                <a:solidFill>
                  <a:srgbClr val="4472C4">
                    <a:lumMod val="50000"/>
                  </a:srgbClr>
                </a:solidFill>
              </a:rPr>
              <a:t>words</a:t>
            </a:r>
            <a:r>
              <a:rPr lang="fr-FR" sz="2400" dirty="0">
                <a:solidFill>
                  <a:srgbClr val="4472C4">
                    <a:lumMod val="50000"/>
                  </a:srgbClr>
                </a:solidFill>
              </a:rPr>
              <a:t> </a:t>
            </a:r>
            <a:r>
              <a:rPr lang="fr-FR" sz="2400" dirty="0" err="1">
                <a:solidFill>
                  <a:srgbClr val="4472C4">
                    <a:lumMod val="50000"/>
                  </a:srgbClr>
                </a:solidFill>
              </a:rPr>
              <a:t>you</a:t>
            </a:r>
            <a:r>
              <a:rPr lang="fr-FR" sz="2400" dirty="0">
                <a:solidFill>
                  <a:srgbClr val="4472C4">
                    <a:lumMod val="50000"/>
                  </a:srgbClr>
                </a:solidFill>
              </a:rPr>
              <a:t> know to </a:t>
            </a:r>
            <a:r>
              <a:rPr lang="fr-FR" sz="2400" dirty="0" err="1">
                <a:solidFill>
                  <a:srgbClr val="4472C4">
                    <a:lumMod val="50000"/>
                  </a:srgbClr>
                </a:solidFill>
              </a:rPr>
              <a:t>understand</a:t>
            </a:r>
            <a:r>
              <a:rPr lang="fr-FR" sz="2400" dirty="0">
                <a:solidFill>
                  <a:srgbClr val="4472C4">
                    <a:lumMod val="50000"/>
                  </a:srgbClr>
                </a:solidFill>
              </a:rPr>
              <a:t> the </a:t>
            </a:r>
          </a:p>
          <a:p>
            <a:pPr lvl="0">
              <a:defRPr/>
            </a:pPr>
            <a:r>
              <a:rPr lang="fr-FR" sz="2400" b="1" dirty="0" err="1">
                <a:solidFill>
                  <a:srgbClr val="4472C4">
                    <a:lumMod val="50000"/>
                  </a:srgbClr>
                </a:solidFill>
              </a:rPr>
              <a:t>general</a:t>
            </a:r>
            <a:r>
              <a:rPr lang="fr-FR" sz="2400" b="1" dirty="0">
                <a:solidFill>
                  <a:srgbClr val="4472C4">
                    <a:lumMod val="50000"/>
                  </a:srgbClr>
                </a:solidFill>
              </a:rPr>
              <a:t> </a:t>
            </a:r>
            <a:r>
              <a:rPr lang="fr-FR" sz="2400" b="1" dirty="0" err="1">
                <a:solidFill>
                  <a:srgbClr val="4472C4">
                    <a:lumMod val="50000"/>
                  </a:srgbClr>
                </a:solidFill>
              </a:rPr>
              <a:t>meaning</a:t>
            </a:r>
            <a:r>
              <a:rPr lang="fr-FR" sz="2400" dirty="0">
                <a:solidFill>
                  <a:srgbClr val="4472C4">
                    <a:lumMod val="50000"/>
                  </a:srgbClr>
                </a:solidFill>
              </a:rPr>
              <a:t> of the </a:t>
            </a:r>
            <a:r>
              <a:rPr lang="fr-FR" sz="2400" dirty="0" err="1">
                <a:solidFill>
                  <a:srgbClr val="4472C4">
                    <a:lumMod val="50000"/>
                  </a:srgbClr>
                </a:solidFill>
              </a:rPr>
              <a:t>words</a:t>
            </a:r>
            <a:r>
              <a:rPr lang="fr-FR" sz="2400" dirty="0">
                <a:solidFill>
                  <a:srgbClr val="4472C4">
                    <a:lumMod val="50000"/>
                  </a:srgbClr>
                </a:solidFill>
              </a:rPr>
              <a:t> in </a:t>
            </a:r>
            <a:r>
              <a:rPr lang="fr-FR" sz="2400" b="1" dirty="0" err="1">
                <a:solidFill>
                  <a:srgbClr val="4472C4">
                    <a:lumMod val="50000"/>
                  </a:srgbClr>
                </a:solidFill>
              </a:rPr>
              <a:t>bold</a:t>
            </a:r>
            <a:r>
              <a:rPr lang="fr-FR" sz="2400" dirty="0">
                <a:solidFill>
                  <a:srgbClr val="4472C4">
                    <a:lumMod val="50000"/>
                  </a:srgbClr>
                </a:solidFill>
              </a:rPr>
              <a:t>:</a:t>
            </a:r>
          </a:p>
        </p:txBody>
      </p:sp>
      <p:pic>
        <p:nvPicPr>
          <p:cNvPr id="26" name="Picture 2" descr="Needlework, Embroidery, Sewing, Buttons, Pins, Thread">
            <a:extLst>
              <a:ext uri="{FF2B5EF4-FFF2-40B4-BE49-F238E27FC236}">
                <a16:creationId xmlns:a16="http://schemas.microsoft.com/office/drawing/2014/main" id="{E0E709DD-9365-6843-9F82-708206D57ED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19711" y="4382508"/>
            <a:ext cx="2654340" cy="1990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48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2" grpId="0" animBg="1"/>
      <p:bldP spid="16"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E3338DD3-B54D-274F-BA56-E60C994B8848}"/>
              </a:ext>
            </a:extLst>
          </p:cNvPr>
          <p:cNvSpPr/>
          <p:nvPr/>
        </p:nvSpPr>
        <p:spPr>
          <a:xfrm>
            <a:off x="557157" y="880049"/>
            <a:ext cx="5426807" cy="6155531"/>
          </a:xfrm>
          <a:prstGeom prst="rect">
            <a:avLst/>
          </a:prstGeom>
        </p:spPr>
        <p:txBody>
          <a:bodyPr wrap="square">
            <a:spAutoFit/>
          </a:bodyPr>
          <a:lstStyle/>
          <a:p>
            <a:endParaRPr lang="de-DE" sz="2200" dirty="0">
              <a:solidFill>
                <a:srgbClr val="115076"/>
              </a:solidFill>
            </a:endParaRPr>
          </a:p>
          <a:p>
            <a:r>
              <a:rPr lang="de-DE" sz="2200" dirty="0">
                <a:solidFill>
                  <a:srgbClr val="115076"/>
                </a:solidFill>
              </a:rPr>
              <a:t>Es war ein armes kleines Mädchen,</a:t>
            </a:r>
          </a:p>
          <a:p>
            <a:r>
              <a:rPr lang="de-DE" sz="2200" dirty="0">
                <a:solidFill>
                  <a:srgbClr val="115076"/>
                </a:solidFill>
              </a:rPr>
              <a:t>Das </a:t>
            </a:r>
            <a:r>
              <a:rPr lang="de-DE" sz="2200" b="1" dirty="0">
                <a:solidFill>
                  <a:srgbClr val="115076"/>
                </a:solidFill>
              </a:rPr>
              <a:t>stickte</a:t>
            </a:r>
            <a:r>
              <a:rPr lang="de-DE" sz="2200" dirty="0">
                <a:solidFill>
                  <a:srgbClr val="115076"/>
                </a:solidFill>
              </a:rPr>
              <a:t> nur mit kurzen Fädchen;</a:t>
            </a:r>
          </a:p>
          <a:p>
            <a:endParaRPr lang="de-DE" sz="2200" dirty="0">
              <a:solidFill>
                <a:srgbClr val="115076"/>
              </a:solidFill>
            </a:endParaRPr>
          </a:p>
          <a:p>
            <a:r>
              <a:rPr lang="de-DE" sz="2200" dirty="0">
                <a:solidFill>
                  <a:srgbClr val="115076"/>
                </a:solidFill>
              </a:rPr>
              <a:t>Ich glaube, Lina war ihr Name.</a:t>
            </a:r>
          </a:p>
          <a:p>
            <a:r>
              <a:rPr lang="de-DE" sz="2200" dirty="0">
                <a:solidFill>
                  <a:srgbClr val="115076"/>
                </a:solidFill>
              </a:rPr>
              <a:t>Sie wurde eine schöne Dame,</a:t>
            </a:r>
          </a:p>
          <a:p>
            <a:endParaRPr lang="de-DE" sz="2200" dirty="0">
              <a:solidFill>
                <a:srgbClr val="115076"/>
              </a:solidFill>
            </a:endParaRPr>
          </a:p>
          <a:p>
            <a:r>
              <a:rPr lang="de-DE" sz="2200" dirty="0">
                <a:solidFill>
                  <a:srgbClr val="115076"/>
                </a:solidFill>
              </a:rPr>
              <a:t>War </a:t>
            </a:r>
            <a:r>
              <a:rPr lang="de-DE" sz="2200" b="1" dirty="0">
                <a:solidFill>
                  <a:srgbClr val="115076"/>
                </a:solidFill>
              </a:rPr>
              <a:t>fleißig</a:t>
            </a:r>
            <a:r>
              <a:rPr lang="de-DE" sz="2200" dirty="0">
                <a:solidFill>
                  <a:srgbClr val="115076"/>
                </a:solidFill>
              </a:rPr>
              <a:t>, brav und lernte gerne,</a:t>
            </a:r>
          </a:p>
          <a:p>
            <a:r>
              <a:rPr lang="de-DE" sz="2200" dirty="0">
                <a:solidFill>
                  <a:srgbClr val="115076"/>
                </a:solidFill>
              </a:rPr>
              <a:t>Da kam ein Prinz aus weiter </a:t>
            </a:r>
            <a:r>
              <a:rPr lang="de-DE" sz="2200" b="1" dirty="0">
                <a:solidFill>
                  <a:srgbClr val="115076"/>
                </a:solidFill>
              </a:rPr>
              <a:t>Ferne</a:t>
            </a:r>
            <a:r>
              <a:rPr lang="de-DE" sz="2200" dirty="0">
                <a:solidFill>
                  <a:srgbClr val="115076"/>
                </a:solidFill>
              </a:rPr>
              <a:t>.</a:t>
            </a:r>
          </a:p>
          <a:p>
            <a:endParaRPr lang="de-DE" sz="2200" dirty="0">
              <a:solidFill>
                <a:srgbClr val="115076"/>
              </a:solidFill>
            </a:endParaRPr>
          </a:p>
          <a:p>
            <a:r>
              <a:rPr lang="de-DE" sz="2200" dirty="0">
                <a:solidFill>
                  <a:srgbClr val="115076"/>
                </a:solidFill>
              </a:rPr>
              <a:t>Der sagte: »Liebe gute Lina,</a:t>
            </a:r>
          </a:p>
          <a:p>
            <a:r>
              <a:rPr lang="de-DE" sz="2200" dirty="0">
                <a:solidFill>
                  <a:srgbClr val="115076"/>
                </a:solidFill>
              </a:rPr>
              <a:t>Komm mit mir auf mein </a:t>
            </a:r>
            <a:r>
              <a:rPr lang="de-DE" sz="2200" dirty="0" err="1">
                <a:solidFill>
                  <a:srgbClr val="115076"/>
                </a:solidFill>
              </a:rPr>
              <a:t>Schloß</a:t>
            </a:r>
            <a:r>
              <a:rPr lang="de-DE" sz="2200" dirty="0">
                <a:solidFill>
                  <a:srgbClr val="115076"/>
                </a:solidFill>
              </a:rPr>
              <a:t> nach China.«</a:t>
            </a:r>
          </a:p>
          <a:p>
            <a:endParaRPr lang="de-DE" sz="2200" dirty="0">
              <a:solidFill>
                <a:srgbClr val="115076"/>
              </a:solidFill>
            </a:endParaRPr>
          </a:p>
          <a:p>
            <a:r>
              <a:rPr lang="de-DE" sz="2200" dirty="0">
                <a:solidFill>
                  <a:srgbClr val="115076"/>
                </a:solidFill>
              </a:rPr>
              <a:t>Dort sitzen sie nun alle beide</a:t>
            </a:r>
          </a:p>
          <a:p>
            <a:r>
              <a:rPr lang="de-DE" sz="2200" dirty="0">
                <a:solidFill>
                  <a:srgbClr val="115076"/>
                </a:solidFill>
              </a:rPr>
              <a:t>Auf einem Thron von gelber </a:t>
            </a:r>
            <a:r>
              <a:rPr lang="de-DE" sz="2200" b="1" dirty="0">
                <a:solidFill>
                  <a:srgbClr val="115076"/>
                </a:solidFill>
              </a:rPr>
              <a:t>Seide</a:t>
            </a:r>
            <a:r>
              <a:rPr lang="de-DE" sz="2200" dirty="0">
                <a:solidFill>
                  <a:srgbClr val="115076"/>
                </a:solidFill>
              </a:rPr>
              <a:t>.</a:t>
            </a:r>
          </a:p>
          <a:p>
            <a:endParaRPr lang="de-DE" sz="2200" dirty="0">
              <a:solidFill>
                <a:srgbClr val="115076"/>
              </a:solidFill>
            </a:endParaRPr>
          </a:p>
          <a:p>
            <a:endParaRPr lang="de-DE" sz="2000" dirty="0">
              <a:solidFill>
                <a:srgbClr val="115076"/>
              </a:solidFill>
            </a:endParaRPr>
          </a:p>
        </p:txBody>
      </p:sp>
      <p:graphicFrame>
        <p:nvGraphicFramePr>
          <p:cNvPr id="80" name="Table 6">
            <a:extLst>
              <a:ext uri="{FF2B5EF4-FFF2-40B4-BE49-F238E27FC236}">
                <a16:creationId xmlns:a16="http://schemas.microsoft.com/office/drawing/2014/main" id="{C16D030A-E325-5A4A-AE25-8C59F04EF0C5}"/>
              </a:ext>
            </a:extLst>
          </p:cNvPr>
          <p:cNvGraphicFramePr>
            <a:graphicFrameLocks noGrp="1"/>
          </p:cNvGraphicFramePr>
          <p:nvPr>
            <p:extLst>
              <p:ext uri="{D42A27DB-BD31-4B8C-83A1-F6EECF244321}">
                <p14:modId xmlns:p14="http://schemas.microsoft.com/office/powerpoint/2010/main" val="3932278887"/>
              </p:ext>
            </p:extLst>
          </p:nvPr>
        </p:nvGraphicFramePr>
        <p:xfrm>
          <a:off x="5716074" y="1262798"/>
          <a:ext cx="5565562" cy="2518474"/>
        </p:xfrm>
        <a:graphic>
          <a:graphicData uri="http://schemas.openxmlformats.org/drawingml/2006/table">
            <a:tbl>
              <a:tblPr firstRow="1" bandRow="1">
                <a:tableStyleId>{00A15C55-8517-42AA-B614-E9B94910E393}</a:tableStyleId>
              </a:tblPr>
              <a:tblGrid>
                <a:gridCol w="490172">
                  <a:extLst>
                    <a:ext uri="{9D8B030D-6E8A-4147-A177-3AD203B41FA5}">
                      <a16:colId xmlns:a16="http://schemas.microsoft.com/office/drawing/2014/main" val="2607353726"/>
                    </a:ext>
                  </a:extLst>
                </a:gridCol>
                <a:gridCol w="4482353">
                  <a:extLst>
                    <a:ext uri="{9D8B030D-6E8A-4147-A177-3AD203B41FA5}">
                      <a16:colId xmlns:a16="http://schemas.microsoft.com/office/drawing/2014/main" val="1600817978"/>
                    </a:ext>
                  </a:extLst>
                </a:gridCol>
                <a:gridCol w="593037">
                  <a:extLst>
                    <a:ext uri="{9D8B030D-6E8A-4147-A177-3AD203B41FA5}">
                      <a16:colId xmlns:a16="http://schemas.microsoft.com/office/drawing/2014/main" val="3753247817"/>
                    </a:ext>
                  </a:extLst>
                </a:gridCol>
              </a:tblGrid>
              <a:tr h="537274">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1153431983"/>
                  </a:ext>
                </a:extLst>
              </a:tr>
              <a:tr h="256065">
                <a:tc>
                  <a:txBody>
                    <a:bodyPr/>
                    <a:lstStyle/>
                    <a:p>
                      <a:pPr algn="l"/>
                      <a:r>
                        <a:rPr lang="en-GB" sz="2000">
                          <a:solidFill>
                            <a:schemeClr val="accent1">
                              <a:lumMod val="50000"/>
                            </a:schemeClr>
                          </a:solidFill>
                        </a:rPr>
                        <a:t>a)</a:t>
                      </a:r>
                      <a:endParaRPr lang="en-GB" sz="2000" dirty="0">
                        <a:solidFill>
                          <a:schemeClr val="accent1">
                            <a:lumMod val="50000"/>
                          </a:schemeClr>
                        </a:solidFill>
                      </a:endParaRPr>
                    </a:p>
                  </a:txBody>
                  <a:tcPr/>
                </a:tc>
                <a:tc>
                  <a:txBody>
                    <a:bodyPr/>
                    <a:lstStyle/>
                    <a:p>
                      <a:r>
                        <a:rPr lang="en-GB" sz="2000" dirty="0" err="1">
                          <a:solidFill>
                            <a:srgbClr val="115076"/>
                          </a:solidFill>
                        </a:rPr>
                        <a:t>eine</a:t>
                      </a:r>
                      <a:r>
                        <a:rPr lang="en-GB" sz="2000" dirty="0">
                          <a:solidFill>
                            <a:srgbClr val="115076"/>
                          </a:solidFill>
                        </a:rPr>
                        <a:t> </a:t>
                      </a:r>
                      <a:r>
                        <a:rPr lang="en-GB" sz="2000" dirty="0" err="1">
                          <a:solidFill>
                            <a:srgbClr val="115076"/>
                          </a:solidFill>
                        </a:rPr>
                        <a:t>Reise</a:t>
                      </a:r>
                      <a:r>
                        <a:rPr lang="en-GB" sz="2000" dirty="0">
                          <a:solidFill>
                            <a:srgbClr val="115076"/>
                          </a:solidFill>
                        </a:rPr>
                        <a:t> </a:t>
                      </a:r>
                      <a:r>
                        <a:rPr lang="en-GB" sz="2000" dirty="0" err="1">
                          <a:solidFill>
                            <a:srgbClr val="115076"/>
                          </a:solidFill>
                        </a:rPr>
                        <a:t>für</a:t>
                      </a:r>
                      <a:r>
                        <a:rPr lang="en-GB" sz="2000" dirty="0">
                          <a:solidFill>
                            <a:srgbClr val="115076"/>
                          </a:solidFill>
                        </a:rPr>
                        <a:t> </a:t>
                      </a:r>
                      <a:r>
                        <a:rPr lang="en-GB" sz="2000" dirty="0" err="1">
                          <a:solidFill>
                            <a:srgbClr val="115076"/>
                          </a:solidFill>
                        </a:rPr>
                        <a:t>zwei</a:t>
                      </a:r>
                      <a:r>
                        <a:rPr lang="en-GB" sz="2000" dirty="0">
                          <a:solidFill>
                            <a:srgbClr val="115076"/>
                          </a:solidFill>
                        </a:rPr>
                        <a:t> </a:t>
                      </a:r>
                      <a:r>
                        <a:rPr lang="en-GB" sz="2000" dirty="0" err="1">
                          <a:solidFill>
                            <a:srgbClr val="115076"/>
                          </a:solidFill>
                        </a:rPr>
                        <a:t>Personen</a:t>
                      </a:r>
                      <a:endParaRPr lang="en-GB" sz="2000" dirty="0">
                        <a:solidFill>
                          <a:srgbClr val="115076"/>
                        </a:solidFill>
                      </a:endParaRPr>
                    </a:p>
                  </a:txBody>
                  <a:tcPr anchor="ctr"/>
                </a:tc>
                <a:tc>
                  <a:txBody>
                    <a:bodyPr/>
                    <a:lstStyle/>
                    <a:p>
                      <a:endParaRPr lang="en-GB" sz="2000" dirty="0">
                        <a:solidFill>
                          <a:srgbClr val="115076"/>
                        </a:solidFill>
                      </a:endParaRPr>
                    </a:p>
                  </a:txBody>
                  <a:tcPr anchor="ctr"/>
                </a:tc>
                <a:extLst>
                  <a:ext uri="{0D108BD9-81ED-4DB2-BD59-A6C34878D82A}">
                    <a16:rowId xmlns:a16="http://schemas.microsoft.com/office/drawing/2014/main" val="1961458278"/>
                  </a:ext>
                </a:extLst>
              </a:tr>
              <a:tr h="256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b)</a:t>
                      </a:r>
                      <a:endParaRPr lang="en-GB" sz="2000" dirty="0">
                        <a:solidFill>
                          <a:schemeClr val="accent1">
                            <a:lumMod val="50000"/>
                          </a:schemeClr>
                        </a:solidFill>
                      </a:endParaRPr>
                    </a:p>
                  </a:txBody>
                  <a:tcPr/>
                </a:tc>
                <a:tc>
                  <a:txBody>
                    <a:bodyPr/>
                    <a:lstStyle/>
                    <a:p>
                      <a:r>
                        <a:rPr lang="en-GB" sz="2000" dirty="0" err="1">
                          <a:solidFill>
                            <a:srgbClr val="115076"/>
                          </a:solidFill>
                        </a:rPr>
                        <a:t>wie</a:t>
                      </a:r>
                      <a:r>
                        <a:rPr lang="en-GB" sz="2000" dirty="0">
                          <a:solidFill>
                            <a:srgbClr val="115076"/>
                          </a:solidFill>
                        </a:rPr>
                        <a:t> </a:t>
                      </a:r>
                      <a:r>
                        <a:rPr lang="en-GB" sz="2000" dirty="0" err="1">
                          <a:solidFill>
                            <a:srgbClr val="115076"/>
                          </a:solidFill>
                        </a:rPr>
                        <a:t>sie</a:t>
                      </a:r>
                      <a:r>
                        <a:rPr lang="en-GB" sz="2000" dirty="0">
                          <a:solidFill>
                            <a:srgbClr val="115076"/>
                          </a:solidFill>
                        </a:rPr>
                        <a:t> </a:t>
                      </a:r>
                      <a:r>
                        <a:rPr lang="en-GB" sz="2000" dirty="0" err="1">
                          <a:solidFill>
                            <a:srgbClr val="115076"/>
                          </a:solidFill>
                        </a:rPr>
                        <a:t>jetzt</a:t>
                      </a:r>
                      <a:r>
                        <a:rPr lang="en-GB" sz="2000" dirty="0">
                          <a:solidFill>
                            <a:srgbClr val="115076"/>
                          </a:solidFill>
                        </a:rPr>
                        <a:t> leben</a:t>
                      </a:r>
                    </a:p>
                  </a:txBody>
                  <a:tcPr anchor="ctr"/>
                </a:tc>
                <a:tc>
                  <a:txBody>
                    <a:bodyPr/>
                    <a:lstStyle/>
                    <a:p>
                      <a:endParaRPr lang="en-GB" sz="2000" dirty="0">
                        <a:solidFill>
                          <a:srgbClr val="115076"/>
                        </a:solidFill>
                      </a:endParaRPr>
                    </a:p>
                  </a:txBody>
                  <a:tcPr anchor="ctr"/>
                </a:tc>
                <a:extLst>
                  <a:ext uri="{0D108BD9-81ED-4DB2-BD59-A6C34878D82A}">
                    <a16:rowId xmlns:a16="http://schemas.microsoft.com/office/drawing/2014/main" val="2189313960"/>
                  </a:ext>
                </a:extLst>
              </a:tr>
              <a:tr h="256065">
                <a:tc>
                  <a:txBody>
                    <a:bodyPr/>
                    <a:lstStyle/>
                    <a:p>
                      <a:pPr algn="l"/>
                      <a:r>
                        <a:rPr lang="en-GB" sz="2000" dirty="0">
                          <a:solidFill>
                            <a:schemeClr val="accent1">
                              <a:lumMod val="50000"/>
                            </a:schemeClr>
                          </a:solidFill>
                        </a:rPr>
                        <a:t>c)</a:t>
                      </a:r>
                    </a:p>
                  </a:txBody>
                  <a:tcPr/>
                </a:tc>
                <a:tc>
                  <a:txBody>
                    <a:bodyPr/>
                    <a:lstStyle/>
                    <a:p>
                      <a:r>
                        <a:rPr lang="en-GB" sz="2000" dirty="0" err="1">
                          <a:solidFill>
                            <a:srgbClr val="115076"/>
                          </a:solidFill>
                        </a:rPr>
                        <a:t>eine</a:t>
                      </a:r>
                      <a:r>
                        <a:rPr lang="en-GB" sz="2000" dirty="0">
                          <a:solidFill>
                            <a:srgbClr val="115076"/>
                          </a:solidFill>
                        </a:rPr>
                        <a:t> Arbeit</a:t>
                      </a:r>
                    </a:p>
                  </a:txBody>
                  <a:tcPr anchor="ctr"/>
                </a:tc>
                <a:tc>
                  <a:txBody>
                    <a:bodyPr/>
                    <a:lstStyle/>
                    <a:p>
                      <a:endParaRPr lang="en-GB" sz="2000" dirty="0">
                        <a:solidFill>
                          <a:srgbClr val="115076"/>
                        </a:solidFill>
                      </a:endParaRPr>
                    </a:p>
                  </a:txBody>
                  <a:tcPr anchor="ctr"/>
                </a:tc>
                <a:extLst>
                  <a:ext uri="{0D108BD9-81ED-4DB2-BD59-A6C34878D82A}">
                    <a16:rowId xmlns:a16="http://schemas.microsoft.com/office/drawing/2014/main" val="1437812394"/>
                  </a:ext>
                </a:extLst>
              </a:tr>
              <a:tr h="256065">
                <a:tc>
                  <a:txBody>
                    <a:bodyPr/>
                    <a:lstStyle/>
                    <a:p>
                      <a:pPr algn="l"/>
                      <a:r>
                        <a:rPr lang="en-GB" sz="2000" dirty="0">
                          <a:solidFill>
                            <a:schemeClr val="accent1">
                              <a:lumMod val="50000"/>
                            </a:schemeClr>
                          </a:solidFill>
                        </a:rPr>
                        <a:t>d)</a:t>
                      </a:r>
                    </a:p>
                  </a:txBody>
                  <a:tcPr/>
                </a:tc>
                <a:tc>
                  <a:txBody>
                    <a:bodyPr/>
                    <a:lstStyle/>
                    <a:p>
                      <a:r>
                        <a:rPr lang="en-GB" sz="2000" dirty="0" err="1">
                          <a:solidFill>
                            <a:srgbClr val="115076"/>
                          </a:solidFill>
                        </a:rPr>
                        <a:t>wie</a:t>
                      </a:r>
                      <a:r>
                        <a:rPr lang="en-GB" sz="2000" dirty="0">
                          <a:solidFill>
                            <a:srgbClr val="115076"/>
                          </a:solidFill>
                        </a:rPr>
                        <a:t> </a:t>
                      </a:r>
                      <a:r>
                        <a:rPr lang="en-GB" sz="2000" dirty="0" err="1">
                          <a:solidFill>
                            <a:srgbClr val="115076"/>
                          </a:solidFill>
                        </a:rPr>
                        <a:t>eine</a:t>
                      </a:r>
                      <a:r>
                        <a:rPr lang="en-GB" sz="2000" dirty="0">
                          <a:solidFill>
                            <a:srgbClr val="115076"/>
                          </a:solidFill>
                        </a:rPr>
                        <a:t> </a:t>
                      </a:r>
                      <a:r>
                        <a:rPr lang="en-GB" sz="2000" dirty="0" err="1">
                          <a:solidFill>
                            <a:srgbClr val="115076"/>
                          </a:solidFill>
                        </a:rPr>
                        <a:t>andere</a:t>
                      </a:r>
                      <a:r>
                        <a:rPr lang="en-GB" sz="2000" dirty="0">
                          <a:solidFill>
                            <a:srgbClr val="115076"/>
                          </a:solidFill>
                        </a:rPr>
                        <a:t> Person </a:t>
                      </a:r>
                      <a:r>
                        <a:rPr lang="en-GB" sz="2000" dirty="0" err="1">
                          <a:solidFill>
                            <a:srgbClr val="115076"/>
                          </a:solidFill>
                        </a:rPr>
                        <a:t>ankommt</a:t>
                      </a:r>
                      <a:endParaRPr lang="en-GB" sz="2000" dirty="0">
                        <a:solidFill>
                          <a:srgbClr val="115076"/>
                        </a:solidFill>
                      </a:endParaRPr>
                    </a:p>
                  </a:txBody>
                  <a:tcPr anchor="ctr"/>
                </a:tc>
                <a:tc>
                  <a:txBody>
                    <a:bodyPr/>
                    <a:lstStyle/>
                    <a:p>
                      <a:endParaRPr lang="en-GB" sz="2000" dirty="0">
                        <a:solidFill>
                          <a:srgbClr val="115076"/>
                        </a:solidFill>
                      </a:endParaRPr>
                    </a:p>
                  </a:txBody>
                  <a:tcPr anchor="ctr"/>
                </a:tc>
                <a:extLst>
                  <a:ext uri="{0D108BD9-81ED-4DB2-BD59-A6C34878D82A}">
                    <a16:rowId xmlns:a16="http://schemas.microsoft.com/office/drawing/2014/main" val="2344197191"/>
                  </a:ext>
                </a:extLst>
              </a:tr>
              <a:tr h="256065">
                <a:tc>
                  <a:txBody>
                    <a:bodyPr/>
                    <a:lstStyle/>
                    <a:p>
                      <a:pPr algn="l"/>
                      <a:r>
                        <a:rPr lang="en-GB" sz="2000" dirty="0">
                          <a:solidFill>
                            <a:schemeClr val="accent1">
                              <a:lumMod val="50000"/>
                            </a:schemeClr>
                          </a:solidFill>
                        </a:rPr>
                        <a:t>e)</a:t>
                      </a:r>
                    </a:p>
                  </a:txBody>
                  <a:tcPr/>
                </a:tc>
                <a:tc>
                  <a:txBody>
                    <a:bodyPr/>
                    <a:lstStyle/>
                    <a:p>
                      <a:r>
                        <a:rPr lang="en-GB" sz="2000" dirty="0" err="1">
                          <a:solidFill>
                            <a:srgbClr val="115076"/>
                          </a:solidFill>
                        </a:rPr>
                        <a:t>eine</a:t>
                      </a:r>
                      <a:r>
                        <a:rPr lang="en-GB" sz="2000" dirty="0">
                          <a:solidFill>
                            <a:srgbClr val="115076"/>
                          </a:solidFill>
                        </a:rPr>
                        <a:t> Person</a:t>
                      </a:r>
                    </a:p>
                  </a:txBody>
                  <a:tcPr anchor="ctr"/>
                </a:tc>
                <a:tc>
                  <a:txBody>
                    <a:bodyPr/>
                    <a:lstStyle/>
                    <a:p>
                      <a:endParaRPr lang="en-GB" sz="2000" dirty="0">
                        <a:solidFill>
                          <a:srgbClr val="115076"/>
                        </a:solidFill>
                      </a:endParaRPr>
                    </a:p>
                  </a:txBody>
                  <a:tcPr anchor="ctr"/>
                </a:tc>
                <a:extLst>
                  <a:ext uri="{0D108BD9-81ED-4DB2-BD59-A6C34878D82A}">
                    <a16:rowId xmlns:a16="http://schemas.microsoft.com/office/drawing/2014/main" val="1972389626"/>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664964" cy="869950"/>
          </a:xfrm>
          <a:prstGeom prst="rect">
            <a:avLst/>
          </a:prstGeom>
        </p:spPr>
      </p:pic>
      <p:sp>
        <p:nvSpPr>
          <p:cNvPr id="4" name="Title 3"/>
          <p:cNvSpPr>
            <a:spLocks noGrp="1"/>
          </p:cNvSpPr>
          <p:nvPr>
            <p:ph type="title"/>
          </p:nvPr>
        </p:nvSpPr>
        <p:spPr>
          <a:xfrm>
            <a:off x="1" y="294041"/>
            <a:ext cx="6058598" cy="707849"/>
          </a:xfrm>
        </p:spPr>
        <p:txBody>
          <a:bodyPr>
            <a:normAutofit/>
          </a:bodyPr>
          <a:lstStyle/>
          <a:p>
            <a:r>
              <a:rPr lang="en-GB" sz="3600" b="1" dirty="0">
                <a:solidFill>
                  <a:schemeClr val="bg1"/>
                </a:solidFill>
              </a:rPr>
              <a:t>Das </a:t>
            </a:r>
            <a:r>
              <a:rPr lang="en-GB" sz="3600" b="1" dirty="0" err="1">
                <a:solidFill>
                  <a:schemeClr val="bg1"/>
                </a:solidFill>
              </a:rPr>
              <a:t>kleine</a:t>
            </a:r>
            <a:r>
              <a:rPr lang="en-GB" sz="3600" b="1" dirty="0">
                <a:solidFill>
                  <a:schemeClr val="bg1"/>
                </a:solidFill>
              </a:rPr>
              <a:t> </a:t>
            </a:r>
            <a:r>
              <a:rPr lang="en-GB" sz="3600" b="1" dirty="0" err="1">
                <a:solidFill>
                  <a:schemeClr val="bg1"/>
                </a:solidFill>
              </a:rPr>
              <a:t>Mädchen</a:t>
            </a:r>
            <a:r>
              <a:rPr lang="en-GB" sz="3600" b="1" dirty="0">
                <a:solidFill>
                  <a:schemeClr val="bg1"/>
                </a:solidFill>
              </a:rPr>
              <a:t> </a:t>
            </a:r>
            <a:r>
              <a:rPr lang="en-GB" sz="3600" b="1" dirty="0">
                <a:solidFill>
                  <a:schemeClr val="bg1"/>
                </a:solidFill>
                <a:latin typeface="Century Gothic" panose="020F0302020204030204"/>
                <a:ea typeface="+mn-ea"/>
                <a:cs typeface="+mn-cs"/>
              </a:rPr>
              <a:t>[2/2] </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2593" y="88762"/>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14E9C36-236D-45B1-9A24-5C067BB18CCC}"/>
              </a:ext>
            </a:extLst>
          </p:cNvPr>
          <p:cNvSpPr txBox="1"/>
          <p:nvPr/>
        </p:nvSpPr>
        <p:spPr>
          <a:xfrm>
            <a:off x="10759518" y="1750294"/>
            <a:ext cx="374919" cy="400110"/>
          </a:xfrm>
          <a:prstGeom prst="rect">
            <a:avLst/>
          </a:prstGeom>
          <a:noFill/>
        </p:spPr>
        <p:txBody>
          <a:bodyPr wrap="square" rtlCol="0">
            <a:spAutoFit/>
          </a:bodyPr>
          <a:lstStyle/>
          <a:p>
            <a:pPr algn="l"/>
            <a:r>
              <a:rPr lang="en-GB" sz="2000" b="1" dirty="0">
                <a:solidFill>
                  <a:srgbClr val="F26200"/>
                </a:solidFill>
              </a:rPr>
              <a:t>4</a:t>
            </a:r>
          </a:p>
        </p:txBody>
      </p:sp>
      <p:sp>
        <p:nvSpPr>
          <p:cNvPr id="29" name="TextBox 28">
            <a:extLst>
              <a:ext uri="{FF2B5EF4-FFF2-40B4-BE49-F238E27FC236}">
                <a16:creationId xmlns:a16="http://schemas.microsoft.com/office/drawing/2014/main" id="{DC89561E-3729-4C99-8A0C-2C8EE8E72505}"/>
              </a:ext>
            </a:extLst>
          </p:cNvPr>
          <p:cNvSpPr txBox="1"/>
          <p:nvPr/>
        </p:nvSpPr>
        <p:spPr>
          <a:xfrm>
            <a:off x="10765370" y="2168336"/>
            <a:ext cx="374919" cy="400110"/>
          </a:xfrm>
          <a:prstGeom prst="rect">
            <a:avLst/>
          </a:prstGeom>
          <a:noFill/>
        </p:spPr>
        <p:txBody>
          <a:bodyPr wrap="square" rtlCol="0">
            <a:spAutoFit/>
          </a:bodyPr>
          <a:lstStyle/>
          <a:p>
            <a:pPr algn="l"/>
            <a:r>
              <a:rPr lang="en-GB" sz="2000" b="1" dirty="0">
                <a:solidFill>
                  <a:srgbClr val="F26200"/>
                </a:solidFill>
              </a:rPr>
              <a:t>5</a:t>
            </a:r>
          </a:p>
        </p:txBody>
      </p:sp>
      <p:sp>
        <p:nvSpPr>
          <p:cNvPr id="30" name="TextBox 29">
            <a:extLst>
              <a:ext uri="{FF2B5EF4-FFF2-40B4-BE49-F238E27FC236}">
                <a16:creationId xmlns:a16="http://schemas.microsoft.com/office/drawing/2014/main" id="{2A9121BF-EA42-4D01-8A23-999D502615D6}"/>
              </a:ext>
            </a:extLst>
          </p:cNvPr>
          <p:cNvSpPr txBox="1"/>
          <p:nvPr/>
        </p:nvSpPr>
        <p:spPr>
          <a:xfrm>
            <a:off x="10767962" y="2621042"/>
            <a:ext cx="374919" cy="400110"/>
          </a:xfrm>
          <a:prstGeom prst="rect">
            <a:avLst/>
          </a:prstGeom>
          <a:noFill/>
        </p:spPr>
        <p:txBody>
          <a:bodyPr wrap="square" rtlCol="0">
            <a:spAutoFit/>
          </a:bodyPr>
          <a:lstStyle/>
          <a:p>
            <a:pPr algn="l"/>
            <a:r>
              <a:rPr lang="en-GB" sz="2000" b="1" dirty="0">
                <a:solidFill>
                  <a:srgbClr val="F26200"/>
                </a:solidFill>
              </a:rPr>
              <a:t>1</a:t>
            </a:r>
          </a:p>
        </p:txBody>
      </p:sp>
      <p:sp>
        <p:nvSpPr>
          <p:cNvPr id="31" name="TextBox 30">
            <a:extLst>
              <a:ext uri="{FF2B5EF4-FFF2-40B4-BE49-F238E27FC236}">
                <a16:creationId xmlns:a16="http://schemas.microsoft.com/office/drawing/2014/main" id="{158DC36D-F1AB-4CC5-B364-4A2DB155DB3B}"/>
              </a:ext>
            </a:extLst>
          </p:cNvPr>
          <p:cNvSpPr txBox="1"/>
          <p:nvPr/>
        </p:nvSpPr>
        <p:spPr>
          <a:xfrm>
            <a:off x="10774583" y="3004974"/>
            <a:ext cx="374919" cy="400110"/>
          </a:xfrm>
          <a:prstGeom prst="rect">
            <a:avLst/>
          </a:prstGeom>
          <a:noFill/>
        </p:spPr>
        <p:txBody>
          <a:bodyPr wrap="square" rtlCol="0">
            <a:spAutoFit/>
          </a:bodyPr>
          <a:lstStyle/>
          <a:p>
            <a:pPr algn="l"/>
            <a:r>
              <a:rPr lang="en-GB" sz="2000" b="1" dirty="0">
                <a:solidFill>
                  <a:srgbClr val="F26200"/>
                </a:solidFill>
              </a:rPr>
              <a:t>3</a:t>
            </a:r>
          </a:p>
        </p:txBody>
      </p:sp>
      <p:sp>
        <p:nvSpPr>
          <p:cNvPr id="32" name="TextBox 31">
            <a:extLst>
              <a:ext uri="{FF2B5EF4-FFF2-40B4-BE49-F238E27FC236}">
                <a16:creationId xmlns:a16="http://schemas.microsoft.com/office/drawing/2014/main" id="{4BB1D3CE-E864-448C-96F7-1769E0CB0D85}"/>
              </a:ext>
            </a:extLst>
          </p:cNvPr>
          <p:cNvSpPr txBox="1"/>
          <p:nvPr/>
        </p:nvSpPr>
        <p:spPr>
          <a:xfrm>
            <a:off x="10775634" y="3405084"/>
            <a:ext cx="374919" cy="400110"/>
          </a:xfrm>
          <a:prstGeom prst="rect">
            <a:avLst/>
          </a:prstGeom>
          <a:noFill/>
        </p:spPr>
        <p:txBody>
          <a:bodyPr wrap="square" rtlCol="0">
            <a:spAutoFit/>
          </a:bodyPr>
          <a:lstStyle/>
          <a:p>
            <a:pPr algn="l"/>
            <a:r>
              <a:rPr lang="en-GB" sz="2000" b="1" dirty="0">
                <a:solidFill>
                  <a:srgbClr val="F26200"/>
                </a:solidFill>
              </a:rPr>
              <a:t>2</a:t>
            </a:r>
          </a:p>
        </p:txBody>
      </p:sp>
      <p:sp>
        <p:nvSpPr>
          <p:cNvPr id="33" name="Rectangle: Rounded Corners 32">
            <a:extLst>
              <a:ext uri="{FF2B5EF4-FFF2-40B4-BE49-F238E27FC236}">
                <a16:creationId xmlns:a16="http://schemas.microsoft.com/office/drawing/2014/main" id="{E866FA9D-13FB-4F15-A329-03AD0FCC3E8D}"/>
              </a:ext>
            </a:extLst>
          </p:cNvPr>
          <p:cNvSpPr/>
          <p:nvPr/>
        </p:nvSpPr>
        <p:spPr>
          <a:xfrm>
            <a:off x="1144683" y="1664339"/>
            <a:ext cx="948171" cy="218615"/>
          </a:xfrm>
          <a:prstGeom prst="roundRect">
            <a:avLst/>
          </a:prstGeom>
          <a:solidFill>
            <a:srgbClr val="1EFA48">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17EA2377-A09E-4E15-B95E-2EF82E65D425}"/>
              </a:ext>
            </a:extLst>
          </p:cNvPr>
          <p:cNvSpPr/>
          <p:nvPr/>
        </p:nvSpPr>
        <p:spPr>
          <a:xfrm>
            <a:off x="2948528" y="2327014"/>
            <a:ext cx="474086" cy="234717"/>
          </a:xfrm>
          <a:prstGeom prst="roundRect">
            <a:avLst/>
          </a:prstGeom>
          <a:solidFill>
            <a:srgbClr val="1EFA48">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16B66FD8-4C53-4FA0-B598-91937A001ECA}"/>
              </a:ext>
            </a:extLst>
          </p:cNvPr>
          <p:cNvSpPr/>
          <p:nvPr/>
        </p:nvSpPr>
        <p:spPr>
          <a:xfrm>
            <a:off x="1144683" y="2684953"/>
            <a:ext cx="827736" cy="218615"/>
          </a:xfrm>
          <a:prstGeom prst="roundRect">
            <a:avLst/>
          </a:prstGeom>
          <a:solidFill>
            <a:srgbClr val="1EFA48">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6889248F-7DD4-4591-AF10-BCCACFE31BAE}"/>
              </a:ext>
            </a:extLst>
          </p:cNvPr>
          <p:cNvSpPr/>
          <p:nvPr/>
        </p:nvSpPr>
        <p:spPr>
          <a:xfrm>
            <a:off x="1103554" y="3688066"/>
            <a:ext cx="537713" cy="218615"/>
          </a:xfrm>
          <a:prstGeom prst="roundRect">
            <a:avLst/>
          </a:prstGeom>
          <a:solidFill>
            <a:srgbClr val="1EFA48">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A8C6850C-F139-4B59-A272-8D712B44B649}"/>
              </a:ext>
            </a:extLst>
          </p:cNvPr>
          <p:cNvSpPr/>
          <p:nvPr/>
        </p:nvSpPr>
        <p:spPr>
          <a:xfrm>
            <a:off x="3560795" y="3341590"/>
            <a:ext cx="750502" cy="262045"/>
          </a:xfrm>
          <a:prstGeom prst="roundRect">
            <a:avLst/>
          </a:prstGeom>
          <a:solidFill>
            <a:srgbClr val="1EFA48">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E4317107-D8CD-4292-A6B3-C991CFF35F0B}"/>
              </a:ext>
            </a:extLst>
          </p:cNvPr>
          <p:cNvSpPr/>
          <p:nvPr/>
        </p:nvSpPr>
        <p:spPr>
          <a:xfrm>
            <a:off x="1265119" y="4377132"/>
            <a:ext cx="827735" cy="218615"/>
          </a:xfrm>
          <a:prstGeom prst="roundRect">
            <a:avLst/>
          </a:prstGeom>
          <a:solidFill>
            <a:srgbClr val="1EFA48">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18697BFA-E862-483C-AFEB-27BA3B92E8C9}"/>
              </a:ext>
            </a:extLst>
          </p:cNvPr>
          <p:cNvSpPr txBox="1"/>
          <p:nvPr/>
        </p:nvSpPr>
        <p:spPr>
          <a:xfrm>
            <a:off x="5716074" y="4833286"/>
            <a:ext cx="3373391" cy="400110"/>
          </a:xfrm>
          <a:prstGeom prst="rect">
            <a:avLst/>
          </a:prstGeom>
          <a:noFill/>
        </p:spPr>
        <p:txBody>
          <a:bodyPr wrap="square" rtlCol="0">
            <a:spAutoFit/>
          </a:bodyPr>
          <a:lstStyle/>
          <a:p>
            <a:pPr algn="l"/>
            <a:r>
              <a:rPr lang="en-GB" sz="2000" dirty="0" err="1">
                <a:solidFill>
                  <a:schemeClr val="accent5">
                    <a:lumMod val="50000"/>
                  </a:schemeClr>
                </a:solidFill>
              </a:rPr>
              <a:t>stickte</a:t>
            </a:r>
            <a:r>
              <a:rPr lang="en-GB" sz="2000" dirty="0">
                <a:solidFill>
                  <a:schemeClr val="accent5">
                    <a:lumMod val="50000"/>
                  </a:schemeClr>
                </a:solidFill>
              </a:rPr>
              <a:t> = embroidered </a:t>
            </a:r>
          </a:p>
        </p:txBody>
      </p:sp>
      <p:sp>
        <p:nvSpPr>
          <p:cNvPr id="43" name="TextBox 42">
            <a:extLst>
              <a:ext uri="{FF2B5EF4-FFF2-40B4-BE49-F238E27FC236}">
                <a16:creationId xmlns:a16="http://schemas.microsoft.com/office/drawing/2014/main" id="{CBFAE0AC-C164-4BDA-AC55-1DA4F67E982A}"/>
              </a:ext>
            </a:extLst>
          </p:cNvPr>
          <p:cNvSpPr txBox="1"/>
          <p:nvPr/>
        </p:nvSpPr>
        <p:spPr>
          <a:xfrm>
            <a:off x="5716074" y="5198862"/>
            <a:ext cx="3373391"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war = was </a:t>
            </a:r>
          </a:p>
        </p:txBody>
      </p:sp>
      <p:sp>
        <p:nvSpPr>
          <p:cNvPr id="44" name="TextBox 43">
            <a:extLst>
              <a:ext uri="{FF2B5EF4-FFF2-40B4-BE49-F238E27FC236}">
                <a16:creationId xmlns:a16="http://schemas.microsoft.com/office/drawing/2014/main" id="{FDA8EEBF-3F4D-4867-AD59-FC3881E5694D}"/>
              </a:ext>
            </a:extLst>
          </p:cNvPr>
          <p:cNvSpPr txBox="1"/>
          <p:nvPr/>
        </p:nvSpPr>
        <p:spPr>
          <a:xfrm>
            <a:off x="5716074" y="5538253"/>
            <a:ext cx="2848522" cy="414053"/>
          </a:xfrm>
          <a:prstGeom prst="rect">
            <a:avLst/>
          </a:prstGeom>
          <a:noFill/>
        </p:spPr>
        <p:txBody>
          <a:bodyPr wrap="square" rtlCol="0">
            <a:spAutoFit/>
          </a:bodyPr>
          <a:lstStyle/>
          <a:p>
            <a:pPr algn="l"/>
            <a:r>
              <a:rPr lang="en-GB" sz="2000" dirty="0" err="1">
                <a:solidFill>
                  <a:schemeClr val="accent5">
                    <a:lumMod val="50000"/>
                  </a:schemeClr>
                </a:solidFill>
              </a:rPr>
              <a:t>wurde</a:t>
            </a:r>
            <a:r>
              <a:rPr lang="en-GB" sz="2000" dirty="0">
                <a:solidFill>
                  <a:schemeClr val="accent5">
                    <a:lumMod val="50000"/>
                  </a:schemeClr>
                </a:solidFill>
              </a:rPr>
              <a:t> = became </a:t>
            </a:r>
          </a:p>
        </p:txBody>
      </p:sp>
      <p:sp>
        <p:nvSpPr>
          <p:cNvPr id="45" name="TextBox 44">
            <a:extLst>
              <a:ext uri="{FF2B5EF4-FFF2-40B4-BE49-F238E27FC236}">
                <a16:creationId xmlns:a16="http://schemas.microsoft.com/office/drawing/2014/main" id="{44313890-EE15-4FB0-8652-F15F76516EF1}"/>
              </a:ext>
            </a:extLst>
          </p:cNvPr>
          <p:cNvSpPr txBox="1"/>
          <p:nvPr/>
        </p:nvSpPr>
        <p:spPr>
          <a:xfrm>
            <a:off x="8602009" y="4766301"/>
            <a:ext cx="3409482" cy="400110"/>
          </a:xfrm>
          <a:prstGeom prst="rect">
            <a:avLst/>
          </a:prstGeom>
          <a:noFill/>
        </p:spPr>
        <p:txBody>
          <a:bodyPr wrap="square" rtlCol="0">
            <a:spAutoFit/>
          </a:bodyPr>
          <a:lstStyle/>
          <a:p>
            <a:pPr algn="l"/>
            <a:r>
              <a:rPr lang="en-GB" sz="2000" dirty="0" err="1">
                <a:solidFill>
                  <a:schemeClr val="accent5">
                    <a:lumMod val="50000"/>
                  </a:schemeClr>
                </a:solidFill>
              </a:rPr>
              <a:t>lernte</a:t>
            </a:r>
            <a:r>
              <a:rPr lang="en-GB" sz="2000" dirty="0">
                <a:solidFill>
                  <a:schemeClr val="accent5">
                    <a:lumMod val="50000"/>
                  </a:schemeClr>
                </a:solidFill>
              </a:rPr>
              <a:t> = learnt</a:t>
            </a:r>
          </a:p>
        </p:txBody>
      </p:sp>
      <p:sp>
        <p:nvSpPr>
          <p:cNvPr id="46" name="TextBox 45">
            <a:extLst>
              <a:ext uri="{FF2B5EF4-FFF2-40B4-BE49-F238E27FC236}">
                <a16:creationId xmlns:a16="http://schemas.microsoft.com/office/drawing/2014/main" id="{AA3397EE-B607-4E2B-9A90-504F0BEAD61D}"/>
              </a:ext>
            </a:extLst>
          </p:cNvPr>
          <p:cNvSpPr txBox="1"/>
          <p:nvPr/>
        </p:nvSpPr>
        <p:spPr>
          <a:xfrm>
            <a:off x="8602009" y="5094862"/>
            <a:ext cx="3373391" cy="400110"/>
          </a:xfrm>
          <a:prstGeom prst="rect">
            <a:avLst/>
          </a:prstGeom>
          <a:noFill/>
        </p:spPr>
        <p:txBody>
          <a:bodyPr wrap="square" rtlCol="0">
            <a:spAutoFit/>
          </a:bodyPr>
          <a:lstStyle/>
          <a:p>
            <a:pPr algn="l"/>
            <a:r>
              <a:rPr lang="en-GB" sz="2000" dirty="0" err="1">
                <a:solidFill>
                  <a:schemeClr val="accent5">
                    <a:lumMod val="50000"/>
                  </a:schemeClr>
                </a:solidFill>
              </a:rPr>
              <a:t>kam</a:t>
            </a:r>
            <a:r>
              <a:rPr lang="en-GB" sz="2000" dirty="0">
                <a:solidFill>
                  <a:schemeClr val="accent5">
                    <a:lumMod val="50000"/>
                  </a:schemeClr>
                </a:solidFill>
              </a:rPr>
              <a:t> = came</a:t>
            </a:r>
          </a:p>
        </p:txBody>
      </p:sp>
      <p:sp>
        <p:nvSpPr>
          <p:cNvPr id="47" name="TextBox 46">
            <a:extLst>
              <a:ext uri="{FF2B5EF4-FFF2-40B4-BE49-F238E27FC236}">
                <a16:creationId xmlns:a16="http://schemas.microsoft.com/office/drawing/2014/main" id="{F4EE47AF-9DFF-43CA-945B-9CA59EC10C35}"/>
              </a:ext>
            </a:extLst>
          </p:cNvPr>
          <p:cNvSpPr txBox="1"/>
          <p:nvPr/>
        </p:nvSpPr>
        <p:spPr>
          <a:xfrm>
            <a:off x="8602009" y="5495441"/>
            <a:ext cx="3373391" cy="400110"/>
          </a:xfrm>
          <a:prstGeom prst="rect">
            <a:avLst/>
          </a:prstGeom>
          <a:noFill/>
        </p:spPr>
        <p:txBody>
          <a:bodyPr wrap="square" rtlCol="0">
            <a:spAutoFit/>
          </a:bodyPr>
          <a:lstStyle/>
          <a:p>
            <a:pPr algn="l"/>
            <a:r>
              <a:rPr lang="en-GB" sz="2000" dirty="0" err="1">
                <a:solidFill>
                  <a:schemeClr val="accent5">
                    <a:lumMod val="50000"/>
                  </a:schemeClr>
                </a:solidFill>
              </a:rPr>
              <a:t>sagte</a:t>
            </a:r>
            <a:r>
              <a:rPr lang="en-GB" sz="2000" dirty="0">
                <a:solidFill>
                  <a:schemeClr val="accent5">
                    <a:lumMod val="50000"/>
                  </a:schemeClr>
                </a:solidFill>
              </a:rPr>
              <a:t> = said</a:t>
            </a:r>
          </a:p>
        </p:txBody>
      </p:sp>
      <p:sp>
        <p:nvSpPr>
          <p:cNvPr id="40" name="Speech Bubble: Rectangle with Corners Rounded 8">
            <a:extLst>
              <a:ext uri="{FF2B5EF4-FFF2-40B4-BE49-F238E27FC236}">
                <a16:creationId xmlns:a16="http://schemas.microsoft.com/office/drawing/2014/main" id="{E8063FF5-9D42-4C3D-AE2E-5ED20C08C471}"/>
              </a:ext>
            </a:extLst>
          </p:cNvPr>
          <p:cNvSpPr/>
          <p:nvPr/>
        </p:nvSpPr>
        <p:spPr>
          <a:xfrm>
            <a:off x="9321036" y="701022"/>
            <a:ext cx="2654364" cy="450373"/>
          </a:xfrm>
          <a:prstGeom prst="wedgeRoundRectCallout">
            <a:avLst>
              <a:gd name="adj1" fmla="val -6668"/>
              <a:gd name="adj2" fmla="val 15475"/>
              <a:gd name="adj3" fmla="val 16667"/>
            </a:avLst>
          </a:prstGeom>
          <a:solidFill>
            <a:srgbClr val="11507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Strophe</a:t>
            </a:r>
            <a:r>
              <a:rPr lang="en-GB" sz="2000" dirty="0">
                <a:solidFill>
                  <a:prstClr val="white"/>
                </a:solidFill>
                <a:latin typeface="Century Gothic" panose="020F0302020204030204"/>
              </a:rPr>
              <a:t> – </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verse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EE0E1A70-1F37-4BD0-8624-FB2FDAFD655C}"/>
              </a:ext>
            </a:extLst>
          </p:cNvPr>
          <p:cNvSpPr txBox="1"/>
          <p:nvPr/>
        </p:nvSpPr>
        <p:spPr>
          <a:xfrm>
            <a:off x="6857429" y="4857285"/>
            <a:ext cx="1741359" cy="400110"/>
          </a:xfrm>
          <a:prstGeom prst="rect">
            <a:avLst/>
          </a:prstGeom>
          <a:solidFill>
            <a:schemeClr val="bg1"/>
          </a:solidFill>
        </p:spPr>
        <p:txBody>
          <a:bodyPr wrap="square" rtlCol="0">
            <a:spAutoFit/>
          </a:bodyPr>
          <a:lstStyle/>
          <a:p>
            <a:pPr algn="l"/>
            <a:endParaRPr lang="en-GB" sz="2000" dirty="0">
              <a:solidFill>
                <a:schemeClr val="accent5">
                  <a:lumMod val="50000"/>
                </a:schemeClr>
              </a:solidFill>
            </a:endParaRPr>
          </a:p>
        </p:txBody>
      </p:sp>
      <p:sp>
        <p:nvSpPr>
          <p:cNvPr id="50" name="TextBox 49">
            <a:extLst>
              <a:ext uri="{FF2B5EF4-FFF2-40B4-BE49-F238E27FC236}">
                <a16:creationId xmlns:a16="http://schemas.microsoft.com/office/drawing/2014/main" id="{CDC87DF7-787D-4247-A742-4B90E6346637}"/>
              </a:ext>
            </a:extLst>
          </p:cNvPr>
          <p:cNvSpPr txBox="1"/>
          <p:nvPr/>
        </p:nvSpPr>
        <p:spPr>
          <a:xfrm>
            <a:off x="6545485" y="5243763"/>
            <a:ext cx="778006" cy="333204"/>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1" name="TextBox 50">
            <a:extLst>
              <a:ext uri="{FF2B5EF4-FFF2-40B4-BE49-F238E27FC236}">
                <a16:creationId xmlns:a16="http://schemas.microsoft.com/office/drawing/2014/main" id="{A89697C7-7CE5-420A-A249-645BB1DCC826}"/>
              </a:ext>
            </a:extLst>
          </p:cNvPr>
          <p:cNvSpPr txBox="1"/>
          <p:nvPr/>
        </p:nvSpPr>
        <p:spPr>
          <a:xfrm>
            <a:off x="6800348" y="5587334"/>
            <a:ext cx="1136318" cy="333204"/>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2" name="TextBox 51">
            <a:extLst>
              <a:ext uri="{FF2B5EF4-FFF2-40B4-BE49-F238E27FC236}">
                <a16:creationId xmlns:a16="http://schemas.microsoft.com/office/drawing/2014/main" id="{58B81EA5-0A58-403F-AF70-1FB01A516499}"/>
              </a:ext>
            </a:extLst>
          </p:cNvPr>
          <p:cNvSpPr txBox="1"/>
          <p:nvPr/>
        </p:nvSpPr>
        <p:spPr>
          <a:xfrm>
            <a:off x="9692488" y="4797172"/>
            <a:ext cx="1231018" cy="333204"/>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3" name="TextBox 52">
            <a:extLst>
              <a:ext uri="{FF2B5EF4-FFF2-40B4-BE49-F238E27FC236}">
                <a16:creationId xmlns:a16="http://schemas.microsoft.com/office/drawing/2014/main" id="{83C42A1B-591D-4097-8B80-BF9263132F2C}"/>
              </a:ext>
            </a:extLst>
          </p:cNvPr>
          <p:cNvSpPr txBox="1"/>
          <p:nvPr/>
        </p:nvSpPr>
        <p:spPr>
          <a:xfrm>
            <a:off x="9471609" y="5131200"/>
            <a:ext cx="1741359" cy="333204"/>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4" name="TextBox 53">
            <a:extLst>
              <a:ext uri="{FF2B5EF4-FFF2-40B4-BE49-F238E27FC236}">
                <a16:creationId xmlns:a16="http://schemas.microsoft.com/office/drawing/2014/main" id="{863C51F8-4C23-410C-876E-BCDF23352C31}"/>
              </a:ext>
            </a:extLst>
          </p:cNvPr>
          <p:cNvSpPr txBox="1"/>
          <p:nvPr/>
        </p:nvSpPr>
        <p:spPr>
          <a:xfrm>
            <a:off x="9597734" y="5542074"/>
            <a:ext cx="1741359" cy="333204"/>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5" name="Rectangle: Rounded Corners 54">
            <a:extLst>
              <a:ext uri="{FF2B5EF4-FFF2-40B4-BE49-F238E27FC236}">
                <a16:creationId xmlns:a16="http://schemas.microsoft.com/office/drawing/2014/main" id="{E7405B48-2236-40D7-8C47-B90E24F534EB}"/>
              </a:ext>
            </a:extLst>
          </p:cNvPr>
          <p:cNvSpPr/>
          <p:nvPr/>
        </p:nvSpPr>
        <p:spPr>
          <a:xfrm>
            <a:off x="5769444" y="4922814"/>
            <a:ext cx="839057" cy="214390"/>
          </a:xfrm>
          <a:prstGeom prst="roundRect">
            <a:avLst/>
          </a:prstGeom>
          <a:solidFill>
            <a:srgbClr val="1EFA48">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56" name="Rectangle: Rounded Corners 55">
            <a:extLst>
              <a:ext uri="{FF2B5EF4-FFF2-40B4-BE49-F238E27FC236}">
                <a16:creationId xmlns:a16="http://schemas.microsoft.com/office/drawing/2014/main" id="{904F8B40-9EFA-45EE-B03F-311A711D1C00}"/>
              </a:ext>
            </a:extLst>
          </p:cNvPr>
          <p:cNvSpPr/>
          <p:nvPr/>
        </p:nvSpPr>
        <p:spPr>
          <a:xfrm>
            <a:off x="5796141" y="5278385"/>
            <a:ext cx="489385" cy="247604"/>
          </a:xfrm>
          <a:prstGeom prst="roundRect">
            <a:avLst/>
          </a:prstGeom>
          <a:solidFill>
            <a:srgbClr val="1EFA48">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Rounded Corners 56">
            <a:extLst>
              <a:ext uri="{FF2B5EF4-FFF2-40B4-BE49-F238E27FC236}">
                <a16:creationId xmlns:a16="http://schemas.microsoft.com/office/drawing/2014/main" id="{E8036A90-2308-4EB6-82AA-A540E4E4630B}"/>
              </a:ext>
            </a:extLst>
          </p:cNvPr>
          <p:cNvSpPr/>
          <p:nvPr/>
        </p:nvSpPr>
        <p:spPr>
          <a:xfrm>
            <a:off x="5829199" y="5645239"/>
            <a:ext cx="885404" cy="195503"/>
          </a:xfrm>
          <a:prstGeom prst="roundRect">
            <a:avLst/>
          </a:prstGeom>
          <a:solidFill>
            <a:srgbClr val="1EFA48">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Rounded Corners 57">
            <a:extLst>
              <a:ext uri="{FF2B5EF4-FFF2-40B4-BE49-F238E27FC236}">
                <a16:creationId xmlns:a16="http://schemas.microsoft.com/office/drawing/2014/main" id="{E2163CBE-B31B-4B36-83BC-D209E3B64ECE}"/>
              </a:ext>
            </a:extLst>
          </p:cNvPr>
          <p:cNvSpPr/>
          <p:nvPr/>
        </p:nvSpPr>
        <p:spPr>
          <a:xfrm>
            <a:off x="8606894" y="4909170"/>
            <a:ext cx="883845" cy="203861"/>
          </a:xfrm>
          <a:prstGeom prst="roundRect">
            <a:avLst/>
          </a:prstGeom>
          <a:solidFill>
            <a:srgbClr val="1EFA48">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ectangle: Rounded Corners 58">
            <a:extLst>
              <a:ext uri="{FF2B5EF4-FFF2-40B4-BE49-F238E27FC236}">
                <a16:creationId xmlns:a16="http://schemas.microsoft.com/office/drawing/2014/main" id="{8B3D2106-FDFF-4CCA-9FD3-2580AA96158E}"/>
              </a:ext>
            </a:extLst>
          </p:cNvPr>
          <p:cNvSpPr/>
          <p:nvPr/>
        </p:nvSpPr>
        <p:spPr>
          <a:xfrm>
            <a:off x="8636383" y="5195003"/>
            <a:ext cx="644154" cy="249215"/>
          </a:xfrm>
          <a:prstGeom prst="roundRect">
            <a:avLst/>
          </a:prstGeom>
          <a:solidFill>
            <a:srgbClr val="1EFA48">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Rounded Corners 59">
            <a:extLst>
              <a:ext uri="{FF2B5EF4-FFF2-40B4-BE49-F238E27FC236}">
                <a16:creationId xmlns:a16="http://schemas.microsoft.com/office/drawing/2014/main" id="{E0845AE9-ED9A-47CC-B851-B88F8AB31F73}"/>
              </a:ext>
            </a:extLst>
          </p:cNvPr>
          <p:cNvSpPr/>
          <p:nvPr/>
        </p:nvSpPr>
        <p:spPr>
          <a:xfrm>
            <a:off x="8636383" y="5605400"/>
            <a:ext cx="698235" cy="221087"/>
          </a:xfrm>
          <a:prstGeom prst="roundRect">
            <a:avLst/>
          </a:prstGeom>
          <a:solidFill>
            <a:srgbClr val="1EFA48">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B37C9A4F-FC7F-6D41-8ECF-9D8D8A4D8BA7}"/>
              </a:ext>
            </a:extLst>
          </p:cNvPr>
          <p:cNvSpPr txBox="1"/>
          <p:nvPr/>
        </p:nvSpPr>
        <p:spPr>
          <a:xfrm>
            <a:off x="5707630" y="1322739"/>
            <a:ext cx="6248275" cy="461665"/>
          </a:xfrm>
          <a:prstGeom prst="rect">
            <a:avLst/>
          </a:prstGeom>
          <a:solidFill>
            <a:srgbClr val="EBEFF7"/>
          </a:solidFill>
        </p:spPr>
        <p:txBody>
          <a:bodyPr wrap="square" rtlCol="0">
            <a:spAutoFit/>
          </a:bodyPr>
          <a:lstStyle/>
          <a:p>
            <a:pPr lvl="0">
              <a:defRPr/>
            </a:pPr>
            <a:r>
              <a:rPr lang="fr-FR" sz="2400" dirty="0">
                <a:solidFill>
                  <a:srgbClr val="4472C4">
                    <a:lumMod val="50000"/>
                  </a:srgbClr>
                </a:solidFill>
              </a:rPr>
              <a:t>2. Welche Strophe* </a:t>
            </a:r>
            <a:r>
              <a:rPr lang="fr-FR" sz="2400" dirty="0" err="1">
                <a:solidFill>
                  <a:srgbClr val="4472C4">
                    <a:lumMod val="50000"/>
                  </a:srgbClr>
                </a:solidFill>
              </a:rPr>
              <a:t>beschreibt</a:t>
            </a:r>
            <a:r>
              <a:rPr lang="fr-FR" sz="2400" dirty="0">
                <a:solidFill>
                  <a:srgbClr val="4472C4">
                    <a:lumMod val="50000"/>
                  </a:srgbClr>
                </a:solidFill>
              </a:rPr>
              <a:t>:</a:t>
            </a:r>
          </a:p>
        </p:txBody>
      </p:sp>
      <p:sp>
        <p:nvSpPr>
          <p:cNvPr id="68" name="TextBox 67">
            <a:extLst>
              <a:ext uri="{FF2B5EF4-FFF2-40B4-BE49-F238E27FC236}">
                <a16:creationId xmlns:a16="http://schemas.microsoft.com/office/drawing/2014/main" id="{ADFE0468-AB9E-424E-B51F-326B3CA18AE3}"/>
              </a:ext>
            </a:extLst>
          </p:cNvPr>
          <p:cNvSpPr txBox="1"/>
          <p:nvPr/>
        </p:nvSpPr>
        <p:spPr>
          <a:xfrm>
            <a:off x="5707630" y="3986058"/>
            <a:ext cx="6222099" cy="830997"/>
          </a:xfrm>
          <a:prstGeom prst="rect">
            <a:avLst/>
          </a:prstGeom>
          <a:solidFill>
            <a:srgbClr val="EBEFF7"/>
          </a:solidFill>
        </p:spPr>
        <p:txBody>
          <a:bodyPr wrap="square" rtlCol="0">
            <a:spAutoFit/>
          </a:bodyPr>
          <a:lstStyle/>
          <a:p>
            <a:pPr lvl="0">
              <a:defRPr/>
            </a:pPr>
            <a:r>
              <a:rPr lang="fr-FR" sz="2400" dirty="0">
                <a:solidFill>
                  <a:srgbClr val="4472C4">
                    <a:lumMod val="50000"/>
                  </a:srgbClr>
                </a:solidFill>
              </a:rPr>
              <a:t>3. </a:t>
            </a:r>
            <a:r>
              <a:rPr lang="fr-FR" sz="2400" dirty="0" err="1">
                <a:solidFill>
                  <a:srgbClr val="4472C4">
                    <a:lumMod val="50000"/>
                  </a:srgbClr>
                </a:solidFill>
              </a:rPr>
              <a:t>Wie</a:t>
            </a:r>
            <a:r>
              <a:rPr lang="fr-FR" sz="2400" dirty="0">
                <a:solidFill>
                  <a:srgbClr val="4472C4">
                    <a:lumMod val="50000"/>
                  </a:srgbClr>
                </a:solidFill>
              </a:rPr>
              <a:t> </a:t>
            </a:r>
            <a:r>
              <a:rPr lang="fr-FR" sz="2400" dirty="0" err="1">
                <a:solidFill>
                  <a:srgbClr val="4472C4">
                    <a:lumMod val="50000"/>
                  </a:srgbClr>
                </a:solidFill>
              </a:rPr>
              <a:t>heißen</a:t>
            </a:r>
            <a:r>
              <a:rPr lang="fr-FR" sz="2400" dirty="0">
                <a:solidFill>
                  <a:srgbClr val="4472C4">
                    <a:lumMod val="50000"/>
                  </a:srgbClr>
                </a:solidFill>
              </a:rPr>
              <a:t> die </a:t>
            </a:r>
            <a:r>
              <a:rPr lang="fr-FR" sz="2400" dirty="0" err="1">
                <a:solidFill>
                  <a:srgbClr val="4472C4">
                    <a:lumMod val="50000"/>
                  </a:srgbClr>
                </a:solidFill>
              </a:rPr>
              <a:t>grünen</a:t>
            </a:r>
            <a:r>
              <a:rPr lang="fr-FR" sz="2400" dirty="0">
                <a:solidFill>
                  <a:srgbClr val="4472C4">
                    <a:lumMod val="50000"/>
                  </a:srgbClr>
                </a:solidFill>
              </a:rPr>
              <a:t> </a:t>
            </a:r>
            <a:r>
              <a:rPr lang="fr-FR" sz="2400" dirty="0" err="1">
                <a:solidFill>
                  <a:srgbClr val="4472C4">
                    <a:lumMod val="50000"/>
                  </a:srgbClr>
                </a:solidFill>
              </a:rPr>
              <a:t>Wörter</a:t>
            </a:r>
            <a:r>
              <a:rPr lang="fr-FR" sz="2400" dirty="0">
                <a:solidFill>
                  <a:srgbClr val="4472C4">
                    <a:lumMod val="50000"/>
                  </a:srgbClr>
                </a:solidFill>
              </a:rPr>
              <a:t> </a:t>
            </a:r>
            <a:r>
              <a:rPr lang="fr-FR" sz="2400" dirty="0" err="1">
                <a:solidFill>
                  <a:srgbClr val="4472C4">
                    <a:lumMod val="50000"/>
                  </a:srgbClr>
                </a:solidFill>
              </a:rPr>
              <a:t>auf</a:t>
            </a:r>
            <a:r>
              <a:rPr lang="fr-FR" sz="2400" dirty="0">
                <a:solidFill>
                  <a:srgbClr val="4472C4">
                    <a:lumMod val="50000"/>
                  </a:srgbClr>
                </a:solidFill>
              </a:rPr>
              <a:t> </a:t>
            </a:r>
            <a:r>
              <a:rPr lang="fr-FR" sz="2400" dirty="0" err="1">
                <a:solidFill>
                  <a:srgbClr val="4472C4">
                    <a:lumMod val="50000"/>
                  </a:srgbClr>
                </a:solidFill>
              </a:rPr>
              <a:t>Englisch</a:t>
            </a:r>
            <a:r>
              <a:rPr lang="fr-FR" sz="2400" dirty="0">
                <a:solidFill>
                  <a:srgbClr val="4472C4">
                    <a:lumMod val="50000"/>
                  </a:srgbClr>
                </a:solidFill>
              </a:rPr>
              <a:t>? </a:t>
            </a:r>
          </a:p>
        </p:txBody>
      </p:sp>
      <p:sp>
        <p:nvSpPr>
          <p:cNvPr id="41" name="Rectangle: Rounded Corners 40">
            <a:extLst>
              <a:ext uri="{FF2B5EF4-FFF2-40B4-BE49-F238E27FC236}">
                <a16:creationId xmlns:a16="http://schemas.microsoft.com/office/drawing/2014/main" id="{250CB6A0-3E87-4752-9E49-336C98A0F332}"/>
              </a:ext>
            </a:extLst>
          </p:cNvPr>
          <p:cNvSpPr/>
          <p:nvPr/>
        </p:nvSpPr>
        <p:spPr>
          <a:xfrm>
            <a:off x="7741915" y="4052566"/>
            <a:ext cx="2829832" cy="397015"/>
          </a:xfrm>
          <a:prstGeom prst="roundRect">
            <a:avLst/>
          </a:prstGeom>
          <a:solidFill>
            <a:srgbClr val="1EFA48">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Action Button: Custom 16">
            <a:hlinkClick r:id="" action="ppaction://noaction" highlightClick="1">
              <a:snd r:embed="rId5" name="9.3.2.5 slide 22 2+3.wav"/>
            </a:hlinkClick>
            <a:extLst>
              <a:ext uri="{FF2B5EF4-FFF2-40B4-BE49-F238E27FC236}">
                <a16:creationId xmlns:a16="http://schemas.microsoft.com/office/drawing/2014/main" id="{F4943DAA-C781-8749-922C-796DD5440FDC}"/>
              </a:ext>
            </a:extLst>
          </p:cNvPr>
          <p:cNvSpPr/>
          <p:nvPr/>
        </p:nvSpPr>
        <p:spPr>
          <a:xfrm>
            <a:off x="81618" y="13120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5" name="Action Button: Custom 16">
            <a:hlinkClick r:id="" action="ppaction://noaction" highlightClick="1">
              <a:snd r:embed="rId6" name="9.3.2.5 slide 22 4+5.wav"/>
            </a:hlinkClick>
            <a:extLst>
              <a:ext uri="{FF2B5EF4-FFF2-40B4-BE49-F238E27FC236}">
                <a16:creationId xmlns:a16="http://schemas.microsoft.com/office/drawing/2014/main" id="{5AFD1F22-DE3C-5944-A9CE-8F9F183F4D09}"/>
              </a:ext>
            </a:extLst>
          </p:cNvPr>
          <p:cNvSpPr/>
          <p:nvPr/>
        </p:nvSpPr>
        <p:spPr>
          <a:xfrm>
            <a:off x="81618" y="232701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6" name="Action Button: Custom 16">
            <a:hlinkClick r:id="" action="ppaction://noaction" highlightClick="1">
              <a:snd r:embed="rId7" name="9.3.2.5 slide 22 6+7.wav"/>
            </a:hlinkClick>
            <a:extLst>
              <a:ext uri="{FF2B5EF4-FFF2-40B4-BE49-F238E27FC236}">
                <a16:creationId xmlns:a16="http://schemas.microsoft.com/office/drawing/2014/main" id="{8621920C-2447-B54E-8729-453C9023C052}"/>
              </a:ext>
            </a:extLst>
          </p:cNvPr>
          <p:cNvSpPr/>
          <p:nvPr/>
        </p:nvSpPr>
        <p:spPr>
          <a:xfrm>
            <a:off x="81618" y="331403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7" name="Action Button: Custom 16">
            <a:hlinkClick r:id="" action="ppaction://noaction" highlightClick="1">
              <a:snd r:embed="rId8" name="9.3.2.5 slide 22 8+9.wav"/>
            </a:hlinkClick>
            <a:extLst>
              <a:ext uri="{FF2B5EF4-FFF2-40B4-BE49-F238E27FC236}">
                <a16:creationId xmlns:a16="http://schemas.microsoft.com/office/drawing/2014/main" id="{753A3493-7AB2-3646-8F9E-C290C0EF5F72}"/>
              </a:ext>
            </a:extLst>
          </p:cNvPr>
          <p:cNvSpPr/>
          <p:nvPr/>
        </p:nvSpPr>
        <p:spPr>
          <a:xfrm>
            <a:off x="81618" y="431333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9" name="Action Button: Custom 16">
            <a:hlinkClick r:id="" action="ppaction://noaction" highlightClick="1">
              <a:snd r:embed="rId9" name="9.3.2.5 slide 17 5.wav"/>
            </a:hlinkClick>
            <a:extLst>
              <a:ext uri="{FF2B5EF4-FFF2-40B4-BE49-F238E27FC236}">
                <a16:creationId xmlns:a16="http://schemas.microsoft.com/office/drawing/2014/main" id="{A754D446-4113-CA48-9B8D-77F1226F743E}"/>
              </a:ext>
            </a:extLst>
          </p:cNvPr>
          <p:cNvSpPr/>
          <p:nvPr/>
        </p:nvSpPr>
        <p:spPr>
          <a:xfrm>
            <a:off x="81618" y="56494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429037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9" grpId="0"/>
      <p:bldP spid="30" grpId="0"/>
      <p:bldP spid="31" grpId="0"/>
      <p:bldP spid="32" grpId="0"/>
      <p:bldP spid="2" grpId="0" animBg="1"/>
      <p:bldP spid="50" grpId="0" animBg="1"/>
      <p:bldP spid="51" grpId="0" animBg="1"/>
      <p:bldP spid="52" grpId="0" animBg="1"/>
      <p:bldP spid="53" grpId="0" animBg="1"/>
      <p:bldP spid="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722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1</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5B9B2F86-CC5F-4079-92B4-63EFE8F816FB}"/>
              </a:ext>
            </a:extLst>
          </p:cNvPr>
          <p:cNvSpPr/>
          <p:nvPr/>
        </p:nvSpPr>
        <p:spPr>
          <a:xfrm>
            <a:off x="80010" y="1341437"/>
            <a:ext cx="239081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darüber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EF6EF712-4936-415D-A19B-18E029DB704F}"/>
              </a:ext>
            </a:extLst>
          </p:cNvPr>
          <p:cNvSpPr/>
          <p:nvPr/>
        </p:nvSpPr>
        <p:spPr>
          <a:xfrm>
            <a:off x="2675046"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konnte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3403EC23-5406-439B-B8ED-F6A6F4FCD960}"/>
              </a:ext>
            </a:extLst>
          </p:cNvPr>
          <p:cNvSpPr/>
          <p:nvPr/>
        </p:nvSpPr>
        <p:spPr>
          <a:xfrm>
            <a:off x="5019352"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drohen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BDB1FFFC-7936-45C2-A29F-402D16E9954B}"/>
              </a:ext>
            </a:extLst>
          </p:cNvPr>
          <p:cNvSpPr/>
          <p:nvPr/>
        </p:nvSpPr>
        <p:spPr>
          <a:xfrm>
            <a:off x="7363658" y="1356720"/>
            <a:ext cx="2140086" cy="869951"/>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der </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Zahn</a:t>
            </a:r>
          </a:p>
        </p:txBody>
      </p:sp>
      <p:sp>
        <p:nvSpPr>
          <p:cNvPr id="13" name="Rectangle: Rounded Corners 12">
            <a:extLst>
              <a:ext uri="{FF2B5EF4-FFF2-40B4-BE49-F238E27FC236}">
                <a16:creationId xmlns:a16="http://schemas.microsoft.com/office/drawing/2014/main" id="{6FC93869-D232-46AB-A217-155110705217}"/>
              </a:ext>
            </a:extLst>
          </p:cNvPr>
          <p:cNvSpPr/>
          <p:nvPr/>
        </p:nvSpPr>
        <p:spPr>
          <a:xfrm>
            <a:off x="9707964"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Mai </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3BDE24F0-34E0-4142-B2C8-5414AA9D7F09}"/>
              </a:ext>
            </a:extLst>
          </p:cNvPr>
          <p:cNvSpPr/>
          <p:nvPr/>
        </p:nvSpPr>
        <p:spPr>
          <a:xfrm>
            <a:off x="80010" y="2668965"/>
            <a:ext cx="239081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plötzlich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C564D05E-1697-47DE-AD52-EE9FD0D66FA4}"/>
              </a:ext>
            </a:extLst>
          </p:cNvPr>
          <p:cNvSpPr/>
          <p:nvPr/>
        </p:nvSpPr>
        <p:spPr>
          <a:xfrm>
            <a:off x="80010" y="3977814"/>
            <a:ext cx="2448101"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aß</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B81479FC-DDD8-47EE-A595-F526431CC5CB}"/>
              </a:ext>
            </a:extLst>
          </p:cNvPr>
          <p:cNvSpPr/>
          <p:nvPr/>
        </p:nvSpPr>
        <p:spPr>
          <a:xfrm>
            <a:off x="80010" y="5286664"/>
            <a:ext cx="2448101"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entstehen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5C705D5A-945D-4522-B6A1-E9D4AB911517}"/>
              </a:ext>
            </a:extLst>
          </p:cNvPr>
          <p:cNvSpPr/>
          <p:nvPr/>
        </p:nvSpPr>
        <p:spPr>
          <a:xfrm>
            <a:off x="9707964" y="2662754"/>
            <a:ext cx="2140086" cy="962416"/>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extrem</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C25C9019-2CB4-4D42-A087-72624BA8B9B2}"/>
              </a:ext>
            </a:extLst>
          </p:cNvPr>
          <p:cNvSpPr/>
          <p:nvPr/>
        </p:nvSpPr>
        <p:spPr>
          <a:xfrm>
            <a:off x="9707964" y="4020942"/>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fressen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4ED5FF32-460B-494B-A353-F46FD9A56366}"/>
              </a:ext>
            </a:extLst>
          </p:cNvPr>
          <p:cNvSpPr/>
          <p:nvPr/>
        </p:nvSpPr>
        <p:spPr>
          <a:xfrm>
            <a:off x="9707964" y="528666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damit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5A3F32DA-F28C-4BD6-9432-9A4F99D79D54}"/>
              </a:ext>
            </a:extLst>
          </p:cNvPr>
          <p:cNvSpPr/>
          <p:nvPr/>
        </p:nvSpPr>
        <p:spPr>
          <a:xfrm>
            <a:off x="2675046" y="528666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sprang</a:t>
            </a:r>
          </a:p>
        </p:txBody>
      </p:sp>
      <p:sp>
        <p:nvSpPr>
          <p:cNvPr id="21" name="Rectangle: Rounded Corners 20">
            <a:extLst>
              <a:ext uri="{FF2B5EF4-FFF2-40B4-BE49-F238E27FC236}">
                <a16:creationId xmlns:a16="http://schemas.microsoft.com/office/drawing/2014/main" id="{213FFFA9-D92A-4A10-9530-B9915476B056}"/>
              </a:ext>
            </a:extLst>
          </p:cNvPr>
          <p:cNvSpPr/>
          <p:nvPr/>
        </p:nvSpPr>
        <p:spPr>
          <a:xfrm>
            <a:off x="4951079" y="5280453"/>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musste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44FF275D-FA0C-4ECB-9355-1447215F8B9F}"/>
              </a:ext>
            </a:extLst>
          </p:cNvPr>
          <p:cNvSpPr/>
          <p:nvPr/>
        </p:nvSpPr>
        <p:spPr>
          <a:xfrm>
            <a:off x="7329521" y="5280453"/>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d</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Umwelt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EF706482-F62F-48FA-B990-B4C7E60B45AB}"/>
              </a:ext>
            </a:extLst>
          </p:cNvPr>
          <p:cNvSpPr/>
          <p:nvPr/>
        </p:nvSpPr>
        <p:spPr>
          <a:xfrm rot="20827266">
            <a:off x="4604366" y="3063222"/>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tooth</a:t>
            </a:r>
          </a:p>
        </p:txBody>
      </p:sp>
      <p:sp>
        <p:nvSpPr>
          <p:cNvPr id="38" name="Rectangle: Rounded Corners 22">
            <a:extLst>
              <a:ext uri="{FF2B5EF4-FFF2-40B4-BE49-F238E27FC236}">
                <a16:creationId xmlns:a16="http://schemas.microsoft.com/office/drawing/2014/main" id="{C42E6E8C-0C30-494B-B900-07BDB9F073FC}"/>
              </a:ext>
            </a:extLst>
          </p:cNvPr>
          <p:cNvSpPr/>
          <p:nvPr/>
        </p:nvSpPr>
        <p:spPr>
          <a:xfrm rot="20827266">
            <a:off x="4306002" y="2986091"/>
            <a:ext cx="3537961" cy="1545666"/>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environment</a:t>
            </a:r>
          </a:p>
        </p:txBody>
      </p:sp>
      <p:sp>
        <p:nvSpPr>
          <p:cNvPr id="39" name="Rectangle: Rounded Corners 22">
            <a:extLst>
              <a:ext uri="{FF2B5EF4-FFF2-40B4-BE49-F238E27FC236}">
                <a16:creationId xmlns:a16="http://schemas.microsoft.com/office/drawing/2014/main" id="{D213A739-BB98-1045-BFA5-40DF5612E579}"/>
              </a:ext>
            </a:extLst>
          </p:cNvPr>
          <p:cNvSpPr/>
          <p:nvPr/>
        </p:nvSpPr>
        <p:spPr>
          <a:xfrm rot="20827266">
            <a:off x="4623717" y="3090877"/>
            <a:ext cx="2794807" cy="1325370"/>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extreme</a:t>
            </a:r>
          </a:p>
        </p:txBody>
      </p:sp>
      <p:sp>
        <p:nvSpPr>
          <p:cNvPr id="40" name="Rectangle: Rounded Corners 22">
            <a:extLst>
              <a:ext uri="{FF2B5EF4-FFF2-40B4-BE49-F238E27FC236}">
                <a16:creationId xmlns:a16="http://schemas.microsoft.com/office/drawing/2014/main" id="{6C1E3FE2-E21D-FF41-B32E-45B0E02B9C58}"/>
              </a:ext>
            </a:extLst>
          </p:cNvPr>
          <p:cNvSpPr/>
          <p:nvPr/>
        </p:nvSpPr>
        <p:spPr>
          <a:xfrm rot="20827266">
            <a:off x="4582106" y="3075452"/>
            <a:ext cx="2794807" cy="1325370"/>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about it</a:t>
            </a:r>
          </a:p>
        </p:txBody>
      </p:sp>
      <p:sp>
        <p:nvSpPr>
          <p:cNvPr id="41" name="Rectangle: Rounded Corners 22">
            <a:extLst>
              <a:ext uri="{FF2B5EF4-FFF2-40B4-BE49-F238E27FC236}">
                <a16:creationId xmlns:a16="http://schemas.microsoft.com/office/drawing/2014/main" id="{2787CD21-83D5-4849-A48D-474A26EA5AB2}"/>
              </a:ext>
            </a:extLst>
          </p:cNvPr>
          <p:cNvSpPr/>
          <p:nvPr/>
        </p:nvSpPr>
        <p:spPr>
          <a:xfrm rot="20827266">
            <a:off x="4561300" y="3048043"/>
            <a:ext cx="2794807" cy="1325370"/>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had to</a:t>
            </a:r>
          </a:p>
        </p:txBody>
      </p:sp>
      <p:sp>
        <p:nvSpPr>
          <p:cNvPr id="42" name="Rectangle: Rounded Corners 22">
            <a:extLst>
              <a:ext uri="{FF2B5EF4-FFF2-40B4-BE49-F238E27FC236}">
                <a16:creationId xmlns:a16="http://schemas.microsoft.com/office/drawing/2014/main" id="{C65396C4-968D-DE44-BB29-92747A53B832}"/>
              </a:ext>
            </a:extLst>
          </p:cNvPr>
          <p:cNvSpPr/>
          <p:nvPr/>
        </p:nvSpPr>
        <p:spPr>
          <a:xfrm rot="20827266">
            <a:off x="4574871" y="3048042"/>
            <a:ext cx="2794807" cy="1325370"/>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to originate</a:t>
            </a:r>
          </a:p>
        </p:txBody>
      </p:sp>
      <p:sp>
        <p:nvSpPr>
          <p:cNvPr id="43" name="Rectangle: Rounded Corners 22">
            <a:extLst>
              <a:ext uri="{FF2B5EF4-FFF2-40B4-BE49-F238E27FC236}">
                <a16:creationId xmlns:a16="http://schemas.microsoft.com/office/drawing/2014/main" id="{182DCFF0-7B23-6C43-A1B3-313855DCC60E}"/>
              </a:ext>
            </a:extLst>
          </p:cNvPr>
          <p:cNvSpPr/>
          <p:nvPr/>
        </p:nvSpPr>
        <p:spPr>
          <a:xfrm rot="20827266">
            <a:off x="4574870" y="3048042"/>
            <a:ext cx="2794807" cy="1325370"/>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May</a:t>
            </a:r>
          </a:p>
        </p:txBody>
      </p:sp>
      <p:sp>
        <p:nvSpPr>
          <p:cNvPr id="44" name="Rectangle: Rounded Corners 22">
            <a:extLst>
              <a:ext uri="{FF2B5EF4-FFF2-40B4-BE49-F238E27FC236}">
                <a16:creationId xmlns:a16="http://schemas.microsoft.com/office/drawing/2014/main" id="{DB44CFA4-50DA-4B46-916B-8E1D0CCDDECF}"/>
              </a:ext>
            </a:extLst>
          </p:cNvPr>
          <p:cNvSpPr/>
          <p:nvPr/>
        </p:nvSpPr>
        <p:spPr>
          <a:xfrm rot="20827266">
            <a:off x="4574870" y="3063610"/>
            <a:ext cx="2794807" cy="1325370"/>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so that</a:t>
            </a:r>
          </a:p>
        </p:txBody>
      </p:sp>
      <p:sp>
        <p:nvSpPr>
          <p:cNvPr id="45" name="Rectangle: Rounded Corners 22">
            <a:extLst>
              <a:ext uri="{FF2B5EF4-FFF2-40B4-BE49-F238E27FC236}">
                <a16:creationId xmlns:a16="http://schemas.microsoft.com/office/drawing/2014/main" id="{8F62046E-8628-EF44-9C70-90B2974E09D9}"/>
              </a:ext>
            </a:extLst>
          </p:cNvPr>
          <p:cNvSpPr/>
          <p:nvPr/>
        </p:nvSpPr>
        <p:spPr>
          <a:xfrm rot="20827266">
            <a:off x="4574870" y="3029589"/>
            <a:ext cx="2794807" cy="1325370"/>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jumped</a:t>
            </a:r>
          </a:p>
        </p:txBody>
      </p:sp>
      <p:sp>
        <p:nvSpPr>
          <p:cNvPr id="46" name="Rectangle: Rounded Corners 22">
            <a:extLst>
              <a:ext uri="{FF2B5EF4-FFF2-40B4-BE49-F238E27FC236}">
                <a16:creationId xmlns:a16="http://schemas.microsoft.com/office/drawing/2014/main" id="{2454E766-5026-8940-A5EB-97C54A6D1012}"/>
              </a:ext>
            </a:extLst>
          </p:cNvPr>
          <p:cNvSpPr/>
          <p:nvPr/>
        </p:nvSpPr>
        <p:spPr>
          <a:xfrm rot="20827266">
            <a:off x="4574869" y="3029589"/>
            <a:ext cx="2794807" cy="1325370"/>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was able to</a:t>
            </a:r>
          </a:p>
        </p:txBody>
      </p:sp>
      <p:sp>
        <p:nvSpPr>
          <p:cNvPr id="47" name="Rectangle: Rounded Corners 22">
            <a:extLst>
              <a:ext uri="{FF2B5EF4-FFF2-40B4-BE49-F238E27FC236}">
                <a16:creationId xmlns:a16="http://schemas.microsoft.com/office/drawing/2014/main" id="{3C03EEFF-6527-5142-A507-D17DF72FD1B6}"/>
              </a:ext>
            </a:extLst>
          </p:cNvPr>
          <p:cNvSpPr/>
          <p:nvPr/>
        </p:nvSpPr>
        <p:spPr>
          <a:xfrm rot="20827266">
            <a:off x="4574868" y="3029589"/>
            <a:ext cx="2794807" cy="1325370"/>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to eat (animal)</a:t>
            </a:r>
          </a:p>
        </p:txBody>
      </p:sp>
      <p:sp>
        <p:nvSpPr>
          <p:cNvPr id="48" name="Rectangle: Rounded Corners 22">
            <a:extLst>
              <a:ext uri="{FF2B5EF4-FFF2-40B4-BE49-F238E27FC236}">
                <a16:creationId xmlns:a16="http://schemas.microsoft.com/office/drawing/2014/main" id="{98E03037-7110-914B-B21B-10908EF6A40B}"/>
              </a:ext>
            </a:extLst>
          </p:cNvPr>
          <p:cNvSpPr/>
          <p:nvPr/>
        </p:nvSpPr>
        <p:spPr>
          <a:xfrm rot="20827266">
            <a:off x="4610148" y="3029589"/>
            <a:ext cx="2794807" cy="1325370"/>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ate</a:t>
            </a:r>
          </a:p>
        </p:txBody>
      </p:sp>
      <p:sp>
        <p:nvSpPr>
          <p:cNvPr id="49" name="Rectangle: Rounded Corners 22">
            <a:extLst>
              <a:ext uri="{FF2B5EF4-FFF2-40B4-BE49-F238E27FC236}">
                <a16:creationId xmlns:a16="http://schemas.microsoft.com/office/drawing/2014/main" id="{E0F23937-B54D-ED49-859A-F9490ACE8F5C}"/>
              </a:ext>
            </a:extLst>
          </p:cNvPr>
          <p:cNvSpPr/>
          <p:nvPr/>
        </p:nvSpPr>
        <p:spPr>
          <a:xfrm rot="20827266">
            <a:off x="4559348" y="3082158"/>
            <a:ext cx="2794807" cy="1325370"/>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to threaten</a:t>
            </a:r>
          </a:p>
        </p:txBody>
      </p:sp>
      <p:sp>
        <p:nvSpPr>
          <p:cNvPr id="50" name="Rectangle: Rounded Corners 22">
            <a:extLst>
              <a:ext uri="{FF2B5EF4-FFF2-40B4-BE49-F238E27FC236}">
                <a16:creationId xmlns:a16="http://schemas.microsoft.com/office/drawing/2014/main" id="{BE6A41CA-283F-8047-99D1-A0BBD92B3F56}"/>
              </a:ext>
            </a:extLst>
          </p:cNvPr>
          <p:cNvSpPr/>
          <p:nvPr/>
        </p:nvSpPr>
        <p:spPr>
          <a:xfrm rot="20827266">
            <a:off x="4574868" y="3046600"/>
            <a:ext cx="2794807" cy="1325370"/>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suddenly</a:t>
            </a:r>
          </a:p>
        </p:txBody>
      </p:sp>
    </p:spTree>
    <p:extLst>
      <p:ext uri="{BB962C8B-B14F-4D97-AF65-F5344CB8AC3E}">
        <p14:creationId xmlns:p14="http://schemas.microsoft.com/office/powerpoint/2010/main" val="315329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12"/>
                                        </p:tgtEl>
                                        <p:attrNameLst>
                                          <p:attrName>fillcolor</p:attrName>
                                        </p:attrNameLst>
                                      </p:cBhvr>
                                      <p:to>
                                        <a:srgbClr val="FCCF28"/>
                                      </p:to>
                                    </p:animClr>
                                    <p:set>
                                      <p:cBhvr>
                                        <p:cTn id="11" dur="2000" fill="hold"/>
                                        <p:tgtEl>
                                          <p:spTgt spid="12"/>
                                        </p:tgtEl>
                                        <p:attrNameLst>
                                          <p:attrName>fill.type</p:attrName>
                                        </p:attrNameLst>
                                      </p:cBhvr>
                                      <p:to>
                                        <p:strVal val="solid"/>
                                      </p:to>
                                    </p:set>
                                    <p:set>
                                      <p:cBhvr>
                                        <p:cTn id="12" dur="2000" fill="hold"/>
                                        <p:tgtEl>
                                          <p:spTgt spid="12"/>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2"/>
                                        </p:tgtEl>
                                        <p:attrNameLst>
                                          <p:attrName>fillcolor</p:attrName>
                                        </p:attrNameLst>
                                      </p:cBhvr>
                                      <p:to>
                                        <a:srgbClr val="FCCF28"/>
                                      </p:to>
                                    </p:animClr>
                                    <p:set>
                                      <p:cBhvr>
                                        <p:cTn id="21" dur="2000" fill="hold"/>
                                        <p:tgtEl>
                                          <p:spTgt spid="22"/>
                                        </p:tgtEl>
                                        <p:attrNameLst>
                                          <p:attrName>fill.type</p:attrName>
                                        </p:attrNameLst>
                                      </p:cBhvr>
                                      <p:to>
                                        <p:strVal val="solid"/>
                                      </p:to>
                                    </p:set>
                                    <p:set>
                                      <p:cBhvr>
                                        <p:cTn id="22" dur="2000" fill="hold"/>
                                        <p:tgtEl>
                                          <p:spTgt spid="22"/>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7"/>
                                        </p:tgtEl>
                                        <p:attrNameLst>
                                          <p:attrName>fillcolor</p:attrName>
                                        </p:attrNameLst>
                                      </p:cBhvr>
                                      <p:to>
                                        <a:srgbClr val="FCCF28"/>
                                      </p:to>
                                    </p:animClr>
                                    <p:set>
                                      <p:cBhvr>
                                        <p:cTn id="33" dur="2000" fill="hold"/>
                                        <p:tgtEl>
                                          <p:spTgt spid="17"/>
                                        </p:tgtEl>
                                        <p:attrNameLst>
                                          <p:attrName>fill.type</p:attrName>
                                        </p:attrNameLst>
                                      </p:cBhvr>
                                      <p:to>
                                        <p:strVal val="solid"/>
                                      </p:to>
                                    </p:set>
                                    <p:set>
                                      <p:cBhvr>
                                        <p:cTn id="34" dur="2000" fill="hold"/>
                                        <p:tgtEl>
                                          <p:spTgt spid="17"/>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9"/>
                                        </p:tgtEl>
                                        <p:attrNameLst>
                                          <p:attrName>fillcolor</p:attrName>
                                        </p:attrNameLst>
                                      </p:cBhvr>
                                      <p:to>
                                        <a:srgbClr val="FCCF28"/>
                                      </p:to>
                                    </p:animClr>
                                    <p:set>
                                      <p:cBhvr>
                                        <p:cTn id="43" dur="2000" fill="hold"/>
                                        <p:tgtEl>
                                          <p:spTgt spid="9"/>
                                        </p:tgtEl>
                                        <p:attrNameLst>
                                          <p:attrName>fill.type</p:attrName>
                                        </p:attrNameLst>
                                      </p:cBhvr>
                                      <p:to>
                                        <p:strVal val="solid"/>
                                      </p:to>
                                    </p:set>
                                    <p:set>
                                      <p:cBhvr>
                                        <p:cTn id="44" dur="2000" fill="hold"/>
                                        <p:tgtEl>
                                          <p:spTgt spid="9"/>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21"/>
                                        </p:tgtEl>
                                        <p:attrNameLst>
                                          <p:attrName>fillcolor</p:attrName>
                                        </p:attrNameLst>
                                      </p:cBhvr>
                                      <p:to>
                                        <a:srgbClr val="FCCF28"/>
                                      </p:to>
                                    </p:animClr>
                                    <p:set>
                                      <p:cBhvr>
                                        <p:cTn id="53" dur="2000" fill="hold"/>
                                        <p:tgtEl>
                                          <p:spTgt spid="21"/>
                                        </p:tgtEl>
                                        <p:attrNameLst>
                                          <p:attrName>fill.type</p:attrName>
                                        </p:attrNameLst>
                                      </p:cBhvr>
                                      <p:to>
                                        <p:strVal val="solid"/>
                                      </p:to>
                                    </p:set>
                                    <p:set>
                                      <p:cBhvr>
                                        <p:cTn id="54" dur="2000" fill="hold"/>
                                        <p:tgtEl>
                                          <p:spTgt spid="21"/>
                                        </p:tgtEl>
                                        <p:attrNameLst>
                                          <p:attrName>fill.on</p:attrName>
                                        </p:attrNameLst>
                                      </p:cBhvr>
                                      <p:to>
                                        <p:strVal val="tru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16"/>
                                        </p:tgtEl>
                                        <p:attrNameLst>
                                          <p:attrName>fillcolor</p:attrName>
                                        </p:attrNameLst>
                                      </p:cBhvr>
                                      <p:to>
                                        <a:srgbClr val="FCCF28"/>
                                      </p:to>
                                    </p:animClr>
                                    <p:set>
                                      <p:cBhvr>
                                        <p:cTn id="63" dur="2000" fill="hold"/>
                                        <p:tgtEl>
                                          <p:spTgt spid="16"/>
                                        </p:tgtEl>
                                        <p:attrNameLst>
                                          <p:attrName>fill.type</p:attrName>
                                        </p:attrNameLst>
                                      </p:cBhvr>
                                      <p:to>
                                        <p:strVal val="solid"/>
                                      </p:to>
                                    </p:set>
                                    <p:set>
                                      <p:cBhvr>
                                        <p:cTn id="64" dur="2000" fill="hold"/>
                                        <p:tgtEl>
                                          <p:spTgt spid="16"/>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mph" presetSubtype="2" fill="hold" nodeType="clickEffect">
                                  <p:stCondLst>
                                    <p:cond delay="0"/>
                                  </p:stCondLst>
                                  <p:childTnLst>
                                    <p:animClr clrSpc="rgb" dir="cw">
                                      <p:cBhvr>
                                        <p:cTn id="72" dur="2000" fill="hold"/>
                                        <p:tgtEl>
                                          <p:spTgt spid="13"/>
                                        </p:tgtEl>
                                        <p:attrNameLst>
                                          <p:attrName>fillcolor</p:attrName>
                                        </p:attrNameLst>
                                      </p:cBhvr>
                                      <p:to>
                                        <a:srgbClr val="FCCF28"/>
                                      </p:to>
                                    </p:animClr>
                                    <p:set>
                                      <p:cBhvr>
                                        <p:cTn id="73" dur="2000" fill="hold"/>
                                        <p:tgtEl>
                                          <p:spTgt spid="13"/>
                                        </p:tgtEl>
                                        <p:attrNameLst>
                                          <p:attrName>fill.type</p:attrName>
                                        </p:attrNameLst>
                                      </p:cBhvr>
                                      <p:to>
                                        <p:strVal val="solid"/>
                                      </p:to>
                                    </p:set>
                                    <p:set>
                                      <p:cBhvr>
                                        <p:cTn id="74" dur="2000" fill="hold"/>
                                        <p:tgtEl>
                                          <p:spTgt spid="13"/>
                                        </p:tgtEl>
                                        <p:attrNameLst>
                                          <p:attrName>fill.on</p:attrName>
                                        </p:attrNameLst>
                                      </p:cBhvr>
                                      <p:to>
                                        <p:strVal val="tru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mph" presetSubtype="2" fill="hold" nodeType="clickEffect">
                                  <p:stCondLst>
                                    <p:cond delay="0"/>
                                  </p:stCondLst>
                                  <p:childTnLst>
                                    <p:animClr clrSpc="rgb" dir="cw">
                                      <p:cBhvr>
                                        <p:cTn id="82" dur="2000" fill="hold"/>
                                        <p:tgtEl>
                                          <p:spTgt spid="19"/>
                                        </p:tgtEl>
                                        <p:attrNameLst>
                                          <p:attrName>fillcolor</p:attrName>
                                        </p:attrNameLst>
                                      </p:cBhvr>
                                      <p:to>
                                        <a:srgbClr val="FCCF28"/>
                                      </p:to>
                                    </p:animClr>
                                    <p:set>
                                      <p:cBhvr>
                                        <p:cTn id="83" dur="2000" fill="hold"/>
                                        <p:tgtEl>
                                          <p:spTgt spid="19"/>
                                        </p:tgtEl>
                                        <p:attrNameLst>
                                          <p:attrName>fill.type</p:attrName>
                                        </p:attrNameLst>
                                      </p:cBhvr>
                                      <p:to>
                                        <p:strVal val="solid"/>
                                      </p:to>
                                    </p:set>
                                    <p:set>
                                      <p:cBhvr>
                                        <p:cTn id="84" dur="2000" fill="hold"/>
                                        <p:tgtEl>
                                          <p:spTgt spid="19"/>
                                        </p:tgtEl>
                                        <p:attrNameLst>
                                          <p:attrName>fill.on</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mph" presetSubtype="2" fill="hold" nodeType="clickEffect">
                                  <p:stCondLst>
                                    <p:cond delay="0"/>
                                  </p:stCondLst>
                                  <p:childTnLst>
                                    <p:animClr clrSpc="rgb" dir="cw">
                                      <p:cBhvr>
                                        <p:cTn id="92" dur="2000" fill="hold"/>
                                        <p:tgtEl>
                                          <p:spTgt spid="20"/>
                                        </p:tgtEl>
                                        <p:attrNameLst>
                                          <p:attrName>fillcolor</p:attrName>
                                        </p:attrNameLst>
                                      </p:cBhvr>
                                      <p:to>
                                        <a:srgbClr val="FCCF28"/>
                                      </p:to>
                                    </p:animClr>
                                    <p:set>
                                      <p:cBhvr>
                                        <p:cTn id="93" dur="2000" fill="hold"/>
                                        <p:tgtEl>
                                          <p:spTgt spid="20"/>
                                        </p:tgtEl>
                                        <p:attrNameLst>
                                          <p:attrName>fill.type</p:attrName>
                                        </p:attrNameLst>
                                      </p:cBhvr>
                                      <p:to>
                                        <p:strVal val="solid"/>
                                      </p:to>
                                    </p:set>
                                    <p:set>
                                      <p:cBhvr>
                                        <p:cTn id="94" dur="2000" fill="hold"/>
                                        <p:tgtEl>
                                          <p:spTgt spid="20"/>
                                        </p:tgtEl>
                                        <p:attrNameLst>
                                          <p:attrName>fill.on</p:attrName>
                                        </p:attrNameLst>
                                      </p:cBhvr>
                                      <p:to>
                                        <p:strVal val="tru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mph" presetSubtype="2" fill="hold" nodeType="clickEffect">
                                  <p:stCondLst>
                                    <p:cond delay="0"/>
                                  </p:stCondLst>
                                  <p:childTnLst>
                                    <p:animClr clrSpc="rgb" dir="cw">
                                      <p:cBhvr>
                                        <p:cTn id="102" dur="2000" fill="hold"/>
                                        <p:tgtEl>
                                          <p:spTgt spid="10"/>
                                        </p:tgtEl>
                                        <p:attrNameLst>
                                          <p:attrName>fillcolor</p:attrName>
                                        </p:attrNameLst>
                                      </p:cBhvr>
                                      <p:to>
                                        <a:srgbClr val="FCCF28"/>
                                      </p:to>
                                    </p:animClr>
                                    <p:set>
                                      <p:cBhvr>
                                        <p:cTn id="103" dur="2000" fill="hold"/>
                                        <p:tgtEl>
                                          <p:spTgt spid="10"/>
                                        </p:tgtEl>
                                        <p:attrNameLst>
                                          <p:attrName>fill.type</p:attrName>
                                        </p:attrNameLst>
                                      </p:cBhvr>
                                      <p:to>
                                        <p:strVal val="solid"/>
                                      </p:to>
                                    </p:set>
                                    <p:set>
                                      <p:cBhvr>
                                        <p:cTn id="104" dur="2000" fill="hold"/>
                                        <p:tgtEl>
                                          <p:spTgt spid="10"/>
                                        </p:tgtEl>
                                        <p:attrNameLst>
                                          <p:attrName>fill.on</p:attrName>
                                        </p:attrNameLst>
                                      </p:cBhvr>
                                      <p:to>
                                        <p:strVal val="tru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18"/>
                                        </p:tgtEl>
                                        <p:attrNameLst>
                                          <p:attrName>fillcolor</p:attrName>
                                        </p:attrNameLst>
                                      </p:cBhvr>
                                      <p:to>
                                        <a:srgbClr val="FCCF28"/>
                                      </p:to>
                                    </p:animClr>
                                    <p:set>
                                      <p:cBhvr>
                                        <p:cTn id="113" dur="2000" fill="hold"/>
                                        <p:tgtEl>
                                          <p:spTgt spid="18"/>
                                        </p:tgtEl>
                                        <p:attrNameLst>
                                          <p:attrName>fill.type</p:attrName>
                                        </p:attrNameLst>
                                      </p:cBhvr>
                                      <p:to>
                                        <p:strVal val="solid"/>
                                      </p:to>
                                    </p:set>
                                    <p:set>
                                      <p:cBhvr>
                                        <p:cTn id="114" dur="2000" fill="hold"/>
                                        <p:tgtEl>
                                          <p:spTgt spid="18"/>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2000" fill="hold"/>
                                        <p:tgtEl>
                                          <p:spTgt spid="15"/>
                                        </p:tgtEl>
                                        <p:attrNameLst>
                                          <p:attrName>fillcolor</p:attrName>
                                        </p:attrNameLst>
                                      </p:cBhvr>
                                      <p:to>
                                        <a:srgbClr val="FCCF28"/>
                                      </p:to>
                                    </p:animClr>
                                    <p:set>
                                      <p:cBhvr>
                                        <p:cTn id="123" dur="2000" fill="hold"/>
                                        <p:tgtEl>
                                          <p:spTgt spid="15"/>
                                        </p:tgtEl>
                                        <p:attrNameLst>
                                          <p:attrName>fill.type</p:attrName>
                                        </p:attrNameLst>
                                      </p:cBhvr>
                                      <p:to>
                                        <p:strVal val="solid"/>
                                      </p:to>
                                    </p:set>
                                    <p:set>
                                      <p:cBhvr>
                                        <p:cTn id="124" dur="2000" fill="hold"/>
                                        <p:tgtEl>
                                          <p:spTgt spid="15"/>
                                        </p:tgtEl>
                                        <p:attrNameLst>
                                          <p:attrName>fill.on</p:attrName>
                                        </p:attrNameLst>
                                      </p:cBhvr>
                                      <p:to>
                                        <p:strVal val="tru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9"/>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mph" presetSubtype="2" fill="hold" nodeType="clickEffect">
                                  <p:stCondLst>
                                    <p:cond delay="0"/>
                                  </p:stCondLst>
                                  <p:childTnLst>
                                    <p:animClr clrSpc="rgb" dir="cw">
                                      <p:cBhvr>
                                        <p:cTn id="132" dur="2000" fill="hold"/>
                                        <p:tgtEl>
                                          <p:spTgt spid="11"/>
                                        </p:tgtEl>
                                        <p:attrNameLst>
                                          <p:attrName>fillcolor</p:attrName>
                                        </p:attrNameLst>
                                      </p:cBhvr>
                                      <p:to>
                                        <a:srgbClr val="FCCF28"/>
                                      </p:to>
                                    </p:animClr>
                                    <p:set>
                                      <p:cBhvr>
                                        <p:cTn id="133" dur="2000" fill="hold"/>
                                        <p:tgtEl>
                                          <p:spTgt spid="11"/>
                                        </p:tgtEl>
                                        <p:attrNameLst>
                                          <p:attrName>fill.type</p:attrName>
                                        </p:attrNameLst>
                                      </p:cBhvr>
                                      <p:to>
                                        <p:strVal val="solid"/>
                                      </p:to>
                                    </p:set>
                                    <p:set>
                                      <p:cBhvr>
                                        <p:cTn id="134" dur="2000" fill="hold"/>
                                        <p:tgtEl>
                                          <p:spTgt spid="11"/>
                                        </p:tgtEl>
                                        <p:attrNameLst>
                                          <p:attrName>fill.on</p:attrName>
                                        </p:attrNameLst>
                                      </p:cBhvr>
                                      <p:to>
                                        <p:strVal val="tru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2000" fill="hold"/>
                                        <p:tgtEl>
                                          <p:spTgt spid="14"/>
                                        </p:tgtEl>
                                        <p:attrNameLst>
                                          <p:attrName>fillcolor</p:attrName>
                                        </p:attrNameLst>
                                      </p:cBhvr>
                                      <p:to>
                                        <a:srgbClr val="FCCF28"/>
                                      </p:to>
                                    </p:animClr>
                                    <p:set>
                                      <p:cBhvr>
                                        <p:cTn id="143" dur="2000" fill="hold"/>
                                        <p:tgtEl>
                                          <p:spTgt spid="14"/>
                                        </p:tgtEl>
                                        <p:attrNameLst>
                                          <p:attrName>fill.type</p:attrName>
                                        </p:attrNameLst>
                                      </p:cBhvr>
                                      <p:to>
                                        <p:strVal val="solid"/>
                                      </p:to>
                                    </p:set>
                                    <p:set>
                                      <p:cBhvr>
                                        <p:cTn id="144"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8" grpId="0" animBg="1"/>
      <p:bldP spid="38" grpId="1"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89176" y="247046"/>
            <a:ext cx="186815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242071" y="1928733"/>
            <a:ext cx="17734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hard</a:t>
            </a:r>
          </a:p>
        </p:txBody>
      </p:sp>
      <p:pic>
        <p:nvPicPr>
          <p:cNvPr id="6" name="Picture 5">
            <a:hlinkClick r:id="" action="ppaction://noaction">
              <a:snd r:embed="rId4" name="2. ich.wav"/>
            </a:hlinkClick>
            <a:extLst>
              <a:ext uri="{FF2B5EF4-FFF2-40B4-BE49-F238E27FC236}">
                <a16:creationId xmlns:a16="http://schemas.microsoft.com/office/drawing/2014/main" id="{48CEFC07-AF10-7044-B174-A28D54EC98F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3092" y="2158733"/>
            <a:ext cx="1971626" cy="1353512"/>
          </a:xfrm>
          <a:prstGeom prst="rect">
            <a:avLst/>
          </a:prstGeom>
        </p:spPr>
      </p:pic>
      <p:sp>
        <p:nvSpPr>
          <p:cNvPr id="7" name="TextBox 6">
            <a:hlinkClick r:id="" action="ppaction://noaction">
              <a:snd r:embed="rId6" name="2. ach.wav"/>
            </a:hlinkClick>
            <a:extLst>
              <a:ext uri="{FF2B5EF4-FFF2-40B4-BE49-F238E27FC236}">
                <a16:creationId xmlns:a16="http://schemas.microsoft.com/office/drawing/2014/main" id="{D5945A5C-963B-9B49-BF58-42F174983FD0}"/>
              </a:ext>
            </a:extLst>
          </p:cNvPr>
          <p:cNvSpPr txBox="1"/>
          <p:nvPr/>
        </p:nvSpPr>
        <p:spPr>
          <a:xfrm>
            <a:off x="1507492" y="2496404"/>
            <a:ext cx="1242648" cy="646331"/>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Ach!</a:t>
            </a:r>
          </a:p>
        </p:txBody>
      </p:sp>
      <p:sp>
        <p:nvSpPr>
          <p:cNvPr id="8" name="TextBox 7">
            <a:extLst>
              <a:ext uri="{FF2B5EF4-FFF2-40B4-BE49-F238E27FC236}">
                <a16:creationId xmlns:a16="http://schemas.microsoft.com/office/drawing/2014/main" id="{6A89E34A-22E3-8944-B33B-EF9C161C1124}"/>
              </a:ext>
            </a:extLst>
          </p:cNvPr>
          <p:cNvSpPr txBox="1"/>
          <p:nvPr/>
        </p:nvSpPr>
        <p:spPr>
          <a:xfrm>
            <a:off x="8205898" y="1787302"/>
            <a:ext cx="17734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soft</a:t>
            </a:r>
          </a:p>
        </p:txBody>
      </p:sp>
      <p:sp>
        <p:nvSpPr>
          <p:cNvPr id="9" name="TextBox 8">
            <a:extLst>
              <a:ext uri="{FF2B5EF4-FFF2-40B4-BE49-F238E27FC236}">
                <a16:creationId xmlns:a16="http://schemas.microsoft.com/office/drawing/2014/main" id="{F194E6D0-2A6C-7E4F-B4B3-D1DAB3414437}"/>
              </a:ext>
            </a:extLst>
          </p:cNvPr>
          <p:cNvSpPr txBox="1"/>
          <p:nvPr/>
        </p:nvSpPr>
        <p:spPr>
          <a:xfrm>
            <a:off x="194572" y="1221651"/>
            <a:ext cx="117627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The German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 be pronounced in two different ways: </a:t>
            </a:r>
          </a:p>
        </p:txBody>
      </p:sp>
      <p:sp>
        <p:nvSpPr>
          <p:cNvPr id="12" name="Rectangle 11">
            <a:extLst>
              <a:ext uri="{FF2B5EF4-FFF2-40B4-BE49-F238E27FC236}">
                <a16:creationId xmlns:a16="http://schemas.microsoft.com/office/drawing/2014/main" id="{8FD6ABDC-660A-BA46-9F7B-343306995BEA}"/>
              </a:ext>
            </a:extLst>
          </p:cNvPr>
          <p:cNvSpPr/>
          <p:nvPr/>
        </p:nvSpPr>
        <p:spPr>
          <a:xfrm>
            <a:off x="254216" y="3652011"/>
            <a:ext cx="1168356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hard-soft difference depends on the vowel that comes before it and how open your mouth is when you close the back of your throat to say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5" name="Picture 14" descr="A close up of a logo&#10;&#10;Description automatically generated">
            <a:hlinkClick r:id="" action="ppaction://noaction">
              <a:snd r:embed="rId7" name="2. Gespräch.wav"/>
            </a:hlinkClick>
            <a:extLst>
              <a:ext uri="{FF2B5EF4-FFF2-40B4-BE49-F238E27FC236}">
                <a16:creationId xmlns:a16="http://schemas.microsoft.com/office/drawing/2014/main" id="{A8C89157-DF93-EA4A-B1FD-98DA93F330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3608" y="4404122"/>
            <a:ext cx="2138204" cy="1344827"/>
          </a:xfrm>
          <a:prstGeom prst="rect">
            <a:avLst/>
          </a:prstGeom>
        </p:spPr>
      </p:pic>
      <p:sp>
        <p:nvSpPr>
          <p:cNvPr id="16" name="Speech Bubble: Rectangle with Corners Rounded 8">
            <a:extLst>
              <a:ext uri="{FF2B5EF4-FFF2-40B4-BE49-F238E27FC236}">
                <a16:creationId xmlns:a16="http://schemas.microsoft.com/office/drawing/2014/main" id="{9AAA5F4E-8956-3A44-B284-4E70A053B993}"/>
              </a:ext>
            </a:extLst>
          </p:cNvPr>
          <p:cNvSpPr/>
          <p:nvPr/>
        </p:nvSpPr>
        <p:spPr>
          <a:xfrm>
            <a:off x="4052176" y="1984585"/>
            <a:ext cx="3139723" cy="1244709"/>
          </a:xfrm>
          <a:prstGeom prst="wedgeRoundRectCallout">
            <a:avLst>
              <a:gd name="adj1" fmla="val 4472"/>
              <a:gd name="adj2" fmla="val 85979"/>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Careful!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ch</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1" i="0" u="none" strike="noStrike" kern="1200" cap="none" spc="0" normalizeH="0" baseline="0" noProof="0" dirty="0">
                <a:ln>
                  <a:noFill/>
                </a:ln>
                <a:solidFill>
                  <a:srgbClr val="FF0000"/>
                </a:solidFill>
                <a:effectLst/>
                <a:uLnTx/>
                <a:uFillTx/>
                <a:latin typeface="Century Gothic" panose="020F0302020204030204"/>
                <a:ea typeface="+mn-ea"/>
                <a:cs typeface="+mn-cs"/>
              </a:rPr>
              <a:t>ck</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are different sounds!</a:t>
            </a:r>
          </a:p>
        </p:txBody>
      </p:sp>
      <p:sp>
        <p:nvSpPr>
          <p:cNvPr id="18" name="TextBox 17">
            <a:extLst>
              <a:ext uri="{FF2B5EF4-FFF2-40B4-BE49-F238E27FC236}">
                <a16:creationId xmlns:a16="http://schemas.microsoft.com/office/drawing/2014/main" id="{B1FD83CF-858B-F64A-B85B-1B3D255F6B9C}"/>
              </a:ext>
            </a:extLst>
          </p:cNvPr>
          <p:cNvSpPr txBox="1"/>
          <p:nvPr/>
        </p:nvSpPr>
        <p:spPr>
          <a:xfrm>
            <a:off x="7753122" y="5700668"/>
            <a:ext cx="16722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Gesprä</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ch</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pic>
        <p:nvPicPr>
          <p:cNvPr id="20" name="Picture 19" descr="A piece of luggage sitting on top of a suitcase&#10;&#10;Description automatically generated">
            <a:hlinkClick r:id="" action="ppaction://noaction">
              <a:snd r:embed="rId9" name="2. Gepäck.wav"/>
            </a:hlinkClick>
            <a:extLst>
              <a:ext uri="{FF2B5EF4-FFF2-40B4-BE49-F238E27FC236}">
                <a16:creationId xmlns:a16="http://schemas.microsoft.com/office/drawing/2014/main" id="{100AD412-093D-6344-A6C6-3BDDB6F149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4593" y="4503964"/>
            <a:ext cx="1446390" cy="1274631"/>
          </a:xfrm>
          <a:prstGeom prst="rect">
            <a:avLst/>
          </a:prstGeom>
        </p:spPr>
      </p:pic>
      <p:sp>
        <p:nvSpPr>
          <p:cNvPr id="21" name="TextBox 20">
            <a:extLst>
              <a:ext uri="{FF2B5EF4-FFF2-40B4-BE49-F238E27FC236}">
                <a16:creationId xmlns:a16="http://schemas.microsoft.com/office/drawing/2014/main" id="{F6C80F95-DDF7-5740-AA8D-BEE51A3534D6}"/>
              </a:ext>
            </a:extLst>
          </p:cNvPr>
          <p:cNvSpPr txBox="1"/>
          <p:nvPr/>
        </p:nvSpPr>
        <p:spPr>
          <a:xfrm>
            <a:off x="10147258" y="5713347"/>
            <a:ext cx="14478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Gepä</a:t>
            </a:r>
            <a:r>
              <a:rPr kumimoji="0" lang="en-US" sz="2400" b="1" i="0" u="none" strike="noStrike" kern="1200" cap="none" spc="0" normalizeH="0" baseline="0" noProof="0" dirty="0" err="1">
                <a:ln>
                  <a:noFill/>
                </a:ln>
                <a:solidFill>
                  <a:srgbClr val="FF0000"/>
                </a:solidFill>
                <a:effectLst/>
                <a:uLnTx/>
                <a:uFillTx/>
                <a:latin typeface="Century Gothic" panose="020F0302020204030204"/>
                <a:ea typeface="+mn-ea"/>
                <a:cs typeface="+mn-cs"/>
              </a:rPr>
              <a:t>ck</a:t>
            </a:r>
            <a:endParaRPr kumimoji="0" lang="en-US" sz="2400" b="1"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74D4A6DB-264D-B448-BE9C-9B62D952DCF1}"/>
              </a:ext>
            </a:extLst>
          </p:cNvPr>
          <p:cNvSpPr txBox="1"/>
          <p:nvPr/>
        </p:nvSpPr>
        <p:spPr>
          <a:xfrm>
            <a:off x="2545239" y="5715027"/>
            <a:ext cx="8659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ch</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C0372E10-1B77-594B-A7A6-D9EC052207BF}"/>
              </a:ext>
            </a:extLst>
          </p:cNvPr>
          <p:cNvSpPr txBox="1"/>
          <p:nvPr/>
        </p:nvSpPr>
        <p:spPr>
          <a:xfrm>
            <a:off x="4236542" y="5715026"/>
            <a:ext cx="9492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a:t>
            </a:r>
            <a:r>
              <a:rPr kumimoji="0" lang="en-US" sz="2400" b="1" i="0" u="none" strike="noStrike" kern="1200" cap="none" spc="0" normalizeH="0" baseline="0" noProof="0" dirty="0">
                <a:ln>
                  <a:noFill/>
                </a:ln>
                <a:solidFill>
                  <a:srgbClr val="FF0000"/>
                </a:solidFill>
                <a:effectLst/>
                <a:uLnTx/>
                <a:uFillTx/>
                <a:latin typeface="Century Gothic" panose="020F0302020204030204"/>
                <a:ea typeface="+mn-ea"/>
                <a:cs typeface="+mn-cs"/>
              </a:rPr>
              <a:t>ck</a:t>
            </a:r>
          </a:p>
        </p:txBody>
      </p:sp>
      <p:pic>
        <p:nvPicPr>
          <p:cNvPr id="13" name="Picture 12" descr="A close up of a logo&#10;&#10;Description automatically generated">
            <a:hlinkClick r:id="" action="ppaction://noaction">
              <a:snd r:embed="rId11" name="2. roch.wav"/>
            </a:hlinkClick>
            <a:extLst>
              <a:ext uri="{FF2B5EF4-FFF2-40B4-BE49-F238E27FC236}">
                <a16:creationId xmlns:a16="http://schemas.microsoft.com/office/drawing/2014/main" id="{ACD3C27B-C586-9B49-9036-F7A0A29202E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9168" t="5650" r="12067" b="7225"/>
          <a:stretch/>
        </p:blipFill>
        <p:spPr>
          <a:xfrm>
            <a:off x="2327593" y="4483008"/>
            <a:ext cx="1295588" cy="1262926"/>
          </a:xfrm>
          <a:prstGeom prst="rect">
            <a:avLst/>
          </a:prstGeom>
        </p:spPr>
      </p:pic>
      <p:pic>
        <p:nvPicPr>
          <p:cNvPr id="17" name="Picture 16" descr="A green dress&#10;&#10;Description automatically generated">
            <a:hlinkClick r:id="" action="ppaction://noaction">
              <a:snd r:embed="rId13" name="2. rock.wav"/>
            </a:hlinkClick>
            <a:extLst>
              <a:ext uri="{FF2B5EF4-FFF2-40B4-BE49-F238E27FC236}">
                <a16:creationId xmlns:a16="http://schemas.microsoft.com/office/drawing/2014/main" id="{935D4594-A0CF-2D4D-9F6B-D360BBE19B0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52176" y="4483008"/>
            <a:ext cx="1295587" cy="1295587"/>
          </a:xfrm>
          <a:prstGeom prst="rect">
            <a:avLst/>
          </a:prstGeom>
        </p:spPr>
      </p:pic>
      <p:sp>
        <p:nvSpPr>
          <p:cNvPr id="23" name="Speech Bubble: Rectangle with Corners Rounded 8">
            <a:extLst>
              <a:ext uri="{FF2B5EF4-FFF2-40B4-BE49-F238E27FC236}">
                <a16:creationId xmlns:a16="http://schemas.microsoft.com/office/drawing/2014/main" id="{8222956F-724E-4AB5-99A9-B62365A2B87D}"/>
              </a:ext>
            </a:extLst>
          </p:cNvPr>
          <p:cNvSpPr/>
          <p:nvPr/>
        </p:nvSpPr>
        <p:spPr>
          <a:xfrm>
            <a:off x="126357" y="4853305"/>
            <a:ext cx="2201236" cy="783044"/>
          </a:xfrm>
          <a:prstGeom prst="wedgeRoundRectCallout">
            <a:avLst>
              <a:gd name="adj1" fmla="val 44842"/>
              <a:gd name="adj2" fmla="val 77755"/>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After a,</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o, u, [</a:t>
            </a:r>
            <a:r>
              <a:rPr kumimoji="0" lang="en-GB" sz="2400" b="1" i="0" u="none" strike="noStrike" kern="1200" cap="none" spc="0" normalizeH="0" noProof="0" dirty="0" err="1">
                <a:ln>
                  <a:noFill/>
                </a:ln>
                <a:solidFill>
                  <a:prstClr val="white"/>
                </a:solidFill>
                <a:effectLst/>
                <a:uLnTx/>
                <a:uFillTx/>
                <a:latin typeface="Century Gothic" panose="020F0302020204030204"/>
                <a:ea typeface="+mn-ea"/>
                <a:cs typeface="+mn-cs"/>
              </a:rPr>
              <a:t>ch</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is hard.</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Speech Bubble: Rectangle with Corners Rounded 8">
            <a:extLst>
              <a:ext uri="{FF2B5EF4-FFF2-40B4-BE49-F238E27FC236}">
                <a16:creationId xmlns:a16="http://schemas.microsoft.com/office/drawing/2014/main" id="{B5DDB2B3-0274-4034-99DA-F237D60CB44A}"/>
              </a:ext>
            </a:extLst>
          </p:cNvPr>
          <p:cNvSpPr/>
          <p:nvPr/>
        </p:nvSpPr>
        <p:spPr>
          <a:xfrm>
            <a:off x="5257485" y="4722948"/>
            <a:ext cx="2201236" cy="1163103"/>
          </a:xfrm>
          <a:prstGeom prst="wedgeRoundRectCallout">
            <a:avLst>
              <a:gd name="adj1" fmla="val 64150"/>
              <a:gd name="adj2" fmla="val 40580"/>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After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e, ä, ö, ü, [</a:t>
            </a:r>
            <a:r>
              <a:rPr kumimoji="0" lang="en-GB" sz="2400" b="1" i="0" u="none" strike="noStrike" kern="1200" cap="none" spc="0" normalizeH="0" noProof="0" dirty="0" err="1">
                <a:ln>
                  <a:noFill/>
                </a:ln>
                <a:solidFill>
                  <a:prstClr val="white"/>
                </a:solidFill>
                <a:effectLst/>
                <a:uLnTx/>
                <a:uFillTx/>
                <a:latin typeface="Century Gothic" panose="020F0302020204030204"/>
                <a:ea typeface="+mn-ea"/>
                <a:cs typeface="+mn-cs"/>
              </a:rPr>
              <a:t>ch</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is soft.</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5571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p:bldP spid="12" grpId="0"/>
      <p:bldP spid="16" grpId="0" animBg="1"/>
      <p:bldP spid="18" grpId="0"/>
      <p:bldP spid="21" grpId="0"/>
      <p:bldP spid="22" grpId="0"/>
      <p:bldP spid="10" grpId="0"/>
      <p:bldP spid="23"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descr="background rectangle">
            <a:extLst>
              <a:ext uri="{FF2B5EF4-FFF2-40B4-BE49-F238E27FC236}">
                <a16:creationId xmlns:a16="http://schemas.microsoft.com/office/drawing/2014/main" id="{65CB8444-D299-DE4A-9A94-78FEC45677A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269"/>
            <a:ext cx="6807200" cy="567720"/>
          </a:xfrm>
          <a:prstGeom prst="rect">
            <a:avLst/>
          </a:prstGeom>
        </p:spPr>
      </p:pic>
      <p:pic>
        <p:nvPicPr>
          <p:cNvPr id="66" name="Picture 2">
            <a:extLst>
              <a:ext uri="{FF2B5EF4-FFF2-40B4-BE49-F238E27FC236}">
                <a16:creationId xmlns:a16="http://schemas.microsoft.com/office/drawing/2014/main" id="{40B1648C-6DDC-4737-95D5-CA87F0FA54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544435" y="4591715"/>
            <a:ext cx="1211275" cy="105608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4D270F45-C830-4B2C-9687-C1B7C00338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8409263" y="2820451"/>
            <a:ext cx="1384350" cy="77869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a:extLst>
              <a:ext uri="{FF2B5EF4-FFF2-40B4-BE49-F238E27FC236}">
                <a16:creationId xmlns:a16="http://schemas.microsoft.com/office/drawing/2014/main" id="{3657E1CC-6E25-4C3F-9C1A-676A78ADA2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2549610" y="804746"/>
            <a:ext cx="1231680" cy="123168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923E499E-20E4-5B40-8548-E558C0B60A37}"/>
              </a:ext>
            </a:extLst>
          </p:cNvPr>
          <p:cNvSpPr/>
          <p:nvPr/>
        </p:nvSpPr>
        <p:spPr>
          <a:xfrm>
            <a:off x="2297334" y="780846"/>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254691" y="7915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2297333" y="262193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2297333" y="451747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254689" y="26126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239038" y="7915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210993" y="8022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239039" y="262078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238687" y="262712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270822" y="451393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271401" y="451416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222854" y="452715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TextBox 78"/>
          <p:cNvSpPr txBox="1"/>
          <p:nvPr/>
        </p:nvSpPr>
        <p:spPr>
          <a:xfrm>
            <a:off x="8352847" y="5601250"/>
            <a:ext cx="15321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ran</a:t>
            </a:r>
          </a:p>
        </p:txBody>
      </p:sp>
      <p:sp>
        <p:nvSpPr>
          <p:cNvPr id="84" name="TextBox 83"/>
          <p:cNvSpPr txBox="1"/>
          <p:nvPr/>
        </p:nvSpPr>
        <p:spPr>
          <a:xfrm>
            <a:off x="4368048" y="5188784"/>
            <a:ext cx="1644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it, to it </a:t>
            </a: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Rounded Rectangle 58">
            <a:extLst>
              <a:ext uri="{FF2B5EF4-FFF2-40B4-BE49-F238E27FC236}">
                <a16:creationId xmlns:a16="http://schemas.microsoft.com/office/drawing/2014/main" id="{BCFF21AC-AEB7-45F5-8053-32D26B3C78B5}"/>
              </a:ext>
            </a:extLst>
          </p:cNvPr>
          <p:cNvSpPr/>
          <p:nvPr/>
        </p:nvSpPr>
        <p:spPr>
          <a:xfrm>
            <a:off x="10213413" y="259757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ounded Rectangle 58">
            <a:extLst>
              <a:ext uri="{FF2B5EF4-FFF2-40B4-BE49-F238E27FC236}">
                <a16:creationId xmlns:a16="http://schemas.microsoft.com/office/drawing/2014/main" id="{868D5DC7-153A-404D-827E-F2A3C915D7EC}"/>
              </a:ext>
            </a:extLst>
          </p:cNvPr>
          <p:cNvSpPr/>
          <p:nvPr/>
        </p:nvSpPr>
        <p:spPr>
          <a:xfrm>
            <a:off x="293853" y="26126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0" name="Picture 2">
            <a:extLst>
              <a:ext uri="{FF2B5EF4-FFF2-40B4-BE49-F238E27FC236}">
                <a16:creationId xmlns:a16="http://schemas.microsoft.com/office/drawing/2014/main" id="{7F6C2E10-290D-406A-8CDE-B91E15D4164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803" t="-1" r="14514" b="9914"/>
          <a:stretch/>
        </p:blipFill>
        <p:spPr bwMode="auto">
          <a:xfrm>
            <a:off x="4390197" y="2652157"/>
            <a:ext cx="1434347" cy="11833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2484BE7-9B76-4CCB-95D6-D35E14C6FC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8652880" y="4638763"/>
            <a:ext cx="841728" cy="95515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a:extLst>
              <a:ext uri="{FF2B5EF4-FFF2-40B4-BE49-F238E27FC236}">
                <a16:creationId xmlns:a16="http://schemas.microsoft.com/office/drawing/2014/main" id="{C5969FD9-C325-473A-A655-B76E00EEEA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2439301" y="4591715"/>
            <a:ext cx="1505268" cy="1003511"/>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6828B2A2-323B-40D6-ACB6-2F9A1350E47C}"/>
              </a:ext>
            </a:extLst>
          </p:cNvPr>
          <p:cNvSpPr txBox="1"/>
          <p:nvPr/>
        </p:nvSpPr>
        <p:spPr>
          <a:xfrm>
            <a:off x="10257933" y="3637522"/>
            <a:ext cx="16446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began</a:t>
            </a:r>
          </a:p>
        </p:txBody>
      </p:sp>
      <p:pic>
        <p:nvPicPr>
          <p:cNvPr id="2052" name="Picture 4">
            <a:extLst>
              <a:ext uri="{FF2B5EF4-FFF2-40B4-BE49-F238E27FC236}">
                <a16:creationId xmlns:a16="http://schemas.microsoft.com/office/drawing/2014/main" id="{B67E98D3-0FEF-45B8-9AEE-39AD0C0D677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6359273" y="838181"/>
            <a:ext cx="1446234" cy="87225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EE22D091-7C2C-4311-98DC-AD997B32974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6433989" y="2776367"/>
            <a:ext cx="1315933" cy="98695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a:extLst>
              <a:ext uri="{FF2B5EF4-FFF2-40B4-BE49-F238E27FC236}">
                <a16:creationId xmlns:a16="http://schemas.microsoft.com/office/drawing/2014/main" id="{283A4323-C593-2E44-AFD5-99D8D006530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4424697" y="1074498"/>
            <a:ext cx="1384350" cy="69217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a:extLst>
              <a:ext uri="{FF2B5EF4-FFF2-40B4-BE49-F238E27FC236}">
                <a16:creationId xmlns:a16="http://schemas.microsoft.com/office/drawing/2014/main" id="{85EF3909-417C-D044-AE22-04C7FCB8FCD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8390443" y="887933"/>
            <a:ext cx="1278331" cy="107060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a:extLst>
              <a:ext uri="{FF2B5EF4-FFF2-40B4-BE49-F238E27FC236}">
                <a16:creationId xmlns:a16="http://schemas.microsoft.com/office/drawing/2014/main" id="{BFD0BBEB-FD1D-794A-9B25-8EF71BE51E6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28438" b="12332"/>
          <a:stretch/>
        </p:blipFill>
        <p:spPr bwMode="auto">
          <a:xfrm>
            <a:off x="421050" y="2715279"/>
            <a:ext cx="1509645" cy="108353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a:extLst>
              <a:ext uri="{FF2B5EF4-FFF2-40B4-BE49-F238E27FC236}">
                <a16:creationId xmlns:a16="http://schemas.microsoft.com/office/drawing/2014/main" id="{2A06EB31-8B44-AB47-901C-C7571C4B9BEE}"/>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8207" t="13061" r="41550" b="12386"/>
          <a:stretch/>
        </p:blipFill>
        <p:spPr bwMode="auto">
          <a:xfrm>
            <a:off x="2559695" y="2645740"/>
            <a:ext cx="1235919" cy="1222615"/>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25D2606C-8DC6-474A-8A3F-4788116CADAE}"/>
              </a:ext>
            </a:extLst>
          </p:cNvPr>
          <p:cNvSpPr txBox="1"/>
          <p:nvPr/>
        </p:nvSpPr>
        <p:spPr>
          <a:xfrm>
            <a:off x="4335573" y="2596717"/>
            <a:ext cx="16446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to originate</a:t>
            </a:r>
          </a:p>
        </p:txBody>
      </p:sp>
      <p:pic>
        <p:nvPicPr>
          <p:cNvPr id="91" name="Picture 4">
            <a:extLst>
              <a:ext uri="{FF2B5EF4-FFF2-40B4-BE49-F238E27FC236}">
                <a16:creationId xmlns:a16="http://schemas.microsoft.com/office/drawing/2014/main" id="{F84CC0AF-CEA5-8B47-81A1-682577F0CB7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p:blipFill>
        <p:spPr bwMode="auto">
          <a:xfrm>
            <a:off x="10495189" y="2652161"/>
            <a:ext cx="1342051" cy="1191072"/>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32906B9F-29F0-BA47-AADE-E7CDF4A16427}"/>
              </a:ext>
            </a:extLst>
          </p:cNvPr>
          <p:cNvSpPr txBox="1"/>
          <p:nvPr/>
        </p:nvSpPr>
        <p:spPr>
          <a:xfrm>
            <a:off x="2528152" y="5590532"/>
            <a:ext cx="16446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awake</a:t>
            </a:r>
          </a:p>
        </p:txBody>
      </p:sp>
      <p:pic>
        <p:nvPicPr>
          <p:cNvPr id="93" name="Picture 2">
            <a:extLst>
              <a:ext uri="{FF2B5EF4-FFF2-40B4-BE49-F238E27FC236}">
                <a16:creationId xmlns:a16="http://schemas.microsoft.com/office/drawing/2014/main" id="{7E914720-7638-DF4F-9A7D-8340D8F39E1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p:blipFill>
        <p:spPr bwMode="auto">
          <a:xfrm rot="7192887">
            <a:off x="4436099" y="4614584"/>
            <a:ext cx="1006656" cy="1003511"/>
          </a:xfrm>
          <a:prstGeom prst="rect">
            <a:avLst/>
          </a:prstGeom>
          <a:noFill/>
          <a:extLst>
            <a:ext uri="{909E8E84-426E-40DD-AFC4-6F175D3DCCD1}">
              <a14:hiddenFill xmlns:a14="http://schemas.microsoft.com/office/drawing/2010/main">
                <a:solidFill>
                  <a:srgbClr val="FFFFFF"/>
                </a:solidFill>
              </a14:hiddenFill>
            </a:ext>
          </a:extLst>
        </p:spPr>
      </p:pic>
      <p:sp>
        <p:nvSpPr>
          <p:cNvPr id="97" name="Rounded Rectangle 96">
            <a:extLst>
              <a:ext uri="{FF2B5EF4-FFF2-40B4-BE49-F238E27FC236}">
                <a16:creationId xmlns:a16="http://schemas.microsoft.com/office/drawing/2014/main" id="{5CB2B8E1-3045-F64F-AB74-5ADB86F56FD0}"/>
              </a:ext>
            </a:extLst>
          </p:cNvPr>
          <p:cNvSpPr/>
          <p:nvPr/>
        </p:nvSpPr>
        <p:spPr>
          <a:xfrm>
            <a:off x="8196614" y="723977"/>
            <a:ext cx="1811383" cy="1674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100" name="Rounded Rectangle 99">
            <a:extLst>
              <a:ext uri="{FF2B5EF4-FFF2-40B4-BE49-F238E27FC236}">
                <a16:creationId xmlns:a16="http://schemas.microsoft.com/office/drawing/2014/main" id="{BDFFF43E-D8B0-2C4D-99FC-22570D74589D}"/>
              </a:ext>
            </a:extLst>
          </p:cNvPr>
          <p:cNvSpPr/>
          <p:nvPr/>
        </p:nvSpPr>
        <p:spPr>
          <a:xfrm>
            <a:off x="4194691" y="2601697"/>
            <a:ext cx="1803515" cy="167458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101" name="Rounded Rectangle 100">
            <a:extLst>
              <a:ext uri="{FF2B5EF4-FFF2-40B4-BE49-F238E27FC236}">
                <a16:creationId xmlns:a16="http://schemas.microsoft.com/office/drawing/2014/main" id="{605AA2C7-4F58-024C-A4E7-180BA411A9A2}"/>
              </a:ext>
            </a:extLst>
          </p:cNvPr>
          <p:cNvSpPr/>
          <p:nvPr/>
        </p:nvSpPr>
        <p:spPr>
          <a:xfrm>
            <a:off x="6244383" y="2591035"/>
            <a:ext cx="1811383" cy="16910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102" name="Rounded Rectangle 101">
            <a:extLst>
              <a:ext uri="{FF2B5EF4-FFF2-40B4-BE49-F238E27FC236}">
                <a16:creationId xmlns:a16="http://schemas.microsoft.com/office/drawing/2014/main" id="{94DFEF7F-B1FD-E640-8CBC-8444CE17D9A3}"/>
              </a:ext>
            </a:extLst>
          </p:cNvPr>
          <p:cNvSpPr/>
          <p:nvPr/>
        </p:nvSpPr>
        <p:spPr>
          <a:xfrm>
            <a:off x="8238687" y="2595384"/>
            <a:ext cx="1805241" cy="164507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103" name="Rounded Rectangle 102">
            <a:extLst>
              <a:ext uri="{FF2B5EF4-FFF2-40B4-BE49-F238E27FC236}">
                <a16:creationId xmlns:a16="http://schemas.microsoft.com/office/drawing/2014/main" id="{B6C563B5-87CE-2C46-BC85-89FEFC7FB490}"/>
              </a:ext>
            </a:extLst>
          </p:cNvPr>
          <p:cNvSpPr/>
          <p:nvPr/>
        </p:nvSpPr>
        <p:spPr>
          <a:xfrm>
            <a:off x="10222763" y="2539307"/>
            <a:ext cx="1818402" cy="16838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104" name="Rounded Rectangle 103">
            <a:extLst>
              <a:ext uri="{FF2B5EF4-FFF2-40B4-BE49-F238E27FC236}">
                <a16:creationId xmlns:a16="http://schemas.microsoft.com/office/drawing/2014/main" id="{77018AEE-BD71-4B44-8ED3-9287CB64700B}"/>
              </a:ext>
            </a:extLst>
          </p:cNvPr>
          <p:cNvSpPr/>
          <p:nvPr/>
        </p:nvSpPr>
        <p:spPr>
          <a:xfrm>
            <a:off x="2201139" y="4448390"/>
            <a:ext cx="1817734" cy="167458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105" name="Rounded Rectangle 104">
            <a:extLst>
              <a:ext uri="{FF2B5EF4-FFF2-40B4-BE49-F238E27FC236}">
                <a16:creationId xmlns:a16="http://schemas.microsoft.com/office/drawing/2014/main" id="{FA499937-D354-4641-B835-D9199141C843}"/>
              </a:ext>
            </a:extLst>
          </p:cNvPr>
          <p:cNvSpPr/>
          <p:nvPr/>
        </p:nvSpPr>
        <p:spPr>
          <a:xfrm>
            <a:off x="4254039" y="4429946"/>
            <a:ext cx="1817734" cy="1674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107" name="Rounded Rectangle 48">
            <a:extLst>
              <a:ext uri="{FF2B5EF4-FFF2-40B4-BE49-F238E27FC236}">
                <a16:creationId xmlns:a16="http://schemas.microsoft.com/office/drawing/2014/main" id="{4E192B51-00BE-C04D-B3B6-C68EFE049712}"/>
              </a:ext>
            </a:extLst>
          </p:cNvPr>
          <p:cNvSpPr/>
          <p:nvPr/>
        </p:nvSpPr>
        <p:spPr>
          <a:xfrm>
            <a:off x="8221102" y="4470059"/>
            <a:ext cx="1817734" cy="1674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N</a:t>
            </a:r>
          </a:p>
        </p:txBody>
      </p:sp>
      <p:sp>
        <p:nvSpPr>
          <p:cNvPr id="108" name="Title 16">
            <a:extLst>
              <a:ext uri="{FF2B5EF4-FFF2-40B4-BE49-F238E27FC236}">
                <a16:creationId xmlns:a16="http://schemas.microsoft.com/office/drawing/2014/main" id="{C272A065-BD87-114A-BA3E-AAA1B22514B1}"/>
              </a:ext>
            </a:extLst>
          </p:cNvPr>
          <p:cNvSpPr txBox="1">
            <a:spLocks/>
          </p:cNvSpPr>
          <p:nvPr/>
        </p:nvSpPr>
        <p:spPr>
          <a:xfrm>
            <a:off x="0" y="-2768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Wie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schreibt</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man das?</a:t>
            </a:r>
          </a:p>
        </p:txBody>
      </p:sp>
      <p:sp>
        <p:nvSpPr>
          <p:cNvPr id="3" name="TextBox 2">
            <a:extLst>
              <a:ext uri="{FF2B5EF4-FFF2-40B4-BE49-F238E27FC236}">
                <a16:creationId xmlns:a16="http://schemas.microsoft.com/office/drawing/2014/main" id="{E845DA27-EFC4-4031-83D5-373BCFBA2635}"/>
              </a:ext>
            </a:extLst>
          </p:cNvPr>
          <p:cNvSpPr txBox="1"/>
          <p:nvPr/>
        </p:nvSpPr>
        <p:spPr>
          <a:xfrm>
            <a:off x="2670272" y="1889482"/>
            <a:ext cx="1010983" cy="461665"/>
          </a:xfrm>
          <a:prstGeom prst="rect">
            <a:avLst/>
          </a:prstGeom>
          <a:noFill/>
        </p:spPr>
        <p:txBody>
          <a:bodyPr wrap="square" rtlCol="0">
            <a:spAutoFit/>
          </a:bodyPr>
          <a:lstStyle/>
          <a:p>
            <a:pPr algn="ctr"/>
            <a:r>
              <a:rPr lang="en-GB" sz="2400" dirty="0">
                <a:solidFill>
                  <a:schemeClr val="accent5">
                    <a:lumMod val="50000"/>
                  </a:schemeClr>
                </a:solidFill>
              </a:rPr>
              <a:t>saw</a:t>
            </a:r>
          </a:p>
        </p:txBody>
      </p:sp>
      <p:sp>
        <p:nvSpPr>
          <p:cNvPr id="94" name="Rounded Rectangle 93">
            <a:extLst>
              <a:ext uri="{FF2B5EF4-FFF2-40B4-BE49-F238E27FC236}">
                <a16:creationId xmlns:a16="http://schemas.microsoft.com/office/drawing/2014/main" id="{F3A9A1C2-301F-2A4D-8A16-1AF48B7528BE}"/>
              </a:ext>
            </a:extLst>
          </p:cNvPr>
          <p:cNvSpPr/>
          <p:nvPr/>
        </p:nvSpPr>
        <p:spPr>
          <a:xfrm>
            <a:off x="2234294" y="697538"/>
            <a:ext cx="1811383" cy="167458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4" name="TextBox 3">
            <a:extLst>
              <a:ext uri="{FF2B5EF4-FFF2-40B4-BE49-F238E27FC236}">
                <a16:creationId xmlns:a16="http://schemas.microsoft.com/office/drawing/2014/main" id="{7C3B3701-A3CC-4D5A-9520-2465993811E1}"/>
              </a:ext>
            </a:extLst>
          </p:cNvPr>
          <p:cNvSpPr txBox="1"/>
          <p:nvPr/>
        </p:nvSpPr>
        <p:spPr>
          <a:xfrm>
            <a:off x="4424696" y="1860157"/>
            <a:ext cx="1503915" cy="461665"/>
          </a:xfrm>
          <a:prstGeom prst="rect">
            <a:avLst/>
          </a:prstGeom>
          <a:noFill/>
        </p:spPr>
        <p:txBody>
          <a:bodyPr wrap="square" rtlCol="0">
            <a:spAutoFit/>
          </a:bodyPr>
          <a:lstStyle/>
          <a:p>
            <a:pPr algn="l"/>
            <a:r>
              <a:rPr lang="en-GB" sz="2400" dirty="0">
                <a:solidFill>
                  <a:schemeClr val="accent5">
                    <a:lumMod val="50000"/>
                  </a:schemeClr>
                </a:solidFill>
              </a:rPr>
              <a:t>weather</a:t>
            </a:r>
          </a:p>
        </p:txBody>
      </p:sp>
      <p:sp>
        <p:nvSpPr>
          <p:cNvPr id="95" name="Rounded Rectangle 94">
            <a:extLst>
              <a:ext uri="{FF2B5EF4-FFF2-40B4-BE49-F238E27FC236}">
                <a16:creationId xmlns:a16="http://schemas.microsoft.com/office/drawing/2014/main" id="{05FCDE95-57A3-E846-8BDA-962635BB153A}"/>
              </a:ext>
            </a:extLst>
          </p:cNvPr>
          <p:cNvSpPr/>
          <p:nvPr/>
        </p:nvSpPr>
        <p:spPr>
          <a:xfrm>
            <a:off x="4227433" y="685760"/>
            <a:ext cx="1811383" cy="16839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5" name="TextBox 4">
            <a:extLst>
              <a:ext uri="{FF2B5EF4-FFF2-40B4-BE49-F238E27FC236}">
                <a16:creationId xmlns:a16="http://schemas.microsoft.com/office/drawing/2014/main" id="{D603A25A-E806-48DB-BD3B-B742D9954B88}"/>
              </a:ext>
            </a:extLst>
          </p:cNvPr>
          <p:cNvSpPr txBox="1"/>
          <p:nvPr/>
        </p:nvSpPr>
        <p:spPr>
          <a:xfrm>
            <a:off x="6380305" y="1619606"/>
            <a:ext cx="1444601" cy="830997"/>
          </a:xfrm>
          <a:prstGeom prst="rect">
            <a:avLst/>
          </a:prstGeom>
          <a:noFill/>
        </p:spPr>
        <p:txBody>
          <a:bodyPr wrap="square" rtlCol="0">
            <a:spAutoFit/>
          </a:bodyPr>
          <a:lstStyle/>
          <a:p>
            <a:pPr algn="ctr"/>
            <a:r>
              <a:rPr lang="en-GB" sz="2400" dirty="0">
                <a:solidFill>
                  <a:schemeClr val="accent5">
                    <a:lumMod val="50000"/>
                  </a:schemeClr>
                </a:solidFill>
              </a:rPr>
              <a:t>to go to sleep</a:t>
            </a:r>
          </a:p>
        </p:txBody>
      </p:sp>
      <p:sp>
        <p:nvSpPr>
          <p:cNvPr id="96" name="Rounded Rectangle 95">
            <a:extLst>
              <a:ext uri="{FF2B5EF4-FFF2-40B4-BE49-F238E27FC236}">
                <a16:creationId xmlns:a16="http://schemas.microsoft.com/office/drawing/2014/main" id="{6F72F457-5833-1347-A5DF-CF53CBECA250}"/>
              </a:ext>
            </a:extLst>
          </p:cNvPr>
          <p:cNvSpPr/>
          <p:nvPr/>
        </p:nvSpPr>
        <p:spPr>
          <a:xfrm>
            <a:off x="6189208" y="710805"/>
            <a:ext cx="1817734" cy="167458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69" name="TextBox 68">
            <a:extLst>
              <a:ext uri="{FF2B5EF4-FFF2-40B4-BE49-F238E27FC236}">
                <a16:creationId xmlns:a16="http://schemas.microsoft.com/office/drawing/2014/main" id="{47E353B6-787D-45E5-BDD8-79AD4C0D45AA}"/>
              </a:ext>
            </a:extLst>
          </p:cNvPr>
          <p:cNvSpPr txBox="1"/>
          <p:nvPr/>
        </p:nvSpPr>
        <p:spPr>
          <a:xfrm>
            <a:off x="419450" y="3746063"/>
            <a:ext cx="1444601" cy="461665"/>
          </a:xfrm>
          <a:prstGeom prst="rect">
            <a:avLst/>
          </a:prstGeom>
          <a:noFill/>
        </p:spPr>
        <p:txBody>
          <a:bodyPr wrap="square" rtlCol="0">
            <a:spAutoFit/>
          </a:bodyPr>
          <a:lstStyle/>
          <a:p>
            <a:pPr algn="ctr"/>
            <a:r>
              <a:rPr lang="en-GB" sz="2400" dirty="0">
                <a:solidFill>
                  <a:schemeClr val="accent5">
                    <a:lumMod val="50000"/>
                  </a:schemeClr>
                </a:solidFill>
              </a:rPr>
              <a:t>nature</a:t>
            </a:r>
          </a:p>
        </p:txBody>
      </p:sp>
      <p:sp>
        <p:nvSpPr>
          <p:cNvPr id="98" name="Rounded Rectangle 97">
            <a:extLst>
              <a:ext uri="{FF2B5EF4-FFF2-40B4-BE49-F238E27FC236}">
                <a16:creationId xmlns:a16="http://schemas.microsoft.com/office/drawing/2014/main" id="{D47D0804-2B86-024D-A05A-9A046687E7BD}"/>
              </a:ext>
            </a:extLst>
          </p:cNvPr>
          <p:cNvSpPr/>
          <p:nvPr/>
        </p:nvSpPr>
        <p:spPr>
          <a:xfrm>
            <a:off x="204376" y="2532369"/>
            <a:ext cx="1811383" cy="168716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70" name="TextBox 69">
            <a:extLst>
              <a:ext uri="{FF2B5EF4-FFF2-40B4-BE49-F238E27FC236}">
                <a16:creationId xmlns:a16="http://schemas.microsoft.com/office/drawing/2014/main" id="{994EE406-98ED-41DE-81FC-F0B16B76797F}"/>
              </a:ext>
            </a:extLst>
          </p:cNvPr>
          <p:cNvSpPr txBox="1"/>
          <p:nvPr/>
        </p:nvSpPr>
        <p:spPr>
          <a:xfrm>
            <a:off x="2426179" y="3798526"/>
            <a:ext cx="1444601" cy="461665"/>
          </a:xfrm>
          <a:prstGeom prst="rect">
            <a:avLst/>
          </a:prstGeom>
          <a:noFill/>
        </p:spPr>
        <p:txBody>
          <a:bodyPr wrap="square" rtlCol="0">
            <a:spAutoFit/>
          </a:bodyPr>
          <a:lstStyle/>
          <a:p>
            <a:pPr algn="ctr"/>
            <a:r>
              <a:rPr lang="en-GB" sz="2400" dirty="0">
                <a:solidFill>
                  <a:schemeClr val="accent5">
                    <a:lumMod val="50000"/>
                  </a:schemeClr>
                </a:solidFill>
              </a:rPr>
              <a:t>ate</a:t>
            </a:r>
          </a:p>
        </p:txBody>
      </p:sp>
      <p:sp>
        <p:nvSpPr>
          <p:cNvPr id="99" name="Rounded Rectangle 98">
            <a:extLst>
              <a:ext uri="{FF2B5EF4-FFF2-40B4-BE49-F238E27FC236}">
                <a16:creationId xmlns:a16="http://schemas.microsoft.com/office/drawing/2014/main" id="{10D7C7A8-ACE7-DC4B-ACB0-8649FBACF3A5}"/>
              </a:ext>
            </a:extLst>
          </p:cNvPr>
          <p:cNvSpPr/>
          <p:nvPr/>
        </p:nvSpPr>
        <p:spPr>
          <a:xfrm>
            <a:off x="2230833" y="2554412"/>
            <a:ext cx="1811383" cy="16838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72" name="TextBox 71">
            <a:extLst>
              <a:ext uri="{FF2B5EF4-FFF2-40B4-BE49-F238E27FC236}">
                <a16:creationId xmlns:a16="http://schemas.microsoft.com/office/drawing/2014/main" id="{B754D578-C874-49C2-AD1F-4D523DE968CB}"/>
              </a:ext>
            </a:extLst>
          </p:cNvPr>
          <p:cNvSpPr txBox="1"/>
          <p:nvPr/>
        </p:nvSpPr>
        <p:spPr>
          <a:xfrm>
            <a:off x="6382641" y="5641887"/>
            <a:ext cx="1534865" cy="461665"/>
          </a:xfrm>
          <a:prstGeom prst="rect">
            <a:avLst/>
          </a:prstGeom>
          <a:noFill/>
        </p:spPr>
        <p:txBody>
          <a:bodyPr wrap="square" rtlCol="0">
            <a:spAutoFit/>
          </a:bodyPr>
          <a:lstStyle/>
          <a:p>
            <a:pPr algn="ctr"/>
            <a:r>
              <a:rPr lang="en-GB" sz="2400" dirty="0">
                <a:solidFill>
                  <a:schemeClr val="accent5">
                    <a:lumMod val="50000"/>
                  </a:schemeClr>
                </a:solidFill>
              </a:rPr>
              <a:t>to inform</a:t>
            </a:r>
          </a:p>
        </p:txBody>
      </p:sp>
      <p:sp>
        <p:nvSpPr>
          <p:cNvPr id="106" name="Rounded Rectangle 48">
            <a:extLst>
              <a:ext uri="{FF2B5EF4-FFF2-40B4-BE49-F238E27FC236}">
                <a16:creationId xmlns:a16="http://schemas.microsoft.com/office/drawing/2014/main" id="{2431B0F9-9D89-1A40-ABE4-A105AEB1FEF7}"/>
              </a:ext>
            </a:extLst>
          </p:cNvPr>
          <p:cNvSpPr/>
          <p:nvPr/>
        </p:nvSpPr>
        <p:spPr>
          <a:xfrm>
            <a:off x="6225285" y="4496346"/>
            <a:ext cx="1817734" cy="167458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M</a:t>
            </a:r>
          </a:p>
        </p:txBody>
      </p:sp>
    </p:spTree>
    <p:extLst>
      <p:ext uri="{BB962C8B-B14F-4D97-AF65-F5344CB8AC3E}">
        <p14:creationId xmlns:p14="http://schemas.microsoft.com/office/powerpoint/2010/main" val="587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94"/>
                                        </p:tgtEl>
                                        <p:attrNameLst>
                                          <p:attrName>style.opacity</p:attrName>
                                        </p:attrNameLst>
                                      </p:cBhvr>
                                      <p:to>
                                        <p:strVal val="0"/>
                                      </p:to>
                                    </p:set>
                                    <p:animEffect filter="image" prLst="opacity: 0">
                                      <p:cBhvr rctx="IE">
                                        <p:cTn id="7" dur="30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95"/>
                                        </p:tgtEl>
                                        <p:attrNameLst>
                                          <p:attrName>style.opacity</p:attrName>
                                        </p:attrNameLst>
                                      </p:cBhvr>
                                      <p:to>
                                        <p:strVal val="0"/>
                                      </p:to>
                                    </p:set>
                                    <p:animEffect filter="image" prLst="opacity: 0">
                                      <p:cBhvr rctx="IE">
                                        <p:cTn id="12" dur="30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96"/>
                                        </p:tgtEl>
                                        <p:attrNameLst>
                                          <p:attrName>style.opacity</p:attrName>
                                        </p:attrNameLst>
                                      </p:cBhvr>
                                      <p:to>
                                        <p:strVal val="0"/>
                                      </p:to>
                                    </p:set>
                                    <p:animEffect filter="image" prLst="opacity: 0">
                                      <p:cBhvr rctx="IE">
                                        <p:cTn id="17" dur="30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97"/>
                                        </p:tgtEl>
                                        <p:attrNameLst>
                                          <p:attrName>style.opacity</p:attrName>
                                        </p:attrNameLst>
                                      </p:cBhvr>
                                      <p:to>
                                        <p:strVal val="0"/>
                                      </p:to>
                                    </p:set>
                                    <p:animEffect filter="image" prLst="opacity: 0">
                                      <p:cBhvr rctx="IE">
                                        <p:cTn id="22" dur="30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98"/>
                                        </p:tgtEl>
                                        <p:attrNameLst>
                                          <p:attrName>style.opacity</p:attrName>
                                        </p:attrNameLst>
                                      </p:cBhvr>
                                      <p:to>
                                        <p:strVal val="0"/>
                                      </p:to>
                                    </p:set>
                                    <p:animEffect filter="image" prLst="opacity: 0">
                                      <p:cBhvr rctx="IE">
                                        <p:cTn id="27" dur="300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99"/>
                                        </p:tgtEl>
                                        <p:attrNameLst>
                                          <p:attrName>style.opacity</p:attrName>
                                        </p:attrNameLst>
                                      </p:cBhvr>
                                      <p:to>
                                        <p:strVal val="0"/>
                                      </p:to>
                                    </p:set>
                                    <p:animEffect filter="image" prLst="opacity: 0">
                                      <p:cBhvr rctx="IE">
                                        <p:cTn id="32" dur="3000"/>
                                        <p:tgtEl>
                                          <p:spTgt spid="9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100"/>
                                        </p:tgtEl>
                                        <p:attrNameLst>
                                          <p:attrName>style.opacity</p:attrName>
                                        </p:attrNameLst>
                                      </p:cBhvr>
                                      <p:to>
                                        <p:strVal val="0"/>
                                      </p:to>
                                    </p:set>
                                    <p:animEffect filter="image" prLst="opacity: 0">
                                      <p:cBhvr rctx="IE">
                                        <p:cTn id="37" dur="3000"/>
                                        <p:tgtEl>
                                          <p:spTgt spid="10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101"/>
                                        </p:tgtEl>
                                        <p:attrNameLst>
                                          <p:attrName>style.opacity</p:attrName>
                                        </p:attrNameLst>
                                      </p:cBhvr>
                                      <p:to>
                                        <p:strVal val="0"/>
                                      </p:to>
                                    </p:set>
                                    <p:animEffect filter="image" prLst="opacity: 0">
                                      <p:cBhvr rctx="IE">
                                        <p:cTn id="42" dur="3000"/>
                                        <p:tgtEl>
                                          <p:spTgt spid="10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102"/>
                                        </p:tgtEl>
                                        <p:attrNameLst>
                                          <p:attrName>style.opacity</p:attrName>
                                        </p:attrNameLst>
                                      </p:cBhvr>
                                      <p:to>
                                        <p:strVal val="0"/>
                                      </p:to>
                                    </p:set>
                                    <p:animEffect filter="image" prLst="opacity: 0">
                                      <p:cBhvr rctx="IE">
                                        <p:cTn id="47" dur="3000"/>
                                        <p:tgtEl>
                                          <p:spTgt spid="10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103"/>
                                        </p:tgtEl>
                                        <p:attrNameLst>
                                          <p:attrName>style.opacity</p:attrName>
                                        </p:attrNameLst>
                                      </p:cBhvr>
                                      <p:to>
                                        <p:strVal val="0"/>
                                      </p:to>
                                    </p:set>
                                    <p:animEffect filter="image" prLst="opacity: 0">
                                      <p:cBhvr rctx="IE">
                                        <p:cTn id="52" dur="3000"/>
                                        <p:tgtEl>
                                          <p:spTgt spid="103"/>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104"/>
                                        </p:tgtEl>
                                        <p:attrNameLst>
                                          <p:attrName>style.opacity</p:attrName>
                                        </p:attrNameLst>
                                      </p:cBhvr>
                                      <p:to>
                                        <p:strVal val="0"/>
                                      </p:to>
                                    </p:set>
                                    <p:animEffect filter="image" prLst="opacity: 0">
                                      <p:cBhvr rctx="IE">
                                        <p:cTn id="57" dur="3000"/>
                                        <p:tgtEl>
                                          <p:spTgt spid="104"/>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105"/>
                                        </p:tgtEl>
                                        <p:attrNameLst>
                                          <p:attrName>style.opacity</p:attrName>
                                        </p:attrNameLst>
                                      </p:cBhvr>
                                      <p:to>
                                        <p:strVal val="0"/>
                                      </p:to>
                                    </p:set>
                                    <p:animEffect filter="image" prLst="opacity: 0">
                                      <p:cBhvr rctx="IE">
                                        <p:cTn id="62" dur="3000"/>
                                        <p:tgtEl>
                                          <p:spTgt spid="105"/>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mph" presetSubtype="0" grpId="0" nodeType="clickEffect">
                                  <p:stCondLst>
                                    <p:cond delay="0"/>
                                  </p:stCondLst>
                                  <p:childTnLst>
                                    <p:set>
                                      <p:cBhvr>
                                        <p:cTn id="66" dur="3000"/>
                                        <p:tgtEl>
                                          <p:spTgt spid="106"/>
                                        </p:tgtEl>
                                        <p:attrNameLst>
                                          <p:attrName>style.opacity</p:attrName>
                                        </p:attrNameLst>
                                      </p:cBhvr>
                                      <p:to>
                                        <p:strVal val="0"/>
                                      </p:to>
                                    </p:set>
                                    <p:animEffect filter="image" prLst="opacity: 0">
                                      <p:cBhvr rctx="IE">
                                        <p:cTn id="67" dur="3000"/>
                                        <p:tgtEl>
                                          <p:spTgt spid="106"/>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mph" presetSubtype="0" grpId="0" nodeType="clickEffect">
                                  <p:stCondLst>
                                    <p:cond delay="0"/>
                                  </p:stCondLst>
                                  <p:childTnLst>
                                    <p:set>
                                      <p:cBhvr>
                                        <p:cTn id="71" dur="3000"/>
                                        <p:tgtEl>
                                          <p:spTgt spid="107"/>
                                        </p:tgtEl>
                                        <p:attrNameLst>
                                          <p:attrName>style.opacity</p:attrName>
                                        </p:attrNameLst>
                                      </p:cBhvr>
                                      <p:to>
                                        <p:strVal val="0"/>
                                      </p:to>
                                    </p:set>
                                    <p:animEffect filter="image" prLst="opacity: 0">
                                      <p:cBhvr rctx="IE">
                                        <p:cTn id="72" dur="3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0" grpId="0" animBg="1"/>
      <p:bldP spid="101" grpId="0" animBg="1"/>
      <p:bldP spid="102" grpId="0" animBg="1"/>
      <p:bldP spid="103" grpId="0" animBg="1"/>
      <p:bldP spid="104" grpId="0" animBg="1"/>
      <p:bldP spid="105" grpId="0" animBg="1"/>
      <p:bldP spid="107" grpId="0" animBg="1"/>
      <p:bldP spid="94" grpId="0" animBg="1"/>
      <p:bldP spid="95" grpId="0" animBg="1"/>
      <p:bldP spid="96" grpId="0" animBg="1"/>
      <p:bldP spid="98" grpId="0" animBg="1"/>
      <p:bldP spid="99" grpId="0" animBg="1"/>
      <p:bldP spid="10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2">
            <a:extLst>
              <a:ext uri="{FF2B5EF4-FFF2-40B4-BE49-F238E27FC236}">
                <a16:creationId xmlns:a16="http://schemas.microsoft.com/office/drawing/2014/main" id="{40B1648C-6DDC-4737-95D5-CA87F0FA54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625640" y="4609138"/>
            <a:ext cx="1124282" cy="98023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4D270F45-C830-4B2C-9687-C1B7C00338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8409263" y="2820451"/>
            <a:ext cx="1384350" cy="77869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a:extLst>
              <a:ext uri="{FF2B5EF4-FFF2-40B4-BE49-F238E27FC236}">
                <a16:creationId xmlns:a16="http://schemas.microsoft.com/office/drawing/2014/main" id="{3657E1CC-6E25-4C3F-9C1A-676A78ADA2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2470703" y="821411"/>
            <a:ext cx="1537536" cy="108588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923E499E-20E4-5B40-8548-E558C0B60A37}"/>
              </a:ext>
            </a:extLst>
          </p:cNvPr>
          <p:cNvSpPr/>
          <p:nvPr/>
        </p:nvSpPr>
        <p:spPr>
          <a:xfrm>
            <a:off x="2297334" y="780846"/>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254691" y="7915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2297333" y="262193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2297333" y="451747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254689" y="26126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239038" y="7915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210993" y="8022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239039" y="262078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238687" y="262712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270822" y="451393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271401" y="451416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222854" y="452715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4" name="Picture 53"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4021"/>
            <a:ext cx="2799706" cy="672231"/>
          </a:xfrm>
          <a:prstGeom prst="rect">
            <a:avLst/>
          </a:prstGeom>
        </p:spPr>
      </p:pic>
      <p:sp>
        <p:nvSpPr>
          <p:cNvPr id="17" name="Title 16"/>
          <p:cNvSpPr>
            <a:spLocks noGrp="1"/>
          </p:cNvSpPr>
          <p:nvPr>
            <p:ph type="title"/>
          </p:nvPr>
        </p:nvSpPr>
        <p:spPr>
          <a:xfrm>
            <a:off x="-20411" y="-331836"/>
            <a:ext cx="10515600" cy="1325563"/>
          </a:xfrm>
        </p:spPr>
        <p:txBody>
          <a:bodyPr>
            <a:normAutofit/>
          </a:bodyPr>
          <a:lstStyle/>
          <a:p>
            <a:r>
              <a:rPr lang="en-GB" sz="3200" b="1" dirty="0" err="1">
                <a:solidFill>
                  <a:schemeClr val="bg1"/>
                </a:solidFill>
              </a:rPr>
              <a:t>Antworten</a:t>
            </a:r>
            <a:endParaRPr lang="en-GB" sz="3200" b="1" dirty="0">
              <a:solidFill>
                <a:schemeClr val="bg1"/>
              </a:solidFill>
            </a:endParaRPr>
          </a:p>
        </p:txBody>
      </p:sp>
      <p:sp>
        <p:nvSpPr>
          <p:cNvPr id="50" name="Rounded Rectangle 58">
            <a:extLst>
              <a:ext uri="{FF2B5EF4-FFF2-40B4-BE49-F238E27FC236}">
                <a16:creationId xmlns:a16="http://schemas.microsoft.com/office/drawing/2014/main" id="{BCFF21AC-AEB7-45F5-8053-32D26B3C78B5}"/>
              </a:ext>
            </a:extLst>
          </p:cNvPr>
          <p:cNvSpPr/>
          <p:nvPr/>
        </p:nvSpPr>
        <p:spPr>
          <a:xfrm>
            <a:off x="10213413" y="259757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ounded Rectangle 58">
            <a:extLst>
              <a:ext uri="{FF2B5EF4-FFF2-40B4-BE49-F238E27FC236}">
                <a16:creationId xmlns:a16="http://schemas.microsoft.com/office/drawing/2014/main" id="{868D5DC7-153A-404D-827E-F2A3C915D7EC}"/>
              </a:ext>
            </a:extLst>
          </p:cNvPr>
          <p:cNvSpPr/>
          <p:nvPr/>
        </p:nvSpPr>
        <p:spPr>
          <a:xfrm>
            <a:off x="293853" y="26126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0" name="Picture 2">
            <a:extLst>
              <a:ext uri="{FF2B5EF4-FFF2-40B4-BE49-F238E27FC236}">
                <a16:creationId xmlns:a16="http://schemas.microsoft.com/office/drawing/2014/main" id="{7F6C2E10-290D-406A-8CDE-B91E15D4164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803" t="-1" r="14514" b="9914"/>
          <a:stretch/>
        </p:blipFill>
        <p:spPr bwMode="auto">
          <a:xfrm>
            <a:off x="4390197" y="2652157"/>
            <a:ext cx="1434347" cy="11833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2484BE7-9B76-4CCB-95D6-D35E14C6FC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8652880" y="4638763"/>
            <a:ext cx="841728" cy="95515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a:extLst>
              <a:ext uri="{FF2B5EF4-FFF2-40B4-BE49-F238E27FC236}">
                <a16:creationId xmlns:a16="http://schemas.microsoft.com/office/drawing/2014/main" id="{C5969FD9-C325-473A-A655-B76E00EEEA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2439301" y="4591715"/>
            <a:ext cx="1505268" cy="10035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67E98D3-0FEF-45B8-9AEE-39AD0C0D677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6378672" y="980483"/>
            <a:ext cx="1446234" cy="87225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EE22D091-7C2C-4311-98DC-AD997B32974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6433989" y="2776367"/>
            <a:ext cx="1315933" cy="986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6260744-F0CF-4760-87F0-68CB51D59E50}"/>
              </a:ext>
            </a:extLst>
          </p:cNvPr>
          <p:cNvSpPr txBox="1"/>
          <p:nvPr/>
        </p:nvSpPr>
        <p:spPr>
          <a:xfrm>
            <a:off x="2106839" y="1987070"/>
            <a:ext cx="20649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CB5424AF-41C0-454C-B006-30909BE9CB32}"/>
              </a:ext>
            </a:extLst>
          </p:cNvPr>
          <p:cNvSpPr txBox="1"/>
          <p:nvPr/>
        </p:nvSpPr>
        <p:spPr>
          <a:xfrm>
            <a:off x="4050906" y="2018341"/>
            <a:ext cx="20649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Wetter</a:t>
            </a:r>
          </a:p>
        </p:txBody>
      </p:sp>
      <p:sp>
        <p:nvSpPr>
          <p:cNvPr id="74" name="TextBox 73">
            <a:extLst>
              <a:ext uri="{FF2B5EF4-FFF2-40B4-BE49-F238E27FC236}">
                <a16:creationId xmlns:a16="http://schemas.microsoft.com/office/drawing/2014/main" id="{C44D1637-E756-4E77-91F1-0CB226F234A8}"/>
              </a:ext>
            </a:extLst>
          </p:cNvPr>
          <p:cNvSpPr txBox="1"/>
          <p:nvPr/>
        </p:nvSpPr>
        <p:spPr>
          <a:xfrm>
            <a:off x="6055803" y="1968806"/>
            <a:ext cx="20649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einschlafen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0B478605-4B0A-46BD-9762-E9BE28FC2719}"/>
              </a:ext>
            </a:extLst>
          </p:cNvPr>
          <p:cNvSpPr txBox="1"/>
          <p:nvPr/>
        </p:nvSpPr>
        <p:spPr>
          <a:xfrm>
            <a:off x="8041291" y="2017954"/>
            <a:ext cx="20649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Hilfe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7FFD3966-CCF7-461C-BDA2-30E465C86E97}"/>
              </a:ext>
            </a:extLst>
          </p:cNvPr>
          <p:cNvSpPr txBox="1"/>
          <p:nvPr/>
        </p:nvSpPr>
        <p:spPr>
          <a:xfrm>
            <a:off x="442007" y="3782215"/>
            <a:ext cx="13288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012AF7DD-ACA8-4CDF-8CD8-1BA41B086AE7}"/>
              </a:ext>
            </a:extLst>
          </p:cNvPr>
          <p:cNvSpPr txBox="1"/>
          <p:nvPr/>
        </p:nvSpPr>
        <p:spPr>
          <a:xfrm>
            <a:off x="2145202" y="3806784"/>
            <a:ext cx="20649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fressen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42A09AC7-E95E-4449-8BFE-D4ADBADDB500}"/>
              </a:ext>
            </a:extLst>
          </p:cNvPr>
          <p:cNvSpPr txBox="1"/>
          <p:nvPr/>
        </p:nvSpPr>
        <p:spPr>
          <a:xfrm>
            <a:off x="4091585" y="3812471"/>
            <a:ext cx="20649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entstehen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92F283B4-26F3-4501-BE88-A0549C9721DA}"/>
              </a:ext>
            </a:extLst>
          </p:cNvPr>
          <p:cNvSpPr txBox="1"/>
          <p:nvPr/>
        </p:nvSpPr>
        <p:spPr>
          <a:xfrm>
            <a:off x="6107959" y="3812471"/>
            <a:ext cx="20649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Apfel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3683162D-D09C-4226-A628-585F5D527F19}"/>
              </a:ext>
            </a:extLst>
          </p:cNvPr>
          <p:cNvSpPr txBox="1"/>
          <p:nvPr/>
        </p:nvSpPr>
        <p:spPr>
          <a:xfrm>
            <a:off x="8074692" y="3812471"/>
            <a:ext cx="20649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Stein</a:t>
            </a:r>
          </a:p>
        </p:txBody>
      </p:sp>
      <p:sp>
        <p:nvSpPr>
          <p:cNvPr id="82" name="TextBox 81">
            <a:extLst>
              <a:ext uri="{FF2B5EF4-FFF2-40B4-BE49-F238E27FC236}">
                <a16:creationId xmlns:a16="http://schemas.microsoft.com/office/drawing/2014/main" id="{E2FD02EF-EBE6-4336-A281-6CCBEB7352F6}"/>
              </a:ext>
            </a:extLst>
          </p:cNvPr>
          <p:cNvSpPr txBox="1"/>
          <p:nvPr/>
        </p:nvSpPr>
        <p:spPr>
          <a:xfrm>
            <a:off x="10070716" y="3790214"/>
            <a:ext cx="20649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begann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9B28B5DF-98AB-4FCC-933D-63CD5AFAF359}"/>
              </a:ext>
            </a:extLst>
          </p:cNvPr>
          <p:cNvSpPr txBox="1"/>
          <p:nvPr/>
        </p:nvSpPr>
        <p:spPr>
          <a:xfrm>
            <a:off x="2133835" y="5674227"/>
            <a:ext cx="20649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5" name="TextBox 84">
            <a:extLst>
              <a:ext uri="{FF2B5EF4-FFF2-40B4-BE49-F238E27FC236}">
                <a16:creationId xmlns:a16="http://schemas.microsoft.com/office/drawing/2014/main" id="{BBD230FC-6727-452E-A602-DA8CD11B7AA6}"/>
              </a:ext>
            </a:extLst>
          </p:cNvPr>
          <p:cNvSpPr txBox="1"/>
          <p:nvPr/>
        </p:nvSpPr>
        <p:spPr>
          <a:xfrm>
            <a:off x="4084419" y="5656136"/>
            <a:ext cx="20649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darauf</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6" name="TextBox 85">
            <a:extLst>
              <a:ext uri="{FF2B5EF4-FFF2-40B4-BE49-F238E27FC236}">
                <a16:creationId xmlns:a16="http://schemas.microsoft.com/office/drawing/2014/main" id="{95230FB1-9C36-47E2-B912-AD112E1D6161}"/>
              </a:ext>
            </a:extLst>
          </p:cNvPr>
          <p:cNvSpPr txBox="1"/>
          <p:nvPr/>
        </p:nvSpPr>
        <p:spPr>
          <a:xfrm>
            <a:off x="6145839" y="5620777"/>
            <a:ext cx="20649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informieren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A96AF4B7-2959-4E9D-B01B-02D82D18F9B0}"/>
              </a:ext>
            </a:extLst>
          </p:cNvPr>
          <p:cNvSpPr txBox="1"/>
          <p:nvPr/>
        </p:nvSpPr>
        <p:spPr>
          <a:xfrm>
            <a:off x="8068985" y="5674227"/>
            <a:ext cx="20649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lief</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5" name="Picture 4">
            <a:extLst>
              <a:ext uri="{FF2B5EF4-FFF2-40B4-BE49-F238E27FC236}">
                <a16:creationId xmlns:a16="http://schemas.microsoft.com/office/drawing/2014/main" id="{283A4323-C593-2E44-AFD5-99D8D006530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4424697" y="1074498"/>
            <a:ext cx="1384350" cy="69217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a:extLst>
              <a:ext uri="{FF2B5EF4-FFF2-40B4-BE49-F238E27FC236}">
                <a16:creationId xmlns:a16="http://schemas.microsoft.com/office/drawing/2014/main" id="{85EF3909-417C-D044-AE22-04C7FCB8FCD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8390443" y="887933"/>
            <a:ext cx="1278331" cy="107060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a:extLst>
              <a:ext uri="{FF2B5EF4-FFF2-40B4-BE49-F238E27FC236}">
                <a16:creationId xmlns:a16="http://schemas.microsoft.com/office/drawing/2014/main" id="{BFD0BBEB-FD1D-794A-9B25-8EF71BE51E6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28438" b="12332"/>
          <a:stretch/>
        </p:blipFill>
        <p:spPr bwMode="auto">
          <a:xfrm>
            <a:off x="421050" y="2715279"/>
            <a:ext cx="1509645" cy="108353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a:extLst>
              <a:ext uri="{FF2B5EF4-FFF2-40B4-BE49-F238E27FC236}">
                <a16:creationId xmlns:a16="http://schemas.microsoft.com/office/drawing/2014/main" id="{2A06EB31-8B44-AB47-901C-C7571C4B9BEE}"/>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8207" t="13061" r="41550" b="12386"/>
          <a:stretch/>
        </p:blipFill>
        <p:spPr bwMode="auto">
          <a:xfrm>
            <a:off x="2559695" y="2645740"/>
            <a:ext cx="1235919" cy="1222615"/>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25D2606C-8DC6-474A-8A3F-4788116CADAE}"/>
              </a:ext>
            </a:extLst>
          </p:cNvPr>
          <p:cNvSpPr txBox="1"/>
          <p:nvPr/>
        </p:nvSpPr>
        <p:spPr>
          <a:xfrm>
            <a:off x="4335573" y="2596717"/>
            <a:ext cx="16446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to originate</a:t>
            </a:r>
          </a:p>
        </p:txBody>
      </p:sp>
      <p:pic>
        <p:nvPicPr>
          <p:cNvPr id="91" name="Picture 4">
            <a:extLst>
              <a:ext uri="{FF2B5EF4-FFF2-40B4-BE49-F238E27FC236}">
                <a16:creationId xmlns:a16="http://schemas.microsoft.com/office/drawing/2014/main" id="{F84CC0AF-CEA5-8B47-81A1-682577F0CB7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p:blipFill>
        <p:spPr bwMode="auto">
          <a:xfrm>
            <a:off x="10372342" y="2713277"/>
            <a:ext cx="1342051" cy="119107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a:extLst>
              <a:ext uri="{FF2B5EF4-FFF2-40B4-BE49-F238E27FC236}">
                <a16:creationId xmlns:a16="http://schemas.microsoft.com/office/drawing/2014/main" id="{7E914720-7638-DF4F-9A7D-8340D8F39E1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p:blipFill>
        <p:spPr bwMode="auto">
          <a:xfrm rot="7192887">
            <a:off x="4436099" y="4614584"/>
            <a:ext cx="1006656" cy="1003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205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D102A595-42CB-43B3-A359-5C4C3FB7C567}"/>
              </a:ext>
            </a:extLst>
          </p:cNvPr>
          <p:cNvSpPr/>
          <p:nvPr/>
        </p:nvSpPr>
        <p:spPr>
          <a:xfrm>
            <a:off x="458646" y="4572057"/>
            <a:ext cx="8703284" cy="45828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2701C154-C260-432A-A30B-74AAB49EE23D}"/>
              </a:ext>
            </a:extLst>
          </p:cNvPr>
          <p:cNvSpPr/>
          <p:nvPr/>
        </p:nvSpPr>
        <p:spPr>
          <a:xfrm>
            <a:off x="458643" y="2979363"/>
            <a:ext cx="8703285" cy="45828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7" y="119767"/>
            <a:ext cx="6526423" cy="869950"/>
          </a:xfrm>
          <a:prstGeom prst="rect">
            <a:avLst/>
          </a:prstGeom>
        </p:spPr>
      </p:pic>
      <p:sp>
        <p:nvSpPr>
          <p:cNvPr id="4" name="Title 3"/>
          <p:cNvSpPr>
            <a:spLocks noGrp="1"/>
          </p:cNvSpPr>
          <p:nvPr>
            <p:ph type="title"/>
          </p:nvPr>
        </p:nvSpPr>
        <p:spPr>
          <a:xfrm>
            <a:off x="-1" y="119767"/>
            <a:ext cx="6230983" cy="707849"/>
          </a:xfrm>
        </p:spPr>
        <p:txBody>
          <a:bodyPr>
            <a:normAutofit/>
          </a:bodyPr>
          <a:lstStyle/>
          <a:p>
            <a:r>
              <a:rPr lang="en-GB" sz="3600" b="1" dirty="0">
                <a:solidFill>
                  <a:schemeClr val="bg1"/>
                </a:solidFill>
              </a:rPr>
              <a:t>da- and wo-compounds</a:t>
            </a:r>
          </a:p>
        </p:txBody>
      </p:sp>
      <p:sp>
        <p:nvSpPr>
          <p:cNvPr id="42" name="TextBox 41">
            <a:extLst>
              <a:ext uri="{FF2B5EF4-FFF2-40B4-BE49-F238E27FC236}">
                <a16:creationId xmlns:a16="http://schemas.microsoft.com/office/drawing/2014/main" id="{58ACE505-6069-4759-88F4-487391F7DBD3}"/>
              </a:ext>
            </a:extLst>
          </p:cNvPr>
          <p:cNvSpPr txBox="1"/>
          <p:nvPr/>
        </p:nvSpPr>
        <p:spPr>
          <a:xfrm>
            <a:off x="123853" y="1852326"/>
            <a:ext cx="110099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we use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-compounds to refer to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inanimate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nouns that we do not need to repeat:</a:t>
            </a:r>
          </a:p>
        </p:txBody>
      </p:sp>
      <p:sp>
        <p:nvSpPr>
          <p:cNvPr id="5" name="Rounded Rectangle 11">
            <a:extLst>
              <a:ext uri="{FF2B5EF4-FFF2-40B4-BE49-F238E27FC236}">
                <a16:creationId xmlns:a16="http://schemas.microsoft.com/office/drawing/2014/main" id="{BCA25CB7-493A-4A1B-B43F-A9314233D1E4}"/>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2" name="TextBox 11">
            <a:extLst>
              <a:ext uri="{FF2B5EF4-FFF2-40B4-BE49-F238E27FC236}">
                <a16:creationId xmlns:a16="http://schemas.microsoft.com/office/drawing/2014/main" id="{BE5ACC59-89FE-48F5-89ED-4C191509ED77}"/>
              </a:ext>
            </a:extLst>
          </p:cNvPr>
          <p:cNvSpPr txBox="1"/>
          <p:nvPr/>
        </p:nvSpPr>
        <p:spPr>
          <a:xfrm>
            <a:off x="484210" y="4566852"/>
            <a:ext cx="90186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Wetter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schlecht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Hexenkatze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hat Angst </a:t>
            </a:r>
            <a:r>
              <a:rPr lang="en-US" sz="2400" b="1" dirty="0" err="1">
                <a:solidFill>
                  <a:srgbClr val="4472C4">
                    <a:lumMod val="50000"/>
                  </a:srgbClr>
                </a:solidFill>
                <a:latin typeface="Century Gothic" panose="020F0302020204030204"/>
              </a:rPr>
              <a:t>davor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C057D7C-3FE0-4252-AC13-D2E155AC3F85}"/>
              </a:ext>
            </a:extLst>
          </p:cNvPr>
          <p:cNvSpPr txBox="1"/>
          <p:nvPr/>
        </p:nvSpPr>
        <p:spPr>
          <a:xfrm>
            <a:off x="397328" y="3491029"/>
            <a:ext cx="11397344" cy="830997"/>
          </a:xfrm>
          <a:prstGeom prst="rect">
            <a:avLst/>
          </a:prstGeom>
          <a:noFill/>
        </p:spPr>
        <p:txBody>
          <a:bodyPr wrap="square" rtlCol="0">
            <a:spAutoFit/>
          </a:bodyPr>
          <a:lstStyle/>
          <a:p>
            <a:pPr lvl="0">
              <a:defRPr/>
            </a:pPr>
            <a:r>
              <a:rPr lang="en-US" sz="2400" i="1" dirty="0">
                <a:solidFill>
                  <a:srgbClr val="4472C4">
                    <a:lumMod val="50000"/>
                  </a:srgbClr>
                </a:solidFill>
              </a:rPr>
              <a:t>The apple is perhaps poisonous. She is getting informed</a:t>
            </a:r>
          </a:p>
          <a:p>
            <a:pPr lvl="0">
              <a:defRPr/>
            </a:pPr>
            <a:r>
              <a:rPr lang="en-US" sz="2400" i="1" dirty="0">
                <a:solidFill>
                  <a:srgbClr val="4472C4">
                    <a:lumMod val="50000"/>
                  </a:srgbClr>
                </a:solidFill>
              </a:rPr>
              <a:t>(finding out) </a:t>
            </a:r>
            <a:r>
              <a:rPr lang="en-US" sz="2400" b="1" i="1" dirty="0">
                <a:solidFill>
                  <a:srgbClr val="4472C4">
                    <a:lumMod val="50000"/>
                  </a:srgbClr>
                </a:solidFill>
              </a:rPr>
              <a:t>about it</a:t>
            </a:r>
            <a:r>
              <a:rPr lang="en-US" sz="2400" i="1" dirty="0">
                <a:solidFill>
                  <a:srgbClr val="4472C4">
                    <a:lumMod val="50000"/>
                  </a:srgbClr>
                </a:solidFill>
              </a:rPr>
              <a:t>.</a:t>
            </a:r>
          </a:p>
        </p:txBody>
      </p:sp>
      <p:sp>
        <p:nvSpPr>
          <p:cNvPr id="29" name="Speech Bubble: Rectangle with Corners Rounded 28">
            <a:extLst>
              <a:ext uri="{FF2B5EF4-FFF2-40B4-BE49-F238E27FC236}">
                <a16:creationId xmlns:a16="http://schemas.microsoft.com/office/drawing/2014/main" id="{9CD93E4F-2FD2-47B0-AF79-AE9E77B29C9B}"/>
              </a:ext>
            </a:extLst>
          </p:cNvPr>
          <p:cNvSpPr/>
          <p:nvPr/>
        </p:nvSpPr>
        <p:spPr>
          <a:xfrm>
            <a:off x="5723947" y="874483"/>
            <a:ext cx="6230984" cy="803442"/>
          </a:xfrm>
          <a:prstGeom prst="wedgeRoundRectCallout">
            <a:avLst>
              <a:gd name="adj1" fmla="val -8152"/>
              <a:gd name="adj2" fmla="val 7545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da-compounds are for </a:t>
            </a:r>
            <a:r>
              <a:rPr kumimoji="0" lang="en-GB" sz="2000" b="0" i="0" u="sng" strike="noStrike" kern="1200" cap="none" spc="0" normalizeH="0" baseline="0" noProof="0" dirty="0">
                <a:ln>
                  <a:noFill/>
                </a:ln>
                <a:solidFill>
                  <a:prstClr val="white"/>
                </a:solidFill>
                <a:effectLst/>
                <a:uLnTx/>
                <a:uFillTx/>
                <a:latin typeface="Century Gothic" panose="020F0302020204030204"/>
                <a:ea typeface="+mn-ea"/>
                <a:cs typeface="+mn-cs"/>
              </a:rPr>
              <a:t>all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inanimate nouns (masculine, feminine, neuter, plural).</a:t>
            </a:r>
          </a:p>
        </p:txBody>
      </p:sp>
      <p:sp>
        <p:nvSpPr>
          <p:cNvPr id="19" name="TextBox 18">
            <a:extLst>
              <a:ext uri="{FF2B5EF4-FFF2-40B4-BE49-F238E27FC236}">
                <a16:creationId xmlns:a16="http://schemas.microsoft.com/office/drawing/2014/main" id="{03FE3290-3AE7-4521-94E8-CE514D8B2C67}"/>
              </a:ext>
            </a:extLst>
          </p:cNvPr>
          <p:cNvSpPr txBox="1"/>
          <p:nvPr/>
        </p:nvSpPr>
        <p:spPr>
          <a:xfrm>
            <a:off x="458646" y="2967335"/>
            <a:ext cx="82188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Apfel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vielleicht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giftig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informiert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darüber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D936D30E-57E6-4016-98A1-A3556C10F21D}"/>
              </a:ext>
            </a:extLst>
          </p:cNvPr>
          <p:cNvSpPr txBox="1"/>
          <p:nvPr/>
        </p:nvSpPr>
        <p:spPr>
          <a:xfrm>
            <a:off x="458643" y="5063087"/>
            <a:ext cx="84658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weather is bad. The witch’s</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cat is afraid </a:t>
            </a:r>
            <a:r>
              <a:rPr kumimoji="0" lang="en-US" sz="24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of it</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6" name="Picture 15">
            <a:extLst>
              <a:ext uri="{FF2B5EF4-FFF2-40B4-BE49-F238E27FC236}">
                <a16:creationId xmlns:a16="http://schemas.microsoft.com/office/drawing/2014/main" id="{23AF91E6-40A0-EC42-A5EA-1B08B674AAF8}"/>
              </a:ext>
            </a:extLst>
          </p:cNvPr>
          <p:cNvPicPr>
            <a:picLocks noChangeAspect="1"/>
          </p:cNvPicPr>
          <p:nvPr/>
        </p:nvPicPr>
        <p:blipFill rotWithShape="1">
          <a:blip r:embed="rId4">
            <a:extLst>
              <a:ext uri="{28A0092B-C50C-407E-A947-70E740481C1C}">
                <a14:useLocalDpi xmlns:a14="http://schemas.microsoft.com/office/drawing/2010/main" val="0"/>
              </a:ext>
            </a:extLst>
          </a:blip>
          <a:srcRect l="34299"/>
          <a:stretch/>
        </p:blipFill>
        <p:spPr>
          <a:xfrm rot="225456">
            <a:off x="9128976" y="2324577"/>
            <a:ext cx="3067721" cy="3472717"/>
          </a:xfrm>
          <a:prstGeom prst="rect">
            <a:avLst/>
          </a:prstGeom>
        </p:spPr>
      </p:pic>
      <p:pic>
        <p:nvPicPr>
          <p:cNvPr id="18" name="Picture 17">
            <a:extLst>
              <a:ext uri="{FF2B5EF4-FFF2-40B4-BE49-F238E27FC236}">
                <a16:creationId xmlns:a16="http://schemas.microsoft.com/office/drawing/2014/main" id="{CE892619-6E9E-274E-8FAF-1AC4C55FEDE7}"/>
              </a:ext>
            </a:extLst>
          </p:cNvPr>
          <p:cNvPicPr>
            <a:picLocks noChangeAspect="1"/>
          </p:cNvPicPr>
          <p:nvPr/>
        </p:nvPicPr>
        <p:blipFill>
          <a:blip r:embed="rId5" cstate="print">
            <a:extLst>
              <a:ext uri="{28A0092B-C50C-407E-A947-70E740481C1C}">
                <a14:useLocalDpi xmlns:a14="http://schemas.microsoft.com/office/drawing/2010/main" val="0"/>
              </a:ext>
            </a:extLst>
          </a:blip>
          <a:srcRect l="3659" r="3659"/>
          <a:stretch/>
        </p:blipFill>
        <p:spPr>
          <a:xfrm>
            <a:off x="8911075" y="2217183"/>
            <a:ext cx="936537" cy="1060178"/>
          </a:xfrm>
          <a:prstGeom prst="rect">
            <a:avLst/>
          </a:prstGeom>
        </p:spPr>
      </p:pic>
      <p:pic>
        <p:nvPicPr>
          <p:cNvPr id="20" name="Picture 19">
            <a:extLst>
              <a:ext uri="{FF2B5EF4-FFF2-40B4-BE49-F238E27FC236}">
                <a16:creationId xmlns:a16="http://schemas.microsoft.com/office/drawing/2014/main" id="{62573B52-AC3C-8345-B56F-93D74B9FFCE6}"/>
              </a:ext>
            </a:extLst>
          </p:cNvPr>
          <p:cNvPicPr>
            <a:picLocks noChangeAspect="1"/>
          </p:cNvPicPr>
          <p:nvPr/>
        </p:nvPicPr>
        <p:blipFill rotWithShape="1">
          <a:blip r:embed="rId6">
            <a:extLst>
              <a:ext uri="{28A0092B-C50C-407E-A947-70E740481C1C}">
                <a14:useLocalDpi xmlns:a14="http://schemas.microsoft.com/office/drawing/2010/main" val="0"/>
              </a:ext>
            </a:extLst>
          </a:blip>
          <a:srcRect l="6383" t="44887" r="65802"/>
          <a:stretch/>
        </p:blipFill>
        <p:spPr>
          <a:xfrm>
            <a:off x="9398639" y="3804008"/>
            <a:ext cx="978167" cy="1913911"/>
          </a:xfrm>
          <a:prstGeom prst="rect">
            <a:avLst/>
          </a:prstGeom>
        </p:spPr>
      </p:pic>
      <p:sp>
        <p:nvSpPr>
          <p:cNvPr id="17" name="Speech Bubble: Rectangle with Corners Rounded 28">
            <a:extLst>
              <a:ext uri="{FF2B5EF4-FFF2-40B4-BE49-F238E27FC236}">
                <a16:creationId xmlns:a16="http://schemas.microsoft.com/office/drawing/2014/main" id="{8B670CFB-BCAA-484C-8717-407375DC8DAA}"/>
              </a:ext>
            </a:extLst>
          </p:cNvPr>
          <p:cNvSpPr/>
          <p:nvPr/>
        </p:nvSpPr>
        <p:spPr>
          <a:xfrm>
            <a:off x="7566560" y="205307"/>
            <a:ext cx="2545758" cy="476408"/>
          </a:xfrm>
          <a:prstGeom prst="wedgeRoundRectCallout">
            <a:avLst>
              <a:gd name="adj1" fmla="val -8667"/>
              <a:gd name="adj2" fmla="val 4949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g</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iftig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poisonous</a:t>
            </a:r>
          </a:p>
        </p:txBody>
      </p:sp>
      <p:pic>
        <p:nvPicPr>
          <p:cNvPr id="6" name="Picture 5" descr="A picture containing logo&#10;&#10;Description automatically generated">
            <a:extLst>
              <a:ext uri="{FF2B5EF4-FFF2-40B4-BE49-F238E27FC236}">
                <a16:creationId xmlns:a16="http://schemas.microsoft.com/office/drawing/2014/main" id="{5AD3B174-32E5-495F-9FB7-4F731DC66B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7380" y="1478415"/>
            <a:ext cx="1091093" cy="1140081"/>
          </a:xfrm>
          <a:prstGeom prst="rect">
            <a:avLst/>
          </a:prstGeom>
        </p:spPr>
      </p:pic>
    </p:spTree>
    <p:extLst>
      <p:ext uri="{BB962C8B-B14F-4D97-AF65-F5344CB8AC3E}">
        <p14:creationId xmlns:p14="http://schemas.microsoft.com/office/powerpoint/2010/main" val="99040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42" grpId="0"/>
      <p:bldP spid="12" grpId="0"/>
      <p:bldP spid="13" grpId="0"/>
      <p:bldP spid="29" grpId="0" animBg="1"/>
      <p:bldP spid="19"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28961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Märchensätze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87753" y="247046"/>
            <a:ext cx="236957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4107213" y="217938"/>
            <a:ext cx="55280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Übersetze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8" name="Table 6">
            <a:extLst>
              <a:ext uri="{FF2B5EF4-FFF2-40B4-BE49-F238E27FC236}">
                <a16:creationId xmlns:a16="http://schemas.microsoft.com/office/drawing/2014/main" id="{E5704E3F-7D49-F14A-AF6A-CF7B1BA09DCC}"/>
              </a:ext>
            </a:extLst>
          </p:cNvPr>
          <p:cNvGraphicFramePr>
            <a:graphicFrameLocks noGrp="1"/>
          </p:cNvGraphicFramePr>
          <p:nvPr>
            <p:extLst>
              <p:ext uri="{D42A27DB-BD31-4B8C-83A1-F6EECF244321}">
                <p14:modId xmlns:p14="http://schemas.microsoft.com/office/powerpoint/2010/main" val="188497531"/>
              </p:ext>
            </p:extLst>
          </p:nvPr>
        </p:nvGraphicFramePr>
        <p:xfrm>
          <a:off x="25482" y="774087"/>
          <a:ext cx="11931845" cy="5577840"/>
        </p:xfrm>
        <a:graphic>
          <a:graphicData uri="http://schemas.openxmlformats.org/drawingml/2006/table">
            <a:tbl>
              <a:tblPr firstRow="1" bandRow="1">
                <a:tableStyleId>{00A15C55-8517-42AA-B614-E9B94910E393}</a:tableStyleId>
              </a:tblPr>
              <a:tblGrid>
                <a:gridCol w="593023">
                  <a:extLst>
                    <a:ext uri="{9D8B030D-6E8A-4147-A177-3AD203B41FA5}">
                      <a16:colId xmlns:a16="http://schemas.microsoft.com/office/drawing/2014/main" val="2607353726"/>
                    </a:ext>
                  </a:extLst>
                </a:gridCol>
                <a:gridCol w="11338822">
                  <a:extLst>
                    <a:ext uri="{9D8B030D-6E8A-4147-A177-3AD203B41FA5}">
                      <a16:colId xmlns:a16="http://schemas.microsoft.com/office/drawing/2014/main" val="1600817978"/>
                    </a:ext>
                  </a:extLst>
                </a:gridCol>
              </a:tblGrid>
              <a:tr h="241042">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1153431983"/>
                  </a:ext>
                </a:extLst>
              </a:tr>
              <a:tr h="407025">
                <a:tc>
                  <a:txBody>
                    <a:bodyPr/>
                    <a:lstStyle/>
                    <a:p>
                      <a:pPr algn="l"/>
                      <a:r>
                        <a:rPr lang="en-GB" sz="2200" dirty="0">
                          <a:solidFill>
                            <a:schemeClr val="accent1">
                              <a:lumMod val="50000"/>
                            </a:schemeClr>
                          </a:solidFill>
                        </a:rPr>
                        <a:t>1.</a:t>
                      </a:r>
                    </a:p>
                  </a:txBody>
                  <a:tcPr/>
                </a:tc>
                <a:tc>
                  <a:txBody>
                    <a:bodyPr/>
                    <a:lstStyle/>
                    <a:p>
                      <a:endParaRPr lang="en-GB" sz="1800" dirty="0">
                        <a:solidFill>
                          <a:srgbClr val="115076"/>
                        </a:solidFill>
                      </a:endParaRPr>
                    </a:p>
                    <a:p>
                      <a:endParaRPr lang="en-GB" sz="1800" dirty="0">
                        <a:solidFill>
                          <a:srgbClr val="115076"/>
                        </a:solidFill>
                      </a:endParaRPr>
                    </a:p>
                    <a:p>
                      <a:endParaRPr lang="en-GB" sz="1800" dirty="0">
                        <a:solidFill>
                          <a:srgbClr val="115076"/>
                        </a:solidFill>
                      </a:endParaRPr>
                    </a:p>
                  </a:txBody>
                  <a:tcPr anchor="ctr"/>
                </a:tc>
                <a:extLst>
                  <a:ext uri="{0D108BD9-81ED-4DB2-BD59-A6C34878D82A}">
                    <a16:rowId xmlns:a16="http://schemas.microsoft.com/office/drawing/2014/main" val="1961458278"/>
                  </a:ext>
                </a:extLst>
              </a:tr>
              <a:tr h="256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2.</a:t>
                      </a:r>
                    </a:p>
                  </a:txBody>
                  <a:tcPr/>
                </a:tc>
                <a:tc>
                  <a:txBody>
                    <a:bodyPr/>
                    <a:lstStyle/>
                    <a:p>
                      <a:endParaRPr lang="en-GB" sz="1800" dirty="0">
                        <a:solidFill>
                          <a:srgbClr val="115076"/>
                        </a:solidFill>
                      </a:endParaRPr>
                    </a:p>
                    <a:p>
                      <a:endParaRPr lang="en-GB" sz="1800" dirty="0">
                        <a:solidFill>
                          <a:srgbClr val="115076"/>
                        </a:solidFill>
                      </a:endParaRPr>
                    </a:p>
                    <a:p>
                      <a:endParaRPr lang="en-GB" sz="1800" dirty="0">
                        <a:solidFill>
                          <a:srgbClr val="115076"/>
                        </a:solidFill>
                      </a:endParaRPr>
                    </a:p>
                  </a:txBody>
                  <a:tcPr anchor="ctr"/>
                </a:tc>
                <a:extLst>
                  <a:ext uri="{0D108BD9-81ED-4DB2-BD59-A6C34878D82A}">
                    <a16:rowId xmlns:a16="http://schemas.microsoft.com/office/drawing/2014/main" val="2189313960"/>
                  </a:ext>
                </a:extLst>
              </a:tr>
              <a:tr h="256065">
                <a:tc>
                  <a:txBody>
                    <a:bodyPr/>
                    <a:lstStyle/>
                    <a:p>
                      <a:pPr algn="l"/>
                      <a:r>
                        <a:rPr lang="en-GB" sz="2200" dirty="0">
                          <a:solidFill>
                            <a:schemeClr val="accent1">
                              <a:lumMod val="50000"/>
                            </a:schemeClr>
                          </a:solidFill>
                        </a:rPr>
                        <a:t>3.</a:t>
                      </a:r>
                    </a:p>
                  </a:txBody>
                  <a:tcPr/>
                </a:tc>
                <a:tc>
                  <a:txBody>
                    <a:bodyPr/>
                    <a:lstStyle/>
                    <a:p>
                      <a:endParaRPr lang="en-GB" sz="1800" dirty="0">
                        <a:solidFill>
                          <a:srgbClr val="115076"/>
                        </a:solidFill>
                      </a:endParaRPr>
                    </a:p>
                    <a:p>
                      <a:endParaRPr lang="en-GB" sz="1800" dirty="0">
                        <a:solidFill>
                          <a:srgbClr val="115076"/>
                        </a:solidFill>
                      </a:endParaRPr>
                    </a:p>
                    <a:p>
                      <a:endParaRPr lang="en-GB" sz="1800" dirty="0">
                        <a:solidFill>
                          <a:srgbClr val="115076"/>
                        </a:solidFill>
                      </a:endParaRPr>
                    </a:p>
                  </a:txBody>
                  <a:tcPr anchor="ctr"/>
                </a:tc>
                <a:extLst>
                  <a:ext uri="{0D108BD9-81ED-4DB2-BD59-A6C34878D82A}">
                    <a16:rowId xmlns:a16="http://schemas.microsoft.com/office/drawing/2014/main" val="1437812394"/>
                  </a:ext>
                </a:extLst>
              </a:tr>
              <a:tr h="256065">
                <a:tc>
                  <a:txBody>
                    <a:bodyPr/>
                    <a:lstStyle/>
                    <a:p>
                      <a:pPr algn="l"/>
                      <a:r>
                        <a:rPr lang="en-GB" sz="2200" dirty="0">
                          <a:solidFill>
                            <a:schemeClr val="accent1">
                              <a:lumMod val="50000"/>
                            </a:schemeClr>
                          </a:solidFill>
                        </a:rPr>
                        <a:t>4.</a:t>
                      </a:r>
                    </a:p>
                  </a:txBody>
                  <a:tcPr/>
                </a:tc>
                <a:tc>
                  <a:txBody>
                    <a:bodyPr/>
                    <a:lstStyle/>
                    <a:p>
                      <a:endParaRPr lang="en-GB" sz="1800" dirty="0">
                        <a:solidFill>
                          <a:srgbClr val="115076"/>
                        </a:solidFill>
                      </a:endParaRPr>
                    </a:p>
                    <a:p>
                      <a:endParaRPr lang="en-GB" sz="1800" dirty="0">
                        <a:solidFill>
                          <a:srgbClr val="115076"/>
                        </a:solidFill>
                      </a:endParaRPr>
                    </a:p>
                    <a:p>
                      <a:endParaRPr lang="en-GB" sz="1800" dirty="0">
                        <a:solidFill>
                          <a:srgbClr val="115076"/>
                        </a:solidFill>
                      </a:endParaRPr>
                    </a:p>
                  </a:txBody>
                  <a:tcPr anchor="ctr"/>
                </a:tc>
                <a:extLst>
                  <a:ext uri="{0D108BD9-81ED-4DB2-BD59-A6C34878D82A}">
                    <a16:rowId xmlns:a16="http://schemas.microsoft.com/office/drawing/2014/main" val="2344197191"/>
                  </a:ext>
                </a:extLst>
              </a:tr>
              <a:tr h="256065">
                <a:tc>
                  <a:txBody>
                    <a:bodyPr/>
                    <a:lstStyle/>
                    <a:p>
                      <a:pPr algn="l"/>
                      <a:r>
                        <a:rPr lang="en-GB" sz="2200" dirty="0">
                          <a:solidFill>
                            <a:schemeClr val="accent1">
                              <a:lumMod val="50000"/>
                            </a:schemeClr>
                          </a:solidFill>
                        </a:rPr>
                        <a:t>5,</a:t>
                      </a:r>
                    </a:p>
                  </a:txBody>
                  <a:tcPr/>
                </a:tc>
                <a:tc>
                  <a:txBody>
                    <a:bodyPr/>
                    <a:lstStyle/>
                    <a:p>
                      <a:endParaRPr lang="en-GB" sz="1800" dirty="0">
                        <a:solidFill>
                          <a:srgbClr val="115076"/>
                        </a:solidFill>
                      </a:endParaRPr>
                    </a:p>
                    <a:p>
                      <a:endParaRPr lang="en-GB" sz="1800" dirty="0">
                        <a:solidFill>
                          <a:srgbClr val="115076"/>
                        </a:solidFill>
                      </a:endParaRPr>
                    </a:p>
                    <a:p>
                      <a:endParaRPr lang="en-GB" sz="1800" dirty="0">
                        <a:solidFill>
                          <a:srgbClr val="115076"/>
                        </a:solidFill>
                      </a:endParaRPr>
                    </a:p>
                  </a:txBody>
                  <a:tcPr anchor="ctr"/>
                </a:tc>
                <a:extLst>
                  <a:ext uri="{0D108BD9-81ED-4DB2-BD59-A6C34878D82A}">
                    <a16:rowId xmlns:a16="http://schemas.microsoft.com/office/drawing/2014/main" val="1972389626"/>
                  </a:ext>
                </a:extLst>
              </a:tr>
              <a:tr h="256065">
                <a:tc>
                  <a:txBody>
                    <a:bodyPr/>
                    <a:lstStyle/>
                    <a:p>
                      <a:pPr algn="l"/>
                      <a:r>
                        <a:rPr lang="en-GB" sz="2200" dirty="0">
                          <a:solidFill>
                            <a:schemeClr val="accent1">
                              <a:lumMod val="50000"/>
                            </a:schemeClr>
                          </a:solidFill>
                        </a:rPr>
                        <a:t>6.</a:t>
                      </a:r>
                    </a:p>
                  </a:txBody>
                  <a:tcPr/>
                </a:tc>
                <a:tc>
                  <a:txBody>
                    <a:bodyPr/>
                    <a:lstStyle/>
                    <a:p>
                      <a:endParaRPr lang="en-GB" sz="1800" dirty="0">
                        <a:solidFill>
                          <a:srgbClr val="115076"/>
                        </a:solidFill>
                      </a:endParaRPr>
                    </a:p>
                    <a:p>
                      <a:endParaRPr lang="en-GB" sz="1800" dirty="0">
                        <a:solidFill>
                          <a:srgbClr val="115076"/>
                        </a:solidFill>
                      </a:endParaRPr>
                    </a:p>
                  </a:txBody>
                  <a:tcPr anchor="ctr"/>
                </a:tc>
                <a:extLst>
                  <a:ext uri="{0D108BD9-81ED-4DB2-BD59-A6C34878D82A}">
                    <a16:rowId xmlns:a16="http://schemas.microsoft.com/office/drawing/2014/main" val="957233769"/>
                  </a:ext>
                </a:extLst>
              </a:tr>
            </a:tbl>
          </a:graphicData>
        </a:graphic>
      </p:graphicFrame>
      <p:sp>
        <p:nvSpPr>
          <p:cNvPr id="19" name="TextBox 18">
            <a:extLst>
              <a:ext uri="{FF2B5EF4-FFF2-40B4-BE49-F238E27FC236}">
                <a16:creationId xmlns:a16="http://schemas.microsoft.com/office/drawing/2014/main" id="{ABCCE0F8-9B56-2847-8531-5360BD01B08B}"/>
              </a:ext>
            </a:extLst>
          </p:cNvPr>
          <p:cNvSpPr txBox="1"/>
          <p:nvPr/>
        </p:nvSpPr>
        <p:spPr>
          <a:xfrm>
            <a:off x="752839" y="1145046"/>
            <a:ext cx="10599551" cy="400110"/>
          </a:xfrm>
          <a:prstGeom prst="rect">
            <a:avLst/>
          </a:prstGeom>
          <a:noFill/>
        </p:spPr>
        <p:txBody>
          <a:bodyPr wrap="square">
            <a:spAutoFit/>
          </a:bodyPr>
          <a:lstStyle/>
          <a:p>
            <a:r>
              <a:rPr lang="de-DE" sz="2000" dirty="0">
                <a:solidFill>
                  <a:srgbClr val="115076"/>
                </a:solidFill>
              </a:rPr>
              <a:t>Das Wetter   </a:t>
            </a:r>
            <a:r>
              <a:rPr lang="de-DE" sz="2000" b="1" dirty="0">
                <a:solidFill>
                  <a:srgbClr val="115076"/>
                </a:solidFill>
              </a:rPr>
              <a:t>war</a:t>
            </a:r>
            <a:r>
              <a:rPr lang="de-DE" sz="2000" dirty="0">
                <a:solidFill>
                  <a:srgbClr val="115076"/>
                </a:solidFill>
              </a:rPr>
              <a:t>   extrem schlecht – sie brauchte eine Winterjacke </a:t>
            </a:r>
            <a:r>
              <a:rPr lang="de-DE" sz="2000" b="1" dirty="0">
                <a:solidFill>
                  <a:srgbClr val="115076"/>
                </a:solidFill>
              </a:rPr>
              <a:t>dafür</a:t>
            </a:r>
            <a:r>
              <a:rPr lang="de-DE" sz="2000" dirty="0">
                <a:solidFill>
                  <a:srgbClr val="115076"/>
                </a:solidFill>
              </a:rPr>
              <a:t>.</a:t>
            </a:r>
            <a:endParaRPr lang="en-GB" sz="2000" dirty="0"/>
          </a:p>
        </p:txBody>
      </p:sp>
      <p:sp>
        <p:nvSpPr>
          <p:cNvPr id="21" name="TextBox 20" descr="text box hiding answer">
            <a:extLst>
              <a:ext uri="{FF2B5EF4-FFF2-40B4-BE49-F238E27FC236}">
                <a16:creationId xmlns:a16="http://schemas.microsoft.com/office/drawing/2014/main" id="{48187BD8-C480-A94E-AB6F-EE9E4237F10E}"/>
              </a:ext>
            </a:extLst>
          </p:cNvPr>
          <p:cNvSpPr txBox="1"/>
          <p:nvPr/>
        </p:nvSpPr>
        <p:spPr>
          <a:xfrm>
            <a:off x="2224908" y="1194573"/>
            <a:ext cx="810823" cy="307777"/>
          </a:xfrm>
          <a:prstGeom prst="rect">
            <a:avLst/>
          </a:prstGeom>
          <a:solidFill>
            <a:srgbClr val="FFE8CB"/>
          </a:solidFill>
        </p:spPr>
        <p:txBody>
          <a:bodyPr wrap="square" lIns="0" tIns="0" rIns="0" bIns="0" rtlCol="0">
            <a:spAutoFit/>
          </a:bodyPr>
          <a:lstStyle/>
          <a:p>
            <a:pPr algn="ctr">
              <a:defRPr/>
            </a:pPr>
            <a:r>
              <a:rPr lang="en-GB" sz="2000" dirty="0">
                <a:solidFill>
                  <a:srgbClr val="F26200"/>
                </a:solidFill>
              </a:rPr>
              <a:t>[was]</a:t>
            </a:r>
          </a:p>
        </p:txBody>
      </p:sp>
      <p:sp>
        <p:nvSpPr>
          <p:cNvPr id="22" name="TextBox 21" descr="text box hiding answer">
            <a:extLst>
              <a:ext uri="{FF2B5EF4-FFF2-40B4-BE49-F238E27FC236}">
                <a16:creationId xmlns:a16="http://schemas.microsoft.com/office/drawing/2014/main" id="{EF6EDD7C-F54B-E147-804E-290D194AF859}"/>
              </a:ext>
            </a:extLst>
          </p:cNvPr>
          <p:cNvSpPr txBox="1"/>
          <p:nvPr/>
        </p:nvSpPr>
        <p:spPr>
          <a:xfrm>
            <a:off x="8965352" y="1169869"/>
            <a:ext cx="939053" cy="307777"/>
          </a:xfrm>
          <a:prstGeom prst="rect">
            <a:avLst/>
          </a:prstGeom>
          <a:solidFill>
            <a:srgbClr val="FFE8CB"/>
          </a:solidFill>
        </p:spPr>
        <p:txBody>
          <a:bodyPr wrap="square" lIns="0" tIns="0" rIns="0" bIns="0" rtlCol="0">
            <a:spAutoFit/>
          </a:bodyPr>
          <a:lstStyle/>
          <a:p>
            <a:pPr algn="ctr">
              <a:defRPr/>
            </a:pPr>
            <a:r>
              <a:rPr lang="en-GB" sz="2000" dirty="0">
                <a:solidFill>
                  <a:srgbClr val="F26200"/>
                </a:solidFill>
              </a:rPr>
              <a:t>[for it].</a:t>
            </a:r>
          </a:p>
        </p:txBody>
      </p:sp>
      <p:sp>
        <p:nvSpPr>
          <p:cNvPr id="14" name="Rectangle 13">
            <a:extLst>
              <a:ext uri="{FF2B5EF4-FFF2-40B4-BE49-F238E27FC236}">
                <a16:creationId xmlns:a16="http://schemas.microsoft.com/office/drawing/2014/main" id="{00C529C9-B202-486B-AE8B-81488C3ED126}"/>
              </a:ext>
            </a:extLst>
          </p:cNvPr>
          <p:cNvSpPr/>
          <p:nvPr/>
        </p:nvSpPr>
        <p:spPr>
          <a:xfrm>
            <a:off x="734873" y="1479348"/>
            <a:ext cx="9579947" cy="400110"/>
          </a:xfrm>
          <a:prstGeom prst="rect">
            <a:avLst/>
          </a:prstGeom>
        </p:spPr>
        <p:txBody>
          <a:bodyPr wrap="square">
            <a:spAutoFit/>
          </a:bodyPr>
          <a:lstStyle/>
          <a:p>
            <a:r>
              <a:rPr lang="de-DE" sz="2000" i="1" dirty="0">
                <a:solidFill>
                  <a:srgbClr val="115076"/>
                </a:solidFill>
              </a:rPr>
              <a:t>The weather was extrememly bad – she needed a winter jacket for it.</a:t>
            </a:r>
            <a:endParaRPr lang="en-GB" sz="2000" i="1" dirty="0"/>
          </a:p>
        </p:txBody>
      </p:sp>
      <p:sp>
        <p:nvSpPr>
          <p:cNvPr id="24" name="TextBox 23">
            <a:extLst>
              <a:ext uri="{FF2B5EF4-FFF2-40B4-BE49-F238E27FC236}">
                <a16:creationId xmlns:a16="http://schemas.microsoft.com/office/drawing/2014/main" id="{A8473843-D388-4848-ABF7-EB41ECA73D9C}"/>
              </a:ext>
            </a:extLst>
          </p:cNvPr>
          <p:cNvSpPr txBox="1"/>
          <p:nvPr/>
        </p:nvSpPr>
        <p:spPr>
          <a:xfrm>
            <a:off x="681570" y="2079137"/>
            <a:ext cx="10137384" cy="400110"/>
          </a:xfrm>
          <a:prstGeom prst="rect">
            <a:avLst/>
          </a:prstGeom>
          <a:noFill/>
        </p:spPr>
        <p:txBody>
          <a:bodyPr wrap="square">
            <a:spAutoFit/>
          </a:bodyPr>
          <a:lstStyle/>
          <a:p>
            <a:r>
              <a:rPr lang="de-DE" sz="2000" dirty="0">
                <a:solidFill>
                  <a:srgbClr val="115076"/>
                </a:solidFill>
              </a:rPr>
              <a:t>Der Prinz  </a:t>
            </a:r>
            <a:r>
              <a:rPr lang="de-DE" sz="2000" b="1" dirty="0">
                <a:solidFill>
                  <a:srgbClr val="115076"/>
                </a:solidFill>
              </a:rPr>
              <a:t>konnte</a:t>
            </a:r>
            <a:r>
              <a:rPr lang="de-DE" sz="2000" dirty="0">
                <a:solidFill>
                  <a:srgbClr val="115076"/>
                </a:solidFill>
              </a:rPr>
              <a:t>   nicht einschlafen und informierte sich </a:t>
            </a:r>
            <a:r>
              <a:rPr lang="de-DE" sz="2000" b="1" dirty="0">
                <a:solidFill>
                  <a:srgbClr val="115076"/>
                </a:solidFill>
              </a:rPr>
              <a:t>darüber</a:t>
            </a:r>
            <a:r>
              <a:rPr lang="de-DE" sz="2000" dirty="0">
                <a:solidFill>
                  <a:srgbClr val="115076"/>
                </a:solidFill>
              </a:rPr>
              <a:t>.</a:t>
            </a:r>
          </a:p>
        </p:txBody>
      </p:sp>
      <p:sp>
        <p:nvSpPr>
          <p:cNvPr id="25" name="TextBox 24" descr="text box hiding answer">
            <a:extLst>
              <a:ext uri="{FF2B5EF4-FFF2-40B4-BE49-F238E27FC236}">
                <a16:creationId xmlns:a16="http://schemas.microsoft.com/office/drawing/2014/main" id="{E0B919F8-F07C-A544-8971-C5AE810910F8}"/>
              </a:ext>
            </a:extLst>
          </p:cNvPr>
          <p:cNvSpPr txBox="1"/>
          <p:nvPr/>
        </p:nvSpPr>
        <p:spPr>
          <a:xfrm>
            <a:off x="1877321" y="2138079"/>
            <a:ext cx="1081032" cy="307777"/>
          </a:xfrm>
          <a:prstGeom prst="rect">
            <a:avLst/>
          </a:prstGeom>
          <a:solidFill>
            <a:srgbClr val="FFF4E7"/>
          </a:solidFill>
        </p:spPr>
        <p:txBody>
          <a:bodyPr wrap="square" lIns="0" tIns="0" rIns="0" bIns="0" rtlCol="0">
            <a:spAutoFit/>
          </a:bodyPr>
          <a:lstStyle/>
          <a:p>
            <a:pPr algn="ctr">
              <a:defRPr/>
            </a:pPr>
            <a:r>
              <a:rPr lang="en-GB" sz="2000" dirty="0">
                <a:solidFill>
                  <a:srgbClr val="F26200"/>
                </a:solidFill>
              </a:rPr>
              <a:t>[could]</a:t>
            </a:r>
          </a:p>
        </p:txBody>
      </p:sp>
      <p:sp>
        <p:nvSpPr>
          <p:cNvPr id="26" name="Rectangle 25">
            <a:extLst>
              <a:ext uri="{FF2B5EF4-FFF2-40B4-BE49-F238E27FC236}">
                <a16:creationId xmlns:a16="http://schemas.microsoft.com/office/drawing/2014/main" id="{32E3FB0C-12FE-1A40-8ABC-BF0B06947FE4}"/>
              </a:ext>
            </a:extLst>
          </p:cNvPr>
          <p:cNvSpPr/>
          <p:nvPr/>
        </p:nvSpPr>
        <p:spPr>
          <a:xfrm>
            <a:off x="681570" y="2448293"/>
            <a:ext cx="8025822" cy="400110"/>
          </a:xfrm>
          <a:prstGeom prst="rect">
            <a:avLst/>
          </a:prstGeom>
        </p:spPr>
        <p:txBody>
          <a:bodyPr wrap="square">
            <a:spAutoFit/>
          </a:bodyPr>
          <a:lstStyle/>
          <a:p>
            <a:r>
              <a:rPr lang="de-DE" sz="2000" i="1" dirty="0">
                <a:solidFill>
                  <a:srgbClr val="115076"/>
                </a:solidFill>
              </a:rPr>
              <a:t>The prince could not sleep and informed himself about it.  </a:t>
            </a:r>
            <a:endParaRPr lang="en-GB" sz="2000" i="1" dirty="0"/>
          </a:p>
        </p:txBody>
      </p:sp>
      <p:sp>
        <p:nvSpPr>
          <p:cNvPr id="27" name="TextBox 26" descr="text box hiding answer">
            <a:extLst>
              <a:ext uri="{FF2B5EF4-FFF2-40B4-BE49-F238E27FC236}">
                <a16:creationId xmlns:a16="http://schemas.microsoft.com/office/drawing/2014/main" id="{696F7199-98B7-CE4F-947D-2076EAE27A8E}"/>
              </a:ext>
            </a:extLst>
          </p:cNvPr>
          <p:cNvSpPr txBox="1"/>
          <p:nvPr/>
        </p:nvSpPr>
        <p:spPr>
          <a:xfrm>
            <a:off x="7588110" y="2111317"/>
            <a:ext cx="1541027" cy="307777"/>
          </a:xfrm>
          <a:prstGeom prst="rect">
            <a:avLst/>
          </a:prstGeom>
          <a:solidFill>
            <a:srgbClr val="FFF4E7"/>
          </a:solidFill>
        </p:spPr>
        <p:txBody>
          <a:bodyPr wrap="square" lIns="0" tIns="0" rIns="0" bIns="0" rtlCol="0">
            <a:spAutoFit/>
          </a:bodyPr>
          <a:lstStyle/>
          <a:p>
            <a:pPr algn="ctr">
              <a:defRPr/>
            </a:pPr>
            <a:r>
              <a:rPr lang="en-GB" sz="2000" dirty="0">
                <a:solidFill>
                  <a:srgbClr val="F26200"/>
                </a:solidFill>
              </a:rPr>
              <a:t>[about it]</a:t>
            </a:r>
          </a:p>
        </p:txBody>
      </p:sp>
      <p:sp>
        <p:nvSpPr>
          <p:cNvPr id="28" name="TextBox 27">
            <a:extLst>
              <a:ext uri="{FF2B5EF4-FFF2-40B4-BE49-F238E27FC236}">
                <a16:creationId xmlns:a16="http://schemas.microsoft.com/office/drawing/2014/main" id="{237F370C-FF7F-7645-AFBA-FDD62965209A}"/>
              </a:ext>
            </a:extLst>
          </p:cNvPr>
          <p:cNvSpPr txBox="1"/>
          <p:nvPr/>
        </p:nvSpPr>
        <p:spPr>
          <a:xfrm>
            <a:off x="696265" y="3020950"/>
            <a:ext cx="10137384" cy="400110"/>
          </a:xfrm>
          <a:prstGeom prst="rect">
            <a:avLst/>
          </a:prstGeom>
          <a:noFill/>
        </p:spPr>
        <p:txBody>
          <a:bodyPr wrap="square">
            <a:spAutoFit/>
          </a:bodyPr>
          <a:lstStyle/>
          <a:p>
            <a:r>
              <a:rPr lang="de-DE" sz="2000" dirty="0">
                <a:solidFill>
                  <a:srgbClr val="115076"/>
                </a:solidFill>
              </a:rPr>
              <a:t>Sie   </a:t>
            </a:r>
            <a:r>
              <a:rPr lang="de-DE" sz="2000" b="1" dirty="0">
                <a:solidFill>
                  <a:srgbClr val="115076"/>
                </a:solidFill>
              </a:rPr>
              <a:t>kam</a:t>
            </a:r>
            <a:r>
              <a:rPr lang="de-DE" sz="2000" dirty="0">
                <a:solidFill>
                  <a:srgbClr val="115076"/>
                </a:solidFill>
              </a:rPr>
              <a:t>     an ein Häuschen mit einem Stein </a:t>
            </a:r>
            <a:r>
              <a:rPr lang="de-DE" sz="2000" b="1" dirty="0">
                <a:solidFill>
                  <a:srgbClr val="115076"/>
                </a:solidFill>
              </a:rPr>
              <a:t>davor.</a:t>
            </a:r>
            <a:endParaRPr lang="de-DE" sz="2000" dirty="0">
              <a:solidFill>
                <a:srgbClr val="115076"/>
              </a:solidFill>
            </a:endParaRPr>
          </a:p>
        </p:txBody>
      </p:sp>
      <p:sp>
        <p:nvSpPr>
          <p:cNvPr id="29" name="TextBox 28" descr="text box hiding answer">
            <a:extLst>
              <a:ext uri="{FF2B5EF4-FFF2-40B4-BE49-F238E27FC236}">
                <a16:creationId xmlns:a16="http://schemas.microsoft.com/office/drawing/2014/main" id="{5214D59A-2371-0C49-A224-91D1B097AE96}"/>
              </a:ext>
            </a:extLst>
          </p:cNvPr>
          <p:cNvSpPr txBox="1"/>
          <p:nvPr/>
        </p:nvSpPr>
        <p:spPr>
          <a:xfrm>
            <a:off x="1148377" y="3051363"/>
            <a:ext cx="1071906" cy="307777"/>
          </a:xfrm>
          <a:prstGeom prst="rect">
            <a:avLst/>
          </a:prstGeom>
          <a:solidFill>
            <a:srgbClr val="FFE8CB"/>
          </a:solidFill>
        </p:spPr>
        <p:txBody>
          <a:bodyPr wrap="square" lIns="0" tIns="0" rIns="0" bIns="0" rtlCol="0">
            <a:spAutoFit/>
          </a:bodyPr>
          <a:lstStyle/>
          <a:p>
            <a:pPr algn="ctr">
              <a:defRPr/>
            </a:pPr>
            <a:r>
              <a:rPr lang="en-GB" sz="2000" dirty="0">
                <a:solidFill>
                  <a:srgbClr val="F26200"/>
                </a:solidFill>
              </a:rPr>
              <a:t>[came]</a:t>
            </a:r>
          </a:p>
        </p:txBody>
      </p:sp>
      <p:sp>
        <p:nvSpPr>
          <p:cNvPr id="30" name="TextBox 29" descr="text box hiding answer">
            <a:extLst>
              <a:ext uri="{FF2B5EF4-FFF2-40B4-BE49-F238E27FC236}">
                <a16:creationId xmlns:a16="http://schemas.microsoft.com/office/drawing/2014/main" id="{439F508B-286C-D44A-94CB-39F63F4BA488}"/>
              </a:ext>
            </a:extLst>
          </p:cNvPr>
          <p:cNvSpPr txBox="1"/>
          <p:nvPr/>
        </p:nvSpPr>
        <p:spPr>
          <a:xfrm>
            <a:off x="6250614" y="3020312"/>
            <a:ext cx="1980249" cy="307777"/>
          </a:xfrm>
          <a:prstGeom prst="rect">
            <a:avLst/>
          </a:prstGeom>
          <a:solidFill>
            <a:srgbClr val="FFE8CB"/>
          </a:solidFill>
        </p:spPr>
        <p:txBody>
          <a:bodyPr wrap="square" lIns="0" tIns="0" rIns="0" bIns="0" rtlCol="0">
            <a:spAutoFit/>
          </a:bodyPr>
          <a:lstStyle/>
          <a:p>
            <a:pPr algn="ctr">
              <a:defRPr/>
            </a:pPr>
            <a:r>
              <a:rPr lang="en-GB" sz="2000" dirty="0">
                <a:solidFill>
                  <a:srgbClr val="F26200"/>
                </a:solidFill>
              </a:rPr>
              <a:t>[in front of it]</a:t>
            </a:r>
          </a:p>
        </p:txBody>
      </p:sp>
      <p:sp>
        <p:nvSpPr>
          <p:cNvPr id="31" name="Rectangle 30">
            <a:extLst>
              <a:ext uri="{FF2B5EF4-FFF2-40B4-BE49-F238E27FC236}">
                <a16:creationId xmlns:a16="http://schemas.microsoft.com/office/drawing/2014/main" id="{1E3596D6-1243-9B4B-B48E-0B43CCE87156}"/>
              </a:ext>
            </a:extLst>
          </p:cNvPr>
          <p:cNvSpPr/>
          <p:nvPr/>
        </p:nvSpPr>
        <p:spPr>
          <a:xfrm>
            <a:off x="681570" y="3393585"/>
            <a:ext cx="8025822" cy="400110"/>
          </a:xfrm>
          <a:prstGeom prst="rect">
            <a:avLst/>
          </a:prstGeom>
        </p:spPr>
        <p:txBody>
          <a:bodyPr wrap="square">
            <a:spAutoFit/>
          </a:bodyPr>
          <a:lstStyle/>
          <a:p>
            <a:r>
              <a:rPr lang="de-DE" sz="2000" i="1" dirty="0" err="1">
                <a:solidFill>
                  <a:srgbClr val="115076"/>
                </a:solidFill>
              </a:rPr>
              <a:t>She</a:t>
            </a:r>
            <a:r>
              <a:rPr lang="de-DE" sz="2000" i="1" dirty="0">
                <a:solidFill>
                  <a:srgbClr val="115076"/>
                </a:solidFill>
              </a:rPr>
              <a:t> </a:t>
            </a:r>
            <a:r>
              <a:rPr lang="de-DE" sz="2000" i="1" dirty="0" err="1">
                <a:solidFill>
                  <a:srgbClr val="115076"/>
                </a:solidFill>
              </a:rPr>
              <a:t>came</a:t>
            </a:r>
            <a:r>
              <a:rPr lang="de-DE" sz="2000" i="1" dirty="0">
                <a:solidFill>
                  <a:srgbClr val="115076"/>
                </a:solidFill>
              </a:rPr>
              <a:t> </a:t>
            </a:r>
            <a:r>
              <a:rPr lang="de-DE" sz="2000" i="1" dirty="0" err="1">
                <a:solidFill>
                  <a:srgbClr val="115076"/>
                </a:solidFill>
              </a:rPr>
              <a:t>to</a:t>
            </a:r>
            <a:r>
              <a:rPr lang="de-DE" sz="2000" i="1" dirty="0">
                <a:solidFill>
                  <a:srgbClr val="115076"/>
                </a:solidFill>
              </a:rPr>
              <a:t> a </a:t>
            </a:r>
            <a:r>
              <a:rPr lang="de-DE" sz="2000" i="1" dirty="0" err="1">
                <a:solidFill>
                  <a:srgbClr val="115076"/>
                </a:solidFill>
              </a:rPr>
              <a:t>little</a:t>
            </a:r>
            <a:r>
              <a:rPr lang="de-DE" sz="2000" i="1" dirty="0">
                <a:solidFill>
                  <a:srgbClr val="115076"/>
                </a:solidFill>
              </a:rPr>
              <a:t> </a:t>
            </a:r>
            <a:r>
              <a:rPr lang="de-DE" sz="2000" i="1" dirty="0" err="1">
                <a:solidFill>
                  <a:srgbClr val="115076"/>
                </a:solidFill>
              </a:rPr>
              <a:t>house</a:t>
            </a:r>
            <a:r>
              <a:rPr lang="de-DE" sz="2000" i="1" dirty="0">
                <a:solidFill>
                  <a:srgbClr val="115076"/>
                </a:solidFill>
              </a:rPr>
              <a:t> </a:t>
            </a:r>
            <a:r>
              <a:rPr lang="de-DE" sz="2000" i="1" dirty="0" err="1">
                <a:solidFill>
                  <a:srgbClr val="115076"/>
                </a:solidFill>
              </a:rPr>
              <a:t>with</a:t>
            </a:r>
            <a:r>
              <a:rPr lang="de-DE" sz="2000" i="1" dirty="0">
                <a:solidFill>
                  <a:srgbClr val="115076"/>
                </a:solidFill>
              </a:rPr>
              <a:t> a </a:t>
            </a:r>
            <a:r>
              <a:rPr lang="de-DE" sz="2000" i="1" dirty="0" err="1">
                <a:solidFill>
                  <a:srgbClr val="115076"/>
                </a:solidFill>
              </a:rPr>
              <a:t>stone</a:t>
            </a:r>
            <a:r>
              <a:rPr lang="de-DE" sz="2000" i="1" dirty="0">
                <a:solidFill>
                  <a:srgbClr val="115076"/>
                </a:solidFill>
              </a:rPr>
              <a:t> in front </a:t>
            </a:r>
            <a:r>
              <a:rPr lang="de-DE" sz="2000" i="1" dirty="0" err="1">
                <a:solidFill>
                  <a:srgbClr val="115076"/>
                </a:solidFill>
              </a:rPr>
              <a:t>of</a:t>
            </a:r>
            <a:r>
              <a:rPr lang="de-DE" sz="2000" i="1" dirty="0">
                <a:solidFill>
                  <a:srgbClr val="115076"/>
                </a:solidFill>
              </a:rPr>
              <a:t> it.</a:t>
            </a:r>
            <a:endParaRPr lang="en-GB" sz="2000" i="1" dirty="0"/>
          </a:p>
        </p:txBody>
      </p:sp>
      <p:sp>
        <p:nvSpPr>
          <p:cNvPr id="32" name="TextBox 31">
            <a:extLst>
              <a:ext uri="{FF2B5EF4-FFF2-40B4-BE49-F238E27FC236}">
                <a16:creationId xmlns:a16="http://schemas.microsoft.com/office/drawing/2014/main" id="{C7E1E9A5-D970-3E43-A41D-821A5763C751}"/>
              </a:ext>
            </a:extLst>
          </p:cNvPr>
          <p:cNvSpPr txBox="1"/>
          <p:nvPr/>
        </p:nvSpPr>
        <p:spPr>
          <a:xfrm>
            <a:off x="699535" y="3897605"/>
            <a:ext cx="11118091" cy="400110"/>
          </a:xfrm>
          <a:prstGeom prst="rect">
            <a:avLst/>
          </a:prstGeom>
          <a:noFill/>
        </p:spPr>
        <p:txBody>
          <a:bodyPr wrap="square">
            <a:spAutoFit/>
          </a:bodyPr>
          <a:lstStyle/>
          <a:p>
            <a:r>
              <a:rPr lang="de-DE" sz="2000" dirty="0">
                <a:solidFill>
                  <a:srgbClr val="115076"/>
                </a:solidFill>
              </a:rPr>
              <a:t>Er </a:t>
            </a:r>
            <a:r>
              <a:rPr lang="de-DE" sz="2000" b="1" dirty="0">
                <a:solidFill>
                  <a:srgbClr val="115076"/>
                </a:solidFill>
              </a:rPr>
              <a:t>ging</a:t>
            </a:r>
            <a:r>
              <a:rPr lang="de-DE" sz="2000" dirty="0">
                <a:solidFill>
                  <a:srgbClr val="115076"/>
                </a:solidFill>
              </a:rPr>
              <a:t>      in den Wald zu dem Haus der drei kleinen Schweinchen und sprang </a:t>
            </a:r>
            <a:r>
              <a:rPr lang="de-DE" sz="2000" b="1" dirty="0">
                <a:solidFill>
                  <a:srgbClr val="115076"/>
                </a:solidFill>
              </a:rPr>
              <a:t>darauf</a:t>
            </a:r>
            <a:r>
              <a:rPr lang="de-DE" sz="2000" dirty="0">
                <a:solidFill>
                  <a:srgbClr val="115076"/>
                </a:solidFill>
              </a:rPr>
              <a:t>.</a:t>
            </a:r>
          </a:p>
        </p:txBody>
      </p:sp>
      <p:sp>
        <p:nvSpPr>
          <p:cNvPr id="33" name="TextBox 32" descr="text box hiding answer">
            <a:extLst>
              <a:ext uri="{FF2B5EF4-FFF2-40B4-BE49-F238E27FC236}">
                <a16:creationId xmlns:a16="http://schemas.microsoft.com/office/drawing/2014/main" id="{D1960DB8-51AF-7048-8AF6-E887FC3FC6BC}"/>
              </a:ext>
            </a:extLst>
          </p:cNvPr>
          <p:cNvSpPr txBox="1"/>
          <p:nvPr/>
        </p:nvSpPr>
        <p:spPr>
          <a:xfrm>
            <a:off x="1040151" y="3943771"/>
            <a:ext cx="911558" cy="307777"/>
          </a:xfrm>
          <a:prstGeom prst="rect">
            <a:avLst/>
          </a:prstGeom>
          <a:solidFill>
            <a:srgbClr val="FFF4E7"/>
          </a:solidFill>
        </p:spPr>
        <p:txBody>
          <a:bodyPr wrap="square" lIns="0" tIns="0" rIns="0" bIns="0" rtlCol="0">
            <a:spAutoFit/>
          </a:bodyPr>
          <a:lstStyle/>
          <a:p>
            <a:pPr algn="ctr">
              <a:defRPr/>
            </a:pPr>
            <a:r>
              <a:rPr lang="en-GB" sz="2000" dirty="0">
                <a:solidFill>
                  <a:srgbClr val="F26200"/>
                </a:solidFill>
              </a:rPr>
              <a:t>[went]</a:t>
            </a:r>
          </a:p>
        </p:txBody>
      </p:sp>
      <p:sp>
        <p:nvSpPr>
          <p:cNvPr id="34" name="TextBox 33" descr="text box hiding answer">
            <a:extLst>
              <a:ext uri="{FF2B5EF4-FFF2-40B4-BE49-F238E27FC236}">
                <a16:creationId xmlns:a16="http://schemas.microsoft.com/office/drawing/2014/main" id="{673C9F0B-2E32-3446-94CC-15977DADC530}"/>
              </a:ext>
            </a:extLst>
          </p:cNvPr>
          <p:cNvSpPr txBox="1"/>
          <p:nvPr/>
        </p:nvSpPr>
        <p:spPr>
          <a:xfrm>
            <a:off x="10387881" y="3930942"/>
            <a:ext cx="1594927" cy="313011"/>
          </a:xfrm>
          <a:prstGeom prst="rect">
            <a:avLst/>
          </a:prstGeom>
          <a:solidFill>
            <a:srgbClr val="FFF4E7"/>
          </a:solidFill>
        </p:spPr>
        <p:txBody>
          <a:bodyPr wrap="square" lIns="0" tIns="0" rIns="0" bIns="0" rtlCol="0">
            <a:spAutoFit/>
          </a:bodyPr>
          <a:lstStyle/>
          <a:p>
            <a:pPr algn="ctr">
              <a:defRPr/>
            </a:pPr>
            <a:r>
              <a:rPr lang="en-GB" sz="2000" dirty="0">
                <a:solidFill>
                  <a:srgbClr val="F26200"/>
                </a:solidFill>
              </a:rPr>
              <a:t>[on top of it]</a:t>
            </a:r>
          </a:p>
        </p:txBody>
      </p:sp>
      <p:sp>
        <p:nvSpPr>
          <p:cNvPr id="35" name="Rectangle 34">
            <a:extLst>
              <a:ext uri="{FF2B5EF4-FFF2-40B4-BE49-F238E27FC236}">
                <a16:creationId xmlns:a16="http://schemas.microsoft.com/office/drawing/2014/main" id="{F8CDCB93-0B71-5B41-B975-E719462029FE}"/>
              </a:ext>
            </a:extLst>
          </p:cNvPr>
          <p:cNvSpPr/>
          <p:nvPr/>
        </p:nvSpPr>
        <p:spPr>
          <a:xfrm>
            <a:off x="696265" y="4300153"/>
            <a:ext cx="10656126" cy="400110"/>
          </a:xfrm>
          <a:prstGeom prst="rect">
            <a:avLst/>
          </a:prstGeom>
        </p:spPr>
        <p:txBody>
          <a:bodyPr wrap="square">
            <a:spAutoFit/>
          </a:bodyPr>
          <a:lstStyle/>
          <a:p>
            <a:r>
              <a:rPr lang="de-DE" sz="2000" i="1" dirty="0">
                <a:solidFill>
                  <a:srgbClr val="115076"/>
                </a:solidFill>
              </a:rPr>
              <a:t>He </a:t>
            </a:r>
            <a:r>
              <a:rPr lang="de-DE" sz="2000" i="1" dirty="0" err="1">
                <a:solidFill>
                  <a:srgbClr val="115076"/>
                </a:solidFill>
              </a:rPr>
              <a:t>went</a:t>
            </a:r>
            <a:r>
              <a:rPr lang="de-DE" sz="2000" i="1" dirty="0">
                <a:solidFill>
                  <a:srgbClr val="115076"/>
                </a:solidFill>
              </a:rPr>
              <a:t> </a:t>
            </a:r>
            <a:r>
              <a:rPr lang="de-DE" sz="2000" i="1" dirty="0" err="1">
                <a:solidFill>
                  <a:srgbClr val="115076"/>
                </a:solidFill>
              </a:rPr>
              <a:t>into</a:t>
            </a:r>
            <a:r>
              <a:rPr lang="de-DE" sz="2000" i="1" dirty="0">
                <a:solidFill>
                  <a:srgbClr val="115076"/>
                </a:solidFill>
              </a:rPr>
              <a:t> </a:t>
            </a:r>
            <a:r>
              <a:rPr lang="de-DE" sz="2000" i="1" dirty="0" err="1">
                <a:solidFill>
                  <a:srgbClr val="115076"/>
                </a:solidFill>
              </a:rPr>
              <a:t>the</a:t>
            </a:r>
            <a:r>
              <a:rPr lang="de-DE" sz="2000" i="1" dirty="0">
                <a:solidFill>
                  <a:srgbClr val="115076"/>
                </a:solidFill>
              </a:rPr>
              <a:t> </a:t>
            </a:r>
            <a:r>
              <a:rPr lang="de-DE" sz="2000" i="1" dirty="0" err="1">
                <a:solidFill>
                  <a:srgbClr val="115076"/>
                </a:solidFill>
              </a:rPr>
              <a:t>forest</a:t>
            </a:r>
            <a:r>
              <a:rPr lang="de-DE" sz="2000" i="1" dirty="0">
                <a:solidFill>
                  <a:srgbClr val="115076"/>
                </a:solidFill>
              </a:rPr>
              <a:t> </a:t>
            </a:r>
            <a:r>
              <a:rPr lang="de-DE" sz="2000" i="1" dirty="0" err="1">
                <a:solidFill>
                  <a:srgbClr val="115076"/>
                </a:solidFill>
              </a:rPr>
              <a:t>to</a:t>
            </a:r>
            <a:r>
              <a:rPr lang="de-DE" sz="2000" i="1" dirty="0">
                <a:solidFill>
                  <a:srgbClr val="115076"/>
                </a:solidFill>
              </a:rPr>
              <a:t> </a:t>
            </a:r>
            <a:r>
              <a:rPr lang="de-DE" sz="2000" i="1" dirty="0" err="1">
                <a:solidFill>
                  <a:srgbClr val="115076"/>
                </a:solidFill>
              </a:rPr>
              <a:t>the</a:t>
            </a:r>
            <a:r>
              <a:rPr lang="de-DE" sz="2000" i="1" dirty="0">
                <a:solidFill>
                  <a:srgbClr val="115076"/>
                </a:solidFill>
              </a:rPr>
              <a:t> </a:t>
            </a:r>
            <a:r>
              <a:rPr lang="de-DE" sz="2000" i="1" dirty="0" err="1">
                <a:solidFill>
                  <a:srgbClr val="115076"/>
                </a:solidFill>
              </a:rPr>
              <a:t>house</a:t>
            </a:r>
            <a:r>
              <a:rPr lang="de-DE" sz="2000" i="1" dirty="0">
                <a:solidFill>
                  <a:srgbClr val="115076"/>
                </a:solidFill>
              </a:rPr>
              <a:t> </a:t>
            </a:r>
            <a:r>
              <a:rPr lang="de-DE" sz="2000" i="1" dirty="0" err="1">
                <a:solidFill>
                  <a:srgbClr val="115076"/>
                </a:solidFill>
              </a:rPr>
              <a:t>of</a:t>
            </a:r>
            <a:r>
              <a:rPr lang="de-DE" sz="2000" i="1" dirty="0">
                <a:solidFill>
                  <a:srgbClr val="115076"/>
                </a:solidFill>
              </a:rPr>
              <a:t> </a:t>
            </a:r>
            <a:r>
              <a:rPr lang="de-DE" sz="2000" i="1" dirty="0" err="1">
                <a:solidFill>
                  <a:srgbClr val="115076"/>
                </a:solidFill>
              </a:rPr>
              <a:t>the</a:t>
            </a:r>
            <a:r>
              <a:rPr lang="de-DE" sz="2000" i="1" dirty="0">
                <a:solidFill>
                  <a:srgbClr val="115076"/>
                </a:solidFill>
              </a:rPr>
              <a:t> </a:t>
            </a:r>
            <a:r>
              <a:rPr lang="de-DE" sz="2000" i="1" dirty="0" err="1">
                <a:solidFill>
                  <a:srgbClr val="115076"/>
                </a:solidFill>
              </a:rPr>
              <a:t>three</a:t>
            </a:r>
            <a:r>
              <a:rPr lang="de-DE" sz="2000" i="1" dirty="0">
                <a:solidFill>
                  <a:srgbClr val="115076"/>
                </a:solidFill>
              </a:rPr>
              <a:t> </a:t>
            </a:r>
            <a:r>
              <a:rPr lang="de-DE" sz="2000" i="1" dirty="0" err="1">
                <a:solidFill>
                  <a:srgbClr val="115076"/>
                </a:solidFill>
              </a:rPr>
              <a:t>little</a:t>
            </a:r>
            <a:r>
              <a:rPr lang="de-DE" sz="2000" i="1" dirty="0">
                <a:solidFill>
                  <a:srgbClr val="115076"/>
                </a:solidFill>
              </a:rPr>
              <a:t> </a:t>
            </a:r>
            <a:r>
              <a:rPr lang="de-DE" sz="2000" i="1" dirty="0" err="1">
                <a:solidFill>
                  <a:srgbClr val="115076"/>
                </a:solidFill>
              </a:rPr>
              <a:t>pigs</a:t>
            </a:r>
            <a:r>
              <a:rPr lang="de-DE" sz="2000" i="1" dirty="0">
                <a:solidFill>
                  <a:srgbClr val="115076"/>
                </a:solidFill>
              </a:rPr>
              <a:t> </a:t>
            </a:r>
            <a:r>
              <a:rPr lang="de-DE" sz="2000" i="1" dirty="0" err="1">
                <a:solidFill>
                  <a:srgbClr val="115076"/>
                </a:solidFill>
              </a:rPr>
              <a:t>and</a:t>
            </a:r>
            <a:r>
              <a:rPr lang="de-DE" sz="2000" i="1" dirty="0">
                <a:solidFill>
                  <a:srgbClr val="115076"/>
                </a:solidFill>
              </a:rPr>
              <a:t> </a:t>
            </a:r>
            <a:r>
              <a:rPr lang="de-DE" sz="2000" i="1" dirty="0" err="1">
                <a:solidFill>
                  <a:srgbClr val="115076"/>
                </a:solidFill>
              </a:rPr>
              <a:t>jumped</a:t>
            </a:r>
            <a:r>
              <a:rPr lang="de-DE" sz="2000" i="1" dirty="0">
                <a:solidFill>
                  <a:srgbClr val="115076"/>
                </a:solidFill>
              </a:rPr>
              <a:t> on top </a:t>
            </a:r>
            <a:r>
              <a:rPr lang="de-DE" sz="2000" i="1" dirty="0" err="1">
                <a:solidFill>
                  <a:srgbClr val="115076"/>
                </a:solidFill>
              </a:rPr>
              <a:t>of</a:t>
            </a:r>
            <a:r>
              <a:rPr lang="de-DE" sz="2000" i="1" dirty="0">
                <a:solidFill>
                  <a:srgbClr val="115076"/>
                </a:solidFill>
              </a:rPr>
              <a:t> it.</a:t>
            </a:r>
            <a:endParaRPr lang="en-GB" sz="2000" i="1" dirty="0"/>
          </a:p>
        </p:txBody>
      </p:sp>
      <p:sp>
        <p:nvSpPr>
          <p:cNvPr id="36" name="TextBox 35">
            <a:extLst>
              <a:ext uri="{FF2B5EF4-FFF2-40B4-BE49-F238E27FC236}">
                <a16:creationId xmlns:a16="http://schemas.microsoft.com/office/drawing/2014/main" id="{F2C1D275-E66F-1645-A977-ECD21E1BFB95}"/>
              </a:ext>
            </a:extLst>
          </p:cNvPr>
          <p:cNvSpPr txBox="1"/>
          <p:nvPr/>
        </p:nvSpPr>
        <p:spPr>
          <a:xfrm>
            <a:off x="681570" y="4858154"/>
            <a:ext cx="10670821" cy="400110"/>
          </a:xfrm>
          <a:prstGeom prst="rect">
            <a:avLst/>
          </a:prstGeom>
          <a:noFill/>
        </p:spPr>
        <p:txBody>
          <a:bodyPr wrap="square">
            <a:spAutoFit/>
          </a:bodyPr>
          <a:lstStyle/>
          <a:p>
            <a:r>
              <a:rPr lang="de-DE" sz="2000" dirty="0">
                <a:solidFill>
                  <a:srgbClr val="115076"/>
                </a:solidFill>
              </a:rPr>
              <a:t>Er hatte große</a:t>
            </a:r>
            <a:r>
              <a:rPr lang="de-DE" sz="2000" b="1" dirty="0">
                <a:solidFill>
                  <a:srgbClr val="115076"/>
                </a:solidFill>
              </a:rPr>
              <a:t>  Zähne  </a:t>
            </a:r>
            <a:r>
              <a:rPr lang="de-DE" sz="2000" dirty="0">
                <a:solidFill>
                  <a:srgbClr val="115076"/>
                </a:solidFill>
              </a:rPr>
              <a:t>und drohte ihnen </a:t>
            </a:r>
            <a:r>
              <a:rPr lang="de-DE" sz="2000" b="1" dirty="0">
                <a:solidFill>
                  <a:srgbClr val="115076"/>
                </a:solidFill>
              </a:rPr>
              <a:t>damit</a:t>
            </a:r>
            <a:r>
              <a:rPr lang="de-DE" sz="2000" dirty="0">
                <a:solidFill>
                  <a:srgbClr val="115076"/>
                </a:solidFill>
              </a:rPr>
              <a:t>.</a:t>
            </a:r>
          </a:p>
        </p:txBody>
      </p:sp>
      <p:sp>
        <p:nvSpPr>
          <p:cNvPr id="37" name="TextBox 36" descr="text box hiding answer">
            <a:extLst>
              <a:ext uri="{FF2B5EF4-FFF2-40B4-BE49-F238E27FC236}">
                <a16:creationId xmlns:a16="http://schemas.microsoft.com/office/drawing/2014/main" id="{69F300B8-BE45-5E4C-9DEC-9A13CB73BAE3}"/>
              </a:ext>
            </a:extLst>
          </p:cNvPr>
          <p:cNvSpPr txBox="1"/>
          <p:nvPr/>
        </p:nvSpPr>
        <p:spPr>
          <a:xfrm>
            <a:off x="2575227" y="4890434"/>
            <a:ext cx="921008" cy="307777"/>
          </a:xfrm>
          <a:prstGeom prst="rect">
            <a:avLst/>
          </a:prstGeom>
          <a:solidFill>
            <a:srgbClr val="FFE8CB"/>
          </a:solidFill>
        </p:spPr>
        <p:txBody>
          <a:bodyPr wrap="square" lIns="0" tIns="0" rIns="0" bIns="0" rtlCol="0">
            <a:spAutoFit/>
          </a:bodyPr>
          <a:lstStyle/>
          <a:p>
            <a:pPr algn="ctr">
              <a:defRPr/>
            </a:pPr>
            <a:r>
              <a:rPr lang="en-GB" sz="2000" dirty="0">
                <a:solidFill>
                  <a:srgbClr val="F26200"/>
                </a:solidFill>
              </a:rPr>
              <a:t>[teeth]</a:t>
            </a:r>
          </a:p>
        </p:txBody>
      </p:sp>
      <p:sp>
        <p:nvSpPr>
          <p:cNvPr id="39" name="TextBox 38" descr="text box hiding answer">
            <a:extLst>
              <a:ext uri="{FF2B5EF4-FFF2-40B4-BE49-F238E27FC236}">
                <a16:creationId xmlns:a16="http://schemas.microsoft.com/office/drawing/2014/main" id="{97C3355D-CFB4-094B-A383-AAFF748F488A}"/>
              </a:ext>
            </a:extLst>
          </p:cNvPr>
          <p:cNvSpPr txBox="1"/>
          <p:nvPr/>
        </p:nvSpPr>
        <p:spPr>
          <a:xfrm>
            <a:off x="5677965" y="4869893"/>
            <a:ext cx="1536269" cy="307777"/>
          </a:xfrm>
          <a:prstGeom prst="rect">
            <a:avLst/>
          </a:prstGeom>
          <a:solidFill>
            <a:srgbClr val="FFE8CB"/>
          </a:solidFill>
        </p:spPr>
        <p:txBody>
          <a:bodyPr wrap="square" lIns="0" tIns="0" rIns="0" bIns="0" rtlCol="0">
            <a:spAutoFit/>
          </a:bodyPr>
          <a:lstStyle/>
          <a:p>
            <a:pPr algn="ctr">
              <a:defRPr/>
            </a:pPr>
            <a:r>
              <a:rPr lang="en-GB" sz="2000" dirty="0">
                <a:solidFill>
                  <a:srgbClr val="F26200"/>
                </a:solidFill>
              </a:rPr>
              <a:t>[with them]</a:t>
            </a:r>
          </a:p>
        </p:txBody>
      </p:sp>
      <p:sp>
        <p:nvSpPr>
          <p:cNvPr id="40" name="Rectangle 39">
            <a:extLst>
              <a:ext uri="{FF2B5EF4-FFF2-40B4-BE49-F238E27FC236}">
                <a16:creationId xmlns:a16="http://schemas.microsoft.com/office/drawing/2014/main" id="{4F947F1D-6D52-D14A-B5EF-7F9582127F1F}"/>
              </a:ext>
            </a:extLst>
          </p:cNvPr>
          <p:cNvSpPr/>
          <p:nvPr/>
        </p:nvSpPr>
        <p:spPr>
          <a:xfrm>
            <a:off x="681570" y="5208847"/>
            <a:ext cx="10107905" cy="400110"/>
          </a:xfrm>
          <a:prstGeom prst="rect">
            <a:avLst/>
          </a:prstGeom>
        </p:spPr>
        <p:txBody>
          <a:bodyPr wrap="square">
            <a:spAutoFit/>
          </a:bodyPr>
          <a:lstStyle/>
          <a:p>
            <a:r>
              <a:rPr lang="de-DE" sz="2000" i="1" dirty="0">
                <a:solidFill>
                  <a:srgbClr val="115076"/>
                </a:solidFill>
              </a:rPr>
              <a:t>He </a:t>
            </a:r>
            <a:r>
              <a:rPr lang="de-DE" sz="2000" i="1" dirty="0" err="1">
                <a:solidFill>
                  <a:srgbClr val="115076"/>
                </a:solidFill>
              </a:rPr>
              <a:t>had</a:t>
            </a:r>
            <a:r>
              <a:rPr lang="de-DE" sz="2000" i="1" dirty="0">
                <a:solidFill>
                  <a:srgbClr val="115076"/>
                </a:solidFill>
              </a:rPr>
              <a:t> </a:t>
            </a:r>
            <a:r>
              <a:rPr lang="de-DE" sz="2000" i="1" dirty="0" err="1">
                <a:solidFill>
                  <a:srgbClr val="115076"/>
                </a:solidFill>
              </a:rPr>
              <a:t>big</a:t>
            </a:r>
            <a:r>
              <a:rPr lang="de-DE" sz="2000" i="1" dirty="0">
                <a:solidFill>
                  <a:srgbClr val="115076"/>
                </a:solidFill>
              </a:rPr>
              <a:t> </a:t>
            </a:r>
            <a:r>
              <a:rPr lang="de-DE" sz="2000" i="1" dirty="0" err="1">
                <a:solidFill>
                  <a:srgbClr val="115076"/>
                </a:solidFill>
              </a:rPr>
              <a:t>teeth</a:t>
            </a:r>
            <a:r>
              <a:rPr lang="de-DE" sz="2000" i="1" dirty="0">
                <a:solidFill>
                  <a:srgbClr val="115076"/>
                </a:solidFill>
              </a:rPr>
              <a:t> </a:t>
            </a:r>
            <a:r>
              <a:rPr lang="de-DE" sz="2000" i="1" dirty="0" err="1">
                <a:solidFill>
                  <a:srgbClr val="115076"/>
                </a:solidFill>
              </a:rPr>
              <a:t>and</a:t>
            </a:r>
            <a:r>
              <a:rPr lang="de-DE" sz="2000" i="1" dirty="0">
                <a:solidFill>
                  <a:srgbClr val="115076"/>
                </a:solidFill>
              </a:rPr>
              <a:t> </a:t>
            </a:r>
            <a:r>
              <a:rPr lang="de-DE" sz="2000" i="1" dirty="0" err="1">
                <a:solidFill>
                  <a:srgbClr val="115076"/>
                </a:solidFill>
              </a:rPr>
              <a:t>threatened</a:t>
            </a:r>
            <a:r>
              <a:rPr lang="de-DE" sz="2000" i="1" dirty="0">
                <a:solidFill>
                  <a:srgbClr val="115076"/>
                </a:solidFill>
              </a:rPr>
              <a:t> </a:t>
            </a:r>
            <a:r>
              <a:rPr lang="de-DE" sz="2000" i="1" dirty="0" err="1">
                <a:solidFill>
                  <a:srgbClr val="115076"/>
                </a:solidFill>
              </a:rPr>
              <a:t>them</a:t>
            </a:r>
            <a:r>
              <a:rPr lang="de-DE" sz="2000" i="1" dirty="0">
                <a:solidFill>
                  <a:srgbClr val="115076"/>
                </a:solidFill>
              </a:rPr>
              <a:t> </a:t>
            </a:r>
            <a:r>
              <a:rPr lang="de-DE" sz="2000" i="1" dirty="0" err="1">
                <a:solidFill>
                  <a:srgbClr val="115076"/>
                </a:solidFill>
              </a:rPr>
              <a:t>with</a:t>
            </a:r>
            <a:r>
              <a:rPr lang="de-DE" sz="2000" i="1" dirty="0">
                <a:solidFill>
                  <a:srgbClr val="115076"/>
                </a:solidFill>
              </a:rPr>
              <a:t> </a:t>
            </a:r>
            <a:r>
              <a:rPr lang="de-DE" sz="2000" i="1" dirty="0" err="1">
                <a:solidFill>
                  <a:srgbClr val="115076"/>
                </a:solidFill>
              </a:rPr>
              <a:t>them</a:t>
            </a:r>
            <a:r>
              <a:rPr lang="de-DE" sz="2000" i="1" dirty="0">
                <a:solidFill>
                  <a:srgbClr val="115076"/>
                </a:solidFill>
              </a:rPr>
              <a:t>.</a:t>
            </a:r>
            <a:endParaRPr lang="en-GB" sz="2000" i="1" dirty="0"/>
          </a:p>
        </p:txBody>
      </p:sp>
      <p:sp>
        <p:nvSpPr>
          <p:cNvPr id="41" name="TextBox 40">
            <a:extLst>
              <a:ext uri="{FF2B5EF4-FFF2-40B4-BE49-F238E27FC236}">
                <a16:creationId xmlns:a16="http://schemas.microsoft.com/office/drawing/2014/main" id="{206C7AA6-6752-0048-97D4-60CE55BEAEE6}"/>
              </a:ext>
            </a:extLst>
          </p:cNvPr>
          <p:cNvSpPr txBox="1"/>
          <p:nvPr/>
        </p:nvSpPr>
        <p:spPr>
          <a:xfrm>
            <a:off x="696265" y="5723482"/>
            <a:ext cx="10670821" cy="400110"/>
          </a:xfrm>
          <a:prstGeom prst="rect">
            <a:avLst/>
          </a:prstGeom>
          <a:noFill/>
        </p:spPr>
        <p:txBody>
          <a:bodyPr wrap="square">
            <a:spAutoFit/>
          </a:bodyPr>
          <a:lstStyle/>
          <a:p>
            <a:r>
              <a:rPr lang="de-DE" sz="2000" dirty="0">
                <a:solidFill>
                  <a:srgbClr val="115076"/>
                </a:solidFill>
              </a:rPr>
              <a:t>Sie  </a:t>
            </a:r>
            <a:r>
              <a:rPr lang="de-DE" sz="2000" b="1" dirty="0">
                <a:solidFill>
                  <a:srgbClr val="115076"/>
                </a:solidFill>
              </a:rPr>
              <a:t>wollte</a:t>
            </a:r>
            <a:r>
              <a:rPr lang="de-DE" sz="2000" dirty="0">
                <a:solidFill>
                  <a:srgbClr val="115076"/>
                </a:solidFill>
              </a:rPr>
              <a:t>        der Umwelt Schutz und Hilfe geben und sah einen Film </a:t>
            </a:r>
            <a:r>
              <a:rPr lang="de-DE" sz="2000" b="1" dirty="0">
                <a:solidFill>
                  <a:srgbClr val="115076"/>
                </a:solidFill>
              </a:rPr>
              <a:t>darüber</a:t>
            </a:r>
            <a:r>
              <a:rPr lang="de-DE" sz="2000" dirty="0">
                <a:solidFill>
                  <a:srgbClr val="115076"/>
                </a:solidFill>
              </a:rPr>
              <a:t>.</a:t>
            </a:r>
          </a:p>
        </p:txBody>
      </p:sp>
      <p:sp>
        <p:nvSpPr>
          <p:cNvPr id="42" name="TextBox 41" descr="text box hiding answer">
            <a:extLst>
              <a:ext uri="{FF2B5EF4-FFF2-40B4-BE49-F238E27FC236}">
                <a16:creationId xmlns:a16="http://schemas.microsoft.com/office/drawing/2014/main" id="{335DC929-1B91-9B4B-AF9F-DC35FC94391B}"/>
              </a:ext>
            </a:extLst>
          </p:cNvPr>
          <p:cNvSpPr txBox="1"/>
          <p:nvPr/>
        </p:nvSpPr>
        <p:spPr>
          <a:xfrm>
            <a:off x="1148377" y="5764722"/>
            <a:ext cx="1408884" cy="307777"/>
          </a:xfrm>
          <a:prstGeom prst="rect">
            <a:avLst/>
          </a:prstGeom>
          <a:solidFill>
            <a:srgbClr val="FFF4E7"/>
          </a:solidFill>
        </p:spPr>
        <p:txBody>
          <a:bodyPr wrap="square" lIns="0" tIns="0" rIns="0" bIns="0" rtlCol="0">
            <a:spAutoFit/>
          </a:bodyPr>
          <a:lstStyle/>
          <a:p>
            <a:pPr algn="ctr">
              <a:defRPr/>
            </a:pPr>
            <a:r>
              <a:rPr lang="en-GB" sz="2000" dirty="0">
                <a:solidFill>
                  <a:srgbClr val="F26200"/>
                </a:solidFill>
              </a:rPr>
              <a:t>[wanted]</a:t>
            </a:r>
          </a:p>
        </p:txBody>
      </p:sp>
      <p:sp>
        <p:nvSpPr>
          <p:cNvPr id="43" name="TextBox 42" descr="text box hiding answer">
            <a:extLst>
              <a:ext uri="{FF2B5EF4-FFF2-40B4-BE49-F238E27FC236}">
                <a16:creationId xmlns:a16="http://schemas.microsoft.com/office/drawing/2014/main" id="{B1938187-50C0-E141-92C6-6F07331C1BF4}"/>
              </a:ext>
            </a:extLst>
          </p:cNvPr>
          <p:cNvSpPr txBox="1"/>
          <p:nvPr/>
        </p:nvSpPr>
        <p:spPr>
          <a:xfrm>
            <a:off x="9217766" y="5764721"/>
            <a:ext cx="1408884" cy="307777"/>
          </a:xfrm>
          <a:prstGeom prst="rect">
            <a:avLst/>
          </a:prstGeom>
          <a:solidFill>
            <a:srgbClr val="FFF4E7"/>
          </a:solidFill>
        </p:spPr>
        <p:txBody>
          <a:bodyPr wrap="square" lIns="0" tIns="0" rIns="0" bIns="0" rtlCol="0">
            <a:spAutoFit/>
          </a:bodyPr>
          <a:lstStyle/>
          <a:p>
            <a:pPr algn="ctr">
              <a:defRPr/>
            </a:pPr>
            <a:r>
              <a:rPr lang="en-GB" sz="2000" dirty="0">
                <a:solidFill>
                  <a:srgbClr val="F26200"/>
                </a:solidFill>
              </a:rPr>
              <a:t>[about it]</a:t>
            </a:r>
          </a:p>
        </p:txBody>
      </p:sp>
      <p:sp>
        <p:nvSpPr>
          <p:cNvPr id="44" name="Rectangle 43">
            <a:extLst>
              <a:ext uri="{FF2B5EF4-FFF2-40B4-BE49-F238E27FC236}">
                <a16:creationId xmlns:a16="http://schemas.microsoft.com/office/drawing/2014/main" id="{B7B36757-04B1-7543-8806-546B476A75B2}"/>
              </a:ext>
            </a:extLst>
          </p:cNvPr>
          <p:cNvSpPr/>
          <p:nvPr/>
        </p:nvSpPr>
        <p:spPr>
          <a:xfrm>
            <a:off x="664635" y="6042111"/>
            <a:ext cx="11292692" cy="400110"/>
          </a:xfrm>
          <a:prstGeom prst="rect">
            <a:avLst/>
          </a:prstGeom>
        </p:spPr>
        <p:txBody>
          <a:bodyPr wrap="square">
            <a:spAutoFit/>
          </a:bodyPr>
          <a:lstStyle/>
          <a:p>
            <a:r>
              <a:rPr lang="de-DE" sz="2000" i="1" dirty="0" err="1">
                <a:solidFill>
                  <a:srgbClr val="115076"/>
                </a:solidFill>
              </a:rPr>
              <a:t>She</a:t>
            </a:r>
            <a:r>
              <a:rPr lang="de-DE" sz="2000" i="1" dirty="0">
                <a:solidFill>
                  <a:srgbClr val="115076"/>
                </a:solidFill>
              </a:rPr>
              <a:t> </a:t>
            </a:r>
            <a:r>
              <a:rPr lang="de-DE" sz="2000" i="1" dirty="0" err="1">
                <a:solidFill>
                  <a:srgbClr val="115076"/>
                </a:solidFill>
              </a:rPr>
              <a:t>wanted</a:t>
            </a:r>
            <a:r>
              <a:rPr lang="de-DE" sz="2000" i="1" dirty="0">
                <a:solidFill>
                  <a:srgbClr val="115076"/>
                </a:solidFill>
              </a:rPr>
              <a:t> </a:t>
            </a:r>
            <a:r>
              <a:rPr lang="de-DE" sz="2000" i="1" dirty="0" err="1">
                <a:solidFill>
                  <a:srgbClr val="115076"/>
                </a:solidFill>
              </a:rPr>
              <a:t>to</a:t>
            </a:r>
            <a:r>
              <a:rPr lang="de-DE" sz="2000" i="1" dirty="0">
                <a:solidFill>
                  <a:srgbClr val="115076"/>
                </a:solidFill>
              </a:rPr>
              <a:t> </a:t>
            </a:r>
            <a:r>
              <a:rPr lang="de-DE" sz="2000" i="1" dirty="0" err="1">
                <a:solidFill>
                  <a:srgbClr val="115076"/>
                </a:solidFill>
              </a:rPr>
              <a:t>give</a:t>
            </a:r>
            <a:r>
              <a:rPr lang="de-DE" sz="2000" i="1" dirty="0">
                <a:solidFill>
                  <a:srgbClr val="115076"/>
                </a:solidFill>
              </a:rPr>
              <a:t> </a:t>
            </a:r>
            <a:r>
              <a:rPr lang="de-DE" sz="2000" i="1" dirty="0" err="1">
                <a:solidFill>
                  <a:srgbClr val="115076"/>
                </a:solidFill>
              </a:rPr>
              <a:t>the</a:t>
            </a:r>
            <a:r>
              <a:rPr lang="de-DE" sz="2000" i="1" dirty="0">
                <a:solidFill>
                  <a:srgbClr val="115076"/>
                </a:solidFill>
              </a:rPr>
              <a:t> </a:t>
            </a:r>
            <a:r>
              <a:rPr lang="de-DE" sz="2000" i="1" dirty="0" err="1">
                <a:solidFill>
                  <a:srgbClr val="115076"/>
                </a:solidFill>
              </a:rPr>
              <a:t>environment</a:t>
            </a:r>
            <a:r>
              <a:rPr lang="de-DE" sz="2000" i="1" dirty="0">
                <a:solidFill>
                  <a:srgbClr val="115076"/>
                </a:solidFill>
              </a:rPr>
              <a:t> </a:t>
            </a:r>
            <a:r>
              <a:rPr lang="de-DE" sz="2000" i="1" dirty="0" err="1">
                <a:solidFill>
                  <a:srgbClr val="115076"/>
                </a:solidFill>
              </a:rPr>
              <a:t>help</a:t>
            </a:r>
            <a:r>
              <a:rPr lang="de-DE" sz="2000" i="1" dirty="0">
                <a:solidFill>
                  <a:srgbClr val="115076"/>
                </a:solidFill>
              </a:rPr>
              <a:t> </a:t>
            </a:r>
            <a:r>
              <a:rPr lang="de-DE" sz="2000" i="1" dirty="0" err="1">
                <a:solidFill>
                  <a:srgbClr val="115076"/>
                </a:solidFill>
              </a:rPr>
              <a:t>and</a:t>
            </a:r>
            <a:r>
              <a:rPr lang="de-DE" sz="2000" i="1" dirty="0">
                <a:solidFill>
                  <a:srgbClr val="115076"/>
                </a:solidFill>
              </a:rPr>
              <a:t> </a:t>
            </a:r>
            <a:r>
              <a:rPr lang="de-DE" sz="2000" i="1" dirty="0" err="1">
                <a:solidFill>
                  <a:srgbClr val="115076"/>
                </a:solidFill>
              </a:rPr>
              <a:t>protection</a:t>
            </a:r>
            <a:r>
              <a:rPr lang="de-DE" sz="2000" i="1" dirty="0">
                <a:solidFill>
                  <a:srgbClr val="115076"/>
                </a:solidFill>
              </a:rPr>
              <a:t> </a:t>
            </a:r>
            <a:r>
              <a:rPr lang="de-DE" sz="2000" i="1" dirty="0" err="1">
                <a:solidFill>
                  <a:srgbClr val="115076"/>
                </a:solidFill>
              </a:rPr>
              <a:t>and</a:t>
            </a:r>
            <a:r>
              <a:rPr lang="de-DE" sz="2000" i="1" dirty="0">
                <a:solidFill>
                  <a:srgbClr val="115076"/>
                </a:solidFill>
              </a:rPr>
              <a:t> </a:t>
            </a:r>
            <a:r>
              <a:rPr lang="de-DE" sz="2000" i="1" dirty="0" err="1">
                <a:solidFill>
                  <a:srgbClr val="115076"/>
                </a:solidFill>
              </a:rPr>
              <a:t>watched</a:t>
            </a:r>
            <a:r>
              <a:rPr lang="de-DE" sz="2000" i="1" dirty="0">
                <a:solidFill>
                  <a:srgbClr val="115076"/>
                </a:solidFill>
              </a:rPr>
              <a:t> a film </a:t>
            </a:r>
            <a:r>
              <a:rPr lang="de-DE" sz="2000" i="1" dirty="0" err="1">
                <a:solidFill>
                  <a:srgbClr val="115076"/>
                </a:solidFill>
              </a:rPr>
              <a:t>about</a:t>
            </a:r>
            <a:r>
              <a:rPr lang="de-DE" sz="2000" i="1" dirty="0">
                <a:solidFill>
                  <a:srgbClr val="115076"/>
                </a:solidFill>
              </a:rPr>
              <a:t> it.</a:t>
            </a:r>
            <a:endParaRPr lang="en-GB" sz="2000" i="1" dirty="0"/>
          </a:p>
        </p:txBody>
      </p:sp>
      <p:pic>
        <p:nvPicPr>
          <p:cNvPr id="52" name="Picture 51">
            <a:extLst>
              <a:ext uri="{FF2B5EF4-FFF2-40B4-BE49-F238E27FC236}">
                <a16:creationId xmlns:a16="http://schemas.microsoft.com/office/drawing/2014/main" id="{318B9ABD-531F-B042-B485-0705A39FF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3058" y="582979"/>
            <a:ext cx="2731109" cy="2449463"/>
          </a:xfrm>
          <a:prstGeom prst="rect">
            <a:avLst/>
          </a:prstGeom>
        </p:spPr>
      </p:pic>
      <p:pic>
        <p:nvPicPr>
          <p:cNvPr id="50" name="Picture 49" descr="Icon&#10;&#10;Description automatically generated with medium confidence">
            <a:extLst>
              <a:ext uri="{FF2B5EF4-FFF2-40B4-BE49-F238E27FC236}">
                <a16:creationId xmlns:a16="http://schemas.microsoft.com/office/drawing/2014/main" id="{838D9EB6-6550-554D-9BE3-4761DE2329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05281">
            <a:off x="10634672" y="4312475"/>
            <a:ext cx="1621781" cy="1951015"/>
          </a:xfrm>
          <a:prstGeom prst="rect">
            <a:avLst/>
          </a:prstGeom>
        </p:spPr>
      </p:pic>
      <p:sp>
        <p:nvSpPr>
          <p:cNvPr id="10" name="Speech Bubble: Rectangle with Corners Rounded 8">
            <a:extLst>
              <a:ext uri="{FF2B5EF4-FFF2-40B4-BE49-F238E27FC236}">
                <a16:creationId xmlns:a16="http://schemas.microsoft.com/office/drawing/2014/main" id="{5FDC38AA-C26A-46FA-92A9-D5E6A38BEB72}"/>
              </a:ext>
            </a:extLst>
          </p:cNvPr>
          <p:cNvSpPr/>
          <p:nvPr/>
        </p:nvSpPr>
        <p:spPr>
          <a:xfrm>
            <a:off x="10004363" y="722148"/>
            <a:ext cx="2138521" cy="1161591"/>
          </a:xfrm>
          <a:prstGeom prst="wedgeRoundRectCallout">
            <a:avLst>
              <a:gd name="adj1" fmla="val -6668"/>
              <a:gd name="adj2" fmla="val 15475"/>
              <a:gd name="adj3" fmla="val 16667"/>
            </a:avLst>
          </a:prstGeom>
          <a:solidFill>
            <a:srgbClr val="11507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Märchen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fairy tale</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Satz</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sentence </a:t>
            </a:r>
          </a:p>
        </p:txBody>
      </p:sp>
      <p:pic>
        <p:nvPicPr>
          <p:cNvPr id="48" name="Picture 47" descr="A picture containing text&#10;&#10;Description automatically generated">
            <a:extLst>
              <a:ext uri="{FF2B5EF4-FFF2-40B4-BE49-F238E27FC236}">
                <a16:creationId xmlns:a16="http://schemas.microsoft.com/office/drawing/2014/main" id="{B2070537-7012-FD47-90A0-8649CB3985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9830" flipH="1">
            <a:off x="8010331" y="1763162"/>
            <a:ext cx="4245386" cy="2197284"/>
          </a:xfrm>
          <a:prstGeom prst="rect">
            <a:avLst/>
          </a:prstGeom>
        </p:spPr>
      </p:pic>
    </p:spTree>
    <p:extLst>
      <p:ext uri="{BB962C8B-B14F-4D97-AF65-F5344CB8AC3E}">
        <p14:creationId xmlns:p14="http://schemas.microsoft.com/office/powerpoint/2010/main" val="94362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4.16667E-6 -4.81481E-6 L -4.16667E-6 -0.07222 " pathEditMode="relative" rAng="0" ptsTypes="AA">
                                      <p:cBhvr>
                                        <p:cTn id="14" dur="250" accel="50000" decel="50000" autoRev="1" fill="hold">
                                          <p:stCondLst>
                                            <p:cond delay="0"/>
                                          </p:stCondLst>
                                        </p:cTn>
                                        <p:tgtEl>
                                          <p:spTgt spid="19"/>
                                        </p:tgtEl>
                                        <p:attrNameLst>
                                          <p:attrName>ppt_x</p:attrName>
                                          <p:attrName>ppt_y</p:attrName>
                                        </p:attrNameLst>
                                      </p:cBhvr>
                                      <p:rCtr x="0" y="-3611"/>
                                    </p:animMotion>
                                    <p:animRot by="1500000">
                                      <p:cBhvr>
                                        <p:cTn id="15" dur="125" fill="hold">
                                          <p:stCondLst>
                                            <p:cond delay="0"/>
                                          </p:stCondLst>
                                        </p:cTn>
                                        <p:tgtEl>
                                          <p:spTgt spid="19"/>
                                        </p:tgtEl>
                                        <p:attrNameLst>
                                          <p:attrName>r</p:attrName>
                                        </p:attrNameLst>
                                      </p:cBhvr>
                                    </p:animRot>
                                    <p:animRot by="-1500000">
                                      <p:cBhvr>
                                        <p:cTn id="16" dur="125" fill="hold">
                                          <p:stCondLst>
                                            <p:cond delay="125"/>
                                          </p:stCondLst>
                                        </p:cTn>
                                        <p:tgtEl>
                                          <p:spTgt spid="19"/>
                                        </p:tgtEl>
                                        <p:attrNameLst>
                                          <p:attrName>r</p:attrName>
                                        </p:attrNameLst>
                                      </p:cBhvr>
                                    </p:animRot>
                                    <p:animRot by="-1500000">
                                      <p:cBhvr>
                                        <p:cTn id="17" dur="125" fill="hold">
                                          <p:stCondLst>
                                            <p:cond delay="250"/>
                                          </p:stCondLst>
                                        </p:cTn>
                                        <p:tgtEl>
                                          <p:spTgt spid="19"/>
                                        </p:tgtEl>
                                        <p:attrNameLst>
                                          <p:attrName>r</p:attrName>
                                        </p:attrNameLst>
                                      </p:cBhvr>
                                    </p:animRot>
                                    <p:animRot by="1500000">
                                      <p:cBhvr>
                                        <p:cTn id="18" dur="125" fill="hold">
                                          <p:stCondLst>
                                            <p:cond delay="375"/>
                                          </p:stCondLst>
                                        </p:cTn>
                                        <p:tgtEl>
                                          <p:spTgt spid="1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2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34" presetClass="emph" presetSubtype="0" fill="hold" grpId="0" nodeType="clickEffect">
                                  <p:stCondLst>
                                    <p:cond delay="0"/>
                                  </p:stCondLst>
                                  <p:iterate type="lt">
                                    <p:tmPct val="10000"/>
                                  </p:iterate>
                                  <p:childTnLst>
                                    <p:animMotion origin="layout" path="M -4.58333E-6 2.59259E-6 L -4.58333E-6 -0.07222 " pathEditMode="relative" rAng="0" ptsTypes="AA">
                                      <p:cBhvr>
                                        <p:cTn id="35" dur="250" accel="50000" decel="50000" autoRev="1" fill="hold">
                                          <p:stCondLst>
                                            <p:cond delay="0"/>
                                          </p:stCondLst>
                                        </p:cTn>
                                        <p:tgtEl>
                                          <p:spTgt spid="24"/>
                                        </p:tgtEl>
                                        <p:attrNameLst>
                                          <p:attrName>ppt_x</p:attrName>
                                          <p:attrName>ppt_y</p:attrName>
                                        </p:attrNameLst>
                                      </p:cBhvr>
                                      <p:rCtr x="0" y="-3611"/>
                                    </p:animMotion>
                                    <p:animRot by="1500000">
                                      <p:cBhvr>
                                        <p:cTn id="36" dur="125" fill="hold">
                                          <p:stCondLst>
                                            <p:cond delay="0"/>
                                          </p:stCondLst>
                                        </p:cTn>
                                        <p:tgtEl>
                                          <p:spTgt spid="24"/>
                                        </p:tgtEl>
                                        <p:attrNameLst>
                                          <p:attrName>r</p:attrName>
                                        </p:attrNameLst>
                                      </p:cBhvr>
                                    </p:animRot>
                                    <p:animRot by="-1500000">
                                      <p:cBhvr>
                                        <p:cTn id="37" dur="125" fill="hold">
                                          <p:stCondLst>
                                            <p:cond delay="125"/>
                                          </p:stCondLst>
                                        </p:cTn>
                                        <p:tgtEl>
                                          <p:spTgt spid="24"/>
                                        </p:tgtEl>
                                        <p:attrNameLst>
                                          <p:attrName>r</p:attrName>
                                        </p:attrNameLst>
                                      </p:cBhvr>
                                    </p:animRot>
                                    <p:animRot by="-1500000">
                                      <p:cBhvr>
                                        <p:cTn id="38" dur="125" fill="hold">
                                          <p:stCondLst>
                                            <p:cond delay="250"/>
                                          </p:stCondLst>
                                        </p:cTn>
                                        <p:tgtEl>
                                          <p:spTgt spid="24"/>
                                        </p:tgtEl>
                                        <p:attrNameLst>
                                          <p:attrName>r</p:attrName>
                                        </p:attrNameLst>
                                      </p:cBhvr>
                                    </p:animRot>
                                    <p:animRot by="1500000">
                                      <p:cBhvr>
                                        <p:cTn id="39" dur="125" fill="hold">
                                          <p:stCondLst>
                                            <p:cond delay="375"/>
                                          </p:stCondLst>
                                        </p:cTn>
                                        <p:tgtEl>
                                          <p:spTgt spid="2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2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4" presetClass="emph" presetSubtype="0" fill="hold" grpId="0" nodeType="clickEffect">
                                  <p:stCondLst>
                                    <p:cond delay="0"/>
                                  </p:stCondLst>
                                  <p:iterate type="lt">
                                    <p:tmPct val="10000"/>
                                  </p:iterate>
                                  <p:childTnLst>
                                    <p:animMotion origin="layout" path="M 3.54167E-6 4.07407E-6 L 3.54167E-6 -0.07223 " pathEditMode="relative" rAng="0" ptsTypes="AA">
                                      <p:cBhvr>
                                        <p:cTn id="56" dur="250" accel="50000" decel="50000" autoRev="1" fill="hold">
                                          <p:stCondLst>
                                            <p:cond delay="0"/>
                                          </p:stCondLst>
                                        </p:cTn>
                                        <p:tgtEl>
                                          <p:spTgt spid="28"/>
                                        </p:tgtEl>
                                        <p:attrNameLst>
                                          <p:attrName>ppt_x</p:attrName>
                                          <p:attrName>ppt_y</p:attrName>
                                        </p:attrNameLst>
                                      </p:cBhvr>
                                      <p:rCtr x="0" y="-3611"/>
                                    </p:animMotion>
                                    <p:animRot by="1500000">
                                      <p:cBhvr>
                                        <p:cTn id="57" dur="125" fill="hold">
                                          <p:stCondLst>
                                            <p:cond delay="0"/>
                                          </p:stCondLst>
                                        </p:cTn>
                                        <p:tgtEl>
                                          <p:spTgt spid="28"/>
                                        </p:tgtEl>
                                        <p:attrNameLst>
                                          <p:attrName>r</p:attrName>
                                        </p:attrNameLst>
                                      </p:cBhvr>
                                    </p:animRot>
                                    <p:animRot by="-1500000">
                                      <p:cBhvr>
                                        <p:cTn id="58" dur="125" fill="hold">
                                          <p:stCondLst>
                                            <p:cond delay="125"/>
                                          </p:stCondLst>
                                        </p:cTn>
                                        <p:tgtEl>
                                          <p:spTgt spid="28"/>
                                        </p:tgtEl>
                                        <p:attrNameLst>
                                          <p:attrName>r</p:attrName>
                                        </p:attrNameLst>
                                      </p:cBhvr>
                                    </p:animRot>
                                    <p:animRot by="-1500000">
                                      <p:cBhvr>
                                        <p:cTn id="59" dur="125" fill="hold">
                                          <p:stCondLst>
                                            <p:cond delay="250"/>
                                          </p:stCondLst>
                                        </p:cTn>
                                        <p:tgtEl>
                                          <p:spTgt spid="28"/>
                                        </p:tgtEl>
                                        <p:attrNameLst>
                                          <p:attrName>r</p:attrName>
                                        </p:attrNameLst>
                                      </p:cBhvr>
                                    </p:animRot>
                                    <p:animRot by="1500000">
                                      <p:cBhvr>
                                        <p:cTn id="60" dur="125" fill="hold">
                                          <p:stCondLst>
                                            <p:cond delay="375"/>
                                          </p:stCondLst>
                                        </p:cTn>
                                        <p:tgtEl>
                                          <p:spTgt spid="28"/>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2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0" nodeType="clickEffect">
                                  <p:stCondLst>
                                    <p:cond delay="0"/>
                                  </p:stCondLst>
                                  <p:childTnLst>
                                    <p:set>
                                      <p:cBhvr>
                                        <p:cTn id="73" dur="1" fill="hold">
                                          <p:stCondLst>
                                            <p:cond delay="0"/>
                                          </p:stCondLst>
                                        </p:cTn>
                                        <p:tgtEl>
                                          <p:spTgt spid="3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34" presetClass="emph" presetSubtype="0" fill="hold" grpId="0" nodeType="clickEffect">
                                  <p:stCondLst>
                                    <p:cond delay="0"/>
                                  </p:stCondLst>
                                  <p:iterate type="lt">
                                    <p:tmPct val="10000"/>
                                  </p:iterate>
                                  <p:childTnLst>
                                    <p:animMotion origin="layout" path="M -1.875E-6 -3.7037E-6 L -1.875E-6 -0.07222 " pathEditMode="relative" rAng="0" ptsTypes="AA">
                                      <p:cBhvr>
                                        <p:cTn id="77" dur="250" accel="50000" decel="50000" autoRev="1" fill="hold">
                                          <p:stCondLst>
                                            <p:cond delay="0"/>
                                          </p:stCondLst>
                                        </p:cTn>
                                        <p:tgtEl>
                                          <p:spTgt spid="32"/>
                                        </p:tgtEl>
                                        <p:attrNameLst>
                                          <p:attrName>ppt_x</p:attrName>
                                          <p:attrName>ppt_y</p:attrName>
                                        </p:attrNameLst>
                                      </p:cBhvr>
                                      <p:rCtr x="0" y="-3611"/>
                                    </p:animMotion>
                                    <p:animRot by="1500000">
                                      <p:cBhvr>
                                        <p:cTn id="78" dur="125" fill="hold">
                                          <p:stCondLst>
                                            <p:cond delay="0"/>
                                          </p:stCondLst>
                                        </p:cTn>
                                        <p:tgtEl>
                                          <p:spTgt spid="32"/>
                                        </p:tgtEl>
                                        <p:attrNameLst>
                                          <p:attrName>r</p:attrName>
                                        </p:attrNameLst>
                                      </p:cBhvr>
                                    </p:animRot>
                                    <p:animRot by="-1500000">
                                      <p:cBhvr>
                                        <p:cTn id="79" dur="125" fill="hold">
                                          <p:stCondLst>
                                            <p:cond delay="125"/>
                                          </p:stCondLst>
                                        </p:cTn>
                                        <p:tgtEl>
                                          <p:spTgt spid="32"/>
                                        </p:tgtEl>
                                        <p:attrNameLst>
                                          <p:attrName>r</p:attrName>
                                        </p:attrNameLst>
                                      </p:cBhvr>
                                    </p:animRot>
                                    <p:animRot by="-1500000">
                                      <p:cBhvr>
                                        <p:cTn id="80" dur="125" fill="hold">
                                          <p:stCondLst>
                                            <p:cond delay="250"/>
                                          </p:stCondLst>
                                        </p:cTn>
                                        <p:tgtEl>
                                          <p:spTgt spid="32"/>
                                        </p:tgtEl>
                                        <p:attrNameLst>
                                          <p:attrName>r</p:attrName>
                                        </p:attrNameLst>
                                      </p:cBhvr>
                                    </p:animRot>
                                    <p:animRot by="1500000">
                                      <p:cBhvr>
                                        <p:cTn id="81" dur="125" fill="hold">
                                          <p:stCondLst>
                                            <p:cond delay="375"/>
                                          </p:stCondLst>
                                        </p:cTn>
                                        <p:tgtEl>
                                          <p:spTgt spid="32"/>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wipe(left)">
                                      <p:cBhvr>
                                        <p:cTn id="86" dur="2500"/>
                                        <p:tgtEl>
                                          <p:spTgt spid="35"/>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4" presetClass="emph" presetSubtype="0" fill="hold" grpId="0" nodeType="clickEffect">
                                  <p:stCondLst>
                                    <p:cond delay="0"/>
                                  </p:stCondLst>
                                  <p:iterate type="lt">
                                    <p:tmPct val="10000"/>
                                  </p:iterate>
                                  <p:childTnLst>
                                    <p:animMotion origin="layout" path="M 4.16667E-7 0 L 4.16667E-7 -0.07222 " pathEditMode="relative" rAng="0" ptsTypes="AA">
                                      <p:cBhvr>
                                        <p:cTn id="98" dur="250" accel="50000" decel="50000" autoRev="1" fill="hold">
                                          <p:stCondLst>
                                            <p:cond delay="0"/>
                                          </p:stCondLst>
                                        </p:cTn>
                                        <p:tgtEl>
                                          <p:spTgt spid="36"/>
                                        </p:tgtEl>
                                        <p:attrNameLst>
                                          <p:attrName>ppt_x</p:attrName>
                                          <p:attrName>ppt_y</p:attrName>
                                        </p:attrNameLst>
                                      </p:cBhvr>
                                      <p:rCtr x="0" y="-3611"/>
                                    </p:animMotion>
                                    <p:animRot by="1500000">
                                      <p:cBhvr>
                                        <p:cTn id="99" dur="125" fill="hold">
                                          <p:stCondLst>
                                            <p:cond delay="0"/>
                                          </p:stCondLst>
                                        </p:cTn>
                                        <p:tgtEl>
                                          <p:spTgt spid="36"/>
                                        </p:tgtEl>
                                        <p:attrNameLst>
                                          <p:attrName>r</p:attrName>
                                        </p:attrNameLst>
                                      </p:cBhvr>
                                    </p:animRot>
                                    <p:animRot by="-1500000">
                                      <p:cBhvr>
                                        <p:cTn id="100" dur="125" fill="hold">
                                          <p:stCondLst>
                                            <p:cond delay="125"/>
                                          </p:stCondLst>
                                        </p:cTn>
                                        <p:tgtEl>
                                          <p:spTgt spid="36"/>
                                        </p:tgtEl>
                                        <p:attrNameLst>
                                          <p:attrName>r</p:attrName>
                                        </p:attrNameLst>
                                      </p:cBhvr>
                                    </p:animRot>
                                    <p:animRot by="-1500000">
                                      <p:cBhvr>
                                        <p:cTn id="101" dur="125" fill="hold">
                                          <p:stCondLst>
                                            <p:cond delay="250"/>
                                          </p:stCondLst>
                                        </p:cTn>
                                        <p:tgtEl>
                                          <p:spTgt spid="36"/>
                                        </p:tgtEl>
                                        <p:attrNameLst>
                                          <p:attrName>r</p:attrName>
                                        </p:attrNameLst>
                                      </p:cBhvr>
                                    </p:animRot>
                                    <p:animRot by="1500000">
                                      <p:cBhvr>
                                        <p:cTn id="102" dur="125" fill="hold">
                                          <p:stCondLst>
                                            <p:cond delay="375"/>
                                          </p:stCondLst>
                                        </p:cTn>
                                        <p:tgtEl>
                                          <p:spTgt spid="36"/>
                                        </p:tgtEl>
                                        <p:attrNameLst>
                                          <p:attrName>r</p:attrName>
                                        </p:attrNameLst>
                                      </p:cBhvr>
                                    </p:animRo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wipe(left)">
                                      <p:cBhvr>
                                        <p:cTn id="107" dur="2500"/>
                                        <p:tgtEl>
                                          <p:spTgt spid="40"/>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42"/>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43"/>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34" presetClass="emph" presetSubtype="0" fill="hold" grpId="0" nodeType="clickEffect">
                                  <p:stCondLst>
                                    <p:cond delay="0"/>
                                  </p:stCondLst>
                                  <p:iterate type="lt">
                                    <p:tmPct val="10000"/>
                                  </p:iterate>
                                  <p:childTnLst>
                                    <p:animMotion origin="layout" path="M -1.45833E-6 2.59259E-6 L -1.45833E-6 -0.07222 " pathEditMode="relative" rAng="0" ptsTypes="AA">
                                      <p:cBhvr>
                                        <p:cTn id="119" dur="250" accel="50000" decel="50000" autoRev="1" fill="hold">
                                          <p:stCondLst>
                                            <p:cond delay="0"/>
                                          </p:stCondLst>
                                        </p:cTn>
                                        <p:tgtEl>
                                          <p:spTgt spid="41"/>
                                        </p:tgtEl>
                                        <p:attrNameLst>
                                          <p:attrName>ppt_x</p:attrName>
                                          <p:attrName>ppt_y</p:attrName>
                                        </p:attrNameLst>
                                      </p:cBhvr>
                                      <p:rCtr x="0" y="-3611"/>
                                    </p:animMotion>
                                    <p:animRot by="1500000">
                                      <p:cBhvr>
                                        <p:cTn id="120" dur="125" fill="hold">
                                          <p:stCondLst>
                                            <p:cond delay="0"/>
                                          </p:stCondLst>
                                        </p:cTn>
                                        <p:tgtEl>
                                          <p:spTgt spid="41"/>
                                        </p:tgtEl>
                                        <p:attrNameLst>
                                          <p:attrName>r</p:attrName>
                                        </p:attrNameLst>
                                      </p:cBhvr>
                                    </p:animRot>
                                    <p:animRot by="-1500000">
                                      <p:cBhvr>
                                        <p:cTn id="121" dur="125" fill="hold">
                                          <p:stCondLst>
                                            <p:cond delay="125"/>
                                          </p:stCondLst>
                                        </p:cTn>
                                        <p:tgtEl>
                                          <p:spTgt spid="41"/>
                                        </p:tgtEl>
                                        <p:attrNameLst>
                                          <p:attrName>r</p:attrName>
                                        </p:attrNameLst>
                                      </p:cBhvr>
                                    </p:animRot>
                                    <p:animRot by="-1500000">
                                      <p:cBhvr>
                                        <p:cTn id="122" dur="125" fill="hold">
                                          <p:stCondLst>
                                            <p:cond delay="250"/>
                                          </p:stCondLst>
                                        </p:cTn>
                                        <p:tgtEl>
                                          <p:spTgt spid="41"/>
                                        </p:tgtEl>
                                        <p:attrNameLst>
                                          <p:attrName>r</p:attrName>
                                        </p:attrNameLst>
                                      </p:cBhvr>
                                    </p:animRot>
                                    <p:animRot by="1500000">
                                      <p:cBhvr>
                                        <p:cTn id="123" dur="125" fill="hold">
                                          <p:stCondLst>
                                            <p:cond delay="375"/>
                                          </p:stCondLst>
                                        </p:cTn>
                                        <p:tgtEl>
                                          <p:spTgt spid="41"/>
                                        </p:tgtEl>
                                        <p:attrNameLst>
                                          <p:attrName>r</p:attrName>
                                        </p:attrNameLst>
                                      </p:cBhvr>
                                    </p:animRo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wipe(left)">
                                      <p:cBhvr>
                                        <p:cTn id="128" dur="2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animBg="1"/>
      <p:bldP spid="14" grpId="0"/>
      <p:bldP spid="24" grpId="0"/>
      <p:bldP spid="25" grpId="0" animBg="1"/>
      <p:bldP spid="26" grpId="0"/>
      <p:bldP spid="27" grpId="0" animBg="1"/>
      <p:bldP spid="28" grpId="0"/>
      <p:bldP spid="29" grpId="0" animBg="1"/>
      <p:bldP spid="30" grpId="0" animBg="1"/>
      <p:bldP spid="31" grpId="0"/>
      <p:bldP spid="32" grpId="0"/>
      <p:bldP spid="33" grpId="0" animBg="1"/>
      <p:bldP spid="34" grpId="0" animBg="1"/>
      <p:bldP spid="35" grpId="0"/>
      <p:bldP spid="36" grpId="0"/>
      <p:bldP spid="37" grpId="0" animBg="1"/>
      <p:bldP spid="39" grpId="0" animBg="1"/>
      <p:bldP spid="40" grpId="0"/>
      <p:bldP spid="41" grpId="0"/>
      <p:bldP spid="42" grpId="0" animBg="1"/>
      <p:bldP spid="43" grpId="0" animBg="1"/>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29C2D6FC-7CC1-AC49-A571-67A7065DF4AC}"/>
              </a:ext>
            </a:extLst>
          </p:cNvPr>
          <p:cNvGraphicFramePr>
            <a:graphicFrameLocks noGrp="1"/>
          </p:cNvGraphicFramePr>
          <p:nvPr>
            <p:extLst>
              <p:ext uri="{D42A27DB-BD31-4B8C-83A1-F6EECF244321}">
                <p14:modId xmlns:p14="http://schemas.microsoft.com/office/powerpoint/2010/main" val="3666375196"/>
              </p:ext>
            </p:extLst>
          </p:nvPr>
        </p:nvGraphicFramePr>
        <p:xfrm>
          <a:off x="1471114" y="1838962"/>
          <a:ext cx="10461625" cy="4378554"/>
        </p:xfrm>
        <a:graphic>
          <a:graphicData uri="http://schemas.openxmlformats.org/drawingml/2006/table">
            <a:tbl>
              <a:tblPr firstRow="1" bandRow="1">
                <a:tableStyleId>{00A15C55-8517-42AA-B614-E9B94910E393}</a:tableStyleId>
              </a:tblPr>
              <a:tblGrid>
                <a:gridCol w="904607">
                  <a:extLst>
                    <a:ext uri="{9D8B030D-6E8A-4147-A177-3AD203B41FA5}">
                      <a16:colId xmlns:a16="http://schemas.microsoft.com/office/drawing/2014/main" val="2607353726"/>
                    </a:ext>
                  </a:extLst>
                </a:gridCol>
                <a:gridCol w="4321166">
                  <a:extLst>
                    <a:ext uri="{9D8B030D-6E8A-4147-A177-3AD203B41FA5}">
                      <a16:colId xmlns:a16="http://schemas.microsoft.com/office/drawing/2014/main" val="1600817978"/>
                    </a:ext>
                  </a:extLst>
                </a:gridCol>
                <a:gridCol w="5235852">
                  <a:extLst>
                    <a:ext uri="{9D8B030D-6E8A-4147-A177-3AD203B41FA5}">
                      <a16:colId xmlns:a16="http://schemas.microsoft.com/office/drawing/2014/main" val="4128092149"/>
                    </a:ext>
                  </a:extLst>
                </a:gridCol>
              </a:tblGrid>
              <a:tr h="475682">
                <a:tc>
                  <a:txBody>
                    <a:bodyPr/>
                    <a:lstStyle/>
                    <a:p>
                      <a:endParaRPr lang="en-GB" sz="2400" b="1" dirty="0"/>
                    </a:p>
                  </a:txBody>
                  <a:tcPr>
                    <a:noFill/>
                  </a:tcPr>
                </a:tc>
                <a:tc>
                  <a:txBody>
                    <a:bodyPr/>
                    <a:lstStyle/>
                    <a:p>
                      <a:r>
                        <a:rPr lang="en-GB" sz="2400" b="1" dirty="0" err="1"/>
                        <a:t>Präsens</a:t>
                      </a:r>
                      <a:endParaRPr lang="en-GB" sz="2400" b="1" dirty="0"/>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                        </a:t>
                      </a:r>
                      <a:r>
                        <a:rPr lang="en-GB" sz="2400" b="1" dirty="0" err="1"/>
                        <a:t>Imperfekt</a:t>
                      </a:r>
                      <a:endParaRPr lang="en-GB" sz="2400" b="1" dirty="0"/>
                    </a:p>
                  </a:txBody>
                  <a:tcPr/>
                </a:tc>
                <a:extLst>
                  <a:ext uri="{0D108BD9-81ED-4DB2-BD59-A6C34878D82A}">
                    <a16:rowId xmlns:a16="http://schemas.microsoft.com/office/drawing/2014/main" val="1153431983"/>
                  </a:ext>
                </a:extLst>
              </a:tr>
              <a:tr h="487859">
                <a:tc>
                  <a:txBody>
                    <a:bodyPr/>
                    <a:lstStyle/>
                    <a:p>
                      <a:pPr algn="ctr"/>
                      <a:r>
                        <a:rPr lang="en-GB" sz="2400" dirty="0">
                          <a:solidFill>
                            <a:srgbClr val="115076"/>
                          </a:solidFill>
                        </a:rPr>
                        <a:t>1.</a:t>
                      </a:r>
                    </a:p>
                  </a:txBody>
                  <a:tcPr/>
                </a:tc>
                <a:tc>
                  <a:txBody>
                    <a:bodyPr/>
                    <a:lstStyle/>
                    <a:p>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87859">
                <a:tc>
                  <a:txBody>
                    <a:bodyPr/>
                    <a:lstStyle/>
                    <a:p>
                      <a:pPr algn="ctr"/>
                      <a:r>
                        <a:rPr lang="en-GB" sz="2400"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87859">
                <a:tc>
                  <a:txBody>
                    <a:bodyPr/>
                    <a:lstStyle/>
                    <a:p>
                      <a:pPr algn="ctr"/>
                      <a:r>
                        <a:rPr lang="en-GB" sz="2400"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87859">
                <a:tc>
                  <a:txBody>
                    <a:bodyPr/>
                    <a:lstStyle/>
                    <a:p>
                      <a:pPr algn="ctr"/>
                      <a:r>
                        <a:rPr lang="en-GB" sz="2400" dirty="0">
                          <a:solidFill>
                            <a:srgbClr val="115076"/>
                          </a:solidFill>
                        </a:rPr>
                        <a:t>4.</a:t>
                      </a:r>
                    </a:p>
                  </a:txBody>
                  <a:tcPr/>
                </a:tc>
                <a:tc>
                  <a:txBody>
                    <a:bodyPr/>
                    <a:lstStyle/>
                    <a:p>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87859">
                <a:tc>
                  <a:txBody>
                    <a:bodyPr/>
                    <a:lstStyle/>
                    <a:p>
                      <a:pPr algn="ctr"/>
                      <a:r>
                        <a:rPr lang="en-GB" sz="2400"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87859">
                <a:tc>
                  <a:txBody>
                    <a:bodyPr/>
                    <a:lstStyle/>
                    <a:p>
                      <a:pPr algn="ctr"/>
                      <a:r>
                        <a:rPr lang="en-GB" sz="2400"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115076"/>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87859">
                <a:tc>
                  <a:txBody>
                    <a:bodyPr/>
                    <a:lstStyle/>
                    <a:p>
                      <a:pPr algn="ctr"/>
                      <a:r>
                        <a:rPr lang="en-GB" sz="2400" dirty="0">
                          <a:solidFill>
                            <a:srgbClr val="115076"/>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kern="1200" dirty="0">
                        <a:solidFill>
                          <a:srgbClr val="115076"/>
                        </a:solidFill>
                        <a:latin typeface="+mn-lt"/>
                        <a:ea typeface="+mn-ea"/>
                        <a:cs typeface="+mn-cs"/>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87859">
                <a:tc>
                  <a:txBody>
                    <a:bodyPr/>
                    <a:lstStyle/>
                    <a:p>
                      <a:pPr algn="ctr"/>
                      <a:r>
                        <a:rPr lang="en-GB" sz="2400" dirty="0">
                          <a:solidFill>
                            <a:srgbClr val="115076"/>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u="none" dirty="0">
                        <a:solidFill>
                          <a:srgbClr val="115076"/>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29" name="Picture 28">
            <a:extLst>
              <a:ext uri="{FF2B5EF4-FFF2-40B4-BE49-F238E27FC236}">
                <a16:creationId xmlns:a16="http://schemas.microsoft.com/office/drawing/2014/main" id="{A00FB825-A911-D04A-A5E9-786305431A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72627" y="1133575"/>
            <a:ext cx="2617493" cy="5234986"/>
          </a:xfrm>
          <a:prstGeom prst="rect">
            <a:avLst/>
          </a:prstGeom>
        </p:spPr>
      </p:pic>
      <p:pic>
        <p:nvPicPr>
          <p:cNvPr id="28" name="Picture 27" descr="Icon&#10;&#10;Description automatically generated">
            <a:extLst>
              <a:ext uri="{FF2B5EF4-FFF2-40B4-BE49-F238E27FC236}">
                <a16:creationId xmlns:a16="http://schemas.microsoft.com/office/drawing/2014/main" id="{4AADC8CB-13A4-3D43-A93B-D693D5555B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8506" y="1163991"/>
            <a:ext cx="2617493" cy="5234986"/>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49471" cy="707849"/>
          </a:xfrm>
        </p:spPr>
        <p:txBody>
          <a:bodyPr>
            <a:normAutofit fontScale="90000"/>
          </a:bodyPr>
          <a:lstStyle/>
          <a:p>
            <a:r>
              <a:rPr lang="en-GB" sz="3600" b="1" dirty="0" err="1">
                <a:solidFill>
                  <a:schemeClr val="bg1"/>
                </a:solidFill>
              </a:rPr>
              <a:t>Präsens</a:t>
            </a:r>
            <a:r>
              <a:rPr lang="en-GB" sz="3600" b="1" dirty="0">
                <a:solidFill>
                  <a:schemeClr val="bg1"/>
                </a:solidFill>
              </a:rPr>
              <a:t> und </a:t>
            </a:r>
            <a:r>
              <a:rPr lang="en-GB" sz="3600" b="1" dirty="0" err="1">
                <a:solidFill>
                  <a:schemeClr val="bg1"/>
                </a:solidFill>
              </a:rPr>
              <a:t>Imperfekt</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9590046" y="1330497"/>
            <a:ext cx="1948345" cy="461665"/>
          </a:xfrm>
          <a:prstGeom prst="rect">
            <a:avLst/>
          </a:prstGeom>
          <a:solidFill>
            <a:srgbClr val="E3EAFD"/>
          </a:solidFill>
          <a:ln>
            <a:solidFill>
              <a:srgbClr val="115076"/>
            </a:solidFill>
          </a:ln>
        </p:spPr>
        <p:txBody>
          <a:bodyPr wrap="square" rtlCol="0">
            <a:spAutoFit/>
          </a:bodyPr>
          <a:lstStyle/>
          <a:p>
            <a:r>
              <a:rPr lang="en-US" sz="2400" dirty="0">
                <a:solidFill>
                  <a:schemeClr val="accent5">
                    <a:lumMod val="50000"/>
                  </a:schemeClr>
                </a:solidFill>
              </a:rPr>
              <a:t>Gruppe 1</a:t>
            </a:r>
          </a:p>
        </p:txBody>
      </p:sp>
      <p:sp>
        <p:nvSpPr>
          <p:cNvPr id="6" name="TextBox 5">
            <a:extLst>
              <a:ext uri="{FF2B5EF4-FFF2-40B4-BE49-F238E27FC236}">
                <a16:creationId xmlns:a16="http://schemas.microsoft.com/office/drawing/2014/main" id="{090AAAFB-64E7-4405-B984-6E08BA801079}"/>
              </a:ext>
            </a:extLst>
          </p:cNvPr>
          <p:cNvSpPr txBox="1"/>
          <p:nvPr/>
        </p:nvSpPr>
        <p:spPr>
          <a:xfrm>
            <a:off x="2388776" y="1328127"/>
            <a:ext cx="1948345" cy="461665"/>
          </a:xfrm>
          <a:prstGeom prst="rect">
            <a:avLst/>
          </a:prstGeom>
          <a:solidFill>
            <a:srgbClr val="E3EAFD"/>
          </a:solidFill>
          <a:ln>
            <a:solidFill>
              <a:srgbClr val="115076"/>
            </a:solidFill>
          </a:ln>
        </p:spPr>
        <p:txBody>
          <a:bodyPr wrap="square" rtlCol="0">
            <a:spAutoFit/>
          </a:bodyPr>
          <a:lstStyle/>
          <a:p>
            <a:r>
              <a:rPr lang="en-US" sz="2400" dirty="0">
                <a:solidFill>
                  <a:schemeClr val="accent5">
                    <a:lumMod val="50000"/>
                  </a:schemeClr>
                </a:solidFill>
              </a:rPr>
              <a:t>Gruppe 2</a:t>
            </a:r>
          </a:p>
        </p:txBody>
      </p:sp>
      <p:sp>
        <p:nvSpPr>
          <p:cNvPr id="8" name="TextBox 7">
            <a:extLst>
              <a:ext uri="{FF2B5EF4-FFF2-40B4-BE49-F238E27FC236}">
                <a16:creationId xmlns:a16="http://schemas.microsoft.com/office/drawing/2014/main" id="{B058D8D0-E3A4-464F-BF7A-C58EFB9B5723}"/>
              </a:ext>
            </a:extLst>
          </p:cNvPr>
          <p:cNvSpPr txBox="1"/>
          <p:nvPr/>
        </p:nvSpPr>
        <p:spPr>
          <a:xfrm>
            <a:off x="30487" y="1144666"/>
            <a:ext cx="1922333" cy="1569660"/>
          </a:xfrm>
          <a:prstGeom prst="rect">
            <a:avLst/>
          </a:prstGeom>
          <a:noFill/>
        </p:spPr>
        <p:txBody>
          <a:bodyPr wrap="square" rtlCol="0">
            <a:spAutoFit/>
          </a:bodyPr>
          <a:lstStyle/>
          <a:p>
            <a:r>
              <a:rPr lang="en-US" sz="2400" dirty="0">
                <a:solidFill>
                  <a:schemeClr val="accent5">
                    <a:lumMod val="50000"/>
                  </a:schemeClr>
                </a:solidFill>
              </a:rPr>
              <a:t>Gruppe 2 </a:t>
            </a:r>
            <a:r>
              <a:rPr lang="en-US" sz="2400" dirty="0" err="1">
                <a:solidFill>
                  <a:schemeClr val="accent5">
                    <a:lumMod val="50000"/>
                  </a:schemeClr>
                </a:solidFill>
              </a:rPr>
              <a:t>liest</a:t>
            </a:r>
            <a:r>
              <a:rPr lang="en-US" sz="2400" dirty="0">
                <a:solidFill>
                  <a:schemeClr val="accent5">
                    <a:lumMod val="50000"/>
                  </a:schemeClr>
                </a:solidFill>
              </a:rPr>
              <a:t> </a:t>
            </a:r>
            <a:r>
              <a:rPr lang="en-US" sz="2400" dirty="0" err="1">
                <a:solidFill>
                  <a:schemeClr val="accent5">
                    <a:lumMod val="50000"/>
                  </a:schemeClr>
                </a:solidFill>
              </a:rPr>
              <a:t>laut</a:t>
            </a:r>
            <a:r>
              <a:rPr lang="en-US" sz="2400" dirty="0">
                <a:solidFill>
                  <a:schemeClr val="accent5">
                    <a:lumMod val="50000"/>
                  </a:schemeClr>
                </a:solidFill>
              </a:rPr>
              <a:t>, Gruppe 1 </a:t>
            </a:r>
            <a:r>
              <a:rPr lang="en-US" sz="2400" dirty="0" err="1">
                <a:solidFill>
                  <a:schemeClr val="accent5">
                    <a:lumMod val="50000"/>
                  </a:schemeClr>
                </a:solidFill>
              </a:rPr>
              <a:t>spricht</a:t>
            </a:r>
            <a:r>
              <a:rPr lang="en-US" sz="2400" dirty="0">
                <a:solidFill>
                  <a:schemeClr val="accent5">
                    <a:lumMod val="50000"/>
                  </a:schemeClr>
                </a:solidFill>
              </a:rPr>
              <a:t> </a:t>
            </a:r>
          </a:p>
        </p:txBody>
      </p:sp>
      <p:sp>
        <p:nvSpPr>
          <p:cNvPr id="9" name="TextBox 8">
            <a:extLst>
              <a:ext uri="{FF2B5EF4-FFF2-40B4-BE49-F238E27FC236}">
                <a16:creationId xmlns:a16="http://schemas.microsoft.com/office/drawing/2014/main" id="{0ECEB5B0-30DD-42A7-95E8-D0C2181F1C69}"/>
              </a:ext>
            </a:extLst>
          </p:cNvPr>
          <p:cNvSpPr txBox="1"/>
          <p:nvPr/>
        </p:nvSpPr>
        <p:spPr>
          <a:xfrm>
            <a:off x="2388776" y="2325009"/>
            <a:ext cx="194834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esse</a:t>
            </a:r>
            <a:endParaRPr lang="en-US" sz="2400" dirty="0">
              <a:solidFill>
                <a:schemeClr val="accent5">
                  <a:lumMod val="50000"/>
                </a:schemeClr>
              </a:solidFill>
            </a:endParaRPr>
          </a:p>
        </p:txBody>
      </p:sp>
      <p:sp>
        <p:nvSpPr>
          <p:cNvPr id="10" name="TextBox 9">
            <a:extLst>
              <a:ext uri="{FF2B5EF4-FFF2-40B4-BE49-F238E27FC236}">
                <a16:creationId xmlns:a16="http://schemas.microsoft.com/office/drawing/2014/main" id="{1CF4CCEA-4B71-4FDC-8B11-8C7F1473588F}"/>
              </a:ext>
            </a:extLst>
          </p:cNvPr>
          <p:cNvSpPr txBox="1"/>
          <p:nvPr/>
        </p:nvSpPr>
        <p:spPr>
          <a:xfrm>
            <a:off x="9630486" y="2324466"/>
            <a:ext cx="228982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aß</a:t>
            </a:r>
            <a:endParaRPr lang="en-US" sz="2400" dirty="0">
              <a:solidFill>
                <a:schemeClr val="accent5">
                  <a:lumMod val="50000"/>
                </a:schemeClr>
              </a:solidFill>
            </a:endParaRPr>
          </a:p>
        </p:txBody>
      </p:sp>
      <p:sp>
        <p:nvSpPr>
          <p:cNvPr id="11" name="TextBox 10">
            <a:extLst>
              <a:ext uri="{FF2B5EF4-FFF2-40B4-BE49-F238E27FC236}">
                <a16:creationId xmlns:a16="http://schemas.microsoft.com/office/drawing/2014/main" id="{8C65624F-B742-4401-8E55-C68664978C7F}"/>
              </a:ext>
            </a:extLst>
          </p:cNvPr>
          <p:cNvSpPr txBox="1"/>
          <p:nvPr/>
        </p:nvSpPr>
        <p:spPr>
          <a:xfrm>
            <a:off x="2388776" y="2820913"/>
            <a:ext cx="2410099"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beginne</a:t>
            </a:r>
            <a:endParaRPr lang="en-US" sz="2400" dirty="0">
              <a:solidFill>
                <a:schemeClr val="accent5">
                  <a:lumMod val="50000"/>
                </a:schemeClr>
              </a:solidFill>
            </a:endParaRPr>
          </a:p>
        </p:txBody>
      </p:sp>
      <p:sp>
        <p:nvSpPr>
          <p:cNvPr id="12" name="TextBox 11">
            <a:extLst>
              <a:ext uri="{FF2B5EF4-FFF2-40B4-BE49-F238E27FC236}">
                <a16:creationId xmlns:a16="http://schemas.microsoft.com/office/drawing/2014/main" id="{CBEC17E7-CCDD-4F3A-988B-4287074F0E10}"/>
              </a:ext>
            </a:extLst>
          </p:cNvPr>
          <p:cNvSpPr txBox="1"/>
          <p:nvPr/>
        </p:nvSpPr>
        <p:spPr>
          <a:xfrm>
            <a:off x="9607777" y="2921017"/>
            <a:ext cx="228982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begann</a:t>
            </a:r>
            <a:endParaRPr lang="en-US" sz="2400" dirty="0">
              <a:solidFill>
                <a:schemeClr val="accent5">
                  <a:lumMod val="50000"/>
                </a:schemeClr>
              </a:solidFill>
            </a:endParaRPr>
          </a:p>
        </p:txBody>
      </p:sp>
      <p:sp>
        <p:nvSpPr>
          <p:cNvPr id="13" name="TextBox 12">
            <a:extLst>
              <a:ext uri="{FF2B5EF4-FFF2-40B4-BE49-F238E27FC236}">
                <a16:creationId xmlns:a16="http://schemas.microsoft.com/office/drawing/2014/main" id="{83C1056B-C405-443E-9694-9206CA2256EB}"/>
              </a:ext>
            </a:extLst>
          </p:cNvPr>
          <p:cNvSpPr txBox="1"/>
          <p:nvPr/>
        </p:nvSpPr>
        <p:spPr>
          <a:xfrm>
            <a:off x="2388776" y="3303737"/>
            <a:ext cx="194834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gehe</a:t>
            </a:r>
            <a:endParaRPr lang="en-US" sz="2400" dirty="0">
              <a:solidFill>
                <a:schemeClr val="accent5">
                  <a:lumMod val="50000"/>
                </a:schemeClr>
              </a:solidFill>
            </a:endParaRPr>
          </a:p>
        </p:txBody>
      </p:sp>
      <p:sp>
        <p:nvSpPr>
          <p:cNvPr id="14" name="TextBox 13">
            <a:extLst>
              <a:ext uri="{FF2B5EF4-FFF2-40B4-BE49-F238E27FC236}">
                <a16:creationId xmlns:a16="http://schemas.microsoft.com/office/drawing/2014/main" id="{2F4AAB62-2AB6-426B-AB62-9EC7EC8CA57D}"/>
              </a:ext>
            </a:extLst>
          </p:cNvPr>
          <p:cNvSpPr txBox="1"/>
          <p:nvPr/>
        </p:nvSpPr>
        <p:spPr>
          <a:xfrm>
            <a:off x="9590046" y="3415915"/>
            <a:ext cx="228982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ging</a:t>
            </a:r>
            <a:endParaRPr lang="en-US" sz="2400" dirty="0">
              <a:solidFill>
                <a:schemeClr val="accent5">
                  <a:lumMod val="50000"/>
                </a:schemeClr>
              </a:solidFill>
            </a:endParaRPr>
          </a:p>
        </p:txBody>
      </p:sp>
      <p:sp>
        <p:nvSpPr>
          <p:cNvPr id="15" name="TextBox 14">
            <a:extLst>
              <a:ext uri="{FF2B5EF4-FFF2-40B4-BE49-F238E27FC236}">
                <a16:creationId xmlns:a16="http://schemas.microsoft.com/office/drawing/2014/main" id="{BF191A84-C41B-489F-99A9-A410F3AAEE40}"/>
              </a:ext>
            </a:extLst>
          </p:cNvPr>
          <p:cNvSpPr txBox="1"/>
          <p:nvPr/>
        </p:nvSpPr>
        <p:spPr>
          <a:xfrm>
            <a:off x="2410080" y="3855411"/>
            <a:ext cx="194834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heiße</a:t>
            </a:r>
            <a:endParaRPr lang="en-US" sz="2400" dirty="0">
              <a:solidFill>
                <a:schemeClr val="accent5">
                  <a:lumMod val="50000"/>
                </a:schemeClr>
              </a:solidFill>
            </a:endParaRPr>
          </a:p>
        </p:txBody>
      </p:sp>
      <p:sp>
        <p:nvSpPr>
          <p:cNvPr id="16" name="TextBox 15">
            <a:extLst>
              <a:ext uri="{FF2B5EF4-FFF2-40B4-BE49-F238E27FC236}">
                <a16:creationId xmlns:a16="http://schemas.microsoft.com/office/drawing/2014/main" id="{DA331D5D-7182-4D88-A7C4-051BD649CC88}"/>
              </a:ext>
            </a:extLst>
          </p:cNvPr>
          <p:cNvSpPr txBox="1"/>
          <p:nvPr/>
        </p:nvSpPr>
        <p:spPr>
          <a:xfrm>
            <a:off x="9619611" y="3908760"/>
            <a:ext cx="228982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hieß</a:t>
            </a:r>
            <a:endParaRPr lang="en-US" sz="2400" dirty="0">
              <a:solidFill>
                <a:schemeClr val="accent5">
                  <a:lumMod val="50000"/>
                </a:schemeClr>
              </a:solidFill>
            </a:endParaRPr>
          </a:p>
        </p:txBody>
      </p:sp>
      <p:sp>
        <p:nvSpPr>
          <p:cNvPr id="17" name="TextBox 16">
            <a:extLst>
              <a:ext uri="{FF2B5EF4-FFF2-40B4-BE49-F238E27FC236}">
                <a16:creationId xmlns:a16="http://schemas.microsoft.com/office/drawing/2014/main" id="{42C8D581-7BA5-46E6-8509-63A52AFEE8B7}"/>
              </a:ext>
            </a:extLst>
          </p:cNvPr>
          <p:cNvSpPr txBox="1"/>
          <p:nvPr/>
        </p:nvSpPr>
        <p:spPr>
          <a:xfrm>
            <a:off x="2434858" y="4353359"/>
            <a:ext cx="194834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komme</a:t>
            </a:r>
            <a:endParaRPr lang="en-US" sz="2400" dirty="0">
              <a:solidFill>
                <a:schemeClr val="accent5">
                  <a:lumMod val="50000"/>
                </a:schemeClr>
              </a:solidFill>
            </a:endParaRPr>
          </a:p>
        </p:txBody>
      </p:sp>
      <p:sp>
        <p:nvSpPr>
          <p:cNvPr id="18" name="TextBox 17">
            <a:extLst>
              <a:ext uri="{FF2B5EF4-FFF2-40B4-BE49-F238E27FC236}">
                <a16:creationId xmlns:a16="http://schemas.microsoft.com/office/drawing/2014/main" id="{EA5A607D-F0FE-456B-AD86-8245745B9D14}"/>
              </a:ext>
            </a:extLst>
          </p:cNvPr>
          <p:cNvSpPr txBox="1"/>
          <p:nvPr/>
        </p:nvSpPr>
        <p:spPr>
          <a:xfrm>
            <a:off x="9630486" y="4351954"/>
            <a:ext cx="228982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kam</a:t>
            </a:r>
            <a:endParaRPr lang="en-US" sz="2400" dirty="0">
              <a:solidFill>
                <a:schemeClr val="accent5">
                  <a:lumMod val="50000"/>
                </a:schemeClr>
              </a:solidFill>
            </a:endParaRPr>
          </a:p>
        </p:txBody>
      </p:sp>
      <p:sp>
        <p:nvSpPr>
          <p:cNvPr id="19" name="TextBox 18">
            <a:extLst>
              <a:ext uri="{FF2B5EF4-FFF2-40B4-BE49-F238E27FC236}">
                <a16:creationId xmlns:a16="http://schemas.microsoft.com/office/drawing/2014/main" id="{889FCE95-BF16-4FA8-8C0B-06B9E65D978A}"/>
              </a:ext>
            </a:extLst>
          </p:cNvPr>
          <p:cNvSpPr txBox="1"/>
          <p:nvPr/>
        </p:nvSpPr>
        <p:spPr>
          <a:xfrm>
            <a:off x="2410080" y="4874787"/>
            <a:ext cx="194834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laufe</a:t>
            </a:r>
            <a:endParaRPr lang="en-US" sz="2400" dirty="0">
              <a:solidFill>
                <a:schemeClr val="accent5">
                  <a:lumMod val="50000"/>
                </a:schemeClr>
              </a:solidFill>
            </a:endParaRPr>
          </a:p>
        </p:txBody>
      </p:sp>
      <p:sp>
        <p:nvSpPr>
          <p:cNvPr id="20" name="TextBox 19">
            <a:extLst>
              <a:ext uri="{FF2B5EF4-FFF2-40B4-BE49-F238E27FC236}">
                <a16:creationId xmlns:a16="http://schemas.microsoft.com/office/drawing/2014/main" id="{092EA735-4FD8-4160-AB7D-D690EAD8D5B1}"/>
              </a:ext>
            </a:extLst>
          </p:cNvPr>
          <p:cNvSpPr txBox="1"/>
          <p:nvPr/>
        </p:nvSpPr>
        <p:spPr>
          <a:xfrm>
            <a:off x="9632317" y="4792597"/>
            <a:ext cx="228982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lief</a:t>
            </a:r>
            <a:endParaRPr lang="en-US" sz="2400" dirty="0">
              <a:solidFill>
                <a:schemeClr val="accent5">
                  <a:lumMod val="50000"/>
                </a:schemeClr>
              </a:solidFill>
            </a:endParaRPr>
          </a:p>
        </p:txBody>
      </p:sp>
      <p:sp>
        <p:nvSpPr>
          <p:cNvPr id="21" name="TextBox 20">
            <a:extLst>
              <a:ext uri="{FF2B5EF4-FFF2-40B4-BE49-F238E27FC236}">
                <a16:creationId xmlns:a16="http://schemas.microsoft.com/office/drawing/2014/main" id="{4CB425FB-BB43-440F-938B-CD272812871F}"/>
              </a:ext>
            </a:extLst>
          </p:cNvPr>
          <p:cNvSpPr txBox="1"/>
          <p:nvPr/>
        </p:nvSpPr>
        <p:spPr>
          <a:xfrm>
            <a:off x="2426872" y="5318163"/>
            <a:ext cx="194834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sehe</a:t>
            </a:r>
            <a:endParaRPr lang="en-US" sz="2400" dirty="0">
              <a:solidFill>
                <a:schemeClr val="accent5">
                  <a:lumMod val="50000"/>
                </a:schemeClr>
              </a:solidFill>
            </a:endParaRPr>
          </a:p>
        </p:txBody>
      </p:sp>
      <p:sp>
        <p:nvSpPr>
          <p:cNvPr id="22" name="TextBox 21">
            <a:extLst>
              <a:ext uri="{FF2B5EF4-FFF2-40B4-BE49-F238E27FC236}">
                <a16:creationId xmlns:a16="http://schemas.microsoft.com/office/drawing/2014/main" id="{7E16D710-DAAE-4BA0-BA1A-9AEC2EDBB0A1}"/>
              </a:ext>
            </a:extLst>
          </p:cNvPr>
          <p:cNvSpPr txBox="1"/>
          <p:nvPr/>
        </p:nvSpPr>
        <p:spPr>
          <a:xfrm>
            <a:off x="9637615" y="5257757"/>
            <a:ext cx="2289825"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sah</a:t>
            </a:r>
            <a:endParaRPr lang="en-US" sz="2400" dirty="0">
              <a:solidFill>
                <a:schemeClr val="accent5">
                  <a:lumMod val="50000"/>
                </a:schemeClr>
              </a:solidFill>
            </a:endParaRPr>
          </a:p>
        </p:txBody>
      </p:sp>
      <p:sp>
        <p:nvSpPr>
          <p:cNvPr id="23" name="TextBox 22">
            <a:extLst>
              <a:ext uri="{FF2B5EF4-FFF2-40B4-BE49-F238E27FC236}">
                <a16:creationId xmlns:a16="http://schemas.microsoft.com/office/drawing/2014/main" id="{5111141B-6313-4047-B27B-39ED2AAE404C}"/>
              </a:ext>
            </a:extLst>
          </p:cNvPr>
          <p:cNvSpPr txBox="1"/>
          <p:nvPr/>
        </p:nvSpPr>
        <p:spPr>
          <a:xfrm>
            <a:off x="2410080" y="5761506"/>
            <a:ext cx="1948345" cy="461665"/>
          </a:xfrm>
          <a:prstGeom prst="rect">
            <a:avLst/>
          </a:prstGeom>
          <a:noFill/>
        </p:spPr>
        <p:txBody>
          <a:bodyPr wrap="square" rtlCol="0">
            <a:spAutoFit/>
          </a:bodyPr>
          <a:lstStyle/>
          <a:p>
            <a:r>
              <a:rPr lang="en-US" sz="2400" dirty="0">
                <a:solidFill>
                  <a:schemeClr val="accent5">
                    <a:lumMod val="50000"/>
                  </a:schemeClr>
                </a:solidFill>
              </a:rPr>
              <a:t>ich springe</a:t>
            </a:r>
          </a:p>
        </p:txBody>
      </p:sp>
      <p:sp>
        <p:nvSpPr>
          <p:cNvPr id="24" name="TextBox 23">
            <a:extLst>
              <a:ext uri="{FF2B5EF4-FFF2-40B4-BE49-F238E27FC236}">
                <a16:creationId xmlns:a16="http://schemas.microsoft.com/office/drawing/2014/main" id="{5C0220F4-B417-407E-93F2-B47ECC88DCC0}"/>
              </a:ext>
            </a:extLst>
          </p:cNvPr>
          <p:cNvSpPr txBox="1"/>
          <p:nvPr/>
        </p:nvSpPr>
        <p:spPr>
          <a:xfrm>
            <a:off x="9637614" y="5765848"/>
            <a:ext cx="2289825" cy="461665"/>
          </a:xfrm>
          <a:prstGeom prst="rect">
            <a:avLst/>
          </a:prstGeom>
          <a:noFill/>
        </p:spPr>
        <p:txBody>
          <a:bodyPr wrap="square" rtlCol="0">
            <a:spAutoFit/>
          </a:bodyPr>
          <a:lstStyle/>
          <a:p>
            <a:r>
              <a:rPr lang="en-US" sz="2400" dirty="0">
                <a:solidFill>
                  <a:schemeClr val="accent5">
                    <a:lumMod val="50000"/>
                  </a:schemeClr>
                </a:solidFill>
              </a:rPr>
              <a:t>ich sprang</a:t>
            </a:r>
          </a:p>
        </p:txBody>
      </p:sp>
      <p:sp>
        <p:nvSpPr>
          <p:cNvPr id="27" name="Snip Same-side Corner of Rectangle 26">
            <a:extLst>
              <a:ext uri="{FF2B5EF4-FFF2-40B4-BE49-F238E27FC236}">
                <a16:creationId xmlns:a16="http://schemas.microsoft.com/office/drawing/2014/main" id="{6872488B-2C00-3A4E-A1CE-27838C488891}"/>
              </a:ext>
            </a:extLst>
          </p:cNvPr>
          <p:cNvSpPr/>
          <p:nvPr/>
        </p:nvSpPr>
        <p:spPr>
          <a:xfrm>
            <a:off x="6508016" y="5606344"/>
            <a:ext cx="477184" cy="762217"/>
          </a:xfrm>
          <a:prstGeom prst="snip2SameRect">
            <a:avLst/>
          </a:prstGeom>
          <a:solidFill>
            <a:srgbClr val="A44B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picture containing shoji, building&#10;&#10;Description automatically generated">
            <a:extLst>
              <a:ext uri="{FF2B5EF4-FFF2-40B4-BE49-F238E27FC236}">
                <a16:creationId xmlns:a16="http://schemas.microsoft.com/office/drawing/2014/main" id="{B11FC948-43EE-D948-9A30-94ACA0F2FA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442921" y="5503201"/>
            <a:ext cx="607373" cy="875492"/>
          </a:xfrm>
          <a:prstGeom prst="rect">
            <a:avLst/>
          </a:prstGeom>
        </p:spPr>
      </p:pic>
      <p:sp>
        <p:nvSpPr>
          <p:cNvPr id="31" name="TextBox 30">
            <a:extLst>
              <a:ext uri="{FF2B5EF4-FFF2-40B4-BE49-F238E27FC236}">
                <a16:creationId xmlns:a16="http://schemas.microsoft.com/office/drawing/2014/main" id="{D51686AC-35B3-BA44-AEE6-8F531C1F12B5}"/>
              </a:ext>
            </a:extLst>
          </p:cNvPr>
          <p:cNvSpPr txBox="1"/>
          <p:nvPr/>
        </p:nvSpPr>
        <p:spPr>
          <a:xfrm>
            <a:off x="6541881" y="292442"/>
            <a:ext cx="4269554" cy="830997"/>
          </a:xfrm>
          <a:prstGeom prst="rect">
            <a:avLst/>
          </a:prstGeom>
          <a:noFill/>
        </p:spPr>
        <p:txBody>
          <a:bodyPr wrap="square" rtlCol="0">
            <a:spAutoFit/>
          </a:bodyPr>
          <a:lstStyle/>
          <a:p>
            <a:r>
              <a:rPr lang="en-US" sz="2400" dirty="0">
                <a:solidFill>
                  <a:schemeClr val="accent5">
                    <a:lumMod val="50000"/>
                  </a:schemeClr>
                </a:solidFill>
              </a:rPr>
              <a:t>Escape the castle by unlocking secret messages </a:t>
            </a:r>
          </a:p>
        </p:txBody>
      </p:sp>
      <p:pic>
        <p:nvPicPr>
          <p:cNvPr id="40" name="Picture 39" descr="A picture containing icon&#10;&#10;Description automatically generated">
            <a:extLst>
              <a:ext uri="{FF2B5EF4-FFF2-40B4-BE49-F238E27FC236}">
                <a16:creationId xmlns:a16="http://schemas.microsoft.com/office/drawing/2014/main" id="{4E398FDC-C92B-BD44-A15E-25CA6B03C14F}"/>
              </a:ext>
            </a:extLst>
          </p:cNvPr>
          <p:cNvPicPr>
            <a:picLocks noChangeAspect="1"/>
          </p:cNvPicPr>
          <p:nvPr/>
        </p:nvPicPr>
        <p:blipFill>
          <a:blip r:embed="rId8"/>
          <a:stretch>
            <a:fillRect/>
          </a:stretch>
        </p:blipFill>
        <p:spPr>
          <a:xfrm flipH="1">
            <a:off x="4001852" y="2163904"/>
            <a:ext cx="861120" cy="754741"/>
          </a:xfrm>
          <a:prstGeom prst="rect">
            <a:avLst/>
          </a:prstGeom>
        </p:spPr>
      </p:pic>
      <p:pic>
        <p:nvPicPr>
          <p:cNvPr id="41" name="Picture 40" descr="A picture containing icon&#10;&#10;Description automatically generated">
            <a:extLst>
              <a:ext uri="{FF2B5EF4-FFF2-40B4-BE49-F238E27FC236}">
                <a16:creationId xmlns:a16="http://schemas.microsoft.com/office/drawing/2014/main" id="{054BAB2F-9309-DD46-95AE-65B813474BDD}"/>
              </a:ext>
            </a:extLst>
          </p:cNvPr>
          <p:cNvPicPr>
            <a:picLocks noChangeAspect="1"/>
          </p:cNvPicPr>
          <p:nvPr/>
        </p:nvPicPr>
        <p:blipFill>
          <a:blip r:embed="rId8"/>
          <a:stretch>
            <a:fillRect/>
          </a:stretch>
        </p:blipFill>
        <p:spPr>
          <a:xfrm flipH="1">
            <a:off x="4102670" y="2890672"/>
            <a:ext cx="861120" cy="754741"/>
          </a:xfrm>
          <a:prstGeom prst="rect">
            <a:avLst/>
          </a:prstGeom>
        </p:spPr>
      </p:pic>
      <p:pic>
        <p:nvPicPr>
          <p:cNvPr id="44" name="Picture 43" descr="A picture containing dark&#10;&#10;Description automatically generated">
            <a:extLst>
              <a:ext uri="{FF2B5EF4-FFF2-40B4-BE49-F238E27FC236}">
                <a16:creationId xmlns:a16="http://schemas.microsoft.com/office/drawing/2014/main" id="{C00E1F8A-D991-5345-8708-140B83EE9A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73061" y="2685073"/>
            <a:ext cx="1741776" cy="3752852"/>
          </a:xfrm>
          <a:prstGeom prst="rect">
            <a:avLst/>
          </a:prstGeom>
        </p:spPr>
      </p:pic>
      <p:pic>
        <p:nvPicPr>
          <p:cNvPr id="43" name="Picture 42" descr="A cartoon of a person&#10;&#10;Description automatically generated with low confidence">
            <a:extLst>
              <a:ext uri="{FF2B5EF4-FFF2-40B4-BE49-F238E27FC236}">
                <a16:creationId xmlns:a16="http://schemas.microsoft.com/office/drawing/2014/main" id="{86338F98-DAA6-C04F-91FB-7566987966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22953">
            <a:off x="220974" y="3672771"/>
            <a:ext cx="1732657" cy="2642905"/>
          </a:xfrm>
          <a:prstGeom prst="rect">
            <a:avLst/>
          </a:prstGeom>
        </p:spPr>
      </p:pic>
      <p:pic>
        <p:nvPicPr>
          <p:cNvPr id="47" name="Picture 46" descr="A picture containing icon&#10;&#10;Description automatically generated">
            <a:extLst>
              <a:ext uri="{FF2B5EF4-FFF2-40B4-BE49-F238E27FC236}">
                <a16:creationId xmlns:a16="http://schemas.microsoft.com/office/drawing/2014/main" id="{9AB9513D-C4F7-3345-B4F8-82C16E4006F3}"/>
              </a:ext>
            </a:extLst>
          </p:cNvPr>
          <p:cNvPicPr>
            <a:picLocks noChangeAspect="1"/>
          </p:cNvPicPr>
          <p:nvPr/>
        </p:nvPicPr>
        <p:blipFill>
          <a:blip r:embed="rId8"/>
          <a:stretch>
            <a:fillRect/>
          </a:stretch>
        </p:blipFill>
        <p:spPr>
          <a:xfrm flipH="1">
            <a:off x="4039464" y="3257293"/>
            <a:ext cx="861120" cy="754741"/>
          </a:xfrm>
          <a:prstGeom prst="rect">
            <a:avLst/>
          </a:prstGeom>
        </p:spPr>
      </p:pic>
      <p:pic>
        <p:nvPicPr>
          <p:cNvPr id="48" name="Picture 47" descr="A picture containing icon&#10;&#10;Description automatically generated">
            <a:extLst>
              <a:ext uri="{FF2B5EF4-FFF2-40B4-BE49-F238E27FC236}">
                <a16:creationId xmlns:a16="http://schemas.microsoft.com/office/drawing/2014/main" id="{75235A12-AB00-8F4E-A2E4-4C3E463738D8}"/>
              </a:ext>
            </a:extLst>
          </p:cNvPr>
          <p:cNvPicPr>
            <a:picLocks noChangeAspect="1"/>
          </p:cNvPicPr>
          <p:nvPr/>
        </p:nvPicPr>
        <p:blipFill>
          <a:blip r:embed="rId8"/>
          <a:stretch>
            <a:fillRect/>
          </a:stretch>
        </p:blipFill>
        <p:spPr>
          <a:xfrm flipH="1">
            <a:off x="4033294" y="3716581"/>
            <a:ext cx="861120" cy="754741"/>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2D68CDDE-82DD-CA4D-AD06-8F680DCA0FE1}"/>
              </a:ext>
            </a:extLst>
          </p:cNvPr>
          <p:cNvPicPr>
            <a:picLocks noChangeAspect="1"/>
          </p:cNvPicPr>
          <p:nvPr/>
        </p:nvPicPr>
        <p:blipFill>
          <a:blip r:embed="rId8"/>
          <a:stretch>
            <a:fillRect/>
          </a:stretch>
        </p:blipFill>
        <p:spPr>
          <a:xfrm flipH="1">
            <a:off x="4078634" y="4227765"/>
            <a:ext cx="861120" cy="754741"/>
          </a:xfrm>
          <a:prstGeom prst="rect">
            <a:avLst/>
          </a:prstGeom>
        </p:spPr>
      </p:pic>
      <p:pic>
        <p:nvPicPr>
          <p:cNvPr id="50" name="Picture 49" descr="A picture containing icon&#10;&#10;Description automatically generated">
            <a:extLst>
              <a:ext uri="{FF2B5EF4-FFF2-40B4-BE49-F238E27FC236}">
                <a16:creationId xmlns:a16="http://schemas.microsoft.com/office/drawing/2014/main" id="{53712622-E740-0747-B3EC-B69D3B191782}"/>
              </a:ext>
            </a:extLst>
          </p:cNvPr>
          <p:cNvPicPr>
            <a:picLocks noChangeAspect="1"/>
          </p:cNvPicPr>
          <p:nvPr/>
        </p:nvPicPr>
        <p:blipFill>
          <a:blip r:embed="rId8"/>
          <a:stretch>
            <a:fillRect/>
          </a:stretch>
        </p:blipFill>
        <p:spPr>
          <a:xfrm flipH="1">
            <a:off x="3999385" y="4704062"/>
            <a:ext cx="861120" cy="754741"/>
          </a:xfrm>
          <a:prstGeom prst="rect">
            <a:avLst/>
          </a:prstGeom>
        </p:spPr>
      </p:pic>
      <p:pic>
        <p:nvPicPr>
          <p:cNvPr id="51" name="Picture 50" descr="A picture containing icon&#10;&#10;Description automatically generated">
            <a:extLst>
              <a:ext uri="{FF2B5EF4-FFF2-40B4-BE49-F238E27FC236}">
                <a16:creationId xmlns:a16="http://schemas.microsoft.com/office/drawing/2014/main" id="{6F93CD8E-0960-8A44-BF39-359F956F15EF}"/>
              </a:ext>
            </a:extLst>
          </p:cNvPr>
          <p:cNvPicPr>
            <a:picLocks noChangeAspect="1"/>
          </p:cNvPicPr>
          <p:nvPr/>
        </p:nvPicPr>
        <p:blipFill>
          <a:blip r:embed="rId8"/>
          <a:stretch>
            <a:fillRect/>
          </a:stretch>
        </p:blipFill>
        <p:spPr>
          <a:xfrm flipH="1">
            <a:off x="3937755" y="5145585"/>
            <a:ext cx="861120" cy="754741"/>
          </a:xfrm>
          <a:prstGeom prst="rect">
            <a:avLst/>
          </a:prstGeom>
        </p:spPr>
      </p:pic>
      <p:pic>
        <p:nvPicPr>
          <p:cNvPr id="52" name="Picture 51" descr="A picture containing icon&#10;&#10;Description automatically generated">
            <a:extLst>
              <a:ext uri="{FF2B5EF4-FFF2-40B4-BE49-F238E27FC236}">
                <a16:creationId xmlns:a16="http://schemas.microsoft.com/office/drawing/2014/main" id="{A67032DE-E07C-9B40-8FB6-DFDBB63809D9}"/>
              </a:ext>
            </a:extLst>
          </p:cNvPr>
          <p:cNvPicPr>
            <a:picLocks noChangeAspect="1"/>
          </p:cNvPicPr>
          <p:nvPr/>
        </p:nvPicPr>
        <p:blipFill>
          <a:blip r:embed="rId8"/>
          <a:stretch>
            <a:fillRect/>
          </a:stretch>
        </p:blipFill>
        <p:spPr>
          <a:xfrm flipH="1">
            <a:off x="4042371" y="5613820"/>
            <a:ext cx="861120" cy="754741"/>
          </a:xfrm>
          <a:prstGeom prst="rect">
            <a:avLst/>
          </a:prstGeom>
        </p:spPr>
      </p:pic>
      <p:sp>
        <p:nvSpPr>
          <p:cNvPr id="53" name="Pentagon 52">
            <a:extLst>
              <a:ext uri="{FF2B5EF4-FFF2-40B4-BE49-F238E27FC236}">
                <a16:creationId xmlns:a16="http://schemas.microsoft.com/office/drawing/2014/main" id="{5AA6FC25-D74E-9E42-83E4-6DE7CE950BB7}"/>
              </a:ext>
            </a:extLst>
          </p:cNvPr>
          <p:cNvSpPr/>
          <p:nvPr/>
        </p:nvSpPr>
        <p:spPr>
          <a:xfrm>
            <a:off x="6701927" y="1120551"/>
            <a:ext cx="1217641" cy="329977"/>
          </a:xfrm>
          <a:prstGeom prst="homePlate">
            <a:avLst/>
          </a:prstGeom>
          <a:solidFill>
            <a:srgbClr val="F26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ich </a:t>
            </a:r>
            <a:r>
              <a:rPr lang="en-US" b="1" dirty="0" err="1"/>
              <a:t>aß</a:t>
            </a:r>
            <a:endParaRPr lang="en-US" b="1" dirty="0"/>
          </a:p>
        </p:txBody>
      </p:sp>
      <p:sp>
        <p:nvSpPr>
          <p:cNvPr id="54" name="Pentagon 53">
            <a:extLst>
              <a:ext uri="{FF2B5EF4-FFF2-40B4-BE49-F238E27FC236}">
                <a16:creationId xmlns:a16="http://schemas.microsoft.com/office/drawing/2014/main" id="{150E47A7-72C3-6141-879D-D2EE055A6BFD}"/>
              </a:ext>
            </a:extLst>
          </p:cNvPr>
          <p:cNvSpPr/>
          <p:nvPr/>
        </p:nvSpPr>
        <p:spPr>
          <a:xfrm>
            <a:off x="6434957" y="1833307"/>
            <a:ext cx="1698996" cy="340435"/>
          </a:xfrm>
          <a:prstGeom prst="homePlat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 ich </a:t>
            </a:r>
            <a:r>
              <a:rPr lang="en-US" b="1" dirty="0" err="1"/>
              <a:t>begann</a:t>
            </a:r>
            <a:endParaRPr lang="en-US" b="1" dirty="0"/>
          </a:p>
        </p:txBody>
      </p:sp>
      <p:sp>
        <p:nvSpPr>
          <p:cNvPr id="55" name="Pentagon 54">
            <a:extLst>
              <a:ext uri="{FF2B5EF4-FFF2-40B4-BE49-F238E27FC236}">
                <a16:creationId xmlns:a16="http://schemas.microsoft.com/office/drawing/2014/main" id="{DC78FF28-900C-4F44-8B5D-256F8AFCF235}"/>
              </a:ext>
            </a:extLst>
          </p:cNvPr>
          <p:cNvSpPr/>
          <p:nvPr/>
        </p:nvSpPr>
        <p:spPr>
          <a:xfrm>
            <a:off x="6959919" y="2200839"/>
            <a:ext cx="1368488" cy="355682"/>
          </a:xfrm>
          <a:prstGeom prst="homePlate">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ich </a:t>
            </a:r>
            <a:r>
              <a:rPr lang="en-US" b="1" dirty="0" err="1"/>
              <a:t>ging</a:t>
            </a:r>
            <a:endParaRPr lang="en-US" b="1" dirty="0"/>
          </a:p>
        </p:txBody>
      </p:sp>
      <p:sp>
        <p:nvSpPr>
          <p:cNvPr id="57" name="Pentagon 56">
            <a:extLst>
              <a:ext uri="{FF2B5EF4-FFF2-40B4-BE49-F238E27FC236}">
                <a16:creationId xmlns:a16="http://schemas.microsoft.com/office/drawing/2014/main" id="{B761F1BF-5613-9746-B8AE-ED56FD6F57FA}"/>
              </a:ext>
            </a:extLst>
          </p:cNvPr>
          <p:cNvSpPr/>
          <p:nvPr/>
        </p:nvSpPr>
        <p:spPr>
          <a:xfrm>
            <a:off x="6177298" y="2856116"/>
            <a:ext cx="1163526" cy="340435"/>
          </a:xfrm>
          <a:prstGeom prst="homePlate">
            <a:avLst/>
          </a:prstGeom>
          <a:solidFill>
            <a:srgbClr val="F26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ich </a:t>
            </a:r>
            <a:r>
              <a:rPr lang="en-US" b="1" dirty="0" err="1"/>
              <a:t>hieß</a:t>
            </a:r>
            <a:endParaRPr lang="en-US" b="1" dirty="0"/>
          </a:p>
        </p:txBody>
      </p:sp>
      <p:sp>
        <p:nvSpPr>
          <p:cNvPr id="58" name="Pentagon 57">
            <a:extLst>
              <a:ext uri="{FF2B5EF4-FFF2-40B4-BE49-F238E27FC236}">
                <a16:creationId xmlns:a16="http://schemas.microsoft.com/office/drawing/2014/main" id="{FD3ECE36-C795-A142-804C-58C6080E4A36}"/>
              </a:ext>
            </a:extLst>
          </p:cNvPr>
          <p:cNvSpPr/>
          <p:nvPr/>
        </p:nvSpPr>
        <p:spPr>
          <a:xfrm>
            <a:off x="7246940" y="3241823"/>
            <a:ext cx="1322536" cy="355682"/>
          </a:xfrm>
          <a:prstGeom prst="homePlat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ich </a:t>
            </a:r>
            <a:r>
              <a:rPr lang="en-US" b="1" dirty="0" err="1"/>
              <a:t>kam</a:t>
            </a:r>
            <a:endParaRPr lang="en-US" b="1" dirty="0"/>
          </a:p>
        </p:txBody>
      </p:sp>
      <p:sp>
        <p:nvSpPr>
          <p:cNvPr id="59" name="Pentagon 58">
            <a:extLst>
              <a:ext uri="{FF2B5EF4-FFF2-40B4-BE49-F238E27FC236}">
                <a16:creationId xmlns:a16="http://schemas.microsoft.com/office/drawing/2014/main" id="{B82E8F54-D12C-5A47-9742-654EE2359018}"/>
              </a:ext>
            </a:extLst>
          </p:cNvPr>
          <p:cNvSpPr/>
          <p:nvPr/>
        </p:nvSpPr>
        <p:spPr>
          <a:xfrm>
            <a:off x="5887892" y="4348380"/>
            <a:ext cx="1162402" cy="355682"/>
          </a:xfrm>
          <a:prstGeom prst="homePlate">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ich </a:t>
            </a:r>
            <a:r>
              <a:rPr lang="en-US" b="1" dirty="0" err="1"/>
              <a:t>lief</a:t>
            </a:r>
            <a:endParaRPr lang="en-US" b="1" dirty="0"/>
          </a:p>
        </p:txBody>
      </p:sp>
      <p:sp>
        <p:nvSpPr>
          <p:cNvPr id="60" name="Pentagon 59">
            <a:extLst>
              <a:ext uri="{FF2B5EF4-FFF2-40B4-BE49-F238E27FC236}">
                <a16:creationId xmlns:a16="http://schemas.microsoft.com/office/drawing/2014/main" id="{CFDAD208-5516-3847-A413-BC1C6BA46A8B}"/>
              </a:ext>
            </a:extLst>
          </p:cNvPr>
          <p:cNvSpPr/>
          <p:nvPr/>
        </p:nvSpPr>
        <p:spPr>
          <a:xfrm>
            <a:off x="7514255" y="4317076"/>
            <a:ext cx="1325835" cy="386986"/>
          </a:xfrm>
          <a:prstGeom prst="homePlate">
            <a:avLst/>
          </a:prstGeom>
          <a:solidFill>
            <a:srgbClr val="F26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ich </a:t>
            </a:r>
            <a:r>
              <a:rPr lang="en-US" b="1" dirty="0" err="1"/>
              <a:t>sah</a:t>
            </a:r>
            <a:endParaRPr lang="en-US" b="1" dirty="0"/>
          </a:p>
        </p:txBody>
      </p:sp>
      <p:sp>
        <p:nvSpPr>
          <p:cNvPr id="62" name="Pentagon 61">
            <a:extLst>
              <a:ext uri="{FF2B5EF4-FFF2-40B4-BE49-F238E27FC236}">
                <a16:creationId xmlns:a16="http://schemas.microsoft.com/office/drawing/2014/main" id="{518C81B4-F641-1D48-89F3-CA508DF3597F}"/>
              </a:ext>
            </a:extLst>
          </p:cNvPr>
          <p:cNvSpPr/>
          <p:nvPr/>
        </p:nvSpPr>
        <p:spPr>
          <a:xfrm>
            <a:off x="7198229" y="5330976"/>
            <a:ext cx="1592247" cy="401455"/>
          </a:xfrm>
          <a:prstGeom prst="homePlat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ich sprang</a:t>
            </a:r>
          </a:p>
        </p:txBody>
      </p:sp>
      <p:cxnSp>
        <p:nvCxnSpPr>
          <p:cNvPr id="65" name="Straight Connector 64">
            <a:extLst>
              <a:ext uri="{FF2B5EF4-FFF2-40B4-BE49-F238E27FC236}">
                <a16:creationId xmlns:a16="http://schemas.microsoft.com/office/drawing/2014/main" id="{22A905A7-7C63-3E4A-A956-4AB8D2D1D688}"/>
              </a:ext>
            </a:extLst>
          </p:cNvPr>
          <p:cNvCxnSpPr/>
          <p:nvPr/>
        </p:nvCxnSpPr>
        <p:spPr>
          <a:xfrm>
            <a:off x="7198229" y="5343785"/>
            <a:ext cx="0" cy="1024776"/>
          </a:xfrm>
          <a:prstGeom prst="line">
            <a:avLst/>
          </a:prstGeom>
          <a:ln w="60325">
            <a:solidFill>
              <a:srgbClr val="115076"/>
            </a:solidFill>
          </a:ln>
        </p:spPr>
        <p:style>
          <a:lnRef idx="3">
            <a:schemeClr val="accent5"/>
          </a:lnRef>
          <a:fillRef idx="0">
            <a:schemeClr val="accent5"/>
          </a:fillRef>
          <a:effectRef idx="2">
            <a:schemeClr val="accent5"/>
          </a:effectRef>
          <a:fontRef idx="minor">
            <a:schemeClr val="tx1"/>
          </a:fontRef>
        </p:style>
      </p:cxnSp>
      <p:grpSp>
        <p:nvGrpSpPr>
          <p:cNvPr id="73" name="Group 72">
            <a:extLst>
              <a:ext uri="{FF2B5EF4-FFF2-40B4-BE49-F238E27FC236}">
                <a16:creationId xmlns:a16="http://schemas.microsoft.com/office/drawing/2014/main" id="{54F1BAB2-7AE0-F54C-B72B-CA7A4F897987}"/>
              </a:ext>
            </a:extLst>
          </p:cNvPr>
          <p:cNvGrpSpPr/>
          <p:nvPr/>
        </p:nvGrpSpPr>
        <p:grpSpPr>
          <a:xfrm rot="16692100">
            <a:off x="4724806" y="1194164"/>
            <a:ext cx="1822486" cy="1563883"/>
            <a:chOff x="-3516661" y="37983"/>
            <a:chExt cx="1822486" cy="1563883"/>
          </a:xfrm>
        </p:grpSpPr>
        <p:pic>
          <p:nvPicPr>
            <p:cNvPr id="69" name="Graphic 68" descr="Stars outline">
              <a:extLst>
                <a:ext uri="{FF2B5EF4-FFF2-40B4-BE49-F238E27FC236}">
                  <a16:creationId xmlns:a16="http://schemas.microsoft.com/office/drawing/2014/main" id="{62CA80C8-8198-FE42-B0A7-22F25456403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9782975">
              <a:off x="-2966585" y="37983"/>
              <a:ext cx="914400" cy="914400"/>
            </a:xfrm>
            <a:prstGeom prst="rect">
              <a:avLst/>
            </a:prstGeom>
            <a:effectLst>
              <a:outerShdw blurRad="50800" dist="38100" dir="18900000" algn="bl" rotWithShape="0">
                <a:prstClr val="black">
                  <a:alpha val="40000"/>
                </a:prstClr>
              </a:outerShdw>
            </a:effectLst>
          </p:spPr>
        </p:pic>
        <p:pic>
          <p:nvPicPr>
            <p:cNvPr id="71" name="Graphic 70" descr="Stars outline">
              <a:extLst>
                <a:ext uri="{FF2B5EF4-FFF2-40B4-BE49-F238E27FC236}">
                  <a16:creationId xmlns:a16="http://schemas.microsoft.com/office/drawing/2014/main" id="{690F79F3-0DFA-0C47-933B-D2387DA1A5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7891527">
              <a:off x="-3516661" y="583258"/>
              <a:ext cx="914400" cy="914400"/>
            </a:xfrm>
            <a:prstGeom prst="rect">
              <a:avLst/>
            </a:prstGeom>
            <a:effectLst>
              <a:outerShdw blurRad="50800" dist="38100" dir="18900000" algn="bl" rotWithShape="0">
                <a:prstClr val="black">
                  <a:alpha val="40000"/>
                </a:prstClr>
              </a:outerShdw>
            </a:effectLst>
          </p:spPr>
        </p:pic>
        <p:pic>
          <p:nvPicPr>
            <p:cNvPr id="72" name="Graphic 71" descr="Stars outline">
              <a:extLst>
                <a:ext uri="{FF2B5EF4-FFF2-40B4-BE49-F238E27FC236}">
                  <a16:creationId xmlns:a16="http://schemas.microsoft.com/office/drawing/2014/main" id="{40B13F03-3D49-5B4C-9AFF-1D0C04A5DB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2608575" y="687466"/>
              <a:ext cx="914400" cy="914400"/>
            </a:xfrm>
            <a:prstGeom prst="rect">
              <a:avLst/>
            </a:prstGeom>
            <a:effectLst>
              <a:outerShdw blurRad="50800" dist="38100" dir="18900000" algn="bl" rotWithShape="0">
                <a:prstClr val="black">
                  <a:alpha val="40000"/>
                </a:prstClr>
              </a:outerShdw>
            </a:effectLst>
          </p:spPr>
        </p:pic>
      </p:grpSp>
      <p:pic>
        <p:nvPicPr>
          <p:cNvPr id="75" name="Picture 74">
            <a:extLst>
              <a:ext uri="{FF2B5EF4-FFF2-40B4-BE49-F238E27FC236}">
                <a16:creationId xmlns:a16="http://schemas.microsoft.com/office/drawing/2014/main" id="{3780320E-4733-8741-904F-492749FA2A8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1222953">
            <a:off x="6563189" y="138266"/>
            <a:ext cx="780890" cy="999539"/>
          </a:xfrm>
          <a:prstGeom prst="rect">
            <a:avLst/>
          </a:prstGeom>
        </p:spPr>
      </p:pic>
      <p:sp>
        <p:nvSpPr>
          <p:cNvPr id="76" name="TextBox 75">
            <a:extLst>
              <a:ext uri="{FF2B5EF4-FFF2-40B4-BE49-F238E27FC236}">
                <a16:creationId xmlns:a16="http://schemas.microsoft.com/office/drawing/2014/main" id="{18CD4197-94F1-6648-8DBD-E6CD14C45856}"/>
              </a:ext>
            </a:extLst>
          </p:cNvPr>
          <p:cNvSpPr txBox="1"/>
          <p:nvPr/>
        </p:nvSpPr>
        <p:spPr>
          <a:xfrm>
            <a:off x="14307671" y="2671482"/>
            <a:ext cx="184731" cy="461665"/>
          </a:xfrm>
          <a:prstGeom prst="rect">
            <a:avLst/>
          </a:prstGeom>
          <a:noFill/>
        </p:spPr>
        <p:txBody>
          <a:bodyPr wrap="none" rtlCol="0">
            <a:spAutoFit/>
          </a:bodyPr>
          <a:lstStyle/>
          <a:p>
            <a:pPr algn="l"/>
            <a:endParaRPr lang="en-US" sz="2400" dirty="0">
              <a:solidFill>
                <a:schemeClr val="accent5">
                  <a:lumMod val="50000"/>
                </a:schemeClr>
              </a:solidFill>
            </a:endParaRPr>
          </a:p>
        </p:txBody>
      </p:sp>
    </p:spTree>
    <p:extLst>
      <p:ext uri="{BB962C8B-B14F-4D97-AF65-F5344CB8AC3E}">
        <p14:creationId xmlns:p14="http://schemas.microsoft.com/office/powerpoint/2010/main" val="235877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0" presetClass="path" presetSubtype="0" accel="50000" decel="50000" autoRev="1" fill="hold" nodeType="withEffect">
                                  <p:stCondLst>
                                    <p:cond delay="0"/>
                                  </p:stCondLst>
                                  <p:childTnLst>
                                    <p:animMotion origin="layout" path="M -1.66667E-6 -1.85185E-6 C 0.00065 -0.0493 -0.00156 -0.05787 0.00261 -0.08634 C 0.00287 -0.08912 0.00326 -0.09213 0.00365 -0.09421 C 0.00495 -0.09838 0.00612 -0.1037 0.00781 -0.10463 L 0.01237 -0.10741 C 0.01563 -0.10648 0.01927 -0.11134 0.02214 -0.10463 C 0.02539 -0.09699 0.02669 -0.08102 0.02878 -0.06805 C 0.0293 -0.06366 0.03008 -0.05949 0.0306 -0.05509 C 0.03151 -0.04722 0.03229 -0.03935 0.03334 -0.03148 C 0.0336 -0.02801 0.03399 -0.0243 0.03451 -0.02106 C 0.03776 -0.00254 0.03776 0.00116 0.0418 0.00787 C 0.0431 0.00972 0.0444 0.01134 0.0457 0.01296 L 0.04766 0.01574 C 0.04896 0.01482 0.05026 0.01459 0.05156 0.01296 C 0.05235 0.01204 0.05287 0.00972 0.05352 0.00787 C 0.05469 0.0044 0.05586 0.00093 0.05677 -0.00278 C 0.06042 -0.01551 0.05716 -0.00532 0.06068 -0.02106 C 0.06263 -0.02916 0.06445 -0.03796 0.06667 -0.04444 C 0.06992 -0.05393 0.07357 -0.06088 0.07709 -0.06805 C 0.078 -0.06991 0.07891 -0.07176 0.07982 -0.07338 C 0.08047 -0.0743 0.08112 -0.07523 0.08177 -0.07592 C 0.08281 -0.07708 0.08399 -0.07778 0.08503 -0.07847 C 0.08594 -0.08032 0.08659 -0.08379 0.08763 -0.08379 C 0.09102 -0.08379 0.09675 -0.0743 0.09948 -0.06805 C 0.10104 -0.06435 0.10235 -0.05903 0.10404 -0.05509 C 0.1069 -0.04745 0.10599 -0.05185 0.1086 -0.04722 C 0.10951 -0.0456 0.11042 -0.04352 0.1112 -0.0419 C 0.1125 -0.03958 0.11445 -0.03796 0.11576 -0.0368 C 0.11888 -0.0375 0.12201 -0.0375 0.125 -0.03935 C 0.12735 -0.04074 0.12956 -0.04838 0.13151 -0.05231 C 0.13477 -0.05949 0.13985 -0.06898 0.14323 -0.07338 C 0.1461 -0.07662 0.14896 -0.07916 0.15169 -0.08125 C 0.15586 -0.08379 0.16784 -0.08588 0.17018 -0.08634 C 0.17031 -0.08819 0.17136 -0.12893 0.17149 -0.13356 C 0.17214 -0.14329 0.17331 -0.15254 0.17409 -0.16227 C 0.17435 -0.16574 0.17435 -0.16944 0.17474 -0.17268 C 0.17552 -0.17963 0.17695 -0.18889 0.17878 -0.19375 C 0.18073 -0.19954 0.18373 -0.20139 0.18581 -0.20416 C 0.18659 -0.20486 0.18724 -0.20579 0.18789 -0.20671 C 0.19948 -0.20278 0.19414 -0.21435 0.19636 -0.19629 C 0.19649 -0.19514 0.19688 -0.19444 0.19727 -0.19375 " pathEditMode="fixed" rAng="0" ptsTypes="AAAAAAAAAAAAAAAAAAAAAAAAAAAAAAAAAAAAAAAAA">
                                      <p:cBhvr>
                                        <p:cTn id="12" dur="1500" fill="hold"/>
                                        <p:tgtEl>
                                          <p:spTgt spid="40"/>
                                        </p:tgtEl>
                                        <p:attrNameLst>
                                          <p:attrName>ppt_x</p:attrName>
                                          <p:attrName>ppt_y</p:attrName>
                                        </p:attrNameLst>
                                      </p:cBhvr>
                                      <p:rCtr x="9857" y="-9560"/>
                                    </p:animMotion>
                                  </p:childTnLst>
                                </p:cTn>
                              </p:par>
                            </p:childTnLst>
                          </p:cTn>
                        </p:par>
                        <p:par>
                          <p:cTn id="13" fill="hold">
                            <p:stCondLst>
                              <p:cond delay="3000"/>
                            </p:stCondLst>
                            <p:childTnLst>
                              <p:par>
                                <p:cTn id="14" presetID="2" presetClass="exit" presetSubtype="8" fill="hold" nodeType="afterEffect">
                                  <p:stCondLst>
                                    <p:cond delay="0"/>
                                  </p:stCondLst>
                                  <p:childTnLst>
                                    <p:anim calcmode="lin" valueType="num">
                                      <p:cBhvr additive="base">
                                        <p:cTn id="15" dur="500"/>
                                        <p:tgtEl>
                                          <p:spTgt spid="40"/>
                                        </p:tgtEl>
                                        <p:attrNameLst>
                                          <p:attrName>ppt_x</p:attrName>
                                        </p:attrNameLst>
                                      </p:cBhvr>
                                      <p:tavLst>
                                        <p:tav tm="0">
                                          <p:val>
                                            <p:strVal val="ppt_x"/>
                                          </p:val>
                                        </p:tav>
                                        <p:tav tm="100000">
                                          <p:val>
                                            <p:strVal val="0-ppt_w/2"/>
                                          </p:val>
                                        </p:tav>
                                      </p:tavLst>
                                    </p:anim>
                                    <p:anim calcmode="lin" valueType="num">
                                      <p:cBhvr additive="base">
                                        <p:cTn id="16" dur="500"/>
                                        <p:tgtEl>
                                          <p:spTgt spid="40"/>
                                        </p:tgtEl>
                                        <p:attrNameLst>
                                          <p:attrName>ppt_y</p:attrName>
                                        </p:attrNameLst>
                                      </p:cBhvr>
                                      <p:tavLst>
                                        <p:tav tm="0">
                                          <p:val>
                                            <p:strVal val="ppt_y"/>
                                          </p:val>
                                        </p:tav>
                                        <p:tav tm="100000">
                                          <p:val>
                                            <p:strVal val="ppt_y"/>
                                          </p:val>
                                        </p:tav>
                                      </p:tavLst>
                                    </p:anim>
                                    <p:set>
                                      <p:cBhvr>
                                        <p:cTn id="17" dur="1" fill="hold">
                                          <p:stCondLst>
                                            <p:cond delay="499"/>
                                          </p:stCondLst>
                                        </p:cTn>
                                        <p:tgtEl>
                                          <p:spTgt spid="4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21" presetClass="entr" presetSubtype="1"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heel(1)">
                                      <p:cBhvr>
                                        <p:cTn id="24" dur="20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0" presetClass="path" presetSubtype="0" accel="50000" decel="50000" autoRev="1" fill="hold" nodeType="withEffect">
                                  <p:stCondLst>
                                    <p:cond delay="0"/>
                                  </p:stCondLst>
                                  <p:childTnLst>
                                    <p:animMotion origin="layout" path="M 2.5E-6 -4.81481E-6 C 0.00065 -0.03101 -0.00143 -0.03634 0.00221 -0.05416 C 0.0026 -0.05578 0.00286 -0.05787 0.00338 -0.05902 C 0.00442 -0.0618 0.00547 -0.06504 0.0069 -0.0655 L 0.01107 -0.06736 C 0.01393 -0.06666 0.01732 -0.0699 0.01979 -0.0655 C 0.02265 -0.06087 0.02396 -0.05092 0.02565 -0.04259 C 0.0263 -0.03981 0.02695 -0.03726 0.02734 -0.03449 C 0.02825 -0.02962 0.0289 -0.02476 0.02982 -0.01967 C 0.03008 -0.01759 0.03047 -0.01527 0.03086 -0.01319 C 0.03385 -0.00162 0.03372 0.0007 0.03737 0.00487 C 0.03854 0.00602 0.03971 0.00718 0.04088 0.00811 L 0.04258 0.00996 C 0.04388 0.00926 0.04505 0.00903 0.04609 0.00811 C 0.04687 0.00741 0.04739 0.00602 0.04791 0.00487 C 0.04896 0.00278 0.04987 0.00047 0.05078 -0.00185 C 0.05403 -0.00972 0.05117 -0.00347 0.05429 -0.01319 C 0.05612 -0.01828 0.05768 -0.02384 0.05963 -0.02777 C 0.0625 -0.03379 0.06588 -0.03819 0.06901 -0.04259 C 0.06979 -0.04375 0.07057 -0.0449 0.07135 -0.04606 C 0.07187 -0.04652 0.07252 -0.04722 0.07304 -0.04768 C 0.07409 -0.04837 0.075 -0.04884 0.07604 -0.0493 C 0.07682 -0.05046 0.07747 -0.05254 0.07838 -0.05254 C 0.08125 -0.05254 0.08646 -0.04652 0.08893 -0.04259 C 0.09036 -0.04027 0.09166 -0.03703 0.0931 -0.03449 C 0.0957 -0.02986 0.09466 -0.03263 0.09713 -0.02962 C 0.09791 -0.0287 0.0987 -0.02731 0.09948 -0.02638 C 0.10052 -0.02476 0.10234 -0.02384 0.10351 -0.02314 C 0.10625 -0.02361 0.10911 -0.02361 0.11172 -0.02476 C 0.1138 -0.02546 0.11588 -0.03032 0.11758 -0.03287 C 0.12057 -0.03726 0.125 -0.04328 0.12812 -0.04606 C 0.1306 -0.04814 0.1332 -0.04953 0.1358 -0.05092 C 0.13932 -0.05254 0.15013 -0.05393 0.15208 -0.05416 C 0.15221 -0.05532 0.15312 -0.08078 0.15338 -0.08379 C 0.1539 -0.08981 0.15495 -0.0956 0.15573 -0.10185 C 0.15599 -0.10393 0.15599 -0.10625 0.15625 -0.10833 C 0.1569 -0.11273 0.15833 -0.11851 0.15976 -0.12152 C 0.16172 -0.125 0.16419 -0.12615 0.16614 -0.128 C 0.16679 -0.12847 0.16732 -0.12893 0.16797 -0.12962 C 0.17825 -0.12708 0.17357 -0.13449 0.17552 -0.12314 C 0.17578 -0.12245 0.17604 -0.12199 0.1763 -0.12152 " pathEditMode="fixed" rAng="0" ptsTypes="AAAAAAAAAAAAAAAAAAAAAAAAAAAAAAAAAAAAAAAAA">
                                      <p:cBhvr>
                                        <p:cTn id="34" dur="1500" fill="hold"/>
                                        <p:tgtEl>
                                          <p:spTgt spid="41"/>
                                        </p:tgtEl>
                                        <p:attrNameLst>
                                          <p:attrName>ppt_x</p:attrName>
                                          <p:attrName>ppt_y</p:attrName>
                                        </p:attrNameLst>
                                      </p:cBhvr>
                                      <p:rCtr x="8815" y="-5995"/>
                                    </p:animMotion>
                                  </p:childTnLst>
                                </p:cTn>
                              </p:par>
                            </p:childTnLst>
                          </p:cTn>
                        </p:par>
                        <p:par>
                          <p:cTn id="35" fill="hold">
                            <p:stCondLst>
                              <p:cond delay="3000"/>
                            </p:stCondLst>
                            <p:childTnLst>
                              <p:par>
                                <p:cTn id="36" presetID="2" presetClass="exit" presetSubtype="8" fill="hold" nodeType="afterEffect">
                                  <p:stCondLst>
                                    <p:cond delay="0"/>
                                  </p:stCondLst>
                                  <p:childTnLst>
                                    <p:anim calcmode="lin" valueType="num">
                                      <p:cBhvr additive="base">
                                        <p:cTn id="37" dur="500"/>
                                        <p:tgtEl>
                                          <p:spTgt spid="41"/>
                                        </p:tgtEl>
                                        <p:attrNameLst>
                                          <p:attrName>ppt_x</p:attrName>
                                        </p:attrNameLst>
                                      </p:cBhvr>
                                      <p:tavLst>
                                        <p:tav tm="0">
                                          <p:val>
                                            <p:strVal val="ppt_x"/>
                                          </p:val>
                                        </p:tav>
                                        <p:tav tm="100000">
                                          <p:val>
                                            <p:strVal val="0-ppt_w/2"/>
                                          </p:val>
                                        </p:tav>
                                      </p:tavLst>
                                    </p:anim>
                                    <p:anim calcmode="lin" valueType="num">
                                      <p:cBhvr additive="base">
                                        <p:cTn id="38" dur="500"/>
                                        <p:tgtEl>
                                          <p:spTgt spid="41"/>
                                        </p:tgtEl>
                                        <p:attrNameLst>
                                          <p:attrName>ppt_y</p:attrName>
                                        </p:attrNameLst>
                                      </p:cBhvr>
                                      <p:tavLst>
                                        <p:tav tm="0">
                                          <p:val>
                                            <p:strVal val="ppt_y"/>
                                          </p:val>
                                        </p:tav>
                                        <p:tav tm="100000">
                                          <p:val>
                                            <p:strVal val="ppt_y"/>
                                          </p:val>
                                        </p:tav>
                                      </p:tavLst>
                                    </p:anim>
                                    <p:set>
                                      <p:cBhvr>
                                        <p:cTn id="39" dur="1" fill="hold">
                                          <p:stCondLst>
                                            <p:cond delay="499"/>
                                          </p:stCondLst>
                                        </p:cTn>
                                        <p:tgtEl>
                                          <p:spTgt spid="4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21" presetClass="entr" presetSubtype="1"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wheel(1)">
                                      <p:cBhvr>
                                        <p:cTn id="46" dur="2000"/>
                                        <p:tgtEl>
                                          <p:spTgt spid="5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0" presetClass="path" presetSubtype="0" accel="50000" decel="50000" autoRev="1" fill="hold" nodeType="withEffect">
                                  <p:stCondLst>
                                    <p:cond delay="0"/>
                                  </p:stCondLst>
                                  <p:childTnLst>
                                    <p:animMotion origin="layout" path="M -0.04375 -0.02315 C -0.04284 -0.05648 -0.04584 -0.06227 -0.0405 -0.08148 C -0.04011 -0.08333 -0.03959 -0.08542 -0.03881 -0.0868 C -0.03724 -0.08981 -0.03568 -0.09329 -0.03373 -0.09375 L -0.02787 -0.0956 C -0.02357 -0.09491 -0.01875 -0.09838 -0.01498 -0.09375 C -0.01094 -0.08866 -0.00912 -0.07801 -0.00664 -0.06898 C -0.00573 -0.06597 -0.00482 -0.06319 -0.00417 -0.06018 C -0.00287 -0.05509 -0.00196 -0.04977 -0.00065 -0.04421 C -0.00013 -0.04213 0.00039 -0.03958 0.00104 -0.03727 C 0.00521 -0.02477 0.00507 -0.02245 0.01028 -0.01782 C 0.01211 -0.01667 0.0138 -0.01528 0.01549 -0.01435 L 0.01797 -0.01227 C 0.01966 -0.01319 0.02148 -0.01342 0.02317 -0.01435 C 0.02409 -0.01505 0.02487 -0.01667 0.02565 -0.01782 C 0.02708 -0.02014 0.02851 -0.02268 0.02981 -0.025 C 0.0345 -0.03356 0.03034 -0.02685 0.03502 -0.03727 C 0.0375 -0.04282 0.03971 -0.04884 0.04257 -0.05301 C 0.04687 -0.05949 0.05156 -0.06435 0.05612 -0.06898 C 0.05729 -0.07037 0.05833 -0.07153 0.05963 -0.07268 C 0.06041 -0.07315 0.06119 -0.07407 0.06211 -0.07454 C 0.06354 -0.07523 0.06497 -0.07569 0.0664 -0.07616 C 0.06744 -0.07755 0.06849 -0.07986 0.06979 -0.07986 C 0.07396 -0.07986 0.08138 -0.07315 0.08502 -0.06898 C 0.08724 -0.06643 0.08893 -0.06296 0.09101 -0.06018 C 0.09492 -0.05532 0.09336 -0.05833 0.09687 -0.05509 C 0.09804 -0.05393 0.09909 -0.05255 0.10026 -0.05162 C 0.10195 -0.04977 0.10442 -0.04884 0.10625 -0.04815 C 0.11015 -0.04861 0.11419 -0.04861 0.1181 -0.04977 C 0.12096 -0.05046 0.12409 -0.05579 0.12656 -0.05856 C 0.13086 -0.06319 0.13737 -0.06967 0.14179 -0.07268 C 0.14544 -0.075 0.14922 -0.07639 0.15286 -0.07801 C 0.15794 -0.07986 0.17369 -0.08125 0.17656 -0.08148 C 0.17669 -0.08264 0.17799 -0.11018 0.17838 -0.11342 C 0.17916 -0.11991 0.1806 -0.12616 0.18164 -0.13287 C 0.18216 -0.13518 0.18216 -0.13773 0.18255 -0.13981 C 0.18359 -0.14467 0.18554 -0.15092 0.18763 -0.15417 C 0.19036 -0.15787 0.19401 -0.15903 0.197 -0.16111 C 0.19791 -0.16157 0.19869 -0.16204 0.19948 -0.16273 C 0.21445 -0.16018 0.20755 -0.16805 0.21054 -0.15579 C 0.21067 -0.15509 0.21119 -0.15463 0.21159 -0.15417 " pathEditMode="fixed" rAng="0" ptsTypes="AAAAAAAAAAAAAAAAAAAAAAAAAAAAAAAAAAAAAAAAA">
                                      <p:cBhvr>
                                        <p:cTn id="56" dur="1500" fill="hold"/>
                                        <p:tgtEl>
                                          <p:spTgt spid="47"/>
                                        </p:tgtEl>
                                        <p:attrNameLst>
                                          <p:attrName>ppt_x</p:attrName>
                                          <p:attrName>ppt_y</p:attrName>
                                        </p:attrNameLst>
                                      </p:cBhvr>
                                      <p:rCtr x="12760" y="-6458"/>
                                    </p:animMotion>
                                  </p:childTnLst>
                                </p:cTn>
                              </p:par>
                            </p:childTnLst>
                          </p:cTn>
                        </p:par>
                        <p:par>
                          <p:cTn id="57" fill="hold">
                            <p:stCondLst>
                              <p:cond delay="3000"/>
                            </p:stCondLst>
                            <p:childTnLst>
                              <p:par>
                                <p:cTn id="58" presetID="2" presetClass="exit" presetSubtype="8" fill="hold" nodeType="afterEffect">
                                  <p:stCondLst>
                                    <p:cond delay="0"/>
                                  </p:stCondLst>
                                  <p:childTnLst>
                                    <p:anim calcmode="lin" valueType="num">
                                      <p:cBhvr additive="base">
                                        <p:cTn id="59" dur="500"/>
                                        <p:tgtEl>
                                          <p:spTgt spid="47"/>
                                        </p:tgtEl>
                                        <p:attrNameLst>
                                          <p:attrName>ppt_x</p:attrName>
                                        </p:attrNameLst>
                                      </p:cBhvr>
                                      <p:tavLst>
                                        <p:tav tm="0">
                                          <p:val>
                                            <p:strVal val="ppt_x"/>
                                          </p:val>
                                        </p:tav>
                                        <p:tav tm="100000">
                                          <p:val>
                                            <p:strVal val="0-ppt_w/2"/>
                                          </p:val>
                                        </p:tav>
                                      </p:tavLst>
                                    </p:anim>
                                    <p:anim calcmode="lin" valueType="num">
                                      <p:cBhvr additive="base">
                                        <p:cTn id="60" dur="500"/>
                                        <p:tgtEl>
                                          <p:spTgt spid="47"/>
                                        </p:tgtEl>
                                        <p:attrNameLst>
                                          <p:attrName>ppt_y</p:attrName>
                                        </p:attrNameLst>
                                      </p:cBhvr>
                                      <p:tavLst>
                                        <p:tav tm="0">
                                          <p:val>
                                            <p:strVal val="ppt_y"/>
                                          </p:val>
                                        </p:tav>
                                        <p:tav tm="100000">
                                          <p:val>
                                            <p:strVal val="ppt_y"/>
                                          </p:val>
                                        </p:tav>
                                      </p:tavLst>
                                    </p:anim>
                                    <p:set>
                                      <p:cBhvr>
                                        <p:cTn id="61" dur="1" fill="hold">
                                          <p:stCondLst>
                                            <p:cond delay="499"/>
                                          </p:stCondLst>
                                        </p:cTn>
                                        <p:tgtEl>
                                          <p:spTgt spid="4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childTnLst>
                                </p:cTn>
                              </p:par>
                              <p:par>
                                <p:cTn id="66" presetID="21" presetClass="entr" presetSubtype="1" fill="hold" grpId="0" nodeType="with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wheel(1)">
                                      <p:cBhvr>
                                        <p:cTn id="68" dur="2000"/>
                                        <p:tgtEl>
                                          <p:spTgt spid="5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0" presetClass="path" presetSubtype="0" accel="50000" decel="50000" autoRev="1" fill="hold" nodeType="withEffect">
                                  <p:stCondLst>
                                    <p:cond delay="0"/>
                                  </p:stCondLst>
                                  <p:childTnLst>
                                    <p:animMotion origin="layout" path="M -1.25E-6 4.44444E-6 C 0.00065 -0.03102 -0.0013 -0.03635 0.00221 -0.05417 C 0.00248 -0.05579 0.00274 -0.05787 0.00326 -0.05903 C 0.0043 -0.06181 0.00521 -0.06505 0.00664 -0.06551 L 0.01055 -0.06737 C 0.01328 -0.06667 0.01641 -0.06991 0.01888 -0.06551 C 0.02162 -0.06088 0.02279 -0.05093 0.02448 -0.0426 C 0.025 -0.03982 0.02565 -0.03727 0.02604 -0.0345 C 0.02695 -0.02963 0.02761 -0.02477 0.02839 -0.01968 C 0.02878 -0.0176 0.02904 -0.01528 0.02943 -0.0132 C 0.03216 -0.00162 0.03216 0.00069 0.03555 0.00486 C 0.03672 0.00601 0.03789 0.00717 0.03893 0.0081 L 0.04063 0.00995 C 0.0418 0.00925 0.04284 0.00902 0.04401 0.0081 C 0.04466 0.0074 0.04518 0.00601 0.0457 0.00486 C 0.04662 0.00277 0.04753 0.00046 0.04844 -0.00186 C 0.05156 -0.00973 0.0487 -0.00348 0.05182 -0.0132 C 0.05339 -0.01829 0.05495 -0.02385 0.05677 -0.02778 C 0.05964 -0.0338 0.06276 -0.0382 0.06576 -0.0426 C 0.06641 -0.04375 0.06719 -0.04491 0.06797 -0.04607 C 0.06849 -0.04653 0.06901 -0.04723 0.06966 -0.04769 C 0.07057 -0.04838 0.07149 -0.04885 0.0724 -0.04931 C 0.07318 -0.05047 0.07383 -0.05255 0.07461 -0.05255 C 0.07748 -0.05255 0.08242 -0.04653 0.08464 -0.0426 C 0.08607 -0.04028 0.08724 -0.03704 0.08867 -0.0345 C 0.09115 -0.02987 0.09024 -0.03264 0.09258 -0.02963 C 0.09323 -0.02871 0.09401 -0.02732 0.09479 -0.02639 C 0.09583 -0.02477 0.09753 -0.02385 0.0987 -0.02315 C 0.1013 -0.02362 0.10391 -0.02362 0.10651 -0.02477 C 0.10833 -0.02547 0.11042 -0.03033 0.11198 -0.03287 C 0.11485 -0.03727 0.11914 -0.04329 0.12201 -0.04607 C 0.12448 -0.04815 0.12695 -0.04954 0.1293 -0.05093 C 0.13268 -0.05255 0.14297 -0.05394 0.14492 -0.05417 C 0.14492 -0.05533 0.14583 -0.08079 0.1461 -0.0838 C 0.14662 -0.08982 0.14766 -0.09561 0.14831 -0.10186 C 0.14857 -0.10394 0.14857 -0.10625 0.14883 -0.10834 C 0.14948 -0.11274 0.15091 -0.11852 0.15221 -0.12153 C 0.15404 -0.125 0.15638 -0.12616 0.15833 -0.12801 C 0.15899 -0.12848 0.15951 -0.12894 0.16003 -0.12963 C 0.16992 -0.12709 0.16537 -0.1345 0.16732 -0.12315 C 0.16745 -0.12246 0.16771 -0.122 0.16797 -0.12153 " pathEditMode="fixed" rAng="0" ptsTypes="AAAAAAAAAAAAAAAAAAAAAAAAAAAAAAAAAAAAAAAAA">
                                      <p:cBhvr>
                                        <p:cTn id="78" dur="1500" fill="hold"/>
                                        <p:tgtEl>
                                          <p:spTgt spid="48"/>
                                        </p:tgtEl>
                                        <p:attrNameLst>
                                          <p:attrName>ppt_x</p:attrName>
                                          <p:attrName>ppt_y</p:attrName>
                                        </p:attrNameLst>
                                      </p:cBhvr>
                                      <p:rCtr x="8398" y="-5995"/>
                                    </p:animMotion>
                                  </p:childTnLst>
                                </p:cTn>
                              </p:par>
                            </p:childTnLst>
                          </p:cTn>
                        </p:par>
                        <p:par>
                          <p:cTn id="79" fill="hold">
                            <p:stCondLst>
                              <p:cond delay="3000"/>
                            </p:stCondLst>
                            <p:childTnLst>
                              <p:par>
                                <p:cTn id="80" presetID="2" presetClass="exit" presetSubtype="8" fill="hold" nodeType="afterEffect">
                                  <p:stCondLst>
                                    <p:cond delay="0"/>
                                  </p:stCondLst>
                                  <p:childTnLst>
                                    <p:anim calcmode="lin" valueType="num">
                                      <p:cBhvr additive="base">
                                        <p:cTn id="81" dur="500"/>
                                        <p:tgtEl>
                                          <p:spTgt spid="48"/>
                                        </p:tgtEl>
                                        <p:attrNameLst>
                                          <p:attrName>ppt_x</p:attrName>
                                        </p:attrNameLst>
                                      </p:cBhvr>
                                      <p:tavLst>
                                        <p:tav tm="0">
                                          <p:val>
                                            <p:strVal val="ppt_x"/>
                                          </p:val>
                                        </p:tav>
                                        <p:tav tm="100000">
                                          <p:val>
                                            <p:strVal val="0-ppt_w/2"/>
                                          </p:val>
                                        </p:tav>
                                      </p:tavLst>
                                    </p:anim>
                                    <p:anim calcmode="lin" valueType="num">
                                      <p:cBhvr additive="base">
                                        <p:cTn id="82" dur="500"/>
                                        <p:tgtEl>
                                          <p:spTgt spid="48"/>
                                        </p:tgtEl>
                                        <p:attrNameLst>
                                          <p:attrName>ppt_y</p:attrName>
                                        </p:attrNameLst>
                                      </p:cBhvr>
                                      <p:tavLst>
                                        <p:tav tm="0">
                                          <p:val>
                                            <p:strVal val="ppt_y"/>
                                          </p:val>
                                        </p:tav>
                                        <p:tav tm="100000">
                                          <p:val>
                                            <p:strVal val="ppt_y"/>
                                          </p:val>
                                        </p:tav>
                                      </p:tavLst>
                                    </p:anim>
                                    <p:set>
                                      <p:cBhvr>
                                        <p:cTn id="83" dur="1" fill="hold">
                                          <p:stCondLst>
                                            <p:cond delay="499"/>
                                          </p:stCondLst>
                                        </p:cTn>
                                        <p:tgtEl>
                                          <p:spTgt spid="4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childTnLst>
                                </p:cTn>
                              </p:par>
                              <p:par>
                                <p:cTn id="88" presetID="21" presetClass="entr" presetSubtype="1" fill="hold" grpId="0" nodeType="with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wheel(1)">
                                      <p:cBhvr>
                                        <p:cTn id="90" dur="2000"/>
                                        <p:tgtEl>
                                          <p:spTgt spid="57"/>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par>
                                <p:cTn id="99" presetID="0" presetClass="path" presetSubtype="0" accel="50000" decel="50000" autoRev="1" fill="hold" nodeType="withEffect">
                                  <p:stCondLst>
                                    <p:cond delay="0"/>
                                  </p:stCondLst>
                                  <p:childTnLst>
                                    <p:animMotion origin="layout" path="M -0.04687 -0.02523 C -0.04583 -0.04653 -0.04909 -0.05023 -0.04336 -0.06227 C -0.04284 -0.06343 -0.04245 -0.06482 -0.04153 -0.06574 C -0.03984 -0.06759 -0.03828 -0.06991 -0.03607 -0.07014 L -0.02969 -0.0713 C -0.025 -0.07084 -0.01979 -0.07315 -0.01588 -0.07014 C -0.01146 -0.0669 -0.0095 -0.06019 -0.00677 -0.0544 C -0.00586 -0.05255 -0.00482 -0.0507 -0.00403 -0.04884 C -0.00273 -0.0456 -0.00156 -0.04213 -0.00026 -0.03866 C 0.00026 -0.03727 0.00078 -0.03565 0.00143 -0.03426 C 0.00599 -0.02639 0.00586 -0.02477 0.01146 -0.02199 C 0.01341 -0.02107 0.01524 -0.02037 0.01706 -0.01968 L 0.01966 -0.01829 C 0.02162 -0.01898 0.02344 -0.01898 0.02526 -0.01968 C 0.0263 -0.02014 0.02722 -0.02107 0.02813 -0.02199 C 0.02956 -0.02338 0.03112 -0.025 0.03255 -0.02639 C 0.03776 -0.03195 0.03307 -0.02755 0.03815 -0.03426 C 0.04076 -0.03773 0.04323 -0.04167 0.04636 -0.04422 C 0.05091 -0.04838 0.05599 -0.05139 0.06094 -0.0544 C 0.06224 -0.05533 0.06341 -0.05602 0.06472 -0.05672 C 0.06563 -0.05718 0.06654 -0.05764 0.06745 -0.05787 C 0.06888 -0.05834 0.07044 -0.0588 0.07201 -0.05903 C 0.07318 -0.05972 0.07422 -0.06134 0.07565 -0.06134 C 0.08021 -0.06134 0.08828 -0.05718 0.09206 -0.0544 C 0.0944 -0.05278 0.09636 -0.0507 0.09857 -0.04884 C 0.10274 -0.0456 0.10117 -0.04769 0.10495 -0.0456 C 0.10625 -0.04491 0.10729 -0.04398 0.1086 -0.04329 C 0.11042 -0.04213 0.11315 -0.04167 0.11511 -0.04121 C 0.1194 -0.04144 0.1237 -0.04144 0.12787 -0.04213 C 0.13099 -0.04259 0.13438 -0.04607 0.13698 -0.04769 C 0.14167 -0.0507 0.14857 -0.05486 0.15352 -0.05672 C 0.15742 -0.05834 0.16146 -0.05926 0.16537 -0.06019 C 0.17097 -0.06134 0.18789 -0.06227 0.19102 -0.06227 C 0.19115 -0.0632 0.19245 -0.08056 0.19284 -0.08264 C 0.19375 -0.08681 0.19544 -0.09074 0.19649 -0.09514 C 0.19701 -0.09653 0.19701 -0.09815 0.1974 -0.09954 C 0.19857 -0.10255 0.20065 -0.10648 0.203 -0.10857 C 0.20586 -0.11088 0.20977 -0.11181 0.21302 -0.11297 C 0.21393 -0.1132 0.21485 -0.11366 0.21576 -0.11412 C 0.2319 -0.11227 0.22448 -0.11736 0.22761 -0.10972 C 0.22787 -0.10926 0.22826 -0.1088 0.22878 -0.10857 " pathEditMode="fixed" rAng="0" ptsTypes="AAAAAAAAAAAAAAAAAAAAAAAAAAAAAAAAAAAAAAAAA">
                                      <p:cBhvr>
                                        <p:cTn id="100" dur="1500" fill="hold"/>
                                        <p:tgtEl>
                                          <p:spTgt spid="49"/>
                                        </p:tgtEl>
                                        <p:attrNameLst>
                                          <p:attrName>ppt_x</p:attrName>
                                          <p:attrName>ppt_y</p:attrName>
                                        </p:attrNameLst>
                                      </p:cBhvr>
                                      <p:rCtr x="13776" y="-4097"/>
                                    </p:animMotion>
                                  </p:childTnLst>
                                </p:cTn>
                              </p:par>
                            </p:childTnLst>
                          </p:cTn>
                        </p:par>
                        <p:par>
                          <p:cTn id="101" fill="hold">
                            <p:stCondLst>
                              <p:cond delay="3000"/>
                            </p:stCondLst>
                            <p:childTnLst>
                              <p:par>
                                <p:cTn id="102" presetID="2" presetClass="exit" presetSubtype="8" fill="hold" nodeType="afterEffect">
                                  <p:stCondLst>
                                    <p:cond delay="0"/>
                                  </p:stCondLst>
                                  <p:childTnLst>
                                    <p:anim calcmode="lin" valueType="num">
                                      <p:cBhvr additive="base">
                                        <p:cTn id="103" dur="500"/>
                                        <p:tgtEl>
                                          <p:spTgt spid="49"/>
                                        </p:tgtEl>
                                        <p:attrNameLst>
                                          <p:attrName>ppt_x</p:attrName>
                                        </p:attrNameLst>
                                      </p:cBhvr>
                                      <p:tavLst>
                                        <p:tav tm="0">
                                          <p:val>
                                            <p:strVal val="ppt_x"/>
                                          </p:val>
                                        </p:tav>
                                        <p:tav tm="100000">
                                          <p:val>
                                            <p:strVal val="0-ppt_w/2"/>
                                          </p:val>
                                        </p:tav>
                                      </p:tavLst>
                                    </p:anim>
                                    <p:anim calcmode="lin" valueType="num">
                                      <p:cBhvr additive="base">
                                        <p:cTn id="104" dur="500"/>
                                        <p:tgtEl>
                                          <p:spTgt spid="49"/>
                                        </p:tgtEl>
                                        <p:attrNameLst>
                                          <p:attrName>ppt_y</p:attrName>
                                        </p:attrNameLst>
                                      </p:cBhvr>
                                      <p:tavLst>
                                        <p:tav tm="0">
                                          <p:val>
                                            <p:strVal val="ppt_y"/>
                                          </p:val>
                                        </p:tav>
                                        <p:tav tm="100000">
                                          <p:val>
                                            <p:strVal val="ppt_y"/>
                                          </p:val>
                                        </p:tav>
                                      </p:tavLst>
                                    </p:anim>
                                    <p:set>
                                      <p:cBhvr>
                                        <p:cTn id="105" dur="1" fill="hold">
                                          <p:stCondLst>
                                            <p:cond delay="499"/>
                                          </p:stCondLst>
                                        </p:cTn>
                                        <p:tgtEl>
                                          <p:spTgt spid="49"/>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par>
                                <p:cTn id="110" presetID="21" presetClass="entr" presetSubtype="1" fill="hold" grpId="0" nodeType="with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wheel(1)">
                                      <p:cBhvr>
                                        <p:cTn id="112" dur="2000"/>
                                        <p:tgtEl>
                                          <p:spTgt spid="58"/>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50"/>
                                        </p:tgtEl>
                                        <p:attrNameLst>
                                          <p:attrName>style.visibility</p:attrName>
                                        </p:attrNameLst>
                                      </p:cBhvr>
                                      <p:to>
                                        <p:strVal val="visible"/>
                                      </p:to>
                                    </p:set>
                                  </p:childTnLst>
                                </p:cTn>
                              </p:par>
                              <p:par>
                                <p:cTn id="121" presetID="0" presetClass="path" presetSubtype="0" accel="50000" decel="50000" autoRev="1" fill="hold" nodeType="withEffect">
                                  <p:stCondLst>
                                    <p:cond delay="0"/>
                                  </p:stCondLst>
                                  <p:childTnLst>
                                    <p:animMotion origin="layout" path="M -0.00013 -2.22222E-6 C 0.00026 -0.02268 -0.00117 -0.02662 0.00143 -0.04166 C 0.00156 -0.04166 0.00182 -0.04352 0.00221 -0.04537 C 0.003 -0.04745 0.00365 -0.0493 0.00456 -0.0493 L 0.00742 -0.05116 C 0.00951 -0.05116 0.01172 -0.05301 0.01354 -0.0493 C 0.0155 -0.04537 0.01641 -0.03796 0.01758 -0.03217 C 0.01797 -0.03032 0.01849 -0.02847 0.01875 -0.02662 C 0.0194 -0.02268 0.01992 -0.01898 0.02044 -0.01528 C 0.0207 -0.01319 0.02096 -0.01134 0.02123 -0.00949 C 0.02318 -2.22222E-6 0.02318 0.00185 0.02565 0.00371 C 0.02656 0.00556 0.02735 0.00556 0.02813 0.00764 L 0.0293 0.00764 C 0.03021 0.00764 0.03099 0.00764 0.03177 0.00764 C 0.03229 0.00556 0.03268 0.00556 0.03307 0.00371 C 0.03373 0.00371 0.03438 0.00185 0.03503 -2.22222E-6 C 0.03737 -0.00764 0.03529 -0.00185 0.0375 -0.00949 C 0.03867 -0.01319 0.03985 -0.01713 0.04115 -0.02083 C 0.04323 -0.02477 0.04544 -0.02847 0.04766 -0.03217 C 0.04818 -0.03217 0.0487 -0.03403 0.04922 -0.03403 C 0.04974 -0.03611 0.05 -0.03611 0.05039 -0.03611 C 0.05117 -0.03611 0.05182 -0.03611 0.05248 -0.03796 C 0.053 -0.03796 0.05352 -0.03981 0.05417 -0.03981 C 0.05612 -0.03981 0.05977 -0.03611 0.06133 -0.03217 C 0.0625 -0.03032 0.06328 -0.02847 0.06419 -0.02662 C 0.06615 -0.02268 0.0655 -0.02477 0.06719 -0.02268 C 0.06771 -0.02083 0.0681 -0.02083 0.06875 -0.01898 C 0.06953 -0.01898 0.0707 -0.01713 0.07149 -0.01713 C 0.07344 -0.01713 0.07539 -0.01713 0.07721 -0.01898 C 0.07865 -0.01898 0.08008 -0.02268 0.08125 -0.02477 C 0.08333 -0.02847 0.08646 -0.03217 0.08854 -0.03403 C 0.09037 -0.03611 0.09219 -0.03796 0.09388 -0.03796 C 0.09623 -0.03981 0.10378 -0.04166 0.10521 -0.04166 C 0.10521 -0.04352 0.10586 -0.06065 0.10599 -0.06435 C 0.10638 -0.06828 0.10716 -0.07384 0.10768 -0.07778 C 0.10781 -0.07963 0.10781 -0.08148 0.10807 -0.08333 C 0.1086 -0.08703 0.10951 -0.09097 0.11055 -0.09282 C 0.11172 -0.09653 0.11354 -0.09653 0.11498 -0.09838 C 0.11537 -0.09838 0.11576 -0.09838 0.11615 -0.09838 C 0.12331 -0.09653 0.12005 -0.10231 0.12149 -0.09467 C 0.12162 -0.09282 0.12175 -0.09282 0.12201 -0.09282 " pathEditMode="fixed" rAng="0" ptsTypes="AAAAAAAAAAAAAAAAAAAAAAAAAAAAAAAAAAAAAAAAA">
                                      <p:cBhvr>
                                        <p:cTn id="122" dur="1500" fill="hold"/>
                                        <p:tgtEl>
                                          <p:spTgt spid="50"/>
                                        </p:tgtEl>
                                        <p:attrNameLst>
                                          <p:attrName>ppt_x</p:attrName>
                                          <p:attrName>ppt_y</p:attrName>
                                        </p:attrNameLst>
                                      </p:cBhvr>
                                      <p:rCtr x="6107" y="-4560"/>
                                    </p:animMotion>
                                  </p:childTnLst>
                                </p:cTn>
                              </p:par>
                            </p:childTnLst>
                          </p:cTn>
                        </p:par>
                        <p:par>
                          <p:cTn id="123" fill="hold">
                            <p:stCondLst>
                              <p:cond delay="3000"/>
                            </p:stCondLst>
                            <p:childTnLst>
                              <p:par>
                                <p:cTn id="124" presetID="2" presetClass="exit" presetSubtype="8" fill="hold" nodeType="afterEffect">
                                  <p:stCondLst>
                                    <p:cond delay="0"/>
                                  </p:stCondLst>
                                  <p:childTnLst>
                                    <p:anim calcmode="lin" valueType="num">
                                      <p:cBhvr additive="base">
                                        <p:cTn id="125" dur="500"/>
                                        <p:tgtEl>
                                          <p:spTgt spid="50"/>
                                        </p:tgtEl>
                                        <p:attrNameLst>
                                          <p:attrName>ppt_x</p:attrName>
                                        </p:attrNameLst>
                                      </p:cBhvr>
                                      <p:tavLst>
                                        <p:tav tm="0">
                                          <p:val>
                                            <p:strVal val="ppt_x"/>
                                          </p:val>
                                        </p:tav>
                                        <p:tav tm="100000">
                                          <p:val>
                                            <p:strVal val="0-ppt_w/2"/>
                                          </p:val>
                                        </p:tav>
                                      </p:tavLst>
                                    </p:anim>
                                    <p:anim calcmode="lin" valueType="num">
                                      <p:cBhvr additive="base">
                                        <p:cTn id="126" dur="500"/>
                                        <p:tgtEl>
                                          <p:spTgt spid="50"/>
                                        </p:tgtEl>
                                        <p:attrNameLst>
                                          <p:attrName>ppt_y</p:attrName>
                                        </p:attrNameLst>
                                      </p:cBhvr>
                                      <p:tavLst>
                                        <p:tav tm="0">
                                          <p:val>
                                            <p:strVal val="ppt_y"/>
                                          </p:val>
                                        </p:tav>
                                        <p:tav tm="100000">
                                          <p:val>
                                            <p:strVal val="ppt_y"/>
                                          </p:val>
                                        </p:tav>
                                      </p:tavLst>
                                    </p:anim>
                                    <p:set>
                                      <p:cBhvr>
                                        <p:cTn id="127" dur="1" fill="hold">
                                          <p:stCondLst>
                                            <p:cond delay="499"/>
                                          </p:stCondLst>
                                        </p:cTn>
                                        <p:tgtEl>
                                          <p:spTgt spid="50"/>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20"/>
                                        </p:tgtEl>
                                        <p:attrNameLst>
                                          <p:attrName>style.visibility</p:attrName>
                                        </p:attrNameLst>
                                      </p:cBhvr>
                                      <p:to>
                                        <p:strVal val="visible"/>
                                      </p:to>
                                    </p:set>
                                  </p:childTnLst>
                                </p:cTn>
                              </p:par>
                              <p:par>
                                <p:cTn id="132" presetID="21" presetClass="entr" presetSubtype="1" fill="hold" grpId="0" nodeType="withEffect">
                                  <p:stCondLst>
                                    <p:cond delay="0"/>
                                  </p:stCondLst>
                                  <p:childTnLst>
                                    <p:set>
                                      <p:cBhvr>
                                        <p:cTn id="133" dur="1" fill="hold">
                                          <p:stCondLst>
                                            <p:cond delay="0"/>
                                          </p:stCondLst>
                                        </p:cTn>
                                        <p:tgtEl>
                                          <p:spTgt spid="59"/>
                                        </p:tgtEl>
                                        <p:attrNameLst>
                                          <p:attrName>style.visibility</p:attrName>
                                        </p:attrNameLst>
                                      </p:cBhvr>
                                      <p:to>
                                        <p:strVal val="visible"/>
                                      </p:to>
                                    </p:set>
                                    <p:animEffect transition="in" filter="wheel(1)">
                                      <p:cBhvr>
                                        <p:cTn id="134" dur="2000"/>
                                        <p:tgtEl>
                                          <p:spTgt spid="59"/>
                                        </p:tgtEl>
                                      </p:cBhvr>
                                    </p:animEffec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51"/>
                                        </p:tgtEl>
                                        <p:attrNameLst>
                                          <p:attrName>style.visibility</p:attrName>
                                        </p:attrNameLst>
                                      </p:cBhvr>
                                      <p:to>
                                        <p:strVal val="visible"/>
                                      </p:to>
                                    </p:set>
                                  </p:childTnLst>
                                </p:cTn>
                              </p:par>
                              <p:par>
                                <p:cTn id="143" presetID="0" presetClass="path" presetSubtype="0" accel="50000" decel="50000" autoRev="1" fill="hold" nodeType="withEffect">
                                  <p:stCondLst>
                                    <p:cond delay="0"/>
                                  </p:stCondLst>
                                  <p:childTnLst>
                                    <p:animMotion origin="layout" path="M -0.00247 -0.10416 C -0.00182 -0.08263 -0.00455 -0.07939 0.00026 -0.06481 C 0.00091 -0.06481 0.0017 -0.06319 0.00235 -0.06088 C 0.00378 -0.05949 0.00586 -0.05787 0.00795 -0.05787 L 0.01341 -0.05648 C 0.01823 -0.05648 0.02318 -0.05416 0.02735 -0.05787 C 0.03151 -0.06088 0.03347 -0.06875 0.03555 -0.07407 C 0.03698 -0.07569 0.03763 -0.07708 0.03841 -0.07939 C 0.03972 -0.08263 0.0405 -0.08634 0.0418 -0.09027 C 0.04258 -0.09166 0.04323 -0.09328 0.04388 -0.0956 C 0.04805 -0.10416 0.04805 -0.10648 0.05365 -0.10787 C 0.05495 -0.10949 0.05703 -0.10949 0.05847 -0.11088 L 0.0612 -0.11088 C 0.06328 -0.11088 0.06472 -0.11088 0.0668 -0.11088 C 0.06745 -0.10949 0.06888 -0.10949 0.06953 -0.10787 C 0.07097 -0.10787 0.07227 -0.10648 0.0737 -0.10416 C 0.07852 -0.09722 0.07435 -0.10254 0.0793 -0.0956 C 0.08138 -0.09166 0.08412 -0.08796 0.08685 -0.08495 C 0.09102 -0.08101 0.09662 -0.07708 0.10078 -0.07407 C 0.10209 -0.07407 0.10352 -0.07176 0.10482 -0.07176 C 0.1056 -0.07013 0.10625 -0.07013 0.1069 -0.07013 C 0.10834 -0.07013 0.10977 -0.07013 0.11185 -0.06875 C 0.1125 -0.06875 0.11394 -0.06643 0.11524 -0.06643 C 0.1194 -0.06643 0.12709 -0.07013 0.13125 -0.07407 C 0.13334 -0.07569 0.13542 -0.07708 0.1375 -0.07939 C 0.14089 -0.08263 0.13946 -0.08101 0.14362 -0.08263 C 0.1444 -0.08495 0.14571 -0.08495 0.14714 -0.08634 C 0.14857 -0.08634 0.15131 -0.08796 0.15274 -0.08796 C 0.15756 -0.08796 0.16094 -0.08796 0.16511 -0.08634 C 0.16862 -0.08634 0.17136 -0.08263 0.17422 -0.08101 C 0.17826 -0.07708 0.18529 -0.07407 0.19011 -0.07176 C 0.19349 -0.07013 0.19766 -0.06875 0.20183 -0.06875 C 0.20677 -0.06643 0.22331 -0.06481 0.22618 -0.06481 C 0.22618 -0.06319 0.22748 -0.04722 0.22813 -0.04328 C 0.22891 -0.04027 0.23021 -0.03495 0.23164 -0.03101 C 0.23164 -0.02939 0.23164 -0.02708 0.23229 -0.02569 C 0.23373 -0.02176 0.23581 -0.01875 0.23789 -0.01643 C 0.24063 -0.01319 0.24414 -0.01319 0.24753 -0.01088 C 0.24831 -0.01088 0.24896 -0.01088 0.24961 -0.01088 C 0.26563 -0.01319 0.25873 -0.00787 0.26146 -0.01481 C 0.26146 -0.01643 0.26211 -0.01643 0.26289 -0.01643 " pathEditMode="fixed" rAng="0" ptsTypes="AAAAAAAAAAAAAAAAAAAAAAAAAAAAAAAAAAAAAAAAA">
                                      <p:cBhvr>
                                        <p:cTn id="144" dur="1500" fill="hold"/>
                                        <p:tgtEl>
                                          <p:spTgt spid="51"/>
                                        </p:tgtEl>
                                        <p:attrNameLst>
                                          <p:attrName>ppt_x</p:attrName>
                                          <p:attrName>ppt_y</p:attrName>
                                        </p:attrNameLst>
                                      </p:cBhvr>
                                      <p:rCtr x="13229" y="4329"/>
                                    </p:animMotion>
                                  </p:childTnLst>
                                </p:cTn>
                              </p:par>
                            </p:childTnLst>
                          </p:cTn>
                        </p:par>
                        <p:par>
                          <p:cTn id="145" fill="hold">
                            <p:stCondLst>
                              <p:cond delay="3000"/>
                            </p:stCondLst>
                            <p:childTnLst>
                              <p:par>
                                <p:cTn id="146" presetID="2" presetClass="exit" presetSubtype="8" fill="hold" nodeType="afterEffect">
                                  <p:stCondLst>
                                    <p:cond delay="0"/>
                                  </p:stCondLst>
                                  <p:childTnLst>
                                    <p:anim calcmode="lin" valueType="num">
                                      <p:cBhvr additive="base">
                                        <p:cTn id="147" dur="500"/>
                                        <p:tgtEl>
                                          <p:spTgt spid="51"/>
                                        </p:tgtEl>
                                        <p:attrNameLst>
                                          <p:attrName>ppt_x</p:attrName>
                                        </p:attrNameLst>
                                      </p:cBhvr>
                                      <p:tavLst>
                                        <p:tav tm="0">
                                          <p:val>
                                            <p:strVal val="ppt_x"/>
                                          </p:val>
                                        </p:tav>
                                        <p:tav tm="100000">
                                          <p:val>
                                            <p:strVal val="0-ppt_w/2"/>
                                          </p:val>
                                        </p:tav>
                                      </p:tavLst>
                                    </p:anim>
                                    <p:anim calcmode="lin" valueType="num">
                                      <p:cBhvr additive="base">
                                        <p:cTn id="148" dur="500"/>
                                        <p:tgtEl>
                                          <p:spTgt spid="51"/>
                                        </p:tgtEl>
                                        <p:attrNameLst>
                                          <p:attrName>ppt_y</p:attrName>
                                        </p:attrNameLst>
                                      </p:cBhvr>
                                      <p:tavLst>
                                        <p:tav tm="0">
                                          <p:val>
                                            <p:strVal val="ppt_y"/>
                                          </p:val>
                                        </p:tav>
                                        <p:tav tm="100000">
                                          <p:val>
                                            <p:strVal val="ppt_y"/>
                                          </p:val>
                                        </p:tav>
                                      </p:tavLst>
                                    </p:anim>
                                    <p:set>
                                      <p:cBhvr>
                                        <p:cTn id="149" dur="1" fill="hold">
                                          <p:stCondLst>
                                            <p:cond delay="499"/>
                                          </p:stCondLst>
                                        </p:cTn>
                                        <p:tgtEl>
                                          <p:spTgt spid="51"/>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22"/>
                                        </p:tgtEl>
                                        <p:attrNameLst>
                                          <p:attrName>style.visibility</p:attrName>
                                        </p:attrNameLst>
                                      </p:cBhvr>
                                      <p:to>
                                        <p:strVal val="visible"/>
                                      </p:to>
                                    </p:set>
                                  </p:childTnLst>
                                </p:cTn>
                              </p:par>
                              <p:par>
                                <p:cTn id="154" presetID="21" presetClass="entr" presetSubtype="1" fill="hold" grpId="0" nodeType="withEffect">
                                  <p:stCondLst>
                                    <p:cond delay="0"/>
                                  </p:stCondLst>
                                  <p:childTnLst>
                                    <p:set>
                                      <p:cBhvr>
                                        <p:cTn id="155" dur="1" fill="hold">
                                          <p:stCondLst>
                                            <p:cond delay="0"/>
                                          </p:stCondLst>
                                        </p:cTn>
                                        <p:tgtEl>
                                          <p:spTgt spid="60"/>
                                        </p:tgtEl>
                                        <p:attrNameLst>
                                          <p:attrName>style.visibility</p:attrName>
                                        </p:attrNameLst>
                                      </p:cBhvr>
                                      <p:to>
                                        <p:strVal val="visible"/>
                                      </p:to>
                                    </p:set>
                                    <p:animEffect transition="in" filter="wheel(1)">
                                      <p:cBhvr>
                                        <p:cTn id="156" dur="2000"/>
                                        <p:tgtEl>
                                          <p:spTgt spid="60"/>
                                        </p:tgtEl>
                                      </p:cBhvr>
                                    </p:animEffec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23"/>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52"/>
                                        </p:tgtEl>
                                        <p:attrNameLst>
                                          <p:attrName>style.visibility</p:attrName>
                                        </p:attrNameLst>
                                      </p:cBhvr>
                                      <p:to>
                                        <p:strVal val="visible"/>
                                      </p:to>
                                    </p:set>
                                  </p:childTnLst>
                                </p:cTn>
                              </p:par>
                              <p:par>
                                <p:cTn id="165" presetID="0" presetClass="path" presetSubtype="0" accel="50000" decel="50000" autoRev="1" fill="hold" nodeType="withEffect">
                                  <p:stCondLst>
                                    <p:cond delay="0"/>
                                  </p:stCondLst>
                                  <p:childTnLst>
                                    <p:animMotion origin="layout" path="M -0.00013 0.0037 C 0.00052 -0.00255 -0.00157 -0.00347 0.00221 -0.00787 C 0.0026 -0.00787 0.00286 -0.00833 0.00351 -0.00856 C 0.00468 -0.00926 0.00586 -0.00972 0.00729 -0.00972 L 0.01159 -0.01018 C 0.01471 -0.01018 0.01836 -0.01088 0.02109 -0.00972 C 0.02409 -0.00856 0.02552 -0.00671 0.02721 -0.00509 C 0.02799 -0.00463 0.02864 -0.00417 0.02903 -0.00347 C 0.03008 -0.00255 0.03073 -0.00139 0.03177 -0.00046 C 0.03216 -1.11111E-6 0.03242 0.00046 0.03294 0.00116 C 0.03593 0.0037 0.03593 0.0044 0.03984 0.00486 C 0.04114 0.00533 0.04231 0.00533 0.04362 0.00602 L 0.04544 0.00602 C 0.04674 0.00602 0.04804 0.00602 0.04922 0.00602 C 0.04987 0.00533 0.05052 0.00533 0.05117 0.00486 C 0.05221 0.00486 0.05312 0.0044 0.05416 0.0037 C 0.05768 0.00162 0.05455 0.00324 0.05807 0.00116 C 0.05989 -1.11111E-6 0.06159 -0.00116 0.06367 -0.00185 C 0.06679 -0.00301 0.07031 -0.00417 0.07369 -0.00509 C 0.07448 -0.00509 0.07526 -0.00579 0.07617 -0.00579 C 0.07682 -0.00625 0.07734 -0.00625 0.07799 -0.00625 C 0.07903 -0.00625 0.08008 -0.00625 0.08125 -0.00671 C 0.08203 -0.00671 0.08268 -0.00741 0.08372 -0.00741 C 0.08672 -0.00741 0.09231 -0.00625 0.09492 -0.00509 C 0.09661 -0.00463 0.09778 -0.00417 0.09935 -0.00347 C 0.10221 -0.00255 0.10117 -0.00301 0.1039 -0.00255 C 0.10468 -0.00185 0.10534 -0.00185 0.10625 -0.00139 C 0.10742 -0.00139 0.10937 -0.00116 0.11067 -0.00116 C 0.11354 -0.00116 0.11653 -0.00116 0.1194 -0.00139 C 0.12161 -0.00139 0.12383 -0.00255 0.12565 -0.00301 C 0.12877 -0.00417 0.13359 -0.00509 0.13685 -0.00579 C 0.13958 -0.00625 0.14244 -0.00671 0.14518 -0.00671 C 0.14883 -0.00741 0.16041 -0.00787 0.16263 -0.00787 C 0.16263 -0.00833 0.16367 -0.01296 0.16393 -0.01412 C 0.16445 -0.01505 0.16562 -0.01643 0.1664 -0.01759 C 0.16679 -0.01805 0.16679 -0.01875 0.16692 -0.01921 C 0.16784 -0.02037 0.16927 -0.0213 0.17083 -0.02199 C 0.17278 -0.02292 0.17552 -0.02292 0.17773 -0.02315 C 0.17825 -0.02315 0.1789 -0.02315 0.17955 -0.02315 C 0.19062 -0.02292 0.18554 -0.0243 0.18776 -0.02245 C 0.18789 -0.02199 0.18815 -0.02199 0.18854 -0.02199 " pathEditMode="fixed" rAng="0" ptsTypes="AAAAAAAAAAAAAAAAAAAAAAAAAAAAAAAAAAAAAAAAA">
                                      <p:cBhvr>
                                        <p:cTn id="166" dur="1500" fill="hold"/>
                                        <p:tgtEl>
                                          <p:spTgt spid="52"/>
                                        </p:tgtEl>
                                        <p:attrNameLst>
                                          <p:attrName>ppt_x</p:attrName>
                                          <p:attrName>ppt_y</p:attrName>
                                        </p:attrNameLst>
                                      </p:cBhvr>
                                      <p:rCtr x="9427" y="-1250"/>
                                    </p:animMotion>
                                  </p:childTnLst>
                                </p:cTn>
                              </p:par>
                            </p:childTnLst>
                          </p:cTn>
                        </p:par>
                        <p:par>
                          <p:cTn id="167" fill="hold">
                            <p:stCondLst>
                              <p:cond delay="3000"/>
                            </p:stCondLst>
                            <p:childTnLst>
                              <p:par>
                                <p:cTn id="168" presetID="2" presetClass="exit" presetSubtype="8" fill="hold" nodeType="afterEffect">
                                  <p:stCondLst>
                                    <p:cond delay="0"/>
                                  </p:stCondLst>
                                  <p:childTnLst>
                                    <p:anim calcmode="lin" valueType="num">
                                      <p:cBhvr additive="base">
                                        <p:cTn id="169" dur="500"/>
                                        <p:tgtEl>
                                          <p:spTgt spid="52"/>
                                        </p:tgtEl>
                                        <p:attrNameLst>
                                          <p:attrName>ppt_x</p:attrName>
                                        </p:attrNameLst>
                                      </p:cBhvr>
                                      <p:tavLst>
                                        <p:tav tm="0">
                                          <p:val>
                                            <p:strVal val="ppt_x"/>
                                          </p:val>
                                        </p:tav>
                                        <p:tav tm="100000">
                                          <p:val>
                                            <p:strVal val="0-ppt_w/2"/>
                                          </p:val>
                                        </p:tav>
                                      </p:tavLst>
                                    </p:anim>
                                    <p:anim calcmode="lin" valueType="num">
                                      <p:cBhvr additive="base">
                                        <p:cTn id="170" dur="500"/>
                                        <p:tgtEl>
                                          <p:spTgt spid="52"/>
                                        </p:tgtEl>
                                        <p:attrNameLst>
                                          <p:attrName>ppt_y</p:attrName>
                                        </p:attrNameLst>
                                      </p:cBhvr>
                                      <p:tavLst>
                                        <p:tav tm="0">
                                          <p:val>
                                            <p:strVal val="ppt_y"/>
                                          </p:val>
                                        </p:tav>
                                        <p:tav tm="100000">
                                          <p:val>
                                            <p:strVal val="ppt_y"/>
                                          </p:val>
                                        </p:tav>
                                      </p:tavLst>
                                    </p:anim>
                                    <p:set>
                                      <p:cBhvr>
                                        <p:cTn id="171" dur="1" fill="hold">
                                          <p:stCondLst>
                                            <p:cond delay="499"/>
                                          </p:stCondLst>
                                        </p:cTn>
                                        <p:tgtEl>
                                          <p:spTgt spid="52"/>
                                        </p:tgtEl>
                                        <p:attrNameLst>
                                          <p:attrName>style.visibility</p:attrName>
                                        </p:attrNameLst>
                                      </p:cBhvr>
                                      <p:to>
                                        <p:strVal val="hidden"/>
                                      </p:to>
                                    </p:set>
                                  </p:childTnLst>
                                </p:cTn>
                              </p:par>
                              <p:par>
                                <p:cTn id="172" presetID="1" presetClass="entr" presetSubtype="0" fill="hold" nodeType="withEffect">
                                  <p:stCondLst>
                                    <p:cond delay="0"/>
                                  </p:stCondLst>
                                  <p:childTnLst>
                                    <p:set>
                                      <p:cBhvr>
                                        <p:cTn id="173" dur="1" fill="hold">
                                          <p:stCondLst>
                                            <p:cond delay="0"/>
                                          </p:stCondLst>
                                        </p:cTn>
                                        <p:tgtEl>
                                          <p:spTgt spid="65"/>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24"/>
                                        </p:tgtEl>
                                        <p:attrNameLst>
                                          <p:attrName>style.visibility</p:attrName>
                                        </p:attrNameLst>
                                      </p:cBhvr>
                                      <p:to>
                                        <p:strVal val="visible"/>
                                      </p:to>
                                    </p:set>
                                  </p:childTnLst>
                                </p:cTn>
                              </p:par>
                              <p:par>
                                <p:cTn id="178" presetID="21" presetClass="entr" presetSubtype="1" fill="hold" grpId="0" nodeType="withEffect">
                                  <p:stCondLst>
                                    <p:cond delay="0"/>
                                  </p:stCondLst>
                                  <p:childTnLst>
                                    <p:set>
                                      <p:cBhvr>
                                        <p:cTn id="179" dur="1" fill="hold">
                                          <p:stCondLst>
                                            <p:cond delay="0"/>
                                          </p:stCondLst>
                                        </p:cTn>
                                        <p:tgtEl>
                                          <p:spTgt spid="62"/>
                                        </p:tgtEl>
                                        <p:attrNameLst>
                                          <p:attrName>style.visibility</p:attrName>
                                        </p:attrNameLst>
                                      </p:cBhvr>
                                      <p:to>
                                        <p:strVal val="visible"/>
                                      </p:to>
                                    </p:set>
                                    <p:animEffect transition="in" filter="wheel(1)">
                                      <p:cBhvr>
                                        <p:cTn id="180" dur="2000"/>
                                        <p:tgtEl>
                                          <p:spTgt spid="62"/>
                                        </p:tgtEl>
                                      </p:cBhvr>
                                    </p:animEffect>
                                  </p:childTnLst>
                                </p:cTn>
                              </p:par>
                              <p:par>
                                <p:cTn id="181" presetID="17" presetClass="exit" presetSubtype="10" fill="hold" grpId="0" nodeType="withEffect">
                                  <p:stCondLst>
                                    <p:cond delay="0"/>
                                  </p:stCondLst>
                                  <p:childTnLst>
                                    <p:anim calcmode="lin" valueType="num">
                                      <p:cBhvr>
                                        <p:cTn id="182" dur="500"/>
                                        <p:tgtEl>
                                          <p:spTgt spid="27"/>
                                        </p:tgtEl>
                                        <p:attrNameLst>
                                          <p:attrName>ppt_w</p:attrName>
                                        </p:attrNameLst>
                                      </p:cBhvr>
                                      <p:tavLst>
                                        <p:tav tm="0">
                                          <p:val>
                                            <p:strVal val="ppt_w"/>
                                          </p:val>
                                        </p:tav>
                                        <p:tav tm="100000">
                                          <p:val>
                                            <p:fltVal val="0"/>
                                          </p:val>
                                        </p:tav>
                                      </p:tavLst>
                                    </p:anim>
                                    <p:anim calcmode="lin" valueType="num">
                                      <p:cBhvr>
                                        <p:cTn id="183" dur="500"/>
                                        <p:tgtEl>
                                          <p:spTgt spid="27"/>
                                        </p:tgtEl>
                                        <p:attrNameLst>
                                          <p:attrName>ppt_h</p:attrName>
                                        </p:attrNameLst>
                                      </p:cBhvr>
                                      <p:tavLst>
                                        <p:tav tm="0">
                                          <p:val>
                                            <p:strVal val="ppt_h"/>
                                          </p:val>
                                        </p:tav>
                                        <p:tav tm="100000">
                                          <p:val>
                                            <p:strVal val="ppt_h"/>
                                          </p:val>
                                        </p:tav>
                                      </p:tavLst>
                                    </p:anim>
                                    <p:set>
                                      <p:cBhvr>
                                        <p:cTn id="184" dur="1" fill="hold">
                                          <p:stCondLst>
                                            <p:cond delay="499"/>
                                          </p:stCondLst>
                                        </p:cTn>
                                        <p:tgtEl>
                                          <p:spTgt spid="27"/>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nodeType="clickEffect">
                                  <p:stCondLst>
                                    <p:cond delay="0"/>
                                  </p:stCondLst>
                                  <p:childTnLst>
                                    <p:set>
                                      <p:cBhvr>
                                        <p:cTn id="188" dur="1" fill="hold">
                                          <p:stCondLst>
                                            <p:cond delay="0"/>
                                          </p:stCondLst>
                                        </p:cTn>
                                        <p:tgtEl>
                                          <p:spTgt spid="75"/>
                                        </p:tgtEl>
                                        <p:attrNameLst>
                                          <p:attrName>style.visibility</p:attrName>
                                        </p:attrNameLst>
                                      </p:cBhvr>
                                      <p:to>
                                        <p:strVal val="visible"/>
                                      </p:to>
                                    </p:set>
                                  </p:childTnLst>
                                </p:cTn>
                              </p:par>
                            </p:childTnLst>
                          </p:cTn>
                        </p:par>
                        <p:par>
                          <p:cTn id="189" fill="hold">
                            <p:stCondLst>
                              <p:cond delay="0"/>
                            </p:stCondLst>
                            <p:childTnLst>
                              <p:par>
                                <p:cTn id="190" presetID="0" presetClass="path" presetSubtype="0" accel="50000" decel="50000" fill="hold" nodeType="afterEffect">
                                  <p:stCondLst>
                                    <p:cond delay="0"/>
                                  </p:stCondLst>
                                  <p:childTnLst>
                                    <p:animMotion origin="layout" path="M -2.5E-6 4.44444E-6 L -2.5E-6 4.44444E-6 C 0.00052 0.01782 0.00196 0.03634 0.00143 0.05439 C 0.00143 0.0574 -0.00052 0.05925 -0.00143 0.06157 C -0.00547 0.07199 -0.00989 0.08194 -0.01328 0.09282 C -0.01471 0.09768 -0.01588 0.10254 -0.01758 0.10717 C -0.01979 0.11296 -0.02265 0.11805 -0.025 0.12384 C -0.02656 0.12777 -0.02786 0.13194 -0.02942 0.13564 C -0.03034 0.13819 -0.03151 0.14027 -0.03242 0.14282 C -0.03307 0.14513 -0.03281 0.14814 -0.03385 0.15023 C -0.03541 0.15347 -0.03802 0.15463 -0.03971 0.1574 C -0.04101 0.15949 -0.04127 0.1625 -0.04271 0.16458 C -0.04531 0.16828 -0.05156 0.17407 -0.05156 0.1743 C -0.04713 0.17476 -0.04258 0.17523 -0.03828 0.17638 C -0.03307 0.17777 -0.03333 0.18078 -0.02799 0.18356 C -0.02291 0.18634 -0.02057 0.18472 -0.01614 0.18842 C -0.00833 0.19467 -0.01497 0.19166 -0.00729 0.20023 C -0.0056 0.20231 -0.00338 0.20347 -0.00143 0.20509 C -0.00052 0.2074 0.00026 0.21018 0.00143 0.21226 C 0.00274 0.21435 0.0056 0.21435 0.00586 0.21689 C 0.00625 0.22083 -0.00065 0.23425 -0.00143 0.23634 C -0.00351 0.24097 -0.00429 0.24768 -0.00729 0.25069 C -0.01224 0.25532 -0.01679 0.26134 -0.022 0.26481 C -0.02448 0.26643 -0.02708 0.26782 -0.02942 0.26967 C -0.03099 0.27106 -0.03216 0.27338 -0.03385 0.27453 C -0.03672 0.27638 -0.03971 0.27777 -0.04271 0.27916 L -0.05156 0.28402 L -0.05586 0.28634 L -0.06028 0.28865 C -0.05104 0.2912 -0.04492 0.29213 -0.03672 0.29583 C -0.03216 0.29814 -0.02995 0.30023 -0.025 0.30324 C -0.02357 0.30393 -0.022 0.30439 -0.02057 0.30555 C -0.01797 0.30763 -0.01575 0.31064 -0.01328 0.31273 C -0.01133 0.31435 -0.00924 0.3155 -0.00729 0.31759 C -0.00521 0.31967 -0.00364 0.32291 -0.00143 0.32476 C 0.00612 0.33078 0.00235 0.32361 0.00886 0.32939 C 0.01198 0.3324 0.01472 0.33564 0.01771 0.33912 L 0.02214 0.34375 C 0.02357 0.34537 0.02487 0.34745 0.02657 0.34861 L 0.03099 0.35092 C 0.01367 0.37338 0.03229 0.34699 0.01914 0.37245 C 0.01472 0.38125 0.00899 0.38981 0.003 0.39652 C 0.00052 0.39907 -0.00182 0.40162 -0.00442 0.4037 C -0.00573 0.40463 -0.00729 0.40509 -0.00885 0.40601 C -0.01028 0.4074 -0.01159 0.40949 -0.01328 0.41064 C -0.0151 0.4118 -0.02513 0.41504 -0.02643 0.4155 C -0.04948 0.43402 -0.02708 0.41458 -0.05 0.43935 L -0.05885 0.44884 L -0.06328 0.4537 C -0.06432 0.45601 -0.06497 0.45879 -0.06627 0.46111 C -0.06745 0.46296 -0.07057 0.46296 -0.07057 0.46574 C -0.07057 0.46851 -0.06797 0.47013 -0.06627 0.4706 C -0.05547 0.47268 -0.04466 0.47175 -0.03385 0.47291 C -0.02799 0.47338 -0.022 0.4743 -0.01614 0.47523 L 0.01472 0.48009 C 0.02513 0.48333 0.01979 0.48101 0.03099 0.48726 L 0.03542 0.48958 C 0.0349 0.49907 0.03451 0.50879 0.03386 0.51828 C 0.0336 0.52268 0.03177 0.53518 0.03099 0.53981 C 0.03047 0.54236 0.02982 0.54467 0.02943 0.54699 C 0.02839 0.55324 0.02748 0.55972 0.02657 0.5662 L 0.025 0.57569 C 0.02552 0.5868 0.02578 0.59791 0.02657 0.60902 C 0.02683 0.61412 0.028 0.61875 0.028 0.62361 C 0.028 0.63148 0.02604 0.63379 0.02357 0.64027 C 0.02201 0.64398 0.02045 0.64814 0.01914 0.65208 C 0.01797 0.65601 0.01745 0.66041 0.01628 0.66412 C 0.01498 0.66759 0.01315 0.67037 0.01185 0.67361 C 0.01016 0.67754 0.00912 0.68194 0.00742 0.68564 C 0.00391 0.69305 -0.00247 0.70069 -0.00729 0.70486 C -0.01133 0.70787 -0.01549 0.71018 -0.01914 0.71435 C -0.02487 0.72037 -0.02187 0.71805 -0.02799 0.72152 C -0.02995 0.72615 -0.03138 0.73171 -0.03385 0.73588 C -0.03906 0.74421 -0.03737 0.73981 -0.03971 0.74768 L -0.03971 0.74791 L -0.05442 0.76736 " pathEditMode="relative" rAng="0" ptsTypes="AAAAAAAAAAAAAAAAAAAAAAAAAAAAAAAAAAAAAAAAAAAAAAAAAAAAAAAAAAAAAAAAAAAAAAAAAAAA">
                                      <p:cBhvr>
                                        <p:cTn id="191" dur="5000" fill="hold"/>
                                        <p:tgtEl>
                                          <p:spTgt spid="75"/>
                                        </p:tgtEl>
                                        <p:attrNameLst>
                                          <p:attrName>ppt_x</p:attrName>
                                          <p:attrName>ppt_y</p:attrName>
                                        </p:attrNameLst>
                                      </p:cBhvr>
                                      <p:rCtr x="-1758" y="38356"/>
                                    </p:animMotion>
                                  </p:childTnLst>
                                </p:cTn>
                              </p:par>
                            </p:childTnLst>
                          </p:cTn>
                        </p:par>
                        <p:par>
                          <p:cTn id="192" fill="hold">
                            <p:stCondLst>
                              <p:cond delay="5000"/>
                            </p:stCondLst>
                            <p:childTnLst>
                              <p:par>
                                <p:cTn id="193" presetID="9" presetClass="exit" presetSubtype="0" fill="hold" nodeType="afterEffect">
                                  <p:stCondLst>
                                    <p:cond delay="0"/>
                                  </p:stCondLst>
                                  <p:childTnLst>
                                    <p:animEffect transition="out" filter="dissolve">
                                      <p:cBhvr>
                                        <p:cTn id="194" dur="500"/>
                                        <p:tgtEl>
                                          <p:spTgt spid="28"/>
                                        </p:tgtEl>
                                      </p:cBhvr>
                                    </p:animEffect>
                                    <p:set>
                                      <p:cBhvr>
                                        <p:cTn id="195" dur="1" fill="hold">
                                          <p:stCondLst>
                                            <p:cond delay="499"/>
                                          </p:stCondLst>
                                        </p:cTn>
                                        <p:tgtEl>
                                          <p:spTgt spid="28"/>
                                        </p:tgtEl>
                                        <p:attrNameLst>
                                          <p:attrName>style.visibility</p:attrName>
                                        </p:attrNameLst>
                                      </p:cBhvr>
                                      <p:to>
                                        <p:strVal val="hidden"/>
                                      </p:to>
                                    </p:set>
                                  </p:childTnLst>
                                </p:cTn>
                              </p:par>
                              <p:par>
                                <p:cTn id="196" presetID="1" presetClass="exit" presetSubtype="0" fill="hold" nodeType="withEffect">
                                  <p:stCondLst>
                                    <p:cond delay="0"/>
                                  </p:stCondLst>
                                  <p:childTnLst>
                                    <p:set>
                                      <p:cBhvr>
                                        <p:cTn id="197" dur="1" fill="hold">
                                          <p:stCondLst>
                                            <p:cond delay="0"/>
                                          </p:stCondLst>
                                        </p:cTn>
                                        <p:tgtEl>
                                          <p:spTgt spid="30"/>
                                        </p:tgtEl>
                                        <p:attrNameLst>
                                          <p:attrName>style.visibility</p:attrName>
                                        </p:attrNameLst>
                                      </p:cBhvr>
                                      <p:to>
                                        <p:strVal val="hidden"/>
                                      </p:to>
                                    </p:set>
                                  </p:childTnLst>
                                </p:cTn>
                              </p:par>
                              <p:par>
                                <p:cTn id="198" presetID="49" presetClass="exit" presetSubtype="0" accel="100000" fill="hold" nodeType="withEffect">
                                  <p:stCondLst>
                                    <p:cond delay="0"/>
                                  </p:stCondLst>
                                  <p:childTnLst>
                                    <p:anim calcmode="lin" valueType="num">
                                      <p:cBhvr>
                                        <p:cTn id="199" dur="500"/>
                                        <p:tgtEl>
                                          <p:spTgt spid="65"/>
                                        </p:tgtEl>
                                        <p:attrNameLst>
                                          <p:attrName>ppt_w</p:attrName>
                                        </p:attrNameLst>
                                      </p:cBhvr>
                                      <p:tavLst>
                                        <p:tav tm="0">
                                          <p:val>
                                            <p:strVal val="ppt_w"/>
                                          </p:val>
                                        </p:tav>
                                        <p:tav tm="100000">
                                          <p:val>
                                            <p:fltVal val="0"/>
                                          </p:val>
                                        </p:tav>
                                      </p:tavLst>
                                    </p:anim>
                                    <p:anim calcmode="lin" valueType="num">
                                      <p:cBhvr>
                                        <p:cTn id="200" dur="500"/>
                                        <p:tgtEl>
                                          <p:spTgt spid="65"/>
                                        </p:tgtEl>
                                        <p:attrNameLst>
                                          <p:attrName>ppt_h</p:attrName>
                                        </p:attrNameLst>
                                      </p:cBhvr>
                                      <p:tavLst>
                                        <p:tav tm="0">
                                          <p:val>
                                            <p:strVal val="ppt_h"/>
                                          </p:val>
                                        </p:tav>
                                        <p:tav tm="100000">
                                          <p:val>
                                            <p:fltVal val="0"/>
                                          </p:val>
                                        </p:tav>
                                      </p:tavLst>
                                    </p:anim>
                                    <p:anim calcmode="lin" valueType="num">
                                      <p:cBhvr>
                                        <p:cTn id="201" dur="500"/>
                                        <p:tgtEl>
                                          <p:spTgt spid="65"/>
                                        </p:tgtEl>
                                        <p:attrNameLst>
                                          <p:attrName>style.rotation</p:attrName>
                                        </p:attrNameLst>
                                      </p:cBhvr>
                                      <p:tavLst>
                                        <p:tav tm="0">
                                          <p:val>
                                            <p:fltVal val="0"/>
                                          </p:val>
                                        </p:tav>
                                        <p:tav tm="100000">
                                          <p:val>
                                            <p:fltVal val="360"/>
                                          </p:val>
                                        </p:tav>
                                      </p:tavLst>
                                    </p:anim>
                                    <p:animEffect transition="out" filter="fade">
                                      <p:cBhvr>
                                        <p:cTn id="202" dur="500"/>
                                        <p:tgtEl>
                                          <p:spTgt spid="65"/>
                                        </p:tgtEl>
                                      </p:cBhvr>
                                    </p:animEffect>
                                    <p:set>
                                      <p:cBhvr>
                                        <p:cTn id="203" dur="1" fill="hold">
                                          <p:stCondLst>
                                            <p:cond delay="499"/>
                                          </p:stCondLst>
                                        </p:cTn>
                                        <p:tgtEl>
                                          <p:spTgt spid="65"/>
                                        </p:tgtEl>
                                        <p:attrNameLst>
                                          <p:attrName>style.visibility</p:attrName>
                                        </p:attrNameLst>
                                      </p:cBhvr>
                                      <p:to>
                                        <p:strVal val="hidden"/>
                                      </p:to>
                                    </p:set>
                                  </p:childTnLst>
                                </p:cTn>
                              </p:par>
                            </p:childTnLst>
                          </p:cTn>
                        </p:par>
                        <p:par>
                          <p:cTn id="204" fill="hold">
                            <p:stCondLst>
                              <p:cond delay="5500"/>
                            </p:stCondLst>
                            <p:childTnLst>
                              <p:par>
                                <p:cTn id="205" presetID="49" presetClass="exit" presetSubtype="0" accel="100000" fill="hold" grpId="1" nodeType="afterEffect">
                                  <p:stCondLst>
                                    <p:cond delay="0"/>
                                  </p:stCondLst>
                                  <p:childTnLst>
                                    <p:anim calcmode="lin" valueType="num">
                                      <p:cBhvr>
                                        <p:cTn id="206" dur="500"/>
                                        <p:tgtEl>
                                          <p:spTgt spid="53"/>
                                        </p:tgtEl>
                                        <p:attrNameLst>
                                          <p:attrName>ppt_w</p:attrName>
                                        </p:attrNameLst>
                                      </p:cBhvr>
                                      <p:tavLst>
                                        <p:tav tm="0">
                                          <p:val>
                                            <p:strVal val="ppt_w"/>
                                          </p:val>
                                        </p:tav>
                                        <p:tav tm="100000">
                                          <p:val>
                                            <p:fltVal val="0"/>
                                          </p:val>
                                        </p:tav>
                                      </p:tavLst>
                                    </p:anim>
                                    <p:anim calcmode="lin" valueType="num">
                                      <p:cBhvr>
                                        <p:cTn id="207" dur="500"/>
                                        <p:tgtEl>
                                          <p:spTgt spid="53"/>
                                        </p:tgtEl>
                                        <p:attrNameLst>
                                          <p:attrName>ppt_h</p:attrName>
                                        </p:attrNameLst>
                                      </p:cBhvr>
                                      <p:tavLst>
                                        <p:tav tm="0">
                                          <p:val>
                                            <p:strVal val="ppt_h"/>
                                          </p:val>
                                        </p:tav>
                                        <p:tav tm="100000">
                                          <p:val>
                                            <p:fltVal val="0"/>
                                          </p:val>
                                        </p:tav>
                                      </p:tavLst>
                                    </p:anim>
                                    <p:anim calcmode="lin" valueType="num">
                                      <p:cBhvr>
                                        <p:cTn id="208" dur="500"/>
                                        <p:tgtEl>
                                          <p:spTgt spid="53"/>
                                        </p:tgtEl>
                                        <p:attrNameLst>
                                          <p:attrName>style.rotation</p:attrName>
                                        </p:attrNameLst>
                                      </p:cBhvr>
                                      <p:tavLst>
                                        <p:tav tm="0">
                                          <p:val>
                                            <p:fltVal val="0"/>
                                          </p:val>
                                        </p:tav>
                                        <p:tav tm="100000">
                                          <p:val>
                                            <p:fltVal val="360"/>
                                          </p:val>
                                        </p:tav>
                                      </p:tavLst>
                                    </p:anim>
                                    <p:animEffect transition="out" filter="fade">
                                      <p:cBhvr>
                                        <p:cTn id="209" dur="500"/>
                                        <p:tgtEl>
                                          <p:spTgt spid="53"/>
                                        </p:tgtEl>
                                      </p:cBhvr>
                                    </p:animEffect>
                                    <p:set>
                                      <p:cBhvr>
                                        <p:cTn id="210" dur="1" fill="hold">
                                          <p:stCondLst>
                                            <p:cond delay="499"/>
                                          </p:stCondLst>
                                        </p:cTn>
                                        <p:tgtEl>
                                          <p:spTgt spid="53"/>
                                        </p:tgtEl>
                                        <p:attrNameLst>
                                          <p:attrName>style.visibility</p:attrName>
                                        </p:attrNameLst>
                                      </p:cBhvr>
                                      <p:to>
                                        <p:strVal val="hidden"/>
                                      </p:to>
                                    </p:set>
                                  </p:childTnLst>
                                </p:cTn>
                              </p:par>
                            </p:childTnLst>
                          </p:cTn>
                        </p:par>
                        <p:par>
                          <p:cTn id="211" fill="hold">
                            <p:stCondLst>
                              <p:cond delay="6000"/>
                            </p:stCondLst>
                            <p:childTnLst>
                              <p:par>
                                <p:cTn id="212" presetID="49" presetClass="exit" presetSubtype="0" accel="100000" fill="hold" grpId="1" nodeType="afterEffect">
                                  <p:stCondLst>
                                    <p:cond delay="0"/>
                                  </p:stCondLst>
                                  <p:childTnLst>
                                    <p:anim calcmode="lin" valueType="num">
                                      <p:cBhvr>
                                        <p:cTn id="213" dur="500"/>
                                        <p:tgtEl>
                                          <p:spTgt spid="54"/>
                                        </p:tgtEl>
                                        <p:attrNameLst>
                                          <p:attrName>ppt_w</p:attrName>
                                        </p:attrNameLst>
                                      </p:cBhvr>
                                      <p:tavLst>
                                        <p:tav tm="0">
                                          <p:val>
                                            <p:strVal val="ppt_w"/>
                                          </p:val>
                                        </p:tav>
                                        <p:tav tm="100000">
                                          <p:val>
                                            <p:fltVal val="0"/>
                                          </p:val>
                                        </p:tav>
                                      </p:tavLst>
                                    </p:anim>
                                    <p:anim calcmode="lin" valueType="num">
                                      <p:cBhvr>
                                        <p:cTn id="214" dur="500"/>
                                        <p:tgtEl>
                                          <p:spTgt spid="54"/>
                                        </p:tgtEl>
                                        <p:attrNameLst>
                                          <p:attrName>ppt_h</p:attrName>
                                        </p:attrNameLst>
                                      </p:cBhvr>
                                      <p:tavLst>
                                        <p:tav tm="0">
                                          <p:val>
                                            <p:strVal val="ppt_h"/>
                                          </p:val>
                                        </p:tav>
                                        <p:tav tm="100000">
                                          <p:val>
                                            <p:fltVal val="0"/>
                                          </p:val>
                                        </p:tav>
                                      </p:tavLst>
                                    </p:anim>
                                    <p:anim calcmode="lin" valueType="num">
                                      <p:cBhvr>
                                        <p:cTn id="215" dur="500"/>
                                        <p:tgtEl>
                                          <p:spTgt spid="54"/>
                                        </p:tgtEl>
                                        <p:attrNameLst>
                                          <p:attrName>style.rotation</p:attrName>
                                        </p:attrNameLst>
                                      </p:cBhvr>
                                      <p:tavLst>
                                        <p:tav tm="0">
                                          <p:val>
                                            <p:fltVal val="0"/>
                                          </p:val>
                                        </p:tav>
                                        <p:tav tm="100000">
                                          <p:val>
                                            <p:fltVal val="360"/>
                                          </p:val>
                                        </p:tav>
                                      </p:tavLst>
                                    </p:anim>
                                    <p:animEffect transition="out" filter="fade">
                                      <p:cBhvr>
                                        <p:cTn id="216" dur="500"/>
                                        <p:tgtEl>
                                          <p:spTgt spid="54"/>
                                        </p:tgtEl>
                                      </p:cBhvr>
                                    </p:animEffect>
                                    <p:set>
                                      <p:cBhvr>
                                        <p:cTn id="217" dur="1" fill="hold">
                                          <p:stCondLst>
                                            <p:cond delay="499"/>
                                          </p:stCondLst>
                                        </p:cTn>
                                        <p:tgtEl>
                                          <p:spTgt spid="54"/>
                                        </p:tgtEl>
                                        <p:attrNameLst>
                                          <p:attrName>style.visibility</p:attrName>
                                        </p:attrNameLst>
                                      </p:cBhvr>
                                      <p:to>
                                        <p:strVal val="hidden"/>
                                      </p:to>
                                    </p:set>
                                  </p:childTnLst>
                                </p:cTn>
                              </p:par>
                            </p:childTnLst>
                          </p:cTn>
                        </p:par>
                        <p:par>
                          <p:cTn id="218" fill="hold">
                            <p:stCondLst>
                              <p:cond delay="6500"/>
                            </p:stCondLst>
                            <p:childTnLst>
                              <p:par>
                                <p:cTn id="219" presetID="49" presetClass="exit" presetSubtype="0" accel="100000" fill="hold" grpId="1" nodeType="afterEffect">
                                  <p:stCondLst>
                                    <p:cond delay="0"/>
                                  </p:stCondLst>
                                  <p:childTnLst>
                                    <p:anim calcmode="lin" valueType="num">
                                      <p:cBhvr>
                                        <p:cTn id="220" dur="500"/>
                                        <p:tgtEl>
                                          <p:spTgt spid="55"/>
                                        </p:tgtEl>
                                        <p:attrNameLst>
                                          <p:attrName>ppt_w</p:attrName>
                                        </p:attrNameLst>
                                      </p:cBhvr>
                                      <p:tavLst>
                                        <p:tav tm="0">
                                          <p:val>
                                            <p:strVal val="ppt_w"/>
                                          </p:val>
                                        </p:tav>
                                        <p:tav tm="100000">
                                          <p:val>
                                            <p:fltVal val="0"/>
                                          </p:val>
                                        </p:tav>
                                      </p:tavLst>
                                    </p:anim>
                                    <p:anim calcmode="lin" valueType="num">
                                      <p:cBhvr>
                                        <p:cTn id="221" dur="500"/>
                                        <p:tgtEl>
                                          <p:spTgt spid="55"/>
                                        </p:tgtEl>
                                        <p:attrNameLst>
                                          <p:attrName>ppt_h</p:attrName>
                                        </p:attrNameLst>
                                      </p:cBhvr>
                                      <p:tavLst>
                                        <p:tav tm="0">
                                          <p:val>
                                            <p:strVal val="ppt_h"/>
                                          </p:val>
                                        </p:tav>
                                        <p:tav tm="100000">
                                          <p:val>
                                            <p:fltVal val="0"/>
                                          </p:val>
                                        </p:tav>
                                      </p:tavLst>
                                    </p:anim>
                                    <p:anim calcmode="lin" valueType="num">
                                      <p:cBhvr>
                                        <p:cTn id="222" dur="500"/>
                                        <p:tgtEl>
                                          <p:spTgt spid="55"/>
                                        </p:tgtEl>
                                        <p:attrNameLst>
                                          <p:attrName>style.rotation</p:attrName>
                                        </p:attrNameLst>
                                      </p:cBhvr>
                                      <p:tavLst>
                                        <p:tav tm="0">
                                          <p:val>
                                            <p:fltVal val="0"/>
                                          </p:val>
                                        </p:tav>
                                        <p:tav tm="100000">
                                          <p:val>
                                            <p:fltVal val="360"/>
                                          </p:val>
                                        </p:tav>
                                      </p:tavLst>
                                    </p:anim>
                                    <p:animEffect transition="out" filter="fade">
                                      <p:cBhvr>
                                        <p:cTn id="223" dur="500"/>
                                        <p:tgtEl>
                                          <p:spTgt spid="55"/>
                                        </p:tgtEl>
                                      </p:cBhvr>
                                    </p:animEffect>
                                    <p:set>
                                      <p:cBhvr>
                                        <p:cTn id="224" dur="1" fill="hold">
                                          <p:stCondLst>
                                            <p:cond delay="499"/>
                                          </p:stCondLst>
                                        </p:cTn>
                                        <p:tgtEl>
                                          <p:spTgt spid="55"/>
                                        </p:tgtEl>
                                        <p:attrNameLst>
                                          <p:attrName>style.visibility</p:attrName>
                                        </p:attrNameLst>
                                      </p:cBhvr>
                                      <p:to>
                                        <p:strVal val="hidden"/>
                                      </p:to>
                                    </p:set>
                                  </p:childTnLst>
                                </p:cTn>
                              </p:par>
                            </p:childTnLst>
                          </p:cTn>
                        </p:par>
                        <p:par>
                          <p:cTn id="225" fill="hold">
                            <p:stCondLst>
                              <p:cond delay="7000"/>
                            </p:stCondLst>
                            <p:childTnLst>
                              <p:par>
                                <p:cTn id="226" presetID="49" presetClass="exit" presetSubtype="0" accel="100000" fill="hold" grpId="1" nodeType="afterEffect">
                                  <p:stCondLst>
                                    <p:cond delay="0"/>
                                  </p:stCondLst>
                                  <p:childTnLst>
                                    <p:anim calcmode="lin" valueType="num">
                                      <p:cBhvr>
                                        <p:cTn id="227" dur="500"/>
                                        <p:tgtEl>
                                          <p:spTgt spid="57"/>
                                        </p:tgtEl>
                                        <p:attrNameLst>
                                          <p:attrName>ppt_w</p:attrName>
                                        </p:attrNameLst>
                                      </p:cBhvr>
                                      <p:tavLst>
                                        <p:tav tm="0">
                                          <p:val>
                                            <p:strVal val="ppt_w"/>
                                          </p:val>
                                        </p:tav>
                                        <p:tav tm="100000">
                                          <p:val>
                                            <p:fltVal val="0"/>
                                          </p:val>
                                        </p:tav>
                                      </p:tavLst>
                                    </p:anim>
                                    <p:anim calcmode="lin" valueType="num">
                                      <p:cBhvr>
                                        <p:cTn id="228" dur="500"/>
                                        <p:tgtEl>
                                          <p:spTgt spid="57"/>
                                        </p:tgtEl>
                                        <p:attrNameLst>
                                          <p:attrName>ppt_h</p:attrName>
                                        </p:attrNameLst>
                                      </p:cBhvr>
                                      <p:tavLst>
                                        <p:tav tm="0">
                                          <p:val>
                                            <p:strVal val="ppt_h"/>
                                          </p:val>
                                        </p:tav>
                                        <p:tav tm="100000">
                                          <p:val>
                                            <p:fltVal val="0"/>
                                          </p:val>
                                        </p:tav>
                                      </p:tavLst>
                                    </p:anim>
                                    <p:anim calcmode="lin" valueType="num">
                                      <p:cBhvr>
                                        <p:cTn id="229" dur="500"/>
                                        <p:tgtEl>
                                          <p:spTgt spid="57"/>
                                        </p:tgtEl>
                                        <p:attrNameLst>
                                          <p:attrName>style.rotation</p:attrName>
                                        </p:attrNameLst>
                                      </p:cBhvr>
                                      <p:tavLst>
                                        <p:tav tm="0">
                                          <p:val>
                                            <p:fltVal val="0"/>
                                          </p:val>
                                        </p:tav>
                                        <p:tav tm="100000">
                                          <p:val>
                                            <p:fltVal val="360"/>
                                          </p:val>
                                        </p:tav>
                                      </p:tavLst>
                                    </p:anim>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par>
                          <p:cTn id="232" fill="hold">
                            <p:stCondLst>
                              <p:cond delay="7500"/>
                            </p:stCondLst>
                            <p:childTnLst>
                              <p:par>
                                <p:cTn id="233" presetID="49" presetClass="exit" presetSubtype="0" accel="100000" fill="hold" grpId="1" nodeType="afterEffect">
                                  <p:stCondLst>
                                    <p:cond delay="0"/>
                                  </p:stCondLst>
                                  <p:childTnLst>
                                    <p:anim calcmode="lin" valueType="num">
                                      <p:cBhvr>
                                        <p:cTn id="234" dur="500"/>
                                        <p:tgtEl>
                                          <p:spTgt spid="58"/>
                                        </p:tgtEl>
                                        <p:attrNameLst>
                                          <p:attrName>ppt_w</p:attrName>
                                        </p:attrNameLst>
                                      </p:cBhvr>
                                      <p:tavLst>
                                        <p:tav tm="0">
                                          <p:val>
                                            <p:strVal val="ppt_w"/>
                                          </p:val>
                                        </p:tav>
                                        <p:tav tm="100000">
                                          <p:val>
                                            <p:fltVal val="0"/>
                                          </p:val>
                                        </p:tav>
                                      </p:tavLst>
                                    </p:anim>
                                    <p:anim calcmode="lin" valueType="num">
                                      <p:cBhvr>
                                        <p:cTn id="235" dur="500"/>
                                        <p:tgtEl>
                                          <p:spTgt spid="58"/>
                                        </p:tgtEl>
                                        <p:attrNameLst>
                                          <p:attrName>ppt_h</p:attrName>
                                        </p:attrNameLst>
                                      </p:cBhvr>
                                      <p:tavLst>
                                        <p:tav tm="0">
                                          <p:val>
                                            <p:strVal val="ppt_h"/>
                                          </p:val>
                                        </p:tav>
                                        <p:tav tm="100000">
                                          <p:val>
                                            <p:fltVal val="0"/>
                                          </p:val>
                                        </p:tav>
                                      </p:tavLst>
                                    </p:anim>
                                    <p:anim calcmode="lin" valueType="num">
                                      <p:cBhvr>
                                        <p:cTn id="236" dur="500"/>
                                        <p:tgtEl>
                                          <p:spTgt spid="58"/>
                                        </p:tgtEl>
                                        <p:attrNameLst>
                                          <p:attrName>style.rotation</p:attrName>
                                        </p:attrNameLst>
                                      </p:cBhvr>
                                      <p:tavLst>
                                        <p:tav tm="0">
                                          <p:val>
                                            <p:fltVal val="0"/>
                                          </p:val>
                                        </p:tav>
                                        <p:tav tm="100000">
                                          <p:val>
                                            <p:fltVal val="360"/>
                                          </p:val>
                                        </p:tav>
                                      </p:tavLst>
                                    </p:anim>
                                    <p:animEffect transition="out" filter="fade">
                                      <p:cBhvr>
                                        <p:cTn id="237" dur="500"/>
                                        <p:tgtEl>
                                          <p:spTgt spid="58"/>
                                        </p:tgtEl>
                                      </p:cBhvr>
                                    </p:animEffect>
                                    <p:set>
                                      <p:cBhvr>
                                        <p:cTn id="238" dur="1" fill="hold">
                                          <p:stCondLst>
                                            <p:cond delay="499"/>
                                          </p:stCondLst>
                                        </p:cTn>
                                        <p:tgtEl>
                                          <p:spTgt spid="58"/>
                                        </p:tgtEl>
                                        <p:attrNameLst>
                                          <p:attrName>style.visibility</p:attrName>
                                        </p:attrNameLst>
                                      </p:cBhvr>
                                      <p:to>
                                        <p:strVal val="hidden"/>
                                      </p:to>
                                    </p:set>
                                  </p:childTnLst>
                                </p:cTn>
                              </p:par>
                            </p:childTnLst>
                          </p:cTn>
                        </p:par>
                        <p:par>
                          <p:cTn id="239" fill="hold">
                            <p:stCondLst>
                              <p:cond delay="8000"/>
                            </p:stCondLst>
                            <p:childTnLst>
                              <p:par>
                                <p:cTn id="240" presetID="49" presetClass="exit" presetSubtype="0" accel="100000" fill="hold" grpId="1" nodeType="afterEffect">
                                  <p:stCondLst>
                                    <p:cond delay="0"/>
                                  </p:stCondLst>
                                  <p:childTnLst>
                                    <p:anim calcmode="lin" valueType="num">
                                      <p:cBhvr>
                                        <p:cTn id="241" dur="500"/>
                                        <p:tgtEl>
                                          <p:spTgt spid="59"/>
                                        </p:tgtEl>
                                        <p:attrNameLst>
                                          <p:attrName>ppt_w</p:attrName>
                                        </p:attrNameLst>
                                      </p:cBhvr>
                                      <p:tavLst>
                                        <p:tav tm="0">
                                          <p:val>
                                            <p:strVal val="ppt_w"/>
                                          </p:val>
                                        </p:tav>
                                        <p:tav tm="100000">
                                          <p:val>
                                            <p:fltVal val="0"/>
                                          </p:val>
                                        </p:tav>
                                      </p:tavLst>
                                    </p:anim>
                                    <p:anim calcmode="lin" valueType="num">
                                      <p:cBhvr>
                                        <p:cTn id="242" dur="500"/>
                                        <p:tgtEl>
                                          <p:spTgt spid="59"/>
                                        </p:tgtEl>
                                        <p:attrNameLst>
                                          <p:attrName>ppt_h</p:attrName>
                                        </p:attrNameLst>
                                      </p:cBhvr>
                                      <p:tavLst>
                                        <p:tav tm="0">
                                          <p:val>
                                            <p:strVal val="ppt_h"/>
                                          </p:val>
                                        </p:tav>
                                        <p:tav tm="100000">
                                          <p:val>
                                            <p:fltVal val="0"/>
                                          </p:val>
                                        </p:tav>
                                      </p:tavLst>
                                    </p:anim>
                                    <p:anim calcmode="lin" valueType="num">
                                      <p:cBhvr>
                                        <p:cTn id="243" dur="500"/>
                                        <p:tgtEl>
                                          <p:spTgt spid="59"/>
                                        </p:tgtEl>
                                        <p:attrNameLst>
                                          <p:attrName>style.rotation</p:attrName>
                                        </p:attrNameLst>
                                      </p:cBhvr>
                                      <p:tavLst>
                                        <p:tav tm="0">
                                          <p:val>
                                            <p:fltVal val="0"/>
                                          </p:val>
                                        </p:tav>
                                        <p:tav tm="100000">
                                          <p:val>
                                            <p:fltVal val="360"/>
                                          </p:val>
                                        </p:tav>
                                      </p:tavLst>
                                    </p:anim>
                                    <p:animEffect transition="out" filter="fade">
                                      <p:cBhvr>
                                        <p:cTn id="244" dur="500"/>
                                        <p:tgtEl>
                                          <p:spTgt spid="59"/>
                                        </p:tgtEl>
                                      </p:cBhvr>
                                    </p:animEffect>
                                    <p:set>
                                      <p:cBhvr>
                                        <p:cTn id="245" dur="1" fill="hold">
                                          <p:stCondLst>
                                            <p:cond delay="499"/>
                                          </p:stCondLst>
                                        </p:cTn>
                                        <p:tgtEl>
                                          <p:spTgt spid="59"/>
                                        </p:tgtEl>
                                        <p:attrNameLst>
                                          <p:attrName>style.visibility</p:attrName>
                                        </p:attrNameLst>
                                      </p:cBhvr>
                                      <p:to>
                                        <p:strVal val="hidden"/>
                                      </p:to>
                                    </p:set>
                                  </p:childTnLst>
                                </p:cTn>
                              </p:par>
                            </p:childTnLst>
                          </p:cTn>
                        </p:par>
                        <p:par>
                          <p:cTn id="246" fill="hold">
                            <p:stCondLst>
                              <p:cond delay="8500"/>
                            </p:stCondLst>
                            <p:childTnLst>
                              <p:par>
                                <p:cTn id="247" presetID="49" presetClass="exit" presetSubtype="0" accel="100000" fill="hold" grpId="1" nodeType="afterEffect">
                                  <p:stCondLst>
                                    <p:cond delay="0"/>
                                  </p:stCondLst>
                                  <p:childTnLst>
                                    <p:anim calcmode="lin" valueType="num">
                                      <p:cBhvr>
                                        <p:cTn id="248" dur="500"/>
                                        <p:tgtEl>
                                          <p:spTgt spid="60"/>
                                        </p:tgtEl>
                                        <p:attrNameLst>
                                          <p:attrName>ppt_w</p:attrName>
                                        </p:attrNameLst>
                                      </p:cBhvr>
                                      <p:tavLst>
                                        <p:tav tm="0">
                                          <p:val>
                                            <p:strVal val="ppt_w"/>
                                          </p:val>
                                        </p:tav>
                                        <p:tav tm="100000">
                                          <p:val>
                                            <p:fltVal val="0"/>
                                          </p:val>
                                        </p:tav>
                                      </p:tavLst>
                                    </p:anim>
                                    <p:anim calcmode="lin" valueType="num">
                                      <p:cBhvr>
                                        <p:cTn id="249" dur="500"/>
                                        <p:tgtEl>
                                          <p:spTgt spid="60"/>
                                        </p:tgtEl>
                                        <p:attrNameLst>
                                          <p:attrName>ppt_h</p:attrName>
                                        </p:attrNameLst>
                                      </p:cBhvr>
                                      <p:tavLst>
                                        <p:tav tm="0">
                                          <p:val>
                                            <p:strVal val="ppt_h"/>
                                          </p:val>
                                        </p:tav>
                                        <p:tav tm="100000">
                                          <p:val>
                                            <p:fltVal val="0"/>
                                          </p:val>
                                        </p:tav>
                                      </p:tavLst>
                                    </p:anim>
                                    <p:anim calcmode="lin" valueType="num">
                                      <p:cBhvr>
                                        <p:cTn id="250" dur="500"/>
                                        <p:tgtEl>
                                          <p:spTgt spid="60"/>
                                        </p:tgtEl>
                                        <p:attrNameLst>
                                          <p:attrName>style.rotation</p:attrName>
                                        </p:attrNameLst>
                                      </p:cBhvr>
                                      <p:tavLst>
                                        <p:tav tm="0">
                                          <p:val>
                                            <p:fltVal val="0"/>
                                          </p:val>
                                        </p:tav>
                                        <p:tav tm="100000">
                                          <p:val>
                                            <p:fltVal val="360"/>
                                          </p:val>
                                        </p:tav>
                                      </p:tavLst>
                                    </p:anim>
                                    <p:animEffect transition="out" filter="fade">
                                      <p:cBhvr>
                                        <p:cTn id="251" dur="500"/>
                                        <p:tgtEl>
                                          <p:spTgt spid="60"/>
                                        </p:tgtEl>
                                      </p:cBhvr>
                                    </p:animEffect>
                                    <p:set>
                                      <p:cBhvr>
                                        <p:cTn id="252" dur="1" fill="hold">
                                          <p:stCondLst>
                                            <p:cond delay="499"/>
                                          </p:stCondLst>
                                        </p:cTn>
                                        <p:tgtEl>
                                          <p:spTgt spid="60"/>
                                        </p:tgtEl>
                                        <p:attrNameLst>
                                          <p:attrName>style.visibility</p:attrName>
                                        </p:attrNameLst>
                                      </p:cBhvr>
                                      <p:to>
                                        <p:strVal val="hidden"/>
                                      </p:to>
                                    </p:set>
                                  </p:childTnLst>
                                </p:cTn>
                              </p:par>
                            </p:childTnLst>
                          </p:cTn>
                        </p:par>
                        <p:par>
                          <p:cTn id="253" fill="hold">
                            <p:stCondLst>
                              <p:cond delay="9000"/>
                            </p:stCondLst>
                            <p:childTnLst>
                              <p:par>
                                <p:cTn id="254" presetID="49" presetClass="exit" presetSubtype="0" accel="100000" fill="hold" grpId="1" nodeType="afterEffect">
                                  <p:stCondLst>
                                    <p:cond delay="0"/>
                                  </p:stCondLst>
                                  <p:childTnLst>
                                    <p:anim calcmode="lin" valueType="num">
                                      <p:cBhvr>
                                        <p:cTn id="255" dur="500"/>
                                        <p:tgtEl>
                                          <p:spTgt spid="62"/>
                                        </p:tgtEl>
                                        <p:attrNameLst>
                                          <p:attrName>ppt_w</p:attrName>
                                        </p:attrNameLst>
                                      </p:cBhvr>
                                      <p:tavLst>
                                        <p:tav tm="0">
                                          <p:val>
                                            <p:strVal val="ppt_w"/>
                                          </p:val>
                                        </p:tav>
                                        <p:tav tm="100000">
                                          <p:val>
                                            <p:fltVal val="0"/>
                                          </p:val>
                                        </p:tav>
                                      </p:tavLst>
                                    </p:anim>
                                    <p:anim calcmode="lin" valueType="num">
                                      <p:cBhvr>
                                        <p:cTn id="256" dur="500"/>
                                        <p:tgtEl>
                                          <p:spTgt spid="62"/>
                                        </p:tgtEl>
                                        <p:attrNameLst>
                                          <p:attrName>ppt_h</p:attrName>
                                        </p:attrNameLst>
                                      </p:cBhvr>
                                      <p:tavLst>
                                        <p:tav tm="0">
                                          <p:val>
                                            <p:strVal val="ppt_h"/>
                                          </p:val>
                                        </p:tav>
                                        <p:tav tm="100000">
                                          <p:val>
                                            <p:fltVal val="0"/>
                                          </p:val>
                                        </p:tav>
                                      </p:tavLst>
                                    </p:anim>
                                    <p:anim calcmode="lin" valueType="num">
                                      <p:cBhvr>
                                        <p:cTn id="257" dur="500"/>
                                        <p:tgtEl>
                                          <p:spTgt spid="62"/>
                                        </p:tgtEl>
                                        <p:attrNameLst>
                                          <p:attrName>style.rotation</p:attrName>
                                        </p:attrNameLst>
                                      </p:cBhvr>
                                      <p:tavLst>
                                        <p:tav tm="0">
                                          <p:val>
                                            <p:fltVal val="0"/>
                                          </p:val>
                                        </p:tav>
                                        <p:tav tm="100000">
                                          <p:val>
                                            <p:fltVal val="360"/>
                                          </p:val>
                                        </p:tav>
                                      </p:tavLst>
                                    </p:anim>
                                    <p:animEffect transition="out" filter="fade">
                                      <p:cBhvr>
                                        <p:cTn id="258" dur="500"/>
                                        <p:tgtEl>
                                          <p:spTgt spid="62"/>
                                        </p:tgtEl>
                                      </p:cBhvr>
                                    </p:animEffect>
                                    <p:set>
                                      <p:cBhvr>
                                        <p:cTn id="259" dur="1" fill="hold">
                                          <p:stCondLst>
                                            <p:cond delay="499"/>
                                          </p:stCondLst>
                                        </p:cTn>
                                        <p:tgtEl>
                                          <p:spTgt spid="62"/>
                                        </p:tgtEl>
                                        <p:attrNameLst>
                                          <p:attrName>style.visibility</p:attrName>
                                        </p:attrNameLst>
                                      </p:cBhvr>
                                      <p:to>
                                        <p:strVal val="hidden"/>
                                      </p:to>
                                    </p:set>
                                  </p:childTnLst>
                                </p:cTn>
                              </p:par>
                            </p:childTnLst>
                          </p:cTn>
                        </p:par>
                        <p:par>
                          <p:cTn id="260" fill="hold">
                            <p:stCondLst>
                              <p:cond delay="9500"/>
                            </p:stCondLst>
                            <p:childTnLst>
                              <p:par>
                                <p:cTn id="261" presetID="2" presetClass="entr" presetSubtype="1" fill="hold" nodeType="afterEffect">
                                  <p:stCondLst>
                                    <p:cond delay="0"/>
                                  </p:stCondLst>
                                  <p:childTnLst>
                                    <p:set>
                                      <p:cBhvr>
                                        <p:cTn id="262" dur="1" fill="hold">
                                          <p:stCondLst>
                                            <p:cond delay="0"/>
                                          </p:stCondLst>
                                        </p:cTn>
                                        <p:tgtEl>
                                          <p:spTgt spid="73"/>
                                        </p:tgtEl>
                                        <p:attrNameLst>
                                          <p:attrName>style.visibility</p:attrName>
                                        </p:attrNameLst>
                                      </p:cBhvr>
                                      <p:to>
                                        <p:strVal val="visible"/>
                                      </p:to>
                                    </p:set>
                                    <p:anim calcmode="lin" valueType="num">
                                      <p:cBhvr additive="base">
                                        <p:cTn id="263" dur="5000" fill="hold"/>
                                        <p:tgtEl>
                                          <p:spTgt spid="73"/>
                                        </p:tgtEl>
                                        <p:attrNameLst>
                                          <p:attrName>ppt_x</p:attrName>
                                        </p:attrNameLst>
                                      </p:cBhvr>
                                      <p:tavLst>
                                        <p:tav tm="0">
                                          <p:val>
                                            <p:strVal val="#ppt_x"/>
                                          </p:val>
                                        </p:tav>
                                        <p:tav tm="100000">
                                          <p:val>
                                            <p:strVal val="#ppt_x"/>
                                          </p:val>
                                        </p:tav>
                                      </p:tavLst>
                                    </p:anim>
                                    <p:anim calcmode="lin" valueType="num">
                                      <p:cBhvr additive="base">
                                        <p:cTn id="264" dur="5000" fill="hold"/>
                                        <p:tgtEl>
                                          <p:spTgt spid="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7" grpId="0" animBg="1"/>
      <p:bldP spid="53" grpId="0" animBg="1"/>
      <p:bldP spid="53" grpId="1" animBg="1"/>
      <p:bldP spid="54" grpId="0" animBg="1"/>
      <p:bldP spid="54" grpId="1" animBg="1"/>
      <p:bldP spid="55" grpId="0" animBg="1"/>
      <p:bldP spid="55" grpId="1" animBg="1"/>
      <p:bldP spid="57" grpId="0" animBg="1"/>
      <p:bldP spid="57" grpId="1" animBg="1"/>
      <p:bldP spid="58" grpId="0" animBg="1"/>
      <p:bldP spid="58" grpId="1" animBg="1"/>
      <p:bldP spid="59" grpId="0" animBg="1"/>
      <p:bldP spid="59" grpId="1" animBg="1"/>
      <p:bldP spid="60" grpId="0" animBg="1"/>
      <p:bldP spid="60" grpId="1" animBg="1"/>
      <p:bldP spid="62" grpId="0" animBg="1"/>
      <p:bldP spid="6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29C2D6FC-7CC1-AC49-A571-67A7065DF4AC}"/>
              </a:ext>
            </a:extLst>
          </p:cNvPr>
          <p:cNvGraphicFramePr>
            <a:graphicFrameLocks noGrp="1"/>
          </p:cNvGraphicFramePr>
          <p:nvPr/>
        </p:nvGraphicFramePr>
        <p:xfrm>
          <a:off x="1471114" y="1838962"/>
          <a:ext cx="10461625" cy="4378554"/>
        </p:xfrm>
        <a:graphic>
          <a:graphicData uri="http://schemas.openxmlformats.org/drawingml/2006/table">
            <a:tbl>
              <a:tblPr firstRow="1" bandRow="1">
                <a:tableStyleId>{00A15C55-8517-42AA-B614-E9B94910E393}</a:tableStyleId>
              </a:tblPr>
              <a:tblGrid>
                <a:gridCol w="904607">
                  <a:extLst>
                    <a:ext uri="{9D8B030D-6E8A-4147-A177-3AD203B41FA5}">
                      <a16:colId xmlns:a16="http://schemas.microsoft.com/office/drawing/2014/main" val="2607353726"/>
                    </a:ext>
                  </a:extLst>
                </a:gridCol>
                <a:gridCol w="4321166">
                  <a:extLst>
                    <a:ext uri="{9D8B030D-6E8A-4147-A177-3AD203B41FA5}">
                      <a16:colId xmlns:a16="http://schemas.microsoft.com/office/drawing/2014/main" val="1600817978"/>
                    </a:ext>
                  </a:extLst>
                </a:gridCol>
                <a:gridCol w="5235852">
                  <a:extLst>
                    <a:ext uri="{9D8B030D-6E8A-4147-A177-3AD203B41FA5}">
                      <a16:colId xmlns:a16="http://schemas.microsoft.com/office/drawing/2014/main" val="4128092149"/>
                    </a:ext>
                  </a:extLst>
                </a:gridCol>
              </a:tblGrid>
              <a:tr h="475682">
                <a:tc>
                  <a:txBody>
                    <a:bodyPr/>
                    <a:lstStyle/>
                    <a:p>
                      <a:endParaRPr lang="en-GB" sz="2400" b="1" dirty="0"/>
                    </a:p>
                  </a:txBody>
                  <a:tcPr>
                    <a:noFill/>
                  </a:tcPr>
                </a:tc>
                <a:tc>
                  <a:txBody>
                    <a:bodyPr/>
                    <a:lstStyle/>
                    <a:p>
                      <a:r>
                        <a:rPr lang="en-GB" sz="2400" b="1" dirty="0" err="1"/>
                        <a:t>Präsens</a:t>
                      </a:r>
                      <a:endParaRPr lang="en-GB" sz="2400" b="1" dirty="0"/>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                        </a:t>
                      </a:r>
                      <a:r>
                        <a:rPr lang="en-GB" sz="2400" b="1" dirty="0" err="1"/>
                        <a:t>Imperfekt</a:t>
                      </a:r>
                      <a:endParaRPr lang="en-GB" sz="2400" b="1" dirty="0"/>
                    </a:p>
                  </a:txBody>
                  <a:tcPr/>
                </a:tc>
                <a:extLst>
                  <a:ext uri="{0D108BD9-81ED-4DB2-BD59-A6C34878D82A}">
                    <a16:rowId xmlns:a16="http://schemas.microsoft.com/office/drawing/2014/main" val="1153431983"/>
                  </a:ext>
                </a:extLst>
              </a:tr>
              <a:tr h="487859">
                <a:tc>
                  <a:txBody>
                    <a:bodyPr/>
                    <a:lstStyle/>
                    <a:p>
                      <a:pPr algn="ctr"/>
                      <a:r>
                        <a:rPr lang="en-GB" sz="2400" dirty="0">
                          <a:solidFill>
                            <a:srgbClr val="115076"/>
                          </a:solidFill>
                        </a:rPr>
                        <a:t>1.</a:t>
                      </a:r>
                    </a:p>
                  </a:txBody>
                  <a:tcPr/>
                </a:tc>
                <a:tc>
                  <a:txBody>
                    <a:bodyPr/>
                    <a:lstStyle/>
                    <a:p>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87859">
                <a:tc>
                  <a:txBody>
                    <a:bodyPr/>
                    <a:lstStyle/>
                    <a:p>
                      <a:pPr algn="ctr"/>
                      <a:r>
                        <a:rPr lang="en-GB" sz="2400"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87859">
                <a:tc>
                  <a:txBody>
                    <a:bodyPr/>
                    <a:lstStyle/>
                    <a:p>
                      <a:pPr algn="ctr"/>
                      <a:r>
                        <a:rPr lang="en-GB" sz="2400"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87859">
                <a:tc>
                  <a:txBody>
                    <a:bodyPr/>
                    <a:lstStyle/>
                    <a:p>
                      <a:pPr algn="ctr"/>
                      <a:r>
                        <a:rPr lang="en-GB" sz="2400" dirty="0">
                          <a:solidFill>
                            <a:srgbClr val="115076"/>
                          </a:solidFill>
                        </a:rPr>
                        <a:t>4.</a:t>
                      </a:r>
                    </a:p>
                  </a:txBody>
                  <a:tcPr/>
                </a:tc>
                <a:tc>
                  <a:txBody>
                    <a:bodyPr/>
                    <a:lstStyle/>
                    <a:p>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87859">
                <a:tc>
                  <a:txBody>
                    <a:bodyPr/>
                    <a:lstStyle/>
                    <a:p>
                      <a:pPr algn="ctr"/>
                      <a:r>
                        <a:rPr lang="en-GB" sz="2400"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87859">
                <a:tc>
                  <a:txBody>
                    <a:bodyPr/>
                    <a:lstStyle/>
                    <a:p>
                      <a:pPr algn="ctr"/>
                      <a:r>
                        <a:rPr lang="en-GB" sz="2400"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115076"/>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87859">
                <a:tc>
                  <a:txBody>
                    <a:bodyPr/>
                    <a:lstStyle/>
                    <a:p>
                      <a:pPr algn="ctr"/>
                      <a:r>
                        <a:rPr lang="en-GB" sz="2400" dirty="0">
                          <a:solidFill>
                            <a:srgbClr val="115076"/>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kern="1200" dirty="0">
                        <a:solidFill>
                          <a:srgbClr val="115076"/>
                        </a:solidFill>
                        <a:latin typeface="+mn-lt"/>
                        <a:ea typeface="+mn-ea"/>
                        <a:cs typeface="+mn-cs"/>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87859">
                <a:tc>
                  <a:txBody>
                    <a:bodyPr/>
                    <a:lstStyle/>
                    <a:p>
                      <a:pPr algn="ctr"/>
                      <a:r>
                        <a:rPr lang="en-GB" sz="2400" dirty="0">
                          <a:solidFill>
                            <a:srgbClr val="115076"/>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u="none" dirty="0">
                        <a:solidFill>
                          <a:srgbClr val="115076"/>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29" name="Picture 28">
            <a:extLst>
              <a:ext uri="{FF2B5EF4-FFF2-40B4-BE49-F238E27FC236}">
                <a16:creationId xmlns:a16="http://schemas.microsoft.com/office/drawing/2014/main" id="{A00FB825-A911-D04A-A5E9-786305431A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72627" y="1133575"/>
            <a:ext cx="2617493" cy="5234986"/>
          </a:xfrm>
          <a:prstGeom prst="rect">
            <a:avLst/>
          </a:prstGeom>
        </p:spPr>
      </p:pic>
      <p:pic>
        <p:nvPicPr>
          <p:cNvPr id="28" name="Picture 27" descr="Icon&#10;&#10;Description automatically generated">
            <a:extLst>
              <a:ext uri="{FF2B5EF4-FFF2-40B4-BE49-F238E27FC236}">
                <a16:creationId xmlns:a16="http://schemas.microsoft.com/office/drawing/2014/main" id="{4AADC8CB-13A4-3D43-A93B-D693D5555B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6563" y="1099088"/>
            <a:ext cx="2617493" cy="5234986"/>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49471" cy="707849"/>
          </a:xfrm>
        </p:spPr>
        <p:txBody>
          <a:bodyPr>
            <a:normAutofit fontScale="90000"/>
          </a:bodyPr>
          <a:lstStyle/>
          <a:p>
            <a:r>
              <a:rPr lang="en-GB" sz="3600" b="1" dirty="0" err="1">
                <a:solidFill>
                  <a:schemeClr val="bg1"/>
                </a:solidFill>
              </a:rPr>
              <a:t>Präsens</a:t>
            </a:r>
            <a:r>
              <a:rPr lang="en-GB" sz="3600" b="1" dirty="0">
                <a:solidFill>
                  <a:schemeClr val="bg1"/>
                </a:solidFill>
              </a:rPr>
              <a:t> und </a:t>
            </a:r>
            <a:r>
              <a:rPr lang="en-GB" sz="3600" b="1" dirty="0" err="1">
                <a:solidFill>
                  <a:schemeClr val="bg1"/>
                </a:solidFill>
              </a:rPr>
              <a:t>Imperfekt</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9590046" y="1330497"/>
            <a:ext cx="1948345" cy="461665"/>
          </a:xfrm>
          <a:prstGeom prst="rect">
            <a:avLst/>
          </a:prstGeom>
          <a:solidFill>
            <a:srgbClr val="E3EAFD"/>
          </a:solidFill>
          <a:ln>
            <a:solidFill>
              <a:srgbClr val="115076"/>
            </a:solidFill>
          </a:ln>
        </p:spPr>
        <p:txBody>
          <a:bodyPr wrap="square" rtlCol="0">
            <a:spAutoFit/>
          </a:bodyPr>
          <a:lstStyle/>
          <a:p>
            <a:r>
              <a:rPr lang="en-US" sz="2400" dirty="0">
                <a:solidFill>
                  <a:schemeClr val="accent5">
                    <a:lumMod val="50000"/>
                  </a:schemeClr>
                </a:solidFill>
              </a:rPr>
              <a:t>Gruppe 2</a:t>
            </a:r>
          </a:p>
        </p:txBody>
      </p:sp>
      <p:sp>
        <p:nvSpPr>
          <p:cNvPr id="6" name="TextBox 5">
            <a:extLst>
              <a:ext uri="{FF2B5EF4-FFF2-40B4-BE49-F238E27FC236}">
                <a16:creationId xmlns:a16="http://schemas.microsoft.com/office/drawing/2014/main" id="{090AAAFB-64E7-4405-B984-6E08BA801079}"/>
              </a:ext>
            </a:extLst>
          </p:cNvPr>
          <p:cNvSpPr txBox="1"/>
          <p:nvPr/>
        </p:nvSpPr>
        <p:spPr>
          <a:xfrm>
            <a:off x="2388776" y="1328127"/>
            <a:ext cx="1948345" cy="461665"/>
          </a:xfrm>
          <a:prstGeom prst="rect">
            <a:avLst/>
          </a:prstGeom>
          <a:solidFill>
            <a:srgbClr val="E3EAFD"/>
          </a:solidFill>
          <a:ln>
            <a:solidFill>
              <a:srgbClr val="115076"/>
            </a:solidFill>
          </a:ln>
        </p:spPr>
        <p:txBody>
          <a:bodyPr wrap="square" rtlCol="0">
            <a:spAutoFit/>
          </a:bodyPr>
          <a:lstStyle/>
          <a:p>
            <a:r>
              <a:rPr lang="en-US" sz="2400" dirty="0">
                <a:solidFill>
                  <a:schemeClr val="accent5">
                    <a:lumMod val="50000"/>
                  </a:schemeClr>
                </a:solidFill>
              </a:rPr>
              <a:t>Gruppe 1</a:t>
            </a:r>
          </a:p>
        </p:txBody>
      </p:sp>
      <p:sp>
        <p:nvSpPr>
          <p:cNvPr id="8" name="TextBox 7">
            <a:extLst>
              <a:ext uri="{FF2B5EF4-FFF2-40B4-BE49-F238E27FC236}">
                <a16:creationId xmlns:a16="http://schemas.microsoft.com/office/drawing/2014/main" id="{B058D8D0-E3A4-464F-BF7A-C58EFB9B5723}"/>
              </a:ext>
            </a:extLst>
          </p:cNvPr>
          <p:cNvSpPr txBox="1"/>
          <p:nvPr/>
        </p:nvSpPr>
        <p:spPr>
          <a:xfrm>
            <a:off x="30487" y="1144666"/>
            <a:ext cx="1922333" cy="1569660"/>
          </a:xfrm>
          <a:prstGeom prst="rect">
            <a:avLst/>
          </a:prstGeom>
          <a:noFill/>
        </p:spPr>
        <p:txBody>
          <a:bodyPr wrap="square" rtlCol="0">
            <a:spAutoFit/>
          </a:bodyPr>
          <a:lstStyle/>
          <a:p>
            <a:r>
              <a:rPr lang="en-US" sz="2400" dirty="0">
                <a:solidFill>
                  <a:schemeClr val="accent5">
                    <a:lumMod val="50000"/>
                  </a:schemeClr>
                </a:solidFill>
              </a:rPr>
              <a:t>Gruppe 1 </a:t>
            </a:r>
            <a:r>
              <a:rPr lang="en-US" sz="2400" dirty="0" err="1">
                <a:solidFill>
                  <a:schemeClr val="accent5">
                    <a:lumMod val="50000"/>
                  </a:schemeClr>
                </a:solidFill>
              </a:rPr>
              <a:t>liest</a:t>
            </a:r>
            <a:r>
              <a:rPr lang="en-US" sz="2400" dirty="0">
                <a:solidFill>
                  <a:schemeClr val="accent5">
                    <a:lumMod val="50000"/>
                  </a:schemeClr>
                </a:solidFill>
              </a:rPr>
              <a:t> </a:t>
            </a:r>
            <a:r>
              <a:rPr lang="en-US" sz="2400" dirty="0" err="1">
                <a:solidFill>
                  <a:schemeClr val="accent5">
                    <a:lumMod val="50000"/>
                  </a:schemeClr>
                </a:solidFill>
              </a:rPr>
              <a:t>laut</a:t>
            </a:r>
            <a:r>
              <a:rPr lang="en-US" sz="2400" dirty="0">
                <a:solidFill>
                  <a:schemeClr val="accent5">
                    <a:lumMod val="50000"/>
                  </a:schemeClr>
                </a:solidFill>
              </a:rPr>
              <a:t>, Gruppe 2 </a:t>
            </a:r>
            <a:r>
              <a:rPr lang="en-US" sz="2400" dirty="0" err="1">
                <a:solidFill>
                  <a:schemeClr val="accent5">
                    <a:lumMod val="50000"/>
                  </a:schemeClr>
                </a:solidFill>
              </a:rPr>
              <a:t>spricht</a:t>
            </a:r>
            <a:r>
              <a:rPr lang="en-US" sz="2400" dirty="0">
                <a:solidFill>
                  <a:schemeClr val="accent5">
                    <a:lumMod val="50000"/>
                  </a:schemeClr>
                </a:solidFill>
              </a:rPr>
              <a:t> </a:t>
            </a:r>
          </a:p>
        </p:txBody>
      </p:sp>
      <p:sp>
        <p:nvSpPr>
          <p:cNvPr id="9" name="TextBox 8">
            <a:extLst>
              <a:ext uri="{FF2B5EF4-FFF2-40B4-BE49-F238E27FC236}">
                <a16:creationId xmlns:a16="http://schemas.microsoft.com/office/drawing/2014/main" id="{0ECEB5B0-30DD-42A7-95E8-D0C2181F1C69}"/>
              </a:ext>
            </a:extLst>
          </p:cNvPr>
          <p:cNvSpPr txBox="1"/>
          <p:nvPr/>
        </p:nvSpPr>
        <p:spPr>
          <a:xfrm>
            <a:off x="2388776" y="2325009"/>
            <a:ext cx="1948345"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isst</a:t>
            </a:r>
            <a:endParaRPr lang="en-US" sz="2400" dirty="0">
              <a:solidFill>
                <a:schemeClr val="accent5">
                  <a:lumMod val="50000"/>
                </a:schemeClr>
              </a:solidFill>
            </a:endParaRPr>
          </a:p>
        </p:txBody>
      </p:sp>
      <p:sp>
        <p:nvSpPr>
          <p:cNvPr id="10" name="TextBox 9">
            <a:extLst>
              <a:ext uri="{FF2B5EF4-FFF2-40B4-BE49-F238E27FC236}">
                <a16:creationId xmlns:a16="http://schemas.microsoft.com/office/drawing/2014/main" id="{1CF4CCEA-4B71-4FDC-8B11-8C7F1473588F}"/>
              </a:ext>
            </a:extLst>
          </p:cNvPr>
          <p:cNvSpPr txBox="1"/>
          <p:nvPr/>
        </p:nvSpPr>
        <p:spPr>
          <a:xfrm>
            <a:off x="9590046" y="2395099"/>
            <a:ext cx="2289825"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aßt</a:t>
            </a:r>
            <a:endParaRPr lang="en-US" sz="2400" dirty="0">
              <a:solidFill>
                <a:schemeClr val="accent5">
                  <a:lumMod val="50000"/>
                </a:schemeClr>
              </a:solidFill>
            </a:endParaRPr>
          </a:p>
        </p:txBody>
      </p:sp>
      <p:sp>
        <p:nvSpPr>
          <p:cNvPr id="11" name="TextBox 10">
            <a:extLst>
              <a:ext uri="{FF2B5EF4-FFF2-40B4-BE49-F238E27FC236}">
                <a16:creationId xmlns:a16="http://schemas.microsoft.com/office/drawing/2014/main" id="{8C65624F-B742-4401-8E55-C68664978C7F}"/>
              </a:ext>
            </a:extLst>
          </p:cNvPr>
          <p:cNvSpPr txBox="1"/>
          <p:nvPr/>
        </p:nvSpPr>
        <p:spPr>
          <a:xfrm>
            <a:off x="2388776" y="2820913"/>
            <a:ext cx="1948345"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beginnst</a:t>
            </a:r>
            <a:endParaRPr lang="en-US" sz="2400" dirty="0">
              <a:solidFill>
                <a:schemeClr val="accent5">
                  <a:lumMod val="50000"/>
                </a:schemeClr>
              </a:solidFill>
            </a:endParaRPr>
          </a:p>
        </p:txBody>
      </p:sp>
      <p:sp>
        <p:nvSpPr>
          <p:cNvPr id="12" name="TextBox 11">
            <a:extLst>
              <a:ext uri="{FF2B5EF4-FFF2-40B4-BE49-F238E27FC236}">
                <a16:creationId xmlns:a16="http://schemas.microsoft.com/office/drawing/2014/main" id="{CBEC17E7-CCDD-4F3A-988B-4287074F0E10}"/>
              </a:ext>
            </a:extLst>
          </p:cNvPr>
          <p:cNvSpPr txBox="1"/>
          <p:nvPr/>
        </p:nvSpPr>
        <p:spPr>
          <a:xfrm>
            <a:off x="9607777" y="2921017"/>
            <a:ext cx="2289825"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begannst</a:t>
            </a:r>
            <a:endParaRPr lang="en-US" sz="2400" dirty="0">
              <a:solidFill>
                <a:schemeClr val="accent5">
                  <a:lumMod val="50000"/>
                </a:schemeClr>
              </a:solidFill>
            </a:endParaRPr>
          </a:p>
        </p:txBody>
      </p:sp>
      <p:sp>
        <p:nvSpPr>
          <p:cNvPr id="13" name="TextBox 12">
            <a:extLst>
              <a:ext uri="{FF2B5EF4-FFF2-40B4-BE49-F238E27FC236}">
                <a16:creationId xmlns:a16="http://schemas.microsoft.com/office/drawing/2014/main" id="{83C1056B-C405-443E-9694-9206CA2256EB}"/>
              </a:ext>
            </a:extLst>
          </p:cNvPr>
          <p:cNvSpPr txBox="1"/>
          <p:nvPr/>
        </p:nvSpPr>
        <p:spPr>
          <a:xfrm>
            <a:off x="2388776" y="3303737"/>
            <a:ext cx="1948345"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gehst</a:t>
            </a:r>
            <a:endParaRPr lang="en-US" sz="2400" dirty="0">
              <a:solidFill>
                <a:schemeClr val="accent5">
                  <a:lumMod val="50000"/>
                </a:schemeClr>
              </a:solidFill>
            </a:endParaRPr>
          </a:p>
        </p:txBody>
      </p:sp>
      <p:sp>
        <p:nvSpPr>
          <p:cNvPr id="14" name="TextBox 13">
            <a:extLst>
              <a:ext uri="{FF2B5EF4-FFF2-40B4-BE49-F238E27FC236}">
                <a16:creationId xmlns:a16="http://schemas.microsoft.com/office/drawing/2014/main" id="{2F4AAB62-2AB6-426B-AB62-9EC7EC8CA57D}"/>
              </a:ext>
            </a:extLst>
          </p:cNvPr>
          <p:cNvSpPr txBox="1"/>
          <p:nvPr/>
        </p:nvSpPr>
        <p:spPr>
          <a:xfrm>
            <a:off x="9590046" y="3415915"/>
            <a:ext cx="2289825"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gingst</a:t>
            </a:r>
            <a:endParaRPr lang="en-US" sz="2400" dirty="0">
              <a:solidFill>
                <a:schemeClr val="accent5">
                  <a:lumMod val="50000"/>
                </a:schemeClr>
              </a:solidFill>
            </a:endParaRPr>
          </a:p>
        </p:txBody>
      </p:sp>
      <p:sp>
        <p:nvSpPr>
          <p:cNvPr id="15" name="TextBox 14">
            <a:extLst>
              <a:ext uri="{FF2B5EF4-FFF2-40B4-BE49-F238E27FC236}">
                <a16:creationId xmlns:a16="http://schemas.microsoft.com/office/drawing/2014/main" id="{BF191A84-C41B-489F-99A9-A410F3AAEE40}"/>
              </a:ext>
            </a:extLst>
          </p:cNvPr>
          <p:cNvSpPr txBox="1"/>
          <p:nvPr/>
        </p:nvSpPr>
        <p:spPr>
          <a:xfrm>
            <a:off x="2410080" y="3855411"/>
            <a:ext cx="1948345"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heißt</a:t>
            </a:r>
            <a:endParaRPr lang="en-US" sz="2400" dirty="0">
              <a:solidFill>
                <a:schemeClr val="accent5">
                  <a:lumMod val="50000"/>
                </a:schemeClr>
              </a:solidFill>
            </a:endParaRPr>
          </a:p>
        </p:txBody>
      </p:sp>
      <p:sp>
        <p:nvSpPr>
          <p:cNvPr id="16" name="TextBox 15">
            <a:extLst>
              <a:ext uri="{FF2B5EF4-FFF2-40B4-BE49-F238E27FC236}">
                <a16:creationId xmlns:a16="http://schemas.microsoft.com/office/drawing/2014/main" id="{DA331D5D-7182-4D88-A7C4-051BD649CC88}"/>
              </a:ext>
            </a:extLst>
          </p:cNvPr>
          <p:cNvSpPr txBox="1"/>
          <p:nvPr/>
        </p:nvSpPr>
        <p:spPr>
          <a:xfrm>
            <a:off x="9619611" y="3908760"/>
            <a:ext cx="2289825"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hießt</a:t>
            </a:r>
            <a:endParaRPr lang="en-US" sz="2400" dirty="0">
              <a:solidFill>
                <a:schemeClr val="accent5">
                  <a:lumMod val="50000"/>
                </a:schemeClr>
              </a:solidFill>
            </a:endParaRPr>
          </a:p>
        </p:txBody>
      </p:sp>
      <p:sp>
        <p:nvSpPr>
          <p:cNvPr id="17" name="TextBox 16">
            <a:extLst>
              <a:ext uri="{FF2B5EF4-FFF2-40B4-BE49-F238E27FC236}">
                <a16:creationId xmlns:a16="http://schemas.microsoft.com/office/drawing/2014/main" id="{42C8D581-7BA5-46E6-8509-63A52AFEE8B7}"/>
              </a:ext>
            </a:extLst>
          </p:cNvPr>
          <p:cNvSpPr txBox="1"/>
          <p:nvPr/>
        </p:nvSpPr>
        <p:spPr>
          <a:xfrm>
            <a:off x="2378548" y="4405188"/>
            <a:ext cx="1948345"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kommst</a:t>
            </a:r>
            <a:endParaRPr lang="en-US" sz="2400" dirty="0">
              <a:solidFill>
                <a:schemeClr val="accent5">
                  <a:lumMod val="50000"/>
                </a:schemeClr>
              </a:solidFill>
            </a:endParaRPr>
          </a:p>
        </p:txBody>
      </p:sp>
      <p:sp>
        <p:nvSpPr>
          <p:cNvPr id="18" name="TextBox 17">
            <a:extLst>
              <a:ext uri="{FF2B5EF4-FFF2-40B4-BE49-F238E27FC236}">
                <a16:creationId xmlns:a16="http://schemas.microsoft.com/office/drawing/2014/main" id="{EA5A607D-F0FE-456B-AD86-8245745B9D14}"/>
              </a:ext>
            </a:extLst>
          </p:cNvPr>
          <p:cNvSpPr txBox="1"/>
          <p:nvPr/>
        </p:nvSpPr>
        <p:spPr>
          <a:xfrm>
            <a:off x="9635309" y="4404775"/>
            <a:ext cx="2289825"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kamst</a:t>
            </a:r>
            <a:endParaRPr lang="en-US" sz="2400" dirty="0">
              <a:solidFill>
                <a:schemeClr val="accent5">
                  <a:lumMod val="50000"/>
                </a:schemeClr>
              </a:solidFill>
            </a:endParaRPr>
          </a:p>
        </p:txBody>
      </p:sp>
      <p:sp>
        <p:nvSpPr>
          <p:cNvPr id="19" name="TextBox 18">
            <a:extLst>
              <a:ext uri="{FF2B5EF4-FFF2-40B4-BE49-F238E27FC236}">
                <a16:creationId xmlns:a16="http://schemas.microsoft.com/office/drawing/2014/main" id="{889FCE95-BF16-4FA8-8C0B-06B9E65D978A}"/>
              </a:ext>
            </a:extLst>
          </p:cNvPr>
          <p:cNvSpPr txBox="1"/>
          <p:nvPr/>
        </p:nvSpPr>
        <p:spPr>
          <a:xfrm>
            <a:off x="2410080" y="4874787"/>
            <a:ext cx="1948345"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läufst</a:t>
            </a:r>
            <a:endParaRPr lang="en-US" sz="2400" dirty="0">
              <a:solidFill>
                <a:schemeClr val="accent5">
                  <a:lumMod val="50000"/>
                </a:schemeClr>
              </a:solidFill>
            </a:endParaRPr>
          </a:p>
        </p:txBody>
      </p:sp>
      <p:sp>
        <p:nvSpPr>
          <p:cNvPr id="20" name="TextBox 19">
            <a:extLst>
              <a:ext uri="{FF2B5EF4-FFF2-40B4-BE49-F238E27FC236}">
                <a16:creationId xmlns:a16="http://schemas.microsoft.com/office/drawing/2014/main" id="{092EA735-4FD8-4160-AB7D-D690EAD8D5B1}"/>
              </a:ext>
            </a:extLst>
          </p:cNvPr>
          <p:cNvSpPr txBox="1"/>
          <p:nvPr/>
        </p:nvSpPr>
        <p:spPr>
          <a:xfrm>
            <a:off x="9635309" y="4896503"/>
            <a:ext cx="2289825"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liefst</a:t>
            </a:r>
            <a:endParaRPr lang="en-US" sz="2400" dirty="0">
              <a:solidFill>
                <a:schemeClr val="accent5">
                  <a:lumMod val="50000"/>
                </a:schemeClr>
              </a:solidFill>
            </a:endParaRPr>
          </a:p>
        </p:txBody>
      </p:sp>
      <p:sp>
        <p:nvSpPr>
          <p:cNvPr id="21" name="TextBox 20">
            <a:extLst>
              <a:ext uri="{FF2B5EF4-FFF2-40B4-BE49-F238E27FC236}">
                <a16:creationId xmlns:a16="http://schemas.microsoft.com/office/drawing/2014/main" id="{4CB425FB-BB43-440F-938B-CD272812871F}"/>
              </a:ext>
            </a:extLst>
          </p:cNvPr>
          <p:cNvSpPr txBox="1"/>
          <p:nvPr/>
        </p:nvSpPr>
        <p:spPr>
          <a:xfrm>
            <a:off x="2410080" y="5353917"/>
            <a:ext cx="1948345"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siehst</a:t>
            </a:r>
            <a:endParaRPr lang="en-US" sz="2400" dirty="0">
              <a:solidFill>
                <a:schemeClr val="accent5">
                  <a:lumMod val="50000"/>
                </a:schemeClr>
              </a:solidFill>
            </a:endParaRPr>
          </a:p>
        </p:txBody>
      </p:sp>
      <p:sp>
        <p:nvSpPr>
          <p:cNvPr id="22" name="TextBox 21">
            <a:extLst>
              <a:ext uri="{FF2B5EF4-FFF2-40B4-BE49-F238E27FC236}">
                <a16:creationId xmlns:a16="http://schemas.microsoft.com/office/drawing/2014/main" id="{7E16D710-DAAE-4BA0-BA1A-9AEC2EDBB0A1}"/>
              </a:ext>
            </a:extLst>
          </p:cNvPr>
          <p:cNvSpPr txBox="1"/>
          <p:nvPr/>
        </p:nvSpPr>
        <p:spPr>
          <a:xfrm>
            <a:off x="9619611" y="5420882"/>
            <a:ext cx="2289825"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sahst</a:t>
            </a:r>
            <a:endParaRPr lang="en-US" sz="2400" dirty="0">
              <a:solidFill>
                <a:schemeClr val="accent5">
                  <a:lumMod val="50000"/>
                </a:schemeClr>
              </a:solidFill>
            </a:endParaRPr>
          </a:p>
        </p:txBody>
      </p:sp>
      <p:sp>
        <p:nvSpPr>
          <p:cNvPr id="23" name="TextBox 22">
            <a:extLst>
              <a:ext uri="{FF2B5EF4-FFF2-40B4-BE49-F238E27FC236}">
                <a16:creationId xmlns:a16="http://schemas.microsoft.com/office/drawing/2014/main" id="{5111141B-6313-4047-B27B-39ED2AAE404C}"/>
              </a:ext>
            </a:extLst>
          </p:cNvPr>
          <p:cNvSpPr txBox="1"/>
          <p:nvPr/>
        </p:nvSpPr>
        <p:spPr>
          <a:xfrm>
            <a:off x="2410080" y="5833047"/>
            <a:ext cx="1948345"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springst</a:t>
            </a:r>
            <a:endParaRPr lang="en-US" sz="2400" dirty="0">
              <a:solidFill>
                <a:schemeClr val="accent5">
                  <a:lumMod val="50000"/>
                </a:schemeClr>
              </a:solidFill>
            </a:endParaRPr>
          </a:p>
        </p:txBody>
      </p:sp>
      <p:sp>
        <p:nvSpPr>
          <p:cNvPr id="24" name="TextBox 23">
            <a:extLst>
              <a:ext uri="{FF2B5EF4-FFF2-40B4-BE49-F238E27FC236}">
                <a16:creationId xmlns:a16="http://schemas.microsoft.com/office/drawing/2014/main" id="{5C0220F4-B417-407E-93F2-B47ECC88DCC0}"/>
              </a:ext>
            </a:extLst>
          </p:cNvPr>
          <p:cNvSpPr txBox="1"/>
          <p:nvPr/>
        </p:nvSpPr>
        <p:spPr>
          <a:xfrm>
            <a:off x="9635309" y="5890472"/>
            <a:ext cx="2289825" cy="461665"/>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sprangst</a:t>
            </a:r>
            <a:endParaRPr lang="en-US" sz="2400" dirty="0">
              <a:solidFill>
                <a:schemeClr val="accent5">
                  <a:lumMod val="50000"/>
                </a:schemeClr>
              </a:solidFill>
            </a:endParaRPr>
          </a:p>
        </p:txBody>
      </p:sp>
      <p:sp>
        <p:nvSpPr>
          <p:cNvPr id="27" name="Snip Same-side Corner of Rectangle 26">
            <a:extLst>
              <a:ext uri="{FF2B5EF4-FFF2-40B4-BE49-F238E27FC236}">
                <a16:creationId xmlns:a16="http://schemas.microsoft.com/office/drawing/2014/main" id="{6872488B-2C00-3A4E-A1CE-27838C488891}"/>
              </a:ext>
            </a:extLst>
          </p:cNvPr>
          <p:cNvSpPr/>
          <p:nvPr/>
        </p:nvSpPr>
        <p:spPr>
          <a:xfrm>
            <a:off x="6508016" y="5606344"/>
            <a:ext cx="477184" cy="762217"/>
          </a:xfrm>
          <a:prstGeom prst="snip2SameRect">
            <a:avLst/>
          </a:prstGeom>
          <a:solidFill>
            <a:srgbClr val="A44B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picture containing shoji, building&#10;&#10;Description automatically generated">
            <a:extLst>
              <a:ext uri="{FF2B5EF4-FFF2-40B4-BE49-F238E27FC236}">
                <a16:creationId xmlns:a16="http://schemas.microsoft.com/office/drawing/2014/main" id="{B11FC948-43EE-D948-9A30-94ACA0F2FA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442921" y="5503201"/>
            <a:ext cx="607373" cy="875492"/>
          </a:xfrm>
          <a:prstGeom prst="rect">
            <a:avLst/>
          </a:prstGeom>
        </p:spPr>
      </p:pic>
      <p:sp>
        <p:nvSpPr>
          <p:cNvPr id="31" name="TextBox 30">
            <a:extLst>
              <a:ext uri="{FF2B5EF4-FFF2-40B4-BE49-F238E27FC236}">
                <a16:creationId xmlns:a16="http://schemas.microsoft.com/office/drawing/2014/main" id="{D51686AC-35B3-BA44-AEE6-8F531C1F12B5}"/>
              </a:ext>
            </a:extLst>
          </p:cNvPr>
          <p:cNvSpPr txBox="1"/>
          <p:nvPr/>
        </p:nvSpPr>
        <p:spPr>
          <a:xfrm>
            <a:off x="6541881" y="292442"/>
            <a:ext cx="4269554" cy="830997"/>
          </a:xfrm>
          <a:prstGeom prst="rect">
            <a:avLst/>
          </a:prstGeom>
          <a:noFill/>
        </p:spPr>
        <p:txBody>
          <a:bodyPr wrap="square" rtlCol="0">
            <a:spAutoFit/>
          </a:bodyPr>
          <a:lstStyle/>
          <a:p>
            <a:r>
              <a:rPr lang="en-US" sz="2400" dirty="0">
                <a:solidFill>
                  <a:schemeClr val="accent5">
                    <a:lumMod val="50000"/>
                  </a:schemeClr>
                </a:solidFill>
              </a:rPr>
              <a:t>Escape the castle by unlocking secret messages </a:t>
            </a:r>
          </a:p>
        </p:txBody>
      </p:sp>
      <p:pic>
        <p:nvPicPr>
          <p:cNvPr id="40" name="Picture 39" descr="A picture containing icon&#10;&#10;Description automatically generated">
            <a:extLst>
              <a:ext uri="{FF2B5EF4-FFF2-40B4-BE49-F238E27FC236}">
                <a16:creationId xmlns:a16="http://schemas.microsoft.com/office/drawing/2014/main" id="{4E398FDC-C92B-BD44-A15E-25CA6B03C14F}"/>
              </a:ext>
            </a:extLst>
          </p:cNvPr>
          <p:cNvPicPr>
            <a:picLocks noChangeAspect="1"/>
          </p:cNvPicPr>
          <p:nvPr/>
        </p:nvPicPr>
        <p:blipFill>
          <a:blip r:embed="rId8"/>
          <a:stretch>
            <a:fillRect/>
          </a:stretch>
        </p:blipFill>
        <p:spPr>
          <a:xfrm flipH="1">
            <a:off x="4001852" y="2163904"/>
            <a:ext cx="861120" cy="754741"/>
          </a:xfrm>
          <a:prstGeom prst="rect">
            <a:avLst/>
          </a:prstGeom>
        </p:spPr>
      </p:pic>
      <p:pic>
        <p:nvPicPr>
          <p:cNvPr id="41" name="Picture 40" descr="A picture containing icon&#10;&#10;Description automatically generated">
            <a:extLst>
              <a:ext uri="{FF2B5EF4-FFF2-40B4-BE49-F238E27FC236}">
                <a16:creationId xmlns:a16="http://schemas.microsoft.com/office/drawing/2014/main" id="{054BAB2F-9309-DD46-95AE-65B813474BDD}"/>
              </a:ext>
            </a:extLst>
          </p:cNvPr>
          <p:cNvPicPr>
            <a:picLocks noChangeAspect="1"/>
          </p:cNvPicPr>
          <p:nvPr/>
        </p:nvPicPr>
        <p:blipFill>
          <a:blip r:embed="rId8"/>
          <a:stretch>
            <a:fillRect/>
          </a:stretch>
        </p:blipFill>
        <p:spPr>
          <a:xfrm flipH="1">
            <a:off x="4102670" y="2890672"/>
            <a:ext cx="861120" cy="754741"/>
          </a:xfrm>
          <a:prstGeom prst="rect">
            <a:avLst/>
          </a:prstGeom>
        </p:spPr>
      </p:pic>
      <p:pic>
        <p:nvPicPr>
          <p:cNvPr id="44" name="Picture 43" descr="A picture containing dark&#10;&#10;Description automatically generated">
            <a:extLst>
              <a:ext uri="{FF2B5EF4-FFF2-40B4-BE49-F238E27FC236}">
                <a16:creationId xmlns:a16="http://schemas.microsoft.com/office/drawing/2014/main" id="{C00E1F8A-D991-5345-8708-140B83EE9A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73061" y="2685073"/>
            <a:ext cx="1741776" cy="3752852"/>
          </a:xfrm>
          <a:prstGeom prst="rect">
            <a:avLst/>
          </a:prstGeom>
        </p:spPr>
      </p:pic>
      <p:pic>
        <p:nvPicPr>
          <p:cNvPr id="43" name="Picture 42" descr="A cartoon of a person&#10;&#10;Description automatically generated with low confidence">
            <a:extLst>
              <a:ext uri="{FF2B5EF4-FFF2-40B4-BE49-F238E27FC236}">
                <a16:creationId xmlns:a16="http://schemas.microsoft.com/office/drawing/2014/main" id="{86338F98-DAA6-C04F-91FB-7566987966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22953">
            <a:off x="220974" y="3672771"/>
            <a:ext cx="1732657" cy="2642905"/>
          </a:xfrm>
          <a:prstGeom prst="rect">
            <a:avLst/>
          </a:prstGeom>
        </p:spPr>
      </p:pic>
      <p:pic>
        <p:nvPicPr>
          <p:cNvPr id="47" name="Picture 46" descr="A picture containing icon&#10;&#10;Description automatically generated">
            <a:extLst>
              <a:ext uri="{FF2B5EF4-FFF2-40B4-BE49-F238E27FC236}">
                <a16:creationId xmlns:a16="http://schemas.microsoft.com/office/drawing/2014/main" id="{9AB9513D-C4F7-3345-B4F8-82C16E4006F3}"/>
              </a:ext>
            </a:extLst>
          </p:cNvPr>
          <p:cNvPicPr>
            <a:picLocks noChangeAspect="1"/>
          </p:cNvPicPr>
          <p:nvPr/>
        </p:nvPicPr>
        <p:blipFill>
          <a:blip r:embed="rId8"/>
          <a:stretch>
            <a:fillRect/>
          </a:stretch>
        </p:blipFill>
        <p:spPr>
          <a:xfrm flipH="1">
            <a:off x="4039464" y="3257293"/>
            <a:ext cx="861120" cy="754741"/>
          </a:xfrm>
          <a:prstGeom prst="rect">
            <a:avLst/>
          </a:prstGeom>
        </p:spPr>
      </p:pic>
      <p:pic>
        <p:nvPicPr>
          <p:cNvPr id="48" name="Picture 47" descr="A picture containing icon&#10;&#10;Description automatically generated">
            <a:extLst>
              <a:ext uri="{FF2B5EF4-FFF2-40B4-BE49-F238E27FC236}">
                <a16:creationId xmlns:a16="http://schemas.microsoft.com/office/drawing/2014/main" id="{75235A12-AB00-8F4E-A2E4-4C3E463738D8}"/>
              </a:ext>
            </a:extLst>
          </p:cNvPr>
          <p:cNvPicPr>
            <a:picLocks noChangeAspect="1"/>
          </p:cNvPicPr>
          <p:nvPr/>
        </p:nvPicPr>
        <p:blipFill>
          <a:blip r:embed="rId8"/>
          <a:stretch>
            <a:fillRect/>
          </a:stretch>
        </p:blipFill>
        <p:spPr>
          <a:xfrm flipH="1">
            <a:off x="4033294" y="3716581"/>
            <a:ext cx="861120" cy="754741"/>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2D68CDDE-82DD-CA4D-AD06-8F680DCA0FE1}"/>
              </a:ext>
            </a:extLst>
          </p:cNvPr>
          <p:cNvPicPr>
            <a:picLocks noChangeAspect="1"/>
          </p:cNvPicPr>
          <p:nvPr/>
        </p:nvPicPr>
        <p:blipFill>
          <a:blip r:embed="rId8"/>
          <a:stretch>
            <a:fillRect/>
          </a:stretch>
        </p:blipFill>
        <p:spPr>
          <a:xfrm flipH="1">
            <a:off x="4078634" y="4227765"/>
            <a:ext cx="861120" cy="754741"/>
          </a:xfrm>
          <a:prstGeom prst="rect">
            <a:avLst/>
          </a:prstGeom>
        </p:spPr>
      </p:pic>
      <p:pic>
        <p:nvPicPr>
          <p:cNvPr id="50" name="Picture 49" descr="A picture containing icon&#10;&#10;Description automatically generated">
            <a:extLst>
              <a:ext uri="{FF2B5EF4-FFF2-40B4-BE49-F238E27FC236}">
                <a16:creationId xmlns:a16="http://schemas.microsoft.com/office/drawing/2014/main" id="{53712622-E740-0747-B3EC-B69D3B191782}"/>
              </a:ext>
            </a:extLst>
          </p:cNvPr>
          <p:cNvPicPr>
            <a:picLocks noChangeAspect="1"/>
          </p:cNvPicPr>
          <p:nvPr/>
        </p:nvPicPr>
        <p:blipFill>
          <a:blip r:embed="rId8"/>
          <a:stretch>
            <a:fillRect/>
          </a:stretch>
        </p:blipFill>
        <p:spPr>
          <a:xfrm flipH="1">
            <a:off x="3999385" y="4704062"/>
            <a:ext cx="861120" cy="754741"/>
          </a:xfrm>
          <a:prstGeom prst="rect">
            <a:avLst/>
          </a:prstGeom>
        </p:spPr>
      </p:pic>
      <p:pic>
        <p:nvPicPr>
          <p:cNvPr id="51" name="Picture 50" descr="A picture containing icon&#10;&#10;Description automatically generated">
            <a:extLst>
              <a:ext uri="{FF2B5EF4-FFF2-40B4-BE49-F238E27FC236}">
                <a16:creationId xmlns:a16="http://schemas.microsoft.com/office/drawing/2014/main" id="{6F93CD8E-0960-8A44-BF39-359F956F15EF}"/>
              </a:ext>
            </a:extLst>
          </p:cNvPr>
          <p:cNvPicPr>
            <a:picLocks noChangeAspect="1"/>
          </p:cNvPicPr>
          <p:nvPr/>
        </p:nvPicPr>
        <p:blipFill>
          <a:blip r:embed="rId8"/>
          <a:stretch>
            <a:fillRect/>
          </a:stretch>
        </p:blipFill>
        <p:spPr>
          <a:xfrm flipH="1">
            <a:off x="3937755" y="5145585"/>
            <a:ext cx="861120" cy="754741"/>
          </a:xfrm>
          <a:prstGeom prst="rect">
            <a:avLst/>
          </a:prstGeom>
        </p:spPr>
      </p:pic>
      <p:pic>
        <p:nvPicPr>
          <p:cNvPr id="52" name="Picture 51" descr="A picture containing icon&#10;&#10;Description automatically generated">
            <a:extLst>
              <a:ext uri="{FF2B5EF4-FFF2-40B4-BE49-F238E27FC236}">
                <a16:creationId xmlns:a16="http://schemas.microsoft.com/office/drawing/2014/main" id="{A67032DE-E07C-9B40-8FB6-DFDBB63809D9}"/>
              </a:ext>
            </a:extLst>
          </p:cNvPr>
          <p:cNvPicPr>
            <a:picLocks noChangeAspect="1"/>
          </p:cNvPicPr>
          <p:nvPr/>
        </p:nvPicPr>
        <p:blipFill>
          <a:blip r:embed="rId8"/>
          <a:stretch>
            <a:fillRect/>
          </a:stretch>
        </p:blipFill>
        <p:spPr>
          <a:xfrm flipH="1">
            <a:off x="4042371" y="5613820"/>
            <a:ext cx="861120" cy="754741"/>
          </a:xfrm>
          <a:prstGeom prst="rect">
            <a:avLst/>
          </a:prstGeom>
        </p:spPr>
      </p:pic>
      <p:sp>
        <p:nvSpPr>
          <p:cNvPr id="53" name="Pentagon 52">
            <a:extLst>
              <a:ext uri="{FF2B5EF4-FFF2-40B4-BE49-F238E27FC236}">
                <a16:creationId xmlns:a16="http://schemas.microsoft.com/office/drawing/2014/main" id="{5AA6FC25-D74E-9E42-83E4-6DE7CE950BB7}"/>
              </a:ext>
            </a:extLst>
          </p:cNvPr>
          <p:cNvSpPr/>
          <p:nvPr/>
        </p:nvSpPr>
        <p:spPr>
          <a:xfrm>
            <a:off x="6701927" y="1120551"/>
            <a:ext cx="1217641" cy="329977"/>
          </a:xfrm>
          <a:prstGeom prst="homePlate">
            <a:avLst/>
          </a:prstGeom>
          <a:solidFill>
            <a:srgbClr val="F26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du </a:t>
            </a:r>
            <a:r>
              <a:rPr lang="en-US" b="1" dirty="0" err="1"/>
              <a:t>aßt</a:t>
            </a:r>
            <a:endParaRPr lang="en-US" b="1" dirty="0"/>
          </a:p>
        </p:txBody>
      </p:sp>
      <p:sp>
        <p:nvSpPr>
          <p:cNvPr id="54" name="Pentagon 53">
            <a:extLst>
              <a:ext uri="{FF2B5EF4-FFF2-40B4-BE49-F238E27FC236}">
                <a16:creationId xmlns:a16="http://schemas.microsoft.com/office/drawing/2014/main" id="{150E47A7-72C3-6141-879D-D2EE055A6BFD}"/>
              </a:ext>
            </a:extLst>
          </p:cNvPr>
          <p:cNvSpPr/>
          <p:nvPr/>
        </p:nvSpPr>
        <p:spPr>
          <a:xfrm>
            <a:off x="6434957" y="1833307"/>
            <a:ext cx="1698996" cy="340435"/>
          </a:xfrm>
          <a:prstGeom prst="homePlat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du </a:t>
            </a:r>
            <a:r>
              <a:rPr lang="en-US" b="1" dirty="0" err="1"/>
              <a:t>begannst</a:t>
            </a:r>
            <a:endParaRPr lang="en-US" b="1" dirty="0"/>
          </a:p>
        </p:txBody>
      </p:sp>
      <p:sp>
        <p:nvSpPr>
          <p:cNvPr id="55" name="Pentagon 54">
            <a:extLst>
              <a:ext uri="{FF2B5EF4-FFF2-40B4-BE49-F238E27FC236}">
                <a16:creationId xmlns:a16="http://schemas.microsoft.com/office/drawing/2014/main" id="{DC78FF28-900C-4F44-8B5D-256F8AFCF235}"/>
              </a:ext>
            </a:extLst>
          </p:cNvPr>
          <p:cNvSpPr/>
          <p:nvPr/>
        </p:nvSpPr>
        <p:spPr>
          <a:xfrm>
            <a:off x="6959919" y="2200839"/>
            <a:ext cx="1368488" cy="355682"/>
          </a:xfrm>
          <a:prstGeom prst="homePlate">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du </a:t>
            </a:r>
            <a:r>
              <a:rPr lang="en-US" b="1" dirty="0" err="1"/>
              <a:t>gingst</a:t>
            </a:r>
            <a:endParaRPr lang="en-US" b="1" dirty="0"/>
          </a:p>
        </p:txBody>
      </p:sp>
      <p:sp>
        <p:nvSpPr>
          <p:cNvPr id="57" name="Pentagon 56">
            <a:extLst>
              <a:ext uri="{FF2B5EF4-FFF2-40B4-BE49-F238E27FC236}">
                <a16:creationId xmlns:a16="http://schemas.microsoft.com/office/drawing/2014/main" id="{B761F1BF-5613-9746-B8AE-ED56FD6F57FA}"/>
              </a:ext>
            </a:extLst>
          </p:cNvPr>
          <p:cNvSpPr/>
          <p:nvPr/>
        </p:nvSpPr>
        <p:spPr>
          <a:xfrm>
            <a:off x="6177298" y="2856116"/>
            <a:ext cx="1163526" cy="340435"/>
          </a:xfrm>
          <a:prstGeom prst="homePlate">
            <a:avLst/>
          </a:prstGeom>
          <a:solidFill>
            <a:srgbClr val="F26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du </a:t>
            </a:r>
            <a:r>
              <a:rPr lang="en-US" b="1" dirty="0" err="1"/>
              <a:t>hießt</a:t>
            </a:r>
            <a:endParaRPr lang="en-US" b="1" dirty="0"/>
          </a:p>
        </p:txBody>
      </p:sp>
      <p:sp>
        <p:nvSpPr>
          <p:cNvPr id="58" name="Pentagon 57">
            <a:extLst>
              <a:ext uri="{FF2B5EF4-FFF2-40B4-BE49-F238E27FC236}">
                <a16:creationId xmlns:a16="http://schemas.microsoft.com/office/drawing/2014/main" id="{FD3ECE36-C795-A142-804C-58C6080E4A36}"/>
              </a:ext>
            </a:extLst>
          </p:cNvPr>
          <p:cNvSpPr/>
          <p:nvPr/>
        </p:nvSpPr>
        <p:spPr>
          <a:xfrm>
            <a:off x="7246940" y="3241823"/>
            <a:ext cx="1322536" cy="355682"/>
          </a:xfrm>
          <a:prstGeom prst="homePlat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du </a:t>
            </a:r>
            <a:r>
              <a:rPr lang="en-US" b="1" dirty="0" err="1"/>
              <a:t>kamst</a:t>
            </a:r>
            <a:endParaRPr lang="en-US" b="1" dirty="0"/>
          </a:p>
        </p:txBody>
      </p:sp>
      <p:sp>
        <p:nvSpPr>
          <p:cNvPr id="59" name="Pentagon 58">
            <a:extLst>
              <a:ext uri="{FF2B5EF4-FFF2-40B4-BE49-F238E27FC236}">
                <a16:creationId xmlns:a16="http://schemas.microsoft.com/office/drawing/2014/main" id="{B82E8F54-D12C-5A47-9742-654EE2359018}"/>
              </a:ext>
            </a:extLst>
          </p:cNvPr>
          <p:cNvSpPr/>
          <p:nvPr/>
        </p:nvSpPr>
        <p:spPr>
          <a:xfrm>
            <a:off x="5887892" y="4348380"/>
            <a:ext cx="1162402" cy="355682"/>
          </a:xfrm>
          <a:prstGeom prst="homePlate">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du </a:t>
            </a:r>
            <a:r>
              <a:rPr lang="en-US" b="1" dirty="0" err="1"/>
              <a:t>liefst</a:t>
            </a:r>
            <a:endParaRPr lang="en-US" b="1" dirty="0"/>
          </a:p>
        </p:txBody>
      </p:sp>
      <p:sp>
        <p:nvSpPr>
          <p:cNvPr id="60" name="Pentagon 59">
            <a:extLst>
              <a:ext uri="{FF2B5EF4-FFF2-40B4-BE49-F238E27FC236}">
                <a16:creationId xmlns:a16="http://schemas.microsoft.com/office/drawing/2014/main" id="{CFDAD208-5516-3847-A413-BC1C6BA46A8B}"/>
              </a:ext>
            </a:extLst>
          </p:cNvPr>
          <p:cNvSpPr/>
          <p:nvPr/>
        </p:nvSpPr>
        <p:spPr>
          <a:xfrm>
            <a:off x="7514255" y="4317076"/>
            <a:ext cx="1325835" cy="386986"/>
          </a:xfrm>
          <a:prstGeom prst="homePlate">
            <a:avLst/>
          </a:prstGeom>
          <a:solidFill>
            <a:srgbClr val="F26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du </a:t>
            </a:r>
            <a:r>
              <a:rPr lang="en-US" b="1" dirty="0" err="1"/>
              <a:t>sahst</a:t>
            </a:r>
            <a:endParaRPr lang="en-US" b="1" dirty="0"/>
          </a:p>
        </p:txBody>
      </p:sp>
      <p:sp>
        <p:nvSpPr>
          <p:cNvPr id="62" name="Pentagon 61">
            <a:extLst>
              <a:ext uri="{FF2B5EF4-FFF2-40B4-BE49-F238E27FC236}">
                <a16:creationId xmlns:a16="http://schemas.microsoft.com/office/drawing/2014/main" id="{518C81B4-F641-1D48-89F3-CA508DF3597F}"/>
              </a:ext>
            </a:extLst>
          </p:cNvPr>
          <p:cNvSpPr/>
          <p:nvPr/>
        </p:nvSpPr>
        <p:spPr>
          <a:xfrm>
            <a:off x="7198229" y="5330976"/>
            <a:ext cx="1592247" cy="401455"/>
          </a:xfrm>
          <a:prstGeom prst="homePlat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du </a:t>
            </a:r>
            <a:r>
              <a:rPr lang="en-US" b="1" dirty="0" err="1"/>
              <a:t>sprangst</a:t>
            </a:r>
            <a:endParaRPr lang="en-US" b="1" dirty="0"/>
          </a:p>
        </p:txBody>
      </p:sp>
      <p:cxnSp>
        <p:nvCxnSpPr>
          <p:cNvPr id="65" name="Straight Connector 64">
            <a:extLst>
              <a:ext uri="{FF2B5EF4-FFF2-40B4-BE49-F238E27FC236}">
                <a16:creationId xmlns:a16="http://schemas.microsoft.com/office/drawing/2014/main" id="{22A905A7-7C63-3E4A-A956-4AB8D2D1D688}"/>
              </a:ext>
            </a:extLst>
          </p:cNvPr>
          <p:cNvCxnSpPr/>
          <p:nvPr/>
        </p:nvCxnSpPr>
        <p:spPr>
          <a:xfrm>
            <a:off x="7198229" y="5343785"/>
            <a:ext cx="0" cy="1024776"/>
          </a:xfrm>
          <a:prstGeom prst="line">
            <a:avLst/>
          </a:prstGeom>
          <a:ln w="60325">
            <a:solidFill>
              <a:srgbClr val="115076"/>
            </a:solidFill>
          </a:ln>
        </p:spPr>
        <p:style>
          <a:lnRef idx="3">
            <a:schemeClr val="accent5"/>
          </a:lnRef>
          <a:fillRef idx="0">
            <a:schemeClr val="accent5"/>
          </a:fillRef>
          <a:effectRef idx="2">
            <a:schemeClr val="accent5"/>
          </a:effectRef>
          <a:fontRef idx="minor">
            <a:schemeClr val="tx1"/>
          </a:fontRef>
        </p:style>
      </p:cxnSp>
      <p:grpSp>
        <p:nvGrpSpPr>
          <p:cNvPr id="73" name="Group 72">
            <a:extLst>
              <a:ext uri="{FF2B5EF4-FFF2-40B4-BE49-F238E27FC236}">
                <a16:creationId xmlns:a16="http://schemas.microsoft.com/office/drawing/2014/main" id="{54F1BAB2-7AE0-F54C-B72B-CA7A4F897987}"/>
              </a:ext>
            </a:extLst>
          </p:cNvPr>
          <p:cNvGrpSpPr/>
          <p:nvPr/>
        </p:nvGrpSpPr>
        <p:grpSpPr>
          <a:xfrm rot="16692100">
            <a:off x="4724806" y="1194164"/>
            <a:ext cx="1822486" cy="1563883"/>
            <a:chOff x="-3516661" y="37983"/>
            <a:chExt cx="1822486" cy="1563883"/>
          </a:xfrm>
        </p:grpSpPr>
        <p:pic>
          <p:nvPicPr>
            <p:cNvPr id="69" name="Graphic 68" descr="Stars outline">
              <a:extLst>
                <a:ext uri="{FF2B5EF4-FFF2-40B4-BE49-F238E27FC236}">
                  <a16:creationId xmlns:a16="http://schemas.microsoft.com/office/drawing/2014/main" id="{62CA80C8-8198-FE42-B0A7-22F25456403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9782975">
              <a:off x="-2966585" y="37983"/>
              <a:ext cx="914400" cy="914400"/>
            </a:xfrm>
            <a:prstGeom prst="rect">
              <a:avLst/>
            </a:prstGeom>
            <a:effectLst>
              <a:outerShdw blurRad="50800" dist="38100" dir="18900000" algn="bl" rotWithShape="0">
                <a:prstClr val="black">
                  <a:alpha val="40000"/>
                </a:prstClr>
              </a:outerShdw>
            </a:effectLst>
          </p:spPr>
        </p:pic>
        <p:pic>
          <p:nvPicPr>
            <p:cNvPr id="71" name="Graphic 70" descr="Stars outline">
              <a:extLst>
                <a:ext uri="{FF2B5EF4-FFF2-40B4-BE49-F238E27FC236}">
                  <a16:creationId xmlns:a16="http://schemas.microsoft.com/office/drawing/2014/main" id="{690F79F3-0DFA-0C47-933B-D2387DA1A5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7891527">
              <a:off x="-3516661" y="583258"/>
              <a:ext cx="914400" cy="914400"/>
            </a:xfrm>
            <a:prstGeom prst="rect">
              <a:avLst/>
            </a:prstGeom>
            <a:effectLst>
              <a:outerShdw blurRad="50800" dist="38100" dir="18900000" algn="bl" rotWithShape="0">
                <a:prstClr val="black">
                  <a:alpha val="40000"/>
                </a:prstClr>
              </a:outerShdw>
            </a:effectLst>
          </p:spPr>
        </p:pic>
        <p:pic>
          <p:nvPicPr>
            <p:cNvPr id="72" name="Graphic 71" descr="Stars outline">
              <a:extLst>
                <a:ext uri="{FF2B5EF4-FFF2-40B4-BE49-F238E27FC236}">
                  <a16:creationId xmlns:a16="http://schemas.microsoft.com/office/drawing/2014/main" id="{40B13F03-3D49-5B4C-9AFF-1D0C04A5DB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2608575" y="687466"/>
              <a:ext cx="914400" cy="914400"/>
            </a:xfrm>
            <a:prstGeom prst="rect">
              <a:avLst/>
            </a:prstGeom>
            <a:effectLst>
              <a:outerShdw blurRad="50800" dist="38100" dir="18900000" algn="bl" rotWithShape="0">
                <a:prstClr val="black">
                  <a:alpha val="40000"/>
                </a:prstClr>
              </a:outerShdw>
            </a:effectLst>
          </p:spPr>
        </p:pic>
      </p:grpSp>
      <p:pic>
        <p:nvPicPr>
          <p:cNvPr id="75" name="Picture 74">
            <a:extLst>
              <a:ext uri="{FF2B5EF4-FFF2-40B4-BE49-F238E27FC236}">
                <a16:creationId xmlns:a16="http://schemas.microsoft.com/office/drawing/2014/main" id="{3780320E-4733-8741-904F-492749FA2A8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1222953">
            <a:off x="6600672" y="138266"/>
            <a:ext cx="705924" cy="999539"/>
          </a:xfrm>
          <a:prstGeom prst="rect">
            <a:avLst/>
          </a:prstGeom>
        </p:spPr>
      </p:pic>
      <p:sp>
        <p:nvSpPr>
          <p:cNvPr id="76" name="TextBox 75">
            <a:extLst>
              <a:ext uri="{FF2B5EF4-FFF2-40B4-BE49-F238E27FC236}">
                <a16:creationId xmlns:a16="http://schemas.microsoft.com/office/drawing/2014/main" id="{18CD4197-94F1-6648-8DBD-E6CD14C45856}"/>
              </a:ext>
            </a:extLst>
          </p:cNvPr>
          <p:cNvSpPr txBox="1"/>
          <p:nvPr/>
        </p:nvSpPr>
        <p:spPr>
          <a:xfrm>
            <a:off x="14307671" y="2671482"/>
            <a:ext cx="184731" cy="461665"/>
          </a:xfrm>
          <a:prstGeom prst="rect">
            <a:avLst/>
          </a:prstGeom>
          <a:noFill/>
        </p:spPr>
        <p:txBody>
          <a:bodyPr wrap="none" rtlCol="0">
            <a:spAutoFit/>
          </a:bodyPr>
          <a:lstStyle/>
          <a:p>
            <a:pPr algn="l"/>
            <a:endParaRPr lang="en-US" sz="2400" dirty="0">
              <a:solidFill>
                <a:schemeClr val="accent5">
                  <a:lumMod val="50000"/>
                </a:schemeClr>
              </a:solidFill>
            </a:endParaRPr>
          </a:p>
        </p:txBody>
      </p:sp>
    </p:spTree>
    <p:extLst>
      <p:ext uri="{BB962C8B-B14F-4D97-AF65-F5344CB8AC3E}">
        <p14:creationId xmlns:p14="http://schemas.microsoft.com/office/powerpoint/2010/main" val="323745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0" presetClass="path" presetSubtype="0" accel="50000" decel="50000" autoRev="1" fill="hold" nodeType="withEffect">
                                  <p:stCondLst>
                                    <p:cond delay="0"/>
                                  </p:stCondLst>
                                  <p:childTnLst>
                                    <p:animMotion origin="layout" path="M -1.66667E-6 -1.85185E-6 C 0.00065 -0.0493 -0.00156 -0.05787 0.00261 -0.08634 C 0.00287 -0.08912 0.00326 -0.09213 0.00365 -0.09421 C 0.00495 -0.09838 0.00612 -0.1037 0.00781 -0.10463 L 0.01237 -0.10741 C 0.01563 -0.10648 0.01927 -0.11134 0.02214 -0.10463 C 0.02539 -0.09699 0.02669 -0.08102 0.02878 -0.06805 C 0.0293 -0.06366 0.03008 -0.05949 0.0306 -0.05509 C 0.03151 -0.04722 0.03229 -0.03935 0.03334 -0.03148 C 0.0336 -0.02801 0.03399 -0.0243 0.03451 -0.02106 C 0.03776 -0.00254 0.03776 0.00116 0.0418 0.00787 C 0.0431 0.00972 0.0444 0.01134 0.0457 0.01296 L 0.04766 0.01574 C 0.04896 0.01482 0.05026 0.01459 0.05156 0.01296 C 0.05235 0.01204 0.05287 0.00972 0.05352 0.00787 C 0.05469 0.0044 0.05586 0.00093 0.05677 -0.00278 C 0.06042 -0.01551 0.05716 -0.00532 0.06068 -0.02106 C 0.06263 -0.02916 0.06445 -0.03796 0.06667 -0.04444 C 0.06992 -0.05393 0.07357 -0.06088 0.07709 -0.06805 C 0.078 -0.06991 0.07891 -0.07176 0.07982 -0.07338 C 0.08047 -0.0743 0.08112 -0.07523 0.08177 -0.07592 C 0.08281 -0.07708 0.08399 -0.07778 0.08503 -0.07847 C 0.08594 -0.08032 0.08659 -0.08379 0.08763 -0.08379 C 0.09102 -0.08379 0.09675 -0.0743 0.09948 -0.06805 C 0.10104 -0.06435 0.10235 -0.05903 0.10404 -0.05509 C 0.1069 -0.04745 0.10599 -0.05185 0.1086 -0.04722 C 0.10951 -0.0456 0.11042 -0.04352 0.1112 -0.0419 C 0.1125 -0.03958 0.11445 -0.03796 0.11576 -0.0368 C 0.11888 -0.0375 0.12201 -0.0375 0.125 -0.03935 C 0.12735 -0.04074 0.12956 -0.04838 0.13151 -0.05231 C 0.13477 -0.05949 0.13985 -0.06898 0.14323 -0.07338 C 0.1461 -0.07662 0.14896 -0.07916 0.15169 -0.08125 C 0.15586 -0.08379 0.16784 -0.08588 0.17018 -0.08634 C 0.17031 -0.08819 0.17136 -0.12893 0.17149 -0.13356 C 0.17214 -0.14329 0.17331 -0.15254 0.17409 -0.16227 C 0.17435 -0.16574 0.17435 -0.16944 0.17474 -0.17268 C 0.17552 -0.17963 0.17695 -0.18889 0.17878 -0.19375 C 0.18073 -0.19954 0.18373 -0.20139 0.18581 -0.20416 C 0.18659 -0.20486 0.18724 -0.20579 0.18789 -0.20671 C 0.19948 -0.20278 0.19414 -0.21435 0.19636 -0.19629 C 0.19649 -0.19514 0.19688 -0.19444 0.19727 -0.19375 " pathEditMode="fixed" rAng="0" ptsTypes="AAAAAAAAAAAAAAAAAAAAAAAAAAAAAAAAAAAAAAAAA">
                                      <p:cBhvr>
                                        <p:cTn id="12" dur="1500" fill="hold"/>
                                        <p:tgtEl>
                                          <p:spTgt spid="40"/>
                                        </p:tgtEl>
                                        <p:attrNameLst>
                                          <p:attrName>ppt_x</p:attrName>
                                          <p:attrName>ppt_y</p:attrName>
                                        </p:attrNameLst>
                                      </p:cBhvr>
                                      <p:rCtr x="9857" y="-9560"/>
                                    </p:animMotion>
                                  </p:childTnLst>
                                </p:cTn>
                              </p:par>
                            </p:childTnLst>
                          </p:cTn>
                        </p:par>
                        <p:par>
                          <p:cTn id="13" fill="hold">
                            <p:stCondLst>
                              <p:cond delay="3000"/>
                            </p:stCondLst>
                            <p:childTnLst>
                              <p:par>
                                <p:cTn id="14" presetID="2" presetClass="exit" presetSubtype="8" fill="hold" nodeType="afterEffect">
                                  <p:stCondLst>
                                    <p:cond delay="0"/>
                                  </p:stCondLst>
                                  <p:childTnLst>
                                    <p:anim calcmode="lin" valueType="num">
                                      <p:cBhvr additive="base">
                                        <p:cTn id="15" dur="500"/>
                                        <p:tgtEl>
                                          <p:spTgt spid="40"/>
                                        </p:tgtEl>
                                        <p:attrNameLst>
                                          <p:attrName>ppt_x</p:attrName>
                                        </p:attrNameLst>
                                      </p:cBhvr>
                                      <p:tavLst>
                                        <p:tav tm="0">
                                          <p:val>
                                            <p:strVal val="ppt_x"/>
                                          </p:val>
                                        </p:tav>
                                        <p:tav tm="100000">
                                          <p:val>
                                            <p:strVal val="0-ppt_w/2"/>
                                          </p:val>
                                        </p:tav>
                                      </p:tavLst>
                                    </p:anim>
                                    <p:anim calcmode="lin" valueType="num">
                                      <p:cBhvr additive="base">
                                        <p:cTn id="16" dur="500"/>
                                        <p:tgtEl>
                                          <p:spTgt spid="40"/>
                                        </p:tgtEl>
                                        <p:attrNameLst>
                                          <p:attrName>ppt_y</p:attrName>
                                        </p:attrNameLst>
                                      </p:cBhvr>
                                      <p:tavLst>
                                        <p:tav tm="0">
                                          <p:val>
                                            <p:strVal val="ppt_y"/>
                                          </p:val>
                                        </p:tav>
                                        <p:tav tm="100000">
                                          <p:val>
                                            <p:strVal val="ppt_y"/>
                                          </p:val>
                                        </p:tav>
                                      </p:tavLst>
                                    </p:anim>
                                    <p:set>
                                      <p:cBhvr>
                                        <p:cTn id="17" dur="1" fill="hold">
                                          <p:stCondLst>
                                            <p:cond delay="499"/>
                                          </p:stCondLst>
                                        </p:cTn>
                                        <p:tgtEl>
                                          <p:spTgt spid="4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21" presetClass="entr" presetSubtype="1"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heel(1)">
                                      <p:cBhvr>
                                        <p:cTn id="24" dur="20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0" presetClass="path" presetSubtype="0" accel="50000" decel="50000" autoRev="1" fill="hold" nodeType="withEffect">
                                  <p:stCondLst>
                                    <p:cond delay="0"/>
                                  </p:stCondLst>
                                  <p:childTnLst>
                                    <p:animMotion origin="layout" path="M 2.5E-6 -4.81481E-6 C 0.00065 -0.03101 -0.00143 -0.03634 0.00221 -0.05416 C 0.0026 -0.05578 0.00286 -0.05787 0.00338 -0.05902 C 0.00442 -0.0618 0.00547 -0.06504 0.0069 -0.0655 L 0.01107 -0.06736 C 0.01393 -0.06666 0.01732 -0.0699 0.01979 -0.0655 C 0.02265 -0.06087 0.02396 -0.05092 0.02565 -0.04259 C 0.0263 -0.03981 0.02695 -0.03726 0.02734 -0.03449 C 0.02825 -0.02962 0.0289 -0.02476 0.02982 -0.01967 C 0.03008 -0.01759 0.03047 -0.01527 0.03086 -0.01319 C 0.03385 -0.00162 0.03372 0.0007 0.03737 0.00487 C 0.03854 0.00602 0.03971 0.00718 0.04088 0.00811 L 0.04258 0.00996 C 0.04388 0.00926 0.04505 0.00903 0.04609 0.00811 C 0.04687 0.00741 0.04739 0.00602 0.04791 0.00487 C 0.04896 0.00278 0.04987 0.00047 0.05078 -0.00185 C 0.05403 -0.00972 0.05117 -0.00347 0.05429 -0.01319 C 0.05612 -0.01828 0.05768 -0.02384 0.05963 -0.02777 C 0.0625 -0.03379 0.06588 -0.03819 0.06901 -0.04259 C 0.06979 -0.04375 0.07057 -0.0449 0.07135 -0.04606 C 0.07187 -0.04652 0.07252 -0.04722 0.07304 -0.04768 C 0.07409 -0.04837 0.075 -0.04884 0.07604 -0.0493 C 0.07682 -0.05046 0.07747 -0.05254 0.07838 -0.05254 C 0.08125 -0.05254 0.08646 -0.04652 0.08893 -0.04259 C 0.09036 -0.04027 0.09166 -0.03703 0.0931 -0.03449 C 0.0957 -0.02986 0.09466 -0.03263 0.09713 -0.02962 C 0.09791 -0.0287 0.0987 -0.02731 0.09948 -0.02638 C 0.10052 -0.02476 0.10234 -0.02384 0.10351 -0.02314 C 0.10625 -0.02361 0.10911 -0.02361 0.11172 -0.02476 C 0.1138 -0.02546 0.11588 -0.03032 0.11758 -0.03287 C 0.12057 -0.03726 0.125 -0.04328 0.12812 -0.04606 C 0.1306 -0.04814 0.1332 -0.04953 0.1358 -0.05092 C 0.13932 -0.05254 0.15013 -0.05393 0.15208 -0.05416 C 0.15221 -0.05532 0.15312 -0.08078 0.15338 -0.08379 C 0.1539 -0.08981 0.15495 -0.0956 0.15573 -0.10185 C 0.15599 -0.10393 0.15599 -0.10625 0.15625 -0.10833 C 0.1569 -0.11273 0.15833 -0.11851 0.15976 -0.12152 C 0.16172 -0.125 0.16419 -0.12615 0.16614 -0.128 C 0.16679 -0.12847 0.16732 -0.12893 0.16797 -0.12962 C 0.17825 -0.12708 0.17357 -0.13449 0.17552 -0.12314 C 0.17578 -0.12245 0.17604 -0.12199 0.1763 -0.12152 " pathEditMode="fixed" rAng="0" ptsTypes="AAAAAAAAAAAAAAAAAAAAAAAAAAAAAAAAAAAAAAAAA">
                                      <p:cBhvr>
                                        <p:cTn id="34" dur="1500" fill="hold"/>
                                        <p:tgtEl>
                                          <p:spTgt spid="41"/>
                                        </p:tgtEl>
                                        <p:attrNameLst>
                                          <p:attrName>ppt_x</p:attrName>
                                          <p:attrName>ppt_y</p:attrName>
                                        </p:attrNameLst>
                                      </p:cBhvr>
                                      <p:rCtr x="8815" y="-5995"/>
                                    </p:animMotion>
                                  </p:childTnLst>
                                </p:cTn>
                              </p:par>
                            </p:childTnLst>
                          </p:cTn>
                        </p:par>
                        <p:par>
                          <p:cTn id="35" fill="hold">
                            <p:stCondLst>
                              <p:cond delay="3000"/>
                            </p:stCondLst>
                            <p:childTnLst>
                              <p:par>
                                <p:cTn id="36" presetID="2" presetClass="exit" presetSubtype="8" fill="hold" nodeType="afterEffect">
                                  <p:stCondLst>
                                    <p:cond delay="0"/>
                                  </p:stCondLst>
                                  <p:childTnLst>
                                    <p:anim calcmode="lin" valueType="num">
                                      <p:cBhvr additive="base">
                                        <p:cTn id="37" dur="500"/>
                                        <p:tgtEl>
                                          <p:spTgt spid="41"/>
                                        </p:tgtEl>
                                        <p:attrNameLst>
                                          <p:attrName>ppt_x</p:attrName>
                                        </p:attrNameLst>
                                      </p:cBhvr>
                                      <p:tavLst>
                                        <p:tav tm="0">
                                          <p:val>
                                            <p:strVal val="ppt_x"/>
                                          </p:val>
                                        </p:tav>
                                        <p:tav tm="100000">
                                          <p:val>
                                            <p:strVal val="0-ppt_w/2"/>
                                          </p:val>
                                        </p:tav>
                                      </p:tavLst>
                                    </p:anim>
                                    <p:anim calcmode="lin" valueType="num">
                                      <p:cBhvr additive="base">
                                        <p:cTn id="38" dur="500"/>
                                        <p:tgtEl>
                                          <p:spTgt spid="41"/>
                                        </p:tgtEl>
                                        <p:attrNameLst>
                                          <p:attrName>ppt_y</p:attrName>
                                        </p:attrNameLst>
                                      </p:cBhvr>
                                      <p:tavLst>
                                        <p:tav tm="0">
                                          <p:val>
                                            <p:strVal val="ppt_y"/>
                                          </p:val>
                                        </p:tav>
                                        <p:tav tm="100000">
                                          <p:val>
                                            <p:strVal val="ppt_y"/>
                                          </p:val>
                                        </p:tav>
                                      </p:tavLst>
                                    </p:anim>
                                    <p:set>
                                      <p:cBhvr>
                                        <p:cTn id="39" dur="1" fill="hold">
                                          <p:stCondLst>
                                            <p:cond delay="499"/>
                                          </p:stCondLst>
                                        </p:cTn>
                                        <p:tgtEl>
                                          <p:spTgt spid="4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21" presetClass="entr" presetSubtype="1"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wheel(1)">
                                      <p:cBhvr>
                                        <p:cTn id="46" dur="2000"/>
                                        <p:tgtEl>
                                          <p:spTgt spid="5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0" presetClass="path" presetSubtype="0" accel="50000" decel="50000" autoRev="1" fill="hold" nodeType="withEffect">
                                  <p:stCondLst>
                                    <p:cond delay="0"/>
                                  </p:stCondLst>
                                  <p:childTnLst>
                                    <p:animMotion origin="layout" path="M -0.04375 -0.02315 C -0.04284 -0.05648 -0.04584 -0.06227 -0.0405 -0.08148 C -0.04011 -0.08333 -0.03959 -0.08542 -0.03881 -0.0868 C -0.03724 -0.08981 -0.03568 -0.09329 -0.03373 -0.09375 L -0.02787 -0.0956 C -0.02357 -0.09491 -0.01875 -0.09838 -0.01498 -0.09375 C -0.01094 -0.08866 -0.00912 -0.07801 -0.00664 -0.06898 C -0.00573 -0.06597 -0.00482 -0.06319 -0.00417 -0.06018 C -0.00287 -0.05509 -0.00196 -0.04977 -0.00065 -0.04421 C -0.00013 -0.04213 0.00039 -0.03958 0.00104 -0.03727 C 0.00521 -0.02477 0.00507 -0.02245 0.01028 -0.01782 C 0.01211 -0.01667 0.0138 -0.01528 0.01549 -0.01435 L 0.01797 -0.01227 C 0.01966 -0.01319 0.02148 -0.01342 0.02317 -0.01435 C 0.02409 -0.01505 0.02487 -0.01667 0.02565 -0.01782 C 0.02708 -0.02014 0.02851 -0.02268 0.02981 -0.025 C 0.0345 -0.03356 0.03034 -0.02685 0.03502 -0.03727 C 0.0375 -0.04282 0.03971 -0.04884 0.04257 -0.05301 C 0.04687 -0.05949 0.05156 -0.06435 0.05612 -0.06898 C 0.05729 -0.07037 0.05833 -0.07153 0.05963 -0.07268 C 0.06041 -0.07315 0.06119 -0.07407 0.06211 -0.07454 C 0.06354 -0.07523 0.06497 -0.07569 0.0664 -0.07616 C 0.06744 -0.07755 0.06849 -0.07986 0.06979 -0.07986 C 0.07396 -0.07986 0.08138 -0.07315 0.08502 -0.06898 C 0.08724 -0.06643 0.08893 -0.06296 0.09101 -0.06018 C 0.09492 -0.05532 0.09336 -0.05833 0.09687 -0.05509 C 0.09804 -0.05393 0.09909 -0.05255 0.10026 -0.05162 C 0.10195 -0.04977 0.10442 -0.04884 0.10625 -0.04815 C 0.11015 -0.04861 0.11419 -0.04861 0.1181 -0.04977 C 0.12096 -0.05046 0.12409 -0.05579 0.12656 -0.05856 C 0.13086 -0.06319 0.13737 -0.06967 0.14179 -0.07268 C 0.14544 -0.075 0.14922 -0.07639 0.15286 -0.07801 C 0.15794 -0.07986 0.17369 -0.08125 0.17656 -0.08148 C 0.17669 -0.08264 0.17799 -0.11018 0.17838 -0.11342 C 0.17916 -0.11991 0.1806 -0.12616 0.18164 -0.13287 C 0.18216 -0.13518 0.18216 -0.13773 0.18255 -0.13981 C 0.18359 -0.14467 0.18554 -0.15092 0.18763 -0.15417 C 0.19036 -0.15787 0.19401 -0.15903 0.197 -0.16111 C 0.19791 -0.16157 0.19869 -0.16204 0.19948 -0.16273 C 0.21445 -0.16018 0.20755 -0.16805 0.21054 -0.15579 C 0.21067 -0.15509 0.21119 -0.15463 0.21159 -0.15417 " pathEditMode="fixed" rAng="0" ptsTypes="AAAAAAAAAAAAAAAAAAAAAAAAAAAAAAAAAAAAAAAAA">
                                      <p:cBhvr>
                                        <p:cTn id="56" dur="1500" fill="hold"/>
                                        <p:tgtEl>
                                          <p:spTgt spid="47"/>
                                        </p:tgtEl>
                                        <p:attrNameLst>
                                          <p:attrName>ppt_x</p:attrName>
                                          <p:attrName>ppt_y</p:attrName>
                                        </p:attrNameLst>
                                      </p:cBhvr>
                                      <p:rCtr x="12760" y="-6458"/>
                                    </p:animMotion>
                                  </p:childTnLst>
                                </p:cTn>
                              </p:par>
                            </p:childTnLst>
                          </p:cTn>
                        </p:par>
                        <p:par>
                          <p:cTn id="57" fill="hold">
                            <p:stCondLst>
                              <p:cond delay="3000"/>
                            </p:stCondLst>
                            <p:childTnLst>
                              <p:par>
                                <p:cTn id="58" presetID="2" presetClass="exit" presetSubtype="8" fill="hold" nodeType="afterEffect">
                                  <p:stCondLst>
                                    <p:cond delay="0"/>
                                  </p:stCondLst>
                                  <p:childTnLst>
                                    <p:anim calcmode="lin" valueType="num">
                                      <p:cBhvr additive="base">
                                        <p:cTn id="59" dur="500"/>
                                        <p:tgtEl>
                                          <p:spTgt spid="47"/>
                                        </p:tgtEl>
                                        <p:attrNameLst>
                                          <p:attrName>ppt_x</p:attrName>
                                        </p:attrNameLst>
                                      </p:cBhvr>
                                      <p:tavLst>
                                        <p:tav tm="0">
                                          <p:val>
                                            <p:strVal val="ppt_x"/>
                                          </p:val>
                                        </p:tav>
                                        <p:tav tm="100000">
                                          <p:val>
                                            <p:strVal val="0-ppt_w/2"/>
                                          </p:val>
                                        </p:tav>
                                      </p:tavLst>
                                    </p:anim>
                                    <p:anim calcmode="lin" valueType="num">
                                      <p:cBhvr additive="base">
                                        <p:cTn id="60" dur="500"/>
                                        <p:tgtEl>
                                          <p:spTgt spid="47"/>
                                        </p:tgtEl>
                                        <p:attrNameLst>
                                          <p:attrName>ppt_y</p:attrName>
                                        </p:attrNameLst>
                                      </p:cBhvr>
                                      <p:tavLst>
                                        <p:tav tm="0">
                                          <p:val>
                                            <p:strVal val="ppt_y"/>
                                          </p:val>
                                        </p:tav>
                                        <p:tav tm="100000">
                                          <p:val>
                                            <p:strVal val="ppt_y"/>
                                          </p:val>
                                        </p:tav>
                                      </p:tavLst>
                                    </p:anim>
                                    <p:set>
                                      <p:cBhvr>
                                        <p:cTn id="61" dur="1" fill="hold">
                                          <p:stCondLst>
                                            <p:cond delay="499"/>
                                          </p:stCondLst>
                                        </p:cTn>
                                        <p:tgtEl>
                                          <p:spTgt spid="4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childTnLst>
                                </p:cTn>
                              </p:par>
                              <p:par>
                                <p:cTn id="66" presetID="21" presetClass="entr" presetSubtype="1" fill="hold" grpId="0" nodeType="with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wheel(1)">
                                      <p:cBhvr>
                                        <p:cTn id="68" dur="2000"/>
                                        <p:tgtEl>
                                          <p:spTgt spid="5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0" presetClass="path" presetSubtype="0" accel="50000" decel="50000" autoRev="1" fill="hold" nodeType="withEffect">
                                  <p:stCondLst>
                                    <p:cond delay="0"/>
                                  </p:stCondLst>
                                  <p:childTnLst>
                                    <p:animMotion origin="layout" path="M -1.25E-6 4.44444E-6 C 0.00065 -0.03102 -0.0013 -0.03635 0.00221 -0.05417 C 0.00248 -0.05579 0.00274 -0.05787 0.00326 -0.05903 C 0.0043 -0.06181 0.00521 -0.06505 0.00664 -0.06551 L 0.01055 -0.06737 C 0.01328 -0.06667 0.01641 -0.06991 0.01888 -0.06551 C 0.02162 -0.06088 0.02279 -0.05093 0.02448 -0.0426 C 0.025 -0.03982 0.02565 -0.03727 0.02604 -0.0345 C 0.02695 -0.02963 0.02761 -0.02477 0.02839 -0.01968 C 0.02878 -0.0176 0.02904 -0.01528 0.02943 -0.0132 C 0.03216 -0.00162 0.03216 0.00069 0.03555 0.00486 C 0.03672 0.00601 0.03789 0.00717 0.03893 0.0081 L 0.04063 0.00995 C 0.0418 0.00925 0.04284 0.00902 0.04401 0.0081 C 0.04466 0.0074 0.04518 0.00601 0.0457 0.00486 C 0.04662 0.00277 0.04753 0.00046 0.04844 -0.00186 C 0.05156 -0.00973 0.0487 -0.00348 0.05182 -0.0132 C 0.05339 -0.01829 0.05495 -0.02385 0.05677 -0.02778 C 0.05964 -0.0338 0.06276 -0.0382 0.06576 -0.0426 C 0.06641 -0.04375 0.06719 -0.04491 0.06797 -0.04607 C 0.06849 -0.04653 0.06901 -0.04723 0.06966 -0.04769 C 0.07057 -0.04838 0.07149 -0.04885 0.0724 -0.04931 C 0.07318 -0.05047 0.07383 -0.05255 0.07461 -0.05255 C 0.07748 -0.05255 0.08242 -0.04653 0.08464 -0.0426 C 0.08607 -0.04028 0.08724 -0.03704 0.08867 -0.0345 C 0.09115 -0.02987 0.09024 -0.03264 0.09258 -0.02963 C 0.09323 -0.02871 0.09401 -0.02732 0.09479 -0.02639 C 0.09583 -0.02477 0.09753 -0.02385 0.0987 -0.02315 C 0.1013 -0.02362 0.10391 -0.02362 0.10651 -0.02477 C 0.10833 -0.02547 0.11042 -0.03033 0.11198 -0.03287 C 0.11485 -0.03727 0.11914 -0.04329 0.12201 -0.04607 C 0.12448 -0.04815 0.12695 -0.04954 0.1293 -0.05093 C 0.13268 -0.05255 0.14297 -0.05394 0.14492 -0.05417 C 0.14492 -0.05533 0.14583 -0.08079 0.1461 -0.0838 C 0.14662 -0.08982 0.14766 -0.09561 0.14831 -0.10186 C 0.14857 -0.10394 0.14857 -0.10625 0.14883 -0.10834 C 0.14948 -0.11274 0.15091 -0.11852 0.15221 -0.12153 C 0.15404 -0.125 0.15638 -0.12616 0.15833 -0.12801 C 0.15899 -0.12848 0.15951 -0.12894 0.16003 -0.12963 C 0.16992 -0.12709 0.16537 -0.1345 0.16732 -0.12315 C 0.16745 -0.12246 0.16771 -0.122 0.16797 -0.12153 " pathEditMode="fixed" rAng="0" ptsTypes="AAAAAAAAAAAAAAAAAAAAAAAAAAAAAAAAAAAAAAAAA">
                                      <p:cBhvr>
                                        <p:cTn id="78" dur="1500" fill="hold"/>
                                        <p:tgtEl>
                                          <p:spTgt spid="48"/>
                                        </p:tgtEl>
                                        <p:attrNameLst>
                                          <p:attrName>ppt_x</p:attrName>
                                          <p:attrName>ppt_y</p:attrName>
                                        </p:attrNameLst>
                                      </p:cBhvr>
                                      <p:rCtr x="8398" y="-5995"/>
                                    </p:animMotion>
                                  </p:childTnLst>
                                </p:cTn>
                              </p:par>
                            </p:childTnLst>
                          </p:cTn>
                        </p:par>
                        <p:par>
                          <p:cTn id="79" fill="hold">
                            <p:stCondLst>
                              <p:cond delay="3000"/>
                            </p:stCondLst>
                            <p:childTnLst>
                              <p:par>
                                <p:cTn id="80" presetID="2" presetClass="exit" presetSubtype="8" fill="hold" nodeType="afterEffect">
                                  <p:stCondLst>
                                    <p:cond delay="0"/>
                                  </p:stCondLst>
                                  <p:childTnLst>
                                    <p:anim calcmode="lin" valueType="num">
                                      <p:cBhvr additive="base">
                                        <p:cTn id="81" dur="500"/>
                                        <p:tgtEl>
                                          <p:spTgt spid="48"/>
                                        </p:tgtEl>
                                        <p:attrNameLst>
                                          <p:attrName>ppt_x</p:attrName>
                                        </p:attrNameLst>
                                      </p:cBhvr>
                                      <p:tavLst>
                                        <p:tav tm="0">
                                          <p:val>
                                            <p:strVal val="ppt_x"/>
                                          </p:val>
                                        </p:tav>
                                        <p:tav tm="100000">
                                          <p:val>
                                            <p:strVal val="0-ppt_w/2"/>
                                          </p:val>
                                        </p:tav>
                                      </p:tavLst>
                                    </p:anim>
                                    <p:anim calcmode="lin" valueType="num">
                                      <p:cBhvr additive="base">
                                        <p:cTn id="82" dur="500"/>
                                        <p:tgtEl>
                                          <p:spTgt spid="48"/>
                                        </p:tgtEl>
                                        <p:attrNameLst>
                                          <p:attrName>ppt_y</p:attrName>
                                        </p:attrNameLst>
                                      </p:cBhvr>
                                      <p:tavLst>
                                        <p:tav tm="0">
                                          <p:val>
                                            <p:strVal val="ppt_y"/>
                                          </p:val>
                                        </p:tav>
                                        <p:tav tm="100000">
                                          <p:val>
                                            <p:strVal val="ppt_y"/>
                                          </p:val>
                                        </p:tav>
                                      </p:tavLst>
                                    </p:anim>
                                    <p:set>
                                      <p:cBhvr>
                                        <p:cTn id="83" dur="1" fill="hold">
                                          <p:stCondLst>
                                            <p:cond delay="499"/>
                                          </p:stCondLst>
                                        </p:cTn>
                                        <p:tgtEl>
                                          <p:spTgt spid="4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childTnLst>
                                </p:cTn>
                              </p:par>
                              <p:par>
                                <p:cTn id="88" presetID="21" presetClass="entr" presetSubtype="1" fill="hold" grpId="0" nodeType="with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wheel(1)">
                                      <p:cBhvr>
                                        <p:cTn id="90" dur="2000"/>
                                        <p:tgtEl>
                                          <p:spTgt spid="57"/>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par>
                                <p:cTn id="99" presetID="0" presetClass="path" presetSubtype="0" accel="50000" decel="50000" autoRev="1" fill="hold" nodeType="withEffect">
                                  <p:stCondLst>
                                    <p:cond delay="0"/>
                                  </p:stCondLst>
                                  <p:childTnLst>
                                    <p:animMotion origin="layout" path="M -0.04687 -0.02523 C -0.04583 -0.04653 -0.04909 -0.05023 -0.04336 -0.06227 C -0.04284 -0.06343 -0.04245 -0.06482 -0.04153 -0.06574 C -0.03984 -0.06759 -0.03828 -0.06991 -0.03607 -0.07014 L -0.02969 -0.0713 C -0.025 -0.07084 -0.01979 -0.07315 -0.01588 -0.07014 C -0.01146 -0.0669 -0.0095 -0.06019 -0.00677 -0.0544 C -0.00586 -0.05255 -0.00482 -0.0507 -0.00403 -0.04884 C -0.00273 -0.0456 -0.00156 -0.04213 -0.00026 -0.03866 C 0.00026 -0.03727 0.00078 -0.03565 0.00143 -0.03426 C 0.00599 -0.02639 0.00586 -0.02477 0.01146 -0.02199 C 0.01341 -0.02107 0.01524 -0.02037 0.01706 -0.01968 L 0.01966 -0.01829 C 0.02162 -0.01898 0.02344 -0.01898 0.02526 -0.01968 C 0.0263 -0.02014 0.02722 -0.02107 0.02813 -0.02199 C 0.02956 -0.02338 0.03112 -0.025 0.03255 -0.02639 C 0.03776 -0.03195 0.03307 -0.02755 0.03815 -0.03426 C 0.04076 -0.03773 0.04323 -0.04167 0.04636 -0.04422 C 0.05091 -0.04838 0.05599 -0.05139 0.06094 -0.0544 C 0.06224 -0.05533 0.06341 -0.05602 0.06472 -0.05672 C 0.06563 -0.05718 0.06654 -0.05764 0.06745 -0.05787 C 0.06888 -0.05834 0.07044 -0.0588 0.07201 -0.05903 C 0.07318 -0.05972 0.07422 -0.06134 0.07565 -0.06134 C 0.08021 -0.06134 0.08828 -0.05718 0.09206 -0.0544 C 0.0944 -0.05278 0.09636 -0.0507 0.09857 -0.04884 C 0.10274 -0.0456 0.10117 -0.04769 0.10495 -0.0456 C 0.10625 -0.04491 0.10729 -0.04398 0.1086 -0.04329 C 0.11042 -0.04213 0.11315 -0.04167 0.11511 -0.04121 C 0.1194 -0.04144 0.1237 -0.04144 0.12787 -0.04213 C 0.13099 -0.04259 0.13438 -0.04607 0.13698 -0.04769 C 0.14167 -0.0507 0.14857 -0.05486 0.15352 -0.05672 C 0.15742 -0.05834 0.16146 -0.05926 0.16537 -0.06019 C 0.17097 -0.06134 0.18789 -0.06227 0.19102 -0.06227 C 0.19115 -0.0632 0.19245 -0.08056 0.19284 -0.08264 C 0.19375 -0.08681 0.19544 -0.09074 0.19649 -0.09514 C 0.19701 -0.09653 0.19701 -0.09815 0.1974 -0.09954 C 0.19857 -0.10255 0.20065 -0.10648 0.203 -0.10857 C 0.20586 -0.11088 0.20977 -0.11181 0.21302 -0.11297 C 0.21393 -0.1132 0.21485 -0.11366 0.21576 -0.11412 C 0.2319 -0.11227 0.22448 -0.11736 0.22761 -0.10972 C 0.22787 -0.10926 0.22826 -0.1088 0.22878 -0.10857 " pathEditMode="fixed" rAng="0" ptsTypes="AAAAAAAAAAAAAAAAAAAAAAAAAAAAAAAAAAAAAAAAA">
                                      <p:cBhvr>
                                        <p:cTn id="100" dur="1500" fill="hold"/>
                                        <p:tgtEl>
                                          <p:spTgt spid="49"/>
                                        </p:tgtEl>
                                        <p:attrNameLst>
                                          <p:attrName>ppt_x</p:attrName>
                                          <p:attrName>ppt_y</p:attrName>
                                        </p:attrNameLst>
                                      </p:cBhvr>
                                      <p:rCtr x="13776" y="-4097"/>
                                    </p:animMotion>
                                  </p:childTnLst>
                                </p:cTn>
                              </p:par>
                            </p:childTnLst>
                          </p:cTn>
                        </p:par>
                        <p:par>
                          <p:cTn id="101" fill="hold">
                            <p:stCondLst>
                              <p:cond delay="3000"/>
                            </p:stCondLst>
                            <p:childTnLst>
                              <p:par>
                                <p:cTn id="102" presetID="2" presetClass="exit" presetSubtype="8" fill="hold" nodeType="afterEffect">
                                  <p:stCondLst>
                                    <p:cond delay="0"/>
                                  </p:stCondLst>
                                  <p:childTnLst>
                                    <p:anim calcmode="lin" valueType="num">
                                      <p:cBhvr additive="base">
                                        <p:cTn id="103" dur="500"/>
                                        <p:tgtEl>
                                          <p:spTgt spid="49"/>
                                        </p:tgtEl>
                                        <p:attrNameLst>
                                          <p:attrName>ppt_x</p:attrName>
                                        </p:attrNameLst>
                                      </p:cBhvr>
                                      <p:tavLst>
                                        <p:tav tm="0">
                                          <p:val>
                                            <p:strVal val="ppt_x"/>
                                          </p:val>
                                        </p:tav>
                                        <p:tav tm="100000">
                                          <p:val>
                                            <p:strVal val="0-ppt_w/2"/>
                                          </p:val>
                                        </p:tav>
                                      </p:tavLst>
                                    </p:anim>
                                    <p:anim calcmode="lin" valueType="num">
                                      <p:cBhvr additive="base">
                                        <p:cTn id="104" dur="500"/>
                                        <p:tgtEl>
                                          <p:spTgt spid="49"/>
                                        </p:tgtEl>
                                        <p:attrNameLst>
                                          <p:attrName>ppt_y</p:attrName>
                                        </p:attrNameLst>
                                      </p:cBhvr>
                                      <p:tavLst>
                                        <p:tav tm="0">
                                          <p:val>
                                            <p:strVal val="ppt_y"/>
                                          </p:val>
                                        </p:tav>
                                        <p:tav tm="100000">
                                          <p:val>
                                            <p:strVal val="ppt_y"/>
                                          </p:val>
                                        </p:tav>
                                      </p:tavLst>
                                    </p:anim>
                                    <p:set>
                                      <p:cBhvr>
                                        <p:cTn id="105" dur="1" fill="hold">
                                          <p:stCondLst>
                                            <p:cond delay="499"/>
                                          </p:stCondLst>
                                        </p:cTn>
                                        <p:tgtEl>
                                          <p:spTgt spid="49"/>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par>
                                <p:cTn id="110" presetID="21" presetClass="entr" presetSubtype="1" fill="hold" grpId="0" nodeType="with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wheel(1)">
                                      <p:cBhvr>
                                        <p:cTn id="112" dur="2000"/>
                                        <p:tgtEl>
                                          <p:spTgt spid="58"/>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50"/>
                                        </p:tgtEl>
                                        <p:attrNameLst>
                                          <p:attrName>style.visibility</p:attrName>
                                        </p:attrNameLst>
                                      </p:cBhvr>
                                      <p:to>
                                        <p:strVal val="visible"/>
                                      </p:to>
                                    </p:set>
                                  </p:childTnLst>
                                </p:cTn>
                              </p:par>
                              <p:par>
                                <p:cTn id="121" presetID="0" presetClass="path" presetSubtype="0" accel="50000" decel="50000" autoRev="1" fill="hold" nodeType="withEffect">
                                  <p:stCondLst>
                                    <p:cond delay="0"/>
                                  </p:stCondLst>
                                  <p:childTnLst>
                                    <p:animMotion origin="layout" path="M -0.00013 -2.22222E-6 C 0.00026 -0.02268 -0.00117 -0.02662 0.00143 -0.04166 C 0.00156 -0.04166 0.00182 -0.04352 0.00221 -0.04537 C 0.003 -0.04745 0.00365 -0.0493 0.00456 -0.0493 L 0.00742 -0.05116 C 0.00951 -0.05116 0.01172 -0.05301 0.01354 -0.0493 C 0.0155 -0.04537 0.01641 -0.03796 0.01758 -0.03217 C 0.01797 -0.03032 0.01849 -0.02847 0.01875 -0.02662 C 0.0194 -0.02268 0.01992 -0.01898 0.02044 -0.01528 C 0.0207 -0.01319 0.02096 -0.01134 0.02123 -0.00949 C 0.02318 -2.22222E-6 0.02318 0.00185 0.02565 0.00371 C 0.02656 0.00556 0.02735 0.00556 0.02813 0.00764 L 0.0293 0.00764 C 0.03021 0.00764 0.03099 0.00764 0.03177 0.00764 C 0.03229 0.00556 0.03268 0.00556 0.03307 0.00371 C 0.03373 0.00371 0.03438 0.00185 0.03503 -2.22222E-6 C 0.03737 -0.00764 0.03529 -0.00185 0.0375 -0.00949 C 0.03867 -0.01319 0.03985 -0.01713 0.04115 -0.02083 C 0.04323 -0.02477 0.04544 -0.02847 0.04766 -0.03217 C 0.04818 -0.03217 0.0487 -0.03403 0.04922 -0.03403 C 0.04974 -0.03611 0.05 -0.03611 0.05039 -0.03611 C 0.05117 -0.03611 0.05182 -0.03611 0.05248 -0.03796 C 0.053 -0.03796 0.05352 -0.03981 0.05417 -0.03981 C 0.05612 -0.03981 0.05977 -0.03611 0.06133 -0.03217 C 0.0625 -0.03032 0.06328 -0.02847 0.06419 -0.02662 C 0.06615 -0.02268 0.0655 -0.02477 0.06719 -0.02268 C 0.06771 -0.02083 0.0681 -0.02083 0.06875 -0.01898 C 0.06953 -0.01898 0.0707 -0.01713 0.07149 -0.01713 C 0.07344 -0.01713 0.07539 -0.01713 0.07721 -0.01898 C 0.07865 -0.01898 0.08008 -0.02268 0.08125 -0.02477 C 0.08333 -0.02847 0.08646 -0.03217 0.08854 -0.03403 C 0.09037 -0.03611 0.09219 -0.03796 0.09388 -0.03796 C 0.09623 -0.03981 0.10378 -0.04166 0.10521 -0.04166 C 0.10521 -0.04352 0.10586 -0.06065 0.10599 -0.06435 C 0.10638 -0.06828 0.10716 -0.07384 0.10768 -0.07778 C 0.10781 -0.07963 0.10781 -0.08148 0.10807 -0.08333 C 0.1086 -0.08703 0.10951 -0.09097 0.11055 -0.09282 C 0.11172 -0.09653 0.11354 -0.09653 0.11498 -0.09838 C 0.11537 -0.09838 0.11576 -0.09838 0.11615 -0.09838 C 0.12331 -0.09653 0.12005 -0.10231 0.12149 -0.09467 C 0.12162 -0.09282 0.12175 -0.09282 0.12201 -0.09282 " pathEditMode="fixed" rAng="0" ptsTypes="AAAAAAAAAAAAAAAAAAAAAAAAAAAAAAAAAAAAAAAAA">
                                      <p:cBhvr>
                                        <p:cTn id="122" dur="1500" fill="hold"/>
                                        <p:tgtEl>
                                          <p:spTgt spid="50"/>
                                        </p:tgtEl>
                                        <p:attrNameLst>
                                          <p:attrName>ppt_x</p:attrName>
                                          <p:attrName>ppt_y</p:attrName>
                                        </p:attrNameLst>
                                      </p:cBhvr>
                                      <p:rCtr x="6107" y="-4560"/>
                                    </p:animMotion>
                                  </p:childTnLst>
                                </p:cTn>
                              </p:par>
                            </p:childTnLst>
                          </p:cTn>
                        </p:par>
                        <p:par>
                          <p:cTn id="123" fill="hold">
                            <p:stCondLst>
                              <p:cond delay="3000"/>
                            </p:stCondLst>
                            <p:childTnLst>
                              <p:par>
                                <p:cTn id="124" presetID="2" presetClass="exit" presetSubtype="8" fill="hold" nodeType="afterEffect">
                                  <p:stCondLst>
                                    <p:cond delay="0"/>
                                  </p:stCondLst>
                                  <p:childTnLst>
                                    <p:anim calcmode="lin" valueType="num">
                                      <p:cBhvr additive="base">
                                        <p:cTn id="125" dur="500"/>
                                        <p:tgtEl>
                                          <p:spTgt spid="50"/>
                                        </p:tgtEl>
                                        <p:attrNameLst>
                                          <p:attrName>ppt_x</p:attrName>
                                        </p:attrNameLst>
                                      </p:cBhvr>
                                      <p:tavLst>
                                        <p:tav tm="0">
                                          <p:val>
                                            <p:strVal val="ppt_x"/>
                                          </p:val>
                                        </p:tav>
                                        <p:tav tm="100000">
                                          <p:val>
                                            <p:strVal val="0-ppt_w/2"/>
                                          </p:val>
                                        </p:tav>
                                      </p:tavLst>
                                    </p:anim>
                                    <p:anim calcmode="lin" valueType="num">
                                      <p:cBhvr additive="base">
                                        <p:cTn id="126" dur="500"/>
                                        <p:tgtEl>
                                          <p:spTgt spid="50"/>
                                        </p:tgtEl>
                                        <p:attrNameLst>
                                          <p:attrName>ppt_y</p:attrName>
                                        </p:attrNameLst>
                                      </p:cBhvr>
                                      <p:tavLst>
                                        <p:tav tm="0">
                                          <p:val>
                                            <p:strVal val="ppt_y"/>
                                          </p:val>
                                        </p:tav>
                                        <p:tav tm="100000">
                                          <p:val>
                                            <p:strVal val="ppt_y"/>
                                          </p:val>
                                        </p:tav>
                                      </p:tavLst>
                                    </p:anim>
                                    <p:set>
                                      <p:cBhvr>
                                        <p:cTn id="127" dur="1" fill="hold">
                                          <p:stCondLst>
                                            <p:cond delay="499"/>
                                          </p:stCondLst>
                                        </p:cTn>
                                        <p:tgtEl>
                                          <p:spTgt spid="50"/>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20"/>
                                        </p:tgtEl>
                                        <p:attrNameLst>
                                          <p:attrName>style.visibility</p:attrName>
                                        </p:attrNameLst>
                                      </p:cBhvr>
                                      <p:to>
                                        <p:strVal val="visible"/>
                                      </p:to>
                                    </p:set>
                                  </p:childTnLst>
                                </p:cTn>
                              </p:par>
                              <p:par>
                                <p:cTn id="132" presetID="21" presetClass="entr" presetSubtype="1" fill="hold" grpId="0" nodeType="withEffect">
                                  <p:stCondLst>
                                    <p:cond delay="0"/>
                                  </p:stCondLst>
                                  <p:childTnLst>
                                    <p:set>
                                      <p:cBhvr>
                                        <p:cTn id="133" dur="1" fill="hold">
                                          <p:stCondLst>
                                            <p:cond delay="0"/>
                                          </p:stCondLst>
                                        </p:cTn>
                                        <p:tgtEl>
                                          <p:spTgt spid="59"/>
                                        </p:tgtEl>
                                        <p:attrNameLst>
                                          <p:attrName>style.visibility</p:attrName>
                                        </p:attrNameLst>
                                      </p:cBhvr>
                                      <p:to>
                                        <p:strVal val="visible"/>
                                      </p:to>
                                    </p:set>
                                    <p:animEffect transition="in" filter="wheel(1)">
                                      <p:cBhvr>
                                        <p:cTn id="134" dur="2000"/>
                                        <p:tgtEl>
                                          <p:spTgt spid="59"/>
                                        </p:tgtEl>
                                      </p:cBhvr>
                                    </p:animEffec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51"/>
                                        </p:tgtEl>
                                        <p:attrNameLst>
                                          <p:attrName>style.visibility</p:attrName>
                                        </p:attrNameLst>
                                      </p:cBhvr>
                                      <p:to>
                                        <p:strVal val="visible"/>
                                      </p:to>
                                    </p:set>
                                  </p:childTnLst>
                                </p:cTn>
                              </p:par>
                              <p:par>
                                <p:cTn id="143" presetID="0" presetClass="path" presetSubtype="0" accel="50000" decel="50000" autoRev="1" fill="hold" nodeType="withEffect">
                                  <p:stCondLst>
                                    <p:cond delay="0"/>
                                  </p:stCondLst>
                                  <p:childTnLst>
                                    <p:animMotion origin="layout" path="M -0.00247 -0.10416 C -0.00182 -0.08263 -0.00455 -0.07939 0.00026 -0.06481 C 0.00091 -0.06481 0.0017 -0.06319 0.00235 -0.06088 C 0.00378 -0.05949 0.00586 -0.05787 0.00795 -0.05787 L 0.01341 -0.05648 C 0.01823 -0.05648 0.02318 -0.05416 0.02735 -0.05787 C 0.03151 -0.06088 0.03347 -0.06875 0.03555 -0.07407 C 0.03698 -0.07569 0.03763 -0.07708 0.03841 -0.07939 C 0.03972 -0.08263 0.0405 -0.08634 0.0418 -0.09027 C 0.04258 -0.09166 0.04323 -0.09328 0.04388 -0.0956 C 0.04805 -0.10416 0.04805 -0.10648 0.05365 -0.10787 C 0.05495 -0.10949 0.05703 -0.10949 0.05847 -0.11088 L 0.0612 -0.11088 C 0.06328 -0.11088 0.06472 -0.11088 0.0668 -0.11088 C 0.06745 -0.10949 0.06888 -0.10949 0.06953 -0.10787 C 0.07097 -0.10787 0.07227 -0.10648 0.0737 -0.10416 C 0.07852 -0.09722 0.07435 -0.10254 0.0793 -0.0956 C 0.08138 -0.09166 0.08412 -0.08796 0.08685 -0.08495 C 0.09102 -0.08101 0.09662 -0.07708 0.10078 -0.07407 C 0.10209 -0.07407 0.10352 -0.07176 0.10482 -0.07176 C 0.1056 -0.07013 0.10625 -0.07013 0.1069 -0.07013 C 0.10834 -0.07013 0.10977 -0.07013 0.11185 -0.06875 C 0.1125 -0.06875 0.11394 -0.06643 0.11524 -0.06643 C 0.1194 -0.06643 0.12709 -0.07013 0.13125 -0.07407 C 0.13334 -0.07569 0.13542 -0.07708 0.1375 -0.07939 C 0.14089 -0.08263 0.13946 -0.08101 0.14362 -0.08263 C 0.1444 -0.08495 0.14571 -0.08495 0.14714 -0.08634 C 0.14857 -0.08634 0.15131 -0.08796 0.15274 -0.08796 C 0.15756 -0.08796 0.16094 -0.08796 0.16511 -0.08634 C 0.16862 -0.08634 0.17136 -0.08263 0.17422 -0.08101 C 0.17826 -0.07708 0.18529 -0.07407 0.19011 -0.07176 C 0.19349 -0.07013 0.19766 -0.06875 0.20183 -0.06875 C 0.20677 -0.06643 0.22331 -0.06481 0.22618 -0.06481 C 0.22618 -0.06319 0.22748 -0.04722 0.22813 -0.04328 C 0.22891 -0.04027 0.23021 -0.03495 0.23164 -0.03101 C 0.23164 -0.02939 0.23164 -0.02708 0.23229 -0.02569 C 0.23373 -0.02176 0.23581 -0.01875 0.23789 -0.01643 C 0.24063 -0.01319 0.24414 -0.01319 0.24753 -0.01088 C 0.24831 -0.01088 0.24896 -0.01088 0.24961 -0.01088 C 0.26563 -0.01319 0.25873 -0.00787 0.26146 -0.01481 C 0.26146 -0.01643 0.26211 -0.01643 0.26289 -0.01643 " pathEditMode="fixed" rAng="0" ptsTypes="AAAAAAAAAAAAAAAAAAAAAAAAAAAAAAAAAAAAAAAAA">
                                      <p:cBhvr>
                                        <p:cTn id="144" dur="1500" fill="hold"/>
                                        <p:tgtEl>
                                          <p:spTgt spid="51"/>
                                        </p:tgtEl>
                                        <p:attrNameLst>
                                          <p:attrName>ppt_x</p:attrName>
                                          <p:attrName>ppt_y</p:attrName>
                                        </p:attrNameLst>
                                      </p:cBhvr>
                                      <p:rCtr x="13229" y="4329"/>
                                    </p:animMotion>
                                  </p:childTnLst>
                                </p:cTn>
                              </p:par>
                            </p:childTnLst>
                          </p:cTn>
                        </p:par>
                        <p:par>
                          <p:cTn id="145" fill="hold">
                            <p:stCondLst>
                              <p:cond delay="3000"/>
                            </p:stCondLst>
                            <p:childTnLst>
                              <p:par>
                                <p:cTn id="146" presetID="2" presetClass="exit" presetSubtype="8" fill="hold" nodeType="afterEffect">
                                  <p:stCondLst>
                                    <p:cond delay="0"/>
                                  </p:stCondLst>
                                  <p:childTnLst>
                                    <p:anim calcmode="lin" valueType="num">
                                      <p:cBhvr additive="base">
                                        <p:cTn id="147" dur="500"/>
                                        <p:tgtEl>
                                          <p:spTgt spid="51"/>
                                        </p:tgtEl>
                                        <p:attrNameLst>
                                          <p:attrName>ppt_x</p:attrName>
                                        </p:attrNameLst>
                                      </p:cBhvr>
                                      <p:tavLst>
                                        <p:tav tm="0">
                                          <p:val>
                                            <p:strVal val="ppt_x"/>
                                          </p:val>
                                        </p:tav>
                                        <p:tav tm="100000">
                                          <p:val>
                                            <p:strVal val="0-ppt_w/2"/>
                                          </p:val>
                                        </p:tav>
                                      </p:tavLst>
                                    </p:anim>
                                    <p:anim calcmode="lin" valueType="num">
                                      <p:cBhvr additive="base">
                                        <p:cTn id="148" dur="500"/>
                                        <p:tgtEl>
                                          <p:spTgt spid="51"/>
                                        </p:tgtEl>
                                        <p:attrNameLst>
                                          <p:attrName>ppt_y</p:attrName>
                                        </p:attrNameLst>
                                      </p:cBhvr>
                                      <p:tavLst>
                                        <p:tav tm="0">
                                          <p:val>
                                            <p:strVal val="ppt_y"/>
                                          </p:val>
                                        </p:tav>
                                        <p:tav tm="100000">
                                          <p:val>
                                            <p:strVal val="ppt_y"/>
                                          </p:val>
                                        </p:tav>
                                      </p:tavLst>
                                    </p:anim>
                                    <p:set>
                                      <p:cBhvr>
                                        <p:cTn id="149" dur="1" fill="hold">
                                          <p:stCondLst>
                                            <p:cond delay="499"/>
                                          </p:stCondLst>
                                        </p:cTn>
                                        <p:tgtEl>
                                          <p:spTgt spid="51"/>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22"/>
                                        </p:tgtEl>
                                        <p:attrNameLst>
                                          <p:attrName>style.visibility</p:attrName>
                                        </p:attrNameLst>
                                      </p:cBhvr>
                                      <p:to>
                                        <p:strVal val="visible"/>
                                      </p:to>
                                    </p:set>
                                  </p:childTnLst>
                                </p:cTn>
                              </p:par>
                              <p:par>
                                <p:cTn id="154" presetID="21" presetClass="entr" presetSubtype="1" fill="hold" grpId="0" nodeType="withEffect">
                                  <p:stCondLst>
                                    <p:cond delay="0"/>
                                  </p:stCondLst>
                                  <p:childTnLst>
                                    <p:set>
                                      <p:cBhvr>
                                        <p:cTn id="155" dur="1" fill="hold">
                                          <p:stCondLst>
                                            <p:cond delay="0"/>
                                          </p:stCondLst>
                                        </p:cTn>
                                        <p:tgtEl>
                                          <p:spTgt spid="60"/>
                                        </p:tgtEl>
                                        <p:attrNameLst>
                                          <p:attrName>style.visibility</p:attrName>
                                        </p:attrNameLst>
                                      </p:cBhvr>
                                      <p:to>
                                        <p:strVal val="visible"/>
                                      </p:to>
                                    </p:set>
                                    <p:animEffect transition="in" filter="wheel(1)">
                                      <p:cBhvr>
                                        <p:cTn id="156" dur="2000"/>
                                        <p:tgtEl>
                                          <p:spTgt spid="60"/>
                                        </p:tgtEl>
                                      </p:cBhvr>
                                    </p:animEffec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23"/>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52"/>
                                        </p:tgtEl>
                                        <p:attrNameLst>
                                          <p:attrName>style.visibility</p:attrName>
                                        </p:attrNameLst>
                                      </p:cBhvr>
                                      <p:to>
                                        <p:strVal val="visible"/>
                                      </p:to>
                                    </p:set>
                                  </p:childTnLst>
                                </p:cTn>
                              </p:par>
                              <p:par>
                                <p:cTn id="165" presetID="0" presetClass="path" presetSubtype="0" accel="50000" decel="50000" autoRev="1" fill="hold" nodeType="withEffect">
                                  <p:stCondLst>
                                    <p:cond delay="0"/>
                                  </p:stCondLst>
                                  <p:childTnLst>
                                    <p:animMotion origin="layout" path="M -0.00013 0.0037 C 0.00052 -0.00255 -0.00157 -0.00347 0.00221 -0.00787 C 0.0026 -0.00787 0.00286 -0.00833 0.00351 -0.00856 C 0.00468 -0.00926 0.00586 -0.00972 0.00729 -0.00972 L 0.01159 -0.01018 C 0.01471 -0.01018 0.01836 -0.01088 0.02109 -0.00972 C 0.02409 -0.00856 0.02552 -0.00671 0.02721 -0.00509 C 0.02799 -0.00463 0.02864 -0.00417 0.02903 -0.00347 C 0.03008 -0.00255 0.03073 -0.00139 0.03177 -0.00046 C 0.03216 -1.11111E-6 0.03242 0.00046 0.03294 0.00116 C 0.03593 0.0037 0.03593 0.0044 0.03984 0.00486 C 0.04114 0.00533 0.04231 0.00533 0.04362 0.00602 L 0.04544 0.00602 C 0.04674 0.00602 0.04804 0.00602 0.04922 0.00602 C 0.04987 0.00533 0.05052 0.00533 0.05117 0.00486 C 0.05221 0.00486 0.05312 0.0044 0.05416 0.0037 C 0.05768 0.00162 0.05455 0.00324 0.05807 0.00116 C 0.05989 -1.11111E-6 0.06159 -0.00116 0.06367 -0.00185 C 0.06679 -0.00301 0.07031 -0.00417 0.07369 -0.00509 C 0.07448 -0.00509 0.07526 -0.00579 0.07617 -0.00579 C 0.07682 -0.00625 0.07734 -0.00625 0.07799 -0.00625 C 0.07903 -0.00625 0.08008 -0.00625 0.08125 -0.00671 C 0.08203 -0.00671 0.08268 -0.00741 0.08372 -0.00741 C 0.08672 -0.00741 0.09231 -0.00625 0.09492 -0.00509 C 0.09661 -0.00463 0.09778 -0.00417 0.09935 -0.00347 C 0.10221 -0.00255 0.10117 -0.00301 0.1039 -0.00255 C 0.10468 -0.00185 0.10534 -0.00185 0.10625 -0.00139 C 0.10742 -0.00139 0.10937 -0.00116 0.11067 -0.00116 C 0.11354 -0.00116 0.11653 -0.00116 0.1194 -0.00139 C 0.12161 -0.00139 0.12383 -0.00255 0.12565 -0.00301 C 0.12877 -0.00417 0.13359 -0.00509 0.13685 -0.00579 C 0.13958 -0.00625 0.14244 -0.00671 0.14518 -0.00671 C 0.14883 -0.00741 0.16041 -0.00787 0.16263 -0.00787 C 0.16263 -0.00833 0.16367 -0.01296 0.16393 -0.01412 C 0.16445 -0.01505 0.16562 -0.01643 0.1664 -0.01759 C 0.16679 -0.01805 0.16679 -0.01875 0.16692 -0.01921 C 0.16784 -0.02037 0.16927 -0.0213 0.17083 -0.02199 C 0.17278 -0.02292 0.17552 -0.02292 0.17773 -0.02315 C 0.17825 -0.02315 0.1789 -0.02315 0.17955 -0.02315 C 0.19062 -0.02292 0.18554 -0.0243 0.18776 -0.02245 C 0.18789 -0.02199 0.18815 -0.02199 0.18854 -0.02199 " pathEditMode="fixed" rAng="0" ptsTypes="AAAAAAAAAAAAAAAAAAAAAAAAAAAAAAAAAAAAAAAAA">
                                      <p:cBhvr>
                                        <p:cTn id="166" dur="1500" fill="hold"/>
                                        <p:tgtEl>
                                          <p:spTgt spid="52"/>
                                        </p:tgtEl>
                                        <p:attrNameLst>
                                          <p:attrName>ppt_x</p:attrName>
                                          <p:attrName>ppt_y</p:attrName>
                                        </p:attrNameLst>
                                      </p:cBhvr>
                                      <p:rCtr x="9427" y="-1250"/>
                                    </p:animMotion>
                                  </p:childTnLst>
                                </p:cTn>
                              </p:par>
                            </p:childTnLst>
                          </p:cTn>
                        </p:par>
                        <p:par>
                          <p:cTn id="167" fill="hold">
                            <p:stCondLst>
                              <p:cond delay="3000"/>
                            </p:stCondLst>
                            <p:childTnLst>
                              <p:par>
                                <p:cTn id="168" presetID="2" presetClass="exit" presetSubtype="8" fill="hold" nodeType="afterEffect">
                                  <p:stCondLst>
                                    <p:cond delay="0"/>
                                  </p:stCondLst>
                                  <p:childTnLst>
                                    <p:anim calcmode="lin" valueType="num">
                                      <p:cBhvr additive="base">
                                        <p:cTn id="169" dur="500"/>
                                        <p:tgtEl>
                                          <p:spTgt spid="52"/>
                                        </p:tgtEl>
                                        <p:attrNameLst>
                                          <p:attrName>ppt_x</p:attrName>
                                        </p:attrNameLst>
                                      </p:cBhvr>
                                      <p:tavLst>
                                        <p:tav tm="0">
                                          <p:val>
                                            <p:strVal val="ppt_x"/>
                                          </p:val>
                                        </p:tav>
                                        <p:tav tm="100000">
                                          <p:val>
                                            <p:strVal val="0-ppt_w/2"/>
                                          </p:val>
                                        </p:tav>
                                      </p:tavLst>
                                    </p:anim>
                                    <p:anim calcmode="lin" valueType="num">
                                      <p:cBhvr additive="base">
                                        <p:cTn id="170" dur="500"/>
                                        <p:tgtEl>
                                          <p:spTgt spid="52"/>
                                        </p:tgtEl>
                                        <p:attrNameLst>
                                          <p:attrName>ppt_y</p:attrName>
                                        </p:attrNameLst>
                                      </p:cBhvr>
                                      <p:tavLst>
                                        <p:tav tm="0">
                                          <p:val>
                                            <p:strVal val="ppt_y"/>
                                          </p:val>
                                        </p:tav>
                                        <p:tav tm="100000">
                                          <p:val>
                                            <p:strVal val="ppt_y"/>
                                          </p:val>
                                        </p:tav>
                                      </p:tavLst>
                                    </p:anim>
                                    <p:set>
                                      <p:cBhvr>
                                        <p:cTn id="171" dur="1" fill="hold">
                                          <p:stCondLst>
                                            <p:cond delay="499"/>
                                          </p:stCondLst>
                                        </p:cTn>
                                        <p:tgtEl>
                                          <p:spTgt spid="52"/>
                                        </p:tgtEl>
                                        <p:attrNameLst>
                                          <p:attrName>style.visibility</p:attrName>
                                        </p:attrNameLst>
                                      </p:cBhvr>
                                      <p:to>
                                        <p:strVal val="hidden"/>
                                      </p:to>
                                    </p:set>
                                  </p:childTnLst>
                                </p:cTn>
                              </p:par>
                              <p:par>
                                <p:cTn id="172" presetID="1" presetClass="entr" presetSubtype="0" fill="hold" nodeType="withEffect">
                                  <p:stCondLst>
                                    <p:cond delay="0"/>
                                  </p:stCondLst>
                                  <p:childTnLst>
                                    <p:set>
                                      <p:cBhvr>
                                        <p:cTn id="173" dur="1" fill="hold">
                                          <p:stCondLst>
                                            <p:cond delay="0"/>
                                          </p:stCondLst>
                                        </p:cTn>
                                        <p:tgtEl>
                                          <p:spTgt spid="65"/>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24"/>
                                        </p:tgtEl>
                                        <p:attrNameLst>
                                          <p:attrName>style.visibility</p:attrName>
                                        </p:attrNameLst>
                                      </p:cBhvr>
                                      <p:to>
                                        <p:strVal val="visible"/>
                                      </p:to>
                                    </p:set>
                                  </p:childTnLst>
                                </p:cTn>
                              </p:par>
                              <p:par>
                                <p:cTn id="178" presetID="21" presetClass="entr" presetSubtype="1" fill="hold" grpId="0" nodeType="withEffect">
                                  <p:stCondLst>
                                    <p:cond delay="0"/>
                                  </p:stCondLst>
                                  <p:childTnLst>
                                    <p:set>
                                      <p:cBhvr>
                                        <p:cTn id="179" dur="1" fill="hold">
                                          <p:stCondLst>
                                            <p:cond delay="0"/>
                                          </p:stCondLst>
                                        </p:cTn>
                                        <p:tgtEl>
                                          <p:spTgt spid="62"/>
                                        </p:tgtEl>
                                        <p:attrNameLst>
                                          <p:attrName>style.visibility</p:attrName>
                                        </p:attrNameLst>
                                      </p:cBhvr>
                                      <p:to>
                                        <p:strVal val="visible"/>
                                      </p:to>
                                    </p:set>
                                    <p:animEffect transition="in" filter="wheel(1)">
                                      <p:cBhvr>
                                        <p:cTn id="180" dur="2000"/>
                                        <p:tgtEl>
                                          <p:spTgt spid="62"/>
                                        </p:tgtEl>
                                      </p:cBhvr>
                                    </p:animEffect>
                                  </p:childTnLst>
                                </p:cTn>
                              </p:par>
                              <p:par>
                                <p:cTn id="181" presetID="17" presetClass="exit" presetSubtype="10" fill="hold" grpId="0" nodeType="withEffect">
                                  <p:stCondLst>
                                    <p:cond delay="0"/>
                                  </p:stCondLst>
                                  <p:childTnLst>
                                    <p:anim calcmode="lin" valueType="num">
                                      <p:cBhvr>
                                        <p:cTn id="182" dur="500"/>
                                        <p:tgtEl>
                                          <p:spTgt spid="27"/>
                                        </p:tgtEl>
                                        <p:attrNameLst>
                                          <p:attrName>ppt_w</p:attrName>
                                        </p:attrNameLst>
                                      </p:cBhvr>
                                      <p:tavLst>
                                        <p:tav tm="0">
                                          <p:val>
                                            <p:strVal val="ppt_w"/>
                                          </p:val>
                                        </p:tav>
                                        <p:tav tm="100000">
                                          <p:val>
                                            <p:fltVal val="0"/>
                                          </p:val>
                                        </p:tav>
                                      </p:tavLst>
                                    </p:anim>
                                    <p:anim calcmode="lin" valueType="num">
                                      <p:cBhvr>
                                        <p:cTn id="183" dur="500"/>
                                        <p:tgtEl>
                                          <p:spTgt spid="27"/>
                                        </p:tgtEl>
                                        <p:attrNameLst>
                                          <p:attrName>ppt_h</p:attrName>
                                        </p:attrNameLst>
                                      </p:cBhvr>
                                      <p:tavLst>
                                        <p:tav tm="0">
                                          <p:val>
                                            <p:strVal val="ppt_h"/>
                                          </p:val>
                                        </p:tav>
                                        <p:tav tm="100000">
                                          <p:val>
                                            <p:strVal val="ppt_h"/>
                                          </p:val>
                                        </p:tav>
                                      </p:tavLst>
                                    </p:anim>
                                    <p:set>
                                      <p:cBhvr>
                                        <p:cTn id="184" dur="1" fill="hold">
                                          <p:stCondLst>
                                            <p:cond delay="499"/>
                                          </p:stCondLst>
                                        </p:cTn>
                                        <p:tgtEl>
                                          <p:spTgt spid="27"/>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nodeType="clickEffect">
                                  <p:stCondLst>
                                    <p:cond delay="0"/>
                                  </p:stCondLst>
                                  <p:childTnLst>
                                    <p:set>
                                      <p:cBhvr>
                                        <p:cTn id="188" dur="1" fill="hold">
                                          <p:stCondLst>
                                            <p:cond delay="0"/>
                                          </p:stCondLst>
                                        </p:cTn>
                                        <p:tgtEl>
                                          <p:spTgt spid="75"/>
                                        </p:tgtEl>
                                        <p:attrNameLst>
                                          <p:attrName>style.visibility</p:attrName>
                                        </p:attrNameLst>
                                      </p:cBhvr>
                                      <p:to>
                                        <p:strVal val="visible"/>
                                      </p:to>
                                    </p:set>
                                  </p:childTnLst>
                                </p:cTn>
                              </p:par>
                            </p:childTnLst>
                          </p:cTn>
                        </p:par>
                        <p:par>
                          <p:cTn id="189" fill="hold">
                            <p:stCondLst>
                              <p:cond delay="0"/>
                            </p:stCondLst>
                            <p:childTnLst>
                              <p:par>
                                <p:cTn id="190" presetID="0" presetClass="path" presetSubtype="0" accel="50000" decel="50000" fill="hold" nodeType="afterEffect">
                                  <p:stCondLst>
                                    <p:cond delay="0"/>
                                  </p:stCondLst>
                                  <p:childTnLst>
                                    <p:animMotion origin="layout" path="M -2.5E-6 4.44444E-6 L -2.5E-6 4.44444E-6 C 0.00052 0.01782 0.00196 0.03634 0.00143 0.05439 C 0.00143 0.0574 -0.00052 0.05925 -0.00143 0.06157 C -0.00547 0.07199 -0.00989 0.08194 -0.01328 0.09282 C -0.01471 0.09768 -0.01588 0.10254 -0.01758 0.10717 C -0.01979 0.11296 -0.02265 0.11805 -0.025 0.12384 C -0.02656 0.12777 -0.02786 0.13194 -0.02942 0.13564 C -0.03034 0.13819 -0.03151 0.14027 -0.03242 0.14282 C -0.03307 0.14513 -0.03281 0.14814 -0.03385 0.15023 C -0.03541 0.15347 -0.03802 0.15463 -0.03971 0.1574 C -0.04101 0.15949 -0.04127 0.1625 -0.04271 0.16458 C -0.04531 0.16828 -0.05156 0.17407 -0.05156 0.1743 C -0.04713 0.17476 -0.04258 0.17523 -0.03828 0.17638 C -0.03307 0.17777 -0.03333 0.18078 -0.02799 0.18356 C -0.02291 0.18634 -0.02057 0.18472 -0.01614 0.18842 C -0.00833 0.19467 -0.01497 0.19166 -0.00729 0.20023 C -0.0056 0.20231 -0.00338 0.20347 -0.00143 0.20509 C -0.00052 0.2074 0.00026 0.21018 0.00143 0.21226 C 0.00274 0.21435 0.0056 0.21435 0.00586 0.21689 C 0.00625 0.22083 -0.00065 0.23425 -0.00143 0.23634 C -0.00351 0.24097 -0.00429 0.24768 -0.00729 0.25069 C -0.01224 0.25532 -0.01679 0.26134 -0.022 0.26481 C -0.02448 0.26643 -0.02708 0.26782 -0.02942 0.26967 C -0.03099 0.27106 -0.03216 0.27338 -0.03385 0.27453 C -0.03672 0.27638 -0.03971 0.27777 -0.04271 0.27916 L -0.05156 0.28402 L -0.05586 0.28634 L -0.06028 0.28865 C -0.05104 0.2912 -0.04492 0.29213 -0.03672 0.29583 C -0.03216 0.29814 -0.02995 0.30023 -0.025 0.30324 C -0.02357 0.30393 -0.022 0.30439 -0.02057 0.30555 C -0.01797 0.30763 -0.01575 0.31064 -0.01328 0.31273 C -0.01133 0.31435 -0.00924 0.3155 -0.00729 0.31759 C -0.00521 0.31967 -0.00364 0.32291 -0.00143 0.32476 C 0.00612 0.33078 0.00235 0.32361 0.00886 0.32939 C 0.01198 0.3324 0.01472 0.33564 0.01771 0.33912 L 0.02214 0.34375 C 0.02357 0.34537 0.02487 0.34745 0.02657 0.34861 L 0.03099 0.35092 C 0.01367 0.37338 0.03229 0.34699 0.01914 0.37245 C 0.01472 0.38125 0.00899 0.38981 0.003 0.39652 C 0.00052 0.39907 -0.00182 0.40162 -0.00442 0.4037 C -0.00573 0.40463 -0.00729 0.40509 -0.00885 0.40601 C -0.01028 0.4074 -0.01159 0.40949 -0.01328 0.41064 C -0.0151 0.4118 -0.02513 0.41504 -0.02643 0.4155 C -0.04948 0.43402 -0.02708 0.41458 -0.05 0.43935 L -0.05885 0.44884 L -0.06328 0.4537 C -0.06432 0.45601 -0.06497 0.45879 -0.06627 0.46111 C -0.06745 0.46296 -0.07057 0.46296 -0.07057 0.46574 C -0.07057 0.46851 -0.06797 0.47013 -0.06627 0.4706 C -0.05547 0.47268 -0.04466 0.47175 -0.03385 0.47291 C -0.02799 0.47338 -0.022 0.4743 -0.01614 0.47523 L 0.01472 0.48009 C 0.02513 0.48333 0.01979 0.48101 0.03099 0.48726 L 0.03542 0.48958 C 0.0349 0.49907 0.03451 0.50879 0.03386 0.51828 C 0.0336 0.52268 0.03177 0.53518 0.03099 0.53981 C 0.03047 0.54236 0.02982 0.54467 0.02943 0.54699 C 0.02839 0.55324 0.02748 0.55972 0.02657 0.5662 L 0.025 0.57569 C 0.02552 0.5868 0.02578 0.59791 0.02657 0.60902 C 0.02683 0.61412 0.028 0.61875 0.028 0.62361 C 0.028 0.63148 0.02604 0.63379 0.02357 0.64027 C 0.02201 0.64398 0.02045 0.64814 0.01914 0.65208 C 0.01797 0.65601 0.01745 0.66041 0.01628 0.66412 C 0.01498 0.66759 0.01315 0.67037 0.01185 0.67361 C 0.01016 0.67754 0.00912 0.68194 0.00742 0.68564 C 0.00391 0.69305 -0.00247 0.70069 -0.00729 0.70486 C -0.01133 0.70787 -0.01549 0.71018 -0.01914 0.71435 C -0.02487 0.72037 -0.02187 0.71805 -0.02799 0.72152 C -0.02995 0.72615 -0.03138 0.73171 -0.03385 0.73588 C -0.03906 0.74421 -0.03737 0.73981 -0.03971 0.74768 L -0.03971 0.74791 L -0.05442 0.76736 " pathEditMode="relative" rAng="0" ptsTypes="AAAAAAAAAAAAAAAAAAAAAAAAAAAAAAAAAAAAAAAAAAAAAAAAAAAAAAAAAAAAAAAAAAAAAAAAAAAA">
                                      <p:cBhvr>
                                        <p:cTn id="191" dur="5000" fill="hold"/>
                                        <p:tgtEl>
                                          <p:spTgt spid="75"/>
                                        </p:tgtEl>
                                        <p:attrNameLst>
                                          <p:attrName>ppt_x</p:attrName>
                                          <p:attrName>ppt_y</p:attrName>
                                        </p:attrNameLst>
                                      </p:cBhvr>
                                      <p:rCtr x="-1758" y="38356"/>
                                    </p:animMotion>
                                  </p:childTnLst>
                                </p:cTn>
                              </p:par>
                            </p:childTnLst>
                          </p:cTn>
                        </p:par>
                        <p:par>
                          <p:cTn id="192" fill="hold">
                            <p:stCondLst>
                              <p:cond delay="5000"/>
                            </p:stCondLst>
                            <p:childTnLst>
                              <p:par>
                                <p:cTn id="193" presetID="9" presetClass="exit" presetSubtype="0" fill="hold" nodeType="afterEffect">
                                  <p:stCondLst>
                                    <p:cond delay="0"/>
                                  </p:stCondLst>
                                  <p:childTnLst>
                                    <p:animEffect transition="out" filter="dissolve">
                                      <p:cBhvr>
                                        <p:cTn id="194" dur="500"/>
                                        <p:tgtEl>
                                          <p:spTgt spid="28"/>
                                        </p:tgtEl>
                                      </p:cBhvr>
                                    </p:animEffect>
                                    <p:set>
                                      <p:cBhvr>
                                        <p:cTn id="195" dur="1" fill="hold">
                                          <p:stCondLst>
                                            <p:cond delay="499"/>
                                          </p:stCondLst>
                                        </p:cTn>
                                        <p:tgtEl>
                                          <p:spTgt spid="28"/>
                                        </p:tgtEl>
                                        <p:attrNameLst>
                                          <p:attrName>style.visibility</p:attrName>
                                        </p:attrNameLst>
                                      </p:cBhvr>
                                      <p:to>
                                        <p:strVal val="hidden"/>
                                      </p:to>
                                    </p:set>
                                  </p:childTnLst>
                                </p:cTn>
                              </p:par>
                              <p:par>
                                <p:cTn id="196" presetID="1" presetClass="exit" presetSubtype="0" fill="hold" nodeType="withEffect">
                                  <p:stCondLst>
                                    <p:cond delay="0"/>
                                  </p:stCondLst>
                                  <p:childTnLst>
                                    <p:set>
                                      <p:cBhvr>
                                        <p:cTn id="197" dur="1" fill="hold">
                                          <p:stCondLst>
                                            <p:cond delay="0"/>
                                          </p:stCondLst>
                                        </p:cTn>
                                        <p:tgtEl>
                                          <p:spTgt spid="30"/>
                                        </p:tgtEl>
                                        <p:attrNameLst>
                                          <p:attrName>style.visibility</p:attrName>
                                        </p:attrNameLst>
                                      </p:cBhvr>
                                      <p:to>
                                        <p:strVal val="hidden"/>
                                      </p:to>
                                    </p:set>
                                  </p:childTnLst>
                                </p:cTn>
                              </p:par>
                              <p:par>
                                <p:cTn id="198" presetID="49" presetClass="exit" presetSubtype="0" accel="100000" fill="hold" nodeType="withEffect">
                                  <p:stCondLst>
                                    <p:cond delay="0"/>
                                  </p:stCondLst>
                                  <p:childTnLst>
                                    <p:anim calcmode="lin" valueType="num">
                                      <p:cBhvr>
                                        <p:cTn id="199" dur="500"/>
                                        <p:tgtEl>
                                          <p:spTgt spid="65"/>
                                        </p:tgtEl>
                                        <p:attrNameLst>
                                          <p:attrName>ppt_w</p:attrName>
                                        </p:attrNameLst>
                                      </p:cBhvr>
                                      <p:tavLst>
                                        <p:tav tm="0">
                                          <p:val>
                                            <p:strVal val="ppt_w"/>
                                          </p:val>
                                        </p:tav>
                                        <p:tav tm="100000">
                                          <p:val>
                                            <p:fltVal val="0"/>
                                          </p:val>
                                        </p:tav>
                                      </p:tavLst>
                                    </p:anim>
                                    <p:anim calcmode="lin" valueType="num">
                                      <p:cBhvr>
                                        <p:cTn id="200" dur="500"/>
                                        <p:tgtEl>
                                          <p:spTgt spid="65"/>
                                        </p:tgtEl>
                                        <p:attrNameLst>
                                          <p:attrName>ppt_h</p:attrName>
                                        </p:attrNameLst>
                                      </p:cBhvr>
                                      <p:tavLst>
                                        <p:tav tm="0">
                                          <p:val>
                                            <p:strVal val="ppt_h"/>
                                          </p:val>
                                        </p:tav>
                                        <p:tav tm="100000">
                                          <p:val>
                                            <p:fltVal val="0"/>
                                          </p:val>
                                        </p:tav>
                                      </p:tavLst>
                                    </p:anim>
                                    <p:anim calcmode="lin" valueType="num">
                                      <p:cBhvr>
                                        <p:cTn id="201" dur="500"/>
                                        <p:tgtEl>
                                          <p:spTgt spid="65"/>
                                        </p:tgtEl>
                                        <p:attrNameLst>
                                          <p:attrName>style.rotation</p:attrName>
                                        </p:attrNameLst>
                                      </p:cBhvr>
                                      <p:tavLst>
                                        <p:tav tm="0">
                                          <p:val>
                                            <p:fltVal val="0"/>
                                          </p:val>
                                        </p:tav>
                                        <p:tav tm="100000">
                                          <p:val>
                                            <p:fltVal val="360"/>
                                          </p:val>
                                        </p:tav>
                                      </p:tavLst>
                                    </p:anim>
                                    <p:animEffect transition="out" filter="fade">
                                      <p:cBhvr>
                                        <p:cTn id="202" dur="500"/>
                                        <p:tgtEl>
                                          <p:spTgt spid="65"/>
                                        </p:tgtEl>
                                      </p:cBhvr>
                                    </p:animEffect>
                                    <p:set>
                                      <p:cBhvr>
                                        <p:cTn id="203" dur="1" fill="hold">
                                          <p:stCondLst>
                                            <p:cond delay="499"/>
                                          </p:stCondLst>
                                        </p:cTn>
                                        <p:tgtEl>
                                          <p:spTgt spid="65"/>
                                        </p:tgtEl>
                                        <p:attrNameLst>
                                          <p:attrName>style.visibility</p:attrName>
                                        </p:attrNameLst>
                                      </p:cBhvr>
                                      <p:to>
                                        <p:strVal val="hidden"/>
                                      </p:to>
                                    </p:set>
                                  </p:childTnLst>
                                </p:cTn>
                              </p:par>
                            </p:childTnLst>
                          </p:cTn>
                        </p:par>
                        <p:par>
                          <p:cTn id="204" fill="hold">
                            <p:stCondLst>
                              <p:cond delay="5500"/>
                            </p:stCondLst>
                            <p:childTnLst>
                              <p:par>
                                <p:cTn id="205" presetID="49" presetClass="exit" presetSubtype="0" accel="100000" fill="hold" grpId="1" nodeType="afterEffect">
                                  <p:stCondLst>
                                    <p:cond delay="0"/>
                                  </p:stCondLst>
                                  <p:childTnLst>
                                    <p:anim calcmode="lin" valueType="num">
                                      <p:cBhvr>
                                        <p:cTn id="206" dur="500"/>
                                        <p:tgtEl>
                                          <p:spTgt spid="53"/>
                                        </p:tgtEl>
                                        <p:attrNameLst>
                                          <p:attrName>ppt_w</p:attrName>
                                        </p:attrNameLst>
                                      </p:cBhvr>
                                      <p:tavLst>
                                        <p:tav tm="0">
                                          <p:val>
                                            <p:strVal val="ppt_w"/>
                                          </p:val>
                                        </p:tav>
                                        <p:tav tm="100000">
                                          <p:val>
                                            <p:fltVal val="0"/>
                                          </p:val>
                                        </p:tav>
                                      </p:tavLst>
                                    </p:anim>
                                    <p:anim calcmode="lin" valueType="num">
                                      <p:cBhvr>
                                        <p:cTn id="207" dur="500"/>
                                        <p:tgtEl>
                                          <p:spTgt spid="53"/>
                                        </p:tgtEl>
                                        <p:attrNameLst>
                                          <p:attrName>ppt_h</p:attrName>
                                        </p:attrNameLst>
                                      </p:cBhvr>
                                      <p:tavLst>
                                        <p:tav tm="0">
                                          <p:val>
                                            <p:strVal val="ppt_h"/>
                                          </p:val>
                                        </p:tav>
                                        <p:tav tm="100000">
                                          <p:val>
                                            <p:fltVal val="0"/>
                                          </p:val>
                                        </p:tav>
                                      </p:tavLst>
                                    </p:anim>
                                    <p:anim calcmode="lin" valueType="num">
                                      <p:cBhvr>
                                        <p:cTn id="208" dur="500"/>
                                        <p:tgtEl>
                                          <p:spTgt spid="53"/>
                                        </p:tgtEl>
                                        <p:attrNameLst>
                                          <p:attrName>style.rotation</p:attrName>
                                        </p:attrNameLst>
                                      </p:cBhvr>
                                      <p:tavLst>
                                        <p:tav tm="0">
                                          <p:val>
                                            <p:fltVal val="0"/>
                                          </p:val>
                                        </p:tav>
                                        <p:tav tm="100000">
                                          <p:val>
                                            <p:fltVal val="360"/>
                                          </p:val>
                                        </p:tav>
                                      </p:tavLst>
                                    </p:anim>
                                    <p:animEffect transition="out" filter="fade">
                                      <p:cBhvr>
                                        <p:cTn id="209" dur="500"/>
                                        <p:tgtEl>
                                          <p:spTgt spid="53"/>
                                        </p:tgtEl>
                                      </p:cBhvr>
                                    </p:animEffect>
                                    <p:set>
                                      <p:cBhvr>
                                        <p:cTn id="210" dur="1" fill="hold">
                                          <p:stCondLst>
                                            <p:cond delay="499"/>
                                          </p:stCondLst>
                                        </p:cTn>
                                        <p:tgtEl>
                                          <p:spTgt spid="53"/>
                                        </p:tgtEl>
                                        <p:attrNameLst>
                                          <p:attrName>style.visibility</p:attrName>
                                        </p:attrNameLst>
                                      </p:cBhvr>
                                      <p:to>
                                        <p:strVal val="hidden"/>
                                      </p:to>
                                    </p:set>
                                  </p:childTnLst>
                                </p:cTn>
                              </p:par>
                            </p:childTnLst>
                          </p:cTn>
                        </p:par>
                        <p:par>
                          <p:cTn id="211" fill="hold">
                            <p:stCondLst>
                              <p:cond delay="6000"/>
                            </p:stCondLst>
                            <p:childTnLst>
                              <p:par>
                                <p:cTn id="212" presetID="49" presetClass="exit" presetSubtype="0" accel="100000" fill="hold" grpId="1" nodeType="afterEffect">
                                  <p:stCondLst>
                                    <p:cond delay="0"/>
                                  </p:stCondLst>
                                  <p:childTnLst>
                                    <p:anim calcmode="lin" valueType="num">
                                      <p:cBhvr>
                                        <p:cTn id="213" dur="500"/>
                                        <p:tgtEl>
                                          <p:spTgt spid="54"/>
                                        </p:tgtEl>
                                        <p:attrNameLst>
                                          <p:attrName>ppt_w</p:attrName>
                                        </p:attrNameLst>
                                      </p:cBhvr>
                                      <p:tavLst>
                                        <p:tav tm="0">
                                          <p:val>
                                            <p:strVal val="ppt_w"/>
                                          </p:val>
                                        </p:tav>
                                        <p:tav tm="100000">
                                          <p:val>
                                            <p:fltVal val="0"/>
                                          </p:val>
                                        </p:tav>
                                      </p:tavLst>
                                    </p:anim>
                                    <p:anim calcmode="lin" valueType="num">
                                      <p:cBhvr>
                                        <p:cTn id="214" dur="500"/>
                                        <p:tgtEl>
                                          <p:spTgt spid="54"/>
                                        </p:tgtEl>
                                        <p:attrNameLst>
                                          <p:attrName>ppt_h</p:attrName>
                                        </p:attrNameLst>
                                      </p:cBhvr>
                                      <p:tavLst>
                                        <p:tav tm="0">
                                          <p:val>
                                            <p:strVal val="ppt_h"/>
                                          </p:val>
                                        </p:tav>
                                        <p:tav tm="100000">
                                          <p:val>
                                            <p:fltVal val="0"/>
                                          </p:val>
                                        </p:tav>
                                      </p:tavLst>
                                    </p:anim>
                                    <p:anim calcmode="lin" valueType="num">
                                      <p:cBhvr>
                                        <p:cTn id="215" dur="500"/>
                                        <p:tgtEl>
                                          <p:spTgt spid="54"/>
                                        </p:tgtEl>
                                        <p:attrNameLst>
                                          <p:attrName>style.rotation</p:attrName>
                                        </p:attrNameLst>
                                      </p:cBhvr>
                                      <p:tavLst>
                                        <p:tav tm="0">
                                          <p:val>
                                            <p:fltVal val="0"/>
                                          </p:val>
                                        </p:tav>
                                        <p:tav tm="100000">
                                          <p:val>
                                            <p:fltVal val="360"/>
                                          </p:val>
                                        </p:tav>
                                      </p:tavLst>
                                    </p:anim>
                                    <p:animEffect transition="out" filter="fade">
                                      <p:cBhvr>
                                        <p:cTn id="216" dur="500"/>
                                        <p:tgtEl>
                                          <p:spTgt spid="54"/>
                                        </p:tgtEl>
                                      </p:cBhvr>
                                    </p:animEffect>
                                    <p:set>
                                      <p:cBhvr>
                                        <p:cTn id="217" dur="1" fill="hold">
                                          <p:stCondLst>
                                            <p:cond delay="499"/>
                                          </p:stCondLst>
                                        </p:cTn>
                                        <p:tgtEl>
                                          <p:spTgt spid="54"/>
                                        </p:tgtEl>
                                        <p:attrNameLst>
                                          <p:attrName>style.visibility</p:attrName>
                                        </p:attrNameLst>
                                      </p:cBhvr>
                                      <p:to>
                                        <p:strVal val="hidden"/>
                                      </p:to>
                                    </p:set>
                                  </p:childTnLst>
                                </p:cTn>
                              </p:par>
                            </p:childTnLst>
                          </p:cTn>
                        </p:par>
                        <p:par>
                          <p:cTn id="218" fill="hold">
                            <p:stCondLst>
                              <p:cond delay="6500"/>
                            </p:stCondLst>
                            <p:childTnLst>
                              <p:par>
                                <p:cTn id="219" presetID="49" presetClass="exit" presetSubtype="0" accel="100000" fill="hold" grpId="1" nodeType="afterEffect">
                                  <p:stCondLst>
                                    <p:cond delay="0"/>
                                  </p:stCondLst>
                                  <p:childTnLst>
                                    <p:anim calcmode="lin" valueType="num">
                                      <p:cBhvr>
                                        <p:cTn id="220" dur="500"/>
                                        <p:tgtEl>
                                          <p:spTgt spid="55"/>
                                        </p:tgtEl>
                                        <p:attrNameLst>
                                          <p:attrName>ppt_w</p:attrName>
                                        </p:attrNameLst>
                                      </p:cBhvr>
                                      <p:tavLst>
                                        <p:tav tm="0">
                                          <p:val>
                                            <p:strVal val="ppt_w"/>
                                          </p:val>
                                        </p:tav>
                                        <p:tav tm="100000">
                                          <p:val>
                                            <p:fltVal val="0"/>
                                          </p:val>
                                        </p:tav>
                                      </p:tavLst>
                                    </p:anim>
                                    <p:anim calcmode="lin" valueType="num">
                                      <p:cBhvr>
                                        <p:cTn id="221" dur="500"/>
                                        <p:tgtEl>
                                          <p:spTgt spid="55"/>
                                        </p:tgtEl>
                                        <p:attrNameLst>
                                          <p:attrName>ppt_h</p:attrName>
                                        </p:attrNameLst>
                                      </p:cBhvr>
                                      <p:tavLst>
                                        <p:tav tm="0">
                                          <p:val>
                                            <p:strVal val="ppt_h"/>
                                          </p:val>
                                        </p:tav>
                                        <p:tav tm="100000">
                                          <p:val>
                                            <p:fltVal val="0"/>
                                          </p:val>
                                        </p:tav>
                                      </p:tavLst>
                                    </p:anim>
                                    <p:anim calcmode="lin" valueType="num">
                                      <p:cBhvr>
                                        <p:cTn id="222" dur="500"/>
                                        <p:tgtEl>
                                          <p:spTgt spid="55"/>
                                        </p:tgtEl>
                                        <p:attrNameLst>
                                          <p:attrName>style.rotation</p:attrName>
                                        </p:attrNameLst>
                                      </p:cBhvr>
                                      <p:tavLst>
                                        <p:tav tm="0">
                                          <p:val>
                                            <p:fltVal val="0"/>
                                          </p:val>
                                        </p:tav>
                                        <p:tav tm="100000">
                                          <p:val>
                                            <p:fltVal val="360"/>
                                          </p:val>
                                        </p:tav>
                                      </p:tavLst>
                                    </p:anim>
                                    <p:animEffect transition="out" filter="fade">
                                      <p:cBhvr>
                                        <p:cTn id="223" dur="500"/>
                                        <p:tgtEl>
                                          <p:spTgt spid="55"/>
                                        </p:tgtEl>
                                      </p:cBhvr>
                                    </p:animEffect>
                                    <p:set>
                                      <p:cBhvr>
                                        <p:cTn id="224" dur="1" fill="hold">
                                          <p:stCondLst>
                                            <p:cond delay="499"/>
                                          </p:stCondLst>
                                        </p:cTn>
                                        <p:tgtEl>
                                          <p:spTgt spid="55"/>
                                        </p:tgtEl>
                                        <p:attrNameLst>
                                          <p:attrName>style.visibility</p:attrName>
                                        </p:attrNameLst>
                                      </p:cBhvr>
                                      <p:to>
                                        <p:strVal val="hidden"/>
                                      </p:to>
                                    </p:set>
                                  </p:childTnLst>
                                </p:cTn>
                              </p:par>
                            </p:childTnLst>
                          </p:cTn>
                        </p:par>
                        <p:par>
                          <p:cTn id="225" fill="hold">
                            <p:stCondLst>
                              <p:cond delay="7000"/>
                            </p:stCondLst>
                            <p:childTnLst>
                              <p:par>
                                <p:cTn id="226" presetID="49" presetClass="exit" presetSubtype="0" accel="100000" fill="hold" grpId="1" nodeType="afterEffect">
                                  <p:stCondLst>
                                    <p:cond delay="0"/>
                                  </p:stCondLst>
                                  <p:childTnLst>
                                    <p:anim calcmode="lin" valueType="num">
                                      <p:cBhvr>
                                        <p:cTn id="227" dur="500"/>
                                        <p:tgtEl>
                                          <p:spTgt spid="57"/>
                                        </p:tgtEl>
                                        <p:attrNameLst>
                                          <p:attrName>ppt_w</p:attrName>
                                        </p:attrNameLst>
                                      </p:cBhvr>
                                      <p:tavLst>
                                        <p:tav tm="0">
                                          <p:val>
                                            <p:strVal val="ppt_w"/>
                                          </p:val>
                                        </p:tav>
                                        <p:tav tm="100000">
                                          <p:val>
                                            <p:fltVal val="0"/>
                                          </p:val>
                                        </p:tav>
                                      </p:tavLst>
                                    </p:anim>
                                    <p:anim calcmode="lin" valueType="num">
                                      <p:cBhvr>
                                        <p:cTn id="228" dur="500"/>
                                        <p:tgtEl>
                                          <p:spTgt spid="57"/>
                                        </p:tgtEl>
                                        <p:attrNameLst>
                                          <p:attrName>ppt_h</p:attrName>
                                        </p:attrNameLst>
                                      </p:cBhvr>
                                      <p:tavLst>
                                        <p:tav tm="0">
                                          <p:val>
                                            <p:strVal val="ppt_h"/>
                                          </p:val>
                                        </p:tav>
                                        <p:tav tm="100000">
                                          <p:val>
                                            <p:fltVal val="0"/>
                                          </p:val>
                                        </p:tav>
                                      </p:tavLst>
                                    </p:anim>
                                    <p:anim calcmode="lin" valueType="num">
                                      <p:cBhvr>
                                        <p:cTn id="229" dur="500"/>
                                        <p:tgtEl>
                                          <p:spTgt spid="57"/>
                                        </p:tgtEl>
                                        <p:attrNameLst>
                                          <p:attrName>style.rotation</p:attrName>
                                        </p:attrNameLst>
                                      </p:cBhvr>
                                      <p:tavLst>
                                        <p:tav tm="0">
                                          <p:val>
                                            <p:fltVal val="0"/>
                                          </p:val>
                                        </p:tav>
                                        <p:tav tm="100000">
                                          <p:val>
                                            <p:fltVal val="360"/>
                                          </p:val>
                                        </p:tav>
                                      </p:tavLst>
                                    </p:anim>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par>
                          <p:cTn id="232" fill="hold">
                            <p:stCondLst>
                              <p:cond delay="7500"/>
                            </p:stCondLst>
                            <p:childTnLst>
                              <p:par>
                                <p:cTn id="233" presetID="49" presetClass="exit" presetSubtype="0" accel="100000" fill="hold" grpId="1" nodeType="afterEffect">
                                  <p:stCondLst>
                                    <p:cond delay="0"/>
                                  </p:stCondLst>
                                  <p:childTnLst>
                                    <p:anim calcmode="lin" valueType="num">
                                      <p:cBhvr>
                                        <p:cTn id="234" dur="500"/>
                                        <p:tgtEl>
                                          <p:spTgt spid="58"/>
                                        </p:tgtEl>
                                        <p:attrNameLst>
                                          <p:attrName>ppt_w</p:attrName>
                                        </p:attrNameLst>
                                      </p:cBhvr>
                                      <p:tavLst>
                                        <p:tav tm="0">
                                          <p:val>
                                            <p:strVal val="ppt_w"/>
                                          </p:val>
                                        </p:tav>
                                        <p:tav tm="100000">
                                          <p:val>
                                            <p:fltVal val="0"/>
                                          </p:val>
                                        </p:tav>
                                      </p:tavLst>
                                    </p:anim>
                                    <p:anim calcmode="lin" valueType="num">
                                      <p:cBhvr>
                                        <p:cTn id="235" dur="500"/>
                                        <p:tgtEl>
                                          <p:spTgt spid="58"/>
                                        </p:tgtEl>
                                        <p:attrNameLst>
                                          <p:attrName>ppt_h</p:attrName>
                                        </p:attrNameLst>
                                      </p:cBhvr>
                                      <p:tavLst>
                                        <p:tav tm="0">
                                          <p:val>
                                            <p:strVal val="ppt_h"/>
                                          </p:val>
                                        </p:tav>
                                        <p:tav tm="100000">
                                          <p:val>
                                            <p:fltVal val="0"/>
                                          </p:val>
                                        </p:tav>
                                      </p:tavLst>
                                    </p:anim>
                                    <p:anim calcmode="lin" valueType="num">
                                      <p:cBhvr>
                                        <p:cTn id="236" dur="500"/>
                                        <p:tgtEl>
                                          <p:spTgt spid="58"/>
                                        </p:tgtEl>
                                        <p:attrNameLst>
                                          <p:attrName>style.rotation</p:attrName>
                                        </p:attrNameLst>
                                      </p:cBhvr>
                                      <p:tavLst>
                                        <p:tav tm="0">
                                          <p:val>
                                            <p:fltVal val="0"/>
                                          </p:val>
                                        </p:tav>
                                        <p:tav tm="100000">
                                          <p:val>
                                            <p:fltVal val="360"/>
                                          </p:val>
                                        </p:tav>
                                      </p:tavLst>
                                    </p:anim>
                                    <p:animEffect transition="out" filter="fade">
                                      <p:cBhvr>
                                        <p:cTn id="237" dur="500"/>
                                        <p:tgtEl>
                                          <p:spTgt spid="58"/>
                                        </p:tgtEl>
                                      </p:cBhvr>
                                    </p:animEffect>
                                    <p:set>
                                      <p:cBhvr>
                                        <p:cTn id="238" dur="1" fill="hold">
                                          <p:stCondLst>
                                            <p:cond delay="499"/>
                                          </p:stCondLst>
                                        </p:cTn>
                                        <p:tgtEl>
                                          <p:spTgt spid="58"/>
                                        </p:tgtEl>
                                        <p:attrNameLst>
                                          <p:attrName>style.visibility</p:attrName>
                                        </p:attrNameLst>
                                      </p:cBhvr>
                                      <p:to>
                                        <p:strVal val="hidden"/>
                                      </p:to>
                                    </p:set>
                                  </p:childTnLst>
                                </p:cTn>
                              </p:par>
                            </p:childTnLst>
                          </p:cTn>
                        </p:par>
                        <p:par>
                          <p:cTn id="239" fill="hold">
                            <p:stCondLst>
                              <p:cond delay="8000"/>
                            </p:stCondLst>
                            <p:childTnLst>
                              <p:par>
                                <p:cTn id="240" presetID="49" presetClass="exit" presetSubtype="0" accel="100000" fill="hold" grpId="1" nodeType="afterEffect">
                                  <p:stCondLst>
                                    <p:cond delay="0"/>
                                  </p:stCondLst>
                                  <p:childTnLst>
                                    <p:anim calcmode="lin" valueType="num">
                                      <p:cBhvr>
                                        <p:cTn id="241" dur="500"/>
                                        <p:tgtEl>
                                          <p:spTgt spid="59"/>
                                        </p:tgtEl>
                                        <p:attrNameLst>
                                          <p:attrName>ppt_w</p:attrName>
                                        </p:attrNameLst>
                                      </p:cBhvr>
                                      <p:tavLst>
                                        <p:tav tm="0">
                                          <p:val>
                                            <p:strVal val="ppt_w"/>
                                          </p:val>
                                        </p:tav>
                                        <p:tav tm="100000">
                                          <p:val>
                                            <p:fltVal val="0"/>
                                          </p:val>
                                        </p:tav>
                                      </p:tavLst>
                                    </p:anim>
                                    <p:anim calcmode="lin" valueType="num">
                                      <p:cBhvr>
                                        <p:cTn id="242" dur="500"/>
                                        <p:tgtEl>
                                          <p:spTgt spid="59"/>
                                        </p:tgtEl>
                                        <p:attrNameLst>
                                          <p:attrName>ppt_h</p:attrName>
                                        </p:attrNameLst>
                                      </p:cBhvr>
                                      <p:tavLst>
                                        <p:tav tm="0">
                                          <p:val>
                                            <p:strVal val="ppt_h"/>
                                          </p:val>
                                        </p:tav>
                                        <p:tav tm="100000">
                                          <p:val>
                                            <p:fltVal val="0"/>
                                          </p:val>
                                        </p:tav>
                                      </p:tavLst>
                                    </p:anim>
                                    <p:anim calcmode="lin" valueType="num">
                                      <p:cBhvr>
                                        <p:cTn id="243" dur="500"/>
                                        <p:tgtEl>
                                          <p:spTgt spid="59"/>
                                        </p:tgtEl>
                                        <p:attrNameLst>
                                          <p:attrName>style.rotation</p:attrName>
                                        </p:attrNameLst>
                                      </p:cBhvr>
                                      <p:tavLst>
                                        <p:tav tm="0">
                                          <p:val>
                                            <p:fltVal val="0"/>
                                          </p:val>
                                        </p:tav>
                                        <p:tav tm="100000">
                                          <p:val>
                                            <p:fltVal val="360"/>
                                          </p:val>
                                        </p:tav>
                                      </p:tavLst>
                                    </p:anim>
                                    <p:animEffect transition="out" filter="fade">
                                      <p:cBhvr>
                                        <p:cTn id="244" dur="500"/>
                                        <p:tgtEl>
                                          <p:spTgt spid="59"/>
                                        </p:tgtEl>
                                      </p:cBhvr>
                                    </p:animEffect>
                                    <p:set>
                                      <p:cBhvr>
                                        <p:cTn id="245" dur="1" fill="hold">
                                          <p:stCondLst>
                                            <p:cond delay="499"/>
                                          </p:stCondLst>
                                        </p:cTn>
                                        <p:tgtEl>
                                          <p:spTgt spid="59"/>
                                        </p:tgtEl>
                                        <p:attrNameLst>
                                          <p:attrName>style.visibility</p:attrName>
                                        </p:attrNameLst>
                                      </p:cBhvr>
                                      <p:to>
                                        <p:strVal val="hidden"/>
                                      </p:to>
                                    </p:set>
                                  </p:childTnLst>
                                </p:cTn>
                              </p:par>
                            </p:childTnLst>
                          </p:cTn>
                        </p:par>
                        <p:par>
                          <p:cTn id="246" fill="hold">
                            <p:stCondLst>
                              <p:cond delay="8500"/>
                            </p:stCondLst>
                            <p:childTnLst>
                              <p:par>
                                <p:cTn id="247" presetID="49" presetClass="exit" presetSubtype="0" accel="100000" fill="hold" grpId="1" nodeType="afterEffect">
                                  <p:stCondLst>
                                    <p:cond delay="0"/>
                                  </p:stCondLst>
                                  <p:childTnLst>
                                    <p:anim calcmode="lin" valueType="num">
                                      <p:cBhvr>
                                        <p:cTn id="248" dur="500"/>
                                        <p:tgtEl>
                                          <p:spTgt spid="60"/>
                                        </p:tgtEl>
                                        <p:attrNameLst>
                                          <p:attrName>ppt_w</p:attrName>
                                        </p:attrNameLst>
                                      </p:cBhvr>
                                      <p:tavLst>
                                        <p:tav tm="0">
                                          <p:val>
                                            <p:strVal val="ppt_w"/>
                                          </p:val>
                                        </p:tav>
                                        <p:tav tm="100000">
                                          <p:val>
                                            <p:fltVal val="0"/>
                                          </p:val>
                                        </p:tav>
                                      </p:tavLst>
                                    </p:anim>
                                    <p:anim calcmode="lin" valueType="num">
                                      <p:cBhvr>
                                        <p:cTn id="249" dur="500"/>
                                        <p:tgtEl>
                                          <p:spTgt spid="60"/>
                                        </p:tgtEl>
                                        <p:attrNameLst>
                                          <p:attrName>ppt_h</p:attrName>
                                        </p:attrNameLst>
                                      </p:cBhvr>
                                      <p:tavLst>
                                        <p:tav tm="0">
                                          <p:val>
                                            <p:strVal val="ppt_h"/>
                                          </p:val>
                                        </p:tav>
                                        <p:tav tm="100000">
                                          <p:val>
                                            <p:fltVal val="0"/>
                                          </p:val>
                                        </p:tav>
                                      </p:tavLst>
                                    </p:anim>
                                    <p:anim calcmode="lin" valueType="num">
                                      <p:cBhvr>
                                        <p:cTn id="250" dur="500"/>
                                        <p:tgtEl>
                                          <p:spTgt spid="60"/>
                                        </p:tgtEl>
                                        <p:attrNameLst>
                                          <p:attrName>style.rotation</p:attrName>
                                        </p:attrNameLst>
                                      </p:cBhvr>
                                      <p:tavLst>
                                        <p:tav tm="0">
                                          <p:val>
                                            <p:fltVal val="0"/>
                                          </p:val>
                                        </p:tav>
                                        <p:tav tm="100000">
                                          <p:val>
                                            <p:fltVal val="360"/>
                                          </p:val>
                                        </p:tav>
                                      </p:tavLst>
                                    </p:anim>
                                    <p:animEffect transition="out" filter="fade">
                                      <p:cBhvr>
                                        <p:cTn id="251" dur="500"/>
                                        <p:tgtEl>
                                          <p:spTgt spid="60"/>
                                        </p:tgtEl>
                                      </p:cBhvr>
                                    </p:animEffect>
                                    <p:set>
                                      <p:cBhvr>
                                        <p:cTn id="252" dur="1" fill="hold">
                                          <p:stCondLst>
                                            <p:cond delay="499"/>
                                          </p:stCondLst>
                                        </p:cTn>
                                        <p:tgtEl>
                                          <p:spTgt spid="60"/>
                                        </p:tgtEl>
                                        <p:attrNameLst>
                                          <p:attrName>style.visibility</p:attrName>
                                        </p:attrNameLst>
                                      </p:cBhvr>
                                      <p:to>
                                        <p:strVal val="hidden"/>
                                      </p:to>
                                    </p:set>
                                  </p:childTnLst>
                                </p:cTn>
                              </p:par>
                            </p:childTnLst>
                          </p:cTn>
                        </p:par>
                        <p:par>
                          <p:cTn id="253" fill="hold">
                            <p:stCondLst>
                              <p:cond delay="9000"/>
                            </p:stCondLst>
                            <p:childTnLst>
                              <p:par>
                                <p:cTn id="254" presetID="49" presetClass="exit" presetSubtype="0" accel="100000" fill="hold" grpId="1" nodeType="afterEffect">
                                  <p:stCondLst>
                                    <p:cond delay="0"/>
                                  </p:stCondLst>
                                  <p:childTnLst>
                                    <p:anim calcmode="lin" valueType="num">
                                      <p:cBhvr>
                                        <p:cTn id="255" dur="500"/>
                                        <p:tgtEl>
                                          <p:spTgt spid="62"/>
                                        </p:tgtEl>
                                        <p:attrNameLst>
                                          <p:attrName>ppt_w</p:attrName>
                                        </p:attrNameLst>
                                      </p:cBhvr>
                                      <p:tavLst>
                                        <p:tav tm="0">
                                          <p:val>
                                            <p:strVal val="ppt_w"/>
                                          </p:val>
                                        </p:tav>
                                        <p:tav tm="100000">
                                          <p:val>
                                            <p:fltVal val="0"/>
                                          </p:val>
                                        </p:tav>
                                      </p:tavLst>
                                    </p:anim>
                                    <p:anim calcmode="lin" valueType="num">
                                      <p:cBhvr>
                                        <p:cTn id="256" dur="500"/>
                                        <p:tgtEl>
                                          <p:spTgt spid="62"/>
                                        </p:tgtEl>
                                        <p:attrNameLst>
                                          <p:attrName>ppt_h</p:attrName>
                                        </p:attrNameLst>
                                      </p:cBhvr>
                                      <p:tavLst>
                                        <p:tav tm="0">
                                          <p:val>
                                            <p:strVal val="ppt_h"/>
                                          </p:val>
                                        </p:tav>
                                        <p:tav tm="100000">
                                          <p:val>
                                            <p:fltVal val="0"/>
                                          </p:val>
                                        </p:tav>
                                      </p:tavLst>
                                    </p:anim>
                                    <p:anim calcmode="lin" valueType="num">
                                      <p:cBhvr>
                                        <p:cTn id="257" dur="500"/>
                                        <p:tgtEl>
                                          <p:spTgt spid="62"/>
                                        </p:tgtEl>
                                        <p:attrNameLst>
                                          <p:attrName>style.rotation</p:attrName>
                                        </p:attrNameLst>
                                      </p:cBhvr>
                                      <p:tavLst>
                                        <p:tav tm="0">
                                          <p:val>
                                            <p:fltVal val="0"/>
                                          </p:val>
                                        </p:tav>
                                        <p:tav tm="100000">
                                          <p:val>
                                            <p:fltVal val="360"/>
                                          </p:val>
                                        </p:tav>
                                      </p:tavLst>
                                    </p:anim>
                                    <p:animEffect transition="out" filter="fade">
                                      <p:cBhvr>
                                        <p:cTn id="258" dur="500"/>
                                        <p:tgtEl>
                                          <p:spTgt spid="62"/>
                                        </p:tgtEl>
                                      </p:cBhvr>
                                    </p:animEffect>
                                    <p:set>
                                      <p:cBhvr>
                                        <p:cTn id="259" dur="1" fill="hold">
                                          <p:stCondLst>
                                            <p:cond delay="499"/>
                                          </p:stCondLst>
                                        </p:cTn>
                                        <p:tgtEl>
                                          <p:spTgt spid="62"/>
                                        </p:tgtEl>
                                        <p:attrNameLst>
                                          <p:attrName>style.visibility</p:attrName>
                                        </p:attrNameLst>
                                      </p:cBhvr>
                                      <p:to>
                                        <p:strVal val="hidden"/>
                                      </p:to>
                                    </p:set>
                                  </p:childTnLst>
                                </p:cTn>
                              </p:par>
                            </p:childTnLst>
                          </p:cTn>
                        </p:par>
                        <p:par>
                          <p:cTn id="260" fill="hold">
                            <p:stCondLst>
                              <p:cond delay="9500"/>
                            </p:stCondLst>
                            <p:childTnLst>
                              <p:par>
                                <p:cTn id="261" presetID="2" presetClass="entr" presetSubtype="1" fill="hold" nodeType="afterEffect">
                                  <p:stCondLst>
                                    <p:cond delay="0"/>
                                  </p:stCondLst>
                                  <p:childTnLst>
                                    <p:set>
                                      <p:cBhvr>
                                        <p:cTn id="262" dur="1" fill="hold">
                                          <p:stCondLst>
                                            <p:cond delay="0"/>
                                          </p:stCondLst>
                                        </p:cTn>
                                        <p:tgtEl>
                                          <p:spTgt spid="73"/>
                                        </p:tgtEl>
                                        <p:attrNameLst>
                                          <p:attrName>style.visibility</p:attrName>
                                        </p:attrNameLst>
                                      </p:cBhvr>
                                      <p:to>
                                        <p:strVal val="visible"/>
                                      </p:to>
                                    </p:set>
                                    <p:anim calcmode="lin" valueType="num">
                                      <p:cBhvr additive="base">
                                        <p:cTn id="263" dur="5000" fill="hold"/>
                                        <p:tgtEl>
                                          <p:spTgt spid="73"/>
                                        </p:tgtEl>
                                        <p:attrNameLst>
                                          <p:attrName>ppt_x</p:attrName>
                                        </p:attrNameLst>
                                      </p:cBhvr>
                                      <p:tavLst>
                                        <p:tav tm="0">
                                          <p:val>
                                            <p:strVal val="#ppt_x"/>
                                          </p:val>
                                        </p:tav>
                                        <p:tav tm="100000">
                                          <p:val>
                                            <p:strVal val="#ppt_x"/>
                                          </p:val>
                                        </p:tav>
                                      </p:tavLst>
                                    </p:anim>
                                    <p:anim calcmode="lin" valueType="num">
                                      <p:cBhvr additive="base">
                                        <p:cTn id="264" dur="5000" fill="hold"/>
                                        <p:tgtEl>
                                          <p:spTgt spid="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7" grpId="0" animBg="1"/>
      <p:bldP spid="53" grpId="0" animBg="1"/>
      <p:bldP spid="53" grpId="1" animBg="1"/>
      <p:bldP spid="54" grpId="0" animBg="1"/>
      <p:bldP spid="54" grpId="1" animBg="1"/>
      <p:bldP spid="55" grpId="0" animBg="1"/>
      <p:bldP spid="55" grpId="1" animBg="1"/>
      <p:bldP spid="57" grpId="0" animBg="1"/>
      <p:bldP spid="57" grpId="1" animBg="1"/>
      <p:bldP spid="58" grpId="0" animBg="1"/>
      <p:bldP spid="58" grpId="1" animBg="1"/>
      <p:bldP spid="59" grpId="0" animBg="1"/>
      <p:bldP spid="59" grpId="1" animBg="1"/>
      <p:bldP spid="60" grpId="0" animBg="1"/>
      <p:bldP spid="60" grpId="1" animBg="1"/>
      <p:bldP spid="62" grpId="0" animBg="1"/>
      <p:bldP spid="6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4611"/>
            <a:ext cx="6096000" cy="869950"/>
          </a:xfrm>
          <a:prstGeom prst="rect">
            <a:avLst/>
          </a:prstGeom>
        </p:spPr>
      </p:pic>
      <p:sp>
        <p:nvSpPr>
          <p:cNvPr id="4" name="Title 3"/>
          <p:cNvSpPr>
            <a:spLocks noGrp="1"/>
          </p:cNvSpPr>
          <p:nvPr>
            <p:ph type="title"/>
          </p:nvPr>
        </p:nvSpPr>
        <p:spPr>
          <a:xfrm>
            <a:off x="0" y="154611"/>
            <a:ext cx="5123793" cy="707849"/>
          </a:xfrm>
        </p:spPr>
        <p:txBody>
          <a:bodyPr>
            <a:normAutofit/>
          </a:bodyPr>
          <a:lstStyle/>
          <a:p>
            <a:r>
              <a:rPr lang="en-GB" sz="3600" b="1" dirty="0">
                <a:solidFill>
                  <a:schemeClr val="bg1"/>
                </a:solidFill>
              </a:rPr>
              <a:t>Heute und </a:t>
            </a:r>
            <a:r>
              <a:rPr lang="en-GB" sz="3600" b="1" dirty="0" err="1">
                <a:solidFill>
                  <a:schemeClr val="bg1"/>
                </a:solidFill>
              </a:rPr>
              <a:t>gestern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6096000" y="112980"/>
            <a:ext cx="4169316" cy="830997"/>
          </a:xfrm>
          <a:prstGeom prst="rect">
            <a:avLst/>
          </a:prstGeom>
          <a:noFill/>
        </p:spPr>
        <p:txBody>
          <a:bodyPr wrap="square" rtlCol="0">
            <a:spAutoFit/>
          </a:bodyPr>
          <a:lstStyle/>
          <a:p>
            <a:r>
              <a:rPr lang="en-US" sz="2400" dirty="0" err="1">
                <a:solidFill>
                  <a:schemeClr val="accent5">
                    <a:lumMod val="50000"/>
                  </a:schemeClr>
                </a:solidFill>
              </a:rPr>
              <a:t>Frage</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Partner und </a:t>
            </a:r>
            <a:r>
              <a:rPr lang="en-US" sz="2400" dirty="0" err="1">
                <a:solidFill>
                  <a:schemeClr val="accent5">
                    <a:lumMod val="50000"/>
                  </a:schemeClr>
                </a:solidFill>
              </a:rPr>
              <a:t>beantworte</a:t>
            </a:r>
            <a:r>
              <a:rPr lang="en-US" sz="2400" dirty="0">
                <a:solidFill>
                  <a:schemeClr val="accent5">
                    <a:lumMod val="50000"/>
                  </a:schemeClr>
                </a:solidFill>
              </a:rPr>
              <a:t> die </a:t>
            </a:r>
            <a:r>
              <a:rPr lang="en-US" sz="2400" dirty="0" err="1">
                <a:solidFill>
                  <a:schemeClr val="accent5">
                    <a:lumMod val="50000"/>
                  </a:schemeClr>
                </a:solidFill>
              </a:rPr>
              <a:t>Fragen</a:t>
            </a:r>
            <a:r>
              <a:rPr lang="en-US" sz="2400" dirty="0">
                <a:solidFill>
                  <a:schemeClr val="accent5">
                    <a:lumMod val="50000"/>
                  </a:schemeClr>
                </a:solidFill>
              </a:rPr>
              <a:t>. </a:t>
            </a:r>
          </a:p>
        </p:txBody>
      </p:sp>
      <p:sp>
        <p:nvSpPr>
          <p:cNvPr id="10" name="TextBox 9">
            <a:extLst>
              <a:ext uri="{FF2B5EF4-FFF2-40B4-BE49-F238E27FC236}">
                <a16:creationId xmlns:a16="http://schemas.microsoft.com/office/drawing/2014/main" id="{C4400657-7565-4500-BE54-03D324A14FFC}"/>
              </a:ext>
            </a:extLst>
          </p:cNvPr>
          <p:cNvSpPr txBox="1"/>
          <p:nvPr/>
        </p:nvSpPr>
        <p:spPr>
          <a:xfrm>
            <a:off x="189949" y="1039809"/>
            <a:ext cx="1538441" cy="461665"/>
          </a:xfrm>
          <a:prstGeom prst="rect">
            <a:avLst/>
          </a:prstGeom>
          <a:solidFill>
            <a:srgbClr val="E3EAFD"/>
          </a:solidFill>
          <a:ln>
            <a:solidFill>
              <a:srgbClr val="115076"/>
            </a:solidFill>
          </a:ln>
        </p:spPr>
        <p:txBody>
          <a:bodyPr wrap="square" rtlCol="0">
            <a:spAutoFit/>
          </a:bodyPr>
          <a:lstStyle/>
          <a:p>
            <a:r>
              <a:rPr lang="en-US" sz="2400" dirty="0">
                <a:solidFill>
                  <a:schemeClr val="accent5">
                    <a:lumMod val="50000"/>
                  </a:schemeClr>
                </a:solidFill>
              </a:rPr>
              <a:t>Person A</a:t>
            </a:r>
          </a:p>
        </p:txBody>
      </p:sp>
      <p:sp>
        <p:nvSpPr>
          <p:cNvPr id="11" name="TextBox 10">
            <a:extLst>
              <a:ext uri="{FF2B5EF4-FFF2-40B4-BE49-F238E27FC236}">
                <a16:creationId xmlns:a16="http://schemas.microsoft.com/office/drawing/2014/main" id="{048B01DB-CAED-487C-9251-8108C21EFC07}"/>
              </a:ext>
            </a:extLst>
          </p:cNvPr>
          <p:cNvSpPr txBox="1"/>
          <p:nvPr/>
        </p:nvSpPr>
        <p:spPr>
          <a:xfrm>
            <a:off x="10408802" y="1024561"/>
            <a:ext cx="1538441" cy="461665"/>
          </a:xfrm>
          <a:prstGeom prst="rect">
            <a:avLst/>
          </a:prstGeom>
          <a:solidFill>
            <a:srgbClr val="E3EAFD"/>
          </a:solidFill>
          <a:ln>
            <a:solidFill>
              <a:srgbClr val="115076"/>
            </a:solidFill>
          </a:ln>
        </p:spPr>
        <p:txBody>
          <a:bodyPr wrap="square" rtlCol="0">
            <a:spAutoFit/>
          </a:bodyPr>
          <a:lstStyle/>
          <a:p>
            <a:r>
              <a:rPr lang="en-US" sz="2400" dirty="0">
                <a:solidFill>
                  <a:schemeClr val="accent5">
                    <a:lumMod val="50000"/>
                  </a:schemeClr>
                </a:solidFill>
              </a:rPr>
              <a:t>Person B</a:t>
            </a:r>
          </a:p>
        </p:txBody>
      </p:sp>
      <p:sp>
        <p:nvSpPr>
          <p:cNvPr id="15" name="Google Shape;545;p16">
            <a:extLst>
              <a:ext uri="{FF2B5EF4-FFF2-40B4-BE49-F238E27FC236}">
                <a16:creationId xmlns:a16="http://schemas.microsoft.com/office/drawing/2014/main" id="{E0961F0B-3702-476F-860B-B746D90ACDF2}"/>
              </a:ext>
            </a:extLst>
          </p:cNvPr>
          <p:cNvSpPr/>
          <p:nvPr/>
        </p:nvSpPr>
        <p:spPr>
          <a:xfrm>
            <a:off x="186289" y="1871624"/>
            <a:ext cx="5506978" cy="612648"/>
          </a:xfrm>
          <a:prstGeom prst="wedgeRoundRectCallout">
            <a:avLst>
              <a:gd name="adj1" fmla="val -39514"/>
              <a:gd name="adj2" fmla="val 66361"/>
              <a:gd name="adj3" fmla="val 16667"/>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a:t>
            </a:r>
            <a:r>
              <a:rPr lang="en-US" sz="2000" b="1" dirty="0">
                <a:solidFill>
                  <a:schemeClr val="lt1"/>
                </a:solidFill>
                <a:latin typeface="Century Gothic"/>
                <a:ea typeface="Century Gothic"/>
                <a:cs typeface="Century Gothic"/>
                <a:sym typeface="Century Gothic"/>
              </a:rPr>
              <a:t>I do</a:t>
            </a:r>
            <a:r>
              <a:rPr lang="en-US" sz="2000" dirty="0">
                <a:solidFill>
                  <a:schemeClr val="lt1"/>
                </a:solidFill>
                <a:latin typeface="Century Gothic"/>
                <a:ea typeface="Century Gothic"/>
                <a:cs typeface="Century Gothic"/>
                <a:sym typeface="Century Gothic"/>
              </a:rPr>
              <a:t>] </a:t>
            </a:r>
            <a:r>
              <a:rPr lang="en-US" sz="2000" dirty="0" err="1">
                <a:solidFill>
                  <a:schemeClr val="lt1"/>
                </a:solidFill>
                <a:latin typeface="Century Gothic"/>
                <a:ea typeface="Century Gothic"/>
                <a:cs typeface="Century Gothic"/>
                <a:sym typeface="Century Gothic"/>
              </a:rPr>
              <a:t>heute</a:t>
            </a:r>
            <a:r>
              <a:rPr lang="en-US" sz="2000" dirty="0">
                <a:solidFill>
                  <a:schemeClr val="lt1"/>
                </a:solidFill>
                <a:latin typeface="Century Gothic"/>
                <a:ea typeface="Century Gothic"/>
                <a:cs typeface="Century Gothic"/>
                <a:sym typeface="Century Gothic"/>
              </a:rPr>
              <a:t> </a:t>
            </a:r>
            <a:r>
              <a:rPr lang="en-US" sz="2000" dirty="0" err="1">
                <a:solidFill>
                  <a:schemeClr val="lt1"/>
                </a:solidFill>
                <a:latin typeface="Century Gothic"/>
                <a:ea typeface="Century Gothic"/>
                <a:cs typeface="Century Gothic"/>
                <a:sym typeface="Century Gothic"/>
              </a:rPr>
              <a:t>Hausaufgaben</a:t>
            </a:r>
            <a:r>
              <a:rPr lang="en-US" sz="2000" dirty="0">
                <a:solidFill>
                  <a:schemeClr val="lt1"/>
                </a:solidFill>
                <a:latin typeface="Century Gothic"/>
                <a:ea typeface="Century Gothic"/>
                <a:cs typeface="Century Gothic"/>
                <a:sym typeface="Century Gothic"/>
              </a:rPr>
              <a:t>. Und du?</a:t>
            </a:r>
            <a:endParaRPr dirty="0"/>
          </a:p>
        </p:txBody>
      </p:sp>
      <p:sp>
        <p:nvSpPr>
          <p:cNvPr id="16" name="Google Shape;545;p16">
            <a:extLst>
              <a:ext uri="{FF2B5EF4-FFF2-40B4-BE49-F238E27FC236}">
                <a16:creationId xmlns:a16="http://schemas.microsoft.com/office/drawing/2014/main" id="{3757D33C-A25E-4CB4-A149-A8DADB7A049B}"/>
              </a:ext>
            </a:extLst>
          </p:cNvPr>
          <p:cNvSpPr/>
          <p:nvPr/>
        </p:nvSpPr>
        <p:spPr>
          <a:xfrm>
            <a:off x="6520684" y="2484272"/>
            <a:ext cx="5426559" cy="830997"/>
          </a:xfrm>
          <a:prstGeom prst="wedgeRoundRectCallout">
            <a:avLst>
              <a:gd name="adj1" fmla="val 47453"/>
              <a:gd name="adj2" fmla="val 74140"/>
              <a:gd name="adj3" fmla="val 16667"/>
            </a:avLst>
          </a:prstGeom>
          <a:solidFill>
            <a:schemeClr val="bg1"/>
          </a:solidFill>
          <a:ln w="12700" cap="flat" cmpd="sng">
            <a:solidFill>
              <a:srgbClr val="F262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115076"/>
                </a:solidFill>
                <a:latin typeface="Century Gothic"/>
                <a:ea typeface="Century Gothic"/>
                <a:cs typeface="Century Gothic"/>
                <a:sym typeface="Century Gothic"/>
              </a:rPr>
              <a:t>[</a:t>
            </a:r>
            <a:r>
              <a:rPr lang="en-US" sz="2000" b="1" dirty="0">
                <a:solidFill>
                  <a:srgbClr val="115076"/>
                </a:solidFill>
                <a:latin typeface="Century Gothic"/>
                <a:ea typeface="Century Gothic"/>
                <a:cs typeface="Century Gothic"/>
                <a:sym typeface="Century Gothic"/>
              </a:rPr>
              <a:t>I did</a:t>
            </a:r>
            <a:r>
              <a:rPr lang="en-US" sz="2000" dirty="0">
                <a:solidFill>
                  <a:srgbClr val="115076"/>
                </a:solidFill>
                <a:latin typeface="Century Gothic"/>
                <a:ea typeface="Century Gothic"/>
                <a:cs typeface="Century Gothic"/>
                <a:sym typeface="Century Gothic"/>
              </a:rPr>
              <a:t>] </a:t>
            </a:r>
            <a:r>
              <a:rPr lang="en-US" sz="2000" dirty="0" err="1">
                <a:solidFill>
                  <a:srgbClr val="115076"/>
                </a:solidFill>
                <a:latin typeface="Century Gothic"/>
                <a:ea typeface="Century Gothic"/>
                <a:cs typeface="Century Gothic"/>
                <a:sym typeface="Century Gothic"/>
              </a:rPr>
              <a:t>gestern</a:t>
            </a:r>
            <a:r>
              <a:rPr lang="en-US" sz="2000" dirty="0">
                <a:solidFill>
                  <a:srgbClr val="115076"/>
                </a:solidFill>
                <a:latin typeface="Century Gothic"/>
                <a:ea typeface="Century Gothic"/>
                <a:cs typeface="Century Gothic"/>
                <a:sym typeface="Century Gothic"/>
              </a:rPr>
              <a:t> </a:t>
            </a:r>
            <a:r>
              <a:rPr lang="en-US" sz="2000" dirty="0" err="1">
                <a:solidFill>
                  <a:srgbClr val="115076"/>
                </a:solidFill>
                <a:latin typeface="Century Gothic"/>
                <a:ea typeface="Century Gothic"/>
                <a:cs typeface="Century Gothic"/>
                <a:sym typeface="Century Gothic"/>
              </a:rPr>
              <a:t>Hausaufgaben</a:t>
            </a:r>
            <a:r>
              <a:rPr lang="en-US" sz="2000" dirty="0">
                <a:solidFill>
                  <a:srgbClr val="115076"/>
                </a:solidFill>
                <a:latin typeface="Century Gothic"/>
                <a:ea typeface="Century Gothic"/>
                <a:cs typeface="Century Gothic"/>
                <a:sym typeface="Century Gothic"/>
              </a:rPr>
              <a:t>. </a:t>
            </a:r>
            <a:br>
              <a:rPr lang="en-US" sz="2000" dirty="0">
                <a:solidFill>
                  <a:srgbClr val="115076"/>
                </a:solidFill>
                <a:latin typeface="Century Gothic"/>
                <a:ea typeface="Century Gothic"/>
                <a:cs typeface="Century Gothic"/>
                <a:sym typeface="Century Gothic"/>
              </a:rPr>
            </a:br>
            <a:r>
              <a:rPr lang="en-US" sz="2000" dirty="0">
                <a:solidFill>
                  <a:srgbClr val="115076"/>
                </a:solidFill>
                <a:latin typeface="Century Gothic"/>
                <a:ea typeface="Century Gothic"/>
                <a:cs typeface="Century Gothic"/>
                <a:sym typeface="Century Gothic"/>
              </a:rPr>
              <a:t>[</a:t>
            </a:r>
            <a:r>
              <a:rPr lang="en-US" sz="2000" b="1" dirty="0">
                <a:solidFill>
                  <a:srgbClr val="115076"/>
                </a:solidFill>
                <a:latin typeface="Century Gothic"/>
                <a:ea typeface="Century Gothic"/>
                <a:cs typeface="Century Gothic"/>
                <a:sym typeface="Century Gothic"/>
              </a:rPr>
              <a:t>I eat</a:t>
            </a:r>
            <a:r>
              <a:rPr lang="en-US" sz="2000" dirty="0">
                <a:solidFill>
                  <a:srgbClr val="115076"/>
                </a:solidFill>
                <a:latin typeface="Century Gothic"/>
                <a:ea typeface="Century Gothic"/>
                <a:cs typeface="Century Gothic"/>
                <a:sym typeface="Century Gothic"/>
              </a:rPr>
              <a:t>] </a:t>
            </a:r>
            <a:r>
              <a:rPr lang="en-US" sz="2000" dirty="0" err="1">
                <a:solidFill>
                  <a:srgbClr val="115076"/>
                </a:solidFill>
                <a:latin typeface="Century Gothic"/>
                <a:ea typeface="Century Gothic"/>
                <a:cs typeface="Century Gothic"/>
                <a:sym typeface="Century Gothic"/>
              </a:rPr>
              <a:t>heute</a:t>
            </a:r>
            <a:r>
              <a:rPr lang="en-US" sz="2000" dirty="0">
                <a:solidFill>
                  <a:srgbClr val="115076"/>
                </a:solidFill>
                <a:latin typeface="Century Gothic"/>
                <a:ea typeface="Century Gothic"/>
                <a:cs typeface="Century Gothic"/>
                <a:sym typeface="Century Gothic"/>
              </a:rPr>
              <a:t> </a:t>
            </a:r>
            <a:r>
              <a:rPr lang="en-US" sz="2000" dirty="0" err="1">
                <a:solidFill>
                  <a:srgbClr val="115076"/>
                </a:solidFill>
                <a:latin typeface="Century Gothic"/>
                <a:ea typeface="Century Gothic"/>
                <a:cs typeface="Century Gothic"/>
                <a:sym typeface="Century Gothic"/>
              </a:rPr>
              <a:t>einen</a:t>
            </a:r>
            <a:r>
              <a:rPr lang="en-US" sz="2000" dirty="0">
                <a:solidFill>
                  <a:srgbClr val="115076"/>
                </a:solidFill>
                <a:latin typeface="Century Gothic"/>
                <a:ea typeface="Century Gothic"/>
                <a:cs typeface="Century Gothic"/>
                <a:sym typeface="Century Gothic"/>
              </a:rPr>
              <a:t> </a:t>
            </a:r>
            <a:r>
              <a:rPr lang="en-US" sz="2000" dirty="0" err="1">
                <a:solidFill>
                  <a:srgbClr val="115076"/>
                </a:solidFill>
                <a:latin typeface="Century Gothic"/>
                <a:ea typeface="Century Gothic"/>
                <a:cs typeface="Century Gothic"/>
                <a:sym typeface="Century Gothic"/>
              </a:rPr>
              <a:t>Apfel</a:t>
            </a:r>
            <a:r>
              <a:rPr lang="en-US" sz="2000" dirty="0">
                <a:solidFill>
                  <a:srgbClr val="115076"/>
                </a:solidFill>
                <a:latin typeface="Century Gothic"/>
                <a:ea typeface="Century Gothic"/>
                <a:cs typeface="Century Gothic"/>
                <a:sym typeface="Century Gothic"/>
              </a:rPr>
              <a:t>. Und du?</a:t>
            </a:r>
            <a:endParaRPr dirty="0">
              <a:solidFill>
                <a:srgbClr val="115076"/>
              </a:solidFill>
            </a:endParaRPr>
          </a:p>
        </p:txBody>
      </p:sp>
      <p:sp>
        <p:nvSpPr>
          <p:cNvPr id="18" name="Google Shape;545;p16">
            <a:extLst>
              <a:ext uri="{FF2B5EF4-FFF2-40B4-BE49-F238E27FC236}">
                <a16:creationId xmlns:a16="http://schemas.microsoft.com/office/drawing/2014/main" id="{946315D7-3133-2946-828F-3B58CD0CDCF0}"/>
              </a:ext>
            </a:extLst>
          </p:cNvPr>
          <p:cNvSpPr/>
          <p:nvPr/>
        </p:nvSpPr>
        <p:spPr>
          <a:xfrm>
            <a:off x="186289" y="3315269"/>
            <a:ext cx="5506978" cy="935850"/>
          </a:xfrm>
          <a:prstGeom prst="wedgeRoundRectCallout">
            <a:avLst>
              <a:gd name="adj1" fmla="val -39514"/>
              <a:gd name="adj2" fmla="val 66361"/>
              <a:gd name="adj3" fmla="val 16667"/>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US" sz="2000" dirty="0">
                <a:solidFill>
                  <a:schemeClr val="lt1"/>
                </a:solidFill>
                <a:latin typeface="Century Gothic"/>
                <a:sym typeface="Century Gothic"/>
              </a:rPr>
              <a:t>[</a:t>
            </a:r>
            <a:r>
              <a:rPr lang="de-DE" sz="2000" b="1" dirty="0">
                <a:solidFill>
                  <a:schemeClr val="bg1"/>
                </a:solidFill>
                <a:sym typeface="Century Gothic"/>
              </a:rPr>
              <a:t>I </a:t>
            </a:r>
            <a:r>
              <a:rPr lang="de-DE" sz="2000" b="1" dirty="0" err="1">
                <a:solidFill>
                  <a:schemeClr val="bg1"/>
                </a:solidFill>
                <a:sym typeface="Century Gothic"/>
              </a:rPr>
              <a:t>ate</a:t>
            </a:r>
            <a:r>
              <a:rPr lang="de-DE" sz="2000" dirty="0">
                <a:solidFill>
                  <a:schemeClr val="bg1"/>
                </a:solidFill>
                <a:sym typeface="Century Gothic"/>
              </a:rPr>
              <a:t>]</a:t>
            </a:r>
            <a:r>
              <a:rPr lang="de-DE" sz="2000" b="1" dirty="0">
                <a:solidFill>
                  <a:schemeClr val="bg1"/>
                </a:solidFill>
              </a:rPr>
              <a:t> </a:t>
            </a:r>
            <a:r>
              <a:rPr lang="de-DE" sz="2000" dirty="0">
                <a:solidFill>
                  <a:schemeClr val="bg1"/>
                </a:solidFill>
              </a:rPr>
              <a:t>gestern einen Apfel. </a:t>
            </a:r>
          </a:p>
          <a:p>
            <a:pPr algn="ctr"/>
            <a:r>
              <a:rPr lang="en-US" sz="2000" dirty="0">
                <a:solidFill>
                  <a:schemeClr val="lt1"/>
                </a:solidFill>
                <a:sym typeface="Century Gothic"/>
              </a:rPr>
              <a:t>[</a:t>
            </a:r>
            <a:r>
              <a:rPr lang="de-DE" sz="2000" b="1" dirty="0">
                <a:solidFill>
                  <a:schemeClr val="bg1"/>
                </a:solidFill>
                <a:sym typeface="Century Gothic"/>
              </a:rPr>
              <a:t>I </a:t>
            </a:r>
            <a:r>
              <a:rPr lang="de-DE" sz="2000" b="1" dirty="0" err="1">
                <a:solidFill>
                  <a:schemeClr val="bg1"/>
                </a:solidFill>
                <a:sym typeface="Century Gothic"/>
              </a:rPr>
              <a:t>begin</a:t>
            </a:r>
            <a:r>
              <a:rPr lang="de-DE" sz="2000" dirty="0">
                <a:solidFill>
                  <a:schemeClr val="bg1"/>
                </a:solidFill>
                <a:sym typeface="Century Gothic"/>
              </a:rPr>
              <a:t>]</a:t>
            </a:r>
            <a:r>
              <a:rPr lang="de-DE" sz="2000" b="1" dirty="0">
                <a:solidFill>
                  <a:schemeClr val="bg1"/>
                </a:solidFill>
              </a:rPr>
              <a:t> </a:t>
            </a:r>
            <a:r>
              <a:rPr lang="de-DE" sz="2000" dirty="0">
                <a:solidFill>
                  <a:schemeClr val="bg1"/>
                </a:solidFill>
              </a:rPr>
              <a:t>heute mit Tennis. Und du?</a:t>
            </a:r>
            <a:endParaRPr dirty="0"/>
          </a:p>
        </p:txBody>
      </p:sp>
      <p:sp>
        <p:nvSpPr>
          <p:cNvPr id="19" name="Google Shape;545;p16">
            <a:extLst>
              <a:ext uri="{FF2B5EF4-FFF2-40B4-BE49-F238E27FC236}">
                <a16:creationId xmlns:a16="http://schemas.microsoft.com/office/drawing/2014/main" id="{439AF786-C49C-6B4C-A58F-CA3486DAD403}"/>
              </a:ext>
            </a:extLst>
          </p:cNvPr>
          <p:cNvSpPr/>
          <p:nvPr/>
        </p:nvSpPr>
        <p:spPr>
          <a:xfrm>
            <a:off x="6530768" y="4440065"/>
            <a:ext cx="5426559" cy="830997"/>
          </a:xfrm>
          <a:prstGeom prst="wedgeRoundRectCallout">
            <a:avLst>
              <a:gd name="adj1" fmla="val 47749"/>
              <a:gd name="adj2" fmla="val 81861"/>
              <a:gd name="adj3" fmla="val 16667"/>
            </a:avLst>
          </a:prstGeom>
          <a:solidFill>
            <a:schemeClr val="bg1"/>
          </a:solidFill>
          <a:ln w="12700" cap="flat" cmpd="sng">
            <a:solidFill>
              <a:srgbClr val="F262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de-DE" sz="2000" dirty="0">
                <a:solidFill>
                  <a:srgbClr val="115076"/>
                </a:solidFill>
              </a:rPr>
              <a:t>[</a:t>
            </a:r>
            <a:r>
              <a:rPr lang="de-DE" sz="2000" b="1" dirty="0">
                <a:solidFill>
                  <a:srgbClr val="115076"/>
                </a:solidFill>
              </a:rPr>
              <a:t>I </a:t>
            </a:r>
            <a:r>
              <a:rPr lang="de-DE" sz="2000" b="1" dirty="0" err="1">
                <a:solidFill>
                  <a:srgbClr val="115076"/>
                </a:solidFill>
              </a:rPr>
              <a:t>began</a:t>
            </a:r>
            <a:r>
              <a:rPr lang="de-DE" sz="2000" dirty="0">
                <a:solidFill>
                  <a:srgbClr val="115076"/>
                </a:solidFill>
              </a:rPr>
              <a:t>]</a:t>
            </a:r>
            <a:r>
              <a:rPr lang="de-DE" sz="2000" b="1" dirty="0">
                <a:solidFill>
                  <a:srgbClr val="115076"/>
                </a:solidFill>
              </a:rPr>
              <a:t> </a:t>
            </a:r>
            <a:r>
              <a:rPr lang="de-DE" sz="2000" dirty="0">
                <a:solidFill>
                  <a:srgbClr val="115076"/>
                </a:solidFill>
              </a:rPr>
              <a:t>gestern mit Tennis</a:t>
            </a:r>
          </a:p>
          <a:p>
            <a:pPr algn="ctr"/>
            <a:r>
              <a:rPr lang="de-DE" sz="2000" dirty="0">
                <a:solidFill>
                  <a:srgbClr val="115076"/>
                </a:solidFill>
              </a:rPr>
              <a:t>[</a:t>
            </a:r>
            <a:r>
              <a:rPr lang="de-DE" sz="2000" b="1" dirty="0">
                <a:solidFill>
                  <a:srgbClr val="115076"/>
                </a:solidFill>
              </a:rPr>
              <a:t>I </a:t>
            </a:r>
            <a:r>
              <a:rPr lang="de-DE" sz="2000" b="1" dirty="0" err="1">
                <a:solidFill>
                  <a:srgbClr val="115076"/>
                </a:solidFill>
              </a:rPr>
              <a:t>go</a:t>
            </a:r>
            <a:r>
              <a:rPr lang="de-DE" sz="2000" dirty="0">
                <a:solidFill>
                  <a:srgbClr val="115076"/>
                </a:solidFill>
              </a:rPr>
              <a:t>]</a:t>
            </a:r>
            <a:r>
              <a:rPr lang="de-DE" sz="2000" b="1" dirty="0">
                <a:solidFill>
                  <a:srgbClr val="115076"/>
                </a:solidFill>
              </a:rPr>
              <a:t> </a:t>
            </a:r>
            <a:r>
              <a:rPr lang="de-DE" sz="2000" dirty="0">
                <a:solidFill>
                  <a:srgbClr val="115076"/>
                </a:solidFill>
              </a:rPr>
              <a:t>heute in die Stadt. Und du?</a:t>
            </a:r>
            <a:endParaRPr lang="en-GB" sz="2000" dirty="0">
              <a:solidFill>
                <a:srgbClr val="115076"/>
              </a:solidFill>
            </a:endParaRPr>
          </a:p>
        </p:txBody>
      </p:sp>
      <p:sp>
        <p:nvSpPr>
          <p:cNvPr id="20" name="Google Shape;545;p16">
            <a:extLst>
              <a:ext uri="{FF2B5EF4-FFF2-40B4-BE49-F238E27FC236}">
                <a16:creationId xmlns:a16="http://schemas.microsoft.com/office/drawing/2014/main" id="{7357834E-1124-FE47-9056-44F06E0E7270}"/>
              </a:ext>
            </a:extLst>
          </p:cNvPr>
          <p:cNvSpPr/>
          <p:nvPr/>
        </p:nvSpPr>
        <p:spPr>
          <a:xfrm>
            <a:off x="186289" y="5140786"/>
            <a:ext cx="5506978" cy="677405"/>
          </a:xfrm>
          <a:prstGeom prst="wedgeRoundRectCallout">
            <a:avLst>
              <a:gd name="adj1" fmla="val -39514"/>
              <a:gd name="adj2" fmla="val 66361"/>
              <a:gd name="adj3" fmla="val 16667"/>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US" sz="2000" dirty="0">
                <a:solidFill>
                  <a:schemeClr val="lt1"/>
                </a:solidFill>
                <a:latin typeface="Century Gothic"/>
                <a:sym typeface="Century Gothic"/>
              </a:rPr>
              <a:t>[</a:t>
            </a:r>
            <a:r>
              <a:rPr lang="de-DE" sz="2000" b="1" dirty="0">
                <a:solidFill>
                  <a:schemeClr val="bg1"/>
                </a:solidFill>
                <a:sym typeface="Century Gothic"/>
              </a:rPr>
              <a:t>I </a:t>
            </a:r>
            <a:r>
              <a:rPr lang="de-DE" sz="2000" b="1" dirty="0" err="1">
                <a:solidFill>
                  <a:schemeClr val="bg1"/>
                </a:solidFill>
                <a:sym typeface="Century Gothic"/>
              </a:rPr>
              <a:t>went</a:t>
            </a:r>
            <a:r>
              <a:rPr lang="de-DE" sz="2000" dirty="0">
                <a:solidFill>
                  <a:schemeClr val="bg1"/>
                </a:solidFill>
                <a:sym typeface="Century Gothic"/>
              </a:rPr>
              <a:t>]</a:t>
            </a:r>
            <a:r>
              <a:rPr lang="de-DE" sz="2000" b="1" dirty="0">
                <a:solidFill>
                  <a:schemeClr val="bg1"/>
                </a:solidFill>
                <a:sym typeface="Century Gothic"/>
              </a:rPr>
              <a:t> </a:t>
            </a:r>
            <a:r>
              <a:rPr lang="de-DE" sz="2000" dirty="0">
                <a:solidFill>
                  <a:schemeClr val="bg1"/>
                </a:solidFill>
              </a:rPr>
              <a:t>gestern in die Stadt </a:t>
            </a:r>
          </a:p>
        </p:txBody>
      </p:sp>
      <p:pic>
        <p:nvPicPr>
          <p:cNvPr id="8" name="Picture 7" descr="A picture containing shape&#10;&#10;Description automatically generated">
            <a:extLst>
              <a:ext uri="{FF2B5EF4-FFF2-40B4-BE49-F238E27FC236}">
                <a16:creationId xmlns:a16="http://schemas.microsoft.com/office/drawing/2014/main" id="{AC738000-9179-6147-BA74-84CEDA856F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0768" y="1143314"/>
            <a:ext cx="2375912" cy="1336451"/>
          </a:xfrm>
          <a:prstGeom prst="rect">
            <a:avLst/>
          </a:prstGeom>
        </p:spPr>
      </p:pic>
      <p:pic>
        <p:nvPicPr>
          <p:cNvPr id="29" name="Picture 28" descr="A tennis racket with a ball&#10;&#10;Description automatically generated with medium confidence">
            <a:extLst>
              <a:ext uri="{FF2B5EF4-FFF2-40B4-BE49-F238E27FC236}">
                <a16:creationId xmlns:a16="http://schemas.microsoft.com/office/drawing/2014/main" id="{5D815F3B-4AB8-1F4E-8A77-A083503502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5145" y="3358577"/>
            <a:ext cx="2162976" cy="1081488"/>
          </a:xfrm>
          <a:prstGeom prst="rect">
            <a:avLst/>
          </a:prstGeom>
        </p:spPr>
      </p:pic>
      <p:pic>
        <p:nvPicPr>
          <p:cNvPr id="30" name="Picture 29">
            <a:extLst>
              <a:ext uri="{FF2B5EF4-FFF2-40B4-BE49-F238E27FC236}">
                <a16:creationId xmlns:a16="http://schemas.microsoft.com/office/drawing/2014/main" id="{84D13607-C73D-854C-B8C3-ABBA6D2F6FC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342045" y="4855563"/>
            <a:ext cx="4347386" cy="2172662"/>
          </a:xfrm>
          <a:prstGeom prst="rect">
            <a:avLst/>
          </a:prstGeom>
        </p:spPr>
      </p:pic>
      <p:sp>
        <p:nvSpPr>
          <p:cNvPr id="2" name="Speech Bubble: Rectangle with Corners Rounded 1">
            <a:extLst>
              <a:ext uri="{FF2B5EF4-FFF2-40B4-BE49-F238E27FC236}">
                <a16:creationId xmlns:a16="http://schemas.microsoft.com/office/drawing/2014/main" id="{AA83688B-C92C-47B7-B602-1B13B35031A4}"/>
              </a:ext>
            </a:extLst>
          </p:cNvPr>
          <p:cNvSpPr/>
          <p:nvPr/>
        </p:nvSpPr>
        <p:spPr>
          <a:xfrm>
            <a:off x="186289" y="1900390"/>
            <a:ext cx="5517062" cy="612648"/>
          </a:xfrm>
          <a:prstGeom prst="wedgeRoundRectCallout">
            <a:avLst>
              <a:gd name="adj1" fmla="val -48524"/>
              <a:gd name="adj2" fmla="val 111890"/>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Ich </a:t>
            </a:r>
            <a:r>
              <a:rPr lang="de-DE" sz="2000" b="1" dirty="0">
                <a:solidFill>
                  <a:srgbClr val="115076"/>
                </a:solidFill>
              </a:rPr>
              <a:t>mache</a:t>
            </a:r>
            <a:r>
              <a:rPr lang="de-DE" sz="2000" dirty="0">
                <a:solidFill>
                  <a:srgbClr val="115076"/>
                </a:solidFill>
              </a:rPr>
              <a:t> heute Hausaufgaben. Und du?</a:t>
            </a:r>
            <a:endParaRPr lang="en-GB" sz="2000" dirty="0">
              <a:solidFill>
                <a:srgbClr val="115076"/>
              </a:solidFill>
            </a:endParaRPr>
          </a:p>
        </p:txBody>
      </p:sp>
      <p:sp>
        <p:nvSpPr>
          <p:cNvPr id="31" name="Speech Bubble: Rectangle with Corners Rounded 1">
            <a:extLst>
              <a:ext uri="{FF2B5EF4-FFF2-40B4-BE49-F238E27FC236}">
                <a16:creationId xmlns:a16="http://schemas.microsoft.com/office/drawing/2014/main" id="{B531AA0A-3997-0641-AB00-2646526F58E2}"/>
              </a:ext>
            </a:extLst>
          </p:cNvPr>
          <p:cNvSpPr/>
          <p:nvPr/>
        </p:nvSpPr>
        <p:spPr>
          <a:xfrm>
            <a:off x="176205" y="3313713"/>
            <a:ext cx="5517062" cy="935850"/>
          </a:xfrm>
          <a:prstGeom prst="wedgeRoundRectCallout">
            <a:avLst>
              <a:gd name="adj1" fmla="val -48524"/>
              <a:gd name="adj2" fmla="val 111890"/>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15076"/>
                </a:solidFill>
              </a:rPr>
              <a:t>Ich </a:t>
            </a:r>
            <a:r>
              <a:rPr lang="de-DE" sz="2000" b="1" dirty="0">
                <a:solidFill>
                  <a:srgbClr val="115076"/>
                </a:solidFill>
              </a:rPr>
              <a:t>aß</a:t>
            </a:r>
            <a:r>
              <a:rPr lang="de-DE" sz="2000" dirty="0">
                <a:solidFill>
                  <a:srgbClr val="115076"/>
                </a:solidFill>
              </a:rPr>
              <a:t> gestern einen Apfel.</a:t>
            </a:r>
          </a:p>
          <a:p>
            <a:r>
              <a:rPr lang="de-DE" sz="2000" dirty="0">
                <a:solidFill>
                  <a:srgbClr val="115076"/>
                </a:solidFill>
              </a:rPr>
              <a:t>Ich </a:t>
            </a:r>
            <a:r>
              <a:rPr lang="de-DE" sz="2000" b="1" dirty="0">
                <a:solidFill>
                  <a:srgbClr val="115076"/>
                </a:solidFill>
              </a:rPr>
              <a:t>beginne</a:t>
            </a:r>
            <a:r>
              <a:rPr lang="de-DE" sz="2000" dirty="0">
                <a:solidFill>
                  <a:srgbClr val="115076"/>
                </a:solidFill>
              </a:rPr>
              <a:t> heute mit Tennis. Und du? </a:t>
            </a:r>
          </a:p>
        </p:txBody>
      </p:sp>
      <p:sp>
        <p:nvSpPr>
          <p:cNvPr id="32" name="Speech Bubble: Rectangle with Corners Rounded 1">
            <a:extLst>
              <a:ext uri="{FF2B5EF4-FFF2-40B4-BE49-F238E27FC236}">
                <a16:creationId xmlns:a16="http://schemas.microsoft.com/office/drawing/2014/main" id="{6DB148B3-8CDA-E744-BF56-51EDA9AFD33B}"/>
              </a:ext>
            </a:extLst>
          </p:cNvPr>
          <p:cNvSpPr/>
          <p:nvPr/>
        </p:nvSpPr>
        <p:spPr>
          <a:xfrm>
            <a:off x="176205" y="5139230"/>
            <a:ext cx="5517062" cy="650627"/>
          </a:xfrm>
          <a:prstGeom prst="wedgeRoundRectCallout">
            <a:avLst>
              <a:gd name="adj1" fmla="val -48524"/>
              <a:gd name="adj2" fmla="val 111890"/>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15076"/>
                </a:solidFill>
              </a:rPr>
              <a:t>Ich </a:t>
            </a:r>
            <a:r>
              <a:rPr lang="de-DE" sz="2000" b="1" dirty="0">
                <a:solidFill>
                  <a:srgbClr val="115076"/>
                </a:solidFill>
              </a:rPr>
              <a:t>ging</a:t>
            </a:r>
            <a:r>
              <a:rPr lang="de-DE" sz="2000" dirty="0">
                <a:solidFill>
                  <a:srgbClr val="115076"/>
                </a:solidFill>
              </a:rPr>
              <a:t> gestern in die Stadt</a:t>
            </a:r>
            <a:r>
              <a:rPr lang="de-DE" sz="2000" dirty="0"/>
              <a:t>.</a:t>
            </a:r>
          </a:p>
        </p:txBody>
      </p:sp>
      <p:sp>
        <p:nvSpPr>
          <p:cNvPr id="9" name="Speech Bubble: Rectangle with Corners Rounded 8">
            <a:extLst>
              <a:ext uri="{FF2B5EF4-FFF2-40B4-BE49-F238E27FC236}">
                <a16:creationId xmlns:a16="http://schemas.microsoft.com/office/drawing/2014/main" id="{2B761309-A51D-42AD-9FEE-4F7EC86784C5}"/>
              </a:ext>
            </a:extLst>
          </p:cNvPr>
          <p:cNvSpPr/>
          <p:nvPr/>
        </p:nvSpPr>
        <p:spPr>
          <a:xfrm>
            <a:off x="6530767" y="2487187"/>
            <a:ext cx="5416475" cy="826526"/>
          </a:xfrm>
          <a:prstGeom prst="wedgeRoundRectCallout">
            <a:avLst>
              <a:gd name="adj1" fmla="val 47075"/>
              <a:gd name="adj2" fmla="val 75367"/>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Ich </a:t>
            </a:r>
            <a:r>
              <a:rPr lang="de-DE" sz="2000" b="1" dirty="0">
                <a:solidFill>
                  <a:srgbClr val="115076"/>
                </a:solidFill>
              </a:rPr>
              <a:t>machte</a:t>
            </a:r>
            <a:r>
              <a:rPr lang="de-DE" sz="2000" dirty="0">
                <a:solidFill>
                  <a:srgbClr val="115076"/>
                </a:solidFill>
              </a:rPr>
              <a:t> gestern Hausaufgaben.</a:t>
            </a:r>
          </a:p>
          <a:p>
            <a:pPr algn="ctr"/>
            <a:r>
              <a:rPr lang="de-DE" sz="2000" dirty="0">
                <a:solidFill>
                  <a:srgbClr val="115076"/>
                </a:solidFill>
              </a:rPr>
              <a:t>Ich </a:t>
            </a:r>
            <a:r>
              <a:rPr lang="de-DE" sz="2000" b="1" dirty="0">
                <a:solidFill>
                  <a:srgbClr val="115076"/>
                </a:solidFill>
              </a:rPr>
              <a:t>esse</a:t>
            </a:r>
            <a:r>
              <a:rPr lang="de-DE" sz="2000" dirty="0">
                <a:solidFill>
                  <a:srgbClr val="115076"/>
                </a:solidFill>
              </a:rPr>
              <a:t> heute einen Apfel. Und du?  </a:t>
            </a:r>
            <a:endParaRPr lang="en-GB" sz="2000" dirty="0">
              <a:solidFill>
                <a:srgbClr val="115076"/>
              </a:solidFill>
            </a:endParaRPr>
          </a:p>
        </p:txBody>
      </p:sp>
      <p:sp>
        <p:nvSpPr>
          <p:cNvPr id="33" name="Speech Bubble: Rectangle with Corners Rounded 8">
            <a:extLst>
              <a:ext uri="{FF2B5EF4-FFF2-40B4-BE49-F238E27FC236}">
                <a16:creationId xmlns:a16="http://schemas.microsoft.com/office/drawing/2014/main" id="{D6C2F283-B95A-C347-969D-73B98C9D81F0}"/>
              </a:ext>
            </a:extLst>
          </p:cNvPr>
          <p:cNvSpPr/>
          <p:nvPr/>
        </p:nvSpPr>
        <p:spPr>
          <a:xfrm>
            <a:off x="6540852" y="4438509"/>
            <a:ext cx="5416475" cy="826526"/>
          </a:xfrm>
          <a:prstGeom prst="wedgeRoundRectCallout">
            <a:avLst>
              <a:gd name="adj1" fmla="val 46186"/>
              <a:gd name="adj2" fmla="val 81190"/>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Ich</a:t>
            </a:r>
            <a:r>
              <a:rPr lang="de-DE" sz="2000" b="1" dirty="0">
                <a:solidFill>
                  <a:srgbClr val="115076"/>
                </a:solidFill>
              </a:rPr>
              <a:t> begann </a:t>
            </a:r>
            <a:r>
              <a:rPr lang="de-DE" sz="2000" dirty="0">
                <a:solidFill>
                  <a:srgbClr val="115076"/>
                </a:solidFill>
              </a:rPr>
              <a:t>gestern mit Tennis.</a:t>
            </a:r>
          </a:p>
          <a:p>
            <a:r>
              <a:rPr lang="de-DE" sz="2000" dirty="0">
                <a:solidFill>
                  <a:srgbClr val="115076"/>
                </a:solidFill>
              </a:rPr>
              <a:t> Ich </a:t>
            </a:r>
            <a:r>
              <a:rPr lang="de-DE" sz="2000" b="1" dirty="0">
                <a:solidFill>
                  <a:srgbClr val="115076"/>
                </a:solidFill>
              </a:rPr>
              <a:t>gehe</a:t>
            </a:r>
            <a:r>
              <a:rPr lang="de-DE" sz="2000" dirty="0">
                <a:solidFill>
                  <a:srgbClr val="115076"/>
                </a:solidFill>
              </a:rPr>
              <a:t> heute in die Stadt. Und du?</a:t>
            </a:r>
          </a:p>
        </p:txBody>
      </p:sp>
    </p:spTree>
    <p:extLst>
      <p:ext uri="{BB962C8B-B14F-4D97-AF65-F5344CB8AC3E}">
        <p14:creationId xmlns:p14="http://schemas.microsoft.com/office/powerpoint/2010/main" val="173474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1" grpId="0" animBg="1"/>
      <p:bldP spid="32" grpId="0" animBg="1"/>
      <p:bldP spid="9"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4611"/>
            <a:ext cx="6096000" cy="869950"/>
          </a:xfrm>
          <a:prstGeom prst="rect">
            <a:avLst/>
          </a:prstGeom>
        </p:spPr>
      </p:pic>
      <p:sp>
        <p:nvSpPr>
          <p:cNvPr id="4" name="Title 3"/>
          <p:cNvSpPr>
            <a:spLocks noGrp="1"/>
          </p:cNvSpPr>
          <p:nvPr>
            <p:ph type="title"/>
          </p:nvPr>
        </p:nvSpPr>
        <p:spPr>
          <a:xfrm>
            <a:off x="0" y="154611"/>
            <a:ext cx="5123793" cy="707849"/>
          </a:xfrm>
        </p:spPr>
        <p:txBody>
          <a:bodyPr>
            <a:normAutofit/>
          </a:bodyPr>
          <a:lstStyle/>
          <a:p>
            <a:r>
              <a:rPr lang="en-GB" sz="3600" b="1" dirty="0">
                <a:solidFill>
                  <a:schemeClr val="bg1"/>
                </a:solidFill>
              </a:rPr>
              <a:t>Heute und </a:t>
            </a:r>
            <a:r>
              <a:rPr lang="en-GB" sz="3600" b="1" dirty="0" err="1">
                <a:solidFill>
                  <a:schemeClr val="bg1"/>
                </a:solidFill>
              </a:rPr>
              <a:t>gestern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6096000" y="112980"/>
            <a:ext cx="4169316" cy="830997"/>
          </a:xfrm>
          <a:prstGeom prst="rect">
            <a:avLst/>
          </a:prstGeom>
          <a:noFill/>
        </p:spPr>
        <p:txBody>
          <a:bodyPr wrap="square" rtlCol="0">
            <a:spAutoFit/>
          </a:bodyPr>
          <a:lstStyle/>
          <a:p>
            <a:r>
              <a:rPr lang="en-US" sz="2400" dirty="0" err="1">
                <a:solidFill>
                  <a:schemeClr val="accent5">
                    <a:lumMod val="50000"/>
                  </a:schemeClr>
                </a:solidFill>
              </a:rPr>
              <a:t>Frage</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Partner und </a:t>
            </a:r>
            <a:r>
              <a:rPr lang="en-US" sz="2400" dirty="0" err="1">
                <a:solidFill>
                  <a:schemeClr val="accent5">
                    <a:lumMod val="50000"/>
                  </a:schemeClr>
                </a:solidFill>
              </a:rPr>
              <a:t>beantworte</a:t>
            </a:r>
            <a:r>
              <a:rPr lang="en-US" sz="2400" dirty="0">
                <a:solidFill>
                  <a:schemeClr val="accent5">
                    <a:lumMod val="50000"/>
                  </a:schemeClr>
                </a:solidFill>
              </a:rPr>
              <a:t> die </a:t>
            </a:r>
            <a:r>
              <a:rPr lang="en-US" sz="2400" dirty="0" err="1">
                <a:solidFill>
                  <a:schemeClr val="accent5">
                    <a:lumMod val="50000"/>
                  </a:schemeClr>
                </a:solidFill>
              </a:rPr>
              <a:t>Fragen</a:t>
            </a:r>
            <a:r>
              <a:rPr lang="en-US" sz="2400" dirty="0">
                <a:solidFill>
                  <a:schemeClr val="accent5">
                    <a:lumMod val="50000"/>
                  </a:schemeClr>
                </a:solidFill>
              </a:rPr>
              <a:t>. </a:t>
            </a:r>
          </a:p>
        </p:txBody>
      </p:sp>
      <p:sp>
        <p:nvSpPr>
          <p:cNvPr id="10" name="TextBox 9">
            <a:extLst>
              <a:ext uri="{FF2B5EF4-FFF2-40B4-BE49-F238E27FC236}">
                <a16:creationId xmlns:a16="http://schemas.microsoft.com/office/drawing/2014/main" id="{C4400657-7565-4500-BE54-03D324A14FFC}"/>
              </a:ext>
            </a:extLst>
          </p:cNvPr>
          <p:cNvSpPr txBox="1"/>
          <p:nvPr/>
        </p:nvSpPr>
        <p:spPr>
          <a:xfrm>
            <a:off x="182137" y="1105598"/>
            <a:ext cx="1538441" cy="461665"/>
          </a:xfrm>
          <a:prstGeom prst="rect">
            <a:avLst/>
          </a:prstGeom>
          <a:solidFill>
            <a:srgbClr val="E3EAFD"/>
          </a:solidFill>
          <a:ln>
            <a:solidFill>
              <a:srgbClr val="115076"/>
            </a:solidFill>
          </a:ln>
        </p:spPr>
        <p:txBody>
          <a:bodyPr wrap="square" rtlCol="0">
            <a:spAutoFit/>
          </a:bodyPr>
          <a:lstStyle/>
          <a:p>
            <a:r>
              <a:rPr lang="en-US" sz="2400" dirty="0">
                <a:solidFill>
                  <a:schemeClr val="accent5">
                    <a:lumMod val="50000"/>
                  </a:schemeClr>
                </a:solidFill>
              </a:rPr>
              <a:t>Person B</a:t>
            </a:r>
          </a:p>
        </p:txBody>
      </p:sp>
      <p:sp>
        <p:nvSpPr>
          <p:cNvPr id="11" name="TextBox 10">
            <a:extLst>
              <a:ext uri="{FF2B5EF4-FFF2-40B4-BE49-F238E27FC236}">
                <a16:creationId xmlns:a16="http://schemas.microsoft.com/office/drawing/2014/main" id="{048B01DB-CAED-487C-9251-8108C21EFC07}"/>
              </a:ext>
            </a:extLst>
          </p:cNvPr>
          <p:cNvSpPr txBox="1"/>
          <p:nvPr/>
        </p:nvSpPr>
        <p:spPr>
          <a:xfrm>
            <a:off x="10326538" y="1105597"/>
            <a:ext cx="1538441" cy="461665"/>
          </a:xfrm>
          <a:prstGeom prst="rect">
            <a:avLst/>
          </a:prstGeom>
          <a:solidFill>
            <a:srgbClr val="E3EAFD"/>
          </a:solidFill>
          <a:ln>
            <a:solidFill>
              <a:srgbClr val="115076"/>
            </a:solidFill>
          </a:ln>
        </p:spPr>
        <p:txBody>
          <a:bodyPr wrap="square" rtlCol="0">
            <a:spAutoFit/>
          </a:bodyPr>
          <a:lstStyle/>
          <a:p>
            <a:r>
              <a:rPr lang="en-US" sz="2400" dirty="0">
                <a:solidFill>
                  <a:schemeClr val="accent5">
                    <a:lumMod val="50000"/>
                  </a:schemeClr>
                </a:solidFill>
              </a:rPr>
              <a:t>Person A</a:t>
            </a:r>
          </a:p>
        </p:txBody>
      </p:sp>
      <p:sp>
        <p:nvSpPr>
          <p:cNvPr id="15" name="Google Shape;545;p16">
            <a:extLst>
              <a:ext uri="{FF2B5EF4-FFF2-40B4-BE49-F238E27FC236}">
                <a16:creationId xmlns:a16="http://schemas.microsoft.com/office/drawing/2014/main" id="{1826DFB4-F958-9B4D-A1A3-874B5EBC90BA}"/>
              </a:ext>
            </a:extLst>
          </p:cNvPr>
          <p:cNvSpPr/>
          <p:nvPr/>
        </p:nvSpPr>
        <p:spPr>
          <a:xfrm>
            <a:off x="6438420" y="2404383"/>
            <a:ext cx="5426559" cy="830997"/>
          </a:xfrm>
          <a:prstGeom prst="wedgeRoundRectCallout">
            <a:avLst>
              <a:gd name="adj1" fmla="val 47749"/>
              <a:gd name="adj2" fmla="val 81861"/>
              <a:gd name="adj3" fmla="val 16667"/>
            </a:avLst>
          </a:pr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de-DE" sz="2000" dirty="0">
                <a:solidFill>
                  <a:schemeClr val="bg1"/>
                </a:solidFill>
              </a:rPr>
              <a:t>[</a:t>
            </a:r>
            <a:r>
              <a:rPr lang="de-DE" sz="2000" b="1" dirty="0">
                <a:solidFill>
                  <a:schemeClr val="bg1"/>
                </a:solidFill>
              </a:rPr>
              <a:t>I ran</a:t>
            </a:r>
            <a:r>
              <a:rPr lang="de-DE" sz="2000" dirty="0">
                <a:solidFill>
                  <a:schemeClr val="bg1"/>
                </a:solidFill>
              </a:rPr>
              <a:t>]</a:t>
            </a:r>
            <a:r>
              <a:rPr lang="de-DE" sz="2000" b="1" dirty="0">
                <a:solidFill>
                  <a:schemeClr val="bg1"/>
                </a:solidFill>
              </a:rPr>
              <a:t> </a:t>
            </a:r>
            <a:r>
              <a:rPr lang="de-DE" sz="2000" dirty="0">
                <a:solidFill>
                  <a:schemeClr val="bg1"/>
                </a:solidFill>
              </a:rPr>
              <a:t>gestern fünf Kilometer.</a:t>
            </a:r>
          </a:p>
          <a:p>
            <a:pPr algn="ctr"/>
            <a:r>
              <a:rPr lang="de-DE" sz="2000" dirty="0">
                <a:solidFill>
                  <a:schemeClr val="bg1"/>
                </a:solidFill>
              </a:rPr>
              <a:t>[</a:t>
            </a:r>
            <a:r>
              <a:rPr lang="de-DE" sz="2000" b="1" dirty="0">
                <a:solidFill>
                  <a:schemeClr val="bg1"/>
                </a:solidFill>
              </a:rPr>
              <a:t>I </a:t>
            </a:r>
            <a:r>
              <a:rPr lang="de-DE" sz="2000" b="1" dirty="0" err="1">
                <a:solidFill>
                  <a:schemeClr val="bg1"/>
                </a:solidFill>
              </a:rPr>
              <a:t>watch</a:t>
            </a:r>
            <a:r>
              <a:rPr lang="de-DE" sz="2000" b="1" dirty="0">
                <a:solidFill>
                  <a:schemeClr val="bg1"/>
                </a:solidFill>
              </a:rPr>
              <a:t>/</a:t>
            </a:r>
            <a:r>
              <a:rPr lang="de-DE" sz="2000" b="1" dirty="0" err="1">
                <a:solidFill>
                  <a:schemeClr val="bg1"/>
                </a:solidFill>
              </a:rPr>
              <a:t>see</a:t>
            </a:r>
            <a:r>
              <a:rPr lang="de-DE" sz="2000" dirty="0">
                <a:solidFill>
                  <a:schemeClr val="bg1"/>
                </a:solidFill>
              </a:rPr>
              <a:t>]</a:t>
            </a:r>
            <a:r>
              <a:rPr lang="de-DE" sz="2000" b="1" dirty="0">
                <a:solidFill>
                  <a:schemeClr val="bg1"/>
                </a:solidFill>
              </a:rPr>
              <a:t> </a:t>
            </a:r>
            <a:r>
              <a:rPr lang="de-DE" sz="2000" dirty="0">
                <a:solidFill>
                  <a:schemeClr val="bg1"/>
                </a:solidFill>
              </a:rPr>
              <a:t>heute fern. Und du?</a:t>
            </a:r>
            <a:endParaRPr lang="en-GB" sz="2000" dirty="0">
              <a:solidFill>
                <a:schemeClr val="bg1"/>
              </a:solidFill>
            </a:endParaRPr>
          </a:p>
        </p:txBody>
      </p:sp>
      <p:sp>
        <p:nvSpPr>
          <p:cNvPr id="16" name="Google Shape;545;p16">
            <a:extLst>
              <a:ext uri="{FF2B5EF4-FFF2-40B4-BE49-F238E27FC236}">
                <a16:creationId xmlns:a16="http://schemas.microsoft.com/office/drawing/2014/main" id="{236C7834-3F7C-D146-AC32-9743F09A520E}"/>
              </a:ext>
            </a:extLst>
          </p:cNvPr>
          <p:cNvSpPr/>
          <p:nvPr/>
        </p:nvSpPr>
        <p:spPr>
          <a:xfrm>
            <a:off x="182137" y="3590315"/>
            <a:ext cx="5506978" cy="935850"/>
          </a:xfrm>
          <a:prstGeom prst="wedgeRoundRectCallout">
            <a:avLst>
              <a:gd name="adj1" fmla="val -39514"/>
              <a:gd name="adj2" fmla="val 66361"/>
              <a:gd name="adj3" fmla="val 16667"/>
            </a:avLst>
          </a:prstGeom>
          <a:solidFill>
            <a:schemeClr val="bg1"/>
          </a:solidFill>
          <a:ln w="12700" cap="flat" cmpd="sng">
            <a:solidFill>
              <a:srgbClr val="F262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US" sz="2000" dirty="0">
                <a:solidFill>
                  <a:srgbClr val="115076"/>
                </a:solidFill>
                <a:latin typeface="Century Gothic"/>
                <a:sym typeface="Century Gothic"/>
              </a:rPr>
              <a:t>[</a:t>
            </a:r>
            <a:r>
              <a:rPr lang="de-DE" sz="2000" b="1" dirty="0">
                <a:solidFill>
                  <a:srgbClr val="115076"/>
                </a:solidFill>
                <a:sym typeface="Century Gothic"/>
              </a:rPr>
              <a:t>I </a:t>
            </a:r>
            <a:r>
              <a:rPr lang="de-DE" sz="2000" b="1" dirty="0" err="1">
                <a:solidFill>
                  <a:srgbClr val="115076"/>
                </a:solidFill>
                <a:sym typeface="Century Gothic"/>
              </a:rPr>
              <a:t>saw</a:t>
            </a:r>
            <a:r>
              <a:rPr lang="de-DE" sz="2000" b="1" dirty="0">
                <a:solidFill>
                  <a:srgbClr val="115076"/>
                </a:solidFill>
                <a:sym typeface="Century Gothic"/>
              </a:rPr>
              <a:t>/</a:t>
            </a:r>
            <a:r>
              <a:rPr lang="de-DE" sz="2000" b="1" dirty="0" err="1">
                <a:solidFill>
                  <a:srgbClr val="115076"/>
                </a:solidFill>
                <a:sym typeface="Century Gothic"/>
              </a:rPr>
              <a:t>watched</a:t>
            </a:r>
            <a:r>
              <a:rPr lang="de-DE" sz="2000" dirty="0">
                <a:solidFill>
                  <a:srgbClr val="115076"/>
                </a:solidFill>
                <a:sym typeface="Century Gothic"/>
              </a:rPr>
              <a:t>]</a:t>
            </a:r>
            <a:r>
              <a:rPr lang="de-DE" sz="2000" b="1" dirty="0">
                <a:solidFill>
                  <a:srgbClr val="115076"/>
                </a:solidFill>
                <a:sym typeface="Century Gothic"/>
              </a:rPr>
              <a:t> </a:t>
            </a:r>
            <a:r>
              <a:rPr lang="de-DE" sz="2000" dirty="0">
                <a:solidFill>
                  <a:srgbClr val="115076"/>
                </a:solidFill>
              </a:rPr>
              <a:t>gestern fern.</a:t>
            </a:r>
          </a:p>
          <a:p>
            <a:pPr algn="ctr"/>
            <a:r>
              <a:rPr lang="de-DE" sz="2000" dirty="0">
                <a:solidFill>
                  <a:srgbClr val="115076"/>
                </a:solidFill>
              </a:rPr>
              <a:t>[</a:t>
            </a:r>
            <a:r>
              <a:rPr lang="de-DE" sz="2000" b="1" dirty="0">
                <a:solidFill>
                  <a:srgbClr val="115076"/>
                </a:solidFill>
              </a:rPr>
              <a:t>I </a:t>
            </a:r>
            <a:r>
              <a:rPr lang="de-DE" sz="2000" b="1" dirty="0" err="1">
                <a:solidFill>
                  <a:srgbClr val="115076"/>
                </a:solidFill>
              </a:rPr>
              <a:t>come</a:t>
            </a:r>
            <a:r>
              <a:rPr lang="de-DE" sz="2000" dirty="0">
                <a:solidFill>
                  <a:srgbClr val="115076"/>
                </a:solidFill>
              </a:rPr>
              <a:t>]</a:t>
            </a:r>
            <a:r>
              <a:rPr lang="de-DE" sz="2000" b="1" dirty="0">
                <a:solidFill>
                  <a:srgbClr val="115076"/>
                </a:solidFill>
              </a:rPr>
              <a:t> </a:t>
            </a:r>
            <a:r>
              <a:rPr lang="de-DE" sz="2000" dirty="0">
                <a:solidFill>
                  <a:srgbClr val="115076"/>
                </a:solidFill>
              </a:rPr>
              <a:t>heute früh nach Hause. Und du?</a:t>
            </a:r>
          </a:p>
        </p:txBody>
      </p:sp>
      <p:sp>
        <p:nvSpPr>
          <p:cNvPr id="17" name="Google Shape;545;p16">
            <a:extLst>
              <a:ext uri="{FF2B5EF4-FFF2-40B4-BE49-F238E27FC236}">
                <a16:creationId xmlns:a16="http://schemas.microsoft.com/office/drawing/2014/main" id="{CE7ABBD1-CD64-064B-BEF7-641CF8491252}"/>
              </a:ext>
            </a:extLst>
          </p:cNvPr>
          <p:cNvSpPr/>
          <p:nvPr/>
        </p:nvSpPr>
        <p:spPr>
          <a:xfrm>
            <a:off x="6438420" y="4526165"/>
            <a:ext cx="5426559" cy="830997"/>
          </a:xfrm>
          <a:prstGeom prst="wedgeRoundRectCallout">
            <a:avLst>
              <a:gd name="adj1" fmla="val 50410"/>
              <a:gd name="adj2" fmla="val 76070"/>
              <a:gd name="adj3" fmla="val 16667"/>
            </a:avLst>
          </a:pr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de-DE" sz="2000" dirty="0">
                <a:solidFill>
                  <a:schemeClr val="bg1"/>
                </a:solidFill>
              </a:rPr>
              <a:t>[</a:t>
            </a:r>
            <a:r>
              <a:rPr lang="de-DE" sz="2000" b="1" dirty="0">
                <a:solidFill>
                  <a:schemeClr val="bg1"/>
                </a:solidFill>
              </a:rPr>
              <a:t>I </a:t>
            </a:r>
            <a:r>
              <a:rPr lang="de-DE" sz="2000" b="1" dirty="0" err="1">
                <a:solidFill>
                  <a:schemeClr val="bg1"/>
                </a:solidFill>
              </a:rPr>
              <a:t>came</a:t>
            </a:r>
            <a:r>
              <a:rPr lang="de-DE" sz="2000" dirty="0">
                <a:solidFill>
                  <a:schemeClr val="bg1"/>
                </a:solidFill>
              </a:rPr>
              <a:t>]</a:t>
            </a:r>
            <a:r>
              <a:rPr lang="de-DE" sz="2000" b="1" dirty="0">
                <a:solidFill>
                  <a:schemeClr val="bg1"/>
                </a:solidFill>
              </a:rPr>
              <a:t> </a:t>
            </a:r>
            <a:r>
              <a:rPr lang="de-DE" sz="2000" dirty="0">
                <a:solidFill>
                  <a:schemeClr val="bg1"/>
                </a:solidFill>
              </a:rPr>
              <a:t>gestern früh nach Hause. </a:t>
            </a:r>
          </a:p>
          <a:p>
            <a:pPr algn="ctr"/>
            <a:r>
              <a:rPr lang="de-DE" sz="2000" dirty="0">
                <a:solidFill>
                  <a:schemeClr val="bg1"/>
                </a:solidFill>
              </a:rPr>
              <a:t>[</a:t>
            </a:r>
            <a:r>
              <a:rPr lang="de-DE" sz="2000" b="1" dirty="0">
                <a:solidFill>
                  <a:schemeClr val="bg1"/>
                </a:solidFill>
              </a:rPr>
              <a:t>I jump</a:t>
            </a:r>
            <a:r>
              <a:rPr lang="de-DE" sz="2000" dirty="0">
                <a:solidFill>
                  <a:schemeClr val="bg1"/>
                </a:solidFill>
              </a:rPr>
              <a:t>]</a:t>
            </a:r>
            <a:r>
              <a:rPr lang="de-DE" sz="2000" b="1" dirty="0">
                <a:solidFill>
                  <a:schemeClr val="bg1"/>
                </a:solidFill>
              </a:rPr>
              <a:t> </a:t>
            </a:r>
            <a:r>
              <a:rPr lang="de-DE" sz="2000" dirty="0">
                <a:solidFill>
                  <a:schemeClr val="bg1"/>
                </a:solidFill>
              </a:rPr>
              <a:t>heute ins Wasser. Und du?</a:t>
            </a:r>
          </a:p>
        </p:txBody>
      </p:sp>
      <p:sp>
        <p:nvSpPr>
          <p:cNvPr id="18" name="Google Shape;545;p16">
            <a:extLst>
              <a:ext uri="{FF2B5EF4-FFF2-40B4-BE49-F238E27FC236}">
                <a16:creationId xmlns:a16="http://schemas.microsoft.com/office/drawing/2014/main" id="{AC7878E2-DD25-6641-9392-DF15346D477E}"/>
              </a:ext>
            </a:extLst>
          </p:cNvPr>
          <p:cNvSpPr/>
          <p:nvPr/>
        </p:nvSpPr>
        <p:spPr>
          <a:xfrm>
            <a:off x="182137" y="5474107"/>
            <a:ext cx="5506978" cy="612648"/>
          </a:xfrm>
          <a:prstGeom prst="wedgeRoundRectCallout">
            <a:avLst>
              <a:gd name="adj1" fmla="val -39514"/>
              <a:gd name="adj2" fmla="val 66361"/>
              <a:gd name="adj3" fmla="val 16667"/>
            </a:avLst>
          </a:prstGeom>
          <a:solidFill>
            <a:schemeClr val="bg1"/>
          </a:solidFill>
          <a:ln w="12700" cap="flat" cmpd="sng">
            <a:solidFill>
              <a:srgbClr val="F262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115076"/>
                </a:solidFill>
                <a:latin typeface="Century Gothic"/>
                <a:ea typeface="Century Gothic"/>
                <a:cs typeface="Century Gothic"/>
                <a:sym typeface="Century Gothic"/>
              </a:rPr>
              <a:t>[</a:t>
            </a:r>
            <a:r>
              <a:rPr lang="en-US" sz="2000" b="1" dirty="0">
                <a:solidFill>
                  <a:srgbClr val="115076"/>
                </a:solidFill>
                <a:latin typeface="Century Gothic"/>
                <a:ea typeface="Century Gothic"/>
                <a:cs typeface="Century Gothic"/>
                <a:sym typeface="Century Gothic"/>
              </a:rPr>
              <a:t>I jumped</a:t>
            </a:r>
            <a:r>
              <a:rPr lang="en-US" sz="2000" dirty="0">
                <a:solidFill>
                  <a:srgbClr val="115076"/>
                </a:solidFill>
                <a:latin typeface="Century Gothic"/>
                <a:ea typeface="Century Gothic"/>
                <a:cs typeface="Century Gothic"/>
                <a:sym typeface="Century Gothic"/>
              </a:rPr>
              <a:t>] </a:t>
            </a:r>
            <a:r>
              <a:rPr lang="en-US" sz="2000" dirty="0" err="1">
                <a:solidFill>
                  <a:srgbClr val="115076"/>
                </a:solidFill>
                <a:latin typeface="Century Gothic"/>
                <a:ea typeface="Century Gothic"/>
                <a:cs typeface="Century Gothic"/>
                <a:sym typeface="Century Gothic"/>
              </a:rPr>
              <a:t>gestern</a:t>
            </a:r>
            <a:r>
              <a:rPr lang="en-US" sz="2000" dirty="0">
                <a:solidFill>
                  <a:srgbClr val="115076"/>
                </a:solidFill>
                <a:latin typeface="Century Gothic"/>
                <a:ea typeface="Century Gothic"/>
                <a:cs typeface="Century Gothic"/>
                <a:sym typeface="Century Gothic"/>
              </a:rPr>
              <a:t> ins Wasser.</a:t>
            </a:r>
            <a:endParaRPr dirty="0">
              <a:solidFill>
                <a:srgbClr val="115076"/>
              </a:solidFill>
            </a:endParaRPr>
          </a:p>
        </p:txBody>
      </p:sp>
      <p:sp>
        <p:nvSpPr>
          <p:cNvPr id="19" name="Google Shape;545;p16">
            <a:extLst>
              <a:ext uri="{FF2B5EF4-FFF2-40B4-BE49-F238E27FC236}">
                <a16:creationId xmlns:a16="http://schemas.microsoft.com/office/drawing/2014/main" id="{8EA0B24C-C2D2-154C-A0CE-8C3C3AF21CF7}"/>
              </a:ext>
            </a:extLst>
          </p:cNvPr>
          <p:cNvSpPr/>
          <p:nvPr/>
        </p:nvSpPr>
        <p:spPr>
          <a:xfrm>
            <a:off x="182137" y="1792550"/>
            <a:ext cx="5506978" cy="612648"/>
          </a:xfrm>
          <a:prstGeom prst="wedgeRoundRectCallout">
            <a:avLst>
              <a:gd name="adj1" fmla="val -39514"/>
              <a:gd name="adj2" fmla="val 66361"/>
              <a:gd name="adj3" fmla="val 16667"/>
            </a:avLst>
          </a:prstGeom>
          <a:solidFill>
            <a:schemeClr val="bg1"/>
          </a:solidFill>
          <a:ln w="12700" cap="flat" cmpd="sng">
            <a:solidFill>
              <a:srgbClr val="F262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de-DE" sz="2000" dirty="0">
                <a:solidFill>
                  <a:srgbClr val="115076"/>
                </a:solidFill>
              </a:rPr>
              <a:t>[</a:t>
            </a:r>
            <a:r>
              <a:rPr lang="de-DE" sz="2000" b="1" dirty="0">
                <a:solidFill>
                  <a:srgbClr val="115076"/>
                </a:solidFill>
              </a:rPr>
              <a:t>I </a:t>
            </a:r>
            <a:r>
              <a:rPr lang="de-DE" sz="2000" b="1" dirty="0" err="1">
                <a:solidFill>
                  <a:srgbClr val="115076"/>
                </a:solidFill>
              </a:rPr>
              <a:t>run</a:t>
            </a:r>
            <a:r>
              <a:rPr lang="de-DE" sz="2000" dirty="0">
                <a:solidFill>
                  <a:srgbClr val="115076"/>
                </a:solidFill>
              </a:rPr>
              <a:t>]</a:t>
            </a:r>
            <a:r>
              <a:rPr lang="de-DE" sz="2000" b="1" dirty="0">
                <a:solidFill>
                  <a:srgbClr val="115076"/>
                </a:solidFill>
              </a:rPr>
              <a:t> </a:t>
            </a:r>
            <a:r>
              <a:rPr lang="de-DE" sz="2000" dirty="0">
                <a:solidFill>
                  <a:srgbClr val="115076"/>
                </a:solidFill>
              </a:rPr>
              <a:t>heute fünf Kilometer. Und du?</a:t>
            </a:r>
          </a:p>
        </p:txBody>
      </p:sp>
      <p:sp>
        <p:nvSpPr>
          <p:cNvPr id="20" name="Speech Bubble: Rectangle with Corners Rounded 1">
            <a:extLst>
              <a:ext uri="{FF2B5EF4-FFF2-40B4-BE49-F238E27FC236}">
                <a16:creationId xmlns:a16="http://schemas.microsoft.com/office/drawing/2014/main" id="{CF04FBEB-112C-AF4C-A78A-39F039C9C18F}"/>
              </a:ext>
            </a:extLst>
          </p:cNvPr>
          <p:cNvSpPr/>
          <p:nvPr/>
        </p:nvSpPr>
        <p:spPr>
          <a:xfrm>
            <a:off x="172053" y="1783623"/>
            <a:ext cx="5517062" cy="612648"/>
          </a:xfrm>
          <a:prstGeom prst="wedgeRoundRectCallout">
            <a:avLst>
              <a:gd name="adj1" fmla="val -39219"/>
              <a:gd name="adj2" fmla="val 72613"/>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Ich</a:t>
            </a:r>
            <a:r>
              <a:rPr lang="de-DE" sz="2000" b="1" dirty="0">
                <a:solidFill>
                  <a:srgbClr val="115076"/>
                </a:solidFill>
              </a:rPr>
              <a:t> laufe </a:t>
            </a:r>
            <a:r>
              <a:rPr lang="de-DE" sz="2000" dirty="0">
                <a:solidFill>
                  <a:srgbClr val="115076"/>
                </a:solidFill>
              </a:rPr>
              <a:t>heute fünf Kilometer. Und du?</a:t>
            </a:r>
          </a:p>
        </p:txBody>
      </p:sp>
      <p:sp>
        <p:nvSpPr>
          <p:cNvPr id="21" name="Speech Bubble: Rectangle with Corners Rounded 1">
            <a:extLst>
              <a:ext uri="{FF2B5EF4-FFF2-40B4-BE49-F238E27FC236}">
                <a16:creationId xmlns:a16="http://schemas.microsoft.com/office/drawing/2014/main" id="{0CCC540A-C70C-9A40-A58E-34C3AA62ED68}"/>
              </a:ext>
            </a:extLst>
          </p:cNvPr>
          <p:cNvSpPr/>
          <p:nvPr/>
        </p:nvSpPr>
        <p:spPr>
          <a:xfrm>
            <a:off x="6440265" y="2404383"/>
            <a:ext cx="5424714" cy="830996"/>
          </a:xfrm>
          <a:prstGeom prst="wedgeRoundRectCallout">
            <a:avLst>
              <a:gd name="adj1" fmla="val 46836"/>
              <a:gd name="adj2" fmla="val 82265"/>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Ich</a:t>
            </a:r>
            <a:r>
              <a:rPr lang="de-DE" sz="2000" b="1" dirty="0">
                <a:solidFill>
                  <a:srgbClr val="115076"/>
                </a:solidFill>
              </a:rPr>
              <a:t> lief </a:t>
            </a:r>
            <a:r>
              <a:rPr lang="de-DE" sz="2000" dirty="0">
                <a:solidFill>
                  <a:srgbClr val="115076"/>
                </a:solidFill>
              </a:rPr>
              <a:t>gestern fünf Kilometer.</a:t>
            </a:r>
          </a:p>
          <a:p>
            <a:pPr algn="ctr"/>
            <a:r>
              <a:rPr lang="de-DE" sz="2000" dirty="0">
                <a:solidFill>
                  <a:srgbClr val="115076"/>
                </a:solidFill>
              </a:rPr>
              <a:t> Ich </a:t>
            </a:r>
            <a:r>
              <a:rPr lang="de-DE" sz="2000" b="1" dirty="0">
                <a:solidFill>
                  <a:srgbClr val="115076"/>
                </a:solidFill>
              </a:rPr>
              <a:t>sehe</a:t>
            </a:r>
            <a:r>
              <a:rPr lang="de-DE" sz="2000" dirty="0">
                <a:solidFill>
                  <a:srgbClr val="115076"/>
                </a:solidFill>
              </a:rPr>
              <a:t> heute fern. Und du?</a:t>
            </a:r>
          </a:p>
        </p:txBody>
      </p:sp>
      <p:sp>
        <p:nvSpPr>
          <p:cNvPr id="22" name="Speech Bubble: Rectangle with Corners Rounded 1">
            <a:extLst>
              <a:ext uri="{FF2B5EF4-FFF2-40B4-BE49-F238E27FC236}">
                <a16:creationId xmlns:a16="http://schemas.microsoft.com/office/drawing/2014/main" id="{9CF7B59E-0DC3-8A4B-AA4E-46EC50C7EB36}"/>
              </a:ext>
            </a:extLst>
          </p:cNvPr>
          <p:cNvSpPr/>
          <p:nvPr/>
        </p:nvSpPr>
        <p:spPr>
          <a:xfrm>
            <a:off x="172053" y="3590315"/>
            <a:ext cx="5517062" cy="935850"/>
          </a:xfrm>
          <a:prstGeom prst="wedgeRoundRectCallout">
            <a:avLst>
              <a:gd name="adj1" fmla="val -40091"/>
              <a:gd name="adj2" fmla="val 69185"/>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Ich</a:t>
            </a:r>
            <a:r>
              <a:rPr lang="de-DE" sz="2000" b="1" dirty="0">
                <a:solidFill>
                  <a:srgbClr val="115076"/>
                </a:solidFill>
              </a:rPr>
              <a:t> sah</a:t>
            </a:r>
            <a:r>
              <a:rPr lang="de-DE" sz="2000" dirty="0">
                <a:solidFill>
                  <a:srgbClr val="115076"/>
                </a:solidFill>
              </a:rPr>
              <a:t> gestern fern.</a:t>
            </a:r>
          </a:p>
          <a:p>
            <a:pPr algn="ctr"/>
            <a:r>
              <a:rPr lang="de-DE" sz="2000" dirty="0">
                <a:solidFill>
                  <a:srgbClr val="115076"/>
                </a:solidFill>
              </a:rPr>
              <a:t>Ich </a:t>
            </a:r>
            <a:r>
              <a:rPr lang="de-DE" sz="2000" b="1" dirty="0">
                <a:solidFill>
                  <a:srgbClr val="115076"/>
                </a:solidFill>
              </a:rPr>
              <a:t>komme</a:t>
            </a:r>
            <a:r>
              <a:rPr lang="de-DE" sz="2000" dirty="0">
                <a:solidFill>
                  <a:srgbClr val="115076"/>
                </a:solidFill>
              </a:rPr>
              <a:t> heute früh nach Hause. Und du?</a:t>
            </a:r>
          </a:p>
        </p:txBody>
      </p:sp>
      <p:sp>
        <p:nvSpPr>
          <p:cNvPr id="23" name="Speech Bubble: Rectangle with Corners Rounded 1">
            <a:extLst>
              <a:ext uri="{FF2B5EF4-FFF2-40B4-BE49-F238E27FC236}">
                <a16:creationId xmlns:a16="http://schemas.microsoft.com/office/drawing/2014/main" id="{7831DFA3-A6A4-E947-8567-AC382A0E4938}"/>
              </a:ext>
            </a:extLst>
          </p:cNvPr>
          <p:cNvSpPr/>
          <p:nvPr/>
        </p:nvSpPr>
        <p:spPr>
          <a:xfrm>
            <a:off x="6438420" y="4485372"/>
            <a:ext cx="5424714" cy="871790"/>
          </a:xfrm>
          <a:prstGeom prst="wedgeRoundRectCallout">
            <a:avLst>
              <a:gd name="adj1" fmla="val 50681"/>
              <a:gd name="adj2" fmla="val 76655"/>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Ich </a:t>
            </a:r>
            <a:r>
              <a:rPr lang="de-DE" sz="2000" b="1" dirty="0">
                <a:solidFill>
                  <a:srgbClr val="115076"/>
                </a:solidFill>
              </a:rPr>
              <a:t>kam </a:t>
            </a:r>
            <a:r>
              <a:rPr lang="de-DE" sz="2000" dirty="0">
                <a:solidFill>
                  <a:srgbClr val="115076"/>
                </a:solidFill>
              </a:rPr>
              <a:t>gestern früh nach Hause</a:t>
            </a:r>
          </a:p>
          <a:p>
            <a:pPr algn="ctr"/>
            <a:r>
              <a:rPr lang="de-DE" sz="2000" dirty="0">
                <a:solidFill>
                  <a:srgbClr val="115076"/>
                </a:solidFill>
              </a:rPr>
              <a:t> Ich</a:t>
            </a:r>
            <a:r>
              <a:rPr lang="de-DE" sz="2000" b="1" dirty="0">
                <a:solidFill>
                  <a:srgbClr val="115076"/>
                </a:solidFill>
              </a:rPr>
              <a:t> springe </a:t>
            </a:r>
            <a:r>
              <a:rPr lang="de-DE" sz="2000" dirty="0">
                <a:solidFill>
                  <a:srgbClr val="115076"/>
                </a:solidFill>
              </a:rPr>
              <a:t>heute ins Wasser. Und du?</a:t>
            </a:r>
          </a:p>
        </p:txBody>
      </p:sp>
      <p:sp>
        <p:nvSpPr>
          <p:cNvPr id="24" name="Speech Bubble: Rectangle with Corners Rounded 1">
            <a:extLst>
              <a:ext uri="{FF2B5EF4-FFF2-40B4-BE49-F238E27FC236}">
                <a16:creationId xmlns:a16="http://schemas.microsoft.com/office/drawing/2014/main" id="{0FE6702A-728E-6A4E-BA12-61293B2AADDC}"/>
              </a:ext>
            </a:extLst>
          </p:cNvPr>
          <p:cNvSpPr/>
          <p:nvPr/>
        </p:nvSpPr>
        <p:spPr>
          <a:xfrm>
            <a:off x="172053" y="5474107"/>
            <a:ext cx="5517062" cy="721823"/>
          </a:xfrm>
          <a:prstGeom prst="wedgeRoundRectCallout">
            <a:avLst>
              <a:gd name="adj1" fmla="val -40091"/>
              <a:gd name="adj2" fmla="val 69185"/>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 Ich</a:t>
            </a:r>
            <a:r>
              <a:rPr lang="de-DE" sz="2000" b="1" dirty="0">
                <a:solidFill>
                  <a:srgbClr val="115076"/>
                </a:solidFill>
              </a:rPr>
              <a:t> sprang </a:t>
            </a:r>
            <a:r>
              <a:rPr lang="de-DE" sz="2000" dirty="0">
                <a:solidFill>
                  <a:srgbClr val="115076"/>
                </a:solidFill>
              </a:rPr>
              <a:t>gestern ins Wasser. </a:t>
            </a:r>
          </a:p>
        </p:txBody>
      </p:sp>
      <p:pic>
        <p:nvPicPr>
          <p:cNvPr id="8" name="Picture 7" descr="A person wearing a garment&#10;&#10;Description automatically generated with low confidence">
            <a:extLst>
              <a:ext uri="{FF2B5EF4-FFF2-40B4-BE49-F238E27FC236}">
                <a16:creationId xmlns:a16="http://schemas.microsoft.com/office/drawing/2014/main" id="{C7AC8698-6365-9A48-8EE5-9B3ECB07C1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3264" y="1465222"/>
            <a:ext cx="1340319" cy="2680638"/>
          </a:xfrm>
          <a:prstGeom prst="rect">
            <a:avLst/>
          </a:prstGeom>
        </p:spPr>
      </p:pic>
      <p:pic>
        <p:nvPicPr>
          <p:cNvPr id="26" name="Picture 25">
            <a:extLst>
              <a:ext uri="{FF2B5EF4-FFF2-40B4-BE49-F238E27FC236}">
                <a16:creationId xmlns:a16="http://schemas.microsoft.com/office/drawing/2014/main" id="{C288AF37-4DE6-1B49-BBBB-08FEAE9E084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025268" y="1792550"/>
            <a:ext cx="1166732" cy="2333463"/>
          </a:xfrm>
          <a:prstGeom prst="rect">
            <a:avLst/>
          </a:prstGeom>
        </p:spPr>
      </p:pic>
      <p:pic>
        <p:nvPicPr>
          <p:cNvPr id="28" name="Picture 27" descr="A picture containing indoor, tableware, dishware, porcelain&#10;&#10;Description automatically generated">
            <a:extLst>
              <a:ext uri="{FF2B5EF4-FFF2-40B4-BE49-F238E27FC236}">
                <a16:creationId xmlns:a16="http://schemas.microsoft.com/office/drawing/2014/main" id="{C9FF3A66-E95C-F841-BC6B-20DC51E5E1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6365" y="5100062"/>
            <a:ext cx="3289916" cy="1644958"/>
          </a:xfrm>
          <a:prstGeom prst="rect">
            <a:avLst/>
          </a:prstGeom>
        </p:spPr>
      </p:pic>
    </p:spTree>
    <p:extLst>
      <p:ext uri="{BB962C8B-B14F-4D97-AF65-F5344CB8AC3E}">
        <p14:creationId xmlns:p14="http://schemas.microsoft.com/office/powerpoint/2010/main" val="223980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4611"/>
            <a:ext cx="6096000" cy="869950"/>
          </a:xfrm>
          <a:prstGeom prst="rect">
            <a:avLst/>
          </a:prstGeom>
        </p:spPr>
      </p:pic>
      <p:sp>
        <p:nvSpPr>
          <p:cNvPr id="4" name="Title 3"/>
          <p:cNvSpPr>
            <a:spLocks noGrp="1"/>
          </p:cNvSpPr>
          <p:nvPr>
            <p:ph type="title"/>
          </p:nvPr>
        </p:nvSpPr>
        <p:spPr>
          <a:xfrm>
            <a:off x="0" y="154611"/>
            <a:ext cx="5123793" cy="707849"/>
          </a:xfrm>
        </p:spPr>
        <p:txBody>
          <a:bodyPr>
            <a:normAutofit/>
          </a:bodyPr>
          <a:lstStyle/>
          <a:p>
            <a:r>
              <a:rPr lang="en-GB" sz="3600" b="1" dirty="0">
                <a:solidFill>
                  <a:schemeClr val="bg1"/>
                </a:solidFill>
              </a:rPr>
              <a:t>Heute und </a:t>
            </a:r>
            <a:r>
              <a:rPr lang="en-GB" sz="3600" b="1" dirty="0" err="1">
                <a:solidFill>
                  <a:schemeClr val="bg1"/>
                </a:solidFill>
              </a:rPr>
              <a:t>gestern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6096000" y="112980"/>
            <a:ext cx="4169316" cy="830997"/>
          </a:xfrm>
          <a:prstGeom prst="rect">
            <a:avLst/>
          </a:prstGeom>
          <a:noFill/>
        </p:spPr>
        <p:txBody>
          <a:bodyPr wrap="square" rtlCol="0">
            <a:spAutoFit/>
          </a:bodyPr>
          <a:lstStyle/>
          <a:p>
            <a:r>
              <a:rPr lang="en-US" sz="2400" dirty="0" err="1">
                <a:solidFill>
                  <a:schemeClr val="accent5">
                    <a:lumMod val="50000"/>
                  </a:schemeClr>
                </a:solidFill>
              </a:rPr>
              <a:t>Frage</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Partner und </a:t>
            </a:r>
            <a:r>
              <a:rPr lang="en-US" sz="2400" dirty="0" err="1">
                <a:solidFill>
                  <a:schemeClr val="accent5">
                    <a:lumMod val="50000"/>
                  </a:schemeClr>
                </a:solidFill>
              </a:rPr>
              <a:t>beantworte</a:t>
            </a:r>
            <a:r>
              <a:rPr lang="en-US" sz="2400" dirty="0">
                <a:solidFill>
                  <a:schemeClr val="accent5">
                    <a:lumMod val="50000"/>
                  </a:schemeClr>
                </a:solidFill>
              </a:rPr>
              <a:t> die </a:t>
            </a:r>
            <a:r>
              <a:rPr lang="en-US" sz="2400" dirty="0" err="1">
                <a:solidFill>
                  <a:schemeClr val="accent5">
                    <a:lumMod val="50000"/>
                  </a:schemeClr>
                </a:solidFill>
              </a:rPr>
              <a:t>Fragen</a:t>
            </a:r>
            <a:r>
              <a:rPr lang="en-US" sz="2400" dirty="0">
                <a:solidFill>
                  <a:schemeClr val="accent5">
                    <a:lumMod val="50000"/>
                  </a:schemeClr>
                </a:solidFill>
              </a:rPr>
              <a:t>. </a:t>
            </a:r>
          </a:p>
        </p:txBody>
      </p:sp>
      <p:sp>
        <p:nvSpPr>
          <p:cNvPr id="10" name="TextBox 9">
            <a:extLst>
              <a:ext uri="{FF2B5EF4-FFF2-40B4-BE49-F238E27FC236}">
                <a16:creationId xmlns:a16="http://schemas.microsoft.com/office/drawing/2014/main" id="{C4400657-7565-4500-BE54-03D324A14FFC}"/>
              </a:ext>
            </a:extLst>
          </p:cNvPr>
          <p:cNvSpPr txBox="1"/>
          <p:nvPr/>
        </p:nvSpPr>
        <p:spPr>
          <a:xfrm>
            <a:off x="189949" y="1039809"/>
            <a:ext cx="1538441" cy="461665"/>
          </a:xfrm>
          <a:prstGeom prst="rect">
            <a:avLst/>
          </a:prstGeom>
          <a:solidFill>
            <a:srgbClr val="E3EAFD"/>
          </a:solidFill>
          <a:ln>
            <a:solidFill>
              <a:srgbClr val="115076"/>
            </a:solidFill>
          </a:ln>
        </p:spPr>
        <p:txBody>
          <a:bodyPr wrap="square" rtlCol="0">
            <a:spAutoFit/>
          </a:bodyPr>
          <a:lstStyle/>
          <a:p>
            <a:r>
              <a:rPr lang="en-US" sz="2400" dirty="0">
                <a:solidFill>
                  <a:schemeClr val="accent5">
                    <a:lumMod val="50000"/>
                  </a:schemeClr>
                </a:solidFill>
              </a:rPr>
              <a:t>Person A</a:t>
            </a:r>
          </a:p>
        </p:txBody>
      </p:sp>
      <p:sp>
        <p:nvSpPr>
          <p:cNvPr id="11" name="TextBox 10">
            <a:extLst>
              <a:ext uri="{FF2B5EF4-FFF2-40B4-BE49-F238E27FC236}">
                <a16:creationId xmlns:a16="http://schemas.microsoft.com/office/drawing/2014/main" id="{048B01DB-CAED-487C-9251-8108C21EFC07}"/>
              </a:ext>
            </a:extLst>
          </p:cNvPr>
          <p:cNvSpPr txBox="1"/>
          <p:nvPr/>
        </p:nvSpPr>
        <p:spPr>
          <a:xfrm>
            <a:off x="10408802" y="1024561"/>
            <a:ext cx="1538441" cy="461665"/>
          </a:xfrm>
          <a:prstGeom prst="rect">
            <a:avLst/>
          </a:prstGeom>
          <a:solidFill>
            <a:srgbClr val="E3EAFD"/>
          </a:solidFill>
          <a:ln>
            <a:solidFill>
              <a:srgbClr val="115076"/>
            </a:solidFill>
          </a:ln>
        </p:spPr>
        <p:txBody>
          <a:bodyPr wrap="square" rtlCol="0">
            <a:spAutoFit/>
          </a:bodyPr>
          <a:lstStyle/>
          <a:p>
            <a:r>
              <a:rPr lang="en-US" sz="2400" dirty="0">
                <a:solidFill>
                  <a:schemeClr val="accent5">
                    <a:lumMod val="50000"/>
                  </a:schemeClr>
                </a:solidFill>
              </a:rPr>
              <a:t>Person B</a:t>
            </a:r>
          </a:p>
        </p:txBody>
      </p:sp>
      <p:sp>
        <p:nvSpPr>
          <p:cNvPr id="15" name="Google Shape;545;p16">
            <a:extLst>
              <a:ext uri="{FF2B5EF4-FFF2-40B4-BE49-F238E27FC236}">
                <a16:creationId xmlns:a16="http://schemas.microsoft.com/office/drawing/2014/main" id="{E0961F0B-3702-476F-860B-B746D90ACDF2}"/>
              </a:ext>
            </a:extLst>
          </p:cNvPr>
          <p:cNvSpPr/>
          <p:nvPr/>
        </p:nvSpPr>
        <p:spPr>
          <a:xfrm>
            <a:off x="186289" y="1871624"/>
            <a:ext cx="5506978" cy="612648"/>
          </a:xfrm>
          <a:prstGeom prst="wedgeRoundRectCallout">
            <a:avLst>
              <a:gd name="adj1" fmla="val -39514"/>
              <a:gd name="adj2" fmla="val 66361"/>
              <a:gd name="adj3" fmla="val 16667"/>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lt1"/>
                </a:solidFill>
                <a:latin typeface="Century Gothic"/>
                <a:ea typeface="Century Gothic"/>
                <a:cs typeface="Century Gothic"/>
                <a:sym typeface="Century Gothic"/>
              </a:rPr>
              <a:t>I’m doing homework today. And you?</a:t>
            </a:r>
            <a:endParaRPr dirty="0"/>
          </a:p>
        </p:txBody>
      </p:sp>
      <p:sp>
        <p:nvSpPr>
          <p:cNvPr id="16" name="Google Shape;545;p16">
            <a:extLst>
              <a:ext uri="{FF2B5EF4-FFF2-40B4-BE49-F238E27FC236}">
                <a16:creationId xmlns:a16="http://schemas.microsoft.com/office/drawing/2014/main" id="{3757D33C-A25E-4CB4-A149-A8DADB7A049B}"/>
              </a:ext>
            </a:extLst>
          </p:cNvPr>
          <p:cNvSpPr/>
          <p:nvPr/>
        </p:nvSpPr>
        <p:spPr>
          <a:xfrm>
            <a:off x="6520684" y="2484272"/>
            <a:ext cx="5426559" cy="830997"/>
          </a:xfrm>
          <a:prstGeom prst="wedgeRoundRectCallout">
            <a:avLst>
              <a:gd name="adj1" fmla="val 47453"/>
              <a:gd name="adj2" fmla="val 74140"/>
              <a:gd name="adj3" fmla="val 16667"/>
            </a:avLst>
          </a:prstGeom>
          <a:solidFill>
            <a:schemeClr val="bg1"/>
          </a:solidFill>
          <a:ln w="12700" cap="flat" cmpd="sng">
            <a:solidFill>
              <a:srgbClr val="F262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115076"/>
                </a:solidFill>
                <a:latin typeface="Century Gothic"/>
                <a:ea typeface="Century Gothic"/>
                <a:cs typeface="Century Gothic"/>
                <a:sym typeface="Century Gothic"/>
              </a:rPr>
              <a:t>I did homework yesterday. </a:t>
            </a:r>
            <a:br>
              <a:rPr lang="en-US" sz="2000" dirty="0">
                <a:solidFill>
                  <a:srgbClr val="115076"/>
                </a:solidFill>
                <a:latin typeface="Century Gothic"/>
                <a:ea typeface="Century Gothic"/>
                <a:cs typeface="Century Gothic"/>
                <a:sym typeface="Century Gothic"/>
              </a:rPr>
            </a:br>
            <a:r>
              <a:rPr lang="en-US" sz="2000" dirty="0">
                <a:solidFill>
                  <a:srgbClr val="115076"/>
                </a:solidFill>
                <a:latin typeface="Century Gothic"/>
                <a:ea typeface="Century Gothic"/>
                <a:cs typeface="Century Gothic"/>
                <a:sym typeface="Century Gothic"/>
              </a:rPr>
              <a:t>I’m eating an apple today. And you?</a:t>
            </a:r>
            <a:endParaRPr dirty="0">
              <a:solidFill>
                <a:srgbClr val="115076"/>
              </a:solidFill>
            </a:endParaRPr>
          </a:p>
        </p:txBody>
      </p:sp>
      <p:sp>
        <p:nvSpPr>
          <p:cNvPr id="18" name="Google Shape;545;p16">
            <a:extLst>
              <a:ext uri="{FF2B5EF4-FFF2-40B4-BE49-F238E27FC236}">
                <a16:creationId xmlns:a16="http://schemas.microsoft.com/office/drawing/2014/main" id="{946315D7-3133-2946-828F-3B58CD0CDCF0}"/>
              </a:ext>
            </a:extLst>
          </p:cNvPr>
          <p:cNvSpPr/>
          <p:nvPr/>
        </p:nvSpPr>
        <p:spPr>
          <a:xfrm>
            <a:off x="186289" y="3315269"/>
            <a:ext cx="5506978" cy="935850"/>
          </a:xfrm>
          <a:prstGeom prst="wedgeRoundRectCallout">
            <a:avLst>
              <a:gd name="adj1" fmla="val -39514"/>
              <a:gd name="adj2" fmla="val 66361"/>
              <a:gd name="adj3" fmla="val 16667"/>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000" dirty="0">
                <a:solidFill>
                  <a:schemeClr val="lt1"/>
                </a:solidFill>
                <a:latin typeface="Century Gothic"/>
                <a:sym typeface="Century Gothic"/>
              </a:rPr>
              <a:t>I ate an apple yesterday.</a:t>
            </a:r>
            <a:endParaRPr lang="de-DE" sz="2000" dirty="0">
              <a:solidFill>
                <a:schemeClr val="bg1"/>
              </a:solidFill>
            </a:endParaRPr>
          </a:p>
          <a:p>
            <a:pPr algn="ctr"/>
            <a:r>
              <a:rPr lang="en-GB" sz="2000" dirty="0">
                <a:solidFill>
                  <a:schemeClr val="lt1"/>
                </a:solidFill>
                <a:sym typeface="Century Gothic"/>
              </a:rPr>
              <a:t>I’m beginning today with tennis. And you?</a:t>
            </a:r>
            <a:endParaRPr dirty="0"/>
          </a:p>
        </p:txBody>
      </p:sp>
      <p:sp>
        <p:nvSpPr>
          <p:cNvPr id="19" name="Google Shape;545;p16">
            <a:extLst>
              <a:ext uri="{FF2B5EF4-FFF2-40B4-BE49-F238E27FC236}">
                <a16:creationId xmlns:a16="http://schemas.microsoft.com/office/drawing/2014/main" id="{439AF786-C49C-6B4C-A58F-CA3486DAD403}"/>
              </a:ext>
            </a:extLst>
          </p:cNvPr>
          <p:cNvSpPr/>
          <p:nvPr/>
        </p:nvSpPr>
        <p:spPr>
          <a:xfrm>
            <a:off x="6530768" y="4440065"/>
            <a:ext cx="5426559" cy="830997"/>
          </a:xfrm>
          <a:prstGeom prst="wedgeRoundRectCallout">
            <a:avLst>
              <a:gd name="adj1" fmla="val 47749"/>
              <a:gd name="adj2" fmla="val 81861"/>
              <a:gd name="adj3" fmla="val 16667"/>
            </a:avLst>
          </a:prstGeom>
          <a:solidFill>
            <a:schemeClr val="bg1"/>
          </a:solidFill>
          <a:ln w="12700" cap="flat" cmpd="sng">
            <a:solidFill>
              <a:srgbClr val="F262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de-DE" sz="2000" dirty="0">
                <a:solidFill>
                  <a:srgbClr val="115076"/>
                </a:solidFill>
              </a:rPr>
              <a:t>I </a:t>
            </a:r>
            <a:r>
              <a:rPr lang="de-DE" sz="2000" dirty="0" err="1">
                <a:solidFill>
                  <a:srgbClr val="115076"/>
                </a:solidFill>
              </a:rPr>
              <a:t>began</a:t>
            </a:r>
            <a:r>
              <a:rPr lang="de-DE" sz="2000" dirty="0">
                <a:solidFill>
                  <a:srgbClr val="115076"/>
                </a:solidFill>
              </a:rPr>
              <a:t> </a:t>
            </a:r>
            <a:r>
              <a:rPr lang="de-DE" sz="2000" dirty="0" err="1">
                <a:solidFill>
                  <a:srgbClr val="115076"/>
                </a:solidFill>
              </a:rPr>
              <a:t>yesterday</a:t>
            </a:r>
            <a:r>
              <a:rPr lang="de-DE" sz="2000" dirty="0">
                <a:solidFill>
                  <a:srgbClr val="115076"/>
                </a:solidFill>
              </a:rPr>
              <a:t> </a:t>
            </a:r>
            <a:r>
              <a:rPr lang="de-DE" sz="2000" dirty="0" err="1">
                <a:solidFill>
                  <a:srgbClr val="115076"/>
                </a:solidFill>
              </a:rPr>
              <a:t>with</a:t>
            </a:r>
            <a:r>
              <a:rPr lang="de-DE" sz="2000" dirty="0">
                <a:solidFill>
                  <a:srgbClr val="115076"/>
                </a:solidFill>
              </a:rPr>
              <a:t> Tennis.</a:t>
            </a:r>
          </a:p>
          <a:p>
            <a:pPr algn="ctr"/>
            <a:r>
              <a:rPr lang="de-DE" sz="2000" dirty="0" err="1">
                <a:solidFill>
                  <a:srgbClr val="115076"/>
                </a:solidFill>
              </a:rPr>
              <a:t>I‘m</a:t>
            </a:r>
            <a:r>
              <a:rPr lang="de-DE" sz="2000" dirty="0">
                <a:solidFill>
                  <a:srgbClr val="115076"/>
                </a:solidFill>
              </a:rPr>
              <a:t> </a:t>
            </a:r>
            <a:r>
              <a:rPr lang="de-DE" sz="2000" dirty="0" err="1">
                <a:solidFill>
                  <a:srgbClr val="115076"/>
                </a:solidFill>
              </a:rPr>
              <a:t>going</a:t>
            </a:r>
            <a:r>
              <a:rPr lang="de-DE" sz="2000" dirty="0">
                <a:solidFill>
                  <a:srgbClr val="115076"/>
                </a:solidFill>
              </a:rPr>
              <a:t> </a:t>
            </a:r>
            <a:r>
              <a:rPr lang="de-DE" sz="2000" dirty="0" err="1">
                <a:solidFill>
                  <a:srgbClr val="115076"/>
                </a:solidFill>
              </a:rPr>
              <a:t>into</a:t>
            </a:r>
            <a:r>
              <a:rPr lang="de-DE" sz="2000" dirty="0">
                <a:solidFill>
                  <a:srgbClr val="115076"/>
                </a:solidFill>
              </a:rPr>
              <a:t> </a:t>
            </a:r>
            <a:r>
              <a:rPr lang="de-DE" sz="2000" dirty="0" err="1">
                <a:solidFill>
                  <a:srgbClr val="115076"/>
                </a:solidFill>
              </a:rPr>
              <a:t>town</a:t>
            </a:r>
            <a:r>
              <a:rPr lang="de-DE" sz="2000" dirty="0">
                <a:solidFill>
                  <a:srgbClr val="115076"/>
                </a:solidFill>
              </a:rPr>
              <a:t> </a:t>
            </a:r>
            <a:r>
              <a:rPr lang="de-DE" sz="2000" dirty="0" err="1">
                <a:solidFill>
                  <a:srgbClr val="115076"/>
                </a:solidFill>
              </a:rPr>
              <a:t>today</a:t>
            </a:r>
            <a:r>
              <a:rPr lang="de-DE" sz="2000" dirty="0">
                <a:solidFill>
                  <a:srgbClr val="115076"/>
                </a:solidFill>
              </a:rPr>
              <a:t>. </a:t>
            </a:r>
            <a:r>
              <a:rPr lang="de-DE" sz="2000" dirty="0" err="1">
                <a:solidFill>
                  <a:srgbClr val="115076"/>
                </a:solidFill>
              </a:rPr>
              <a:t>And</a:t>
            </a:r>
            <a:r>
              <a:rPr lang="de-DE" sz="2000" dirty="0">
                <a:solidFill>
                  <a:srgbClr val="115076"/>
                </a:solidFill>
              </a:rPr>
              <a:t> </a:t>
            </a:r>
            <a:r>
              <a:rPr lang="de-DE" sz="2000" dirty="0" err="1">
                <a:solidFill>
                  <a:srgbClr val="115076"/>
                </a:solidFill>
              </a:rPr>
              <a:t>you</a:t>
            </a:r>
            <a:r>
              <a:rPr lang="de-DE" sz="2000" dirty="0">
                <a:solidFill>
                  <a:srgbClr val="115076"/>
                </a:solidFill>
              </a:rPr>
              <a:t>?</a:t>
            </a:r>
            <a:endParaRPr lang="en-GB" sz="2000" dirty="0">
              <a:solidFill>
                <a:srgbClr val="115076"/>
              </a:solidFill>
            </a:endParaRPr>
          </a:p>
        </p:txBody>
      </p:sp>
      <p:sp>
        <p:nvSpPr>
          <p:cNvPr id="20" name="Google Shape;545;p16">
            <a:extLst>
              <a:ext uri="{FF2B5EF4-FFF2-40B4-BE49-F238E27FC236}">
                <a16:creationId xmlns:a16="http://schemas.microsoft.com/office/drawing/2014/main" id="{7357834E-1124-FE47-9056-44F06E0E7270}"/>
              </a:ext>
            </a:extLst>
          </p:cNvPr>
          <p:cNvSpPr/>
          <p:nvPr/>
        </p:nvSpPr>
        <p:spPr>
          <a:xfrm>
            <a:off x="186289" y="5140786"/>
            <a:ext cx="5506978" cy="677405"/>
          </a:xfrm>
          <a:prstGeom prst="wedgeRoundRectCallout">
            <a:avLst>
              <a:gd name="adj1" fmla="val -39514"/>
              <a:gd name="adj2" fmla="val 66361"/>
              <a:gd name="adj3" fmla="val 16667"/>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US" sz="2000" dirty="0">
                <a:solidFill>
                  <a:schemeClr val="lt1"/>
                </a:solidFill>
                <a:latin typeface="Century Gothic"/>
                <a:sym typeface="Century Gothic"/>
              </a:rPr>
              <a:t>I went into town yesterday.</a:t>
            </a:r>
            <a:endParaRPr lang="de-DE" sz="2000" dirty="0">
              <a:solidFill>
                <a:schemeClr val="bg1"/>
              </a:solidFill>
            </a:endParaRPr>
          </a:p>
        </p:txBody>
      </p:sp>
      <p:pic>
        <p:nvPicPr>
          <p:cNvPr id="8" name="Picture 7" descr="A picture containing shape&#10;&#10;Description automatically generated">
            <a:extLst>
              <a:ext uri="{FF2B5EF4-FFF2-40B4-BE49-F238E27FC236}">
                <a16:creationId xmlns:a16="http://schemas.microsoft.com/office/drawing/2014/main" id="{AC738000-9179-6147-BA74-84CEDA856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0768" y="1143314"/>
            <a:ext cx="2375912" cy="1336451"/>
          </a:xfrm>
          <a:prstGeom prst="rect">
            <a:avLst/>
          </a:prstGeom>
        </p:spPr>
      </p:pic>
      <p:pic>
        <p:nvPicPr>
          <p:cNvPr id="29" name="Picture 28" descr="A tennis racket with a ball&#10;&#10;Description automatically generated with medium confidence">
            <a:extLst>
              <a:ext uri="{FF2B5EF4-FFF2-40B4-BE49-F238E27FC236}">
                <a16:creationId xmlns:a16="http://schemas.microsoft.com/office/drawing/2014/main" id="{5D815F3B-4AB8-1F4E-8A77-A083503502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5145" y="3358577"/>
            <a:ext cx="2162976" cy="1081488"/>
          </a:xfrm>
          <a:prstGeom prst="rect">
            <a:avLst/>
          </a:prstGeom>
        </p:spPr>
      </p:pic>
      <p:pic>
        <p:nvPicPr>
          <p:cNvPr id="30" name="Picture 29">
            <a:extLst>
              <a:ext uri="{FF2B5EF4-FFF2-40B4-BE49-F238E27FC236}">
                <a16:creationId xmlns:a16="http://schemas.microsoft.com/office/drawing/2014/main" id="{84D13607-C73D-854C-B8C3-ABBA6D2F6FC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42045" y="4855563"/>
            <a:ext cx="4347386" cy="2172662"/>
          </a:xfrm>
          <a:prstGeom prst="rect">
            <a:avLst/>
          </a:prstGeom>
        </p:spPr>
      </p:pic>
      <p:sp>
        <p:nvSpPr>
          <p:cNvPr id="2" name="Speech Bubble: Rectangle with Corners Rounded 1">
            <a:extLst>
              <a:ext uri="{FF2B5EF4-FFF2-40B4-BE49-F238E27FC236}">
                <a16:creationId xmlns:a16="http://schemas.microsoft.com/office/drawing/2014/main" id="{AA83688B-C92C-47B7-B602-1B13B35031A4}"/>
              </a:ext>
            </a:extLst>
          </p:cNvPr>
          <p:cNvSpPr/>
          <p:nvPr/>
        </p:nvSpPr>
        <p:spPr>
          <a:xfrm>
            <a:off x="164582" y="1867117"/>
            <a:ext cx="5517062" cy="697740"/>
          </a:xfrm>
          <a:prstGeom prst="wedgeRoundRectCallout">
            <a:avLst>
              <a:gd name="adj1" fmla="val -48524"/>
              <a:gd name="adj2" fmla="val 111890"/>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Ich </a:t>
            </a:r>
            <a:r>
              <a:rPr lang="de-DE" sz="2000" b="1" dirty="0">
                <a:solidFill>
                  <a:srgbClr val="115076"/>
                </a:solidFill>
              </a:rPr>
              <a:t>mache</a:t>
            </a:r>
            <a:r>
              <a:rPr lang="de-DE" sz="2000" dirty="0">
                <a:solidFill>
                  <a:srgbClr val="115076"/>
                </a:solidFill>
              </a:rPr>
              <a:t> heute Hausaufgaben. Und du?</a:t>
            </a:r>
            <a:endParaRPr lang="en-GB" sz="2000" dirty="0">
              <a:solidFill>
                <a:srgbClr val="115076"/>
              </a:solidFill>
            </a:endParaRPr>
          </a:p>
        </p:txBody>
      </p:sp>
      <p:sp>
        <p:nvSpPr>
          <p:cNvPr id="31" name="Speech Bubble: Rectangle with Corners Rounded 1">
            <a:extLst>
              <a:ext uri="{FF2B5EF4-FFF2-40B4-BE49-F238E27FC236}">
                <a16:creationId xmlns:a16="http://schemas.microsoft.com/office/drawing/2014/main" id="{B531AA0A-3997-0641-AB00-2646526F58E2}"/>
              </a:ext>
            </a:extLst>
          </p:cNvPr>
          <p:cNvSpPr/>
          <p:nvPr/>
        </p:nvSpPr>
        <p:spPr>
          <a:xfrm>
            <a:off x="164582" y="3315269"/>
            <a:ext cx="5517062" cy="935850"/>
          </a:xfrm>
          <a:prstGeom prst="wedgeRoundRectCallout">
            <a:avLst>
              <a:gd name="adj1" fmla="val -48524"/>
              <a:gd name="adj2" fmla="val 111890"/>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15076"/>
                </a:solidFill>
              </a:rPr>
              <a:t>Ich </a:t>
            </a:r>
            <a:r>
              <a:rPr lang="de-DE" sz="2000" b="1" dirty="0">
                <a:solidFill>
                  <a:srgbClr val="115076"/>
                </a:solidFill>
              </a:rPr>
              <a:t>aß</a:t>
            </a:r>
            <a:r>
              <a:rPr lang="de-DE" sz="2000" dirty="0">
                <a:solidFill>
                  <a:srgbClr val="115076"/>
                </a:solidFill>
              </a:rPr>
              <a:t> gestern einen Apfel.</a:t>
            </a:r>
          </a:p>
          <a:p>
            <a:r>
              <a:rPr lang="de-DE" sz="2000" dirty="0">
                <a:solidFill>
                  <a:srgbClr val="115076"/>
                </a:solidFill>
              </a:rPr>
              <a:t>Ich </a:t>
            </a:r>
            <a:r>
              <a:rPr lang="de-DE" sz="2000" b="1" dirty="0">
                <a:solidFill>
                  <a:srgbClr val="115076"/>
                </a:solidFill>
              </a:rPr>
              <a:t>beginne</a:t>
            </a:r>
            <a:r>
              <a:rPr lang="de-DE" sz="2000" dirty="0">
                <a:solidFill>
                  <a:srgbClr val="115076"/>
                </a:solidFill>
              </a:rPr>
              <a:t> heute mit Tennis. Und du? </a:t>
            </a:r>
          </a:p>
        </p:txBody>
      </p:sp>
      <p:sp>
        <p:nvSpPr>
          <p:cNvPr id="32" name="Speech Bubble: Rectangle with Corners Rounded 1">
            <a:extLst>
              <a:ext uri="{FF2B5EF4-FFF2-40B4-BE49-F238E27FC236}">
                <a16:creationId xmlns:a16="http://schemas.microsoft.com/office/drawing/2014/main" id="{6DB148B3-8CDA-E744-BF56-51EDA9AFD33B}"/>
              </a:ext>
            </a:extLst>
          </p:cNvPr>
          <p:cNvSpPr/>
          <p:nvPr/>
        </p:nvSpPr>
        <p:spPr>
          <a:xfrm>
            <a:off x="181247" y="5140786"/>
            <a:ext cx="5517062" cy="680894"/>
          </a:xfrm>
          <a:prstGeom prst="wedgeRoundRectCallout">
            <a:avLst>
              <a:gd name="adj1" fmla="val -48524"/>
              <a:gd name="adj2" fmla="val 111890"/>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rgbClr val="115076"/>
                </a:solidFill>
              </a:rPr>
              <a:t>Ich </a:t>
            </a:r>
            <a:r>
              <a:rPr lang="de-DE" sz="2000" b="1" dirty="0">
                <a:solidFill>
                  <a:srgbClr val="115076"/>
                </a:solidFill>
              </a:rPr>
              <a:t>ging</a:t>
            </a:r>
            <a:r>
              <a:rPr lang="de-DE" sz="2000" dirty="0">
                <a:solidFill>
                  <a:srgbClr val="115076"/>
                </a:solidFill>
              </a:rPr>
              <a:t> gestern in die Stadt</a:t>
            </a:r>
            <a:r>
              <a:rPr lang="de-DE" sz="2000" dirty="0"/>
              <a:t>.</a:t>
            </a:r>
          </a:p>
        </p:txBody>
      </p:sp>
      <p:sp>
        <p:nvSpPr>
          <p:cNvPr id="9" name="Speech Bubble: Rectangle with Corners Rounded 8">
            <a:extLst>
              <a:ext uri="{FF2B5EF4-FFF2-40B4-BE49-F238E27FC236}">
                <a16:creationId xmlns:a16="http://schemas.microsoft.com/office/drawing/2014/main" id="{2B761309-A51D-42AD-9FEE-4F7EC86784C5}"/>
              </a:ext>
            </a:extLst>
          </p:cNvPr>
          <p:cNvSpPr/>
          <p:nvPr/>
        </p:nvSpPr>
        <p:spPr>
          <a:xfrm>
            <a:off x="6509061" y="2467024"/>
            <a:ext cx="5426559" cy="848243"/>
          </a:xfrm>
          <a:prstGeom prst="wedgeRoundRectCallout">
            <a:avLst>
              <a:gd name="adj1" fmla="val 47075"/>
              <a:gd name="adj2" fmla="val 75367"/>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Ich </a:t>
            </a:r>
            <a:r>
              <a:rPr lang="de-DE" sz="2000" b="1" dirty="0">
                <a:solidFill>
                  <a:srgbClr val="115076"/>
                </a:solidFill>
              </a:rPr>
              <a:t>machte</a:t>
            </a:r>
            <a:r>
              <a:rPr lang="de-DE" sz="2000" dirty="0">
                <a:solidFill>
                  <a:srgbClr val="115076"/>
                </a:solidFill>
              </a:rPr>
              <a:t> gestern Hausaufgaben.</a:t>
            </a:r>
          </a:p>
          <a:p>
            <a:pPr algn="ctr"/>
            <a:r>
              <a:rPr lang="de-DE" sz="2000" dirty="0">
                <a:solidFill>
                  <a:srgbClr val="115076"/>
                </a:solidFill>
              </a:rPr>
              <a:t>Ich </a:t>
            </a:r>
            <a:r>
              <a:rPr lang="de-DE" sz="2000" b="1" dirty="0">
                <a:solidFill>
                  <a:srgbClr val="115076"/>
                </a:solidFill>
              </a:rPr>
              <a:t>esse</a:t>
            </a:r>
            <a:r>
              <a:rPr lang="de-DE" sz="2000" dirty="0">
                <a:solidFill>
                  <a:srgbClr val="115076"/>
                </a:solidFill>
              </a:rPr>
              <a:t> heute einen Apfel. Und du?  </a:t>
            </a:r>
            <a:endParaRPr lang="en-GB" sz="2000" dirty="0">
              <a:solidFill>
                <a:srgbClr val="115076"/>
              </a:solidFill>
            </a:endParaRPr>
          </a:p>
        </p:txBody>
      </p:sp>
      <p:sp>
        <p:nvSpPr>
          <p:cNvPr id="33" name="Speech Bubble: Rectangle with Corners Rounded 8">
            <a:extLst>
              <a:ext uri="{FF2B5EF4-FFF2-40B4-BE49-F238E27FC236}">
                <a16:creationId xmlns:a16="http://schemas.microsoft.com/office/drawing/2014/main" id="{D6C2F283-B95A-C347-969D-73B98C9D81F0}"/>
              </a:ext>
            </a:extLst>
          </p:cNvPr>
          <p:cNvSpPr/>
          <p:nvPr/>
        </p:nvSpPr>
        <p:spPr>
          <a:xfrm>
            <a:off x="6510894" y="4434013"/>
            <a:ext cx="5446433" cy="826526"/>
          </a:xfrm>
          <a:prstGeom prst="wedgeRoundRectCallout">
            <a:avLst>
              <a:gd name="adj1" fmla="val 46186"/>
              <a:gd name="adj2" fmla="val 81190"/>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Ich</a:t>
            </a:r>
            <a:r>
              <a:rPr lang="de-DE" sz="2000" b="1" dirty="0">
                <a:solidFill>
                  <a:srgbClr val="115076"/>
                </a:solidFill>
              </a:rPr>
              <a:t> begann </a:t>
            </a:r>
            <a:r>
              <a:rPr lang="de-DE" sz="2000" dirty="0">
                <a:solidFill>
                  <a:srgbClr val="115076"/>
                </a:solidFill>
              </a:rPr>
              <a:t>gestern mit Tennis.</a:t>
            </a:r>
          </a:p>
          <a:p>
            <a:r>
              <a:rPr lang="de-DE" sz="2000" dirty="0">
                <a:solidFill>
                  <a:srgbClr val="115076"/>
                </a:solidFill>
              </a:rPr>
              <a:t> Ich </a:t>
            </a:r>
            <a:r>
              <a:rPr lang="de-DE" sz="2000" b="1" dirty="0">
                <a:solidFill>
                  <a:srgbClr val="115076"/>
                </a:solidFill>
              </a:rPr>
              <a:t>gehe</a:t>
            </a:r>
            <a:r>
              <a:rPr lang="de-DE" sz="2000" dirty="0">
                <a:solidFill>
                  <a:srgbClr val="115076"/>
                </a:solidFill>
              </a:rPr>
              <a:t> heute in die Stadt. Und du?</a:t>
            </a:r>
          </a:p>
        </p:txBody>
      </p:sp>
    </p:spTree>
    <p:extLst>
      <p:ext uri="{BB962C8B-B14F-4D97-AF65-F5344CB8AC3E}">
        <p14:creationId xmlns:p14="http://schemas.microsoft.com/office/powerpoint/2010/main" val="383721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1" grpId="0" animBg="1"/>
      <p:bldP spid="32" grpId="0" animBg="1"/>
      <p:bldP spid="9"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4611"/>
            <a:ext cx="6096000" cy="869950"/>
          </a:xfrm>
          <a:prstGeom prst="rect">
            <a:avLst/>
          </a:prstGeom>
        </p:spPr>
      </p:pic>
      <p:sp>
        <p:nvSpPr>
          <p:cNvPr id="4" name="Title 3"/>
          <p:cNvSpPr>
            <a:spLocks noGrp="1"/>
          </p:cNvSpPr>
          <p:nvPr>
            <p:ph type="title"/>
          </p:nvPr>
        </p:nvSpPr>
        <p:spPr>
          <a:xfrm>
            <a:off x="0" y="154611"/>
            <a:ext cx="5123793" cy="707849"/>
          </a:xfrm>
        </p:spPr>
        <p:txBody>
          <a:bodyPr>
            <a:normAutofit/>
          </a:bodyPr>
          <a:lstStyle/>
          <a:p>
            <a:r>
              <a:rPr lang="en-GB" sz="3600" b="1" dirty="0">
                <a:solidFill>
                  <a:schemeClr val="bg1"/>
                </a:solidFill>
              </a:rPr>
              <a:t>Heute und </a:t>
            </a:r>
            <a:r>
              <a:rPr lang="en-GB" sz="3600" b="1" dirty="0" err="1">
                <a:solidFill>
                  <a:schemeClr val="bg1"/>
                </a:solidFill>
              </a:rPr>
              <a:t>gestern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6096000" y="112980"/>
            <a:ext cx="4169316" cy="830997"/>
          </a:xfrm>
          <a:prstGeom prst="rect">
            <a:avLst/>
          </a:prstGeom>
          <a:noFill/>
        </p:spPr>
        <p:txBody>
          <a:bodyPr wrap="square" rtlCol="0">
            <a:spAutoFit/>
          </a:bodyPr>
          <a:lstStyle/>
          <a:p>
            <a:r>
              <a:rPr lang="en-US" sz="2400" dirty="0" err="1">
                <a:solidFill>
                  <a:schemeClr val="accent5">
                    <a:lumMod val="50000"/>
                  </a:schemeClr>
                </a:solidFill>
              </a:rPr>
              <a:t>Frage</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Partner und </a:t>
            </a:r>
            <a:r>
              <a:rPr lang="en-US" sz="2400" dirty="0" err="1">
                <a:solidFill>
                  <a:schemeClr val="accent5">
                    <a:lumMod val="50000"/>
                  </a:schemeClr>
                </a:solidFill>
              </a:rPr>
              <a:t>beantworte</a:t>
            </a:r>
            <a:r>
              <a:rPr lang="en-US" sz="2400" dirty="0">
                <a:solidFill>
                  <a:schemeClr val="accent5">
                    <a:lumMod val="50000"/>
                  </a:schemeClr>
                </a:solidFill>
              </a:rPr>
              <a:t> die </a:t>
            </a:r>
            <a:r>
              <a:rPr lang="en-US" sz="2400" dirty="0" err="1">
                <a:solidFill>
                  <a:schemeClr val="accent5">
                    <a:lumMod val="50000"/>
                  </a:schemeClr>
                </a:solidFill>
              </a:rPr>
              <a:t>Fragen</a:t>
            </a:r>
            <a:r>
              <a:rPr lang="en-US" sz="2400" dirty="0">
                <a:solidFill>
                  <a:schemeClr val="accent5">
                    <a:lumMod val="50000"/>
                  </a:schemeClr>
                </a:solidFill>
              </a:rPr>
              <a:t>. </a:t>
            </a:r>
          </a:p>
        </p:txBody>
      </p:sp>
      <p:sp>
        <p:nvSpPr>
          <p:cNvPr id="10" name="TextBox 9">
            <a:extLst>
              <a:ext uri="{FF2B5EF4-FFF2-40B4-BE49-F238E27FC236}">
                <a16:creationId xmlns:a16="http://schemas.microsoft.com/office/drawing/2014/main" id="{C4400657-7565-4500-BE54-03D324A14FFC}"/>
              </a:ext>
            </a:extLst>
          </p:cNvPr>
          <p:cNvSpPr txBox="1"/>
          <p:nvPr/>
        </p:nvSpPr>
        <p:spPr>
          <a:xfrm>
            <a:off x="182137" y="1105598"/>
            <a:ext cx="1538441" cy="461665"/>
          </a:xfrm>
          <a:prstGeom prst="rect">
            <a:avLst/>
          </a:prstGeom>
          <a:solidFill>
            <a:srgbClr val="E3EAFD"/>
          </a:solidFill>
          <a:ln>
            <a:solidFill>
              <a:srgbClr val="115076"/>
            </a:solidFill>
          </a:ln>
        </p:spPr>
        <p:txBody>
          <a:bodyPr wrap="square" rtlCol="0">
            <a:spAutoFit/>
          </a:bodyPr>
          <a:lstStyle/>
          <a:p>
            <a:r>
              <a:rPr lang="en-US" sz="2400" dirty="0">
                <a:solidFill>
                  <a:schemeClr val="accent5">
                    <a:lumMod val="50000"/>
                  </a:schemeClr>
                </a:solidFill>
              </a:rPr>
              <a:t>Person B</a:t>
            </a:r>
          </a:p>
        </p:txBody>
      </p:sp>
      <p:sp>
        <p:nvSpPr>
          <p:cNvPr id="11" name="TextBox 10">
            <a:extLst>
              <a:ext uri="{FF2B5EF4-FFF2-40B4-BE49-F238E27FC236}">
                <a16:creationId xmlns:a16="http://schemas.microsoft.com/office/drawing/2014/main" id="{048B01DB-CAED-487C-9251-8108C21EFC07}"/>
              </a:ext>
            </a:extLst>
          </p:cNvPr>
          <p:cNvSpPr txBox="1"/>
          <p:nvPr/>
        </p:nvSpPr>
        <p:spPr>
          <a:xfrm>
            <a:off x="10326538" y="1105597"/>
            <a:ext cx="1538441" cy="461665"/>
          </a:xfrm>
          <a:prstGeom prst="rect">
            <a:avLst/>
          </a:prstGeom>
          <a:solidFill>
            <a:srgbClr val="E3EAFD"/>
          </a:solidFill>
          <a:ln>
            <a:solidFill>
              <a:srgbClr val="115076"/>
            </a:solidFill>
          </a:ln>
        </p:spPr>
        <p:txBody>
          <a:bodyPr wrap="square" rtlCol="0">
            <a:spAutoFit/>
          </a:bodyPr>
          <a:lstStyle/>
          <a:p>
            <a:r>
              <a:rPr lang="en-US" sz="2400" dirty="0">
                <a:solidFill>
                  <a:schemeClr val="accent5">
                    <a:lumMod val="50000"/>
                  </a:schemeClr>
                </a:solidFill>
              </a:rPr>
              <a:t>Person A</a:t>
            </a:r>
          </a:p>
        </p:txBody>
      </p:sp>
      <p:sp>
        <p:nvSpPr>
          <p:cNvPr id="15" name="Google Shape;545;p16">
            <a:extLst>
              <a:ext uri="{FF2B5EF4-FFF2-40B4-BE49-F238E27FC236}">
                <a16:creationId xmlns:a16="http://schemas.microsoft.com/office/drawing/2014/main" id="{1826DFB4-F958-9B4D-A1A3-874B5EBC90BA}"/>
              </a:ext>
            </a:extLst>
          </p:cNvPr>
          <p:cNvSpPr/>
          <p:nvPr/>
        </p:nvSpPr>
        <p:spPr>
          <a:xfrm>
            <a:off x="6438420" y="2404383"/>
            <a:ext cx="5426559" cy="830997"/>
          </a:xfrm>
          <a:prstGeom prst="wedgeRoundRectCallout">
            <a:avLst>
              <a:gd name="adj1" fmla="val 47749"/>
              <a:gd name="adj2" fmla="val 81861"/>
              <a:gd name="adj3" fmla="val 16667"/>
            </a:avLst>
          </a:pr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de-DE" sz="2000" dirty="0">
                <a:solidFill>
                  <a:schemeClr val="bg1"/>
                </a:solidFill>
              </a:rPr>
              <a:t>I ran </a:t>
            </a:r>
            <a:r>
              <a:rPr lang="de-DE" sz="2000" dirty="0" err="1">
                <a:solidFill>
                  <a:schemeClr val="bg1"/>
                </a:solidFill>
              </a:rPr>
              <a:t>five</a:t>
            </a:r>
            <a:r>
              <a:rPr lang="de-DE" sz="2000" dirty="0">
                <a:solidFill>
                  <a:schemeClr val="bg1"/>
                </a:solidFill>
              </a:rPr>
              <a:t> </a:t>
            </a:r>
            <a:r>
              <a:rPr lang="de-DE" sz="2000" dirty="0" err="1">
                <a:solidFill>
                  <a:schemeClr val="bg1"/>
                </a:solidFill>
              </a:rPr>
              <a:t>kilometers</a:t>
            </a:r>
            <a:r>
              <a:rPr lang="de-DE" sz="2000" dirty="0">
                <a:solidFill>
                  <a:schemeClr val="bg1"/>
                </a:solidFill>
              </a:rPr>
              <a:t> </a:t>
            </a:r>
            <a:r>
              <a:rPr lang="de-DE" sz="2000" dirty="0" err="1">
                <a:solidFill>
                  <a:schemeClr val="bg1"/>
                </a:solidFill>
              </a:rPr>
              <a:t>yesterday</a:t>
            </a:r>
            <a:r>
              <a:rPr lang="de-DE" sz="2000" dirty="0">
                <a:solidFill>
                  <a:schemeClr val="bg1"/>
                </a:solidFill>
              </a:rPr>
              <a:t>. </a:t>
            </a:r>
          </a:p>
          <a:p>
            <a:pPr algn="ctr"/>
            <a:r>
              <a:rPr lang="de-DE" sz="2000" dirty="0" err="1">
                <a:solidFill>
                  <a:schemeClr val="bg1"/>
                </a:solidFill>
              </a:rPr>
              <a:t>I‘m</a:t>
            </a:r>
            <a:r>
              <a:rPr lang="de-DE" sz="2000" dirty="0">
                <a:solidFill>
                  <a:schemeClr val="bg1"/>
                </a:solidFill>
              </a:rPr>
              <a:t> </a:t>
            </a:r>
            <a:r>
              <a:rPr lang="de-DE" sz="2000" dirty="0" err="1">
                <a:solidFill>
                  <a:schemeClr val="bg1"/>
                </a:solidFill>
              </a:rPr>
              <a:t>watching</a:t>
            </a:r>
            <a:r>
              <a:rPr lang="de-DE" sz="2000" dirty="0">
                <a:solidFill>
                  <a:schemeClr val="bg1"/>
                </a:solidFill>
              </a:rPr>
              <a:t> TV </a:t>
            </a:r>
            <a:r>
              <a:rPr lang="de-DE" sz="2000" dirty="0" err="1">
                <a:solidFill>
                  <a:schemeClr val="bg1"/>
                </a:solidFill>
              </a:rPr>
              <a:t>today</a:t>
            </a:r>
            <a:r>
              <a:rPr lang="de-DE" sz="2000" dirty="0">
                <a:solidFill>
                  <a:schemeClr val="bg1"/>
                </a:solidFill>
              </a:rPr>
              <a:t>. </a:t>
            </a:r>
            <a:r>
              <a:rPr lang="de-DE" sz="2000" dirty="0" err="1">
                <a:solidFill>
                  <a:schemeClr val="bg1"/>
                </a:solidFill>
              </a:rPr>
              <a:t>And</a:t>
            </a:r>
            <a:r>
              <a:rPr lang="de-DE" sz="2000" dirty="0">
                <a:solidFill>
                  <a:schemeClr val="bg1"/>
                </a:solidFill>
              </a:rPr>
              <a:t> </a:t>
            </a:r>
            <a:r>
              <a:rPr lang="de-DE" sz="2000" dirty="0" err="1">
                <a:solidFill>
                  <a:schemeClr val="bg1"/>
                </a:solidFill>
              </a:rPr>
              <a:t>you</a:t>
            </a:r>
            <a:r>
              <a:rPr lang="de-DE" sz="2000" dirty="0">
                <a:solidFill>
                  <a:schemeClr val="bg1"/>
                </a:solidFill>
              </a:rPr>
              <a:t>?</a:t>
            </a:r>
            <a:endParaRPr lang="en-GB" sz="2000" dirty="0">
              <a:solidFill>
                <a:schemeClr val="bg1"/>
              </a:solidFill>
            </a:endParaRPr>
          </a:p>
        </p:txBody>
      </p:sp>
      <p:sp>
        <p:nvSpPr>
          <p:cNvPr id="16" name="Google Shape;545;p16">
            <a:extLst>
              <a:ext uri="{FF2B5EF4-FFF2-40B4-BE49-F238E27FC236}">
                <a16:creationId xmlns:a16="http://schemas.microsoft.com/office/drawing/2014/main" id="{236C7834-3F7C-D146-AC32-9743F09A520E}"/>
              </a:ext>
            </a:extLst>
          </p:cNvPr>
          <p:cNvSpPr/>
          <p:nvPr/>
        </p:nvSpPr>
        <p:spPr>
          <a:xfrm>
            <a:off x="182137" y="3590315"/>
            <a:ext cx="5506978" cy="935850"/>
          </a:xfrm>
          <a:prstGeom prst="wedgeRoundRectCallout">
            <a:avLst>
              <a:gd name="adj1" fmla="val -39514"/>
              <a:gd name="adj2" fmla="val 66361"/>
              <a:gd name="adj3" fmla="val 16667"/>
            </a:avLst>
          </a:prstGeom>
          <a:solidFill>
            <a:schemeClr val="bg1"/>
          </a:solidFill>
          <a:ln w="12700" cap="flat" cmpd="sng">
            <a:solidFill>
              <a:srgbClr val="F262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000" dirty="0">
                <a:solidFill>
                  <a:srgbClr val="115076"/>
                </a:solidFill>
                <a:latin typeface="Century Gothic"/>
                <a:sym typeface="Century Gothic"/>
              </a:rPr>
              <a:t>I watched TV yesterday.</a:t>
            </a:r>
            <a:endParaRPr lang="de-DE" sz="2000" dirty="0">
              <a:solidFill>
                <a:srgbClr val="115076"/>
              </a:solidFill>
            </a:endParaRPr>
          </a:p>
          <a:p>
            <a:pPr algn="ctr"/>
            <a:r>
              <a:rPr lang="de-DE" sz="2000" dirty="0">
                <a:solidFill>
                  <a:srgbClr val="115076"/>
                </a:solidFill>
              </a:rPr>
              <a:t>I </a:t>
            </a:r>
            <a:r>
              <a:rPr lang="de-DE" sz="2000" dirty="0" err="1">
                <a:solidFill>
                  <a:srgbClr val="115076"/>
                </a:solidFill>
              </a:rPr>
              <a:t>come</a:t>
            </a:r>
            <a:r>
              <a:rPr lang="de-DE" sz="2000" dirty="0">
                <a:solidFill>
                  <a:srgbClr val="115076"/>
                </a:solidFill>
              </a:rPr>
              <a:t> </a:t>
            </a:r>
            <a:r>
              <a:rPr lang="de-DE" sz="2000" dirty="0" err="1">
                <a:solidFill>
                  <a:srgbClr val="115076"/>
                </a:solidFill>
              </a:rPr>
              <a:t>home</a:t>
            </a:r>
            <a:r>
              <a:rPr lang="de-DE" sz="2000" dirty="0">
                <a:solidFill>
                  <a:srgbClr val="115076"/>
                </a:solidFill>
              </a:rPr>
              <a:t> </a:t>
            </a:r>
            <a:r>
              <a:rPr lang="de-DE" sz="2000" dirty="0" err="1">
                <a:solidFill>
                  <a:srgbClr val="115076"/>
                </a:solidFill>
              </a:rPr>
              <a:t>early</a:t>
            </a:r>
            <a:r>
              <a:rPr lang="de-DE" sz="2000" dirty="0">
                <a:solidFill>
                  <a:srgbClr val="115076"/>
                </a:solidFill>
              </a:rPr>
              <a:t> </a:t>
            </a:r>
            <a:r>
              <a:rPr lang="de-DE" sz="2000" dirty="0" err="1">
                <a:solidFill>
                  <a:srgbClr val="115076"/>
                </a:solidFill>
              </a:rPr>
              <a:t>today</a:t>
            </a:r>
            <a:r>
              <a:rPr lang="de-DE" sz="2000" dirty="0">
                <a:solidFill>
                  <a:srgbClr val="115076"/>
                </a:solidFill>
              </a:rPr>
              <a:t>. </a:t>
            </a:r>
            <a:r>
              <a:rPr lang="de-DE" sz="2000" dirty="0" err="1">
                <a:solidFill>
                  <a:srgbClr val="115076"/>
                </a:solidFill>
              </a:rPr>
              <a:t>And</a:t>
            </a:r>
            <a:r>
              <a:rPr lang="de-DE" sz="2000" dirty="0">
                <a:solidFill>
                  <a:srgbClr val="115076"/>
                </a:solidFill>
              </a:rPr>
              <a:t> </a:t>
            </a:r>
            <a:r>
              <a:rPr lang="de-DE" sz="2000" dirty="0" err="1">
                <a:solidFill>
                  <a:srgbClr val="115076"/>
                </a:solidFill>
              </a:rPr>
              <a:t>you</a:t>
            </a:r>
            <a:r>
              <a:rPr lang="de-DE" sz="2000" dirty="0">
                <a:solidFill>
                  <a:srgbClr val="115076"/>
                </a:solidFill>
              </a:rPr>
              <a:t>?</a:t>
            </a:r>
          </a:p>
        </p:txBody>
      </p:sp>
      <p:sp>
        <p:nvSpPr>
          <p:cNvPr id="17" name="Google Shape;545;p16">
            <a:extLst>
              <a:ext uri="{FF2B5EF4-FFF2-40B4-BE49-F238E27FC236}">
                <a16:creationId xmlns:a16="http://schemas.microsoft.com/office/drawing/2014/main" id="{CE7ABBD1-CD64-064B-BEF7-641CF8491252}"/>
              </a:ext>
            </a:extLst>
          </p:cNvPr>
          <p:cNvSpPr/>
          <p:nvPr/>
        </p:nvSpPr>
        <p:spPr>
          <a:xfrm>
            <a:off x="6438420" y="4526165"/>
            <a:ext cx="5426559" cy="830997"/>
          </a:xfrm>
          <a:prstGeom prst="wedgeRoundRectCallout">
            <a:avLst>
              <a:gd name="adj1" fmla="val 50410"/>
              <a:gd name="adj2" fmla="val 76070"/>
              <a:gd name="adj3" fmla="val 16667"/>
            </a:avLst>
          </a:pr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de-DE" sz="2000" dirty="0">
                <a:solidFill>
                  <a:schemeClr val="bg1"/>
                </a:solidFill>
              </a:rPr>
              <a:t>I </a:t>
            </a:r>
            <a:r>
              <a:rPr lang="de-DE" sz="2000" dirty="0" err="1">
                <a:solidFill>
                  <a:schemeClr val="bg1"/>
                </a:solidFill>
              </a:rPr>
              <a:t>came</a:t>
            </a:r>
            <a:r>
              <a:rPr lang="de-DE" sz="2000" dirty="0">
                <a:solidFill>
                  <a:schemeClr val="bg1"/>
                </a:solidFill>
              </a:rPr>
              <a:t> </a:t>
            </a:r>
            <a:r>
              <a:rPr lang="de-DE" sz="2000" dirty="0" err="1">
                <a:solidFill>
                  <a:schemeClr val="bg1"/>
                </a:solidFill>
              </a:rPr>
              <a:t>home</a:t>
            </a:r>
            <a:r>
              <a:rPr lang="de-DE" sz="2000" dirty="0">
                <a:solidFill>
                  <a:schemeClr val="bg1"/>
                </a:solidFill>
              </a:rPr>
              <a:t> </a:t>
            </a:r>
            <a:r>
              <a:rPr lang="de-DE" sz="2000" dirty="0" err="1">
                <a:solidFill>
                  <a:schemeClr val="bg1"/>
                </a:solidFill>
              </a:rPr>
              <a:t>early</a:t>
            </a:r>
            <a:r>
              <a:rPr lang="de-DE" sz="2000" dirty="0">
                <a:solidFill>
                  <a:schemeClr val="bg1"/>
                </a:solidFill>
              </a:rPr>
              <a:t> </a:t>
            </a:r>
            <a:r>
              <a:rPr lang="de-DE" sz="2000" dirty="0" err="1">
                <a:solidFill>
                  <a:schemeClr val="bg1"/>
                </a:solidFill>
              </a:rPr>
              <a:t>yesterday</a:t>
            </a:r>
            <a:r>
              <a:rPr lang="de-DE" sz="2000" dirty="0">
                <a:solidFill>
                  <a:schemeClr val="bg1"/>
                </a:solidFill>
              </a:rPr>
              <a:t>.</a:t>
            </a:r>
          </a:p>
          <a:p>
            <a:pPr algn="ctr"/>
            <a:r>
              <a:rPr lang="de-DE" sz="2000" dirty="0" err="1">
                <a:solidFill>
                  <a:schemeClr val="bg1"/>
                </a:solidFill>
              </a:rPr>
              <a:t>I‘m</a:t>
            </a:r>
            <a:r>
              <a:rPr lang="de-DE" sz="2000" dirty="0">
                <a:solidFill>
                  <a:schemeClr val="bg1"/>
                </a:solidFill>
              </a:rPr>
              <a:t> </a:t>
            </a:r>
            <a:r>
              <a:rPr lang="de-DE" sz="2000" dirty="0" err="1">
                <a:solidFill>
                  <a:schemeClr val="bg1"/>
                </a:solidFill>
              </a:rPr>
              <a:t>jumping</a:t>
            </a:r>
            <a:r>
              <a:rPr lang="de-DE" sz="2000" dirty="0">
                <a:solidFill>
                  <a:schemeClr val="bg1"/>
                </a:solidFill>
              </a:rPr>
              <a:t> </a:t>
            </a:r>
            <a:r>
              <a:rPr lang="de-DE" sz="2000" dirty="0" err="1">
                <a:solidFill>
                  <a:schemeClr val="bg1"/>
                </a:solidFill>
              </a:rPr>
              <a:t>into</a:t>
            </a:r>
            <a:r>
              <a:rPr lang="de-DE" sz="2000" dirty="0">
                <a:solidFill>
                  <a:schemeClr val="bg1"/>
                </a:solidFill>
              </a:rPr>
              <a:t> </a:t>
            </a:r>
            <a:r>
              <a:rPr lang="de-DE" sz="2000" dirty="0" err="1">
                <a:solidFill>
                  <a:schemeClr val="bg1"/>
                </a:solidFill>
              </a:rPr>
              <a:t>water</a:t>
            </a:r>
            <a:r>
              <a:rPr lang="de-DE" sz="2000" dirty="0">
                <a:solidFill>
                  <a:schemeClr val="bg1"/>
                </a:solidFill>
              </a:rPr>
              <a:t> </a:t>
            </a:r>
            <a:r>
              <a:rPr lang="de-DE" sz="2000" dirty="0" err="1">
                <a:solidFill>
                  <a:schemeClr val="bg1"/>
                </a:solidFill>
              </a:rPr>
              <a:t>today</a:t>
            </a:r>
            <a:r>
              <a:rPr lang="de-DE" sz="2000" dirty="0">
                <a:solidFill>
                  <a:schemeClr val="bg1"/>
                </a:solidFill>
              </a:rPr>
              <a:t>. </a:t>
            </a:r>
            <a:r>
              <a:rPr lang="de-DE" sz="2000" dirty="0" err="1">
                <a:solidFill>
                  <a:schemeClr val="bg1"/>
                </a:solidFill>
              </a:rPr>
              <a:t>And</a:t>
            </a:r>
            <a:r>
              <a:rPr lang="de-DE" sz="2000" dirty="0">
                <a:solidFill>
                  <a:schemeClr val="bg1"/>
                </a:solidFill>
              </a:rPr>
              <a:t> </a:t>
            </a:r>
            <a:r>
              <a:rPr lang="de-DE" sz="2000" dirty="0" err="1">
                <a:solidFill>
                  <a:schemeClr val="bg1"/>
                </a:solidFill>
              </a:rPr>
              <a:t>you</a:t>
            </a:r>
            <a:r>
              <a:rPr lang="de-DE" sz="2000" dirty="0">
                <a:solidFill>
                  <a:schemeClr val="bg1"/>
                </a:solidFill>
              </a:rPr>
              <a:t>?</a:t>
            </a:r>
          </a:p>
        </p:txBody>
      </p:sp>
      <p:sp>
        <p:nvSpPr>
          <p:cNvPr id="18" name="Google Shape;545;p16">
            <a:extLst>
              <a:ext uri="{FF2B5EF4-FFF2-40B4-BE49-F238E27FC236}">
                <a16:creationId xmlns:a16="http://schemas.microsoft.com/office/drawing/2014/main" id="{AC7878E2-DD25-6641-9392-DF15346D477E}"/>
              </a:ext>
            </a:extLst>
          </p:cNvPr>
          <p:cNvSpPr/>
          <p:nvPr/>
        </p:nvSpPr>
        <p:spPr>
          <a:xfrm>
            <a:off x="182137" y="5474107"/>
            <a:ext cx="5506978" cy="612648"/>
          </a:xfrm>
          <a:prstGeom prst="wedgeRoundRectCallout">
            <a:avLst>
              <a:gd name="adj1" fmla="val -39514"/>
              <a:gd name="adj2" fmla="val 66361"/>
              <a:gd name="adj3" fmla="val 16667"/>
            </a:avLst>
          </a:prstGeom>
          <a:solidFill>
            <a:schemeClr val="bg1"/>
          </a:solidFill>
          <a:ln w="12700" cap="flat" cmpd="sng">
            <a:solidFill>
              <a:srgbClr val="F262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115076"/>
                </a:solidFill>
                <a:latin typeface="Century Gothic"/>
                <a:ea typeface="Century Gothic"/>
                <a:cs typeface="Century Gothic"/>
                <a:sym typeface="Century Gothic"/>
              </a:rPr>
              <a:t>I jumped into the water yesterday.</a:t>
            </a:r>
            <a:endParaRPr dirty="0">
              <a:solidFill>
                <a:srgbClr val="115076"/>
              </a:solidFill>
            </a:endParaRPr>
          </a:p>
        </p:txBody>
      </p:sp>
      <p:sp>
        <p:nvSpPr>
          <p:cNvPr id="19" name="Google Shape;545;p16">
            <a:extLst>
              <a:ext uri="{FF2B5EF4-FFF2-40B4-BE49-F238E27FC236}">
                <a16:creationId xmlns:a16="http://schemas.microsoft.com/office/drawing/2014/main" id="{8EA0B24C-C2D2-154C-A0CE-8C3C3AF21CF7}"/>
              </a:ext>
            </a:extLst>
          </p:cNvPr>
          <p:cNvSpPr/>
          <p:nvPr/>
        </p:nvSpPr>
        <p:spPr>
          <a:xfrm>
            <a:off x="182137" y="1792550"/>
            <a:ext cx="5506978" cy="612648"/>
          </a:xfrm>
          <a:prstGeom prst="wedgeRoundRectCallout">
            <a:avLst>
              <a:gd name="adj1" fmla="val -39514"/>
              <a:gd name="adj2" fmla="val 66361"/>
              <a:gd name="adj3" fmla="val 16667"/>
            </a:avLst>
          </a:prstGeom>
          <a:solidFill>
            <a:schemeClr val="bg1"/>
          </a:solidFill>
          <a:ln w="12700" cap="flat" cmpd="sng">
            <a:solidFill>
              <a:srgbClr val="F262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de-DE" sz="2000" dirty="0" err="1">
                <a:solidFill>
                  <a:srgbClr val="115076"/>
                </a:solidFill>
              </a:rPr>
              <a:t>I‘m</a:t>
            </a:r>
            <a:r>
              <a:rPr lang="de-DE" sz="2000" dirty="0">
                <a:solidFill>
                  <a:srgbClr val="115076"/>
                </a:solidFill>
              </a:rPr>
              <a:t> </a:t>
            </a:r>
            <a:r>
              <a:rPr lang="de-DE" sz="2000" dirty="0" err="1">
                <a:solidFill>
                  <a:srgbClr val="115076"/>
                </a:solidFill>
              </a:rPr>
              <a:t>running</a:t>
            </a:r>
            <a:r>
              <a:rPr lang="de-DE" sz="2000" dirty="0">
                <a:solidFill>
                  <a:srgbClr val="115076"/>
                </a:solidFill>
              </a:rPr>
              <a:t> </a:t>
            </a:r>
            <a:r>
              <a:rPr lang="de-DE" sz="2000" dirty="0" err="1">
                <a:solidFill>
                  <a:srgbClr val="115076"/>
                </a:solidFill>
              </a:rPr>
              <a:t>five</a:t>
            </a:r>
            <a:r>
              <a:rPr lang="de-DE" sz="2000" dirty="0">
                <a:solidFill>
                  <a:srgbClr val="115076"/>
                </a:solidFill>
              </a:rPr>
              <a:t> </a:t>
            </a:r>
            <a:r>
              <a:rPr lang="de-DE" sz="2000" dirty="0" err="1">
                <a:solidFill>
                  <a:srgbClr val="115076"/>
                </a:solidFill>
              </a:rPr>
              <a:t>kilometers</a:t>
            </a:r>
            <a:r>
              <a:rPr lang="de-DE" sz="2000" dirty="0">
                <a:solidFill>
                  <a:srgbClr val="115076"/>
                </a:solidFill>
              </a:rPr>
              <a:t>. </a:t>
            </a:r>
            <a:r>
              <a:rPr lang="de-DE" sz="2000" dirty="0" err="1">
                <a:solidFill>
                  <a:srgbClr val="115076"/>
                </a:solidFill>
              </a:rPr>
              <a:t>And</a:t>
            </a:r>
            <a:r>
              <a:rPr lang="de-DE" sz="2000" dirty="0">
                <a:solidFill>
                  <a:srgbClr val="115076"/>
                </a:solidFill>
              </a:rPr>
              <a:t> </a:t>
            </a:r>
            <a:r>
              <a:rPr lang="de-DE" sz="2000" dirty="0" err="1">
                <a:solidFill>
                  <a:srgbClr val="115076"/>
                </a:solidFill>
              </a:rPr>
              <a:t>you</a:t>
            </a:r>
            <a:r>
              <a:rPr lang="de-DE" sz="2000" dirty="0">
                <a:solidFill>
                  <a:srgbClr val="115076"/>
                </a:solidFill>
              </a:rPr>
              <a:t>?</a:t>
            </a:r>
          </a:p>
        </p:txBody>
      </p:sp>
      <p:sp>
        <p:nvSpPr>
          <p:cNvPr id="20" name="Speech Bubble: Rectangle with Corners Rounded 1">
            <a:extLst>
              <a:ext uri="{FF2B5EF4-FFF2-40B4-BE49-F238E27FC236}">
                <a16:creationId xmlns:a16="http://schemas.microsoft.com/office/drawing/2014/main" id="{CF04FBEB-112C-AF4C-A78A-39F039C9C18F}"/>
              </a:ext>
            </a:extLst>
          </p:cNvPr>
          <p:cNvSpPr/>
          <p:nvPr/>
        </p:nvSpPr>
        <p:spPr>
          <a:xfrm>
            <a:off x="172053" y="1782184"/>
            <a:ext cx="5517062" cy="612648"/>
          </a:xfrm>
          <a:prstGeom prst="wedgeRoundRectCallout">
            <a:avLst>
              <a:gd name="adj1" fmla="val -39219"/>
              <a:gd name="adj2" fmla="val 72613"/>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Ich</a:t>
            </a:r>
            <a:r>
              <a:rPr lang="de-DE" sz="2000" b="1" dirty="0">
                <a:solidFill>
                  <a:srgbClr val="115076"/>
                </a:solidFill>
              </a:rPr>
              <a:t> laufe </a:t>
            </a:r>
            <a:r>
              <a:rPr lang="de-DE" sz="2000" dirty="0">
                <a:solidFill>
                  <a:srgbClr val="115076"/>
                </a:solidFill>
              </a:rPr>
              <a:t>heute fünf Kilometer. Und du?</a:t>
            </a:r>
          </a:p>
        </p:txBody>
      </p:sp>
      <p:sp>
        <p:nvSpPr>
          <p:cNvPr id="21" name="Speech Bubble: Rectangle with Corners Rounded 1">
            <a:extLst>
              <a:ext uri="{FF2B5EF4-FFF2-40B4-BE49-F238E27FC236}">
                <a16:creationId xmlns:a16="http://schemas.microsoft.com/office/drawing/2014/main" id="{0CCC540A-C70C-9A40-A58E-34C3AA62ED68}"/>
              </a:ext>
            </a:extLst>
          </p:cNvPr>
          <p:cNvSpPr/>
          <p:nvPr/>
        </p:nvSpPr>
        <p:spPr>
          <a:xfrm>
            <a:off x="6430238" y="2404384"/>
            <a:ext cx="5424714" cy="830996"/>
          </a:xfrm>
          <a:prstGeom prst="wedgeRoundRectCallout">
            <a:avLst>
              <a:gd name="adj1" fmla="val 46836"/>
              <a:gd name="adj2" fmla="val 82265"/>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Ich</a:t>
            </a:r>
            <a:r>
              <a:rPr lang="de-DE" sz="2000" b="1" dirty="0">
                <a:solidFill>
                  <a:srgbClr val="115076"/>
                </a:solidFill>
              </a:rPr>
              <a:t> lief </a:t>
            </a:r>
            <a:r>
              <a:rPr lang="de-DE" sz="2000" dirty="0">
                <a:solidFill>
                  <a:srgbClr val="115076"/>
                </a:solidFill>
              </a:rPr>
              <a:t>gestern fünf Kilometer.</a:t>
            </a:r>
          </a:p>
          <a:p>
            <a:pPr algn="ctr"/>
            <a:r>
              <a:rPr lang="de-DE" sz="2000" dirty="0">
                <a:solidFill>
                  <a:srgbClr val="115076"/>
                </a:solidFill>
              </a:rPr>
              <a:t> Ich </a:t>
            </a:r>
            <a:r>
              <a:rPr lang="de-DE" sz="2000" b="1" dirty="0">
                <a:solidFill>
                  <a:srgbClr val="115076"/>
                </a:solidFill>
              </a:rPr>
              <a:t>sehe</a:t>
            </a:r>
            <a:r>
              <a:rPr lang="de-DE" sz="2000" dirty="0">
                <a:solidFill>
                  <a:srgbClr val="115076"/>
                </a:solidFill>
              </a:rPr>
              <a:t> heute fern. Und du?</a:t>
            </a:r>
          </a:p>
        </p:txBody>
      </p:sp>
      <p:sp>
        <p:nvSpPr>
          <p:cNvPr id="22" name="Speech Bubble: Rectangle with Corners Rounded 1">
            <a:extLst>
              <a:ext uri="{FF2B5EF4-FFF2-40B4-BE49-F238E27FC236}">
                <a16:creationId xmlns:a16="http://schemas.microsoft.com/office/drawing/2014/main" id="{9CF7B59E-0DC3-8A4B-AA4E-46EC50C7EB36}"/>
              </a:ext>
            </a:extLst>
          </p:cNvPr>
          <p:cNvSpPr/>
          <p:nvPr/>
        </p:nvSpPr>
        <p:spPr>
          <a:xfrm>
            <a:off x="182137" y="3590315"/>
            <a:ext cx="5517062" cy="935850"/>
          </a:xfrm>
          <a:prstGeom prst="wedgeRoundRectCallout">
            <a:avLst>
              <a:gd name="adj1" fmla="val -40091"/>
              <a:gd name="adj2" fmla="val 69185"/>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Ich</a:t>
            </a:r>
            <a:r>
              <a:rPr lang="de-DE" sz="2000" b="1" dirty="0">
                <a:solidFill>
                  <a:srgbClr val="115076"/>
                </a:solidFill>
              </a:rPr>
              <a:t> sah</a:t>
            </a:r>
            <a:r>
              <a:rPr lang="de-DE" sz="2000" dirty="0">
                <a:solidFill>
                  <a:srgbClr val="115076"/>
                </a:solidFill>
              </a:rPr>
              <a:t> gestern fern.</a:t>
            </a:r>
          </a:p>
          <a:p>
            <a:pPr algn="ctr"/>
            <a:r>
              <a:rPr lang="de-DE" sz="2000" dirty="0">
                <a:solidFill>
                  <a:srgbClr val="115076"/>
                </a:solidFill>
              </a:rPr>
              <a:t>Ich </a:t>
            </a:r>
            <a:r>
              <a:rPr lang="de-DE" sz="2000" b="1" dirty="0">
                <a:solidFill>
                  <a:srgbClr val="115076"/>
                </a:solidFill>
              </a:rPr>
              <a:t>komme</a:t>
            </a:r>
            <a:r>
              <a:rPr lang="de-DE" sz="2000" dirty="0">
                <a:solidFill>
                  <a:srgbClr val="115076"/>
                </a:solidFill>
              </a:rPr>
              <a:t> heute früh nach Hause. Und du?</a:t>
            </a:r>
          </a:p>
        </p:txBody>
      </p:sp>
      <p:sp>
        <p:nvSpPr>
          <p:cNvPr id="23" name="Speech Bubble: Rectangle with Corners Rounded 1">
            <a:extLst>
              <a:ext uri="{FF2B5EF4-FFF2-40B4-BE49-F238E27FC236}">
                <a16:creationId xmlns:a16="http://schemas.microsoft.com/office/drawing/2014/main" id="{7831DFA3-A6A4-E947-8567-AC382A0E4938}"/>
              </a:ext>
            </a:extLst>
          </p:cNvPr>
          <p:cNvSpPr/>
          <p:nvPr/>
        </p:nvSpPr>
        <p:spPr>
          <a:xfrm>
            <a:off x="6428393" y="4485373"/>
            <a:ext cx="5424714" cy="871790"/>
          </a:xfrm>
          <a:prstGeom prst="wedgeRoundRectCallout">
            <a:avLst>
              <a:gd name="adj1" fmla="val 50681"/>
              <a:gd name="adj2" fmla="val 76655"/>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Ich </a:t>
            </a:r>
            <a:r>
              <a:rPr lang="de-DE" sz="2000" b="1" dirty="0">
                <a:solidFill>
                  <a:srgbClr val="115076"/>
                </a:solidFill>
              </a:rPr>
              <a:t>kam </a:t>
            </a:r>
            <a:r>
              <a:rPr lang="de-DE" sz="2000" dirty="0">
                <a:solidFill>
                  <a:srgbClr val="115076"/>
                </a:solidFill>
              </a:rPr>
              <a:t>gestern früh nach Hause</a:t>
            </a:r>
          </a:p>
          <a:p>
            <a:pPr algn="ctr"/>
            <a:r>
              <a:rPr lang="de-DE" sz="2000" dirty="0">
                <a:solidFill>
                  <a:srgbClr val="115076"/>
                </a:solidFill>
              </a:rPr>
              <a:t> Ich</a:t>
            </a:r>
            <a:r>
              <a:rPr lang="de-DE" sz="2000" b="1" dirty="0">
                <a:solidFill>
                  <a:srgbClr val="115076"/>
                </a:solidFill>
              </a:rPr>
              <a:t> springe </a:t>
            </a:r>
            <a:r>
              <a:rPr lang="de-DE" sz="2000" dirty="0">
                <a:solidFill>
                  <a:srgbClr val="115076"/>
                </a:solidFill>
              </a:rPr>
              <a:t>heute ins Wasser. Und du?</a:t>
            </a:r>
          </a:p>
        </p:txBody>
      </p:sp>
      <p:sp>
        <p:nvSpPr>
          <p:cNvPr id="24" name="Speech Bubble: Rectangle with Corners Rounded 1">
            <a:extLst>
              <a:ext uri="{FF2B5EF4-FFF2-40B4-BE49-F238E27FC236}">
                <a16:creationId xmlns:a16="http://schemas.microsoft.com/office/drawing/2014/main" id="{0FE6702A-728E-6A4E-BA12-61293B2AADDC}"/>
              </a:ext>
            </a:extLst>
          </p:cNvPr>
          <p:cNvSpPr/>
          <p:nvPr/>
        </p:nvSpPr>
        <p:spPr>
          <a:xfrm>
            <a:off x="172053" y="5472668"/>
            <a:ext cx="5517062" cy="721823"/>
          </a:xfrm>
          <a:prstGeom prst="wedgeRoundRectCallout">
            <a:avLst>
              <a:gd name="adj1" fmla="val -40091"/>
              <a:gd name="adj2" fmla="val 69185"/>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rgbClr val="115076"/>
                </a:solidFill>
              </a:rPr>
              <a:t> Ich</a:t>
            </a:r>
            <a:r>
              <a:rPr lang="de-DE" sz="2000" b="1" dirty="0">
                <a:solidFill>
                  <a:srgbClr val="115076"/>
                </a:solidFill>
              </a:rPr>
              <a:t> sprang </a:t>
            </a:r>
            <a:r>
              <a:rPr lang="de-DE" sz="2000" dirty="0">
                <a:solidFill>
                  <a:srgbClr val="115076"/>
                </a:solidFill>
              </a:rPr>
              <a:t>gestern ins Wasser. </a:t>
            </a:r>
          </a:p>
        </p:txBody>
      </p:sp>
      <p:pic>
        <p:nvPicPr>
          <p:cNvPr id="8" name="Picture 7" descr="A person wearing a garment&#10;&#10;Description automatically generated with low confidence">
            <a:extLst>
              <a:ext uri="{FF2B5EF4-FFF2-40B4-BE49-F238E27FC236}">
                <a16:creationId xmlns:a16="http://schemas.microsoft.com/office/drawing/2014/main" id="{C7AC8698-6365-9A48-8EE5-9B3ECB07C1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264" y="1465222"/>
            <a:ext cx="1340319" cy="2680638"/>
          </a:xfrm>
          <a:prstGeom prst="rect">
            <a:avLst/>
          </a:prstGeom>
        </p:spPr>
      </p:pic>
      <p:pic>
        <p:nvPicPr>
          <p:cNvPr id="26" name="Picture 25">
            <a:extLst>
              <a:ext uri="{FF2B5EF4-FFF2-40B4-BE49-F238E27FC236}">
                <a16:creationId xmlns:a16="http://schemas.microsoft.com/office/drawing/2014/main" id="{C288AF37-4DE6-1B49-BBBB-08FEAE9E084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025268" y="1792550"/>
            <a:ext cx="1166732" cy="2333463"/>
          </a:xfrm>
          <a:prstGeom prst="rect">
            <a:avLst/>
          </a:prstGeom>
        </p:spPr>
      </p:pic>
      <p:pic>
        <p:nvPicPr>
          <p:cNvPr id="28" name="Picture 27" descr="A picture containing indoor, tableware, dishware, porcelain&#10;&#10;Description automatically generated">
            <a:extLst>
              <a:ext uri="{FF2B5EF4-FFF2-40B4-BE49-F238E27FC236}">
                <a16:creationId xmlns:a16="http://schemas.microsoft.com/office/drawing/2014/main" id="{C9FF3A66-E95C-F841-BC6B-20DC51E5E1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6365" y="5100062"/>
            <a:ext cx="3289916" cy="1644958"/>
          </a:xfrm>
          <a:prstGeom prst="rect">
            <a:avLst/>
          </a:prstGeom>
        </p:spPr>
      </p:pic>
    </p:spTree>
    <p:extLst>
      <p:ext uri="{BB962C8B-B14F-4D97-AF65-F5344CB8AC3E}">
        <p14:creationId xmlns:p14="http://schemas.microsoft.com/office/powerpoint/2010/main" val="109283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89176" y="247046"/>
            <a:ext cx="186815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Speech Bubble: Rectangle with Corners Rounded 10">
            <a:extLst>
              <a:ext uri="{FF2B5EF4-FFF2-40B4-BE49-F238E27FC236}">
                <a16:creationId xmlns:a16="http://schemas.microsoft.com/office/drawing/2014/main" id="{75C153F9-335D-4A1D-9474-F3294EEEC5E8}"/>
              </a:ext>
            </a:extLst>
          </p:cNvPr>
          <p:cNvSpPr/>
          <p:nvPr/>
        </p:nvSpPr>
        <p:spPr>
          <a:xfrm>
            <a:off x="1412836" y="2715837"/>
            <a:ext cx="7186413" cy="3487568"/>
          </a:xfrm>
          <a:prstGeom prst="wedgeRoundRectCallout">
            <a:avLst>
              <a:gd name="adj1" fmla="val -54677"/>
              <a:gd name="adj2" fmla="val -23252"/>
              <a:gd name="adj3" fmla="val 16667"/>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621952FC-2CD8-4D9A-8AFB-3C7536C63326}"/>
              </a:ext>
            </a:extLst>
          </p:cNvPr>
          <p:cNvSpPr txBox="1"/>
          <p:nvPr/>
        </p:nvSpPr>
        <p:spPr>
          <a:xfrm>
            <a:off x="141667" y="1202628"/>
            <a:ext cx="8564450" cy="1453026"/>
          </a:xfrm>
          <a:prstGeom prst="rect">
            <a:avLst/>
          </a:prstGeom>
          <a:noFill/>
        </p:spPr>
        <p:txBody>
          <a:bodyPr wrap="square" rtlCol="0">
            <a:spAutoFit/>
          </a:bodyPr>
          <a:lstStyle/>
          <a:p>
            <a:pPr>
              <a:lnSpc>
                <a:spcPct val="200000"/>
              </a:lnSpc>
            </a:pPr>
            <a:r>
              <a:rPr lang="en-GB" sz="2400" dirty="0">
                <a:solidFill>
                  <a:schemeClr val="accent5">
                    <a:lumMod val="50000"/>
                  </a:schemeClr>
                </a:solidFill>
              </a:rPr>
              <a:t>Es </a:t>
            </a:r>
            <a:r>
              <a:rPr lang="en-GB" sz="2400" dirty="0" err="1">
                <a:solidFill>
                  <a:schemeClr val="accent5">
                    <a:lumMod val="50000"/>
                  </a:schemeClr>
                </a:solidFill>
              </a:rPr>
              <a:t>wird</a:t>
            </a:r>
            <a:r>
              <a:rPr lang="en-GB" sz="2400" dirty="0">
                <a:solidFill>
                  <a:schemeClr val="accent5">
                    <a:lumMod val="50000"/>
                  </a:schemeClr>
                </a:solidFill>
              </a:rPr>
              <a:t> Na</a:t>
            </a:r>
            <a:r>
              <a:rPr lang="en-GB" sz="2400" b="1" dirty="0">
                <a:solidFill>
                  <a:srgbClr val="F26200"/>
                </a:solidFill>
              </a:rPr>
              <a:t>ch</a:t>
            </a:r>
            <a:r>
              <a:rPr lang="en-GB" sz="2400" dirty="0">
                <a:solidFill>
                  <a:schemeClr val="accent5">
                    <a:lumMod val="50000"/>
                  </a:schemeClr>
                </a:solidFill>
              </a:rPr>
              <a:t>t, </a:t>
            </a:r>
            <a:r>
              <a:rPr lang="en-GB" sz="2400" dirty="0" err="1">
                <a:solidFill>
                  <a:schemeClr val="accent5">
                    <a:lumMod val="50000"/>
                  </a:schemeClr>
                </a:solidFill>
              </a:rPr>
              <a:t>aber</a:t>
            </a:r>
            <a:r>
              <a:rPr lang="en-GB" sz="2400" dirty="0">
                <a:solidFill>
                  <a:schemeClr val="accent5">
                    <a:lumMod val="50000"/>
                  </a:schemeClr>
                </a:solidFill>
              </a:rPr>
              <a:t> </a:t>
            </a:r>
            <a:r>
              <a:rPr lang="en-GB" sz="2400" dirty="0" err="1">
                <a:solidFill>
                  <a:schemeClr val="accent5">
                    <a:lumMod val="50000"/>
                  </a:schemeClr>
                </a:solidFill>
              </a:rPr>
              <a:t>Heidis</a:t>
            </a:r>
            <a:r>
              <a:rPr lang="en-GB" sz="2400" dirty="0">
                <a:solidFill>
                  <a:schemeClr val="accent5">
                    <a:lumMod val="50000"/>
                  </a:schemeClr>
                </a:solidFill>
              </a:rPr>
              <a:t> </a:t>
            </a:r>
            <a:r>
              <a:rPr lang="en-GB" sz="2400" dirty="0" err="1">
                <a:solidFill>
                  <a:schemeClr val="accent5">
                    <a:lumMod val="50000"/>
                  </a:schemeClr>
                </a:solidFill>
              </a:rPr>
              <a:t>Bruder</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no</a:t>
            </a:r>
            <a:r>
              <a:rPr lang="en-GB" sz="2400" b="1" dirty="0" err="1">
                <a:solidFill>
                  <a:srgbClr val="F26200"/>
                </a:solidFill>
              </a:rPr>
              <a:t>ch</a:t>
            </a:r>
            <a:r>
              <a:rPr lang="en-GB" sz="2400" dirty="0">
                <a:solidFill>
                  <a:schemeClr val="accent5">
                    <a:lumMod val="50000"/>
                  </a:schemeClr>
                </a:solidFill>
              </a:rPr>
              <a:t> </a:t>
            </a:r>
            <a:r>
              <a:rPr lang="en-GB" sz="2400" dirty="0" err="1">
                <a:solidFill>
                  <a:schemeClr val="accent5">
                    <a:lumMod val="50000"/>
                  </a:schemeClr>
                </a:solidFill>
              </a:rPr>
              <a:t>wa</a:t>
            </a:r>
            <a:r>
              <a:rPr lang="en-GB" sz="2400" b="1" dirty="0" err="1">
                <a:solidFill>
                  <a:srgbClr val="F26200"/>
                </a:solidFill>
              </a:rPr>
              <a:t>ch</a:t>
            </a:r>
            <a:r>
              <a:rPr lang="en-GB" sz="2400" dirty="0">
                <a:solidFill>
                  <a:schemeClr val="accent5">
                    <a:lumMod val="50000"/>
                  </a:schemeClr>
                </a:solidFill>
              </a:rPr>
              <a:t>.  </a:t>
            </a:r>
            <a:br>
              <a:rPr lang="en-GB" sz="2400" dirty="0">
                <a:solidFill>
                  <a:schemeClr val="accent5">
                    <a:lumMod val="50000"/>
                  </a:schemeClr>
                </a:solidFill>
              </a:rPr>
            </a:br>
            <a:r>
              <a:rPr lang="en-GB" sz="2400" dirty="0">
                <a:solidFill>
                  <a:schemeClr val="accent5">
                    <a:lumMod val="50000"/>
                  </a:schemeClr>
                </a:solidFill>
              </a:rPr>
              <a:t>Heidi </a:t>
            </a:r>
            <a:r>
              <a:rPr lang="en-GB" sz="2400" dirty="0" err="1">
                <a:solidFill>
                  <a:schemeClr val="accent5">
                    <a:lumMod val="50000"/>
                  </a:schemeClr>
                </a:solidFill>
              </a:rPr>
              <a:t>ma</a:t>
            </a:r>
            <a:r>
              <a:rPr lang="en-GB" sz="2400" b="1" dirty="0" err="1">
                <a:solidFill>
                  <a:srgbClr val="F26200"/>
                </a:solidFill>
              </a:rPr>
              <a:t>ch</a:t>
            </a:r>
            <a:r>
              <a:rPr lang="en-GB" sz="2400" dirty="0" err="1">
                <a:solidFill>
                  <a:schemeClr val="accent5">
                    <a:lumMod val="50000"/>
                  </a:schemeClr>
                </a:solidFill>
              </a:rPr>
              <a:t>t</a:t>
            </a:r>
            <a:r>
              <a:rPr lang="en-GB" sz="2400" dirty="0">
                <a:solidFill>
                  <a:schemeClr val="accent5">
                    <a:lumMod val="50000"/>
                  </a:schemeClr>
                </a:solidFill>
              </a:rPr>
              <a:t> </a:t>
            </a:r>
            <a:r>
              <a:rPr lang="en-GB" sz="2400" dirty="0" err="1">
                <a:solidFill>
                  <a:schemeClr val="accent5">
                    <a:lumMod val="50000"/>
                  </a:schemeClr>
                </a:solidFill>
              </a:rPr>
              <a:t>ein</a:t>
            </a:r>
            <a:r>
              <a:rPr lang="en-GB" sz="2400" dirty="0">
                <a:solidFill>
                  <a:schemeClr val="accent5">
                    <a:lumMod val="50000"/>
                  </a:schemeClr>
                </a:solidFill>
              </a:rPr>
              <a:t> Bu</a:t>
            </a:r>
            <a:r>
              <a:rPr lang="en-GB" sz="2400" b="1" dirty="0">
                <a:solidFill>
                  <a:srgbClr val="F26200"/>
                </a:solidFill>
              </a:rPr>
              <a:t>ch</a:t>
            </a:r>
            <a:r>
              <a:rPr lang="en-GB" sz="2400" dirty="0">
                <a:solidFill>
                  <a:schemeClr val="accent5">
                    <a:lumMod val="50000"/>
                  </a:schemeClr>
                </a:solidFill>
              </a:rPr>
              <a:t> auf und </a:t>
            </a:r>
            <a:r>
              <a:rPr lang="en-GB" sz="2400" dirty="0" err="1">
                <a:solidFill>
                  <a:schemeClr val="accent5">
                    <a:lumMod val="50000"/>
                  </a:schemeClr>
                </a:solidFill>
              </a:rPr>
              <a:t>sagt</a:t>
            </a:r>
            <a:r>
              <a:rPr lang="en-GB" sz="2400" dirty="0">
                <a:solidFill>
                  <a:schemeClr val="accent5">
                    <a:lumMod val="50000"/>
                  </a:schemeClr>
                </a:solidFill>
              </a:rPr>
              <a:t>:</a:t>
            </a:r>
          </a:p>
        </p:txBody>
      </p:sp>
      <p:sp>
        <p:nvSpPr>
          <p:cNvPr id="24" name="TextBox 23">
            <a:extLst>
              <a:ext uri="{FF2B5EF4-FFF2-40B4-BE49-F238E27FC236}">
                <a16:creationId xmlns:a16="http://schemas.microsoft.com/office/drawing/2014/main" id="{D3E6EEFB-3260-4E64-A6AA-53C4ABA272C5}"/>
              </a:ext>
            </a:extLst>
          </p:cNvPr>
          <p:cNvSpPr txBox="1"/>
          <p:nvPr/>
        </p:nvSpPr>
        <p:spPr>
          <a:xfrm>
            <a:off x="1692332" y="2877938"/>
            <a:ext cx="7013785" cy="2930354"/>
          </a:xfrm>
          <a:prstGeom prst="rect">
            <a:avLst/>
          </a:prstGeom>
          <a:noFill/>
        </p:spPr>
        <p:txBody>
          <a:bodyPr wrap="square" rtlCol="0">
            <a:spAutoFit/>
          </a:bodyPr>
          <a:lstStyle/>
          <a:p>
            <a:pPr>
              <a:lnSpc>
                <a:spcPct val="200000"/>
              </a:lnSpc>
            </a:pPr>
            <a:r>
              <a:rPr lang="en-GB" sz="2400" dirty="0" err="1">
                <a:solidFill>
                  <a:schemeClr val="accent5">
                    <a:lumMod val="50000"/>
                  </a:schemeClr>
                </a:solidFill>
              </a:rPr>
              <a:t>Komm</a:t>
            </a:r>
            <a:r>
              <a:rPr lang="en-GB" sz="2400" dirty="0">
                <a:solidFill>
                  <a:schemeClr val="accent5">
                    <a:lumMod val="50000"/>
                  </a:schemeClr>
                </a:solidFill>
              </a:rPr>
              <a:t>, </a:t>
            </a:r>
            <a:r>
              <a:rPr lang="en-GB" sz="2400" dirty="0" err="1">
                <a:solidFill>
                  <a:schemeClr val="accent5">
                    <a:lumMod val="50000"/>
                  </a:schemeClr>
                </a:solidFill>
              </a:rPr>
              <a:t>Brüder</a:t>
            </a:r>
            <a:r>
              <a:rPr lang="en-GB" sz="2400" b="1" dirty="0" err="1">
                <a:solidFill>
                  <a:srgbClr val="F26200"/>
                </a:solidFill>
              </a:rPr>
              <a:t>ch</a:t>
            </a:r>
            <a:r>
              <a:rPr lang="en-GB" sz="2400" dirty="0" err="1">
                <a:solidFill>
                  <a:schemeClr val="accent5">
                    <a:lumMod val="50000"/>
                  </a:schemeClr>
                </a:solidFill>
              </a:rPr>
              <a:t>en</a:t>
            </a:r>
            <a:r>
              <a:rPr lang="en-GB" sz="2400" dirty="0">
                <a:solidFill>
                  <a:schemeClr val="accent5">
                    <a:lumMod val="50000"/>
                  </a:schemeClr>
                </a:solidFill>
              </a:rPr>
              <a:t>, i</a:t>
            </a:r>
            <a:r>
              <a:rPr lang="en-GB" sz="2400" b="1" dirty="0">
                <a:solidFill>
                  <a:srgbClr val="F26200"/>
                </a:solidFill>
              </a:rPr>
              <a:t>ch</a:t>
            </a:r>
            <a:r>
              <a:rPr lang="en-GB" sz="2400" dirty="0">
                <a:solidFill>
                  <a:schemeClr val="accent5">
                    <a:lumMod val="50000"/>
                  </a:schemeClr>
                </a:solidFill>
              </a:rPr>
              <a:t> </a:t>
            </a:r>
            <a:r>
              <a:rPr lang="en-GB" sz="2400" dirty="0" err="1">
                <a:solidFill>
                  <a:schemeClr val="accent5">
                    <a:lumMod val="50000"/>
                  </a:schemeClr>
                </a:solidFill>
              </a:rPr>
              <a:t>erzähle</a:t>
            </a:r>
            <a:r>
              <a:rPr lang="en-GB" sz="2400" dirty="0">
                <a:solidFill>
                  <a:schemeClr val="accent5">
                    <a:lumMod val="50000"/>
                  </a:schemeClr>
                </a:solidFill>
              </a:rPr>
              <a:t> </a:t>
            </a:r>
            <a:r>
              <a:rPr lang="en-GB" sz="2400" dirty="0" err="1">
                <a:solidFill>
                  <a:schemeClr val="accent5">
                    <a:lumMod val="50000"/>
                  </a:schemeClr>
                </a:solidFill>
              </a:rPr>
              <a:t>dir</a:t>
            </a:r>
            <a:r>
              <a:rPr lang="en-GB" sz="2400" dirty="0">
                <a:solidFill>
                  <a:schemeClr val="accent5">
                    <a:lumMod val="50000"/>
                  </a:schemeClr>
                </a:solidFill>
              </a:rPr>
              <a:t> </a:t>
            </a:r>
            <a:r>
              <a:rPr lang="en-GB" sz="2400" dirty="0" err="1">
                <a:solidFill>
                  <a:schemeClr val="accent5">
                    <a:lumMod val="50000"/>
                  </a:schemeClr>
                </a:solidFill>
              </a:rPr>
              <a:t>eine</a:t>
            </a:r>
            <a:r>
              <a:rPr lang="en-GB" sz="2400" dirty="0">
                <a:solidFill>
                  <a:schemeClr val="accent5">
                    <a:lumMod val="50000"/>
                  </a:schemeClr>
                </a:solidFill>
              </a:rPr>
              <a:t> </a:t>
            </a:r>
            <a:r>
              <a:rPr lang="en-GB" sz="2400" dirty="0" err="1">
                <a:solidFill>
                  <a:schemeClr val="accent5">
                    <a:lumMod val="50000"/>
                  </a:schemeClr>
                </a:solidFill>
              </a:rPr>
              <a:t>Geschi</a:t>
            </a:r>
            <a:r>
              <a:rPr lang="en-GB" sz="2400" b="1" dirty="0" err="1">
                <a:solidFill>
                  <a:srgbClr val="F26200"/>
                </a:solidFill>
              </a:rPr>
              <a:t>ch</a:t>
            </a:r>
            <a:r>
              <a:rPr lang="en-GB" sz="2400" dirty="0" err="1">
                <a:solidFill>
                  <a:schemeClr val="accent5">
                    <a:lumMod val="50000"/>
                  </a:schemeClr>
                </a:solidFill>
              </a:rPr>
              <a:t>te</a:t>
            </a:r>
            <a:r>
              <a:rPr lang="en-GB" sz="2400" dirty="0">
                <a:solidFill>
                  <a:schemeClr val="accent5">
                    <a:lumMod val="50000"/>
                  </a:schemeClr>
                </a:solidFill>
              </a:rPr>
              <a:t>. Was </a:t>
            </a:r>
            <a:r>
              <a:rPr lang="en-GB" sz="2400" dirty="0" err="1">
                <a:solidFill>
                  <a:schemeClr val="accent5">
                    <a:lumMod val="50000"/>
                  </a:schemeClr>
                </a:solidFill>
              </a:rPr>
              <a:t>willst</a:t>
            </a:r>
            <a:r>
              <a:rPr lang="en-GB" sz="2400" dirty="0">
                <a:solidFill>
                  <a:schemeClr val="accent5">
                    <a:lumMod val="50000"/>
                  </a:schemeClr>
                </a:solidFill>
              </a:rPr>
              <a:t> du </a:t>
            </a:r>
            <a:r>
              <a:rPr lang="en-GB" sz="2400" dirty="0" err="1">
                <a:solidFill>
                  <a:schemeClr val="accent5">
                    <a:lumMod val="50000"/>
                  </a:schemeClr>
                </a:solidFill>
              </a:rPr>
              <a:t>hören</a:t>
            </a:r>
            <a:r>
              <a:rPr lang="en-GB" sz="2400" dirty="0">
                <a:solidFill>
                  <a:schemeClr val="accent5">
                    <a:lumMod val="50000"/>
                  </a:schemeClr>
                </a:solidFill>
              </a:rPr>
              <a:t>?  </a:t>
            </a:r>
            <a:r>
              <a:rPr lang="en-GB" sz="2400" dirty="0" err="1">
                <a:solidFill>
                  <a:schemeClr val="accent5">
                    <a:lumMod val="50000"/>
                  </a:schemeClr>
                </a:solidFill>
              </a:rPr>
              <a:t>Dornrös</a:t>
            </a:r>
            <a:r>
              <a:rPr lang="en-GB" sz="2400" b="1" dirty="0" err="1">
                <a:solidFill>
                  <a:srgbClr val="F26200"/>
                </a:solidFill>
              </a:rPr>
              <a:t>ch</a:t>
            </a:r>
            <a:r>
              <a:rPr lang="en-GB" sz="2400" dirty="0" err="1">
                <a:solidFill>
                  <a:schemeClr val="accent5">
                    <a:lumMod val="50000"/>
                  </a:schemeClr>
                </a:solidFill>
              </a:rPr>
              <a:t>en</a:t>
            </a:r>
            <a:r>
              <a:rPr lang="en-GB" sz="2400" dirty="0">
                <a:solidFill>
                  <a:schemeClr val="accent5">
                    <a:lumMod val="50000"/>
                  </a:schemeClr>
                </a:solidFill>
              </a:rPr>
              <a:t>, </a:t>
            </a:r>
            <a:r>
              <a:rPr lang="en-GB" sz="2400" dirty="0" err="1">
                <a:solidFill>
                  <a:schemeClr val="accent5">
                    <a:lumMod val="50000"/>
                  </a:schemeClr>
                </a:solidFill>
              </a:rPr>
              <a:t>Rotkäpp</a:t>
            </a:r>
            <a:r>
              <a:rPr lang="en-GB" sz="2400" b="1" dirty="0" err="1">
                <a:solidFill>
                  <a:srgbClr val="F26200"/>
                </a:solidFill>
              </a:rPr>
              <a:t>ch</a:t>
            </a:r>
            <a:r>
              <a:rPr lang="en-GB" sz="2400" dirty="0" err="1">
                <a:solidFill>
                  <a:schemeClr val="accent5">
                    <a:lumMod val="50000"/>
                  </a:schemeClr>
                </a:solidFill>
              </a:rPr>
              <a:t>en</a:t>
            </a:r>
            <a:r>
              <a:rPr lang="en-GB" sz="2400" dirty="0">
                <a:solidFill>
                  <a:schemeClr val="accent5">
                    <a:lumMod val="50000"/>
                  </a:schemeClr>
                </a:solidFill>
              </a:rPr>
              <a:t>, </a:t>
            </a:r>
            <a:r>
              <a:rPr lang="en-GB" sz="2400" dirty="0" err="1">
                <a:solidFill>
                  <a:schemeClr val="accent5">
                    <a:lumMod val="50000"/>
                  </a:schemeClr>
                </a:solidFill>
              </a:rPr>
              <a:t>Schneewitt</a:t>
            </a:r>
            <a:r>
              <a:rPr lang="en-GB" sz="2400" b="1" dirty="0" err="1">
                <a:solidFill>
                  <a:srgbClr val="F26200"/>
                </a:solidFill>
              </a:rPr>
              <a:t>ch</a:t>
            </a:r>
            <a:r>
              <a:rPr lang="en-GB" sz="2400" dirty="0" err="1">
                <a:solidFill>
                  <a:schemeClr val="accent5">
                    <a:lumMod val="50000"/>
                  </a:schemeClr>
                </a:solidFill>
              </a:rPr>
              <a:t>en</a:t>
            </a:r>
            <a:r>
              <a:rPr lang="en-GB" sz="2400" dirty="0">
                <a:solidFill>
                  <a:schemeClr val="accent5">
                    <a:lumMod val="50000"/>
                  </a:schemeClr>
                </a:solidFill>
              </a:rPr>
              <a:t> </a:t>
            </a:r>
            <a:r>
              <a:rPr lang="en-GB" sz="2400" dirty="0" err="1">
                <a:solidFill>
                  <a:schemeClr val="accent5">
                    <a:lumMod val="50000"/>
                  </a:schemeClr>
                </a:solidFill>
              </a:rPr>
              <a:t>oder</a:t>
            </a:r>
            <a:r>
              <a:rPr lang="en-GB" sz="2400" dirty="0">
                <a:solidFill>
                  <a:schemeClr val="accent5">
                    <a:lumMod val="50000"/>
                  </a:schemeClr>
                </a:solidFill>
              </a:rPr>
              <a:t> die </a:t>
            </a:r>
            <a:r>
              <a:rPr lang="en-GB" sz="2400" dirty="0" err="1">
                <a:solidFill>
                  <a:schemeClr val="accent5">
                    <a:lumMod val="50000"/>
                  </a:schemeClr>
                </a:solidFill>
              </a:rPr>
              <a:t>drei</a:t>
            </a:r>
            <a:r>
              <a:rPr lang="en-GB" sz="2400" dirty="0">
                <a:solidFill>
                  <a:schemeClr val="accent5">
                    <a:lumMod val="50000"/>
                  </a:schemeClr>
                </a:solidFill>
              </a:rPr>
              <a:t> </a:t>
            </a:r>
            <a:r>
              <a:rPr lang="en-GB" sz="2400" dirty="0" err="1">
                <a:solidFill>
                  <a:schemeClr val="accent5">
                    <a:lumMod val="50000"/>
                  </a:schemeClr>
                </a:solidFill>
              </a:rPr>
              <a:t>kleinen</a:t>
            </a:r>
            <a:r>
              <a:rPr lang="en-GB" sz="2400" dirty="0">
                <a:solidFill>
                  <a:schemeClr val="accent5">
                    <a:lumMod val="50000"/>
                  </a:schemeClr>
                </a:solidFill>
              </a:rPr>
              <a:t> </a:t>
            </a:r>
            <a:r>
              <a:rPr lang="en-GB" sz="2400" dirty="0" err="1">
                <a:solidFill>
                  <a:schemeClr val="accent5">
                    <a:lumMod val="50000"/>
                  </a:schemeClr>
                </a:solidFill>
              </a:rPr>
              <a:t>Schwein</a:t>
            </a:r>
            <a:r>
              <a:rPr lang="en-GB" sz="2400" b="1" dirty="0" err="1">
                <a:solidFill>
                  <a:srgbClr val="F26200"/>
                </a:solidFill>
              </a:rPr>
              <a:t>ch</a:t>
            </a:r>
            <a:r>
              <a:rPr lang="en-GB" sz="2400" dirty="0" err="1">
                <a:solidFill>
                  <a:schemeClr val="accent5">
                    <a:lumMod val="50000"/>
                  </a:schemeClr>
                </a:solidFill>
              </a:rPr>
              <a:t>en</a:t>
            </a:r>
            <a:r>
              <a:rPr lang="en-GB" sz="2400" dirty="0">
                <a:solidFill>
                  <a:schemeClr val="accent5">
                    <a:lumMod val="50000"/>
                  </a:schemeClr>
                </a:solidFill>
              </a:rPr>
              <a:t>?</a:t>
            </a:r>
          </a:p>
        </p:txBody>
      </p:sp>
      <p:sp>
        <p:nvSpPr>
          <p:cNvPr id="19" name="Oval 18">
            <a:extLst>
              <a:ext uri="{FF2B5EF4-FFF2-40B4-BE49-F238E27FC236}">
                <a16:creationId xmlns:a16="http://schemas.microsoft.com/office/drawing/2014/main" id="{A0CAE5B3-A618-4595-8147-72C5F2F600F9}"/>
              </a:ext>
            </a:extLst>
          </p:cNvPr>
          <p:cNvSpPr/>
          <p:nvPr/>
        </p:nvSpPr>
        <p:spPr>
          <a:xfrm>
            <a:off x="1717997" y="1241265"/>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26" name="Oval 25">
            <a:extLst>
              <a:ext uri="{FF2B5EF4-FFF2-40B4-BE49-F238E27FC236}">
                <a16:creationId xmlns:a16="http://schemas.microsoft.com/office/drawing/2014/main" id="{20B0339F-F313-40FC-BFE7-E58A5CA4FDE5}"/>
              </a:ext>
            </a:extLst>
          </p:cNvPr>
          <p:cNvSpPr/>
          <p:nvPr/>
        </p:nvSpPr>
        <p:spPr>
          <a:xfrm>
            <a:off x="5941453" y="1241265"/>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27" name="Oval 26">
            <a:extLst>
              <a:ext uri="{FF2B5EF4-FFF2-40B4-BE49-F238E27FC236}">
                <a16:creationId xmlns:a16="http://schemas.microsoft.com/office/drawing/2014/main" id="{367182B3-5A3E-4799-928D-C631FBA2F57B}"/>
              </a:ext>
            </a:extLst>
          </p:cNvPr>
          <p:cNvSpPr/>
          <p:nvPr/>
        </p:nvSpPr>
        <p:spPr>
          <a:xfrm>
            <a:off x="6906037" y="1241265"/>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28" name="Oval 27">
            <a:extLst>
              <a:ext uri="{FF2B5EF4-FFF2-40B4-BE49-F238E27FC236}">
                <a16:creationId xmlns:a16="http://schemas.microsoft.com/office/drawing/2014/main" id="{E2FC2257-5F3D-4280-B773-B3C558AB17B8}"/>
              </a:ext>
            </a:extLst>
          </p:cNvPr>
          <p:cNvSpPr/>
          <p:nvPr/>
        </p:nvSpPr>
        <p:spPr>
          <a:xfrm>
            <a:off x="1590974" y="1969220"/>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29" name="Oval 28">
            <a:extLst>
              <a:ext uri="{FF2B5EF4-FFF2-40B4-BE49-F238E27FC236}">
                <a16:creationId xmlns:a16="http://schemas.microsoft.com/office/drawing/2014/main" id="{710C81FE-375F-49D9-A55F-2239EF520033}"/>
              </a:ext>
            </a:extLst>
          </p:cNvPr>
          <p:cNvSpPr/>
          <p:nvPr/>
        </p:nvSpPr>
        <p:spPr>
          <a:xfrm>
            <a:off x="3003737" y="1994519"/>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30" name="Oval 29">
            <a:extLst>
              <a:ext uri="{FF2B5EF4-FFF2-40B4-BE49-F238E27FC236}">
                <a16:creationId xmlns:a16="http://schemas.microsoft.com/office/drawing/2014/main" id="{DAD29B38-69FA-416B-9FE2-60F88C9B0E53}"/>
              </a:ext>
            </a:extLst>
          </p:cNvPr>
          <p:cNvSpPr/>
          <p:nvPr/>
        </p:nvSpPr>
        <p:spPr>
          <a:xfrm>
            <a:off x="3901420" y="2910434"/>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sp>
        <p:nvSpPr>
          <p:cNvPr id="31" name="Oval 30">
            <a:extLst>
              <a:ext uri="{FF2B5EF4-FFF2-40B4-BE49-F238E27FC236}">
                <a16:creationId xmlns:a16="http://schemas.microsoft.com/office/drawing/2014/main" id="{415A18BB-A079-4A06-BE47-2B4B56099D5E}"/>
              </a:ext>
            </a:extLst>
          </p:cNvPr>
          <p:cNvSpPr/>
          <p:nvPr/>
        </p:nvSpPr>
        <p:spPr>
          <a:xfrm>
            <a:off x="4870814" y="2935619"/>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7</a:t>
            </a:r>
          </a:p>
        </p:txBody>
      </p:sp>
      <p:sp>
        <p:nvSpPr>
          <p:cNvPr id="32" name="Oval 31">
            <a:extLst>
              <a:ext uri="{FF2B5EF4-FFF2-40B4-BE49-F238E27FC236}">
                <a16:creationId xmlns:a16="http://schemas.microsoft.com/office/drawing/2014/main" id="{CC1F470D-AD77-4A10-BE7C-526608E307D6}"/>
              </a:ext>
            </a:extLst>
          </p:cNvPr>
          <p:cNvSpPr/>
          <p:nvPr/>
        </p:nvSpPr>
        <p:spPr>
          <a:xfrm>
            <a:off x="2874069" y="3680602"/>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8</a:t>
            </a:r>
          </a:p>
        </p:txBody>
      </p:sp>
      <p:sp>
        <p:nvSpPr>
          <p:cNvPr id="33" name="Oval 32">
            <a:extLst>
              <a:ext uri="{FF2B5EF4-FFF2-40B4-BE49-F238E27FC236}">
                <a16:creationId xmlns:a16="http://schemas.microsoft.com/office/drawing/2014/main" id="{8780E9B3-C64A-4AE3-BF8A-E0BECC6C6824}"/>
              </a:ext>
            </a:extLst>
          </p:cNvPr>
          <p:cNvSpPr/>
          <p:nvPr/>
        </p:nvSpPr>
        <p:spPr>
          <a:xfrm>
            <a:off x="2954302" y="4403864"/>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9</a:t>
            </a:r>
          </a:p>
        </p:txBody>
      </p:sp>
      <p:sp>
        <p:nvSpPr>
          <p:cNvPr id="34" name="Oval 33">
            <a:extLst>
              <a:ext uri="{FF2B5EF4-FFF2-40B4-BE49-F238E27FC236}">
                <a16:creationId xmlns:a16="http://schemas.microsoft.com/office/drawing/2014/main" id="{AADEFD24-CD8F-436B-892E-129DC563C6FF}"/>
              </a:ext>
            </a:extLst>
          </p:cNvPr>
          <p:cNvSpPr/>
          <p:nvPr/>
        </p:nvSpPr>
        <p:spPr>
          <a:xfrm>
            <a:off x="5134310" y="4368310"/>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p:txBody>
      </p:sp>
      <p:sp>
        <p:nvSpPr>
          <p:cNvPr id="35" name="Rectangle 34">
            <a:extLst>
              <a:ext uri="{FF2B5EF4-FFF2-40B4-BE49-F238E27FC236}">
                <a16:creationId xmlns:a16="http://schemas.microsoft.com/office/drawing/2014/main" id="{743B6B9C-0F07-415F-A78F-8393EF648044}"/>
              </a:ext>
            </a:extLst>
          </p:cNvPr>
          <p:cNvSpPr/>
          <p:nvPr/>
        </p:nvSpPr>
        <p:spPr>
          <a:xfrm>
            <a:off x="5048972" y="4333234"/>
            <a:ext cx="473206" cy="400110"/>
          </a:xfrm>
          <a:prstGeom prst="rect">
            <a:avLst/>
          </a:prstGeom>
        </p:spPr>
        <p:txBody>
          <a:bodyPr wrap="none">
            <a:spAutoFit/>
          </a:bodyPr>
          <a:lstStyle/>
          <a:p>
            <a:pPr lvl="0" algn="ctr"/>
            <a:r>
              <a:rPr lang="en-GB" sz="2000" b="1" dirty="0">
                <a:solidFill>
                  <a:prstClr val="white"/>
                </a:solidFill>
              </a:rPr>
              <a:t>10</a:t>
            </a:r>
          </a:p>
        </p:txBody>
      </p:sp>
      <p:sp>
        <p:nvSpPr>
          <p:cNvPr id="36" name="Oval 35">
            <a:extLst>
              <a:ext uri="{FF2B5EF4-FFF2-40B4-BE49-F238E27FC236}">
                <a16:creationId xmlns:a16="http://schemas.microsoft.com/office/drawing/2014/main" id="{6323F2B3-8135-4ABC-BFCB-C042B14926EB}"/>
              </a:ext>
            </a:extLst>
          </p:cNvPr>
          <p:cNvSpPr/>
          <p:nvPr/>
        </p:nvSpPr>
        <p:spPr>
          <a:xfrm>
            <a:off x="7733989" y="4377628"/>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p:txBody>
      </p:sp>
      <p:sp>
        <p:nvSpPr>
          <p:cNvPr id="37" name="Rectangle 36">
            <a:extLst>
              <a:ext uri="{FF2B5EF4-FFF2-40B4-BE49-F238E27FC236}">
                <a16:creationId xmlns:a16="http://schemas.microsoft.com/office/drawing/2014/main" id="{75B2F41C-7BC7-4DEE-8C58-5A07EB5DFAD1}"/>
              </a:ext>
            </a:extLst>
          </p:cNvPr>
          <p:cNvSpPr/>
          <p:nvPr/>
        </p:nvSpPr>
        <p:spPr>
          <a:xfrm>
            <a:off x="7648651" y="4342552"/>
            <a:ext cx="473206" cy="400110"/>
          </a:xfrm>
          <a:prstGeom prst="rect">
            <a:avLst/>
          </a:prstGeom>
        </p:spPr>
        <p:txBody>
          <a:bodyPr wrap="none">
            <a:spAutoFit/>
          </a:bodyPr>
          <a:lstStyle/>
          <a:p>
            <a:pPr lvl="0" algn="ctr"/>
            <a:r>
              <a:rPr lang="en-GB" sz="2000" b="1" dirty="0">
                <a:solidFill>
                  <a:prstClr val="white"/>
                </a:solidFill>
              </a:rPr>
              <a:t>11</a:t>
            </a:r>
          </a:p>
        </p:txBody>
      </p:sp>
      <p:sp>
        <p:nvSpPr>
          <p:cNvPr id="38" name="Oval 37">
            <a:extLst>
              <a:ext uri="{FF2B5EF4-FFF2-40B4-BE49-F238E27FC236}">
                <a16:creationId xmlns:a16="http://schemas.microsoft.com/office/drawing/2014/main" id="{7B9CFF87-B3CF-445B-AD7D-1A2C77A6834C}"/>
              </a:ext>
            </a:extLst>
          </p:cNvPr>
          <p:cNvSpPr/>
          <p:nvPr/>
        </p:nvSpPr>
        <p:spPr>
          <a:xfrm>
            <a:off x="5956412" y="5126017"/>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p:txBody>
      </p:sp>
      <p:sp>
        <p:nvSpPr>
          <p:cNvPr id="39" name="Rectangle 38">
            <a:extLst>
              <a:ext uri="{FF2B5EF4-FFF2-40B4-BE49-F238E27FC236}">
                <a16:creationId xmlns:a16="http://schemas.microsoft.com/office/drawing/2014/main" id="{82FE08D5-7890-482A-9583-B43C5D84AE6E}"/>
              </a:ext>
            </a:extLst>
          </p:cNvPr>
          <p:cNvSpPr/>
          <p:nvPr/>
        </p:nvSpPr>
        <p:spPr>
          <a:xfrm>
            <a:off x="5871074" y="5090941"/>
            <a:ext cx="473206" cy="400110"/>
          </a:xfrm>
          <a:prstGeom prst="rect">
            <a:avLst/>
          </a:prstGeom>
        </p:spPr>
        <p:txBody>
          <a:bodyPr wrap="none">
            <a:spAutoFit/>
          </a:bodyPr>
          <a:lstStyle/>
          <a:p>
            <a:pPr lvl="0" algn="ctr"/>
            <a:r>
              <a:rPr lang="en-GB" sz="2000" b="1" dirty="0">
                <a:solidFill>
                  <a:prstClr val="white"/>
                </a:solidFill>
              </a:rPr>
              <a:t>12</a:t>
            </a:r>
          </a:p>
        </p:txBody>
      </p:sp>
      <p:pic>
        <p:nvPicPr>
          <p:cNvPr id="41" name="Picture 40" descr="A picture containing text&#10;&#10;Description automatically generated">
            <a:extLst>
              <a:ext uri="{FF2B5EF4-FFF2-40B4-BE49-F238E27FC236}">
                <a16:creationId xmlns:a16="http://schemas.microsoft.com/office/drawing/2014/main" id="{198F0461-FAD9-426B-8078-22BFBC8DE5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60963" y="3510031"/>
            <a:ext cx="2296684" cy="2753557"/>
          </a:xfrm>
          <a:prstGeom prst="rect">
            <a:avLst/>
          </a:prstGeom>
        </p:spPr>
      </p:pic>
      <p:grpSp>
        <p:nvGrpSpPr>
          <p:cNvPr id="46" name="Group 45">
            <a:extLst>
              <a:ext uri="{FF2B5EF4-FFF2-40B4-BE49-F238E27FC236}">
                <a16:creationId xmlns:a16="http://schemas.microsoft.com/office/drawing/2014/main" id="{2DB226E5-DFF2-4CAB-BA0A-85FBCEA8C5C0}"/>
              </a:ext>
            </a:extLst>
          </p:cNvPr>
          <p:cNvGrpSpPr/>
          <p:nvPr/>
        </p:nvGrpSpPr>
        <p:grpSpPr>
          <a:xfrm>
            <a:off x="8079727" y="497254"/>
            <a:ext cx="2558743" cy="1776166"/>
            <a:chOff x="9422419" y="1990292"/>
            <a:chExt cx="4199760" cy="2697295"/>
          </a:xfrm>
        </p:grpSpPr>
        <p:pic>
          <p:nvPicPr>
            <p:cNvPr id="43" name="Picture 42" descr="A picture containing text&#10;&#10;Description automatically generated">
              <a:extLst>
                <a:ext uri="{FF2B5EF4-FFF2-40B4-BE49-F238E27FC236}">
                  <a16:creationId xmlns:a16="http://schemas.microsoft.com/office/drawing/2014/main" id="{9984AE7C-EC06-42BA-897B-09F734AEBC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2419" y="1990292"/>
              <a:ext cx="4199760" cy="2697295"/>
            </a:xfrm>
            <a:prstGeom prst="rect">
              <a:avLst/>
            </a:prstGeom>
          </p:spPr>
        </p:pic>
        <p:pic>
          <p:nvPicPr>
            <p:cNvPr id="45" name="Picture 44" descr="A picture containing text, vector graphics&#10;&#10;Description automatically generated">
              <a:extLst>
                <a:ext uri="{FF2B5EF4-FFF2-40B4-BE49-F238E27FC236}">
                  <a16:creationId xmlns:a16="http://schemas.microsoft.com/office/drawing/2014/main" id="{C79EBB6A-629E-4C61-A1A0-FB215EBA1B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28783">
              <a:off x="10630083" y="2070994"/>
              <a:ext cx="2065500" cy="2262517"/>
            </a:xfrm>
            <a:prstGeom prst="rect">
              <a:avLst/>
            </a:prstGeom>
          </p:spPr>
        </p:pic>
      </p:grpSp>
      <p:pic>
        <p:nvPicPr>
          <p:cNvPr id="50" name="Picture 49" descr="A picture containing text&#10;&#10;Description automatically generated">
            <a:extLst>
              <a:ext uri="{FF2B5EF4-FFF2-40B4-BE49-F238E27FC236}">
                <a16:creationId xmlns:a16="http://schemas.microsoft.com/office/drawing/2014/main" id="{C36A0949-EAF6-4742-BF7F-F9430EF1BB9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0183" t="45217" r="5507" b="13817"/>
          <a:stretch/>
        </p:blipFill>
        <p:spPr>
          <a:xfrm>
            <a:off x="538020" y="4999933"/>
            <a:ext cx="1207500" cy="1325817"/>
          </a:xfrm>
          <a:prstGeom prst="rect">
            <a:avLst/>
          </a:prstGeom>
        </p:spPr>
      </p:pic>
      <p:graphicFrame>
        <p:nvGraphicFramePr>
          <p:cNvPr id="51" name="Table 51">
            <a:extLst>
              <a:ext uri="{FF2B5EF4-FFF2-40B4-BE49-F238E27FC236}">
                <a16:creationId xmlns:a16="http://schemas.microsoft.com/office/drawing/2014/main" id="{9608A991-1037-465F-BF8A-2F882DFA99E9}"/>
              </a:ext>
            </a:extLst>
          </p:cNvPr>
          <p:cNvGraphicFramePr>
            <a:graphicFrameLocks noGrp="1"/>
          </p:cNvGraphicFramePr>
          <p:nvPr/>
        </p:nvGraphicFramePr>
        <p:xfrm>
          <a:off x="8930963" y="2393405"/>
          <a:ext cx="3044858" cy="381000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522429">
                  <a:extLst>
                    <a:ext uri="{9D8B030D-6E8A-4147-A177-3AD203B41FA5}">
                      <a16:colId xmlns:a16="http://schemas.microsoft.com/office/drawing/2014/main" val="4181870562"/>
                    </a:ext>
                  </a:extLst>
                </a:gridCol>
                <a:gridCol w="1522429">
                  <a:extLst>
                    <a:ext uri="{9D8B030D-6E8A-4147-A177-3AD203B41FA5}">
                      <a16:colId xmlns:a16="http://schemas.microsoft.com/office/drawing/2014/main" val="2918771990"/>
                    </a:ext>
                  </a:extLst>
                </a:gridCol>
              </a:tblGrid>
              <a:tr h="370840">
                <a:tc>
                  <a:txBody>
                    <a:bodyPr/>
                    <a:lstStyle/>
                    <a:p>
                      <a:pPr algn="ctr"/>
                      <a:r>
                        <a:rPr lang="en-GB" sz="2000" b="1" dirty="0">
                          <a:solidFill>
                            <a:srgbClr val="115076"/>
                          </a:solidFill>
                        </a:rPr>
                        <a:t>ach!</a:t>
                      </a:r>
                      <a:br>
                        <a:rPr lang="en-GB" sz="2000" b="1" dirty="0">
                          <a:solidFill>
                            <a:srgbClr val="115076"/>
                          </a:solidFill>
                        </a:rPr>
                      </a:br>
                      <a:r>
                        <a:rPr lang="en-GB" sz="2000" b="1" dirty="0">
                          <a:solidFill>
                            <a:srgbClr val="115076"/>
                          </a:solidFill>
                        </a:rPr>
                        <a:t>(hard)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tc>
                  <a:txBody>
                    <a:bodyPr/>
                    <a:lstStyle/>
                    <a:p>
                      <a:pPr algn="ctr"/>
                      <a:r>
                        <a:rPr lang="en-GB" sz="2000" b="1" dirty="0">
                          <a:solidFill>
                            <a:srgbClr val="115076"/>
                          </a:solidFill>
                        </a:rPr>
                        <a:t>ich</a:t>
                      </a:r>
                      <a:br>
                        <a:rPr lang="en-GB" sz="2000" b="1" dirty="0">
                          <a:solidFill>
                            <a:srgbClr val="115076"/>
                          </a:solidFill>
                        </a:rPr>
                      </a:br>
                      <a:r>
                        <a:rPr lang="en-GB" sz="2000" b="1" dirty="0">
                          <a:solidFill>
                            <a:srgbClr val="115076"/>
                          </a:solidFill>
                        </a:rPr>
                        <a:t>(soft)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extLst>
                  <a:ext uri="{0D108BD9-81ED-4DB2-BD59-A6C34878D82A}">
                    <a16:rowId xmlns:a16="http://schemas.microsoft.com/office/drawing/2014/main" val="856786679"/>
                  </a:ext>
                </a:extLst>
              </a:tr>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extLst>
                  <a:ext uri="{0D108BD9-81ED-4DB2-BD59-A6C34878D82A}">
                    <a16:rowId xmlns:a16="http://schemas.microsoft.com/office/drawing/2014/main" val="816275810"/>
                  </a:ext>
                </a:extLst>
              </a:tr>
            </a:tbl>
          </a:graphicData>
        </a:graphic>
      </p:graphicFrame>
      <p:sp>
        <p:nvSpPr>
          <p:cNvPr id="53" name="Oval 52">
            <a:extLst>
              <a:ext uri="{FF2B5EF4-FFF2-40B4-BE49-F238E27FC236}">
                <a16:creationId xmlns:a16="http://schemas.microsoft.com/office/drawing/2014/main" id="{5AB3CA1F-D297-40A8-9B5C-774E9A0E2EF3}"/>
              </a:ext>
            </a:extLst>
          </p:cNvPr>
          <p:cNvSpPr/>
          <p:nvPr/>
        </p:nvSpPr>
        <p:spPr>
          <a:xfrm>
            <a:off x="9530688" y="3180073"/>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55" name="Oval 54">
            <a:extLst>
              <a:ext uri="{FF2B5EF4-FFF2-40B4-BE49-F238E27FC236}">
                <a16:creationId xmlns:a16="http://schemas.microsoft.com/office/drawing/2014/main" id="{2EB6EE22-6CE6-46E6-9FA1-B34C97A26A2B}"/>
              </a:ext>
            </a:extLst>
          </p:cNvPr>
          <p:cNvSpPr/>
          <p:nvPr/>
        </p:nvSpPr>
        <p:spPr>
          <a:xfrm>
            <a:off x="9557666" y="3581245"/>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56" name="Oval 55">
            <a:extLst>
              <a:ext uri="{FF2B5EF4-FFF2-40B4-BE49-F238E27FC236}">
                <a16:creationId xmlns:a16="http://schemas.microsoft.com/office/drawing/2014/main" id="{99787931-49E8-47D1-B008-B8475EAFF592}"/>
              </a:ext>
            </a:extLst>
          </p:cNvPr>
          <p:cNvSpPr/>
          <p:nvPr/>
        </p:nvSpPr>
        <p:spPr>
          <a:xfrm>
            <a:off x="9559208" y="3994205"/>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57" name="Oval 56">
            <a:extLst>
              <a:ext uri="{FF2B5EF4-FFF2-40B4-BE49-F238E27FC236}">
                <a16:creationId xmlns:a16="http://schemas.microsoft.com/office/drawing/2014/main" id="{C6747A7D-1D24-4DC5-A7C2-9834E373230C}"/>
              </a:ext>
            </a:extLst>
          </p:cNvPr>
          <p:cNvSpPr/>
          <p:nvPr/>
        </p:nvSpPr>
        <p:spPr>
          <a:xfrm>
            <a:off x="9557665" y="4438462"/>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58" name="Oval 57">
            <a:extLst>
              <a:ext uri="{FF2B5EF4-FFF2-40B4-BE49-F238E27FC236}">
                <a16:creationId xmlns:a16="http://schemas.microsoft.com/office/drawing/2014/main" id="{20120993-DD6B-448D-8BF1-8268C619734E}"/>
              </a:ext>
            </a:extLst>
          </p:cNvPr>
          <p:cNvSpPr/>
          <p:nvPr/>
        </p:nvSpPr>
        <p:spPr>
          <a:xfrm>
            <a:off x="9572187" y="4839634"/>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59" name="Oval 58">
            <a:extLst>
              <a:ext uri="{FF2B5EF4-FFF2-40B4-BE49-F238E27FC236}">
                <a16:creationId xmlns:a16="http://schemas.microsoft.com/office/drawing/2014/main" id="{90E8406C-36BC-43D9-A47F-2BE2CBB5D723}"/>
              </a:ext>
            </a:extLst>
          </p:cNvPr>
          <p:cNvSpPr/>
          <p:nvPr/>
        </p:nvSpPr>
        <p:spPr>
          <a:xfrm>
            <a:off x="11023251" y="3179121"/>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sp>
        <p:nvSpPr>
          <p:cNvPr id="60" name="Oval 59">
            <a:extLst>
              <a:ext uri="{FF2B5EF4-FFF2-40B4-BE49-F238E27FC236}">
                <a16:creationId xmlns:a16="http://schemas.microsoft.com/office/drawing/2014/main" id="{1F04F689-2673-4187-9B96-27E3A0DD1E2A}"/>
              </a:ext>
            </a:extLst>
          </p:cNvPr>
          <p:cNvSpPr/>
          <p:nvPr/>
        </p:nvSpPr>
        <p:spPr>
          <a:xfrm>
            <a:off x="11023250" y="3581245"/>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7</a:t>
            </a:r>
          </a:p>
        </p:txBody>
      </p:sp>
      <p:sp>
        <p:nvSpPr>
          <p:cNvPr id="61" name="Oval 60">
            <a:extLst>
              <a:ext uri="{FF2B5EF4-FFF2-40B4-BE49-F238E27FC236}">
                <a16:creationId xmlns:a16="http://schemas.microsoft.com/office/drawing/2014/main" id="{DE1CE942-CF38-4234-91E0-78B2221DE293}"/>
              </a:ext>
            </a:extLst>
          </p:cNvPr>
          <p:cNvSpPr/>
          <p:nvPr/>
        </p:nvSpPr>
        <p:spPr>
          <a:xfrm>
            <a:off x="11023249" y="4029034"/>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8</a:t>
            </a:r>
          </a:p>
        </p:txBody>
      </p:sp>
      <p:sp>
        <p:nvSpPr>
          <p:cNvPr id="62" name="Oval 61">
            <a:extLst>
              <a:ext uri="{FF2B5EF4-FFF2-40B4-BE49-F238E27FC236}">
                <a16:creationId xmlns:a16="http://schemas.microsoft.com/office/drawing/2014/main" id="{127A9A0F-59D4-4102-93C1-096C21641736}"/>
              </a:ext>
            </a:extLst>
          </p:cNvPr>
          <p:cNvSpPr/>
          <p:nvPr/>
        </p:nvSpPr>
        <p:spPr>
          <a:xfrm>
            <a:off x="11021861" y="4438462"/>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9</a:t>
            </a:r>
          </a:p>
        </p:txBody>
      </p:sp>
      <p:sp>
        <p:nvSpPr>
          <p:cNvPr id="64" name="Oval 63">
            <a:extLst>
              <a:ext uri="{FF2B5EF4-FFF2-40B4-BE49-F238E27FC236}">
                <a16:creationId xmlns:a16="http://schemas.microsoft.com/office/drawing/2014/main" id="{087287E0-20DF-4569-B089-7B53605B1D82}"/>
              </a:ext>
            </a:extLst>
          </p:cNvPr>
          <p:cNvSpPr/>
          <p:nvPr/>
        </p:nvSpPr>
        <p:spPr>
          <a:xfrm>
            <a:off x="11041113" y="4863727"/>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p:txBody>
      </p:sp>
      <p:sp>
        <p:nvSpPr>
          <p:cNvPr id="65" name="Rectangle 64">
            <a:extLst>
              <a:ext uri="{FF2B5EF4-FFF2-40B4-BE49-F238E27FC236}">
                <a16:creationId xmlns:a16="http://schemas.microsoft.com/office/drawing/2014/main" id="{4EFE17BF-4F1D-4364-9097-D4FB4B5EC27B}"/>
              </a:ext>
            </a:extLst>
          </p:cNvPr>
          <p:cNvSpPr/>
          <p:nvPr/>
        </p:nvSpPr>
        <p:spPr>
          <a:xfrm>
            <a:off x="10955775" y="4828651"/>
            <a:ext cx="473206" cy="400110"/>
          </a:xfrm>
          <a:prstGeom prst="rect">
            <a:avLst/>
          </a:prstGeom>
        </p:spPr>
        <p:txBody>
          <a:bodyPr wrap="none">
            <a:spAutoFit/>
          </a:bodyPr>
          <a:lstStyle/>
          <a:p>
            <a:pPr lvl="0" algn="ctr"/>
            <a:r>
              <a:rPr lang="en-GB" sz="2000" b="1" dirty="0">
                <a:solidFill>
                  <a:prstClr val="white"/>
                </a:solidFill>
              </a:rPr>
              <a:t>10</a:t>
            </a:r>
          </a:p>
        </p:txBody>
      </p:sp>
      <p:sp>
        <p:nvSpPr>
          <p:cNvPr id="66" name="Oval 65">
            <a:extLst>
              <a:ext uri="{FF2B5EF4-FFF2-40B4-BE49-F238E27FC236}">
                <a16:creationId xmlns:a16="http://schemas.microsoft.com/office/drawing/2014/main" id="{AD50A173-9EC0-4B08-B2A2-9719E19BE3FA}"/>
              </a:ext>
            </a:extLst>
          </p:cNvPr>
          <p:cNvSpPr/>
          <p:nvPr/>
        </p:nvSpPr>
        <p:spPr>
          <a:xfrm>
            <a:off x="11041113" y="5298913"/>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p:txBody>
      </p:sp>
      <p:sp>
        <p:nvSpPr>
          <p:cNvPr id="67" name="Rectangle 66">
            <a:extLst>
              <a:ext uri="{FF2B5EF4-FFF2-40B4-BE49-F238E27FC236}">
                <a16:creationId xmlns:a16="http://schemas.microsoft.com/office/drawing/2014/main" id="{B9E4E546-7E60-4C1C-9629-E1EF085265C6}"/>
              </a:ext>
            </a:extLst>
          </p:cNvPr>
          <p:cNvSpPr/>
          <p:nvPr/>
        </p:nvSpPr>
        <p:spPr>
          <a:xfrm>
            <a:off x="10955775" y="5263837"/>
            <a:ext cx="473206" cy="400110"/>
          </a:xfrm>
          <a:prstGeom prst="rect">
            <a:avLst/>
          </a:prstGeom>
        </p:spPr>
        <p:txBody>
          <a:bodyPr wrap="none">
            <a:spAutoFit/>
          </a:bodyPr>
          <a:lstStyle/>
          <a:p>
            <a:pPr lvl="0" algn="ctr"/>
            <a:r>
              <a:rPr lang="en-GB" sz="2000" b="1" dirty="0">
                <a:solidFill>
                  <a:prstClr val="white"/>
                </a:solidFill>
              </a:rPr>
              <a:t>11</a:t>
            </a:r>
          </a:p>
        </p:txBody>
      </p:sp>
      <p:sp>
        <p:nvSpPr>
          <p:cNvPr id="68" name="Oval 67">
            <a:extLst>
              <a:ext uri="{FF2B5EF4-FFF2-40B4-BE49-F238E27FC236}">
                <a16:creationId xmlns:a16="http://schemas.microsoft.com/office/drawing/2014/main" id="{700F57F1-6FFE-4A43-B8B5-EDF920DE7F94}"/>
              </a:ext>
            </a:extLst>
          </p:cNvPr>
          <p:cNvSpPr/>
          <p:nvPr/>
        </p:nvSpPr>
        <p:spPr>
          <a:xfrm>
            <a:off x="11041113" y="5722958"/>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p:txBody>
      </p:sp>
      <p:sp>
        <p:nvSpPr>
          <p:cNvPr id="69" name="Rectangle 68">
            <a:extLst>
              <a:ext uri="{FF2B5EF4-FFF2-40B4-BE49-F238E27FC236}">
                <a16:creationId xmlns:a16="http://schemas.microsoft.com/office/drawing/2014/main" id="{95DD1D6E-F3B1-4281-901A-DC1849BFA01E}"/>
              </a:ext>
            </a:extLst>
          </p:cNvPr>
          <p:cNvSpPr/>
          <p:nvPr/>
        </p:nvSpPr>
        <p:spPr>
          <a:xfrm>
            <a:off x="10955775" y="5687882"/>
            <a:ext cx="473206" cy="400110"/>
          </a:xfrm>
          <a:prstGeom prst="rect">
            <a:avLst/>
          </a:prstGeom>
        </p:spPr>
        <p:txBody>
          <a:bodyPr wrap="none">
            <a:spAutoFit/>
          </a:bodyPr>
          <a:lstStyle/>
          <a:p>
            <a:pPr lvl="0" algn="ctr"/>
            <a:r>
              <a:rPr lang="en-GB" sz="2000" b="1" dirty="0">
                <a:solidFill>
                  <a:prstClr val="white"/>
                </a:solidFill>
              </a:rPr>
              <a:t>12</a:t>
            </a:r>
          </a:p>
        </p:txBody>
      </p:sp>
      <p:sp>
        <p:nvSpPr>
          <p:cNvPr id="70" name="Speech Bubble: Rectangle with Corners Rounded 8">
            <a:extLst>
              <a:ext uri="{FF2B5EF4-FFF2-40B4-BE49-F238E27FC236}">
                <a16:creationId xmlns:a16="http://schemas.microsoft.com/office/drawing/2014/main" id="{0D91A139-465D-47FF-B128-13CE72EECBB0}"/>
              </a:ext>
            </a:extLst>
          </p:cNvPr>
          <p:cNvSpPr/>
          <p:nvPr/>
        </p:nvSpPr>
        <p:spPr>
          <a:xfrm>
            <a:off x="2021750" y="5928041"/>
            <a:ext cx="6511246" cy="455698"/>
          </a:xfrm>
          <a:prstGeom prst="wedgeRoundRectCallout">
            <a:avLst>
              <a:gd name="adj1" fmla="val 15097"/>
              <a:gd name="adj2" fmla="val -95077"/>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Notice that after a consonant,</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F0302020204030204"/>
                <a:ea typeface="+mn-ea"/>
                <a:cs typeface="+mn-cs"/>
              </a:rPr>
              <a:t>ch</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is soft.</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 name="9.3.2.5 slide 3.mp3" descr="9.3.2.5 slide 3.mp3">
            <a:hlinkClick r:id="" action="ppaction://media"/>
            <a:extLst>
              <a:ext uri="{FF2B5EF4-FFF2-40B4-BE49-F238E27FC236}">
                <a16:creationId xmlns:a16="http://schemas.microsoft.com/office/drawing/2014/main" id="{883FAFA7-5F28-A3AE-383A-65464BE5E38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71768" y="294041"/>
            <a:ext cx="812800" cy="812800"/>
          </a:xfrm>
          <a:prstGeom prst="rect">
            <a:avLst/>
          </a:prstGeom>
        </p:spPr>
      </p:pic>
    </p:spTree>
    <p:extLst>
      <p:ext uri="{BB962C8B-B14F-4D97-AF65-F5344CB8AC3E}">
        <p14:creationId xmlns:p14="http://schemas.microsoft.com/office/powerpoint/2010/main" val="260769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242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7"/>
                </p:tgtEl>
              </p:cMediaNode>
            </p:audio>
          </p:childTnLst>
        </p:cTn>
      </p:par>
    </p:tnLst>
    <p:bldLst>
      <p:bldP spid="53" grpId="0" animBg="1"/>
      <p:bldP spid="55" grpId="0" animBg="1"/>
      <p:bldP spid="56" grpId="0" animBg="1"/>
      <p:bldP spid="57" grpId="0" animBg="1"/>
      <p:bldP spid="58" grpId="0" animBg="1"/>
      <p:bldP spid="59" grpId="0" animBg="1"/>
      <p:bldP spid="60" grpId="0" animBg="1"/>
      <p:bldP spid="61" grpId="0" animBg="1"/>
      <p:bldP spid="62" grpId="0" animBg="1"/>
      <p:bldP spid="64" grpId="0" animBg="1"/>
      <p:bldP spid="65" grpId="0"/>
      <p:bldP spid="66" grpId="0" animBg="1"/>
      <p:bldP spid="67" grpId="0"/>
      <p:bldP spid="68" grpId="0" animBg="1"/>
      <p:bldP spid="69" grpId="0"/>
      <p:bldP spid="7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3.2, Week 6)</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56742" y="2546102"/>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530484"/>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56742" y="4140383"/>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Term 3.2 Week 2 </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Term 2.2 Week 1</a:t>
            </a:r>
            <a:br>
              <a:rPr lang="en-GB" sz="2400" dirty="0">
                <a:solidFill>
                  <a:srgbClr val="5B9BD5">
                    <a:lumMod val="50000"/>
                  </a:srgbClr>
                </a:solidFill>
                <a:latin typeface="Century Gothic" panose="020B0502020202020204" pitchFamily="34" charset="0"/>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6" name="Picture 15">
            <a:extLst>
              <a:ext uri="{FF2B5EF4-FFF2-40B4-BE49-F238E27FC236}">
                <a16:creationId xmlns:a16="http://schemas.microsoft.com/office/drawing/2014/main" id="{34637AAE-5FC5-AB46-9879-78AD025FFFD3}"/>
              </a:ext>
            </a:extLst>
          </p:cNvPr>
          <p:cNvPicPr/>
          <p:nvPr/>
        </p:nvPicPr>
        <p:blipFill>
          <a:blip r:embed="rId11">
            <a:extLst>
              <a:ext uri="{28A0092B-C50C-407E-A947-70E740481C1C}">
                <a14:useLocalDpi xmlns:a14="http://schemas.microsoft.com/office/drawing/2010/main" val="0"/>
              </a:ext>
            </a:extLst>
          </a:blip>
          <a:srcRect/>
          <a:stretch/>
        </p:blipFill>
        <p:spPr>
          <a:xfrm>
            <a:off x="3403600" y="4182160"/>
            <a:ext cx="1275434" cy="1275434"/>
          </a:xfrm>
          <a:prstGeom prst="rect">
            <a:avLst/>
          </a:prstGeom>
        </p:spPr>
      </p:pic>
      <p:sp>
        <p:nvSpPr>
          <p:cNvPr id="17" name="TextBox 16">
            <a:extLst>
              <a:ext uri="{FF2B5EF4-FFF2-40B4-BE49-F238E27FC236}">
                <a16:creationId xmlns:a16="http://schemas.microsoft.com/office/drawing/2014/main" id="{B7C836A5-EE90-9445-9744-E56E66F06CDF}"/>
              </a:ext>
            </a:extLst>
          </p:cNvPr>
          <p:cNvSpPr txBox="1"/>
          <p:nvPr/>
        </p:nvSpPr>
        <p:spPr>
          <a:xfrm>
            <a:off x="188700" y="4763976"/>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Quizlet QR code:</a:t>
            </a:r>
          </a:p>
        </p:txBody>
      </p:sp>
      <p:pic>
        <p:nvPicPr>
          <p:cNvPr id="19" name="Picture 18">
            <a:extLst>
              <a:ext uri="{FF2B5EF4-FFF2-40B4-BE49-F238E27FC236}">
                <a16:creationId xmlns:a16="http://schemas.microsoft.com/office/drawing/2014/main" id="{F02674B6-159C-004E-AC9A-BED718BD2A37}"/>
              </a:ext>
            </a:extLst>
          </p:cNvPr>
          <p:cNvPicPr/>
          <p:nvPr/>
        </p:nvPicPr>
        <p:blipFill>
          <a:blip r:embed="rId12">
            <a:extLst>
              <a:ext uri="{28A0092B-C50C-407E-A947-70E740481C1C}">
                <a14:useLocalDpi xmlns:a14="http://schemas.microsoft.com/office/drawing/2010/main" val="0"/>
              </a:ext>
            </a:extLst>
          </a:blip>
          <a:srcRect/>
          <a:stretch/>
        </p:blipFill>
        <p:spPr>
          <a:xfrm>
            <a:off x="3376451" y="2117438"/>
            <a:ext cx="1275434" cy="1275434"/>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01555" cy="707849"/>
          </a:xfrm>
        </p:spPr>
        <p:txBody>
          <a:bodyPr>
            <a:normAutofit/>
          </a:bodyPr>
          <a:lstStyle/>
          <a:p>
            <a:r>
              <a:rPr lang="en-GB" sz="3600" b="1" dirty="0">
                <a:solidFill>
                  <a:schemeClr val="bg1"/>
                </a:solidFill>
              </a:rPr>
              <a:t>Diminutives – </a:t>
            </a:r>
            <a:r>
              <a:rPr lang="en-GB" sz="3600" b="1" dirty="0" err="1">
                <a:solidFill>
                  <a:schemeClr val="bg1"/>
                </a:solidFill>
              </a:rPr>
              <a:t>chen</a:t>
            </a:r>
            <a:r>
              <a:rPr lang="en-GB" sz="3600" b="1" dirty="0">
                <a:solidFill>
                  <a:schemeClr val="bg1"/>
                </a:solidFill>
              </a:rPr>
              <a:t>, – </a:t>
            </a:r>
            <a:r>
              <a:rPr lang="en-GB" sz="3600" b="1" dirty="0" err="1">
                <a:solidFill>
                  <a:schemeClr val="bg1"/>
                </a:solidFill>
              </a:rPr>
              <a:t>lein</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61846" y="1192496"/>
            <a:ext cx="10985983" cy="830997"/>
          </a:xfrm>
          <a:prstGeom prst="rect">
            <a:avLst/>
          </a:prstGeom>
          <a:noFill/>
        </p:spPr>
        <p:txBody>
          <a:bodyPr wrap="square" rtlCol="0">
            <a:spAutoFit/>
          </a:bodyPr>
          <a:lstStyle/>
          <a:p>
            <a:r>
              <a:rPr lang="en-US" sz="2400" dirty="0">
                <a:solidFill>
                  <a:schemeClr val="accent5">
                    <a:lumMod val="50000"/>
                  </a:schemeClr>
                </a:solidFill>
              </a:rPr>
              <a:t>Diminutive means ‘very small’. Add –</a:t>
            </a:r>
            <a:r>
              <a:rPr lang="en-US" sz="2400" b="1" dirty="0" err="1">
                <a:solidFill>
                  <a:schemeClr val="accent5">
                    <a:lumMod val="50000"/>
                  </a:schemeClr>
                </a:solidFill>
              </a:rPr>
              <a:t>chen</a:t>
            </a:r>
            <a:r>
              <a:rPr lang="en-US" sz="2400" dirty="0">
                <a:solidFill>
                  <a:schemeClr val="accent5">
                    <a:lumMod val="50000"/>
                  </a:schemeClr>
                </a:solidFill>
              </a:rPr>
              <a:t> or –</a:t>
            </a:r>
            <a:r>
              <a:rPr lang="en-US" sz="2400" b="1" dirty="0" err="1">
                <a:solidFill>
                  <a:schemeClr val="accent5">
                    <a:lumMod val="50000"/>
                  </a:schemeClr>
                </a:solidFill>
              </a:rPr>
              <a:t>lein</a:t>
            </a:r>
            <a:r>
              <a:rPr lang="en-US" sz="2400" dirty="0">
                <a:solidFill>
                  <a:schemeClr val="accent5">
                    <a:lumMod val="50000"/>
                  </a:schemeClr>
                </a:solidFill>
              </a:rPr>
              <a:t> to most nouns in German to mean ‘little’ or ‘tiny’. Also add an </a:t>
            </a:r>
            <a:r>
              <a:rPr lang="en-US" sz="2400" b="1" dirty="0">
                <a:solidFill>
                  <a:schemeClr val="accent5">
                    <a:lumMod val="50000"/>
                  </a:schemeClr>
                </a:solidFill>
              </a:rPr>
              <a:t>umlaut</a:t>
            </a:r>
            <a:r>
              <a:rPr lang="en-US" sz="2400" dirty="0">
                <a:solidFill>
                  <a:schemeClr val="accent5">
                    <a:lumMod val="50000"/>
                  </a:schemeClr>
                </a:solidFill>
              </a:rPr>
              <a:t> to a, o, u.</a:t>
            </a:r>
          </a:p>
        </p:txBody>
      </p:sp>
      <p:pic>
        <p:nvPicPr>
          <p:cNvPr id="7" name="Picture 6" descr="A picture containing window&#10;&#10;Description automatically generated">
            <a:hlinkClick r:id="" action="ppaction://noaction">
              <a:snd r:embed="rId5" name="9.3.2.5 slide 4 Haus.wav"/>
            </a:hlinkClick>
            <a:extLst>
              <a:ext uri="{FF2B5EF4-FFF2-40B4-BE49-F238E27FC236}">
                <a16:creationId xmlns:a16="http://schemas.microsoft.com/office/drawing/2014/main" id="{B3404639-244F-45B3-BE5C-BCDE630731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8044" y="2307794"/>
            <a:ext cx="1731408" cy="2038825"/>
          </a:xfrm>
          <a:prstGeom prst="rect">
            <a:avLst/>
          </a:prstGeom>
        </p:spPr>
      </p:pic>
      <p:sp>
        <p:nvSpPr>
          <p:cNvPr id="8" name="TextBox 7">
            <a:hlinkClick r:id="" action="ppaction://noaction">
              <a:snd r:embed="rId5" name="9.3.2.5 slide 4 Haus.wav"/>
            </a:hlinkClick>
            <a:extLst>
              <a:ext uri="{FF2B5EF4-FFF2-40B4-BE49-F238E27FC236}">
                <a16:creationId xmlns:a16="http://schemas.microsoft.com/office/drawing/2014/main" id="{3B30E0A1-D3E5-49BE-B900-8620A874FE1C}"/>
              </a:ext>
            </a:extLst>
          </p:cNvPr>
          <p:cNvSpPr txBox="1"/>
          <p:nvPr/>
        </p:nvSpPr>
        <p:spPr>
          <a:xfrm>
            <a:off x="4005330" y="2884868"/>
            <a:ext cx="1725769" cy="461665"/>
          </a:xfrm>
          <a:prstGeom prst="rect">
            <a:avLst/>
          </a:prstGeom>
          <a:noFill/>
        </p:spPr>
        <p:txBody>
          <a:bodyPr wrap="square" rtlCol="0">
            <a:spAutoFit/>
          </a:bodyPr>
          <a:lstStyle/>
          <a:p>
            <a:pPr algn="l"/>
            <a:r>
              <a:rPr lang="en-GB" sz="2400" dirty="0" err="1">
                <a:solidFill>
                  <a:schemeClr val="accent5">
                    <a:lumMod val="50000"/>
                  </a:schemeClr>
                </a:solidFill>
              </a:rPr>
              <a:t>ein</a:t>
            </a:r>
            <a:r>
              <a:rPr lang="en-GB" sz="2400" dirty="0">
                <a:solidFill>
                  <a:schemeClr val="accent5">
                    <a:lumMod val="50000"/>
                  </a:schemeClr>
                </a:solidFill>
              </a:rPr>
              <a:t> Haus</a:t>
            </a:r>
          </a:p>
        </p:txBody>
      </p:sp>
      <p:pic>
        <p:nvPicPr>
          <p:cNvPr id="10" name="Picture 9" descr="Icon&#10;&#10;Description automatically generated">
            <a:hlinkClick r:id="" action="ppaction://noaction">
              <a:snd r:embed="rId7" name="9.3.2.5 slide 4 ein Häuschen.wav"/>
            </a:hlinkClick>
            <a:extLst>
              <a:ext uri="{FF2B5EF4-FFF2-40B4-BE49-F238E27FC236}">
                <a16:creationId xmlns:a16="http://schemas.microsoft.com/office/drawing/2014/main" id="{7B131AEF-1FE7-4031-B34E-A23BFE370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1256" y="3115700"/>
            <a:ext cx="1287382" cy="1195857"/>
          </a:xfrm>
          <a:prstGeom prst="rect">
            <a:avLst/>
          </a:prstGeom>
        </p:spPr>
      </p:pic>
      <p:sp>
        <p:nvSpPr>
          <p:cNvPr id="11" name="TextBox 10">
            <a:hlinkClick r:id="" action="ppaction://noaction">
              <a:snd r:embed="rId9" name="9.3.2.5 slide 4 H%C3%A4uschen.wav"/>
            </a:hlinkClick>
            <a:extLst>
              <a:ext uri="{FF2B5EF4-FFF2-40B4-BE49-F238E27FC236}">
                <a16:creationId xmlns:a16="http://schemas.microsoft.com/office/drawing/2014/main" id="{FF11420C-537D-46D2-89C7-7F72637711A7}"/>
              </a:ext>
            </a:extLst>
          </p:cNvPr>
          <p:cNvSpPr txBox="1"/>
          <p:nvPr/>
        </p:nvSpPr>
        <p:spPr>
          <a:xfrm>
            <a:off x="8238187" y="2884868"/>
            <a:ext cx="2432255" cy="461665"/>
          </a:xfrm>
          <a:prstGeom prst="rect">
            <a:avLst/>
          </a:prstGeom>
          <a:noFill/>
        </p:spPr>
        <p:txBody>
          <a:bodyPr wrap="square" rtlCol="0">
            <a:spAutoFit/>
          </a:bodyPr>
          <a:lstStyle/>
          <a:p>
            <a:pPr algn="l"/>
            <a:r>
              <a:rPr lang="en-GB" sz="2400" dirty="0" err="1">
                <a:solidFill>
                  <a:schemeClr val="accent5">
                    <a:lumMod val="50000"/>
                  </a:schemeClr>
                </a:solidFill>
              </a:rPr>
              <a:t>ein</a:t>
            </a:r>
            <a:r>
              <a:rPr lang="en-GB" sz="2400" dirty="0">
                <a:solidFill>
                  <a:schemeClr val="accent5">
                    <a:lumMod val="50000"/>
                  </a:schemeClr>
                </a:solidFill>
              </a:rPr>
              <a:t> </a:t>
            </a:r>
            <a:r>
              <a:rPr lang="en-GB" sz="2400" dirty="0" err="1">
                <a:solidFill>
                  <a:schemeClr val="accent5">
                    <a:lumMod val="50000"/>
                  </a:schemeClr>
                </a:solidFill>
              </a:rPr>
              <a:t>H</a:t>
            </a:r>
            <a:r>
              <a:rPr lang="en-GB" sz="2400" b="1" dirty="0" err="1">
                <a:solidFill>
                  <a:schemeClr val="accent5">
                    <a:lumMod val="50000"/>
                  </a:schemeClr>
                </a:solidFill>
              </a:rPr>
              <a:t>ä</a:t>
            </a:r>
            <a:r>
              <a:rPr lang="en-GB" sz="2400" dirty="0" err="1">
                <a:solidFill>
                  <a:schemeClr val="accent5">
                    <a:lumMod val="50000"/>
                  </a:schemeClr>
                </a:solidFill>
              </a:rPr>
              <a:t>us</a:t>
            </a:r>
            <a:r>
              <a:rPr lang="en-GB" sz="2400" b="1" dirty="0" err="1">
                <a:solidFill>
                  <a:schemeClr val="accent5">
                    <a:lumMod val="50000"/>
                  </a:schemeClr>
                </a:solidFill>
              </a:rPr>
              <a:t>chen</a:t>
            </a:r>
            <a:endParaRPr lang="en-GB" sz="2400" b="1" dirty="0">
              <a:solidFill>
                <a:schemeClr val="accent5">
                  <a:lumMod val="50000"/>
                </a:schemeClr>
              </a:solidFill>
            </a:endParaRPr>
          </a:p>
        </p:txBody>
      </p:sp>
      <p:pic>
        <p:nvPicPr>
          <p:cNvPr id="12" name="Picture 11" descr="A picture containing text&#10;&#10;Description automatically generated">
            <a:hlinkClick r:id="" action="ppaction://noaction">
              <a:snd r:embed="rId10" name="9.3.2.5 slide 4 Buch.wav"/>
            </a:hlinkClick>
            <a:extLst>
              <a:ext uri="{FF2B5EF4-FFF2-40B4-BE49-F238E27FC236}">
                <a16:creationId xmlns:a16="http://schemas.microsoft.com/office/drawing/2014/main" id="{2251F3F6-C468-4CAD-9A78-AF0AB63FCA5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0183" t="45217" r="5507" b="13817"/>
          <a:stretch/>
        </p:blipFill>
        <p:spPr>
          <a:xfrm>
            <a:off x="2273879" y="4463496"/>
            <a:ext cx="1531028" cy="1681046"/>
          </a:xfrm>
          <a:prstGeom prst="rect">
            <a:avLst/>
          </a:prstGeom>
        </p:spPr>
      </p:pic>
      <p:sp>
        <p:nvSpPr>
          <p:cNvPr id="13" name="TextBox 12">
            <a:hlinkClick r:id="" action="ppaction://noaction">
              <a:snd r:embed="rId10" name="9.3.2.5 slide 4 Buch.wav"/>
            </a:hlinkClick>
            <a:extLst>
              <a:ext uri="{FF2B5EF4-FFF2-40B4-BE49-F238E27FC236}">
                <a16:creationId xmlns:a16="http://schemas.microsoft.com/office/drawing/2014/main" id="{DED94564-199F-4792-AC3A-F01B92FD377B}"/>
              </a:ext>
            </a:extLst>
          </p:cNvPr>
          <p:cNvSpPr txBox="1"/>
          <p:nvPr/>
        </p:nvSpPr>
        <p:spPr>
          <a:xfrm>
            <a:off x="4005330" y="4931519"/>
            <a:ext cx="1725769" cy="461665"/>
          </a:xfrm>
          <a:prstGeom prst="rect">
            <a:avLst/>
          </a:prstGeom>
          <a:noFill/>
        </p:spPr>
        <p:txBody>
          <a:bodyPr wrap="square" rtlCol="0">
            <a:spAutoFit/>
          </a:bodyPr>
          <a:lstStyle/>
          <a:p>
            <a:pPr algn="l"/>
            <a:r>
              <a:rPr lang="en-GB" sz="2400" dirty="0" err="1">
                <a:solidFill>
                  <a:schemeClr val="accent5">
                    <a:lumMod val="50000"/>
                  </a:schemeClr>
                </a:solidFill>
              </a:rPr>
              <a:t>ein</a:t>
            </a:r>
            <a:r>
              <a:rPr lang="en-GB" sz="2400" dirty="0">
                <a:solidFill>
                  <a:schemeClr val="accent5">
                    <a:lumMod val="50000"/>
                  </a:schemeClr>
                </a:solidFill>
              </a:rPr>
              <a:t> Buch</a:t>
            </a:r>
          </a:p>
        </p:txBody>
      </p:sp>
      <p:sp>
        <p:nvSpPr>
          <p:cNvPr id="14" name="TextBox 13">
            <a:hlinkClick r:id="" action="ppaction://noaction">
              <a:snd r:embed="rId12" name="9.3.2.5 slide 4 Buchlein.wav"/>
            </a:hlinkClick>
            <a:extLst>
              <a:ext uri="{FF2B5EF4-FFF2-40B4-BE49-F238E27FC236}">
                <a16:creationId xmlns:a16="http://schemas.microsoft.com/office/drawing/2014/main" id="{88444CAC-3631-4A25-9D4C-B9AC3A41B02D}"/>
              </a:ext>
            </a:extLst>
          </p:cNvPr>
          <p:cNvSpPr txBox="1"/>
          <p:nvPr/>
        </p:nvSpPr>
        <p:spPr>
          <a:xfrm>
            <a:off x="8238187" y="4930429"/>
            <a:ext cx="2528551" cy="461665"/>
          </a:xfrm>
          <a:prstGeom prst="rect">
            <a:avLst/>
          </a:prstGeom>
          <a:noFill/>
        </p:spPr>
        <p:txBody>
          <a:bodyPr wrap="square" rtlCol="0">
            <a:spAutoFit/>
          </a:bodyPr>
          <a:lstStyle/>
          <a:p>
            <a:pPr algn="l"/>
            <a:r>
              <a:rPr lang="en-GB" sz="2400" dirty="0" err="1">
                <a:solidFill>
                  <a:schemeClr val="accent5">
                    <a:lumMod val="50000"/>
                  </a:schemeClr>
                </a:solidFill>
              </a:rPr>
              <a:t>ein</a:t>
            </a:r>
            <a:r>
              <a:rPr lang="en-GB" sz="2400" dirty="0">
                <a:solidFill>
                  <a:schemeClr val="accent5">
                    <a:lumMod val="50000"/>
                  </a:schemeClr>
                </a:solidFill>
              </a:rPr>
              <a:t> </a:t>
            </a:r>
            <a:r>
              <a:rPr lang="en-GB" sz="2400" dirty="0" err="1">
                <a:solidFill>
                  <a:schemeClr val="accent5">
                    <a:lumMod val="50000"/>
                  </a:schemeClr>
                </a:solidFill>
              </a:rPr>
              <a:t>B</a:t>
            </a:r>
            <a:r>
              <a:rPr lang="en-GB" sz="2400" b="1" dirty="0" err="1">
                <a:solidFill>
                  <a:schemeClr val="accent5">
                    <a:lumMod val="50000"/>
                  </a:schemeClr>
                </a:solidFill>
              </a:rPr>
              <a:t>ü</a:t>
            </a:r>
            <a:r>
              <a:rPr lang="en-GB" sz="2400" dirty="0" err="1">
                <a:solidFill>
                  <a:schemeClr val="accent5">
                    <a:lumMod val="50000"/>
                  </a:schemeClr>
                </a:solidFill>
              </a:rPr>
              <a:t>ch</a:t>
            </a:r>
            <a:r>
              <a:rPr lang="en-GB" sz="2400" b="1" dirty="0" err="1">
                <a:solidFill>
                  <a:schemeClr val="accent5">
                    <a:lumMod val="50000"/>
                  </a:schemeClr>
                </a:solidFill>
              </a:rPr>
              <a:t>lein</a:t>
            </a:r>
            <a:endParaRPr lang="en-GB" sz="2400" b="1" dirty="0">
              <a:solidFill>
                <a:schemeClr val="accent5">
                  <a:lumMod val="50000"/>
                </a:schemeClr>
              </a:solidFill>
            </a:endParaRPr>
          </a:p>
        </p:txBody>
      </p:sp>
      <p:pic>
        <p:nvPicPr>
          <p:cNvPr id="15" name="Picture 14" descr="A picture containing text&#10;&#10;Description automatically generated">
            <a:hlinkClick r:id="" action="ppaction://noaction">
              <a:snd r:embed="rId12" name="9.3.2.5 slide 4 Buchlein.wav"/>
            </a:hlinkClick>
            <a:extLst>
              <a:ext uri="{FF2B5EF4-FFF2-40B4-BE49-F238E27FC236}">
                <a16:creationId xmlns:a16="http://schemas.microsoft.com/office/drawing/2014/main" id="{231FC77B-8026-4BF7-96C0-F64A1A14789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99" t="4600" r="80463" b="59778"/>
          <a:stretch/>
        </p:blipFill>
        <p:spPr>
          <a:xfrm>
            <a:off x="7114479" y="5171059"/>
            <a:ext cx="400935" cy="469135"/>
          </a:xfrm>
          <a:prstGeom prst="rect">
            <a:avLst/>
          </a:prstGeom>
        </p:spPr>
      </p:pic>
      <p:sp>
        <p:nvSpPr>
          <p:cNvPr id="16" name="TextBox 15">
            <a:extLst>
              <a:ext uri="{FF2B5EF4-FFF2-40B4-BE49-F238E27FC236}">
                <a16:creationId xmlns:a16="http://schemas.microsoft.com/office/drawing/2014/main" id="{794AEDD0-F322-433F-9323-FBAE783E4662}"/>
              </a:ext>
            </a:extLst>
          </p:cNvPr>
          <p:cNvSpPr txBox="1"/>
          <p:nvPr/>
        </p:nvSpPr>
        <p:spPr>
          <a:xfrm>
            <a:off x="4039675" y="3402956"/>
            <a:ext cx="1725769" cy="461665"/>
          </a:xfrm>
          <a:prstGeom prst="rect">
            <a:avLst/>
          </a:prstGeom>
          <a:noFill/>
        </p:spPr>
        <p:txBody>
          <a:bodyPr wrap="square" rtlCol="0">
            <a:spAutoFit/>
          </a:bodyPr>
          <a:lstStyle/>
          <a:p>
            <a:pPr algn="l"/>
            <a:r>
              <a:rPr lang="en-GB" sz="2400" i="1" dirty="0">
                <a:solidFill>
                  <a:schemeClr val="accent5">
                    <a:lumMod val="50000"/>
                  </a:schemeClr>
                </a:solidFill>
              </a:rPr>
              <a:t>(a house)</a:t>
            </a:r>
          </a:p>
        </p:txBody>
      </p:sp>
      <p:sp>
        <p:nvSpPr>
          <p:cNvPr id="17" name="TextBox 16">
            <a:extLst>
              <a:ext uri="{FF2B5EF4-FFF2-40B4-BE49-F238E27FC236}">
                <a16:creationId xmlns:a16="http://schemas.microsoft.com/office/drawing/2014/main" id="{24A90D96-B4D7-4C97-91D9-89329E490C16}"/>
              </a:ext>
            </a:extLst>
          </p:cNvPr>
          <p:cNvSpPr txBox="1"/>
          <p:nvPr/>
        </p:nvSpPr>
        <p:spPr>
          <a:xfrm>
            <a:off x="8238187" y="3327206"/>
            <a:ext cx="2432255" cy="461665"/>
          </a:xfrm>
          <a:prstGeom prst="rect">
            <a:avLst/>
          </a:prstGeom>
          <a:noFill/>
        </p:spPr>
        <p:txBody>
          <a:bodyPr wrap="square" rtlCol="0">
            <a:spAutoFit/>
          </a:bodyPr>
          <a:lstStyle/>
          <a:p>
            <a:pPr algn="l"/>
            <a:r>
              <a:rPr lang="en-GB" sz="2400" i="1" dirty="0">
                <a:solidFill>
                  <a:schemeClr val="accent5">
                    <a:lumMod val="50000"/>
                  </a:schemeClr>
                </a:solidFill>
              </a:rPr>
              <a:t>(a tiny house)</a:t>
            </a:r>
          </a:p>
        </p:txBody>
      </p:sp>
      <p:sp>
        <p:nvSpPr>
          <p:cNvPr id="18" name="TextBox 17">
            <a:extLst>
              <a:ext uri="{FF2B5EF4-FFF2-40B4-BE49-F238E27FC236}">
                <a16:creationId xmlns:a16="http://schemas.microsoft.com/office/drawing/2014/main" id="{B93624BD-EF25-41C4-99C6-4F0388E5ED9E}"/>
              </a:ext>
            </a:extLst>
          </p:cNvPr>
          <p:cNvSpPr txBox="1"/>
          <p:nvPr/>
        </p:nvSpPr>
        <p:spPr>
          <a:xfrm>
            <a:off x="4005329" y="5392094"/>
            <a:ext cx="1725769" cy="461665"/>
          </a:xfrm>
          <a:prstGeom prst="rect">
            <a:avLst/>
          </a:prstGeom>
          <a:noFill/>
        </p:spPr>
        <p:txBody>
          <a:bodyPr wrap="square" rtlCol="0">
            <a:spAutoFit/>
          </a:bodyPr>
          <a:lstStyle/>
          <a:p>
            <a:pPr algn="l"/>
            <a:r>
              <a:rPr lang="en-GB" sz="2400" i="1" dirty="0">
                <a:solidFill>
                  <a:schemeClr val="accent5">
                    <a:lumMod val="50000"/>
                  </a:schemeClr>
                </a:solidFill>
              </a:rPr>
              <a:t>(a book)</a:t>
            </a:r>
          </a:p>
        </p:txBody>
      </p:sp>
      <p:sp>
        <p:nvSpPr>
          <p:cNvPr id="19" name="TextBox 18">
            <a:extLst>
              <a:ext uri="{FF2B5EF4-FFF2-40B4-BE49-F238E27FC236}">
                <a16:creationId xmlns:a16="http://schemas.microsoft.com/office/drawing/2014/main" id="{571659FA-19EA-4092-9D3B-25FE1E3E7A54}"/>
              </a:ext>
            </a:extLst>
          </p:cNvPr>
          <p:cNvSpPr txBox="1"/>
          <p:nvPr/>
        </p:nvSpPr>
        <p:spPr>
          <a:xfrm>
            <a:off x="8279563" y="5372767"/>
            <a:ext cx="3912437" cy="461665"/>
          </a:xfrm>
          <a:prstGeom prst="rect">
            <a:avLst/>
          </a:prstGeom>
          <a:noFill/>
        </p:spPr>
        <p:txBody>
          <a:bodyPr wrap="square" rtlCol="0">
            <a:spAutoFit/>
          </a:bodyPr>
          <a:lstStyle/>
          <a:p>
            <a:pPr algn="l"/>
            <a:r>
              <a:rPr lang="en-GB" sz="2400" i="1" dirty="0">
                <a:solidFill>
                  <a:schemeClr val="accent5">
                    <a:lumMod val="50000"/>
                  </a:schemeClr>
                </a:solidFill>
              </a:rPr>
              <a:t>(a little book, a booklet)</a:t>
            </a:r>
          </a:p>
        </p:txBody>
      </p:sp>
      <p:sp>
        <p:nvSpPr>
          <p:cNvPr id="20" name="Speech Bubble: Rectangle with Corners Rounded 8">
            <a:extLst>
              <a:ext uri="{FF2B5EF4-FFF2-40B4-BE49-F238E27FC236}">
                <a16:creationId xmlns:a16="http://schemas.microsoft.com/office/drawing/2014/main" id="{7624ABDF-B579-45BA-B944-50F604E58095}"/>
              </a:ext>
            </a:extLst>
          </p:cNvPr>
          <p:cNvSpPr/>
          <p:nvPr/>
        </p:nvSpPr>
        <p:spPr>
          <a:xfrm>
            <a:off x="7424036" y="1990971"/>
            <a:ext cx="4606118" cy="830998"/>
          </a:xfrm>
          <a:prstGeom prst="wedgeRoundRectCallout">
            <a:avLst>
              <a:gd name="adj1" fmla="val -11617"/>
              <a:gd name="adj2" fmla="val 61685"/>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F0302020204030204"/>
              </a:rPr>
              <a:t>Remember! An umlaut changes the vowel sound.</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peech Bubble: Rectangle with Corners Rounded 8">
            <a:extLst>
              <a:ext uri="{FF2B5EF4-FFF2-40B4-BE49-F238E27FC236}">
                <a16:creationId xmlns:a16="http://schemas.microsoft.com/office/drawing/2014/main" id="{00C161E8-2DA0-4814-9F79-27E8053B5FF5}"/>
              </a:ext>
            </a:extLst>
          </p:cNvPr>
          <p:cNvSpPr/>
          <p:nvPr/>
        </p:nvSpPr>
        <p:spPr>
          <a:xfrm>
            <a:off x="4468968" y="5930515"/>
            <a:ext cx="4096601" cy="830998"/>
          </a:xfrm>
          <a:prstGeom prst="wedgeRoundRectCallout">
            <a:avLst>
              <a:gd name="adj1" fmla="val 42347"/>
              <a:gd name="adj2" fmla="val -107244"/>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F0302020204030204"/>
              </a:rPr>
              <a:t>The gender of diminutives is always neuter.</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1269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4" grpId="0"/>
      <p:bldP spid="16" grpId="0"/>
      <p:bldP spid="17" grpId="0"/>
      <p:bldP spid="18" grpId="0"/>
      <p:bldP spid="19" grpId="0"/>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8" name="Picture 37" descr="A picture containing background pattern&#10;&#10;Description automatically generated">
            <a:extLst>
              <a:ext uri="{FF2B5EF4-FFF2-40B4-BE49-F238E27FC236}">
                <a16:creationId xmlns:a16="http://schemas.microsoft.com/office/drawing/2014/main" id="{D60F037E-FB57-BF4E-8D9B-8AE5EC7940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80522" flipH="1">
            <a:off x="128177" y="1530086"/>
            <a:ext cx="2463879" cy="2436930"/>
          </a:xfrm>
          <a:prstGeom prst="rect">
            <a:avLst/>
          </a:prstGeom>
        </p:spPr>
      </p:pic>
      <p:graphicFrame>
        <p:nvGraphicFramePr>
          <p:cNvPr id="17" name="Table 6">
            <a:extLst>
              <a:ext uri="{FF2B5EF4-FFF2-40B4-BE49-F238E27FC236}">
                <a16:creationId xmlns:a16="http://schemas.microsoft.com/office/drawing/2014/main" id="{58D91219-BD44-164E-AE80-B5356EA9ADF2}"/>
              </a:ext>
            </a:extLst>
          </p:cNvPr>
          <p:cNvGraphicFramePr>
            <a:graphicFrameLocks noGrp="1"/>
          </p:cNvGraphicFramePr>
          <p:nvPr>
            <p:extLst>
              <p:ext uri="{D42A27DB-BD31-4B8C-83A1-F6EECF244321}">
                <p14:modId xmlns:p14="http://schemas.microsoft.com/office/powerpoint/2010/main" val="1633743295"/>
              </p:ext>
            </p:extLst>
          </p:nvPr>
        </p:nvGraphicFramePr>
        <p:xfrm>
          <a:off x="651103" y="1627213"/>
          <a:ext cx="7932418" cy="4473603"/>
        </p:xfrm>
        <a:graphic>
          <a:graphicData uri="http://schemas.openxmlformats.org/drawingml/2006/table">
            <a:tbl>
              <a:tblPr firstRow="1" bandRow="1">
                <a:tableStyleId>{00A15C55-8517-42AA-B614-E9B94910E393}</a:tableStyleId>
              </a:tblPr>
              <a:tblGrid>
                <a:gridCol w="369734">
                  <a:extLst>
                    <a:ext uri="{9D8B030D-6E8A-4147-A177-3AD203B41FA5}">
                      <a16:colId xmlns:a16="http://schemas.microsoft.com/office/drawing/2014/main" val="2607353726"/>
                    </a:ext>
                  </a:extLst>
                </a:gridCol>
                <a:gridCol w="3743736">
                  <a:extLst>
                    <a:ext uri="{9D8B030D-6E8A-4147-A177-3AD203B41FA5}">
                      <a16:colId xmlns:a16="http://schemas.microsoft.com/office/drawing/2014/main" val="1600817978"/>
                    </a:ext>
                  </a:extLst>
                </a:gridCol>
                <a:gridCol w="3818948">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Englisch</a:t>
                      </a:r>
                      <a:endParaRPr lang="en-GB" sz="2000" b="1"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pPr lvl="1" algn="l"/>
                      <a:r>
                        <a:rPr lang="en-GB" sz="2400" dirty="0" err="1">
                          <a:solidFill>
                            <a:srgbClr val="115076"/>
                          </a:solidFill>
                          <a:latin typeface="+mn-lt"/>
                        </a:rPr>
                        <a:t>Schlösschen</a:t>
                      </a:r>
                      <a:endParaRPr lang="en-GB" sz="2400" dirty="0">
                        <a:solidFill>
                          <a:srgbClr val="115076"/>
                        </a:solidFill>
                        <a:latin typeface="+mn-lt"/>
                      </a:endParaRPr>
                    </a:p>
                  </a:txBody>
                  <a:tcPr anchor="ctr"/>
                </a:tc>
                <a:tc>
                  <a:txBody>
                    <a:bodyPr/>
                    <a:lstStyle/>
                    <a:p>
                      <a:r>
                        <a:rPr lang="en-GB" sz="2400" dirty="0">
                          <a:solidFill>
                            <a:srgbClr val="115076"/>
                          </a:solidFill>
                          <a:latin typeface="+mn-lt"/>
                        </a:rPr>
                        <a:t>small castle</a:t>
                      </a: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mn-lt"/>
                          <a:ea typeface="+mn-ea"/>
                          <a:cs typeface="+mn-cs"/>
                        </a:rPr>
                        <a:t>Männchen</a:t>
                      </a:r>
                      <a:endParaRPr lang="en-GB" sz="2400" dirty="0">
                        <a:solidFill>
                          <a:srgbClr val="115076"/>
                        </a:solidFill>
                        <a:latin typeface="+mn-lt"/>
                      </a:endParaRPr>
                    </a:p>
                  </a:txBody>
                  <a:tcPr anchor="ctr"/>
                </a:tc>
                <a:tc>
                  <a:txBody>
                    <a:bodyPr/>
                    <a:lstStyle/>
                    <a:p>
                      <a:r>
                        <a:rPr lang="en-GB" sz="2400" dirty="0">
                          <a:solidFill>
                            <a:srgbClr val="115076"/>
                          </a:solidFill>
                          <a:latin typeface="+mn-lt"/>
                        </a:rPr>
                        <a:t>small man</a:t>
                      </a: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rPr>
                        <a:t>Mütterlein</a:t>
                      </a:r>
                      <a:endParaRPr lang="en-GB" sz="2400" dirty="0">
                        <a:solidFill>
                          <a:srgbClr val="115076"/>
                        </a:solidFill>
                        <a:latin typeface="+mn-lt"/>
                      </a:endParaRPr>
                    </a:p>
                  </a:txBody>
                  <a:tcPr anchor="ctr"/>
                </a:tc>
                <a:tc>
                  <a:txBody>
                    <a:bodyPr/>
                    <a:lstStyle/>
                    <a:p>
                      <a:r>
                        <a:rPr lang="en-GB" sz="2200" dirty="0">
                          <a:solidFill>
                            <a:srgbClr val="115076"/>
                          </a:solidFill>
                          <a:latin typeface="+mn-lt"/>
                        </a:rPr>
                        <a:t>little mother, mother dear</a:t>
                      </a: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lvl="1" algn="l"/>
                      <a:r>
                        <a:rPr lang="en-GB" sz="2400" dirty="0" err="1">
                          <a:solidFill>
                            <a:srgbClr val="115076"/>
                          </a:solidFill>
                        </a:rPr>
                        <a:t>Sternchen</a:t>
                      </a:r>
                      <a:endParaRPr lang="en-GB" sz="2400" dirty="0">
                        <a:solidFill>
                          <a:srgbClr val="115076"/>
                        </a:solidFill>
                        <a:latin typeface="+mn-lt"/>
                      </a:endParaRPr>
                    </a:p>
                  </a:txBody>
                  <a:tcPr anchor="ctr"/>
                </a:tc>
                <a:tc>
                  <a:txBody>
                    <a:bodyPr/>
                    <a:lstStyle/>
                    <a:p>
                      <a:r>
                        <a:rPr lang="en-GB" sz="2400" dirty="0">
                          <a:solidFill>
                            <a:srgbClr val="115076"/>
                          </a:solidFill>
                          <a:latin typeface="+mn-lt"/>
                        </a:rPr>
                        <a:t>little star</a:t>
                      </a: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lvl="1" algn="l"/>
                      <a:r>
                        <a:rPr lang="en-GB" sz="2400" dirty="0" err="1">
                          <a:solidFill>
                            <a:srgbClr val="115076"/>
                          </a:solidFill>
                        </a:rPr>
                        <a:t>Kätzchen</a:t>
                      </a:r>
                      <a:endParaRPr lang="en-GB" sz="2400" dirty="0">
                        <a:solidFill>
                          <a:srgbClr val="115076"/>
                        </a:solidFill>
                        <a:latin typeface="+mn-lt"/>
                      </a:endParaRPr>
                    </a:p>
                  </a:txBody>
                  <a:tcPr anchor="ctr"/>
                </a:tc>
                <a:tc>
                  <a:txBody>
                    <a:bodyPr/>
                    <a:lstStyle/>
                    <a:p>
                      <a:r>
                        <a:rPr lang="en-GB" sz="2400" dirty="0">
                          <a:solidFill>
                            <a:srgbClr val="115076"/>
                          </a:solidFill>
                          <a:latin typeface="+mn-lt"/>
                        </a:rPr>
                        <a:t>little cat</a:t>
                      </a: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rPr>
                        <a:t>Hündchen</a:t>
                      </a:r>
                      <a:endParaRPr lang="en-GB" sz="2400" dirty="0">
                        <a:solidFill>
                          <a:srgbClr val="115076"/>
                        </a:solidFill>
                        <a:latin typeface="+mn-lt"/>
                      </a:endParaRPr>
                    </a:p>
                  </a:txBody>
                  <a:tcPr anchor="ctr"/>
                </a:tc>
                <a:tc>
                  <a:txBody>
                    <a:bodyPr/>
                    <a:lstStyle/>
                    <a:p>
                      <a:r>
                        <a:rPr lang="en-GB" sz="2400" dirty="0">
                          <a:solidFill>
                            <a:srgbClr val="115076"/>
                          </a:solidFill>
                          <a:latin typeface="+mn-lt"/>
                        </a:rPr>
                        <a:t>little dog, puppy</a:t>
                      </a: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rPr>
                        <a:t>Tischlein</a:t>
                      </a:r>
                      <a:endParaRPr lang="en-GB" sz="2400" dirty="0">
                        <a:solidFill>
                          <a:srgbClr val="115076"/>
                        </a:solidFill>
                        <a:latin typeface="+mn-lt"/>
                      </a:endParaRPr>
                    </a:p>
                  </a:txBody>
                  <a:tcPr anchor="ctr"/>
                </a:tc>
                <a:tc>
                  <a:txBody>
                    <a:bodyPr/>
                    <a:lstStyle/>
                    <a:p>
                      <a:r>
                        <a:rPr lang="en-GB" sz="2400" dirty="0">
                          <a:solidFill>
                            <a:srgbClr val="115076"/>
                          </a:solidFill>
                          <a:latin typeface="+mn-lt"/>
                        </a:rPr>
                        <a:t>little table</a:t>
                      </a: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lvl="1" algn="l"/>
                      <a:r>
                        <a:rPr lang="en-GB" sz="2400" dirty="0" err="1">
                          <a:solidFill>
                            <a:srgbClr val="115076"/>
                          </a:solidFill>
                        </a:rPr>
                        <a:t>Vögelchen</a:t>
                      </a:r>
                      <a:endParaRPr lang="en-GB" sz="2400" dirty="0">
                        <a:solidFill>
                          <a:srgbClr val="115076"/>
                        </a:solidFill>
                        <a:latin typeface="+mn-lt"/>
                      </a:endParaRPr>
                    </a:p>
                  </a:txBody>
                  <a:tcPr anchor="ctr"/>
                </a:tc>
                <a:tc>
                  <a:txBody>
                    <a:bodyPr/>
                    <a:lstStyle/>
                    <a:p>
                      <a:r>
                        <a:rPr lang="en-GB" sz="2400" dirty="0">
                          <a:solidFill>
                            <a:srgbClr val="115076"/>
                          </a:solidFill>
                          <a:latin typeface="+mn-lt"/>
                        </a:rPr>
                        <a:t>little bird</a:t>
                      </a:r>
                    </a:p>
                  </a:txBody>
                  <a:tcPr/>
                </a:tc>
                <a:extLst>
                  <a:ext uri="{0D108BD9-81ED-4DB2-BD59-A6C34878D82A}">
                    <a16:rowId xmlns:a16="http://schemas.microsoft.com/office/drawing/2014/main" val="1736239533"/>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01555" cy="707849"/>
          </a:xfrm>
        </p:spPr>
        <p:txBody>
          <a:bodyPr>
            <a:normAutofit/>
          </a:bodyPr>
          <a:lstStyle/>
          <a:p>
            <a:r>
              <a:rPr lang="en-GB" sz="3600" b="1" dirty="0">
                <a:solidFill>
                  <a:schemeClr val="bg1"/>
                </a:solidFill>
              </a:rPr>
              <a:t>Welches Wort </a:t>
            </a:r>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6" name="9.3.2.5 slide 5 1.wav"/>
            </a:hlinkClick>
            <a:extLst>
              <a:ext uri="{FF2B5EF4-FFF2-40B4-BE49-F238E27FC236}">
                <a16:creationId xmlns:a16="http://schemas.microsoft.com/office/drawing/2014/main" id="{C7912372-DC74-714C-8BC0-29C0A4B42273}"/>
              </a:ext>
            </a:extLst>
          </p:cNvPr>
          <p:cNvSpPr/>
          <p:nvPr/>
        </p:nvSpPr>
        <p:spPr>
          <a:xfrm>
            <a:off x="653181" y="219662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7" name="9.3.2.5 slide 5 2.wav"/>
            </a:hlinkClick>
            <a:extLst>
              <a:ext uri="{FF2B5EF4-FFF2-40B4-BE49-F238E27FC236}">
                <a16:creationId xmlns:a16="http://schemas.microsoft.com/office/drawing/2014/main" id="{E0043E9B-682C-4041-AB92-914A28ADADDC}"/>
              </a:ext>
            </a:extLst>
          </p:cNvPr>
          <p:cNvSpPr/>
          <p:nvPr/>
        </p:nvSpPr>
        <p:spPr>
          <a:xfrm>
            <a:off x="653181" y="266925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8" name="9.3.2.5 slide 5 3.wav"/>
            </a:hlinkClick>
            <a:extLst>
              <a:ext uri="{FF2B5EF4-FFF2-40B4-BE49-F238E27FC236}">
                <a16:creationId xmlns:a16="http://schemas.microsoft.com/office/drawing/2014/main" id="{BE1C500F-759C-BD4A-AB4B-D76ABC4FBDBB}"/>
              </a:ext>
            </a:extLst>
          </p:cNvPr>
          <p:cNvSpPr/>
          <p:nvPr/>
        </p:nvSpPr>
        <p:spPr>
          <a:xfrm>
            <a:off x="651103" y="317995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1">
            <a:hlinkClick r:id="" action="ppaction://noaction" highlightClick="1">
              <a:snd r:embed="rId9" name="9.3.2.5 slide 5 4.wav"/>
            </a:hlinkClick>
            <a:extLst>
              <a:ext uri="{FF2B5EF4-FFF2-40B4-BE49-F238E27FC236}">
                <a16:creationId xmlns:a16="http://schemas.microsoft.com/office/drawing/2014/main" id="{5C7C71A6-0199-D248-BF26-63A4DFBDF725}"/>
              </a:ext>
            </a:extLst>
          </p:cNvPr>
          <p:cNvSpPr/>
          <p:nvPr/>
        </p:nvSpPr>
        <p:spPr>
          <a:xfrm>
            <a:off x="651103" y="366211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10" name="9.3.2.5 slide 5 5.wav"/>
            </a:hlinkClick>
            <a:extLst>
              <a:ext uri="{FF2B5EF4-FFF2-40B4-BE49-F238E27FC236}">
                <a16:creationId xmlns:a16="http://schemas.microsoft.com/office/drawing/2014/main" id="{2F2BF154-0DC3-F94B-B2FC-27B0DE68CDA4}"/>
              </a:ext>
            </a:extLst>
          </p:cNvPr>
          <p:cNvSpPr/>
          <p:nvPr/>
        </p:nvSpPr>
        <p:spPr>
          <a:xfrm>
            <a:off x="651103" y="41796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11" name="9.3.2.5 slide 5 6.wav"/>
            </a:hlinkClick>
            <a:extLst>
              <a:ext uri="{FF2B5EF4-FFF2-40B4-BE49-F238E27FC236}">
                <a16:creationId xmlns:a16="http://schemas.microsoft.com/office/drawing/2014/main" id="{E027379C-78CF-8E4D-8A1B-474284DF88FF}"/>
              </a:ext>
            </a:extLst>
          </p:cNvPr>
          <p:cNvSpPr/>
          <p:nvPr/>
        </p:nvSpPr>
        <p:spPr>
          <a:xfrm>
            <a:off x="655897" y="466557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2" name="9.3.2.5 slide 5 7.wav"/>
            </a:hlinkClick>
            <a:extLst>
              <a:ext uri="{FF2B5EF4-FFF2-40B4-BE49-F238E27FC236}">
                <a16:creationId xmlns:a16="http://schemas.microsoft.com/office/drawing/2014/main" id="{0A3F0D51-41D7-B642-8CEA-4533567065C9}"/>
              </a:ext>
            </a:extLst>
          </p:cNvPr>
          <p:cNvSpPr/>
          <p:nvPr/>
        </p:nvSpPr>
        <p:spPr>
          <a:xfrm>
            <a:off x="661297" y="517194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3" name="9.3.2.5 slide 5 8.wav"/>
            </a:hlinkClick>
            <a:extLst>
              <a:ext uri="{FF2B5EF4-FFF2-40B4-BE49-F238E27FC236}">
                <a16:creationId xmlns:a16="http://schemas.microsoft.com/office/drawing/2014/main" id="{F90D3367-525A-A144-95CF-2921F00484DD}"/>
              </a:ext>
            </a:extLst>
          </p:cNvPr>
          <p:cNvSpPr/>
          <p:nvPr/>
        </p:nvSpPr>
        <p:spPr>
          <a:xfrm>
            <a:off x="651103" y="565908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1" name="Picture 20" descr="Shape&#10;&#10;Description automatically generated">
            <a:extLst>
              <a:ext uri="{FF2B5EF4-FFF2-40B4-BE49-F238E27FC236}">
                <a16:creationId xmlns:a16="http://schemas.microsoft.com/office/drawing/2014/main" id="{7851C4EB-AF73-1942-A4F9-5B1F22B2352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4552"/>
          <a:stretch/>
        </p:blipFill>
        <p:spPr>
          <a:xfrm>
            <a:off x="8583520" y="1421905"/>
            <a:ext cx="2605477" cy="4435179"/>
          </a:xfrm>
          <a:prstGeom prst="rect">
            <a:avLst/>
          </a:prstGeom>
        </p:spPr>
      </p:pic>
      <p:pic>
        <p:nvPicPr>
          <p:cNvPr id="24" name="Picture 23" descr="A picture containing pool ball, indoor, pool table, dark&#10;&#10;Description automatically generated">
            <a:extLst>
              <a:ext uri="{FF2B5EF4-FFF2-40B4-BE49-F238E27FC236}">
                <a16:creationId xmlns:a16="http://schemas.microsoft.com/office/drawing/2014/main" id="{2200DB4B-E72B-404E-B2F7-EF569F18DEE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26152" y="4702634"/>
            <a:ext cx="5316594" cy="2658298"/>
          </a:xfrm>
          <a:prstGeom prst="rect">
            <a:avLst/>
          </a:prstGeom>
        </p:spPr>
      </p:pic>
      <p:pic>
        <p:nvPicPr>
          <p:cNvPr id="33" name="Picture 32" descr="A cartoon of a person&#10;&#10;Description automatically generated with low confidence">
            <a:extLst>
              <a:ext uri="{FF2B5EF4-FFF2-40B4-BE49-F238E27FC236}">
                <a16:creationId xmlns:a16="http://schemas.microsoft.com/office/drawing/2014/main" id="{AD8A1F04-3C17-B240-A28C-A688472C773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76769" y="3073009"/>
            <a:ext cx="1910652" cy="2658298"/>
          </a:xfrm>
          <a:prstGeom prst="rect">
            <a:avLst/>
          </a:prstGeom>
        </p:spPr>
      </p:pic>
      <p:sp>
        <p:nvSpPr>
          <p:cNvPr id="8" name="TextBox 7">
            <a:extLst>
              <a:ext uri="{FF2B5EF4-FFF2-40B4-BE49-F238E27FC236}">
                <a16:creationId xmlns:a16="http://schemas.microsoft.com/office/drawing/2014/main" id="{FC214DB0-83F4-1747-B183-95DE53593773}"/>
              </a:ext>
            </a:extLst>
          </p:cNvPr>
          <p:cNvSpPr txBox="1"/>
          <p:nvPr/>
        </p:nvSpPr>
        <p:spPr>
          <a:xfrm>
            <a:off x="-1" y="1191461"/>
            <a:ext cx="11540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 – 8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Wort auf Deutsch</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40" name="Picture 39" descr="A picture containing background pattern&#10;&#10;Description automatically generated">
            <a:extLst>
              <a:ext uri="{FF2B5EF4-FFF2-40B4-BE49-F238E27FC236}">
                <a16:creationId xmlns:a16="http://schemas.microsoft.com/office/drawing/2014/main" id="{0EB5FADF-9730-9F44-BC49-B7FCABCCE6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18218" flipH="1">
            <a:off x="6584018" y="4066149"/>
            <a:ext cx="2463879" cy="2436930"/>
          </a:xfrm>
          <a:prstGeom prst="rect">
            <a:avLst/>
          </a:prstGeom>
        </p:spPr>
      </p:pic>
      <p:sp>
        <p:nvSpPr>
          <p:cNvPr id="41" name="TextBox 40" descr="text box hiding answer">
            <a:extLst>
              <a:ext uri="{FF2B5EF4-FFF2-40B4-BE49-F238E27FC236}">
                <a16:creationId xmlns:a16="http://schemas.microsoft.com/office/drawing/2014/main" id="{C390A700-3D3A-B444-9B93-A742F69F99EF}"/>
              </a:ext>
            </a:extLst>
          </p:cNvPr>
          <p:cNvSpPr txBox="1"/>
          <p:nvPr/>
        </p:nvSpPr>
        <p:spPr>
          <a:xfrm>
            <a:off x="1293719" y="2193385"/>
            <a:ext cx="3277814"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E60C8A64-CE12-B14C-886F-4E940A49F515}"/>
              </a:ext>
            </a:extLst>
          </p:cNvPr>
          <p:cNvSpPr txBox="1"/>
          <p:nvPr/>
        </p:nvSpPr>
        <p:spPr>
          <a:xfrm>
            <a:off x="1161619" y="2649185"/>
            <a:ext cx="3349055" cy="38590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F4C17888-C10C-BC4C-AAC7-1E7B17B03A08}"/>
              </a:ext>
            </a:extLst>
          </p:cNvPr>
          <p:cNvSpPr txBox="1"/>
          <p:nvPr/>
        </p:nvSpPr>
        <p:spPr>
          <a:xfrm>
            <a:off x="1106636" y="3194193"/>
            <a:ext cx="3531039" cy="32431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DCE4B191-0E4B-EA4C-B9B7-7B1BFD9AF977}"/>
              </a:ext>
            </a:extLst>
          </p:cNvPr>
          <p:cNvSpPr txBox="1"/>
          <p:nvPr/>
        </p:nvSpPr>
        <p:spPr>
          <a:xfrm>
            <a:off x="1171808" y="4161207"/>
            <a:ext cx="3463520" cy="396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2B37F897-92C5-A64D-BE16-57517CDB46DF}"/>
              </a:ext>
            </a:extLst>
          </p:cNvPr>
          <p:cNvSpPr txBox="1"/>
          <p:nvPr/>
        </p:nvSpPr>
        <p:spPr>
          <a:xfrm>
            <a:off x="1137118" y="4700525"/>
            <a:ext cx="3241707" cy="37214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descr="text box hiding answer">
            <a:extLst>
              <a:ext uri="{FF2B5EF4-FFF2-40B4-BE49-F238E27FC236}">
                <a16:creationId xmlns:a16="http://schemas.microsoft.com/office/drawing/2014/main" id="{59861A54-CF29-7B45-9554-0476D5DB8D0B}"/>
              </a:ext>
            </a:extLst>
          </p:cNvPr>
          <p:cNvSpPr txBox="1"/>
          <p:nvPr/>
        </p:nvSpPr>
        <p:spPr>
          <a:xfrm>
            <a:off x="1264661" y="5192046"/>
            <a:ext cx="3277814" cy="34828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F59EF139-0A93-C349-BD26-499B176299B9}"/>
              </a:ext>
            </a:extLst>
          </p:cNvPr>
          <p:cNvSpPr txBox="1"/>
          <p:nvPr/>
        </p:nvSpPr>
        <p:spPr>
          <a:xfrm>
            <a:off x="4778651" y="2213452"/>
            <a:ext cx="3277814" cy="30893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05E39B11-860E-A347-B562-0F05FBB36607}"/>
              </a:ext>
            </a:extLst>
          </p:cNvPr>
          <p:cNvSpPr txBox="1"/>
          <p:nvPr/>
        </p:nvSpPr>
        <p:spPr>
          <a:xfrm>
            <a:off x="4862677" y="2723205"/>
            <a:ext cx="3349055" cy="38590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descr="text box hiding answer">
            <a:extLst>
              <a:ext uri="{FF2B5EF4-FFF2-40B4-BE49-F238E27FC236}">
                <a16:creationId xmlns:a16="http://schemas.microsoft.com/office/drawing/2014/main" id="{7D3CF146-5043-044D-A87A-4C931A458808}"/>
              </a:ext>
            </a:extLst>
          </p:cNvPr>
          <p:cNvSpPr txBox="1"/>
          <p:nvPr/>
        </p:nvSpPr>
        <p:spPr>
          <a:xfrm>
            <a:off x="4821469" y="3222288"/>
            <a:ext cx="3531039" cy="32431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EE66BF64-CFC6-234F-978B-E6D4E4D8330D}"/>
              </a:ext>
            </a:extLst>
          </p:cNvPr>
          <p:cNvSpPr txBox="1"/>
          <p:nvPr/>
        </p:nvSpPr>
        <p:spPr>
          <a:xfrm>
            <a:off x="4774598" y="3668262"/>
            <a:ext cx="3339270" cy="33136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B31FE7AF-11B0-F847-8BEB-5797F3D7480A}"/>
              </a:ext>
            </a:extLst>
          </p:cNvPr>
          <p:cNvSpPr txBox="1"/>
          <p:nvPr/>
        </p:nvSpPr>
        <p:spPr>
          <a:xfrm>
            <a:off x="4834368" y="4150194"/>
            <a:ext cx="3463520" cy="396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D03FA31D-B99E-544F-A2EF-4D37517E4F58}"/>
              </a:ext>
            </a:extLst>
          </p:cNvPr>
          <p:cNvSpPr txBox="1"/>
          <p:nvPr/>
        </p:nvSpPr>
        <p:spPr>
          <a:xfrm>
            <a:off x="4825069" y="4669959"/>
            <a:ext cx="3241707" cy="37214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F559EB72-06DB-D648-8F17-9554086528BB}"/>
              </a:ext>
            </a:extLst>
          </p:cNvPr>
          <p:cNvSpPr txBox="1"/>
          <p:nvPr/>
        </p:nvSpPr>
        <p:spPr>
          <a:xfrm>
            <a:off x="4805326" y="5139682"/>
            <a:ext cx="3277814" cy="34828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437CCF17-32F1-5545-A034-ED9209806A77}"/>
              </a:ext>
            </a:extLst>
          </p:cNvPr>
          <p:cNvSpPr txBox="1"/>
          <p:nvPr/>
        </p:nvSpPr>
        <p:spPr>
          <a:xfrm>
            <a:off x="4821469" y="5590618"/>
            <a:ext cx="2813089" cy="45336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28" name="Picture 4" descr="Icons, Rodentia Icons, Star, Symbol">
            <a:extLst>
              <a:ext uri="{FF2B5EF4-FFF2-40B4-BE49-F238E27FC236}">
                <a16:creationId xmlns:a16="http://schemas.microsoft.com/office/drawing/2014/main" id="{7D09899A-7B4D-48D3-A8E8-2020A013EE9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902100" y="1227536"/>
            <a:ext cx="896239" cy="86732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Icons, Rodentia Icons, Star, Symbol">
            <a:extLst>
              <a:ext uri="{FF2B5EF4-FFF2-40B4-BE49-F238E27FC236}">
                <a16:creationId xmlns:a16="http://schemas.microsoft.com/office/drawing/2014/main" id="{6FC31C54-2151-45B0-AFF9-6455B56C81E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15530" y="3621800"/>
            <a:ext cx="477055" cy="461666"/>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descr="text box hiding answer">
            <a:extLst>
              <a:ext uri="{FF2B5EF4-FFF2-40B4-BE49-F238E27FC236}">
                <a16:creationId xmlns:a16="http://schemas.microsoft.com/office/drawing/2014/main" id="{135D2AE7-A0EE-EC4E-8B3C-661455FF6216}"/>
              </a:ext>
            </a:extLst>
          </p:cNvPr>
          <p:cNvSpPr txBox="1"/>
          <p:nvPr/>
        </p:nvSpPr>
        <p:spPr>
          <a:xfrm>
            <a:off x="1344100" y="3629113"/>
            <a:ext cx="3339270" cy="43088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9" name="Picture 38" descr="A picture containing icon&#10;&#10;Description automatically generated">
            <a:extLst>
              <a:ext uri="{FF2B5EF4-FFF2-40B4-BE49-F238E27FC236}">
                <a16:creationId xmlns:a16="http://schemas.microsoft.com/office/drawing/2014/main" id="{0AA218B8-C7D3-4B04-A9B4-5928579515CB}"/>
              </a:ext>
            </a:extLst>
          </p:cNvPr>
          <p:cNvPicPr>
            <a:picLocks noChangeAspect="1"/>
          </p:cNvPicPr>
          <p:nvPr/>
        </p:nvPicPr>
        <p:blipFill>
          <a:blip r:embed="rId19"/>
          <a:stretch>
            <a:fillRect/>
          </a:stretch>
        </p:blipFill>
        <p:spPr>
          <a:xfrm flipH="1">
            <a:off x="3378171" y="5712221"/>
            <a:ext cx="386311" cy="338588"/>
          </a:xfrm>
          <a:prstGeom prst="rect">
            <a:avLst/>
          </a:prstGeom>
        </p:spPr>
      </p:pic>
      <p:sp>
        <p:nvSpPr>
          <p:cNvPr id="48" name="TextBox 47" descr="text box hiding answer">
            <a:extLst>
              <a:ext uri="{FF2B5EF4-FFF2-40B4-BE49-F238E27FC236}">
                <a16:creationId xmlns:a16="http://schemas.microsoft.com/office/drawing/2014/main" id="{14E4315B-25C7-A94B-9848-EA967A209AB8}"/>
              </a:ext>
            </a:extLst>
          </p:cNvPr>
          <p:cNvSpPr txBox="1"/>
          <p:nvPr/>
        </p:nvSpPr>
        <p:spPr>
          <a:xfrm>
            <a:off x="1312274" y="5630400"/>
            <a:ext cx="2813089" cy="45336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9059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0" presetClass="path" presetSubtype="0" accel="50000" decel="50000" autoRev="1" fill="hold" nodeType="withEffect">
                                  <p:stCondLst>
                                    <p:cond delay="0"/>
                                  </p:stCondLst>
                                  <p:childTnLst>
                                    <p:animMotion origin="layout" path="M -1.66667E-6 -1.85185E-6 C 0.00065 -0.0493 -0.00156 -0.05787 0.00261 -0.08634 C 0.00287 -0.08912 0.00326 -0.09213 0.00365 -0.09421 C 0.00495 -0.09838 0.00612 -0.1037 0.00781 -0.10463 L 0.01237 -0.10741 C 0.01563 -0.10648 0.01927 -0.11134 0.02214 -0.10463 C 0.02539 -0.09699 0.02669 -0.08102 0.02878 -0.06805 C 0.0293 -0.06366 0.03008 -0.05949 0.0306 -0.05509 C 0.03151 -0.04722 0.03229 -0.03935 0.03334 -0.03148 C 0.0336 -0.02801 0.03399 -0.0243 0.03451 -0.02106 C 0.03776 -0.00254 0.03776 0.00116 0.0418 0.00787 C 0.0431 0.00972 0.0444 0.01134 0.0457 0.01296 L 0.04766 0.01574 C 0.04896 0.01482 0.05026 0.01459 0.05156 0.01296 C 0.05235 0.01204 0.05287 0.00972 0.05352 0.00787 C 0.05469 0.0044 0.05586 0.00093 0.05677 -0.00278 C 0.06042 -0.01551 0.05716 -0.00532 0.06068 -0.02106 C 0.06263 -0.02916 0.06445 -0.03796 0.06667 -0.04444 C 0.06992 -0.05393 0.07357 -0.06088 0.07709 -0.06805 C 0.078 -0.06991 0.07891 -0.07176 0.07982 -0.07338 C 0.08047 -0.0743 0.08112 -0.07523 0.08177 -0.07592 C 0.08281 -0.07708 0.08399 -0.07778 0.08503 -0.07847 C 0.08594 -0.08032 0.08659 -0.08379 0.08763 -0.08379 C 0.09102 -0.08379 0.09675 -0.0743 0.09948 -0.06805 C 0.10104 -0.06435 0.10235 -0.05903 0.10404 -0.05509 C 0.1069 -0.04745 0.10599 -0.05185 0.1086 -0.04722 C 0.10951 -0.0456 0.11042 -0.04352 0.1112 -0.0419 C 0.1125 -0.03958 0.11445 -0.03796 0.11576 -0.0368 C 0.11888 -0.0375 0.12201 -0.0375 0.125 -0.03935 C 0.12735 -0.04074 0.12956 -0.04838 0.13151 -0.05231 C 0.13477 -0.05949 0.13985 -0.06898 0.14323 -0.07338 C 0.1461 -0.07662 0.14896 -0.07916 0.15169 -0.08125 C 0.15586 -0.08379 0.16784 -0.08588 0.17018 -0.08634 C 0.17031 -0.08819 0.17136 -0.12893 0.17149 -0.13356 C 0.17214 -0.14329 0.17331 -0.15254 0.17409 -0.16227 C 0.17435 -0.16574 0.17435 -0.16944 0.17474 -0.17268 C 0.17552 -0.17963 0.17695 -0.18889 0.17878 -0.19375 C 0.18073 -0.19954 0.18373 -0.20139 0.18581 -0.20416 C 0.18659 -0.20486 0.18724 -0.20579 0.18789 -0.20671 C 0.19948 -0.20278 0.19414 -0.21435 0.19636 -0.19629 C 0.19649 -0.19514 0.19688 -0.19444 0.19727 -0.19375 " pathEditMode="fixed" rAng="0" ptsTypes="AAAAAAAAAAAAAAAAAAAAAAAAAAAAAAAAAAAAAAAAA">
                                      <p:cBhvr>
                                        <p:cTn id="72" dur="1500" fill="hold"/>
                                        <p:tgtEl>
                                          <p:spTgt spid="39"/>
                                        </p:tgtEl>
                                        <p:attrNameLst>
                                          <p:attrName>ppt_x</p:attrName>
                                          <p:attrName>ppt_y</p:attrName>
                                        </p:attrNameLst>
                                      </p:cBhvr>
                                      <p:rCtr x="9857" y="-9560"/>
                                    </p:animMotion>
                                  </p:childTnLst>
                                </p:cTn>
                              </p:par>
                            </p:childTnLst>
                          </p:cTn>
                        </p:par>
                        <p:par>
                          <p:cTn id="73" fill="hold">
                            <p:stCondLst>
                              <p:cond delay="3000"/>
                            </p:stCondLst>
                            <p:childTnLst>
                              <p:par>
                                <p:cTn id="74" presetID="2" presetClass="exit" presetSubtype="8" fill="hold" nodeType="afterEffect">
                                  <p:stCondLst>
                                    <p:cond delay="0"/>
                                  </p:stCondLst>
                                  <p:childTnLst>
                                    <p:anim calcmode="lin" valueType="num">
                                      <p:cBhvr additive="base">
                                        <p:cTn id="75" dur="500"/>
                                        <p:tgtEl>
                                          <p:spTgt spid="39"/>
                                        </p:tgtEl>
                                        <p:attrNameLst>
                                          <p:attrName>ppt_x</p:attrName>
                                        </p:attrNameLst>
                                      </p:cBhvr>
                                      <p:tavLst>
                                        <p:tav tm="0">
                                          <p:val>
                                            <p:strVal val="ppt_x"/>
                                          </p:val>
                                        </p:tav>
                                        <p:tav tm="100000">
                                          <p:val>
                                            <p:strVal val="0-ppt_w/2"/>
                                          </p:val>
                                        </p:tav>
                                      </p:tavLst>
                                    </p:anim>
                                    <p:anim calcmode="lin" valueType="num">
                                      <p:cBhvr additive="base">
                                        <p:cTn id="76" dur="500"/>
                                        <p:tgtEl>
                                          <p:spTgt spid="39"/>
                                        </p:tgtEl>
                                        <p:attrNameLst>
                                          <p:attrName>ppt_y</p:attrName>
                                        </p:attrNameLst>
                                      </p:cBhvr>
                                      <p:tavLst>
                                        <p:tav tm="0">
                                          <p:val>
                                            <p:strVal val="ppt_y"/>
                                          </p:val>
                                        </p:tav>
                                        <p:tav tm="100000">
                                          <p:val>
                                            <p:strVal val="ppt_y"/>
                                          </p:val>
                                        </p:tav>
                                      </p:tavLst>
                                    </p:anim>
                                    <p:set>
                                      <p:cBhvr>
                                        <p:cTn id="77"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5" grpId="0" animBg="1"/>
      <p:bldP spid="46" grpId="0" animBg="1"/>
      <p:bldP spid="47" grpId="0" animBg="1"/>
      <p:bldP spid="49" grpId="0" animBg="1"/>
      <p:bldP spid="50" grpId="0" animBg="1"/>
      <p:bldP spid="51" grpId="0" animBg="1"/>
      <p:bldP spid="52" grpId="0" animBg="1"/>
      <p:bldP spid="53" grpId="0" animBg="1"/>
      <p:bldP spid="54" grpId="0" animBg="1"/>
      <p:bldP spid="55" grpId="0" animBg="1"/>
      <p:bldP spid="56" grpId="0" animBg="1"/>
      <p:bldP spid="44"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66699" cy="869950"/>
          </a:xfrm>
          <a:prstGeom prst="rect">
            <a:avLst/>
          </a:prstGeom>
        </p:spPr>
      </p:pic>
      <p:sp>
        <p:nvSpPr>
          <p:cNvPr id="4" name="Title 3"/>
          <p:cNvSpPr>
            <a:spLocks noGrp="1"/>
          </p:cNvSpPr>
          <p:nvPr>
            <p:ph type="title"/>
          </p:nvPr>
        </p:nvSpPr>
        <p:spPr>
          <a:xfrm>
            <a:off x="0" y="294041"/>
            <a:ext cx="6001555"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A picture containing background pattern&#10;&#10;Description automatically generated">
            <a:extLst>
              <a:ext uri="{FF2B5EF4-FFF2-40B4-BE49-F238E27FC236}">
                <a16:creationId xmlns:a16="http://schemas.microsoft.com/office/drawing/2014/main" id="{57D1482D-BCAD-8A48-A210-C5059157D6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499946" flipH="1">
            <a:off x="-71330" y="950861"/>
            <a:ext cx="2463879" cy="2436930"/>
          </a:xfrm>
          <a:prstGeom prst="rect">
            <a:avLst/>
          </a:prstGeom>
        </p:spPr>
      </p:pic>
      <p:sp>
        <p:nvSpPr>
          <p:cNvPr id="8" name="TextBox 7">
            <a:extLst>
              <a:ext uri="{FF2B5EF4-FFF2-40B4-BE49-F238E27FC236}">
                <a16:creationId xmlns:a16="http://schemas.microsoft.com/office/drawing/2014/main" id="{FC214DB0-83F4-1747-B183-95DE53593773}"/>
              </a:ext>
            </a:extLst>
          </p:cNvPr>
          <p:cNvSpPr txBox="1"/>
          <p:nvPr/>
        </p:nvSpPr>
        <p:spPr>
          <a:xfrm>
            <a:off x="2666931" y="647965"/>
            <a:ext cx="42145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das Wort auf</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Deutsch.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0" name="Picture 39" descr="A picture containing background pattern&#10;&#10;Description automatically generated">
            <a:extLst>
              <a:ext uri="{FF2B5EF4-FFF2-40B4-BE49-F238E27FC236}">
                <a16:creationId xmlns:a16="http://schemas.microsoft.com/office/drawing/2014/main" id="{0EB5FADF-9730-9F44-BC49-B7FCABCCE6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418218" flipH="1">
            <a:off x="9789773" y="4066148"/>
            <a:ext cx="2463879" cy="2436930"/>
          </a:xfrm>
          <a:prstGeom prst="rect">
            <a:avLst/>
          </a:prstGeom>
        </p:spPr>
      </p:pic>
      <p:sp>
        <p:nvSpPr>
          <p:cNvPr id="37" name="Rectangle 36">
            <a:extLst>
              <a:ext uri="{FF2B5EF4-FFF2-40B4-BE49-F238E27FC236}">
                <a16:creationId xmlns:a16="http://schemas.microsoft.com/office/drawing/2014/main" id="{97AD8FCD-FDAD-4558-BA1C-1183801347DC}"/>
              </a:ext>
            </a:extLst>
          </p:cNvPr>
          <p:cNvSpPr/>
          <p:nvPr/>
        </p:nvSpPr>
        <p:spPr>
          <a:xfrm>
            <a:off x="1760645" y="1224877"/>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38" name="Rectangle 37">
            <a:extLst>
              <a:ext uri="{FF2B5EF4-FFF2-40B4-BE49-F238E27FC236}">
                <a16:creationId xmlns:a16="http://schemas.microsoft.com/office/drawing/2014/main" id="{E10D368B-E7B2-45DB-8612-49EBAFA6C8A3}"/>
              </a:ext>
            </a:extLst>
          </p:cNvPr>
          <p:cNvSpPr/>
          <p:nvPr/>
        </p:nvSpPr>
        <p:spPr>
          <a:xfrm>
            <a:off x="4356496" y="1224877"/>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39" name="Rectangle 38">
            <a:extLst>
              <a:ext uri="{FF2B5EF4-FFF2-40B4-BE49-F238E27FC236}">
                <a16:creationId xmlns:a16="http://schemas.microsoft.com/office/drawing/2014/main" id="{EECBC685-517D-4277-87D8-04C9465899A2}"/>
              </a:ext>
            </a:extLst>
          </p:cNvPr>
          <p:cNvSpPr/>
          <p:nvPr/>
        </p:nvSpPr>
        <p:spPr>
          <a:xfrm>
            <a:off x="6988861" y="1224877"/>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8" name="Rectangle 57">
            <a:extLst>
              <a:ext uri="{FF2B5EF4-FFF2-40B4-BE49-F238E27FC236}">
                <a16:creationId xmlns:a16="http://schemas.microsoft.com/office/drawing/2014/main" id="{8CE35059-CB72-4AE1-9BD9-256BB6800A3C}"/>
              </a:ext>
            </a:extLst>
          </p:cNvPr>
          <p:cNvSpPr/>
          <p:nvPr/>
        </p:nvSpPr>
        <p:spPr>
          <a:xfrm>
            <a:off x="6997229" y="3019917"/>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9" name="Rectangle 58">
            <a:extLst>
              <a:ext uri="{FF2B5EF4-FFF2-40B4-BE49-F238E27FC236}">
                <a16:creationId xmlns:a16="http://schemas.microsoft.com/office/drawing/2014/main" id="{CEB4F617-127A-43B4-88F9-14B27279BBED}"/>
              </a:ext>
            </a:extLst>
          </p:cNvPr>
          <p:cNvSpPr/>
          <p:nvPr/>
        </p:nvSpPr>
        <p:spPr>
          <a:xfrm>
            <a:off x="1765535" y="4778952"/>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0" name="Rectangle 59">
            <a:extLst>
              <a:ext uri="{FF2B5EF4-FFF2-40B4-BE49-F238E27FC236}">
                <a16:creationId xmlns:a16="http://schemas.microsoft.com/office/drawing/2014/main" id="{D7CA06FC-1707-40BB-B57F-96359F227181}"/>
              </a:ext>
            </a:extLst>
          </p:cNvPr>
          <p:cNvSpPr/>
          <p:nvPr/>
        </p:nvSpPr>
        <p:spPr>
          <a:xfrm>
            <a:off x="4395001" y="4765000"/>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1" name="Rectangle 60">
            <a:extLst>
              <a:ext uri="{FF2B5EF4-FFF2-40B4-BE49-F238E27FC236}">
                <a16:creationId xmlns:a16="http://schemas.microsoft.com/office/drawing/2014/main" id="{FA3A9DC8-D43B-4A6B-8025-E6D816749F0B}"/>
              </a:ext>
            </a:extLst>
          </p:cNvPr>
          <p:cNvSpPr/>
          <p:nvPr/>
        </p:nvSpPr>
        <p:spPr>
          <a:xfrm>
            <a:off x="7016758" y="474147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2" name="TextBox 61">
            <a:extLst>
              <a:ext uri="{FF2B5EF4-FFF2-40B4-BE49-F238E27FC236}">
                <a16:creationId xmlns:a16="http://schemas.microsoft.com/office/drawing/2014/main" id="{D4FA6807-6ADF-4E09-9FA9-66555234FC22}"/>
              </a:ext>
            </a:extLst>
          </p:cNvPr>
          <p:cNvSpPr txBox="1"/>
          <p:nvPr/>
        </p:nvSpPr>
        <p:spPr>
          <a:xfrm>
            <a:off x="1953684" y="1276466"/>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springen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C76E18E0-CA4F-4AD2-A061-F0826337FE4C}"/>
              </a:ext>
            </a:extLst>
          </p:cNvPr>
          <p:cNvSpPr txBox="1"/>
          <p:nvPr/>
        </p:nvSpPr>
        <p:spPr>
          <a:xfrm>
            <a:off x="4432329" y="1286629"/>
            <a:ext cx="2178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die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Hilfe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A2AD469C-E56A-4648-96F4-2A291F463885}"/>
              </a:ext>
            </a:extLst>
          </p:cNvPr>
          <p:cNvSpPr txBox="1"/>
          <p:nvPr/>
        </p:nvSpPr>
        <p:spPr>
          <a:xfrm>
            <a:off x="7163574" y="1275192"/>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der Schutz</a:t>
            </a:r>
          </a:p>
        </p:txBody>
      </p:sp>
      <p:sp>
        <p:nvSpPr>
          <p:cNvPr id="66" name="TextBox 65">
            <a:extLst>
              <a:ext uri="{FF2B5EF4-FFF2-40B4-BE49-F238E27FC236}">
                <a16:creationId xmlns:a16="http://schemas.microsoft.com/office/drawing/2014/main" id="{70D34305-5119-4D8D-A637-475C58F00E8D}"/>
              </a:ext>
            </a:extLst>
          </p:cNvPr>
          <p:cNvSpPr txBox="1"/>
          <p:nvPr/>
        </p:nvSpPr>
        <p:spPr>
          <a:xfrm>
            <a:off x="7010725" y="3056766"/>
            <a:ext cx="21783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plötzlich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FE1952A4-3B7D-4D62-AD66-9E62C8AD8736}"/>
              </a:ext>
            </a:extLst>
          </p:cNvPr>
          <p:cNvSpPr txBox="1"/>
          <p:nvPr/>
        </p:nvSpPr>
        <p:spPr>
          <a:xfrm>
            <a:off x="1907704" y="4807081"/>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drohen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FD348389-88E9-4B38-8629-0B357F655DA6}"/>
              </a:ext>
            </a:extLst>
          </p:cNvPr>
          <p:cNvSpPr txBox="1"/>
          <p:nvPr/>
        </p:nvSpPr>
        <p:spPr>
          <a:xfrm>
            <a:off x="4456864" y="4874038"/>
            <a:ext cx="22153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der Stein</a:t>
            </a:r>
          </a:p>
        </p:txBody>
      </p:sp>
      <p:sp>
        <p:nvSpPr>
          <p:cNvPr id="69" name="TextBox 68">
            <a:extLst>
              <a:ext uri="{FF2B5EF4-FFF2-40B4-BE49-F238E27FC236}">
                <a16:creationId xmlns:a16="http://schemas.microsoft.com/office/drawing/2014/main" id="{CB026352-2150-49EB-AA61-B95E2DDDFFD8}"/>
              </a:ext>
            </a:extLst>
          </p:cNvPr>
          <p:cNvSpPr txBox="1"/>
          <p:nvPr/>
        </p:nvSpPr>
        <p:spPr>
          <a:xfrm>
            <a:off x="7123514" y="4877930"/>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der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Apfel</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70" name="Group 69">
            <a:extLst>
              <a:ext uri="{FF2B5EF4-FFF2-40B4-BE49-F238E27FC236}">
                <a16:creationId xmlns:a16="http://schemas.microsoft.com/office/drawing/2014/main" id="{459B2D84-19D4-483B-A8A7-4732E986A212}"/>
              </a:ext>
            </a:extLst>
          </p:cNvPr>
          <p:cNvGrpSpPr/>
          <p:nvPr/>
        </p:nvGrpSpPr>
        <p:grpSpPr>
          <a:xfrm>
            <a:off x="4374655" y="2985802"/>
            <a:ext cx="2339102" cy="1438908"/>
            <a:chOff x="4270691" y="4650828"/>
            <a:chExt cx="2339102" cy="1438908"/>
          </a:xfrm>
        </p:grpSpPr>
        <p:sp>
          <p:nvSpPr>
            <p:cNvPr id="71" name="Rectangle 70">
              <a:extLst>
                <a:ext uri="{FF2B5EF4-FFF2-40B4-BE49-F238E27FC236}">
                  <a16:creationId xmlns:a16="http://schemas.microsoft.com/office/drawing/2014/main" id="{EB38B566-5451-4A7B-87DC-E0E693963A7C}"/>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2" name="TextBox 71">
              <a:extLst>
                <a:ext uri="{FF2B5EF4-FFF2-40B4-BE49-F238E27FC236}">
                  <a16:creationId xmlns:a16="http://schemas.microsoft.com/office/drawing/2014/main" id="{D3401744-ACC5-4C85-BB33-20000A0522FD}"/>
                </a:ext>
              </a:extLst>
            </p:cNvPr>
            <p:cNvSpPr txBox="1"/>
            <p:nvPr/>
          </p:nvSpPr>
          <p:spPr>
            <a:xfrm>
              <a:off x="4449975" y="508628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apple</a:t>
              </a:r>
            </a:p>
          </p:txBody>
        </p:sp>
      </p:grpSp>
      <p:grpSp>
        <p:nvGrpSpPr>
          <p:cNvPr id="73" name="Group 72">
            <a:extLst>
              <a:ext uri="{FF2B5EF4-FFF2-40B4-BE49-F238E27FC236}">
                <a16:creationId xmlns:a16="http://schemas.microsoft.com/office/drawing/2014/main" id="{06E4CC32-0973-4E0B-94A5-4F9DF2C54C01}"/>
              </a:ext>
            </a:extLst>
          </p:cNvPr>
          <p:cNvGrpSpPr/>
          <p:nvPr/>
        </p:nvGrpSpPr>
        <p:grpSpPr>
          <a:xfrm>
            <a:off x="4374655" y="2985802"/>
            <a:ext cx="2339102" cy="1438908"/>
            <a:chOff x="15257341" y="891309"/>
            <a:chExt cx="2339102" cy="1438908"/>
          </a:xfrm>
        </p:grpSpPr>
        <p:sp>
          <p:nvSpPr>
            <p:cNvPr id="74" name="Rectangle 73">
              <a:extLst>
                <a:ext uri="{FF2B5EF4-FFF2-40B4-BE49-F238E27FC236}">
                  <a16:creationId xmlns:a16="http://schemas.microsoft.com/office/drawing/2014/main" id="{155C64A2-6DA4-49BC-859B-3F3E4277FEF3}"/>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5" name="TextBox 74">
              <a:extLst>
                <a:ext uri="{FF2B5EF4-FFF2-40B4-BE49-F238E27FC236}">
                  <a16:creationId xmlns:a16="http://schemas.microsoft.com/office/drawing/2014/main" id="{9C77EFFD-32CE-446C-B24C-2AA5DEF80ACE}"/>
                </a:ext>
              </a:extLst>
            </p:cNvPr>
            <p:cNvSpPr txBox="1"/>
            <p:nvPr/>
          </p:nvSpPr>
          <p:spPr>
            <a:xfrm>
              <a:off x="15473456" y="13230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suddenly</a:t>
              </a:r>
            </a:p>
          </p:txBody>
        </p:sp>
      </p:grpSp>
      <p:grpSp>
        <p:nvGrpSpPr>
          <p:cNvPr id="76" name="Group 75">
            <a:extLst>
              <a:ext uri="{FF2B5EF4-FFF2-40B4-BE49-F238E27FC236}">
                <a16:creationId xmlns:a16="http://schemas.microsoft.com/office/drawing/2014/main" id="{7FDCD6B2-F83A-4969-BCB9-28692FC82D14}"/>
              </a:ext>
            </a:extLst>
          </p:cNvPr>
          <p:cNvGrpSpPr/>
          <p:nvPr/>
        </p:nvGrpSpPr>
        <p:grpSpPr>
          <a:xfrm>
            <a:off x="4374655" y="2985802"/>
            <a:ext cx="2339102" cy="1438908"/>
            <a:chOff x="6922028" y="5320178"/>
            <a:chExt cx="2339102" cy="1438908"/>
          </a:xfrm>
        </p:grpSpPr>
        <p:sp>
          <p:nvSpPr>
            <p:cNvPr id="77" name="Rectangle 76">
              <a:extLst>
                <a:ext uri="{FF2B5EF4-FFF2-40B4-BE49-F238E27FC236}">
                  <a16:creationId xmlns:a16="http://schemas.microsoft.com/office/drawing/2014/main" id="{42F3A8A5-3955-42BC-81EE-C6D773233243}"/>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8" name="TextBox 77">
              <a:extLst>
                <a:ext uri="{FF2B5EF4-FFF2-40B4-BE49-F238E27FC236}">
                  <a16:creationId xmlns:a16="http://schemas.microsoft.com/office/drawing/2014/main" id="{72B3F2C2-F8D6-4099-B783-0D1EEC1E57F1}"/>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help</a:t>
              </a:r>
            </a:p>
          </p:txBody>
        </p:sp>
      </p:grpSp>
      <p:grpSp>
        <p:nvGrpSpPr>
          <p:cNvPr id="79" name="Group 78">
            <a:extLst>
              <a:ext uri="{FF2B5EF4-FFF2-40B4-BE49-F238E27FC236}">
                <a16:creationId xmlns:a16="http://schemas.microsoft.com/office/drawing/2014/main" id="{A1321B1C-E713-45D8-99F8-5153C572EFCD}"/>
              </a:ext>
            </a:extLst>
          </p:cNvPr>
          <p:cNvGrpSpPr/>
          <p:nvPr/>
        </p:nvGrpSpPr>
        <p:grpSpPr>
          <a:xfrm>
            <a:off x="4371437" y="2970158"/>
            <a:ext cx="2339102" cy="1438908"/>
            <a:chOff x="6922028" y="5320178"/>
            <a:chExt cx="2339102" cy="1438908"/>
          </a:xfrm>
        </p:grpSpPr>
        <p:sp>
          <p:nvSpPr>
            <p:cNvPr id="80" name="Rectangle 79">
              <a:extLst>
                <a:ext uri="{FF2B5EF4-FFF2-40B4-BE49-F238E27FC236}">
                  <a16:creationId xmlns:a16="http://schemas.microsoft.com/office/drawing/2014/main" id="{D78F4A2B-D55E-41AC-AD4D-E4A637917CC1}"/>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1" name="TextBox 80">
              <a:extLst>
                <a:ext uri="{FF2B5EF4-FFF2-40B4-BE49-F238E27FC236}">
                  <a16:creationId xmlns:a16="http://schemas.microsoft.com/office/drawing/2014/main" id="{4E94FBCB-C1B2-446D-836A-ACC6A6B89764}"/>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jump</a:t>
              </a:r>
            </a:p>
          </p:txBody>
        </p:sp>
      </p:grpSp>
      <p:grpSp>
        <p:nvGrpSpPr>
          <p:cNvPr id="82" name="Group 81">
            <a:extLst>
              <a:ext uri="{FF2B5EF4-FFF2-40B4-BE49-F238E27FC236}">
                <a16:creationId xmlns:a16="http://schemas.microsoft.com/office/drawing/2014/main" id="{4A34494D-80D1-449B-B055-29C812A1D0C7}"/>
              </a:ext>
            </a:extLst>
          </p:cNvPr>
          <p:cNvGrpSpPr/>
          <p:nvPr/>
        </p:nvGrpSpPr>
        <p:grpSpPr>
          <a:xfrm>
            <a:off x="4383219" y="2970158"/>
            <a:ext cx="2339102" cy="1438908"/>
            <a:chOff x="6922028" y="5320178"/>
            <a:chExt cx="2339102" cy="1438908"/>
          </a:xfrm>
        </p:grpSpPr>
        <p:sp>
          <p:nvSpPr>
            <p:cNvPr id="83" name="Rectangle 82">
              <a:extLst>
                <a:ext uri="{FF2B5EF4-FFF2-40B4-BE49-F238E27FC236}">
                  <a16:creationId xmlns:a16="http://schemas.microsoft.com/office/drawing/2014/main" id="{66E7EECE-037A-4F1C-A953-6EAAD299632A}"/>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4" name="TextBox 83">
              <a:extLst>
                <a:ext uri="{FF2B5EF4-FFF2-40B4-BE49-F238E27FC236}">
                  <a16:creationId xmlns:a16="http://schemas.microsoft.com/office/drawing/2014/main" id="{D6CEF976-A765-438C-8C82-547F0B1EEB38}"/>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stone</a:t>
              </a:r>
            </a:p>
          </p:txBody>
        </p:sp>
      </p:grpSp>
      <p:grpSp>
        <p:nvGrpSpPr>
          <p:cNvPr id="85" name="Group 84">
            <a:extLst>
              <a:ext uri="{FF2B5EF4-FFF2-40B4-BE49-F238E27FC236}">
                <a16:creationId xmlns:a16="http://schemas.microsoft.com/office/drawing/2014/main" id="{5B8A44B5-1E66-4F49-9302-2775ACEB7119}"/>
              </a:ext>
            </a:extLst>
          </p:cNvPr>
          <p:cNvGrpSpPr/>
          <p:nvPr/>
        </p:nvGrpSpPr>
        <p:grpSpPr>
          <a:xfrm>
            <a:off x="4377873" y="2974912"/>
            <a:ext cx="2339102" cy="1438908"/>
            <a:chOff x="6922028" y="5320178"/>
            <a:chExt cx="2339102" cy="1438908"/>
          </a:xfrm>
        </p:grpSpPr>
        <p:sp>
          <p:nvSpPr>
            <p:cNvPr id="86" name="Rectangle 85">
              <a:extLst>
                <a:ext uri="{FF2B5EF4-FFF2-40B4-BE49-F238E27FC236}">
                  <a16:creationId xmlns:a16="http://schemas.microsoft.com/office/drawing/2014/main" id="{B10E8A9A-348E-41CD-B462-DC2A945C95F5}"/>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7" name="TextBox 86">
              <a:extLst>
                <a:ext uri="{FF2B5EF4-FFF2-40B4-BE49-F238E27FC236}">
                  <a16:creationId xmlns:a16="http://schemas.microsoft.com/office/drawing/2014/main" id="{8C4F9FE6-4865-4288-B3A9-892B6615C0A8}"/>
                </a:ext>
              </a:extLst>
            </p:cNvPr>
            <p:cNvSpPr txBox="1"/>
            <p:nvPr/>
          </p:nvSpPr>
          <p:spPr>
            <a:xfrm>
              <a:off x="7158296" y="5808799"/>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protection</a:t>
              </a:r>
            </a:p>
          </p:txBody>
        </p:sp>
      </p:grpSp>
      <p:grpSp>
        <p:nvGrpSpPr>
          <p:cNvPr id="88" name="Group 87">
            <a:extLst>
              <a:ext uri="{FF2B5EF4-FFF2-40B4-BE49-F238E27FC236}">
                <a16:creationId xmlns:a16="http://schemas.microsoft.com/office/drawing/2014/main" id="{097A60C1-E55E-4B52-8203-B494FD1DDB06}"/>
              </a:ext>
            </a:extLst>
          </p:cNvPr>
          <p:cNvGrpSpPr/>
          <p:nvPr/>
        </p:nvGrpSpPr>
        <p:grpSpPr>
          <a:xfrm>
            <a:off x="4371437" y="2976887"/>
            <a:ext cx="2339102" cy="1438908"/>
            <a:chOff x="6959680" y="5269979"/>
            <a:chExt cx="2339102" cy="1438908"/>
          </a:xfrm>
        </p:grpSpPr>
        <p:sp>
          <p:nvSpPr>
            <p:cNvPr id="89" name="Rectangle 88">
              <a:extLst>
                <a:ext uri="{FF2B5EF4-FFF2-40B4-BE49-F238E27FC236}">
                  <a16:creationId xmlns:a16="http://schemas.microsoft.com/office/drawing/2014/main" id="{BF696769-5B3D-4C77-A09C-690BDA1DBD31}"/>
                </a:ext>
              </a:extLst>
            </p:cNvPr>
            <p:cNvSpPr/>
            <p:nvPr/>
          </p:nvSpPr>
          <p:spPr>
            <a:xfrm>
              <a:off x="6959680" y="526997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90" name="TextBox 89">
              <a:extLst>
                <a:ext uri="{FF2B5EF4-FFF2-40B4-BE49-F238E27FC236}">
                  <a16:creationId xmlns:a16="http://schemas.microsoft.com/office/drawing/2014/main" id="{BCE822D6-5589-407A-9C0C-4A7C8547E7C4}"/>
                </a:ext>
              </a:extLst>
            </p:cNvPr>
            <p:cNvSpPr txBox="1"/>
            <p:nvPr/>
          </p:nvSpPr>
          <p:spPr>
            <a:xfrm>
              <a:off x="7084368" y="5780033"/>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to threaten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sp>
        <p:nvSpPr>
          <p:cNvPr id="99" name="Rectangle 98">
            <a:extLst>
              <a:ext uri="{FF2B5EF4-FFF2-40B4-BE49-F238E27FC236}">
                <a16:creationId xmlns:a16="http://schemas.microsoft.com/office/drawing/2014/main" id="{9AEC3895-1EC2-4B40-8BC2-F9C1DEC6E51C}"/>
              </a:ext>
            </a:extLst>
          </p:cNvPr>
          <p:cNvSpPr/>
          <p:nvPr/>
        </p:nvSpPr>
        <p:spPr>
          <a:xfrm>
            <a:off x="1760645" y="297927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100" name="TextBox 99">
            <a:extLst>
              <a:ext uri="{FF2B5EF4-FFF2-40B4-BE49-F238E27FC236}">
                <a16:creationId xmlns:a16="http://schemas.microsoft.com/office/drawing/2014/main" id="{6DCE9080-3936-4D37-B66A-7624ABBB11B3}"/>
              </a:ext>
            </a:extLst>
          </p:cNvPr>
          <p:cNvSpPr txBox="1"/>
          <p:nvPr/>
        </p:nvSpPr>
        <p:spPr>
          <a:xfrm>
            <a:off x="1845825" y="3010384"/>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wach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6" name="Picture 5" descr="Logo, icon&#10;&#10;Description automatically generated">
            <a:extLst>
              <a:ext uri="{FF2B5EF4-FFF2-40B4-BE49-F238E27FC236}">
                <a16:creationId xmlns:a16="http://schemas.microsoft.com/office/drawing/2014/main" id="{335F8C96-DB5E-4A3B-AF64-43D9FA8871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5186" y="5278653"/>
            <a:ext cx="731619" cy="839133"/>
          </a:xfrm>
          <a:prstGeom prst="rect">
            <a:avLst/>
          </a:prstGeom>
        </p:spPr>
      </p:pic>
      <p:sp>
        <p:nvSpPr>
          <p:cNvPr id="104" name="Rectangle 103">
            <a:extLst>
              <a:ext uri="{FF2B5EF4-FFF2-40B4-BE49-F238E27FC236}">
                <a16:creationId xmlns:a16="http://schemas.microsoft.com/office/drawing/2014/main" id="{2F75B133-A6F9-476C-8057-7261A81F3093}"/>
              </a:ext>
            </a:extLst>
          </p:cNvPr>
          <p:cNvSpPr/>
          <p:nvPr/>
        </p:nvSpPr>
        <p:spPr>
          <a:xfrm>
            <a:off x="7028163" y="4741478"/>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126" name="Picture 125">
            <a:extLst>
              <a:ext uri="{FF2B5EF4-FFF2-40B4-BE49-F238E27FC236}">
                <a16:creationId xmlns:a16="http://schemas.microsoft.com/office/drawing/2014/main" id="{450A8B62-CA9B-4D06-9175-CE9CDEC67E83}"/>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23643" y="3443788"/>
            <a:ext cx="706606" cy="1051886"/>
          </a:xfrm>
          <a:prstGeom prst="rect">
            <a:avLst/>
          </a:prstGeom>
        </p:spPr>
      </p:pic>
      <p:sp>
        <p:nvSpPr>
          <p:cNvPr id="103" name="Rectangle 102">
            <a:extLst>
              <a:ext uri="{FF2B5EF4-FFF2-40B4-BE49-F238E27FC236}">
                <a16:creationId xmlns:a16="http://schemas.microsoft.com/office/drawing/2014/main" id="{F2529BB8-7FDE-4D42-B221-B2A21CA44D1B}"/>
              </a:ext>
            </a:extLst>
          </p:cNvPr>
          <p:cNvSpPr/>
          <p:nvPr/>
        </p:nvSpPr>
        <p:spPr>
          <a:xfrm>
            <a:off x="7007395" y="3010384"/>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18" name="Picture 17" descr="Icon&#10;&#10;Description automatically generated">
            <a:extLst>
              <a:ext uri="{FF2B5EF4-FFF2-40B4-BE49-F238E27FC236}">
                <a16:creationId xmlns:a16="http://schemas.microsoft.com/office/drawing/2014/main" id="{5DE99AC5-1E4C-49D5-9CA9-05DF4AA4DE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3134" y="1735737"/>
            <a:ext cx="823807" cy="823807"/>
          </a:xfrm>
          <a:prstGeom prst="rect">
            <a:avLst/>
          </a:prstGeom>
        </p:spPr>
      </p:pic>
      <p:sp>
        <p:nvSpPr>
          <p:cNvPr id="96" name="Rectangle 95">
            <a:extLst>
              <a:ext uri="{FF2B5EF4-FFF2-40B4-BE49-F238E27FC236}">
                <a16:creationId xmlns:a16="http://schemas.microsoft.com/office/drawing/2014/main" id="{C7BEF095-99A9-4D84-A182-0BDC9F8FCB6D}"/>
              </a:ext>
            </a:extLst>
          </p:cNvPr>
          <p:cNvSpPr/>
          <p:nvPr/>
        </p:nvSpPr>
        <p:spPr>
          <a:xfrm>
            <a:off x="4356496" y="1216564"/>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22" name="Picture 21" descr="A picture containing text, vector graphics&#10;&#10;Description automatically generated">
            <a:extLst>
              <a:ext uri="{FF2B5EF4-FFF2-40B4-BE49-F238E27FC236}">
                <a16:creationId xmlns:a16="http://schemas.microsoft.com/office/drawing/2014/main" id="{756309B1-F6FA-4C9B-A796-6CE79426CC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48846" y="1758913"/>
            <a:ext cx="586738" cy="839134"/>
          </a:xfrm>
          <a:prstGeom prst="rect">
            <a:avLst/>
          </a:prstGeom>
        </p:spPr>
      </p:pic>
      <p:sp>
        <p:nvSpPr>
          <p:cNvPr id="106" name="Rectangle 105">
            <a:extLst>
              <a:ext uri="{FF2B5EF4-FFF2-40B4-BE49-F238E27FC236}">
                <a16:creationId xmlns:a16="http://schemas.microsoft.com/office/drawing/2014/main" id="{BF28E1A7-8ABB-49C2-8C55-4165960D09C0}"/>
              </a:ext>
            </a:extLst>
          </p:cNvPr>
          <p:cNvSpPr/>
          <p:nvPr/>
        </p:nvSpPr>
        <p:spPr>
          <a:xfrm>
            <a:off x="1769912" y="1238370"/>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25" name="Picture 24" descr="Icon&#10;&#10;Description automatically generated">
            <a:extLst>
              <a:ext uri="{FF2B5EF4-FFF2-40B4-BE49-F238E27FC236}">
                <a16:creationId xmlns:a16="http://schemas.microsoft.com/office/drawing/2014/main" id="{B45F5C3B-3318-481C-927C-9FF55BB306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1921" y="5254856"/>
            <a:ext cx="1639295" cy="922103"/>
          </a:xfrm>
          <a:prstGeom prst="rect">
            <a:avLst/>
          </a:prstGeom>
        </p:spPr>
      </p:pic>
      <p:sp>
        <p:nvSpPr>
          <p:cNvPr id="108" name="Rectangle 107">
            <a:extLst>
              <a:ext uri="{FF2B5EF4-FFF2-40B4-BE49-F238E27FC236}">
                <a16:creationId xmlns:a16="http://schemas.microsoft.com/office/drawing/2014/main" id="{113888A4-F877-4F39-9BED-2BB3AD076236}"/>
              </a:ext>
            </a:extLst>
          </p:cNvPr>
          <p:cNvSpPr/>
          <p:nvPr/>
        </p:nvSpPr>
        <p:spPr>
          <a:xfrm>
            <a:off x="4383219" y="4751542"/>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grpSp>
        <p:nvGrpSpPr>
          <p:cNvPr id="127" name="Group 126">
            <a:extLst>
              <a:ext uri="{FF2B5EF4-FFF2-40B4-BE49-F238E27FC236}">
                <a16:creationId xmlns:a16="http://schemas.microsoft.com/office/drawing/2014/main" id="{BA139278-14A6-4122-B566-B890C7A10E8B}"/>
              </a:ext>
            </a:extLst>
          </p:cNvPr>
          <p:cNvGrpSpPr/>
          <p:nvPr/>
        </p:nvGrpSpPr>
        <p:grpSpPr>
          <a:xfrm>
            <a:off x="4373383" y="2961243"/>
            <a:ext cx="2339102" cy="1438908"/>
            <a:chOff x="6959680" y="5269979"/>
            <a:chExt cx="2339102" cy="1438908"/>
          </a:xfrm>
        </p:grpSpPr>
        <p:sp>
          <p:nvSpPr>
            <p:cNvPr id="128" name="Rectangle 127">
              <a:extLst>
                <a:ext uri="{FF2B5EF4-FFF2-40B4-BE49-F238E27FC236}">
                  <a16:creationId xmlns:a16="http://schemas.microsoft.com/office/drawing/2014/main" id="{B280143C-D8C1-4EE8-A2DB-28531BCE64FF}"/>
                </a:ext>
              </a:extLst>
            </p:cNvPr>
            <p:cNvSpPr/>
            <p:nvPr/>
          </p:nvSpPr>
          <p:spPr>
            <a:xfrm>
              <a:off x="6959680" y="526997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129" name="TextBox 128">
              <a:extLst>
                <a:ext uri="{FF2B5EF4-FFF2-40B4-BE49-F238E27FC236}">
                  <a16:creationId xmlns:a16="http://schemas.microsoft.com/office/drawing/2014/main" id="{B1224040-83F9-42D3-A76D-99BF089ADFB2}"/>
                </a:ext>
              </a:extLst>
            </p:cNvPr>
            <p:cNvSpPr txBox="1"/>
            <p:nvPr/>
          </p:nvSpPr>
          <p:spPr>
            <a:xfrm>
              <a:off x="7084368" y="5780033"/>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awake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pic>
        <p:nvPicPr>
          <p:cNvPr id="27" name="Picture 26" descr="Logo&#10;&#10;Description automatically generated">
            <a:extLst>
              <a:ext uri="{FF2B5EF4-FFF2-40B4-BE49-F238E27FC236}">
                <a16:creationId xmlns:a16="http://schemas.microsoft.com/office/drawing/2014/main" id="{BC51B456-67E4-436E-8CCD-68CDA151E22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92395" y="1580065"/>
            <a:ext cx="906048" cy="998916"/>
          </a:xfrm>
          <a:prstGeom prst="rect">
            <a:avLst/>
          </a:prstGeom>
        </p:spPr>
      </p:pic>
      <p:sp>
        <p:nvSpPr>
          <p:cNvPr id="110" name="Rectangle 109">
            <a:extLst>
              <a:ext uri="{FF2B5EF4-FFF2-40B4-BE49-F238E27FC236}">
                <a16:creationId xmlns:a16="http://schemas.microsoft.com/office/drawing/2014/main" id="{275D0363-8CE5-4AA5-B25E-BB04CC911E80}"/>
              </a:ext>
            </a:extLst>
          </p:cNvPr>
          <p:cNvSpPr/>
          <p:nvPr/>
        </p:nvSpPr>
        <p:spPr>
          <a:xfrm>
            <a:off x="6975553" y="1216564"/>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29" name="Picture 28">
            <a:extLst>
              <a:ext uri="{FF2B5EF4-FFF2-40B4-BE49-F238E27FC236}">
                <a16:creationId xmlns:a16="http://schemas.microsoft.com/office/drawing/2014/main" id="{02C83E21-CF41-462A-988D-5462D497BCC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53752" y="5207548"/>
            <a:ext cx="1344425" cy="1006218"/>
          </a:xfrm>
          <a:prstGeom prst="rect">
            <a:avLst/>
          </a:prstGeom>
        </p:spPr>
      </p:pic>
      <p:pic>
        <p:nvPicPr>
          <p:cNvPr id="31" name="Picture 30" descr="A picture containing silhouette&#10;&#10;Description automatically generated">
            <a:extLst>
              <a:ext uri="{FF2B5EF4-FFF2-40B4-BE49-F238E27FC236}">
                <a16:creationId xmlns:a16="http://schemas.microsoft.com/office/drawing/2014/main" id="{8A5A8984-8071-4B33-AC12-B83C3736FE6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63391" y="5503104"/>
            <a:ext cx="626163" cy="685033"/>
          </a:xfrm>
          <a:prstGeom prst="rect">
            <a:avLst/>
          </a:prstGeom>
        </p:spPr>
      </p:pic>
      <p:sp>
        <p:nvSpPr>
          <p:cNvPr id="125" name="Rectangle 124">
            <a:extLst>
              <a:ext uri="{FF2B5EF4-FFF2-40B4-BE49-F238E27FC236}">
                <a16:creationId xmlns:a16="http://schemas.microsoft.com/office/drawing/2014/main" id="{06C64591-D209-4992-ADAF-DC884F93CFB9}"/>
              </a:ext>
            </a:extLst>
          </p:cNvPr>
          <p:cNvSpPr/>
          <p:nvPr/>
        </p:nvSpPr>
        <p:spPr>
          <a:xfrm>
            <a:off x="1758095" y="4778952"/>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pic>
        <p:nvPicPr>
          <p:cNvPr id="34" name="Picture 33" descr="A picture containing icon&#10;&#10;Description automatically generated">
            <a:extLst>
              <a:ext uri="{FF2B5EF4-FFF2-40B4-BE49-F238E27FC236}">
                <a16:creationId xmlns:a16="http://schemas.microsoft.com/office/drawing/2014/main" id="{F0CC44A6-754E-4E1B-89C2-EDF1C26A8C7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79925" y="3450683"/>
            <a:ext cx="1646109" cy="823055"/>
          </a:xfrm>
          <a:prstGeom prst="rect">
            <a:avLst/>
          </a:prstGeom>
        </p:spPr>
      </p:pic>
      <p:sp>
        <p:nvSpPr>
          <p:cNvPr id="118" name="Rectangle 117">
            <a:extLst>
              <a:ext uri="{FF2B5EF4-FFF2-40B4-BE49-F238E27FC236}">
                <a16:creationId xmlns:a16="http://schemas.microsoft.com/office/drawing/2014/main" id="{5DC08918-41C7-4280-8217-6FBCDC04EB48}"/>
              </a:ext>
            </a:extLst>
          </p:cNvPr>
          <p:cNvSpPr/>
          <p:nvPr/>
        </p:nvSpPr>
        <p:spPr>
          <a:xfrm>
            <a:off x="1776426" y="2990157"/>
            <a:ext cx="2339102" cy="1438908"/>
          </a:xfrm>
          <a:prstGeom prst="rect">
            <a:avLst/>
          </a:prstGeom>
          <a:solidFill>
            <a:srgbClr val="DAA52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Tree>
    <p:extLst>
      <p:ext uri="{BB962C8B-B14F-4D97-AF65-F5344CB8AC3E}">
        <p14:creationId xmlns:p14="http://schemas.microsoft.com/office/powerpoint/2010/main" val="249071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circle(out)">
                                      <p:cBhvr>
                                        <p:cTn id="14" dur="2000"/>
                                        <p:tgtEl>
                                          <p:spTgt spid="10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circle(out)">
                                      <p:cBhvr>
                                        <p:cTn id="26" dur="2000"/>
                                        <p:tgtEl>
                                          <p:spTgt spid="10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6"/>
                                        </p:tgtEl>
                                        <p:attrNameLst>
                                          <p:attrName>style.visibility</p:attrName>
                                        </p:attrNameLst>
                                      </p:cBhvr>
                                      <p:to>
                                        <p:strVal val="visible"/>
                                      </p:to>
                                    </p:set>
                                    <p:anim calcmode="lin" valueType="num">
                                      <p:cBhvr>
                                        <p:cTn id="31" dur="500" fill="hold"/>
                                        <p:tgtEl>
                                          <p:spTgt spid="76"/>
                                        </p:tgtEl>
                                        <p:attrNameLst>
                                          <p:attrName>ppt_w</p:attrName>
                                        </p:attrNameLst>
                                      </p:cBhvr>
                                      <p:tavLst>
                                        <p:tav tm="0">
                                          <p:val>
                                            <p:fltVal val="0"/>
                                          </p:val>
                                        </p:tav>
                                        <p:tav tm="100000">
                                          <p:val>
                                            <p:strVal val="#ppt_w"/>
                                          </p:val>
                                        </p:tav>
                                      </p:tavLst>
                                    </p:anim>
                                    <p:anim calcmode="lin" valueType="num">
                                      <p:cBhvr>
                                        <p:cTn id="32" dur="500" fill="hold"/>
                                        <p:tgtEl>
                                          <p:spTgt spid="76"/>
                                        </p:tgtEl>
                                        <p:attrNameLst>
                                          <p:attrName>ppt_h</p:attrName>
                                        </p:attrNameLst>
                                      </p:cBhvr>
                                      <p:tavLst>
                                        <p:tav tm="0">
                                          <p:val>
                                            <p:fltVal val="0"/>
                                          </p:val>
                                        </p:tav>
                                        <p:tav tm="100000">
                                          <p:val>
                                            <p:strVal val="#ppt_h"/>
                                          </p:val>
                                        </p:tav>
                                      </p:tavLst>
                                    </p:anim>
                                    <p:animEffect transition="in" filter="fade">
                                      <p:cBhvr>
                                        <p:cTn id="33" dur="500"/>
                                        <p:tgtEl>
                                          <p:spTgt spid="7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96"/>
                                        </p:tgtEl>
                                        <p:attrNameLst>
                                          <p:attrName>style.visibility</p:attrName>
                                        </p:attrNameLst>
                                      </p:cBhvr>
                                      <p:to>
                                        <p:strVal val="visible"/>
                                      </p:to>
                                    </p:set>
                                    <p:animEffect transition="in" filter="circle(out)">
                                      <p:cBhvr>
                                        <p:cTn id="38" dur="2000"/>
                                        <p:tgtEl>
                                          <p:spTgt spid="9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p:cTn id="43" dur="500" fill="hold"/>
                                        <p:tgtEl>
                                          <p:spTgt spid="79"/>
                                        </p:tgtEl>
                                        <p:attrNameLst>
                                          <p:attrName>ppt_w</p:attrName>
                                        </p:attrNameLst>
                                      </p:cBhvr>
                                      <p:tavLst>
                                        <p:tav tm="0">
                                          <p:val>
                                            <p:fltVal val="0"/>
                                          </p:val>
                                        </p:tav>
                                        <p:tav tm="100000">
                                          <p:val>
                                            <p:strVal val="#ppt_w"/>
                                          </p:val>
                                        </p:tav>
                                      </p:tavLst>
                                    </p:anim>
                                    <p:anim calcmode="lin" valueType="num">
                                      <p:cBhvr>
                                        <p:cTn id="44" dur="500" fill="hold"/>
                                        <p:tgtEl>
                                          <p:spTgt spid="79"/>
                                        </p:tgtEl>
                                        <p:attrNameLst>
                                          <p:attrName>ppt_h</p:attrName>
                                        </p:attrNameLst>
                                      </p:cBhvr>
                                      <p:tavLst>
                                        <p:tav tm="0">
                                          <p:val>
                                            <p:fltVal val="0"/>
                                          </p:val>
                                        </p:tav>
                                        <p:tav tm="100000">
                                          <p:val>
                                            <p:strVal val="#ppt_h"/>
                                          </p:val>
                                        </p:tav>
                                      </p:tavLst>
                                    </p:anim>
                                    <p:animEffect transition="in" filter="fade">
                                      <p:cBhvr>
                                        <p:cTn id="45" dur="500"/>
                                        <p:tgtEl>
                                          <p:spTgt spid="7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106"/>
                                        </p:tgtEl>
                                        <p:attrNameLst>
                                          <p:attrName>style.visibility</p:attrName>
                                        </p:attrNameLst>
                                      </p:cBhvr>
                                      <p:to>
                                        <p:strVal val="visible"/>
                                      </p:to>
                                    </p:set>
                                    <p:animEffect transition="in" filter="circle(out)">
                                      <p:cBhvr>
                                        <p:cTn id="50" dur="2000"/>
                                        <p:tgtEl>
                                          <p:spTgt spid="10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82"/>
                                        </p:tgtEl>
                                        <p:attrNameLst>
                                          <p:attrName>style.visibility</p:attrName>
                                        </p:attrNameLst>
                                      </p:cBhvr>
                                      <p:to>
                                        <p:strVal val="visible"/>
                                      </p:to>
                                    </p:set>
                                    <p:anim calcmode="lin" valueType="num">
                                      <p:cBhvr>
                                        <p:cTn id="55" dur="500" fill="hold"/>
                                        <p:tgtEl>
                                          <p:spTgt spid="82"/>
                                        </p:tgtEl>
                                        <p:attrNameLst>
                                          <p:attrName>ppt_w</p:attrName>
                                        </p:attrNameLst>
                                      </p:cBhvr>
                                      <p:tavLst>
                                        <p:tav tm="0">
                                          <p:val>
                                            <p:fltVal val="0"/>
                                          </p:val>
                                        </p:tav>
                                        <p:tav tm="100000">
                                          <p:val>
                                            <p:strVal val="#ppt_w"/>
                                          </p:val>
                                        </p:tav>
                                      </p:tavLst>
                                    </p:anim>
                                    <p:anim calcmode="lin" valueType="num">
                                      <p:cBhvr>
                                        <p:cTn id="56" dur="500" fill="hold"/>
                                        <p:tgtEl>
                                          <p:spTgt spid="82"/>
                                        </p:tgtEl>
                                        <p:attrNameLst>
                                          <p:attrName>ppt_h</p:attrName>
                                        </p:attrNameLst>
                                      </p:cBhvr>
                                      <p:tavLst>
                                        <p:tav tm="0">
                                          <p:val>
                                            <p:fltVal val="0"/>
                                          </p:val>
                                        </p:tav>
                                        <p:tav tm="100000">
                                          <p:val>
                                            <p:strVal val="#ppt_h"/>
                                          </p:val>
                                        </p:tav>
                                      </p:tavLst>
                                    </p:anim>
                                    <p:animEffect transition="in" filter="fade">
                                      <p:cBhvr>
                                        <p:cTn id="57" dur="500"/>
                                        <p:tgtEl>
                                          <p:spTgt spid="8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108"/>
                                        </p:tgtEl>
                                        <p:attrNameLst>
                                          <p:attrName>style.visibility</p:attrName>
                                        </p:attrNameLst>
                                      </p:cBhvr>
                                      <p:to>
                                        <p:strVal val="visible"/>
                                      </p:to>
                                    </p:set>
                                    <p:animEffect transition="in" filter="circle(out)">
                                      <p:cBhvr>
                                        <p:cTn id="62" dur="2000"/>
                                        <p:tgtEl>
                                          <p:spTgt spid="108"/>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85"/>
                                        </p:tgtEl>
                                        <p:attrNameLst>
                                          <p:attrName>style.visibility</p:attrName>
                                        </p:attrNameLst>
                                      </p:cBhvr>
                                      <p:to>
                                        <p:strVal val="visible"/>
                                      </p:to>
                                    </p:set>
                                    <p:anim calcmode="lin" valueType="num">
                                      <p:cBhvr>
                                        <p:cTn id="67" dur="500" fill="hold"/>
                                        <p:tgtEl>
                                          <p:spTgt spid="85"/>
                                        </p:tgtEl>
                                        <p:attrNameLst>
                                          <p:attrName>ppt_w</p:attrName>
                                        </p:attrNameLst>
                                      </p:cBhvr>
                                      <p:tavLst>
                                        <p:tav tm="0">
                                          <p:val>
                                            <p:fltVal val="0"/>
                                          </p:val>
                                        </p:tav>
                                        <p:tav tm="100000">
                                          <p:val>
                                            <p:strVal val="#ppt_w"/>
                                          </p:val>
                                        </p:tav>
                                      </p:tavLst>
                                    </p:anim>
                                    <p:anim calcmode="lin" valueType="num">
                                      <p:cBhvr>
                                        <p:cTn id="68" dur="500" fill="hold"/>
                                        <p:tgtEl>
                                          <p:spTgt spid="85"/>
                                        </p:tgtEl>
                                        <p:attrNameLst>
                                          <p:attrName>ppt_h</p:attrName>
                                        </p:attrNameLst>
                                      </p:cBhvr>
                                      <p:tavLst>
                                        <p:tav tm="0">
                                          <p:val>
                                            <p:fltVal val="0"/>
                                          </p:val>
                                        </p:tav>
                                        <p:tav tm="100000">
                                          <p:val>
                                            <p:strVal val="#ppt_h"/>
                                          </p:val>
                                        </p:tav>
                                      </p:tavLst>
                                    </p:anim>
                                    <p:animEffect transition="in" filter="fade">
                                      <p:cBhvr>
                                        <p:cTn id="69" dur="500"/>
                                        <p:tgtEl>
                                          <p:spTgt spid="85"/>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110"/>
                                        </p:tgtEl>
                                        <p:attrNameLst>
                                          <p:attrName>style.visibility</p:attrName>
                                        </p:attrNameLst>
                                      </p:cBhvr>
                                      <p:to>
                                        <p:strVal val="visible"/>
                                      </p:to>
                                    </p:set>
                                    <p:animEffect transition="in" filter="circle(out)">
                                      <p:cBhvr>
                                        <p:cTn id="74" dur="2000"/>
                                        <p:tgtEl>
                                          <p:spTgt spid="110"/>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88"/>
                                        </p:tgtEl>
                                        <p:attrNameLst>
                                          <p:attrName>style.visibility</p:attrName>
                                        </p:attrNameLst>
                                      </p:cBhvr>
                                      <p:to>
                                        <p:strVal val="visible"/>
                                      </p:to>
                                    </p:set>
                                    <p:anim calcmode="lin" valueType="num">
                                      <p:cBhvr>
                                        <p:cTn id="79" dur="500" fill="hold"/>
                                        <p:tgtEl>
                                          <p:spTgt spid="88"/>
                                        </p:tgtEl>
                                        <p:attrNameLst>
                                          <p:attrName>ppt_w</p:attrName>
                                        </p:attrNameLst>
                                      </p:cBhvr>
                                      <p:tavLst>
                                        <p:tav tm="0">
                                          <p:val>
                                            <p:fltVal val="0"/>
                                          </p:val>
                                        </p:tav>
                                        <p:tav tm="100000">
                                          <p:val>
                                            <p:strVal val="#ppt_w"/>
                                          </p:val>
                                        </p:tav>
                                      </p:tavLst>
                                    </p:anim>
                                    <p:anim calcmode="lin" valueType="num">
                                      <p:cBhvr>
                                        <p:cTn id="80" dur="500" fill="hold"/>
                                        <p:tgtEl>
                                          <p:spTgt spid="88"/>
                                        </p:tgtEl>
                                        <p:attrNameLst>
                                          <p:attrName>ppt_h</p:attrName>
                                        </p:attrNameLst>
                                      </p:cBhvr>
                                      <p:tavLst>
                                        <p:tav tm="0">
                                          <p:val>
                                            <p:fltVal val="0"/>
                                          </p:val>
                                        </p:tav>
                                        <p:tav tm="100000">
                                          <p:val>
                                            <p:strVal val="#ppt_h"/>
                                          </p:val>
                                        </p:tav>
                                      </p:tavLst>
                                    </p:anim>
                                    <p:animEffect transition="in" filter="fade">
                                      <p:cBhvr>
                                        <p:cTn id="81" dur="500"/>
                                        <p:tgtEl>
                                          <p:spTgt spid="88"/>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125"/>
                                        </p:tgtEl>
                                        <p:attrNameLst>
                                          <p:attrName>style.visibility</p:attrName>
                                        </p:attrNameLst>
                                      </p:cBhvr>
                                      <p:to>
                                        <p:strVal val="visible"/>
                                      </p:to>
                                    </p:set>
                                    <p:animEffect transition="in" filter="circle(out)">
                                      <p:cBhvr>
                                        <p:cTn id="86" dur="2000"/>
                                        <p:tgtEl>
                                          <p:spTgt spid="125"/>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127"/>
                                        </p:tgtEl>
                                        <p:attrNameLst>
                                          <p:attrName>style.visibility</p:attrName>
                                        </p:attrNameLst>
                                      </p:cBhvr>
                                      <p:to>
                                        <p:strVal val="visible"/>
                                      </p:to>
                                    </p:set>
                                    <p:anim calcmode="lin" valueType="num">
                                      <p:cBhvr>
                                        <p:cTn id="91" dur="500" fill="hold"/>
                                        <p:tgtEl>
                                          <p:spTgt spid="127"/>
                                        </p:tgtEl>
                                        <p:attrNameLst>
                                          <p:attrName>ppt_w</p:attrName>
                                        </p:attrNameLst>
                                      </p:cBhvr>
                                      <p:tavLst>
                                        <p:tav tm="0">
                                          <p:val>
                                            <p:fltVal val="0"/>
                                          </p:val>
                                        </p:tav>
                                        <p:tav tm="100000">
                                          <p:val>
                                            <p:strVal val="#ppt_w"/>
                                          </p:val>
                                        </p:tav>
                                      </p:tavLst>
                                    </p:anim>
                                    <p:anim calcmode="lin" valueType="num">
                                      <p:cBhvr>
                                        <p:cTn id="92" dur="500" fill="hold"/>
                                        <p:tgtEl>
                                          <p:spTgt spid="127"/>
                                        </p:tgtEl>
                                        <p:attrNameLst>
                                          <p:attrName>ppt_h</p:attrName>
                                        </p:attrNameLst>
                                      </p:cBhvr>
                                      <p:tavLst>
                                        <p:tav tm="0">
                                          <p:val>
                                            <p:fltVal val="0"/>
                                          </p:val>
                                        </p:tav>
                                        <p:tav tm="100000">
                                          <p:val>
                                            <p:strVal val="#ppt_h"/>
                                          </p:val>
                                        </p:tav>
                                      </p:tavLst>
                                    </p:anim>
                                    <p:animEffect transition="in" filter="fade">
                                      <p:cBhvr>
                                        <p:cTn id="93" dur="500"/>
                                        <p:tgtEl>
                                          <p:spTgt spid="127"/>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118"/>
                                        </p:tgtEl>
                                        <p:attrNameLst>
                                          <p:attrName>style.visibility</p:attrName>
                                        </p:attrNameLst>
                                      </p:cBhvr>
                                      <p:to>
                                        <p:strVal val="visible"/>
                                      </p:to>
                                    </p:set>
                                    <p:animEffect transition="in" filter="circle(out)">
                                      <p:cBhvr>
                                        <p:cTn id="98" dur="2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3" grpId="0" animBg="1"/>
      <p:bldP spid="96" grpId="0" animBg="1"/>
      <p:bldP spid="106" grpId="0" animBg="1"/>
      <p:bldP spid="108" grpId="0" animBg="1"/>
      <p:bldP spid="110" grpId="0" animBg="1"/>
      <p:bldP spid="125" grpId="0" animBg="1"/>
      <p:bldP spid="1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FC32DB0-EE92-4496-A9C1-88F68DE1E0C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3989" y="3728052"/>
            <a:ext cx="2299503" cy="233796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93" y="342522"/>
            <a:ext cx="7461071" cy="869950"/>
          </a:xfrm>
          <a:prstGeom prst="rect">
            <a:avLst/>
          </a:prstGeom>
        </p:spPr>
      </p:pic>
      <p:sp>
        <p:nvSpPr>
          <p:cNvPr id="4" name="Title 3"/>
          <p:cNvSpPr>
            <a:spLocks noGrp="1"/>
          </p:cNvSpPr>
          <p:nvPr>
            <p:ph type="title"/>
          </p:nvPr>
        </p:nvSpPr>
        <p:spPr>
          <a:xfrm>
            <a:off x="0" y="294041"/>
            <a:ext cx="6864096" cy="707849"/>
          </a:xfrm>
        </p:spPr>
        <p:txBody>
          <a:bodyPr>
            <a:normAutofit fontScale="90000"/>
          </a:bodyPr>
          <a:lstStyle/>
          <a:p>
            <a:r>
              <a:rPr lang="en-GB" sz="3600" b="1" dirty="0" err="1">
                <a:solidFill>
                  <a:schemeClr val="bg1"/>
                </a:solidFill>
              </a:rPr>
              <a:t>Welche</a:t>
            </a:r>
            <a:r>
              <a:rPr lang="en-GB" sz="3600" b="1" dirty="0">
                <a:solidFill>
                  <a:schemeClr val="bg1"/>
                </a:solidFill>
              </a:rPr>
              <a:t> </a:t>
            </a:r>
            <a:r>
              <a:rPr lang="en-GB" sz="3600" b="1" dirty="0" err="1">
                <a:solidFill>
                  <a:schemeClr val="bg1"/>
                </a:solidFill>
              </a:rPr>
              <a:t>Geschichte</a:t>
            </a:r>
            <a:r>
              <a:rPr lang="en-GB" sz="3600" b="1" dirty="0">
                <a:solidFill>
                  <a:schemeClr val="bg1"/>
                </a:solidFill>
              </a:rPr>
              <a:t> </a:t>
            </a:r>
            <a:r>
              <a:rPr lang="en-GB" sz="3600" b="1" dirty="0" err="1">
                <a:solidFill>
                  <a:schemeClr val="bg1"/>
                </a:solidFill>
              </a:rPr>
              <a:t>ist</a:t>
            </a:r>
            <a:r>
              <a:rPr lang="en-GB" sz="3600" b="1" dirty="0">
                <a:solidFill>
                  <a:schemeClr val="bg1"/>
                </a:solidFill>
              </a:rPr>
              <a:t> das? (1/2)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53600" y="247046"/>
            <a:ext cx="220372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Vokabeln</a:t>
            </a:r>
            <a:r>
              <a:rPr lang="en-GB" b="1" dirty="0">
                <a:solidFill>
                  <a:prstClr val="white"/>
                </a:solidFill>
                <a:latin typeface="Century Gothic" panose="020B0502020202020204" pitchFamily="34" charset="0"/>
              </a:rPr>
              <a:t> </a:t>
            </a:r>
          </a:p>
        </p:txBody>
      </p:sp>
      <p:sp>
        <p:nvSpPr>
          <p:cNvPr id="2" name="TextBox 1">
            <a:extLst>
              <a:ext uri="{FF2B5EF4-FFF2-40B4-BE49-F238E27FC236}">
                <a16:creationId xmlns:a16="http://schemas.microsoft.com/office/drawing/2014/main" id="{E050899D-8A70-334E-8FB4-7B4C2291EFCB}"/>
              </a:ext>
            </a:extLst>
          </p:cNvPr>
          <p:cNvSpPr txBox="1"/>
          <p:nvPr/>
        </p:nvSpPr>
        <p:spPr>
          <a:xfrm>
            <a:off x="0" y="1163991"/>
            <a:ext cx="9324608"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und </a:t>
            </a:r>
            <a:r>
              <a:rPr lang="en-US" sz="2400" dirty="0" err="1">
                <a:solidFill>
                  <a:schemeClr val="accent5">
                    <a:lumMod val="50000"/>
                  </a:schemeClr>
                </a:solidFill>
              </a:rPr>
              <a:t>entscheide</a:t>
            </a:r>
            <a:r>
              <a:rPr lang="en-US" sz="2400" dirty="0">
                <a:solidFill>
                  <a:schemeClr val="accent5">
                    <a:lumMod val="50000"/>
                  </a:schemeClr>
                </a:solidFill>
              </a:rPr>
              <a:t>. </a:t>
            </a:r>
            <a:r>
              <a:rPr lang="en-US" sz="2400" dirty="0" err="1">
                <a:solidFill>
                  <a:schemeClr val="accent5">
                    <a:lumMod val="50000"/>
                  </a:schemeClr>
                </a:solidFill>
              </a:rPr>
              <a:t>Welche</a:t>
            </a:r>
            <a:r>
              <a:rPr lang="en-US" sz="2400" dirty="0">
                <a:solidFill>
                  <a:schemeClr val="accent5">
                    <a:lumMod val="50000"/>
                  </a:schemeClr>
                </a:solidFill>
              </a:rPr>
              <a:t> </a:t>
            </a:r>
            <a:r>
              <a:rPr lang="en-US" sz="2400" dirty="0" err="1">
                <a:solidFill>
                  <a:schemeClr val="accent5">
                    <a:lumMod val="50000"/>
                  </a:schemeClr>
                </a:solidFill>
              </a:rPr>
              <a:t>Geschichte</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a:t>
            </a:r>
          </a:p>
        </p:txBody>
      </p:sp>
      <p:pic>
        <p:nvPicPr>
          <p:cNvPr id="11" name="Picture 10">
            <a:extLst>
              <a:ext uri="{FF2B5EF4-FFF2-40B4-BE49-F238E27FC236}">
                <a16:creationId xmlns:a16="http://schemas.microsoft.com/office/drawing/2014/main" id="{CBE583D4-4E12-4A0E-8706-36EC337F53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1965" y="1657663"/>
            <a:ext cx="3235402" cy="1851930"/>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2D1103D4-9B15-4821-9BE2-F04338E6A3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1062" b="59365"/>
          <a:stretch/>
        </p:blipFill>
        <p:spPr>
          <a:xfrm>
            <a:off x="91937" y="4491574"/>
            <a:ext cx="1882494" cy="1371108"/>
          </a:xfrm>
          <a:prstGeom prst="rect">
            <a:avLst/>
          </a:prstGeom>
        </p:spPr>
      </p:pic>
      <p:pic>
        <p:nvPicPr>
          <p:cNvPr id="16" name="Picture 15" descr="A picture containing toy&#10;&#10;Description automatically generated">
            <a:extLst>
              <a:ext uri="{FF2B5EF4-FFF2-40B4-BE49-F238E27FC236}">
                <a16:creationId xmlns:a16="http://schemas.microsoft.com/office/drawing/2014/main" id="{A164AB03-06BD-4B04-84D0-103B371129F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43646"/>
          <a:stretch/>
        </p:blipFill>
        <p:spPr>
          <a:xfrm>
            <a:off x="2901381" y="4499061"/>
            <a:ext cx="1719593" cy="1371108"/>
          </a:xfrm>
          <a:prstGeom prst="rect">
            <a:avLst/>
          </a:prstGeom>
        </p:spPr>
      </p:pic>
      <p:pic>
        <p:nvPicPr>
          <p:cNvPr id="17" name="Picture 16" descr="A picture containing toy&#10;&#10;Description automatically generated">
            <a:extLst>
              <a:ext uri="{FF2B5EF4-FFF2-40B4-BE49-F238E27FC236}">
                <a16:creationId xmlns:a16="http://schemas.microsoft.com/office/drawing/2014/main" id="{6818E385-E5D8-4EC0-BA04-19FD216201E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7015" r="27386"/>
          <a:stretch/>
        </p:blipFill>
        <p:spPr>
          <a:xfrm rot="16200000">
            <a:off x="4560401" y="4549398"/>
            <a:ext cx="1498970" cy="1255459"/>
          </a:xfrm>
          <a:prstGeom prst="rect">
            <a:avLst/>
          </a:prstGeom>
        </p:spPr>
      </p:pic>
      <p:pic>
        <p:nvPicPr>
          <p:cNvPr id="20" name="Picture 19" descr="A picture containing shape&#10;&#10;Description automatically generated">
            <a:extLst>
              <a:ext uri="{FF2B5EF4-FFF2-40B4-BE49-F238E27FC236}">
                <a16:creationId xmlns:a16="http://schemas.microsoft.com/office/drawing/2014/main" id="{9D025478-1709-4E8C-87BF-DFA15E107781}"/>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889392">
            <a:off x="2152134" y="3770604"/>
            <a:ext cx="1152686" cy="1724266"/>
          </a:xfrm>
          <a:prstGeom prst="rect">
            <a:avLst/>
          </a:prstGeom>
        </p:spPr>
      </p:pic>
      <p:pic>
        <p:nvPicPr>
          <p:cNvPr id="24" name="Picture 23">
            <a:extLst>
              <a:ext uri="{FF2B5EF4-FFF2-40B4-BE49-F238E27FC236}">
                <a16:creationId xmlns:a16="http://schemas.microsoft.com/office/drawing/2014/main" id="{E46C5AA6-4A32-4F89-BD55-91BDD86517C9}"/>
              </a:ext>
            </a:extLst>
          </p:cNvPr>
          <p:cNvPicPr>
            <a:picLocks noChangeAspect="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385536" y="1605531"/>
            <a:ext cx="3676594" cy="232659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id="{0828DD38-626A-4C37-9145-44548453100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59730"/>
          <a:stretch/>
        </p:blipFill>
        <p:spPr>
          <a:xfrm>
            <a:off x="6385536" y="4014202"/>
            <a:ext cx="3676595" cy="2201909"/>
          </a:xfrm>
          <a:prstGeom prst="rect">
            <a:avLst/>
          </a:prstGeom>
        </p:spPr>
      </p:pic>
      <p:sp>
        <p:nvSpPr>
          <p:cNvPr id="27" name="Action Button: Custom 16">
            <a:hlinkClick r:id="" action="ppaction://noaction" highlightClick="1">
              <a:snd r:embed="rId13" name="9.3.2.5 slide 6 1.wav"/>
            </a:hlinkClick>
            <a:extLst>
              <a:ext uri="{FF2B5EF4-FFF2-40B4-BE49-F238E27FC236}">
                <a16:creationId xmlns:a16="http://schemas.microsoft.com/office/drawing/2014/main" id="{FE32FC6A-2663-4898-BB59-B8C7406976AF}"/>
              </a:ext>
            </a:extLst>
          </p:cNvPr>
          <p:cNvSpPr/>
          <p:nvPr/>
        </p:nvSpPr>
        <p:spPr>
          <a:xfrm>
            <a:off x="10483390" y="13491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8" name="Action Button: Custom 16">
            <a:hlinkClick r:id="" action="ppaction://noaction" highlightClick="1">
              <a:snd r:embed="rId14" name="9.3.2.5 slide 6 2.wav"/>
            </a:hlinkClick>
            <a:extLst>
              <a:ext uri="{FF2B5EF4-FFF2-40B4-BE49-F238E27FC236}">
                <a16:creationId xmlns:a16="http://schemas.microsoft.com/office/drawing/2014/main" id="{E7522393-98E7-48F1-98F4-05CCE707478C}"/>
              </a:ext>
            </a:extLst>
          </p:cNvPr>
          <p:cNvSpPr/>
          <p:nvPr/>
        </p:nvSpPr>
        <p:spPr>
          <a:xfrm>
            <a:off x="10483390" y="186517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9" name="Action Button: Custom 16">
            <a:hlinkClick r:id="" action="ppaction://noaction" highlightClick="1">
              <a:snd r:embed="rId15" name="9.3.2.5 slide 6 3.wav"/>
            </a:hlinkClick>
            <a:extLst>
              <a:ext uri="{FF2B5EF4-FFF2-40B4-BE49-F238E27FC236}">
                <a16:creationId xmlns:a16="http://schemas.microsoft.com/office/drawing/2014/main" id="{48E3F9BB-1905-4ABB-B347-FFB1810074F3}"/>
              </a:ext>
            </a:extLst>
          </p:cNvPr>
          <p:cNvSpPr/>
          <p:nvPr/>
        </p:nvSpPr>
        <p:spPr>
          <a:xfrm>
            <a:off x="10483390" y="23314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0" name="Action Button: Custom 16">
            <a:hlinkClick r:id="" action="ppaction://noaction" highlightClick="1">
              <a:snd r:embed="rId16" name="9.3.2.5 slide 6 4.wav"/>
            </a:hlinkClick>
            <a:extLst>
              <a:ext uri="{FF2B5EF4-FFF2-40B4-BE49-F238E27FC236}">
                <a16:creationId xmlns:a16="http://schemas.microsoft.com/office/drawing/2014/main" id="{F2F60A47-7475-4C91-89D3-6A7F176D7DD4}"/>
              </a:ext>
            </a:extLst>
          </p:cNvPr>
          <p:cNvSpPr/>
          <p:nvPr/>
        </p:nvSpPr>
        <p:spPr>
          <a:xfrm>
            <a:off x="10483390" y="284745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extLst>
              <a:ext uri="{FF2B5EF4-FFF2-40B4-BE49-F238E27FC236}">
                <a16:creationId xmlns:a16="http://schemas.microsoft.com/office/drawing/2014/main" id="{E21EE60A-9394-4EDA-869F-6500E3CFA7AE}"/>
              </a:ext>
            </a:extLst>
          </p:cNvPr>
          <p:cNvSpPr/>
          <p:nvPr/>
        </p:nvSpPr>
        <p:spPr>
          <a:xfrm>
            <a:off x="611720" y="1933418"/>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p>
        </p:txBody>
      </p:sp>
      <p:sp>
        <p:nvSpPr>
          <p:cNvPr id="21" name="Action Button: Custom 16">
            <a:hlinkClick r:id="" action="ppaction://noaction" highlightClick="1"/>
            <a:extLst>
              <a:ext uri="{FF2B5EF4-FFF2-40B4-BE49-F238E27FC236}">
                <a16:creationId xmlns:a16="http://schemas.microsoft.com/office/drawing/2014/main" id="{5093832F-4C59-422B-80DD-E89B4739F3B4}"/>
              </a:ext>
            </a:extLst>
          </p:cNvPr>
          <p:cNvSpPr/>
          <p:nvPr/>
        </p:nvSpPr>
        <p:spPr>
          <a:xfrm>
            <a:off x="5920182" y="1887044"/>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B0502020202020204" pitchFamily="34" charset="0"/>
              </a:rPr>
              <a:t>B</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3" name="Action Button: Custom 16">
            <a:hlinkClick r:id="" action="ppaction://noaction" highlightClick="1"/>
            <a:extLst>
              <a:ext uri="{FF2B5EF4-FFF2-40B4-BE49-F238E27FC236}">
                <a16:creationId xmlns:a16="http://schemas.microsoft.com/office/drawing/2014/main" id="{EEDDFBF1-ADD7-4313-9A27-46F6CF03A105}"/>
              </a:ext>
            </a:extLst>
          </p:cNvPr>
          <p:cNvSpPr/>
          <p:nvPr/>
        </p:nvSpPr>
        <p:spPr>
          <a:xfrm>
            <a:off x="607831" y="4080005"/>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B0502020202020204" pitchFamily="34" charset="0"/>
              </a:rPr>
              <a:t>C</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Action Button: Custom 16">
            <a:hlinkClick r:id="" action="ppaction://noaction" highlightClick="1"/>
            <a:extLst>
              <a:ext uri="{FF2B5EF4-FFF2-40B4-BE49-F238E27FC236}">
                <a16:creationId xmlns:a16="http://schemas.microsoft.com/office/drawing/2014/main" id="{629AEA04-F383-46E9-97C8-61F39F2E207C}"/>
              </a:ext>
            </a:extLst>
          </p:cNvPr>
          <p:cNvSpPr/>
          <p:nvPr/>
        </p:nvSpPr>
        <p:spPr>
          <a:xfrm>
            <a:off x="5920182" y="4121904"/>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B0502020202020204" pitchFamily="34" charset="0"/>
              </a:rPr>
              <a:t>D</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1" name="Action Button: Custom 16">
            <a:hlinkClick r:id="" action="ppaction://noaction" highlightClick="1">
              <a:snd r:embed="rId17" name="9.3.2.5 slide 6 5.wav"/>
            </a:hlinkClick>
            <a:extLst>
              <a:ext uri="{FF2B5EF4-FFF2-40B4-BE49-F238E27FC236}">
                <a16:creationId xmlns:a16="http://schemas.microsoft.com/office/drawing/2014/main" id="{0D7B223E-A1A4-47D5-A92B-40F343E91676}"/>
              </a:ext>
            </a:extLst>
          </p:cNvPr>
          <p:cNvSpPr/>
          <p:nvPr/>
        </p:nvSpPr>
        <p:spPr>
          <a:xfrm>
            <a:off x="10483390" y="336348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Action Button: Custom 16">
            <a:hlinkClick r:id="" action="ppaction://noaction" highlightClick="1">
              <a:snd r:embed="rId18" name="9.3.2.5 slide 6 6.wav"/>
            </a:hlinkClick>
            <a:extLst>
              <a:ext uri="{FF2B5EF4-FFF2-40B4-BE49-F238E27FC236}">
                <a16:creationId xmlns:a16="http://schemas.microsoft.com/office/drawing/2014/main" id="{172C1F51-1BCE-4377-9140-BD4F673B5C8C}"/>
              </a:ext>
            </a:extLst>
          </p:cNvPr>
          <p:cNvSpPr/>
          <p:nvPr/>
        </p:nvSpPr>
        <p:spPr>
          <a:xfrm>
            <a:off x="10483390" y="386484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Action Button: Custom 16">
            <a:hlinkClick r:id="" action="ppaction://noaction" highlightClick="1">
              <a:snd r:embed="rId19" name="9.3.2.5 slide 6 7.wav"/>
            </a:hlinkClick>
            <a:extLst>
              <a:ext uri="{FF2B5EF4-FFF2-40B4-BE49-F238E27FC236}">
                <a16:creationId xmlns:a16="http://schemas.microsoft.com/office/drawing/2014/main" id="{95E75A2E-6308-46C5-96F0-357A55DA9564}"/>
              </a:ext>
            </a:extLst>
          </p:cNvPr>
          <p:cNvSpPr/>
          <p:nvPr/>
        </p:nvSpPr>
        <p:spPr>
          <a:xfrm>
            <a:off x="10483390" y="434524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snd r:embed="rId20" name="9.3.2.5 slide 6 8.wav"/>
            </a:hlinkClick>
            <a:extLst>
              <a:ext uri="{FF2B5EF4-FFF2-40B4-BE49-F238E27FC236}">
                <a16:creationId xmlns:a16="http://schemas.microsoft.com/office/drawing/2014/main" id="{A58F6413-1D8D-4E80-A0CC-80620652F837}"/>
              </a:ext>
            </a:extLst>
          </p:cNvPr>
          <p:cNvSpPr/>
          <p:nvPr/>
        </p:nvSpPr>
        <p:spPr>
          <a:xfrm>
            <a:off x="10483390" y="483036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snd r:embed="rId21" name="9.3.2.5 slide 6 9.wav"/>
            </a:hlinkClick>
            <a:extLst>
              <a:ext uri="{FF2B5EF4-FFF2-40B4-BE49-F238E27FC236}">
                <a16:creationId xmlns:a16="http://schemas.microsoft.com/office/drawing/2014/main" id="{8BE329C0-AC54-43D9-856E-AA86DB0B84A4}"/>
              </a:ext>
            </a:extLst>
          </p:cNvPr>
          <p:cNvSpPr/>
          <p:nvPr/>
        </p:nvSpPr>
        <p:spPr>
          <a:xfrm>
            <a:off x="10483390" y="531077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Custom 16">
            <a:hlinkClick r:id="" action="ppaction://noaction" highlightClick="1">
              <a:snd r:embed="rId22" name="1.wav"/>
            </a:hlinkClick>
            <a:extLst>
              <a:ext uri="{FF2B5EF4-FFF2-40B4-BE49-F238E27FC236}">
                <a16:creationId xmlns:a16="http://schemas.microsoft.com/office/drawing/2014/main" id="{4B9D006A-CD3C-40FA-96FB-786393F7B5FD}"/>
              </a:ext>
            </a:extLst>
          </p:cNvPr>
          <p:cNvSpPr/>
          <p:nvPr/>
        </p:nvSpPr>
        <p:spPr>
          <a:xfrm>
            <a:off x="10901696" y="1348869"/>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p>
        </p:txBody>
      </p:sp>
      <p:sp>
        <p:nvSpPr>
          <p:cNvPr id="37" name="Action Button: Custom 16">
            <a:hlinkClick r:id="" action="ppaction://noaction" highlightClick="1">
              <a:snd r:embed="rId22" name="1.wav"/>
            </a:hlinkClick>
            <a:extLst>
              <a:ext uri="{FF2B5EF4-FFF2-40B4-BE49-F238E27FC236}">
                <a16:creationId xmlns:a16="http://schemas.microsoft.com/office/drawing/2014/main" id="{3F2886FA-0765-4AAF-9E20-6149E77030A7}"/>
              </a:ext>
            </a:extLst>
          </p:cNvPr>
          <p:cNvSpPr/>
          <p:nvPr/>
        </p:nvSpPr>
        <p:spPr>
          <a:xfrm>
            <a:off x="10923352" y="1869620"/>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t>
            </a:r>
          </a:p>
        </p:txBody>
      </p:sp>
      <p:sp>
        <p:nvSpPr>
          <p:cNvPr id="38" name="Action Button: Custom 16">
            <a:hlinkClick r:id="" action="ppaction://noaction" highlightClick="1">
              <a:snd r:embed="rId22" name="1.wav"/>
            </a:hlinkClick>
            <a:extLst>
              <a:ext uri="{FF2B5EF4-FFF2-40B4-BE49-F238E27FC236}">
                <a16:creationId xmlns:a16="http://schemas.microsoft.com/office/drawing/2014/main" id="{39BA7913-8C28-45B2-A2FB-1BFE9AD5155C}"/>
              </a:ext>
            </a:extLst>
          </p:cNvPr>
          <p:cNvSpPr/>
          <p:nvPr/>
        </p:nvSpPr>
        <p:spPr>
          <a:xfrm>
            <a:off x="10931378" y="2329415"/>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39" name="Action Button: Custom 16">
            <a:hlinkClick r:id="" action="ppaction://noaction" highlightClick="1">
              <a:snd r:embed="rId22" name="1.wav"/>
            </a:hlinkClick>
            <a:extLst>
              <a:ext uri="{FF2B5EF4-FFF2-40B4-BE49-F238E27FC236}">
                <a16:creationId xmlns:a16="http://schemas.microsoft.com/office/drawing/2014/main" id="{3A0ED58A-EFFD-4D13-AF65-8FDC0FD5A5F9}"/>
              </a:ext>
            </a:extLst>
          </p:cNvPr>
          <p:cNvSpPr/>
          <p:nvPr/>
        </p:nvSpPr>
        <p:spPr>
          <a:xfrm>
            <a:off x="10931378" y="2847457"/>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a:t>
            </a:r>
          </a:p>
        </p:txBody>
      </p:sp>
      <p:sp>
        <p:nvSpPr>
          <p:cNvPr id="40" name="Action Button: Custom 16">
            <a:hlinkClick r:id="" action="ppaction://noaction" highlightClick="1">
              <a:snd r:embed="rId22" name="1.wav"/>
            </a:hlinkClick>
            <a:extLst>
              <a:ext uri="{FF2B5EF4-FFF2-40B4-BE49-F238E27FC236}">
                <a16:creationId xmlns:a16="http://schemas.microsoft.com/office/drawing/2014/main" id="{1904FC0A-6EBC-46B3-AFB7-885691B677BF}"/>
              </a:ext>
            </a:extLst>
          </p:cNvPr>
          <p:cNvSpPr/>
          <p:nvPr/>
        </p:nvSpPr>
        <p:spPr>
          <a:xfrm>
            <a:off x="10931378" y="3363482"/>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p>
        </p:txBody>
      </p:sp>
      <p:sp>
        <p:nvSpPr>
          <p:cNvPr id="41" name="Action Button: Custom 16">
            <a:hlinkClick r:id="" action="ppaction://noaction" highlightClick="1">
              <a:snd r:embed="rId22" name="1.wav"/>
            </a:hlinkClick>
            <a:extLst>
              <a:ext uri="{FF2B5EF4-FFF2-40B4-BE49-F238E27FC236}">
                <a16:creationId xmlns:a16="http://schemas.microsoft.com/office/drawing/2014/main" id="{834888EA-50CE-44C1-8D28-F7DBD053DB58}"/>
              </a:ext>
            </a:extLst>
          </p:cNvPr>
          <p:cNvSpPr/>
          <p:nvPr/>
        </p:nvSpPr>
        <p:spPr>
          <a:xfrm>
            <a:off x="10931378" y="3864841"/>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42" name="Action Button: Custom 16">
            <a:hlinkClick r:id="" action="ppaction://noaction" highlightClick="1">
              <a:snd r:embed="rId22" name="1.wav"/>
            </a:hlinkClick>
            <a:extLst>
              <a:ext uri="{FF2B5EF4-FFF2-40B4-BE49-F238E27FC236}">
                <a16:creationId xmlns:a16="http://schemas.microsoft.com/office/drawing/2014/main" id="{58532598-1661-487A-A657-3550A166EED2}"/>
              </a:ext>
            </a:extLst>
          </p:cNvPr>
          <p:cNvSpPr/>
          <p:nvPr/>
        </p:nvSpPr>
        <p:spPr>
          <a:xfrm>
            <a:off x="10931378" y="4352020"/>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t>
            </a:r>
          </a:p>
        </p:txBody>
      </p:sp>
      <p:sp>
        <p:nvSpPr>
          <p:cNvPr id="43" name="Action Button: Custom 16">
            <a:hlinkClick r:id="" action="ppaction://noaction" highlightClick="1">
              <a:snd r:embed="rId22" name="1.wav"/>
            </a:hlinkClick>
            <a:extLst>
              <a:ext uri="{FF2B5EF4-FFF2-40B4-BE49-F238E27FC236}">
                <a16:creationId xmlns:a16="http://schemas.microsoft.com/office/drawing/2014/main" id="{95526D48-733A-4BBC-885C-3D4541A13717}"/>
              </a:ext>
            </a:extLst>
          </p:cNvPr>
          <p:cNvSpPr/>
          <p:nvPr/>
        </p:nvSpPr>
        <p:spPr>
          <a:xfrm>
            <a:off x="10931378" y="4826676"/>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44" name="Action Button: Custom 16">
            <a:hlinkClick r:id="" action="ppaction://noaction" highlightClick="1">
              <a:snd r:embed="rId22" name="1.wav"/>
            </a:hlinkClick>
            <a:extLst>
              <a:ext uri="{FF2B5EF4-FFF2-40B4-BE49-F238E27FC236}">
                <a16:creationId xmlns:a16="http://schemas.microsoft.com/office/drawing/2014/main" id="{7996AB74-20EB-4E9A-A3F5-FE8969D1B1E2}"/>
              </a:ext>
            </a:extLst>
          </p:cNvPr>
          <p:cNvSpPr/>
          <p:nvPr/>
        </p:nvSpPr>
        <p:spPr>
          <a:xfrm>
            <a:off x="10931378" y="5315487"/>
            <a:ext cx="393922" cy="357939"/>
          </a:xfrm>
          <a:prstGeom prst="actionButtonBlank">
            <a:avLst/>
          </a:prstGeom>
          <a:solidFill>
            <a:srgbClr val="FFF4E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a:t>
            </a:r>
          </a:p>
        </p:txBody>
      </p:sp>
      <p:sp>
        <p:nvSpPr>
          <p:cNvPr id="45" name="Speech Bubble: Rectangle with Corners Rounded 8">
            <a:extLst>
              <a:ext uri="{FF2B5EF4-FFF2-40B4-BE49-F238E27FC236}">
                <a16:creationId xmlns:a16="http://schemas.microsoft.com/office/drawing/2014/main" id="{F142A84F-117D-4824-80E1-FFA8C30854CB}"/>
              </a:ext>
            </a:extLst>
          </p:cNvPr>
          <p:cNvSpPr/>
          <p:nvPr/>
        </p:nvSpPr>
        <p:spPr>
          <a:xfrm>
            <a:off x="7479164" y="268467"/>
            <a:ext cx="2203726" cy="416741"/>
          </a:xfrm>
          <a:prstGeom prst="wedgeRoundRectCallout">
            <a:avLst>
              <a:gd name="adj1" fmla="val -11909"/>
              <a:gd name="adj2" fmla="val 50358"/>
              <a:gd name="adj3" fmla="val 16667"/>
            </a:avLst>
          </a:prstGeom>
          <a:solidFill>
            <a:srgbClr val="11507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F0302020204030204"/>
              </a:rPr>
              <a:t>der </a:t>
            </a:r>
            <a:r>
              <a:rPr lang="en-GB" sz="2400" dirty="0" err="1">
                <a:solidFill>
                  <a:prstClr val="white"/>
                </a:solidFill>
                <a:latin typeface="Century Gothic" panose="020F0302020204030204"/>
              </a:rPr>
              <a:t>Kuss</a:t>
            </a:r>
            <a:r>
              <a:rPr lang="en-GB" sz="2400" dirty="0">
                <a:solidFill>
                  <a:prstClr val="white"/>
                </a:solidFill>
                <a:latin typeface="Century Gothic" panose="020F0302020204030204"/>
              </a:rPr>
              <a:t> – kiss</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CA70D161-030D-4664-85B5-9A825E53ABC8}"/>
              </a:ext>
            </a:extLst>
          </p:cNvPr>
          <p:cNvSpPr txBox="1"/>
          <p:nvPr/>
        </p:nvSpPr>
        <p:spPr>
          <a:xfrm>
            <a:off x="852234" y="3460648"/>
            <a:ext cx="4564349" cy="523220"/>
          </a:xfrm>
          <a:prstGeom prst="rect">
            <a:avLst/>
          </a:prstGeom>
          <a:noFill/>
        </p:spPr>
        <p:txBody>
          <a:bodyPr wrap="square" rtlCol="0">
            <a:spAutoFit/>
          </a:bodyPr>
          <a:lstStyle/>
          <a:p>
            <a:pPr algn="ctr"/>
            <a:r>
              <a:rPr lang="en-GB" sz="2800" b="1" dirty="0" err="1">
                <a:solidFill>
                  <a:schemeClr val="accent5">
                    <a:lumMod val="50000"/>
                  </a:schemeClr>
                </a:solidFill>
              </a:rPr>
              <a:t>Schneewitt</a:t>
            </a:r>
            <a:r>
              <a:rPr lang="en-GB" sz="2800" b="1" dirty="0" err="1">
                <a:solidFill>
                  <a:srgbClr val="F26200"/>
                </a:solidFill>
              </a:rPr>
              <a:t>ch</a:t>
            </a:r>
            <a:r>
              <a:rPr lang="en-GB" sz="2800" b="1" dirty="0" err="1">
                <a:solidFill>
                  <a:schemeClr val="accent5">
                    <a:lumMod val="50000"/>
                  </a:schemeClr>
                </a:solidFill>
              </a:rPr>
              <a:t>en</a:t>
            </a:r>
            <a:endParaRPr lang="en-GB" sz="2800" b="1" dirty="0">
              <a:solidFill>
                <a:schemeClr val="accent5">
                  <a:lumMod val="50000"/>
                </a:schemeClr>
              </a:solidFill>
            </a:endParaRPr>
          </a:p>
        </p:txBody>
      </p:sp>
      <p:sp>
        <p:nvSpPr>
          <p:cNvPr id="46" name="TextBox 45">
            <a:extLst>
              <a:ext uri="{FF2B5EF4-FFF2-40B4-BE49-F238E27FC236}">
                <a16:creationId xmlns:a16="http://schemas.microsoft.com/office/drawing/2014/main" id="{19A8EBAD-A9D7-4B1F-BEE7-398041139157}"/>
              </a:ext>
            </a:extLst>
          </p:cNvPr>
          <p:cNvSpPr txBox="1"/>
          <p:nvPr/>
        </p:nvSpPr>
        <p:spPr>
          <a:xfrm>
            <a:off x="6577895" y="1626608"/>
            <a:ext cx="4564349" cy="523220"/>
          </a:xfrm>
          <a:prstGeom prst="rect">
            <a:avLst/>
          </a:prstGeom>
          <a:noFill/>
        </p:spPr>
        <p:txBody>
          <a:bodyPr wrap="square" rtlCol="0">
            <a:spAutoFit/>
          </a:bodyPr>
          <a:lstStyle/>
          <a:p>
            <a:pPr algn="ctr"/>
            <a:r>
              <a:rPr lang="en-GB" sz="2800" b="1" dirty="0" err="1">
                <a:solidFill>
                  <a:schemeClr val="accent5">
                    <a:lumMod val="50000"/>
                  </a:schemeClr>
                </a:solidFill>
              </a:rPr>
              <a:t>Dornrös</a:t>
            </a:r>
            <a:r>
              <a:rPr lang="en-GB" sz="2800" b="1" dirty="0" err="1">
                <a:solidFill>
                  <a:srgbClr val="F26200"/>
                </a:solidFill>
              </a:rPr>
              <a:t>ch</a:t>
            </a:r>
            <a:r>
              <a:rPr lang="en-GB" sz="2800" b="1" dirty="0" err="1">
                <a:solidFill>
                  <a:schemeClr val="accent5">
                    <a:lumMod val="50000"/>
                  </a:schemeClr>
                </a:solidFill>
              </a:rPr>
              <a:t>en</a:t>
            </a:r>
            <a:endParaRPr lang="en-GB" sz="2800" b="1" dirty="0">
              <a:solidFill>
                <a:schemeClr val="accent5">
                  <a:lumMod val="50000"/>
                </a:schemeClr>
              </a:solidFill>
            </a:endParaRPr>
          </a:p>
        </p:txBody>
      </p:sp>
      <p:sp>
        <p:nvSpPr>
          <p:cNvPr id="47" name="TextBox 46">
            <a:extLst>
              <a:ext uri="{FF2B5EF4-FFF2-40B4-BE49-F238E27FC236}">
                <a16:creationId xmlns:a16="http://schemas.microsoft.com/office/drawing/2014/main" id="{E0229CB4-1A28-4E05-B697-E7447EF217E3}"/>
              </a:ext>
            </a:extLst>
          </p:cNvPr>
          <p:cNvSpPr txBox="1"/>
          <p:nvPr/>
        </p:nvSpPr>
        <p:spPr>
          <a:xfrm>
            <a:off x="6383514" y="5845559"/>
            <a:ext cx="3748027" cy="523220"/>
          </a:xfrm>
          <a:prstGeom prst="rect">
            <a:avLst/>
          </a:prstGeom>
          <a:solidFill>
            <a:schemeClr val="bg1"/>
          </a:solidFill>
        </p:spPr>
        <p:txBody>
          <a:bodyPr wrap="square" rtlCol="0">
            <a:spAutoFit/>
          </a:bodyPr>
          <a:lstStyle/>
          <a:p>
            <a:pPr algn="ctr"/>
            <a:r>
              <a:rPr lang="en-GB" sz="2800" b="1" dirty="0" err="1">
                <a:solidFill>
                  <a:schemeClr val="accent5">
                    <a:lumMod val="50000"/>
                  </a:schemeClr>
                </a:solidFill>
              </a:rPr>
              <a:t>Rotkäpp</a:t>
            </a:r>
            <a:r>
              <a:rPr lang="en-GB" sz="2800" b="1" dirty="0" err="1">
                <a:solidFill>
                  <a:srgbClr val="F26200"/>
                </a:solidFill>
              </a:rPr>
              <a:t>ch</a:t>
            </a:r>
            <a:r>
              <a:rPr lang="en-GB" sz="2800" b="1" dirty="0" err="1">
                <a:solidFill>
                  <a:schemeClr val="accent5">
                    <a:lumMod val="50000"/>
                  </a:schemeClr>
                </a:solidFill>
              </a:rPr>
              <a:t>en</a:t>
            </a:r>
            <a:endParaRPr lang="en-GB" sz="2800" b="1" dirty="0">
              <a:solidFill>
                <a:schemeClr val="accent5">
                  <a:lumMod val="50000"/>
                </a:schemeClr>
              </a:solidFill>
            </a:endParaRPr>
          </a:p>
        </p:txBody>
      </p:sp>
      <p:sp>
        <p:nvSpPr>
          <p:cNvPr id="48" name="TextBox 47">
            <a:extLst>
              <a:ext uri="{FF2B5EF4-FFF2-40B4-BE49-F238E27FC236}">
                <a16:creationId xmlns:a16="http://schemas.microsoft.com/office/drawing/2014/main" id="{DC15AA56-3C65-4CE4-B28A-F2820CAAB184}"/>
              </a:ext>
            </a:extLst>
          </p:cNvPr>
          <p:cNvSpPr txBox="1"/>
          <p:nvPr/>
        </p:nvSpPr>
        <p:spPr>
          <a:xfrm>
            <a:off x="304634" y="5857510"/>
            <a:ext cx="5615548" cy="523220"/>
          </a:xfrm>
          <a:prstGeom prst="rect">
            <a:avLst/>
          </a:prstGeom>
          <a:noFill/>
        </p:spPr>
        <p:txBody>
          <a:bodyPr wrap="square" rtlCol="0">
            <a:spAutoFit/>
          </a:bodyPr>
          <a:lstStyle/>
          <a:p>
            <a:pPr algn="ctr"/>
            <a:r>
              <a:rPr lang="en-GB" sz="2800" b="1" dirty="0">
                <a:solidFill>
                  <a:schemeClr val="accent5">
                    <a:lumMod val="50000"/>
                  </a:schemeClr>
                </a:solidFill>
              </a:rPr>
              <a:t>Die </a:t>
            </a:r>
            <a:r>
              <a:rPr lang="en-GB" sz="2800" b="1" dirty="0" err="1">
                <a:solidFill>
                  <a:schemeClr val="accent5">
                    <a:lumMod val="50000"/>
                  </a:schemeClr>
                </a:solidFill>
              </a:rPr>
              <a:t>drei</a:t>
            </a:r>
            <a:r>
              <a:rPr lang="en-GB" sz="2800" b="1" dirty="0">
                <a:solidFill>
                  <a:schemeClr val="accent5">
                    <a:lumMod val="50000"/>
                  </a:schemeClr>
                </a:solidFill>
              </a:rPr>
              <a:t> </a:t>
            </a:r>
            <a:r>
              <a:rPr lang="en-GB" sz="2800" b="1" dirty="0" err="1">
                <a:solidFill>
                  <a:schemeClr val="accent5">
                    <a:lumMod val="50000"/>
                  </a:schemeClr>
                </a:solidFill>
              </a:rPr>
              <a:t>kleinen</a:t>
            </a:r>
            <a:r>
              <a:rPr lang="en-GB" sz="2800" b="1" dirty="0">
                <a:solidFill>
                  <a:schemeClr val="accent5">
                    <a:lumMod val="50000"/>
                  </a:schemeClr>
                </a:solidFill>
              </a:rPr>
              <a:t> </a:t>
            </a:r>
            <a:r>
              <a:rPr lang="en-GB" sz="2800" b="1" dirty="0" err="1">
                <a:solidFill>
                  <a:schemeClr val="accent5">
                    <a:lumMod val="50000"/>
                  </a:schemeClr>
                </a:solidFill>
              </a:rPr>
              <a:t>Schwein</a:t>
            </a:r>
            <a:r>
              <a:rPr lang="en-GB" sz="2800" b="1" dirty="0" err="1">
                <a:solidFill>
                  <a:srgbClr val="F26200"/>
                </a:solidFill>
              </a:rPr>
              <a:t>ch</a:t>
            </a:r>
            <a:r>
              <a:rPr lang="en-GB" sz="2800" b="1" dirty="0" err="1">
                <a:solidFill>
                  <a:schemeClr val="accent5">
                    <a:lumMod val="50000"/>
                  </a:schemeClr>
                </a:solidFill>
              </a:rPr>
              <a:t>en</a:t>
            </a:r>
            <a:endParaRPr lang="en-GB" sz="2800" b="1" dirty="0">
              <a:solidFill>
                <a:schemeClr val="accent5">
                  <a:lumMod val="50000"/>
                </a:schemeClr>
              </a:solidFill>
            </a:endParaRPr>
          </a:p>
        </p:txBody>
      </p:sp>
    </p:spTree>
    <p:extLst>
      <p:ext uri="{BB962C8B-B14F-4D97-AF65-F5344CB8AC3E}">
        <p14:creationId xmlns:p14="http://schemas.microsoft.com/office/powerpoint/2010/main" val="139715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3641"/>
            <a:ext cx="7644876" cy="869950"/>
          </a:xfrm>
          <a:prstGeom prst="rect">
            <a:avLst/>
          </a:prstGeom>
        </p:spPr>
      </p:pic>
      <p:sp>
        <p:nvSpPr>
          <p:cNvPr id="4" name="Title 3"/>
          <p:cNvSpPr>
            <a:spLocks noGrp="1"/>
          </p:cNvSpPr>
          <p:nvPr>
            <p:ph type="title"/>
          </p:nvPr>
        </p:nvSpPr>
        <p:spPr>
          <a:xfrm>
            <a:off x="21273" y="173641"/>
            <a:ext cx="6705600" cy="707849"/>
          </a:xfrm>
        </p:spPr>
        <p:txBody>
          <a:bodyPr>
            <a:normAutofit fontScale="90000"/>
          </a:bodyPr>
          <a:lstStyle/>
          <a:p>
            <a:r>
              <a:rPr lang="en-GB" sz="3600" b="1" dirty="0" err="1">
                <a:solidFill>
                  <a:schemeClr val="bg1"/>
                </a:solidFill>
              </a:rPr>
              <a:t>Welche</a:t>
            </a:r>
            <a:r>
              <a:rPr lang="en-GB" sz="3600" b="1" dirty="0">
                <a:solidFill>
                  <a:schemeClr val="bg1"/>
                </a:solidFill>
              </a:rPr>
              <a:t> </a:t>
            </a:r>
            <a:r>
              <a:rPr lang="en-GB" sz="3600" b="1" dirty="0" err="1">
                <a:solidFill>
                  <a:schemeClr val="bg1"/>
                </a:solidFill>
              </a:rPr>
              <a:t>Geschichte</a:t>
            </a:r>
            <a:r>
              <a:rPr lang="en-GB" sz="3600" b="1" dirty="0">
                <a:solidFill>
                  <a:schemeClr val="bg1"/>
                </a:solidFill>
              </a:rPr>
              <a:t> </a:t>
            </a:r>
            <a:r>
              <a:rPr lang="en-GB" sz="3600" b="1" dirty="0" err="1">
                <a:solidFill>
                  <a:schemeClr val="bg1"/>
                </a:solidFill>
              </a:rPr>
              <a:t>ist</a:t>
            </a:r>
            <a:r>
              <a:rPr lang="en-GB" sz="3600" b="1" dirty="0">
                <a:solidFill>
                  <a:schemeClr val="bg1"/>
                </a:solidFill>
              </a:rPr>
              <a:t> das?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55810" y="123599"/>
            <a:ext cx="1016740" cy="41181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lesen</a:t>
            </a:r>
            <a:endParaRPr lang="en-GB" sz="2000"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604569" y="1606927"/>
            <a:ext cx="4580238" cy="461665"/>
          </a:xfrm>
          <a:prstGeom prst="rect">
            <a:avLst/>
          </a:prstGeom>
          <a:noFill/>
        </p:spPr>
        <p:txBody>
          <a:bodyPr wrap="square" rtlCol="0">
            <a:spAutoFit/>
          </a:bodyPr>
          <a:lstStyle/>
          <a:p>
            <a:r>
              <a:rPr lang="en-US" sz="2400" dirty="0">
                <a:solidFill>
                  <a:schemeClr val="accent5">
                    <a:lumMod val="50000"/>
                  </a:schemeClr>
                </a:solidFill>
              </a:rPr>
              <a:t>Was </a:t>
            </a:r>
            <a:r>
              <a:rPr lang="en-US" sz="2400" dirty="0" err="1">
                <a:solidFill>
                  <a:schemeClr val="accent5">
                    <a:lumMod val="50000"/>
                  </a:schemeClr>
                </a:solidFill>
              </a:rPr>
              <a:t>heißt</a:t>
            </a:r>
            <a:r>
              <a:rPr lang="en-US" sz="2400" dirty="0">
                <a:solidFill>
                  <a:schemeClr val="accent5">
                    <a:lumMod val="50000"/>
                  </a:schemeClr>
                </a:solidFill>
              </a:rPr>
              <a:t> das auf </a:t>
            </a:r>
            <a:r>
              <a:rPr lang="en-US" sz="2400" dirty="0" err="1">
                <a:solidFill>
                  <a:schemeClr val="accent5">
                    <a:lumMod val="50000"/>
                  </a:schemeClr>
                </a:solidFill>
              </a:rPr>
              <a:t>Englisch</a:t>
            </a:r>
            <a:r>
              <a:rPr lang="en-US" sz="2400" dirty="0">
                <a:solidFill>
                  <a:schemeClr val="accent5">
                    <a:lumMod val="50000"/>
                  </a:schemeClr>
                </a:solidFill>
              </a:rPr>
              <a:t>? </a:t>
            </a:r>
          </a:p>
        </p:txBody>
      </p:sp>
      <p:pic>
        <p:nvPicPr>
          <p:cNvPr id="13" name="Picture 12" descr="A picture containing toy, doll&#10;&#10;Description automatically generated">
            <a:extLst>
              <a:ext uri="{FF2B5EF4-FFF2-40B4-BE49-F238E27FC236}">
                <a16:creationId xmlns:a16="http://schemas.microsoft.com/office/drawing/2014/main" id="{2D1103D4-9B15-4821-9BE2-F04338E6A3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062" b="59365"/>
          <a:stretch/>
        </p:blipFill>
        <p:spPr>
          <a:xfrm>
            <a:off x="10117360" y="1101395"/>
            <a:ext cx="1882494" cy="1371108"/>
          </a:xfrm>
          <a:prstGeom prst="rect">
            <a:avLst/>
          </a:prstGeom>
        </p:spPr>
      </p:pic>
      <p:graphicFrame>
        <p:nvGraphicFramePr>
          <p:cNvPr id="19" name="Table 6">
            <a:extLst>
              <a:ext uri="{FF2B5EF4-FFF2-40B4-BE49-F238E27FC236}">
                <a16:creationId xmlns:a16="http://schemas.microsoft.com/office/drawing/2014/main" id="{6FE4D535-1275-4DC4-B7F6-04629316D309}"/>
              </a:ext>
            </a:extLst>
          </p:cNvPr>
          <p:cNvGraphicFramePr>
            <a:graphicFrameLocks noGrp="1"/>
          </p:cNvGraphicFramePr>
          <p:nvPr>
            <p:extLst>
              <p:ext uri="{D42A27DB-BD31-4B8C-83A1-F6EECF244321}">
                <p14:modId xmlns:p14="http://schemas.microsoft.com/office/powerpoint/2010/main" val="2256372698"/>
              </p:ext>
            </p:extLst>
          </p:nvPr>
        </p:nvGraphicFramePr>
        <p:xfrm>
          <a:off x="192147" y="2345510"/>
          <a:ext cx="11758115" cy="3962400"/>
        </p:xfrm>
        <a:graphic>
          <a:graphicData uri="http://schemas.openxmlformats.org/drawingml/2006/table">
            <a:tbl>
              <a:tblPr firstRow="1" bandRow="1">
                <a:tableStyleId>{00A15C55-8517-42AA-B614-E9B94910E393}</a:tableStyleId>
              </a:tblPr>
              <a:tblGrid>
                <a:gridCol w="698982">
                  <a:extLst>
                    <a:ext uri="{9D8B030D-6E8A-4147-A177-3AD203B41FA5}">
                      <a16:colId xmlns:a16="http://schemas.microsoft.com/office/drawing/2014/main" val="2607353726"/>
                    </a:ext>
                  </a:extLst>
                </a:gridCol>
                <a:gridCol w="7107243">
                  <a:extLst>
                    <a:ext uri="{9D8B030D-6E8A-4147-A177-3AD203B41FA5}">
                      <a16:colId xmlns:a16="http://schemas.microsoft.com/office/drawing/2014/main" val="1600817978"/>
                    </a:ext>
                  </a:extLst>
                </a:gridCol>
                <a:gridCol w="3951890">
                  <a:extLst>
                    <a:ext uri="{9D8B030D-6E8A-4147-A177-3AD203B41FA5}">
                      <a16:colId xmlns:a16="http://schemas.microsoft.com/office/drawing/2014/main" val="4128092149"/>
                    </a:ext>
                  </a:extLst>
                </a:gridCol>
              </a:tblGrid>
              <a:tr h="370840">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Englisch</a:t>
                      </a:r>
                      <a:r>
                        <a:rPr kumimoji="0" lang="en-GB" sz="2000" u="none" strike="noStrike" kern="1200" cap="none" spc="0" normalizeH="0" baseline="0" noProof="0" dirty="0">
                          <a:ln>
                            <a:noFill/>
                          </a:ln>
                          <a:effectLst/>
                          <a:uLnTx/>
                          <a:uFillTx/>
                        </a:rPr>
                        <a:t> </a:t>
                      </a:r>
                      <a:endParaRPr lang="en-GB" sz="2000" b="0" dirty="0"/>
                    </a:p>
                  </a:txBody>
                  <a:tcPr/>
                </a:tc>
                <a:extLst>
                  <a:ext uri="{0D108BD9-81ED-4DB2-BD59-A6C34878D82A}">
                    <a16:rowId xmlns:a16="http://schemas.microsoft.com/office/drawing/2014/main" val="1153431983"/>
                  </a:ext>
                </a:extLst>
              </a:tr>
              <a:tr h="370840">
                <a:tc>
                  <a:txBody>
                    <a:bodyPr/>
                    <a:lstStyle/>
                    <a:p>
                      <a:pPr algn="ctr"/>
                      <a:r>
                        <a:rPr lang="en-GB" sz="2000" b="1" dirty="0">
                          <a:solidFill>
                            <a:srgbClr val="115076"/>
                          </a:solidFill>
                        </a:rPr>
                        <a:t>1</a:t>
                      </a:r>
                    </a:p>
                  </a:txBody>
                  <a:tcPr/>
                </a:tc>
                <a:tc>
                  <a:txBody>
                    <a:bodyPr/>
                    <a:lstStyle/>
                    <a:p>
                      <a:r>
                        <a:rPr lang="de-DE" sz="2000" dirty="0">
                          <a:solidFill>
                            <a:srgbClr val="115076"/>
                          </a:solidFill>
                        </a:rPr>
                        <a:t>Sie isst einen </a:t>
                      </a:r>
                      <a:r>
                        <a:rPr lang="de-DE" sz="2000" b="1" dirty="0">
                          <a:solidFill>
                            <a:srgbClr val="115076"/>
                          </a:solidFill>
                        </a:rPr>
                        <a:t>Apfel </a:t>
                      </a:r>
                      <a:r>
                        <a:rPr lang="de-DE" sz="2000" dirty="0">
                          <a:solidFill>
                            <a:srgbClr val="115076"/>
                          </a:solidFill>
                        </a:rPr>
                        <a:t>und </a:t>
                      </a:r>
                      <a:r>
                        <a:rPr lang="de-DE" sz="2000" b="1" dirty="0">
                          <a:solidFill>
                            <a:srgbClr val="115076"/>
                          </a:solidFill>
                        </a:rPr>
                        <a:t>sie wird nicht </a:t>
                      </a:r>
                      <a:r>
                        <a:rPr lang="de-DE" sz="2000" b="0" dirty="0">
                          <a:solidFill>
                            <a:srgbClr val="115076"/>
                          </a:solidFill>
                        </a:rPr>
                        <a:t>wieder </a:t>
                      </a:r>
                      <a:r>
                        <a:rPr lang="de-DE" sz="2000" b="1" dirty="0">
                          <a:solidFill>
                            <a:srgbClr val="115076"/>
                          </a:solidFill>
                        </a:rPr>
                        <a:t>wach</a:t>
                      </a:r>
                      <a:r>
                        <a:rPr lang="de-DE" sz="2000" dirty="0">
                          <a:solidFill>
                            <a:srgbClr val="115076"/>
                          </a:solidFill>
                        </a:rPr>
                        <a:t>.</a:t>
                      </a:r>
                      <a:endParaRPr lang="en-GB" sz="2000" dirty="0">
                        <a:solidFill>
                          <a:srgbClr val="115076"/>
                        </a:solidFill>
                      </a:endParaRPr>
                    </a:p>
                  </a:txBody>
                  <a:tcPr/>
                </a:tc>
                <a:tc>
                  <a:txBody>
                    <a:bodyPr/>
                    <a:lstStyle/>
                    <a:p>
                      <a:r>
                        <a:rPr lang="en-GB" sz="2000" dirty="0">
                          <a:solidFill>
                            <a:schemeClr val="accent1">
                              <a:lumMod val="50000"/>
                            </a:schemeClr>
                          </a:solidFill>
                        </a:rPr>
                        <a:t>Apple, she doesn’t wake up</a:t>
                      </a:r>
                    </a:p>
                  </a:txBody>
                  <a:tcPr/>
                </a:tc>
                <a:extLst>
                  <a:ext uri="{0D108BD9-81ED-4DB2-BD59-A6C34878D82A}">
                    <a16:rowId xmlns:a16="http://schemas.microsoft.com/office/drawing/2014/main" val="1171492714"/>
                  </a:ext>
                </a:extLst>
              </a:tr>
              <a:tr h="370840">
                <a:tc>
                  <a:txBody>
                    <a:bodyPr/>
                    <a:lstStyle/>
                    <a:p>
                      <a:pPr algn="ctr"/>
                      <a:r>
                        <a:rPr lang="en-GB" sz="20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dirty="0">
                          <a:solidFill>
                            <a:srgbClr val="115076"/>
                          </a:solidFill>
                        </a:rPr>
                        <a:t>Plötzlich</a:t>
                      </a:r>
                      <a:r>
                        <a:rPr lang="de-DE" sz="2000" dirty="0">
                          <a:solidFill>
                            <a:srgbClr val="115076"/>
                          </a:solidFill>
                        </a:rPr>
                        <a:t> trifft sie ein Tier im Wald. </a:t>
                      </a:r>
                      <a:endParaRPr lang="en-GB" sz="2000" dirty="0">
                        <a:solidFill>
                          <a:srgbClr val="115076"/>
                        </a:solidFill>
                      </a:endParaRPr>
                    </a:p>
                  </a:txBody>
                  <a:tcPr/>
                </a:tc>
                <a:tc>
                  <a:txBody>
                    <a:bodyPr/>
                    <a:lstStyle/>
                    <a:p>
                      <a:r>
                        <a:rPr lang="en-GB" sz="2000" dirty="0">
                          <a:solidFill>
                            <a:schemeClr val="accent1">
                              <a:lumMod val="50000"/>
                            </a:schemeClr>
                          </a:solidFill>
                        </a:rPr>
                        <a:t>suddenly</a:t>
                      </a:r>
                    </a:p>
                  </a:txBody>
                  <a:tcPr/>
                </a:tc>
                <a:extLst>
                  <a:ext uri="{0D108BD9-81ED-4DB2-BD59-A6C34878D82A}">
                    <a16:rowId xmlns:a16="http://schemas.microsoft.com/office/drawing/2014/main" val="1961458278"/>
                  </a:ext>
                </a:extLst>
              </a:tr>
              <a:tr h="370840">
                <a:tc>
                  <a:txBody>
                    <a:bodyPr/>
                    <a:lstStyle/>
                    <a:p>
                      <a:pPr algn="ctr"/>
                      <a:r>
                        <a:rPr lang="en-GB" sz="2000" b="1"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Er springt auf das Häuschen und </a:t>
                      </a:r>
                      <a:r>
                        <a:rPr lang="de-DE" sz="2000" b="1" dirty="0">
                          <a:solidFill>
                            <a:srgbClr val="115076"/>
                          </a:solidFill>
                        </a:rPr>
                        <a:t>droht</a:t>
                      </a:r>
                      <a:r>
                        <a:rPr lang="de-DE" sz="2000" dirty="0">
                          <a:solidFill>
                            <a:srgbClr val="115076"/>
                          </a:solidFill>
                        </a:rPr>
                        <a:t>: Lass mich herein! </a:t>
                      </a:r>
                      <a:endParaRPr lang="en-GB" sz="2000" dirty="0">
                        <a:solidFill>
                          <a:srgbClr val="115076"/>
                        </a:solidFill>
                      </a:endParaRPr>
                    </a:p>
                  </a:txBody>
                  <a:tcPr/>
                </a:tc>
                <a:tc>
                  <a:txBody>
                    <a:bodyPr/>
                    <a:lstStyle/>
                    <a:p>
                      <a:r>
                        <a:rPr lang="en-GB" sz="2000" dirty="0">
                          <a:solidFill>
                            <a:schemeClr val="accent1">
                              <a:lumMod val="50000"/>
                            </a:schemeClr>
                          </a:solidFill>
                        </a:rPr>
                        <a:t>threatens</a:t>
                      </a:r>
                    </a:p>
                  </a:txBody>
                  <a:tcPr/>
                </a:tc>
                <a:extLst>
                  <a:ext uri="{0D108BD9-81ED-4DB2-BD59-A6C34878D82A}">
                    <a16:rowId xmlns:a16="http://schemas.microsoft.com/office/drawing/2014/main" val="2189313960"/>
                  </a:ext>
                </a:extLst>
              </a:tr>
              <a:tr h="349547">
                <a:tc>
                  <a:txBody>
                    <a:bodyPr/>
                    <a:lstStyle/>
                    <a:p>
                      <a:pPr algn="ctr"/>
                      <a:r>
                        <a:rPr lang="en-GB" sz="2000" b="1" dirty="0">
                          <a:solidFill>
                            <a:srgbClr val="115076"/>
                          </a:solidFill>
                        </a:rPr>
                        <a:t>4</a:t>
                      </a:r>
                    </a:p>
                  </a:txBody>
                  <a:tcPr/>
                </a:tc>
                <a:tc>
                  <a:txBody>
                    <a:bodyPr/>
                    <a:lstStyle/>
                    <a:p>
                      <a:r>
                        <a:rPr lang="de-DE" sz="2000" dirty="0">
                          <a:solidFill>
                            <a:srgbClr val="115076"/>
                          </a:solidFill>
                        </a:rPr>
                        <a:t>Das Mädchen</a:t>
                      </a:r>
                      <a:r>
                        <a:rPr lang="de-DE" sz="2000" b="1" dirty="0">
                          <a:solidFill>
                            <a:srgbClr val="115076"/>
                          </a:solidFill>
                        </a:rPr>
                        <a:t> schläft ein.</a:t>
                      </a:r>
                      <a:endParaRPr lang="en-GB" sz="2000" dirty="0">
                        <a:solidFill>
                          <a:srgbClr val="115076"/>
                        </a:solidFill>
                      </a:endParaRPr>
                    </a:p>
                  </a:txBody>
                  <a:tcPr/>
                </a:tc>
                <a:tc>
                  <a:txBody>
                    <a:bodyPr/>
                    <a:lstStyle/>
                    <a:p>
                      <a:r>
                        <a:rPr lang="en-GB" sz="2000" dirty="0">
                          <a:solidFill>
                            <a:schemeClr val="accent1">
                              <a:lumMod val="50000"/>
                            </a:schemeClr>
                          </a:solidFill>
                        </a:rPr>
                        <a:t>goes to sleep</a:t>
                      </a:r>
                    </a:p>
                  </a:txBody>
                  <a:tcPr/>
                </a:tc>
                <a:extLst>
                  <a:ext uri="{0D108BD9-81ED-4DB2-BD59-A6C34878D82A}">
                    <a16:rowId xmlns:a16="http://schemas.microsoft.com/office/drawing/2014/main" val="2344197191"/>
                  </a:ext>
                </a:extLst>
              </a:tr>
              <a:tr h="370840">
                <a:tc>
                  <a:txBody>
                    <a:bodyPr/>
                    <a:lstStyle/>
                    <a:p>
                      <a:pPr algn="ctr"/>
                      <a:r>
                        <a:rPr lang="en-GB" sz="2000" b="1"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Es gibt sieben kleine </a:t>
                      </a:r>
                      <a:r>
                        <a:rPr lang="de-DE" sz="2000" b="1" dirty="0">
                          <a:solidFill>
                            <a:srgbClr val="115076"/>
                          </a:solidFill>
                        </a:rPr>
                        <a:t>Männchen</a:t>
                      </a:r>
                      <a:r>
                        <a:rPr lang="de-DE" sz="2000" dirty="0">
                          <a:solidFill>
                            <a:srgbClr val="115076"/>
                          </a:solidFill>
                        </a:rPr>
                        <a:t>.</a:t>
                      </a:r>
                      <a:endParaRPr lang="en-GB" sz="2000" dirty="0">
                        <a:solidFill>
                          <a:srgbClr val="115076"/>
                        </a:solidFill>
                      </a:endParaRPr>
                    </a:p>
                  </a:txBody>
                  <a:tcPr/>
                </a:tc>
                <a:tc>
                  <a:txBody>
                    <a:bodyPr/>
                    <a:lstStyle/>
                    <a:p>
                      <a:r>
                        <a:rPr lang="en-GB" sz="2000" dirty="0">
                          <a:solidFill>
                            <a:schemeClr val="accent1">
                              <a:lumMod val="50000"/>
                            </a:schemeClr>
                          </a:solidFill>
                        </a:rPr>
                        <a:t>little men </a:t>
                      </a:r>
                    </a:p>
                  </a:txBody>
                  <a:tcPr/>
                </a:tc>
                <a:extLst>
                  <a:ext uri="{0D108BD9-81ED-4DB2-BD59-A6C34878D82A}">
                    <a16:rowId xmlns:a16="http://schemas.microsoft.com/office/drawing/2014/main" val="1972389626"/>
                  </a:ext>
                </a:extLst>
              </a:tr>
              <a:tr h="370840">
                <a:tc>
                  <a:txBody>
                    <a:bodyPr/>
                    <a:lstStyle/>
                    <a:p>
                      <a:pPr algn="ctr"/>
                      <a:r>
                        <a:rPr lang="en-GB" sz="2000" b="1"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Das Steinhaus war ein guter </a:t>
                      </a:r>
                      <a:r>
                        <a:rPr lang="de-DE" sz="2000" b="1" dirty="0">
                          <a:solidFill>
                            <a:srgbClr val="115076"/>
                          </a:solidFill>
                        </a:rPr>
                        <a:t>Schutz</a:t>
                      </a:r>
                      <a:r>
                        <a:rPr lang="de-DE" sz="2000" dirty="0">
                          <a:solidFill>
                            <a:srgbClr val="115076"/>
                          </a:solidFill>
                        </a:rPr>
                        <a:t>.</a:t>
                      </a:r>
                      <a:endParaRPr lang="en-GB" sz="2000" dirty="0">
                        <a:solidFill>
                          <a:srgbClr val="115076"/>
                        </a:solidFill>
                      </a:endParaRPr>
                    </a:p>
                  </a:txBody>
                  <a:tcPr/>
                </a:tc>
                <a:tc>
                  <a:txBody>
                    <a:bodyPr/>
                    <a:lstStyle/>
                    <a:p>
                      <a:r>
                        <a:rPr lang="en-GB" sz="2000" dirty="0">
                          <a:solidFill>
                            <a:schemeClr val="accent1">
                              <a:lumMod val="50000"/>
                            </a:schemeClr>
                          </a:solidFill>
                        </a:rPr>
                        <a:t>protection</a:t>
                      </a:r>
                    </a:p>
                  </a:txBody>
                  <a:tcPr/>
                </a:tc>
                <a:extLst>
                  <a:ext uri="{0D108BD9-81ED-4DB2-BD59-A6C34878D82A}">
                    <a16:rowId xmlns:a16="http://schemas.microsoft.com/office/drawing/2014/main" val="664931564"/>
                  </a:ext>
                </a:extLst>
              </a:tr>
              <a:tr h="370840">
                <a:tc>
                  <a:txBody>
                    <a:bodyPr/>
                    <a:lstStyle/>
                    <a:p>
                      <a:pPr algn="ctr"/>
                      <a:r>
                        <a:rPr lang="en-GB" sz="2000" b="1" dirty="0">
                          <a:solidFill>
                            <a:srgbClr val="115076"/>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kern="1200" dirty="0">
                          <a:solidFill>
                            <a:srgbClr val="115076"/>
                          </a:solidFill>
                          <a:latin typeface="+mn-lt"/>
                          <a:ea typeface="+mn-ea"/>
                          <a:cs typeface="+mn-cs"/>
                        </a:rPr>
                        <a:t>Sie hatte </a:t>
                      </a:r>
                      <a:r>
                        <a:rPr lang="de-DE" sz="2000" b="1" kern="1200" dirty="0">
                          <a:solidFill>
                            <a:srgbClr val="115076"/>
                          </a:solidFill>
                          <a:latin typeface="+mn-lt"/>
                          <a:ea typeface="+mn-ea"/>
                          <a:cs typeface="+mn-cs"/>
                        </a:rPr>
                        <a:t>keine</a:t>
                      </a:r>
                      <a:r>
                        <a:rPr lang="de-DE" sz="2000" kern="1200" dirty="0">
                          <a:solidFill>
                            <a:srgbClr val="115076"/>
                          </a:solidFill>
                          <a:latin typeface="+mn-lt"/>
                          <a:ea typeface="+mn-ea"/>
                          <a:cs typeface="+mn-cs"/>
                        </a:rPr>
                        <a:t> </a:t>
                      </a:r>
                      <a:r>
                        <a:rPr lang="de-DE" sz="2000" b="1" kern="1200" dirty="0">
                          <a:solidFill>
                            <a:srgbClr val="115076"/>
                          </a:solidFill>
                          <a:latin typeface="+mn-lt"/>
                          <a:ea typeface="+mn-ea"/>
                          <a:cs typeface="+mn-cs"/>
                        </a:rPr>
                        <a:t>Angst vor </a:t>
                      </a:r>
                      <a:r>
                        <a:rPr lang="de-DE" sz="2000" kern="1200" dirty="0">
                          <a:solidFill>
                            <a:srgbClr val="115076"/>
                          </a:solidFill>
                          <a:latin typeface="+mn-lt"/>
                          <a:ea typeface="+mn-ea"/>
                          <a:cs typeface="+mn-cs"/>
                        </a:rPr>
                        <a:t>ihm. </a:t>
                      </a:r>
                      <a:endParaRPr lang="en-GB" sz="2000" kern="1200" dirty="0">
                        <a:solidFill>
                          <a:srgbClr val="115076"/>
                        </a:solidFill>
                        <a:latin typeface="+mn-lt"/>
                        <a:ea typeface="+mn-ea"/>
                        <a:cs typeface="+mn-cs"/>
                      </a:endParaRPr>
                    </a:p>
                  </a:txBody>
                  <a:tcPr/>
                </a:tc>
                <a:tc>
                  <a:txBody>
                    <a:bodyPr/>
                    <a:lstStyle/>
                    <a:p>
                      <a:r>
                        <a:rPr lang="en-GB" sz="2000" dirty="0">
                          <a:solidFill>
                            <a:schemeClr val="accent1">
                              <a:lumMod val="50000"/>
                            </a:schemeClr>
                          </a:solidFill>
                        </a:rPr>
                        <a:t>no fear of</a:t>
                      </a:r>
                    </a:p>
                  </a:txBody>
                  <a:tcPr/>
                </a:tc>
                <a:extLst>
                  <a:ext uri="{0D108BD9-81ED-4DB2-BD59-A6C34878D82A}">
                    <a16:rowId xmlns:a16="http://schemas.microsoft.com/office/drawing/2014/main" val="2371851735"/>
                  </a:ext>
                </a:extLst>
              </a:tr>
              <a:tr h="0">
                <a:tc>
                  <a:txBody>
                    <a:bodyPr/>
                    <a:lstStyle/>
                    <a:p>
                      <a:pPr algn="ctr"/>
                      <a:r>
                        <a:rPr lang="en-GB" sz="2000" b="1" dirty="0">
                          <a:solidFill>
                            <a:srgbClr val="115076"/>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u="none" dirty="0">
                          <a:solidFill>
                            <a:srgbClr val="115076"/>
                          </a:solidFill>
                        </a:rPr>
                        <a:t>Sie sagen zu ihrem Bruder: </a:t>
                      </a:r>
                      <a:r>
                        <a:rPr lang="de-DE" sz="2000" b="1" u="none" dirty="0">
                          <a:solidFill>
                            <a:srgbClr val="115076"/>
                          </a:solidFill>
                        </a:rPr>
                        <a:t>Hilfe! Hilfe</a:t>
                      </a:r>
                      <a:r>
                        <a:rPr lang="de-DE" sz="2000" u="none" dirty="0">
                          <a:solidFill>
                            <a:srgbClr val="115076"/>
                          </a:solidFill>
                        </a:rPr>
                        <a:t>, bitte! </a:t>
                      </a:r>
                      <a:endParaRPr lang="en-GB" sz="2000" u="none" dirty="0">
                        <a:solidFill>
                          <a:srgbClr val="115076"/>
                        </a:solidFill>
                      </a:endParaRPr>
                    </a:p>
                  </a:txBody>
                  <a:tcPr/>
                </a:tc>
                <a:tc>
                  <a:txBody>
                    <a:bodyPr/>
                    <a:lstStyle/>
                    <a:p>
                      <a:r>
                        <a:rPr lang="en-GB" sz="2000" dirty="0">
                          <a:solidFill>
                            <a:schemeClr val="accent1">
                              <a:lumMod val="50000"/>
                            </a:schemeClr>
                          </a:solidFill>
                        </a:rPr>
                        <a:t>help!</a:t>
                      </a:r>
                    </a:p>
                  </a:txBody>
                  <a:tcPr/>
                </a:tc>
                <a:extLst>
                  <a:ext uri="{0D108BD9-81ED-4DB2-BD59-A6C34878D82A}">
                    <a16:rowId xmlns:a16="http://schemas.microsoft.com/office/drawing/2014/main" val="1736239533"/>
                  </a:ext>
                </a:extLst>
              </a:tr>
              <a:tr h="0">
                <a:tc>
                  <a:txBody>
                    <a:bodyPr/>
                    <a:lstStyle/>
                    <a:p>
                      <a:pPr algn="ctr"/>
                      <a:r>
                        <a:rPr lang="en-GB" sz="2000" b="1" dirty="0">
                          <a:solidFill>
                            <a:srgbClr val="115076"/>
                          </a:solidFill>
                        </a:rPr>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0" u="none" kern="1200" dirty="0">
                          <a:solidFill>
                            <a:srgbClr val="115076"/>
                          </a:solidFill>
                          <a:latin typeface="+mn-lt"/>
                          <a:ea typeface="+mn-ea"/>
                          <a:cs typeface="+mn-cs"/>
                        </a:rPr>
                        <a:t>Nach einem Kuss </a:t>
                      </a:r>
                      <a:r>
                        <a:rPr lang="de-DE" sz="2000" b="1" u="none" kern="1200" dirty="0">
                          <a:solidFill>
                            <a:srgbClr val="115076"/>
                          </a:solidFill>
                          <a:latin typeface="+mn-lt"/>
                          <a:ea typeface="+mn-ea"/>
                          <a:cs typeface="+mn-cs"/>
                        </a:rPr>
                        <a:t>wurde sie wach.</a:t>
                      </a:r>
                      <a:endParaRPr lang="en-GB" sz="2000" b="1" u="none" kern="1200" dirty="0">
                        <a:solidFill>
                          <a:srgbClr val="115076"/>
                        </a:solidFill>
                        <a:latin typeface="+mn-lt"/>
                        <a:ea typeface="+mn-ea"/>
                        <a:cs typeface="+mn-cs"/>
                      </a:endParaRPr>
                    </a:p>
                  </a:txBody>
                  <a:tcPr/>
                </a:tc>
                <a:tc>
                  <a:txBody>
                    <a:bodyPr/>
                    <a:lstStyle/>
                    <a:p>
                      <a:r>
                        <a:rPr lang="en-GB" sz="2000" dirty="0">
                          <a:solidFill>
                            <a:schemeClr val="accent1">
                              <a:lumMod val="50000"/>
                            </a:schemeClr>
                          </a:solidFill>
                        </a:rPr>
                        <a:t>she woke up</a:t>
                      </a:r>
                    </a:p>
                  </a:txBody>
                  <a:tcPr/>
                </a:tc>
                <a:extLst>
                  <a:ext uri="{0D108BD9-81ED-4DB2-BD59-A6C34878D82A}">
                    <a16:rowId xmlns:a16="http://schemas.microsoft.com/office/drawing/2014/main" val="225773665"/>
                  </a:ext>
                </a:extLst>
              </a:tr>
            </a:tbl>
          </a:graphicData>
        </a:graphic>
      </p:graphicFrame>
      <p:sp>
        <p:nvSpPr>
          <p:cNvPr id="21" name="TextBox 20" descr="text box hiding answer">
            <a:extLst>
              <a:ext uri="{FF2B5EF4-FFF2-40B4-BE49-F238E27FC236}">
                <a16:creationId xmlns:a16="http://schemas.microsoft.com/office/drawing/2014/main" id="{C268EAFC-F23E-453C-A8B7-10D1EB5970E7}"/>
              </a:ext>
            </a:extLst>
          </p:cNvPr>
          <p:cNvSpPr txBox="1"/>
          <p:nvPr/>
        </p:nvSpPr>
        <p:spPr>
          <a:xfrm>
            <a:off x="8099398" y="2806493"/>
            <a:ext cx="3586095"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ABAAF33F-66FD-4DB2-BCDC-EED36FE47982}"/>
              </a:ext>
            </a:extLst>
          </p:cNvPr>
          <p:cNvSpPr txBox="1"/>
          <p:nvPr/>
        </p:nvSpPr>
        <p:spPr>
          <a:xfrm>
            <a:off x="8066024" y="3619309"/>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descr="text box hiding answer">
            <a:extLst>
              <a:ext uri="{FF2B5EF4-FFF2-40B4-BE49-F238E27FC236}">
                <a16:creationId xmlns:a16="http://schemas.microsoft.com/office/drawing/2014/main" id="{39A22A5A-4BB4-44A4-B609-E045FC33BD8B}"/>
              </a:ext>
            </a:extLst>
          </p:cNvPr>
          <p:cNvSpPr txBox="1"/>
          <p:nvPr/>
        </p:nvSpPr>
        <p:spPr>
          <a:xfrm>
            <a:off x="8032812" y="3219500"/>
            <a:ext cx="1486137" cy="3067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descr="text box hiding answer">
            <a:extLst>
              <a:ext uri="{FF2B5EF4-FFF2-40B4-BE49-F238E27FC236}">
                <a16:creationId xmlns:a16="http://schemas.microsoft.com/office/drawing/2014/main" id="{EA8EAE32-C182-4F54-97C7-BDE1B3A85168}"/>
              </a:ext>
            </a:extLst>
          </p:cNvPr>
          <p:cNvSpPr txBox="1"/>
          <p:nvPr/>
        </p:nvSpPr>
        <p:spPr>
          <a:xfrm>
            <a:off x="8023295" y="4007194"/>
            <a:ext cx="1820840" cy="3067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6C314D4-12BC-48CE-89E6-DAB9CAE364F2}"/>
              </a:ext>
            </a:extLst>
          </p:cNvPr>
          <p:cNvSpPr txBox="1"/>
          <p:nvPr/>
        </p:nvSpPr>
        <p:spPr>
          <a:xfrm>
            <a:off x="2693226" y="2197619"/>
            <a:ext cx="4580238" cy="461665"/>
          </a:xfrm>
          <a:prstGeom prst="rect">
            <a:avLst/>
          </a:prstGeom>
          <a:noFill/>
        </p:spPr>
        <p:txBody>
          <a:bodyPr wrap="square" rtlCol="0">
            <a:spAutoFit/>
          </a:bodyPr>
          <a:lstStyle/>
          <a:p>
            <a:r>
              <a:rPr lang="en-US" sz="2400" dirty="0" err="1">
                <a:solidFill>
                  <a:schemeClr val="accent5">
                    <a:lumMod val="50000"/>
                  </a:schemeClr>
                </a:solidFill>
              </a:rPr>
              <a:t>Nummer</a:t>
            </a:r>
            <a:r>
              <a:rPr lang="en-US" sz="2400" dirty="0">
                <a:solidFill>
                  <a:schemeClr val="accent5">
                    <a:lumMod val="50000"/>
                  </a:schemeClr>
                </a:solidFill>
              </a:rPr>
              <a:t> 1 </a:t>
            </a: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Beispiel</a:t>
            </a:r>
            <a:r>
              <a:rPr lang="en-US" sz="2400" dirty="0">
                <a:solidFill>
                  <a:schemeClr val="accent5">
                    <a:lumMod val="50000"/>
                  </a:schemeClr>
                </a:solidFill>
              </a:rPr>
              <a:t>.</a:t>
            </a:r>
          </a:p>
        </p:txBody>
      </p:sp>
      <p:sp>
        <p:nvSpPr>
          <p:cNvPr id="33" name="TextBox 32" descr="text box hiding answer">
            <a:extLst>
              <a:ext uri="{FF2B5EF4-FFF2-40B4-BE49-F238E27FC236}">
                <a16:creationId xmlns:a16="http://schemas.microsoft.com/office/drawing/2014/main" id="{AD232352-401A-43DD-9A8A-A2AAC0D77FD0}"/>
              </a:ext>
            </a:extLst>
          </p:cNvPr>
          <p:cNvSpPr txBox="1"/>
          <p:nvPr/>
        </p:nvSpPr>
        <p:spPr>
          <a:xfrm>
            <a:off x="8035608" y="4421770"/>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7DC8F74D-BED5-407E-ACB5-78540F172A79}"/>
              </a:ext>
            </a:extLst>
          </p:cNvPr>
          <p:cNvSpPr txBox="1"/>
          <p:nvPr/>
        </p:nvSpPr>
        <p:spPr>
          <a:xfrm>
            <a:off x="8060170" y="4820730"/>
            <a:ext cx="1486137" cy="3067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B0197CEA-3ECA-4778-87C0-68DF9A7E8476}"/>
              </a:ext>
            </a:extLst>
          </p:cNvPr>
          <p:cNvSpPr txBox="1"/>
          <p:nvPr/>
        </p:nvSpPr>
        <p:spPr>
          <a:xfrm>
            <a:off x="8037909" y="5212955"/>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CBD5C144-F8E0-42C2-BA10-F97B0741DD74}"/>
              </a:ext>
            </a:extLst>
          </p:cNvPr>
          <p:cNvSpPr txBox="1"/>
          <p:nvPr/>
        </p:nvSpPr>
        <p:spPr>
          <a:xfrm>
            <a:off x="8032812" y="5579949"/>
            <a:ext cx="1486137" cy="3067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42DEE808-3F8B-456D-AB6F-457768D6A709}"/>
              </a:ext>
            </a:extLst>
          </p:cNvPr>
          <p:cNvSpPr txBox="1"/>
          <p:nvPr/>
        </p:nvSpPr>
        <p:spPr>
          <a:xfrm>
            <a:off x="8032811" y="6000060"/>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CFC32DB0-EE92-4496-A9C1-88F68DE1E0C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55584" y="506789"/>
            <a:ext cx="2299503" cy="233796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id="{0828DD38-626A-4C37-9145-4454845310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9730"/>
          <a:stretch/>
        </p:blipFill>
        <p:spPr>
          <a:xfrm>
            <a:off x="192146" y="1274856"/>
            <a:ext cx="2418270" cy="1448299"/>
          </a:xfrm>
          <a:prstGeom prst="rect">
            <a:avLst/>
          </a:prstGeom>
        </p:spPr>
      </p:pic>
    </p:spTree>
    <p:extLst>
      <p:ext uri="{BB962C8B-B14F-4D97-AF65-F5344CB8AC3E}">
        <p14:creationId xmlns:p14="http://schemas.microsoft.com/office/powerpoint/2010/main" val="130918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31" grpId="0" animBg="1"/>
      <p:bldP spid="33"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692411" cy="869950"/>
          </a:xfrm>
          <a:prstGeom prst="rect">
            <a:avLst/>
          </a:prstGeom>
        </p:spPr>
      </p:pic>
      <p:sp>
        <p:nvSpPr>
          <p:cNvPr id="4" name="Title 3"/>
          <p:cNvSpPr>
            <a:spLocks noGrp="1"/>
          </p:cNvSpPr>
          <p:nvPr>
            <p:ph type="title"/>
          </p:nvPr>
        </p:nvSpPr>
        <p:spPr>
          <a:xfrm>
            <a:off x="0" y="294041"/>
            <a:ext cx="4197927" cy="707849"/>
          </a:xfrm>
        </p:spPr>
        <p:txBody>
          <a:bodyPr>
            <a:normAutofit fontScale="90000"/>
          </a:bodyPr>
          <a:lstStyle/>
          <a:p>
            <a:r>
              <a:rPr lang="en-GB" sz="3600" b="1" dirty="0">
                <a:solidFill>
                  <a:schemeClr val="bg1"/>
                </a:solidFill>
              </a:rPr>
              <a:t>das </a:t>
            </a:r>
            <a:r>
              <a:rPr lang="en-GB" sz="3600" b="1" dirty="0" err="1">
                <a:solidFill>
                  <a:schemeClr val="bg1"/>
                </a:solidFill>
              </a:rPr>
              <a:t>Imperfekt</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0" y="1163991"/>
            <a:ext cx="11777328" cy="830997"/>
          </a:xfrm>
          <a:prstGeom prst="rect">
            <a:avLst/>
          </a:prstGeom>
          <a:noFill/>
        </p:spPr>
        <p:txBody>
          <a:bodyPr wrap="square" rtlCol="0">
            <a:spAutoFit/>
          </a:bodyPr>
          <a:lstStyle/>
          <a:p>
            <a:pPr lvl="0" hangingPunct="0">
              <a:defRPr/>
            </a:pPr>
            <a:r>
              <a:rPr lang="en-US" sz="2400" kern="1400" dirty="0">
                <a:solidFill>
                  <a:srgbClr val="115076"/>
                </a:solidFill>
                <a:latin typeface="Century Gothic" panose="020B0502020202020204" pitchFamily="34" charset="0"/>
                <a:ea typeface="Times New Roman" panose="02020603050405020304" pitchFamily="18" charset="0"/>
              </a:rPr>
              <a:t>You already know three </a:t>
            </a:r>
            <a:r>
              <a:rPr lang="en-US" sz="2400" i="1" kern="1400" dirty="0">
                <a:solidFill>
                  <a:srgbClr val="115076"/>
                </a:solidFill>
                <a:latin typeface="Century Gothic" panose="020B0502020202020204" pitchFamily="34" charset="0"/>
                <a:ea typeface="Times New Roman" panose="02020603050405020304" pitchFamily="18" charset="0"/>
              </a:rPr>
              <a:t>imperfect</a:t>
            </a:r>
            <a:r>
              <a:rPr lang="en-US" sz="2400" kern="1400" dirty="0">
                <a:solidFill>
                  <a:srgbClr val="115076"/>
                </a:solidFill>
                <a:latin typeface="Century Gothic" panose="020B0502020202020204" pitchFamily="34" charset="0"/>
                <a:ea typeface="Times New Roman" panose="02020603050405020304" pitchFamily="18" charset="0"/>
              </a:rPr>
              <a:t> or </a:t>
            </a:r>
            <a:r>
              <a:rPr lang="en-US" sz="2400" i="1" kern="1400" dirty="0">
                <a:solidFill>
                  <a:srgbClr val="115076"/>
                </a:solidFill>
                <a:latin typeface="Century Gothic" panose="020B0502020202020204" pitchFamily="34" charset="0"/>
                <a:ea typeface="Times New Roman" panose="02020603050405020304" pitchFamily="18" charset="0"/>
              </a:rPr>
              <a:t>simple past </a:t>
            </a:r>
            <a:r>
              <a:rPr lang="en-US" sz="2400" kern="1400" dirty="0">
                <a:solidFill>
                  <a:srgbClr val="115076"/>
                </a:solidFill>
                <a:latin typeface="Century Gothic" panose="020B0502020202020204" pitchFamily="34" charset="0"/>
                <a:ea typeface="Times New Roman" panose="02020603050405020304" pitchFamily="18" charset="0"/>
              </a:rPr>
              <a:t>forms to use in place of the perfect tense, in written or spoken German:</a:t>
            </a:r>
            <a:endParaRPr lang="en-GB" sz="2400" kern="1400" dirty="0">
              <a:solidFill>
                <a:srgbClr val="115076"/>
              </a:solidFill>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0D32B588-2069-4A82-9604-04CD1DD1CED3}"/>
              </a:ext>
            </a:extLst>
          </p:cNvPr>
          <p:cNvSpPr/>
          <p:nvPr/>
        </p:nvSpPr>
        <p:spPr>
          <a:xfrm>
            <a:off x="328459" y="2864938"/>
            <a:ext cx="1453562" cy="46166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haben</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D759A4FE-E13D-402C-968C-50DA05EFC265}"/>
              </a:ext>
            </a:extLst>
          </p:cNvPr>
          <p:cNvSpPr/>
          <p:nvPr/>
        </p:nvSpPr>
        <p:spPr>
          <a:xfrm>
            <a:off x="328459" y="3700380"/>
            <a:ext cx="1453562" cy="46166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es gab</a:t>
            </a:r>
          </a:p>
        </p:txBody>
      </p:sp>
      <p:sp>
        <p:nvSpPr>
          <p:cNvPr id="9" name="Rectangle 8">
            <a:extLst>
              <a:ext uri="{FF2B5EF4-FFF2-40B4-BE49-F238E27FC236}">
                <a16:creationId xmlns:a16="http://schemas.microsoft.com/office/drawing/2014/main" id="{AF74B0B6-F0D3-4388-8DDE-5EF2412A1D9C}"/>
              </a:ext>
            </a:extLst>
          </p:cNvPr>
          <p:cNvSpPr/>
          <p:nvPr/>
        </p:nvSpPr>
        <p:spPr>
          <a:xfrm>
            <a:off x="328459" y="2157089"/>
            <a:ext cx="1453562" cy="4616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sein</a:t>
            </a:r>
          </a:p>
        </p:txBody>
      </p:sp>
      <p:sp>
        <p:nvSpPr>
          <p:cNvPr id="10" name="TextBox 9">
            <a:extLst>
              <a:ext uri="{FF2B5EF4-FFF2-40B4-BE49-F238E27FC236}">
                <a16:creationId xmlns:a16="http://schemas.microsoft.com/office/drawing/2014/main" id="{60A6EBFF-A589-4479-B6E5-A26A9CFCED0C}"/>
              </a:ext>
            </a:extLst>
          </p:cNvPr>
          <p:cNvSpPr txBox="1"/>
          <p:nvPr/>
        </p:nvSpPr>
        <p:spPr>
          <a:xfrm>
            <a:off x="1782021" y="2148464"/>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war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oft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im</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Schloss.</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DEA1368E-9E2D-4748-B1BA-25D4600101C7}"/>
              </a:ext>
            </a:extLst>
          </p:cNvPr>
          <p:cNvSpPr txBox="1"/>
          <p:nvPr/>
        </p:nvSpPr>
        <p:spPr>
          <a:xfrm>
            <a:off x="5629460" y="2186747"/>
            <a:ext cx="5806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was</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often in the castle.</a:t>
            </a:r>
          </a:p>
        </p:txBody>
      </p:sp>
      <p:sp>
        <p:nvSpPr>
          <p:cNvPr id="12" name="TextBox 11">
            <a:extLst>
              <a:ext uri="{FF2B5EF4-FFF2-40B4-BE49-F238E27FC236}">
                <a16:creationId xmlns:a16="http://schemas.microsoft.com/office/drawing/2014/main" id="{1408B457-4BEE-49C7-8519-B0EE2BB60F74}"/>
              </a:ext>
            </a:extLst>
          </p:cNvPr>
          <p:cNvSpPr txBox="1"/>
          <p:nvPr/>
        </p:nvSpPr>
        <p:spPr>
          <a:xfrm>
            <a:off x="1782021" y="2890455"/>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hatte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dort</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oft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Spaß</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F4670C08-BC04-4E6E-8A0D-477E80C997E8}"/>
              </a:ext>
            </a:extLst>
          </p:cNvPr>
          <p:cNvSpPr txBox="1"/>
          <p:nvPr/>
        </p:nvSpPr>
        <p:spPr>
          <a:xfrm>
            <a:off x="1782021" y="3691756"/>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Es gab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oft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Musikfeste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4163EFD8-161B-4DBF-BE34-C9D84FDA1A0E}"/>
              </a:ext>
            </a:extLst>
          </p:cNvPr>
          <p:cNvSpPr txBox="1"/>
          <p:nvPr/>
        </p:nvSpPr>
        <p:spPr>
          <a:xfrm>
            <a:off x="5629460" y="2926493"/>
            <a:ext cx="5806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often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fun there.</a:t>
            </a:r>
          </a:p>
        </p:txBody>
      </p:sp>
      <p:sp>
        <p:nvSpPr>
          <p:cNvPr id="15" name="TextBox 14">
            <a:extLst>
              <a:ext uri="{FF2B5EF4-FFF2-40B4-BE49-F238E27FC236}">
                <a16:creationId xmlns:a16="http://schemas.microsoft.com/office/drawing/2014/main" id="{29B0BD91-99B1-4F92-ACFA-09A2EDFD1CC4}"/>
              </a:ext>
            </a:extLst>
          </p:cNvPr>
          <p:cNvSpPr txBox="1"/>
          <p:nvPr/>
        </p:nvSpPr>
        <p:spPr>
          <a:xfrm>
            <a:off x="5629460" y="3698609"/>
            <a:ext cx="5806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There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were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often music festivals.</a:t>
            </a:r>
          </a:p>
        </p:txBody>
      </p:sp>
      <p:sp>
        <p:nvSpPr>
          <p:cNvPr id="16" name="TextBox 15">
            <a:extLst>
              <a:ext uri="{FF2B5EF4-FFF2-40B4-BE49-F238E27FC236}">
                <a16:creationId xmlns:a16="http://schemas.microsoft.com/office/drawing/2014/main" id="{76C80064-6F76-4EF0-BE41-1FC8293242A4}"/>
              </a:ext>
            </a:extLst>
          </p:cNvPr>
          <p:cNvSpPr txBox="1"/>
          <p:nvPr/>
        </p:nvSpPr>
        <p:spPr>
          <a:xfrm>
            <a:off x="0" y="4419692"/>
            <a:ext cx="11777328" cy="461665"/>
          </a:xfrm>
          <a:prstGeom prst="rect">
            <a:avLst/>
          </a:prstGeom>
          <a:noFill/>
        </p:spPr>
        <p:txBody>
          <a:bodyPr wrap="square" rtlCol="0">
            <a:spAutoFit/>
          </a:bodyPr>
          <a:lstStyle/>
          <a:p>
            <a:pPr lvl="0" hangingPunct="0">
              <a:defRPr/>
            </a:pPr>
            <a:r>
              <a:rPr lang="en-US" sz="2400" kern="1400" dirty="0">
                <a:solidFill>
                  <a:srgbClr val="115076"/>
                </a:solidFill>
                <a:latin typeface="Century Gothic" panose="020B0502020202020204" pitchFamily="34" charset="0"/>
                <a:ea typeface="Times New Roman" panose="02020603050405020304" pitchFamily="18" charset="0"/>
              </a:rPr>
              <a:t>You also know how to form </a:t>
            </a:r>
            <a:r>
              <a:rPr lang="en-US" sz="2400" i="1" kern="1400" dirty="0">
                <a:solidFill>
                  <a:srgbClr val="115076"/>
                </a:solidFill>
                <a:latin typeface="Century Gothic" panose="020B0502020202020204" pitchFamily="34" charset="0"/>
                <a:ea typeface="Times New Roman" panose="02020603050405020304" pitchFamily="18" charset="0"/>
              </a:rPr>
              <a:t>imperfect</a:t>
            </a:r>
            <a:r>
              <a:rPr lang="en-US" sz="2400" kern="1400" dirty="0">
                <a:solidFill>
                  <a:srgbClr val="115076"/>
                </a:solidFill>
                <a:latin typeface="Century Gothic" panose="020B0502020202020204" pitchFamily="34" charset="0"/>
                <a:ea typeface="Times New Roman" panose="02020603050405020304" pitchFamily="18" charset="0"/>
              </a:rPr>
              <a:t> modal verbs:</a:t>
            </a:r>
            <a:endParaRPr lang="en-GB" sz="2400" kern="1400" dirty="0">
              <a:solidFill>
                <a:srgbClr val="115076"/>
              </a:solidFill>
              <a:latin typeface="Times New Roman" panose="02020603050405020304" pitchFamily="18" charset="0"/>
              <a:ea typeface="Times New Roman" panose="02020603050405020304" pitchFamily="18" charset="0"/>
            </a:endParaRPr>
          </a:p>
        </p:txBody>
      </p:sp>
      <p:sp>
        <p:nvSpPr>
          <p:cNvPr id="17" name="Rectangle 16">
            <a:extLst>
              <a:ext uri="{FF2B5EF4-FFF2-40B4-BE49-F238E27FC236}">
                <a16:creationId xmlns:a16="http://schemas.microsoft.com/office/drawing/2014/main" id="{3DA065C8-7D2D-41D1-94CA-86B0AA400E69}"/>
              </a:ext>
            </a:extLst>
          </p:cNvPr>
          <p:cNvSpPr/>
          <p:nvPr/>
        </p:nvSpPr>
        <p:spPr>
          <a:xfrm>
            <a:off x="195667" y="4884398"/>
            <a:ext cx="502911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1. remove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and any umlauts</a:t>
            </a:r>
          </a:p>
        </p:txBody>
      </p:sp>
      <p:sp>
        <p:nvSpPr>
          <p:cNvPr id="18" name="Rectangle 17">
            <a:extLst>
              <a:ext uri="{FF2B5EF4-FFF2-40B4-BE49-F238E27FC236}">
                <a16:creationId xmlns:a16="http://schemas.microsoft.com/office/drawing/2014/main" id="{EB9C65AF-7123-4E08-8758-12E9B63FD0CD}"/>
              </a:ext>
            </a:extLst>
          </p:cNvPr>
          <p:cNvSpPr/>
          <p:nvPr/>
        </p:nvSpPr>
        <p:spPr>
          <a:xfrm>
            <a:off x="195667" y="5346063"/>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2. add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for ich and es/</a:t>
            </a: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sie</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/es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CC75CDFA-958A-4349-A938-373D86C4CC36}"/>
              </a:ext>
            </a:extLst>
          </p:cNvPr>
          <p:cNvSpPr/>
          <p:nvPr/>
        </p:nvSpPr>
        <p:spPr>
          <a:xfrm>
            <a:off x="195667" y="5807728"/>
            <a:ext cx="44967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3. also add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st</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to the du form</a:t>
            </a:r>
          </a:p>
        </p:txBody>
      </p:sp>
      <p:sp>
        <p:nvSpPr>
          <p:cNvPr id="20" name="TextBox 19">
            <a:extLst>
              <a:ext uri="{FF2B5EF4-FFF2-40B4-BE49-F238E27FC236}">
                <a16:creationId xmlns:a16="http://schemas.microsoft.com/office/drawing/2014/main" id="{756D2DC0-FF94-4CA5-A669-D447077484A8}"/>
              </a:ext>
            </a:extLst>
          </p:cNvPr>
          <p:cNvSpPr txBox="1"/>
          <p:nvPr/>
        </p:nvSpPr>
        <p:spPr>
          <a:xfrm>
            <a:off x="5273677" y="4916795"/>
            <a:ext cx="15760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können</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B6218381-4A6C-42A6-BA74-23FB4D725C64}"/>
              </a:ext>
            </a:extLst>
          </p:cNvPr>
          <p:cNvSpPr txBox="1"/>
          <p:nvPr/>
        </p:nvSpPr>
        <p:spPr>
          <a:xfrm>
            <a:off x="5273677" y="5357860"/>
            <a:ext cx="6541608"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konnte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/es/man </a:t>
            </a:r>
            <a:r>
              <a:rPr lang="en-GB" sz="2400" b="1" dirty="0" err="1">
                <a:solidFill>
                  <a:srgbClr val="ED7D31"/>
                </a:solidFill>
                <a:latin typeface="Century Gothic" panose="020B0502020202020204" pitchFamily="34" charset="0"/>
              </a:rPr>
              <a:t>konnte</a:t>
            </a:r>
            <a:r>
              <a:rPr lang="en-GB" sz="2400" dirty="0">
                <a:solidFill>
                  <a:srgbClr val="104F75"/>
                </a:solidFill>
                <a:latin typeface="Century Gothic" panose="020B0502020202020204" pitchFamily="34" charset="0"/>
              </a:rPr>
              <a:t> …</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83AB2CA9-0448-4F89-83C3-26270380C5E7}"/>
              </a:ext>
            </a:extLst>
          </p:cNvPr>
          <p:cNvSpPr txBox="1"/>
          <p:nvPr/>
        </p:nvSpPr>
        <p:spPr>
          <a:xfrm>
            <a:off x="5257929" y="5815061"/>
            <a:ext cx="4645072" cy="461665"/>
          </a:xfrm>
          <a:prstGeom prst="rect">
            <a:avLst/>
          </a:prstGeom>
          <a:noFill/>
        </p:spPr>
        <p:txBody>
          <a:bodyPr wrap="square" rtlCol="0">
            <a:spAutoFit/>
          </a:bodyPr>
          <a:lstStyle/>
          <a:p>
            <a:pPr lvl="0">
              <a:defRPr/>
            </a:pPr>
            <a:r>
              <a:rPr lang="en-GB" sz="2400" dirty="0">
                <a:solidFill>
                  <a:srgbClr val="104F75"/>
                </a:solidFill>
                <a:latin typeface="Century Gothic" panose="020B0502020202020204" pitchFamily="34" charset="0"/>
              </a:rPr>
              <a:t>du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konntest</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26" name="Graphic 25" descr="Line arrow Straight">
            <a:extLst>
              <a:ext uri="{FF2B5EF4-FFF2-40B4-BE49-F238E27FC236}">
                <a16:creationId xmlns:a16="http://schemas.microsoft.com/office/drawing/2014/main" id="{C2D6F977-D68B-487B-94D3-B98A50DCB1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666046" y="4697933"/>
            <a:ext cx="772243" cy="914400"/>
          </a:xfrm>
          <a:prstGeom prst="rect">
            <a:avLst/>
          </a:prstGeom>
        </p:spPr>
      </p:pic>
      <p:sp>
        <p:nvSpPr>
          <p:cNvPr id="27" name="TextBox 26">
            <a:extLst>
              <a:ext uri="{FF2B5EF4-FFF2-40B4-BE49-F238E27FC236}">
                <a16:creationId xmlns:a16="http://schemas.microsoft.com/office/drawing/2014/main" id="{6CA35B26-FB46-4987-A364-C4E6DBC00BD6}"/>
              </a:ext>
            </a:extLst>
          </p:cNvPr>
          <p:cNvSpPr txBox="1"/>
          <p:nvPr/>
        </p:nvSpPr>
        <p:spPr>
          <a:xfrm>
            <a:off x="7487180" y="4893963"/>
            <a:ext cx="15760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konn</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79B15380-CE66-46A4-85C8-95B171DB7B6F}"/>
              </a:ext>
            </a:extLst>
          </p:cNvPr>
          <p:cNvSpPr txBox="1"/>
          <p:nvPr/>
        </p:nvSpPr>
        <p:spPr>
          <a:xfrm>
            <a:off x="8451487" y="4924740"/>
            <a:ext cx="33258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(can, to be able to)</a:t>
            </a:r>
          </a:p>
        </p:txBody>
      </p:sp>
      <p:sp>
        <p:nvSpPr>
          <p:cNvPr id="29" name="TextBox 28">
            <a:extLst>
              <a:ext uri="{FF2B5EF4-FFF2-40B4-BE49-F238E27FC236}">
                <a16:creationId xmlns:a16="http://schemas.microsoft.com/office/drawing/2014/main" id="{B638556A-60AD-4F01-B949-18FD16594344}"/>
              </a:ext>
            </a:extLst>
          </p:cNvPr>
          <p:cNvSpPr txBox="1"/>
          <p:nvPr/>
        </p:nvSpPr>
        <p:spPr>
          <a:xfrm>
            <a:off x="7487180" y="5848070"/>
            <a:ext cx="33258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(could, were</a:t>
            </a:r>
            <a:r>
              <a:rPr kumimoji="0" lang="en-GB" sz="2000" b="0" i="1" strike="noStrike" kern="1200" cap="none" spc="0" normalizeH="0" noProof="0" dirty="0">
                <a:ln>
                  <a:noFill/>
                </a:ln>
                <a:solidFill>
                  <a:srgbClr val="104F75"/>
                </a:solidFill>
                <a:effectLst/>
                <a:uLnTx/>
                <a:uFillTx/>
                <a:latin typeface="Century Gothic" panose="020B0502020202020204" pitchFamily="34" charset="0"/>
                <a:ea typeface="+mn-ea"/>
                <a:cs typeface="+mn-cs"/>
              </a:rPr>
              <a:t> able</a:t>
            </a:r>
            <a:r>
              <a:rPr kumimoji="0" lang="en-GB" sz="20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p:txBody>
      </p:sp>
      <p:sp>
        <p:nvSpPr>
          <p:cNvPr id="30" name="TextBox 29">
            <a:extLst>
              <a:ext uri="{FF2B5EF4-FFF2-40B4-BE49-F238E27FC236}">
                <a16:creationId xmlns:a16="http://schemas.microsoft.com/office/drawing/2014/main" id="{8460179E-F6F8-46BF-9458-1402A5D3AFA4}"/>
              </a:ext>
            </a:extLst>
          </p:cNvPr>
          <p:cNvSpPr txBox="1"/>
          <p:nvPr/>
        </p:nvSpPr>
        <p:spPr>
          <a:xfrm>
            <a:off x="10658963" y="5266560"/>
            <a:ext cx="15330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(could, </a:t>
            </a:r>
            <a:br>
              <a:rPr kumimoji="0" lang="en-GB" sz="20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0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were</a:t>
            </a:r>
            <a:r>
              <a:rPr kumimoji="0" lang="en-GB" sz="2000" b="0" i="1" strike="noStrike" kern="1200" cap="none" spc="0" normalizeH="0" noProof="0" dirty="0">
                <a:ln>
                  <a:noFill/>
                </a:ln>
                <a:solidFill>
                  <a:srgbClr val="104F75"/>
                </a:solidFill>
                <a:effectLst/>
                <a:uLnTx/>
                <a:uFillTx/>
                <a:latin typeface="Century Gothic" panose="020B0502020202020204" pitchFamily="34" charset="0"/>
                <a:ea typeface="+mn-ea"/>
                <a:cs typeface="+mn-cs"/>
              </a:rPr>
              <a:t> able</a:t>
            </a:r>
            <a:r>
              <a:rPr kumimoji="0" lang="en-GB" sz="20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3440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p:bldP spid="11" grpId="0"/>
      <p:bldP spid="12" grpId="0"/>
      <p:bldP spid="13" grpId="0"/>
      <p:bldP spid="14" grpId="0"/>
      <p:bldP spid="15" grpId="0"/>
      <p:bldP spid="16" grpId="0"/>
      <p:bldP spid="17" grpId="0"/>
      <p:bldP spid="18" grpId="0"/>
      <p:bldP spid="19" grpId="0"/>
      <p:bldP spid="20" grpId="0"/>
      <p:bldP spid="22" grpId="0"/>
      <p:bldP spid="23" grpId="0"/>
      <p:bldP spid="27" grpId="0"/>
      <p:bldP spid="28" grpId="0"/>
      <p:bldP spid="29" grpId="0"/>
      <p:bldP spid="3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3BB012C9D1B24489D49F4F0C2CE25A" ma:contentTypeVersion="14" ma:contentTypeDescription="Create a new document." ma:contentTypeScope="" ma:versionID="7de8bc7af44e4e00b1cc6ed5b96ef445">
  <xsd:schema xmlns:xsd="http://www.w3.org/2001/XMLSchema" xmlns:xs="http://www.w3.org/2001/XMLSchema" xmlns:p="http://schemas.microsoft.com/office/2006/metadata/properties" xmlns:ns3="0cecb498-8be2-4858-809e-0b68e7aad605" xmlns:ns4="b0532637-0502-487b-9754-da6d5bfa02b5" targetNamespace="http://schemas.microsoft.com/office/2006/metadata/properties" ma:root="true" ma:fieldsID="7e87f0a5c3b201dceb64f766777eb05c" ns3:_="" ns4:_="">
    <xsd:import namespace="0cecb498-8be2-4858-809e-0b68e7aad605"/>
    <xsd:import namespace="b0532637-0502-487b-9754-da6d5bfa02b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ecb498-8be2-4858-809e-0b68e7aad6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0532637-0502-487b-9754-da6d5bfa02b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25AB1A-8BE2-4457-9CDB-21FEA290CA31}">
  <ds:schemaRefs>
    <ds:schemaRef ds:uri="http://schemas.microsoft.com/sharepoint/v3/contenttype/forms"/>
  </ds:schemaRefs>
</ds:datastoreItem>
</file>

<file path=customXml/itemProps2.xml><?xml version="1.0" encoding="utf-8"?>
<ds:datastoreItem xmlns:ds="http://schemas.openxmlformats.org/officeDocument/2006/customXml" ds:itemID="{DB44B7C6-4B0F-42D6-BAF8-5DD2F1C67F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ecb498-8be2-4858-809e-0b68e7aad605"/>
    <ds:schemaRef ds:uri="b0532637-0502-487b-9754-da6d5bfa02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D18B8B-7FD1-432D-9CB8-2741C0D83EBB}">
  <ds:schemaRefs>
    <ds:schemaRef ds:uri="http://schemas.microsoft.com/office/2006/metadata/properties"/>
    <ds:schemaRef ds:uri="http://www.w3.org/XML/1998/namespace"/>
    <ds:schemaRef ds:uri="http://schemas.microsoft.com/office/2006/documentManagement/types"/>
    <ds:schemaRef ds:uri="http://purl.org/dc/terms/"/>
    <ds:schemaRef ds:uri="0cecb498-8be2-4858-809e-0b68e7aad605"/>
    <ds:schemaRef ds:uri="http://purl.org/dc/elements/1.1/"/>
    <ds:schemaRef ds:uri="http://purl.org/dc/dcmitype/"/>
    <ds:schemaRef ds:uri="http://schemas.microsoft.com/office/infopath/2007/PartnerControls"/>
    <ds:schemaRef ds:uri="http://schemas.openxmlformats.org/package/2006/metadata/core-properties"/>
    <ds:schemaRef ds:uri="b0532637-0502-487b-9754-da6d5bfa02b5"/>
  </ds:schemaRefs>
</ds:datastoreItem>
</file>

<file path=docProps/app.xml><?xml version="1.0" encoding="utf-8"?>
<Properties xmlns="http://schemas.openxmlformats.org/officeDocument/2006/extended-properties" xmlns:vt="http://schemas.openxmlformats.org/officeDocument/2006/docPropsVTypes">
  <Template>German_skeleton_template (1)</Template>
  <TotalTime>446</TotalTime>
  <Words>7871</Words>
  <Application>Microsoft Macintosh PowerPoint</Application>
  <PresentationFormat>Widescreen</PresentationFormat>
  <Paragraphs>1082</Paragraphs>
  <Slides>30</Slides>
  <Notes>30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Century Gothic</vt:lpstr>
      <vt:lpstr>Times New Roman</vt:lpstr>
      <vt:lpstr>1_Office Theme</vt:lpstr>
      <vt:lpstr>Geschichten erzählen </vt:lpstr>
      <vt:lpstr>Phonetik [ch]</vt:lpstr>
      <vt:lpstr>Phonetik [ch]</vt:lpstr>
      <vt:lpstr>Diminutives – chen, – lein </vt:lpstr>
      <vt:lpstr>Welches Wort ist das?</vt:lpstr>
      <vt:lpstr>Vokabeln</vt:lpstr>
      <vt:lpstr>Welche Geschichte ist das? (1/2) </vt:lpstr>
      <vt:lpstr>Welche Geschichte ist das? (2/2)</vt:lpstr>
      <vt:lpstr>das Imperfekt [1/2]</vt:lpstr>
      <vt:lpstr>das Imperfekt [2/2]</vt:lpstr>
      <vt:lpstr>Vokabeln</vt:lpstr>
      <vt:lpstr>Präsens oder Imperfekt? </vt:lpstr>
      <vt:lpstr>Wer war das?</vt:lpstr>
      <vt:lpstr>Zeitreise </vt:lpstr>
      <vt:lpstr>Geschichten erzählen </vt:lpstr>
      <vt:lpstr>Das kleine Mädchen</vt:lpstr>
      <vt:lpstr>Das kleine Mädchen [1/2] </vt:lpstr>
      <vt:lpstr>Das kleine Mädchen [2/2] </vt:lpstr>
      <vt:lpstr>Vokabeln 1</vt:lpstr>
      <vt:lpstr>PowerPoint Presentation</vt:lpstr>
      <vt:lpstr>Antworten</vt:lpstr>
      <vt:lpstr>da- and wo-compounds</vt:lpstr>
      <vt:lpstr>Märchensätze*</vt:lpstr>
      <vt:lpstr>Präsens und Imperfekt [1/2]</vt:lpstr>
      <vt:lpstr>Präsens und Imperfekt [2/2]</vt:lpstr>
      <vt:lpstr>Heute und gestern 1/2</vt:lpstr>
      <vt:lpstr>Heute und gestern 2/2</vt:lpstr>
      <vt:lpstr>Heute und gestern 1/2</vt:lpstr>
      <vt:lpstr>Heute und gestern 2/2</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122</cp:revision>
  <dcterms:created xsi:type="dcterms:W3CDTF">2020-07-18T21:51:12Z</dcterms:created>
  <dcterms:modified xsi:type="dcterms:W3CDTF">2022-05-05T13:05:49Z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0x010100B63BB012C9D1B24489D49F4F0C2CE25A</vt:lpwstr>
  </property>
</Properties>
</file>